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03" r:id="rId2"/>
    <p:sldId id="2147480974" r:id="rId3"/>
    <p:sldId id="2147480973" r:id="rId4"/>
    <p:sldId id="2147480970" r:id="rId5"/>
    <p:sldId id="2147480971" r:id="rId6"/>
    <p:sldId id="2147480968" r:id="rId7"/>
    <p:sldId id="2147480972" r:id="rId8"/>
    <p:sldId id="2147480969" r:id="rId9"/>
    <p:sldId id="2147480964" r:id="rId10"/>
    <p:sldId id="935" r:id="rId11"/>
    <p:sldId id="866" r:id="rId12"/>
    <p:sldId id="2147480975" r:id="rId13"/>
  </p:sldIdLst>
  <p:sldSz cx="12192000" cy="6858000"/>
  <p:notesSz cx="6797675" cy="9928225"/>
  <p:defaultTextStyle>
    <a:defPPr>
      <a:defRPr lang="en-GB"/>
    </a:defPPr>
    <a:lvl1pPr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1pPr>
    <a:lvl2pPr marL="3429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2pPr>
    <a:lvl3pPr marL="6858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3pPr>
    <a:lvl4pPr marL="10287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4pPr>
    <a:lvl5pPr marL="13716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5pPr>
    <a:lvl6pPr marL="17145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6pPr>
    <a:lvl7pPr marL="20574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7pPr>
    <a:lvl8pPr marL="24003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8pPr>
    <a:lvl9pPr marL="27432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9EDF4"/>
    <a:srgbClr val="FF3300"/>
    <a:srgbClr val="B1D254"/>
    <a:srgbClr val="62A14D"/>
    <a:srgbClr val="000000"/>
    <a:srgbClr val="C6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99" autoAdjust="0"/>
    <p:restoredTop sz="94660"/>
  </p:normalViewPr>
  <p:slideViewPr>
    <p:cSldViewPr snapToGrid="0">
      <p:cViewPr varScale="1">
        <p:scale>
          <a:sx n="102" d="100"/>
          <a:sy n="102" d="100"/>
        </p:scale>
        <p:origin x="374" y="8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200" d="100"/>
          <a:sy n="200" d="100"/>
        </p:scale>
        <p:origin x="278" y="-383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2/10/2025</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2/10/2025</a:t>
            </a:fld>
            <a:endParaRPr 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Times New Roman" pitchFamily="18" charset="0"/>
        <a:ea typeface="+mn-ea"/>
        <a:cs typeface="+mn-cs"/>
      </a:defRPr>
    </a:lvl1pPr>
    <a:lvl2pPr marL="342900" algn="l" rtl="0" eaLnBrk="0" fontAlgn="base" hangingPunct="0">
      <a:spcBef>
        <a:spcPct val="30000"/>
      </a:spcBef>
      <a:spcAft>
        <a:spcPct val="0"/>
      </a:spcAft>
      <a:defRPr sz="900" kern="1200">
        <a:solidFill>
          <a:schemeClr val="tx1"/>
        </a:solidFill>
        <a:latin typeface="Times New Roman" pitchFamily="18" charset="0"/>
        <a:ea typeface="+mn-ea"/>
        <a:cs typeface="+mn-cs"/>
      </a:defRPr>
    </a:lvl2pPr>
    <a:lvl3pPr marL="6858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0287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2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SA5#159, Sophia-Antipolis, France, 17 - 21 February 2025</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92500" lnSpcReduction="10000"/>
          </a:bodyPr>
          <a:lstStyle/>
          <a:p>
            <a:pPr marL="0" marR="0" lvl="0" indent="0" algn="l" defTabSz="914377" rtl="0" eaLnBrk="0" fontAlgn="base" latinLnBrk="0" hangingPunct="0">
              <a:lnSpc>
                <a:spcPct val="100000"/>
              </a:lnSpc>
              <a:spcBef>
                <a:spcPct val="0"/>
              </a:spcBef>
              <a:spcAft>
                <a:spcPct val="0"/>
              </a:spcAft>
              <a:buClrTx/>
              <a:buSzTx/>
              <a:buFontTx/>
              <a:buNone/>
              <a:tabLst/>
              <a:defRPr/>
            </a:pPr>
            <a:r>
              <a:rPr lang="en-US" altLang="zh-CN" sz="1200" dirty="0">
                <a:solidFill>
                  <a:schemeClr val="bg1"/>
                </a:solidFill>
              </a:rPr>
              <a:t>S5-250029 SA5#159, Sophia-Antipolis, France, 17 - 21 February 2025</a:t>
            </a: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14">
            <a:extLst>
              <a:ext uri="{FF2B5EF4-FFF2-40B4-BE49-F238E27FC236}">
                <a16:creationId xmlns:a16="http://schemas.microsoft.com/office/drawing/2014/main" id="{668A8194-19A7-400A-BFD7-B968ACC27644}"/>
              </a:ext>
            </a:extLst>
          </p:cNvPr>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1" name="TextBox 10">
            <a:extLst>
              <a:ext uri="{FF2B5EF4-FFF2-40B4-BE49-F238E27FC236}">
                <a16:creationId xmlns:a16="http://schemas.microsoft.com/office/drawing/2014/main" id="{E4D4B3ED-34C8-408E-8E62-F8AF31AE40A9}"/>
              </a:ext>
            </a:extLst>
          </p:cNvPr>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S5-250029, SA5#159, </a:t>
            </a:r>
            <a:r>
              <a:rPr lang="en-US" sz="1100" b="1" spc="300" dirty="0">
                <a:ea typeface="+mn-ea"/>
                <a:cs typeface="Arial" panose="020B0604020202020204" pitchFamily="34" charset="0"/>
              </a:rPr>
              <a:t>Sophia-Antipolis, France, 17 - 21 February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3gpp.org/ftp/tsg_sa/TSG_SA/TSGS_100_Taipei_2023-06/Docs/SP-230746.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4376424"/>
            <a:ext cx="6400800" cy="1633203"/>
          </a:xfrm>
        </p:spPr>
        <p:txBody>
          <a:bodyPr/>
          <a:lstStyle/>
          <a:p>
            <a:pPr marL="0" indent="0" eaLnBrk="1" hangingPunct="1">
              <a:buNone/>
            </a:pPr>
            <a:r>
              <a:rPr lang="fr-FR" altLang="de-DE" dirty="0">
                <a:effectLst>
                  <a:outerShdw blurRad="38100" dist="38100" dir="2700000" algn="tl">
                    <a:srgbClr val="000000">
                      <a:alpha val="43137"/>
                    </a:srgbClr>
                  </a:outerShdw>
                </a:effectLst>
              </a:rPr>
              <a:t>Source:  3GPP SA5 Chair</a:t>
            </a:r>
          </a:p>
        </p:txBody>
      </p:sp>
      <p:sp>
        <p:nvSpPr>
          <p:cNvPr id="7" name="Text Box 63"/>
          <p:cNvSpPr txBox="1">
            <a:spLocks noChangeArrowheads="1"/>
          </p:cNvSpPr>
          <p:nvPr/>
        </p:nvSpPr>
        <p:spPr bwMode="auto">
          <a:xfrm>
            <a:off x="2063263" y="1575657"/>
            <a:ext cx="7478584"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US" sz="5200" b="1">
                <a:effectLst>
                  <a:outerShdw blurRad="38100" dist="38100" dir="2700000" algn="tl">
                    <a:srgbClr val="000000">
                      <a:alpha val="43137"/>
                    </a:srgbClr>
                  </a:outerShdw>
                </a:effectLst>
                <a:latin typeface="Calibri" pitchFamily="34" charset="0"/>
              </a:rPr>
              <a:t>Chair’s </a:t>
            </a:r>
            <a:r>
              <a:rPr lang="en-US" sz="5200" b="1" dirty="0">
                <a:effectLst>
                  <a:outerShdw blurRad="38100" dist="38100" dir="2700000" algn="tl">
                    <a:srgbClr val="000000">
                      <a:alpha val="43137"/>
                    </a:srgbClr>
                  </a:outerShdw>
                </a:effectLst>
                <a:latin typeface="Calibri" pitchFamily="34" charset="0"/>
              </a:rPr>
              <a:t>Perspective </a:t>
            </a:r>
          </a:p>
          <a:p>
            <a:pPr algn="ctr">
              <a:defRPr/>
            </a:pPr>
            <a:r>
              <a:rPr lang="en-US" sz="5200" b="1" dirty="0">
                <a:effectLst>
                  <a:outerShdw blurRad="38100" dist="38100" dir="2700000" algn="tl">
                    <a:srgbClr val="000000">
                      <a:alpha val="43137"/>
                    </a:srgbClr>
                  </a:outerShdw>
                </a:effectLst>
                <a:latin typeface="Calibri" pitchFamily="34" charset="0"/>
              </a:rPr>
              <a:t>on SA5 Rel-20 </a:t>
            </a:r>
            <a:br>
              <a:rPr lang="en-US" sz="5200" b="1" dirty="0">
                <a:effectLst>
                  <a:outerShdw blurRad="38100" dist="38100" dir="2700000" algn="tl">
                    <a:srgbClr val="000000">
                      <a:alpha val="43137"/>
                    </a:srgbClr>
                  </a:outerShdw>
                </a:effectLst>
                <a:latin typeface="Calibri" pitchFamily="34" charset="0"/>
              </a:rPr>
            </a:br>
            <a:r>
              <a:rPr lang="en-US" sz="5200" b="1" dirty="0">
                <a:effectLst>
                  <a:outerShdw blurRad="38100" dist="38100" dir="2700000" algn="tl">
                    <a:srgbClr val="000000">
                      <a:alpha val="43137"/>
                    </a:srgbClr>
                  </a:outerShdw>
                </a:effectLst>
                <a:latin typeface="Calibri" pitchFamily="34" charset="0"/>
              </a:rPr>
              <a:t>5G-Advanced Priorities</a:t>
            </a:r>
            <a:br>
              <a:rPr lang="en-GB" sz="3200" dirty="0">
                <a:effectLst>
                  <a:outerShdw blurRad="38100" dist="38100" dir="2700000" algn="tl">
                    <a:srgbClr val="000000">
                      <a:alpha val="43137"/>
                    </a:srgbClr>
                  </a:outerShdw>
                </a:effectLst>
                <a:latin typeface="Calibri" pitchFamily="34" charset="0"/>
              </a:rPr>
            </a:br>
            <a:endParaRPr lang="en-US" sz="2000" dirty="0">
              <a:effectLst>
                <a:outerShdw blurRad="38100" dist="38100" dir="2700000" algn="tl">
                  <a:srgbClr val="000000">
                    <a:alpha val="43137"/>
                  </a:srgbClr>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 (applicable for all SIDs/WIDs):</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Rel-20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Constraints for </a:t>
            </a:r>
            <a:r>
              <a:rPr lang="en-US" altLang="zh-CN" sz="1400"/>
              <a:t>number of rapporteurs </a:t>
            </a:r>
            <a:r>
              <a:rPr lang="en-US" altLang="zh-CN" sz="1400" dirty="0"/>
              <a:t>are not applicable to supporting feature WIDs.</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494968" y="4742243"/>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7" name="Title 1">
            <a:extLst>
              <a:ext uri="{FF2B5EF4-FFF2-40B4-BE49-F238E27FC236}">
                <a16:creationId xmlns:a16="http://schemas.microsoft.com/office/drawing/2014/main" id="{7522860A-F987-4196-949F-750DE8446454}"/>
              </a:ext>
            </a:extLst>
          </p:cNvPr>
          <p:cNvSpPr txBox="1">
            <a:spLocks/>
          </p:cNvSpPr>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r>
              <a:rPr lang="en-US" altLang="zh-CN" sz="3600" kern="0" dirty="0"/>
              <a:t>Final remarks</a:t>
            </a:r>
            <a:endParaRPr lang="zh-CN" altLang="en-US" sz="3600" kern="0" dirty="0"/>
          </a:p>
        </p:txBody>
      </p:sp>
      <p:sp>
        <p:nvSpPr>
          <p:cNvPr id="8" name="Content Placeholder 2">
            <a:extLst>
              <a:ext uri="{FF2B5EF4-FFF2-40B4-BE49-F238E27FC236}">
                <a16:creationId xmlns:a16="http://schemas.microsoft.com/office/drawing/2014/main" id="{F984DF9E-F7D0-45D9-BD68-B8A43993D043}"/>
              </a:ext>
            </a:extLst>
          </p:cNvPr>
          <p:cNvSpPr txBox="1">
            <a:spLocks/>
          </p:cNvSpPr>
          <p:nvPr/>
        </p:nvSpPr>
        <p:spPr bwMode="auto">
          <a:xfrm>
            <a:off x="504031" y="1410345"/>
            <a:ext cx="11183938" cy="338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189"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377"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566"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754"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5943" indent="0" algn="ctr" rtl="0" eaLnBrk="0" fontAlgn="base" hangingPunct="0">
              <a:spcBef>
                <a:spcPct val="20000"/>
              </a:spcBef>
              <a:spcAft>
                <a:spcPct val="0"/>
              </a:spcAft>
              <a:buFont typeface="Arial" charset="0"/>
              <a:buNone/>
              <a:defRPr sz="1600">
                <a:solidFill>
                  <a:schemeClr val="tx1"/>
                </a:solidFill>
                <a:latin typeface="+mn-lt"/>
              </a:defRPr>
            </a:lvl6pPr>
            <a:lvl7pPr marL="2743131" indent="0" algn="ctr" rtl="0" eaLnBrk="0" fontAlgn="base" hangingPunct="0">
              <a:spcBef>
                <a:spcPct val="20000"/>
              </a:spcBef>
              <a:spcAft>
                <a:spcPct val="0"/>
              </a:spcAft>
              <a:buFont typeface="Arial" charset="0"/>
              <a:buNone/>
              <a:defRPr sz="1600">
                <a:solidFill>
                  <a:schemeClr val="tx1"/>
                </a:solidFill>
                <a:latin typeface="+mn-lt"/>
              </a:defRPr>
            </a:lvl7pPr>
            <a:lvl8pPr marL="3200320" indent="0" algn="ctr" rtl="0" eaLnBrk="0" fontAlgn="base" hangingPunct="0">
              <a:spcBef>
                <a:spcPct val="20000"/>
              </a:spcBef>
              <a:spcAft>
                <a:spcPct val="0"/>
              </a:spcAft>
              <a:buFont typeface="Arial" charset="0"/>
              <a:buNone/>
              <a:defRPr sz="1600">
                <a:solidFill>
                  <a:schemeClr val="tx1"/>
                </a:solidFill>
                <a:latin typeface="+mn-lt"/>
              </a:defRPr>
            </a:lvl8pPr>
            <a:lvl9pPr marL="3657509" indent="0" algn="ctr" rtl="0" eaLnBrk="0" fontAlgn="base" hangingPunct="0">
              <a:spcBef>
                <a:spcPct val="20000"/>
              </a:spcBef>
              <a:spcAft>
                <a:spcPct val="0"/>
              </a:spcAft>
              <a:buFont typeface="Arial" charset="0"/>
              <a:buNone/>
              <a:defRPr sz="1600">
                <a:solidFill>
                  <a:schemeClr val="tx1"/>
                </a:solidFill>
                <a:latin typeface="+mn-lt"/>
              </a:defRPr>
            </a:lvl9pPr>
          </a:lstStyle>
          <a:p>
            <a:pPr marL="457189" indent="-457189" algn="l">
              <a:buBlip>
                <a:blip r:embed="rId2"/>
              </a:buBlip>
            </a:pPr>
            <a:r>
              <a:rPr lang="en-US" altLang="zh-CN" sz="2000" dirty="0"/>
              <a:t>SA5’s work is an important component in a large eco-system. </a:t>
            </a:r>
          </a:p>
          <a:p>
            <a:pPr marL="457189" indent="-457189" algn="l">
              <a:buBlip>
                <a:blip r:embed="rId2"/>
              </a:buBlip>
            </a:pPr>
            <a:r>
              <a:rPr lang="en-US" altLang="zh-CN" sz="2000" dirty="0"/>
              <a:t>Encourage companies and delegates to keep positive and collaborative attitude, be creative, open-minded.</a:t>
            </a:r>
          </a:p>
          <a:p>
            <a:pPr marL="457189" indent="-457189" algn="l">
              <a:buBlip>
                <a:blip r:embed="rId2"/>
              </a:buBlip>
            </a:pPr>
            <a:r>
              <a:rPr lang="en-US" altLang="zh-CN" sz="2000" dirty="0"/>
              <a:t>Rapporteurs and interested companies are encouraged to keep close track of the technical progress of related discussion within 3GPP and SDOs outside of 3GPP. Progress presentations on dedicated technical topics are welcome to keep SA5 updated of the related discussion.  </a:t>
            </a:r>
          </a:p>
          <a:p>
            <a:pPr marL="457189" indent="-457189" algn="l">
              <a:buBlip>
                <a:blip r:embed="rId2"/>
              </a:buBlip>
            </a:pPr>
            <a:r>
              <a:rPr lang="en-US" altLang="zh-CN" sz="2000" dirty="0"/>
              <a:t>Chair would be happy to help on:</a:t>
            </a:r>
          </a:p>
          <a:p>
            <a:pPr marL="742932" lvl="1" indent="-285744" algn="l">
              <a:buFont typeface="Arial" panose="020B0604020202020204" pitchFamily="34" charset="0"/>
              <a:buChar char="•"/>
            </a:pPr>
            <a:r>
              <a:rPr lang="en-US" altLang="zh-CN" sz="1800" dirty="0"/>
              <a:t>Coordinate joint meetings if needed based on the working progress</a:t>
            </a:r>
          </a:p>
          <a:p>
            <a:pPr marL="742932" lvl="1" indent="-285744" algn="l">
              <a:buFont typeface="Arial" panose="020B0604020202020204" pitchFamily="34" charset="0"/>
              <a:buChar char="•"/>
            </a:pPr>
            <a:r>
              <a:rPr lang="en-US" altLang="zh-CN" sz="1800" dirty="0"/>
              <a:t>Coordinate SA5 highlights inputs and tech articles in ETSI website</a:t>
            </a:r>
          </a:p>
          <a:p>
            <a:pPr marL="742932" lvl="1" indent="-285744" algn="l">
              <a:buFont typeface="Arial" panose="020B0604020202020204" pitchFamily="34" charset="0"/>
              <a:buChar char="•"/>
            </a:pPr>
            <a:r>
              <a:rPr lang="en-US" altLang="zh-CN" sz="1800" dirty="0"/>
              <a:t>Represent SA5 and promote SA5 achievement in external fora </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1E739-C64D-4C5C-A4B9-59F41EA0770F}"/>
              </a:ext>
            </a:extLst>
          </p:cNvPr>
          <p:cNvSpPr>
            <a:spLocks noGrp="1"/>
          </p:cNvSpPr>
          <p:nvPr>
            <p:ph type="title"/>
          </p:nvPr>
        </p:nvSpPr>
        <p:spPr>
          <a:xfrm>
            <a:off x="651933" y="228600"/>
            <a:ext cx="9103784" cy="877957"/>
          </a:xfrm>
        </p:spPr>
        <p:txBody>
          <a:bodyPr/>
          <a:lstStyle/>
          <a:p>
            <a:r>
              <a:rPr lang="en-US" altLang="zh-CN" dirty="0"/>
              <a:t>Reference of types of Work item in TR21.900</a:t>
            </a:r>
            <a:endParaRPr lang="zh-CN" altLang="en-US" dirty="0"/>
          </a:p>
        </p:txBody>
      </p:sp>
      <p:sp>
        <p:nvSpPr>
          <p:cNvPr id="3" name="Content Placeholder 2">
            <a:extLst>
              <a:ext uri="{FF2B5EF4-FFF2-40B4-BE49-F238E27FC236}">
                <a16:creationId xmlns:a16="http://schemas.microsoft.com/office/drawing/2014/main" id="{215128D3-C3F7-4E61-8A4D-28C908CD2C21}"/>
              </a:ext>
            </a:extLst>
          </p:cNvPr>
          <p:cNvSpPr>
            <a:spLocks noGrp="1"/>
          </p:cNvSpPr>
          <p:nvPr>
            <p:ph idx="1"/>
          </p:nvPr>
        </p:nvSpPr>
        <p:spPr>
          <a:xfrm>
            <a:off x="165652" y="894349"/>
            <a:ext cx="11860695" cy="5615782"/>
          </a:xfrm>
          <a:solidFill>
            <a:schemeClr val="bg1"/>
          </a:solidFill>
        </p:spPr>
        <p:txBody>
          <a:bodyPr/>
          <a:lstStyle/>
          <a:p>
            <a:pPr marL="0" indent="0">
              <a:buNone/>
            </a:pPr>
            <a:r>
              <a:rPr lang="en-GB" altLang="zh-CN" sz="1050" b="1" dirty="0"/>
              <a:t>6.2	Types of Work Item</a:t>
            </a:r>
            <a:endParaRPr lang="zh-CN" altLang="zh-CN" sz="1050" b="1" dirty="0"/>
          </a:p>
          <a:p>
            <a:pPr marL="0" indent="0">
              <a:buNone/>
            </a:pPr>
            <a:r>
              <a:rPr lang="en-GB" altLang="zh-CN" sz="1050" dirty="0"/>
              <a:t>Modifications of the standard could in principle be of two different types:</a:t>
            </a:r>
            <a:endParaRPr lang="zh-CN" altLang="zh-CN" sz="1050" dirty="0"/>
          </a:p>
          <a:p>
            <a:pPr marL="0" indent="0">
              <a:buNone/>
            </a:pPr>
            <a:r>
              <a:rPr lang="en-GB" altLang="zh-CN" sz="1050" dirty="0"/>
              <a:t>-	New services/features/functions that in general affect several specifications and involve several TSGs / WGs;</a:t>
            </a:r>
            <a:endParaRPr lang="zh-CN" altLang="zh-CN" sz="1050" dirty="0"/>
          </a:p>
          <a:p>
            <a:pPr marL="0" indent="0">
              <a:buNone/>
            </a:pPr>
            <a:r>
              <a:rPr lang="en-GB" altLang="zh-CN" sz="1050" dirty="0"/>
              <a:t>-	Technical enhancements or improvements that affect one or a small number of specifications and involve a single or a few Groups only.</a:t>
            </a:r>
            <a:endParaRPr lang="zh-CN" altLang="zh-CN" sz="1050" dirty="0"/>
          </a:p>
          <a:p>
            <a:pPr marL="0" indent="0">
              <a:buNone/>
            </a:pPr>
            <a:r>
              <a:rPr lang="en-GB" altLang="zh-CN" sz="1050" dirty="0"/>
              <a:t>Modifications of the latter type may be submitted to the Working Group(s) and then to the TSG directly as a Change Request without prior presentation/agreement of a WI Description sheet. Such CRs shall instead refer to the pseudo Work Item 'Technical Enhancements and Improvements'. The CRs relating to this type of modification shall be tagged with the work item code TEI&lt;x&gt; where &lt;x&gt; represents the Release number: e.g. for Release 16, the code would be "TEI16".</a:t>
            </a:r>
            <a:endParaRPr lang="zh-CN" altLang="zh-CN" sz="1050" dirty="0"/>
          </a:p>
          <a:p>
            <a:pPr marL="0" indent="0">
              <a:buNone/>
            </a:pPr>
            <a:r>
              <a:rPr lang="en-GB" altLang="zh-CN" sz="1050" dirty="0"/>
              <a:t>TEI Work Item codes shall not be used where an appropriate Work Item code exists. </a:t>
            </a:r>
            <a:endParaRPr lang="zh-CN" altLang="zh-CN" sz="1050" dirty="0"/>
          </a:p>
          <a:p>
            <a:pPr marL="0" indent="0">
              <a:buNone/>
            </a:pPr>
            <a:r>
              <a:rPr lang="en-GB" altLang="zh-CN" sz="1050" dirty="0"/>
              <a:t>TEI Work Item codes should not be used for the definition of new services/features/functions (i.e. Category B CRs).</a:t>
            </a:r>
            <a:endParaRPr lang="zh-CN" altLang="zh-CN" sz="1050" dirty="0"/>
          </a:p>
          <a:p>
            <a:pPr marL="0" indent="0">
              <a:buNone/>
            </a:pPr>
            <a:r>
              <a:rPr lang="en-GB" altLang="zh-CN" sz="1050" dirty="0"/>
              <a:t>TEI Work Item codes should not be used alone for functional modification of existing services/features/functions (i.e. Category C CRs).</a:t>
            </a:r>
            <a:endParaRPr lang="zh-CN" altLang="zh-CN" sz="1050" dirty="0"/>
          </a:p>
          <a:p>
            <a:pPr marL="0" indent="0">
              <a:buNone/>
            </a:pPr>
            <a:r>
              <a:rPr lang="en-GB" altLang="zh-CN" sz="1050" dirty="0"/>
              <a:t>Nevertheless, if a feature is functionally modified by a Category C CR using a TEI&lt;x&gt; Work Item code, the code(s) for the Work Item(s) which introduced that feature shall be used, plus the appropriate TEI&lt;x&gt; code for the first Release in which the CR is introduced.</a:t>
            </a:r>
            <a:endParaRPr lang="zh-CN" altLang="zh-CN" sz="1050" dirty="0"/>
          </a:p>
          <a:p>
            <a:pPr marL="0" indent="0">
              <a:buNone/>
            </a:pPr>
            <a:r>
              <a:rPr lang="en-GB" altLang="zh-CN" sz="1050" dirty="0"/>
              <a:t>If </a:t>
            </a:r>
            <a:endParaRPr lang="zh-CN" altLang="zh-CN" sz="1050" dirty="0"/>
          </a:p>
          <a:p>
            <a:pPr marL="0" indent="0">
              <a:buNone/>
            </a:pPr>
            <a:r>
              <a:rPr lang="en-GB" altLang="zh-CN" sz="1050" dirty="0"/>
              <a:t>-	it is clear that the modification(s) can be completed within one TSG cycle, and</a:t>
            </a:r>
            <a:endParaRPr lang="zh-CN" altLang="zh-CN" sz="1050" dirty="0"/>
          </a:p>
          <a:p>
            <a:pPr marL="0" indent="0">
              <a:buNone/>
            </a:pPr>
            <a:r>
              <a:rPr lang="en-GB" altLang="zh-CN" sz="1050" dirty="0"/>
              <a:t>-	the normal stage 1, 2, 3 sequence of CRs does not require one additional meeting cycle in each affected TSG,</a:t>
            </a:r>
            <a:endParaRPr lang="zh-CN" altLang="zh-CN" sz="1050" dirty="0"/>
          </a:p>
          <a:p>
            <a:pPr marL="0" indent="0">
              <a:buNone/>
            </a:pPr>
            <a:r>
              <a:rPr lang="en-GB" altLang="zh-CN" sz="1050" dirty="0"/>
              <a:t>then a TEI code may be used. TEI codes shall not be used where the development of modification(s) and interactions with other WGs are likely to prolong the outcome for a period of time greater than this; in such cases, a new specific Work Item shall be created instead.</a:t>
            </a:r>
            <a:endParaRPr lang="zh-CN" altLang="zh-CN" sz="1050" dirty="0"/>
          </a:p>
          <a:p>
            <a:pPr marL="0" indent="0">
              <a:buNone/>
            </a:pPr>
            <a:r>
              <a:rPr lang="en-GB" altLang="zh-CN" sz="1050" dirty="0"/>
              <a:t>For smaller features that are handled with Category B and/or Category C CRs within one TSG cycle, a provisional Work Item code shall be used before the CR(s) and the companion WID are submitted for approval to the TSG.</a:t>
            </a:r>
            <a:endParaRPr lang="zh-CN" altLang="zh-CN" sz="1050" dirty="0"/>
          </a:p>
          <a:p>
            <a:pPr marL="0" indent="0">
              <a:buNone/>
            </a:pPr>
            <a:r>
              <a:rPr lang="en-GB" altLang="zh-CN" sz="1050" dirty="0"/>
              <a:t>Notwithstanding the provisions of clause 4.10.2, TEI&lt;x&gt; is also to be used in a Category F and any related Category A CR(s) which add to or modify TR/TS content introduced in a Release prior to &lt;x&gt; and where no appropriate Release &lt;x&gt; Work Item exists. In this case the code(s) for the Work Item(s) which introduced the relevant TR/TS content shall be used, plus the appropriate TEI&lt;x&gt; code for the first Release in which the CR is introduced. The same TEI&lt;x&gt; shall be used in all mirror (i.e. Category A) CRs.</a:t>
            </a:r>
            <a:endParaRPr lang="zh-CN" altLang="zh-CN" sz="1050" dirty="0"/>
          </a:p>
          <a:p>
            <a:pPr marL="0" indent="0">
              <a:buNone/>
            </a:pPr>
            <a:r>
              <a:rPr lang="en-GB" altLang="zh-CN" sz="1050" dirty="0"/>
              <a:t>Example:	TR/TS content is introduced into TS 23.456 under the Release 13 Work Item ABCD by means of a Rel-13 CR. Much later, an error is identified in the TR/TS content introduced by that Rel-13 CR which of course appears in the current Release 13 version of 23.456.</a:t>
            </a:r>
            <a:br>
              <a:rPr lang="en-GB" altLang="zh-CN" sz="1050" dirty="0"/>
            </a:br>
            <a:r>
              <a:rPr lang="en-GB" altLang="zh-CN" sz="1050" dirty="0"/>
              <a:t>According to the provisions of clause 4.10.0, a category F CR would be introduced into the current Release 13 version tagged with Work Item ABCD, together with category A (mirror) CRs to the Release 14, 15, etc versions of 23.456, each also tagged with code ABCD.</a:t>
            </a:r>
            <a:br>
              <a:rPr lang="en-GB" altLang="zh-CN" sz="1050" dirty="0"/>
            </a:br>
            <a:r>
              <a:rPr lang="en-GB" altLang="zh-CN" sz="1050" dirty="0"/>
              <a:t>However, it is felt that the seriousness of the error does not warrant taking the correction all the way back to Release 13, and so the category F CR is instead written to the current Release 15 version of 23.456. This is tagged with the Work Item codes ABCD and TEI15. Category A CRs are written to the Release 16, etc versions of 23.456, and these are also tagged with Work Item codes ABCD and TEI15.</a:t>
            </a:r>
            <a:endParaRPr lang="zh-CN" altLang="zh-CN" sz="1050" dirty="0"/>
          </a:p>
          <a:p>
            <a:pPr marL="0" indent="0">
              <a:buNone/>
            </a:pPr>
            <a:r>
              <a:rPr lang="en-GB" altLang="zh-CN" sz="1050" dirty="0"/>
              <a:t>NOTE :	The order in which multiple Work Item codes appear on a CR cover sheet is not significant. (Thus in the foregoing example, the CRs could equally well show "ABCD, TEI15" or "TEI15, ABCD".)</a:t>
            </a:r>
            <a:endParaRPr lang="zh-CN" altLang="zh-CN" sz="1050" dirty="0"/>
          </a:p>
          <a:p>
            <a:pPr marL="0" indent="0">
              <a:buNone/>
            </a:pPr>
            <a:r>
              <a:rPr lang="en-GB" altLang="zh-CN" sz="1050" dirty="0"/>
              <a:t>The use of a TEI Work Item code alone should be avoided whenever possible, and any use of a TEI Work Item code should be considered very carefully.</a:t>
            </a:r>
            <a:endParaRPr lang="zh-CN" altLang="zh-CN" sz="1050" dirty="0"/>
          </a:p>
          <a:p>
            <a:pPr marL="0" indent="0">
              <a:buNone/>
            </a:pPr>
            <a:r>
              <a:rPr lang="en-GB" altLang="zh-CN" sz="1050" dirty="0"/>
              <a:t>For the other types of modification, the provisions of clause 6.3 apply.</a:t>
            </a:r>
            <a:endParaRPr lang="zh-CN" altLang="zh-CN" sz="1050" dirty="0"/>
          </a:p>
          <a:p>
            <a:pPr marL="0" indent="0">
              <a:buNone/>
            </a:pPr>
            <a:endParaRPr lang="zh-CN" altLang="en-US" sz="1050" dirty="0"/>
          </a:p>
        </p:txBody>
      </p:sp>
    </p:spTree>
    <p:extLst>
      <p:ext uri="{BB962C8B-B14F-4D97-AF65-F5344CB8AC3E}">
        <p14:creationId xmlns:p14="http://schemas.microsoft.com/office/powerpoint/2010/main" val="80512726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612041C-55E7-4624-8076-C337CB01279F}"/>
              </a:ext>
            </a:extLst>
          </p:cNvPr>
          <p:cNvSpPr>
            <a:spLocks noGrp="1"/>
          </p:cNvSpPr>
          <p:nvPr>
            <p:ph type="title"/>
          </p:nvPr>
        </p:nvSpPr>
        <p:spPr>
          <a:xfrm>
            <a:off x="652463" y="208722"/>
            <a:ext cx="9102725" cy="1143000"/>
          </a:xfrm>
        </p:spPr>
        <p:txBody>
          <a:bodyPr/>
          <a:lstStyle/>
          <a:p>
            <a:r>
              <a:rPr lang="en-US" altLang="zh-CN" dirty="0"/>
              <a:t>Rel-20 5GA management features workshop</a:t>
            </a:r>
            <a:endParaRPr lang="zh-CN" altLang="en-US" dirty="0"/>
          </a:p>
        </p:txBody>
      </p:sp>
      <p:sp>
        <p:nvSpPr>
          <p:cNvPr id="5" name="Content Placeholder 2">
            <a:extLst>
              <a:ext uri="{FF2B5EF4-FFF2-40B4-BE49-F238E27FC236}">
                <a16:creationId xmlns:a16="http://schemas.microsoft.com/office/drawing/2014/main" id="{791460DD-B45B-434C-93F5-33E3B3ED3191}"/>
              </a:ext>
            </a:extLst>
          </p:cNvPr>
          <p:cNvSpPr txBox="1">
            <a:spLocks/>
          </p:cNvSpPr>
          <p:nvPr/>
        </p:nvSpPr>
        <p:spPr bwMode="auto">
          <a:xfrm>
            <a:off x="652463" y="1237753"/>
            <a:ext cx="10904220" cy="464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600" b="1" kern="0" dirty="0"/>
              <a:t>Scope: </a:t>
            </a:r>
            <a:r>
              <a:rPr lang="en-US" altLang="zh-CN" sz="1600" kern="0" dirty="0"/>
              <a:t>5GA related new management features including OAM/CH prime features and management support to new network features. </a:t>
            </a:r>
          </a:p>
          <a:p>
            <a:pPr lvl="1"/>
            <a:r>
              <a:rPr lang="en-US" altLang="zh-CN" sz="1400" kern="0" dirty="0">
                <a:highlight>
                  <a:srgbClr val="C0C0C0"/>
                </a:highlight>
              </a:rPr>
              <a:t>Workshop#1 (January 15/16 2025): Online presentation on potential topics and directions (4 TUs)</a:t>
            </a:r>
          </a:p>
          <a:p>
            <a:pPr lvl="2"/>
            <a:r>
              <a:rPr lang="en-US" altLang="zh-CN" sz="1400" kern="0" dirty="0">
                <a:highlight>
                  <a:srgbClr val="C0C0C0"/>
                </a:highlight>
              </a:rPr>
              <a:t>DONE with 14 presentations. </a:t>
            </a:r>
          </a:p>
          <a:p>
            <a:pPr lvl="1"/>
            <a:r>
              <a:rPr lang="en-US" altLang="zh-CN" sz="1400" kern="0" dirty="0"/>
              <a:t>Workshop#2 (February 2025) (SA5#159): Contributions more focused on concrete topics, especially on management prime features (2 TUs)</a:t>
            </a:r>
          </a:p>
          <a:p>
            <a:endParaRPr lang="en-US" altLang="zh-CN" sz="1600" b="1" kern="0" dirty="0"/>
          </a:p>
          <a:p>
            <a:r>
              <a:rPr lang="en-US" altLang="zh-CN" sz="1600" b="1" kern="0" dirty="0"/>
              <a:t>Agenda</a:t>
            </a:r>
          </a:p>
          <a:p>
            <a:pPr marL="1144588" lvl="1" indent="-460375">
              <a:buFont typeface="+mj-lt"/>
              <a:buAutoNum type="arabicPeriod"/>
            </a:pPr>
            <a:r>
              <a:rPr lang="en-US" altLang="zh-CN" sz="1600" kern="0" dirty="0"/>
              <a:t>Opening of the workshop </a:t>
            </a:r>
          </a:p>
          <a:p>
            <a:pPr marL="1141413" lvl="1" indent="-457200">
              <a:buFont typeface="+mj-lt"/>
              <a:buAutoNum type="arabicPeriod"/>
            </a:pPr>
            <a:r>
              <a:rPr lang="en-US" altLang="zh-CN" sz="1600" kern="0" dirty="0">
                <a:solidFill>
                  <a:srgbClr val="0000FF"/>
                </a:solidFill>
              </a:rPr>
              <a:t>Contributions from 3GPP member companies</a:t>
            </a:r>
          </a:p>
          <a:p>
            <a:pPr marL="1674784" lvl="2" indent="-457200"/>
            <a:r>
              <a:rPr lang="en-US" altLang="zh-CN" sz="1600" kern="0" dirty="0">
                <a:solidFill>
                  <a:srgbClr val="0000FF"/>
                </a:solidFill>
              </a:rPr>
              <a:t>Contributions on potential Rel-20 management use cases and requirements, etc. </a:t>
            </a:r>
          </a:p>
          <a:p>
            <a:pPr marL="1674784" lvl="2" indent="-457200"/>
            <a:r>
              <a:rPr lang="en-US" altLang="zh-CN" sz="1600" kern="0" dirty="0">
                <a:solidFill>
                  <a:srgbClr val="0000FF"/>
                </a:solidFill>
              </a:rPr>
              <a:t>Up to one contribution per company</a:t>
            </a:r>
          </a:p>
          <a:p>
            <a:pPr marL="1142962" lvl="1" indent="-457200">
              <a:buFont typeface="+mj-lt"/>
              <a:buAutoNum type="arabicPeriod" startAt="3"/>
            </a:pPr>
            <a:r>
              <a:rPr lang="en-US" altLang="zh-CN" sz="1600" kern="0" dirty="0"/>
              <a:t>Chairman's summary and open discussion</a:t>
            </a:r>
            <a:r>
              <a:rPr lang="en-US" altLang="zh-CN" sz="1600" i="1" kern="0" dirty="0">
                <a:solidFill>
                  <a:srgbClr val="FF0000"/>
                </a:solidFill>
              </a:rPr>
              <a:t> </a:t>
            </a:r>
          </a:p>
          <a:p>
            <a:pPr marL="1144588" lvl="1" indent="-460375">
              <a:buFont typeface="+mj-lt"/>
              <a:buAutoNum type="arabicPeriod" startAt="3"/>
            </a:pPr>
            <a:r>
              <a:rPr lang="en-US" altLang="zh-CN" sz="1600" kern="0" dirty="0"/>
              <a:t>Closing of the workshop</a:t>
            </a:r>
          </a:p>
          <a:p>
            <a:pPr marL="684213" lvl="1" indent="0">
              <a:buNone/>
            </a:pPr>
            <a:endParaRPr lang="en-US" altLang="zh-CN" sz="1600" kern="0" dirty="0"/>
          </a:p>
          <a:p>
            <a:pPr marL="608013" lvl="1" indent="-608013">
              <a:buBlip>
                <a:blip r:embed="rId2"/>
              </a:buBlip>
            </a:pPr>
            <a:r>
              <a:rPr lang="en-US" altLang="zh-CN" sz="1600" kern="0" dirty="0">
                <a:cs typeface="+mn-cs"/>
              </a:rPr>
              <a:t>Please feel free to contact Chair if you plan to provide presentation, and it will be helpful to make better planning for this activity.</a:t>
            </a:r>
            <a:endParaRPr lang="zh-CN" altLang="en-US" sz="1600" kern="0" dirty="0">
              <a:cs typeface="+mn-cs"/>
            </a:endParaRPr>
          </a:p>
          <a:p>
            <a:pPr marL="608013" lvl="1" indent="-608013">
              <a:buBlip>
                <a:blip r:embed="rId2"/>
              </a:buBlip>
            </a:pPr>
            <a:endParaRPr lang="en-US" altLang="zh-CN" sz="1600" kern="0" dirty="0">
              <a:cs typeface="+mn-cs"/>
            </a:endParaRPr>
          </a:p>
          <a:p>
            <a:pPr lvl="1"/>
            <a:endParaRPr lang="en-US" altLang="zh-CN" sz="1600" kern="0" dirty="0"/>
          </a:p>
        </p:txBody>
      </p:sp>
      <p:pic>
        <p:nvPicPr>
          <p:cNvPr id="6" name="Picture 5" descr="A logo with a green and black design&#10;&#10;Description automatically generated">
            <a:extLst>
              <a:ext uri="{FF2B5EF4-FFF2-40B4-BE49-F238E27FC236}">
                <a16:creationId xmlns:a16="http://schemas.microsoft.com/office/drawing/2014/main" id="{4AD6A84C-D37A-4F82-8F03-BC3B16A56DB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Tree>
    <p:extLst>
      <p:ext uri="{BB962C8B-B14F-4D97-AF65-F5344CB8AC3E}">
        <p14:creationId xmlns:p14="http://schemas.microsoft.com/office/powerpoint/2010/main" val="305235242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FB6C559-893C-42D5-A113-F0E30115FA2F}"/>
              </a:ext>
            </a:extLst>
          </p:cNvPr>
          <p:cNvSpPr>
            <a:spLocks noGrp="1"/>
          </p:cNvSpPr>
          <p:nvPr>
            <p:ph type="title"/>
          </p:nvPr>
        </p:nvSpPr>
        <p:spPr>
          <a:xfrm>
            <a:off x="2018269" y="228600"/>
            <a:ext cx="7737447" cy="883508"/>
          </a:xfrm>
        </p:spPr>
        <p:txBody>
          <a:bodyPr/>
          <a:lstStyle/>
          <a:p>
            <a:pPr eaLnBrk="1" hangingPunct="1"/>
            <a:r>
              <a:rPr lang="de-DE" altLang="de-DE" b="1" dirty="0"/>
              <a:t>SA5 Rel-20 5GA Content Definition steps</a:t>
            </a:r>
          </a:p>
        </p:txBody>
      </p:sp>
      <p:sp>
        <p:nvSpPr>
          <p:cNvPr id="5" name="Content Placeholder 2">
            <a:extLst>
              <a:ext uri="{FF2B5EF4-FFF2-40B4-BE49-F238E27FC236}">
                <a16:creationId xmlns:a16="http://schemas.microsoft.com/office/drawing/2014/main" id="{23956C52-E358-4F0F-A5CC-AB6E52CA1924}"/>
              </a:ext>
            </a:extLst>
          </p:cNvPr>
          <p:cNvSpPr>
            <a:spLocks noGrp="1"/>
          </p:cNvSpPr>
          <p:nvPr>
            <p:ph idx="1"/>
          </p:nvPr>
        </p:nvSpPr>
        <p:spPr>
          <a:xfrm>
            <a:off x="1037968" y="1443894"/>
            <a:ext cx="9539416" cy="4777155"/>
          </a:xfrm>
        </p:spPr>
        <p:txBody>
          <a:bodyPr/>
          <a:lstStyle/>
          <a:p>
            <a:pPr marL="0" indent="0">
              <a:buNone/>
            </a:pPr>
            <a:r>
              <a:rPr lang="en-US" sz="1400" b="1" dirty="0">
                <a:solidFill>
                  <a:srgbClr val="374151"/>
                </a:solidFill>
                <a:latin typeface="Söhne"/>
              </a:rPr>
              <a:t>Following SA content definition steps in SP-241738 with bullet 1/2 adjusted for SA5: </a:t>
            </a:r>
          </a:p>
          <a:p>
            <a:pPr algn="l">
              <a:buFont typeface="+mj-lt"/>
              <a:buAutoNum type="arabicPeriod"/>
            </a:pPr>
            <a:r>
              <a:rPr lang="en-US" sz="1400" b="1" dirty="0">
                <a:solidFill>
                  <a:srgbClr val="374151"/>
                </a:solidFill>
                <a:latin typeface="Söhne"/>
              </a:rPr>
              <a:t>Discussion and Guidance for Rel-20 5GA Scope</a:t>
            </a:r>
            <a:r>
              <a:rPr lang="en-US" sz="1400" dirty="0">
                <a:solidFill>
                  <a:srgbClr val="374151"/>
                </a:solidFill>
                <a:latin typeface="Söhne"/>
              </a:rPr>
              <a:t>: The content proposals for SA5 Rel-20 5GA </a:t>
            </a:r>
            <a:r>
              <a:rPr lang="en-US" sz="1400" dirty="0">
                <a:solidFill>
                  <a:srgbClr val="0000FF"/>
                </a:solidFill>
                <a:latin typeface="Söhne"/>
              </a:rPr>
              <a:t>will be discussed during the SA5 Rel-20 5GA Workshop in January and February. </a:t>
            </a:r>
          </a:p>
          <a:p>
            <a:pPr lvl="1"/>
            <a:r>
              <a:rPr lang="en-US" sz="1100" dirty="0">
                <a:solidFill>
                  <a:srgbClr val="0000FF"/>
                </a:solidFill>
                <a:latin typeface="Söhne"/>
              </a:rPr>
              <a:t>The potential topics will include a list of </a:t>
            </a:r>
            <a:r>
              <a:rPr lang="en-US" sz="1100" b="1" dirty="0">
                <a:solidFill>
                  <a:srgbClr val="0000FF"/>
                </a:solidFill>
                <a:latin typeface="Söhne"/>
              </a:rPr>
              <a:t>prime</a:t>
            </a:r>
            <a:r>
              <a:rPr lang="en-US" sz="1100" dirty="0">
                <a:solidFill>
                  <a:srgbClr val="0000FF"/>
                </a:solidFill>
                <a:latin typeface="Söhne"/>
              </a:rPr>
              <a:t> and </a:t>
            </a:r>
            <a:r>
              <a:rPr lang="en-US" sz="1100" b="1" dirty="0">
                <a:solidFill>
                  <a:srgbClr val="0000FF"/>
                </a:solidFill>
                <a:latin typeface="Söhne"/>
              </a:rPr>
              <a:t>supporting </a:t>
            </a:r>
            <a:r>
              <a:rPr lang="en-US" sz="1100" dirty="0">
                <a:solidFill>
                  <a:srgbClr val="0000FF"/>
                </a:solidFill>
                <a:latin typeface="Söhne"/>
              </a:rPr>
              <a:t>topics for SA5 Rel-20 5GA. </a:t>
            </a:r>
          </a:p>
          <a:p>
            <a:pPr lvl="1"/>
            <a:r>
              <a:rPr lang="en-US" sz="1100" dirty="0">
                <a:solidFill>
                  <a:srgbClr val="374151"/>
                </a:solidFill>
                <a:latin typeface="Söhne"/>
              </a:rPr>
              <a:t>The WG's capacity including Max# of SID/WID and TU budget estimates will be taken into account.</a:t>
            </a:r>
          </a:p>
          <a:p>
            <a:pPr>
              <a:spcBef>
                <a:spcPts val="1200"/>
              </a:spcBef>
              <a:buFont typeface="+mj-lt"/>
              <a:buAutoNum type="arabicPeriod"/>
            </a:pPr>
            <a:r>
              <a:rPr lang="en-US" altLang="zh-CN" sz="1400" b="1" dirty="0">
                <a:solidFill>
                  <a:srgbClr val="374151"/>
                </a:solidFill>
                <a:latin typeface="Söhne"/>
              </a:rPr>
              <a:t>Moderated Email Discussions</a:t>
            </a:r>
            <a:r>
              <a:rPr lang="en-US" altLang="zh-CN" sz="1400" dirty="0">
                <a:solidFill>
                  <a:srgbClr val="374151"/>
                </a:solidFill>
                <a:latin typeface="Söhne"/>
              </a:rPr>
              <a:t>: The Working Group may organize Moderated Email Discussions to develop SID/WID details corresponding to the Rel-20 5GA topics identified in the </a:t>
            </a:r>
            <a:r>
              <a:rPr lang="en-US" altLang="zh-CN" sz="1400" dirty="0">
                <a:solidFill>
                  <a:srgbClr val="0000FF"/>
                </a:solidFill>
                <a:latin typeface="Söhne"/>
              </a:rPr>
              <a:t>prime/supporting list</a:t>
            </a:r>
            <a:r>
              <a:rPr lang="en-US" altLang="zh-CN" sz="1400" dirty="0">
                <a:solidFill>
                  <a:srgbClr val="374151"/>
                </a:solidFill>
                <a:latin typeface="Söhne"/>
              </a:rPr>
              <a:t>. The focus will be on defining technical objectives, work tasks, and estimated budgets for each task. These discussions can occur in either Q1 or Q2 or both.</a:t>
            </a:r>
          </a:p>
          <a:p>
            <a:pPr>
              <a:spcBef>
                <a:spcPts val="1200"/>
              </a:spcBef>
              <a:buFont typeface="+mj-lt"/>
              <a:buAutoNum type="arabicPeriod"/>
            </a:pPr>
            <a:r>
              <a:rPr lang="en-US" altLang="zh-CN" sz="1400" b="1" dirty="0">
                <a:solidFill>
                  <a:srgbClr val="374151"/>
                </a:solidFill>
                <a:highlight>
                  <a:srgbClr val="E9EDF4"/>
                </a:highlight>
                <a:latin typeface="Söhne"/>
              </a:rPr>
              <a:t>Approval of Selected Rel-20 5GA SID/WID</a:t>
            </a:r>
            <a:r>
              <a:rPr lang="en-US" altLang="zh-CN" sz="1400" dirty="0">
                <a:solidFill>
                  <a:srgbClr val="374151"/>
                </a:solidFill>
                <a:highlight>
                  <a:srgbClr val="E9EDF4"/>
                </a:highlight>
                <a:latin typeface="Söhne"/>
              </a:rPr>
              <a:t>: This marks the first step in the approval process for Rel-20 5GA content. The WG may submit the SID/WID to SA#107 for approval. Ideally, the Rel-20 5GA SID/WID for approval at this step should have no dependencies on RAN. SID/WID for approval should follow the guidance on </a:t>
            </a:r>
            <a:r>
              <a:rPr lang="en-US" altLang="zh-CN" sz="1400" dirty="0" err="1">
                <a:solidFill>
                  <a:srgbClr val="374151"/>
                </a:solidFill>
                <a:highlight>
                  <a:srgbClr val="E9EDF4"/>
                </a:highlight>
                <a:latin typeface="Söhne"/>
              </a:rPr>
              <a:t>Rapporteurship</a:t>
            </a:r>
            <a:r>
              <a:rPr lang="en-US" altLang="zh-CN" sz="1400" dirty="0">
                <a:solidFill>
                  <a:srgbClr val="374151"/>
                </a:solidFill>
                <a:highlight>
                  <a:srgbClr val="E9EDF4"/>
                </a:highlight>
                <a:latin typeface="Söhne"/>
              </a:rPr>
              <a:t> (see </a:t>
            </a:r>
            <a:r>
              <a:rPr lang="en-US" altLang="zh-CN" sz="1400" dirty="0">
                <a:solidFill>
                  <a:srgbClr val="374151"/>
                </a:solidFill>
                <a:highlight>
                  <a:srgbClr val="E9EDF4"/>
                </a:highlight>
                <a:latin typeface="Söhne"/>
                <a:hlinkClick r:id="rId2"/>
              </a:rPr>
              <a:t>SP-230746</a:t>
            </a:r>
            <a:r>
              <a:rPr lang="en-US" altLang="zh-CN" sz="1400" dirty="0">
                <a:solidFill>
                  <a:srgbClr val="374151"/>
                </a:solidFill>
                <a:highlight>
                  <a:srgbClr val="E9EDF4"/>
                </a:highlight>
                <a:latin typeface="Söhne"/>
              </a:rPr>
              <a:t>). Part of WG capacity will be assigned during the first step approval process.</a:t>
            </a:r>
          </a:p>
          <a:p>
            <a:pPr>
              <a:spcBef>
                <a:spcPts val="1200"/>
              </a:spcBef>
              <a:buFont typeface="+mj-lt"/>
              <a:buAutoNum type="arabicPeriod"/>
            </a:pPr>
            <a:r>
              <a:rPr lang="en-US" altLang="zh-CN" sz="1400" b="1" dirty="0">
                <a:solidFill>
                  <a:srgbClr val="374151"/>
                </a:solidFill>
                <a:highlight>
                  <a:srgbClr val="E9EDF4"/>
                </a:highlight>
                <a:latin typeface="Söhne"/>
              </a:rPr>
              <a:t>WG commences Rel-20 5GA SI/WI Work</a:t>
            </a:r>
            <a:r>
              <a:rPr lang="en-US" altLang="zh-CN" sz="1400" dirty="0">
                <a:solidFill>
                  <a:srgbClr val="374151"/>
                </a:solidFill>
                <a:highlight>
                  <a:srgbClr val="E9EDF4"/>
                </a:highlight>
                <a:latin typeface="Söhne"/>
              </a:rPr>
              <a:t>: After the approval of the SID/WID at SA#107, the Working Group can start working on the approved SID/WID during their Q2 meetings.</a:t>
            </a:r>
          </a:p>
          <a:p>
            <a:pPr>
              <a:spcBef>
                <a:spcPts val="1200"/>
              </a:spcBef>
              <a:buFont typeface="+mj-lt"/>
              <a:buAutoNum type="arabicPeriod"/>
            </a:pPr>
            <a:r>
              <a:rPr lang="en-US" altLang="zh-CN" sz="1400" b="1" dirty="0">
                <a:solidFill>
                  <a:srgbClr val="374151"/>
                </a:solidFill>
                <a:highlight>
                  <a:srgbClr val="E9EDF4"/>
                </a:highlight>
                <a:latin typeface="Söhne"/>
              </a:rPr>
              <a:t>Final Approval of Rel-20 5GA Package</a:t>
            </a:r>
            <a:r>
              <a:rPr lang="en-US" altLang="zh-CN" sz="1400" dirty="0">
                <a:solidFill>
                  <a:srgbClr val="374151"/>
                </a:solidFill>
                <a:highlight>
                  <a:srgbClr val="E9EDF4"/>
                </a:highlight>
                <a:latin typeface="Söhne"/>
              </a:rPr>
              <a:t>: This represents the second and final step in the approval process for the Rel-20 5GA content definition. The WG can submit the Rel-20 5GA SID/WID to SA#108 for approval. SID/WID for approval should follow the guidance on </a:t>
            </a:r>
            <a:r>
              <a:rPr lang="en-US" altLang="zh-CN" sz="1400" dirty="0" err="1">
                <a:solidFill>
                  <a:srgbClr val="374151"/>
                </a:solidFill>
                <a:highlight>
                  <a:srgbClr val="E9EDF4"/>
                </a:highlight>
                <a:latin typeface="Söhne"/>
              </a:rPr>
              <a:t>Rapporteurship</a:t>
            </a:r>
            <a:r>
              <a:rPr lang="en-US" altLang="zh-CN" sz="1400" dirty="0">
                <a:solidFill>
                  <a:srgbClr val="374151"/>
                </a:solidFill>
                <a:highlight>
                  <a:srgbClr val="E9EDF4"/>
                </a:highlight>
                <a:latin typeface="Söhne"/>
              </a:rPr>
              <a:t> (see </a:t>
            </a:r>
            <a:r>
              <a:rPr lang="en-US" altLang="zh-CN" sz="1400" dirty="0">
                <a:solidFill>
                  <a:srgbClr val="374151"/>
                </a:solidFill>
                <a:highlight>
                  <a:srgbClr val="E9EDF4"/>
                </a:highlight>
                <a:latin typeface="Söhne"/>
                <a:hlinkClick r:id="rId2"/>
              </a:rPr>
              <a:t>SP-230746</a:t>
            </a:r>
            <a:r>
              <a:rPr lang="en-US" altLang="zh-CN" sz="1400" dirty="0">
                <a:solidFill>
                  <a:srgbClr val="374151"/>
                </a:solidFill>
                <a:highlight>
                  <a:srgbClr val="E9EDF4"/>
                </a:highlight>
                <a:latin typeface="Söhne"/>
              </a:rPr>
              <a:t>). Further prioritization, if necessary, will be handled based on WG capacity. </a:t>
            </a:r>
          </a:p>
        </p:txBody>
      </p:sp>
      <p:pic>
        <p:nvPicPr>
          <p:cNvPr id="6" name="Picture 5" descr="A logo with a green and black design&#10;&#10;Description automatically generated">
            <a:extLst>
              <a:ext uri="{FF2B5EF4-FFF2-40B4-BE49-F238E27FC236}">
                <a16:creationId xmlns:a16="http://schemas.microsoft.com/office/drawing/2014/main" id="{30409BCE-0EF4-4150-BB6F-4C3B9CFCC0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Tree>
    <p:extLst>
      <p:ext uri="{BB962C8B-B14F-4D97-AF65-F5344CB8AC3E}">
        <p14:creationId xmlns:p14="http://schemas.microsoft.com/office/powerpoint/2010/main" val="5165820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45">
            <a:extLst>
              <a:ext uri="{FF2B5EF4-FFF2-40B4-BE49-F238E27FC236}">
                <a16:creationId xmlns:a16="http://schemas.microsoft.com/office/drawing/2014/main" id="{B742C72B-7F78-41B6-9497-35D11A0B1073}"/>
              </a:ext>
            </a:extLst>
          </p:cNvPr>
          <p:cNvSpPr>
            <a:spLocks/>
          </p:cNvSpPr>
          <p:nvPr/>
        </p:nvSpPr>
        <p:spPr bwMode="gray">
          <a:xfrm flipH="1">
            <a:off x="3681263" y="1375748"/>
            <a:ext cx="1737440" cy="1476959"/>
          </a:xfrm>
          <a:custGeom>
            <a:avLst/>
            <a:gdLst>
              <a:gd name="T0" fmla="*/ 2147483647 w 1299"/>
              <a:gd name="T1" fmla="*/ 2147483647 h 1008"/>
              <a:gd name="T2" fmla="*/ 2147483647 w 1299"/>
              <a:gd name="T3" fmla="*/ 2147483647 h 1008"/>
              <a:gd name="T4" fmla="*/ 2147483647 w 1299"/>
              <a:gd name="T5" fmla="*/ 2147483647 h 1008"/>
              <a:gd name="T6" fmla="*/ 2147483647 w 1299"/>
              <a:gd name="T7" fmla="*/ 0 h 1008"/>
              <a:gd name="T8" fmla="*/ 2147483647 w 1299"/>
              <a:gd name="T9" fmla="*/ 0 h 1008"/>
              <a:gd name="T10" fmla="*/ 0 w 1299"/>
              <a:gd name="T11" fmla="*/ 2147483647 h 1008"/>
              <a:gd name="T12" fmla="*/ 2147483647 w 1299"/>
              <a:gd name="T13" fmla="*/ 2147483647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954F7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 name="Freeform 46">
            <a:extLst>
              <a:ext uri="{FF2B5EF4-FFF2-40B4-BE49-F238E27FC236}">
                <a16:creationId xmlns:a16="http://schemas.microsoft.com/office/drawing/2014/main" id="{D550981B-34C0-4CF4-848D-1FBD4C45D9E8}"/>
              </a:ext>
            </a:extLst>
          </p:cNvPr>
          <p:cNvSpPr>
            <a:spLocks/>
          </p:cNvSpPr>
          <p:nvPr/>
        </p:nvSpPr>
        <p:spPr bwMode="gray">
          <a:xfrm>
            <a:off x="5530606" y="1375748"/>
            <a:ext cx="1737440" cy="1476959"/>
          </a:xfrm>
          <a:custGeom>
            <a:avLst/>
            <a:gdLst>
              <a:gd name="T0" fmla="*/ 2147483647 w 1299"/>
              <a:gd name="T1" fmla="*/ 2147483647 h 1008"/>
              <a:gd name="T2" fmla="*/ 2147483647 w 1299"/>
              <a:gd name="T3" fmla="*/ 2147483647 h 1008"/>
              <a:gd name="T4" fmla="*/ 2147483647 w 1299"/>
              <a:gd name="T5" fmla="*/ 2147483647 h 1008"/>
              <a:gd name="T6" fmla="*/ 2147483647 w 1299"/>
              <a:gd name="T7" fmla="*/ 0 h 1008"/>
              <a:gd name="T8" fmla="*/ 2147483647 w 1299"/>
              <a:gd name="T9" fmla="*/ 0 h 1008"/>
              <a:gd name="T10" fmla="*/ 0 w 1299"/>
              <a:gd name="T11" fmla="*/ 2147483647 h 1008"/>
              <a:gd name="T12" fmla="*/ 2147483647 w 1299"/>
              <a:gd name="T13" fmla="*/ 2147483647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 name="Freeform 47">
            <a:extLst>
              <a:ext uri="{FF2B5EF4-FFF2-40B4-BE49-F238E27FC236}">
                <a16:creationId xmlns:a16="http://schemas.microsoft.com/office/drawing/2014/main" id="{126E62EC-7224-4CE9-A5CA-51A8FC9D587C}"/>
              </a:ext>
            </a:extLst>
          </p:cNvPr>
          <p:cNvSpPr>
            <a:spLocks/>
          </p:cNvSpPr>
          <p:nvPr/>
        </p:nvSpPr>
        <p:spPr bwMode="gray">
          <a:xfrm>
            <a:off x="3681263" y="2971008"/>
            <a:ext cx="1737440" cy="1476959"/>
          </a:xfrm>
          <a:custGeom>
            <a:avLst/>
            <a:gdLst>
              <a:gd name="T0" fmla="*/ 2147483647 w 1299"/>
              <a:gd name="T1" fmla="*/ 2147483647 h 1008"/>
              <a:gd name="T2" fmla="*/ 2147483647 w 1299"/>
              <a:gd name="T3" fmla="*/ 2147483647 h 1008"/>
              <a:gd name="T4" fmla="*/ 2147483647 w 1299"/>
              <a:gd name="T5" fmla="*/ 2147483647 h 1008"/>
              <a:gd name="T6" fmla="*/ 2147483647 w 1299"/>
              <a:gd name="T7" fmla="*/ 0 h 1008"/>
              <a:gd name="T8" fmla="*/ 2147483647 w 1299"/>
              <a:gd name="T9" fmla="*/ 0 h 1008"/>
              <a:gd name="T10" fmla="*/ 0 w 1299"/>
              <a:gd name="T11" fmla="*/ 2147483647 h 1008"/>
              <a:gd name="T12" fmla="*/ 2147483647 w 1299"/>
              <a:gd name="T13" fmla="*/ 2147483647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0563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 name="Freeform 48">
            <a:extLst>
              <a:ext uri="{FF2B5EF4-FFF2-40B4-BE49-F238E27FC236}">
                <a16:creationId xmlns:a16="http://schemas.microsoft.com/office/drawing/2014/main" id="{89C98C08-2B60-44EF-A750-A6F11A0604B4}"/>
              </a:ext>
            </a:extLst>
          </p:cNvPr>
          <p:cNvSpPr>
            <a:spLocks/>
          </p:cNvSpPr>
          <p:nvPr/>
        </p:nvSpPr>
        <p:spPr bwMode="gray">
          <a:xfrm flipH="1">
            <a:off x="5530606" y="2971008"/>
            <a:ext cx="1737440" cy="1476959"/>
          </a:xfrm>
          <a:custGeom>
            <a:avLst/>
            <a:gdLst>
              <a:gd name="T0" fmla="*/ 2147483647 w 1299"/>
              <a:gd name="T1" fmla="*/ 2147483647 h 1008"/>
              <a:gd name="T2" fmla="*/ 2147483647 w 1299"/>
              <a:gd name="T3" fmla="*/ 2147483647 h 1008"/>
              <a:gd name="T4" fmla="*/ 2147483647 w 1299"/>
              <a:gd name="T5" fmla="*/ 2147483647 h 1008"/>
              <a:gd name="T6" fmla="*/ 2147483647 w 1299"/>
              <a:gd name="T7" fmla="*/ 0 h 1008"/>
              <a:gd name="T8" fmla="*/ 2147483647 w 1299"/>
              <a:gd name="T9" fmla="*/ 0 h 1008"/>
              <a:gd name="T10" fmla="*/ 0 w 1299"/>
              <a:gd name="T11" fmla="*/ 2147483647 h 1008"/>
              <a:gd name="T12" fmla="*/ 2147483647 w 1299"/>
              <a:gd name="T13" fmla="*/ 2147483647 h 1008"/>
              <a:gd name="T14" fmla="*/ 0 60000 65536"/>
              <a:gd name="T15" fmla="*/ 0 60000 65536"/>
              <a:gd name="T16" fmla="*/ 0 60000 65536"/>
              <a:gd name="T17" fmla="*/ 0 60000 65536"/>
              <a:gd name="T18" fmla="*/ 0 60000 65536"/>
              <a:gd name="T19" fmla="*/ 0 60000 65536"/>
              <a:gd name="T20" fmla="*/ 0 60000 65536"/>
              <a:gd name="T21" fmla="*/ 0 w 1299"/>
              <a:gd name="T22" fmla="*/ 0 h 1008"/>
              <a:gd name="T23" fmla="*/ 1299 w 1299"/>
              <a:gd name="T24" fmla="*/ 1008 h 10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4472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 name="Oval 49">
            <a:extLst>
              <a:ext uri="{FF2B5EF4-FFF2-40B4-BE49-F238E27FC236}">
                <a16:creationId xmlns:a16="http://schemas.microsoft.com/office/drawing/2014/main" id="{0C2E2377-6AB2-4D71-BBE4-9CF9AC7742EF}"/>
              </a:ext>
            </a:extLst>
          </p:cNvPr>
          <p:cNvSpPr>
            <a:spLocks noChangeArrowheads="1"/>
          </p:cNvSpPr>
          <p:nvPr/>
        </p:nvSpPr>
        <p:spPr bwMode="gray">
          <a:xfrm>
            <a:off x="4801559" y="2278369"/>
            <a:ext cx="1329879" cy="1295656"/>
          </a:xfrm>
          <a:prstGeom prst="ellipse">
            <a:avLst/>
          </a:prstGeom>
          <a:solidFill>
            <a:srgbClr val="FFFFF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47" name="Text Box 50">
            <a:extLst>
              <a:ext uri="{FF2B5EF4-FFF2-40B4-BE49-F238E27FC236}">
                <a16:creationId xmlns:a16="http://schemas.microsoft.com/office/drawing/2014/main" id="{F45AF6AB-1050-4530-8B3A-CED91F29A164}"/>
              </a:ext>
            </a:extLst>
          </p:cNvPr>
          <p:cNvSpPr txBox="1">
            <a:spLocks noChangeArrowheads="1"/>
          </p:cNvSpPr>
          <p:nvPr/>
        </p:nvSpPr>
        <p:spPr bwMode="gray">
          <a:xfrm>
            <a:off x="3850885" y="1719894"/>
            <a:ext cx="1329878" cy="43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1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Intelligence and automation </a:t>
            </a:r>
          </a:p>
        </p:txBody>
      </p:sp>
      <p:sp>
        <p:nvSpPr>
          <p:cNvPr id="48" name="Text Box 52">
            <a:extLst>
              <a:ext uri="{FF2B5EF4-FFF2-40B4-BE49-F238E27FC236}">
                <a16:creationId xmlns:a16="http://schemas.microsoft.com/office/drawing/2014/main" id="{D3491C91-D419-4224-A58A-0932B8914B0C}"/>
              </a:ext>
            </a:extLst>
          </p:cNvPr>
          <p:cNvSpPr txBox="1">
            <a:spLocks noChangeArrowheads="1"/>
          </p:cNvSpPr>
          <p:nvPr/>
        </p:nvSpPr>
        <p:spPr bwMode="gray">
          <a:xfrm>
            <a:off x="5741455" y="1719894"/>
            <a:ext cx="1329878" cy="43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1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Support of new services</a:t>
            </a:r>
          </a:p>
        </p:txBody>
      </p:sp>
      <p:sp>
        <p:nvSpPr>
          <p:cNvPr id="49" name="Text Box 53">
            <a:extLst>
              <a:ext uri="{FF2B5EF4-FFF2-40B4-BE49-F238E27FC236}">
                <a16:creationId xmlns:a16="http://schemas.microsoft.com/office/drawing/2014/main" id="{6BA9F80A-701A-4FD6-AD6A-A1098B06C097}"/>
              </a:ext>
            </a:extLst>
          </p:cNvPr>
          <p:cNvSpPr txBox="1">
            <a:spLocks noChangeArrowheads="1"/>
          </p:cNvSpPr>
          <p:nvPr/>
        </p:nvSpPr>
        <p:spPr bwMode="gray">
          <a:xfrm>
            <a:off x="3737209" y="3296257"/>
            <a:ext cx="1329878" cy="94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1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Management architecture and mechanism-management prime feature</a:t>
            </a:r>
          </a:p>
        </p:txBody>
      </p:sp>
      <p:sp>
        <p:nvSpPr>
          <p:cNvPr id="50" name="Text Box 54">
            <a:extLst>
              <a:ext uri="{FF2B5EF4-FFF2-40B4-BE49-F238E27FC236}">
                <a16:creationId xmlns:a16="http://schemas.microsoft.com/office/drawing/2014/main" id="{D72544B9-7EF5-415D-9345-2FFAFE52D6F5}"/>
              </a:ext>
            </a:extLst>
          </p:cNvPr>
          <p:cNvSpPr txBox="1">
            <a:spLocks noChangeArrowheads="1"/>
          </p:cNvSpPr>
          <p:nvPr/>
        </p:nvSpPr>
        <p:spPr bwMode="gray">
          <a:xfrm>
            <a:off x="5819742" y="3303275"/>
            <a:ext cx="1329878" cy="1111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11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n-cs"/>
              </a:rPr>
              <a:t>Management architecture and mechanism-Management of new network features</a:t>
            </a:r>
          </a:p>
        </p:txBody>
      </p:sp>
      <p:sp>
        <p:nvSpPr>
          <p:cNvPr id="51" name="Rectangle 55">
            <a:extLst>
              <a:ext uri="{FF2B5EF4-FFF2-40B4-BE49-F238E27FC236}">
                <a16:creationId xmlns:a16="http://schemas.microsoft.com/office/drawing/2014/main" id="{D3B5826C-04B0-4391-A687-2457DE995032}"/>
              </a:ext>
            </a:extLst>
          </p:cNvPr>
          <p:cNvSpPr>
            <a:spLocks noChangeArrowheads="1"/>
          </p:cNvSpPr>
          <p:nvPr/>
        </p:nvSpPr>
        <p:spPr bwMode="auto">
          <a:xfrm>
            <a:off x="4970813" y="2772856"/>
            <a:ext cx="969190" cy="277877"/>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prstClr val="black"/>
                </a:solidFill>
                <a:effectLst>
                  <a:outerShdw blurRad="38100" dist="38100" dir="2700000" algn="tl">
                    <a:srgbClr val="FFFFFF"/>
                  </a:outerShdw>
                </a:effectLst>
                <a:uLnTx/>
                <a:uFillTx/>
              </a:rPr>
              <a:t>SA5 Rel-19</a:t>
            </a:r>
          </a:p>
        </p:txBody>
      </p:sp>
      <p:grpSp>
        <p:nvGrpSpPr>
          <p:cNvPr id="52" name="Group 15">
            <a:extLst>
              <a:ext uri="{FF2B5EF4-FFF2-40B4-BE49-F238E27FC236}">
                <a16:creationId xmlns:a16="http://schemas.microsoft.com/office/drawing/2014/main" id="{0D508E4C-E62D-4670-B585-D8FF95F8781A}"/>
              </a:ext>
            </a:extLst>
          </p:cNvPr>
          <p:cNvGrpSpPr>
            <a:grpSpLocks/>
          </p:cNvGrpSpPr>
          <p:nvPr/>
        </p:nvGrpSpPr>
        <p:grpSpPr bwMode="auto">
          <a:xfrm>
            <a:off x="790414" y="919176"/>
            <a:ext cx="2551881" cy="1689712"/>
            <a:chOff x="576" y="1852"/>
            <a:chExt cx="1446" cy="2078"/>
          </a:xfrm>
        </p:grpSpPr>
        <p:sp>
          <p:nvSpPr>
            <p:cNvPr id="53" name="AutoShape 16">
              <a:extLst>
                <a:ext uri="{FF2B5EF4-FFF2-40B4-BE49-F238E27FC236}">
                  <a16:creationId xmlns:a16="http://schemas.microsoft.com/office/drawing/2014/main" id="{969FEAD4-D074-4504-B507-BCDD78512DBE}"/>
                </a:ext>
              </a:extLst>
            </p:cNvPr>
            <p:cNvSpPr>
              <a:spLocks noChangeArrowheads="1"/>
            </p:cNvSpPr>
            <p:nvPr/>
          </p:nvSpPr>
          <p:spPr bwMode="auto">
            <a:xfrm>
              <a:off x="576" y="1942"/>
              <a:ext cx="1446" cy="1988"/>
            </a:xfrm>
            <a:prstGeom prst="roundRect">
              <a:avLst>
                <a:gd name="adj" fmla="val 4690"/>
              </a:avLst>
            </a:prstGeom>
            <a:noFill/>
            <a:ln w="57150">
              <a:solidFill>
                <a:srgbClr val="954F7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4" name="AutoShape 17">
              <a:extLst>
                <a:ext uri="{FF2B5EF4-FFF2-40B4-BE49-F238E27FC236}">
                  <a16:creationId xmlns:a16="http://schemas.microsoft.com/office/drawing/2014/main" id="{C959C1A0-0FA4-479F-9046-BA6A9B9696F3}"/>
                </a:ext>
              </a:extLst>
            </p:cNvPr>
            <p:cNvSpPr>
              <a:spLocks noChangeArrowheads="1"/>
            </p:cNvSpPr>
            <p:nvPr/>
          </p:nvSpPr>
          <p:spPr bwMode="gray">
            <a:xfrm>
              <a:off x="712" y="1852"/>
              <a:ext cx="1174" cy="181"/>
            </a:xfrm>
            <a:prstGeom prst="roundRect">
              <a:avLst>
                <a:gd name="adj" fmla="val 50000"/>
              </a:avLst>
            </a:prstGeom>
            <a:gradFill rotWithShape="1">
              <a:gsLst>
                <a:gs pos="0">
                  <a:srgbClr val="954F72">
                    <a:gamma/>
                    <a:shade val="38824"/>
                    <a:invGamma/>
                  </a:srgbClr>
                </a:gs>
                <a:gs pos="50000">
                  <a:srgbClr val="954F72"/>
                </a:gs>
                <a:gs pos="100000">
                  <a:srgbClr val="954F72">
                    <a:gamma/>
                    <a:shade val="38824"/>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AutoShape 18">
              <a:extLst>
                <a:ext uri="{FF2B5EF4-FFF2-40B4-BE49-F238E27FC236}">
                  <a16:creationId xmlns:a16="http://schemas.microsoft.com/office/drawing/2014/main" id="{8D85DECD-4B36-4784-8C08-E2198F41D280}"/>
                </a:ext>
              </a:extLst>
            </p:cNvPr>
            <p:cNvSpPr>
              <a:spLocks noChangeArrowheads="1"/>
            </p:cNvSpPr>
            <p:nvPr/>
          </p:nvSpPr>
          <p:spPr bwMode="auto">
            <a:xfrm flipH="1">
              <a:off x="1773" y="1897"/>
              <a:ext cx="45" cy="91"/>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6" name="AutoShape 19">
              <a:extLst>
                <a:ext uri="{FF2B5EF4-FFF2-40B4-BE49-F238E27FC236}">
                  <a16:creationId xmlns:a16="http://schemas.microsoft.com/office/drawing/2014/main" id="{A0EBEF18-157C-4D8B-9D7E-0823D27AB887}"/>
                </a:ext>
              </a:extLst>
            </p:cNvPr>
            <p:cNvSpPr>
              <a:spLocks noChangeArrowheads="1"/>
            </p:cNvSpPr>
            <p:nvPr/>
          </p:nvSpPr>
          <p:spPr bwMode="auto">
            <a:xfrm flipH="1">
              <a:off x="776" y="1897"/>
              <a:ext cx="46" cy="91"/>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57" name="Text Box 21">
              <a:extLst>
                <a:ext uri="{FF2B5EF4-FFF2-40B4-BE49-F238E27FC236}">
                  <a16:creationId xmlns:a16="http://schemas.microsoft.com/office/drawing/2014/main" id="{B70A25BE-D5EE-4D51-84D0-B33BD253F2DA}"/>
                </a:ext>
              </a:extLst>
            </p:cNvPr>
            <p:cNvSpPr txBox="1">
              <a:spLocks noChangeArrowheads="1"/>
            </p:cNvSpPr>
            <p:nvPr/>
          </p:nvSpPr>
          <p:spPr bwMode="auto">
            <a:xfrm>
              <a:off x="634" y="2121"/>
              <a:ext cx="1353" cy="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 AIML (TR 28.858/TS 28.105)</a:t>
              </a:r>
            </a:p>
            <a:p>
              <a:pPr lvl="0" fontAlgn="auto">
                <a:spcBef>
                  <a:spcPts val="0"/>
                </a:spcBef>
                <a:spcAft>
                  <a:spcPts val="0"/>
                </a:spcAf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2. MDA (TR 28.866/ </a:t>
              </a:r>
              <a:r>
                <a:rPr lang="en-US" altLang="zh-CN" sz="1200" kern="0" dirty="0">
                  <a:solidFill>
                    <a:srgbClr val="000000"/>
                  </a:solidFill>
                </a:rPr>
                <a:t>TS 28.104</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3. IDM (TR 28.914</a:t>
              </a:r>
              <a:r>
                <a:rPr lang="en-US" altLang="zh-CN" sz="1200" kern="0" dirty="0">
                  <a:solidFill>
                    <a:srgbClr val="000000"/>
                  </a:solidFill>
                  <a:cs typeface="+mn-cs"/>
                </a:rPr>
                <a:t>/TS 28.312</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4. CCL (TR </a:t>
              </a:r>
              <a:r>
                <a:rPr lang="en-US" altLang="zh-CN" sz="1200" kern="0" dirty="0">
                  <a:solidFill>
                    <a:srgbClr val="000000"/>
                  </a:solidFill>
                  <a:cs typeface="+mn-cs"/>
                </a:rPr>
                <a:t>28.867/TS 28.567)</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5. NDT (TR 28.915</a:t>
              </a:r>
              <a:r>
                <a:rPr lang="en-US" altLang="zh-CN" sz="1200" kern="0" dirty="0">
                  <a:solidFill>
                    <a:srgbClr val="000000"/>
                  </a:solidFill>
                </a:rPr>
                <a:t>/TS 28.561</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p:txBody>
        </p:sp>
      </p:grpSp>
      <p:grpSp>
        <p:nvGrpSpPr>
          <p:cNvPr id="58" name="Group 57">
            <a:extLst>
              <a:ext uri="{FF2B5EF4-FFF2-40B4-BE49-F238E27FC236}">
                <a16:creationId xmlns:a16="http://schemas.microsoft.com/office/drawing/2014/main" id="{5E1C4CE1-B70E-4517-9871-016090C8BACE}"/>
              </a:ext>
            </a:extLst>
          </p:cNvPr>
          <p:cNvGrpSpPr/>
          <p:nvPr/>
        </p:nvGrpSpPr>
        <p:grpSpPr>
          <a:xfrm>
            <a:off x="7589376" y="887839"/>
            <a:ext cx="3459253" cy="1476959"/>
            <a:chOff x="3424238" y="2514600"/>
            <a:chExt cx="2295525" cy="3294063"/>
          </a:xfrm>
        </p:grpSpPr>
        <p:sp>
          <p:nvSpPr>
            <p:cNvPr id="59" name="AutoShape 4">
              <a:extLst>
                <a:ext uri="{FF2B5EF4-FFF2-40B4-BE49-F238E27FC236}">
                  <a16:creationId xmlns:a16="http://schemas.microsoft.com/office/drawing/2014/main" id="{35FEC185-D644-4274-8296-15AF3EC1D2B6}"/>
                </a:ext>
              </a:extLst>
            </p:cNvPr>
            <p:cNvSpPr>
              <a:spLocks noChangeArrowheads="1"/>
            </p:cNvSpPr>
            <p:nvPr/>
          </p:nvSpPr>
          <p:spPr bwMode="auto">
            <a:xfrm>
              <a:off x="3424238" y="2652713"/>
              <a:ext cx="2295525" cy="3155950"/>
            </a:xfrm>
            <a:prstGeom prst="roundRect">
              <a:avLst>
                <a:gd name="adj" fmla="val 4690"/>
              </a:avLst>
            </a:prstGeom>
            <a:noFill/>
            <a:ln w="57150">
              <a:solidFill>
                <a:srgbClr val="ED7D3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60" name="AutoShape 5">
              <a:extLst>
                <a:ext uri="{FF2B5EF4-FFF2-40B4-BE49-F238E27FC236}">
                  <a16:creationId xmlns:a16="http://schemas.microsoft.com/office/drawing/2014/main" id="{B08B41A3-C460-4E0D-9C66-021FEB5F7A6A}"/>
                </a:ext>
              </a:extLst>
            </p:cNvPr>
            <p:cNvSpPr>
              <a:spLocks noChangeArrowheads="1"/>
            </p:cNvSpPr>
            <p:nvPr/>
          </p:nvSpPr>
          <p:spPr bwMode="gray">
            <a:xfrm>
              <a:off x="3657600" y="2514600"/>
              <a:ext cx="1863725" cy="287338"/>
            </a:xfrm>
            <a:prstGeom prst="roundRect">
              <a:avLst>
                <a:gd name="adj" fmla="val 50000"/>
              </a:avLst>
            </a:prstGeom>
            <a:gradFill rotWithShape="1">
              <a:gsLst>
                <a:gs pos="0">
                  <a:srgbClr val="ED7D31">
                    <a:gamma/>
                    <a:shade val="46275"/>
                    <a:invGamma/>
                  </a:srgbClr>
                </a:gs>
                <a:gs pos="50000">
                  <a:srgbClr val="ED7D31"/>
                </a:gs>
                <a:gs pos="100000">
                  <a:srgbClr val="ED7D31">
                    <a:gamma/>
                    <a:shade val="46275"/>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 name="AutoShape 6">
              <a:extLst>
                <a:ext uri="{FF2B5EF4-FFF2-40B4-BE49-F238E27FC236}">
                  <a16:creationId xmlns:a16="http://schemas.microsoft.com/office/drawing/2014/main" id="{71A60B8E-8093-4378-902F-24864ED0D153}"/>
                </a:ext>
              </a:extLst>
            </p:cNvPr>
            <p:cNvSpPr>
              <a:spLocks noChangeArrowheads="1"/>
            </p:cNvSpPr>
            <p:nvPr/>
          </p:nvSpPr>
          <p:spPr bwMode="auto">
            <a:xfrm flipH="1">
              <a:off x="5334000" y="2590800"/>
              <a:ext cx="73025" cy="144463"/>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62" name="AutoShape 7">
              <a:extLst>
                <a:ext uri="{FF2B5EF4-FFF2-40B4-BE49-F238E27FC236}">
                  <a16:creationId xmlns:a16="http://schemas.microsoft.com/office/drawing/2014/main" id="{42368DE6-A373-47CE-9004-02C07DF41741}"/>
                </a:ext>
              </a:extLst>
            </p:cNvPr>
            <p:cNvSpPr>
              <a:spLocks noChangeArrowheads="1"/>
            </p:cNvSpPr>
            <p:nvPr/>
          </p:nvSpPr>
          <p:spPr bwMode="auto">
            <a:xfrm flipH="1">
              <a:off x="3743325" y="2581275"/>
              <a:ext cx="71438" cy="144463"/>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grpSp>
        <p:nvGrpSpPr>
          <p:cNvPr id="63" name="Group 62">
            <a:extLst>
              <a:ext uri="{FF2B5EF4-FFF2-40B4-BE49-F238E27FC236}">
                <a16:creationId xmlns:a16="http://schemas.microsoft.com/office/drawing/2014/main" id="{74936040-3BF0-4BB1-A79A-3A8EDBFEE416}"/>
              </a:ext>
            </a:extLst>
          </p:cNvPr>
          <p:cNvGrpSpPr/>
          <p:nvPr/>
        </p:nvGrpSpPr>
        <p:grpSpPr>
          <a:xfrm>
            <a:off x="773939" y="2809255"/>
            <a:ext cx="2583766" cy="1814345"/>
            <a:chOff x="5934075" y="2008188"/>
            <a:chExt cx="2295525" cy="3298825"/>
          </a:xfrm>
        </p:grpSpPr>
        <p:sp>
          <p:nvSpPr>
            <p:cNvPr id="64" name="AutoShape 8">
              <a:extLst>
                <a:ext uri="{FF2B5EF4-FFF2-40B4-BE49-F238E27FC236}">
                  <a16:creationId xmlns:a16="http://schemas.microsoft.com/office/drawing/2014/main" id="{5A14A091-D583-433E-B071-0AA5E4B50FAD}"/>
                </a:ext>
              </a:extLst>
            </p:cNvPr>
            <p:cNvSpPr>
              <a:spLocks noChangeArrowheads="1"/>
            </p:cNvSpPr>
            <p:nvPr/>
          </p:nvSpPr>
          <p:spPr bwMode="auto">
            <a:xfrm>
              <a:off x="5934075" y="2151063"/>
              <a:ext cx="2295525" cy="3155950"/>
            </a:xfrm>
            <a:prstGeom prst="roundRect">
              <a:avLst>
                <a:gd name="adj" fmla="val 4690"/>
              </a:avLst>
            </a:prstGeom>
            <a:noFill/>
            <a:ln w="57150">
              <a:solidFill>
                <a:srgbClr val="0563C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65" name="AutoShape 9">
              <a:extLst>
                <a:ext uri="{FF2B5EF4-FFF2-40B4-BE49-F238E27FC236}">
                  <a16:creationId xmlns:a16="http://schemas.microsoft.com/office/drawing/2014/main" id="{2164A8C7-3973-4CCF-B14F-13D11F2210FE}"/>
                </a:ext>
              </a:extLst>
            </p:cNvPr>
            <p:cNvSpPr>
              <a:spLocks noChangeArrowheads="1"/>
            </p:cNvSpPr>
            <p:nvPr/>
          </p:nvSpPr>
          <p:spPr bwMode="gray">
            <a:xfrm>
              <a:off x="6149975" y="2008188"/>
              <a:ext cx="1863725" cy="287337"/>
            </a:xfrm>
            <a:prstGeom prst="roundRect">
              <a:avLst>
                <a:gd name="adj" fmla="val 50000"/>
              </a:avLst>
            </a:prstGeom>
            <a:gradFill rotWithShape="1">
              <a:gsLst>
                <a:gs pos="0">
                  <a:srgbClr val="0563C1">
                    <a:gamma/>
                    <a:shade val="46275"/>
                    <a:invGamma/>
                  </a:srgbClr>
                </a:gs>
                <a:gs pos="50000">
                  <a:srgbClr val="0563C1"/>
                </a:gs>
                <a:gs pos="100000">
                  <a:srgbClr val="0563C1">
                    <a:gamma/>
                    <a:shade val="46275"/>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 name="AutoShape 10">
              <a:extLst>
                <a:ext uri="{FF2B5EF4-FFF2-40B4-BE49-F238E27FC236}">
                  <a16:creationId xmlns:a16="http://schemas.microsoft.com/office/drawing/2014/main" id="{7CB785C5-7F32-4015-B58C-AA787313A638}"/>
                </a:ext>
              </a:extLst>
            </p:cNvPr>
            <p:cNvSpPr>
              <a:spLocks noChangeArrowheads="1"/>
            </p:cNvSpPr>
            <p:nvPr/>
          </p:nvSpPr>
          <p:spPr bwMode="auto">
            <a:xfrm flipH="1">
              <a:off x="7835900" y="2079625"/>
              <a:ext cx="71438" cy="142875"/>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67" name="AutoShape 11">
              <a:extLst>
                <a:ext uri="{FF2B5EF4-FFF2-40B4-BE49-F238E27FC236}">
                  <a16:creationId xmlns:a16="http://schemas.microsoft.com/office/drawing/2014/main" id="{6E73F2D1-81B4-4BA6-9FFE-6AA37131119D}"/>
                </a:ext>
              </a:extLst>
            </p:cNvPr>
            <p:cNvSpPr>
              <a:spLocks noChangeArrowheads="1"/>
            </p:cNvSpPr>
            <p:nvPr/>
          </p:nvSpPr>
          <p:spPr bwMode="auto">
            <a:xfrm flipH="1">
              <a:off x="6253163" y="2079625"/>
              <a:ext cx="71437" cy="142875"/>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sp>
        <p:nvSpPr>
          <p:cNvPr id="68" name="Text Box 21">
            <a:extLst>
              <a:ext uri="{FF2B5EF4-FFF2-40B4-BE49-F238E27FC236}">
                <a16:creationId xmlns:a16="http://schemas.microsoft.com/office/drawing/2014/main" id="{842F3873-CF33-449F-9DF3-A2582D26CFB8}"/>
              </a:ext>
            </a:extLst>
          </p:cNvPr>
          <p:cNvSpPr txBox="1">
            <a:spLocks noChangeArrowheads="1"/>
          </p:cNvSpPr>
          <p:nvPr/>
        </p:nvSpPr>
        <p:spPr bwMode="auto">
          <a:xfrm>
            <a:off x="7589376" y="1150173"/>
            <a:ext cx="29967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20. EE (TR 28.880</a:t>
            </a:r>
            <a:r>
              <a:rPr lang="en-US" altLang="zh-CN" sz="1200" kern="0" dirty="0">
                <a:solidFill>
                  <a:srgbClr val="000000"/>
                </a:solidFill>
              </a:rPr>
              <a:t>/TS 28.310</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21. </a:t>
            </a:r>
            <a:r>
              <a:rPr kumimoji="0" lang="en-US" altLang="zh-CN" sz="1200" b="0" i="0" u="none" strike="noStrike" kern="0" cap="none" spc="0" normalizeH="0" baseline="0" noProof="0" dirty="0" err="1">
                <a:ln>
                  <a:noFill/>
                </a:ln>
                <a:solidFill>
                  <a:srgbClr val="000000"/>
                </a:solidFill>
                <a:effectLst/>
                <a:uLnTx/>
                <a:uFillTx/>
                <a:latin typeface="Arial" panose="020B0604020202020204" pitchFamily="34" charset="0"/>
                <a:ea typeface="宋体" panose="02010600030101010101" pitchFamily="2" charset="-122"/>
                <a:cs typeface="+mn-cs"/>
              </a:rPr>
              <a:t>MExpo</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 (TR 28.879/</a:t>
            </a:r>
            <a:r>
              <a:rPr lang="en-US" altLang="zh-CN" sz="1200" kern="0" dirty="0">
                <a:solidFill>
                  <a:srgbClr val="000000"/>
                </a:solidFill>
              </a:rPr>
              <a:t> TS 28.579</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22. </a:t>
            </a:r>
            <a:r>
              <a:rPr kumimoji="0" lang="en-US" altLang="zh-CN" sz="1200" b="0" i="0" u="none" strike="noStrike" kern="0" cap="none" spc="0" normalizeH="0" baseline="0" noProof="0" dirty="0" err="1">
                <a:ln>
                  <a:noFill/>
                </a:ln>
                <a:solidFill>
                  <a:srgbClr val="000000"/>
                </a:solidFill>
                <a:effectLst/>
                <a:uLnTx/>
                <a:uFillTx/>
                <a:latin typeface="Arial" panose="020B0604020202020204" pitchFamily="34" charset="0"/>
                <a:ea typeface="宋体" panose="02010600030101010101" pitchFamily="2" charset="-122"/>
                <a:cs typeface="+mn-cs"/>
              </a:rPr>
              <a:t>MonStra</a:t>
            </a:r>
            <a:r>
              <a:rPr lang="en-US" altLang="zh-CN" sz="1200" kern="0" dirty="0">
                <a:solidFill>
                  <a:srgbClr val="000000"/>
                </a:solidFill>
              </a:rPr>
              <a:t> (TS 28.560)</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69" name="Text Box 21">
            <a:extLst>
              <a:ext uri="{FF2B5EF4-FFF2-40B4-BE49-F238E27FC236}">
                <a16:creationId xmlns:a16="http://schemas.microsoft.com/office/drawing/2014/main" id="{D5A4DD99-93A7-4E61-81E6-A2C62B664C50}"/>
              </a:ext>
            </a:extLst>
          </p:cNvPr>
          <p:cNvSpPr txBox="1">
            <a:spLocks noChangeArrowheads="1"/>
          </p:cNvSpPr>
          <p:nvPr/>
        </p:nvSpPr>
        <p:spPr bwMode="auto">
          <a:xfrm>
            <a:off x="892772" y="3005707"/>
            <a:ext cx="252026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6. CMO (TR 28.869)</a:t>
            </a:r>
          </a:p>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7. MSEC (TR 28.870)</a:t>
            </a:r>
          </a:p>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8. SBMA (TR 28.871</a:t>
            </a:r>
            <a:r>
              <a:rPr lang="en-US" altLang="zh-CN" sz="1200" kern="0" dirty="0">
                <a:solidFill>
                  <a:srgbClr val="000000"/>
                </a:solidFill>
                <a:cs typeface="+mn-cs"/>
              </a:rPr>
              <a:t>/TS</a:t>
            </a:r>
            <a:r>
              <a:rPr lang="zh-CN" altLang="en-US" sz="1200" kern="0" dirty="0">
                <a:solidFill>
                  <a:srgbClr val="000000"/>
                </a:solidFill>
                <a:cs typeface="+mn-cs"/>
              </a:rPr>
              <a:t> </a:t>
            </a:r>
            <a:r>
              <a:rPr lang="en-US" altLang="zh-CN" sz="1200" kern="0" dirty="0">
                <a:solidFill>
                  <a:srgbClr val="000000"/>
                </a:solidFill>
                <a:cs typeface="+mn-cs"/>
              </a:rPr>
              <a:t>28.533</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9. PTM (TR 28.872/</a:t>
            </a:r>
            <a:r>
              <a:rPr lang="en-US" altLang="zh-CN" sz="1200" kern="0" dirty="0">
                <a:solidFill>
                  <a:srgbClr val="000000"/>
                </a:solidFill>
              </a:rPr>
              <a:t> TS 28.572</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10. MADCOL (TS 28.622)</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11. SEPM (TR 28.873</a:t>
            </a:r>
            <a:r>
              <a:rPr lang="en-US" altLang="zh-CN" sz="1200" kern="0" dirty="0">
                <a:solidFill>
                  <a:srgbClr val="000000"/>
                </a:solidFill>
              </a:rPr>
              <a:t>/TS 28.537</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marL="0" marR="0" lvl="0" indent="0" defTabSz="914400" eaLnBrk="0" fontAlgn="auto" latinLnBrk="0" hangingPunct="0">
              <a:lnSpc>
                <a:spcPct val="100000"/>
              </a:lnSpc>
              <a:spcBef>
                <a:spcPts val="0"/>
              </a:spcBef>
              <a:spcAft>
                <a:spcPts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70" name="Group 69">
            <a:extLst>
              <a:ext uri="{FF2B5EF4-FFF2-40B4-BE49-F238E27FC236}">
                <a16:creationId xmlns:a16="http://schemas.microsoft.com/office/drawing/2014/main" id="{027E7E53-1CB5-4BE3-9CDA-F2F3D4E6E8E5}"/>
              </a:ext>
            </a:extLst>
          </p:cNvPr>
          <p:cNvGrpSpPr/>
          <p:nvPr/>
        </p:nvGrpSpPr>
        <p:grpSpPr>
          <a:xfrm>
            <a:off x="7592871" y="2498252"/>
            <a:ext cx="3482139" cy="2118860"/>
            <a:chOff x="5934075" y="2008188"/>
            <a:chExt cx="2295525" cy="3298825"/>
          </a:xfrm>
        </p:grpSpPr>
        <p:sp>
          <p:nvSpPr>
            <p:cNvPr id="71" name="AutoShape 8">
              <a:extLst>
                <a:ext uri="{FF2B5EF4-FFF2-40B4-BE49-F238E27FC236}">
                  <a16:creationId xmlns:a16="http://schemas.microsoft.com/office/drawing/2014/main" id="{FF935B3B-189A-4D8F-9BD2-451743DDF70A}"/>
                </a:ext>
              </a:extLst>
            </p:cNvPr>
            <p:cNvSpPr>
              <a:spLocks noChangeArrowheads="1"/>
            </p:cNvSpPr>
            <p:nvPr/>
          </p:nvSpPr>
          <p:spPr bwMode="auto">
            <a:xfrm>
              <a:off x="5934075" y="2151063"/>
              <a:ext cx="2295525" cy="3155950"/>
            </a:xfrm>
            <a:prstGeom prst="roundRect">
              <a:avLst>
                <a:gd name="adj" fmla="val 4690"/>
              </a:avLst>
            </a:prstGeom>
            <a:noFill/>
            <a:ln w="57150">
              <a:solidFill>
                <a:srgbClr val="0563C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2" name="AutoShape 9">
              <a:extLst>
                <a:ext uri="{FF2B5EF4-FFF2-40B4-BE49-F238E27FC236}">
                  <a16:creationId xmlns:a16="http://schemas.microsoft.com/office/drawing/2014/main" id="{6C33081F-F50D-4FA4-B1D7-7C658AAEAE1D}"/>
                </a:ext>
              </a:extLst>
            </p:cNvPr>
            <p:cNvSpPr>
              <a:spLocks noChangeArrowheads="1"/>
            </p:cNvSpPr>
            <p:nvPr/>
          </p:nvSpPr>
          <p:spPr bwMode="gray">
            <a:xfrm>
              <a:off x="6149975" y="2008188"/>
              <a:ext cx="1863725" cy="287337"/>
            </a:xfrm>
            <a:prstGeom prst="roundRect">
              <a:avLst>
                <a:gd name="adj" fmla="val 50000"/>
              </a:avLst>
            </a:prstGeom>
            <a:gradFill rotWithShape="1">
              <a:gsLst>
                <a:gs pos="0">
                  <a:srgbClr val="0563C1">
                    <a:gamma/>
                    <a:shade val="46275"/>
                    <a:invGamma/>
                  </a:srgbClr>
                </a:gs>
                <a:gs pos="50000">
                  <a:srgbClr val="0563C1"/>
                </a:gs>
                <a:gs pos="100000">
                  <a:srgbClr val="0563C1">
                    <a:gamma/>
                    <a:shade val="46275"/>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 name="AutoShape 10">
              <a:extLst>
                <a:ext uri="{FF2B5EF4-FFF2-40B4-BE49-F238E27FC236}">
                  <a16:creationId xmlns:a16="http://schemas.microsoft.com/office/drawing/2014/main" id="{EC072BB1-DC00-480A-BBB2-EAF1E12B6048}"/>
                </a:ext>
              </a:extLst>
            </p:cNvPr>
            <p:cNvSpPr>
              <a:spLocks noChangeArrowheads="1"/>
            </p:cNvSpPr>
            <p:nvPr/>
          </p:nvSpPr>
          <p:spPr bwMode="auto">
            <a:xfrm flipH="1">
              <a:off x="7835900" y="2079625"/>
              <a:ext cx="71438" cy="142875"/>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74" name="AutoShape 11">
              <a:extLst>
                <a:ext uri="{FF2B5EF4-FFF2-40B4-BE49-F238E27FC236}">
                  <a16:creationId xmlns:a16="http://schemas.microsoft.com/office/drawing/2014/main" id="{A5C3959F-0D5B-4E09-B101-E12ED1F7949F}"/>
                </a:ext>
              </a:extLst>
            </p:cNvPr>
            <p:cNvSpPr>
              <a:spLocks noChangeArrowheads="1"/>
            </p:cNvSpPr>
            <p:nvPr/>
          </p:nvSpPr>
          <p:spPr bwMode="auto">
            <a:xfrm flipH="1">
              <a:off x="6253163" y="2079625"/>
              <a:ext cx="71437" cy="142875"/>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sp>
        <p:nvSpPr>
          <p:cNvPr id="75" name="Text Box 21">
            <a:extLst>
              <a:ext uri="{FF2B5EF4-FFF2-40B4-BE49-F238E27FC236}">
                <a16:creationId xmlns:a16="http://schemas.microsoft.com/office/drawing/2014/main" id="{A775EE2C-40CA-4807-B208-5B65260402D2}"/>
              </a:ext>
            </a:extLst>
          </p:cNvPr>
          <p:cNvSpPr txBox="1">
            <a:spLocks noChangeArrowheads="1"/>
          </p:cNvSpPr>
          <p:nvPr/>
        </p:nvSpPr>
        <p:spPr bwMode="auto">
          <a:xfrm>
            <a:off x="7606302" y="2685683"/>
            <a:ext cx="3180520" cy="15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12. PM (TS 28.552/554)</a:t>
            </a:r>
          </a:p>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13. </a:t>
            </a:r>
            <a:r>
              <a:rPr kumimoji="0" lang="en-US" altLang="zh-CN" sz="1200" b="0" i="0" u="none" strike="noStrike" kern="0" cap="none" spc="0" normalizeH="0" baseline="0" noProof="0" dirty="0" err="1">
                <a:ln>
                  <a:noFill/>
                </a:ln>
                <a:solidFill>
                  <a:srgbClr val="000000"/>
                </a:solidFill>
                <a:effectLst/>
                <a:uLnTx/>
                <a:uFillTx/>
                <a:latin typeface="Arial" panose="020B0604020202020204" pitchFamily="34" charset="0"/>
                <a:ea typeface="宋体" panose="02010600030101010101" pitchFamily="2" charset="-122"/>
                <a:cs typeface="+mn-cs"/>
              </a:rPr>
              <a:t>AdNRM</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 (TS 28.541/622)</a:t>
            </a:r>
          </a:p>
          <a:p>
            <a:pPr marL="0" marR="0" lvl="0" indent="0" defTabSz="914400" eaLnBrk="0" fontAlgn="auto" latinLnBrk="0" hangingPunct="0">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14. TMQ (TS 32.422/405)</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15. NTNM (TR 28.874/</a:t>
            </a:r>
            <a:r>
              <a:rPr lang="en-US" altLang="zh-CN" sz="1200" kern="0" dirty="0">
                <a:solidFill>
                  <a:srgbClr val="000000"/>
                </a:solidFill>
              </a:rPr>
              <a:t>TS 28.541/552</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16. IABM (TR 28.875</a:t>
            </a:r>
            <a:r>
              <a:rPr lang="en-US" altLang="zh-CN" sz="1200" kern="0" dirty="0">
                <a:solidFill>
                  <a:srgbClr val="000000"/>
                </a:solidFill>
              </a:rPr>
              <a:t> /TS 28.541</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17. </a:t>
            </a:r>
            <a:r>
              <a:rPr kumimoji="0" lang="en-US" altLang="zh-CN" sz="1200" b="0" i="0" u="none" strike="noStrike" kern="0" cap="none" spc="0" normalizeH="0" baseline="0" noProof="0" dirty="0" err="1">
                <a:ln>
                  <a:noFill/>
                </a:ln>
                <a:solidFill>
                  <a:srgbClr val="000000"/>
                </a:solidFill>
                <a:effectLst/>
                <a:uLnTx/>
                <a:uFillTx/>
                <a:latin typeface="Arial" panose="020B0604020202020204" pitchFamily="34" charset="0"/>
                <a:ea typeface="宋体" panose="02010600030101010101" pitchFamily="2" charset="-122"/>
                <a:cs typeface="+mn-cs"/>
              </a:rPr>
              <a:t>RedcapM</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 (TR 28.876</a:t>
            </a:r>
            <a:r>
              <a:rPr lang="en-US" altLang="zh-CN" sz="1200" kern="0" dirty="0">
                <a:solidFill>
                  <a:srgbClr val="000000"/>
                </a:solidFill>
              </a:rPr>
              <a:t> /TS 28.541/552</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18. NWDAFM (TR 28.877</a:t>
            </a:r>
            <a:r>
              <a:rPr lang="en-US" altLang="zh-CN" sz="1200" kern="0" dirty="0">
                <a:solidFill>
                  <a:srgbClr val="000000"/>
                </a:solidFill>
              </a:rPr>
              <a:t>/TS 28.541/552</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a:p>
            <a:pPr lvl="0" fontAlgn="auto">
              <a:spcBef>
                <a:spcPts val="0"/>
              </a:spcBef>
              <a:spcAft>
                <a:spcPts val="0"/>
              </a:spcAft>
            </a:pP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19. NSM (TR 28.878</a:t>
            </a:r>
            <a:r>
              <a:rPr lang="en-US" altLang="zh-CN" sz="1200" kern="0" dirty="0">
                <a:solidFill>
                  <a:srgbClr val="000000"/>
                </a:solidFill>
              </a:rPr>
              <a:t> /TS 32.130</a:t>
            </a:r>
            <a:r>
              <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a:t>
            </a:r>
          </a:p>
        </p:txBody>
      </p:sp>
      <p:cxnSp>
        <p:nvCxnSpPr>
          <p:cNvPr id="76" name="Straight Connector 75">
            <a:extLst>
              <a:ext uri="{FF2B5EF4-FFF2-40B4-BE49-F238E27FC236}">
                <a16:creationId xmlns:a16="http://schemas.microsoft.com/office/drawing/2014/main" id="{B4ED5EE6-1620-4238-90EA-A5B701D4A74D}"/>
              </a:ext>
            </a:extLst>
          </p:cNvPr>
          <p:cNvCxnSpPr>
            <a:cxnSpLocks/>
          </p:cNvCxnSpPr>
          <p:nvPr/>
        </p:nvCxnSpPr>
        <p:spPr>
          <a:xfrm>
            <a:off x="3379474" y="1641469"/>
            <a:ext cx="309990" cy="328342"/>
          </a:xfrm>
          <a:prstGeom prst="line">
            <a:avLst/>
          </a:prstGeom>
          <a:noFill/>
          <a:ln w="6350" cap="flat" cmpd="sng" algn="ctr">
            <a:solidFill>
              <a:srgbClr val="7030A0"/>
            </a:solidFill>
            <a:prstDash val="solid"/>
            <a:miter lim="800000"/>
          </a:ln>
          <a:effectLst/>
        </p:spPr>
      </p:cxnSp>
      <p:cxnSp>
        <p:nvCxnSpPr>
          <p:cNvPr id="77" name="Straight Connector 76">
            <a:extLst>
              <a:ext uri="{FF2B5EF4-FFF2-40B4-BE49-F238E27FC236}">
                <a16:creationId xmlns:a16="http://schemas.microsoft.com/office/drawing/2014/main" id="{236C98E1-6903-42E1-BBC9-3BD5B14C447D}"/>
              </a:ext>
            </a:extLst>
          </p:cNvPr>
          <p:cNvCxnSpPr>
            <a:cxnSpLocks/>
          </p:cNvCxnSpPr>
          <p:nvPr/>
        </p:nvCxnSpPr>
        <p:spPr>
          <a:xfrm flipH="1">
            <a:off x="3318890" y="3376452"/>
            <a:ext cx="361172" cy="619767"/>
          </a:xfrm>
          <a:prstGeom prst="line">
            <a:avLst/>
          </a:prstGeom>
          <a:noFill/>
          <a:ln w="6350" cap="flat" cmpd="sng" algn="ctr">
            <a:solidFill>
              <a:srgbClr val="4472C4"/>
            </a:solidFill>
            <a:prstDash val="solid"/>
            <a:miter lim="800000"/>
          </a:ln>
          <a:effectLst/>
        </p:spPr>
      </p:cxnSp>
      <p:cxnSp>
        <p:nvCxnSpPr>
          <p:cNvPr id="78" name="Straight Connector 77">
            <a:extLst>
              <a:ext uri="{FF2B5EF4-FFF2-40B4-BE49-F238E27FC236}">
                <a16:creationId xmlns:a16="http://schemas.microsoft.com/office/drawing/2014/main" id="{120B27A3-0CD5-4913-ACBC-B76E577569B3}"/>
              </a:ext>
            </a:extLst>
          </p:cNvPr>
          <p:cNvCxnSpPr>
            <a:cxnSpLocks/>
          </p:cNvCxnSpPr>
          <p:nvPr/>
        </p:nvCxnSpPr>
        <p:spPr>
          <a:xfrm>
            <a:off x="7268046" y="3376452"/>
            <a:ext cx="353089" cy="633576"/>
          </a:xfrm>
          <a:prstGeom prst="line">
            <a:avLst/>
          </a:prstGeom>
          <a:noFill/>
          <a:ln w="6350" cap="flat" cmpd="sng" algn="ctr">
            <a:solidFill>
              <a:srgbClr val="4472C4"/>
            </a:solidFill>
            <a:prstDash val="solid"/>
            <a:miter lim="800000"/>
          </a:ln>
          <a:effectLst/>
        </p:spPr>
      </p:cxnSp>
      <p:cxnSp>
        <p:nvCxnSpPr>
          <p:cNvPr id="79" name="Straight Connector 78">
            <a:extLst>
              <a:ext uri="{FF2B5EF4-FFF2-40B4-BE49-F238E27FC236}">
                <a16:creationId xmlns:a16="http://schemas.microsoft.com/office/drawing/2014/main" id="{B0204A4E-B7AD-48C1-989C-97BE975F1CAA}"/>
              </a:ext>
            </a:extLst>
          </p:cNvPr>
          <p:cNvCxnSpPr>
            <a:cxnSpLocks/>
            <a:endCxn id="59" idx="1"/>
          </p:cNvCxnSpPr>
          <p:nvPr/>
        </p:nvCxnSpPr>
        <p:spPr>
          <a:xfrm flipV="1">
            <a:off x="7282181" y="1657282"/>
            <a:ext cx="307195" cy="167116"/>
          </a:xfrm>
          <a:prstGeom prst="line">
            <a:avLst/>
          </a:prstGeom>
          <a:noFill/>
          <a:ln w="6350" cap="flat" cmpd="sng" algn="ctr">
            <a:solidFill>
              <a:srgbClr val="ED7D31">
                <a:lumMod val="60000"/>
                <a:lumOff val="40000"/>
              </a:srgbClr>
            </a:solidFill>
            <a:prstDash val="solid"/>
            <a:miter lim="800000"/>
          </a:ln>
          <a:effectLst/>
        </p:spPr>
      </p:cxnSp>
      <p:sp>
        <p:nvSpPr>
          <p:cNvPr id="81" name="Title 1">
            <a:extLst>
              <a:ext uri="{FF2B5EF4-FFF2-40B4-BE49-F238E27FC236}">
                <a16:creationId xmlns:a16="http://schemas.microsoft.com/office/drawing/2014/main" id="{918F5849-3402-4100-97C3-1946FDC1218A}"/>
              </a:ext>
            </a:extLst>
          </p:cNvPr>
          <p:cNvSpPr>
            <a:spLocks noGrp="1"/>
          </p:cNvSpPr>
          <p:nvPr>
            <p:ph type="title"/>
          </p:nvPr>
        </p:nvSpPr>
        <p:spPr>
          <a:xfrm>
            <a:off x="1985976" y="74073"/>
            <a:ext cx="7737447" cy="883508"/>
          </a:xfrm>
        </p:spPr>
        <p:txBody>
          <a:bodyPr/>
          <a:lstStyle/>
          <a:p>
            <a:pPr eaLnBrk="1" hangingPunct="1"/>
            <a:r>
              <a:rPr lang="en-US" altLang="de-DE" b="1" dirty="0"/>
              <a:t>Summary of SA5 Rel-19 topics</a:t>
            </a:r>
            <a:endParaRPr lang="de-DE" altLang="de-DE" b="1" dirty="0"/>
          </a:p>
        </p:txBody>
      </p:sp>
      <p:sp>
        <p:nvSpPr>
          <p:cNvPr id="82" name="TextBox 81">
            <a:extLst>
              <a:ext uri="{FF2B5EF4-FFF2-40B4-BE49-F238E27FC236}">
                <a16:creationId xmlns:a16="http://schemas.microsoft.com/office/drawing/2014/main" id="{24C6B799-F5BC-4CEE-950F-823A51234270}"/>
              </a:ext>
            </a:extLst>
          </p:cNvPr>
          <p:cNvSpPr txBox="1"/>
          <p:nvPr/>
        </p:nvSpPr>
        <p:spPr>
          <a:xfrm>
            <a:off x="4356553" y="4546620"/>
            <a:ext cx="2124299" cy="307777"/>
          </a:xfrm>
          <a:prstGeom prst="rect">
            <a:avLst/>
          </a:prstGeom>
          <a:solidFill>
            <a:schemeClr val="accent6">
              <a:lumMod val="20000"/>
              <a:lumOff val="80000"/>
            </a:schemeClr>
          </a:solidFill>
        </p:spPr>
        <p:txBody>
          <a:bodyPr wrap="none" rtlCol="0">
            <a:spAutoFit/>
          </a:bodyPr>
          <a:lstStyle/>
          <a:p>
            <a:r>
              <a:rPr lang="en-US" altLang="zh-CN" sz="1400" b="1" dirty="0"/>
              <a:t>Charging management</a:t>
            </a:r>
            <a:endParaRPr lang="zh-CN" altLang="en-US" sz="1400" b="1" dirty="0"/>
          </a:p>
        </p:txBody>
      </p:sp>
      <p:grpSp>
        <p:nvGrpSpPr>
          <p:cNvPr id="84" name="Group 83">
            <a:extLst>
              <a:ext uri="{FF2B5EF4-FFF2-40B4-BE49-F238E27FC236}">
                <a16:creationId xmlns:a16="http://schemas.microsoft.com/office/drawing/2014/main" id="{B149803D-6662-47C0-88C7-0C3CE8E487B6}"/>
              </a:ext>
            </a:extLst>
          </p:cNvPr>
          <p:cNvGrpSpPr/>
          <p:nvPr/>
        </p:nvGrpSpPr>
        <p:grpSpPr>
          <a:xfrm>
            <a:off x="2665708" y="4893238"/>
            <a:ext cx="5519561" cy="1178028"/>
            <a:chOff x="3424238" y="2514600"/>
            <a:chExt cx="2295525" cy="3294063"/>
          </a:xfrm>
        </p:grpSpPr>
        <p:sp>
          <p:nvSpPr>
            <p:cNvPr id="85" name="AutoShape 4">
              <a:extLst>
                <a:ext uri="{FF2B5EF4-FFF2-40B4-BE49-F238E27FC236}">
                  <a16:creationId xmlns:a16="http://schemas.microsoft.com/office/drawing/2014/main" id="{D2584EEF-9201-4404-9651-4BBFE6D28EDC}"/>
                </a:ext>
              </a:extLst>
            </p:cNvPr>
            <p:cNvSpPr>
              <a:spLocks noChangeArrowheads="1"/>
            </p:cNvSpPr>
            <p:nvPr/>
          </p:nvSpPr>
          <p:spPr bwMode="auto">
            <a:xfrm>
              <a:off x="3424238" y="2652713"/>
              <a:ext cx="2295525" cy="3155950"/>
            </a:xfrm>
            <a:prstGeom prst="roundRect">
              <a:avLst>
                <a:gd name="adj" fmla="val 4690"/>
              </a:avLst>
            </a:prstGeom>
            <a:noFill/>
            <a:ln w="57150">
              <a:solidFill>
                <a:schemeClr val="accent6">
                  <a:lumMod val="40000"/>
                  <a:lumOff val="60000"/>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86" name="AutoShape 5">
              <a:extLst>
                <a:ext uri="{FF2B5EF4-FFF2-40B4-BE49-F238E27FC236}">
                  <a16:creationId xmlns:a16="http://schemas.microsoft.com/office/drawing/2014/main" id="{523DA647-3307-4024-A1FD-E2AEAC270F6B}"/>
                </a:ext>
              </a:extLst>
            </p:cNvPr>
            <p:cNvSpPr>
              <a:spLocks noChangeArrowheads="1"/>
            </p:cNvSpPr>
            <p:nvPr/>
          </p:nvSpPr>
          <p:spPr bwMode="gray">
            <a:xfrm>
              <a:off x="3657600" y="2514600"/>
              <a:ext cx="1863725" cy="287338"/>
            </a:xfrm>
            <a:prstGeom prst="roundRect">
              <a:avLst>
                <a:gd name="adj" fmla="val 50000"/>
              </a:avLst>
            </a:prstGeom>
            <a:gradFill rotWithShape="1">
              <a:gsLst>
                <a:gs pos="0">
                  <a:srgbClr val="ED7D31">
                    <a:gamma/>
                    <a:shade val="46275"/>
                    <a:invGamma/>
                  </a:srgbClr>
                </a:gs>
                <a:gs pos="50000">
                  <a:srgbClr val="ED7D31"/>
                </a:gs>
                <a:gs pos="100000">
                  <a:srgbClr val="ED7D31">
                    <a:gamma/>
                    <a:shade val="46275"/>
                    <a:invGamma/>
                  </a:srgbClr>
                </a:gs>
              </a:gsLst>
              <a:lin ang="540000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 name="AutoShape 6">
              <a:extLst>
                <a:ext uri="{FF2B5EF4-FFF2-40B4-BE49-F238E27FC236}">
                  <a16:creationId xmlns:a16="http://schemas.microsoft.com/office/drawing/2014/main" id="{CB85C0DA-E81C-45B0-8EE2-EACF9B571DD0}"/>
                </a:ext>
              </a:extLst>
            </p:cNvPr>
            <p:cNvSpPr>
              <a:spLocks noChangeArrowheads="1"/>
            </p:cNvSpPr>
            <p:nvPr/>
          </p:nvSpPr>
          <p:spPr bwMode="auto">
            <a:xfrm flipH="1">
              <a:off x="5334000" y="2590800"/>
              <a:ext cx="73025" cy="144463"/>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88" name="AutoShape 7">
              <a:extLst>
                <a:ext uri="{FF2B5EF4-FFF2-40B4-BE49-F238E27FC236}">
                  <a16:creationId xmlns:a16="http://schemas.microsoft.com/office/drawing/2014/main" id="{2437CB14-1C2E-4CF7-9E9A-47C0E9005ECE}"/>
                </a:ext>
              </a:extLst>
            </p:cNvPr>
            <p:cNvSpPr>
              <a:spLocks noChangeArrowheads="1"/>
            </p:cNvSpPr>
            <p:nvPr/>
          </p:nvSpPr>
          <p:spPr bwMode="auto">
            <a:xfrm flipH="1">
              <a:off x="3743325" y="2581275"/>
              <a:ext cx="71438" cy="144463"/>
            </a:xfrm>
            <a:prstGeom prst="octagon">
              <a:avLst>
                <a:gd name="adj" fmla="val 29287"/>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sp>
        <p:nvSpPr>
          <p:cNvPr id="89" name="Text Box 21">
            <a:extLst>
              <a:ext uri="{FF2B5EF4-FFF2-40B4-BE49-F238E27FC236}">
                <a16:creationId xmlns:a16="http://schemas.microsoft.com/office/drawing/2014/main" id="{E270966E-5A3A-48D1-B007-00A82799E6EC}"/>
              </a:ext>
            </a:extLst>
          </p:cNvPr>
          <p:cNvSpPr txBox="1">
            <a:spLocks noChangeArrowheads="1"/>
          </p:cNvSpPr>
          <p:nvPr/>
        </p:nvSpPr>
        <p:spPr bwMode="auto">
          <a:xfrm>
            <a:off x="2866515" y="5012787"/>
            <a:ext cx="22005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28600" lvl="0" indent="-228600" fontAlgn="auto">
              <a:spcBef>
                <a:spcPts val="0"/>
              </a:spcBef>
              <a:spcAft>
                <a:spcPts val="0"/>
              </a:spcAft>
              <a:buFontTx/>
              <a:buAutoNum type="arabicPeriod"/>
            </a:pPr>
            <a:r>
              <a:rPr lang="en-US" altLang="zh-CN" sz="1200" kern="0" dirty="0">
                <a:solidFill>
                  <a:srgbClr val="000000"/>
                </a:solidFill>
                <a:cs typeface="+mn-cs"/>
              </a:rPr>
              <a:t>CHSEG (TS 32.290/291)</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a:p>
            <a:pPr marL="228600" lvl="0" indent="-228600" fontAlgn="auto">
              <a:spcBef>
                <a:spcPts val="0"/>
              </a:spcBef>
              <a:spcAft>
                <a:spcPts val="0"/>
              </a:spcAft>
              <a:buFontTx/>
              <a:buAutoNum type="arabicPeriod"/>
            </a:pPr>
            <a:r>
              <a:rPr lang="en-US" altLang="zh-CN" sz="1200" kern="0" dirty="0">
                <a:solidFill>
                  <a:srgbClr val="000000"/>
                </a:solidFill>
                <a:cs typeface="+mn-cs"/>
              </a:rPr>
              <a:t>SATCH (TR 28.846)</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a:p>
            <a:pPr marL="228600" lvl="0" indent="-228600" fontAlgn="auto">
              <a:spcBef>
                <a:spcPts val="0"/>
              </a:spcBef>
              <a:spcAft>
                <a:spcPts val="0"/>
              </a:spcAft>
              <a:buFontTx/>
              <a:buAutoNum type="arabicPeriod"/>
            </a:pPr>
            <a:r>
              <a:rPr lang="en-US" altLang="zh-CN" sz="1200" kern="0" dirty="0">
                <a:solidFill>
                  <a:srgbClr val="000000"/>
                </a:solidFill>
                <a:cs typeface="+mn-cs"/>
              </a:rPr>
              <a:t>CAPCH (TR 28.849)</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a:p>
            <a:pPr marL="228600" lvl="0" indent="-228600" fontAlgn="auto">
              <a:spcBef>
                <a:spcPts val="0"/>
              </a:spcBef>
              <a:spcAft>
                <a:spcPts val="0"/>
              </a:spcAft>
              <a:buFontTx/>
              <a:buAutoNum type="arabicPeriod"/>
            </a:pPr>
            <a:r>
              <a:rPr lang="en-US" altLang="zh-CN" sz="1200" kern="0" dirty="0">
                <a:solidFill>
                  <a:srgbClr val="000000"/>
                </a:solidFill>
                <a:cs typeface="+mn-cs"/>
              </a:rPr>
              <a:t>RTCCH (TR 28.851)</a:t>
            </a:r>
          </a:p>
          <a:p>
            <a:pPr marL="228600" lvl="0" indent="-228600" fontAlgn="auto">
              <a:spcBef>
                <a:spcPts val="0"/>
              </a:spcBef>
              <a:spcAft>
                <a:spcPts val="0"/>
              </a:spcAft>
              <a:buFontTx/>
              <a:buAutoNum type="arabicPeriod"/>
            </a:pPr>
            <a:r>
              <a:rPr lang="en-US" altLang="zh-CN" sz="1200" kern="0" dirty="0">
                <a:solidFill>
                  <a:srgbClr val="000000"/>
                </a:solidFill>
                <a:cs typeface="+mn-cs"/>
              </a:rPr>
              <a:t>UASCH (TR 28.853)</a:t>
            </a: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0" name="TextBox 89">
            <a:extLst>
              <a:ext uri="{FF2B5EF4-FFF2-40B4-BE49-F238E27FC236}">
                <a16:creationId xmlns:a16="http://schemas.microsoft.com/office/drawing/2014/main" id="{6234816A-4405-4480-AD5A-E2F4AE8B6A65}"/>
              </a:ext>
            </a:extLst>
          </p:cNvPr>
          <p:cNvSpPr txBox="1"/>
          <p:nvPr/>
        </p:nvSpPr>
        <p:spPr>
          <a:xfrm>
            <a:off x="5819742" y="5029908"/>
            <a:ext cx="2287582" cy="830997"/>
          </a:xfrm>
          <a:prstGeom prst="rect">
            <a:avLst/>
          </a:prstGeom>
          <a:noFill/>
        </p:spPr>
        <p:txBody>
          <a:bodyPr wrap="square" rtlCol="0">
            <a:spAutoFit/>
          </a:bodyPr>
          <a:lstStyle/>
          <a:p>
            <a:r>
              <a:rPr lang="en-US" altLang="zh-CN" sz="1200" dirty="0"/>
              <a:t>6.RAGCH (TS 32.271)</a:t>
            </a:r>
          </a:p>
          <a:p>
            <a:r>
              <a:rPr lang="en-US" altLang="zh-CN" sz="1200" dirty="0"/>
              <a:t>7.EESCH (TS 28.201/202)</a:t>
            </a:r>
          </a:p>
          <a:p>
            <a:r>
              <a:rPr lang="en-US" altLang="zh-CN" sz="1200" dirty="0"/>
              <a:t>8.NSCH (TS 32.240)</a:t>
            </a:r>
          </a:p>
          <a:p>
            <a:r>
              <a:rPr lang="en-US" altLang="zh-CN" sz="1200" dirty="0"/>
              <a:t>9.PROCH (TS 32.277)</a:t>
            </a:r>
            <a:endParaRPr lang="zh-CN" altLang="en-US" sz="1200" dirty="0"/>
          </a:p>
        </p:txBody>
      </p:sp>
    </p:spTree>
    <p:extLst>
      <p:ext uri="{BB962C8B-B14F-4D97-AF65-F5344CB8AC3E}">
        <p14:creationId xmlns:p14="http://schemas.microsoft.com/office/powerpoint/2010/main" val="201267863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itle 1">
            <a:extLst>
              <a:ext uri="{FF2B5EF4-FFF2-40B4-BE49-F238E27FC236}">
                <a16:creationId xmlns:a16="http://schemas.microsoft.com/office/drawing/2014/main" id="{3F726E78-33E8-4593-B0E0-11EEA03D6378}"/>
              </a:ext>
            </a:extLst>
          </p:cNvPr>
          <p:cNvSpPr>
            <a:spLocks noGrp="1"/>
          </p:cNvSpPr>
          <p:nvPr>
            <p:ph type="title"/>
          </p:nvPr>
        </p:nvSpPr>
        <p:spPr>
          <a:xfrm>
            <a:off x="1985976" y="74073"/>
            <a:ext cx="7737447" cy="883508"/>
          </a:xfrm>
        </p:spPr>
        <p:txBody>
          <a:bodyPr/>
          <a:lstStyle/>
          <a:p>
            <a:pPr eaLnBrk="1" hangingPunct="1"/>
            <a:r>
              <a:rPr lang="en-US" altLang="de-DE" b="1" dirty="0"/>
              <a:t>Overview of SA5 Rel-19 collaboration</a:t>
            </a:r>
            <a:endParaRPr lang="de-DE" altLang="de-DE" b="1" dirty="0"/>
          </a:p>
        </p:txBody>
      </p:sp>
      <p:pic>
        <p:nvPicPr>
          <p:cNvPr id="3" name="Picture 2">
            <a:extLst>
              <a:ext uri="{FF2B5EF4-FFF2-40B4-BE49-F238E27FC236}">
                <a16:creationId xmlns:a16="http://schemas.microsoft.com/office/drawing/2014/main" id="{FCAF1710-A30D-43B2-867B-F09010CC9A37}"/>
              </a:ext>
            </a:extLst>
          </p:cNvPr>
          <p:cNvPicPr>
            <a:picLocks noChangeAspect="1"/>
          </p:cNvPicPr>
          <p:nvPr/>
        </p:nvPicPr>
        <p:blipFill>
          <a:blip r:embed="rId2"/>
          <a:stretch>
            <a:fillRect/>
          </a:stretch>
        </p:blipFill>
        <p:spPr>
          <a:xfrm>
            <a:off x="1406413" y="1270407"/>
            <a:ext cx="9281465" cy="4724702"/>
          </a:xfrm>
          <a:prstGeom prst="rect">
            <a:avLst/>
          </a:prstGeom>
        </p:spPr>
      </p:pic>
    </p:spTree>
    <p:extLst>
      <p:ext uri="{BB962C8B-B14F-4D97-AF65-F5344CB8AC3E}">
        <p14:creationId xmlns:p14="http://schemas.microsoft.com/office/powerpoint/2010/main" val="9212322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018269" y="228600"/>
            <a:ext cx="7737447" cy="883508"/>
          </a:xfrm>
        </p:spPr>
        <p:txBody>
          <a:bodyPr/>
          <a:lstStyle/>
          <a:p>
            <a:pPr eaLnBrk="1" hangingPunct="1"/>
            <a:r>
              <a:rPr lang="de-DE" altLang="de-DE" b="1" dirty="0"/>
              <a:t>Scope of SA5 Rel-20 5</a:t>
            </a:r>
            <a:r>
              <a:rPr lang="en-US" altLang="zh-CN" b="1" dirty="0"/>
              <a:t>GA management</a:t>
            </a:r>
            <a:endParaRPr lang="de-DE" altLang="de-DE" b="1" dirty="0"/>
          </a:p>
        </p:txBody>
      </p:sp>
      <p:sp>
        <p:nvSpPr>
          <p:cNvPr id="6147" name="Content Placeholder 2"/>
          <p:cNvSpPr>
            <a:spLocks noGrp="1"/>
          </p:cNvSpPr>
          <p:nvPr>
            <p:ph idx="1"/>
          </p:nvPr>
        </p:nvSpPr>
        <p:spPr>
          <a:xfrm>
            <a:off x="959814" y="1467341"/>
            <a:ext cx="9539416" cy="2424722"/>
          </a:xfrm>
        </p:spPr>
        <p:txBody>
          <a:bodyPr/>
          <a:lstStyle/>
          <a:p>
            <a:r>
              <a:rPr lang="en-US" altLang="zh-CN" dirty="0"/>
              <a:t>SA5 Rel-20 5GA management work includes four aspects</a:t>
            </a:r>
          </a:p>
          <a:p>
            <a:pPr marL="836631" indent="-303213">
              <a:buBlip>
                <a:blip r:embed="rId2"/>
              </a:buBlip>
            </a:pPr>
            <a:r>
              <a:rPr lang="en-US" altLang="zh-CN" sz="2400" dirty="0">
                <a:ea typeface="+mn-ea"/>
                <a:cs typeface="Arial" panose="020B0604020202020204" pitchFamily="34" charset="0"/>
              </a:rPr>
              <a:t>OAM prime features</a:t>
            </a:r>
          </a:p>
          <a:p>
            <a:pPr marL="836631" indent="-303213">
              <a:buBlip>
                <a:blip r:embed="rId2"/>
              </a:buBlip>
            </a:pPr>
            <a:r>
              <a:rPr lang="en-US" altLang="zh-CN" sz="2400" dirty="0">
                <a:ea typeface="+mn-ea"/>
                <a:cs typeface="Arial" panose="020B0604020202020204" pitchFamily="34" charset="0"/>
              </a:rPr>
              <a:t>OAM support to network features</a:t>
            </a:r>
          </a:p>
          <a:p>
            <a:pPr marL="836631" indent="-303213">
              <a:buBlip>
                <a:blip r:embed="rId2"/>
              </a:buBlip>
            </a:pPr>
            <a:r>
              <a:rPr lang="en-US" altLang="zh-CN" sz="2400" dirty="0">
                <a:ea typeface="+mn-ea"/>
                <a:cs typeface="Arial" panose="020B0604020202020204" pitchFamily="34" charset="0"/>
              </a:rPr>
              <a:t>CH prime features</a:t>
            </a:r>
          </a:p>
          <a:p>
            <a:pPr marL="836631" indent="-303213">
              <a:buBlip>
                <a:blip r:embed="rId2"/>
              </a:buBlip>
            </a:pPr>
            <a:r>
              <a:rPr lang="en-US" altLang="zh-CN" sz="2400" dirty="0">
                <a:ea typeface="+mn-ea"/>
                <a:cs typeface="Arial" panose="020B0604020202020204" pitchFamily="34" charset="0"/>
              </a:rPr>
              <a:t>CH support to network features</a:t>
            </a:r>
            <a:endParaRPr lang="en-GB" altLang="zh-CN" sz="2400" dirty="0">
              <a:ea typeface="+mn-ea"/>
              <a:cs typeface="Arial" panose="020B0604020202020204" pitchFamily="34" charset="0"/>
            </a:endParaRPr>
          </a:p>
          <a:p>
            <a:pPr marL="0" indent="0">
              <a:buNone/>
            </a:pPr>
            <a:endParaRPr lang="en-US" sz="1600" dirty="0">
              <a:solidFill>
                <a:srgbClr val="374151"/>
              </a:solidFill>
            </a:endParaRP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5" name="Rectangle 4">
            <a:extLst>
              <a:ext uri="{FF2B5EF4-FFF2-40B4-BE49-F238E27FC236}">
                <a16:creationId xmlns:a16="http://schemas.microsoft.com/office/drawing/2014/main" id="{2711C59B-BCB9-488F-9B1D-9794A7579375}"/>
              </a:ext>
            </a:extLst>
          </p:cNvPr>
          <p:cNvSpPr/>
          <p:nvPr/>
        </p:nvSpPr>
        <p:spPr>
          <a:xfrm>
            <a:off x="1195753" y="5178360"/>
            <a:ext cx="4615366" cy="830997"/>
          </a:xfrm>
          <a:prstGeom prst="rect">
            <a:avLst/>
          </a:prstGeom>
        </p:spPr>
        <p:txBody>
          <a:bodyPr wrap="none">
            <a:spAutoFit/>
          </a:bodyPr>
          <a:lstStyle/>
          <a:p>
            <a:r>
              <a:rPr lang="en-US" altLang="zh-CN" sz="1200" b="1" kern="0" dirty="0">
                <a:solidFill>
                  <a:prstClr val="black"/>
                </a:solidFill>
                <a:latin typeface="+mn-lt"/>
                <a:cs typeface="+mn-cs"/>
              </a:rPr>
              <a:t>Note: </a:t>
            </a:r>
          </a:p>
          <a:p>
            <a:r>
              <a:rPr lang="en-US" altLang="zh-CN" sz="1200" kern="0" dirty="0">
                <a:solidFill>
                  <a:prstClr val="black"/>
                </a:solidFill>
                <a:latin typeface="+mn-lt"/>
                <a:cs typeface="+mn-cs"/>
              </a:rPr>
              <a:t>1. SA5 management includes management, orchestration and charging</a:t>
            </a:r>
          </a:p>
          <a:p>
            <a:r>
              <a:rPr lang="en-US" altLang="zh-CN" sz="1200" dirty="0">
                <a:latin typeface="+mn-lt"/>
              </a:rPr>
              <a:t>2. OAM represents management and orchestration</a:t>
            </a:r>
          </a:p>
          <a:p>
            <a:r>
              <a:rPr lang="en-US" altLang="zh-CN" sz="1200" dirty="0">
                <a:latin typeface="+mn-lt"/>
              </a:rPr>
              <a:t>3. CH represents charging management</a:t>
            </a:r>
            <a:endParaRPr lang="zh-CN" altLang="en-US" sz="1200" dirty="0">
              <a:latin typeface="+mn-lt"/>
            </a:endParaRPr>
          </a:p>
        </p:txBody>
      </p:sp>
    </p:spTree>
    <p:extLst>
      <p:ext uri="{BB962C8B-B14F-4D97-AF65-F5344CB8AC3E}">
        <p14:creationId xmlns:p14="http://schemas.microsoft.com/office/powerpoint/2010/main" val="125598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1A916A-E9C0-499B-9996-D5C8CD27BE4C}"/>
              </a:ext>
            </a:extLst>
          </p:cNvPr>
          <p:cNvSpPr>
            <a:spLocks noGrp="1"/>
          </p:cNvSpPr>
          <p:nvPr>
            <p:ph type="title"/>
          </p:nvPr>
        </p:nvSpPr>
        <p:spPr>
          <a:xfrm>
            <a:off x="2018269" y="228600"/>
            <a:ext cx="7737447" cy="883508"/>
          </a:xfrm>
        </p:spPr>
        <p:txBody>
          <a:bodyPr/>
          <a:lstStyle/>
          <a:p>
            <a:pPr eaLnBrk="1" hangingPunct="1"/>
            <a:r>
              <a:rPr lang="en-US" altLang="de-DE" b="1" dirty="0"/>
              <a:t>Related 5GA information in other WGs</a:t>
            </a:r>
            <a:endParaRPr lang="de-DE" altLang="de-DE" b="1" dirty="0"/>
          </a:p>
        </p:txBody>
      </p:sp>
      <p:sp>
        <p:nvSpPr>
          <p:cNvPr id="5" name="Content Placeholder 2">
            <a:extLst>
              <a:ext uri="{FF2B5EF4-FFF2-40B4-BE49-F238E27FC236}">
                <a16:creationId xmlns:a16="http://schemas.microsoft.com/office/drawing/2014/main" id="{F2418F8D-C12B-4F9F-B685-36D77F4B1540}"/>
              </a:ext>
            </a:extLst>
          </p:cNvPr>
          <p:cNvSpPr>
            <a:spLocks noGrp="1"/>
          </p:cNvSpPr>
          <p:nvPr>
            <p:ph idx="1"/>
          </p:nvPr>
        </p:nvSpPr>
        <p:spPr>
          <a:xfrm>
            <a:off x="959813" y="1467340"/>
            <a:ext cx="10251525" cy="4178085"/>
          </a:xfrm>
        </p:spPr>
        <p:txBody>
          <a:bodyPr/>
          <a:lstStyle/>
          <a:p>
            <a:pPr lvl="0"/>
            <a:r>
              <a:rPr lang="en-US" altLang="zh-CN" sz="1800" b="1" dirty="0"/>
              <a:t>5G-Adv in Rel-20 Workshop </a:t>
            </a:r>
            <a:r>
              <a:rPr lang="en-US" altLang="zh-CN" sz="1800" u="sng" dirty="0"/>
              <a:t>(details in SA#107 meeting report section 22/ SP-241911 Status report of TSG RAN#106 slide 18) </a:t>
            </a:r>
            <a:r>
              <a:rPr lang="en-US" altLang="zh-CN" sz="1800" dirty="0"/>
              <a:t>Suggest SA5 to take SA </a:t>
            </a:r>
            <a:r>
              <a:rPr lang="en-US" altLang="zh-CN" sz="1800" dirty="0" err="1"/>
              <a:t>tdocs</a:t>
            </a:r>
            <a:r>
              <a:rPr lang="en-US" altLang="zh-CN" sz="1800" dirty="0"/>
              <a:t> (SP-241879/1972/1989) and RAN </a:t>
            </a:r>
            <a:r>
              <a:rPr lang="en-US" altLang="zh-CN" sz="1800" dirty="0" err="1"/>
              <a:t>tdoc</a:t>
            </a:r>
            <a:r>
              <a:rPr lang="en-US" altLang="zh-CN" sz="1800" dirty="0"/>
              <a:t> (RP-243292) inputs into consideration for 5G-Adv management features preparation</a:t>
            </a:r>
          </a:p>
          <a:p>
            <a:pPr lvl="0"/>
            <a:endParaRPr lang="zh-CN" altLang="zh-CN" sz="1800" dirty="0"/>
          </a:p>
          <a:p>
            <a:pPr lvl="1"/>
            <a:r>
              <a:rPr lang="en-US" altLang="zh-CN" sz="1800" dirty="0"/>
              <a:t>SP-241738 (OTHER) SA Rel-20 5G-Advanced Content Definition Process (Source: TSG SA Chair) (endorsed)</a:t>
            </a:r>
            <a:endParaRPr lang="zh-CN" altLang="zh-CN" sz="1800" dirty="0"/>
          </a:p>
          <a:p>
            <a:pPr lvl="1"/>
            <a:r>
              <a:rPr lang="en-US" altLang="zh-CN" sz="1800" dirty="0"/>
              <a:t>SP-241879 (REPORT) SA WG1's Stage 1 presentation on Rel-20 5G Advanced (Source: SA WG1 Chair)</a:t>
            </a:r>
            <a:endParaRPr lang="zh-CN" altLang="zh-CN" sz="1800" dirty="0"/>
          </a:p>
          <a:p>
            <a:pPr lvl="1"/>
            <a:r>
              <a:rPr lang="en-US" altLang="zh-CN" sz="1800" dirty="0"/>
              <a:t>SP-241972 (OTHER) Consolidated list of Rel-20 5GA topics (Source: TSG SA Chair) (noted) </a:t>
            </a:r>
            <a:endParaRPr lang="zh-CN" altLang="zh-CN" sz="1800" dirty="0"/>
          </a:p>
          <a:p>
            <a:pPr lvl="1"/>
            <a:r>
              <a:rPr lang="en-US" altLang="zh-CN" sz="1800" dirty="0"/>
              <a:t>SP-241907 (OTHER) SA WG Rel-20 5G-A capacity consolidated information (Source: TSG SA Vice Chair) (endorsed)</a:t>
            </a:r>
            <a:endParaRPr lang="zh-CN" altLang="zh-CN" sz="1800" dirty="0"/>
          </a:p>
          <a:p>
            <a:pPr lvl="1"/>
            <a:r>
              <a:rPr lang="en-US" altLang="zh-CN" sz="1800" dirty="0"/>
              <a:t>SP-241989 (OTHER) Core and Miscellaneous Rel-20 items. (Source: TSG SA Chair) (endorsed) </a:t>
            </a:r>
            <a:endParaRPr lang="zh-CN" altLang="zh-CN" sz="1800" dirty="0"/>
          </a:p>
          <a:p>
            <a:pPr lvl="1"/>
            <a:r>
              <a:rPr lang="en-US" altLang="zh-CN" sz="1800" dirty="0"/>
              <a:t>RP-243292 RAN Chair’s Summary of 5G-Advanced in Rel-20(endorsed)</a:t>
            </a:r>
            <a:endParaRPr lang="zh-CN" altLang="zh-CN" sz="1800" dirty="0"/>
          </a:p>
          <a:p>
            <a:pPr marL="0" indent="0">
              <a:buNone/>
            </a:pPr>
            <a:endParaRPr lang="en-US" sz="1100" dirty="0">
              <a:solidFill>
                <a:srgbClr val="374151"/>
              </a:solidFill>
            </a:endParaRPr>
          </a:p>
        </p:txBody>
      </p:sp>
      <p:pic>
        <p:nvPicPr>
          <p:cNvPr id="6" name="Picture 5" descr="A logo with a green and black design&#10;&#10;Description automatically generated">
            <a:extLst>
              <a:ext uri="{FF2B5EF4-FFF2-40B4-BE49-F238E27FC236}">
                <a16:creationId xmlns:a16="http://schemas.microsoft.com/office/drawing/2014/main" id="{844AB9AF-5182-4DA9-906B-55974677F1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Tree>
    <p:extLst>
      <p:ext uri="{BB962C8B-B14F-4D97-AF65-F5344CB8AC3E}">
        <p14:creationId xmlns:p14="http://schemas.microsoft.com/office/powerpoint/2010/main" val="121146893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Straight Connector 114">
            <a:extLst>
              <a:ext uri="{FF2B5EF4-FFF2-40B4-BE49-F238E27FC236}">
                <a16:creationId xmlns:a16="http://schemas.microsoft.com/office/drawing/2014/main" id="{E7D45210-8BF1-476A-8252-B37CE85DAE27}"/>
              </a:ext>
            </a:extLst>
          </p:cNvPr>
          <p:cNvCxnSpPr>
            <a:cxnSpLocks noChangeShapeType="1"/>
          </p:cNvCxnSpPr>
          <p:nvPr/>
        </p:nvCxnSpPr>
        <p:spPr bwMode="auto">
          <a:xfrm>
            <a:off x="2956224" y="1716899"/>
            <a:ext cx="0" cy="3897939"/>
          </a:xfrm>
          <a:prstGeom prst="line">
            <a:avLst/>
          </a:prstGeom>
          <a:noFill/>
          <a:ln w="28575" algn="ctr">
            <a:solidFill>
              <a:schemeClr val="accent4">
                <a:lumMod val="40000"/>
                <a:lumOff val="60000"/>
              </a:schemeClr>
            </a:solidFill>
            <a:round/>
            <a:headEnd/>
            <a:tailEnd/>
          </a:ln>
        </p:spPr>
      </p:cxnSp>
      <p:cxnSp>
        <p:nvCxnSpPr>
          <p:cNvPr id="109" name="Straight Connector 114">
            <a:extLst>
              <a:ext uri="{FF2B5EF4-FFF2-40B4-BE49-F238E27FC236}">
                <a16:creationId xmlns:a16="http://schemas.microsoft.com/office/drawing/2014/main" id="{7F5F2228-4D67-44B9-806C-1E98141C3705}"/>
              </a:ext>
            </a:extLst>
          </p:cNvPr>
          <p:cNvCxnSpPr>
            <a:cxnSpLocks noChangeShapeType="1"/>
          </p:cNvCxnSpPr>
          <p:nvPr/>
        </p:nvCxnSpPr>
        <p:spPr bwMode="auto">
          <a:xfrm>
            <a:off x="535284" y="1716899"/>
            <a:ext cx="0" cy="3897939"/>
          </a:xfrm>
          <a:prstGeom prst="line">
            <a:avLst/>
          </a:prstGeom>
          <a:noFill/>
          <a:ln w="28575" algn="ctr">
            <a:solidFill>
              <a:schemeClr val="accent4">
                <a:lumMod val="40000"/>
                <a:lumOff val="60000"/>
              </a:schemeClr>
            </a:solidFill>
            <a:round/>
            <a:headEnd/>
            <a:tailEnd/>
          </a:ln>
        </p:spPr>
      </p:cxnSp>
      <p:cxnSp>
        <p:nvCxnSpPr>
          <p:cNvPr id="110" name="Straight Connector 109">
            <a:extLst>
              <a:ext uri="{FF2B5EF4-FFF2-40B4-BE49-F238E27FC236}">
                <a16:creationId xmlns:a16="http://schemas.microsoft.com/office/drawing/2014/main" id="{11746354-C0C5-4F2D-B552-6950FD1C7CEB}"/>
              </a:ext>
            </a:extLst>
          </p:cNvPr>
          <p:cNvCxnSpPr>
            <a:cxnSpLocks/>
          </p:cNvCxnSpPr>
          <p:nvPr/>
        </p:nvCxnSpPr>
        <p:spPr bwMode="auto">
          <a:xfrm>
            <a:off x="600805" y="1204781"/>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1" name="Straight Connector 114">
            <a:extLst>
              <a:ext uri="{FF2B5EF4-FFF2-40B4-BE49-F238E27FC236}">
                <a16:creationId xmlns:a16="http://schemas.microsoft.com/office/drawing/2014/main" id="{C64B3C8C-F48A-4AB8-ACF3-1649ABA25B22}"/>
              </a:ext>
            </a:extLst>
          </p:cNvPr>
          <p:cNvCxnSpPr>
            <a:cxnSpLocks noChangeShapeType="1"/>
          </p:cNvCxnSpPr>
          <p:nvPr/>
        </p:nvCxnSpPr>
        <p:spPr bwMode="auto">
          <a:xfrm>
            <a:off x="3304612" y="1691536"/>
            <a:ext cx="0" cy="3742153"/>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112" name="Straight Connector 114">
            <a:extLst>
              <a:ext uri="{FF2B5EF4-FFF2-40B4-BE49-F238E27FC236}">
                <a16:creationId xmlns:a16="http://schemas.microsoft.com/office/drawing/2014/main" id="{20D32DD2-E8A9-478F-B6D2-4E2C58C6F584}"/>
              </a:ext>
            </a:extLst>
          </p:cNvPr>
          <p:cNvCxnSpPr>
            <a:cxnSpLocks noChangeShapeType="1"/>
          </p:cNvCxnSpPr>
          <p:nvPr/>
        </p:nvCxnSpPr>
        <p:spPr bwMode="auto">
          <a:xfrm>
            <a:off x="1149700" y="1716899"/>
            <a:ext cx="0" cy="3931806"/>
          </a:xfrm>
          <a:prstGeom prst="line">
            <a:avLst/>
          </a:prstGeom>
          <a:noFill/>
          <a:ln w="9525" algn="ctr">
            <a:solidFill>
              <a:schemeClr val="accent4">
                <a:lumMod val="40000"/>
                <a:lumOff val="60000"/>
              </a:schemeClr>
            </a:solidFill>
            <a:prstDash val="dash"/>
            <a:round/>
            <a:headEnd/>
            <a:tailEnd/>
          </a:ln>
        </p:spPr>
      </p:cxnSp>
      <p:sp>
        <p:nvSpPr>
          <p:cNvPr id="113" name="TextBox 112">
            <a:extLst>
              <a:ext uri="{FF2B5EF4-FFF2-40B4-BE49-F238E27FC236}">
                <a16:creationId xmlns:a16="http://schemas.microsoft.com/office/drawing/2014/main" id="{3CD4FF44-F120-4225-9500-11F34B68197A}"/>
              </a:ext>
            </a:extLst>
          </p:cNvPr>
          <p:cNvSpPr txBox="1"/>
          <p:nvPr/>
        </p:nvSpPr>
        <p:spPr>
          <a:xfrm>
            <a:off x="1498377" y="1082544"/>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14" name="Group 113">
            <a:extLst>
              <a:ext uri="{FF2B5EF4-FFF2-40B4-BE49-F238E27FC236}">
                <a16:creationId xmlns:a16="http://schemas.microsoft.com/office/drawing/2014/main" id="{7A3018EE-BE15-4AEA-A4FC-3E2FE6BBD78A}"/>
              </a:ext>
            </a:extLst>
          </p:cNvPr>
          <p:cNvGrpSpPr/>
          <p:nvPr/>
        </p:nvGrpSpPr>
        <p:grpSpPr>
          <a:xfrm>
            <a:off x="940458" y="1347868"/>
            <a:ext cx="400050" cy="354013"/>
            <a:chOff x="996003" y="755453"/>
            <a:chExt cx="400050" cy="354013"/>
          </a:xfrm>
        </p:grpSpPr>
        <p:sp>
          <p:nvSpPr>
            <p:cNvPr id="115" name="TextBox 86">
              <a:extLst>
                <a:ext uri="{FF2B5EF4-FFF2-40B4-BE49-F238E27FC236}">
                  <a16:creationId xmlns:a16="http://schemas.microsoft.com/office/drawing/2014/main" id="{E79E2BA2-A782-44B8-978A-8DD2A7CC6247}"/>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16" name="TextBox 59">
              <a:extLst>
                <a:ext uri="{FF2B5EF4-FFF2-40B4-BE49-F238E27FC236}">
                  <a16:creationId xmlns:a16="http://schemas.microsoft.com/office/drawing/2014/main" id="{54B8E802-83B6-4465-B713-A9B085B1A465}"/>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17" name="Group 116">
            <a:extLst>
              <a:ext uri="{FF2B5EF4-FFF2-40B4-BE49-F238E27FC236}">
                <a16:creationId xmlns:a16="http://schemas.microsoft.com/office/drawing/2014/main" id="{9CC43FA0-81EE-45B4-8D99-4A8C7E0176E5}"/>
              </a:ext>
            </a:extLst>
          </p:cNvPr>
          <p:cNvGrpSpPr/>
          <p:nvPr/>
        </p:nvGrpSpPr>
        <p:grpSpPr>
          <a:xfrm>
            <a:off x="5794895" y="1347868"/>
            <a:ext cx="403225" cy="354013"/>
            <a:chOff x="6320478" y="755453"/>
            <a:chExt cx="403225" cy="354013"/>
          </a:xfrm>
        </p:grpSpPr>
        <p:sp>
          <p:nvSpPr>
            <p:cNvPr id="118" name="TextBox 86">
              <a:extLst>
                <a:ext uri="{FF2B5EF4-FFF2-40B4-BE49-F238E27FC236}">
                  <a16:creationId xmlns:a16="http://schemas.microsoft.com/office/drawing/2014/main" id="{697699C1-DC55-42C0-8332-DFA0ED3CF2D7}"/>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19" name="TextBox 60">
              <a:extLst>
                <a:ext uri="{FF2B5EF4-FFF2-40B4-BE49-F238E27FC236}">
                  <a16:creationId xmlns:a16="http://schemas.microsoft.com/office/drawing/2014/main" id="{501C41A1-3679-4A99-BC66-F501D21215F6}"/>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20" name="Group 119">
            <a:extLst>
              <a:ext uri="{FF2B5EF4-FFF2-40B4-BE49-F238E27FC236}">
                <a16:creationId xmlns:a16="http://schemas.microsoft.com/office/drawing/2014/main" id="{ED1436FA-C382-412E-994D-BCB5A13CF9E2}"/>
              </a:ext>
            </a:extLst>
          </p:cNvPr>
          <p:cNvGrpSpPr/>
          <p:nvPr/>
        </p:nvGrpSpPr>
        <p:grpSpPr>
          <a:xfrm>
            <a:off x="3356564" y="1347868"/>
            <a:ext cx="390525" cy="354013"/>
            <a:chOff x="3678878" y="755453"/>
            <a:chExt cx="390525" cy="354013"/>
          </a:xfrm>
        </p:grpSpPr>
        <p:sp>
          <p:nvSpPr>
            <p:cNvPr id="121" name="TextBox 86">
              <a:extLst>
                <a:ext uri="{FF2B5EF4-FFF2-40B4-BE49-F238E27FC236}">
                  <a16:creationId xmlns:a16="http://schemas.microsoft.com/office/drawing/2014/main" id="{58A68471-9BC5-4F19-A68E-77BE32836E48}"/>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22" name="TextBox 61">
              <a:extLst>
                <a:ext uri="{FF2B5EF4-FFF2-40B4-BE49-F238E27FC236}">
                  <a16:creationId xmlns:a16="http://schemas.microsoft.com/office/drawing/2014/main" id="{CAD609E0-8569-4D47-9D22-91D4754D48D4}"/>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23" name="Group 122">
            <a:extLst>
              <a:ext uri="{FF2B5EF4-FFF2-40B4-BE49-F238E27FC236}">
                <a16:creationId xmlns:a16="http://schemas.microsoft.com/office/drawing/2014/main" id="{90B13A00-BA36-47EC-B7D6-C6E76411FE4C}"/>
              </a:ext>
            </a:extLst>
          </p:cNvPr>
          <p:cNvGrpSpPr/>
          <p:nvPr/>
        </p:nvGrpSpPr>
        <p:grpSpPr>
          <a:xfrm>
            <a:off x="1546072" y="1347868"/>
            <a:ext cx="396875" cy="354013"/>
            <a:chOff x="1684978" y="755453"/>
            <a:chExt cx="396875" cy="354013"/>
          </a:xfrm>
        </p:grpSpPr>
        <p:sp>
          <p:nvSpPr>
            <p:cNvPr id="124" name="TextBox 86">
              <a:extLst>
                <a:ext uri="{FF2B5EF4-FFF2-40B4-BE49-F238E27FC236}">
                  <a16:creationId xmlns:a16="http://schemas.microsoft.com/office/drawing/2014/main" id="{AC84AD24-695A-4C3C-B827-EF2149539E3E}"/>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125" name="TextBox 62">
              <a:extLst>
                <a:ext uri="{FF2B5EF4-FFF2-40B4-BE49-F238E27FC236}">
                  <a16:creationId xmlns:a16="http://schemas.microsoft.com/office/drawing/2014/main" id="{5141B531-9ED9-4C68-9875-DF52C088B627}"/>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126" name="Group 125">
            <a:extLst>
              <a:ext uri="{FF2B5EF4-FFF2-40B4-BE49-F238E27FC236}">
                <a16:creationId xmlns:a16="http://schemas.microsoft.com/office/drawing/2014/main" id="{6C17CAEB-EB7E-4F1F-8B53-80D98D1FD935}"/>
              </a:ext>
            </a:extLst>
          </p:cNvPr>
          <p:cNvGrpSpPr/>
          <p:nvPr/>
        </p:nvGrpSpPr>
        <p:grpSpPr>
          <a:xfrm>
            <a:off x="3952653" y="1347868"/>
            <a:ext cx="422275" cy="354013"/>
            <a:chOff x="4367853" y="755453"/>
            <a:chExt cx="422275" cy="354013"/>
          </a:xfrm>
        </p:grpSpPr>
        <p:sp>
          <p:nvSpPr>
            <p:cNvPr id="127" name="TextBox 86">
              <a:extLst>
                <a:ext uri="{FF2B5EF4-FFF2-40B4-BE49-F238E27FC236}">
                  <a16:creationId xmlns:a16="http://schemas.microsoft.com/office/drawing/2014/main" id="{9F7B62FB-E52F-4A9D-9354-73AA7A7B3D92}"/>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128" name="TextBox 63">
              <a:extLst>
                <a:ext uri="{FF2B5EF4-FFF2-40B4-BE49-F238E27FC236}">
                  <a16:creationId xmlns:a16="http://schemas.microsoft.com/office/drawing/2014/main" id="{C9CEBAA2-3835-4616-8E5F-01DE22652064}"/>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29" name="Group 128">
            <a:extLst>
              <a:ext uri="{FF2B5EF4-FFF2-40B4-BE49-F238E27FC236}">
                <a16:creationId xmlns:a16="http://schemas.microsoft.com/office/drawing/2014/main" id="{007B9B4F-665C-464D-8165-5BEB06FF1C09}"/>
              </a:ext>
            </a:extLst>
          </p:cNvPr>
          <p:cNvGrpSpPr/>
          <p:nvPr/>
        </p:nvGrpSpPr>
        <p:grpSpPr>
          <a:xfrm>
            <a:off x="6403684" y="1347868"/>
            <a:ext cx="407988" cy="354013"/>
            <a:chOff x="6884040" y="755453"/>
            <a:chExt cx="407988" cy="354013"/>
          </a:xfrm>
        </p:grpSpPr>
        <p:sp>
          <p:nvSpPr>
            <p:cNvPr id="130" name="TextBox 86">
              <a:extLst>
                <a:ext uri="{FF2B5EF4-FFF2-40B4-BE49-F238E27FC236}">
                  <a16:creationId xmlns:a16="http://schemas.microsoft.com/office/drawing/2014/main" id="{6C38445A-4BBA-4FAC-8145-445E6A012A62}"/>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131" name="TextBox 64">
              <a:extLst>
                <a:ext uri="{FF2B5EF4-FFF2-40B4-BE49-F238E27FC236}">
                  <a16:creationId xmlns:a16="http://schemas.microsoft.com/office/drawing/2014/main" id="{4A24F7F2-142C-42AD-A6A2-FFE40C100B26}"/>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132" name="Group 131">
            <a:extLst>
              <a:ext uri="{FF2B5EF4-FFF2-40B4-BE49-F238E27FC236}">
                <a16:creationId xmlns:a16="http://schemas.microsoft.com/office/drawing/2014/main" id="{442562C5-0DF5-4EB6-97E5-8A090C8CD27B}"/>
              </a:ext>
            </a:extLst>
          </p:cNvPr>
          <p:cNvGrpSpPr/>
          <p:nvPr/>
        </p:nvGrpSpPr>
        <p:grpSpPr>
          <a:xfrm>
            <a:off x="2148511" y="1347868"/>
            <a:ext cx="390525" cy="354013"/>
            <a:chOff x="2464440" y="755453"/>
            <a:chExt cx="390525" cy="354013"/>
          </a:xfrm>
        </p:grpSpPr>
        <p:sp>
          <p:nvSpPr>
            <p:cNvPr id="133" name="TextBox 86">
              <a:extLst>
                <a:ext uri="{FF2B5EF4-FFF2-40B4-BE49-F238E27FC236}">
                  <a16:creationId xmlns:a16="http://schemas.microsoft.com/office/drawing/2014/main" id="{77035B4C-BB32-4798-BE6F-19EFD331C48C}"/>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134" name="TextBox 65">
              <a:extLst>
                <a:ext uri="{FF2B5EF4-FFF2-40B4-BE49-F238E27FC236}">
                  <a16:creationId xmlns:a16="http://schemas.microsoft.com/office/drawing/2014/main" id="{7150EB46-B6DE-424D-BDE9-1FDD8D93EBC3}"/>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35" name="Group 134">
            <a:extLst>
              <a:ext uri="{FF2B5EF4-FFF2-40B4-BE49-F238E27FC236}">
                <a16:creationId xmlns:a16="http://schemas.microsoft.com/office/drawing/2014/main" id="{35ABB3E2-8566-4041-A97E-F484F7C905FB}"/>
              </a:ext>
            </a:extLst>
          </p:cNvPr>
          <p:cNvGrpSpPr/>
          <p:nvPr/>
        </p:nvGrpSpPr>
        <p:grpSpPr>
          <a:xfrm>
            <a:off x="4580492" y="1347868"/>
            <a:ext cx="406400" cy="354013"/>
            <a:chOff x="5098103" y="755453"/>
            <a:chExt cx="406400" cy="354013"/>
          </a:xfrm>
        </p:grpSpPr>
        <p:sp>
          <p:nvSpPr>
            <p:cNvPr id="136" name="TextBox 86">
              <a:extLst>
                <a:ext uri="{FF2B5EF4-FFF2-40B4-BE49-F238E27FC236}">
                  <a16:creationId xmlns:a16="http://schemas.microsoft.com/office/drawing/2014/main" id="{7FBEB30F-C802-4D93-B6A2-6C7F0519D978}"/>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137" name="TextBox 66">
              <a:extLst>
                <a:ext uri="{FF2B5EF4-FFF2-40B4-BE49-F238E27FC236}">
                  <a16:creationId xmlns:a16="http://schemas.microsoft.com/office/drawing/2014/main" id="{95999A0F-3804-4AC8-BDA9-3A709052A706}"/>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38" name="Group 137">
            <a:extLst>
              <a:ext uri="{FF2B5EF4-FFF2-40B4-BE49-F238E27FC236}">
                <a16:creationId xmlns:a16="http://schemas.microsoft.com/office/drawing/2014/main" id="{8EDF6D7B-6C58-4647-B99C-A029674424C2}"/>
              </a:ext>
            </a:extLst>
          </p:cNvPr>
          <p:cNvGrpSpPr/>
          <p:nvPr/>
        </p:nvGrpSpPr>
        <p:grpSpPr>
          <a:xfrm>
            <a:off x="344369" y="1347868"/>
            <a:ext cx="390525" cy="354013"/>
            <a:chOff x="314965" y="755453"/>
            <a:chExt cx="390525" cy="354013"/>
          </a:xfrm>
        </p:grpSpPr>
        <p:sp>
          <p:nvSpPr>
            <p:cNvPr id="139" name="TextBox 86">
              <a:extLst>
                <a:ext uri="{FF2B5EF4-FFF2-40B4-BE49-F238E27FC236}">
                  <a16:creationId xmlns:a16="http://schemas.microsoft.com/office/drawing/2014/main" id="{9A9A0112-3E2D-4B92-B07B-083746BBBB82}"/>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140" name="TextBox 69">
              <a:extLst>
                <a:ext uri="{FF2B5EF4-FFF2-40B4-BE49-F238E27FC236}">
                  <a16:creationId xmlns:a16="http://schemas.microsoft.com/office/drawing/2014/main" id="{DEB1FF84-1C07-4147-BCCB-E7DAD4E10A3C}"/>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41" name="Group 140">
            <a:extLst>
              <a:ext uri="{FF2B5EF4-FFF2-40B4-BE49-F238E27FC236}">
                <a16:creationId xmlns:a16="http://schemas.microsoft.com/office/drawing/2014/main" id="{98224036-D574-4543-A23D-541BA8A6EB44}"/>
              </a:ext>
            </a:extLst>
          </p:cNvPr>
          <p:cNvGrpSpPr/>
          <p:nvPr/>
        </p:nvGrpSpPr>
        <p:grpSpPr>
          <a:xfrm>
            <a:off x="2744600" y="1347868"/>
            <a:ext cx="406400" cy="354013"/>
            <a:chOff x="2991490" y="755453"/>
            <a:chExt cx="406400" cy="354013"/>
          </a:xfrm>
        </p:grpSpPr>
        <p:sp>
          <p:nvSpPr>
            <p:cNvPr id="142" name="TextBox 86">
              <a:extLst>
                <a:ext uri="{FF2B5EF4-FFF2-40B4-BE49-F238E27FC236}">
                  <a16:creationId xmlns:a16="http://schemas.microsoft.com/office/drawing/2014/main" id="{DC65B662-89B5-4042-8168-B6626209415B}"/>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143" name="TextBox 70">
              <a:extLst>
                <a:ext uri="{FF2B5EF4-FFF2-40B4-BE49-F238E27FC236}">
                  <a16:creationId xmlns:a16="http://schemas.microsoft.com/office/drawing/2014/main" id="{9ABC1E53-502C-413C-B504-C4C7F09DF35A}"/>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144" name="Group 143">
            <a:extLst>
              <a:ext uri="{FF2B5EF4-FFF2-40B4-BE49-F238E27FC236}">
                <a16:creationId xmlns:a16="http://schemas.microsoft.com/office/drawing/2014/main" id="{9D4DB05E-EB2F-4356-AFFE-BEF4F4A92DE6}"/>
              </a:ext>
            </a:extLst>
          </p:cNvPr>
          <p:cNvGrpSpPr/>
          <p:nvPr/>
        </p:nvGrpSpPr>
        <p:grpSpPr>
          <a:xfrm>
            <a:off x="5192456" y="1347868"/>
            <a:ext cx="396875" cy="354013"/>
            <a:chOff x="5758503" y="755453"/>
            <a:chExt cx="396875" cy="354013"/>
          </a:xfrm>
        </p:grpSpPr>
        <p:sp>
          <p:nvSpPr>
            <p:cNvPr id="145" name="TextBox 86">
              <a:extLst>
                <a:ext uri="{FF2B5EF4-FFF2-40B4-BE49-F238E27FC236}">
                  <a16:creationId xmlns:a16="http://schemas.microsoft.com/office/drawing/2014/main" id="{511A6A36-1C58-4408-B167-116D8E166A4C}"/>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146" name="TextBox 71">
              <a:extLst>
                <a:ext uri="{FF2B5EF4-FFF2-40B4-BE49-F238E27FC236}">
                  <a16:creationId xmlns:a16="http://schemas.microsoft.com/office/drawing/2014/main" id="{45A43A82-C60F-4FCD-A36A-BD725A759B88}"/>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47" name="Rectangle 12">
            <a:extLst>
              <a:ext uri="{FF2B5EF4-FFF2-40B4-BE49-F238E27FC236}">
                <a16:creationId xmlns:a16="http://schemas.microsoft.com/office/drawing/2014/main" id="{99F5BABF-6BD4-4E3E-876E-393CBAB83743}"/>
              </a:ext>
            </a:extLst>
          </p:cNvPr>
          <p:cNvSpPr>
            <a:spLocks noChangeArrowheads="1"/>
          </p:cNvSpPr>
          <p:nvPr/>
        </p:nvSpPr>
        <p:spPr bwMode="auto">
          <a:xfrm>
            <a:off x="2840636" y="5521391"/>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2" charset="0"/>
              </a:rPr>
              <a:t>Now</a:t>
            </a:r>
          </a:p>
        </p:txBody>
      </p:sp>
      <p:sp>
        <p:nvSpPr>
          <p:cNvPr id="148" name="TextBox 67">
            <a:extLst>
              <a:ext uri="{FF2B5EF4-FFF2-40B4-BE49-F238E27FC236}">
                <a16:creationId xmlns:a16="http://schemas.microsoft.com/office/drawing/2014/main" id="{24F2328F-02D1-44A8-9996-9E529F6292B0}"/>
              </a:ext>
            </a:extLst>
          </p:cNvPr>
          <p:cNvSpPr txBox="1">
            <a:spLocks noChangeArrowheads="1"/>
          </p:cNvSpPr>
          <p:nvPr/>
        </p:nvSpPr>
        <p:spPr bwMode="auto">
          <a:xfrm>
            <a:off x="284890" y="1246056"/>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149" name="Chevron 60">
            <a:extLst>
              <a:ext uri="{FF2B5EF4-FFF2-40B4-BE49-F238E27FC236}">
                <a16:creationId xmlns:a16="http://schemas.microsoft.com/office/drawing/2014/main" id="{89A9CF23-FEB0-4C96-9BF8-F988A45F00AF}"/>
              </a:ext>
            </a:extLst>
          </p:cNvPr>
          <p:cNvSpPr/>
          <p:nvPr/>
        </p:nvSpPr>
        <p:spPr bwMode="auto">
          <a:xfrm>
            <a:off x="239382" y="2271917"/>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5GA SID </a:t>
            </a:r>
            <a:r>
              <a:rPr lang="fr-FR" sz="800" dirty="0" err="1">
                <a:latin typeface="Montserrat" panose="00000500000000000000" pitchFamily="50" charset="0"/>
                <a:ea typeface="ＭＳ Ｐゴシック" charset="-128"/>
                <a:cs typeface="Arial" pitchFamily="34" charset="0"/>
              </a:rPr>
              <a:t>definition</a:t>
            </a:r>
            <a:endParaRPr lang="fr-FR" sz="800" dirty="0">
              <a:latin typeface="Montserrat" panose="00000500000000000000" pitchFamily="50" charset="0"/>
              <a:ea typeface="ＭＳ Ｐゴシック" charset="-128"/>
              <a:cs typeface="Arial" pitchFamily="34" charset="0"/>
            </a:endParaRPr>
          </a:p>
        </p:txBody>
      </p:sp>
      <p:sp>
        <p:nvSpPr>
          <p:cNvPr id="150" name="Chevron 60">
            <a:extLst>
              <a:ext uri="{FF2B5EF4-FFF2-40B4-BE49-F238E27FC236}">
                <a16:creationId xmlns:a16="http://schemas.microsoft.com/office/drawing/2014/main" id="{9DF664ED-BBF3-42C2-8B97-69F3333BDA2F}"/>
              </a:ext>
            </a:extLst>
          </p:cNvPr>
          <p:cNvSpPr/>
          <p:nvPr/>
        </p:nvSpPr>
        <p:spPr bwMode="auto">
          <a:xfrm>
            <a:off x="3436396" y="226751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1" name="Chevron 60">
            <a:extLst>
              <a:ext uri="{FF2B5EF4-FFF2-40B4-BE49-F238E27FC236}">
                <a16:creationId xmlns:a16="http://schemas.microsoft.com/office/drawing/2014/main" id="{A9DB0E81-EBA1-4B79-8DF1-FDC950578032}"/>
              </a:ext>
            </a:extLst>
          </p:cNvPr>
          <p:cNvSpPr/>
          <p:nvPr/>
        </p:nvSpPr>
        <p:spPr bwMode="auto">
          <a:xfrm>
            <a:off x="1709197" y="2271116"/>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52" name="Chevron 60">
            <a:extLst>
              <a:ext uri="{FF2B5EF4-FFF2-40B4-BE49-F238E27FC236}">
                <a16:creationId xmlns:a16="http://schemas.microsoft.com/office/drawing/2014/main" id="{8073A199-F58F-4D3B-952A-48D69F7810C1}"/>
              </a:ext>
            </a:extLst>
          </p:cNvPr>
          <p:cNvSpPr/>
          <p:nvPr/>
        </p:nvSpPr>
        <p:spPr bwMode="auto">
          <a:xfrm>
            <a:off x="6458416" y="274165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3" name="Chevron 60">
            <a:extLst>
              <a:ext uri="{FF2B5EF4-FFF2-40B4-BE49-F238E27FC236}">
                <a16:creationId xmlns:a16="http://schemas.microsoft.com/office/drawing/2014/main" id="{71B8BEA6-2FAB-4070-B87E-2F9F0C8EFF47}"/>
              </a:ext>
            </a:extLst>
          </p:cNvPr>
          <p:cNvSpPr/>
          <p:nvPr/>
        </p:nvSpPr>
        <p:spPr bwMode="auto">
          <a:xfrm>
            <a:off x="4127272" y="2743419"/>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 2 (SA2, SA6, …) 5GA St.+</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154" name="Chevron 60">
            <a:extLst>
              <a:ext uri="{FF2B5EF4-FFF2-40B4-BE49-F238E27FC236}">
                <a16:creationId xmlns:a16="http://schemas.microsoft.com/office/drawing/2014/main" id="{38C3977F-2331-41C3-AF5C-3E5887E59E90}"/>
              </a:ext>
            </a:extLst>
          </p:cNvPr>
          <p:cNvSpPr/>
          <p:nvPr/>
        </p:nvSpPr>
        <p:spPr bwMode="auto">
          <a:xfrm>
            <a:off x="6108869" y="5460550"/>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5GA St + </a:t>
            </a:r>
            <a:r>
              <a:rPr lang="fr-FR" sz="900" dirty="0" err="1">
                <a:latin typeface="Montserrat" panose="00000500000000000000" pitchFamily="50" charset="0"/>
                <a:ea typeface="ＭＳ Ｐゴシック" charset="-128"/>
                <a:cs typeface="Arial" pitchFamily="34" charset="0"/>
              </a:rPr>
              <a:t>Norm</a:t>
            </a:r>
            <a:endParaRPr lang="fr-FR" sz="900" dirty="0">
              <a:latin typeface="Montserrat" panose="00000500000000000000" pitchFamily="50" charset="0"/>
              <a:ea typeface="ＭＳ Ｐゴシック" charset="-128"/>
              <a:cs typeface="Arial" pitchFamily="34" charset="0"/>
            </a:endParaRPr>
          </a:p>
        </p:txBody>
      </p:sp>
      <p:grpSp>
        <p:nvGrpSpPr>
          <p:cNvPr id="155" name="Group 154">
            <a:extLst>
              <a:ext uri="{FF2B5EF4-FFF2-40B4-BE49-F238E27FC236}">
                <a16:creationId xmlns:a16="http://schemas.microsoft.com/office/drawing/2014/main" id="{E140F54D-57D6-4874-828B-4A5B0D37288B}"/>
              </a:ext>
            </a:extLst>
          </p:cNvPr>
          <p:cNvGrpSpPr/>
          <p:nvPr/>
        </p:nvGrpSpPr>
        <p:grpSpPr>
          <a:xfrm>
            <a:off x="7017236" y="1337708"/>
            <a:ext cx="390850" cy="354013"/>
            <a:chOff x="7359013" y="745293"/>
            <a:chExt cx="390850" cy="354013"/>
          </a:xfrm>
        </p:grpSpPr>
        <p:sp>
          <p:nvSpPr>
            <p:cNvPr id="156" name="TextBox 86">
              <a:extLst>
                <a:ext uri="{FF2B5EF4-FFF2-40B4-BE49-F238E27FC236}">
                  <a16:creationId xmlns:a16="http://schemas.microsoft.com/office/drawing/2014/main" id="{7092A1E5-E408-46B0-BD42-B552A16F14B2}"/>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157" name="TextBox 66">
              <a:extLst>
                <a:ext uri="{FF2B5EF4-FFF2-40B4-BE49-F238E27FC236}">
                  <a16:creationId xmlns:a16="http://schemas.microsoft.com/office/drawing/2014/main" id="{E5C0D695-B041-445D-906E-5F78770AE1D4}"/>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158" name="Group 157">
            <a:extLst>
              <a:ext uri="{FF2B5EF4-FFF2-40B4-BE49-F238E27FC236}">
                <a16:creationId xmlns:a16="http://schemas.microsoft.com/office/drawing/2014/main" id="{1A3C2D3E-1034-4FFA-97D3-F3E11B65A709}"/>
              </a:ext>
            </a:extLst>
          </p:cNvPr>
          <p:cNvGrpSpPr/>
          <p:nvPr/>
        </p:nvGrpSpPr>
        <p:grpSpPr>
          <a:xfrm>
            <a:off x="7613650" y="1337708"/>
            <a:ext cx="384175" cy="354013"/>
            <a:chOff x="8016563" y="745293"/>
            <a:chExt cx="384175" cy="354013"/>
          </a:xfrm>
        </p:grpSpPr>
        <p:sp>
          <p:nvSpPr>
            <p:cNvPr id="159" name="TextBox 86">
              <a:extLst>
                <a:ext uri="{FF2B5EF4-FFF2-40B4-BE49-F238E27FC236}">
                  <a16:creationId xmlns:a16="http://schemas.microsoft.com/office/drawing/2014/main" id="{A1E0C126-58D6-4658-9A61-726477107355}"/>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160" name="TextBox 71">
              <a:extLst>
                <a:ext uri="{FF2B5EF4-FFF2-40B4-BE49-F238E27FC236}">
                  <a16:creationId xmlns:a16="http://schemas.microsoft.com/office/drawing/2014/main" id="{3ED92A56-FE22-4C09-A593-243BD8075DC0}"/>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161" name="TextBox 86">
            <a:extLst>
              <a:ext uri="{FF2B5EF4-FFF2-40B4-BE49-F238E27FC236}">
                <a16:creationId xmlns:a16="http://schemas.microsoft.com/office/drawing/2014/main" id="{E0530A88-F6F5-433D-BEC5-8A5094D3373B}"/>
              </a:ext>
            </a:extLst>
          </p:cNvPr>
          <p:cNvSpPr txBox="1">
            <a:spLocks noChangeArrowheads="1"/>
          </p:cNvSpPr>
          <p:nvPr/>
        </p:nvSpPr>
        <p:spPr bwMode="auto">
          <a:xfrm>
            <a:off x="8203389" y="1351255"/>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162" name="TextBox 60">
            <a:extLst>
              <a:ext uri="{FF2B5EF4-FFF2-40B4-BE49-F238E27FC236}">
                <a16:creationId xmlns:a16="http://schemas.microsoft.com/office/drawing/2014/main" id="{53EE2E42-AFC1-424A-A3EB-9066582AE38E}"/>
              </a:ext>
            </a:extLst>
          </p:cNvPr>
          <p:cNvSpPr txBox="1">
            <a:spLocks noChangeArrowheads="1"/>
          </p:cNvSpPr>
          <p:nvPr/>
        </p:nvSpPr>
        <p:spPr bwMode="auto">
          <a:xfrm>
            <a:off x="8238639" y="1505243"/>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163" name="TextBox 60">
            <a:extLst>
              <a:ext uri="{FF2B5EF4-FFF2-40B4-BE49-F238E27FC236}">
                <a16:creationId xmlns:a16="http://schemas.microsoft.com/office/drawing/2014/main" id="{39355D1C-F76A-4891-BC73-2665BAFDE1C3}"/>
              </a:ext>
            </a:extLst>
          </p:cNvPr>
          <p:cNvSpPr txBox="1">
            <a:spLocks noChangeArrowheads="1"/>
          </p:cNvSpPr>
          <p:nvPr/>
        </p:nvSpPr>
        <p:spPr bwMode="auto">
          <a:xfrm>
            <a:off x="8828800" y="1488309"/>
            <a:ext cx="3513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sp>
        <p:nvSpPr>
          <p:cNvPr id="164" name="Chevron 60">
            <a:extLst>
              <a:ext uri="{FF2B5EF4-FFF2-40B4-BE49-F238E27FC236}">
                <a16:creationId xmlns:a16="http://schemas.microsoft.com/office/drawing/2014/main" id="{7234A37E-DA23-4EDF-911A-C596CA32828D}"/>
              </a:ext>
            </a:extLst>
          </p:cNvPr>
          <p:cNvSpPr/>
          <p:nvPr/>
        </p:nvSpPr>
        <p:spPr bwMode="auto">
          <a:xfrm>
            <a:off x="4215662" y="3609649"/>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65" name="Chevron 60">
            <a:extLst>
              <a:ext uri="{FF2B5EF4-FFF2-40B4-BE49-F238E27FC236}">
                <a16:creationId xmlns:a16="http://schemas.microsoft.com/office/drawing/2014/main" id="{9A86CEE1-9D96-4254-B8F0-30DD26B7F320}"/>
              </a:ext>
            </a:extLst>
          </p:cNvPr>
          <p:cNvSpPr/>
          <p:nvPr/>
        </p:nvSpPr>
        <p:spPr bwMode="auto">
          <a:xfrm>
            <a:off x="4773446" y="401980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66" name="TextBox 86">
            <a:extLst>
              <a:ext uri="{FF2B5EF4-FFF2-40B4-BE49-F238E27FC236}">
                <a16:creationId xmlns:a16="http://schemas.microsoft.com/office/drawing/2014/main" id="{7E1E65D2-2A17-4246-B51E-A0F44A0A4F6C}"/>
              </a:ext>
            </a:extLst>
          </p:cNvPr>
          <p:cNvSpPr txBox="1">
            <a:spLocks noChangeArrowheads="1"/>
          </p:cNvSpPr>
          <p:nvPr/>
        </p:nvSpPr>
        <p:spPr bwMode="auto">
          <a:xfrm>
            <a:off x="8780906" y="1347868"/>
            <a:ext cx="36580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167" name="Straight Connector 114">
            <a:extLst>
              <a:ext uri="{FF2B5EF4-FFF2-40B4-BE49-F238E27FC236}">
                <a16:creationId xmlns:a16="http://schemas.microsoft.com/office/drawing/2014/main" id="{72D2D3DD-EC30-48F8-B9DA-2BE9A12EC105}"/>
              </a:ext>
            </a:extLst>
          </p:cNvPr>
          <p:cNvCxnSpPr>
            <a:cxnSpLocks noChangeShapeType="1"/>
          </p:cNvCxnSpPr>
          <p:nvPr/>
        </p:nvCxnSpPr>
        <p:spPr bwMode="auto">
          <a:xfrm>
            <a:off x="2350989" y="1716899"/>
            <a:ext cx="0" cy="3931806"/>
          </a:xfrm>
          <a:prstGeom prst="line">
            <a:avLst/>
          </a:prstGeom>
          <a:noFill/>
          <a:ln w="9525" algn="ctr">
            <a:solidFill>
              <a:schemeClr val="accent4">
                <a:lumMod val="40000"/>
                <a:lumOff val="60000"/>
              </a:schemeClr>
            </a:solidFill>
            <a:prstDash val="dash"/>
            <a:round/>
            <a:headEnd/>
            <a:tailEnd/>
          </a:ln>
        </p:spPr>
      </p:cxnSp>
      <p:cxnSp>
        <p:nvCxnSpPr>
          <p:cNvPr id="168" name="Straight Connector 114">
            <a:extLst>
              <a:ext uri="{FF2B5EF4-FFF2-40B4-BE49-F238E27FC236}">
                <a16:creationId xmlns:a16="http://schemas.microsoft.com/office/drawing/2014/main" id="{992ECB4A-18FC-482B-901E-52EFDA2CCCB2}"/>
              </a:ext>
            </a:extLst>
          </p:cNvPr>
          <p:cNvCxnSpPr>
            <a:cxnSpLocks noChangeShapeType="1"/>
          </p:cNvCxnSpPr>
          <p:nvPr/>
        </p:nvCxnSpPr>
        <p:spPr bwMode="auto">
          <a:xfrm>
            <a:off x="3561459" y="1716899"/>
            <a:ext cx="0" cy="3931806"/>
          </a:xfrm>
          <a:prstGeom prst="line">
            <a:avLst/>
          </a:prstGeom>
          <a:noFill/>
          <a:ln w="9525" algn="ctr">
            <a:solidFill>
              <a:schemeClr val="accent4">
                <a:lumMod val="40000"/>
                <a:lumOff val="60000"/>
              </a:schemeClr>
            </a:solidFill>
            <a:prstDash val="dash"/>
            <a:round/>
            <a:headEnd/>
            <a:tailEnd/>
          </a:ln>
        </p:spPr>
      </p:cxnSp>
      <p:cxnSp>
        <p:nvCxnSpPr>
          <p:cNvPr id="169" name="Straight Connector 114">
            <a:extLst>
              <a:ext uri="{FF2B5EF4-FFF2-40B4-BE49-F238E27FC236}">
                <a16:creationId xmlns:a16="http://schemas.microsoft.com/office/drawing/2014/main" id="{D743EB1E-9193-49B4-B78D-00D7212A2A63}"/>
              </a:ext>
            </a:extLst>
          </p:cNvPr>
          <p:cNvCxnSpPr>
            <a:cxnSpLocks noChangeShapeType="1"/>
          </p:cNvCxnSpPr>
          <p:nvPr/>
        </p:nvCxnSpPr>
        <p:spPr bwMode="auto">
          <a:xfrm>
            <a:off x="4166694" y="1716899"/>
            <a:ext cx="0" cy="3931806"/>
          </a:xfrm>
          <a:prstGeom prst="line">
            <a:avLst/>
          </a:prstGeom>
          <a:noFill/>
          <a:ln w="9525" algn="ctr">
            <a:solidFill>
              <a:schemeClr val="accent4">
                <a:lumMod val="40000"/>
                <a:lumOff val="60000"/>
              </a:schemeClr>
            </a:solidFill>
            <a:prstDash val="dash"/>
            <a:round/>
            <a:headEnd/>
            <a:tailEnd/>
          </a:ln>
        </p:spPr>
      </p:cxnSp>
      <p:cxnSp>
        <p:nvCxnSpPr>
          <p:cNvPr id="170" name="Straight Connector 114">
            <a:extLst>
              <a:ext uri="{FF2B5EF4-FFF2-40B4-BE49-F238E27FC236}">
                <a16:creationId xmlns:a16="http://schemas.microsoft.com/office/drawing/2014/main" id="{591AB8C5-CC9C-40E1-BDC7-2641B69F1DF0}"/>
              </a:ext>
            </a:extLst>
          </p:cNvPr>
          <p:cNvCxnSpPr>
            <a:cxnSpLocks noChangeShapeType="1"/>
          </p:cNvCxnSpPr>
          <p:nvPr/>
        </p:nvCxnSpPr>
        <p:spPr bwMode="auto">
          <a:xfrm>
            <a:off x="4771929" y="1716899"/>
            <a:ext cx="0" cy="3931806"/>
          </a:xfrm>
          <a:prstGeom prst="line">
            <a:avLst/>
          </a:prstGeom>
          <a:noFill/>
          <a:ln w="9525" algn="ctr">
            <a:solidFill>
              <a:schemeClr val="accent4">
                <a:lumMod val="40000"/>
                <a:lumOff val="60000"/>
              </a:schemeClr>
            </a:solidFill>
            <a:prstDash val="dash"/>
            <a:round/>
            <a:headEnd/>
            <a:tailEnd/>
          </a:ln>
        </p:spPr>
      </p:cxnSp>
      <p:cxnSp>
        <p:nvCxnSpPr>
          <p:cNvPr id="171" name="Straight Connector 114">
            <a:extLst>
              <a:ext uri="{FF2B5EF4-FFF2-40B4-BE49-F238E27FC236}">
                <a16:creationId xmlns:a16="http://schemas.microsoft.com/office/drawing/2014/main" id="{E110C088-84EA-44CE-91D5-67CC09EE377D}"/>
              </a:ext>
            </a:extLst>
          </p:cNvPr>
          <p:cNvCxnSpPr>
            <a:cxnSpLocks noChangeShapeType="1"/>
          </p:cNvCxnSpPr>
          <p:nvPr/>
        </p:nvCxnSpPr>
        <p:spPr bwMode="auto">
          <a:xfrm>
            <a:off x="5982399" y="1716899"/>
            <a:ext cx="0" cy="3931806"/>
          </a:xfrm>
          <a:prstGeom prst="line">
            <a:avLst/>
          </a:prstGeom>
          <a:noFill/>
          <a:ln w="9525" algn="ctr">
            <a:solidFill>
              <a:schemeClr val="accent4">
                <a:lumMod val="40000"/>
                <a:lumOff val="60000"/>
              </a:schemeClr>
            </a:solidFill>
            <a:prstDash val="dash"/>
            <a:round/>
            <a:headEnd/>
            <a:tailEnd/>
          </a:ln>
        </p:spPr>
      </p:cxnSp>
      <p:cxnSp>
        <p:nvCxnSpPr>
          <p:cNvPr id="172" name="Straight Connector 114">
            <a:extLst>
              <a:ext uri="{FF2B5EF4-FFF2-40B4-BE49-F238E27FC236}">
                <a16:creationId xmlns:a16="http://schemas.microsoft.com/office/drawing/2014/main" id="{F5218EBF-230E-4538-90AA-BF2035013F33}"/>
              </a:ext>
            </a:extLst>
          </p:cNvPr>
          <p:cNvCxnSpPr>
            <a:cxnSpLocks noChangeShapeType="1"/>
          </p:cNvCxnSpPr>
          <p:nvPr/>
        </p:nvCxnSpPr>
        <p:spPr bwMode="auto">
          <a:xfrm>
            <a:off x="6587634" y="1716899"/>
            <a:ext cx="0" cy="3931806"/>
          </a:xfrm>
          <a:prstGeom prst="line">
            <a:avLst/>
          </a:prstGeom>
          <a:noFill/>
          <a:ln w="9525" algn="ctr">
            <a:solidFill>
              <a:schemeClr val="accent4">
                <a:lumMod val="40000"/>
                <a:lumOff val="60000"/>
              </a:schemeClr>
            </a:solidFill>
            <a:prstDash val="dash"/>
            <a:round/>
            <a:headEnd/>
            <a:tailEnd/>
          </a:ln>
        </p:spPr>
      </p:cxnSp>
      <p:cxnSp>
        <p:nvCxnSpPr>
          <p:cNvPr id="173" name="Straight Connector 114">
            <a:extLst>
              <a:ext uri="{FF2B5EF4-FFF2-40B4-BE49-F238E27FC236}">
                <a16:creationId xmlns:a16="http://schemas.microsoft.com/office/drawing/2014/main" id="{BF2F55AE-6A6F-40CC-A01C-89B110E042AF}"/>
              </a:ext>
            </a:extLst>
          </p:cNvPr>
          <p:cNvCxnSpPr>
            <a:cxnSpLocks noChangeShapeType="1"/>
          </p:cNvCxnSpPr>
          <p:nvPr/>
        </p:nvCxnSpPr>
        <p:spPr bwMode="auto">
          <a:xfrm>
            <a:off x="7192869" y="1716899"/>
            <a:ext cx="0" cy="3931806"/>
          </a:xfrm>
          <a:prstGeom prst="line">
            <a:avLst/>
          </a:prstGeom>
          <a:noFill/>
          <a:ln w="9525" algn="ctr">
            <a:solidFill>
              <a:schemeClr val="accent4">
                <a:lumMod val="40000"/>
                <a:lumOff val="60000"/>
              </a:schemeClr>
            </a:solidFill>
            <a:prstDash val="dash"/>
            <a:round/>
            <a:headEnd/>
            <a:tailEnd/>
          </a:ln>
        </p:spPr>
      </p:cxnSp>
      <p:cxnSp>
        <p:nvCxnSpPr>
          <p:cNvPr id="174" name="Straight Connector 114">
            <a:extLst>
              <a:ext uri="{FF2B5EF4-FFF2-40B4-BE49-F238E27FC236}">
                <a16:creationId xmlns:a16="http://schemas.microsoft.com/office/drawing/2014/main" id="{7C36541B-9CC3-408C-8BB7-1153092A6A5A}"/>
              </a:ext>
            </a:extLst>
          </p:cNvPr>
          <p:cNvCxnSpPr>
            <a:cxnSpLocks noChangeShapeType="1"/>
          </p:cNvCxnSpPr>
          <p:nvPr/>
        </p:nvCxnSpPr>
        <p:spPr bwMode="auto">
          <a:xfrm>
            <a:off x="8403339" y="1716899"/>
            <a:ext cx="0" cy="3931806"/>
          </a:xfrm>
          <a:prstGeom prst="line">
            <a:avLst/>
          </a:prstGeom>
          <a:noFill/>
          <a:ln w="9525" algn="ctr">
            <a:solidFill>
              <a:schemeClr val="accent4">
                <a:lumMod val="40000"/>
                <a:lumOff val="60000"/>
              </a:schemeClr>
            </a:solidFill>
            <a:prstDash val="dash"/>
            <a:round/>
            <a:headEnd/>
            <a:tailEnd/>
          </a:ln>
        </p:spPr>
      </p:cxnSp>
      <p:cxnSp>
        <p:nvCxnSpPr>
          <p:cNvPr id="175" name="Straight Connector 114">
            <a:extLst>
              <a:ext uri="{FF2B5EF4-FFF2-40B4-BE49-F238E27FC236}">
                <a16:creationId xmlns:a16="http://schemas.microsoft.com/office/drawing/2014/main" id="{DE53D368-5A90-4FEB-92D7-E278764F6AAE}"/>
              </a:ext>
            </a:extLst>
          </p:cNvPr>
          <p:cNvCxnSpPr>
            <a:cxnSpLocks noChangeShapeType="1"/>
          </p:cNvCxnSpPr>
          <p:nvPr/>
        </p:nvCxnSpPr>
        <p:spPr bwMode="auto">
          <a:xfrm>
            <a:off x="9008579" y="1716899"/>
            <a:ext cx="0" cy="3931806"/>
          </a:xfrm>
          <a:prstGeom prst="line">
            <a:avLst/>
          </a:prstGeom>
          <a:noFill/>
          <a:ln w="9525" algn="ctr">
            <a:solidFill>
              <a:schemeClr val="accent4">
                <a:lumMod val="40000"/>
                <a:lumOff val="60000"/>
              </a:schemeClr>
            </a:solidFill>
            <a:prstDash val="dash"/>
            <a:round/>
            <a:headEnd/>
            <a:tailEnd/>
          </a:ln>
        </p:spPr>
      </p:cxnSp>
      <p:cxnSp>
        <p:nvCxnSpPr>
          <p:cNvPr id="176" name="Straight Connector 114">
            <a:extLst>
              <a:ext uri="{FF2B5EF4-FFF2-40B4-BE49-F238E27FC236}">
                <a16:creationId xmlns:a16="http://schemas.microsoft.com/office/drawing/2014/main" id="{90AF3970-9DC0-4708-8FDD-D4F34DC816FB}"/>
              </a:ext>
            </a:extLst>
          </p:cNvPr>
          <p:cNvCxnSpPr>
            <a:cxnSpLocks noChangeShapeType="1"/>
          </p:cNvCxnSpPr>
          <p:nvPr/>
        </p:nvCxnSpPr>
        <p:spPr bwMode="auto">
          <a:xfrm>
            <a:off x="5377164" y="1716899"/>
            <a:ext cx="0" cy="3897939"/>
          </a:xfrm>
          <a:prstGeom prst="line">
            <a:avLst/>
          </a:prstGeom>
          <a:noFill/>
          <a:ln w="28575" algn="ctr">
            <a:solidFill>
              <a:schemeClr val="accent4">
                <a:lumMod val="40000"/>
                <a:lumOff val="60000"/>
              </a:schemeClr>
            </a:solidFill>
            <a:round/>
            <a:headEnd/>
            <a:tailEnd/>
          </a:ln>
        </p:spPr>
      </p:cxnSp>
      <p:cxnSp>
        <p:nvCxnSpPr>
          <p:cNvPr id="177" name="Straight Connector 114">
            <a:extLst>
              <a:ext uri="{FF2B5EF4-FFF2-40B4-BE49-F238E27FC236}">
                <a16:creationId xmlns:a16="http://schemas.microsoft.com/office/drawing/2014/main" id="{40516CD5-6BE2-4371-AD6C-ED367B71F2FC}"/>
              </a:ext>
            </a:extLst>
          </p:cNvPr>
          <p:cNvCxnSpPr>
            <a:cxnSpLocks noChangeShapeType="1"/>
          </p:cNvCxnSpPr>
          <p:nvPr/>
        </p:nvCxnSpPr>
        <p:spPr bwMode="auto">
          <a:xfrm>
            <a:off x="7798104" y="1716899"/>
            <a:ext cx="0" cy="3897939"/>
          </a:xfrm>
          <a:prstGeom prst="line">
            <a:avLst/>
          </a:prstGeom>
          <a:noFill/>
          <a:ln w="28575" algn="ctr">
            <a:solidFill>
              <a:schemeClr val="accent4">
                <a:lumMod val="40000"/>
                <a:lumOff val="60000"/>
              </a:schemeClr>
            </a:solidFill>
            <a:round/>
            <a:headEnd/>
            <a:tailEnd/>
          </a:ln>
        </p:spPr>
      </p:cxnSp>
      <p:sp>
        <p:nvSpPr>
          <p:cNvPr id="178" name="Chevron 60">
            <a:extLst>
              <a:ext uri="{FF2B5EF4-FFF2-40B4-BE49-F238E27FC236}">
                <a16:creationId xmlns:a16="http://schemas.microsoft.com/office/drawing/2014/main" id="{90FB2A0C-706D-4E6C-94D6-E729FD0FC805}"/>
              </a:ext>
            </a:extLst>
          </p:cNvPr>
          <p:cNvSpPr/>
          <p:nvPr/>
        </p:nvSpPr>
        <p:spPr bwMode="auto">
          <a:xfrm>
            <a:off x="5271968" y="3267061"/>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RAN4 C.def.</a:t>
            </a:r>
          </a:p>
        </p:txBody>
      </p:sp>
      <p:sp>
        <p:nvSpPr>
          <p:cNvPr id="179" name="Chevron 60">
            <a:extLst>
              <a:ext uri="{FF2B5EF4-FFF2-40B4-BE49-F238E27FC236}">
                <a16:creationId xmlns:a16="http://schemas.microsoft.com/office/drawing/2014/main" id="{F63EDEAE-1937-465A-993F-D671370E0DEC}"/>
              </a:ext>
            </a:extLst>
          </p:cNvPr>
          <p:cNvSpPr/>
          <p:nvPr/>
        </p:nvSpPr>
        <p:spPr bwMode="auto">
          <a:xfrm>
            <a:off x="8319963" y="4019479"/>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RAN4 Perf</a:t>
            </a:r>
          </a:p>
        </p:txBody>
      </p:sp>
      <p:sp>
        <p:nvSpPr>
          <p:cNvPr id="180" name="Chevron 60">
            <a:extLst>
              <a:ext uri="{FF2B5EF4-FFF2-40B4-BE49-F238E27FC236}">
                <a16:creationId xmlns:a16="http://schemas.microsoft.com/office/drawing/2014/main" id="{D46BB387-041B-48F5-B3E6-0CA23F78232E}"/>
              </a:ext>
            </a:extLst>
          </p:cNvPr>
          <p:cNvSpPr/>
          <p:nvPr/>
        </p:nvSpPr>
        <p:spPr bwMode="auto">
          <a:xfrm>
            <a:off x="4184848" y="3266940"/>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Content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cxnSp>
        <p:nvCxnSpPr>
          <p:cNvPr id="181" name="Straight Connector 180">
            <a:extLst>
              <a:ext uri="{FF2B5EF4-FFF2-40B4-BE49-F238E27FC236}">
                <a16:creationId xmlns:a16="http://schemas.microsoft.com/office/drawing/2014/main" id="{BE519D5E-CD1E-4006-A8C3-59CE8DBA0482}"/>
              </a:ext>
            </a:extLst>
          </p:cNvPr>
          <p:cNvCxnSpPr>
            <a:cxnSpLocks/>
          </p:cNvCxnSpPr>
          <p:nvPr/>
        </p:nvCxnSpPr>
        <p:spPr bwMode="auto">
          <a:xfrm>
            <a:off x="2968078" y="120139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82" name="TextBox 181">
            <a:extLst>
              <a:ext uri="{FF2B5EF4-FFF2-40B4-BE49-F238E27FC236}">
                <a16:creationId xmlns:a16="http://schemas.microsoft.com/office/drawing/2014/main" id="{B3EBC53C-2665-4411-8AA2-307C0B5707EB}"/>
              </a:ext>
            </a:extLst>
          </p:cNvPr>
          <p:cNvSpPr txBox="1"/>
          <p:nvPr/>
        </p:nvSpPr>
        <p:spPr>
          <a:xfrm>
            <a:off x="3865650" y="1079159"/>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183" name="Straight Connector 182">
            <a:extLst>
              <a:ext uri="{FF2B5EF4-FFF2-40B4-BE49-F238E27FC236}">
                <a16:creationId xmlns:a16="http://schemas.microsoft.com/office/drawing/2014/main" id="{4A4DDA7B-EEA4-4AA1-B77A-749FE424C637}"/>
              </a:ext>
            </a:extLst>
          </p:cNvPr>
          <p:cNvCxnSpPr>
            <a:cxnSpLocks/>
          </p:cNvCxnSpPr>
          <p:nvPr/>
        </p:nvCxnSpPr>
        <p:spPr bwMode="auto">
          <a:xfrm>
            <a:off x="5369221" y="120478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84" name="TextBox 183">
            <a:extLst>
              <a:ext uri="{FF2B5EF4-FFF2-40B4-BE49-F238E27FC236}">
                <a16:creationId xmlns:a16="http://schemas.microsoft.com/office/drawing/2014/main" id="{9F9229FD-8C58-4ECA-BCCB-41091F281B16}"/>
              </a:ext>
            </a:extLst>
          </p:cNvPr>
          <p:cNvSpPr txBox="1"/>
          <p:nvPr/>
        </p:nvSpPr>
        <p:spPr>
          <a:xfrm>
            <a:off x="6266793" y="1082551"/>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185" name="Straight Connector 184">
            <a:extLst>
              <a:ext uri="{FF2B5EF4-FFF2-40B4-BE49-F238E27FC236}">
                <a16:creationId xmlns:a16="http://schemas.microsoft.com/office/drawing/2014/main" id="{3BC03DCD-BF13-4961-A36F-8CBF1E3F7553}"/>
              </a:ext>
            </a:extLst>
          </p:cNvPr>
          <p:cNvCxnSpPr>
            <a:cxnSpLocks/>
          </p:cNvCxnSpPr>
          <p:nvPr/>
        </p:nvCxnSpPr>
        <p:spPr bwMode="auto">
          <a:xfrm>
            <a:off x="7763590" y="119463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87" name="TextBox 186">
            <a:extLst>
              <a:ext uri="{FF2B5EF4-FFF2-40B4-BE49-F238E27FC236}">
                <a16:creationId xmlns:a16="http://schemas.microsoft.com/office/drawing/2014/main" id="{14C9CB96-226F-4BF7-983E-520E9207AF9F}"/>
              </a:ext>
            </a:extLst>
          </p:cNvPr>
          <p:cNvSpPr txBox="1"/>
          <p:nvPr/>
        </p:nvSpPr>
        <p:spPr>
          <a:xfrm>
            <a:off x="8329269" y="1085942"/>
            <a:ext cx="489236"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88" name="Chevron 58">
            <a:extLst>
              <a:ext uri="{FF2B5EF4-FFF2-40B4-BE49-F238E27FC236}">
                <a16:creationId xmlns:a16="http://schemas.microsoft.com/office/drawing/2014/main" id="{E98CD98A-9391-4C72-84A3-619F5EA02A21}"/>
              </a:ext>
            </a:extLst>
          </p:cNvPr>
          <p:cNvSpPr/>
          <p:nvPr/>
        </p:nvSpPr>
        <p:spPr bwMode="auto">
          <a:xfrm>
            <a:off x="8285704" y="5447568"/>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5GA ASN.1 &amp; Open APIs </a:t>
            </a:r>
          </a:p>
        </p:txBody>
      </p:sp>
      <p:sp>
        <p:nvSpPr>
          <p:cNvPr id="190" name="Thought Bubble: Cloud 189">
            <a:extLst>
              <a:ext uri="{FF2B5EF4-FFF2-40B4-BE49-F238E27FC236}">
                <a16:creationId xmlns:a16="http://schemas.microsoft.com/office/drawing/2014/main" id="{17AB6230-4C1A-45B3-9E1A-648F7E74F055}"/>
              </a:ext>
            </a:extLst>
          </p:cNvPr>
          <p:cNvSpPr/>
          <p:nvPr/>
        </p:nvSpPr>
        <p:spPr bwMode="auto">
          <a:xfrm>
            <a:off x="5119026" y="5476317"/>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91" name="TextBox 190">
            <a:extLst>
              <a:ext uri="{FF2B5EF4-FFF2-40B4-BE49-F238E27FC236}">
                <a16:creationId xmlns:a16="http://schemas.microsoft.com/office/drawing/2014/main" id="{D127095D-196F-4262-B695-199390E4D3FB}"/>
              </a:ext>
            </a:extLst>
          </p:cNvPr>
          <p:cNvSpPr txBox="1"/>
          <p:nvPr/>
        </p:nvSpPr>
        <p:spPr>
          <a:xfrm>
            <a:off x="5010653" y="5468354"/>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St.3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92" name="Title 1">
            <a:extLst>
              <a:ext uri="{FF2B5EF4-FFF2-40B4-BE49-F238E27FC236}">
                <a16:creationId xmlns:a16="http://schemas.microsoft.com/office/drawing/2014/main" id="{8C97DE6C-F6CF-4C33-AEEB-F5C3802488B6}"/>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3600" dirty="0"/>
              <a:t>Release 20 5GA timeline with SA5</a:t>
            </a:r>
            <a:endParaRPr lang="en-US" sz="3600" dirty="0"/>
          </a:p>
        </p:txBody>
      </p:sp>
      <p:sp>
        <p:nvSpPr>
          <p:cNvPr id="193" name="TextBox 1">
            <a:extLst>
              <a:ext uri="{FF2B5EF4-FFF2-40B4-BE49-F238E27FC236}">
                <a16:creationId xmlns:a16="http://schemas.microsoft.com/office/drawing/2014/main" id="{D06D6FCC-0B8C-421F-BD59-2D563A61516D}"/>
              </a:ext>
            </a:extLst>
          </p:cNvPr>
          <p:cNvSpPr txBox="1">
            <a:spLocks noChangeArrowheads="1"/>
          </p:cNvSpPr>
          <p:nvPr/>
        </p:nvSpPr>
        <p:spPr bwMode="auto">
          <a:xfrm>
            <a:off x="6930165" y="804883"/>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94" name="Star: 5 Points 193">
            <a:extLst>
              <a:ext uri="{FF2B5EF4-FFF2-40B4-BE49-F238E27FC236}">
                <a16:creationId xmlns:a16="http://schemas.microsoft.com/office/drawing/2014/main" id="{5E7FE285-0BEE-4733-9BA0-DB80102071A7}"/>
              </a:ext>
            </a:extLst>
          </p:cNvPr>
          <p:cNvSpPr/>
          <p:nvPr/>
        </p:nvSpPr>
        <p:spPr bwMode="auto">
          <a:xfrm>
            <a:off x="2777159" y="321745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95" name="TextBox 1">
            <a:extLst>
              <a:ext uri="{FF2B5EF4-FFF2-40B4-BE49-F238E27FC236}">
                <a16:creationId xmlns:a16="http://schemas.microsoft.com/office/drawing/2014/main" id="{D1821091-3080-4924-8396-66D750AB6221}"/>
              </a:ext>
            </a:extLst>
          </p:cNvPr>
          <p:cNvSpPr txBox="1">
            <a:spLocks noChangeArrowheads="1"/>
          </p:cNvSpPr>
          <p:nvPr/>
        </p:nvSpPr>
        <p:spPr bwMode="auto">
          <a:xfrm>
            <a:off x="2287487" y="3586393"/>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RAN</a:t>
            </a:r>
            <a:endParaRPr lang="en-GB" altLang="en-US" sz="700" dirty="0">
              <a:latin typeface="Montserrat" panose="00000500000000000000" pitchFamily="50" charset="0"/>
            </a:endParaRPr>
          </a:p>
        </p:txBody>
      </p:sp>
      <p:sp>
        <p:nvSpPr>
          <p:cNvPr id="201" name="Star: 5 Points 200">
            <a:extLst>
              <a:ext uri="{FF2B5EF4-FFF2-40B4-BE49-F238E27FC236}">
                <a16:creationId xmlns:a16="http://schemas.microsoft.com/office/drawing/2014/main" id="{B65C84E3-187A-4FA9-A9A9-BED882C219AD}"/>
              </a:ext>
            </a:extLst>
          </p:cNvPr>
          <p:cNvSpPr/>
          <p:nvPr/>
        </p:nvSpPr>
        <p:spPr bwMode="auto">
          <a:xfrm>
            <a:off x="2775713" y="2669247"/>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02" name="TextBox 1">
            <a:extLst>
              <a:ext uri="{FF2B5EF4-FFF2-40B4-BE49-F238E27FC236}">
                <a16:creationId xmlns:a16="http://schemas.microsoft.com/office/drawing/2014/main" id="{3454E840-36F0-4C03-8677-8A26F399C9D4}"/>
              </a:ext>
            </a:extLst>
          </p:cNvPr>
          <p:cNvSpPr txBox="1">
            <a:spLocks noChangeArrowheads="1"/>
          </p:cNvSpPr>
          <p:nvPr/>
        </p:nvSpPr>
        <p:spPr bwMode="auto">
          <a:xfrm>
            <a:off x="2396288" y="3012244"/>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SA</a:t>
            </a:r>
            <a:endParaRPr lang="en-GB" altLang="en-US" sz="700" dirty="0">
              <a:latin typeface="Montserrat" panose="00000500000000000000" pitchFamily="50" charset="0"/>
            </a:endParaRPr>
          </a:p>
        </p:txBody>
      </p:sp>
      <p:cxnSp>
        <p:nvCxnSpPr>
          <p:cNvPr id="302" name="Straight Connector 114">
            <a:extLst>
              <a:ext uri="{FF2B5EF4-FFF2-40B4-BE49-F238E27FC236}">
                <a16:creationId xmlns:a16="http://schemas.microsoft.com/office/drawing/2014/main" id="{8A9E75D7-D2EC-4447-BD83-FFB1B8319D09}"/>
              </a:ext>
            </a:extLst>
          </p:cNvPr>
          <p:cNvCxnSpPr>
            <a:cxnSpLocks noChangeShapeType="1"/>
          </p:cNvCxnSpPr>
          <p:nvPr/>
        </p:nvCxnSpPr>
        <p:spPr bwMode="auto">
          <a:xfrm>
            <a:off x="1697362" y="1584819"/>
            <a:ext cx="0" cy="3931806"/>
          </a:xfrm>
          <a:prstGeom prst="line">
            <a:avLst/>
          </a:prstGeom>
          <a:noFill/>
          <a:ln w="9525" algn="ctr">
            <a:solidFill>
              <a:schemeClr val="accent4">
                <a:lumMod val="40000"/>
                <a:lumOff val="60000"/>
              </a:schemeClr>
            </a:solidFill>
            <a:prstDash val="dash"/>
            <a:round/>
            <a:headEnd/>
            <a:tailEnd/>
          </a:ln>
        </p:spPr>
      </p:cxnSp>
      <p:sp>
        <p:nvSpPr>
          <p:cNvPr id="303" name="Chevron 60">
            <a:extLst>
              <a:ext uri="{FF2B5EF4-FFF2-40B4-BE49-F238E27FC236}">
                <a16:creationId xmlns:a16="http://schemas.microsoft.com/office/drawing/2014/main" id="{E8044B53-6A76-4E63-8E31-485F8CD1591C}"/>
              </a:ext>
            </a:extLst>
          </p:cNvPr>
          <p:cNvSpPr/>
          <p:nvPr/>
        </p:nvSpPr>
        <p:spPr bwMode="auto">
          <a:xfrm>
            <a:off x="3274772" y="326398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 WG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304" name="Chevron 60">
            <a:extLst>
              <a:ext uri="{FF2B5EF4-FFF2-40B4-BE49-F238E27FC236}">
                <a16:creationId xmlns:a16="http://schemas.microsoft.com/office/drawing/2014/main" id="{FC960737-2EBE-4801-AD25-CDB34D2E437A}"/>
              </a:ext>
            </a:extLst>
          </p:cNvPr>
          <p:cNvSpPr/>
          <p:nvPr/>
        </p:nvSpPr>
        <p:spPr bwMode="auto">
          <a:xfrm>
            <a:off x="3295554" y="2758298"/>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St.2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305" name="Chevron 60">
            <a:extLst>
              <a:ext uri="{FF2B5EF4-FFF2-40B4-BE49-F238E27FC236}">
                <a16:creationId xmlns:a16="http://schemas.microsoft.com/office/drawing/2014/main" id="{58ADAF2F-36E2-4E52-B34F-17D9610D0889}"/>
              </a:ext>
            </a:extLst>
          </p:cNvPr>
          <p:cNvSpPr/>
          <p:nvPr/>
        </p:nvSpPr>
        <p:spPr bwMode="auto">
          <a:xfrm>
            <a:off x="4123222" y="4408727"/>
            <a:ext cx="3663006" cy="343350"/>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r>
              <a:rPr lang="fr-FR" sz="900" dirty="0">
                <a:solidFill>
                  <a:srgbClr val="FF0000"/>
                </a:solidFill>
                <a:latin typeface="+mn-lt"/>
                <a:ea typeface="ＭＳ Ｐゴシック" charset="-128"/>
              </a:rPr>
              <a:t>SA5 (5GA OAM/CH Prime) management St.+</a:t>
            </a:r>
            <a:r>
              <a:rPr lang="fr-FR" sz="900" dirty="0" err="1">
                <a:solidFill>
                  <a:srgbClr val="FF0000"/>
                </a:solidFill>
                <a:latin typeface="+mn-lt"/>
                <a:ea typeface="ＭＳ Ｐゴシック" charset="-128"/>
              </a:rPr>
              <a:t>Norm</a:t>
            </a:r>
            <a:r>
              <a:rPr lang="fr-FR" sz="900" dirty="0">
                <a:solidFill>
                  <a:srgbClr val="FF0000"/>
                </a:solidFill>
                <a:latin typeface="+mn-lt"/>
                <a:ea typeface="ＭＳ Ｐゴシック" charset="-128"/>
              </a:rPr>
              <a:t> Stage1/2/3</a:t>
            </a:r>
          </a:p>
        </p:txBody>
      </p:sp>
      <p:sp>
        <p:nvSpPr>
          <p:cNvPr id="306" name="Rectangle 305">
            <a:extLst>
              <a:ext uri="{FF2B5EF4-FFF2-40B4-BE49-F238E27FC236}">
                <a16:creationId xmlns:a16="http://schemas.microsoft.com/office/drawing/2014/main" id="{643637B5-B4EE-4E16-A10D-99C006FD823E}"/>
              </a:ext>
            </a:extLst>
          </p:cNvPr>
          <p:cNvSpPr/>
          <p:nvPr/>
        </p:nvSpPr>
        <p:spPr>
          <a:xfrm>
            <a:off x="9380267" y="1202032"/>
            <a:ext cx="2599249" cy="4724370"/>
          </a:xfrm>
          <a:prstGeom prst="rect">
            <a:avLst/>
          </a:prstGeom>
        </p:spPr>
        <p:txBody>
          <a:bodyPr wrap="square">
            <a:spAutoFit/>
          </a:bodyPr>
          <a:lstStyle/>
          <a:p>
            <a:pPr lvl="0"/>
            <a:r>
              <a:rPr lang="en-GB" altLang="zh-CN" sz="1200" b="1" dirty="0">
                <a:solidFill>
                  <a:prstClr val="black"/>
                </a:solidFill>
                <a:latin typeface="+mn-lt"/>
              </a:rPr>
              <a:t>OAM/CH prime feature:</a:t>
            </a:r>
            <a:endParaRPr lang="zh-CN" altLang="zh-CN" sz="1200" dirty="0">
              <a:solidFill>
                <a:prstClr val="black"/>
              </a:solidFill>
              <a:latin typeface="+mn-lt"/>
            </a:endParaRPr>
          </a:p>
          <a:p>
            <a:r>
              <a:rPr lang="en-US" altLang="zh-CN" sz="1200" dirty="0">
                <a:solidFill>
                  <a:srgbClr val="0000FF"/>
                </a:solidFill>
                <a:latin typeface="+mn-lt"/>
              </a:rPr>
              <a:t>All prime SIDs to be agreed no later than May.2025(SA5#162) and target for approval in Jun.2025</a:t>
            </a:r>
            <a:r>
              <a:rPr lang="en-GB" altLang="zh-CN" sz="1200" dirty="0">
                <a:solidFill>
                  <a:srgbClr val="0000FF"/>
                </a:solidFill>
                <a:latin typeface="+mn-lt"/>
              </a:rPr>
              <a:t> (SA#108)</a:t>
            </a:r>
            <a:r>
              <a:rPr lang="en-US" altLang="zh-CN" sz="1200" dirty="0">
                <a:solidFill>
                  <a:srgbClr val="0000FF"/>
                </a:solidFill>
                <a:latin typeface="+mn-lt"/>
              </a:rPr>
              <a:t>. </a:t>
            </a:r>
          </a:p>
          <a:p>
            <a:r>
              <a:rPr lang="en-US" altLang="zh-CN" sz="1200" dirty="0">
                <a:solidFill>
                  <a:srgbClr val="0000FF"/>
                </a:solidFill>
                <a:latin typeface="+mn-lt"/>
              </a:rPr>
              <a:t>It’s recommended to take max 6~9 months for study phase if normative work is planned for Rel-20. </a:t>
            </a:r>
            <a:endParaRPr lang="en-GB" altLang="zh-CN" sz="1200" dirty="0">
              <a:solidFill>
                <a:srgbClr val="0000FF"/>
              </a:solidFill>
              <a:latin typeface="+mn-lt"/>
            </a:endParaRPr>
          </a:p>
          <a:p>
            <a:pPr marL="285750" lvl="0" indent="-285750">
              <a:buFont typeface="Wingdings" panose="05000000000000000000" pitchFamily="2" charset="2"/>
              <a:buChar char="Ø"/>
            </a:pPr>
            <a:r>
              <a:rPr lang="en-GB" altLang="zh-CN" sz="1100" dirty="0">
                <a:solidFill>
                  <a:prstClr val="black"/>
                </a:solidFill>
                <a:latin typeface="+mn-lt"/>
              </a:rPr>
              <a:t>Start of Rel-20 </a:t>
            </a:r>
            <a:r>
              <a:rPr lang="en-GB" altLang="zh-CN" sz="1100" dirty="0">
                <a:solidFill>
                  <a:srgbClr val="FF0000"/>
                </a:solidFill>
                <a:latin typeface="+mn-lt"/>
              </a:rPr>
              <a:t>prime</a:t>
            </a:r>
            <a:r>
              <a:rPr lang="en-GB" altLang="zh-CN" sz="1100" dirty="0">
                <a:solidFill>
                  <a:prstClr val="black"/>
                </a:solidFill>
                <a:latin typeface="+mn-lt"/>
              </a:rPr>
              <a:t> study:</a:t>
            </a:r>
            <a:r>
              <a:rPr lang="en-GB" altLang="zh-CN" sz="1100" dirty="0">
                <a:solidFill>
                  <a:srgbClr val="FF0000"/>
                </a:solidFill>
                <a:latin typeface="+mn-lt"/>
              </a:rPr>
              <a:t> right after </a:t>
            </a:r>
            <a:r>
              <a:rPr lang="en-GB" altLang="zh-CN" sz="1100" dirty="0">
                <a:solidFill>
                  <a:prstClr val="black"/>
                </a:solidFill>
                <a:latin typeface="+mn-lt"/>
              </a:rPr>
              <a:t>Jun.2025 (SA#108/SA5#162)</a:t>
            </a:r>
          </a:p>
          <a:p>
            <a:pPr marL="285750" lvl="0" indent="-285750">
              <a:buFont typeface="Wingdings" panose="05000000000000000000" pitchFamily="2" charset="2"/>
              <a:buChar char="Ø"/>
            </a:pPr>
            <a:r>
              <a:rPr lang="en-US" altLang="zh-CN" sz="1100" dirty="0">
                <a:solidFill>
                  <a:prstClr val="black"/>
                </a:solidFill>
                <a:latin typeface="+mn-lt"/>
              </a:rPr>
              <a:t>End of Rel-20 </a:t>
            </a:r>
            <a:r>
              <a:rPr lang="en-US" altLang="zh-CN" sz="1100" dirty="0">
                <a:solidFill>
                  <a:srgbClr val="FF0000"/>
                </a:solidFill>
                <a:latin typeface="+mn-lt"/>
              </a:rPr>
              <a:t>prime</a:t>
            </a:r>
            <a:r>
              <a:rPr lang="en-US" altLang="zh-CN" sz="1100" dirty="0">
                <a:solidFill>
                  <a:prstClr val="black"/>
                </a:solidFill>
                <a:latin typeface="+mn-lt"/>
              </a:rPr>
              <a:t> normative:</a:t>
            </a:r>
          </a:p>
          <a:p>
            <a:pPr lvl="0"/>
            <a:r>
              <a:rPr lang="en-US" altLang="zh-CN" sz="1100" dirty="0">
                <a:solidFill>
                  <a:prstClr val="black"/>
                </a:solidFill>
                <a:latin typeface="+mn-lt"/>
              </a:rPr>
              <a:t>       Dec.2026 (SA#114/SA5#170)</a:t>
            </a:r>
          </a:p>
          <a:p>
            <a:pPr lvl="0"/>
            <a:endParaRPr lang="en-GB" altLang="zh-CN" sz="1100" dirty="0">
              <a:solidFill>
                <a:prstClr val="black"/>
              </a:solidFill>
              <a:latin typeface="+mn-lt"/>
            </a:endParaRPr>
          </a:p>
          <a:p>
            <a:r>
              <a:rPr lang="en-GB" altLang="zh-CN" sz="1200" b="1" dirty="0">
                <a:solidFill>
                  <a:prstClr val="black"/>
                </a:solidFill>
                <a:latin typeface="+mn-lt"/>
              </a:rPr>
              <a:t>OAM/CH supporting to network feature</a:t>
            </a:r>
            <a:r>
              <a:rPr lang="en-US" altLang="zh-CN" sz="1200" dirty="0">
                <a:solidFill>
                  <a:prstClr val="black"/>
                </a:solidFill>
                <a:latin typeface="+mn-lt"/>
              </a:rPr>
              <a:t>(SA5 is ready to support network features pending the availability of inputs from other WGs)</a:t>
            </a:r>
            <a:endParaRPr lang="en-GB" altLang="zh-CN" sz="1200" b="1" dirty="0">
              <a:solidFill>
                <a:prstClr val="black"/>
              </a:solidFill>
              <a:latin typeface="+mn-lt"/>
            </a:endParaRPr>
          </a:p>
          <a:p>
            <a:r>
              <a:rPr lang="en-US" altLang="zh-CN" sz="1200" dirty="0">
                <a:solidFill>
                  <a:srgbClr val="0000FF"/>
                </a:solidFill>
                <a:latin typeface="+mn-lt"/>
              </a:rPr>
              <a:t>All supporting studies/normative WIDs to be agreed no later than May.2026 (SA5#167) and target for approval in Jun.2026 (SA#112). </a:t>
            </a:r>
            <a:endParaRPr lang="zh-CN" altLang="zh-CN" sz="1200" dirty="0">
              <a:solidFill>
                <a:srgbClr val="0000FF"/>
              </a:solidFill>
              <a:latin typeface="+mn-lt"/>
            </a:endParaRPr>
          </a:p>
          <a:p>
            <a:pPr marL="285750" lvl="0" indent="-285750">
              <a:buFont typeface="Wingdings" panose="05000000000000000000" pitchFamily="2" charset="2"/>
              <a:buChar char="Ø"/>
            </a:pPr>
            <a:r>
              <a:rPr lang="en-GB" altLang="zh-CN" sz="1100" dirty="0">
                <a:solidFill>
                  <a:prstClr val="black"/>
                </a:solidFill>
                <a:latin typeface="+mn-lt"/>
              </a:rPr>
              <a:t>Start of Rel-20 </a:t>
            </a:r>
            <a:r>
              <a:rPr lang="en-GB" altLang="zh-CN" sz="1100" dirty="0">
                <a:solidFill>
                  <a:srgbClr val="FF0000"/>
                </a:solidFill>
                <a:latin typeface="+mn-lt"/>
              </a:rPr>
              <a:t>supporting</a:t>
            </a:r>
            <a:r>
              <a:rPr lang="en-GB" altLang="zh-CN" sz="1100" dirty="0">
                <a:solidFill>
                  <a:prstClr val="black"/>
                </a:solidFill>
                <a:latin typeface="+mn-lt"/>
              </a:rPr>
              <a:t> study (if needed): </a:t>
            </a:r>
            <a:r>
              <a:rPr lang="en-GB" altLang="zh-CN" sz="1100" dirty="0">
                <a:solidFill>
                  <a:srgbClr val="FF0000"/>
                </a:solidFill>
                <a:latin typeface="+mn-lt"/>
              </a:rPr>
              <a:t>right after</a:t>
            </a:r>
            <a:r>
              <a:rPr lang="en-GB" altLang="zh-CN" sz="1100" dirty="0">
                <a:solidFill>
                  <a:prstClr val="black"/>
                </a:solidFill>
                <a:latin typeface="+mn-lt"/>
              </a:rPr>
              <a:t> </a:t>
            </a:r>
            <a:r>
              <a:rPr lang="en-US" altLang="zh-CN" sz="1100" dirty="0">
                <a:solidFill>
                  <a:prstClr val="black"/>
                </a:solidFill>
                <a:latin typeface="+mn-lt"/>
              </a:rPr>
              <a:t>Jun</a:t>
            </a:r>
            <a:r>
              <a:rPr lang="en-GB" altLang="zh-CN" sz="1100" dirty="0">
                <a:solidFill>
                  <a:prstClr val="black"/>
                </a:solidFill>
                <a:latin typeface="+mn-lt"/>
              </a:rPr>
              <a:t>.2026 (SA#112/SA5#167)</a:t>
            </a:r>
            <a:endParaRPr lang="en-US" altLang="zh-CN" sz="1100" dirty="0">
              <a:solidFill>
                <a:prstClr val="black"/>
              </a:solidFill>
              <a:latin typeface="+mn-lt"/>
            </a:endParaRPr>
          </a:p>
          <a:p>
            <a:pPr marL="285750" lvl="0" indent="-285750">
              <a:buFont typeface="Wingdings" panose="05000000000000000000" pitchFamily="2" charset="2"/>
              <a:buChar char="Ø"/>
            </a:pPr>
            <a:r>
              <a:rPr lang="en-US" altLang="zh-CN" sz="1100" dirty="0">
                <a:solidFill>
                  <a:prstClr val="black"/>
                </a:solidFill>
                <a:latin typeface="+mn-lt"/>
              </a:rPr>
              <a:t>End of Rel-20 </a:t>
            </a:r>
            <a:r>
              <a:rPr lang="en-US" altLang="zh-CN" sz="1100" dirty="0">
                <a:solidFill>
                  <a:srgbClr val="FF0000"/>
                </a:solidFill>
                <a:latin typeface="+mn-lt"/>
              </a:rPr>
              <a:t>supporting</a:t>
            </a:r>
            <a:r>
              <a:rPr lang="en-US" altLang="zh-CN" sz="1100" dirty="0">
                <a:solidFill>
                  <a:prstClr val="black"/>
                </a:solidFill>
                <a:latin typeface="+mn-lt"/>
              </a:rPr>
              <a:t> normative: Mar.2027 (SA#115</a:t>
            </a:r>
            <a:r>
              <a:rPr lang="en-US" altLang="zh-CN" sz="1100">
                <a:solidFill>
                  <a:prstClr val="black"/>
                </a:solidFill>
                <a:latin typeface="+mn-lt"/>
              </a:rPr>
              <a:t>/SA5#171)</a:t>
            </a:r>
            <a:endParaRPr lang="en-US" altLang="zh-CN" sz="1100" dirty="0">
              <a:solidFill>
                <a:prstClr val="black"/>
              </a:solidFill>
              <a:latin typeface="+mn-lt"/>
            </a:endParaRPr>
          </a:p>
        </p:txBody>
      </p:sp>
      <p:sp>
        <p:nvSpPr>
          <p:cNvPr id="307" name="TextBox 306">
            <a:extLst>
              <a:ext uri="{FF2B5EF4-FFF2-40B4-BE49-F238E27FC236}">
                <a16:creationId xmlns:a16="http://schemas.microsoft.com/office/drawing/2014/main" id="{CDA3CD87-ECDB-4A53-8B5F-40D4BB32DA61}"/>
              </a:ext>
            </a:extLst>
          </p:cNvPr>
          <p:cNvSpPr txBox="1"/>
          <p:nvPr/>
        </p:nvSpPr>
        <p:spPr>
          <a:xfrm rot="21008097">
            <a:off x="174869" y="4873214"/>
            <a:ext cx="1868788" cy="769441"/>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 is preliminary information for comments, target to be endorsed in SA5#159</a:t>
            </a:r>
            <a:endParaRPr lang="zh-CN" altLang="en-US" dirty="0">
              <a:solidFill>
                <a:srgbClr val="FF0000"/>
              </a:solidFill>
              <a:highlight>
                <a:srgbClr val="00FFFF"/>
              </a:highlight>
            </a:endParaRPr>
          </a:p>
        </p:txBody>
      </p:sp>
      <p:pic>
        <p:nvPicPr>
          <p:cNvPr id="308" name="Picture 307" descr="A logo with a green and black design&#10;&#10;Description automatically generated">
            <a:extLst>
              <a:ext uri="{FF2B5EF4-FFF2-40B4-BE49-F238E27FC236}">
                <a16:creationId xmlns:a16="http://schemas.microsoft.com/office/drawing/2014/main" id="{59020447-7B05-4C1D-B9AC-8FAC8CF0E7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309" name="Chevron 60">
            <a:extLst>
              <a:ext uri="{FF2B5EF4-FFF2-40B4-BE49-F238E27FC236}">
                <a16:creationId xmlns:a16="http://schemas.microsoft.com/office/drawing/2014/main" id="{8E112C7B-C47F-47EA-BF0B-5C9BC4446101}"/>
              </a:ext>
            </a:extLst>
          </p:cNvPr>
          <p:cNvSpPr/>
          <p:nvPr/>
        </p:nvSpPr>
        <p:spPr bwMode="auto">
          <a:xfrm>
            <a:off x="3228901" y="4431781"/>
            <a:ext cx="922255"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OAM/CH Prime </a:t>
            </a:r>
          </a:p>
          <a:p>
            <a:pPr algn="ctr">
              <a:defRPr/>
            </a:pPr>
            <a:r>
              <a:rPr lang="fr-FR" sz="800" dirty="0">
                <a:latin typeface="Montserrat" panose="00000500000000000000" pitchFamily="50" charset="0"/>
                <a:ea typeface="ＭＳ Ｐゴシック" charset="-128"/>
                <a:cs typeface="Arial" pitchFamily="34" charset="0"/>
              </a:rPr>
              <a:t>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310" name="TextBox 309">
            <a:extLst>
              <a:ext uri="{FF2B5EF4-FFF2-40B4-BE49-F238E27FC236}">
                <a16:creationId xmlns:a16="http://schemas.microsoft.com/office/drawing/2014/main" id="{D631892D-7539-40A2-93AE-3E4C3AAA486F}"/>
              </a:ext>
            </a:extLst>
          </p:cNvPr>
          <p:cNvSpPr txBox="1"/>
          <p:nvPr/>
        </p:nvSpPr>
        <p:spPr>
          <a:xfrm>
            <a:off x="4029320" y="4702632"/>
            <a:ext cx="320208" cy="276999"/>
          </a:xfrm>
          <a:prstGeom prst="rect">
            <a:avLst/>
          </a:prstGeom>
          <a:noFill/>
        </p:spPr>
        <p:txBody>
          <a:bodyPr wrap="square" rtlCol="0">
            <a:spAutoFit/>
          </a:bodyPr>
          <a:lstStyle/>
          <a:p>
            <a:r>
              <a:rPr lang="zh-CN" altLang="en-US" sz="1200" b="1" dirty="0">
                <a:solidFill>
                  <a:srgbClr val="FF3300"/>
                </a:solidFill>
                <a:latin typeface="Microsoft YaHei UI" panose="020B0503020204020204" pitchFamily="34" charset="-122"/>
                <a:ea typeface="Microsoft YaHei UI" panose="020B0503020204020204" pitchFamily="34" charset="-122"/>
              </a:rPr>
              <a:t>①</a:t>
            </a:r>
            <a:endParaRPr lang="zh-CN" altLang="en-US" sz="1200" b="1" dirty="0">
              <a:solidFill>
                <a:srgbClr val="FF3300"/>
              </a:solidFill>
            </a:endParaRPr>
          </a:p>
        </p:txBody>
      </p:sp>
      <p:sp>
        <p:nvSpPr>
          <p:cNvPr id="311" name="Rectangle 310">
            <a:extLst>
              <a:ext uri="{FF2B5EF4-FFF2-40B4-BE49-F238E27FC236}">
                <a16:creationId xmlns:a16="http://schemas.microsoft.com/office/drawing/2014/main" id="{80D8F0A3-23B9-405F-9578-CE442EC80453}"/>
              </a:ext>
            </a:extLst>
          </p:cNvPr>
          <p:cNvSpPr/>
          <p:nvPr/>
        </p:nvSpPr>
        <p:spPr>
          <a:xfrm>
            <a:off x="6418353" y="5039512"/>
            <a:ext cx="338554" cy="276999"/>
          </a:xfrm>
          <a:prstGeom prst="rect">
            <a:avLst/>
          </a:prstGeom>
        </p:spPr>
        <p:txBody>
          <a:bodyPr wrap="none">
            <a:spAutoFit/>
          </a:bodyPr>
          <a:lstStyle/>
          <a:p>
            <a:r>
              <a:rPr lang="zh-CN" altLang="en-US" sz="1200" b="1" dirty="0">
                <a:solidFill>
                  <a:srgbClr val="FF3300"/>
                </a:solidFill>
                <a:latin typeface="Microsoft YaHei UI" panose="020B0503020204020204" pitchFamily="34" charset="-122"/>
                <a:ea typeface="Microsoft YaHei UI" panose="020B0503020204020204" pitchFamily="34" charset="-122"/>
              </a:rPr>
              <a:t>②</a:t>
            </a:r>
            <a:endParaRPr lang="zh-CN" altLang="en-US" sz="900" b="1" dirty="0">
              <a:solidFill>
                <a:srgbClr val="FF3300"/>
              </a:solidFill>
            </a:endParaRPr>
          </a:p>
        </p:txBody>
      </p:sp>
      <p:sp>
        <p:nvSpPr>
          <p:cNvPr id="312" name="TextBox 311">
            <a:extLst>
              <a:ext uri="{FF2B5EF4-FFF2-40B4-BE49-F238E27FC236}">
                <a16:creationId xmlns:a16="http://schemas.microsoft.com/office/drawing/2014/main" id="{82F5E3BD-7A28-45F8-8257-9B08F30C1492}"/>
              </a:ext>
            </a:extLst>
          </p:cNvPr>
          <p:cNvSpPr txBox="1"/>
          <p:nvPr/>
        </p:nvSpPr>
        <p:spPr>
          <a:xfrm>
            <a:off x="9182900" y="1376276"/>
            <a:ext cx="320208" cy="276999"/>
          </a:xfrm>
          <a:prstGeom prst="rect">
            <a:avLst/>
          </a:prstGeom>
          <a:noFill/>
        </p:spPr>
        <p:txBody>
          <a:bodyPr wrap="square" rtlCol="0">
            <a:spAutoFit/>
          </a:bodyPr>
          <a:lstStyle/>
          <a:p>
            <a:r>
              <a:rPr lang="zh-CN" altLang="en-US" sz="1200" b="1" dirty="0">
                <a:solidFill>
                  <a:srgbClr val="FF3300"/>
                </a:solidFill>
                <a:latin typeface="Microsoft YaHei UI" panose="020B0503020204020204" pitchFamily="34" charset="-122"/>
                <a:ea typeface="Microsoft YaHei UI" panose="020B0503020204020204" pitchFamily="34" charset="-122"/>
              </a:rPr>
              <a:t>①</a:t>
            </a:r>
            <a:endParaRPr lang="zh-CN" altLang="en-US" sz="1200" b="1" dirty="0">
              <a:solidFill>
                <a:srgbClr val="FF3300"/>
              </a:solidFill>
            </a:endParaRPr>
          </a:p>
        </p:txBody>
      </p:sp>
      <p:sp>
        <p:nvSpPr>
          <p:cNvPr id="313" name="Rectangle 312">
            <a:extLst>
              <a:ext uri="{FF2B5EF4-FFF2-40B4-BE49-F238E27FC236}">
                <a16:creationId xmlns:a16="http://schemas.microsoft.com/office/drawing/2014/main" id="{0DDF1529-71EE-44F1-99B8-F8CCCC938EB2}"/>
              </a:ext>
            </a:extLst>
          </p:cNvPr>
          <p:cNvSpPr/>
          <p:nvPr/>
        </p:nvSpPr>
        <p:spPr>
          <a:xfrm>
            <a:off x="9171820" y="3853758"/>
            <a:ext cx="338554" cy="276999"/>
          </a:xfrm>
          <a:prstGeom prst="rect">
            <a:avLst/>
          </a:prstGeom>
        </p:spPr>
        <p:txBody>
          <a:bodyPr wrap="none">
            <a:spAutoFit/>
          </a:bodyPr>
          <a:lstStyle/>
          <a:p>
            <a:r>
              <a:rPr lang="zh-CN" altLang="en-US" sz="1200" b="1" dirty="0">
                <a:solidFill>
                  <a:srgbClr val="FF3300"/>
                </a:solidFill>
                <a:latin typeface="Microsoft YaHei UI" panose="020B0503020204020204" pitchFamily="34" charset="-122"/>
                <a:ea typeface="Microsoft YaHei UI" panose="020B0503020204020204" pitchFamily="34" charset="-122"/>
              </a:rPr>
              <a:t>②</a:t>
            </a:r>
            <a:endParaRPr lang="zh-CN" altLang="en-US" sz="900" b="1" dirty="0">
              <a:solidFill>
                <a:srgbClr val="FF3300"/>
              </a:solidFill>
            </a:endParaRPr>
          </a:p>
        </p:txBody>
      </p:sp>
      <p:sp>
        <p:nvSpPr>
          <p:cNvPr id="314" name="Chevron 60">
            <a:extLst>
              <a:ext uri="{FF2B5EF4-FFF2-40B4-BE49-F238E27FC236}">
                <a16:creationId xmlns:a16="http://schemas.microsoft.com/office/drawing/2014/main" id="{C29C1664-D931-45F7-BB44-D3468CDD5ED0}"/>
              </a:ext>
            </a:extLst>
          </p:cNvPr>
          <p:cNvSpPr/>
          <p:nvPr/>
        </p:nvSpPr>
        <p:spPr bwMode="auto">
          <a:xfrm>
            <a:off x="6565670" y="4772128"/>
            <a:ext cx="1837670" cy="300657"/>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defRPr/>
            </a:pPr>
            <a:r>
              <a:rPr lang="en-US" altLang="zh-CN" sz="800" dirty="0">
                <a:solidFill>
                  <a:srgbClr val="FF0000"/>
                </a:solidFill>
                <a:latin typeface="+mn-lt"/>
                <a:ea typeface="ＭＳ Ｐゴシック" charset="-128"/>
                <a:cs typeface="Arial" pitchFamily="34" charset="0"/>
              </a:rPr>
              <a:t>SA5 (OAM/CH</a:t>
            </a:r>
            <a:r>
              <a:rPr lang="fr-FR" sz="800" dirty="0">
                <a:solidFill>
                  <a:srgbClr val="FF0000"/>
                </a:solidFill>
                <a:latin typeface="+mn-lt"/>
                <a:ea typeface="ＭＳ Ｐゴシック" charset="-128"/>
                <a:cs typeface="Arial" pitchFamily="34" charset="0"/>
              </a:rPr>
              <a:t> Stage 2/Stage3 </a:t>
            </a:r>
            <a:r>
              <a:rPr lang="fr-FR" sz="800" dirty="0" err="1">
                <a:solidFill>
                  <a:srgbClr val="FF0000"/>
                </a:solidFill>
                <a:latin typeface="+mn-lt"/>
                <a:ea typeface="ＭＳ Ｐゴシック" charset="-128"/>
                <a:cs typeface="Arial" pitchFamily="34" charset="0"/>
              </a:rPr>
              <a:t>supporting</a:t>
            </a:r>
            <a:r>
              <a:rPr lang="fr-FR" sz="800" dirty="0">
                <a:solidFill>
                  <a:srgbClr val="FF0000"/>
                </a:solidFill>
                <a:latin typeface="+mn-lt"/>
                <a:ea typeface="ＭＳ Ｐゴシック" charset="-128"/>
                <a:cs typeface="Arial" pitchFamily="34" charset="0"/>
              </a:rPr>
              <a:t>) SA&amp;RAN </a:t>
            </a:r>
            <a:r>
              <a:rPr lang="fr-FR" altLang="zh-CN" sz="800" dirty="0">
                <a:solidFill>
                  <a:srgbClr val="FF0000"/>
                </a:solidFill>
                <a:latin typeface="+mn-lt"/>
                <a:ea typeface="ＭＳ Ｐゴシック" charset="-128"/>
              </a:rPr>
              <a:t>(SA5) </a:t>
            </a:r>
            <a:endParaRPr lang="fr-FR" sz="800" dirty="0">
              <a:solidFill>
                <a:srgbClr val="FF0000"/>
              </a:solidFill>
              <a:latin typeface="+mn-lt"/>
              <a:ea typeface="ＭＳ Ｐゴシック" charset="-128"/>
              <a:cs typeface="Arial" pitchFamily="34" charset="0"/>
            </a:endParaRPr>
          </a:p>
        </p:txBody>
      </p:sp>
      <p:sp>
        <p:nvSpPr>
          <p:cNvPr id="315" name="Chevron 60">
            <a:extLst>
              <a:ext uri="{FF2B5EF4-FFF2-40B4-BE49-F238E27FC236}">
                <a16:creationId xmlns:a16="http://schemas.microsoft.com/office/drawing/2014/main" id="{99507955-640B-4F62-94B2-57F21E44DD86}"/>
              </a:ext>
            </a:extLst>
          </p:cNvPr>
          <p:cNvSpPr/>
          <p:nvPr/>
        </p:nvSpPr>
        <p:spPr bwMode="auto">
          <a:xfrm>
            <a:off x="5397174" y="4777564"/>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OAM/CH </a:t>
            </a:r>
            <a:r>
              <a:rPr lang="fr-FR" sz="800" dirty="0" err="1">
                <a:latin typeface="Montserrat" panose="00000500000000000000" pitchFamily="50" charset="0"/>
                <a:ea typeface="ＭＳ Ｐゴシック" charset="-128"/>
                <a:cs typeface="Arial" pitchFamily="34" charset="0"/>
              </a:rPr>
              <a:t>Supporting</a:t>
            </a:r>
            <a:r>
              <a:rPr lang="fr-FR" sz="800" dirty="0">
                <a:latin typeface="Montserrat" panose="00000500000000000000" pitchFamily="50" charset="0"/>
                <a:ea typeface="ＭＳ Ｐゴシック" charset="-128"/>
                <a:cs typeface="Arial" pitchFamily="34" charset="0"/>
              </a:rPr>
              <a:t> </a:t>
            </a:r>
          </a:p>
          <a:p>
            <a:pPr algn="ctr">
              <a:defRPr/>
            </a:pPr>
            <a:r>
              <a:rPr lang="fr-FR" sz="800" dirty="0">
                <a:latin typeface="Montserrat" panose="00000500000000000000" pitchFamily="50" charset="0"/>
                <a:ea typeface="ＭＳ Ｐゴシック" charset="-128"/>
                <a:cs typeface="Arial" pitchFamily="34" charset="0"/>
              </a:rPr>
              <a:t>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.(if </a:t>
            </a:r>
            <a:r>
              <a:rPr lang="fr-FR" sz="800" dirty="0" err="1">
                <a:latin typeface="Montserrat" panose="00000500000000000000" pitchFamily="50" charset="0"/>
                <a:ea typeface="ＭＳ Ｐゴシック" charset="-128"/>
                <a:cs typeface="Arial" pitchFamily="34" charset="0"/>
              </a:rPr>
              <a:t>needed</a:t>
            </a:r>
            <a:r>
              <a:rPr lang="fr-FR" sz="800" dirty="0">
                <a:latin typeface="Montserrat" panose="00000500000000000000" pitchFamily="50" charset="0"/>
                <a:ea typeface="ＭＳ Ｐゴシック" charset="-128"/>
                <a:cs typeface="Arial" pitchFamily="34" charset="0"/>
              </a:rPr>
              <a:t>)</a:t>
            </a:r>
          </a:p>
        </p:txBody>
      </p:sp>
      <p:sp>
        <p:nvSpPr>
          <p:cNvPr id="316" name="TextBox 315">
            <a:extLst>
              <a:ext uri="{FF2B5EF4-FFF2-40B4-BE49-F238E27FC236}">
                <a16:creationId xmlns:a16="http://schemas.microsoft.com/office/drawing/2014/main" id="{53927154-401A-436B-8F29-BCDE9ACE5ABD}"/>
              </a:ext>
            </a:extLst>
          </p:cNvPr>
          <p:cNvSpPr txBox="1"/>
          <p:nvPr/>
        </p:nvSpPr>
        <p:spPr>
          <a:xfrm>
            <a:off x="7330695" y="6022919"/>
            <a:ext cx="2571538" cy="253916"/>
          </a:xfrm>
          <a:prstGeom prst="rect">
            <a:avLst/>
          </a:prstGeom>
          <a:solidFill>
            <a:schemeClr val="bg1">
              <a:lumMod val="85000"/>
            </a:schemeClr>
          </a:solidFill>
        </p:spPr>
        <p:txBody>
          <a:bodyPr wrap="none" rtlCol="0">
            <a:spAutoFit/>
          </a:bodyPr>
          <a:lstStyle/>
          <a:p>
            <a:r>
              <a:rPr lang="en-US" altLang="zh-CN" sz="1050" b="1" dirty="0">
                <a:latin typeface="+mn-lt"/>
              </a:rPr>
              <a:t>Reference of baseline SA </a:t>
            </a:r>
            <a:r>
              <a:rPr lang="en-US" altLang="zh-CN" sz="1050" b="1" dirty="0" err="1">
                <a:latin typeface="+mn-lt"/>
              </a:rPr>
              <a:t>tdoc</a:t>
            </a:r>
            <a:r>
              <a:rPr lang="zh-CN" altLang="en-US" sz="1050" b="1" dirty="0">
                <a:latin typeface="+mn-lt"/>
              </a:rPr>
              <a:t>：</a:t>
            </a:r>
            <a:r>
              <a:rPr lang="en-US" altLang="zh-CN" sz="1050" b="1" dirty="0">
                <a:latin typeface="+mn-lt"/>
              </a:rPr>
              <a:t>SP-241991</a:t>
            </a:r>
            <a:endParaRPr lang="zh-CN" altLang="en-US" sz="1050" b="1" dirty="0">
              <a:latin typeface="+mn-lt"/>
            </a:endParaRPr>
          </a:p>
        </p:txBody>
      </p:sp>
      <p:sp>
        <p:nvSpPr>
          <p:cNvPr id="317" name="Star: 5 Points 316">
            <a:extLst>
              <a:ext uri="{FF2B5EF4-FFF2-40B4-BE49-F238E27FC236}">
                <a16:creationId xmlns:a16="http://schemas.microsoft.com/office/drawing/2014/main" id="{B3C9E719-3CD0-4B5A-A013-E2892E0CBD79}"/>
              </a:ext>
            </a:extLst>
          </p:cNvPr>
          <p:cNvSpPr/>
          <p:nvPr/>
        </p:nvSpPr>
        <p:spPr bwMode="auto">
          <a:xfrm>
            <a:off x="3028897" y="3786269"/>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18" name="TextBox 1">
            <a:extLst>
              <a:ext uri="{FF2B5EF4-FFF2-40B4-BE49-F238E27FC236}">
                <a16:creationId xmlns:a16="http://schemas.microsoft.com/office/drawing/2014/main" id="{98C6EAC7-1A92-41A6-91DF-47DF9A97227B}"/>
              </a:ext>
            </a:extLst>
          </p:cNvPr>
          <p:cNvSpPr txBox="1">
            <a:spLocks noChangeArrowheads="1"/>
          </p:cNvSpPr>
          <p:nvPr/>
        </p:nvSpPr>
        <p:spPr bwMode="auto">
          <a:xfrm>
            <a:off x="2667277" y="4178095"/>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SA5</a:t>
            </a:r>
            <a:endParaRPr lang="en-GB" altLang="en-US" sz="700" dirty="0">
              <a:latin typeface="Montserrat" panose="00000500000000000000" pitchFamily="50" charset="0"/>
            </a:endParaRPr>
          </a:p>
        </p:txBody>
      </p:sp>
      <p:sp>
        <p:nvSpPr>
          <p:cNvPr id="319" name="Star: 5 Points 318">
            <a:extLst>
              <a:ext uri="{FF2B5EF4-FFF2-40B4-BE49-F238E27FC236}">
                <a16:creationId xmlns:a16="http://schemas.microsoft.com/office/drawing/2014/main" id="{99440C07-EA69-4486-A5B9-6AFF032E2C70}"/>
              </a:ext>
            </a:extLst>
          </p:cNvPr>
          <p:cNvSpPr/>
          <p:nvPr/>
        </p:nvSpPr>
        <p:spPr bwMode="auto">
          <a:xfrm>
            <a:off x="3181297" y="3998629"/>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279503255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018269" y="228600"/>
            <a:ext cx="7737447" cy="883508"/>
          </a:xfrm>
        </p:spPr>
        <p:txBody>
          <a:bodyPr/>
          <a:lstStyle/>
          <a:p>
            <a:pPr eaLnBrk="1" hangingPunct="1"/>
            <a:r>
              <a:rPr lang="de-DE" altLang="de-DE" b="1" dirty="0"/>
              <a:t>Chair recommendations to improve </a:t>
            </a:r>
            <a:br>
              <a:rPr lang="de-DE" altLang="de-DE" b="1" dirty="0"/>
            </a:br>
            <a:r>
              <a:rPr lang="de-DE" altLang="de-DE" b="1" dirty="0"/>
              <a:t>SA5 work efficiency</a:t>
            </a:r>
          </a:p>
        </p:txBody>
      </p:sp>
      <p:sp>
        <p:nvSpPr>
          <p:cNvPr id="6147" name="Content Placeholder 2"/>
          <p:cNvSpPr>
            <a:spLocks noGrp="1"/>
          </p:cNvSpPr>
          <p:nvPr>
            <p:ph idx="1"/>
          </p:nvPr>
        </p:nvSpPr>
        <p:spPr>
          <a:xfrm>
            <a:off x="436463" y="1189400"/>
            <a:ext cx="11256135" cy="3245336"/>
          </a:xfrm>
        </p:spPr>
        <p:txBody>
          <a:bodyPr/>
          <a:lstStyle/>
          <a:p>
            <a:r>
              <a:rPr lang="en-US" altLang="zh-CN" sz="1400" dirty="0"/>
              <a:t>Work planning :</a:t>
            </a:r>
          </a:p>
          <a:p>
            <a:pPr marL="836631" lvl="1" indent="-303213">
              <a:buBlip>
                <a:blip r:embed="rId2"/>
              </a:buBlip>
            </a:pPr>
            <a:r>
              <a:rPr lang="en-US" altLang="zh-CN" sz="1200" dirty="0">
                <a:ea typeface="+mn-ea"/>
                <a:cs typeface="Arial" panose="020B0604020202020204" pitchFamily="34" charset="0"/>
              </a:rPr>
              <a:t>TU will be used for work planning and statistics same as in Rel-19.</a:t>
            </a:r>
          </a:p>
          <a:p>
            <a:pPr marL="836631" lvl="1" indent="-303213">
              <a:buBlip>
                <a:blip r:embed="rId2"/>
              </a:buBlip>
            </a:pPr>
            <a:r>
              <a:rPr lang="en-US" altLang="zh-CN" sz="1200" dirty="0">
                <a:ea typeface="+mn-ea"/>
                <a:cs typeface="Arial" panose="020B0604020202020204" pitchFamily="34" charset="0"/>
              </a:rPr>
              <a:t>Group is requested to stick to the agreed time plan in approved WID/SID, time plan should not be changed frequently once it gets agreed.</a:t>
            </a:r>
          </a:p>
          <a:p>
            <a:pPr marL="836631" lvl="1" indent="-303213">
              <a:buBlip>
                <a:blip r:embed="rId2"/>
              </a:buBlip>
            </a:pPr>
            <a:r>
              <a:rPr lang="en-US" altLang="zh-CN" sz="1200" dirty="0"/>
              <a:t>No preliminary work before WIDs/SIDs SA approval should be started (except if SA requests).</a:t>
            </a:r>
            <a:endParaRPr lang="en-US" altLang="zh-CN" sz="1200" dirty="0">
              <a:ea typeface="+mn-ea"/>
              <a:cs typeface="Arial" panose="020B0604020202020204" pitchFamily="34" charset="0"/>
            </a:endParaRPr>
          </a:p>
          <a:p>
            <a:r>
              <a:rPr lang="en-US" altLang="zh-CN" sz="1400" dirty="0"/>
              <a:t>SA5 studies: </a:t>
            </a:r>
          </a:p>
          <a:p>
            <a:pPr marL="836631" lvl="1" indent="-303213">
              <a:buBlip>
                <a:blip r:embed="rId2"/>
              </a:buBlip>
            </a:pPr>
            <a:r>
              <a:rPr lang="en-US" altLang="zh-CN" sz="1200" dirty="0">
                <a:ea typeface="+mn-ea"/>
                <a:cs typeface="Arial" panose="020B0604020202020204" pitchFamily="34" charset="0"/>
              </a:rPr>
              <a:t>Only OAM/CH prime features need a study phase. For OAM/CH supporting network features, work items may start directly based on stable input from other WGs. Studies are only required if there are strong operators needs or the solutions are </a:t>
            </a:r>
            <a:r>
              <a:rPr lang="en-US" altLang="zh-CN" sz="1200" dirty="0">
                <a:cs typeface="Arial" panose="020B0604020202020204" pitchFamily="34" charset="0"/>
              </a:rPr>
              <a:t>potential </a:t>
            </a:r>
            <a:r>
              <a:rPr lang="en-US" altLang="zh-CN" sz="1200" dirty="0">
                <a:ea typeface="+mn-ea"/>
                <a:cs typeface="Arial" panose="020B0604020202020204" pitchFamily="34" charset="0"/>
              </a:rPr>
              <a:t>controversial,.</a:t>
            </a:r>
          </a:p>
          <a:p>
            <a:pPr marL="836631" lvl="1" indent="-303213">
              <a:buBlip>
                <a:blip r:embed="rId2"/>
              </a:buBlip>
            </a:pPr>
            <a:r>
              <a:rPr lang="en-US" altLang="zh-CN" sz="1200" dirty="0">
                <a:ea typeface="+mn-ea"/>
                <a:cs typeface="Arial" panose="020B0604020202020204" pitchFamily="34" charset="0"/>
              </a:rPr>
              <a:t>SA5 study should be more open minded and target to identify the directions and scope of the normative work. Well described potential solutions should be captured in the study, the study should focus the discussion on the comparison of multiple solutions and provide recommendations.</a:t>
            </a:r>
          </a:p>
          <a:p>
            <a:r>
              <a:rPr lang="en-US" altLang="zh-CN" sz="1400" dirty="0"/>
              <a:t>SA5 work items:</a:t>
            </a:r>
          </a:p>
          <a:p>
            <a:pPr marL="836631" lvl="1" indent="-303213">
              <a:buBlip>
                <a:blip r:embed="rId2"/>
              </a:buBlip>
            </a:pPr>
            <a:r>
              <a:rPr lang="en-US" altLang="zh-CN" sz="1200" dirty="0">
                <a:ea typeface="+mn-ea"/>
                <a:cs typeface="Arial" panose="020B0604020202020204" pitchFamily="34" charset="0"/>
              </a:rPr>
              <a:t>For OAM/CH supporting network features, </a:t>
            </a:r>
            <a:r>
              <a:rPr lang="en-US" altLang="zh-CN" sz="1200" dirty="0">
                <a:cs typeface="Arial" panose="020B0604020202020204" pitchFamily="34" charset="0"/>
              </a:rPr>
              <a:t>mini WID approach will be adopted. </a:t>
            </a:r>
            <a:r>
              <a:rPr lang="en-US" altLang="zh-CN" sz="1200" dirty="0">
                <a:ea typeface="+mn-ea"/>
                <a:cs typeface="Arial" panose="020B0604020202020204" pitchFamily="34" charset="0"/>
              </a:rPr>
              <a:t>It’s recommended to provide 1 to 1 mapping of OAM/CH WID according to the related network features to provide better visibility of management solution. </a:t>
            </a:r>
            <a:r>
              <a:rPr lang="en-US" altLang="zh-CN" sz="1200" dirty="0"/>
              <a:t>SA5 acronym shall clearly indicate the corresponding </a:t>
            </a:r>
            <a:r>
              <a:rPr lang="en-US" altLang="zh-CN" sz="1200" dirty="0">
                <a:ea typeface="+mn-ea"/>
                <a:cs typeface="Arial" panose="020B0604020202020204" pitchFamily="34" charset="0"/>
              </a:rPr>
              <a:t>network feature information as shown below (more details in SP-241990). </a:t>
            </a:r>
            <a:endParaRPr lang="en-US" sz="1200" dirty="0">
              <a:ea typeface="+mn-ea"/>
              <a:cs typeface="Arial" panose="020B0604020202020204" pitchFamily="34" charset="0"/>
            </a:endParaRP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graphicFrame>
        <p:nvGraphicFramePr>
          <p:cNvPr id="3" name="Table 2">
            <a:extLst>
              <a:ext uri="{FF2B5EF4-FFF2-40B4-BE49-F238E27FC236}">
                <a16:creationId xmlns:a16="http://schemas.microsoft.com/office/drawing/2014/main" id="{0B8793E7-23EA-42FA-BB35-AAD1AEC8BFD3}"/>
              </a:ext>
            </a:extLst>
          </p:cNvPr>
          <p:cNvGraphicFramePr>
            <a:graphicFrameLocks noGrp="1"/>
          </p:cNvGraphicFramePr>
          <p:nvPr>
            <p:extLst>
              <p:ext uri="{D42A27DB-BD31-4B8C-83A1-F6EECF244321}">
                <p14:modId xmlns:p14="http://schemas.microsoft.com/office/powerpoint/2010/main" val="3427744010"/>
              </p:ext>
            </p:extLst>
          </p:nvPr>
        </p:nvGraphicFramePr>
        <p:xfrm>
          <a:off x="2888287" y="4113056"/>
          <a:ext cx="5556249" cy="779668"/>
        </p:xfrm>
        <a:graphic>
          <a:graphicData uri="http://schemas.openxmlformats.org/drawingml/2006/table">
            <a:tbl>
              <a:tblPr firstRow="1" bandRow="1">
                <a:tableStyleId>{5C22544A-7EE6-4342-B048-85BDC9FD1C3A}</a:tableStyleId>
              </a:tblPr>
              <a:tblGrid>
                <a:gridCol w="2492263">
                  <a:extLst>
                    <a:ext uri="{9D8B030D-6E8A-4147-A177-3AD203B41FA5}">
                      <a16:colId xmlns:a16="http://schemas.microsoft.com/office/drawing/2014/main" val="1438271486"/>
                    </a:ext>
                  </a:extLst>
                </a:gridCol>
                <a:gridCol w="1531993">
                  <a:extLst>
                    <a:ext uri="{9D8B030D-6E8A-4147-A177-3AD203B41FA5}">
                      <a16:colId xmlns:a16="http://schemas.microsoft.com/office/drawing/2014/main" val="1222332562"/>
                    </a:ext>
                  </a:extLst>
                </a:gridCol>
                <a:gridCol w="1531993">
                  <a:extLst>
                    <a:ext uri="{9D8B030D-6E8A-4147-A177-3AD203B41FA5}">
                      <a16:colId xmlns:a16="http://schemas.microsoft.com/office/drawing/2014/main" val="2743225566"/>
                    </a:ext>
                  </a:extLst>
                </a:gridCol>
              </a:tblGrid>
              <a:tr h="261368">
                <a:tc>
                  <a:txBody>
                    <a:bodyPr/>
                    <a:lstStyle/>
                    <a:p>
                      <a:pPr algn="ctr"/>
                      <a:r>
                        <a:rPr lang="en-GB" sz="1100" dirty="0"/>
                        <a:t>Group/topic</a:t>
                      </a:r>
                    </a:p>
                  </a:txBody>
                  <a:tcPr marL="91465" marR="91465" marT="45727" marB="45727"/>
                </a:tc>
                <a:tc>
                  <a:txBody>
                    <a:bodyPr/>
                    <a:lstStyle/>
                    <a:p>
                      <a:pPr algn="ctr"/>
                      <a:r>
                        <a:rPr lang="en-GB" sz="1100" dirty="0"/>
                        <a:t>Acronym’s Suffix</a:t>
                      </a:r>
                      <a:r>
                        <a:rPr lang="en-GB" sz="1100" baseline="30000" dirty="0"/>
                        <a:t>1</a:t>
                      </a:r>
                    </a:p>
                  </a:txBody>
                  <a:tcPr marL="91465" marR="91465" marT="45727" marB="45727"/>
                </a:tc>
                <a:tc>
                  <a:txBody>
                    <a:bodyPr/>
                    <a:lstStyle/>
                    <a:p>
                      <a:pPr algn="ctr"/>
                      <a:r>
                        <a:rPr lang="en-GB" sz="1100" dirty="0"/>
                        <a:t>WI Name’s prefix</a:t>
                      </a:r>
                      <a:r>
                        <a:rPr lang="en-GB" sz="1100" baseline="30000" dirty="0"/>
                        <a:t>4</a:t>
                      </a:r>
                    </a:p>
                  </a:txBody>
                  <a:tcPr marL="91465" marR="91465" marT="45727" marB="45727"/>
                </a:tc>
                <a:extLst>
                  <a:ext uri="{0D108BD9-81ED-4DB2-BD59-A6C34878D82A}">
                    <a16:rowId xmlns:a16="http://schemas.microsoft.com/office/drawing/2014/main" val="72330450"/>
                  </a:ext>
                </a:extLst>
              </a:tr>
              <a:tr h="259150">
                <a:tc>
                  <a:txBody>
                    <a:bodyPr/>
                    <a:lstStyle/>
                    <a:p>
                      <a:pPr algn="ctr"/>
                      <a:r>
                        <a:rPr lang="en-GB" sz="1100" dirty="0"/>
                        <a:t>SA5 for Management</a:t>
                      </a:r>
                      <a:endParaRPr lang="en-GB" sz="1100" baseline="30000" dirty="0"/>
                    </a:p>
                  </a:txBody>
                  <a:tcPr marL="91465" marR="91465" marT="45727" marB="45727"/>
                </a:tc>
                <a:tc>
                  <a:txBody>
                    <a:bodyPr/>
                    <a:lstStyle/>
                    <a:p>
                      <a:pPr algn="ctr"/>
                      <a:r>
                        <a:rPr lang="en-GB" sz="1100" i="0" dirty="0"/>
                        <a:t>-OAM</a:t>
                      </a:r>
                    </a:p>
                  </a:txBody>
                  <a:tcPr marL="91465" marR="91465" marT="45727" marB="45727"/>
                </a:tc>
                <a:tc>
                  <a:txBody>
                    <a:bodyPr/>
                    <a:lstStyle/>
                    <a:p>
                      <a:pPr algn="ctr"/>
                      <a:r>
                        <a:rPr lang="en-GB" sz="1100" i="0" u="none" dirty="0"/>
                        <a:t>OAM for</a:t>
                      </a:r>
                    </a:p>
                  </a:txBody>
                  <a:tcPr marL="91465" marR="91465" marT="45727" marB="45727"/>
                </a:tc>
                <a:extLst>
                  <a:ext uri="{0D108BD9-81ED-4DB2-BD59-A6C34878D82A}">
                    <a16:rowId xmlns:a16="http://schemas.microsoft.com/office/drawing/2014/main" val="3637512278"/>
                  </a:ext>
                </a:extLst>
              </a:tr>
              <a:tr h="259150">
                <a:tc>
                  <a:txBody>
                    <a:bodyPr/>
                    <a:lstStyle/>
                    <a:p>
                      <a:pPr algn="ctr"/>
                      <a:r>
                        <a:rPr lang="en-GB" sz="1100" dirty="0"/>
                        <a:t>SA5 for Charging</a:t>
                      </a:r>
                      <a:endParaRPr lang="en-GB" sz="1100" baseline="30000" dirty="0"/>
                    </a:p>
                  </a:txBody>
                  <a:tcPr marL="91465" marR="91465" marT="45727" marB="45727"/>
                </a:tc>
                <a:tc>
                  <a:txBody>
                    <a:bodyPr/>
                    <a:lstStyle/>
                    <a:p>
                      <a:pPr algn="ctr"/>
                      <a:r>
                        <a:rPr lang="en-GB" sz="1100" i="0" dirty="0"/>
                        <a:t>-CH</a:t>
                      </a:r>
                    </a:p>
                  </a:txBody>
                  <a:tcPr marL="91465" marR="91465" marT="45727" marB="45727"/>
                </a:tc>
                <a:tc>
                  <a:txBody>
                    <a:bodyPr/>
                    <a:lstStyle/>
                    <a:p>
                      <a:pPr algn="ctr"/>
                      <a:r>
                        <a:rPr lang="en-GB" sz="1100" i="0" u="none" dirty="0"/>
                        <a:t>Charging for</a:t>
                      </a:r>
                    </a:p>
                  </a:txBody>
                  <a:tcPr marL="91465" marR="91465" marT="45727" marB="45727"/>
                </a:tc>
                <a:extLst>
                  <a:ext uri="{0D108BD9-81ED-4DB2-BD59-A6C34878D82A}">
                    <a16:rowId xmlns:a16="http://schemas.microsoft.com/office/drawing/2014/main" val="2718949036"/>
                  </a:ext>
                </a:extLst>
              </a:tr>
            </a:tbl>
          </a:graphicData>
        </a:graphic>
      </p:graphicFrame>
      <p:sp>
        <p:nvSpPr>
          <p:cNvPr id="6" name="Content Placeholder 2">
            <a:extLst>
              <a:ext uri="{FF2B5EF4-FFF2-40B4-BE49-F238E27FC236}">
                <a16:creationId xmlns:a16="http://schemas.microsoft.com/office/drawing/2014/main" id="{991E91DC-EF78-4EAC-AF04-7BC16B7E6A22}"/>
              </a:ext>
            </a:extLst>
          </p:cNvPr>
          <p:cNvSpPr txBox="1">
            <a:spLocks/>
          </p:cNvSpPr>
          <p:nvPr/>
        </p:nvSpPr>
        <p:spPr bwMode="auto">
          <a:xfrm>
            <a:off x="436462" y="4904057"/>
            <a:ext cx="11256135" cy="101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400" dirty="0"/>
              <a:t>Improve the efficiency of f2f meeting discussion:</a:t>
            </a:r>
          </a:p>
          <a:p>
            <a:pPr marL="836631" lvl="1" indent="-303213">
              <a:buBlip>
                <a:blip r:embed="rId2"/>
              </a:buBlip>
            </a:pPr>
            <a:r>
              <a:rPr lang="en-US" altLang="zh-CN" sz="1200" dirty="0"/>
              <a:t>Rapporteurs and co-rapporteurs shall be physically present at f2f meetings </a:t>
            </a:r>
            <a:r>
              <a:rPr lang="en-US" sz="1200" dirty="0"/>
              <a:t>and related rapporteur calls, take the responsibility of coordinating the discussions, and try his/her best to progress the work according to workplan. For example, summary of opinions is needed to identify main issues for </a:t>
            </a:r>
            <a:r>
              <a:rPr lang="en-US" altLang="zh-CN" sz="1200" dirty="0"/>
              <a:t>controversial topics.</a:t>
            </a:r>
          </a:p>
          <a:p>
            <a:pPr marL="836631" lvl="1" indent="-303213">
              <a:buBlip>
                <a:blip r:embed="rId2"/>
              </a:buBlip>
            </a:pPr>
            <a:r>
              <a:rPr lang="en-US" altLang="zh-CN" sz="1200" dirty="0"/>
              <a:t>Delegates are requested to provide precise comments of technical concerns, constructive way forward to make the f2f discussion progress efficiently. </a:t>
            </a:r>
          </a:p>
        </p:txBody>
      </p:sp>
    </p:spTree>
    <p:extLst>
      <p:ext uri="{BB962C8B-B14F-4D97-AF65-F5344CB8AC3E}">
        <p14:creationId xmlns:p14="http://schemas.microsoft.com/office/powerpoint/2010/main" val="2584914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7067</TotalTime>
  <Words>2991</Words>
  <Application>Microsoft Office PowerPoint</Application>
  <PresentationFormat>Widescreen</PresentationFormat>
  <Paragraphs>231</Paragraphs>
  <Slides>12</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vt:i4>
      </vt:variant>
    </vt:vector>
  </HeadingPairs>
  <TitlesOfParts>
    <vt:vector size="25" baseType="lpstr">
      <vt:lpstr>Arial </vt:lpstr>
      <vt:lpstr>Microsoft YaHei UI</vt:lpstr>
      <vt:lpstr>Montserrat</vt:lpstr>
      <vt:lpstr>ＭＳ Ｐゴシック</vt:lpstr>
      <vt:lpstr>ＭＳ Ｐゴシック</vt:lpstr>
      <vt:lpstr>Söhne</vt:lpstr>
      <vt:lpstr>等线</vt:lpstr>
      <vt:lpstr>宋体</vt:lpstr>
      <vt:lpstr>Arial</vt:lpstr>
      <vt:lpstr>Calibri</vt:lpstr>
      <vt:lpstr>Times New Roman</vt:lpstr>
      <vt:lpstr>Wingdings</vt:lpstr>
      <vt:lpstr>Office Theme</vt:lpstr>
      <vt:lpstr>PowerPoint Presentation</vt:lpstr>
      <vt:lpstr>Rel-20 5GA management features workshop</vt:lpstr>
      <vt:lpstr>SA5 Rel-20 5GA Content Definition steps</vt:lpstr>
      <vt:lpstr>Summary of SA5 Rel-19 topics</vt:lpstr>
      <vt:lpstr>Overview of SA5 Rel-19 collaboration</vt:lpstr>
      <vt:lpstr>Scope of SA5 Rel-20 5GA management</vt:lpstr>
      <vt:lpstr>Related 5GA information in other WGs</vt:lpstr>
      <vt:lpstr>PowerPoint Presentation</vt:lpstr>
      <vt:lpstr>Chair recommendations to improve  SA5 work efficiency</vt:lpstr>
      <vt:lpstr>Expectation of SA5 rapporteur role</vt:lpstr>
      <vt:lpstr>Thank You !</vt:lpstr>
      <vt:lpstr>Reference of types of Work item in TR21.900</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ZL</cp:lastModifiedBy>
  <cp:revision>241</cp:revision>
  <dcterms:created xsi:type="dcterms:W3CDTF">2008-08-30T09:32:10Z</dcterms:created>
  <dcterms:modified xsi:type="dcterms:W3CDTF">2025-02-10T18:08:16Z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