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933" r:id="rId3"/>
    <p:sldId id="934" r:id="rId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0000FF"/>
    <a:srgbClr val="6600FF"/>
    <a:srgbClr val="FF3300"/>
    <a:srgbClr val="72AF2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83" autoAdjust="0"/>
    <p:restoredTop sz="97931" autoAdjust="0"/>
  </p:normalViewPr>
  <p:slideViewPr>
    <p:cSldViewPr snapToGrid="0">
      <p:cViewPr varScale="1">
        <p:scale>
          <a:sx n="82" d="100"/>
          <a:sy n="82" d="100"/>
        </p:scale>
        <p:origin x="1138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846" y="-223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2/20/2025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2/20/2025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439689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S5-250022, SA5#159, Sophia-Antipolis, FRANCE 17 - 21 February 2025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5_TM/TSGS5_159/Docs/S5-250495.zip" TargetMode="External"/><Relationship Id="rId7" Type="http://schemas.openxmlformats.org/officeDocument/2006/relationships/image" Target="../media/image4.jpeg"/><Relationship Id="rId2" Type="http://schemas.openxmlformats.org/officeDocument/2006/relationships/hyperlink" Target="https://www.3gpp.org/ftp/tsg_sa/WG5_TM/TSGS5_159/Docs/S5-25051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tsg_sa/WG5_TM/TSGS5_159/Docs/S5-250520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102" y="2792978"/>
            <a:ext cx="9440324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800" b="1" dirty="0"/>
              <a:t>SA5 Charging workplan for Rel-19</a:t>
            </a:r>
            <a:br>
              <a:rPr lang="en-GB" sz="4800" b="1" i="1" dirty="0"/>
            </a:b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667" dirty="0"/>
              <a:t>Gerald Görmer</a:t>
            </a:r>
            <a:r>
              <a:rPr lang="en-US" altLang="en-US" sz="2400" dirty="0">
                <a:latin typeface="Arial" charset="0"/>
              </a:rPr>
              <a:t>, 3GPP </a:t>
            </a:r>
            <a:r>
              <a:rPr lang="en-GB" altLang="zh-CN" sz="2400" dirty="0">
                <a:latin typeface="Arial" charset="0"/>
              </a:rPr>
              <a:t>SA5 SWG CH Chair, </a:t>
            </a:r>
            <a:br>
              <a:rPr lang="en-GB" altLang="zh-CN" sz="2400" dirty="0">
                <a:latin typeface="Arial" charset="0"/>
              </a:rPr>
            </a:br>
            <a:r>
              <a:rPr lang="en-GB" altLang="zh-CN" sz="2400" dirty="0">
                <a:latin typeface="Arial" charset="0"/>
              </a:rPr>
              <a:t>MATRIXX Software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SA5 CH Rel-19 study progress </a:t>
            </a:r>
            <a:br>
              <a:rPr lang="en-US" dirty="0"/>
            </a:br>
            <a:r>
              <a:rPr lang="en-US" sz="3200" dirty="0"/>
              <a:t>(4 SID approved, </a:t>
            </a:r>
            <a:r>
              <a:rPr lang="en-US" sz="3200" dirty="0">
                <a:solidFill>
                  <a:srgbClr val="00B050"/>
                </a:solidFill>
              </a:rPr>
              <a:t>4 SID completed</a:t>
            </a:r>
            <a:r>
              <a:rPr lang="en-US" sz="3200" dirty="0"/>
              <a:t>) 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55289B4-891B-4BC4-B5C5-58465177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38" y="6020587"/>
            <a:ext cx="11183938" cy="426086"/>
          </a:xfrm>
          <a:effectLst/>
        </p:spPr>
        <p:txBody>
          <a:bodyPr/>
          <a:lstStyle/>
          <a:p>
            <a:pPr marL="609600" lvl="1" indent="0">
              <a:buNone/>
            </a:pPr>
            <a:r>
              <a:rPr lang="en-GB" altLang="en-US" sz="2000" dirty="0"/>
              <a:t>Non exhausted lists of collected proposals for Rel-19 at SA5#159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C281DB3-2305-B350-3AD5-62433E832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938543"/>
              </p:ext>
            </p:extLst>
          </p:nvPr>
        </p:nvGraphicFramePr>
        <p:xfrm>
          <a:off x="416858" y="1450521"/>
          <a:ext cx="11358283" cy="44759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2667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1055077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  <a:gridCol w="5446207">
                  <a:extLst>
                    <a:ext uri="{9D8B030D-6E8A-4147-A177-3AD203B41FA5}">
                      <a16:colId xmlns:a16="http://schemas.microsoft.com/office/drawing/2014/main" val="349409395"/>
                    </a:ext>
                  </a:extLst>
                </a:gridCol>
                <a:gridCol w="1045028">
                  <a:extLst>
                    <a:ext uri="{9D8B030D-6E8A-4147-A177-3AD203B41FA5}">
                      <a16:colId xmlns:a16="http://schemas.microsoft.com/office/drawing/2014/main" val="1252838733"/>
                    </a:ext>
                  </a:extLst>
                </a:gridCol>
                <a:gridCol w="1334904">
                  <a:extLst>
                    <a:ext uri="{9D8B030D-6E8A-4147-A177-3AD203B41FA5}">
                      <a16:colId xmlns:a16="http://schemas.microsoft.com/office/drawing/2014/main" val="199678474"/>
                    </a:ext>
                  </a:extLst>
                </a:gridCol>
              </a:tblGrid>
              <a:tr h="381599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000" u="none" strike="noStrike" dirty="0">
                          <a:effectLst/>
                        </a:rPr>
                        <a:t> </a:t>
                      </a:r>
                      <a:r>
                        <a:rPr lang="en-GB" sz="1000" u="none" strike="noStrike" dirty="0">
                          <a:effectLst/>
                        </a:rPr>
                        <a:t>INPUT (*)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SID/WID </a:t>
                      </a:r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  <a:endParaRPr lang="en-DE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36493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SP-240980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charging aspects of satellite access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Yingying Liu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90125596"/>
                  </a:ext>
                </a:extLst>
              </a:tr>
              <a:tr h="29371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SP-240981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 on Charging Aspects of CAPIF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08589303"/>
                  </a:ext>
                </a:extLst>
              </a:tr>
              <a:tr h="4466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SP-240982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 on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Mobile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Chen Ai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71173363"/>
                  </a:ext>
                </a:extLst>
              </a:tr>
              <a:tr h="446654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SP-240983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 on Charging aspects of Uncrewed Aerial Vehicle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Jia Dong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49496831"/>
                  </a:ext>
                </a:extLst>
              </a:tr>
              <a:tr h="446654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S5-246529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of EE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84003079"/>
                  </a:ext>
                </a:extLst>
              </a:tr>
              <a:tr h="4466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S5-242582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  <a:endParaRPr lang="en-DE" sz="1200" b="0" i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Use of OAM KPIs for energy consumption calculations in charging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4093387"/>
                  </a:ext>
                </a:extLst>
              </a:tr>
              <a:tr h="419874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S5-243310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Discussion paper on AIML charging considerations for a new Rel-19 Study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MATRIXX Software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Maryse Gardella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53950836"/>
                  </a:ext>
                </a:extLst>
              </a:tr>
              <a:tr h="419874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S5-245873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 </a:t>
                      </a:r>
                      <a:r>
                        <a:rPr lang="en-GB" sz="1200" b="0" i="0" u="none" strike="noStrike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Femto</a:t>
                      </a: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Support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92287131"/>
                  </a:ext>
                </a:extLst>
              </a:tr>
              <a:tr h="34651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S5-242786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 on charging enhancement for application functions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7384996"/>
                  </a:ext>
                </a:extLst>
              </a:tr>
              <a:tr h="46285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S5-245543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 on Charging Aspects of Energy Efficiency/Energy Saving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99311254"/>
                  </a:ext>
                </a:extLst>
              </a:tr>
            </a:tbl>
          </a:graphicData>
        </a:graphic>
      </p:graphicFrame>
      <p:sp>
        <p:nvSpPr>
          <p:cNvPr id="2" name="内容占位符 2">
            <a:extLst>
              <a:ext uri="{FF2B5EF4-FFF2-40B4-BE49-F238E27FC236}">
                <a16:creationId xmlns:a16="http://schemas.microsoft.com/office/drawing/2014/main" id="{5BE890DF-F3A1-4019-29D6-B983B60605F7}"/>
              </a:ext>
            </a:extLst>
          </p:cNvPr>
          <p:cNvSpPr txBox="1">
            <a:spLocks/>
          </p:cNvSpPr>
          <p:nvPr/>
        </p:nvSpPr>
        <p:spPr bwMode="auto">
          <a:xfrm>
            <a:off x="8773851" y="6113175"/>
            <a:ext cx="2366474" cy="427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fontAlgn="ctr">
              <a:buNone/>
            </a:pPr>
            <a:r>
              <a:rPr lang="en-GB" sz="1000" dirty="0">
                <a:solidFill>
                  <a:schemeClr val="dk1"/>
                </a:solidFill>
              </a:rPr>
              <a:t>(*) NPUT: Discussion paper (DP)/</a:t>
            </a:r>
            <a:br>
              <a:rPr lang="en-GB" sz="1000" dirty="0">
                <a:solidFill>
                  <a:schemeClr val="dk1"/>
                </a:solidFill>
              </a:rPr>
            </a:br>
            <a:r>
              <a:rPr lang="en-GB" sz="1000" dirty="0">
                <a:solidFill>
                  <a:schemeClr val="dk1"/>
                </a:solidFill>
              </a:rPr>
              <a:t>SID proposal (SP)/Approved SID (SID)</a:t>
            </a:r>
            <a:endParaRPr lang="en-DE" sz="10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63265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23FDB-E699-1996-DD6D-CAE27097E6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B768F818-C8C8-FFC5-FE6F-0B06D9285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87" y="93576"/>
            <a:ext cx="10132828" cy="1143000"/>
          </a:xfrm>
        </p:spPr>
        <p:txBody>
          <a:bodyPr/>
          <a:lstStyle/>
          <a:p>
            <a:r>
              <a:rPr lang="en-US" dirty="0"/>
              <a:t>SA5 CH Rel-19 </a:t>
            </a:r>
            <a:r>
              <a:rPr lang="en-US" altLang="zh-CN" dirty="0"/>
              <a:t>work </a:t>
            </a:r>
            <a:r>
              <a:rPr lang="en-US" dirty="0"/>
              <a:t>progress </a:t>
            </a:r>
            <a:br>
              <a:rPr lang="en-US" dirty="0"/>
            </a:br>
            <a:r>
              <a:rPr lang="en-US" sz="2400" dirty="0"/>
              <a:t>(5 WID approved, 2 WID active, 3 WID completed, 7 new WID, 1 WID endorsed</a:t>
            </a:r>
            <a:r>
              <a:rPr lang="en-US" sz="2800" dirty="0"/>
              <a:t>)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3352D8A-8450-B30A-431A-9E189ADAC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9137" y="6028924"/>
            <a:ext cx="11183938" cy="426086"/>
          </a:xfrm>
          <a:effectLst/>
        </p:spPr>
        <p:txBody>
          <a:bodyPr/>
          <a:lstStyle/>
          <a:p>
            <a:pPr marL="609600" lvl="1" indent="0">
              <a:buNone/>
            </a:pPr>
            <a:r>
              <a:rPr lang="en-GB" altLang="en-US" sz="2000" dirty="0"/>
              <a:t>Non exhausted lists of collected proposals for Rel-19 at SA5#159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0745F2EF-51A9-A559-F627-1A2F62C2B9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900698"/>
              </p:ext>
            </p:extLst>
          </p:nvPr>
        </p:nvGraphicFramePr>
        <p:xfrm>
          <a:off x="274893" y="1343029"/>
          <a:ext cx="11668291" cy="45283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24310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961035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799224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  <a:gridCol w="5066138">
                  <a:extLst>
                    <a:ext uri="{9D8B030D-6E8A-4147-A177-3AD203B41FA5}">
                      <a16:colId xmlns:a16="http://schemas.microsoft.com/office/drawing/2014/main" val="349409395"/>
                    </a:ext>
                  </a:extLst>
                </a:gridCol>
                <a:gridCol w="1758792">
                  <a:extLst>
                    <a:ext uri="{9D8B030D-6E8A-4147-A177-3AD203B41FA5}">
                      <a16:colId xmlns:a16="http://schemas.microsoft.com/office/drawing/2014/main" val="1252838733"/>
                    </a:ext>
                  </a:extLst>
                </a:gridCol>
                <a:gridCol w="1758792">
                  <a:extLst>
                    <a:ext uri="{9D8B030D-6E8A-4147-A177-3AD203B41FA5}">
                      <a16:colId xmlns:a16="http://schemas.microsoft.com/office/drawing/2014/main" val="3161361526"/>
                    </a:ext>
                  </a:extLst>
                </a:gridCol>
              </a:tblGrid>
              <a:tr h="40799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INPUT (*)</a:t>
                      </a:r>
                      <a:br>
                        <a:rPr lang="en-GB" sz="1000" u="none" strike="noStrike" dirty="0">
                          <a:effectLst/>
                        </a:rPr>
                      </a:b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SID/WID </a:t>
                      </a:r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  <a:endParaRPr lang="en-DE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28843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SP-241001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CHF Segmentation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3165272"/>
                  </a:ext>
                </a:extLst>
              </a:tr>
              <a:tr h="32689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SP-241002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Aspects of Ranging and Sidelink Positioning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Telecom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Zhiwei Mo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3407928"/>
                  </a:ext>
                </a:extLst>
              </a:tr>
              <a:tr h="3375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DP+WP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SP-241003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aspects for energy efficiency of 5G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Yimeng Deng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14835495"/>
                  </a:ext>
                </a:extLst>
              </a:tr>
              <a:tr h="3375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SP-241004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for indirect network sharing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86789836"/>
                  </a:ext>
                </a:extLst>
              </a:tr>
              <a:tr h="3929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SP-241377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WID on Charging Aspects for 5G ProSe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China Telecom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Xiaoqian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Jia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56649899"/>
                  </a:ext>
                </a:extLst>
              </a:tr>
              <a:tr h="26934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SID+WP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200" b="0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S5-250687</a:t>
                      </a:r>
                      <a:endParaRPr kumimoji="0" lang="en-DE" sz="1200" b="0" i="0" u="sng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agreed</a:t>
                      </a:r>
                      <a:endParaRPr kumimoji="0" lang="en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aspects of satellite access Phase 3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CATT, CSCN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Yingying Liu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88979165"/>
                  </a:ext>
                </a:extLst>
              </a:tr>
              <a:tr h="271466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SID+WP</a:t>
                      </a: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200" b="0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S5-250688</a:t>
                      </a:r>
                      <a:endParaRPr kumimoji="0" lang="en-DE" sz="1200" b="0" i="0" u="sng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agreed</a:t>
                      </a:r>
                      <a:endParaRPr kumimoji="0" lang="en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aspects of CAPIF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en-DE" sz="12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20670908"/>
                  </a:ext>
                </a:extLst>
              </a:tr>
              <a:tr h="369194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SID+WP</a:t>
                      </a: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200" b="0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S5-250689</a:t>
                      </a:r>
                      <a:endParaRPr kumimoji="0" lang="en-DE" sz="1200" b="0" i="0" u="sng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agreed</a:t>
                      </a:r>
                      <a:endParaRPr kumimoji="0" lang="en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aspects of next generation real time communication services phase 2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China Mobile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Chen Ai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8089895"/>
                  </a:ext>
                </a:extLst>
              </a:tr>
              <a:tr h="255079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SID+WP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200" b="0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S5-250690</a:t>
                      </a:r>
                      <a:endParaRPr kumimoji="0" lang="en-DE" sz="1200" b="0" i="0" u="sng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agreed</a:t>
                      </a:r>
                      <a:endParaRPr kumimoji="0" lang="en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for Uncrewed Aerial Systems Phase 2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China Mobile Com. Corporation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Jia Dong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700039"/>
                  </a:ext>
                </a:extLst>
              </a:tr>
              <a:tr h="291176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WP</a:t>
                      </a: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200" b="0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S5-250691</a:t>
                      </a:r>
                      <a:endParaRPr kumimoji="0" lang="en-DE" sz="1200" b="0" i="0" u="sng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agreed</a:t>
                      </a:r>
                      <a:endParaRPr kumimoji="0" lang="en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Aspects of 5GC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Services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China Telecommunications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Zhiwei Mo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47760241"/>
                  </a:ext>
                </a:extLst>
              </a:tr>
              <a:tr h="291176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DP+WP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200" b="0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S5-250692</a:t>
                      </a:r>
                      <a:endParaRPr kumimoji="0" lang="en-DE" sz="1200" b="0" i="0" u="sng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agreed</a:t>
                      </a:r>
                      <a:endParaRPr kumimoji="0" lang="en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for Ambient power-enabled Internet of Things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Huawei, China Unicom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Yimeng Deng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45292234"/>
                  </a:ext>
                </a:extLst>
              </a:tr>
              <a:tr h="287800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S5-250520</a:t>
                      </a:r>
                      <a:endParaRPr kumimoji="0" lang="en-DE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>
                            <a:lumMod val="65000"/>
                          </a:prst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endorsed</a:t>
                      </a:r>
                      <a:endParaRPr kumimoji="0" lang="en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>
                            <a:lumMod val="65000"/>
                          </a:prst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WID on charging information including device identities</a:t>
                      </a:r>
                      <a:endParaRPr kumimoji="0" lang="en-DE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>
                            <a:lumMod val="65000"/>
                          </a:prst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Ericsson</a:t>
                      </a:r>
                      <a:endParaRPr kumimoji="0" lang="en-DE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>
                            <a:lumMod val="65000"/>
                          </a:prst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>
                              <a:lumMod val="65000"/>
                            </a:prst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65921918"/>
                  </a:ext>
                </a:extLst>
              </a:tr>
              <a:tr h="29117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200" b="0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S5-250695</a:t>
                      </a:r>
                      <a:endParaRPr kumimoji="0" lang="en-DE" sz="1200" b="0" i="0" u="sng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agreed</a:t>
                      </a:r>
                      <a:endParaRPr kumimoji="0" lang="en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enhancement for MOCN network sharing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56854490"/>
                  </a:ext>
                </a:extLst>
              </a:tr>
            </a:tbl>
          </a:graphicData>
        </a:graphic>
      </p:graphicFrame>
      <p:sp>
        <p:nvSpPr>
          <p:cNvPr id="2" name="内容占位符 2">
            <a:extLst>
              <a:ext uri="{FF2B5EF4-FFF2-40B4-BE49-F238E27FC236}">
                <a16:creationId xmlns:a16="http://schemas.microsoft.com/office/drawing/2014/main" id="{ADAF064E-03FD-8CAA-0A8F-CB6E052950F3}"/>
              </a:ext>
            </a:extLst>
          </p:cNvPr>
          <p:cNvSpPr txBox="1">
            <a:spLocks/>
          </p:cNvSpPr>
          <p:nvPr/>
        </p:nvSpPr>
        <p:spPr bwMode="auto">
          <a:xfrm>
            <a:off x="9115290" y="5886721"/>
            <a:ext cx="1952730" cy="568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5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6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7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fontAlgn="ctr">
              <a:buNone/>
            </a:pPr>
            <a:r>
              <a:rPr lang="en-GB" sz="1000" dirty="0">
                <a:solidFill>
                  <a:schemeClr val="dk1"/>
                </a:solidFill>
              </a:rPr>
              <a:t>(*) NPUT: Discussion paper (DP)/</a:t>
            </a:r>
          </a:p>
          <a:p>
            <a:pPr marL="0" indent="0" algn="ctr" fontAlgn="ctr">
              <a:buNone/>
            </a:pPr>
            <a:r>
              <a:rPr lang="en-GB" sz="1000" dirty="0">
                <a:solidFill>
                  <a:schemeClr val="dk1"/>
                </a:solidFill>
              </a:rPr>
              <a:t>WID proposal (WP)/</a:t>
            </a:r>
          </a:p>
          <a:p>
            <a:pPr marL="0" indent="0" algn="ctr" fontAlgn="ctr">
              <a:buNone/>
            </a:pPr>
            <a:r>
              <a:rPr lang="en-GB" sz="1000" dirty="0">
                <a:solidFill>
                  <a:schemeClr val="dk1"/>
                </a:solidFill>
              </a:rPr>
              <a:t>Approved WID (WID)</a:t>
            </a:r>
          </a:p>
          <a:p>
            <a:pPr marL="0" indent="0" algn="ctr" fontAlgn="ctr">
              <a:buNone/>
            </a:pPr>
            <a:endParaRPr lang="en-DE" sz="10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5234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2681</TotalTime>
  <Words>523</Words>
  <Application>Microsoft Office PowerPoint</Application>
  <PresentationFormat>Widescreen</PresentationFormat>
  <Paragraphs>161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   SA5 Charging workplan for Rel-19  </vt:lpstr>
      <vt:lpstr>SA5 CH Rel-19 study progress  (4 SID approved, 4 SID completed) </vt:lpstr>
      <vt:lpstr>SA5 CH Rel-19 work progress  (5 WID approved, 2 WID active, 3 WID completed, 7 new WID, 1 WID endorsed)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Gerald Goermer</cp:lastModifiedBy>
  <cp:revision>3765</cp:revision>
  <dcterms:created xsi:type="dcterms:W3CDTF">2008-08-30T09:32:10Z</dcterms:created>
  <dcterms:modified xsi:type="dcterms:W3CDTF">2025-02-21T05:22:10Z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(3)tmCPK8HO7dbJwe+S+JQI+yP3SRyF6DbGAcGXIZ4ZZrOZooHB/NBRBE13Qj4E5g/h8JYcb93L
MirC1+1p8NwKb+HAHxWc6dqaCbo0odwBpmw4g1P6Z5Yr6aGf2OM5dnsHo9TcPOvaFm5xtK92
2qaj9sQOFv4rGTIsF21LP0oiBi8EBlwfB6Iw03YKM917U+ZbiE2RrbR4ZpY8F98u93YRfY2S
PG6/K/Q77fK8FqFWjT</vt:lpwstr>
  </property>
  <property fmtid="{D5CDD505-2E9C-101B-9397-08002B2CF9AE}" pid="3" name="_2015_ms_pID_7253431">
    <vt:lpwstr>RHRIQyn7CoFtu3D83wSImP6FHd0/puAJyvXo4yTcNu6CV7wiZR39+4
Zxz2QkKEu1UGFwP674j8cSqkGVix7es0T0NnSRzlz3WIPbTudJ8hMzq/NTsDfWBu7BJy59Fr
RvMIvKIJZ6HwO9f3mp5dajIWn6zAdlDvfjJ4uDRhnB20CETwJhaJa77bahWIb/OlihGy0Yep
uFor+zy7dF2pbP0ENVptkdAdZ/WxiddEss27</vt:lpwstr>
  </property>
  <property fmtid="{D5CDD505-2E9C-101B-9397-08002B2CF9AE}" pid="4" name="_2015_ms_pID_7253432">
    <vt:lpwstr>Mg==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