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21"/>
  </p:notesMasterIdLst>
  <p:handoutMasterIdLst>
    <p:handoutMasterId r:id="rId22"/>
  </p:handoutMasterIdLst>
  <p:sldIdLst>
    <p:sldId id="303" r:id="rId2"/>
    <p:sldId id="937" r:id="rId3"/>
    <p:sldId id="991" r:id="rId4"/>
    <p:sldId id="993" r:id="rId5"/>
    <p:sldId id="982" r:id="rId6"/>
    <p:sldId id="989" r:id="rId7"/>
    <p:sldId id="987" r:id="rId8"/>
    <p:sldId id="994" r:id="rId9"/>
    <p:sldId id="2147480975" r:id="rId10"/>
    <p:sldId id="2147480965" r:id="rId11"/>
    <p:sldId id="984" r:id="rId12"/>
    <p:sldId id="704" r:id="rId13"/>
    <p:sldId id="925" r:id="rId14"/>
    <p:sldId id="907" r:id="rId15"/>
    <p:sldId id="908" r:id="rId16"/>
    <p:sldId id="924" r:id="rId17"/>
    <p:sldId id="949" r:id="rId18"/>
    <p:sldId id="950" r:id="rId19"/>
    <p:sldId id="988" r:id="rId20"/>
  </p:sldIdLst>
  <p:sldSz cx="12192000" cy="6858000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608013" indent="-1508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1217613" indent="-3032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827213" indent="-4556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2436813" indent="-6080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C1E442"/>
    <a:srgbClr val="FF3300"/>
    <a:srgbClr val="72AF2F"/>
    <a:srgbClr val="6600FF"/>
    <a:srgbClr val="FFFFCC"/>
    <a:srgbClr val="C6D254"/>
    <a:srgbClr val="000000"/>
    <a:srgbClr val="5C88D0"/>
    <a:srgbClr val="2A6EA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806" autoAdjust="0"/>
    <p:restoredTop sz="97931" autoAdjust="0"/>
  </p:normalViewPr>
  <p:slideViewPr>
    <p:cSldViewPr snapToGrid="0">
      <p:cViewPr varScale="1">
        <p:scale>
          <a:sx n="93" d="100"/>
          <a:sy n="93" d="100"/>
        </p:scale>
        <p:origin x="82" y="40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>
        <p:scale>
          <a:sx n="200" d="100"/>
          <a:sy n="200" d="100"/>
        </p:scale>
        <p:origin x="278" y="-3830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AA78BAD3-FC21-4679-B770-3EA085F20603}" type="datetime1">
              <a:rPr lang="en-US"/>
              <a:pPr>
                <a:defRPr/>
              </a:pPr>
              <a:t>2/10/2025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17FF792-3EB9-44FA-9386-5606498586B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3165291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BE730920-F8FB-4BAB-A0E2-B112E44812FA}" type="datetime1">
              <a:rPr lang="en-US"/>
              <a:pPr>
                <a:defRPr/>
              </a:pPr>
              <a:t>2/10/2025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7BB3565-DE1F-45E8-8B92-B6CEF3A5A93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1783051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6080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12176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8272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24368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452323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013" y="0"/>
            <a:ext cx="5145087" cy="633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3" y="3839308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30231849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609585" indent="-609585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623381228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9112251" cy="1143000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IE" dirty="0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09600" y="1600201"/>
            <a:ext cx="10972800" cy="4525963"/>
          </a:xfrm>
        </p:spPr>
        <p:txBody>
          <a:bodyPr/>
          <a:lstStyle/>
          <a:p>
            <a:pPr lvl="0"/>
            <a:endParaRPr lang="en-IE" noProof="0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11410952" y="6483350"/>
            <a:ext cx="527049" cy="222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8B78E712-7E90-46AF-8873-540771249AD5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130468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11113" y="6364288"/>
            <a:ext cx="8224837" cy="333374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333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52463" y="228600"/>
            <a:ext cx="91027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0" y="1454150"/>
            <a:ext cx="11183938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11113" y="6502232"/>
            <a:ext cx="7950201" cy="234950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33" spc="400" dirty="0">
                <a:solidFill>
                  <a:schemeClr val="bg1"/>
                </a:solidFill>
              </a:rPr>
              <a:t> 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S5-250020, SA5#159, </a:t>
            </a:r>
            <a:r>
              <a:rPr lang="en-US" sz="1100" b="1" spc="300" dirty="0">
                <a:ea typeface="+mn-ea"/>
                <a:cs typeface="Arial" panose="020B0604020202020204" pitchFamily="34" charset="0"/>
              </a:rPr>
              <a:t>Sophia-Antipolis, France, 17 - 21 February 2025</a:t>
            </a:r>
            <a:endParaRPr lang="en-GB" sz="1100" b="1" spc="300" dirty="0"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1067" b="1" spc="400" dirty="0">
              <a:solidFill>
                <a:schemeClr val="bg1"/>
              </a:solidFill>
            </a:endParaRPr>
          </a:p>
        </p:txBody>
      </p:sp>
      <p:sp>
        <p:nvSpPr>
          <p:cNvPr id="1030" name="Rectangle 15"/>
          <p:cNvSpPr>
            <a:spLocks noChangeArrowheads="1"/>
          </p:cNvSpPr>
          <p:nvPr userDrawn="1"/>
        </p:nvSpPr>
        <p:spPr bwMode="auto">
          <a:xfrm>
            <a:off x="5448300" y="3303588"/>
            <a:ext cx="1238250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>
                <a:solidFill>
                  <a:schemeClr val="bg1"/>
                </a:solidFill>
              </a:rPr>
              <a:t>© 3GPP 2012</a:t>
            </a:r>
            <a:endParaRPr lang="en-GB" altLang="en-US" sz="1333"/>
          </a:p>
        </p:txBody>
      </p:sp>
      <p:pic>
        <p:nvPicPr>
          <p:cNvPr id="1031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8088" y="306388"/>
            <a:ext cx="1584325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9918700" y="6462713"/>
            <a:ext cx="1027845" cy="256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67" dirty="0"/>
              <a:t>© 3GPP 2024</a:t>
            </a:r>
          </a:p>
        </p:txBody>
      </p:sp>
      <p:sp>
        <p:nvSpPr>
          <p:cNvPr id="12" name="Oval 11"/>
          <p:cNvSpPr/>
          <p:nvPr userDrawn="1"/>
        </p:nvSpPr>
        <p:spPr bwMode="auto">
          <a:xfrm>
            <a:off x="11079163" y="6364288"/>
            <a:ext cx="812800" cy="419100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435BA645-663C-49B9-8214-3A0DBAD6F1FF}" type="slidenum">
              <a:rPr lang="en-GB" altLang="en-US" sz="1333" b="1" smtClean="0"/>
              <a:pPr algn="ctr">
                <a:defRPr/>
              </a:pPr>
              <a:t>‹#›</a:t>
            </a:fld>
            <a:endParaRPr lang="en-GB" altLang="en-US" sz="1333" b="1"/>
          </a:p>
          <a:p>
            <a:pPr>
              <a:defRPr/>
            </a:pPr>
            <a:endParaRPr lang="en-GB" altLang="en-US" sz="1333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8" r:id="rId1"/>
    <p:sldLayoutId id="2147483936" r:id="rId2"/>
    <p:sldLayoutId id="2147483939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5pPr>
      <a:lvl6pPr marL="609585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70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754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339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608013" indent="-608013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3700">
          <a:solidFill>
            <a:schemeClr val="tx1"/>
          </a:solidFill>
          <a:latin typeface="+mn-lt"/>
          <a:ea typeface="+mn-ea"/>
          <a:cs typeface="+mn-cs"/>
        </a:defRPr>
      </a:lvl1pPr>
      <a:lvl2pPr marL="989013" indent="-37941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Blip>
          <a:blip r:embed="rId7"/>
        </a:buBlip>
        <a:defRPr sz="3200">
          <a:solidFill>
            <a:schemeClr val="tx1"/>
          </a:solidFill>
          <a:latin typeface="+mn-lt"/>
        </a:defRPr>
      </a:lvl2pPr>
      <a:lvl3pPr marL="1522413" indent="-303213" algn="l" rtl="0" eaLnBrk="0" fontAlgn="base" hangingPunct="0">
        <a:spcBef>
          <a:spcPct val="20000"/>
        </a:spcBef>
        <a:spcAft>
          <a:spcPct val="0"/>
        </a:spcAft>
        <a:buBlip>
          <a:blip r:embed="rId8"/>
        </a:buBlip>
        <a:defRPr sz="2600">
          <a:solidFill>
            <a:schemeClr val="tx1"/>
          </a:solidFill>
          <a:latin typeface="+mn-lt"/>
        </a:defRPr>
      </a:lvl3pPr>
      <a:lvl4pPr marL="21320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00">
          <a:solidFill>
            <a:schemeClr val="tx1"/>
          </a:solidFill>
          <a:latin typeface="+mn-lt"/>
        </a:defRPr>
      </a:lvl4pPr>
      <a:lvl5pPr marL="27416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00">
          <a:solidFill>
            <a:schemeClr val="tx1"/>
          </a:solidFill>
          <a:latin typeface="+mn-lt"/>
        </a:defRPr>
      </a:lvl5pPr>
      <a:lvl6pPr marL="335271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6pPr>
      <a:lvl7pPr marL="3962301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7pPr>
      <a:lvl8pPr marL="457188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8pPr>
      <a:lvl9pPr marL="5181470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mailto:3GPP_6G_WS@LIST.ETSI.ORG" TargetMode="External"/><Relationship Id="rId3" Type="http://schemas.openxmlformats.org/officeDocument/2006/relationships/image" Target="../media/image2.jpeg"/><Relationship Id="rId7" Type="http://schemas.openxmlformats.org/officeDocument/2006/relationships/hyperlink" Target="https://www.3gpp.org/ftp/workshop/2025-03-10_3GPP_6G_WS" TargetMode="External"/><Relationship Id="rId2" Type="http://schemas.openxmlformats.org/officeDocument/2006/relationships/hyperlink" Target="https://www.3gpp.org/ftp/workshop/2025-03-10_3GPP_6G_WS/Invitation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portal.3gpp.org/Home.aspx#/meeting?MtgId=60806" TargetMode="External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054990" y="2501576"/>
            <a:ext cx="8621712" cy="1468438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40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sz="4000" dirty="0"/>
            </a:br>
            <a:r>
              <a:rPr lang="en-US" altLang="zh-CN" sz="4000" b="1" dirty="0"/>
              <a:t>Rel-20 SA5 W</a:t>
            </a:r>
            <a:r>
              <a:rPr lang="en-US" sz="4000" b="1" dirty="0"/>
              <a:t>ork Planning</a:t>
            </a:r>
            <a:br>
              <a:rPr lang="en-GB" sz="4000" b="1" i="1" dirty="0"/>
            </a:br>
            <a:r>
              <a:rPr lang="en-GB" altLang="zh-CN" sz="1800" dirty="0">
                <a:latin typeface="Arial" pitchFamily="34" charset="0"/>
              </a:rPr>
              <a:t>SA5#</a:t>
            </a:r>
            <a:r>
              <a:rPr lang="fr-FR" altLang="zh-CN" sz="1800" dirty="0">
                <a:latin typeface="Arial" pitchFamily="34" charset="0"/>
              </a:rPr>
              <a:t>1</a:t>
            </a:r>
            <a:r>
              <a:rPr lang="en-US" altLang="zh-CN" sz="1800" dirty="0">
                <a:latin typeface="Arial" pitchFamily="34" charset="0"/>
              </a:rPr>
              <a:t>59</a:t>
            </a:r>
            <a:r>
              <a:rPr lang="fr-FR" altLang="zh-CN" sz="1800" dirty="0">
                <a:latin typeface="Arial" pitchFamily="34" charset="0"/>
              </a:rPr>
              <a:t>, </a:t>
            </a:r>
            <a:r>
              <a:rPr lang="en-US" altLang="zh-CN" sz="1800" dirty="0">
                <a:latin typeface="Arial" pitchFamily="34" charset="0"/>
              </a:rPr>
              <a:t>Sophia-Antipolis, France, 17 - 21 February 2025</a:t>
            </a:r>
            <a:br>
              <a:rPr lang="fr-FR" sz="1800" dirty="0">
                <a:latin typeface="Arial" pitchFamily="34" charset="0"/>
              </a:rPr>
            </a:br>
            <a:endParaRPr lang="en-GB" sz="4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2098646" y="4339138"/>
            <a:ext cx="8534400" cy="175260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667" dirty="0"/>
            </a:br>
            <a:r>
              <a:rPr lang="en-US" altLang="en-US" sz="2400" dirty="0">
                <a:latin typeface="Arial" charset="0"/>
              </a:rPr>
              <a:t>Zou Lan, 3GPP </a:t>
            </a:r>
            <a:r>
              <a:rPr lang="en-GB" altLang="zh-CN" sz="2400" dirty="0">
                <a:latin typeface="Arial" charset="0"/>
              </a:rPr>
              <a:t>SA5 Chair, </a:t>
            </a:r>
            <a:r>
              <a:rPr lang="en-US" altLang="zh-CN" sz="2400" dirty="0">
                <a:latin typeface="Arial" charset="0"/>
              </a:rPr>
              <a:t>HUAWEI</a:t>
            </a:r>
          </a:p>
          <a:p>
            <a:pPr>
              <a:lnSpc>
                <a:spcPct val="80000"/>
              </a:lnSpc>
            </a:pPr>
            <a:r>
              <a:rPr lang="en-GB" altLang="zh-CN" sz="2400" dirty="0">
                <a:latin typeface="Arial" charset="0"/>
              </a:rPr>
              <a:t>Thomas Tovinger, 3GPP SA5 Vice-Chair, ERICSSON</a:t>
            </a:r>
          </a:p>
          <a:p>
            <a:pPr>
              <a:lnSpc>
                <a:spcPct val="80000"/>
              </a:lnSpc>
            </a:pPr>
            <a:r>
              <a:rPr lang="en-GB" altLang="en-US" sz="2400" dirty="0">
                <a:latin typeface="Arial" charset="0"/>
              </a:rPr>
              <a:t>Anatoly Andrianov, </a:t>
            </a:r>
            <a:r>
              <a:rPr lang="en-GB" altLang="zh-CN" sz="2400" dirty="0">
                <a:latin typeface="Arial" charset="0"/>
              </a:rPr>
              <a:t>3GPP SA5 Vice-Chair, NOKIA</a:t>
            </a:r>
            <a:endParaRPr lang="en-US" altLang="en-US" sz="2400" dirty="0">
              <a:latin typeface="Arial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DB64B270-A35C-4130-A9C4-34FB19742D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2848" y="0"/>
            <a:ext cx="9112251" cy="1143000"/>
          </a:xfrm>
        </p:spPr>
        <p:txBody>
          <a:bodyPr/>
          <a:lstStyle/>
          <a:p>
            <a:r>
              <a:rPr lang="en-GB" altLang="en-US" dirty="0"/>
              <a:t>SA5 Rel-20 capacity summary </a:t>
            </a:r>
            <a:endParaRPr lang="zh-CN" altLang="en-US" dirty="0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E6340DFF-0803-47A5-B681-995794B32B6C}"/>
              </a:ext>
            </a:extLst>
          </p:cNvPr>
          <p:cNvSpPr txBox="1">
            <a:spLocks/>
          </p:cNvSpPr>
          <p:nvPr/>
        </p:nvSpPr>
        <p:spPr bwMode="auto">
          <a:xfrm>
            <a:off x="162469" y="1295218"/>
            <a:ext cx="5879287" cy="367199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608013" indent="-6080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3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89013" indent="-3794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3"/>
              </a:buBlip>
              <a:defRPr sz="3200">
                <a:solidFill>
                  <a:schemeClr val="tx1"/>
                </a:solidFill>
                <a:latin typeface="+mn-lt"/>
              </a:defRPr>
            </a:lvl2pPr>
            <a:lvl3pPr marL="15224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2600">
                <a:solidFill>
                  <a:schemeClr val="tx1"/>
                </a:solidFill>
                <a:latin typeface="+mn-lt"/>
              </a:defRPr>
            </a:lvl3pPr>
            <a:lvl4pPr marL="21320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+mn-lt"/>
              </a:defRPr>
            </a:lvl4pPr>
            <a:lvl5pPr marL="27416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+mn-lt"/>
              </a:defRPr>
            </a:lvl5pPr>
            <a:lvl6pPr marL="335271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6pPr>
            <a:lvl7pPr marL="3962301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7pPr>
            <a:lvl8pPr marL="457188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8pPr>
            <a:lvl9pPr marL="5181470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1600" b="1" kern="0" dirty="0">
                <a:solidFill>
                  <a:srgbClr val="0000FF"/>
                </a:solidFill>
              </a:rPr>
              <a:t>SA5 capacity Option 1 </a:t>
            </a:r>
            <a:r>
              <a:rPr lang="en-US" altLang="en-US" sz="1600" b="1" kern="0" dirty="0">
                <a:solidFill>
                  <a:srgbClr val="0000FF"/>
                </a:solidFill>
              </a:rPr>
              <a:t>(with Q5 counted) </a:t>
            </a:r>
            <a:r>
              <a:rPr lang="en-US" sz="1600" b="1" kern="0" dirty="0">
                <a:solidFill>
                  <a:srgbClr val="0000FF"/>
                </a:solidFill>
              </a:rPr>
              <a:t>:</a:t>
            </a:r>
          </a:p>
          <a:p>
            <a:pPr lvl="1"/>
            <a:r>
              <a:rPr lang="en-US" sz="1400" kern="0" dirty="0"/>
              <a:t>Max </a:t>
            </a:r>
            <a:r>
              <a:rPr lang="en-US" altLang="en-US" sz="1400" kern="0" dirty="0"/>
              <a:t>TUs : 124 (OAM) / 80 (Charging)</a:t>
            </a:r>
          </a:p>
          <a:p>
            <a:pPr lvl="2"/>
            <a:r>
              <a:rPr lang="en-US" altLang="en-US" sz="1100" kern="0" dirty="0"/>
              <a:t>Additional buffer TUs: 61(OAM)/40(CH)</a:t>
            </a:r>
          </a:p>
          <a:p>
            <a:pPr lvl="1"/>
            <a:r>
              <a:rPr lang="en-US" altLang="en-US" sz="1400" kern="0" dirty="0">
                <a:solidFill>
                  <a:srgbClr val="0000FF"/>
                </a:solidFill>
              </a:rPr>
              <a:t>Max number of SIs/WIs: 10~15 (OAM) / 6~10 (Charging)</a:t>
            </a:r>
          </a:p>
          <a:p>
            <a:pPr lvl="2"/>
            <a:r>
              <a:rPr lang="en-US" altLang="en-US" sz="1100" kern="0" dirty="0"/>
              <a:t>Note: one feature made up of SI+WI is counted as one item</a:t>
            </a:r>
          </a:p>
          <a:p>
            <a:pPr lvl="1"/>
            <a:r>
              <a:rPr lang="en-US" altLang="en-US" sz="1400" kern="0" dirty="0"/>
              <a:t>Max TUs per Feature: 12~8 TU</a:t>
            </a:r>
          </a:p>
          <a:p>
            <a:r>
              <a:rPr lang="en-US" altLang="en-US" sz="1600" kern="0" dirty="0"/>
              <a:t>Assumptions</a:t>
            </a:r>
          </a:p>
          <a:p>
            <a:pPr lvl="1"/>
            <a:r>
              <a:rPr lang="en-US" altLang="en-US" sz="1400" kern="0" dirty="0"/>
              <a:t>Start: Jun 2025, End: Mar 2027 (21 months)</a:t>
            </a:r>
          </a:p>
          <a:p>
            <a:pPr lvl="1"/>
            <a:r>
              <a:rPr lang="en-US" altLang="en-US" sz="1400" kern="0" dirty="0"/>
              <a:t>One track for OAM and One track for Charging</a:t>
            </a:r>
          </a:p>
          <a:p>
            <a:pPr lvl="1"/>
            <a:r>
              <a:rPr lang="en-US" altLang="en-US" sz="1400" kern="0" dirty="0"/>
              <a:t>Number of meetings: 10</a:t>
            </a:r>
          </a:p>
          <a:p>
            <a:pPr lvl="1"/>
            <a:r>
              <a:rPr lang="en-US" altLang="en-US" sz="1400" kern="0" dirty="0"/>
              <a:t>Expected total TUs per meeting (for all releases)(with Q5 included): 18.5 (OAM) / 12 (Charging)</a:t>
            </a:r>
          </a:p>
          <a:p>
            <a:pPr lvl="1"/>
            <a:r>
              <a:rPr lang="en-US" altLang="en-US" sz="1400" kern="0" dirty="0"/>
              <a:t>Total TUs (for all releases): 185 (OAM) / 120 (Charging)</a:t>
            </a:r>
          </a:p>
          <a:p>
            <a:pPr lvl="1"/>
            <a:r>
              <a:rPr lang="en-US" altLang="en-US" sz="1400" kern="0" dirty="0"/>
              <a:t>TUs for maintenance of past releases: 35 (OAM) / 20 (Charging)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107D053-DB15-4FC8-998B-1FE6418A3176}"/>
              </a:ext>
            </a:extLst>
          </p:cNvPr>
          <p:cNvSpPr txBox="1"/>
          <p:nvPr/>
        </p:nvSpPr>
        <p:spPr>
          <a:xfrm rot="21008097">
            <a:off x="9997574" y="154400"/>
            <a:ext cx="1868788" cy="769441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100" b="1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altLang="zh-CN" dirty="0">
                <a:solidFill>
                  <a:srgbClr val="FF0000"/>
                </a:solidFill>
              </a:rPr>
              <a:t>The content of this slide is preliminary information for comments, target to be endorsed in SA5#159</a:t>
            </a:r>
            <a:endParaRPr lang="zh-CN" altLang="en-US" dirty="0">
              <a:solidFill>
                <a:srgbClr val="FF0000"/>
              </a:solidFill>
              <a:highlight>
                <a:srgbClr val="00FFFF"/>
              </a:highlight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28F0DB8-5C26-407B-B10C-EC856A8ABDF5}"/>
              </a:ext>
            </a:extLst>
          </p:cNvPr>
          <p:cNvSpPr txBox="1">
            <a:spLocks/>
          </p:cNvSpPr>
          <p:nvPr/>
        </p:nvSpPr>
        <p:spPr bwMode="auto">
          <a:xfrm>
            <a:off x="6041756" y="1295219"/>
            <a:ext cx="5956516" cy="367199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608013" indent="-6080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3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89013" indent="-3794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3"/>
              </a:buBlip>
              <a:defRPr sz="3200">
                <a:solidFill>
                  <a:schemeClr val="tx1"/>
                </a:solidFill>
                <a:latin typeface="+mn-lt"/>
              </a:defRPr>
            </a:lvl2pPr>
            <a:lvl3pPr marL="15224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2600">
                <a:solidFill>
                  <a:schemeClr val="tx1"/>
                </a:solidFill>
                <a:latin typeface="+mn-lt"/>
              </a:defRPr>
            </a:lvl3pPr>
            <a:lvl4pPr marL="21320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+mn-lt"/>
              </a:defRPr>
            </a:lvl4pPr>
            <a:lvl5pPr marL="27416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+mn-lt"/>
              </a:defRPr>
            </a:lvl5pPr>
            <a:lvl6pPr marL="335271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6pPr>
            <a:lvl7pPr marL="3962301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7pPr>
            <a:lvl8pPr marL="457188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8pPr>
            <a:lvl9pPr marL="5181470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altLang="zh-CN" sz="1600" b="1" kern="0" dirty="0">
                <a:solidFill>
                  <a:srgbClr val="0000FF"/>
                </a:solidFill>
              </a:rPr>
              <a:t>SA5 capacity Option 2 </a:t>
            </a:r>
            <a:r>
              <a:rPr lang="en-US" altLang="en-US" sz="1600" b="1" kern="0" dirty="0">
                <a:solidFill>
                  <a:srgbClr val="0000FF"/>
                </a:solidFill>
              </a:rPr>
              <a:t>(with Q5 not counted) </a:t>
            </a:r>
            <a:r>
              <a:rPr lang="en-US" altLang="zh-CN" sz="1600" b="1" kern="0" dirty="0">
                <a:solidFill>
                  <a:srgbClr val="0000FF"/>
                </a:solidFill>
              </a:rPr>
              <a:t>:</a:t>
            </a:r>
          </a:p>
          <a:p>
            <a:pPr lvl="1"/>
            <a:r>
              <a:rPr lang="en-US" altLang="zh-CN" sz="1400" kern="0" dirty="0"/>
              <a:t>Max </a:t>
            </a:r>
            <a:r>
              <a:rPr lang="en-US" altLang="en-US" sz="1400" kern="0" dirty="0"/>
              <a:t>TUs : 100 (OAM) / 70 (Charging)</a:t>
            </a:r>
          </a:p>
          <a:p>
            <a:pPr lvl="2"/>
            <a:r>
              <a:rPr lang="en-US" altLang="en-US" sz="1100" kern="0" dirty="0"/>
              <a:t>Additional buffer TUs: 50(OAM)/40(CH)</a:t>
            </a:r>
          </a:p>
          <a:p>
            <a:pPr lvl="1"/>
            <a:r>
              <a:rPr lang="en-US" altLang="en-US" sz="1400" kern="0" dirty="0">
                <a:solidFill>
                  <a:srgbClr val="0000FF"/>
                </a:solidFill>
              </a:rPr>
              <a:t>Max number of SIs/WIs: 10~12 (OAM) / 7~9 (Charging)</a:t>
            </a:r>
          </a:p>
          <a:p>
            <a:pPr lvl="2"/>
            <a:r>
              <a:rPr lang="en-US" altLang="en-US" sz="1100" kern="0" dirty="0"/>
              <a:t>Note: one feature made up of SI+WI is counted as one item</a:t>
            </a:r>
          </a:p>
          <a:p>
            <a:pPr lvl="1"/>
            <a:r>
              <a:rPr lang="en-US" altLang="en-US" sz="1400" kern="0" dirty="0"/>
              <a:t>Max TUs per Feature: 10~8 TU</a:t>
            </a:r>
          </a:p>
          <a:p>
            <a:r>
              <a:rPr lang="en-US" altLang="en-US" sz="1600" kern="0" dirty="0"/>
              <a:t>Assumptions</a:t>
            </a:r>
          </a:p>
          <a:p>
            <a:pPr lvl="1"/>
            <a:r>
              <a:rPr lang="en-US" altLang="en-US" sz="1400" kern="0" dirty="0"/>
              <a:t>Start: Jun 2025, End: Mar 2027 (21 months)</a:t>
            </a:r>
          </a:p>
          <a:p>
            <a:pPr lvl="1"/>
            <a:r>
              <a:rPr lang="en-US" altLang="en-US" sz="1400" kern="0" dirty="0"/>
              <a:t>One track for OAM and One track for Charging</a:t>
            </a:r>
          </a:p>
          <a:p>
            <a:pPr lvl="1"/>
            <a:r>
              <a:rPr lang="en-US" altLang="en-US" sz="1400" kern="0" dirty="0"/>
              <a:t>Number of meetings: 10</a:t>
            </a:r>
          </a:p>
          <a:p>
            <a:pPr lvl="1"/>
            <a:r>
              <a:rPr lang="en-US" altLang="en-US" sz="1400" kern="0" dirty="0"/>
              <a:t>Expected total TUs per meeting (for all releases)(without Q5 included): 15 (OAM) / 11 (Charging)</a:t>
            </a:r>
          </a:p>
          <a:p>
            <a:pPr lvl="1"/>
            <a:r>
              <a:rPr lang="en-US" altLang="en-US" sz="1400" kern="0" dirty="0"/>
              <a:t>Total TUs (for all releases): 150 (OAM) / 110 (Charging)</a:t>
            </a:r>
          </a:p>
          <a:p>
            <a:pPr lvl="1"/>
            <a:r>
              <a:rPr lang="en-US" altLang="en-US" sz="1400" kern="0" dirty="0"/>
              <a:t>TUs for maintenance of past releases: 30 (OAM) / 20 (Charging)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E74DF1C-D4B2-4B29-9583-E343538DDD0B}"/>
              </a:ext>
            </a:extLst>
          </p:cNvPr>
          <p:cNvSpPr/>
          <p:nvPr/>
        </p:nvSpPr>
        <p:spPr>
          <a:xfrm>
            <a:off x="120617" y="5267181"/>
            <a:ext cx="11877655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189" lvl="0" indent="-457189">
              <a:spcBef>
                <a:spcPct val="20000"/>
              </a:spcBef>
              <a:buBlip>
                <a:blip r:embed="rId3"/>
              </a:buBlip>
            </a:pPr>
            <a:r>
              <a:rPr lang="en-US" altLang="zh-CN" sz="2000" kern="0" dirty="0">
                <a:solidFill>
                  <a:prstClr val="black"/>
                </a:solidFill>
                <a:latin typeface="Calibri"/>
                <a:cs typeface="+mn-cs"/>
              </a:rPr>
              <a:t>Suggest to adopt </a:t>
            </a:r>
            <a:r>
              <a:rPr lang="en-US" altLang="zh-CN" sz="2000" kern="0" dirty="0">
                <a:solidFill>
                  <a:prstClr val="black"/>
                </a:solidFill>
                <a:highlight>
                  <a:srgbClr val="00FFFF"/>
                </a:highlight>
                <a:latin typeface="Calibri"/>
                <a:cs typeface="+mn-cs"/>
              </a:rPr>
              <a:t>option 1</a:t>
            </a:r>
            <a:r>
              <a:rPr lang="en-US" altLang="zh-CN" sz="2000" kern="0" dirty="0">
                <a:solidFill>
                  <a:prstClr val="black"/>
                </a:solidFill>
                <a:latin typeface="Calibri"/>
                <a:cs typeface="+mn-cs"/>
              </a:rPr>
              <a:t> considering group is familiar with way of working in Rel-19.</a:t>
            </a:r>
          </a:p>
          <a:p>
            <a:pPr lvl="0">
              <a:spcBef>
                <a:spcPct val="20000"/>
              </a:spcBef>
            </a:pPr>
            <a:r>
              <a:rPr lang="en-US" altLang="zh-CN" sz="2000" kern="0" dirty="0">
                <a:solidFill>
                  <a:prstClr val="black"/>
                </a:solidFill>
                <a:latin typeface="Calibri"/>
                <a:cs typeface="+mn-cs"/>
              </a:rPr>
              <a:t>Note: for detailed TU calculation, see slides 15~20</a:t>
            </a:r>
          </a:p>
        </p:txBody>
      </p:sp>
    </p:spTree>
    <p:extLst>
      <p:ext uri="{BB962C8B-B14F-4D97-AF65-F5344CB8AC3E}">
        <p14:creationId xmlns:p14="http://schemas.microsoft.com/office/powerpoint/2010/main" val="149083191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48E5DD-C749-4217-918B-F738BFFE7D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TU allocation portion of 5GA part/6G part in Rel-20 (for discussion)</a:t>
            </a:r>
            <a:endParaRPr lang="zh-CN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31A0D0C-059F-43BA-822D-392A781BD8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0" y="1454151"/>
            <a:ext cx="11183938" cy="1037590"/>
          </a:xfrm>
        </p:spPr>
        <p:txBody>
          <a:bodyPr/>
          <a:lstStyle/>
          <a:p>
            <a:r>
              <a:rPr lang="en-US" altLang="zh-CN" sz="2800" dirty="0"/>
              <a:t>Companies are welcome to provide opinion on TU allocation to leaders. SA5 TU allocation plan is expected to be reported to SA#107.</a:t>
            </a:r>
            <a:endParaRPr lang="zh-CN" altLang="en-US" sz="2800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AAF0724A-0364-4D20-AF04-11F76728D8F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2148402"/>
              </p:ext>
            </p:extLst>
          </p:nvPr>
        </p:nvGraphicFramePr>
        <p:xfrm>
          <a:off x="2362805" y="3198546"/>
          <a:ext cx="7603332" cy="1318260"/>
        </p:xfrm>
        <a:graphic>
          <a:graphicData uri="http://schemas.openxmlformats.org/drawingml/2006/table">
            <a:tbl>
              <a:tblPr/>
              <a:tblGrid>
                <a:gridCol w="1428652">
                  <a:extLst>
                    <a:ext uri="{9D8B030D-6E8A-4147-A177-3AD203B41FA5}">
                      <a16:colId xmlns:a16="http://schemas.microsoft.com/office/drawing/2014/main" val="1948552308"/>
                    </a:ext>
                  </a:extLst>
                </a:gridCol>
                <a:gridCol w="1162293">
                  <a:extLst>
                    <a:ext uri="{9D8B030D-6E8A-4147-A177-3AD203B41FA5}">
                      <a16:colId xmlns:a16="http://schemas.microsoft.com/office/drawing/2014/main" val="4094324275"/>
                    </a:ext>
                  </a:extLst>
                </a:gridCol>
                <a:gridCol w="5012387">
                  <a:extLst>
                    <a:ext uri="{9D8B030D-6E8A-4147-A177-3AD203B41FA5}">
                      <a16:colId xmlns:a16="http://schemas.microsoft.com/office/drawing/2014/main" val="289453681"/>
                    </a:ext>
                  </a:extLst>
                </a:gridCol>
              </a:tblGrid>
              <a:tr h="198120"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en-US" sz="16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TU allocation portion of 5GA part/6G part 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96454041"/>
                  </a:ext>
                </a:extLst>
              </a:tr>
              <a:tr h="19812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5GA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6G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</a:rPr>
                        <a:t>Name of supporting companies 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91744109"/>
                  </a:ext>
                </a:extLst>
              </a:tr>
              <a:tr h="198120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50%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50%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ZTE, Fibercop</a:t>
                      </a:r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，</a:t>
                      </a:r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China Telecom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82696225"/>
                  </a:ext>
                </a:extLst>
              </a:tr>
              <a:tr h="373380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1/3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2/3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CMCC,AT&amp;T,SDI Squared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 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NTT </a:t>
                      </a:r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Docomo,Samsung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68958364"/>
                  </a:ext>
                </a:extLst>
              </a:tr>
              <a:tr h="175260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2/3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1/3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China Unicom, Huawei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8775518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46862327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2870" y="2787365"/>
            <a:ext cx="8221835" cy="519616"/>
          </a:xfrm>
        </p:spPr>
        <p:txBody>
          <a:bodyPr/>
          <a:lstStyle/>
          <a:p>
            <a:r>
              <a:rPr lang="sv-SE" sz="4400" dirty="0" err="1"/>
              <a:t>Thank</a:t>
            </a:r>
            <a:r>
              <a:rPr lang="sv-SE" sz="4400" dirty="0"/>
              <a:t> </a:t>
            </a:r>
            <a:r>
              <a:rPr lang="sv-SE" sz="4400" dirty="0" err="1"/>
              <a:t>you</a:t>
            </a:r>
            <a:r>
              <a:rPr lang="sv-SE" sz="4400" dirty="0"/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119548055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z00340018\AppData\Roaming\eSpace_Desktop\UserData\z00340018\imagefiles\originalImgfiles\E281572D-0BDF-43F5-AECA-3A5D21BEB065.png">
            <a:extLst>
              <a:ext uri="{FF2B5EF4-FFF2-40B4-BE49-F238E27FC236}">
                <a16:creationId xmlns:a16="http://schemas.microsoft.com/office/drawing/2014/main" id="{8D6FB5A3-BE75-4B2A-B900-B77774053FB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490" y="1141486"/>
            <a:ext cx="5379835" cy="4951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7B73A834-FE96-4D3D-B514-F74B3097FE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2795" y="89114"/>
            <a:ext cx="9102725" cy="1143000"/>
          </a:xfrm>
        </p:spPr>
        <p:txBody>
          <a:bodyPr/>
          <a:lstStyle/>
          <a:p>
            <a:r>
              <a:rPr lang="en-US" altLang="zh-CN" sz="4000" dirty="0"/>
              <a:t>Sample of OAM TU planning and statistics</a:t>
            </a:r>
            <a:endParaRPr lang="zh-CN" altLang="en-US" sz="40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29B752F-D075-4C2A-A24B-4A76C95720FC}"/>
              </a:ext>
            </a:extLst>
          </p:cNvPr>
          <p:cNvSpPr txBox="1"/>
          <p:nvPr/>
        </p:nvSpPr>
        <p:spPr>
          <a:xfrm>
            <a:off x="698809" y="2877832"/>
            <a:ext cx="4569251" cy="52322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altLang="zh-CN" sz="1400" dirty="0"/>
              <a:t>TU planning: to be proposed by rapporteurs and agreed by the group</a:t>
            </a:r>
            <a:endParaRPr lang="zh-CN" altLang="en-US" sz="1400" dirty="0"/>
          </a:p>
        </p:txBody>
      </p:sp>
      <p:pic>
        <p:nvPicPr>
          <p:cNvPr id="1026" name="Picture 2" descr="C:\Users\z00340018\AppData\Roaming\eSpace_Desktop\UserData\z00340018\imagefiles\originalImgfiles\7A8990D9-78A3-4903-B698-8400C887E9E6.png">
            <a:extLst>
              <a:ext uri="{FF2B5EF4-FFF2-40B4-BE49-F238E27FC236}">
                <a16:creationId xmlns:a16="http://schemas.microsoft.com/office/drawing/2014/main" id="{9680A790-6C6D-4212-9FB5-5FC9B199DD9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1755" y="1141486"/>
            <a:ext cx="5261403" cy="47650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14B75B9E-DC91-4B61-A6DE-A82F5A5810FA}"/>
              </a:ext>
            </a:extLst>
          </p:cNvPr>
          <p:cNvSpPr txBox="1"/>
          <p:nvPr/>
        </p:nvSpPr>
        <p:spPr>
          <a:xfrm>
            <a:off x="6673907" y="3981033"/>
            <a:ext cx="4569251" cy="52322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altLang="zh-CN" sz="1400" dirty="0"/>
              <a:t>TU statistics: to be filled by chair based on the time consumed after each meeting </a:t>
            </a:r>
            <a:endParaRPr lang="zh-CN" altLang="en-US" sz="14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FEF4218-DCC2-4B71-B7DB-9DB0535965E8}"/>
              </a:ext>
            </a:extLst>
          </p:cNvPr>
          <p:cNvSpPr txBox="1"/>
          <p:nvPr/>
        </p:nvSpPr>
        <p:spPr>
          <a:xfrm rot="20264497">
            <a:off x="9593144" y="4865785"/>
            <a:ext cx="2145031" cy="1200329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altLang="zh-CN" sz="1800" dirty="0"/>
              <a:t>This is an example to illustrate TU planning and statistics</a:t>
            </a:r>
            <a:endParaRPr lang="zh-CN" altLang="en-US" sz="1800" dirty="0"/>
          </a:p>
        </p:txBody>
      </p:sp>
    </p:spTree>
    <p:extLst>
      <p:ext uri="{BB962C8B-B14F-4D97-AF65-F5344CB8AC3E}">
        <p14:creationId xmlns:p14="http://schemas.microsoft.com/office/powerpoint/2010/main" val="1352853539"/>
      </p:ext>
    </p:extLst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3F22EAC7-33FE-46C7-93AF-9B09E2C21B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8056" y="0"/>
            <a:ext cx="8388350" cy="934720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de-DE" altLang="de-DE" sz="4000" dirty="0"/>
              <a:t>SA5 calendar with OAM TU (one track) 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7EFDD739-EAD3-45DA-BDFC-A6C6D71CEC5A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1413360" y="1629952"/>
          <a:ext cx="8388351" cy="4669989"/>
        </p:xfrm>
        <a:graphic>
          <a:graphicData uri="http://schemas.openxmlformats.org/drawingml/2006/table">
            <a:tbl>
              <a:tblPr firstRow="1" firstCol="1" bandRow="1"/>
              <a:tblGrid>
                <a:gridCol w="1009726">
                  <a:extLst>
                    <a:ext uri="{9D8B030D-6E8A-4147-A177-3AD203B41FA5}">
                      <a16:colId xmlns:a16="http://schemas.microsoft.com/office/drawing/2014/main" val="453583115"/>
                    </a:ext>
                  </a:extLst>
                </a:gridCol>
                <a:gridCol w="1458291">
                  <a:extLst>
                    <a:ext uri="{9D8B030D-6E8A-4147-A177-3AD203B41FA5}">
                      <a16:colId xmlns:a16="http://schemas.microsoft.com/office/drawing/2014/main" val="560376874"/>
                    </a:ext>
                  </a:extLst>
                </a:gridCol>
                <a:gridCol w="1458291">
                  <a:extLst>
                    <a:ext uri="{9D8B030D-6E8A-4147-A177-3AD203B41FA5}">
                      <a16:colId xmlns:a16="http://schemas.microsoft.com/office/drawing/2014/main" val="309222227"/>
                    </a:ext>
                  </a:extLst>
                </a:gridCol>
                <a:gridCol w="1458291">
                  <a:extLst>
                    <a:ext uri="{9D8B030D-6E8A-4147-A177-3AD203B41FA5}">
                      <a16:colId xmlns:a16="http://schemas.microsoft.com/office/drawing/2014/main" val="2041094273"/>
                    </a:ext>
                  </a:extLst>
                </a:gridCol>
                <a:gridCol w="1544856">
                  <a:extLst>
                    <a:ext uri="{9D8B030D-6E8A-4147-A177-3AD203B41FA5}">
                      <a16:colId xmlns:a16="http://schemas.microsoft.com/office/drawing/2014/main" val="1996662489"/>
                    </a:ext>
                  </a:extLst>
                </a:gridCol>
                <a:gridCol w="1458896">
                  <a:extLst>
                    <a:ext uri="{9D8B030D-6E8A-4147-A177-3AD203B41FA5}">
                      <a16:colId xmlns:a16="http://schemas.microsoft.com/office/drawing/2014/main" val="1593344267"/>
                    </a:ext>
                  </a:extLst>
                </a:gridCol>
              </a:tblGrid>
              <a:tr h="53422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Time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Monday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Tuesday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Wednesday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Thursday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Friday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Closing plenary</a:t>
                      </a: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5014564"/>
                  </a:ext>
                </a:extLst>
              </a:tr>
              <a:tr h="502498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Q0</a:t>
                      </a: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(8:00~8:55)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i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(If needed)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 NA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 Breakout (opt.)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Breakout (opt.)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US" sz="8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Breakout (opt.)</a:t>
                      </a:r>
                      <a:endParaRPr lang="en-US" sz="8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US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Closing plenary Start at 8:30am (may change depends on the host restriction)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73313744"/>
                  </a:ext>
                </a:extLst>
              </a:tr>
              <a:tr h="568547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Q1 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(9:00 - 10:30)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Plenary Session#1 (1TU)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[Single Stream]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Closing plenary 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49854894"/>
                  </a:ext>
                </a:extLst>
              </a:tr>
              <a:tr h="244241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10:30 - 11:00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Morning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Morning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Morning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Morning Coffee Break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Morning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593756"/>
                  </a:ext>
                </a:extLst>
              </a:tr>
              <a:tr h="358080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Q2 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(11:00 - 12:30)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Closing plenary 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5733211"/>
                  </a:ext>
                </a:extLst>
              </a:tr>
              <a:tr h="204384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12:30 - 14:00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Lunch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Lunch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Lunch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Lunch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Lunch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7268007"/>
                  </a:ext>
                </a:extLst>
              </a:tr>
              <a:tr h="358080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Q3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(14:00 - 15:30)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Closing plenary 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82675116"/>
                  </a:ext>
                </a:extLst>
              </a:tr>
              <a:tr h="235265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15:30 - 16:00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Afternoon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Afternoon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Afternoon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Afternoon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Afternoon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47987309"/>
                  </a:ext>
                </a:extLst>
              </a:tr>
              <a:tr h="494437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Q4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(16:00 - 17:30)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i="1" dirty="0">
                          <a:effectLst/>
                          <a:highlight>
                            <a:srgbClr val="C1E442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Revision session</a:t>
                      </a:r>
                      <a:endParaRPr lang="en-US" sz="800" kern="1200" dirty="0">
                        <a:solidFill>
                          <a:schemeClr val="tx1"/>
                        </a:solidFill>
                        <a:effectLst/>
                        <a:highlight>
                          <a:srgbClr val="C1E442"/>
                        </a:highlight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Closing plenary 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80856872"/>
                  </a:ext>
                </a:extLst>
              </a:tr>
              <a:tr h="240565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17:30 - 17:40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98725036"/>
                  </a:ext>
                </a:extLst>
              </a:tr>
              <a:tr h="553711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Q5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(17:40 – 19:10)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i="1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Stream#1 (0.5 TU) </a:t>
                      </a:r>
                    </a:p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i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Stop around 18:45</a:t>
                      </a:r>
                    </a:p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i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Social evening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US" sz="800" i="1" dirty="0">
                          <a:effectLst/>
                          <a:highlight>
                            <a:srgbClr val="C1E442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Revision session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8523463"/>
                  </a:ext>
                </a:extLst>
              </a:tr>
            </a:tbl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A3EE13C7-ECF6-4142-9722-E68BAA9493C3}"/>
              </a:ext>
            </a:extLst>
          </p:cNvPr>
          <p:cNvSpPr txBox="1"/>
          <p:nvPr/>
        </p:nvSpPr>
        <p:spPr>
          <a:xfrm>
            <a:off x="448329" y="998080"/>
            <a:ext cx="7898502" cy="7232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b="1" dirty="0">
                <a:latin typeface="+mn-lt"/>
              </a:rPr>
              <a:t>Assumption: </a:t>
            </a:r>
          </a:p>
          <a:p>
            <a:r>
              <a:rPr lang="en-US" altLang="zh-CN" sz="1000" b="1" dirty="0">
                <a:latin typeface="+mn-lt"/>
              </a:rPr>
              <a:t>Option1: Q5 is counted: </a:t>
            </a:r>
            <a:r>
              <a:rPr lang="en-US" altLang="zh-CN" sz="1000" dirty="0">
                <a:latin typeface="+mn-lt"/>
              </a:rPr>
              <a:t>Every day = 5 sessions (TUs),  total TU in 1 ordinary meeting (exclude closing plenary TUs) = 18.5 TUs</a:t>
            </a:r>
          </a:p>
          <a:p>
            <a:r>
              <a:rPr lang="en-US" altLang="zh-CN" sz="1000" b="1" dirty="0">
                <a:solidFill>
                  <a:prstClr val="black"/>
                </a:solidFill>
                <a:latin typeface="Calibri"/>
              </a:rPr>
              <a:t>Option2: </a:t>
            </a:r>
            <a:r>
              <a:rPr lang="en-US" altLang="zh-CN" sz="1000" b="1" dirty="0">
                <a:latin typeface="+mn-lt"/>
              </a:rPr>
              <a:t>Q5 is not counted : </a:t>
            </a:r>
            <a:r>
              <a:rPr lang="en-US" altLang="zh-CN" sz="1000" dirty="0">
                <a:latin typeface="+mn-lt"/>
              </a:rPr>
              <a:t>Every day = 4 sessions (TUs),  total TU in 1 ordinary meeting (exclude closing plenary TUs) = 15 TUs</a:t>
            </a:r>
          </a:p>
          <a:p>
            <a:pPr marL="228600" indent="-228600">
              <a:buAutoNum type="arabicPeriod"/>
            </a:pPr>
            <a:endParaRPr lang="zh-CN" altLang="en-US" sz="1000" dirty="0">
              <a:latin typeface="+mn-lt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E25EA00-2662-4A9B-BBDE-E6CEEAD031C0}"/>
              </a:ext>
            </a:extLst>
          </p:cNvPr>
          <p:cNvSpPr txBox="1"/>
          <p:nvPr/>
        </p:nvSpPr>
        <p:spPr>
          <a:xfrm rot="21008097">
            <a:off x="233936" y="5374243"/>
            <a:ext cx="1868788" cy="600164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100" b="1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altLang="zh-CN" dirty="0">
                <a:solidFill>
                  <a:srgbClr val="FF0000"/>
                </a:solidFill>
              </a:rPr>
              <a:t>The content of this slides is to be updated based on the agreement</a:t>
            </a:r>
            <a:endParaRPr lang="zh-CN" altLang="en-US" dirty="0">
              <a:solidFill>
                <a:srgbClr val="FF0000"/>
              </a:solidFill>
              <a:highlight>
                <a:srgbClr val="00FFFF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3242874530"/>
      </p:ext>
    </p:extLst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03231D1A-BE03-427C-AFB2-5359FB9D06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0"/>
            <a:ext cx="6827838" cy="866775"/>
          </a:xfrm>
        </p:spPr>
        <p:txBody>
          <a:bodyPr/>
          <a:lstStyle/>
          <a:p>
            <a:r>
              <a:rPr lang="en-US" dirty="0"/>
              <a:t>TU Budget for SA5 OAM</a:t>
            </a:r>
            <a:endParaRPr lang="en-SE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F03F7F51-3836-462D-969C-2EB225EF7D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950" y="1168400"/>
            <a:ext cx="9322112" cy="5085165"/>
          </a:xfrm>
        </p:spPr>
        <p:txBody>
          <a:bodyPr/>
          <a:lstStyle/>
          <a:p>
            <a:r>
              <a:rPr lang="en-US" sz="2000" dirty="0"/>
              <a:t>Assumptions for SA5 OAM : </a:t>
            </a:r>
          </a:p>
          <a:p>
            <a:pPr lvl="1"/>
            <a:r>
              <a:rPr lang="en-US" sz="1600" dirty="0"/>
              <a:t>6 ordinary meeting per year. </a:t>
            </a:r>
          </a:p>
          <a:p>
            <a:pPr lvl="1"/>
            <a:r>
              <a:rPr lang="en-US" sz="1600" dirty="0">
                <a:solidFill>
                  <a:srgbClr val="FF0000"/>
                </a:solidFill>
              </a:rPr>
              <a:t>Rel-20 spans 21 months for SA5 (with early start of studies) = 10 meetings</a:t>
            </a:r>
          </a:p>
          <a:p>
            <a:pPr lvl="1"/>
            <a:r>
              <a:rPr lang="en-US" sz="1600" dirty="0"/>
              <a:t>1 Session = 1.5 hour time window </a:t>
            </a:r>
          </a:p>
          <a:p>
            <a:pPr lvl="1"/>
            <a:r>
              <a:rPr lang="en-US" sz="1600" dirty="0"/>
              <a:t>Max 5 sessions per meeting day</a:t>
            </a:r>
          </a:p>
          <a:p>
            <a:pPr lvl="1"/>
            <a:r>
              <a:rPr lang="en-US" sz="1600" dirty="0"/>
              <a:t>1 Stream = 1 TU (Time Unit)</a:t>
            </a:r>
          </a:p>
          <a:p>
            <a:pPr lvl="1"/>
            <a:r>
              <a:rPr lang="en-US" sz="1600" dirty="0"/>
              <a:t>1 TU is time (i.e., 1.5 hours) spent to discuss/handle technical contributions. </a:t>
            </a:r>
          </a:p>
          <a:p>
            <a:pPr lvl="1"/>
            <a:r>
              <a:rPr lang="en-US" sz="1600" dirty="0"/>
              <a:t>Revisions/Drafting/offline conference call are not counted for the TU estimates.</a:t>
            </a:r>
          </a:p>
          <a:p>
            <a:pPr lvl="1"/>
            <a:r>
              <a:rPr lang="en-US" sz="1600" dirty="0">
                <a:solidFill>
                  <a:srgbClr val="FF0000"/>
                </a:solidFill>
              </a:rPr>
              <a:t>OAM revision sessions normally planned to be in Thursday </a:t>
            </a:r>
            <a:r>
              <a:rPr lang="en-US" altLang="zh-CN" sz="1600" dirty="0">
                <a:solidFill>
                  <a:srgbClr val="FF0000"/>
                </a:solidFill>
              </a:rPr>
              <a:t>Q4 and </a:t>
            </a:r>
            <a:r>
              <a:rPr lang="en-US" sz="1600" dirty="0">
                <a:solidFill>
                  <a:srgbClr val="FF0000"/>
                </a:solidFill>
              </a:rPr>
              <a:t>Q5 (initial </a:t>
            </a:r>
            <a:r>
              <a:rPr lang="en-US" sz="1600" dirty="0" err="1">
                <a:solidFill>
                  <a:srgbClr val="FF0000"/>
                </a:solidFill>
              </a:rPr>
              <a:t>assump</a:t>
            </a:r>
            <a:r>
              <a:rPr lang="en-US" sz="1600" dirty="0">
                <a:solidFill>
                  <a:srgbClr val="FF0000"/>
                </a:solidFill>
              </a:rPr>
              <a:t>.)</a:t>
            </a:r>
          </a:p>
          <a:p>
            <a:pPr lvl="1"/>
            <a:r>
              <a:rPr lang="en-US" sz="1600" dirty="0">
                <a:solidFill>
                  <a:srgbClr val="FF0000"/>
                </a:solidFill>
              </a:rPr>
              <a:t>with Q5 counted:</a:t>
            </a:r>
          </a:p>
          <a:p>
            <a:pPr lvl="2"/>
            <a:r>
              <a:rPr lang="en-US" sz="1200" dirty="0">
                <a:solidFill>
                  <a:srgbClr val="FF0000"/>
                </a:solidFill>
              </a:rPr>
              <a:t> 1 parallel (OAM) stream per session =&gt; 18.5 TUs per meeting (incl. 2 TUs as buffer) = 185</a:t>
            </a:r>
          </a:p>
          <a:p>
            <a:pPr lvl="2"/>
            <a:r>
              <a:rPr lang="en-US" sz="1200" dirty="0">
                <a:solidFill>
                  <a:srgbClr val="FF0000"/>
                </a:solidFill>
              </a:rPr>
              <a:t>Assume Maintenance + Buffer = 33% =&gt; ~ 61 TU</a:t>
            </a:r>
          </a:p>
          <a:p>
            <a:pPr lvl="2"/>
            <a:r>
              <a:rPr lang="en-US" sz="1200" dirty="0">
                <a:solidFill>
                  <a:srgbClr val="FF0000"/>
                </a:solidFill>
              </a:rPr>
              <a:t>Resulting total TUs avail. f. SI/WI: 10 meetings x 18.5 sessions = 185 TU minus 61 =&gt; 124 TU</a:t>
            </a:r>
          </a:p>
          <a:p>
            <a:pPr lvl="2"/>
            <a:r>
              <a:rPr lang="en-US" sz="1200" dirty="0">
                <a:solidFill>
                  <a:srgbClr val="FF0000"/>
                </a:solidFill>
              </a:rPr>
              <a:t>With 15 SI/WI =&gt; Average 8 TU per SI/WI (0.8/meeting). </a:t>
            </a:r>
          </a:p>
          <a:p>
            <a:pPr lvl="1"/>
            <a:r>
              <a:rPr lang="en-US" altLang="zh-CN" sz="1600" dirty="0">
                <a:solidFill>
                  <a:srgbClr val="0000FF"/>
                </a:solidFill>
              </a:rPr>
              <a:t>without Q5 counted:</a:t>
            </a:r>
          </a:p>
          <a:p>
            <a:pPr lvl="2"/>
            <a:r>
              <a:rPr lang="en-US" altLang="zh-CN" sz="1200" dirty="0">
                <a:solidFill>
                  <a:srgbClr val="0000FF"/>
                </a:solidFill>
              </a:rPr>
              <a:t> 1 parallel (OAM) stream per session =&gt; 15 TUs per meeting (incl. 2 TUs as buffer) = 150</a:t>
            </a:r>
          </a:p>
          <a:p>
            <a:pPr lvl="2"/>
            <a:r>
              <a:rPr lang="en-US" altLang="zh-CN" sz="1200" dirty="0">
                <a:solidFill>
                  <a:srgbClr val="0000FF"/>
                </a:solidFill>
              </a:rPr>
              <a:t>Assume Maintenance + Buffer = 33% =&gt; ~ 50 TU</a:t>
            </a:r>
          </a:p>
          <a:p>
            <a:pPr lvl="2"/>
            <a:r>
              <a:rPr lang="en-US" altLang="zh-CN" sz="1200" dirty="0">
                <a:solidFill>
                  <a:srgbClr val="0000FF"/>
                </a:solidFill>
              </a:rPr>
              <a:t>Resulting total TUs avail. f. SI/WI: 10 meetings x 15 sessions = 150 TU minus 50 =&gt; 100 TU</a:t>
            </a:r>
          </a:p>
          <a:p>
            <a:pPr lvl="2"/>
            <a:r>
              <a:rPr lang="en-US" altLang="zh-CN" sz="1200" dirty="0">
                <a:solidFill>
                  <a:srgbClr val="0000FF"/>
                </a:solidFill>
              </a:rPr>
              <a:t>With 12 SI/WI =&gt; Average 8 TU per SI/WI (0.8/meeting). </a:t>
            </a:r>
          </a:p>
          <a:p>
            <a:pPr lvl="2"/>
            <a:endParaRPr lang="en-US" sz="1200" dirty="0">
              <a:solidFill>
                <a:schemeClr val="accent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A0437E8-C18C-4968-8879-D6D41459719A}"/>
              </a:ext>
            </a:extLst>
          </p:cNvPr>
          <p:cNvSpPr txBox="1"/>
          <p:nvPr/>
        </p:nvSpPr>
        <p:spPr>
          <a:xfrm rot="21008097">
            <a:off x="233936" y="5374243"/>
            <a:ext cx="1868788" cy="600164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100" b="1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altLang="zh-CN" dirty="0">
                <a:solidFill>
                  <a:srgbClr val="FF0000"/>
                </a:solidFill>
              </a:rPr>
              <a:t>The content of this slides is to be updated based on the agreement</a:t>
            </a:r>
            <a:endParaRPr lang="zh-CN" altLang="en-US" dirty="0">
              <a:solidFill>
                <a:srgbClr val="FF0000"/>
              </a:solidFill>
              <a:highlight>
                <a:srgbClr val="00FFFF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3425909832"/>
      </p:ext>
    </p:extLst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FCD482DA-39A8-45F1-A886-8B15F5B2CA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1410" y="0"/>
            <a:ext cx="9712409" cy="1143000"/>
          </a:xfrm>
        </p:spPr>
        <p:txBody>
          <a:bodyPr/>
          <a:lstStyle/>
          <a:p>
            <a:r>
              <a:rPr lang="en-US" altLang="zh-CN" dirty="0"/>
              <a:t>SA5 Rel-20 OAM TU planning (Jan.2025~Mar.2027)</a:t>
            </a:r>
            <a:endParaRPr lang="zh-CN" altLang="en-US" dirty="0"/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12728E71-99C6-4012-A7FA-922E2C3A3A7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8153221"/>
              </p:ext>
            </p:extLst>
          </p:nvPr>
        </p:nvGraphicFramePr>
        <p:xfrm>
          <a:off x="181410" y="2718483"/>
          <a:ext cx="11638718" cy="34823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77120">
                  <a:extLst>
                    <a:ext uri="{9D8B030D-6E8A-4147-A177-3AD203B41FA5}">
                      <a16:colId xmlns:a16="http://schemas.microsoft.com/office/drawing/2014/main" val="428783908"/>
                    </a:ext>
                  </a:extLst>
                </a:gridCol>
                <a:gridCol w="2265405">
                  <a:extLst>
                    <a:ext uri="{9D8B030D-6E8A-4147-A177-3AD203B41FA5}">
                      <a16:colId xmlns:a16="http://schemas.microsoft.com/office/drawing/2014/main" val="228380027"/>
                    </a:ext>
                  </a:extLst>
                </a:gridCol>
                <a:gridCol w="1795849">
                  <a:extLst>
                    <a:ext uri="{9D8B030D-6E8A-4147-A177-3AD203B41FA5}">
                      <a16:colId xmlns:a16="http://schemas.microsoft.com/office/drawing/2014/main" val="856762402"/>
                    </a:ext>
                  </a:extLst>
                </a:gridCol>
                <a:gridCol w="2042984">
                  <a:extLst>
                    <a:ext uri="{9D8B030D-6E8A-4147-A177-3AD203B41FA5}">
                      <a16:colId xmlns:a16="http://schemas.microsoft.com/office/drawing/2014/main" val="2063139119"/>
                    </a:ext>
                  </a:extLst>
                </a:gridCol>
                <a:gridCol w="1499286">
                  <a:extLst>
                    <a:ext uri="{9D8B030D-6E8A-4147-A177-3AD203B41FA5}">
                      <a16:colId xmlns:a16="http://schemas.microsoft.com/office/drawing/2014/main" val="899980716"/>
                    </a:ext>
                  </a:extLst>
                </a:gridCol>
                <a:gridCol w="1358074">
                  <a:extLst>
                    <a:ext uri="{9D8B030D-6E8A-4147-A177-3AD203B41FA5}">
                      <a16:colId xmlns:a16="http://schemas.microsoft.com/office/drawing/2014/main" val="446372523"/>
                    </a:ext>
                  </a:extLst>
                </a:gridCol>
              </a:tblGrid>
              <a:tr h="408134">
                <a:tc>
                  <a:txBody>
                    <a:bodyPr/>
                    <a:lstStyle/>
                    <a:p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Maintenance+R18/R19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R19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R20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R21 preparation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Buffer </a:t>
                      </a:r>
                    </a:p>
                    <a:p>
                      <a:r>
                        <a:rPr lang="en-US" altLang="zh-CN" sz="1200" dirty="0">
                          <a:latin typeface="+mn-lt"/>
                        </a:rPr>
                        <a:t>(revision session)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5766534"/>
                  </a:ext>
                </a:extLst>
              </a:tr>
              <a:tr h="505362">
                <a:tc>
                  <a:txBody>
                    <a:bodyPr/>
                    <a:lstStyle/>
                    <a:p>
                      <a:r>
                        <a:rPr lang="en-US" altLang="zh-CN" sz="1200" b="1" dirty="0">
                          <a:latin typeface="+mn-lt"/>
                        </a:rPr>
                        <a:t>Jan.2025~Jun.2025: </a:t>
                      </a:r>
                    </a:p>
                    <a:p>
                      <a:r>
                        <a:rPr lang="en-US" altLang="zh-CN" sz="1200" b="1" dirty="0">
                          <a:latin typeface="+mn-lt"/>
                        </a:rPr>
                        <a:t>SA5#159~#161 (3 meetings) </a:t>
                      </a:r>
                    </a:p>
                    <a:p>
                      <a:r>
                        <a:rPr lang="en-US" altLang="zh-CN" sz="1000" b="1" dirty="0">
                          <a:solidFill>
                            <a:srgbClr val="FF0000"/>
                          </a:solidFill>
                          <a:latin typeface="+mn-lt"/>
                        </a:rPr>
                        <a:t>(OAM/CH Prime SID def.)</a:t>
                      </a:r>
                      <a:endParaRPr lang="zh-CN" altLang="en-US" sz="1000" b="1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1.5 TU*3 meetings=</a:t>
                      </a:r>
                    </a:p>
                    <a:p>
                      <a:r>
                        <a:rPr lang="en-US" altLang="zh-CN" sz="1200" dirty="0">
                          <a:latin typeface="+mn-lt"/>
                        </a:rPr>
                        <a:t>4.5 TU (CRs)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13 TU*3 meetings= 39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2 TU*3 meetings = 6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NA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2 TU*3=6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2915488"/>
                  </a:ext>
                </a:extLst>
              </a:tr>
              <a:tr h="505362">
                <a:tc>
                  <a:txBody>
                    <a:bodyPr/>
                    <a:lstStyle/>
                    <a:p>
                      <a:r>
                        <a:rPr lang="en-US" altLang="zh-CN" sz="1200" b="1" dirty="0">
                          <a:latin typeface="+mn-lt"/>
                        </a:rPr>
                        <a:t>Jun.2025~Sep.2025: </a:t>
                      </a:r>
                    </a:p>
                    <a:p>
                      <a:r>
                        <a:rPr lang="en-US" altLang="zh-CN" sz="1200" b="1" dirty="0">
                          <a:latin typeface="+mn-lt"/>
                        </a:rPr>
                        <a:t>SA5#162 (1 meeting) </a:t>
                      </a: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1" dirty="0">
                          <a:solidFill>
                            <a:srgbClr val="FF0000"/>
                          </a:solidFill>
                          <a:latin typeface="+mn-lt"/>
                        </a:rPr>
                        <a:t>(Rel-19 stage-3 freeze, first meeting for Rel-20)</a:t>
                      </a:r>
                      <a:endParaRPr lang="zh-CN" altLang="en-US" sz="1000" b="1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1.5 TU (CRs)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13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2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NA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2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06143768"/>
                  </a:ext>
                </a:extLst>
              </a:tr>
              <a:tr h="505362">
                <a:tc>
                  <a:txBody>
                    <a:bodyPr/>
                    <a:lstStyle/>
                    <a:p>
                      <a:r>
                        <a:rPr lang="en-US" altLang="zh-CN" sz="1200" b="1" dirty="0">
                          <a:latin typeface="+mn-lt"/>
                        </a:rPr>
                        <a:t>Oct.2025~Dec.2026: </a:t>
                      </a:r>
                    </a:p>
                    <a:p>
                      <a:r>
                        <a:rPr lang="en-US" altLang="zh-CN" sz="1200" b="1" dirty="0">
                          <a:latin typeface="+mn-lt"/>
                        </a:rPr>
                        <a:t>SA5#163~#169 (7 meetings)</a:t>
                      </a:r>
                    </a:p>
                    <a:p>
                      <a:r>
                        <a:rPr lang="en-US" altLang="zh-CN" sz="1000" b="1" dirty="0">
                          <a:solidFill>
                            <a:srgbClr val="FF0000"/>
                          </a:solidFill>
                          <a:latin typeface="+mn-lt"/>
                        </a:rPr>
                        <a:t>(OAM/CH Prime stage-3 freeze)</a:t>
                      </a:r>
                      <a:endParaRPr lang="en-US" altLang="zh-CN" sz="1000" b="1" dirty="0">
                        <a:latin typeface="+mn-lt"/>
                      </a:endParaRP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1" dirty="0">
                          <a:solidFill>
                            <a:srgbClr val="FF0000"/>
                          </a:solidFill>
                          <a:latin typeface="+mn-lt"/>
                        </a:rPr>
                        <a:t>SA5#165~#167 (3 meetings)</a:t>
                      </a: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1" dirty="0">
                          <a:solidFill>
                            <a:srgbClr val="FF0000"/>
                          </a:solidFill>
                          <a:latin typeface="+mn-lt"/>
                        </a:rPr>
                        <a:t>(OAM/CH Supporting SID def.)</a:t>
                      </a:r>
                      <a:endParaRPr lang="zh-CN" altLang="en-US" sz="1000" b="1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2.5 TU*7 meetings=</a:t>
                      </a:r>
                    </a:p>
                    <a:p>
                      <a:r>
                        <a:rPr lang="en-US" altLang="zh-CN" sz="1200" dirty="0">
                          <a:latin typeface="+mn-lt"/>
                        </a:rPr>
                        <a:t>17.5 TU (CRs)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NA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14 TU*7 meetings = 98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NA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2 TU*7=14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7261855"/>
                  </a:ext>
                </a:extLst>
              </a:tr>
              <a:tr h="505362">
                <a:tc>
                  <a:txBody>
                    <a:bodyPr/>
                    <a:lstStyle/>
                    <a:p>
                      <a:r>
                        <a:rPr lang="en-US" altLang="zh-CN" sz="1200" b="1" dirty="0">
                          <a:latin typeface="+mn-lt"/>
                        </a:rPr>
                        <a:t>Jan. 2027~Mar.2027:</a:t>
                      </a:r>
                    </a:p>
                    <a:p>
                      <a:r>
                        <a:rPr lang="en-US" altLang="zh-CN" sz="1200" b="1" dirty="0">
                          <a:latin typeface="+mn-lt"/>
                        </a:rPr>
                        <a:t>SA5#170~#171 (2 meetings)</a:t>
                      </a:r>
                    </a:p>
                    <a:p>
                      <a:r>
                        <a:rPr lang="en-US" altLang="zh-CN" sz="1050" b="1" dirty="0">
                          <a:solidFill>
                            <a:srgbClr val="FF0000"/>
                          </a:solidFill>
                          <a:latin typeface="+mn-lt"/>
                        </a:rPr>
                        <a:t>(OAM/CH Supporting stage-3 freeze)</a:t>
                      </a:r>
                      <a:endParaRPr lang="zh-CN" altLang="en-US" sz="1200" b="1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1.5 TU*2 meetings = 3 TU (CRs)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NA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>
                          <a:latin typeface="+mn-lt"/>
                        </a:rPr>
                        <a:t>12 TU*2 meetings = 24 TU</a:t>
                      </a:r>
                      <a:endParaRPr lang="zh-CN" altLang="en-US" sz="1200" dirty="0">
                        <a:latin typeface="+mn-lt"/>
                      </a:endParaRPr>
                    </a:p>
                    <a:p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>
                          <a:latin typeface="+mn-lt"/>
                        </a:rPr>
                        <a:t>3 TU*2 meetings = 6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2 TU*2=4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1516993"/>
                  </a:ext>
                </a:extLst>
              </a:tr>
              <a:tr h="233219">
                <a:tc>
                  <a:txBody>
                    <a:bodyPr/>
                    <a:lstStyle/>
                    <a:p>
                      <a:r>
                        <a:rPr lang="en-US" altLang="zh-CN" sz="1200" b="1" dirty="0">
                          <a:latin typeface="+mn-lt"/>
                        </a:rPr>
                        <a:t>Total=185 TU</a:t>
                      </a:r>
                      <a:endParaRPr lang="zh-CN" altLang="en-US" sz="1200" b="1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 22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13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124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6TU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20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74169429"/>
                  </a:ext>
                </a:extLst>
              </a:tr>
            </a:tbl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22E304B9-39CB-469E-852A-517B272CCFA6}"/>
              </a:ext>
            </a:extLst>
          </p:cNvPr>
          <p:cNvSpPr txBox="1"/>
          <p:nvPr/>
        </p:nvSpPr>
        <p:spPr>
          <a:xfrm>
            <a:off x="438873" y="964157"/>
            <a:ext cx="1045626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/>
              <a:t>Assumptions:</a:t>
            </a:r>
          </a:p>
          <a:p>
            <a:pPr marL="342900" indent="-342900">
              <a:buFont typeface="+mj-lt"/>
              <a:buAutoNum type="arabicPeriod"/>
            </a:pPr>
            <a:r>
              <a:rPr lang="en-US" altLang="zh-CN" sz="1200" dirty="0"/>
              <a:t>Every meeting day = 5 quarters (= 5 TUs)</a:t>
            </a:r>
          </a:p>
          <a:p>
            <a:pPr marL="342900" indent="-342900">
              <a:buFont typeface="+mj-lt"/>
              <a:buAutoNum type="arabicPeriod"/>
            </a:pPr>
            <a:r>
              <a:rPr lang="en-US" altLang="zh-CN" sz="1200" dirty="0"/>
              <a:t>Total TUs per meeting = 18.5 TUs</a:t>
            </a:r>
          </a:p>
          <a:p>
            <a:pPr marL="950913" lvl="1" indent="-342900">
              <a:buFont typeface="+mj-lt"/>
              <a:buAutoNum type="arabicPeriod"/>
            </a:pPr>
            <a:r>
              <a:rPr lang="fr-FR" altLang="zh-CN" sz="1200" dirty="0">
                <a:sym typeface="Wingdings 3" panose="05040102010807070707" pitchFamily="18" charset="2"/>
              </a:rPr>
              <a:t>B</a:t>
            </a:r>
            <a:r>
              <a:rPr lang="en-US" altLang="zh-CN" sz="1200" dirty="0" err="1">
                <a:sym typeface="Wingdings 3" panose="05040102010807070707" pitchFamily="18" charset="2"/>
              </a:rPr>
              <a:t>uffer</a:t>
            </a:r>
            <a:r>
              <a:rPr lang="en-US" altLang="zh-CN" sz="1200" dirty="0">
                <a:sym typeface="Wingdings 3" panose="05040102010807070707" pitchFamily="18" charset="2"/>
              </a:rPr>
              <a:t> = 2 TUs</a:t>
            </a:r>
          </a:p>
          <a:p>
            <a:pPr marL="950913" lvl="1" indent="-342900">
              <a:buFont typeface="+mj-lt"/>
              <a:buAutoNum type="arabicPeriod"/>
            </a:pPr>
            <a:r>
              <a:rPr lang="en-US" altLang="zh-CN" sz="1200" dirty="0"/>
              <a:t>OAM = 16.5 TUs</a:t>
            </a:r>
          </a:p>
          <a:p>
            <a:pPr marL="1560513" lvl="2" indent="-342900">
              <a:buFont typeface="+mj-lt"/>
              <a:buAutoNum type="arabicPeriod"/>
            </a:pPr>
            <a:r>
              <a:rPr lang="fr-FR" altLang="zh-CN" sz="1200" dirty="0">
                <a:solidFill>
                  <a:prstClr val="black"/>
                </a:solidFill>
              </a:rPr>
              <a:t>M</a:t>
            </a:r>
            <a:r>
              <a:rPr lang="en-US" altLang="zh-CN" sz="1200" dirty="0" err="1">
                <a:solidFill>
                  <a:prstClr val="black"/>
                </a:solidFill>
              </a:rPr>
              <a:t>aintenance</a:t>
            </a:r>
            <a:r>
              <a:rPr lang="en-US" altLang="zh-CN" sz="1200" dirty="0">
                <a:solidFill>
                  <a:prstClr val="black"/>
                </a:solidFill>
              </a:rPr>
              <a:t> CRs + remaining Rel-19 work (TU allocation will decrease over time </a:t>
            </a:r>
            <a:r>
              <a:rPr lang="en-US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)</a:t>
            </a:r>
          </a:p>
          <a:p>
            <a:pPr marL="1560513" lvl="2" indent="-342900">
              <a:buFont typeface="+mj-lt"/>
              <a:buAutoNum type="arabicPeriod"/>
            </a:pPr>
            <a:r>
              <a:rPr lang="fr-FR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R</a:t>
            </a:r>
            <a:r>
              <a:rPr lang="en-US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el-21 preparation work </a:t>
            </a:r>
            <a:r>
              <a:rPr lang="en-US" altLang="zh-CN" sz="1200" dirty="0">
                <a:solidFill>
                  <a:prstClr val="black"/>
                </a:solidFill>
              </a:rPr>
              <a:t>(TU allocation will be zero at the beginning and will increase over time </a:t>
            </a:r>
            <a:r>
              <a:rPr lang="en-US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)</a:t>
            </a:r>
          </a:p>
          <a:p>
            <a:pPr marL="1560513" lvl="2" indent="-342900">
              <a:buFont typeface="+mj-lt"/>
              <a:buAutoNum type="arabicPeriod"/>
            </a:pPr>
            <a:r>
              <a:rPr lang="fr-FR" altLang="zh-CN" sz="1200" dirty="0">
                <a:sym typeface="Wingdings 3" panose="05040102010807070707" pitchFamily="18" charset="2"/>
              </a:rPr>
              <a:t>A</a:t>
            </a:r>
            <a:r>
              <a:rPr lang="en-US" altLang="zh-CN" sz="1200" dirty="0" err="1">
                <a:sym typeface="Wingdings 3" panose="05040102010807070707" pitchFamily="18" charset="2"/>
              </a:rPr>
              <a:t>ll</a:t>
            </a:r>
            <a:r>
              <a:rPr lang="en-US" altLang="zh-CN" sz="1200" dirty="0">
                <a:sym typeface="Wingdings 3" panose="05040102010807070707" pitchFamily="18" charset="2"/>
              </a:rPr>
              <a:t> remaining time is available for Rel-20 SIDs / WIDs</a:t>
            </a:r>
            <a:endParaRPr lang="en-US" altLang="zh-CN" sz="1200" dirty="0">
              <a:solidFill>
                <a:prstClr val="black"/>
              </a:solidFill>
              <a:sym typeface="Wingdings 3" panose="05040102010807070707" pitchFamily="18" charset="2"/>
            </a:endParaRPr>
          </a:p>
          <a:p>
            <a:pPr marL="342900" indent="-342900">
              <a:buFont typeface="+mj-lt"/>
              <a:buAutoNum type="arabicPeriod"/>
            </a:pPr>
            <a:r>
              <a:rPr lang="fr-FR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T</a:t>
            </a:r>
            <a:r>
              <a:rPr lang="en-US" altLang="zh-CN" sz="1200" dirty="0" err="1">
                <a:solidFill>
                  <a:prstClr val="black"/>
                </a:solidFill>
                <a:sym typeface="Wingdings 3" panose="05040102010807070707" pitchFamily="18" charset="2"/>
              </a:rPr>
              <a:t>otal</a:t>
            </a:r>
            <a:r>
              <a:rPr lang="en-US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 TUs allocated to Rel-20 SIDs / WIDs = 124 TUs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24B11DC-2072-4188-89C6-A969B5AD44AF}"/>
              </a:ext>
            </a:extLst>
          </p:cNvPr>
          <p:cNvSpPr txBox="1"/>
          <p:nvPr/>
        </p:nvSpPr>
        <p:spPr>
          <a:xfrm rot="21008097">
            <a:off x="9432915" y="1655532"/>
            <a:ext cx="1868788" cy="600164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100" b="1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altLang="zh-CN" dirty="0">
                <a:solidFill>
                  <a:srgbClr val="FF0000"/>
                </a:solidFill>
              </a:rPr>
              <a:t>This TU planning is for option1, to be updated according to agreement</a:t>
            </a:r>
            <a:endParaRPr lang="zh-CN" altLang="en-US" dirty="0">
              <a:solidFill>
                <a:srgbClr val="FF0000"/>
              </a:solidFill>
              <a:highlight>
                <a:srgbClr val="00FFFF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3060572281"/>
      </p:ext>
    </p:extLst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3F22EAC7-33FE-46C7-93AF-9B09E2C21B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8421" y="0"/>
            <a:ext cx="8388350" cy="934720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de-DE" altLang="de-DE" dirty="0"/>
              <a:t>SA5 calendar with </a:t>
            </a:r>
            <a:r>
              <a:rPr lang="en-US" altLang="zh-CN" dirty="0"/>
              <a:t>CH</a:t>
            </a:r>
            <a:r>
              <a:rPr lang="de-DE" altLang="de-DE" dirty="0"/>
              <a:t> TU (one track) 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7EFDD739-EAD3-45DA-BDFC-A6C6D71CEC5A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1405546" y="1661214"/>
          <a:ext cx="8388351" cy="4669989"/>
        </p:xfrm>
        <a:graphic>
          <a:graphicData uri="http://schemas.openxmlformats.org/drawingml/2006/table">
            <a:tbl>
              <a:tblPr firstRow="1" firstCol="1" bandRow="1"/>
              <a:tblGrid>
                <a:gridCol w="1009726">
                  <a:extLst>
                    <a:ext uri="{9D8B030D-6E8A-4147-A177-3AD203B41FA5}">
                      <a16:colId xmlns:a16="http://schemas.microsoft.com/office/drawing/2014/main" val="453583115"/>
                    </a:ext>
                  </a:extLst>
                </a:gridCol>
                <a:gridCol w="1458291">
                  <a:extLst>
                    <a:ext uri="{9D8B030D-6E8A-4147-A177-3AD203B41FA5}">
                      <a16:colId xmlns:a16="http://schemas.microsoft.com/office/drawing/2014/main" val="560376874"/>
                    </a:ext>
                  </a:extLst>
                </a:gridCol>
                <a:gridCol w="1458291">
                  <a:extLst>
                    <a:ext uri="{9D8B030D-6E8A-4147-A177-3AD203B41FA5}">
                      <a16:colId xmlns:a16="http://schemas.microsoft.com/office/drawing/2014/main" val="309222227"/>
                    </a:ext>
                  </a:extLst>
                </a:gridCol>
                <a:gridCol w="1458291">
                  <a:extLst>
                    <a:ext uri="{9D8B030D-6E8A-4147-A177-3AD203B41FA5}">
                      <a16:colId xmlns:a16="http://schemas.microsoft.com/office/drawing/2014/main" val="2041094273"/>
                    </a:ext>
                  </a:extLst>
                </a:gridCol>
                <a:gridCol w="1544856">
                  <a:extLst>
                    <a:ext uri="{9D8B030D-6E8A-4147-A177-3AD203B41FA5}">
                      <a16:colId xmlns:a16="http://schemas.microsoft.com/office/drawing/2014/main" val="1996662489"/>
                    </a:ext>
                  </a:extLst>
                </a:gridCol>
                <a:gridCol w="1458896">
                  <a:extLst>
                    <a:ext uri="{9D8B030D-6E8A-4147-A177-3AD203B41FA5}">
                      <a16:colId xmlns:a16="http://schemas.microsoft.com/office/drawing/2014/main" val="1593344267"/>
                    </a:ext>
                  </a:extLst>
                </a:gridCol>
              </a:tblGrid>
              <a:tr h="53422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Time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Monday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Tuesday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Wednesday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Thursday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Friday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Closing plenary</a:t>
                      </a: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5014564"/>
                  </a:ext>
                </a:extLst>
              </a:tr>
              <a:tr h="502498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Q0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(8:00~8:55)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i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(If needed)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highlight>
                            <a:srgbClr val="C0C0C0"/>
                          </a:highlight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 Breakout (opt.)</a:t>
                      </a:r>
                      <a:endParaRPr lang="en-US" sz="800" dirty="0">
                        <a:effectLst/>
                        <a:highlight>
                          <a:srgbClr val="C0C0C0"/>
                        </a:highlight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highlight>
                            <a:srgbClr val="C0C0C0"/>
                          </a:highlight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Breakout (opt.)</a:t>
                      </a:r>
                      <a:endParaRPr lang="en-US" sz="800" dirty="0">
                        <a:effectLst/>
                        <a:highlight>
                          <a:srgbClr val="C0C0C0"/>
                        </a:highlight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800" kern="1200" dirty="0">
                        <a:solidFill>
                          <a:schemeClr val="tx1"/>
                        </a:solidFill>
                        <a:effectLst/>
                        <a:highlight>
                          <a:srgbClr val="C0C0C0"/>
                        </a:highlight>
                        <a:latin typeface="Arial" panose="020B0604020202020204" pitchFamily="34" charset="0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US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Closing plenary Start at 8:30am (may change depends on the host restriction)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73313744"/>
                  </a:ext>
                </a:extLst>
              </a:tr>
              <a:tr h="568547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Q1 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(9:00 - 10:30)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Plenary Session#1 (1TU)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[Single Stream]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i="1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C1E442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Revision session</a:t>
                      </a:r>
                      <a:endParaRPr lang="en-US" altLang="zh-CN" sz="800" i="1" kern="1200" dirty="0">
                        <a:solidFill>
                          <a:schemeClr val="tx1"/>
                        </a:solidFill>
                        <a:effectLst/>
                        <a:highlight>
                          <a:srgbClr val="C1E442"/>
                        </a:highlight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Closing plenary 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49854894"/>
                  </a:ext>
                </a:extLst>
              </a:tr>
              <a:tr h="244241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10:30 - 11:00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Morning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Morning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Morning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Morning Coffee Break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Morning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593756"/>
                  </a:ext>
                </a:extLst>
              </a:tr>
              <a:tr h="358080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Q2 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(11:00 - 12:30)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i="1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C1E442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Revision session</a:t>
                      </a:r>
                      <a:endParaRPr lang="en-US" sz="800" i="1" kern="1200" dirty="0">
                        <a:solidFill>
                          <a:schemeClr val="tx1"/>
                        </a:solidFill>
                        <a:effectLst/>
                        <a:highlight>
                          <a:srgbClr val="C1E442"/>
                        </a:highlight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Closing plenary 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5733211"/>
                  </a:ext>
                </a:extLst>
              </a:tr>
              <a:tr h="204384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12:30 - 14:00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Lunch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Lunch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Lunch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Lunch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Lunch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7268007"/>
                  </a:ext>
                </a:extLst>
              </a:tr>
              <a:tr h="358080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Q3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(14:00 - 15:30)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i="1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C1E442"/>
                          </a:highlight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Offline session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8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i="1" dirty="0">
                          <a:effectLst/>
                          <a:highlight>
                            <a:srgbClr val="C1E442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CH Closing</a:t>
                      </a:r>
                      <a:endParaRPr lang="en-US" altLang="zh-CN" sz="800" kern="1200" dirty="0">
                        <a:solidFill>
                          <a:schemeClr val="tx1"/>
                        </a:solidFill>
                        <a:effectLst/>
                        <a:highlight>
                          <a:srgbClr val="C1E442"/>
                        </a:highlight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Closing plenary 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82675116"/>
                  </a:ext>
                </a:extLst>
              </a:tr>
              <a:tr h="235265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15:30 - 16:00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Afternoon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Afternoon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Afternoon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Afternoon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Afternoon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47987309"/>
                  </a:ext>
                </a:extLst>
              </a:tr>
              <a:tr h="494437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Q4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(16:00 - 17:30)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i="1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C1E442"/>
                          </a:highlight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Offline session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i="1" dirty="0">
                          <a:effectLst/>
                          <a:highlight>
                            <a:srgbClr val="C1E442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CH Closing</a:t>
                      </a:r>
                      <a:endParaRPr lang="en-US" sz="800" kern="1200" dirty="0">
                        <a:solidFill>
                          <a:schemeClr val="tx1"/>
                        </a:solidFill>
                        <a:effectLst/>
                        <a:highlight>
                          <a:srgbClr val="C1E442"/>
                        </a:highlight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Closing plenary 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80856872"/>
                  </a:ext>
                </a:extLst>
              </a:tr>
              <a:tr h="240565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17:30 - 17:40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98725036"/>
                  </a:ext>
                </a:extLst>
              </a:tr>
              <a:tr h="553711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Q5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(17:40 – 19:10)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i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Social evening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i="1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C1E442"/>
                          </a:highlight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Offline session (Opt.)</a:t>
                      </a:r>
                      <a:endParaRPr lang="en-US" sz="800" i="1" kern="1200" dirty="0">
                        <a:solidFill>
                          <a:schemeClr val="tx1"/>
                        </a:solidFill>
                        <a:effectLst/>
                        <a:highlight>
                          <a:srgbClr val="C1E442"/>
                        </a:highlight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GB" sz="800" i="1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C1E442"/>
                          </a:highlight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CH Closing</a:t>
                      </a:r>
                      <a:r>
                        <a:rPr lang="en-US" sz="800" i="1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C1E442"/>
                          </a:highlight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(Opt.)</a:t>
                      </a:r>
                      <a:endParaRPr lang="en-US" sz="800" i="1" kern="1200" dirty="0">
                        <a:solidFill>
                          <a:schemeClr val="tx1"/>
                        </a:solidFill>
                        <a:effectLst/>
                        <a:highlight>
                          <a:srgbClr val="C1E442"/>
                        </a:highlight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8523463"/>
                  </a:ext>
                </a:extLst>
              </a:tr>
            </a:tbl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A3EE13C7-ECF6-4142-9722-E68BAA9493C3}"/>
              </a:ext>
            </a:extLst>
          </p:cNvPr>
          <p:cNvSpPr txBox="1"/>
          <p:nvPr/>
        </p:nvSpPr>
        <p:spPr>
          <a:xfrm>
            <a:off x="678421" y="1031872"/>
            <a:ext cx="9478832" cy="5693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b="1" dirty="0">
                <a:latin typeface="+mn-lt"/>
              </a:rPr>
              <a:t>Assumption: </a:t>
            </a:r>
          </a:p>
          <a:p>
            <a:r>
              <a:rPr lang="en-US" altLang="zh-CN" sz="1000" b="1" dirty="0">
                <a:latin typeface="+mn-lt"/>
              </a:rPr>
              <a:t>Option1: Q5 is counted: </a:t>
            </a:r>
            <a:r>
              <a:rPr lang="en-US" altLang="zh-CN" sz="1000" dirty="0">
                <a:latin typeface="+mn-lt"/>
              </a:rPr>
              <a:t>Every day = 5 sessions (TUs),  total TU in 1 ordinary meeting (exclude closing plenary and offline TUs) = 12 TUs</a:t>
            </a:r>
          </a:p>
          <a:p>
            <a:r>
              <a:rPr lang="en-US" altLang="zh-CN" sz="1000" b="1" dirty="0">
                <a:latin typeface="+mn-lt"/>
              </a:rPr>
              <a:t>Option2: Q5 is not counted : </a:t>
            </a:r>
            <a:r>
              <a:rPr lang="en-US" altLang="zh-CN" sz="1000" dirty="0">
                <a:latin typeface="+mn-lt"/>
              </a:rPr>
              <a:t>Every day = 4 sessions (TUs),  total TU in 1 ordinary meeting (exclude closing plenary and offline TUs) = 11 TUs</a:t>
            </a:r>
            <a:endParaRPr lang="zh-CN" altLang="en-US" sz="1000" dirty="0">
              <a:latin typeface="+mn-lt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A22F9A8-AF37-49F6-9095-7B655EECDE0A}"/>
              </a:ext>
            </a:extLst>
          </p:cNvPr>
          <p:cNvSpPr txBox="1"/>
          <p:nvPr/>
        </p:nvSpPr>
        <p:spPr>
          <a:xfrm rot="21008097">
            <a:off x="233936" y="5374243"/>
            <a:ext cx="1868788" cy="600164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100" b="1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altLang="zh-CN" dirty="0">
                <a:solidFill>
                  <a:srgbClr val="FF0000"/>
                </a:solidFill>
              </a:rPr>
              <a:t>The content of this slides is to be updated based on the agreement</a:t>
            </a:r>
            <a:endParaRPr lang="zh-CN" altLang="en-US" dirty="0">
              <a:solidFill>
                <a:srgbClr val="FF0000"/>
              </a:solidFill>
              <a:highlight>
                <a:srgbClr val="00FFFF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1108253922"/>
      </p:ext>
    </p:extLst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03231D1A-BE03-427C-AFB2-5359FB9D06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576" y="0"/>
            <a:ext cx="6827838" cy="866775"/>
          </a:xfrm>
        </p:spPr>
        <p:txBody>
          <a:bodyPr/>
          <a:lstStyle/>
          <a:p>
            <a:r>
              <a:rPr lang="en-US" dirty="0"/>
              <a:t>TU Budget for SA5 CH</a:t>
            </a:r>
            <a:endParaRPr lang="en-SE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F03F7F51-3836-462D-969C-2EB225EF7D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0942" y="943674"/>
            <a:ext cx="11152107" cy="5588862"/>
          </a:xfrm>
          <a:solidFill>
            <a:schemeClr val="bg1"/>
          </a:solidFill>
        </p:spPr>
        <p:txBody>
          <a:bodyPr/>
          <a:lstStyle/>
          <a:p>
            <a:r>
              <a:rPr lang="en-US" sz="2000" dirty="0"/>
              <a:t>Assumptions for SA5 CH : </a:t>
            </a:r>
          </a:p>
          <a:p>
            <a:pPr lvl="1"/>
            <a:r>
              <a:rPr lang="en-US" sz="1600" dirty="0"/>
              <a:t>6 ordinary meeting per year. </a:t>
            </a:r>
          </a:p>
          <a:p>
            <a:pPr lvl="1"/>
            <a:r>
              <a:rPr lang="en-US" sz="1600" dirty="0">
                <a:solidFill>
                  <a:srgbClr val="FF0000"/>
                </a:solidFill>
              </a:rPr>
              <a:t>Rel-20 spans 21 months for SA5 (with early start of studies) = 10 meetings</a:t>
            </a:r>
          </a:p>
          <a:p>
            <a:pPr lvl="1"/>
            <a:r>
              <a:rPr lang="en-US" sz="1600" dirty="0"/>
              <a:t>1 Session = 1.5 hour time window </a:t>
            </a:r>
          </a:p>
          <a:p>
            <a:pPr lvl="1"/>
            <a:r>
              <a:rPr lang="en-US" sz="1600" dirty="0"/>
              <a:t>Max 5 sessions per meeting day</a:t>
            </a:r>
          </a:p>
          <a:p>
            <a:pPr lvl="1"/>
            <a:r>
              <a:rPr lang="en-US" sz="1600" dirty="0"/>
              <a:t>1 Stream = 1 TU (Time Unit)</a:t>
            </a:r>
          </a:p>
          <a:p>
            <a:pPr lvl="1"/>
            <a:r>
              <a:rPr lang="en-US" sz="1600" dirty="0"/>
              <a:t>1 TU is time (i.e., 1.5 hours) spent to discuss/handle technical contributions. </a:t>
            </a:r>
          </a:p>
          <a:p>
            <a:pPr lvl="1"/>
            <a:r>
              <a:rPr lang="en-US" sz="1600" dirty="0"/>
              <a:t>Revisions/Drafting/offline conference call are not counted for the TU estimates.</a:t>
            </a:r>
          </a:p>
          <a:p>
            <a:pPr lvl="1"/>
            <a:r>
              <a:rPr lang="en-US" sz="1600" dirty="0">
                <a:solidFill>
                  <a:srgbClr val="FF0000"/>
                </a:solidFill>
              </a:rPr>
              <a:t>CH revision sessions normally planned to be in Thursday </a:t>
            </a:r>
            <a:r>
              <a:rPr lang="en-US" altLang="zh-CN" sz="1600" dirty="0">
                <a:solidFill>
                  <a:srgbClr val="FF0000"/>
                </a:solidFill>
              </a:rPr>
              <a:t>Q1 and </a:t>
            </a:r>
            <a:r>
              <a:rPr lang="en-US" sz="1600" dirty="0">
                <a:solidFill>
                  <a:srgbClr val="FF0000"/>
                </a:solidFill>
              </a:rPr>
              <a:t>Q2 (initial </a:t>
            </a:r>
            <a:r>
              <a:rPr lang="en-US" sz="1600" dirty="0" err="1">
                <a:solidFill>
                  <a:srgbClr val="FF0000"/>
                </a:solidFill>
              </a:rPr>
              <a:t>assump</a:t>
            </a:r>
            <a:r>
              <a:rPr lang="en-US" sz="1600" dirty="0">
                <a:solidFill>
                  <a:srgbClr val="FF0000"/>
                </a:solidFill>
              </a:rPr>
              <a:t>.),CH closing plenary planned to be in Thursday Q3 and Q4.</a:t>
            </a:r>
          </a:p>
          <a:p>
            <a:pPr lvl="1"/>
            <a:r>
              <a:rPr lang="en-US" altLang="zh-CN" sz="1600" dirty="0">
                <a:solidFill>
                  <a:srgbClr val="FF0000"/>
                </a:solidFill>
              </a:rPr>
              <a:t>with Q5 counted:</a:t>
            </a:r>
            <a:endParaRPr lang="en-US" sz="1600" dirty="0">
              <a:solidFill>
                <a:srgbClr val="FF0000"/>
              </a:solidFill>
            </a:endParaRPr>
          </a:p>
          <a:p>
            <a:pPr lvl="2"/>
            <a:r>
              <a:rPr lang="en-US" sz="1200" dirty="0">
                <a:solidFill>
                  <a:srgbClr val="FF0000"/>
                </a:solidFill>
              </a:rPr>
              <a:t>1 (CH) stream per session =&gt; 12 TUs per meeting (incl. 2 TUs as buffer) = 120</a:t>
            </a:r>
          </a:p>
          <a:p>
            <a:pPr lvl="2"/>
            <a:r>
              <a:rPr lang="en-US" sz="1200" dirty="0">
                <a:solidFill>
                  <a:srgbClr val="FF0000"/>
                </a:solidFill>
              </a:rPr>
              <a:t>Assume Maintenance + Buffer = 33% as in SA2  =&gt; ~ 40 TU</a:t>
            </a:r>
          </a:p>
          <a:p>
            <a:pPr lvl="2"/>
            <a:r>
              <a:rPr lang="en-US" sz="1200" dirty="0">
                <a:solidFill>
                  <a:srgbClr val="FF0000"/>
                </a:solidFill>
              </a:rPr>
              <a:t>Resulting total TUs avail. f. SI/WI: 10 meetings x 10 sessions = 120 TU minus 40 =&gt; 80 TU</a:t>
            </a:r>
          </a:p>
          <a:p>
            <a:pPr lvl="2"/>
            <a:r>
              <a:rPr lang="en-US" sz="1200" dirty="0">
                <a:solidFill>
                  <a:srgbClr val="FF0000"/>
                </a:solidFill>
              </a:rPr>
              <a:t>With 10 SI/WI =&gt; Average 8 TU per SI/WI (0.8/meeting). </a:t>
            </a:r>
          </a:p>
          <a:p>
            <a:pPr lvl="1"/>
            <a:r>
              <a:rPr lang="en-US" altLang="zh-CN" sz="1600" dirty="0">
                <a:solidFill>
                  <a:srgbClr val="0000FF"/>
                </a:solidFill>
              </a:rPr>
              <a:t>without Q5 counted:</a:t>
            </a:r>
          </a:p>
          <a:p>
            <a:pPr lvl="2"/>
            <a:r>
              <a:rPr lang="en-US" altLang="zh-CN" sz="1200" dirty="0">
                <a:solidFill>
                  <a:srgbClr val="0000FF"/>
                </a:solidFill>
              </a:rPr>
              <a:t>1 (CH) stream per session =&gt; 11 TUs per meeting (incl. 2 TUs as buffer) = 110</a:t>
            </a:r>
          </a:p>
          <a:p>
            <a:pPr lvl="2"/>
            <a:r>
              <a:rPr lang="en-US" altLang="zh-CN" sz="1200" dirty="0">
                <a:solidFill>
                  <a:srgbClr val="0000FF"/>
                </a:solidFill>
              </a:rPr>
              <a:t>Assume Maintenance + Buffer = 33% as in SA2  =&gt; ~ 40 TU</a:t>
            </a:r>
          </a:p>
          <a:p>
            <a:pPr lvl="2"/>
            <a:r>
              <a:rPr lang="en-US" altLang="zh-CN" sz="1200" dirty="0">
                <a:solidFill>
                  <a:srgbClr val="0000FF"/>
                </a:solidFill>
              </a:rPr>
              <a:t>Resulting total TUs avail. f. SI/WI: 10 meetings x 10 sessions = 110 TU minus 40 =&gt; 70 TU</a:t>
            </a:r>
          </a:p>
          <a:p>
            <a:pPr lvl="2"/>
            <a:r>
              <a:rPr lang="en-US" altLang="zh-CN" sz="1200" dirty="0">
                <a:solidFill>
                  <a:srgbClr val="0000FF"/>
                </a:solidFill>
              </a:rPr>
              <a:t>With 9 SI/WI =&gt; Average 8 TU per SI/WI (0.8/meeting). </a:t>
            </a:r>
            <a:endParaRPr lang="en-US" sz="1200" dirty="0">
              <a:solidFill>
                <a:srgbClr val="0000FF"/>
              </a:solidFill>
            </a:endParaRPr>
          </a:p>
          <a:p>
            <a:pPr marL="609600" lvl="1" indent="0">
              <a:buNone/>
            </a:pPr>
            <a:r>
              <a:rPr lang="en-US" sz="1600" dirty="0">
                <a:solidFill>
                  <a:srgbClr val="FF0000"/>
                </a:solidFill>
              </a:rPr>
              <a:t>Note: TU capacity for CH could be extended if more topics are proposed. </a:t>
            </a:r>
            <a:endParaRPr lang="en-US" sz="1600" dirty="0">
              <a:solidFill>
                <a:schemeClr val="accent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59A7FF6-3E86-4400-B858-1A12322CF943}"/>
              </a:ext>
            </a:extLst>
          </p:cNvPr>
          <p:cNvSpPr txBox="1"/>
          <p:nvPr/>
        </p:nvSpPr>
        <p:spPr>
          <a:xfrm rot="21008097">
            <a:off x="233936" y="5374243"/>
            <a:ext cx="1868788" cy="600164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100" b="1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altLang="zh-CN" dirty="0">
                <a:solidFill>
                  <a:srgbClr val="FF0000"/>
                </a:solidFill>
              </a:rPr>
              <a:t>The content of this slides is to be updated based on the agreement</a:t>
            </a:r>
            <a:endParaRPr lang="zh-CN" altLang="en-US" dirty="0">
              <a:solidFill>
                <a:srgbClr val="FF0000"/>
              </a:solidFill>
              <a:highlight>
                <a:srgbClr val="00FFFF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3565901543"/>
      </p:ext>
    </p:extLst>
  </p:cSld>
  <p:clrMapOvr>
    <a:masterClrMapping/>
  </p:clrMapOvr>
  <p:transition spd="slow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FCD482DA-39A8-45F1-A886-8B15F5B2CA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3569" y="0"/>
            <a:ext cx="9561952" cy="1143000"/>
          </a:xfrm>
        </p:spPr>
        <p:txBody>
          <a:bodyPr/>
          <a:lstStyle/>
          <a:p>
            <a:r>
              <a:rPr lang="en-US" altLang="zh-CN" dirty="0"/>
              <a:t>SA5 Rel-20 CH TU planning (Jan.2025~Mar.2027)</a:t>
            </a:r>
            <a:endParaRPr lang="zh-CN" alt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2E304B9-39CB-469E-852A-517B272CCFA6}"/>
              </a:ext>
            </a:extLst>
          </p:cNvPr>
          <p:cNvSpPr txBox="1"/>
          <p:nvPr/>
        </p:nvSpPr>
        <p:spPr>
          <a:xfrm>
            <a:off x="447111" y="964157"/>
            <a:ext cx="1045626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/>
              <a:t>Assumptions:</a:t>
            </a:r>
          </a:p>
          <a:p>
            <a:pPr marL="342900" indent="-342900">
              <a:buFont typeface="+mj-lt"/>
              <a:buAutoNum type="arabicPeriod"/>
            </a:pPr>
            <a:r>
              <a:rPr lang="en-US" altLang="zh-CN" sz="1200" dirty="0"/>
              <a:t>Every meeting day = 5 quarters (= 5 TUs)</a:t>
            </a:r>
          </a:p>
          <a:p>
            <a:pPr marL="342900" indent="-342900">
              <a:buFont typeface="+mj-lt"/>
              <a:buAutoNum type="arabicPeriod"/>
            </a:pPr>
            <a:r>
              <a:rPr lang="en-US" altLang="zh-CN" sz="1200" dirty="0"/>
              <a:t>Total TUs per meeting = 12 TUs</a:t>
            </a:r>
          </a:p>
          <a:p>
            <a:pPr marL="950913" lvl="1" indent="-342900">
              <a:buFont typeface="+mj-lt"/>
              <a:buAutoNum type="arabicPeriod"/>
            </a:pPr>
            <a:r>
              <a:rPr lang="fr-FR" altLang="zh-CN" sz="1200" dirty="0">
                <a:sym typeface="Wingdings 3" panose="05040102010807070707" pitchFamily="18" charset="2"/>
              </a:rPr>
              <a:t>B</a:t>
            </a:r>
            <a:r>
              <a:rPr lang="en-US" altLang="zh-CN" sz="1200" dirty="0" err="1">
                <a:sym typeface="Wingdings 3" panose="05040102010807070707" pitchFamily="18" charset="2"/>
              </a:rPr>
              <a:t>uffer</a:t>
            </a:r>
            <a:r>
              <a:rPr lang="en-US" altLang="zh-CN" sz="1200" dirty="0">
                <a:sym typeface="Wingdings 3" panose="05040102010807070707" pitchFamily="18" charset="2"/>
              </a:rPr>
              <a:t> = 2 TUs</a:t>
            </a:r>
          </a:p>
          <a:p>
            <a:pPr marL="950913" lvl="1" indent="-342900">
              <a:buFont typeface="+mj-lt"/>
              <a:buAutoNum type="arabicPeriod"/>
            </a:pPr>
            <a:r>
              <a:rPr lang="en-US" altLang="zh-CN" sz="1200" dirty="0"/>
              <a:t>CH = 10 TUs</a:t>
            </a:r>
          </a:p>
          <a:p>
            <a:pPr marL="1560513" lvl="2" indent="-342900">
              <a:buFont typeface="+mj-lt"/>
              <a:buAutoNum type="arabicPeriod"/>
            </a:pPr>
            <a:r>
              <a:rPr lang="fr-FR" altLang="zh-CN" sz="1200" dirty="0">
                <a:solidFill>
                  <a:prstClr val="black"/>
                </a:solidFill>
              </a:rPr>
              <a:t>M</a:t>
            </a:r>
            <a:r>
              <a:rPr lang="en-US" altLang="zh-CN" sz="1200" dirty="0" err="1">
                <a:solidFill>
                  <a:prstClr val="black"/>
                </a:solidFill>
              </a:rPr>
              <a:t>aintenance</a:t>
            </a:r>
            <a:r>
              <a:rPr lang="en-US" altLang="zh-CN" sz="1200" dirty="0">
                <a:solidFill>
                  <a:prstClr val="black"/>
                </a:solidFill>
              </a:rPr>
              <a:t> CRs + remaining Rel-19 work (TU allocation will decrease over time </a:t>
            </a:r>
            <a:r>
              <a:rPr lang="en-US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)</a:t>
            </a:r>
          </a:p>
          <a:p>
            <a:pPr marL="1560513" lvl="2" indent="-342900">
              <a:buFont typeface="+mj-lt"/>
              <a:buAutoNum type="arabicPeriod"/>
            </a:pPr>
            <a:r>
              <a:rPr lang="fr-FR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R</a:t>
            </a:r>
            <a:r>
              <a:rPr lang="en-US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el-21 preparation work </a:t>
            </a:r>
            <a:r>
              <a:rPr lang="en-US" altLang="zh-CN" sz="1200" dirty="0">
                <a:solidFill>
                  <a:prstClr val="black"/>
                </a:solidFill>
              </a:rPr>
              <a:t>(TU allocation will be zero at the beginning and will increase over time </a:t>
            </a:r>
            <a:r>
              <a:rPr lang="en-US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)</a:t>
            </a:r>
          </a:p>
          <a:p>
            <a:pPr marL="1560513" lvl="2" indent="-342900">
              <a:buFont typeface="+mj-lt"/>
              <a:buAutoNum type="arabicPeriod"/>
            </a:pPr>
            <a:r>
              <a:rPr lang="fr-FR" altLang="zh-CN" sz="1200" dirty="0">
                <a:sym typeface="Wingdings 3" panose="05040102010807070707" pitchFamily="18" charset="2"/>
              </a:rPr>
              <a:t>A</a:t>
            </a:r>
            <a:r>
              <a:rPr lang="en-US" altLang="zh-CN" sz="1200" dirty="0" err="1">
                <a:sym typeface="Wingdings 3" panose="05040102010807070707" pitchFamily="18" charset="2"/>
              </a:rPr>
              <a:t>ll</a:t>
            </a:r>
            <a:r>
              <a:rPr lang="en-US" altLang="zh-CN" sz="1200" dirty="0">
                <a:sym typeface="Wingdings 3" panose="05040102010807070707" pitchFamily="18" charset="2"/>
              </a:rPr>
              <a:t> remaining time is available for Rel-20 SIDs / WIDs</a:t>
            </a:r>
            <a:endParaRPr lang="en-US" altLang="zh-CN" sz="1200" dirty="0">
              <a:solidFill>
                <a:prstClr val="black"/>
              </a:solidFill>
              <a:sym typeface="Wingdings 3" panose="05040102010807070707" pitchFamily="18" charset="2"/>
            </a:endParaRPr>
          </a:p>
          <a:p>
            <a:pPr marL="342900" indent="-342900">
              <a:buFont typeface="+mj-lt"/>
              <a:buAutoNum type="arabicPeriod"/>
            </a:pPr>
            <a:r>
              <a:rPr lang="fr-FR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T</a:t>
            </a:r>
            <a:r>
              <a:rPr lang="en-US" altLang="zh-CN" sz="1200" dirty="0" err="1">
                <a:solidFill>
                  <a:prstClr val="black"/>
                </a:solidFill>
                <a:sym typeface="Wingdings 3" panose="05040102010807070707" pitchFamily="18" charset="2"/>
              </a:rPr>
              <a:t>otal</a:t>
            </a:r>
            <a:r>
              <a:rPr lang="en-US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 TUs allocated to Rel-20 SIDs / WIDs = 80 TUs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F53D18BB-B74E-44EF-B187-98A11EB8921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2060327"/>
              </p:ext>
            </p:extLst>
          </p:nvPr>
        </p:nvGraphicFramePr>
        <p:xfrm>
          <a:off x="181410" y="2718483"/>
          <a:ext cx="11638718" cy="34823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77120">
                  <a:extLst>
                    <a:ext uri="{9D8B030D-6E8A-4147-A177-3AD203B41FA5}">
                      <a16:colId xmlns:a16="http://schemas.microsoft.com/office/drawing/2014/main" val="428783908"/>
                    </a:ext>
                  </a:extLst>
                </a:gridCol>
                <a:gridCol w="2265405">
                  <a:extLst>
                    <a:ext uri="{9D8B030D-6E8A-4147-A177-3AD203B41FA5}">
                      <a16:colId xmlns:a16="http://schemas.microsoft.com/office/drawing/2014/main" val="228380027"/>
                    </a:ext>
                  </a:extLst>
                </a:gridCol>
                <a:gridCol w="1795849">
                  <a:extLst>
                    <a:ext uri="{9D8B030D-6E8A-4147-A177-3AD203B41FA5}">
                      <a16:colId xmlns:a16="http://schemas.microsoft.com/office/drawing/2014/main" val="856762402"/>
                    </a:ext>
                  </a:extLst>
                </a:gridCol>
                <a:gridCol w="2042984">
                  <a:extLst>
                    <a:ext uri="{9D8B030D-6E8A-4147-A177-3AD203B41FA5}">
                      <a16:colId xmlns:a16="http://schemas.microsoft.com/office/drawing/2014/main" val="2063139119"/>
                    </a:ext>
                  </a:extLst>
                </a:gridCol>
                <a:gridCol w="1499286">
                  <a:extLst>
                    <a:ext uri="{9D8B030D-6E8A-4147-A177-3AD203B41FA5}">
                      <a16:colId xmlns:a16="http://schemas.microsoft.com/office/drawing/2014/main" val="899980716"/>
                    </a:ext>
                  </a:extLst>
                </a:gridCol>
                <a:gridCol w="1358074">
                  <a:extLst>
                    <a:ext uri="{9D8B030D-6E8A-4147-A177-3AD203B41FA5}">
                      <a16:colId xmlns:a16="http://schemas.microsoft.com/office/drawing/2014/main" val="446372523"/>
                    </a:ext>
                  </a:extLst>
                </a:gridCol>
              </a:tblGrid>
              <a:tr h="408134">
                <a:tc>
                  <a:txBody>
                    <a:bodyPr/>
                    <a:lstStyle/>
                    <a:p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Maintenance+R18/R19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R19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R20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R21 preparation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Buffer </a:t>
                      </a:r>
                    </a:p>
                    <a:p>
                      <a:r>
                        <a:rPr lang="en-US" altLang="zh-CN" sz="1200" dirty="0">
                          <a:latin typeface="+mn-lt"/>
                        </a:rPr>
                        <a:t>(revision session)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5766534"/>
                  </a:ext>
                </a:extLst>
              </a:tr>
              <a:tr h="505362">
                <a:tc>
                  <a:txBody>
                    <a:bodyPr/>
                    <a:lstStyle/>
                    <a:p>
                      <a:r>
                        <a:rPr lang="en-US" altLang="zh-CN" sz="1200" b="1" dirty="0">
                          <a:latin typeface="+mn-lt"/>
                        </a:rPr>
                        <a:t>Jan.2025~Jun.2025: </a:t>
                      </a:r>
                    </a:p>
                    <a:p>
                      <a:r>
                        <a:rPr lang="en-US" altLang="zh-CN" sz="1200" b="1" dirty="0">
                          <a:latin typeface="+mn-lt"/>
                        </a:rPr>
                        <a:t>SA5#159~#161 (3 meetings) </a:t>
                      </a:r>
                    </a:p>
                    <a:p>
                      <a:r>
                        <a:rPr lang="en-US" altLang="zh-CN" sz="1000" b="1" dirty="0">
                          <a:solidFill>
                            <a:srgbClr val="FF0000"/>
                          </a:solidFill>
                          <a:latin typeface="+mn-lt"/>
                        </a:rPr>
                        <a:t>(OAM/CH Prime SID def.)</a:t>
                      </a:r>
                      <a:endParaRPr lang="zh-CN" altLang="en-US" sz="1000" b="1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1.5 TU*3 meetings=</a:t>
                      </a:r>
                    </a:p>
                    <a:p>
                      <a:r>
                        <a:rPr lang="en-US" altLang="zh-CN" sz="1200" dirty="0">
                          <a:latin typeface="+mn-lt"/>
                        </a:rPr>
                        <a:t>4.5 TU (CRs)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7.5 TU*3 meetings= 22.5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1 TU*3 meetings = 3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NA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>
                          <a:latin typeface="+mn-lt"/>
                        </a:rPr>
                        <a:t>2 TU*3=6 TU</a:t>
                      </a:r>
                      <a:endParaRPr lang="zh-CN" altLang="en-US" sz="1200" dirty="0">
                        <a:latin typeface="+mn-lt"/>
                      </a:endParaRPr>
                    </a:p>
                    <a:p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2915488"/>
                  </a:ext>
                </a:extLst>
              </a:tr>
              <a:tr h="505362">
                <a:tc>
                  <a:txBody>
                    <a:bodyPr/>
                    <a:lstStyle/>
                    <a:p>
                      <a:r>
                        <a:rPr lang="en-US" altLang="zh-CN" sz="1200" b="1" dirty="0">
                          <a:latin typeface="+mn-lt"/>
                        </a:rPr>
                        <a:t>Jun.2025~Sep.2025: </a:t>
                      </a:r>
                    </a:p>
                    <a:p>
                      <a:r>
                        <a:rPr lang="en-US" altLang="zh-CN" sz="1200" b="1" dirty="0">
                          <a:latin typeface="+mn-lt"/>
                        </a:rPr>
                        <a:t>SA5#162 (1 meeting) </a:t>
                      </a: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1" dirty="0">
                          <a:solidFill>
                            <a:srgbClr val="FF0000"/>
                          </a:solidFill>
                          <a:latin typeface="+mn-lt"/>
                        </a:rPr>
                        <a:t>(Rel-19 stage-3 freeze, first meeting for Rel-20)</a:t>
                      </a:r>
                      <a:endParaRPr lang="zh-CN" altLang="en-US" sz="1000" b="1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1.5 TU (CRs)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6.5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2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NA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2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06143768"/>
                  </a:ext>
                </a:extLst>
              </a:tr>
              <a:tr h="505362">
                <a:tc>
                  <a:txBody>
                    <a:bodyPr/>
                    <a:lstStyle/>
                    <a:p>
                      <a:r>
                        <a:rPr lang="en-US" altLang="zh-CN" sz="1200" b="1" dirty="0">
                          <a:latin typeface="+mn-lt"/>
                        </a:rPr>
                        <a:t>Oct.2025~Dec.2026: </a:t>
                      </a:r>
                    </a:p>
                    <a:p>
                      <a:r>
                        <a:rPr lang="en-US" altLang="zh-CN" sz="1200" b="1" dirty="0">
                          <a:latin typeface="+mn-lt"/>
                        </a:rPr>
                        <a:t>SA5#163~#169 (7 meetings)</a:t>
                      </a:r>
                    </a:p>
                    <a:p>
                      <a:r>
                        <a:rPr lang="en-US" altLang="zh-CN" sz="1000" b="1" dirty="0">
                          <a:solidFill>
                            <a:srgbClr val="FF0000"/>
                          </a:solidFill>
                          <a:latin typeface="+mn-lt"/>
                        </a:rPr>
                        <a:t>(OAM/CH Prime stage-3 freeze)</a:t>
                      </a:r>
                      <a:endParaRPr lang="en-US" altLang="zh-CN" sz="1000" b="1" dirty="0">
                        <a:latin typeface="+mn-lt"/>
                      </a:endParaRP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1" dirty="0">
                          <a:solidFill>
                            <a:srgbClr val="FF0000"/>
                          </a:solidFill>
                          <a:latin typeface="+mn-lt"/>
                        </a:rPr>
                        <a:t>SA5#165~#167 (3 meetings)</a:t>
                      </a: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1" dirty="0">
                          <a:solidFill>
                            <a:srgbClr val="FF0000"/>
                          </a:solidFill>
                          <a:latin typeface="+mn-lt"/>
                        </a:rPr>
                        <a:t>(OAM/CH Supporting SID def.)</a:t>
                      </a:r>
                      <a:endParaRPr lang="zh-CN" altLang="en-US" sz="1000" b="1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1.5 TU*2 meetings+</a:t>
                      </a:r>
                    </a:p>
                    <a:p>
                      <a:r>
                        <a:rPr lang="en-US" altLang="zh-CN" sz="1200" dirty="0">
                          <a:latin typeface="+mn-lt"/>
                        </a:rPr>
                        <a:t>1 TU*5 meetings =</a:t>
                      </a:r>
                    </a:p>
                    <a:p>
                      <a:r>
                        <a:rPr lang="en-US" altLang="zh-CN" sz="1200" dirty="0">
                          <a:latin typeface="+mn-lt"/>
                        </a:rPr>
                        <a:t>8 TU (CRs)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NA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8.5 TU*2 meetings +</a:t>
                      </a:r>
                    </a:p>
                    <a:p>
                      <a:r>
                        <a:rPr lang="en-US" altLang="zh-CN" sz="1200" dirty="0">
                          <a:latin typeface="+mn-lt"/>
                        </a:rPr>
                        <a:t>9 TU *5 meetings</a:t>
                      </a:r>
                    </a:p>
                    <a:p>
                      <a:r>
                        <a:rPr lang="en-US" altLang="zh-CN" sz="1200" dirty="0">
                          <a:latin typeface="+mn-lt"/>
                        </a:rPr>
                        <a:t>= 62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NA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2 TU*2=4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7261855"/>
                  </a:ext>
                </a:extLst>
              </a:tr>
              <a:tr h="505362">
                <a:tc>
                  <a:txBody>
                    <a:bodyPr/>
                    <a:lstStyle/>
                    <a:p>
                      <a:r>
                        <a:rPr lang="en-US" altLang="zh-CN" sz="1200" b="1" dirty="0">
                          <a:latin typeface="+mn-lt"/>
                        </a:rPr>
                        <a:t>Jan. 2027~Mar.2027:</a:t>
                      </a:r>
                    </a:p>
                    <a:p>
                      <a:r>
                        <a:rPr lang="en-US" altLang="zh-CN" sz="1200" b="1" dirty="0">
                          <a:latin typeface="+mn-lt"/>
                        </a:rPr>
                        <a:t>SA5#170~#171 (2 meetings)</a:t>
                      </a:r>
                    </a:p>
                    <a:p>
                      <a:r>
                        <a:rPr lang="en-US" altLang="zh-CN" sz="1050" b="1" dirty="0">
                          <a:solidFill>
                            <a:srgbClr val="FF0000"/>
                          </a:solidFill>
                          <a:latin typeface="+mn-lt"/>
                        </a:rPr>
                        <a:t>(OAM/CH Supporting stage-3 freeze)</a:t>
                      </a:r>
                      <a:endParaRPr lang="zh-CN" altLang="en-US" sz="1200" b="1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1 TU*2 meetings = 2 TU (CRs)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NA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>
                          <a:latin typeface="+mn-lt"/>
                        </a:rPr>
                        <a:t> 8 TU*2 meetings = 16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>
                          <a:latin typeface="+mn-lt"/>
                        </a:rPr>
                        <a:t>1 TU*2 meetings = 2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2 TU*2=4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94380624"/>
                  </a:ext>
                </a:extLst>
              </a:tr>
              <a:tr h="233219">
                <a:tc>
                  <a:txBody>
                    <a:bodyPr/>
                    <a:lstStyle/>
                    <a:p>
                      <a:r>
                        <a:rPr lang="en-US" altLang="zh-CN" sz="1200" b="1" dirty="0">
                          <a:latin typeface="+mn-lt"/>
                        </a:rPr>
                        <a:t>Total=120 TU</a:t>
                      </a:r>
                      <a:endParaRPr lang="zh-CN" altLang="en-US" sz="1200" b="1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 11.5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6.5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80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2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20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74169429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3B727874-8208-4F1C-B54F-16CCDBD00F3C}"/>
              </a:ext>
            </a:extLst>
          </p:cNvPr>
          <p:cNvSpPr txBox="1"/>
          <p:nvPr/>
        </p:nvSpPr>
        <p:spPr>
          <a:xfrm rot="21008097">
            <a:off x="9432915" y="1655532"/>
            <a:ext cx="1868788" cy="600164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100" b="1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altLang="zh-CN" dirty="0">
                <a:solidFill>
                  <a:srgbClr val="FF0000"/>
                </a:solidFill>
              </a:rPr>
              <a:t>This TU planning is for option1, to be updated according to agreement</a:t>
            </a:r>
            <a:endParaRPr lang="zh-CN" altLang="en-US" dirty="0">
              <a:solidFill>
                <a:srgbClr val="FF0000"/>
              </a:solidFill>
              <a:highlight>
                <a:srgbClr val="00FFFF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861698513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5602FD-AC55-4E33-8486-DDFB4E325D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Content</a:t>
            </a:r>
            <a:endParaRPr lang="zh-CN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87A72E-7889-4E30-879E-9C4CCD3F17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0000FF"/>
                </a:solidFill>
              </a:rPr>
              <a:t>Release 20</a:t>
            </a:r>
            <a:endParaRPr lang="en-GB" altLang="zh-CN" dirty="0">
              <a:solidFill>
                <a:srgbClr val="0000FF"/>
              </a:solidFill>
            </a:endParaRPr>
          </a:p>
          <a:p>
            <a:pPr lvl="1"/>
            <a:r>
              <a:rPr lang="en-GB" altLang="zh-CN" dirty="0">
                <a:solidFill>
                  <a:srgbClr val="0000FF"/>
                </a:solidFill>
              </a:rPr>
              <a:t>Release 20 3GPP SA background information</a:t>
            </a:r>
          </a:p>
          <a:p>
            <a:pPr lvl="1"/>
            <a:r>
              <a:rPr lang="en-GB" altLang="zh-CN" dirty="0"/>
              <a:t>Release 20 SA5 time </a:t>
            </a:r>
            <a:r>
              <a:rPr lang="en-US" altLang="zh-CN" dirty="0"/>
              <a:t>plan</a:t>
            </a:r>
          </a:p>
          <a:p>
            <a:pPr lvl="2"/>
            <a:r>
              <a:rPr lang="en-GB" altLang="zh-CN" dirty="0"/>
              <a:t>Timeline figure with SA5</a:t>
            </a:r>
          </a:p>
          <a:p>
            <a:pPr lvl="2"/>
            <a:r>
              <a:rPr lang="en-GB" altLang="zh-CN" dirty="0"/>
              <a:t>TU allocation 5GA/6G portion</a:t>
            </a:r>
          </a:p>
          <a:p>
            <a:pPr lvl="2"/>
            <a:r>
              <a:rPr lang="en-GB" altLang="zh-CN" dirty="0"/>
              <a:t>Workshop plan</a:t>
            </a:r>
          </a:p>
          <a:p>
            <a:pPr lvl="2"/>
            <a:r>
              <a:rPr lang="en-GB" altLang="zh-CN" dirty="0"/>
              <a:t>TU planning</a:t>
            </a:r>
          </a:p>
        </p:txBody>
      </p:sp>
    </p:spTree>
    <p:extLst>
      <p:ext uri="{BB962C8B-B14F-4D97-AF65-F5344CB8AC3E}">
        <p14:creationId xmlns:p14="http://schemas.microsoft.com/office/powerpoint/2010/main" val="3805863355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AF530B-7656-4CE4-A48C-7CE0A49F14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4000" dirty="0"/>
              <a:t>SA#107 information: Rel-20 5GA timeline (ref:SP-241991)</a:t>
            </a:r>
            <a:endParaRPr lang="zh-CN" altLang="en-US" sz="40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15362D7-D2C5-44E9-9AC4-5853769246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8473" y="1478835"/>
            <a:ext cx="7917696" cy="45411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189051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99D950-E5FF-4005-910D-0A035AF00B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4000" dirty="0"/>
              <a:t>SA#107 information: Overall 6G Workplan </a:t>
            </a:r>
            <a:br>
              <a:rPr lang="en-US" altLang="zh-CN" sz="4000" dirty="0"/>
            </a:br>
            <a:r>
              <a:rPr lang="en-US" altLang="zh-CN" sz="4000" dirty="0"/>
              <a:t>(ref: SP-241736/SP-241991)</a:t>
            </a:r>
            <a:endParaRPr lang="zh-CN" altLang="en-US" sz="4000" dirty="0"/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09C1D2D1-BE4D-4D90-8FDD-F3FD32D9BD6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503" y="1927860"/>
            <a:ext cx="5153977" cy="3703320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D3AE169F-0139-42C4-AF24-6952F12588F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72820" y="2059763"/>
            <a:ext cx="6519180" cy="37619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1579241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A804E3CE-0AA5-4D60-8E2E-A14B5E7AC193}"/>
              </a:ext>
            </a:extLst>
          </p:cNvPr>
          <p:cNvSpPr txBox="1">
            <a:spLocks/>
          </p:cNvSpPr>
          <p:nvPr/>
        </p:nvSpPr>
        <p:spPr bwMode="auto">
          <a:xfrm>
            <a:off x="90996" y="92676"/>
            <a:ext cx="9819123" cy="925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5pPr>
            <a:lvl6pPr marL="609585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6pPr>
            <a:lvl7pPr marL="1219170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7pPr>
            <a:lvl8pPr marL="1828754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8pPr>
            <a:lvl9pPr marL="2438339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sz="3200" kern="0" dirty="0"/>
              <a:t>SA#107 Information: </a:t>
            </a:r>
          </a:p>
          <a:p>
            <a:r>
              <a:rPr lang="en-US" sz="3200" kern="0" dirty="0"/>
              <a:t>6G Rel-20 Workshop Plan (Ref:SP-241737) 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FB7098DB-B446-4F16-8FA1-4CE948A9BBE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2208" y="1116092"/>
            <a:ext cx="4654550" cy="1193969"/>
          </a:xfrm>
        </p:spPr>
        <p:txBody>
          <a:bodyPr/>
          <a:lstStyle/>
          <a:p>
            <a:r>
              <a:rPr lang="en-US" sz="1400" b="1" dirty="0"/>
              <a:t>Dates</a:t>
            </a:r>
            <a:r>
              <a:rPr lang="en-US" sz="1400" dirty="0"/>
              <a:t>: March 10 – 11, 2025 (Monday – Tuesday)</a:t>
            </a:r>
          </a:p>
          <a:p>
            <a:r>
              <a:rPr lang="en-US" sz="1400" b="1" dirty="0"/>
              <a:t>Location</a:t>
            </a:r>
            <a:r>
              <a:rPr lang="en-US" sz="1400" dirty="0"/>
              <a:t>: Incheon, Korea </a:t>
            </a:r>
          </a:p>
          <a:p>
            <a:r>
              <a:rPr lang="en-US" sz="1400" b="1" dirty="0"/>
              <a:t>Invitation Link: </a:t>
            </a:r>
            <a:r>
              <a:rPr lang="en-US" sz="1200" dirty="0">
                <a:hlinkClick r:id="rId2"/>
              </a:rPr>
              <a:t>https://www.3gpp.org/ftp/workshop/2025-03-10_3GPP_6G_WS/Invitation</a:t>
            </a:r>
            <a:r>
              <a:rPr lang="en-US" sz="1200" dirty="0"/>
              <a:t> </a:t>
            </a:r>
          </a:p>
          <a:p>
            <a:pPr marL="0" indent="0">
              <a:buNone/>
            </a:pPr>
            <a:endParaRPr lang="en-US" sz="1600" dirty="0"/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1C446FE8-AA46-4CE8-A82C-13B900D1A3A4}"/>
              </a:ext>
            </a:extLst>
          </p:cNvPr>
          <p:cNvSpPr txBox="1">
            <a:spLocks/>
          </p:cNvSpPr>
          <p:nvPr/>
        </p:nvSpPr>
        <p:spPr bwMode="auto">
          <a:xfrm>
            <a:off x="182208" y="2247656"/>
            <a:ext cx="5182272" cy="40769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609585" indent="-609585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3"/>
              </a:buBlip>
              <a:defRPr sz="3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89013" indent="-3794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4"/>
              </a:buBlip>
              <a:defRPr sz="3200">
                <a:solidFill>
                  <a:schemeClr val="tx1"/>
                </a:solidFill>
                <a:latin typeface="+mn-lt"/>
              </a:defRPr>
            </a:lvl2pPr>
            <a:lvl3pPr marL="15224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5"/>
              </a:buBlip>
              <a:defRPr sz="2600">
                <a:solidFill>
                  <a:schemeClr val="tx1"/>
                </a:solidFill>
                <a:latin typeface="+mn-lt"/>
              </a:defRPr>
            </a:lvl3pPr>
            <a:lvl4pPr marL="21320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+mn-lt"/>
              </a:defRPr>
            </a:lvl4pPr>
            <a:lvl5pPr marL="27416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+mn-lt"/>
              </a:defRPr>
            </a:lvl5pPr>
            <a:lvl6pPr marL="335271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6pPr>
            <a:lvl7pPr marL="3962301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7pPr>
            <a:lvl8pPr marL="457188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8pPr>
            <a:lvl9pPr marL="5181470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1200" b="1" kern="0" dirty="0" err="1"/>
              <a:t>Tdoc</a:t>
            </a:r>
            <a:r>
              <a:rPr lang="en-US" sz="1200" b="1" kern="0" dirty="0"/>
              <a:t> request deadline: </a:t>
            </a:r>
            <a:r>
              <a:rPr lang="en-US" sz="1200" b="1" kern="0" dirty="0">
                <a:solidFill>
                  <a:srgbClr val="FF0000"/>
                </a:solidFill>
              </a:rPr>
              <a:t>Monday February 17, 2025</a:t>
            </a:r>
            <a:r>
              <a:rPr lang="en-US" sz="1200" kern="0" dirty="0"/>
              <a:t>, 2359 UTC</a:t>
            </a:r>
          </a:p>
          <a:p>
            <a:pPr lvl="1"/>
            <a:r>
              <a:rPr lang="en-US" sz="1050" kern="0" dirty="0"/>
              <a:t>Via 3GU, where the </a:t>
            </a:r>
            <a:r>
              <a:rPr lang="en-US" sz="1050" kern="0" dirty="0" err="1"/>
              <a:t>tdocs</a:t>
            </a:r>
            <a:r>
              <a:rPr lang="en-US" sz="1050" kern="0" dirty="0"/>
              <a:t> will have the format 6GWS-25XXXX.zip </a:t>
            </a:r>
            <a:endParaRPr lang="en-US" sz="500" kern="0" dirty="0"/>
          </a:p>
          <a:p>
            <a:r>
              <a:rPr lang="en-US" sz="1200" b="1" kern="0" dirty="0" err="1"/>
              <a:t>Tdoc</a:t>
            </a:r>
            <a:r>
              <a:rPr lang="en-US" sz="1200" b="1" kern="0" dirty="0"/>
              <a:t> submission deadline: </a:t>
            </a:r>
            <a:r>
              <a:rPr lang="en-US" sz="1200" b="1" kern="0" dirty="0">
                <a:solidFill>
                  <a:srgbClr val="FF0000"/>
                </a:solidFill>
              </a:rPr>
              <a:t>Monday February 17, 2025</a:t>
            </a:r>
            <a:r>
              <a:rPr lang="en-US" sz="1200" kern="0" dirty="0"/>
              <a:t>, 2359 UTC</a:t>
            </a:r>
            <a:endParaRPr lang="en-US" sz="800" kern="0" dirty="0"/>
          </a:p>
          <a:p>
            <a:r>
              <a:rPr lang="en-US" sz="1200" b="1" kern="0" dirty="0"/>
              <a:t>Registration deadline: </a:t>
            </a:r>
            <a:r>
              <a:rPr lang="en-US" sz="1200" b="1" kern="0" dirty="0">
                <a:solidFill>
                  <a:srgbClr val="FF0000"/>
                </a:solidFill>
              </a:rPr>
              <a:t>Monday February 17, 2025, </a:t>
            </a:r>
            <a:r>
              <a:rPr lang="en-US" sz="1200" kern="0" dirty="0"/>
              <a:t>2359 UTC (Mandatory)</a:t>
            </a:r>
            <a:endParaRPr lang="en-US" sz="1200" b="1" kern="0" dirty="0">
              <a:solidFill>
                <a:srgbClr val="FF0000"/>
              </a:solidFill>
            </a:endParaRPr>
          </a:p>
          <a:p>
            <a:pPr lvl="1"/>
            <a:r>
              <a:rPr lang="en-US" sz="1100" kern="0" dirty="0"/>
              <a:t>Registration Link: </a:t>
            </a:r>
            <a:r>
              <a:rPr lang="en-US" sz="1100" kern="0" dirty="0">
                <a:hlinkClick r:id="rId6"/>
              </a:rPr>
              <a:t>https://portal.3gpp.org/Home.aspx#/meeting?MtgId=60806</a:t>
            </a:r>
            <a:endParaRPr lang="en-US" sz="1100" kern="0" dirty="0"/>
          </a:p>
          <a:p>
            <a:pPr lvl="1"/>
            <a:r>
              <a:rPr lang="en-US" sz="1100" kern="0" dirty="0"/>
              <a:t>Registration is required to attend this workshop</a:t>
            </a:r>
          </a:p>
          <a:p>
            <a:r>
              <a:rPr lang="en-US" altLang="zh-CN" sz="1100" b="1" dirty="0"/>
              <a:t>Dedicated file folder</a:t>
            </a:r>
            <a:r>
              <a:rPr lang="en-US" altLang="zh-CN" sz="1100" dirty="0"/>
              <a:t>: </a:t>
            </a:r>
            <a:r>
              <a:rPr lang="en-GB" altLang="zh-CN" sz="1100" u="sng" dirty="0">
                <a:solidFill>
                  <a:srgbClr val="467886"/>
                </a:solidFill>
                <a:latin typeface="Aptos" panose="020B0004020202020204" pitchFamily="34" charset="0"/>
                <a:ea typeface="DengXian" panose="02010600030101010101" pitchFamily="2" charset="-122"/>
                <a:cs typeface="Aptos" panose="020B0004020202020204" pitchFamily="34" charset="0"/>
                <a:hlinkClick r:id="rId7"/>
              </a:rPr>
              <a:t>https://www.3gpp.org/ftp/workshop/2025-03-10_3GPP_6G_WS</a:t>
            </a:r>
            <a:endParaRPr lang="en-US" altLang="zh-CN" sz="1100" dirty="0">
              <a:latin typeface="Aptos" panose="020B0004020202020204" pitchFamily="34" charset="0"/>
              <a:ea typeface="DengXian" panose="02010600030101010101" pitchFamily="2" charset="-122"/>
              <a:cs typeface="Aptos" panose="020B0004020202020204" pitchFamily="34" charset="0"/>
            </a:endParaRPr>
          </a:p>
          <a:p>
            <a:r>
              <a:rPr lang="en-US" altLang="zh-CN" sz="1100" b="1" dirty="0"/>
              <a:t>Dedicated email distribution list</a:t>
            </a:r>
            <a:r>
              <a:rPr lang="en-US" altLang="zh-CN" sz="1100" dirty="0"/>
              <a:t>: </a:t>
            </a:r>
            <a:r>
              <a:rPr lang="en-GB" altLang="zh-CN" sz="1050" u="sng" dirty="0">
                <a:solidFill>
                  <a:srgbClr val="467886"/>
                </a:solidFill>
                <a:latin typeface="Aptos" panose="020B0004020202020204" pitchFamily="34" charset="0"/>
                <a:ea typeface="DengXian" panose="02010600030101010101" pitchFamily="2" charset="-122"/>
                <a:cs typeface="Aptos" panose="020B0004020202020204" pitchFamily="34" charset="0"/>
                <a:hlinkClick r:id="rId8"/>
              </a:rPr>
              <a:t>3GPP_6G_WS@LIST.ETSI.ORG</a:t>
            </a:r>
            <a:endParaRPr lang="en-GB" altLang="zh-CN" sz="1050" u="sng" dirty="0">
              <a:solidFill>
                <a:srgbClr val="467886"/>
              </a:solidFill>
              <a:latin typeface="Aptos" panose="020B0004020202020204" pitchFamily="34" charset="0"/>
              <a:ea typeface="DengXian" panose="02010600030101010101" pitchFamily="2" charset="-122"/>
              <a:cs typeface="Aptos" panose="020B0004020202020204" pitchFamily="34" charset="0"/>
            </a:endParaRPr>
          </a:p>
          <a:p>
            <a:pPr lvl="1"/>
            <a:r>
              <a:rPr lang="en-US" altLang="zh-CN" sz="1000" dirty="0"/>
              <a:t>There is no subscription to this list, we will add all people registered to the 6G workshop to the list after the end of the registration deadline – Feb 17, 2359 (UTC).</a:t>
            </a:r>
          </a:p>
          <a:p>
            <a:pPr lvl="1"/>
            <a:r>
              <a:rPr lang="en-US" altLang="zh-CN" sz="1000" dirty="0"/>
              <a:t>Once we have added everyone, we will send an e-mail to the list informing you.</a:t>
            </a:r>
          </a:p>
          <a:p>
            <a:pPr lvl="1"/>
            <a:r>
              <a:rPr lang="en-US" altLang="zh-CN" sz="1000" dirty="0"/>
              <a:t>We will not use this list before the registration deadline. </a:t>
            </a:r>
          </a:p>
          <a:p>
            <a:pPr lvl="1"/>
            <a:r>
              <a:rPr lang="en-US" altLang="zh-CN" sz="1000" dirty="0"/>
              <a:t>We will check for any late registrations on a best-effort basis and add any new ones to the list.</a:t>
            </a:r>
            <a:endParaRPr lang="en-US" altLang="zh-CN" sz="1000" dirty="0">
              <a:latin typeface="Aptos" panose="020B0004020202020204" pitchFamily="34" charset="0"/>
              <a:ea typeface="DengXian" panose="02010600030101010101" pitchFamily="2" charset="-122"/>
              <a:cs typeface="Aptos" panose="020B0004020202020204" pitchFamily="34" charset="0"/>
            </a:endParaRPr>
          </a:p>
          <a:p>
            <a:r>
              <a:rPr lang="en-US" altLang="zh-CN" sz="1100" b="1" dirty="0"/>
              <a:t>Remote access</a:t>
            </a:r>
            <a:r>
              <a:rPr lang="en-US" altLang="zh-CN" sz="1100" dirty="0"/>
              <a:t>: One-way (listening only), best effort</a:t>
            </a:r>
          </a:p>
          <a:p>
            <a:pPr lvl="1"/>
            <a:r>
              <a:rPr lang="en-US" altLang="zh-CN" sz="1050" dirty="0"/>
              <a:t>GTW link will be provided to registered participants only over dedicated email distribution list</a:t>
            </a:r>
            <a:endParaRPr lang="en-US" sz="1400" kern="0" dirty="0"/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24867B85-CC7C-4253-8475-2A6861C66F21}"/>
              </a:ext>
            </a:extLst>
          </p:cNvPr>
          <p:cNvSpPr txBox="1">
            <a:spLocks/>
          </p:cNvSpPr>
          <p:nvPr/>
        </p:nvSpPr>
        <p:spPr bwMode="auto">
          <a:xfrm>
            <a:off x="5364480" y="1320387"/>
            <a:ext cx="6385560" cy="47070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609585" indent="-609585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3"/>
              </a:buBlip>
              <a:defRPr sz="3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89013" indent="-3794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4"/>
              </a:buBlip>
              <a:defRPr sz="3200">
                <a:solidFill>
                  <a:schemeClr val="tx1"/>
                </a:solidFill>
                <a:latin typeface="+mn-lt"/>
              </a:defRPr>
            </a:lvl2pPr>
            <a:lvl3pPr marL="15224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5"/>
              </a:buBlip>
              <a:defRPr sz="2600">
                <a:solidFill>
                  <a:schemeClr val="tx1"/>
                </a:solidFill>
                <a:latin typeface="+mn-lt"/>
              </a:defRPr>
            </a:lvl3pPr>
            <a:lvl4pPr marL="21320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+mn-lt"/>
              </a:defRPr>
            </a:lvl4pPr>
            <a:lvl5pPr marL="27416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+mn-lt"/>
              </a:defRPr>
            </a:lvl5pPr>
            <a:lvl6pPr marL="335271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6pPr>
            <a:lvl7pPr marL="3962301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7pPr>
            <a:lvl8pPr marL="457188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8pPr>
            <a:lvl9pPr marL="5181470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2000" b="1" kern="0" dirty="0"/>
              <a:t>Draft Agenda</a:t>
            </a:r>
          </a:p>
          <a:p>
            <a:pPr marL="609566" lvl="1" indent="0">
              <a:buFontTx/>
              <a:buNone/>
            </a:pPr>
            <a:r>
              <a:rPr lang="en-US" sz="1400" kern="0" dirty="0"/>
              <a:t>1. Opening (9:00am, Monday, Mar 10 2025)</a:t>
            </a:r>
          </a:p>
          <a:p>
            <a:pPr marL="609566" lvl="1" indent="0">
              <a:buFontTx/>
              <a:buNone/>
            </a:pPr>
            <a:r>
              <a:rPr lang="en-US" sz="1400" kern="0" dirty="0"/>
              <a:t>2. SA1 6G Study Status Update</a:t>
            </a:r>
          </a:p>
          <a:p>
            <a:pPr marL="609566" lvl="1" indent="0">
              <a:buFontTx/>
              <a:buNone/>
            </a:pPr>
            <a:r>
              <a:rPr lang="en-US" sz="1400" kern="0" dirty="0"/>
              <a:t>3. Overall vision &amp; priorities for next generation (Monday Morning Joint Session)</a:t>
            </a:r>
          </a:p>
          <a:p>
            <a:pPr marL="609566" lvl="1" indent="0">
              <a:buFontTx/>
              <a:buNone/>
            </a:pPr>
            <a:r>
              <a:rPr lang="en-US" sz="1050" i="1" kern="0" dirty="0"/>
              <a:t>Up to one contribution led per company/MRP, covering cross-TSG aspects; Presentations are to be prioritized to external orgs (MRPs only), and operators</a:t>
            </a:r>
          </a:p>
          <a:p>
            <a:pPr marL="609566" lvl="1" indent="0">
              <a:buFontTx/>
              <a:buNone/>
            </a:pPr>
            <a:r>
              <a:rPr lang="en-US" sz="1400" kern="0" dirty="0"/>
              <a:t>4. Vision &amp; priorities for next generation radio technology (RAN Parallel Session)</a:t>
            </a:r>
          </a:p>
          <a:p>
            <a:pPr marL="609566" lvl="1" indent="0">
              <a:buFontTx/>
              <a:buNone/>
            </a:pPr>
            <a:r>
              <a:rPr lang="en-US" sz="1050" i="1" kern="0" dirty="0"/>
              <a:t>Up to one contribution led per company, focusing on RAN-specific aspects</a:t>
            </a:r>
          </a:p>
          <a:p>
            <a:pPr marL="609566" lvl="1" indent="0">
              <a:buFontTx/>
              <a:buNone/>
            </a:pPr>
            <a:r>
              <a:rPr lang="en-US" sz="1400" kern="0" dirty="0"/>
              <a:t>5. Vision &amp; priorities for next generation system architecture, core networks and protocols (SA/CT Parallel Session)</a:t>
            </a:r>
          </a:p>
          <a:p>
            <a:pPr marL="609566" lvl="1" indent="0">
              <a:buFontTx/>
              <a:buNone/>
            </a:pPr>
            <a:r>
              <a:rPr lang="en-US" sz="1000" i="1" kern="0" dirty="0"/>
              <a:t>Up to one contribution led per company, focusing on SA/CT-specific aspects</a:t>
            </a:r>
          </a:p>
          <a:p>
            <a:pPr marL="609566" lvl="1" indent="0">
              <a:buFontTx/>
              <a:buNone/>
            </a:pPr>
            <a:r>
              <a:rPr lang="en-US" sz="1400" kern="0" dirty="0"/>
              <a:t>6. Summary</a:t>
            </a:r>
          </a:p>
          <a:p>
            <a:pPr marL="609566" lvl="1" indent="0">
              <a:buFontTx/>
              <a:buNone/>
            </a:pPr>
            <a:r>
              <a:rPr lang="en-US" sz="1000" i="1" kern="0" dirty="0"/>
              <a:t>No contributions please. TSG chairs will prepare a summary document</a:t>
            </a:r>
          </a:p>
          <a:p>
            <a:pPr marL="609566" lvl="1" indent="0">
              <a:buFontTx/>
              <a:buNone/>
            </a:pPr>
            <a:r>
              <a:rPr lang="en-US" sz="1200" kern="0" dirty="0"/>
              <a:t>7. Closing (no later than 6:00pm, Tuesday, Mar 11 2025)</a:t>
            </a:r>
          </a:p>
          <a:p>
            <a:r>
              <a:rPr lang="en-US" sz="2000" b="1" kern="0" dirty="0"/>
              <a:t>High-Level Guidance:</a:t>
            </a:r>
          </a:p>
          <a:p>
            <a:pPr marL="609566" lvl="1" indent="0">
              <a:buFontTx/>
              <a:buNone/>
            </a:pPr>
            <a:r>
              <a:rPr lang="en-US" sz="1200" i="1" kern="0" dirty="0"/>
              <a:t>Note: please do not submit the same contribution to multiple AIs. Limited contributions will  be selected for online presentation due to time constraints. Contributions co-sourced by multiple companies are welcome. </a:t>
            </a:r>
            <a:endParaRPr lang="en-US" sz="1800" kern="0" dirty="0"/>
          </a:p>
        </p:txBody>
      </p:sp>
    </p:spTree>
    <p:extLst>
      <p:ext uri="{BB962C8B-B14F-4D97-AF65-F5344CB8AC3E}">
        <p14:creationId xmlns:p14="http://schemas.microsoft.com/office/powerpoint/2010/main" val="918737409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5602FD-AC55-4E33-8486-DDFB4E325D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Content</a:t>
            </a:r>
            <a:endParaRPr lang="zh-CN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87A72E-7889-4E30-879E-9C4CCD3F17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0000FF"/>
                </a:solidFill>
              </a:rPr>
              <a:t>Release 20</a:t>
            </a:r>
            <a:endParaRPr lang="en-GB" altLang="zh-CN" dirty="0">
              <a:solidFill>
                <a:srgbClr val="0000FF"/>
              </a:solidFill>
            </a:endParaRPr>
          </a:p>
          <a:p>
            <a:pPr lvl="1"/>
            <a:r>
              <a:rPr lang="en-GB" altLang="zh-CN" dirty="0"/>
              <a:t>Release 20 3GPP SA background information</a:t>
            </a:r>
          </a:p>
          <a:p>
            <a:pPr lvl="1"/>
            <a:r>
              <a:rPr lang="en-GB" altLang="zh-CN" dirty="0">
                <a:solidFill>
                  <a:srgbClr val="0000FF"/>
                </a:solidFill>
              </a:rPr>
              <a:t>Release 20 SA5 time </a:t>
            </a:r>
            <a:r>
              <a:rPr lang="en-US" altLang="zh-CN" dirty="0">
                <a:solidFill>
                  <a:srgbClr val="0000FF"/>
                </a:solidFill>
              </a:rPr>
              <a:t>plan</a:t>
            </a:r>
          </a:p>
          <a:p>
            <a:pPr lvl="2"/>
            <a:r>
              <a:rPr lang="en-GB" altLang="zh-CN" dirty="0"/>
              <a:t>Timeline figure with SA5</a:t>
            </a:r>
          </a:p>
          <a:p>
            <a:pPr lvl="2"/>
            <a:r>
              <a:rPr lang="en-GB" altLang="zh-CN" dirty="0"/>
              <a:t>TU allocation 5GA/6G portion</a:t>
            </a:r>
          </a:p>
          <a:p>
            <a:pPr lvl="2"/>
            <a:r>
              <a:rPr lang="en-GB" altLang="zh-CN" dirty="0"/>
              <a:t>Workshop plan</a:t>
            </a:r>
          </a:p>
          <a:p>
            <a:pPr lvl="2"/>
            <a:r>
              <a:rPr lang="en-GB" altLang="zh-CN" dirty="0"/>
              <a:t>TU planning</a:t>
            </a:r>
          </a:p>
        </p:txBody>
      </p:sp>
    </p:spTree>
    <p:extLst>
      <p:ext uri="{BB962C8B-B14F-4D97-AF65-F5344CB8AC3E}">
        <p14:creationId xmlns:p14="http://schemas.microsoft.com/office/powerpoint/2010/main" val="744435158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772DA1AF-F165-46C4-8C38-0DD122B1C99B}"/>
              </a:ext>
            </a:extLst>
          </p:cNvPr>
          <p:cNvSpPr txBox="1">
            <a:spLocks/>
          </p:cNvSpPr>
          <p:nvPr/>
        </p:nvSpPr>
        <p:spPr bwMode="auto">
          <a:xfrm>
            <a:off x="182824" y="180884"/>
            <a:ext cx="9089864" cy="3886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>
              <a:defRPr sz="4200">
                <a:solidFill>
                  <a:srgbClr val="FF0000"/>
                </a:solidFill>
                <a:latin typeface="Calibri" pitchFamily="34" charset="0"/>
              </a:defRPr>
            </a:lvl2pPr>
            <a:lvl3pPr algn="ctr">
              <a:defRPr sz="4200">
                <a:solidFill>
                  <a:srgbClr val="FF0000"/>
                </a:solidFill>
                <a:latin typeface="Calibri" pitchFamily="34" charset="0"/>
              </a:defRPr>
            </a:lvl3pPr>
            <a:lvl4pPr algn="ctr">
              <a:defRPr sz="4200">
                <a:solidFill>
                  <a:srgbClr val="FF0000"/>
                </a:solidFill>
                <a:latin typeface="Calibri" pitchFamily="34" charset="0"/>
              </a:defRPr>
            </a:lvl4pPr>
            <a:lvl5pPr algn="ctr">
              <a:defRPr sz="4200">
                <a:solidFill>
                  <a:srgbClr val="FF0000"/>
                </a:solidFill>
                <a:latin typeface="Calibri" pitchFamily="34" charset="0"/>
              </a:defRPr>
            </a:lvl5pPr>
            <a:lvl6pPr marL="609585" algn="ctr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6pPr>
            <a:lvl7pPr marL="1219170" algn="ctr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7pPr>
            <a:lvl8pPr marL="1828754" algn="ctr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8pPr>
            <a:lvl9pPr marL="2438339" algn="ctr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GB" sz="2400" dirty="0"/>
              <a:t>Release 20 timeline– figure with SA5 (recommended by SA5 leaders)</a:t>
            </a:r>
            <a:endParaRPr lang="en-US" sz="24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AC8A57F-DEC1-496D-BE8D-C247556EEF1A}"/>
              </a:ext>
            </a:extLst>
          </p:cNvPr>
          <p:cNvSpPr txBox="1"/>
          <p:nvPr/>
        </p:nvSpPr>
        <p:spPr>
          <a:xfrm>
            <a:off x="7856225" y="6020895"/>
            <a:ext cx="1475084" cy="253916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altLang="zh-CN" sz="1050" b="1" dirty="0">
                <a:latin typeface="+mn-lt"/>
              </a:rPr>
              <a:t>Reference</a:t>
            </a:r>
            <a:r>
              <a:rPr lang="zh-CN" altLang="en-US" sz="1050" b="1" dirty="0">
                <a:latin typeface="+mn-lt"/>
              </a:rPr>
              <a:t>：</a:t>
            </a:r>
            <a:r>
              <a:rPr lang="en-US" altLang="zh-CN" sz="1050" b="1" dirty="0">
                <a:latin typeface="+mn-lt"/>
              </a:rPr>
              <a:t>SP-241424</a:t>
            </a:r>
            <a:endParaRPr lang="zh-CN" altLang="en-US" sz="1050" b="1" dirty="0">
              <a:latin typeface="+mn-lt"/>
            </a:endParaRP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89EDA5B3-FF2F-4780-9B95-7FCAA304F66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01314" y="1584861"/>
            <a:ext cx="0" cy="4261048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1A1AFABD-776E-4FCF-A8DE-B76E1C9F6D2A}"/>
              </a:ext>
            </a:extLst>
          </p:cNvPr>
          <p:cNvCxnSpPr>
            <a:cxnSpLocks/>
          </p:cNvCxnSpPr>
          <p:nvPr/>
        </p:nvCxnSpPr>
        <p:spPr bwMode="auto">
          <a:xfrm>
            <a:off x="466835" y="1134523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8" name="Straight Connector 114">
            <a:extLst>
              <a:ext uri="{FF2B5EF4-FFF2-40B4-BE49-F238E27FC236}">
                <a16:creationId xmlns:a16="http://schemas.microsoft.com/office/drawing/2014/main" id="{D5FC6CB0-E75B-443B-BBEE-C23D9B4C6F6E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3004768" y="1598408"/>
            <a:ext cx="40930" cy="4204252"/>
          </a:xfrm>
          <a:prstGeom prst="line">
            <a:avLst/>
          </a:prstGeom>
          <a:ln>
            <a:solidFill>
              <a:srgbClr val="C00000"/>
            </a:solidFill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" name="Straight Connector 114">
            <a:extLst>
              <a:ext uri="{FF2B5EF4-FFF2-40B4-BE49-F238E27FC236}">
                <a16:creationId xmlns:a16="http://schemas.microsoft.com/office/drawing/2014/main" id="{29576483-711F-46E0-94A2-C2A71E77D95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015730" y="1584861"/>
            <a:ext cx="0" cy="4261048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975233D7-60B8-4AA1-9307-742C8EC4DAB2}"/>
              </a:ext>
            </a:extLst>
          </p:cNvPr>
          <p:cNvSpPr txBox="1"/>
          <p:nvPr/>
        </p:nvSpPr>
        <p:spPr>
          <a:xfrm>
            <a:off x="1364407" y="1012286"/>
            <a:ext cx="4984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2024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2793734E-99BD-4AEE-8CB9-D96D059B3BD0}"/>
              </a:ext>
            </a:extLst>
          </p:cNvPr>
          <p:cNvGrpSpPr/>
          <p:nvPr/>
        </p:nvGrpSpPr>
        <p:grpSpPr>
          <a:xfrm>
            <a:off x="806488" y="1277610"/>
            <a:ext cx="400050" cy="354013"/>
            <a:chOff x="996003" y="755453"/>
            <a:chExt cx="400050" cy="354013"/>
          </a:xfrm>
        </p:grpSpPr>
        <p:sp>
          <p:nvSpPr>
            <p:cNvPr id="12" name="TextBox 86">
              <a:extLst>
                <a:ext uri="{FF2B5EF4-FFF2-40B4-BE49-F238E27FC236}">
                  <a16:creationId xmlns:a16="http://schemas.microsoft.com/office/drawing/2014/main" id="{1B2DF2C1-D608-40DD-AC0B-369F447BC40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96003" y="755453"/>
              <a:ext cx="38893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#103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3" name="TextBox 59">
              <a:extLst>
                <a:ext uri="{FF2B5EF4-FFF2-40B4-BE49-F238E27FC236}">
                  <a16:creationId xmlns:a16="http://schemas.microsoft.com/office/drawing/2014/main" id="{195C6572-517F-4199-B594-5C16A3DDA82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1822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43D14379-C890-48C0-AE6A-3AF94FE4318B}"/>
              </a:ext>
            </a:extLst>
          </p:cNvPr>
          <p:cNvGrpSpPr/>
          <p:nvPr/>
        </p:nvGrpSpPr>
        <p:grpSpPr>
          <a:xfrm>
            <a:off x="5660925" y="1277610"/>
            <a:ext cx="403225" cy="354013"/>
            <a:chOff x="6320478" y="755453"/>
            <a:chExt cx="403225" cy="354013"/>
          </a:xfrm>
        </p:grpSpPr>
        <p:sp>
          <p:nvSpPr>
            <p:cNvPr id="15" name="TextBox 86">
              <a:extLst>
                <a:ext uri="{FF2B5EF4-FFF2-40B4-BE49-F238E27FC236}">
                  <a16:creationId xmlns:a16="http://schemas.microsoft.com/office/drawing/2014/main" id="{0166EE55-06E5-424F-8196-23461EFFB8D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20478" y="755453"/>
              <a:ext cx="3429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#111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6" name="TextBox 60">
              <a:extLst>
                <a:ext uri="{FF2B5EF4-FFF2-40B4-BE49-F238E27FC236}">
                  <a16:creationId xmlns:a16="http://schemas.microsoft.com/office/drawing/2014/main" id="{A9AAB00E-1DCC-4AFB-BB6E-40A1AE8EB65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4587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36D11D3F-306A-41EA-909B-3AFE1263F97D}"/>
              </a:ext>
            </a:extLst>
          </p:cNvPr>
          <p:cNvGrpSpPr/>
          <p:nvPr/>
        </p:nvGrpSpPr>
        <p:grpSpPr>
          <a:xfrm>
            <a:off x="3222594" y="1277610"/>
            <a:ext cx="390525" cy="354013"/>
            <a:chOff x="3678878" y="755453"/>
            <a:chExt cx="390525" cy="354013"/>
          </a:xfrm>
        </p:grpSpPr>
        <p:sp>
          <p:nvSpPr>
            <p:cNvPr id="18" name="TextBox 86">
              <a:extLst>
                <a:ext uri="{FF2B5EF4-FFF2-40B4-BE49-F238E27FC236}">
                  <a16:creationId xmlns:a16="http://schemas.microsoft.com/office/drawing/2014/main" id="{036C0DA8-EA79-45E9-8A10-B5E4DDA8756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78878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#107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9" name="TextBox 61">
              <a:extLst>
                <a:ext uri="{FF2B5EF4-FFF2-40B4-BE49-F238E27FC236}">
                  <a16:creationId xmlns:a16="http://schemas.microsoft.com/office/drawing/2014/main" id="{E698CC41-FF0D-467D-9D7E-D74B78A7130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83640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07F19D39-1820-42BE-A51B-DE7318E8E949}"/>
              </a:ext>
            </a:extLst>
          </p:cNvPr>
          <p:cNvGrpSpPr/>
          <p:nvPr/>
        </p:nvGrpSpPr>
        <p:grpSpPr>
          <a:xfrm>
            <a:off x="1412102" y="1277610"/>
            <a:ext cx="396875" cy="354013"/>
            <a:chOff x="1684978" y="755453"/>
            <a:chExt cx="396875" cy="354013"/>
          </a:xfrm>
        </p:grpSpPr>
        <p:sp>
          <p:nvSpPr>
            <p:cNvPr id="21" name="TextBox 86">
              <a:extLst>
                <a:ext uri="{FF2B5EF4-FFF2-40B4-BE49-F238E27FC236}">
                  <a16:creationId xmlns:a16="http://schemas.microsoft.com/office/drawing/2014/main" id="{0E4DB8F0-1121-4B30-97BF-CBB79EA7A82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84978" y="755453"/>
              <a:ext cx="3968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#104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22" name="TextBox 62">
              <a:extLst>
                <a:ext uri="{FF2B5EF4-FFF2-40B4-BE49-F238E27FC236}">
                  <a16:creationId xmlns:a16="http://schemas.microsoft.com/office/drawing/2014/main" id="{57B1150F-375D-481C-9E14-1EFFD63DFD9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05615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3AD99D0D-F4D5-41CD-962F-18ACB7B5993A}"/>
              </a:ext>
            </a:extLst>
          </p:cNvPr>
          <p:cNvGrpSpPr/>
          <p:nvPr/>
        </p:nvGrpSpPr>
        <p:grpSpPr>
          <a:xfrm>
            <a:off x="3818683" y="1277610"/>
            <a:ext cx="422275" cy="354013"/>
            <a:chOff x="4367853" y="755453"/>
            <a:chExt cx="422275" cy="354013"/>
          </a:xfrm>
        </p:grpSpPr>
        <p:sp>
          <p:nvSpPr>
            <p:cNvPr id="24" name="TextBox 86">
              <a:extLst>
                <a:ext uri="{FF2B5EF4-FFF2-40B4-BE49-F238E27FC236}">
                  <a16:creationId xmlns:a16="http://schemas.microsoft.com/office/drawing/2014/main" id="{761D082C-EA3E-4418-816E-80C7A489C2C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67853" y="755453"/>
              <a:ext cx="3968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#108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25" name="TextBox 63">
              <a:extLst>
                <a:ext uri="{FF2B5EF4-FFF2-40B4-BE49-F238E27FC236}">
                  <a16:creationId xmlns:a16="http://schemas.microsoft.com/office/drawing/2014/main" id="{48E191C4-EDB1-4A3D-88EF-CE1AC307A33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186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CEF90B53-BE2D-4866-AB1A-8078B8830141}"/>
              </a:ext>
            </a:extLst>
          </p:cNvPr>
          <p:cNvGrpSpPr/>
          <p:nvPr/>
        </p:nvGrpSpPr>
        <p:grpSpPr>
          <a:xfrm>
            <a:off x="6269714" y="1277610"/>
            <a:ext cx="407988" cy="354013"/>
            <a:chOff x="6884040" y="755453"/>
            <a:chExt cx="407988" cy="354013"/>
          </a:xfrm>
        </p:grpSpPr>
        <p:sp>
          <p:nvSpPr>
            <p:cNvPr id="27" name="TextBox 86">
              <a:extLst>
                <a:ext uri="{FF2B5EF4-FFF2-40B4-BE49-F238E27FC236}">
                  <a16:creationId xmlns:a16="http://schemas.microsoft.com/office/drawing/2014/main" id="{48E371C9-4BA9-446A-979A-03D4C78C00C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84040" y="755453"/>
              <a:ext cx="363538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#112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28" name="TextBox 64">
              <a:extLst>
                <a:ext uri="{FF2B5EF4-FFF2-40B4-BE49-F238E27FC236}">
                  <a16:creationId xmlns:a16="http://schemas.microsoft.com/office/drawing/2014/main" id="{54D0F21B-FC13-4AA6-887A-57C7206AED4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9205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EB27DEFF-7BF1-4E8E-A892-368D7252BAA0}"/>
              </a:ext>
            </a:extLst>
          </p:cNvPr>
          <p:cNvGrpSpPr/>
          <p:nvPr/>
        </p:nvGrpSpPr>
        <p:grpSpPr>
          <a:xfrm>
            <a:off x="2014541" y="1277610"/>
            <a:ext cx="390525" cy="354013"/>
            <a:chOff x="2464440" y="755453"/>
            <a:chExt cx="390525" cy="354013"/>
          </a:xfrm>
        </p:grpSpPr>
        <p:sp>
          <p:nvSpPr>
            <p:cNvPr id="30" name="TextBox 86">
              <a:extLst>
                <a:ext uri="{FF2B5EF4-FFF2-40B4-BE49-F238E27FC236}">
                  <a16:creationId xmlns:a16="http://schemas.microsoft.com/office/drawing/2014/main" id="{E47CCC74-8467-48B7-9508-83D9633E816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64440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#105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31" name="TextBox 65">
              <a:extLst>
                <a:ext uri="{FF2B5EF4-FFF2-40B4-BE49-F238E27FC236}">
                  <a16:creationId xmlns:a16="http://schemas.microsoft.com/office/drawing/2014/main" id="{A46668B1-925D-46E5-8B03-EAA8AB88CDD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80315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AA161BB9-AA27-49E5-B127-DADAB35FF9A4}"/>
              </a:ext>
            </a:extLst>
          </p:cNvPr>
          <p:cNvGrpSpPr/>
          <p:nvPr/>
        </p:nvGrpSpPr>
        <p:grpSpPr>
          <a:xfrm>
            <a:off x="4446522" y="1277610"/>
            <a:ext cx="406400" cy="354013"/>
            <a:chOff x="5098103" y="755453"/>
            <a:chExt cx="406400" cy="354013"/>
          </a:xfrm>
        </p:grpSpPr>
        <p:sp>
          <p:nvSpPr>
            <p:cNvPr id="33" name="TextBox 86">
              <a:extLst>
                <a:ext uri="{FF2B5EF4-FFF2-40B4-BE49-F238E27FC236}">
                  <a16:creationId xmlns:a16="http://schemas.microsoft.com/office/drawing/2014/main" id="{7EDBD43F-0F98-481F-89FE-CC7BCDB4DC7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98103" y="755453"/>
              <a:ext cx="3937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#109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34" name="TextBox 66">
              <a:extLst>
                <a:ext uri="{FF2B5EF4-FFF2-40B4-BE49-F238E27FC236}">
                  <a16:creationId xmlns:a16="http://schemas.microsoft.com/office/drawing/2014/main" id="{3B915487-560D-43C2-B914-438C9201205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29853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23BBFA9A-C446-4421-BC4C-EE4765855890}"/>
              </a:ext>
            </a:extLst>
          </p:cNvPr>
          <p:cNvGrpSpPr/>
          <p:nvPr/>
        </p:nvGrpSpPr>
        <p:grpSpPr>
          <a:xfrm>
            <a:off x="210399" y="1277610"/>
            <a:ext cx="390525" cy="354013"/>
            <a:chOff x="314965" y="755453"/>
            <a:chExt cx="390525" cy="354013"/>
          </a:xfrm>
        </p:grpSpPr>
        <p:sp>
          <p:nvSpPr>
            <p:cNvPr id="36" name="TextBox 86">
              <a:extLst>
                <a:ext uri="{FF2B5EF4-FFF2-40B4-BE49-F238E27FC236}">
                  <a16:creationId xmlns:a16="http://schemas.microsoft.com/office/drawing/2014/main" id="{1F2869D2-90E0-489F-9DF1-F39A17A67EB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4965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#102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37" name="TextBox 69">
              <a:extLst>
                <a:ext uri="{FF2B5EF4-FFF2-40B4-BE49-F238E27FC236}">
                  <a16:creationId xmlns:a16="http://schemas.microsoft.com/office/drawing/2014/main" id="{DCE96625-9F3F-4A25-963F-2032D23C4F0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13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1247D740-E70D-43C0-9CF4-288919D42080}"/>
              </a:ext>
            </a:extLst>
          </p:cNvPr>
          <p:cNvGrpSpPr/>
          <p:nvPr/>
        </p:nvGrpSpPr>
        <p:grpSpPr>
          <a:xfrm>
            <a:off x="2610630" y="1277610"/>
            <a:ext cx="406400" cy="354013"/>
            <a:chOff x="2991490" y="755453"/>
            <a:chExt cx="406400" cy="354013"/>
          </a:xfrm>
        </p:grpSpPr>
        <p:sp>
          <p:nvSpPr>
            <p:cNvPr id="39" name="TextBox 86">
              <a:extLst>
                <a:ext uri="{FF2B5EF4-FFF2-40B4-BE49-F238E27FC236}">
                  <a16:creationId xmlns:a16="http://schemas.microsoft.com/office/drawing/2014/main" id="{9A218FB1-BC9D-4CB6-8450-4F5D4CD1423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91490" y="755453"/>
              <a:ext cx="392113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#106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40" name="TextBox 70">
              <a:extLst>
                <a:ext uri="{FF2B5EF4-FFF2-40B4-BE49-F238E27FC236}">
                  <a16:creationId xmlns:a16="http://schemas.microsoft.com/office/drawing/2014/main" id="{FA6FFDBF-957F-40E3-9712-CDC978C832B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137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41" name="Group 40">
            <a:extLst>
              <a:ext uri="{FF2B5EF4-FFF2-40B4-BE49-F238E27FC236}">
                <a16:creationId xmlns:a16="http://schemas.microsoft.com/office/drawing/2014/main" id="{21D56733-4258-4469-A506-2EFC4662A6E3}"/>
              </a:ext>
            </a:extLst>
          </p:cNvPr>
          <p:cNvGrpSpPr/>
          <p:nvPr/>
        </p:nvGrpSpPr>
        <p:grpSpPr>
          <a:xfrm>
            <a:off x="5058486" y="1277610"/>
            <a:ext cx="396875" cy="354013"/>
            <a:chOff x="5758503" y="755453"/>
            <a:chExt cx="396875" cy="354013"/>
          </a:xfrm>
        </p:grpSpPr>
        <p:sp>
          <p:nvSpPr>
            <p:cNvPr id="42" name="TextBox 86">
              <a:extLst>
                <a:ext uri="{FF2B5EF4-FFF2-40B4-BE49-F238E27FC236}">
                  <a16:creationId xmlns:a16="http://schemas.microsoft.com/office/drawing/2014/main" id="{DD382702-C0DC-4D95-BFCC-CB1449B4864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58503" y="755453"/>
              <a:ext cx="36988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#110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43" name="TextBox 71">
              <a:extLst>
                <a:ext uri="{FF2B5EF4-FFF2-40B4-BE49-F238E27FC236}">
                  <a16:creationId xmlns:a16="http://schemas.microsoft.com/office/drawing/2014/main" id="{0443325F-C29C-4B4E-AA08-BF33A3C9AE4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71203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44" name="Rectangle 12">
            <a:extLst>
              <a:ext uri="{FF2B5EF4-FFF2-40B4-BE49-F238E27FC236}">
                <a16:creationId xmlns:a16="http://schemas.microsoft.com/office/drawing/2014/main" id="{361F08AC-1AEC-487A-9512-1CBDA6D360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87391" y="5894973"/>
            <a:ext cx="869950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100" dirty="0">
                <a:solidFill>
                  <a:srgbClr val="C00000"/>
                </a:solidFill>
                <a:latin typeface="Montserrat" panose="00000500000000000000" pitchFamily="2" charset="0"/>
              </a:rPr>
              <a:t>Now</a:t>
            </a:r>
          </a:p>
        </p:txBody>
      </p:sp>
      <p:sp>
        <p:nvSpPr>
          <p:cNvPr id="45" name="TextBox 67">
            <a:extLst>
              <a:ext uri="{FF2B5EF4-FFF2-40B4-BE49-F238E27FC236}">
                <a16:creationId xmlns:a16="http://schemas.microsoft.com/office/drawing/2014/main" id="{D6E8D4CB-5941-498A-9A3C-DF1A4DA1E0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0920" y="1175798"/>
            <a:ext cx="4032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TSGs</a:t>
            </a:r>
          </a:p>
        </p:txBody>
      </p:sp>
      <p:sp>
        <p:nvSpPr>
          <p:cNvPr id="46" name="Chevron 60">
            <a:extLst>
              <a:ext uri="{FF2B5EF4-FFF2-40B4-BE49-F238E27FC236}">
                <a16:creationId xmlns:a16="http://schemas.microsoft.com/office/drawing/2014/main" id="{5348FC6E-36B4-4298-90D1-5FEEE1550FFB}"/>
              </a:ext>
            </a:extLst>
          </p:cNvPr>
          <p:cNvSpPr/>
          <p:nvPr/>
        </p:nvSpPr>
        <p:spPr bwMode="auto">
          <a:xfrm>
            <a:off x="105412" y="1634041"/>
            <a:ext cx="1557862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5GA 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definition</a:t>
            </a: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47" name="Star: 5 Points 46">
            <a:extLst>
              <a:ext uri="{FF2B5EF4-FFF2-40B4-BE49-F238E27FC236}">
                <a16:creationId xmlns:a16="http://schemas.microsoft.com/office/drawing/2014/main" id="{117D9257-AEBA-40EB-A495-3D3687966822}"/>
              </a:ext>
            </a:extLst>
          </p:cNvPr>
          <p:cNvSpPr/>
          <p:nvPr/>
        </p:nvSpPr>
        <p:spPr bwMode="auto">
          <a:xfrm>
            <a:off x="3248511" y="4004849"/>
            <a:ext cx="339301" cy="321838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48" name="TextBox 1">
            <a:extLst>
              <a:ext uri="{FF2B5EF4-FFF2-40B4-BE49-F238E27FC236}">
                <a16:creationId xmlns:a16="http://schemas.microsoft.com/office/drawing/2014/main" id="{36FEE40F-A9D9-4FC6-9D1B-256649B30D3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35248" y="4267606"/>
            <a:ext cx="1079604" cy="200055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Workshop 6G TSGs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49" name="Chevron 60">
            <a:extLst>
              <a:ext uri="{FF2B5EF4-FFF2-40B4-BE49-F238E27FC236}">
                <a16:creationId xmlns:a16="http://schemas.microsoft.com/office/drawing/2014/main" id="{60EBEDEB-9B24-4AD7-9F91-D6296D8E024F}"/>
              </a:ext>
            </a:extLst>
          </p:cNvPr>
          <p:cNvSpPr/>
          <p:nvPr/>
        </p:nvSpPr>
        <p:spPr bwMode="auto">
          <a:xfrm>
            <a:off x="3302426" y="1629642"/>
            <a:ext cx="731838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100%</a:t>
            </a:r>
          </a:p>
        </p:txBody>
      </p:sp>
      <p:sp>
        <p:nvSpPr>
          <p:cNvPr id="50" name="Chevron 60">
            <a:extLst>
              <a:ext uri="{FF2B5EF4-FFF2-40B4-BE49-F238E27FC236}">
                <a16:creationId xmlns:a16="http://schemas.microsoft.com/office/drawing/2014/main" id="{528558C8-A6AC-493D-9D46-6569C7BA2CD8}"/>
              </a:ext>
            </a:extLst>
          </p:cNvPr>
          <p:cNvSpPr/>
          <p:nvPr/>
        </p:nvSpPr>
        <p:spPr bwMode="auto">
          <a:xfrm>
            <a:off x="1575227" y="1633240"/>
            <a:ext cx="1869433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5GA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+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Norm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80%</a:t>
            </a:r>
          </a:p>
        </p:txBody>
      </p:sp>
      <p:sp>
        <p:nvSpPr>
          <p:cNvPr id="51" name="Chevron 60">
            <a:extLst>
              <a:ext uri="{FF2B5EF4-FFF2-40B4-BE49-F238E27FC236}">
                <a16:creationId xmlns:a16="http://schemas.microsoft.com/office/drawing/2014/main" id="{007DA1BF-7D05-4FE3-95E8-E2AA65464633}"/>
              </a:ext>
            </a:extLst>
          </p:cNvPr>
          <p:cNvSpPr/>
          <p:nvPr/>
        </p:nvSpPr>
        <p:spPr bwMode="auto">
          <a:xfrm>
            <a:off x="6324446" y="1860101"/>
            <a:ext cx="731838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100%</a:t>
            </a:r>
          </a:p>
        </p:txBody>
      </p:sp>
      <p:sp>
        <p:nvSpPr>
          <p:cNvPr id="52" name="Chevron 60">
            <a:extLst>
              <a:ext uri="{FF2B5EF4-FFF2-40B4-BE49-F238E27FC236}">
                <a16:creationId xmlns:a16="http://schemas.microsoft.com/office/drawing/2014/main" id="{FCA37EA0-358A-41BF-9286-006B7934D986}"/>
              </a:ext>
            </a:extLst>
          </p:cNvPr>
          <p:cNvSpPr/>
          <p:nvPr/>
        </p:nvSpPr>
        <p:spPr bwMode="auto">
          <a:xfrm>
            <a:off x="3993302" y="1861868"/>
            <a:ext cx="2438397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 2 (SA2, SA6, …) 5GA St.+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Norm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80%</a:t>
            </a:r>
          </a:p>
        </p:txBody>
      </p:sp>
      <p:sp>
        <p:nvSpPr>
          <p:cNvPr id="53" name="Chevron 60">
            <a:extLst>
              <a:ext uri="{FF2B5EF4-FFF2-40B4-BE49-F238E27FC236}">
                <a16:creationId xmlns:a16="http://schemas.microsoft.com/office/drawing/2014/main" id="{B6ABB6FA-E5F5-4B60-9E10-AB2B2EF25462}"/>
              </a:ext>
            </a:extLst>
          </p:cNvPr>
          <p:cNvSpPr/>
          <p:nvPr/>
        </p:nvSpPr>
        <p:spPr bwMode="auto">
          <a:xfrm>
            <a:off x="6395557" y="3124272"/>
            <a:ext cx="1878490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5GA St +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Norm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54" name="Chevron 60">
            <a:extLst>
              <a:ext uri="{FF2B5EF4-FFF2-40B4-BE49-F238E27FC236}">
                <a16:creationId xmlns:a16="http://schemas.microsoft.com/office/drawing/2014/main" id="{009F863D-2196-496D-A6F6-BF913D00C062}"/>
              </a:ext>
            </a:extLst>
          </p:cNvPr>
          <p:cNvSpPr/>
          <p:nvPr/>
        </p:nvSpPr>
        <p:spPr bwMode="auto">
          <a:xfrm>
            <a:off x="4634538" y="5621649"/>
            <a:ext cx="1245990" cy="197892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25034"/>
              <a:gd name="connsiteY0" fmla="*/ 0 h 222250"/>
              <a:gd name="connsiteX1" fmla="*/ 1467062 w 1625034"/>
              <a:gd name="connsiteY1" fmla="*/ 0 h 222250"/>
              <a:gd name="connsiteX2" fmla="*/ 1625034 w 1625034"/>
              <a:gd name="connsiteY2" fmla="*/ 104677 h 222250"/>
              <a:gd name="connsiteX3" fmla="*/ 1467062 w 1625034"/>
              <a:gd name="connsiteY3" fmla="*/ 222250 h 222250"/>
              <a:gd name="connsiteX4" fmla="*/ 0 w 1625034"/>
              <a:gd name="connsiteY4" fmla="*/ 222250 h 222250"/>
              <a:gd name="connsiteX5" fmla="*/ 26818 w 1625034"/>
              <a:gd name="connsiteY5" fmla="*/ 98155 h 222250"/>
              <a:gd name="connsiteX6" fmla="*/ 0 w 1625034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25034" h="222250">
                <a:moveTo>
                  <a:pt x="0" y="0"/>
                </a:moveTo>
                <a:lnTo>
                  <a:pt x="1467062" y="0"/>
                </a:lnTo>
                <a:lnTo>
                  <a:pt x="1625034" y="10467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lin ang="10800000" scaled="1"/>
            <a:tileRect/>
          </a:gradFill>
          <a:ln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6G 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grpSp>
        <p:nvGrpSpPr>
          <p:cNvPr id="55" name="Group 54">
            <a:extLst>
              <a:ext uri="{FF2B5EF4-FFF2-40B4-BE49-F238E27FC236}">
                <a16:creationId xmlns:a16="http://schemas.microsoft.com/office/drawing/2014/main" id="{7D54E802-9FCD-4D92-A7C5-7B9D4D87722F}"/>
              </a:ext>
            </a:extLst>
          </p:cNvPr>
          <p:cNvGrpSpPr/>
          <p:nvPr/>
        </p:nvGrpSpPr>
        <p:grpSpPr>
          <a:xfrm>
            <a:off x="6883266" y="1267450"/>
            <a:ext cx="390850" cy="354013"/>
            <a:chOff x="7359013" y="745293"/>
            <a:chExt cx="390850" cy="354013"/>
          </a:xfrm>
        </p:grpSpPr>
        <p:sp>
          <p:nvSpPr>
            <p:cNvPr id="56" name="TextBox 86">
              <a:extLst>
                <a:ext uri="{FF2B5EF4-FFF2-40B4-BE49-F238E27FC236}">
                  <a16:creationId xmlns:a16="http://schemas.microsoft.com/office/drawing/2014/main" id="{219E27A1-E649-437E-84DD-05C7B006434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59013" y="745293"/>
              <a:ext cx="362600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#113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57" name="TextBox 66">
              <a:extLst>
                <a:ext uri="{FF2B5EF4-FFF2-40B4-BE49-F238E27FC236}">
                  <a16:creationId xmlns:a16="http://schemas.microsoft.com/office/drawing/2014/main" id="{097C716F-A5E1-48A0-B38A-31288EF6F0D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75213" y="89928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58" name="Group 57">
            <a:extLst>
              <a:ext uri="{FF2B5EF4-FFF2-40B4-BE49-F238E27FC236}">
                <a16:creationId xmlns:a16="http://schemas.microsoft.com/office/drawing/2014/main" id="{73D8AAAD-4D6C-4C96-8F85-6CD5B2CABADC}"/>
              </a:ext>
            </a:extLst>
          </p:cNvPr>
          <p:cNvGrpSpPr/>
          <p:nvPr/>
        </p:nvGrpSpPr>
        <p:grpSpPr>
          <a:xfrm>
            <a:off x="7479680" y="1267450"/>
            <a:ext cx="384175" cy="354013"/>
            <a:chOff x="8016563" y="745293"/>
            <a:chExt cx="384175" cy="354013"/>
          </a:xfrm>
        </p:grpSpPr>
        <p:sp>
          <p:nvSpPr>
            <p:cNvPr id="59" name="TextBox 86">
              <a:extLst>
                <a:ext uri="{FF2B5EF4-FFF2-40B4-BE49-F238E27FC236}">
                  <a16:creationId xmlns:a16="http://schemas.microsoft.com/office/drawing/2014/main" id="{57905CD9-B53F-4255-BD60-192BC067FB4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7046" y="745293"/>
              <a:ext cx="370614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#114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60" name="TextBox 71">
              <a:extLst>
                <a:ext uri="{FF2B5EF4-FFF2-40B4-BE49-F238E27FC236}">
                  <a16:creationId xmlns:a16="http://schemas.microsoft.com/office/drawing/2014/main" id="{A1099C78-612B-478E-B37C-CC2EB2E6EF5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6563" y="89928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61" name="TextBox 86">
            <a:extLst>
              <a:ext uri="{FF2B5EF4-FFF2-40B4-BE49-F238E27FC236}">
                <a16:creationId xmlns:a16="http://schemas.microsoft.com/office/drawing/2014/main" id="{81E168DE-A9B6-4488-A56A-812A2AB9D7C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69419" y="1280997"/>
            <a:ext cx="362600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#115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sp>
        <p:nvSpPr>
          <p:cNvPr id="62" name="TextBox 60">
            <a:extLst>
              <a:ext uri="{FF2B5EF4-FFF2-40B4-BE49-F238E27FC236}">
                <a16:creationId xmlns:a16="http://schemas.microsoft.com/office/drawing/2014/main" id="{678DD7FA-98C7-44DC-A34A-885A12B0BF3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04669" y="1434985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63" name="TextBox 60">
            <a:extLst>
              <a:ext uri="{FF2B5EF4-FFF2-40B4-BE49-F238E27FC236}">
                <a16:creationId xmlns:a16="http://schemas.microsoft.com/office/drawing/2014/main" id="{61DCF5FB-1AAF-4233-BA3B-A8CD0B82A29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94830" y="1418051"/>
            <a:ext cx="351378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Jun</a:t>
            </a:r>
          </a:p>
        </p:txBody>
      </p:sp>
      <p:cxnSp>
        <p:nvCxnSpPr>
          <p:cNvPr id="64" name="Straight Connector 63">
            <a:extLst>
              <a:ext uri="{FF2B5EF4-FFF2-40B4-BE49-F238E27FC236}">
                <a16:creationId xmlns:a16="http://schemas.microsoft.com/office/drawing/2014/main" id="{5FA8C62D-4ACD-4653-8E3C-5332FB11006A}"/>
              </a:ext>
            </a:extLst>
          </p:cNvPr>
          <p:cNvCxnSpPr>
            <a:cxnSpLocks/>
          </p:cNvCxnSpPr>
          <p:nvPr/>
        </p:nvCxnSpPr>
        <p:spPr bwMode="auto">
          <a:xfrm>
            <a:off x="30900" y="3379696"/>
            <a:ext cx="9144000" cy="0"/>
          </a:xfrm>
          <a:prstGeom prst="line">
            <a:avLst/>
          </a:prstGeom>
          <a:solidFill>
            <a:schemeClr val="accent1"/>
          </a:solidFill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cxnSp>
      <p:sp>
        <p:nvSpPr>
          <p:cNvPr id="65" name="Star: 5 Points 64">
            <a:extLst>
              <a:ext uri="{FF2B5EF4-FFF2-40B4-BE49-F238E27FC236}">
                <a16:creationId xmlns:a16="http://schemas.microsoft.com/office/drawing/2014/main" id="{7CC469B0-6242-4B9A-B6D9-22BAC954CF8E}"/>
              </a:ext>
            </a:extLst>
          </p:cNvPr>
          <p:cNvSpPr/>
          <p:nvPr/>
        </p:nvSpPr>
        <p:spPr bwMode="auto">
          <a:xfrm>
            <a:off x="1164393" y="3358794"/>
            <a:ext cx="339301" cy="321838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66" name="TextBox 1">
            <a:extLst>
              <a:ext uri="{FF2B5EF4-FFF2-40B4-BE49-F238E27FC236}">
                <a16:creationId xmlns:a16="http://schemas.microsoft.com/office/drawing/2014/main" id="{18915A28-060D-4486-A3AC-31012C9337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9356" y="3649850"/>
            <a:ext cx="1149037" cy="307777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Workshop IMT-2030 use cases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67" name="Chevron 60">
            <a:extLst>
              <a:ext uri="{FF2B5EF4-FFF2-40B4-BE49-F238E27FC236}">
                <a16:creationId xmlns:a16="http://schemas.microsoft.com/office/drawing/2014/main" id="{7A15F251-477B-4AF0-9790-CB454D6C4C5C}"/>
              </a:ext>
            </a:extLst>
          </p:cNvPr>
          <p:cNvSpPr/>
          <p:nvPr/>
        </p:nvSpPr>
        <p:spPr bwMode="auto">
          <a:xfrm>
            <a:off x="4101700" y="2340301"/>
            <a:ext cx="3562434" cy="219549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RAN1</a:t>
            </a:r>
          </a:p>
        </p:txBody>
      </p:sp>
      <p:sp>
        <p:nvSpPr>
          <p:cNvPr id="68" name="Chevron 60">
            <a:extLst>
              <a:ext uri="{FF2B5EF4-FFF2-40B4-BE49-F238E27FC236}">
                <a16:creationId xmlns:a16="http://schemas.microsoft.com/office/drawing/2014/main" id="{F9D07B0C-DDEC-4358-8191-D22E4BAFDF34}"/>
              </a:ext>
            </a:extLst>
          </p:cNvPr>
          <p:cNvSpPr/>
          <p:nvPr/>
        </p:nvSpPr>
        <p:spPr bwMode="auto">
          <a:xfrm>
            <a:off x="4621254" y="2571414"/>
            <a:ext cx="3634571" cy="209975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Completion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(RAN2/3/4core)</a:t>
            </a:r>
          </a:p>
        </p:txBody>
      </p:sp>
      <p:sp>
        <p:nvSpPr>
          <p:cNvPr id="69" name="TextBox 86">
            <a:extLst>
              <a:ext uri="{FF2B5EF4-FFF2-40B4-BE49-F238E27FC236}">
                <a16:creationId xmlns:a16="http://schemas.microsoft.com/office/drawing/2014/main" id="{92DB0BA3-3C31-4608-8AB0-94CD8918100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46936" y="1277610"/>
            <a:ext cx="365806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#116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cxnSp>
        <p:nvCxnSpPr>
          <p:cNvPr id="70" name="Straight Connector 114">
            <a:extLst>
              <a:ext uri="{FF2B5EF4-FFF2-40B4-BE49-F238E27FC236}">
                <a16:creationId xmlns:a16="http://schemas.microsoft.com/office/drawing/2014/main" id="{F4799ED1-6DEB-43DE-9091-1C3E0569FBFF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2140904" y="1581743"/>
            <a:ext cx="53864" cy="4313230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71" name="Straight Connector 114">
            <a:extLst>
              <a:ext uri="{FF2B5EF4-FFF2-40B4-BE49-F238E27FC236}">
                <a16:creationId xmlns:a16="http://schemas.microsoft.com/office/drawing/2014/main" id="{9EB3D2DC-785F-4094-9479-5C4D223A177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427489" y="1584861"/>
            <a:ext cx="13360" cy="4359902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72" name="Straight Connector 114">
            <a:extLst>
              <a:ext uri="{FF2B5EF4-FFF2-40B4-BE49-F238E27FC236}">
                <a16:creationId xmlns:a16="http://schemas.microsoft.com/office/drawing/2014/main" id="{2CA1254C-51EF-4F3C-8259-57DD5A4EF4E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032724" y="1584861"/>
            <a:ext cx="7990" cy="4359902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73" name="Straight Connector 114">
            <a:extLst>
              <a:ext uri="{FF2B5EF4-FFF2-40B4-BE49-F238E27FC236}">
                <a16:creationId xmlns:a16="http://schemas.microsoft.com/office/drawing/2014/main" id="{B927F168-00A7-40F7-BC1E-35FE46435E6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637959" y="1584861"/>
            <a:ext cx="0" cy="4359902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74" name="Straight Connector 114">
            <a:extLst>
              <a:ext uri="{FF2B5EF4-FFF2-40B4-BE49-F238E27FC236}">
                <a16:creationId xmlns:a16="http://schemas.microsoft.com/office/drawing/2014/main" id="{566102B8-AF4B-4C6F-8B81-F51678D6041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848429" y="1584861"/>
            <a:ext cx="0" cy="4359902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75" name="Straight Connector 114">
            <a:extLst>
              <a:ext uri="{FF2B5EF4-FFF2-40B4-BE49-F238E27FC236}">
                <a16:creationId xmlns:a16="http://schemas.microsoft.com/office/drawing/2014/main" id="{CE740A42-E1D4-4EC5-9289-ADCCA5D83DD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453664" y="1584861"/>
            <a:ext cx="0" cy="4359902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76" name="Straight Connector 114">
            <a:extLst>
              <a:ext uri="{FF2B5EF4-FFF2-40B4-BE49-F238E27FC236}">
                <a16:creationId xmlns:a16="http://schemas.microsoft.com/office/drawing/2014/main" id="{D0BAD298-EC02-4A54-9710-68814F41A45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058899" y="1584861"/>
            <a:ext cx="0" cy="4359902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77" name="Straight Connector 114">
            <a:extLst>
              <a:ext uri="{FF2B5EF4-FFF2-40B4-BE49-F238E27FC236}">
                <a16:creationId xmlns:a16="http://schemas.microsoft.com/office/drawing/2014/main" id="{A2AEA3B0-9765-4EB6-BAED-03711DB4EB3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269369" y="1584861"/>
            <a:ext cx="4678" cy="4359902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78" name="Straight Connector 114">
            <a:extLst>
              <a:ext uri="{FF2B5EF4-FFF2-40B4-BE49-F238E27FC236}">
                <a16:creationId xmlns:a16="http://schemas.microsoft.com/office/drawing/2014/main" id="{5A120B95-E02A-4CED-BEC9-C4BAB9B5B3B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874609" y="1584861"/>
            <a:ext cx="0" cy="4359902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79" name="Straight Connector 114">
            <a:extLst>
              <a:ext uri="{FF2B5EF4-FFF2-40B4-BE49-F238E27FC236}">
                <a16:creationId xmlns:a16="http://schemas.microsoft.com/office/drawing/2014/main" id="{12794B5E-5DF6-48EF-AC6A-90C66E038A9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243194" y="1584861"/>
            <a:ext cx="16719" cy="4359902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80" name="Straight Connector 114">
            <a:extLst>
              <a:ext uri="{FF2B5EF4-FFF2-40B4-BE49-F238E27FC236}">
                <a16:creationId xmlns:a16="http://schemas.microsoft.com/office/drawing/2014/main" id="{BBEFD7D5-F052-4321-9081-2FF81AD8E873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7655204" y="1584861"/>
            <a:ext cx="8930" cy="4359902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81" name="Straight Connector 114">
            <a:extLst>
              <a:ext uri="{FF2B5EF4-FFF2-40B4-BE49-F238E27FC236}">
                <a16:creationId xmlns:a16="http://schemas.microsoft.com/office/drawing/2014/main" id="{975B5E6F-C9F7-4113-B26B-D05F85C623C8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2801193" y="1584861"/>
            <a:ext cx="21061" cy="4359902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sp>
        <p:nvSpPr>
          <p:cNvPr id="82" name="Chevron 60">
            <a:extLst>
              <a:ext uri="{FF2B5EF4-FFF2-40B4-BE49-F238E27FC236}">
                <a16:creationId xmlns:a16="http://schemas.microsoft.com/office/drawing/2014/main" id="{0AA9AF51-C223-47B8-B739-F8BC2B3A20B5}"/>
              </a:ext>
            </a:extLst>
          </p:cNvPr>
          <p:cNvSpPr/>
          <p:nvPr/>
        </p:nvSpPr>
        <p:spPr bwMode="auto">
          <a:xfrm>
            <a:off x="2066292" y="3440748"/>
            <a:ext cx="3803221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83" name="Chevron 60">
            <a:extLst>
              <a:ext uri="{FF2B5EF4-FFF2-40B4-BE49-F238E27FC236}">
                <a16:creationId xmlns:a16="http://schemas.microsoft.com/office/drawing/2014/main" id="{F0EA6511-7F4F-4CFA-B7EA-E63027E20038}"/>
              </a:ext>
            </a:extLst>
          </p:cNvPr>
          <p:cNvSpPr/>
          <p:nvPr/>
        </p:nvSpPr>
        <p:spPr bwMode="auto">
          <a:xfrm>
            <a:off x="5137998" y="2103662"/>
            <a:ext cx="751835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89500"/>
              <a:gd name="connsiteY0" fmla="*/ 0 h 222250"/>
              <a:gd name="connsiteX1" fmla="*/ 1467062 w 1689500"/>
              <a:gd name="connsiteY1" fmla="*/ 0 h 222250"/>
              <a:gd name="connsiteX2" fmla="*/ 1689500 w 1689500"/>
              <a:gd name="connsiteY2" fmla="*/ 111126 h 222250"/>
              <a:gd name="connsiteX3" fmla="*/ 1467062 w 1689500"/>
              <a:gd name="connsiteY3" fmla="*/ 222250 h 222250"/>
              <a:gd name="connsiteX4" fmla="*/ 0 w 1689500"/>
              <a:gd name="connsiteY4" fmla="*/ 222250 h 222250"/>
              <a:gd name="connsiteX5" fmla="*/ 26818 w 1689500"/>
              <a:gd name="connsiteY5" fmla="*/ 98155 h 222250"/>
              <a:gd name="connsiteX6" fmla="*/ 0 w 1689500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89500" h="222250">
                <a:moveTo>
                  <a:pt x="0" y="0"/>
                </a:moveTo>
                <a:lnTo>
                  <a:pt x="1467062" y="0"/>
                </a:lnTo>
                <a:lnTo>
                  <a:pt x="1689500" y="111126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RAN4 C.def.</a:t>
            </a:r>
          </a:p>
        </p:txBody>
      </p:sp>
      <p:sp>
        <p:nvSpPr>
          <p:cNvPr id="84" name="Chevron 60">
            <a:extLst>
              <a:ext uri="{FF2B5EF4-FFF2-40B4-BE49-F238E27FC236}">
                <a16:creationId xmlns:a16="http://schemas.microsoft.com/office/drawing/2014/main" id="{A1B9721A-E2C3-46B1-B13C-31C79E91D27B}"/>
              </a:ext>
            </a:extLst>
          </p:cNvPr>
          <p:cNvSpPr/>
          <p:nvPr/>
        </p:nvSpPr>
        <p:spPr bwMode="auto">
          <a:xfrm>
            <a:off x="8167771" y="2570567"/>
            <a:ext cx="708871" cy="209970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RAN4 Perf</a:t>
            </a:r>
          </a:p>
        </p:txBody>
      </p:sp>
      <p:sp>
        <p:nvSpPr>
          <p:cNvPr id="85" name="Chevron 60">
            <a:extLst>
              <a:ext uri="{FF2B5EF4-FFF2-40B4-BE49-F238E27FC236}">
                <a16:creationId xmlns:a16="http://schemas.microsoft.com/office/drawing/2014/main" id="{A5646462-F234-41A3-804D-305A0A1F4EB2}"/>
              </a:ext>
            </a:extLst>
          </p:cNvPr>
          <p:cNvSpPr/>
          <p:nvPr/>
        </p:nvSpPr>
        <p:spPr bwMode="auto">
          <a:xfrm>
            <a:off x="4050878" y="2103541"/>
            <a:ext cx="1209035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01837"/>
              <a:gd name="connsiteY0" fmla="*/ 0 h 222250"/>
              <a:gd name="connsiteX1" fmla="*/ 1467062 w 1601837"/>
              <a:gd name="connsiteY1" fmla="*/ 0 h 222250"/>
              <a:gd name="connsiteX2" fmla="*/ 1601837 w 1601837"/>
              <a:gd name="connsiteY2" fmla="*/ 111126 h 222250"/>
              <a:gd name="connsiteX3" fmla="*/ 1467062 w 1601837"/>
              <a:gd name="connsiteY3" fmla="*/ 222250 h 222250"/>
              <a:gd name="connsiteX4" fmla="*/ 0 w 1601837"/>
              <a:gd name="connsiteY4" fmla="*/ 222250 h 222250"/>
              <a:gd name="connsiteX5" fmla="*/ 26818 w 1601837"/>
              <a:gd name="connsiteY5" fmla="*/ 98155 h 222250"/>
              <a:gd name="connsiteX6" fmla="*/ 0 w 1601837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01837" h="222250">
                <a:moveTo>
                  <a:pt x="0" y="0"/>
                </a:moveTo>
                <a:lnTo>
                  <a:pt x="1467062" y="0"/>
                </a:lnTo>
                <a:lnTo>
                  <a:pt x="1601837" y="111126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Content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86" name="Chevron 60">
            <a:extLst>
              <a:ext uri="{FF2B5EF4-FFF2-40B4-BE49-F238E27FC236}">
                <a16:creationId xmlns:a16="http://schemas.microsoft.com/office/drawing/2014/main" id="{F9FBF152-187F-499A-9040-2740B657FF9F}"/>
              </a:ext>
            </a:extLst>
          </p:cNvPr>
          <p:cNvSpPr/>
          <p:nvPr/>
        </p:nvSpPr>
        <p:spPr bwMode="auto">
          <a:xfrm>
            <a:off x="1405887" y="3447412"/>
            <a:ext cx="833121" cy="219286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2394"/>
              <a:gd name="connsiteY0" fmla="*/ 0 h 222250"/>
              <a:gd name="connsiteX1" fmla="*/ 1467062 w 1592394"/>
              <a:gd name="connsiteY1" fmla="*/ 0 h 222250"/>
              <a:gd name="connsiteX2" fmla="*/ 1592394 w 1592394"/>
              <a:gd name="connsiteY2" fmla="*/ 124393 h 222250"/>
              <a:gd name="connsiteX3" fmla="*/ 1467062 w 1592394"/>
              <a:gd name="connsiteY3" fmla="*/ 222250 h 222250"/>
              <a:gd name="connsiteX4" fmla="*/ 0 w 1592394"/>
              <a:gd name="connsiteY4" fmla="*/ 222250 h 222250"/>
              <a:gd name="connsiteX5" fmla="*/ 26818 w 1592394"/>
              <a:gd name="connsiteY5" fmla="*/ 98155 h 222250"/>
              <a:gd name="connsiteX6" fmla="*/ 0 w 1592394"/>
              <a:gd name="connsiteY6" fmla="*/ 0 h 222250"/>
              <a:gd name="connsiteX0" fmla="*/ 0 w 1770114"/>
              <a:gd name="connsiteY0" fmla="*/ 0 h 222250"/>
              <a:gd name="connsiteX1" fmla="*/ 1467062 w 1770114"/>
              <a:gd name="connsiteY1" fmla="*/ 0 h 222250"/>
              <a:gd name="connsiteX2" fmla="*/ 1770114 w 1770114"/>
              <a:gd name="connsiteY2" fmla="*/ 124393 h 222250"/>
              <a:gd name="connsiteX3" fmla="*/ 1467062 w 1770114"/>
              <a:gd name="connsiteY3" fmla="*/ 222250 h 222250"/>
              <a:gd name="connsiteX4" fmla="*/ 0 w 1770114"/>
              <a:gd name="connsiteY4" fmla="*/ 222250 h 222250"/>
              <a:gd name="connsiteX5" fmla="*/ 26818 w 1770114"/>
              <a:gd name="connsiteY5" fmla="*/ 98155 h 222250"/>
              <a:gd name="connsiteX6" fmla="*/ 0 w 1770114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70114" h="222250">
                <a:moveTo>
                  <a:pt x="0" y="0"/>
                </a:moveTo>
                <a:lnTo>
                  <a:pt x="1467062" y="0"/>
                </a:lnTo>
                <a:lnTo>
                  <a:pt x="1770114" y="124393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lin ang="10800000" scaled="1"/>
            <a:tileRect/>
          </a:gradFill>
          <a:ln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6G 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87" name="Chevron 60">
            <a:extLst>
              <a:ext uri="{FF2B5EF4-FFF2-40B4-BE49-F238E27FC236}">
                <a16:creationId xmlns:a16="http://schemas.microsoft.com/office/drawing/2014/main" id="{140F0D4C-64BE-4E86-B841-379FEF75BA9F}"/>
              </a:ext>
            </a:extLst>
          </p:cNvPr>
          <p:cNvSpPr/>
          <p:nvPr/>
        </p:nvSpPr>
        <p:spPr bwMode="auto">
          <a:xfrm>
            <a:off x="2164500" y="3718350"/>
            <a:ext cx="690880" cy="291254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82192"/>
              <a:gd name="connsiteY0" fmla="*/ 0 h 222250"/>
              <a:gd name="connsiteX1" fmla="*/ 1467062 w 1582192"/>
              <a:gd name="connsiteY1" fmla="*/ 0 h 222250"/>
              <a:gd name="connsiteX2" fmla="*/ 1582192 w 1582192"/>
              <a:gd name="connsiteY2" fmla="*/ 104333 h 222250"/>
              <a:gd name="connsiteX3" fmla="*/ 1467062 w 1582192"/>
              <a:gd name="connsiteY3" fmla="*/ 222250 h 222250"/>
              <a:gd name="connsiteX4" fmla="*/ 0 w 1582192"/>
              <a:gd name="connsiteY4" fmla="*/ 222250 h 222250"/>
              <a:gd name="connsiteX5" fmla="*/ 26818 w 1582192"/>
              <a:gd name="connsiteY5" fmla="*/ 98155 h 222250"/>
              <a:gd name="connsiteX6" fmla="*/ 0 w 1582192"/>
              <a:gd name="connsiteY6" fmla="*/ 0 h 222250"/>
              <a:gd name="connsiteX0" fmla="*/ 0 w 1944424"/>
              <a:gd name="connsiteY0" fmla="*/ 0 h 222250"/>
              <a:gd name="connsiteX1" fmla="*/ 1467062 w 1944424"/>
              <a:gd name="connsiteY1" fmla="*/ 0 h 222250"/>
              <a:gd name="connsiteX2" fmla="*/ 1944424 w 1944424"/>
              <a:gd name="connsiteY2" fmla="*/ 109889 h 222250"/>
              <a:gd name="connsiteX3" fmla="*/ 1467062 w 1944424"/>
              <a:gd name="connsiteY3" fmla="*/ 222250 h 222250"/>
              <a:gd name="connsiteX4" fmla="*/ 0 w 1944424"/>
              <a:gd name="connsiteY4" fmla="*/ 222250 h 222250"/>
              <a:gd name="connsiteX5" fmla="*/ 26818 w 1944424"/>
              <a:gd name="connsiteY5" fmla="*/ 98155 h 222250"/>
              <a:gd name="connsiteX6" fmla="*/ 0 w 1944424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44424" h="222250">
                <a:moveTo>
                  <a:pt x="0" y="0"/>
                </a:moveTo>
                <a:lnTo>
                  <a:pt x="1467062" y="0"/>
                </a:lnTo>
                <a:lnTo>
                  <a:pt x="1944424" y="109889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IMT-2030 disc.</a:t>
            </a:r>
          </a:p>
        </p:txBody>
      </p:sp>
      <p:sp>
        <p:nvSpPr>
          <p:cNvPr id="88" name="Chevron 60">
            <a:extLst>
              <a:ext uri="{FF2B5EF4-FFF2-40B4-BE49-F238E27FC236}">
                <a16:creationId xmlns:a16="http://schemas.microsoft.com/office/drawing/2014/main" id="{5A2EB65E-857D-4FB9-BB0C-05896240419A}"/>
              </a:ext>
            </a:extLst>
          </p:cNvPr>
          <p:cNvSpPr/>
          <p:nvPr/>
        </p:nvSpPr>
        <p:spPr bwMode="auto">
          <a:xfrm>
            <a:off x="2767327" y="3752376"/>
            <a:ext cx="1273387" cy="243257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ITU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89" name="Chevron 60">
            <a:extLst>
              <a:ext uri="{FF2B5EF4-FFF2-40B4-BE49-F238E27FC236}">
                <a16:creationId xmlns:a16="http://schemas.microsoft.com/office/drawing/2014/main" id="{342E6D61-6798-4388-860E-519051F9E0E2}"/>
              </a:ext>
            </a:extLst>
          </p:cNvPr>
          <p:cNvSpPr/>
          <p:nvPr/>
        </p:nvSpPr>
        <p:spPr bwMode="auto">
          <a:xfrm>
            <a:off x="3505621" y="4085011"/>
            <a:ext cx="2993813" cy="219549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90" name="Chevron 60">
            <a:extLst>
              <a:ext uri="{FF2B5EF4-FFF2-40B4-BE49-F238E27FC236}">
                <a16:creationId xmlns:a16="http://schemas.microsoft.com/office/drawing/2014/main" id="{2D487410-507A-46EF-9C0C-9D7883E96362}"/>
              </a:ext>
            </a:extLst>
          </p:cNvPr>
          <p:cNvSpPr/>
          <p:nvPr/>
        </p:nvSpPr>
        <p:spPr bwMode="auto">
          <a:xfrm>
            <a:off x="4065690" y="4732862"/>
            <a:ext cx="4225294" cy="232628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RAN1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91" name="Chevron 60">
            <a:extLst>
              <a:ext uri="{FF2B5EF4-FFF2-40B4-BE49-F238E27FC236}">
                <a16:creationId xmlns:a16="http://schemas.microsoft.com/office/drawing/2014/main" id="{86FD6CED-61A3-4764-938B-9AECBD00CC4D}"/>
              </a:ext>
            </a:extLst>
          </p:cNvPr>
          <p:cNvSpPr/>
          <p:nvPr/>
        </p:nvSpPr>
        <p:spPr bwMode="auto">
          <a:xfrm>
            <a:off x="3939114" y="4421234"/>
            <a:ext cx="3786293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SA2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92" name="Chevron 60">
            <a:extLst>
              <a:ext uri="{FF2B5EF4-FFF2-40B4-BE49-F238E27FC236}">
                <a16:creationId xmlns:a16="http://schemas.microsoft.com/office/drawing/2014/main" id="{D52B8A0F-FAB8-4F66-AD29-C499107E857A}"/>
              </a:ext>
            </a:extLst>
          </p:cNvPr>
          <p:cNvSpPr/>
          <p:nvPr/>
        </p:nvSpPr>
        <p:spPr bwMode="auto">
          <a:xfrm>
            <a:off x="5812795" y="5612794"/>
            <a:ext cx="2709334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93" name="Title 1">
            <a:extLst>
              <a:ext uri="{FF2B5EF4-FFF2-40B4-BE49-F238E27FC236}">
                <a16:creationId xmlns:a16="http://schemas.microsoft.com/office/drawing/2014/main" id="{8E1EBC32-BBE8-4FF6-818A-724680DB5440}"/>
              </a:ext>
            </a:extLst>
          </p:cNvPr>
          <p:cNvSpPr txBox="1">
            <a:spLocks/>
          </p:cNvSpPr>
          <p:nvPr/>
        </p:nvSpPr>
        <p:spPr bwMode="auto">
          <a:xfrm>
            <a:off x="6607806" y="3595961"/>
            <a:ext cx="2490109" cy="38868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1800" b="1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Rel-20 – FS_6G part</a:t>
            </a:r>
            <a:endParaRPr lang="en-US" sz="1600" b="1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cxnSp>
        <p:nvCxnSpPr>
          <p:cNvPr id="94" name="Straight Connector 93">
            <a:extLst>
              <a:ext uri="{FF2B5EF4-FFF2-40B4-BE49-F238E27FC236}">
                <a16:creationId xmlns:a16="http://schemas.microsoft.com/office/drawing/2014/main" id="{C5670A09-8A40-4797-9D48-AF1DAA666F50}"/>
              </a:ext>
            </a:extLst>
          </p:cNvPr>
          <p:cNvCxnSpPr>
            <a:cxnSpLocks/>
          </p:cNvCxnSpPr>
          <p:nvPr/>
        </p:nvCxnSpPr>
        <p:spPr bwMode="auto">
          <a:xfrm>
            <a:off x="2834108" y="1131138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5" name="TextBox 94">
            <a:extLst>
              <a:ext uri="{FF2B5EF4-FFF2-40B4-BE49-F238E27FC236}">
                <a16:creationId xmlns:a16="http://schemas.microsoft.com/office/drawing/2014/main" id="{5A40FFB0-E5EE-4956-A315-73C8B3895059}"/>
              </a:ext>
            </a:extLst>
          </p:cNvPr>
          <p:cNvSpPr txBox="1"/>
          <p:nvPr/>
        </p:nvSpPr>
        <p:spPr>
          <a:xfrm>
            <a:off x="3731680" y="1008901"/>
            <a:ext cx="486030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2025</a:t>
            </a:r>
          </a:p>
        </p:txBody>
      </p:sp>
      <p:cxnSp>
        <p:nvCxnSpPr>
          <p:cNvPr id="96" name="Straight Connector 95">
            <a:extLst>
              <a:ext uri="{FF2B5EF4-FFF2-40B4-BE49-F238E27FC236}">
                <a16:creationId xmlns:a16="http://schemas.microsoft.com/office/drawing/2014/main" id="{86FF6F1C-94D5-4CEE-9654-487DBF83E837}"/>
              </a:ext>
            </a:extLst>
          </p:cNvPr>
          <p:cNvCxnSpPr>
            <a:cxnSpLocks/>
          </p:cNvCxnSpPr>
          <p:nvPr/>
        </p:nvCxnSpPr>
        <p:spPr bwMode="auto">
          <a:xfrm>
            <a:off x="5235251" y="1134530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7" name="TextBox 96">
            <a:extLst>
              <a:ext uri="{FF2B5EF4-FFF2-40B4-BE49-F238E27FC236}">
                <a16:creationId xmlns:a16="http://schemas.microsoft.com/office/drawing/2014/main" id="{63EE8FD4-4E97-41E4-8D31-E0AFE71B63CD}"/>
              </a:ext>
            </a:extLst>
          </p:cNvPr>
          <p:cNvSpPr txBox="1"/>
          <p:nvPr/>
        </p:nvSpPr>
        <p:spPr>
          <a:xfrm>
            <a:off x="6132823" y="1012293"/>
            <a:ext cx="492443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2026</a:t>
            </a:r>
          </a:p>
        </p:txBody>
      </p:sp>
      <p:cxnSp>
        <p:nvCxnSpPr>
          <p:cNvPr id="98" name="Straight Connector 97">
            <a:extLst>
              <a:ext uri="{FF2B5EF4-FFF2-40B4-BE49-F238E27FC236}">
                <a16:creationId xmlns:a16="http://schemas.microsoft.com/office/drawing/2014/main" id="{64A8033E-0F6F-4F11-A170-D375D64CC774}"/>
              </a:ext>
            </a:extLst>
          </p:cNvPr>
          <p:cNvCxnSpPr>
            <a:cxnSpLocks/>
          </p:cNvCxnSpPr>
          <p:nvPr/>
        </p:nvCxnSpPr>
        <p:spPr bwMode="auto">
          <a:xfrm>
            <a:off x="7629620" y="1124374"/>
            <a:ext cx="1491093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9" name="TextBox 98">
            <a:extLst>
              <a:ext uri="{FF2B5EF4-FFF2-40B4-BE49-F238E27FC236}">
                <a16:creationId xmlns:a16="http://schemas.microsoft.com/office/drawing/2014/main" id="{67C72575-067A-42E1-80D3-D80386027E5F}"/>
              </a:ext>
            </a:extLst>
          </p:cNvPr>
          <p:cNvSpPr txBox="1"/>
          <p:nvPr/>
        </p:nvSpPr>
        <p:spPr>
          <a:xfrm>
            <a:off x="8195299" y="1015684"/>
            <a:ext cx="489236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2027</a:t>
            </a:r>
          </a:p>
        </p:txBody>
      </p:sp>
      <p:sp>
        <p:nvSpPr>
          <p:cNvPr id="100" name="Thought Bubble: Cloud 99">
            <a:extLst>
              <a:ext uri="{FF2B5EF4-FFF2-40B4-BE49-F238E27FC236}">
                <a16:creationId xmlns:a16="http://schemas.microsoft.com/office/drawing/2014/main" id="{D53B40C9-C19A-4678-B413-A901A4EB9EC2}"/>
              </a:ext>
            </a:extLst>
          </p:cNvPr>
          <p:cNvSpPr/>
          <p:nvPr/>
        </p:nvSpPr>
        <p:spPr bwMode="auto">
          <a:xfrm>
            <a:off x="2826445" y="4794272"/>
            <a:ext cx="1197887" cy="438946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C9C9C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101" name="Chevron 60">
            <a:extLst>
              <a:ext uri="{FF2B5EF4-FFF2-40B4-BE49-F238E27FC236}">
                <a16:creationId xmlns:a16="http://schemas.microsoft.com/office/drawing/2014/main" id="{01F9DA0E-18F9-4B53-8A0D-26385B6ABF75}"/>
              </a:ext>
            </a:extLst>
          </p:cNvPr>
          <p:cNvSpPr/>
          <p:nvPr/>
        </p:nvSpPr>
        <p:spPr bwMode="auto">
          <a:xfrm>
            <a:off x="3326550" y="4409131"/>
            <a:ext cx="748030" cy="281698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09167"/>
              <a:gd name="connsiteY0" fmla="*/ 0 h 222250"/>
              <a:gd name="connsiteX1" fmla="*/ 1467062 w 1609167"/>
              <a:gd name="connsiteY1" fmla="*/ 0 h 222250"/>
              <a:gd name="connsiteX2" fmla="*/ 1609167 w 1609167"/>
              <a:gd name="connsiteY2" fmla="*/ 118533 h 222250"/>
              <a:gd name="connsiteX3" fmla="*/ 1467062 w 1609167"/>
              <a:gd name="connsiteY3" fmla="*/ 222250 h 222250"/>
              <a:gd name="connsiteX4" fmla="*/ 0 w 1609167"/>
              <a:gd name="connsiteY4" fmla="*/ 222250 h 222250"/>
              <a:gd name="connsiteX5" fmla="*/ 26818 w 1609167"/>
              <a:gd name="connsiteY5" fmla="*/ 98155 h 222250"/>
              <a:gd name="connsiteX6" fmla="*/ 0 w 1609167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09167" h="222250">
                <a:moveTo>
                  <a:pt x="0" y="0"/>
                </a:moveTo>
                <a:lnTo>
                  <a:pt x="1467062" y="0"/>
                </a:lnTo>
                <a:lnTo>
                  <a:pt x="1609167" y="118533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lin ang="10800000" scaled="1"/>
            <a:tileRect/>
          </a:gradFill>
          <a:ln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SA2 &amp; RAN </a:t>
            </a:r>
            <a:r>
              <a:rPr lang="fr-FR" sz="7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WGs</a:t>
            </a: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6G SID </a:t>
            </a:r>
            <a:r>
              <a:rPr lang="fr-FR" sz="7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102" name="TextBox 101">
            <a:extLst>
              <a:ext uri="{FF2B5EF4-FFF2-40B4-BE49-F238E27FC236}">
                <a16:creationId xmlns:a16="http://schemas.microsoft.com/office/drawing/2014/main" id="{A15437E3-FF66-4892-89B6-E649B4561F3A}"/>
              </a:ext>
            </a:extLst>
          </p:cNvPr>
          <p:cNvSpPr txBox="1"/>
          <p:nvPr/>
        </p:nvSpPr>
        <p:spPr>
          <a:xfrm>
            <a:off x="2812897" y="4829015"/>
            <a:ext cx="119888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SA3/4/6 SID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 and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 TBD</a:t>
            </a:r>
          </a:p>
        </p:txBody>
      </p:sp>
      <p:sp>
        <p:nvSpPr>
          <p:cNvPr id="103" name="Chevron 58">
            <a:extLst>
              <a:ext uri="{FF2B5EF4-FFF2-40B4-BE49-F238E27FC236}">
                <a16:creationId xmlns:a16="http://schemas.microsoft.com/office/drawing/2014/main" id="{7D40FECF-8AAC-4665-9FCA-9F54191140DC}"/>
              </a:ext>
            </a:extLst>
          </p:cNvPr>
          <p:cNvSpPr/>
          <p:nvPr/>
        </p:nvSpPr>
        <p:spPr bwMode="auto">
          <a:xfrm>
            <a:off x="8057301" y="3111290"/>
            <a:ext cx="853440" cy="243841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5GA ASN.1 &amp; Open APIs </a:t>
            </a:r>
          </a:p>
        </p:txBody>
      </p:sp>
      <p:sp>
        <p:nvSpPr>
          <p:cNvPr id="104" name="Chevron 60">
            <a:extLst>
              <a:ext uri="{FF2B5EF4-FFF2-40B4-BE49-F238E27FC236}">
                <a16:creationId xmlns:a16="http://schemas.microsoft.com/office/drawing/2014/main" id="{E26A1CD4-2222-4DDE-858A-C3D5FB14F16D}"/>
              </a:ext>
            </a:extLst>
          </p:cNvPr>
          <p:cNvSpPr/>
          <p:nvPr/>
        </p:nvSpPr>
        <p:spPr bwMode="auto">
          <a:xfrm>
            <a:off x="4641001" y="5041789"/>
            <a:ext cx="4262970" cy="219549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RAN2/3/4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105" name="Thought Bubble: Cloud 104">
            <a:extLst>
              <a:ext uri="{FF2B5EF4-FFF2-40B4-BE49-F238E27FC236}">
                <a16:creationId xmlns:a16="http://schemas.microsoft.com/office/drawing/2014/main" id="{8F440BEE-05F2-47D7-9FE0-8D72C453CAD4}"/>
              </a:ext>
            </a:extLst>
          </p:cNvPr>
          <p:cNvSpPr/>
          <p:nvPr/>
        </p:nvSpPr>
        <p:spPr bwMode="auto">
          <a:xfrm>
            <a:off x="3160180" y="1875159"/>
            <a:ext cx="903248" cy="250613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C9C9C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106" name="TextBox 105">
            <a:extLst>
              <a:ext uri="{FF2B5EF4-FFF2-40B4-BE49-F238E27FC236}">
                <a16:creationId xmlns:a16="http://schemas.microsoft.com/office/drawing/2014/main" id="{B66B2E89-976D-41FF-AE0D-9E1B3417A4CB}"/>
              </a:ext>
            </a:extLst>
          </p:cNvPr>
          <p:cNvSpPr txBox="1"/>
          <p:nvPr/>
        </p:nvSpPr>
        <p:spPr>
          <a:xfrm>
            <a:off x="3051807" y="1867196"/>
            <a:ext cx="1060025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800" dirty="0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St.2 SID </a:t>
            </a:r>
            <a:r>
              <a:rPr lang="fr-FR" sz="800" dirty="0" err="1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 TBD</a:t>
            </a:r>
          </a:p>
        </p:txBody>
      </p:sp>
      <p:sp>
        <p:nvSpPr>
          <p:cNvPr id="107" name="Thought Bubble: Cloud 106">
            <a:extLst>
              <a:ext uri="{FF2B5EF4-FFF2-40B4-BE49-F238E27FC236}">
                <a16:creationId xmlns:a16="http://schemas.microsoft.com/office/drawing/2014/main" id="{569B7922-52BC-4450-A2D5-65426AE75E7F}"/>
              </a:ext>
            </a:extLst>
          </p:cNvPr>
          <p:cNvSpPr/>
          <p:nvPr/>
        </p:nvSpPr>
        <p:spPr bwMode="auto">
          <a:xfrm>
            <a:off x="5344580" y="3101129"/>
            <a:ext cx="903248" cy="250613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C9C9C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108" name="TextBox 107">
            <a:extLst>
              <a:ext uri="{FF2B5EF4-FFF2-40B4-BE49-F238E27FC236}">
                <a16:creationId xmlns:a16="http://schemas.microsoft.com/office/drawing/2014/main" id="{703F8E98-DE59-400F-B3E7-3C8E814DF18A}"/>
              </a:ext>
            </a:extLst>
          </p:cNvPr>
          <p:cNvSpPr txBox="1"/>
          <p:nvPr/>
        </p:nvSpPr>
        <p:spPr>
          <a:xfrm>
            <a:off x="5236207" y="3093166"/>
            <a:ext cx="1060025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800" dirty="0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St.3 SID </a:t>
            </a:r>
            <a:r>
              <a:rPr lang="fr-FR" sz="800" dirty="0" err="1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 TBD</a:t>
            </a:r>
          </a:p>
        </p:txBody>
      </p:sp>
      <p:sp>
        <p:nvSpPr>
          <p:cNvPr id="109" name="Title 1">
            <a:extLst>
              <a:ext uri="{FF2B5EF4-FFF2-40B4-BE49-F238E27FC236}">
                <a16:creationId xmlns:a16="http://schemas.microsoft.com/office/drawing/2014/main" id="{6F7D82F0-E0FD-4CE1-9B9A-0B269EE5BF75}"/>
              </a:ext>
            </a:extLst>
          </p:cNvPr>
          <p:cNvSpPr txBox="1">
            <a:spLocks/>
          </p:cNvSpPr>
          <p:nvPr/>
        </p:nvSpPr>
        <p:spPr bwMode="auto">
          <a:xfrm>
            <a:off x="886496" y="569570"/>
            <a:ext cx="7142018" cy="388686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2400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Release 20 timeline</a:t>
            </a:r>
            <a:endParaRPr lang="en-US" sz="2000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10" name="Chevron 60">
            <a:extLst>
              <a:ext uri="{FF2B5EF4-FFF2-40B4-BE49-F238E27FC236}">
                <a16:creationId xmlns:a16="http://schemas.microsoft.com/office/drawing/2014/main" id="{E5719DD9-D6C8-4B1A-B09E-247DE6049E58}"/>
              </a:ext>
            </a:extLst>
          </p:cNvPr>
          <p:cNvSpPr/>
          <p:nvPr/>
        </p:nvSpPr>
        <p:spPr bwMode="auto">
          <a:xfrm>
            <a:off x="7655890" y="4421234"/>
            <a:ext cx="550705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or </a:t>
            </a:r>
          </a:p>
        </p:txBody>
      </p:sp>
      <p:sp>
        <p:nvSpPr>
          <p:cNvPr id="111" name="Thought Bubble: Cloud 110">
            <a:extLst>
              <a:ext uri="{FF2B5EF4-FFF2-40B4-BE49-F238E27FC236}">
                <a16:creationId xmlns:a16="http://schemas.microsoft.com/office/drawing/2014/main" id="{308F9275-5B3C-433F-82AA-64AD8C6E5952}"/>
              </a:ext>
            </a:extLst>
          </p:cNvPr>
          <p:cNvSpPr/>
          <p:nvPr/>
        </p:nvSpPr>
        <p:spPr bwMode="auto">
          <a:xfrm>
            <a:off x="8053454" y="5608152"/>
            <a:ext cx="903248" cy="250613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88C5D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112" name="TextBox 111">
            <a:extLst>
              <a:ext uri="{FF2B5EF4-FFF2-40B4-BE49-F238E27FC236}">
                <a16:creationId xmlns:a16="http://schemas.microsoft.com/office/drawing/2014/main" id="{FACF1926-2A48-4CC7-8141-82609A0D845A}"/>
              </a:ext>
            </a:extLst>
          </p:cNvPr>
          <p:cNvSpPr txBox="1"/>
          <p:nvPr/>
        </p:nvSpPr>
        <p:spPr>
          <a:xfrm>
            <a:off x="7965553" y="5634308"/>
            <a:ext cx="1060025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800" dirty="0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TBD</a:t>
            </a:r>
          </a:p>
        </p:txBody>
      </p:sp>
      <p:sp>
        <p:nvSpPr>
          <p:cNvPr id="113" name="TextBox 1">
            <a:extLst>
              <a:ext uri="{FF2B5EF4-FFF2-40B4-BE49-F238E27FC236}">
                <a16:creationId xmlns:a16="http://schemas.microsoft.com/office/drawing/2014/main" id="{D9004E89-454B-4BDC-A2C0-61FE3D1410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12244" y="689014"/>
            <a:ext cx="1363663" cy="169862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Note</a:t>
            </a:r>
            <a:r>
              <a:rPr lang="en-GB" altLang="en-US" sz="500" dirty="0">
                <a:latin typeface="Montserrat" panose="00000500000000000000" pitchFamily="50" charset="0"/>
              </a:rPr>
              <a:t>: All starting dates are indicative</a:t>
            </a:r>
          </a:p>
        </p:txBody>
      </p:sp>
      <p:sp>
        <p:nvSpPr>
          <p:cNvPr id="114" name="Star: 5 Points 113">
            <a:extLst>
              <a:ext uri="{FF2B5EF4-FFF2-40B4-BE49-F238E27FC236}">
                <a16:creationId xmlns:a16="http://schemas.microsoft.com/office/drawing/2014/main" id="{FF86E9FA-EC5E-4ED8-BCE0-71A1EE04D5D7}"/>
              </a:ext>
            </a:extLst>
          </p:cNvPr>
          <p:cNvSpPr/>
          <p:nvPr/>
        </p:nvSpPr>
        <p:spPr bwMode="auto">
          <a:xfrm>
            <a:off x="2656159" y="2459121"/>
            <a:ext cx="339301" cy="321838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15" name="TextBox 1">
            <a:extLst>
              <a:ext uri="{FF2B5EF4-FFF2-40B4-BE49-F238E27FC236}">
                <a16:creationId xmlns:a16="http://schemas.microsoft.com/office/drawing/2014/main" id="{502DA9E9-3997-4981-B954-C451EDEF39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76734" y="2795633"/>
            <a:ext cx="1164115" cy="200055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Workshop 5GA RAN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116" name="Star: 5 Points 115">
            <a:extLst>
              <a:ext uri="{FF2B5EF4-FFF2-40B4-BE49-F238E27FC236}">
                <a16:creationId xmlns:a16="http://schemas.microsoft.com/office/drawing/2014/main" id="{ACA4339C-F319-47A9-8934-47E96720EBC7}"/>
              </a:ext>
            </a:extLst>
          </p:cNvPr>
          <p:cNvSpPr/>
          <p:nvPr/>
        </p:nvSpPr>
        <p:spPr bwMode="auto">
          <a:xfrm>
            <a:off x="2641743" y="1962791"/>
            <a:ext cx="339301" cy="321838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17" name="TextBox 1">
            <a:extLst>
              <a:ext uri="{FF2B5EF4-FFF2-40B4-BE49-F238E27FC236}">
                <a16:creationId xmlns:a16="http://schemas.microsoft.com/office/drawing/2014/main" id="{13A28A5D-CC39-4F34-83CB-9057D2B5192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62318" y="2299303"/>
            <a:ext cx="1164115" cy="200055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Workshop 5GA SA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cxnSp>
        <p:nvCxnSpPr>
          <p:cNvPr id="118" name="Straight Connector 114">
            <a:extLst>
              <a:ext uri="{FF2B5EF4-FFF2-40B4-BE49-F238E27FC236}">
                <a16:creationId xmlns:a16="http://schemas.microsoft.com/office/drawing/2014/main" id="{729C07E3-DC59-4E66-B65C-2A4F97688FA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563392" y="1452781"/>
            <a:ext cx="0" cy="4393128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21" name="TextBox 120">
            <a:extLst>
              <a:ext uri="{FF2B5EF4-FFF2-40B4-BE49-F238E27FC236}">
                <a16:creationId xmlns:a16="http://schemas.microsoft.com/office/drawing/2014/main" id="{EE373594-8455-44DA-83BA-3C0CF652242C}"/>
              </a:ext>
            </a:extLst>
          </p:cNvPr>
          <p:cNvSpPr txBox="1"/>
          <p:nvPr/>
        </p:nvSpPr>
        <p:spPr>
          <a:xfrm>
            <a:off x="8593767" y="4338231"/>
            <a:ext cx="875561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3GPP SA5</a:t>
            </a:r>
          </a:p>
          <a:p>
            <a:r>
              <a:rPr lang="en-US" altLang="zh-CN" sz="11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Time plan</a:t>
            </a:r>
            <a:endParaRPr lang="zh-CN" altLang="en-US" sz="11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22" name="Straight Connector 121">
            <a:extLst>
              <a:ext uri="{FF2B5EF4-FFF2-40B4-BE49-F238E27FC236}">
                <a16:creationId xmlns:a16="http://schemas.microsoft.com/office/drawing/2014/main" id="{DCD04FFF-DDD6-46B4-9F19-7BD175C10DED}"/>
              </a:ext>
            </a:extLst>
          </p:cNvPr>
          <p:cNvCxnSpPr>
            <a:cxnSpLocks/>
            <a:endCxn id="121" idx="1"/>
          </p:cNvCxnSpPr>
          <p:nvPr/>
        </p:nvCxnSpPr>
        <p:spPr>
          <a:xfrm>
            <a:off x="8267337" y="2955322"/>
            <a:ext cx="326430" cy="1598353"/>
          </a:xfrm>
          <a:prstGeom prst="line">
            <a:avLst/>
          </a:prstGeom>
          <a:ln w="3175"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B5785BBB-EE92-46EE-8127-9F9C08483145}"/>
              </a:ext>
            </a:extLst>
          </p:cNvPr>
          <p:cNvCxnSpPr>
            <a:cxnSpLocks/>
            <a:endCxn id="121" idx="1"/>
          </p:cNvCxnSpPr>
          <p:nvPr/>
        </p:nvCxnSpPr>
        <p:spPr>
          <a:xfrm flipV="1">
            <a:off x="8281932" y="4553675"/>
            <a:ext cx="311835" cy="837036"/>
          </a:xfrm>
          <a:prstGeom prst="line">
            <a:avLst/>
          </a:prstGeom>
          <a:ln w="3175"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5" name="Chevron 60">
            <a:extLst>
              <a:ext uri="{FF2B5EF4-FFF2-40B4-BE49-F238E27FC236}">
                <a16:creationId xmlns:a16="http://schemas.microsoft.com/office/drawing/2014/main" id="{4C19788E-6B6E-4E19-924F-E2FCF545CB65}"/>
              </a:ext>
            </a:extLst>
          </p:cNvPr>
          <p:cNvSpPr/>
          <p:nvPr/>
        </p:nvSpPr>
        <p:spPr bwMode="auto">
          <a:xfrm>
            <a:off x="3699399" y="5298195"/>
            <a:ext cx="960525" cy="212045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09167"/>
              <a:gd name="connsiteY0" fmla="*/ 0 h 222250"/>
              <a:gd name="connsiteX1" fmla="*/ 1467062 w 1609167"/>
              <a:gd name="connsiteY1" fmla="*/ 0 h 222250"/>
              <a:gd name="connsiteX2" fmla="*/ 1609167 w 1609167"/>
              <a:gd name="connsiteY2" fmla="*/ 118533 h 222250"/>
              <a:gd name="connsiteX3" fmla="*/ 1467062 w 1609167"/>
              <a:gd name="connsiteY3" fmla="*/ 222250 h 222250"/>
              <a:gd name="connsiteX4" fmla="*/ 0 w 1609167"/>
              <a:gd name="connsiteY4" fmla="*/ 222250 h 222250"/>
              <a:gd name="connsiteX5" fmla="*/ 26818 w 1609167"/>
              <a:gd name="connsiteY5" fmla="*/ 98155 h 222250"/>
              <a:gd name="connsiteX6" fmla="*/ 0 w 1609167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09167" h="222250">
                <a:moveTo>
                  <a:pt x="0" y="0"/>
                </a:moveTo>
                <a:lnTo>
                  <a:pt x="1467062" y="0"/>
                </a:lnTo>
                <a:lnTo>
                  <a:pt x="1609167" y="118533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lin ang="10800000" scaled="1"/>
            <a:tileRect/>
          </a:gradFill>
          <a:ln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SA5 6G SID </a:t>
            </a:r>
            <a:r>
              <a:rPr lang="fr-FR" sz="7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126" name="Chevron 60">
            <a:extLst>
              <a:ext uri="{FF2B5EF4-FFF2-40B4-BE49-F238E27FC236}">
                <a16:creationId xmlns:a16="http://schemas.microsoft.com/office/drawing/2014/main" id="{688F809E-F7B0-4683-AD5A-BB1F13B33339}"/>
              </a:ext>
            </a:extLst>
          </p:cNvPr>
          <p:cNvSpPr/>
          <p:nvPr/>
        </p:nvSpPr>
        <p:spPr bwMode="auto">
          <a:xfrm>
            <a:off x="4601890" y="5311564"/>
            <a:ext cx="3678959" cy="191512"/>
          </a:xfrm>
          <a:prstGeom prst="chevron">
            <a:avLst/>
          </a:prstGeom>
          <a:solidFill>
            <a:schemeClr val="accent6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/>
            <a:r>
              <a:rPr lang="fr-FR" sz="800" dirty="0">
                <a:solidFill>
                  <a:srgbClr val="FF0000"/>
                </a:solidFill>
                <a:latin typeface="+mn-lt"/>
                <a:ea typeface="ＭＳ Ｐゴシック" charset="-128"/>
              </a:rPr>
              <a:t>SA5 6G </a:t>
            </a:r>
            <a:r>
              <a:rPr lang="fr-FR" sz="800" dirty="0" err="1">
                <a:solidFill>
                  <a:srgbClr val="FF0000"/>
                </a:solidFill>
                <a:latin typeface="+mn-lt"/>
                <a:ea typeface="ＭＳ Ｐゴシック" charset="-128"/>
              </a:rPr>
              <a:t>Study</a:t>
            </a:r>
            <a:r>
              <a:rPr lang="fr-FR" sz="800" dirty="0">
                <a:solidFill>
                  <a:srgbClr val="FF0000"/>
                </a:solidFill>
                <a:latin typeface="+mn-lt"/>
                <a:ea typeface="ＭＳ Ｐゴシック" charset="-128"/>
              </a:rPr>
              <a:t>(</a:t>
            </a:r>
            <a:r>
              <a:rPr lang="fr-FR" sz="800" dirty="0" err="1">
                <a:solidFill>
                  <a:srgbClr val="FF0000"/>
                </a:solidFill>
                <a:latin typeface="+mn-lt"/>
                <a:ea typeface="ＭＳ Ｐゴシック" charset="-128"/>
              </a:rPr>
              <a:t>ies</a:t>
            </a:r>
            <a:r>
              <a:rPr lang="fr-FR" sz="800" dirty="0">
                <a:solidFill>
                  <a:srgbClr val="FF0000"/>
                </a:solidFill>
                <a:latin typeface="+mn-lt"/>
                <a:ea typeface="ＭＳ Ｐゴシック" charset="-128"/>
              </a:rPr>
              <a:t>)</a:t>
            </a:r>
          </a:p>
          <a:p>
            <a:pPr algn="ctr"/>
            <a:endParaRPr lang="fr-FR" sz="800" dirty="0">
              <a:solidFill>
                <a:srgbClr val="FF0000"/>
              </a:solidFill>
              <a:latin typeface="+mn-lt"/>
              <a:ea typeface="ＭＳ Ｐゴシック" charset="-128"/>
            </a:endParaRPr>
          </a:p>
        </p:txBody>
      </p:sp>
      <p:sp>
        <p:nvSpPr>
          <p:cNvPr id="127" name="Title 1">
            <a:extLst>
              <a:ext uri="{FF2B5EF4-FFF2-40B4-BE49-F238E27FC236}">
                <a16:creationId xmlns:a16="http://schemas.microsoft.com/office/drawing/2014/main" id="{CFA57679-78E2-4E52-BC31-57AB883C1798}"/>
              </a:ext>
            </a:extLst>
          </p:cNvPr>
          <p:cNvSpPr txBox="1">
            <a:spLocks/>
          </p:cNvSpPr>
          <p:nvPr/>
        </p:nvSpPr>
        <p:spPr bwMode="auto">
          <a:xfrm>
            <a:off x="6774858" y="1590540"/>
            <a:ext cx="2278234" cy="38868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1800" b="1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Rel-20 - 5GA part</a:t>
            </a:r>
            <a:endParaRPr lang="en-US" sz="1600" b="1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29" name="Chevron 60">
            <a:extLst>
              <a:ext uri="{FF2B5EF4-FFF2-40B4-BE49-F238E27FC236}">
                <a16:creationId xmlns:a16="http://schemas.microsoft.com/office/drawing/2014/main" id="{8C778D17-07B9-42C2-B6F5-F9553391061A}"/>
              </a:ext>
            </a:extLst>
          </p:cNvPr>
          <p:cNvSpPr/>
          <p:nvPr/>
        </p:nvSpPr>
        <p:spPr bwMode="auto">
          <a:xfrm>
            <a:off x="4101700" y="2710414"/>
            <a:ext cx="3570919" cy="180752"/>
          </a:xfrm>
          <a:prstGeom prst="chevron">
            <a:avLst/>
          </a:prstGeom>
          <a:solidFill>
            <a:schemeClr val="accent6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/>
            <a:r>
              <a:rPr lang="fr-FR" sz="900" dirty="0">
                <a:solidFill>
                  <a:srgbClr val="FF0000"/>
                </a:solidFill>
                <a:latin typeface="+mn-lt"/>
                <a:ea typeface="ＭＳ Ｐゴシック" charset="-128"/>
              </a:rPr>
              <a:t>SA5 (5GA OAM/CH Prime) management St.+</a:t>
            </a:r>
            <a:r>
              <a:rPr lang="fr-FR" sz="900" dirty="0" err="1">
                <a:solidFill>
                  <a:srgbClr val="FF0000"/>
                </a:solidFill>
                <a:latin typeface="+mn-lt"/>
                <a:ea typeface="ＭＳ Ｐゴシック" charset="-128"/>
              </a:rPr>
              <a:t>Norm</a:t>
            </a:r>
            <a:r>
              <a:rPr lang="fr-FR" sz="900" dirty="0">
                <a:solidFill>
                  <a:srgbClr val="FF0000"/>
                </a:solidFill>
                <a:latin typeface="+mn-lt"/>
                <a:ea typeface="ＭＳ Ｐゴシック" charset="-128"/>
              </a:rPr>
              <a:t> Stage1/2/3</a:t>
            </a:r>
          </a:p>
        </p:txBody>
      </p:sp>
      <p:sp>
        <p:nvSpPr>
          <p:cNvPr id="130" name="Chevron 60">
            <a:extLst>
              <a:ext uri="{FF2B5EF4-FFF2-40B4-BE49-F238E27FC236}">
                <a16:creationId xmlns:a16="http://schemas.microsoft.com/office/drawing/2014/main" id="{0DCD51E2-A4E9-476E-9AC3-E7BC04CED07A}"/>
              </a:ext>
            </a:extLst>
          </p:cNvPr>
          <p:cNvSpPr/>
          <p:nvPr/>
        </p:nvSpPr>
        <p:spPr bwMode="auto">
          <a:xfrm>
            <a:off x="3208037" y="2698223"/>
            <a:ext cx="922255" cy="214283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6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OAM/CH Prime </a:t>
            </a:r>
          </a:p>
          <a:p>
            <a:pPr algn="ctr">
              <a:defRPr/>
            </a:pPr>
            <a:r>
              <a:rPr lang="fr-FR" sz="6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SID </a:t>
            </a:r>
            <a:r>
              <a:rPr lang="fr-FR" sz="6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6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131" name="Chevron 60">
            <a:extLst>
              <a:ext uri="{FF2B5EF4-FFF2-40B4-BE49-F238E27FC236}">
                <a16:creationId xmlns:a16="http://schemas.microsoft.com/office/drawing/2014/main" id="{47112207-482A-4B61-A881-6DD159234BB0}"/>
              </a:ext>
            </a:extLst>
          </p:cNvPr>
          <p:cNvSpPr/>
          <p:nvPr/>
        </p:nvSpPr>
        <p:spPr bwMode="auto">
          <a:xfrm>
            <a:off x="6420848" y="2891455"/>
            <a:ext cx="1837670" cy="201711"/>
          </a:xfrm>
          <a:prstGeom prst="chevron">
            <a:avLst/>
          </a:prstGeom>
          <a:solidFill>
            <a:schemeClr val="accent6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en-US" altLang="zh-CN" sz="600" dirty="0">
                <a:solidFill>
                  <a:srgbClr val="FF0000"/>
                </a:solidFill>
                <a:latin typeface="+mn-lt"/>
                <a:ea typeface="ＭＳ Ｐゴシック" charset="-128"/>
                <a:cs typeface="Arial" pitchFamily="34" charset="0"/>
              </a:rPr>
              <a:t>SA5 (OAM/CH</a:t>
            </a:r>
            <a:r>
              <a:rPr lang="fr-FR" sz="600" dirty="0">
                <a:solidFill>
                  <a:srgbClr val="FF0000"/>
                </a:solidFill>
                <a:latin typeface="+mn-lt"/>
                <a:ea typeface="ＭＳ Ｐゴシック" charset="-128"/>
                <a:cs typeface="Arial" pitchFamily="34" charset="0"/>
              </a:rPr>
              <a:t> Stage 2/Stage3 </a:t>
            </a:r>
            <a:r>
              <a:rPr lang="fr-FR" sz="600" dirty="0" err="1">
                <a:solidFill>
                  <a:srgbClr val="FF0000"/>
                </a:solidFill>
                <a:latin typeface="+mn-lt"/>
                <a:ea typeface="ＭＳ Ｐゴシック" charset="-128"/>
                <a:cs typeface="Arial" pitchFamily="34" charset="0"/>
              </a:rPr>
              <a:t>supporting</a:t>
            </a:r>
            <a:r>
              <a:rPr lang="fr-FR" sz="600" dirty="0">
                <a:solidFill>
                  <a:srgbClr val="FF0000"/>
                </a:solidFill>
                <a:latin typeface="+mn-lt"/>
                <a:ea typeface="ＭＳ Ｐゴシック" charset="-128"/>
                <a:cs typeface="Arial" pitchFamily="34" charset="0"/>
              </a:rPr>
              <a:t>) SA&amp;RAN </a:t>
            </a:r>
            <a:r>
              <a:rPr lang="fr-FR" altLang="zh-CN" sz="600" dirty="0">
                <a:solidFill>
                  <a:srgbClr val="FF0000"/>
                </a:solidFill>
                <a:latin typeface="+mn-lt"/>
                <a:ea typeface="ＭＳ Ｐゴシック" charset="-128"/>
              </a:rPr>
              <a:t>(SA5) </a:t>
            </a:r>
            <a:endParaRPr lang="fr-FR" sz="600" dirty="0">
              <a:solidFill>
                <a:srgbClr val="FF0000"/>
              </a:solidFill>
              <a:latin typeface="+mn-lt"/>
              <a:ea typeface="ＭＳ Ｐゴシック" charset="-128"/>
              <a:cs typeface="Arial" pitchFamily="34" charset="0"/>
            </a:endParaRPr>
          </a:p>
        </p:txBody>
      </p:sp>
      <p:sp>
        <p:nvSpPr>
          <p:cNvPr id="132" name="Chevron 60">
            <a:extLst>
              <a:ext uri="{FF2B5EF4-FFF2-40B4-BE49-F238E27FC236}">
                <a16:creationId xmlns:a16="http://schemas.microsoft.com/office/drawing/2014/main" id="{BBAE5B3C-BB84-499F-9641-0AFE8C13B616}"/>
              </a:ext>
            </a:extLst>
          </p:cNvPr>
          <p:cNvSpPr/>
          <p:nvPr/>
        </p:nvSpPr>
        <p:spPr bwMode="auto">
          <a:xfrm>
            <a:off x="5252352" y="2896890"/>
            <a:ext cx="1231248" cy="214887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6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OAM/CH </a:t>
            </a:r>
            <a:r>
              <a:rPr lang="fr-FR" sz="6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Supporting</a:t>
            </a:r>
            <a:r>
              <a:rPr lang="fr-FR" sz="6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</a:t>
            </a:r>
          </a:p>
          <a:p>
            <a:pPr algn="ctr">
              <a:defRPr/>
            </a:pPr>
            <a:r>
              <a:rPr lang="fr-FR" sz="6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SID </a:t>
            </a:r>
            <a:r>
              <a:rPr lang="fr-FR" sz="6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6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.(if </a:t>
            </a:r>
            <a:r>
              <a:rPr lang="fr-FR" sz="6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needed</a:t>
            </a:r>
            <a:r>
              <a:rPr lang="fr-FR" sz="6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133" name="Rectangle 132">
            <a:extLst>
              <a:ext uri="{FF2B5EF4-FFF2-40B4-BE49-F238E27FC236}">
                <a16:creationId xmlns:a16="http://schemas.microsoft.com/office/drawing/2014/main" id="{8B1BE00C-2BC1-4EAE-BAF8-D10D0CB8ACFE}"/>
              </a:ext>
            </a:extLst>
          </p:cNvPr>
          <p:cNvSpPr/>
          <p:nvPr/>
        </p:nvSpPr>
        <p:spPr>
          <a:xfrm>
            <a:off x="9412214" y="1124374"/>
            <a:ext cx="2598162" cy="5361676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lvl="0"/>
            <a:r>
              <a:rPr lang="en-GB" altLang="zh-CN" sz="1100" b="1" dirty="0">
                <a:solidFill>
                  <a:prstClr val="black"/>
                </a:solidFill>
                <a:highlight>
                  <a:srgbClr val="00FFFF"/>
                </a:highlight>
                <a:latin typeface="+mn-lt"/>
              </a:rPr>
              <a:t>5GA Rel-20: </a:t>
            </a:r>
          </a:p>
          <a:p>
            <a:pPr lvl="0"/>
            <a:r>
              <a:rPr lang="en-GB" altLang="zh-CN" sz="1100" b="1" dirty="0">
                <a:solidFill>
                  <a:prstClr val="black"/>
                </a:solidFill>
                <a:latin typeface="+mn-lt"/>
              </a:rPr>
              <a:t>OAM/CH prime feature:</a:t>
            </a:r>
            <a:endParaRPr lang="zh-CN" altLang="zh-CN" sz="1100" dirty="0">
              <a:solidFill>
                <a:prstClr val="black"/>
              </a:solidFill>
              <a:latin typeface="+mn-lt"/>
            </a:endParaRPr>
          </a:p>
          <a:p>
            <a:r>
              <a:rPr lang="en-US" altLang="zh-CN" sz="1100" dirty="0">
                <a:solidFill>
                  <a:srgbClr val="0000FF"/>
                </a:solidFill>
                <a:latin typeface="+mn-lt"/>
              </a:rPr>
              <a:t>All prime SIDs to be agreed no later than May.2025(SA5#162) and target for approval in Jun.2025</a:t>
            </a:r>
            <a:r>
              <a:rPr lang="en-GB" altLang="zh-CN" sz="1100" dirty="0">
                <a:solidFill>
                  <a:srgbClr val="0000FF"/>
                </a:solidFill>
                <a:latin typeface="+mn-lt"/>
              </a:rPr>
              <a:t> (SA#108)</a:t>
            </a:r>
            <a:r>
              <a:rPr lang="en-US" altLang="zh-CN" sz="1100" dirty="0">
                <a:solidFill>
                  <a:srgbClr val="0000FF"/>
                </a:solidFill>
                <a:latin typeface="+mn-lt"/>
              </a:rPr>
              <a:t>. </a:t>
            </a:r>
          </a:p>
          <a:p>
            <a:r>
              <a:rPr lang="en-US" altLang="zh-CN" sz="1100" dirty="0">
                <a:solidFill>
                  <a:srgbClr val="0000FF"/>
                </a:solidFill>
                <a:latin typeface="+mn-lt"/>
              </a:rPr>
              <a:t>It’s recommended to take max 6~9 months for study phase if normative work is planned for Rel-20. </a:t>
            </a:r>
            <a:endParaRPr lang="en-GB" altLang="zh-CN" sz="1100" dirty="0">
              <a:solidFill>
                <a:srgbClr val="0000FF"/>
              </a:solidFill>
              <a:latin typeface="+mn-lt"/>
            </a:endParaRPr>
          </a:p>
          <a:p>
            <a:pPr marL="285750" lvl="0" indent="-285750">
              <a:buFont typeface="Wingdings" panose="05000000000000000000" pitchFamily="2" charset="2"/>
              <a:buChar char="Ø"/>
            </a:pPr>
            <a:r>
              <a:rPr lang="en-GB" altLang="zh-CN" sz="1050" dirty="0">
                <a:solidFill>
                  <a:prstClr val="black"/>
                </a:solidFill>
                <a:latin typeface="+mn-lt"/>
              </a:rPr>
              <a:t>Start of Rel-20 </a:t>
            </a:r>
            <a:r>
              <a:rPr lang="en-GB" altLang="zh-CN" sz="1050" dirty="0">
                <a:solidFill>
                  <a:srgbClr val="FF0000"/>
                </a:solidFill>
                <a:latin typeface="+mn-lt"/>
              </a:rPr>
              <a:t>prime</a:t>
            </a:r>
            <a:r>
              <a:rPr lang="en-GB" altLang="zh-CN" sz="1050" dirty="0">
                <a:solidFill>
                  <a:prstClr val="black"/>
                </a:solidFill>
                <a:latin typeface="+mn-lt"/>
              </a:rPr>
              <a:t> study:</a:t>
            </a:r>
            <a:r>
              <a:rPr lang="en-GB" altLang="zh-CN" sz="1050" dirty="0">
                <a:solidFill>
                  <a:srgbClr val="FF0000"/>
                </a:solidFill>
                <a:latin typeface="+mn-lt"/>
              </a:rPr>
              <a:t> right after </a:t>
            </a:r>
            <a:r>
              <a:rPr lang="en-GB" altLang="zh-CN" sz="1050" dirty="0">
                <a:solidFill>
                  <a:prstClr val="black"/>
                </a:solidFill>
                <a:latin typeface="+mn-lt"/>
              </a:rPr>
              <a:t>Jun.2025 (SA#108/SA5#162)</a:t>
            </a:r>
          </a:p>
          <a:p>
            <a:pPr marL="285750" lvl="0" indent="-285750">
              <a:buFont typeface="Wingdings" panose="05000000000000000000" pitchFamily="2" charset="2"/>
              <a:buChar char="Ø"/>
            </a:pPr>
            <a:r>
              <a:rPr lang="en-US" altLang="zh-CN" sz="1050" dirty="0">
                <a:solidFill>
                  <a:prstClr val="black"/>
                </a:solidFill>
                <a:latin typeface="+mn-lt"/>
              </a:rPr>
              <a:t>End of Rel-20 </a:t>
            </a:r>
            <a:r>
              <a:rPr lang="en-US" altLang="zh-CN" sz="1050" dirty="0">
                <a:solidFill>
                  <a:srgbClr val="FF0000"/>
                </a:solidFill>
                <a:latin typeface="+mn-lt"/>
              </a:rPr>
              <a:t>prime</a:t>
            </a:r>
            <a:r>
              <a:rPr lang="en-US" altLang="zh-CN" sz="1050" dirty="0">
                <a:solidFill>
                  <a:prstClr val="black"/>
                </a:solidFill>
                <a:latin typeface="+mn-lt"/>
              </a:rPr>
              <a:t> normative: Dec.2026 (SA#114/SA5#170)</a:t>
            </a:r>
          </a:p>
          <a:p>
            <a:pPr lvl="0"/>
            <a:endParaRPr lang="en-GB" altLang="zh-CN" sz="1050" dirty="0">
              <a:solidFill>
                <a:prstClr val="black"/>
              </a:solidFill>
              <a:latin typeface="+mn-lt"/>
            </a:endParaRPr>
          </a:p>
          <a:p>
            <a:r>
              <a:rPr lang="en-GB" altLang="zh-CN" sz="1100" b="1" dirty="0">
                <a:solidFill>
                  <a:prstClr val="black"/>
                </a:solidFill>
                <a:latin typeface="+mn-lt"/>
              </a:rPr>
              <a:t>OAM/CH supporting to network feature</a:t>
            </a:r>
            <a:r>
              <a:rPr lang="en-US" altLang="zh-CN" sz="1100" dirty="0">
                <a:solidFill>
                  <a:prstClr val="black"/>
                </a:solidFill>
                <a:latin typeface="+mn-lt"/>
              </a:rPr>
              <a:t>(SA5 is ready to support network features pending the availability of inputs from other WGs)</a:t>
            </a:r>
            <a:endParaRPr lang="en-GB" altLang="zh-CN" sz="1100" b="1" dirty="0">
              <a:solidFill>
                <a:prstClr val="black"/>
              </a:solidFill>
              <a:latin typeface="+mn-lt"/>
            </a:endParaRPr>
          </a:p>
          <a:p>
            <a:r>
              <a:rPr lang="en-US" altLang="zh-CN" sz="1100" dirty="0">
                <a:solidFill>
                  <a:srgbClr val="0000FF"/>
                </a:solidFill>
                <a:latin typeface="+mn-lt"/>
              </a:rPr>
              <a:t>All supporting studies/normative WIDs to be agreed no later than May.2026 (SA5#167) and target for approval in Jun.2026 (SA#112). </a:t>
            </a:r>
            <a:endParaRPr lang="zh-CN" altLang="zh-CN" sz="1100" dirty="0">
              <a:solidFill>
                <a:srgbClr val="0000FF"/>
              </a:solidFill>
              <a:latin typeface="+mn-lt"/>
            </a:endParaRPr>
          </a:p>
          <a:p>
            <a:pPr marL="285750" lvl="0" indent="-285750">
              <a:buFont typeface="Wingdings" panose="05000000000000000000" pitchFamily="2" charset="2"/>
              <a:buChar char="Ø"/>
            </a:pPr>
            <a:r>
              <a:rPr lang="en-GB" altLang="zh-CN" sz="1050" dirty="0">
                <a:solidFill>
                  <a:prstClr val="black"/>
                </a:solidFill>
                <a:latin typeface="+mn-lt"/>
              </a:rPr>
              <a:t>Start of Rel-20 </a:t>
            </a:r>
            <a:r>
              <a:rPr lang="en-GB" altLang="zh-CN" sz="1050" dirty="0">
                <a:solidFill>
                  <a:srgbClr val="FF0000"/>
                </a:solidFill>
                <a:latin typeface="+mn-lt"/>
              </a:rPr>
              <a:t>supporting</a:t>
            </a:r>
            <a:r>
              <a:rPr lang="en-GB" altLang="zh-CN" sz="1050" dirty="0">
                <a:solidFill>
                  <a:prstClr val="black"/>
                </a:solidFill>
                <a:latin typeface="+mn-lt"/>
              </a:rPr>
              <a:t> study (if needed): </a:t>
            </a:r>
            <a:r>
              <a:rPr lang="en-GB" altLang="zh-CN" sz="1050" dirty="0">
                <a:solidFill>
                  <a:srgbClr val="FF0000"/>
                </a:solidFill>
                <a:latin typeface="+mn-lt"/>
              </a:rPr>
              <a:t>right after</a:t>
            </a:r>
            <a:r>
              <a:rPr lang="en-GB" altLang="zh-CN" sz="1050" dirty="0">
                <a:solidFill>
                  <a:prstClr val="black"/>
                </a:solidFill>
                <a:latin typeface="+mn-lt"/>
              </a:rPr>
              <a:t> </a:t>
            </a:r>
            <a:r>
              <a:rPr lang="en-US" altLang="zh-CN" sz="1050" dirty="0">
                <a:solidFill>
                  <a:prstClr val="black"/>
                </a:solidFill>
                <a:latin typeface="+mn-lt"/>
              </a:rPr>
              <a:t>Jun</a:t>
            </a:r>
            <a:r>
              <a:rPr lang="en-GB" altLang="zh-CN" sz="1050" dirty="0">
                <a:solidFill>
                  <a:prstClr val="black"/>
                </a:solidFill>
                <a:latin typeface="+mn-lt"/>
              </a:rPr>
              <a:t>.2026 (SA#112/SA5#167)</a:t>
            </a:r>
            <a:endParaRPr lang="en-US" altLang="zh-CN" sz="1050" dirty="0">
              <a:solidFill>
                <a:prstClr val="black"/>
              </a:solidFill>
              <a:latin typeface="+mn-lt"/>
            </a:endParaRPr>
          </a:p>
          <a:p>
            <a:pPr marL="285750" lvl="0" indent="-285750">
              <a:buFont typeface="Wingdings" panose="05000000000000000000" pitchFamily="2" charset="2"/>
              <a:buChar char="Ø"/>
            </a:pPr>
            <a:r>
              <a:rPr lang="en-US" altLang="zh-CN" sz="1050" dirty="0">
                <a:solidFill>
                  <a:prstClr val="black"/>
                </a:solidFill>
                <a:latin typeface="+mn-lt"/>
              </a:rPr>
              <a:t>End of Rel-20 </a:t>
            </a:r>
            <a:r>
              <a:rPr lang="en-US" altLang="zh-CN" sz="1050" dirty="0">
                <a:solidFill>
                  <a:srgbClr val="FF0000"/>
                </a:solidFill>
                <a:latin typeface="+mn-lt"/>
              </a:rPr>
              <a:t>supporting</a:t>
            </a:r>
            <a:r>
              <a:rPr lang="en-US" altLang="zh-CN" sz="1050" dirty="0">
                <a:solidFill>
                  <a:prstClr val="black"/>
                </a:solidFill>
                <a:latin typeface="+mn-lt"/>
              </a:rPr>
              <a:t> normative: Mar.2027 (SA#115/SA5#171)</a:t>
            </a:r>
          </a:p>
          <a:p>
            <a:pPr lvl="0"/>
            <a:endParaRPr lang="en-GB" altLang="zh-CN" sz="1100" b="1" dirty="0">
              <a:solidFill>
                <a:prstClr val="black"/>
              </a:solidFill>
              <a:highlight>
                <a:srgbClr val="00FFFF"/>
              </a:highlight>
              <a:latin typeface="Calibri"/>
            </a:endParaRPr>
          </a:p>
          <a:p>
            <a:pPr lvl="0"/>
            <a:r>
              <a:rPr lang="en-GB" altLang="zh-CN" sz="1100" b="1" dirty="0">
                <a:solidFill>
                  <a:prstClr val="black"/>
                </a:solidFill>
                <a:highlight>
                  <a:srgbClr val="00FFFF"/>
                </a:highlight>
                <a:latin typeface="Calibri"/>
              </a:rPr>
              <a:t>6G Rel-20 </a:t>
            </a:r>
            <a:r>
              <a:rPr lang="en-US" altLang="zh-CN" sz="1100" b="1" dirty="0">
                <a:solidFill>
                  <a:prstClr val="black"/>
                </a:solidFill>
                <a:highlight>
                  <a:srgbClr val="00FFFF"/>
                </a:highlight>
                <a:latin typeface="Calibri"/>
              </a:rPr>
              <a:t>study</a:t>
            </a:r>
            <a:r>
              <a:rPr lang="en-GB" altLang="zh-CN" sz="1100" b="1" dirty="0">
                <a:solidFill>
                  <a:prstClr val="black"/>
                </a:solidFill>
                <a:highlight>
                  <a:srgbClr val="00FFFF"/>
                </a:highlight>
                <a:latin typeface="Calibri"/>
              </a:rPr>
              <a:t>:</a:t>
            </a:r>
          </a:p>
          <a:p>
            <a:pPr marL="171450" lvl="0" indent="-171450">
              <a:buFont typeface="Wingdings" panose="05000000000000000000" pitchFamily="2" charset="2"/>
              <a:buChar char="Ø"/>
            </a:pPr>
            <a:r>
              <a:rPr lang="en-US" altLang="zh-CN" sz="1050" dirty="0">
                <a:solidFill>
                  <a:prstClr val="black"/>
                </a:solidFill>
                <a:latin typeface="+mn-lt"/>
              </a:rPr>
              <a:t>Start of Rel-20 study: Sep.2025 (SA#109/SA5#163)</a:t>
            </a:r>
          </a:p>
          <a:p>
            <a:pPr marL="171450" lvl="0" indent="-171450">
              <a:buFont typeface="Wingdings" panose="05000000000000000000" pitchFamily="2" charset="2"/>
              <a:buChar char="Ø"/>
            </a:pPr>
            <a:r>
              <a:rPr lang="en-US" altLang="zh-CN" sz="1050" dirty="0">
                <a:solidFill>
                  <a:prstClr val="black"/>
                </a:solidFill>
                <a:latin typeface="+mn-lt"/>
              </a:rPr>
              <a:t>End of Rel-20 study: Mar.2027 (SA#115/SA5#171)</a:t>
            </a:r>
          </a:p>
        </p:txBody>
      </p:sp>
    </p:spTree>
    <p:extLst>
      <p:ext uri="{BB962C8B-B14F-4D97-AF65-F5344CB8AC3E}">
        <p14:creationId xmlns:p14="http://schemas.microsoft.com/office/powerpoint/2010/main" val="4066245005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50E34D-9C9F-4609-A944-E0D055A708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Detailed Rel-20 time plan with 5GA/6G</a:t>
            </a:r>
            <a:endParaRPr lang="zh-CN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FA983E6-F8CF-4F6A-960A-86F451086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0" y="1268627"/>
            <a:ext cx="10978464" cy="948793"/>
          </a:xfrm>
          <a:ln>
            <a:solidFill>
              <a:schemeClr val="tx1"/>
            </a:solidFill>
          </a:ln>
        </p:spPr>
        <p:txBody>
          <a:bodyPr/>
          <a:lstStyle/>
          <a:p>
            <a:pPr marL="0" indent="0" algn="ctr">
              <a:buNone/>
            </a:pPr>
            <a:r>
              <a:rPr lang="en-GB" altLang="zh-CN" sz="1600" b="1" dirty="0"/>
              <a:t>Overall Plan:</a:t>
            </a:r>
          </a:p>
          <a:p>
            <a:pPr algn="ctr"/>
            <a:r>
              <a:rPr lang="en-GB" altLang="zh-CN" sz="1550" dirty="0"/>
              <a:t>Start of Rel-20: Jun.2025 (SA#108/SA5#162)</a:t>
            </a:r>
          </a:p>
          <a:p>
            <a:pPr algn="ctr"/>
            <a:r>
              <a:rPr lang="en-GB" altLang="zh-CN" sz="1550" dirty="0"/>
              <a:t>End of Rel-20: Mar.2027 (SA#115/SA5#171)</a:t>
            </a:r>
            <a:endParaRPr lang="zh-CN" altLang="en-US" sz="1050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9C55F42-DC8A-44FB-9DE1-6A11CB63075E}"/>
              </a:ext>
            </a:extLst>
          </p:cNvPr>
          <p:cNvSpPr/>
          <p:nvPr/>
        </p:nvSpPr>
        <p:spPr>
          <a:xfrm>
            <a:off x="647700" y="2284731"/>
            <a:ext cx="5448300" cy="3570208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lvl="0"/>
            <a:r>
              <a:rPr lang="en-GB" altLang="zh-CN" sz="1400" b="1" dirty="0">
                <a:solidFill>
                  <a:prstClr val="black"/>
                </a:solidFill>
                <a:highlight>
                  <a:srgbClr val="00FFFF"/>
                </a:highlight>
                <a:latin typeface="Calibri"/>
              </a:rPr>
              <a:t>5GA Rel-20: </a:t>
            </a:r>
          </a:p>
          <a:p>
            <a:pPr lvl="0"/>
            <a:endParaRPr lang="en-GB" altLang="zh-CN" sz="1400" b="1" dirty="0">
              <a:solidFill>
                <a:prstClr val="black"/>
              </a:solidFill>
              <a:highlight>
                <a:srgbClr val="00FFFF"/>
              </a:highlight>
              <a:latin typeface="Calibri"/>
            </a:endParaRPr>
          </a:p>
          <a:p>
            <a:pPr lvl="0"/>
            <a:r>
              <a:rPr lang="en-GB" altLang="zh-CN" sz="1400" b="1" dirty="0">
                <a:solidFill>
                  <a:prstClr val="black"/>
                </a:solidFill>
                <a:latin typeface="Calibri"/>
              </a:rPr>
              <a:t>OAM/CH prime feature:</a:t>
            </a:r>
            <a:endParaRPr lang="zh-CN" altLang="zh-CN" sz="1400" dirty="0">
              <a:solidFill>
                <a:prstClr val="black"/>
              </a:solidFill>
              <a:latin typeface="Calibri"/>
            </a:endParaRPr>
          </a:p>
          <a:p>
            <a:pPr lvl="0"/>
            <a:r>
              <a:rPr lang="en-US" altLang="zh-CN" sz="1400" dirty="0">
                <a:solidFill>
                  <a:srgbClr val="0000FF"/>
                </a:solidFill>
                <a:latin typeface="Calibri"/>
              </a:rPr>
              <a:t>All prime SIDs to be agreed no later than May.2025(SA5#162) and target for approval in Jun.2025</a:t>
            </a:r>
            <a:r>
              <a:rPr lang="en-GB" altLang="zh-CN" sz="1400" dirty="0">
                <a:solidFill>
                  <a:srgbClr val="0000FF"/>
                </a:solidFill>
                <a:latin typeface="Calibri"/>
              </a:rPr>
              <a:t> (SA#108)</a:t>
            </a:r>
            <a:r>
              <a:rPr lang="en-US" altLang="zh-CN" sz="1400" dirty="0">
                <a:solidFill>
                  <a:srgbClr val="0000FF"/>
                </a:solidFill>
                <a:latin typeface="Calibri"/>
              </a:rPr>
              <a:t>. </a:t>
            </a:r>
          </a:p>
          <a:p>
            <a:pPr lvl="0"/>
            <a:r>
              <a:rPr lang="en-US" altLang="zh-CN" sz="1400" dirty="0">
                <a:solidFill>
                  <a:srgbClr val="0000FF"/>
                </a:solidFill>
                <a:latin typeface="Calibri"/>
              </a:rPr>
              <a:t>It’s recommended to take max 6~9 months for study phase if normative work is planned for Rel-20. </a:t>
            </a:r>
            <a:endParaRPr lang="en-GB" altLang="zh-CN" sz="1400" dirty="0">
              <a:solidFill>
                <a:srgbClr val="0000FF"/>
              </a:solidFill>
              <a:latin typeface="Calibri"/>
            </a:endParaRPr>
          </a:p>
          <a:p>
            <a:pPr marL="285750" lvl="0" indent="-285750">
              <a:buFont typeface="Wingdings" panose="05000000000000000000" pitchFamily="2" charset="2"/>
              <a:buChar char="Ø"/>
            </a:pPr>
            <a:r>
              <a:rPr lang="en-GB" altLang="zh-CN" sz="1200" dirty="0">
                <a:solidFill>
                  <a:prstClr val="black"/>
                </a:solidFill>
                <a:latin typeface="Calibri"/>
              </a:rPr>
              <a:t>Start of Rel-20 </a:t>
            </a:r>
            <a:r>
              <a:rPr lang="en-GB" altLang="zh-CN" sz="1200" dirty="0">
                <a:solidFill>
                  <a:srgbClr val="FF0000"/>
                </a:solidFill>
                <a:latin typeface="Calibri"/>
              </a:rPr>
              <a:t>prime</a:t>
            </a:r>
            <a:r>
              <a:rPr lang="en-GB" altLang="zh-CN" sz="1200" dirty="0">
                <a:solidFill>
                  <a:prstClr val="black"/>
                </a:solidFill>
                <a:latin typeface="Calibri"/>
              </a:rPr>
              <a:t> study:</a:t>
            </a:r>
            <a:r>
              <a:rPr lang="en-GB" altLang="zh-CN" sz="1200" dirty="0">
                <a:solidFill>
                  <a:srgbClr val="FF0000"/>
                </a:solidFill>
                <a:latin typeface="Calibri"/>
              </a:rPr>
              <a:t> right after </a:t>
            </a:r>
            <a:r>
              <a:rPr lang="en-GB" altLang="zh-CN" sz="1200" dirty="0">
                <a:solidFill>
                  <a:prstClr val="black"/>
                </a:solidFill>
                <a:latin typeface="Calibri"/>
              </a:rPr>
              <a:t>Jun.2025 (SA#108/SA5#162)</a:t>
            </a:r>
          </a:p>
          <a:p>
            <a:pPr marL="285750" lvl="0" indent="-285750">
              <a:buFont typeface="Wingdings" panose="05000000000000000000" pitchFamily="2" charset="2"/>
              <a:buChar char="Ø"/>
            </a:pPr>
            <a:r>
              <a:rPr lang="en-US" altLang="zh-CN" sz="1200" dirty="0">
                <a:solidFill>
                  <a:prstClr val="black"/>
                </a:solidFill>
                <a:latin typeface="Calibri"/>
              </a:rPr>
              <a:t>End of Rel-20 </a:t>
            </a:r>
            <a:r>
              <a:rPr lang="en-US" altLang="zh-CN" sz="1200" dirty="0">
                <a:solidFill>
                  <a:srgbClr val="FF0000"/>
                </a:solidFill>
                <a:latin typeface="Calibri"/>
              </a:rPr>
              <a:t>prime</a:t>
            </a:r>
            <a:r>
              <a:rPr lang="en-US" altLang="zh-CN" sz="1200" dirty="0">
                <a:solidFill>
                  <a:prstClr val="black"/>
                </a:solidFill>
                <a:latin typeface="Calibri"/>
              </a:rPr>
              <a:t> normative: Dec.2026 (SA#114/SA5#170)</a:t>
            </a:r>
          </a:p>
          <a:p>
            <a:pPr lvl="0"/>
            <a:endParaRPr lang="en-GB" altLang="zh-CN" sz="1200" dirty="0">
              <a:solidFill>
                <a:prstClr val="black"/>
              </a:solidFill>
              <a:latin typeface="Calibri"/>
            </a:endParaRPr>
          </a:p>
          <a:p>
            <a:pPr lvl="0"/>
            <a:r>
              <a:rPr lang="en-GB" altLang="zh-CN" sz="1400" b="1" dirty="0">
                <a:solidFill>
                  <a:prstClr val="black"/>
                </a:solidFill>
                <a:latin typeface="Calibri"/>
              </a:rPr>
              <a:t>OAM/CH supporting to network feature</a:t>
            </a:r>
            <a:r>
              <a:rPr lang="en-US" altLang="zh-CN" sz="1400" dirty="0">
                <a:solidFill>
                  <a:prstClr val="black"/>
                </a:solidFill>
                <a:latin typeface="Calibri"/>
              </a:rPr>
              <a:t>(SA5 is ready to support network features pending the availability of inputs from other WGs)</a:t>
            </a:r>
            <a:endParaRPr lang="en-GB" altLang="zh-CN" sz="1400" b="1" dirty="0">
              <a:solidFill>
                <a:prstClr val="black"/>
              </a:solidFill>
              <a:latin typeface="Calibri"/>
            </a:endParaRPr>
          </a:p>
          <a:p>
            <a:pPr lvl="0"/>
            <a:r>
              <a:rPr lang="en-US" altLang="zh-CN" sz="1400" dirty="0">
                <a:solidFill>
                  <a:srgbClr val="0000FF"/>
                </a:solidFill>
                <a:latin typeface="Calibri"/>
              </a:rPr>
              <a:t>All supporting studies/normative WIDs to be agreed no later than May.2026 (SA5#167) and target for approval in Jun.2026 (SA#112). </a:t>
            </a:r>
            <a:endParaRPr lang="zh-CN" altLang="zh-CN" sz="1400" dirty="0">
              <a:solidFill>
                <a:srgbClr val="0000FF"/>
              </a:solidFill>
              <a:latin typeface="Calibri"/>
            </a:endParaRPr>
          </a:p>
          <a:p>
            <a:pPr marL="285750" lvl="0" indent="-285750">
              <a:buFont typeface="Wingdings" panose="05000000000000000000" pitchFamily="2" charset="2"/>
              <a:buChar char="Ø"/>
            </a:pPr>
            <a:r>
              <a:rPr lang="en-GB" altLang="zh-CN" sz="1200" dirty="0">
                <a:solidFill>
                  <a:prstClr val="black"/>
                </a:solidFill>
                <a:latin typeface="Calibri"/>
              </a:rPr>
              <a:t>Start of Rel-20 </a:t>
            </a:r>
            <a:r>
              <a:rPr lang="en-GB" altLang="zh-CN" sz="1200" dirty="0">
                <a:solidFill>
                  <a:srgbClr val="FF0000"/>
                </a:solidFill>
                <a:latin typeface="Calibri"/>
              </a:rPr>
              <a:t>supporting</a:t>
            </a:r>
            <a:r>
              <a:rPr lang="en-GB" altLang="zh-CN" sz="1200" dirty="0">
                <a:solidFill>
                  <a:prstClr val="black"/>
                </a:solidFill>
                <a:latin typeface="Calibri"/>
              </a:rPr>
              <a:t> study (if needed): </a:t>
            </a:r>
            <a:r>
              <a:rPr lang="en-GB" altLang="zh-CN" sz="1200" dirty="0">
                <a:solidFill>
                  <a:srgbClr val="FF0000"/>
                </a:solidFill>
                <a:latin typeface="Calibri"/>
              </a:rPr>
              <a:t>right after</a:t>
            </a:r>
            <a:r>
              <a:rPr lang="en-GB" altLang="zh-CN" sz="1200" dirty="0">
                <a:solidFill>
                  <a:prstClr val="black"/>
                </a:solidFill>
                <a:latin typeface="Calibri"/>
              </a:rPr>
              <a:t> </a:t>
            </a:r>
            <a:r>
              <a:rPr lang="en-US" altLang="zh-CN" sz="1200" dirty="0">
                <a:solidFill>
                  <a:prstClr val="black"/>
                </a:solidFill>
                <a:latin typeface="Calibri"/>
              </a:rPr>
              <a:t>Jun</a:t>
            </a:r>
            <a:r>
              <a:rPr lang="en-GB" altLang="zh-CN" sz="1200" dirty="0">
                <a:solidFill>
                  <a:prstClr val="black"/>
                </a:solidFill>
                <a:latin typeface="Calibri"/>
              </a:rPr>
              <a:t>.2026 (SA#112/SA5#167)</a:t>
            </a:r>
            <a:endParaRPr lang="en-US" altLang="zh-CN" sz="1200" dirty="0">
              <a:solidFill>
                <a:prstClr val="black"/>
              </a:solidFill>
              <a:latin typeface="Calibri"/>
            </a:endParaRPr>
          </a:p>
          <a:p>
            <a:pPr marL="285750" lvl="0" indent="-285750">
              <a:buFont typeface="Wingdings" panose="05000000000000000000" pitchFamily="2" charset="2"/>
              <a:buChar char="Ø"/>
            </a:pPr>
            <a:r>
              <a:rPr lang="en-US" altLang="zh-CN" sz="1200" dirty="0">
                <a:solidFill>
                  <a:prstClr val="black"/>
                </a:solidFill>
                <a:latin typeface="Calibri"/>
              </a:rPr>
              <a:t>End of Rel-20 </a:t>
            </a:r>
            <a:r>
              <a:rPr lang="en-US" altLang="zh-CN" sz="1200" dirty="0">
                <a:solidFill>
                  <a:srgbClr val="FF0000"/>
                </a:solidFill>
                <a:latin typeface="Calibri"/>
              </a:rPr>
              <a:t>supporting</a:t>
            </a:r>
            <a:r>
              <a:rPr lang="en-US" altLang="zh-CN" sz="1200" dirty="0">
                <a:solidFill>
                  <a:prstClr val="black"/>
                </a:solidFill>
                <a:latin typeface="Calibri"/>
              </a:rPr>
              <a:t> normative: Mar.2027 (SA#115/SA5#171)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0914C5E-C134-4EE1-93F9-A3C283F4B47E}"/>
              </a:ext>
            </a:extLst>
          </p:cNvPr>
          <p:cNvSpPr/>
          <p:nvPr/>
        </p:nvSpPr>
        <p:spPr>
          <a:xfrm>
            <a:off x="6123288" y="2284731"/>
            <a:ext cx="5502876" cy="954107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1400" b="1" dirty="0">
                <a:solidFill>
                  <a:prstClr val="black"/>
                </a:solidFill>
                <a:highlight>
                  <a:srgbClr val="00FFFF"/>
                </a:highlight>
                <a:latin typeface="Calibri"/>
              </a:rPr>
              <a:t>6G SI Approval:</a:t>
            </a:r>
          </a:p>
          <a:p>
            <a:endParaRPr lang="en-US" altLang="zh-CN" sz="1400" b="1" dirty="0">
              <a:solidFill>
                <a:prstClr val="black"/>
              </a:solidFill>
              <a:highlight>
                <a:srgbClr val="00FFFF"/>
              </a:highlight>
              <a:latin typeface="Calibri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altLang="zh-CN" sz="1400" dirty="0">
                <a:solidFill>
                  <a:prstClr val="black"/>
                </a:solidFill>
                <a:latin typeface="Calibri"/>
              </a:rPr>
              <a:t>Start of Rel-20 study: Sep.2025 (SA#109/SA5#163)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altLang="zh-CN" sz="1400" dirty="0">
                <a:solidFill>
                  <a:prstClr val="black"/>
                </a:solidFill>
                <a:latin typeface="Calibri"/>
              </a:rPr>
              <a:t>End of Rel-20 study: Mar.2027 (SA#115/SA5#171)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154B90A-2B13-4280-A34D-43CCA2C2BD3C}"/>
              </a:ext>
            </a:extLst>
          </p:cNvPr>
          <p:cNvSpPr txBox="1"/>
          <p:nvPr/>
        </p:nvSpPr>
        <p:spPr>
          <a:xfrm rot="21008097">
            <a:off x="9304154" y="4337780"/>
            <a:ext cx="1868788" cy="769441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100" b="1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altLang="zh-CN" dirty="0">
                <a:solidFill>
                  <a:srgbClr val="FF0000"/>
                </a:solidFill>
              </a:rPr>
              <a:t>The content of this slide is preliminary information for comments, target to be endorsed in SA5#159</a:t>
            </a:r>
            <a:endParaRPr lang="zh-CN" altLang="en-US" dirty="0">
              <a:solidFill>
                <a:srgbClr val="FF0000"/>
              </a:solidFill>
              <a:highlight>
                <a:srgbClr val="00FFFF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2507170484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7" name="Straight Connector 114">
            <a:extLst>
              <a:ext uri="{FF2B5EF4-FFF2-40B4-BE49-F238E27FC236}">
                <a16:creationId xmlns:a16="http://schemas.microsoft.com/office/drawing/2014/main" id="{9500301E-02C4-4D90-A67D-60EF7CE18BD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956224" y="1716899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108" name="Straight Connector 114">
            <a:extLst>
              <a:ext uri="{FF2B5EF4-FFF2-40B4-BE49-F238E27FC236}">
                <a16:creationId xmlns:a16="http://schemas.microsoft.com/office/drawing/2014/main" id="{6A0138B2-9A1F-49ED-9F20-308059E277B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35284" y="1716899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109" name="Straight Connector 108">
            <a:extLst>
              <a:ext uri="{FF2B5EF4-FFF2-40B4-BE49-F238E27FC236}">
                <a16:creationId xmlns:a16="http://schemas.microsoft.com/office/drawing/2014/main" id="{D1887739-0872-4B2B-BD4C-BE66C02EBC4C}"/>
              </a:ext>
            </a:extLst>
          </p:cNvPr>
          <p:cNvCxnSpPr>
            <a:cxnSpLocks/>
          </p:cNvCxnSpPr>
          <p:nvPr/>
        </p:nvCxnSpPr>
        <p:spPr bwMode="auto">
          <a:xfrm>
            <a:off x="600805" y="1204781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10" name="Straight Connector 114">
            <a:extLst>
              <a:ext uri="{FF2B5EF4-FFF2-40B4-BE49-F238E27FC236}">
                <a16:creationId xmlns:a16="http://schemas.microsoft.com/office/drawing/2014/main" id="{079AEB49-F851-413D-821E-2C51D023D64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304612" y="1691536"/>
            <a:ext cx="0" cy="3742153"/>
          </a:xfrm>
          <a:prstGeom prst="line">
            <a:avLst/>
          </a:prstGeom>
          <a:ln>
            <a:solidFill>
              <a:srgbClr val="C00000"/>
            </a:solidFill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11" name="Straight Connector 114">
            <a:extLst>
              <a:ext uri="{FF2B5EF4-FFF2-40B4-BE49-F238E27FC236}">
                <a16:creationId xmlns:a16="http://schemas.microsoft.com/office/drawing/2014/main" id="{BDEB78E9-545C-4298-8363-B57502A454DE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149700" y="1716899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12" name="TextBox 111">
            <a:extLst>
              <a:ext uri="{FF2B5EF4-FFF2-40B4-BE49-F238E27FC236}">
                <a16:creationId xmlns:a16="http://schemas.microsoft.com/office/drawing/2014/main" id="{265DC88B-841F-4C4D-A84A-188A2516FF5F}"/>
              </a:ext>
            </a:extLst>
          </p:cNvPr>
          <p:cNvSpPr txBox="1"/>
          <p:nvPr/>
        </p:nvSpPr>
        <p:spPr>
          <a:xfrm>
            <a:off x="1498377" y="1082544"/>
            <a:ext cx="4984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2024</a:t>
            </a:r>
          </a:p>
        </p:txBody>
      </p:sp>
      <p:grpSp>
        <p:nvGrpSpPr>
          <p:cNvPr id="113" name="Group 112">
            <a:extLst>
              <a:ext uri="{FF2B5EF4-FFF2-40B4-BE49-F238E27FC236}">
                <a16:creationId xmlns:a16="http://schemas.microsoft.com/office/drawing/2014/main" id="{BB6B8C98-4EC4-45E2-B5B3-97E0C7370342}"/>
              </a:ext>
            </a:extLst>
          </p:cNvPr>
          <p:cNvGrpSpPr/>
          <p:nvPr/>
        </p:nvGrpSpPr>
        <p:grpSpPr>
          <a:xfrm>
            <a:off x="940458" y="1347868"/>
            <a:ext cx="400050" cy="354013"/>
            <a:chOff x="996003" y="755453"/>
            <a:chExt cx="400050" cy="354013"/>
          </a:xfrm>
        </p:grpSpPr>
        <p:sp>
          <p:nvSpPr>
            <p:cNvPr id="114" name="TextBox 86">
              <a:extLst>
                <a:ext uri="{FF2B5EF4-FFF2-40B4-BE49-F238E27FC236}">
                  <a16:creationId xmlns:a16="http://schemas.microsoft.com/office/drawing/2014/main" id="{019C9387-8E1E-407B-A292-B4750C4949B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96003" y="755453"/>
              <a:ext cx="38893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#103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15" name="TextBox 59">
              <a:extLst>
                <a:ext uri="{FF2B5EF4-FFF2-40B4-BE49-F238E27FC236}">
                  <a16:creationId xmlns:a16="http://schemas.microsoft.com/office/drawing/2014/main" id="{53D910F7-8598-4ED1-B9D1-183827776E7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1822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16" name="Group 115">
            <a:extLst>
              <a:ext uri="{FF2B5EF4-FFF2-40B4-BE49-F238E27FC236}">
                <a16:creationId xmlns:a16="http://schemas.microsoft.com/office/drawing/2014/main" id="{EBF229DD-DF21-4F74-870B-362EF7293565}"/>
              </a:ext>
            </a:extLst>
          </p:cNvPr>
          <p:cNvGrpSpPr/>
          <p:nvPr/>
        </p:nvGrpSpPr>
        <p:grpSpPr>
          <a:xfrm>
            <a:off x="5794895" y="1347868"/>
            <a:ext cx="403225" cy="354013"/>
            <a:chOff x="6320478" y="755453"/>
            <a:chExt cx="403225" cy="354013"/>
          </a:xfrm>
        </p:grpSpPr>
        <p:sp>
          <p:nvSpPr>
            <p:cNvPr id="117" name="TextBox 86">
              <a:extLst>
                <a:ext uri="{FF2B5EF4-FFF2-40B4-BE49-F238E27FC236}">
                  <a16:creationId xmlns:a16="http://schemas.microsoft.com/office/drawing/2014/main" id="{E42B969B-3F57-43DF-95C6-D59217135B2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20478" y="755453"/>
              <a:ext cx="3429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#111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18" name="TextBox 60">
              <a:extLst>
                <a:ext uri="{FF2B5EF4-FFF2-40B4-BE49-F238E27FC236}">
                  <a16:creationId xmlns:a16="http://schemas.microsoft.com/office/drawing/2014/main" id="{B83B670B-BC24-488A-81B1-C157EFB9D1D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4587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19" name="Group 118">
            <a:extLst>
              <a:ext uri="{FF2B5EF4-FFF2-40B4-BE49-F238E27FC236}">
                <a16:creationId xmlns:a16="http://schemas.microsoft.com/office/drawing/2014/main" id="{0C79FA18-6865-4DA2-99FD-63F5EC3C4D39}"/>
              </a:ext>
            </a:extLst>
          </p:cNvPr>
          <p:cNvGrpSpPr/>
          <p:nvPr/>
        </p:nvGrpSpPr>
        <p:grpSpPr>
          <a:xfrm>
            <a:off x="3356564" y="1347868"/>
            <a:ext cx="390525" cy="354013"/>
            <a:chOff x="3678878" y="755453"/>
            <a:chExt cx="390525" cy="354013"/>
          </a:xfrm>
        </p:grpSpPr>
        <p:sp>
          <p:nvSpPr>
            <p:cNvPr id="120" name="TextBox 86">
              <a:extLst>
                <a:ext uri="{FF2B5EF4-FFF2-40B4-BE49-F238E27FC236}">
                  <a16:creationId xmlns:a16="http://schemas.microsoft.com/office/drawing/2014/main" id="{A86DA2AD-AEDE-45AE-A4E7-1997B1A8C03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78878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#107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21" name="TextBox 61">
              <a:extLst>
                <a:ext uri="{FF2B5EF4-FFF2-40B4-BE49-F238E27FC236}">
                  <a16:creationId xmlns:a16="http://schemas.microsoft.com/office/drawing/2014/main" id="{AB5FD0EB-982E-4C3C-B0C2-52744A02A9B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83640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22" name="Group 121">
            <a:extLst>
              <a:ext uri="{FF2B5EF4-FFF2-40B4-BE49-F238E27FC236}">
                <a16:creationId xmlns:a16="http://schemas.microsoft.com/office/drawing/2014/main" id="{55175B80-FE37-444C-BC6E-6F96D6046891}"/>
              </a:ext>
            </a:extLst>
          </p:cNvPr>
          <p:cNvGrpSpPr/>
          <p:nvPr/>
        </p:nvGrpSpPr>
        <p:grpSpPr>
          <a:xfrm>
            <a:off x="1546072" y="1347868"/>
            <a:ext cx="396875" cy="354013"/>
            <a:chOff x="1684978" y="755453"/>
            <a:chExt cx="396875" cy="354013"/>
          </a:xfrm>
        </p:grpSpPr>
        <p:sp>
          <p:nvSpPr>
            <p:cNvPr id="123" name="TextBox 86">
              <a:extLst>
                <a:ext uri="{FF2B5EF4-FFF2-40B4-BE49-F238E27FC236}">
                  <a16:creationId xmlns:a16="http://schemas.microsoft.com/office/drawing/2014/main" id="{3342527D-367D-4737-9C4C-E1B3A813588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84978" y="755453"/>
              <a:ext cx="3968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#104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24" name="TextBox 62">
              <a:extLst>
                <a:ext uri="{FF2B5EF4-FFF2-40B4-BE49-F238E27FC236}">
                  <a16:creationId xmlns:a16="http://schemas.microsoft.com/office/drawing/2014/main" id="{7F5DB18C-5D6D-4CFE-82F0-71C82814A8B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05615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25" name="Group 124">
            <a:extLst>
              <a:ext uri="{FF2B5EF4-FFF2-40B4-BE49-F238E27FC236}">
                <a16:creationId xmlns:a16="http://schemas.microsoft.com/office/drawing/2014/main" id="{4D7B6208-B667-4A66-95DC-5AD5778E0BC8}"/>
              </a:ext>
            </a:extLst>
          </p:cNvPr>
          <p:cNvGrpSpPr/>
          <p:nvPr/>
        </p:nvGrpSpPr>
        <p:grpSpPr>
          <a:xfrm>
            <a:off x="3952653" y="1347868"/>
            <a:ext cx="422275" cy="354013"/>
            <a:chOff x="4367853" y="755453"/>
            <a:chExt cx="422275" cy="354013"/>
          </a:xfrm>
        </p:grpSpPr>
        <p:sp>
          <p:nvSpPr>
            <p:cNvPr id="126" name="TextBox 86">
              <a:extLst>
                <a:ext uri="{FF2B5EF4-FFF2-40B4-BE49-F238E27FC236}">
                  <a16:creationId xmlns:a16="http://schemas.microsoft.com/office/drawing/2014/main" id="{88778020-771E-4DF1-8F1B-8DF4BB87FB8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67853" y="755453"/>
              <a:ext cx="3968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#108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27" name="TextBox 63">
              <a:extLst>
                <a:ext uri="{FF2B5EF4-FFF2-40B4-BE49-F238E27FC236}">
                  <a16:creationId xmlns:a16="http://schemas.microsoft.com/office/drawing/2014/main" id="{366E4A3C-9EA6-44B9-8C9C-E6CC0CFBA63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186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28" name="Group 127">
            <a:extLst>
              <a:ext uri="{FF2B5EF4-FFF2-40B4-BE49-F238E27FC236}">
                <a16:creationId xmlns:a16="http://schemas.microsoft.com/office/drawing/2014/main" id="{38109B47-4490-4E86-A805-E36FC9E8B877}"/>
              </a:ext>
            </a:extLst>
          </p:cNvPr>
          <p:cNvGrpSpPr/>
          <p:nvPr/>
        </p:nvGrpSpPr>
        <p:grpSpPr>
          <a:xfrm>
            <a:off x="6403684" y="1347868"/>
            <a:ext cx="407988" cy="354013"/>
            <a:chOff x="6884040" y="755453"/>
            <a:chExt cx="407988" cy="354013"/>
          </a:xfrm>
        </p:grpSpPr>
        <p:sp>
          <p:nvSpPr>
            <p:cNvPr id="129" name="TextBox 86">
              <a:extLst>
                <a:ext uri="{FF2B5EF4-FFF2-40B4-BE49-F238E27FC236}">
                  <a16:creationId xmlns:a16="http://schemas.microsoft.com/office/drawing/2014/main" id="{58D6A484-995A-42FD-8E8F-872417152E5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84040" y="755453"/>
              <a:ext cx="363538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#112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30" name="TextBox 64">
              <a:extLst>
                <a:ext uri="{FF2B5EF4-FFF2-40B4-BE49-F238E27FC236}">
                  <a16:creationId xmlns:a16="http://schemas.microsoft.com/office/drawing/2014/main" id="{132512CE-04FE-49E2-8729-A9B6AF23720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9205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31" name="Group 130">
            <a:extLst>
              <a:ext uri="{FF2B5EF4-FFF2-40B4-BE49-F238E27FC236}">
                <a16:creationId xmlns:a16="http://schemas.microsoft.com/office/drawing/2014/main" id="{58175504-4223-4F66-AF0A-D1A357C8D399}"/>
              </a:ext>
            </a:extLst>
          </p:cNvPr>
          <p:cNvGrpSpPr/>
          <p:nvPr/>
        </p:nvGrpSpPr>
        <p:grpSpPr>
          <a:xfrm>
            <a:off x="2148511" y="1347868"/>
            <a:ext cx="390525" cy="354013"/>
            <a:chOff x="2464440" y="755453"/>
            <a:chExt cx="390525" cy="354013"/>
          </a:xfrm>
        </p:grpSpPr>
        <p:sp>
          <p:nvSpPr>
            <p:cNvPr id="132" name="TextBox 86">
              <a:extLst>
                <a:ext uri="{FF2B5EF4-FFF2-40B4-BE49-F238E27FC236}">
                  <a16:creationId xmlns:a16="http://schemas.microsoft.com/office/drawing/2014/main" id="{C16E2454-F9CB-431F-A060-93268DC835E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64440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#105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33" name="TextBox 65">
              <a:extLst>
                <a:ext uri="{FF2B5EF4-FFF2-40B4-BE49-F238E27FC236}">
                  <a16:creationId xmlns:a16="http://schemas.microsoft.com/office/drawing/2014/main" id="{1F23302A-437C-465C-BEF8-A1DCA336F61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80315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134" name="Group 133">
            <a:extLst>
              <a:ext uri="{FF2B5EF4-FFF2-40B4-BE49-F238E27FC236}">
                <a16:creationId xmlns:a16="http://schemas.microsoft.com/office/drawing/2014/main" id="{30B33401-3590-4C9B-A2C6-A5F6A3BA3ED8}"/>
              </a:ext>
            </a:extLst>
          </p:cNvPr>
          <p:cNvGrpSpPr/>
          <p:nvPr/>
        </p:nvGrpSpPr>
        <p:grpSpPr>
          <a:xfrm>
            <a:off x="4580492" y="1347868"/>
            <a:ext cx="406400" cy="354013"/>
            <a:chOff x="5098103" y="755453"/>
            <a:chExt cx="406400" cy="354013"/>
          </a:xfrm>
        </p:grpSpPr>
        <p:sp>
          <p:nvSpPr>
            <p:cNvPr id="135" name="TextBox 86">
              <a:extLst>
                <a:ext uri="{FF2B5EF4-FFF2-40B4-BE49-F238E27FC236}">
                  <a16:creationId xmlns:a16="http://schemas.microsoft.com/office/drawing/2014/main" id="{AF0626F3-5209-4198-BCFA-BCB1D453D63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98103" y="755453"/>
              <a:ext cx="3937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#109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36" name="TextBox 66">
              <a:extLst>
                <a:ext uri="{FF2B5EF4-FFF2-40B4-BE49-F238E27FC236}">
                  <a16:creationId xmlns:a16="http://schemas.microsoft.com/office/drawing/2014/main" id="{427D9B67-4523-4DEB-B20C-4E9A359BE48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29853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137" name="Group 136">
            <a:extLst>
              <a:ext uri="{FF2B5EF4-FFF2-40B4-BE49-F238E27FC236}">
                <a16:creationId xmlns:a16="http://schemas.microsoft.com/office/drawing/2014/main" id="{6FF975CA-2ABC-45F7-8EE9-E5B0523024F8}"/>
              </a:ext>
            </a:extLst>
          </p:cNvPr>
          <p:cNvGrpSpPr/>
          <p:nvPr/>
        </p:nvGrpSpPr>
        <p:grpSpPr>
          <a:xfrm>
            <a:off x="344369" y="1347868"/>
            <a:ext cx="390525" cy="354013"/>
            <a:chOff x="314965" y="755453"/>
            <a:chExt cx="390525" cy="354013"/>
          </a:xfrm>
        </p:grpSpPr>
        <p:sp>
          <p:nvSpPr>
            <p:cNvPr id="138" name="TextBox 86">
              <a:extLst>
                <a:ext uri="{FF2B5EF4-FFF2-40B4-BE49-F238E27FC236}">
                  <a16:creationId xmlns:a16="http://schemas.microsoft.com/office/drawing/2014/main" id="{56355FB1-C094-4E7D-8D97-7E439F7EC33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4965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#102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39" name="TextBox 69">
              <a:extLst>
                <a:ext uri="{FF2B5EF4-FFF2-40B4-BE49-F238E27FC236}">
                  <a16:creationId xmlns:a16="http://schemas.microsoft.com/office/drawing/2014/main" id="{605A0384-69BB-4EE5-83B0-D6003FDA8D4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13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140" name="Group 139">
            <a:extLst>
              <a:ext uri="{FF2B5EF4-FFF2-40B4-BE49-F238E27FC236}">
                <a16:creationId xmlns:a16="http://schemas.microsoft.com/office/drawing/2014/main" id="{722DE842-A755-4BB8-991C-E535371DAF55}"/>
              </a:ext>
            </a:extLst>
          </p:cNvPr>
          <p:cNvGrpSpPr/>
          <p:nvPr/>
        </p:nvGrpSpPr>
        <p:grpSpPr>
          <a:xfrm>
            <a:off x="2744600" y="1347868"/>
            <a:ext cx="406400" cy="354013"/>
            <a:chOff x="2991490" y="755453"/>
            <a:chExt cx="406400" cy="354013"/>
          </a:xfrm>
        </p:grpSpPr>
        <p:sp>
          <p:nvSpPr>
            <p:cNvPr id="141" name="TextBox 86">
              <a:extLst>
                <a:ext uri="{FF2B5EF4-FFF2-40B4-BE49-F238E27FC236}">
                  <a16:creationId xmlns:a16="http://schemas.microsoft.com/office/drawing/2014/main" id="{4ED5065F-050B-43AD-9A3C-99AB755B5AB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91490" y="755453"/>
              <a:ext cx="392113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#106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42" name="TextBox 70">
              <a:extLst>
                <a:ext uri="{FF2B5EF4-FFF2-40B4-BE49-F238E27FC236}">
                  <a16:creationId xmlns:a16="http://schemas.microsoft.com/office/drawing/2014/main" id="{63500540-F5E4-49EF-9477-3E49A51AE0F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137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143" name="Group 142">
            <a:extLst>
              <a:ext uri="{FF2B5EF4-FFF2-40B4-BE49-F238E27FC236}">
                <a16:creationId xmlns:a16="http://schemas.microsoft.com/office/drawing/2014/main" id="{CCC78AD5-2A1E-46A3-BA77-1D433A1C7D0F}"/>
              </a:ext>
            </a:extLst>
          </p:cNvPr>
          <p:cNvGrpSpPr/>
          <p:nvPr/>
        </p:nvGrpSpPr>
        <p:grpSpPr>
          <a:xfrm>
            <a:off x="5192456" y="1347868"/>
            <a:ext cx="396875" cy="354013"/>
            <a:chOff x="5758503" y="755453"/>
            <a:chExt cx="396875" cy="354013"/>
          </a:xfrm>
        </p:grpSpPr>
        <p:sp>
          <p:nvSpPr>
            <p:cNvPr id="144" name="TextBox 86">
              <a:extLst>
                <a:ext uri="{FF2B5EF4-FFF2-40B4-BE49-F238E27FC236}">
                  <a16:creationId xmlns:a16="http://schemas.microsoft.com/office/drawing/2014/main" id="{5E69B2AB-2CBE-44C5-B957-CBAAFFB2ACA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58503" y="755453"/>
              <a:ext cx="36988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#110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45" name="TextBox 71">
              <a:extLst>
                <a:ext uri="{FF2B5EF4-FFF2-40B4-BE49-F238E27FC236}">
                  <a16:creationId xmlns:a16="http://schemas.microsoft.com/office/drawing/2014/main" id="{8758EF59-2079-499D-97AF-CAC9D832E25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71203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146" name="Rectangle 12">
            <a:extLst>
              <a:ext uri="{FF2B5EF4-FFF2-40B4-BE49-F238E27FC236}">
                <a16:creationId xmlns:a16="http://schemas.microsoft.com/office/drawing/2014/main" id="{A5B37F41-8090-4F8C-9DB8-C0EDC0C93CD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40636" y="5521391"/>
            <a:ext cx="869950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100" dirty="0">
                <a:solidFill>
                  <a:srgbClr val="C00000"/>
                </a:solidFill>
                <a:latin typeface="Montserrat" panose="00000500000000000000" pitchFamily="2" charset="0"/>
              </a:rPr>
              <a:t>Now</a:t>
            </a:r>
          </a:p>
        </p:txBody>
      </p:sp>
      <p:sp>
        <p:nvSpPr>
          <p:cNvPr id="147" name="TextBox 67">
            <a:extLst>
              <a:ext uri="{FF2B5EF4-FFF2-40B4-BE49-F238E27FC236}">
                <a16:creationId xmlns:a16="http://schemas.microsoft.com/office/drawing/2014/main" id="{B447AE5F-917B-468F-9521-162CCA6FB4B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4890" y="1246056"/>
            <a:ext cx="4032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TSGs</a:t>
            </a:r>
          </a:p>
        </p:txBody>
      </p:sp>
      <p:sp>
        <p:nvSpPr>
          <p:cNvPr id="148" name="Chevron 60">
            <a:extLst>
              <a:ext uri="{FF2B5EF4-FFF2-40B4-BE49-F238E27FC236}">
                <a16:creationId xmlns:a16="http://schemas.microsoft.com/office/drawing/2014/main" id="{7333370C-5BEA-4288-B24B-A2541DBB679A}"/>
              </a:ext>
            </a:extLst>
          </p:cNvPr>
          <p:cNvSpPr/>
          <p:nvPr/>
        </p:nvSpPr>
        <p:spPr bwMode="auto">
          <a:xfrm>
            <a:off x="239382" y="2271917"/>
            <a:ext cx="1557862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5GA 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definition</a:t>
            </a: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149" name="Chevron 60">
            <a:extLst>
              <a:ext uri="{FF2B5EF4-FFF2-40B4-BE49-F238E27FC236}">
                <a16:creationId xmlns:a16="http://schemas.microsoft.com/office/drawing/2014/main" id="{2EE849A0-370D-46E7-A7EA-EE7E5A2C3B24}"/>
              </a:ext>
            </a:extLst>
          </p:cNvPr>
          <p:cNvSpPr/>
          <p:nvPr/>
        </p:nvSpPr>
        <p:spPr bwMode="auto">
          <a:xfrm>
            <a:off x="3436396" y="2267518"/>
            <a:ext cx="731838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100%</a:t>
            </a:r>
          </a:p>
        </p:txBody>
      </p:sp>
      <p:sp>
        <p:nvSpPr>
          <p:cNvPr id="150" name="Chevron 60">
            <a:extLst>
              <a:ext uri="{FF2B5EF4-FFF2-40B4-BE49-F238E27FC236}">
                <a16:creationId xmlns:a16="http://schemas.microsoft.com/office/drawing/2014/main" id="{ADA76C19-A9FA-4C7F-B3D7-C3521C1D0444}"/>
              </a:ext>
            </a:extLst>
          </p:cNvPr>
          <p:cNvSpPr/>
          <p:nvPr/>
        </p:nvSpPr>
        <p:spPr bwMode="auto">
          <a:xfrm>
            <a:off x="1709197" y="2271116"/>
            <a:ext cx="1869433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5GA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+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Norm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80%</a:t>
            </a:r>
          </a:p>
        </p:txBody>
      </p:sp>
      <p:sp>
        <p:nvSpPr>
          <p:cNvPr id="151" name="Chevron 60">
            <a:extLst>
              <a:ext uri="{FF2B5EF4-FFF2-40B4-BE49-F238E27FC236}">
                <a16:creationId xmlns:a16="http://schemas.microsoft.com/office/drawing/2014/main" id="{CF6F1524-E077-495C-9C39-5815E40AD7EE}"/>
              </a:ext>
            </a:extLst>
          </p:cNvPr>
          <p:cNvSpPr/>
          <p:nvPr/>
        </p:nvSpPr>
        <p:spPr bwMode="auto">
          <a:xfrm>
            <a:off x="6458416" y="2741652"/>
            <a:ext cx="731838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100%</a:t>
            </a:r>
          </a:p>
        </p:txBody>
      </p:sp>
      <p:sp>
        <p:nvSpPr>
          <p:cNvPr id="152" name="Chevron 60">
            <a:extLst>
              <a:ext uri="{FF2B5EF4-FFF2-40B4-BE49-F238E27FC236}">
                <a16:creationId xmlns:a16="http://schemas.microsoft.com/office/drawing/2014/main" id="{C37874FD-3D51-454C-A8BB-266F3C7B08CB}"/>
              </a:ext>
            </a:extLst>
          </p:cNvPr>
          <p:cNvSpPr/>
          <p:nvPr/>
        </p:nvSpPr>
        <p:spPr bwMode="auto">
          <a:xfrm>
            <a:off x="4127272" y="2743419"/>
            <a:ext cx="2438397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 2 (SA2, SA6, …) 5GA St.+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Norm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80%</a:t>
            </a:r>
          </a:p>
        </p:txBody>
      </p:sp>
      <p:sp>
        <p:nvSpPr>
          <p:cNvPr id="153" name="Chevron 60">
            <a:extLst>
              <a:ext uri="{FF2B5EF4-FFF2-40B4-BE49-F238E27FC236}">
                <a16:creationId xmlns:a16="http://schemas.microsoft.com/office/drawing/2014/main" id="{EA9641EC-9EB7-475A-B4D6-C9228C68284C}"/>
              </a:ext>
            </a:extLst>
          </p:cNvPr>
          <p:cNvSpPr/>
          <p:nvPr/>
        </p:nvSpPr>
        <p:spPr bwMode="auto">
          <a:xfrm>
            <a:off x="6108869" y="5460550"/>
            <a:ext cx="2393581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5GA St +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Norm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grpSp>
        <p:nvGrpSpPr>
          <p:cNvPr id="154" name="Group 153">
            <a:extLst>
              <a:ext uri="{FF2B5EF4-FFF2-40B4-BE49-F238E27FC236}">
                <a16:creationId xmlns:a16="http://schemas.microsoft.com/office/drawing/2014/main" id="{8A6057A7-AACD-4D46-8205-AD259D6244CB}"/>
              </a:ext>
            </a:extLst>
          </p:cNvPr>
          <p:cNvGrpSpPr/>
          <p:nvPr/>
        </p:nvGrpSpPr>
        <p:grpSpPr>
          <a:xfrm>
            <a:off x="7017236" y="1337708"/>
            <a:ext cx="390850" cy="354013"/>
            <a:chOff x="7359013" y="745293"/>
            <a:chExt cx="390850" cy="354013"/>
          </a:xfrm>
        </p:grpSpPr>
        <p:sp>
          <p:nvSpPr>
            <p:cNvPr id="155" name="TextBox 86">
              <a:extLst>
                <a:ext uri="{FF2B5EF4-FFF2-40B4-BE49-F238E27FC236}">
                  <a16:creationId xmlns:a16="http://schemas.microsoft.com/office/drawing/2014/main" id="{47976F90-5FEE-47C8-9773-F53673AA756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59013" y="745293"/>
              <a:ext cx="362600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#113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56" name="TextBox 66">
              <a:extLst>
                <a:ext uri="{FF2B5EF4-FFF2-40B4-BE49-F238E27FC236}">
                  <a16:creationId xmlns:a16="http://schemas.microsoft.com/office/drawing/2014/main" id="{16485D99-E915-4297-B032-62062202825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75213" y="89928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157" name="Group 156">
            <a:extLst>
              <a:ext uri="{FF2B5EF4-FFF2-40B4-BE49-F238E27FC236}">
                <a16:creationId xmlns:a16="http://schemas.microsoft.com/office/drawing/2014/main" id="{D397E2E3-843B-4E99-9319-4AF10FF1B1C1}"/>
              </a:ext>
            </a:extLst>
          </p:cNvPr>
          <p:cNvGrpSpPr/>
          <p:nvPr/>
        </p:nvGrpSpPr>
        <p:grpSpPr>
          <a:xfrm>
            <a:off x="7613650" y="1337708"/>
            <a:ext cx="384175" cy="354013"/>
            <a:chOff x="8016563" y="745293"/>
            <a:chExt cx="384175" cy="354013"/>
          </a:xfrm>
        </p:grpSpPr>
        <p:sp>
          <p:nvSpPr>
            <p:cNvPr id="158" name="TextBox 86">
              <a:extLst>
                <a:ext uri="{FF2B5EF4-FFF2-40B4-BE49-F238E27FC236}">
                  <a16:creationId xmlns:a16="http://schemas.microsoft.com/office/drawing/2014/main" id="{B7B9D414-95D4-441C-B8C3-BBB430F9B6E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7046" y="745293"/>
              <a:ext cx="370614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#114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59" name="TextBox 71">
              <a:extLst>
                <a:ext uri="{FF2B5EF4-FFF2-40B4-BE49-F238E27FC236}">
                  <a16:creationId xmlns:a16="http://schemas.microsoft.com/office/drawing/2014/main" id="{7FAC92B7-D69C-4F00-BA90-80FDCB2FEAD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6563" y="89928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160" name="TextBox 86">
            <a:extLst>
              <a:ext uri="{FF2B5EF4-FFF2-40B4-BE49-F238E27FC236}">
                <a16:creationId xmlns:a16="http://schemas.microsoft.com/office/drawing/2014/main" id="{B2E13495-F576-4E63-8D04-45ABFC8D822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03389" y="1351255"/>
            <a:ext cx="362600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#115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sp>
        <p:nvSpPr>
          <p:cNvPr id="161" name="TextBox 60">
            <a:extLst>
              <a:ext uri="{FF2B5EF4-FFF2-40B4-BE49-F238E27FC236}">
                <a16:creationId xmlns:a16="http://schemas.microsoft.com/office/drawing/2014/main" id="{B52473BA-08A2-4190-AE47-AB53BC5E88F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38639" y="1505243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62" name="TextBox 60">
            <a:extLst>
              <a:ext uri="{FF2B5EF4-FFF2-40B4-BE49-F238E27FC236}">
                <a16:creationId xmlns:a16="http://schemas.microsoft.com/office/drawing/2014/main" id="{72D3A907-C4D5-414F-86A0-904B7D78B6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828800" y="1488309"/>
            <a:ext cx="351378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Jun</a:t>
            </a:r>
          </a:p>
        </p:txBody>
      </p:sp>
      <p:sp>
        <p:nvSpPr>
          <p:cNvPr id="163" name="Chevron 60">
            <a:extLst>
              <a:ext uri="{FF2B5EF4-FFF2-40B4-BE49-F238E27FC236}">
                <a16:creationId xmlns:a16="http://schemas.microsoft.com/office/drawing/2014/main" id="{C51911DC-BCFD-413B-AC2B-57B956D6C99E}"/>
              </a:ext>
            </a:extLst>
          </p:cNvPr>
          <p:cNvSpPr/>
          <p:nvPr/>
        </p:nvSpPr>
        <p:spPr bwMode="auto">
          <a:xfrm>
            <a:off x="4215662" y="3609649"/>
            <a:ext cx="3562434" cy="219549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RAN1</a:t>
            </a:r>
          </a:p>
        </p:txBody>
      </p:sp>
      <p:sp>
        <p:nvSpPr>
          <p:cNvPr id="164" name="Chevron 60">
            <a:extLst>
              <a:ext uri="{FF2B5EF4-FFF2-40B4-BE49-F238E27FC236}">
                <a16:creationId xmlns:a16="http://schemas.microsoft.com/office/drawing/2014/main" id="{2F4D029A-968E-440A-B8FC-7524D556C165}"/>
              </a:ext>
            </a:extLst>
          </p:cNvPr>
          <p:cNvSpPr/>
          <p:nvPr/>
        </p:nvSpPr>
        <p:spPr bwMode="auto">
          <a:xfrm>
            <a:off x="4773446" y="4019804"/>
            <a:ext cx="3634571" cy="209975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Completion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(RAN2/3/4core)</a:t>
            </a:r>
          </a:p>
        </p:txBody>
      </p:sp>
      <p:sp>
        <p:nvSpPr>
          <p:cNvPr id="165" name="TextBox 86">
            <a:extLst>
              <a:ext uri="{FF2B5EF4-FFF2-40B4-BE49-F238E27FC236}">
                <a16:creationId xmlns:a16="http://schemas.microsoft.com/office/drawing/2014/main" id="{F2BD3113-8D8E-401E-A73E-8C27F826C32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80906" y="1347868"/>
            <a:ext cx="365806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#116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cxnSp>
        <p:nvCxnSpPr>
          <p:cNvPr id="166" name="Straight Connector 114">
            <a:extLst>
              <a:ext uri="{FF2B5EF4-FFF2-40B4-BE49-F238E27FC236}">
                <a16:creationId xmlns:a16="http://schemas.microsoft.com/office/drawing/2014/main" id="{C1469D7C-F815-469E-9F42-6C1B6BF569A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350989" y="1716899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67" name="Straight Connector 114">
            <a:extLst>
              <a:ext uri="{FF2B5EF4-FFF2-40B4-BE49-F238E27FC236}">
                <a16:creationId xmlns:a16="http://schemas.microsoft.com/office/drawing/2014/main" id="{617430F3-08F7-43D7-BD6F-C264BBF51E3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561459" y="1716899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68" name="Straight Connector 114">
            <a:extLst>
              <a:ext uri="{FF2B5EF4-FFF2-40B4-BE49-F238E27FC236}">
                <a16:creationId xmlns:a16="http://schemas.microsoft.com/office/drawing/2014/main" id="{35FCA5A1-1E01-4000-9604-99803D49201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166694" y="1716899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69" name="Straight Connector 114">
            <a:extLst>
              <a:ext uri="{FF2B5EF4-FFF2-40B4-BE49-F238E27FC236}">
                <a16:creationId xmlns:a16="http://schemas.microsoft.com/office/drawing/2014/main" id="{734EC506-D9BA-413E-8E14-2E4C3B947F4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771929" y="1716899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70" name="Straight Connector 114">
            <a:extLst>
              <a:ext uri="{FF2B5EF4-FFF2-40B4-BE49-F238E27FC236}">
                <a16:creationId xmlns:a16="http://schemas.microsoft.com/office/drawing/2014/main" id="{A8E66498-8001-45EF-B5F7-72893B59148E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982399" y="1716899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71" name="Straight Connector 114">
            <a:extLst>
              <a:ext uri="{FF2B5EF4-FFF2-40B4-BE49-F238E27FC236}">
                <a16:creationId xmlns:a16="http://schemas.microsoft.com/office/drawing/2014/main" id="{7254D77D-4758-43B0-B966-4AC43BA24DE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587634" y="1716899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72" name="Straight Connector 114">
            <a:extLst>
              <a:ext uri="{FF2B5EF4-FFF2-40B4-BE49-F238E27FC236}">
                <a16:creationId xmlns:a16="http://schemas.microsoft.com/office/drawing/2014/main" id="{60ECFA4E-7245-464F-8381-507D8DFC430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192869" y="1716899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73" name="Straight Connector 114">
            <a:extLst>
              <a:ext uri="{FF2B5EF4-FFF2-40B4-BE49-F238E27FC236}">
                <a16:creationId xmlns:a16="http://schemas.microsoft.com/office/drawing/2014/main" id="{04F9D049-640D-4C53-A2BE-494BF809FE1E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403339" y="1716899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74" name="Straight Connector 114">
            <a:extLst>
              <a:ext uri="{FF2B5EF4-FFF2-40B4-BE49-F238E27FC236}">
                <a16:creationId xmlns:a16="http://schemas.microsoft.com/office/drawing/2014/main" id="{C43F9092-8CC2-4467-B0F6-CBAA30B6ACF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9008579" y="1716899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75" name="Straight Connector 114">
            <a:extLst>
              <a:ext uri="{FF2B5EF4-FFF2-40B4-BE49-F238E27FC236}">
                <a16:creationId xmlns:a16="http://schemas.microsoft.com/office/drawing/2014/main" id="{DCE45733-74E7-4DF0-BEC2-A8AA28C805C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377164" y="1716899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176" name="Straight Connector 114">
            <a:extLst>
              <a:ext uri="{FF2B5EF4-FFF2-40B4-BE49-F238E27FC236}">
                <a16:creationId xmlns:a16="http://schemas.microsoft.com/office/drawing/2014/main" id="{3304C6E5-B77C-441A-8E72-9822644BA79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798104" y="1716899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sp>
        <p:nvSpPr>
          <p:cNvPr id="177" name="Chevron 60">
            <a:extLst>
              <a:ext uri="{FF2B5EF4-FFF2-40B4-BE49-F238E27FC236}">
                <a16:creationId xmlns:a16="http://schemas.microsoft.com/office/drawing/2014/main" id="{A2952DBB-234E-4A25-831A-9D43890E571E}"/>
              </a:ext>
            </a:extLst>
          </p:cNvPr>
          <p:cNvSpPr/>
          <p:nvPr/>
        </p:nvSpPr>
        <p:spPr bwMode="auto">
          <a:xfrm>
            <a:off x="5271968" y="3267061"/>
            <a:ext cx="751835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89500"/>
              <a:gd name="connsiteY0" fmla="*/ 0 h 222250"/>
              <a:gd name="connsiteX1" fmla="*/ 1467062 w 1689500"/>
              <a:gd name="connsiteY1" fmla="*/ 0 h 222250"/>
              <a:gd name="connsiteX2" fmla="*/ 1689500 w 1689500"/>
              <a:gd name="connsiteY2" fmla="*/ 111126 h 222250"/>
              <a:gd name="connsiteX3" fmla="*/ 1467062 w 1689500"/>
              <a:gd name="connsiteY3" fmla="*/ 222250 h 222250"/>
              <a:gd name="connsiteX4" fmla="*/ 0 w 1689500"/>
              <a:gd name="connsiteY4" fmla="*/ 222250 h 222250"/>
              <a:gd name="connsiteX5" fmla="*/ 26818 w 1689500"/>
              <a:gd name="connsiteY5" fmla="*/ 98155 h 222250"/>
              <a:gd name="connsiteX6" fmla="*/ 0 w 1689500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89500" h="222250">
                <a:moveTo>
                  <a:pt x="0" y="0"/>
                </a:moveTo>
                <a:lnTo>
                  <a:pt x="1467062" y="0"/>
                </a:lnTo>
                <a:lnTo>
                  <a:pt x="1689500" y="111126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RAN4 C.def.</a:t>
            </a:r>
          </a:p>
        </p:txBody>
      </p:sp>
      <p:sp>
        <p:nvSpPr>
          <p:cNvPr id="178" name="Chevron 60">
            <a:extLst>
              <a:ext uri="{FF2B5EF4-FFF2-40B4-BE49-F238E27FC236}">
                <a16:creationId xmlns:a16="http://schemas.microsoft.com/office/drawing/2014/main" id="{A12F7853-EA66-40DF-BAB3-5D60AB6CBB66}"/>
              </a:ext>
            </a:extLst>
          </p:cNvPr>
          <p:cNvSpPr/>
          <p:nvPr/>
        </p:nvSpPr>
        <p:spPr bwMode="auto">
          <a:xfrm>
            <a:off x="8319963" y="4019479"/>
            <a:ext cx="708871" cy="209970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RAN4 Perf</a:t>
            </a:r>
          </a:p>
        </p:txBody>
      </p:sp>
      <p:sp>
        <p:nvSpPr>
          <p:cNvPr id="179" name="Chevron 60">
            <a:extLst>
              <a:ext uri="{FF2B5EF4-FFF2-40B4-BE49-F238E27FC236}">
                <a16:creationId xmlns:a16="http://schemas.microsoft.com/office/drawing/2014/main" id="{116245A5-1F4D-4CB1-A561-9D89C2A574C5}"/>
              </a:ext>
            </a:extLst>
          </p:cNvPr>
          <p:cNvSpPr/>
          <p:nvPr/>
        </p:nvSpPr>
        <p:spPr bwMode="auto">
          <a:xfrm>
            <a:off x="4184848" y="3266940"/>
            <a:ext cx="1209035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01837"/>
              <a:gd name="connsiteY0" fmla="*/ 0 h 222250"/>
              <a:gd name="connsiteX1" fmla="*/ 1467062 w 1601837"/>
              <a:gd name="connsiteY1" fmla="*/ 0 h 222250"/>
              <a:gd name="connsiteX2" fmla="*/ 1601837 w 1601837"/>
              <a:gd name="connsiteY2" fmla="*/ 111126 h 222250"/>
              <a:gd name="connsiteX3" fmla="*/ 1467062 w 1601837"/>
              <a:gd name="connsiteY3" fmla="*/ 222250 h 222250"/>
              <a:gd name="connsiteX4" fmla="*/ 0 w 1601837"/>
              <a:gd name="connsiteY4" fmla="*/ 222250 h 222250"/>
              <a:gd name="connsiteX5" fmla="*/ 26818 w 1601837"/>
              <a:gd name="connsiteY5" fmla="*/ 98155 h 222250"/>
              <a:gd name="connsiteX6" fmla="*/ 0 w 1601837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01837" h="222250">
                <a:moveTo>
                  <a:pt x="0" y="0"/>
                </a:moveTo>
                <a:lnTo>
                  <a:pt x="1467062" y="0"/>
                </a:lnTo>
                <a:lnTo>
                  <a:pt x="1601837" y="111126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Content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cxnSp>
        <p:nvCxnSpPr>
          <p:cNvPr id="180" name="Straight Connector 179">
            <a:extLst>
              <a:ext uri="{FF2B5EF4-FFF2-40B4-BE49-F238E27FC236}">
                <a16:creationId xmlns:a16="http://schemas.microsoft.com/office/drawing/2014/main" id="{38EF23DC-4C7E-4074-8CC2-0BDA824CE944}"/>
              </a:ext>
            </a:extLst>
          </p:cNvPr>
          <p:cNvCxnSpPr>
            <a:cxnSpLocks/>
          </p:cNvCxnSpPr>
          <p:nvPr/>
        </p:nvCxnSpPr>
        <p:spPr bwMode="auto">
          <a:xfrm>
            <a:off x="2968078" y="1201396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181" name="TextBox 180">
            <a:extLst>
              <a:ext uri="{FF2B5EF4-FFF2-40B4-BE49-F238E27FC236}">
                <a16:creationId xmlns:a16="http://schemas.microsoft.com/office/drawing/2014/main" id="{4DC9B37F-7493-47A0-BB1E-3CE895677C4E}"/>
              </a:ext>
            </a:extLst>
          </p:cNvPr>
          <p:cNvSpPr txBox="1"/>
          <p:nvPr/>
        </p:nvSpPr>
        <p:spPr>
          <a:xfrm>
            <a:off x="3865650" y="1079159"/>
            <a:ext cx="486030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2025</a:t>
            </a:r>
          </a:p>
        </p:txBody>
      </p:sp>
      <p:cxnSp>
        <p:nvCxnSpPr>
          <p:cNvPr id="182" name="Straight Connector 181">
            <a:extLst>
              <a:ext uri="{FF2B5EF4-FFF2-40B4-BE49-F238E27FC236}">
                <a16:creationId xmlns:a16="http://schemas.microsoft.com/office/drawing/2014/main" id="{064DC630-6154-4F71-90A7-DDDC93D40F68}"/>
              </a:ext>
            </a:extLst>
          </p:cNvPr>
          <p:cNvCxnSpPr>
            <a:cxnSpLocks/>
          </p:cNvCxnSpPr>
          <p:nvPr/>
        </p:nvCxnSpPr>
        <p:spPr bwMode="auto">
          <a:xfrm>
            <a:off x="5369221" y="1204788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183" name="TextBox 182">
            <a:extLst>
              <a:ext uri="{FF2B5EF4-FFF2-40B4-BE49-F238E27FC236}">
                <a16:creationId xmlns:a16="http://schemas.microsoft.com/office/drawing/2014/main" id="{E467BE5F-E0D6-49B9-86C7-4A356E701493}"/>
              </a:ext>
            </a:extLst>
          </p:cNvPr>
          <p:cNvSpPr txBox="1"/>
          <p:nvPr/>
        </p:nvSpPr>
        <p:spPr>
          <a:xfrm>
            <a:off x="6266793" y="1082551"/>
            <a:ext cx="492443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2026</a:t>
            </a:r>
          </a:p>
        </p:txBody>
      </p:sp>
      <p:cxnSp>
        <p:nvCxnSpPr>
          <p:cNvPr id="184" name="Straight Connector 183">
            <a:extLst>
              <a:ext uri="{FF2B5EF4-FFF2-40B4-BE49-F238E27FC236}">
                <a16:creationId xmlns:a16="http://schemas.microsoft.com/office/drawing/2014/main" id="{0ACB6A29-B138-4D2F-9967-080D6CCF494E}"/>
              </a:ext>
            </a:extLst>
          </p:cNvPr>
          <p:cNvCxnSpPr>
            <a:cxnSpLocks/>
          </p:cNvCxnSpPr>
          <p:nvPr/>
        </p:nvCxnSpPr>
        <p:spPr bwMode="auto">
          <a:xfrm>
            <a:off x="7763590" y="1194632"/>
            <a:ext cx="1491093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185" name="TextBox 184">
            <a:extLst>
              <a:ext uri="{FF2B5EF4-FFF2-40B4-BE49-F238E27FC236}">
                <a16:creationId xmlns:a16="http://schemas.microsoft.com/office/drawing/2014/main" id="{2357463B-7619-4C74-80B0-9F55B2D4CEAB}"/>
              </a:ext>
            </a:extLst>
          </p:cNvPr>
          <p:cNvSpPr txBox="1"/>
          <p:nvPr/>
        </p:nvSpPr>
        <p:spPr>
          <a:xfrm>
            <a:off x="8329269" y="1085942"/>
            <a:ext cx="489236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2027</a:t>
            </a:r>
          </a:p>
        </p:txBody>
      </p:sp>
      <p:sp>
        <p:nvSpPr>
          <p:cNvPr id="186" name="Chevron 58">
            <a:extLst>
              <a:ext uri="{FF2B5EF4-FFF2-40B4-BE49-F238E27FC236}">
                <a16:creationId xmlns:a16="http://schemas.microsoft.com/office/drawing/2014/main" id="{17B788B0-A729-4AD9-9C49-CDD06035922F}"/>
              </a:ext>
            </a:extLst>
          </p:cNvPr>
          <p:cNvSpPr/>
          <p:nvPr/>
        </p:nvSpPr>
        <p:spPr bwMode="auto">
          <a:xfrm>
            <a:off x="8285704" y="5447568"/>
            <a:ext cx="853440" cy="243841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5GA ASN.1 &amp; Open APIs </a:t>
            </a:r>
          </a:p>
        </p:txBody>
      </p:sp>
      <p:sp>
        <p:nvSpPr>
          <p:cNvPr id="187" name="Thought Bubble: Cloud 186">
            <a:extLst>
              <a:ext uri="{FF2B5EF4-FFF2-40B4-BE49-F238E27FC236}">
                <a16:creationId xmlns:a16="http://schemas.microsoft.com/office/drawing/2014/main" id="{B225965E-51D1-46F3-9262-D28BBCF7E089}"/>
              </a:ext>
            </a:extLst>
          </p:cNvPr>
          <p:cNvSpPr/>
          <p:nvPr/>
        </p:nvSpPr>
        <p:spPr bwMode="auto">
          <a:xfrm>
            <a:off x="5119026" y="5476317"/>
            <a:ext cx="903248" cy="250613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C9C9C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188" name="TextBox 187">
            <a:extLst>
              <a:ext uri="{FF2B5EF4-FFF2-40B4-BE49-F238E27FC236}">
                <a16:creationId xmlns:a16="http://schemas.microsoft.com/office/drawing/2014/main" id="{2F85A891-0A48-48FF-BA01-18A6FDD6AF97}"/>
              </a:ext>
            </a:extLst>
          </p:cNvPr>
          <p:cNvSpPr txBox="1"/>
          <p:nvPr/>
        </p:nvSpPr>
        <p:spPr>
          <a:xfrm>
            <a:off x="5010653" y="5468354"/>
            <a:ext cx="1060025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800" dirty="0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St.3 SID </a:t>
            </a:r>
            <a:r>
              <a:rPr lang="fr-FR" sz="800" dirty="0" err="1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 TBD</a:t>
            </a:r>
          </a:p>
        </p:txBody>
      </p:sp>
      <p:sp>
        <p:nvSpPr>
          <p:cNvPr id="189" name="Title 1">
            <a:extLst>
              <a:ext uri="{FF2B5EF4-FFF2-40B4-BE49-F238E27FC236}">
                <a16:creationId xmlns:a16="http://schemas.microsoft.com/office/drawing/2014/main" id="{13ABE524-4E57-434F-9EBB-99493677FABE}"/>
              </a:ext>
            </a:extLst>
          </p:cNvPr>
          <p:cNvSpPr txBox="1">
            <a:spLocks/>
          </p:cNvSpPr>
          <p:nvPr/>
        </p:nvSpPr>
        <p:spPr bwMode="auto">
          <a:xfrm>
            <a:off x="1151810" y="218941"/>
            <a:ext cx="7142018" cy="3886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4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>
              <a:defRPr sz="4200">
                <a:solidFill>
                  <a:srgbClr val="FF0000"/>
                </a:solidFill>
                <a:latin typeface="Calibri" pitchFamily="34" charset="0"/>
              </a:defRPr>
            </a:lvl2pPr>
            <a:lvl3pPr algn="ctr">
              <a:defRPr sz="4200">
                <a:solidFill>
                  <a:srgbClr val="FF0000"/>
                </a:solidFill>
                <a:latin typeface="Calibri" pitchFamily="34" charset="0"/>
              </a:defRPr>
            </a:lvl3pPr>
            <a:lvl4pPr algn="ctr">
              <a:defRPr sz="4200">
                <a:solidFill>
                  <a:srgbClr val="FF0000"/>
                </a:solidFill>
                <a:latin typeface="Calibri" pitchFamily="34" charset="0"/>
              </a:defRPr>
            </a:lvl4pPr>
            <a:lvl5pPr algn="ctr">
              <a:defRPr sz="4200">
                <a:solidFill>
                  <a:srgbClr val="FF0000"/>
                </a:solidFill>
                <a:latin typeface="Calibri" pitchFamily="34" charset="0"/>
              </a:defRPr>
            </a:lvl5pPr>
            <a:lvl6pPr marL="609585" algn="ctr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6pPr>
            <a:lvl7pPr marL="1219170" algn="ctr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7pPr>
            <a:lvl8pPr marL="1828754" algn="ctr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8pPr>
            <a:lvl9pPr marL="2438339" algn="ctr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GB" sz="3600" dirty="0"/>
              <a:t>Release 20 5GA timeline with SA5</a:t>
            </a:r>
            <a:endParaRPr lang="en-US" sz="3600" dirty="0"/>
          </a:p>
        </p:txBody>
      </p:sp>
      <p:sp>
        <p:nvSpPr>
          <p:cNvPr id="190" name="TextBox 1">
            <a:extLst>
              <a:ext uri="{FF2B5EF4-FFF2-40B4-BE49-F238E27FC236}">
                <a16:creationId xmlns:a16="http://schemas.microsoft.com/office/drawing/2014/main" id="{0C4BBB29-1282-4D6D-9C88-4E63577147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30165" y="804883"/>
            <a:ext cx="1363663" cy="169862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Note</a:t>
            </a:r>
            <a:r>
              <a:rPr lang="en-GB" altLang="en-US" sz="500" dirty="0">
                <a:latin typeface="Montserrat" panose="00000500000000000000" pitchFamily="50" charset="0"/>
              </a:rPr>
              <a:t>: All starting dates are indicative</a:t>
            </a:r>
          </a:p>
        </p:txBody>
      </p:sp>
      <p:sp>
        <p:nvSpPr>
          <p:cNvPr id="191" name="Star: 5 Points 190">
            <a:extLst>
              <a:ext uri="{FF2B5EF4-FFF2-40B4-BE49-F238E27FC236}">
                <a16:creationId xmlns:a16="http://schemas.microsoft.com/office/drawing/2014/main" id="{A4AF25C4-0C0C-4591-A4BF-A5486CEF4A10}"/>
              </a:ext>
            </a:extLst>
          </p:cNvPr>
          <p:cNvSpPr/>
          <p:nvPr/>
        </p:nvSpPr>
        <p:spPr bwMode="auto">
          <a:xfrm>
            <a:off x="2777159" y="3217455"/>
            <a:ext cx="339301" cy="321838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92" name="TextBox 1">
            <a:extLst>
              <a:ext uri="{FF2B5EF4-FFF2-40B4-BE49-F238E27FC236}">
                <a16:creationId xmlns:a16="http://schemas.microsoft.com/office/drawing/2014/main" id="{4B459DC0-B33A-4AB1-ACCC-E589CF1A20F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7487" y="3586393"/>
            <a:ext cx="1164115" cy="200055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Workshop 5GA RAN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193" name="Star: 5 Points 192">
            <a:extLst>
              <a:ext uri="{FF2B5EF4-FFF2-40B4-BE49-F238E27FC236}">
                <a16:creationId xmlns:a16="http://schemas.microsoft.com/office/drawing/2014/main" id="{9953B79C-2987-400E-8870-79D91D2C615E}"/>
              </a:ext>
            </a:extLst>
          </p:cNvPr>
          <p:cNvSpPr/>
          <p:nvPr/>
        </p:nvSpPr>
        <p:spPr bwMode="auto">
          <a:xfrm>
            <a:off x="2775713" y="2669247"/>
            <a:ext cx="339301" cy="321838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94" name="TextBox 1">
            <a:extLst>
              <a:ext uri="{FF2B5EF4-FFF2-40B4-BE49-F238E27FC236}">
                <a16:creationId xmlns:a16="http://schemas.microsoft.com/office/drawing/2014/main" id="{5C21BD20-D52F-4DA3-A049-E3AE85D1B75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96288" y="3012244"/>
            <a:ext cx="1164115" cy="200055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Workshop 5GA SA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cxnSp>
        <p:nvCxnSpPr>
          <p:cNvPr id="195" name="Straight Connector 114">
            <a:extLst>
              <a:ext uri="{FF2B5EF4-FFF2-40B4-BE49-F238E27FC236}">
                <a16:creationId xmlns:a16="http://schemas.microsoft.com/office/drawing/2014/main" id="{9CE8A302-CB9C-4C52-B345-AD4826CC6B5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697362" y="1584819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96" name="Chevron 60">
            <a:extLst>
              <a:ext uri="{FF2B5EF4-FFF2-40B4-BE49-F238E27FC236}">
                <a16:creationId xmlns:a16="http://schemas.microsoft.com/office/drawing/2014/main" id="{FE9ACA2A-06E0-4FB2-836B-B90BFB85BE67}"/>
              </a:ext>
            </a:extLst>
          </p:cNvPr>
          <p:cNvSpPr/>
          <p:nvPr/>
        </p:nvSpPr>
        <p:spPr bwMode="auto">
          <a:xfrm>
            <a:off x="3274772" y="3263989"/>
            <a:ext cx="922255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WG 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197" name="Chevron 60">
            <a:extLst>
              <a:ext uri="{FF2B5EF4-FFF2-40B4-BE49-F238E27FC236}">
                <a16:creationId xmlns:a16="http://schemas.microsoft.com/office/drawing/2014/main" id="{0E229EB6-A0EB-40BE-B065-9BC19352627B}"/>
              </a:ext>
            </a:extLst>
          </p:cNvPr>
          <p:cNvSpPr/>
          <p:nvPr/>
        </p:nvSpPr>
        <p:spPr bwMode="auto">
          <a:xfrm>
            <a:off x="3295554" y="2758298"/>
            <a:ext cx="922255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St.2 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198" name="Chevron 60">
            <a:extLst>
              <a:ext uri="{FF2B5EF4-FFF2-40B4-BE49-F238E27FC236}">
                <a16:creationId xmlns:a16="http://schemas.microsoft.com/office/drawing/2014/main" id="{EC08AF8A-7955-4ADA-BBB8-75E919B48D48}"/>
              </a:ext>
            </a:extLst>
          </p:cNvPr>
          <p:cNvSpPr/>
          <p:nvPr/>
        </p:nvSpPr>
        <p:spPr bwMode="auto">
          <a:xfrm>
            <a:off x="4123222" y="4408727"/>
            <a:ext cx="3663006" cy="343350"/>
          </a:xfrm>
          <a:prstGeom prst="chevron">
            <a:avLst/>
          </a:prstGeom>
          <a:solidFill>
            <a:schemeClr val="accent6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/>
            <a:r>
              <a:rPr lang="fr-FR" sz="900" dirty="0">
                <a:solidFill>
                  <a:srgbClr val="FF0000"/>
                </a:solidFill>
                <a:latin typeface="+mn-lt"/>
                <a:ea typeface="ＭＳ Ｐゴシック" charset="-128"/>
              </a:rPr>
              <a:t>SA5 (5GA OAM/CH Prime) management St.+</a:t>
            </a:r>
            <a:r>
              <a:rPr lang="fr-FR" sz="900" dirty="0" err="1">
                <a:solidFill>
                  <a:srgbClr val="FF0000"/>
                </a:solidFill>
                <a:latin typeface="+mn-lt"/>
                <a:ea typeface="ＭＳ Ｐゴシック" charset="-128"/>
              </a:rPr>
              <a:t>Norm</a:t>
            </a:r>
            <a:r>
              <a:rPr lang="fr-FR" sz="900" dirty="0">
                <a:solidFill>
                  <a:srgbClr val="FF0000"/>
                </a:solidFill>
                <a:latin typeface="+mn-lt"/>
                <a:ea typeface="ＭＳ Ｐゴシック" charset="-128"/>
              </a:rPr>
              <a:t> Stage1/2/3</a:t>
            </a:r>
          </a:p>
        </p:txBody>
      </p:sp>
      <p:sp>
        <p:nvSpPr>
          <p:cNvPr id="199" name="Rectangle 198">
            <a:extLst>
              <a:ext uri="{FF2B5EF4-FFF2-40B4-BE49-F238E27FC236}">
                <a16:creationId xmlns:a16="http://schemas.microsoft.com/office/drawing/2014/main" id="{FC9AC79A-23E9-4920-9462-0F309CC0E9D8}"/>
              </a:ext>
            </a:extLst>
          </p:cNvPr>
          <p:cNvSpPr/>
          <p:nvPr/>
        </p:nvSpPr>
        <p:spPr>
          <a:xfrm>
            <a:off x="9380267" y="1202032"/>
            <a:ext cx="2599249" cy="47243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GB" altLang="zh-CN" sz="1200" b="1" dirty="0">
                <a:solidFill>
                  <a:prstClr val="black"/>
                </a:solidFill>
                <a:latin typeface="+mn-lt"/>
              </a:rPr>
              <a:t>OAM/CH prime feature:</a:t>
            </a:r>
            <a:endParaRPr lang="zh-CN" altLang="zh-CN" sz="1200" dirty="0">
              <a:solidFill>
                <a:prstClr val="black"/>
              </a:solidFill>
              <a:latin typeface="+mn-lt"/>
            </a:endParaRPr>
          </a:p>
          <a:p>
            <a:r>
              <a:rPr lang="en-US" altLang="zh-CN" sz="1200" dirty="0">
                <a:solidFill>
                  <a:srgbClr val="0000FF"/>
                </a:solidFill>
                <a:latin typeface="+mn-lt"/>
              </a:rPr>
              <a:t>All prime SIDs to be agreed no later than May.2025(SA5#162) and target for approval in Jun.2025</a:t>
            </a:r>
            <a:r>
              <a:rPr lang="en-GB" altLang="zh-CN" sz="1200" dirty="0">
                <a:solidFill>
                  <a:srgbClr val="0000FF"/>
                </a:solidFill>
                <a:latin typeface="+mn-lt"/>
              </a:rPr>
              <a:t> (SA#108)</a:t>
            </a:r>
            <a:r>
              <a:rPr lang="en-US" altLang="zh-CN" sz="1200" dirty="0">
                <a:solidFill>
                  <a:srgbClr val="0000FF"/>
                </a:solidFill>
                <a:latin typeface="+mn-lt"/>
              </a:rPr>
              <a:t>. </a:t>
            </a:r>
          </a:p>
          <a:p>
            <a:r>
              <a:rPr lang="en-US" altLang="zh-CN" sz="1200" dirty="0">
                <a:solidFill>
                  <a:srgbClr val="0000FF"/>
                </a:solidFill>
                <a:latin typeface="+mn-lt"/>
              </a:rPr>
              <a:t>It’s recommended to take max 6~9 months for study phase if normative work is planned for Rel-20. </a:t>
            </a:r>
            <a:endParaRPr lang="en-GB" altLang="zh-CN" sz="1200" dirty="0">
              <a:solidFill>
                <a:srgbClr val="0000FF"/>
              </a:solidFill>
              <a:latin typeface="+mn-lt"/>
            </a:endParaRPr>
          </a:p>
          <a:p>
            <a:pPr marL="285750" lvl="0" indent="-285750">
              <a:buFont typeface="Wingdings" panose="05000000000000000000" pitchFamily="2" charset="2"/>
              <a:buChar char="Ø"/>
            </a:pPr>
            <a:r>
              <a:rPr lang="en-GB" altLang="zh-CN" sz="1100" dirty="0">
                <a:solidFill>
                  <a:prstClr val="black"/>
                </a:solidFill>
                <a:latin typeface="+mn-lt"/>
              </a:rPr>
              <a:t>Start of Rel-20 </a:t>
            </a:r>
            <a:r>
              <a:rPr lang="en-GB" altLang="zh-CN" sz="1100" dirty="0">
                <a:solidFill>
                  <a:srgbClr val="FF0000"/>
                </a:solidFill>
                <a:latin typeface="+mn-lt"/>
              </a:rPr>
              <a:t>prime</a:t>
            </a:r>
            <a:r>
              <a:rPr lang="en-GB" altLang="zh-CN" sz="1100" dirty="0">
                <a:solidFill>
                  <a:prstClr val="black"/>
                </a:solidFill>
                <a:latin typeface="+mn-lt"/>
              </a:rPr>
              <a:t> study:</a:t>
            </a:r>
            <a:r>
              <a:rPr lang="en-GB" altLang="zh-CN" sz="1100" dirty="0">
                <a:solidFill>
                  <a:srgbClr val="FF0000"/>
                </a:solidFill>
                <a:latin typeface="+mn-lt"/>
              </a:rPr>
              <a:t> right after </a:t>
            </a:r>
            <a:r>
              <a:rPr lang="en-GB" altLang="zh-CN" sz="1100" dirty="0">
                <a:solidFill>
                  <a:prstClr val="black"/>
                </a:solidFill>
                <a:latin typeface="+mn-lt"/>
              </a:rPr>
              <a:t>Jun.2025 (SA#108/SA5#162)</a:t>
            </a:r>
          </a:p>
          <a:p>
            <a:pPr marL="285750" lvl="0" indent="-285750">
              <a:buFont typeface="Wingdings" panose="05000000000000000000" pitchFamily="2" charset="2"/>
              <a:buChar char="Ø"/>
            </a:pPr>
            <a:r>
              <a:rPr lang="en-US" altLang="zh-CN" sz="1100" dirty="0">
                <a:solidFill>
                  <a:prstClr val="black"/>
                </a:solidFill>
                <a:latin typeface="+mn-lt"/>
              </a:rPr>
              <a:t>End of Rel-20 </a:t>
            </a:r>
            <a:r>
              <a:rPr lang="en-US" altLang="zh-CN" sz="1100" dirty="0">
                <a:solidFill>
                  <a:srgbClr val="FF0000"/>
                </a:solidFill>
                <a:latin typeface="+mn-lt"/>
              </a:rPr>
              <a:t>prime</a:t>
            </a:r>
            <a:r>
              <a:rPr lang="en-US" altLang="zh-CN" sz="1100" dirty="0">
                <a:solidFill>
                  <a:prstClr val="black"/>
                </a:solidFill>
                <a:latin typeface="+mn-lt"/>
              </a:rPr>
              <a:t> normative:</a:t>
            </a:r>
          </a:p>
          <a:p>
            <a:pPr lvl="0"/>
            <a:r>
              <a:rPr lang="en-US" altLang="zh-CN" sz="1100" dirty="0">
                <a:solidFill>
                  <a:prstClr val="black"/>
                </a:solidFill>
                <a:latin typeface="+mn-lt"/>
              </a:rPr>
              <a:t>       Dec.2026 (SA#114/SA5#170)</a:t>
            </a:r>
          </a:p>
          <a:p>
            <a:pPr lvl="0"/>
            <a:endParaRPr lang="en-GB" altLang="zh-CN" sz="1100" dirty="0">
              <a:solidFill>
                <a:prstClr val="black"/>
              </a:solidFill>
              <a:latin typeface="+mn-lt"/>
            </a:endParaRPr>
          </a:p>
          <a:p>
            <a:r>
              <a:rPr lang="en-GB" altLang="zh-CN" sz="1200" b="1" dirty="0">
                <a:solidFill>
                  <a:prstClr val="black"/>
                </a:solidFill>
                <a:latin typeface="+mn-lt"/>
              </a:rPr>
              <a:t>OAM/CH supporting to network feature</a:t>
            </a:r>
            <a:r>
              <a:rPr lang="en-US" altLang="zh-CN" sz="1200" dirty="0">
                <a:solidFill>
                  <a:prstClr val="black"/>
                </a:solidFill>
                <a:latin typeface="+mn-lt"/>
              </a:rPr>
              <a:t>(SA5 is ready to support network features pending the availability of inputs from other WGs)</a:t>
            </a:r>
            <a:endParaRPr lang="en-GB" altLang="zh-CN" sz="1200" b="1" dirty="0">
              <a:solidFill>
                <a:prstClr val="black"/>
              </a:solidFill>
              <a:latin typeface="+mn-lt"/>
            </a:endParaRPr>
          </a:p>
          <a:p>
            <a:r>
              <a:rPr lang="en-US" altLang="zh-CN" sz="1200" dirty="0">
                <a:solidFill>
                  <a:srgbClr val="0000FF"/>
                </a:solidFill>
                <a:latin typeface="+mn-lt"/>
              </a:rPr>
              <a:t>All supporting studies/normative WIDs to be agreed no later than May.2026 (SA5#167) and target for approval in Jun.2026 (SA#112). </a:t>
            </a:r>
            <a:endParaRPr lang="zh-CN" altLang="zh-CN" sz="1200" dirty="0">
              <a:solidFill>
                <a:srgbClr val="0000FF"/>
              </a:solidFill>
              <a:latin typeface="+mn-lt"/>
            </a:endParaRPr>
          </a:p>
          <a:p>
            <a:pPr marL="285750" lvl="0" indent="-285750">
              <a:buFont typeface="Wingdings" panose="05000000000000000000" pitchFamily="2" charset="2"/>
              <a:buChar char="Ø"/>
            </a:pPr>
            <a:r>
              <a:rPr lang="en-GB" altLang="zh-CN" sz="1100" dirty="0">
                <a:solidFill>
                  <a:prstClr val="black"/>
                </a:solidFill>
                <a:latin typeface="+mn-lt"/>
              </a:rPr>
              <a:t>Start of Rel-20 </a:t>
            </a:r>
            <a:r>
              <a:rPr lang="en-GB" altLang="zh-CN" sz="1100" dirty="0">
                <a:solidFill>
                  <a:srgbClr val="FF0000"/>
                </a:solidFill>
                <a:latin typeface="+mn-lt"/>
              </a:rPr>
              <a:t>supporting</a:t>
            </a:r>
            <a:r>
              <a:rPr lang="en-GB" altLang="zh-CN" sz="1100" dirty="0">
                <a:solidFill>
                  <a:prstClr val="black"/>
                </a:solidFill>
                <a:latin typeface="+mn-lt"/>
              </a:rPr>
              <a:t> study (if needed): </a:t>
            </a:r>
            <a:r>
              <a:rPr lang="en-GB" altLang="zh-CN" sz="1100" dirty="0">
                <a:solidFill>
                  <a:srgbClr val="FF0000"/>
                </a:solidFill>
                <a:latin typeface="+mn-lt"/>
              </a:rPr>
              <a:t>right after</a:t>
            </a:r>
            <a:r>
              <a:rPr lang="en-GB" altLang="zh-CN" sz="1100" dirty="0">
                <a:solidFill>
                  <a:prstClr val="black"/>
                </a:solidFill>
                <a:latin typeface="+mn-lt"/>
              </a:rPr>
              <a:t> </a:t>
            </a:r>
            <a:r>
              <a:rPr lang="en-US" altLang="zh-CN" sz="1100" dirty="0">
                <a:solidFill>
                  <a:prstClr val="black"/>
                </a:solidFill>
                <a:latin typeface="+mn-lt"/>
              </a:rPr>
              <a:t>Jun</a:t>
            </a:r>
            <a:r>
              <a:rPr lang="en-GB" altLang="zh-CN" sz="1100" dirty="0">
                <a:solidFill>
                  <a:prstClr val="black"/>
                </a:solidFill>
                <a:latin typeface="+mn-lt"/>
              </a:rPr>
              <a:t>.2026 (SA#112/SA5#167)</a:t>
            </a:r>
            <a:endParaRPr lang="en-US" altLang="zh-CN" sz="1100" dirty="0">
              <a:solidFill>
                <a:prstClr val="black"/>
              </a:solidFill>
              <a:latin typeface="+mn-lt"/>
            </a:endParaRPr>
          </a:p>
          <a:p>
            <a:pPr marL="285750" lvl="0" indent="-285750">
              <a:buFont typeface="Wingdings" panose="05000000000000000000" pitchFamily="2" charset="2"/>
              <a:buChar char="Ø"/>
            </a:pPr>
            <a:r>
              <a:rPr lang="en-US" altLang="zh-CN" sz="1100" dirty="0">
                <a:solidFill>
                  <a:prstClr val="black"/>
                </a:solidFill>
                <a:latin typeface="+mn-lt"/>
              </a:rPr>
              <a:t>End of Rel-20 </a:t>
            </a:r>
            <a:r>
              <a:rPr lang="en-US" altLang="zh-CN" sz="1100" dirty="0">
                <a:solidFill>
                  <a:srgbClr val="FF0000"/>
                </a:solidFill>
                <a:latin typeface="+mn-lt"/>
              </a:rPr>
              <a:t>supporting</a:t>
            </a:r>
            <a:r>
              <a:rPr lang="en-US" altLang="zh-CN" sz="1100" dirty="0">
                <a:solidFill>
                  <a:prstClr val="black"/>
                </a:solidFill>
                <a:latin typeface="+mn-lt"/>
              </a:rPr>
              <a:t> normative: Mar.2027 (SA#115</a:t>
            </a:r>
            <a:r>
              <a:rPr lang="en-US" altLang="zh-CN" sz="1100">
                <a:solidFill>
                  <a:prstClr val="black"/>
                </a:solidFill>
                <a:latin typeface="+mn-lt"/>
              </a:rPr>
              <a:t>/SA5#171)</a:t>
            </a:r>
            <a:endParaRPr lang="en-US" altLang="zh-CN" sz="1100" dirty="0">
              <a:solidFill>
                <a:prstClr val="black"/>
              </a:solidFill>
              <a:latin typeface="+mn-lt"/>
            </a:endParaRPr>
          </a:p>
        </p:txBody>
      </p:sp>
      <p:sp>
        <p:nvSpPr>
          <p:cNvPr id="200" name="TextBox 199">
            <a:extLst>
              <a:ext uri="{FF2B5EF4-FFF2-40B4-BE49-F238E27FC236}">
                <a16:creationId xmlns:a16="http://schemas.microsoft.com/office/drawing/2014/main" id="{5659F86B-9962-402B-B819-484537A8FA7F}"/>
              </a:ext>
            </a:extLst>
          </p:cNvPr>
          <p:cNvSpPr txBox="1"/>
          <p:nvPr/>
        </p:nvSpPr>
        <p:spPr>
          <a:xfrm rot="21008097">
            <a:off x="174869" y="4873214"/>
            <a:ext cx="1868788" cy="769441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100" b="1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altLang="zh-CN" dirty="0">
                <a:solidFill>
                  <a:srgbClr val="FF0000"/>
                </a:solidFill>
              </a:rPr>
              <a:t>The content of this slide is preliminary information for comments, target to be endorsed in SA5#159</a:t>
            </a:r>
            <a:endParaRPr lang="zh-CN" altLang="en-US" dirty="0">
              <a:solidFill>
                <a:srgbClr val="FF0000"/>
              </a:solidFill>
              <a:highlight>
                <a:srgbClr val="00FFFF"/>
              </a:highlight>
            </a:endParaRPr>
          </a:p>
        </p:txBody>
      </p:sp>
      <p:pic>
        <p:nvPicPr>
          <p:cNvPr id="201" name="Picture 200" descr="A logo with a green and black design&#10;&#10;Description automatically generated">
            <a:extLst>
              <a:ext uri="{FF2B5EF4-FFF2-40B4-BE49-F238E27FC236}">
                <a16:creationId xmlns:a16="http://schemas.microsoft.com/office/drawing/2014/main" id="{1589F96B-B5F6-4A8D-93DD-1F39D144197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381" y="270252"/>
            <a:ext cx="1366170" cy="850994"/>
          </a:xfrm>
          <a:prstGeom prst="rect">
            <a:avLst/>
          </a:prstGeom>
        </p:spPr>
      </p:pic>
      <p:sp>
        <p:nvSpPr>
          <p:cNvPr id="202" name="Chevron 60">
            <a:extLst>
              <a:ext uri="{FF2B5EF4-FFF2-40B4-BE49-F238E27FC236}">
                <a16:creationId xmlns:a16="http://schemas.microsoft.com/office/drawing/2014/main" id="{E6144B2F-C643-4C56-BE01-88C360BF836F}"/>
              </a:ext>
            </a:extLst>
          </p:cNvPr>
          <p:cNvSpPr/>
          <p:nvPr/>
        </p:nvSpPr>
        <p:spPr bwMode="auto">
          <a:xfrm>
            <a:off x="3228901" y="4431781"/>
            <a:ext cx="922255" cy="320296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OAM/CH Prime </a:t>
            </a:r>
          </a:p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203" name="TextBox 202">
            <a:extLst>
              <a:ext uri="{FF2B5EF4-FFF2-40B4-BE49-F238E27FC236}">
                <a16:creationId xmlns:a16="http://schemas.microsoft.com/office/drawing/2014/main" id="{A1D24CF5-C629-41D0-A691-BE3894E64271}"/>
              </a:ext>
            </a:extLst>
          </p:cNvPr>
          <p:cNvSpPr txBox="1"/>
          <p:nvPr/>
        </p:nvSpPr>
        <p:spPr>
          <a:xfrm>
            <a:off x="4029320" y="4702632"/>
            <a:ext cx="3202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dirty="0">
                <a:solidFill>
                  <a:srgbClr val="FF3300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rPr>
              <a:t>①</a:t>
            </a:r>
            <a:endParaRPr lang="zh-CN" altLang="en-US" sz="1200" b="1" dirty="0">
              <a:solidFill>
                <a:srgbClr val="FF3300"/>
              </a:solidFill>
            </a:endParaRPr>
          </a:p>
        </p:txBody>
      </p:sp>
      <p:sp>
        <p:nvSpPr>
          <p:cNvPr id="204" name="Rectangle 203">
            <a:extLst>
              <a:ext uri="{FF2B5EF4-FFF2-40B4-BE49-F238E27FC236}">
                <a16:creationId xmlns:a16="http://schemas.microsoft.com/office/drawing/2014/main" id="{75BACC3E-9449-47B3-888C-755384C05D9B}"/>
              </a:ext>
            </a:extLst>
          </p:cNvPr>
          <p:cNvSpPr/>
          <p:nvPr/>
        </p:nvSpPr>
        <p:spPr>
          <a:xfrm>
            <a:off x="6418353" y="5039512"/>
            <a:ext cx="33855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b="1" dirty="0">
                <a:solidFill>
                  <a:srgbClr val="FF3300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rPr>
              <a:t>②</a:t>
            </a:r>
            <a:endParaRPr lang="zh-CN" altLang="en-US" sz="900" b="1" dirty="0">
              <a:solidFill>
                <a:srgbClr val="FF3300"/>
              </a:solidFill>
            </a:endParaRPr>
          </a:p>
        </p:txBody>
      </p:sp>
      <p:sp>
        <p:nvSpPr>
          <p:cNvPr id="205" name="TextBox 204">
            <a:extLst>
              <a:ext uri="{FF2B5EF4-FFF2-40B4-BE49-F238E27FC236}">
                <a16:creationId xmlns:a16="http://schemas.microsoft.com/office/drawing/2014/main" id="{9D21B045-6520-489E-9933-0A25395BE2FA}"/>
              </a:ext>
            </a:extLst>
          </p:cNvPr>
          <p:cNvSpPr txBox="1"/>
          <p:nvPr/>
        </p:nvSpPr>
        <p:spPr>
          <a:xfrm>
            <a:off x="9182900" y="1376276"/>
            <a:ext cx="3202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dirty="0">
                <a:solidFill>
                  <a:srgbClr val="FF3300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rPr>
              <a:t>①</a:t>
            </a:r>
            <a:endParaRPr lang="zh-CN" altLang="en-US" sz="1200" b="1" dirty="0">
              <a:solidFill>
                <a:srgbClr val="FF3300"/>
              </a:solidFill>
            </a:endParaRPr>
          </a:p>
        </p:txBody>
      </p:sp>
      <p:sp>
        <p:nvSpPr>
          <p:cNvPr id="206" name="Rectangle 205">
            <a:extLst>
              <a:ext uri="{FF2B5EF4-FFF2-40B4-BE49-F238E27FC236}">
                <a16:creationId xmlns:a16="http://schemas.microsoft.com/office/drawing/2014/main" id="{CAEB19A9-970A-4A5A-A6BD-D2B75E2FC3A3}"/>
              </a:ext>
            </a:extLst>
          </p:cNvPr>
          <p:cNvSpPr/>
          <p:nvPr/>
        </p:nvSpPr>
        <p:spPr>
          <a:xfrm>
            <a:off x="9171820" y="3853758"/>
            <a:ext cx="33855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b="1" dirty="0">
                <a:solidFill>
                  <a:srgbClr val="FF3300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rPr>
              <a:t>②</a:t>
            </a:r>
            <a:endParaRPr lang="zh-CN" altLang="en-US" sz="900" b="1" dirty="0">
              <a:solidFill>
                <a:srgbClr val="FF3300"/>
              </a:solidFill>
            </a:endParaRPr>
          </a:p>
        </p:txBody>
      </p:sp>
      <p:sp>
        <p:nvSpPr>
          <p:cNvPr id="207" name="Chevron 60">
            <a:extLst>
              <a:ext uri="{FF2B5EF4-FFF2-40B4-BE49-F238E27FC236}">
                <a16:creationId xmlns:a16="http://schemas.microsoft.com/office/drawing/2014/main" id="{1F6DEE38-20FC-49B6-8489-EA2835F515AC}"/>
              </a:ext>
            </a:extLst>
          </p:cNvPr>
          <p:cNvSpPr/>
          <p:nvPr/>
        </p:nvSpPr>
        <p:spPr bwMode="auto">
          <a:xfrm>
            <a:off x="6565670" y="4772128"/>
            <a:ext cx="1837670" cy="300657"/>
          </a:xfrm>
          <a:prstGeom prst="chevron">
            <a:avLst/>
          </a:prstGeom>
          <a:solidFill>
            <a:schemeClr val="accent6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en-US" altLang="zh-CN" sz="800" dirty="0">
                <a:solidFill>
                  <a:srgbClr val="FF0000"/>
                </a:solidFill>
                <a:latin typeface="+mn-lt"/>
                <a:ea typeface="ＭＳ Ｐゴシック" charset="-128"/>
                <a:cs typeface="Arial" pitchFamily="34" charset="0"/>
              </a:rPr>
              <a:t>SA5 (OAM/CH</a:t>
            </a:r>
            <a:r>
              <a:rPr lang="fr-FR" sz="800" dirty="0">
                <a:solidFill>
                  <a:srgbClr val="FF0000"/>
                </a:solidFill>
                <a:latin typeface="+mn-lt"/>
                <a:ea typeface="ＭＳ Ｐゴシック" charset="-128"/>
                <a:cs typeface="Arial" pitchFamily="34" charset="0"/>
              </a:rPr>
              <a:t> Stage 2/Stage3 </a:t>
            </a:r>
            <a:r>
              <a:rPr lang="fr-FR" sz="800" dirty="0" err="1">
                <a:solidFill>
                  <a:srgbClr val="FF0000"/>
                </a:solidFill>
                <a:latin typeface="+mn-lt"/>
                <a:ea typeface="ＭＳ Ｐゴシック" charset="-128"/>
                <a:cs typeface="Arial" pitchFamily="34" charset="0"/>
              </a:rPr>
              <a:t>supporting</a:t>
            </a:r>
            <a:r>
              <a:rPr lang="fr-FR" sz="800" dirty="0">
                <a:solidFill>
                  <a:srgbClr val="FF0000"/>
                </a:solidFill>
                <a:latin typeface="+mn-lt"/>
                <a:ea typeface="ＭＳ Ｐゴシック" charset="-128"/>
                <a:cs typeface="Arial" pitchFamily="34" charset="0"/>
              </a:rPr>
              <a:t>) SA&amp;RAN </a:t>
            </a:r>
            <a:r>
              <a:rPr lang="fr-FR" altLang="zh-CN" sz="800" dirty="0">
                <a:solidFill>
                  <a:srgbClr val="FF0000"/>
                </a:solidFill>
                <a:latin typeface="+mn-lt"/>
                <a:ea typeface="ＭＳ Ｐゴシック" charset="-128"/>
              </a:rPr>
              <a:t>(SA5) </a:t>
            </a:r>
            <a:endParaRPr lang="fr-FR" sz="800" dirty="0">
              <a:solidFill>
                <a:srgbClr val="FF0000"/>
              </a:solidFill>
              <a:latin typeface="+mn-lt"/>
              <a:ea typeface="ＭＳ Ｐゴシック" charset="-128"/>
              <a:cs typeface="Arial" pitchFamily="34" charset="0"/>
            </a:endParaRPr>
          </a:p>
        </p:txBody>
      </p:sp>
      <p:sp>
        <p:nvSpPr>
          <p:cNvPr id="208" name="Chevron 60">
            <a:extLst>
              <a:ext uri="{FF2B5EF4-FFF2-40B4-BE49-F238E27FC236}">
                <a16:creationId xmlns:a16="http://schemas.microsoft.com/office/drawing/2014/main" id="{65C26545-2A8A-4EBE-B144-954A55B072EF}"/>
              </a:ext>
            </a:extLst>
          </p:cNvPr>
          <p:cNvSpPr/>
          <p:nvPr/>
        </p:nvSpPr>
        <p:spPr bwMode="auto">
          <a:xfrm>
            <a:off x="5397174" y="4777564"/>
            <a:ext cx="1231248" cy="320296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OAM/CH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Supporting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</a:t>
            </a:r>
          </a:p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.(if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needed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209" name="TextBox 208">
            <a:extLst>
              <a:ext uri="{FF2B5EF4-FFF2-40B4-BE49-F238E27FC236}">
                <a16:creationId xmlns:a16="http://schemas.microsoft.com/office/drawing/2014/main" id="{E3AD80F2-2BD6-4FFF-86F5-FA8A0B726026}"/>
              </a:ext>
            </a:extLst>
          </p:cNvPr>
          <p:cNvSpPr txBox="1"/>
          <p:nvPr/>
        </p:nvSpPr>
        <p:spPr>
          <a:xfrm>
            <a:off x="7330695" y="6022919"/>
            <a:ext cx="2571538" cy="253916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altLang="zh-CN" sz="1050" b="1" dirty="0">
                <a:latin typeface="+mn-lt"/>
              </a:rPr>
              <a:t>Reference of baseline SA </a:t>
            </a:r>
            <a:r>
              <a:rPr lang="en-US" altLang="zh-CN" sz="1050" b="1" dirty="0" err="1">
                <a:latin typeface="+mn-lt"/>
              </a:rPr>
              <a:t>tdoc</a:t>
            </a:r>
            <a:r>
              <a:rPr lang="zh-CN" altLang="en-US" sz="1050" b="1" dirty="0">
                <a:latin typeface="+mn-lt"/>
              </a:rPr>
              <a:t>：</a:t>
            </a:r>
            <a:r>
              <a:rPr lang="en-US" altLang="zh-CN" sz="1050" b="1" dirty="0">
                <a:latin typeface="+mn-lt"/>
              </a:rPr>
              <a:t>SP-241991</a:t>
            </a:r>
            <a:endParaRPr lang="zh-CN" altLang="en-US" sz="1050" b="1" dirty="0">
              <a:latin typeface="+mn-lt"/>
            </a:endParaRPr>
          </a:p>
        </p:txBody>
      </p:sp>
      <p:sp>
        <p:nvSpPr>
          <p:cNvPr id="210" name="Star: 5 Points 209">
            <a:extLst>
              <a:ext uri="{FF2B5EF4-FFF2-40B4-BE49-F238E27FC236}">
                <a16:creationId xmlns:a16="http://schemas.microsoft.com/office/drawing/2014/main" id="{A88FADC3-F480-4C44-8487-CEE14EA13794}"/>
              </a:ext>
            </a:extLst>
          </p:cNvPr>
          <p:cNvSpPr/>
          <p:nvPr/>
        </p:nvSpPr>
        <p:spPr bwMode="auto">
          <a:xfrm>
            <a:off x="3028897" y="3786269"/>
            <a:ext cx="243274" cy="211077"/>
          </a:xfrm>
          <a:prstGeom prst="star5">
            <a:avLst/>
          </a:prstGeom>
          <a:noFill/>
          <a:ln w="28575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211" name="TextBox 1">
            <a:extLst>
              <a:ext uri="{FF2B5EF4-FFF2-40B4-BE49-F238E27FC236}">
                <a16:creationId xmlns:a16="http://schemas.microsoft.com/office/drawing/2014/main" id="{BA368844-966A-48B6-93E6-E12676610E9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67277" y="4178095"/>
            <a:ext cx="1164115" cy="200055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Workshop 5GA SA5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212" name="Star: 5 Points 211">
            <a:extLst>
              <a:ext uri="{FF2B5EF4-FFF2-40B4-BE49-F238E27FC236}">
                <a16:creationId xmlns:a16="http://schemas.microsoft.com/office/drawing/2014/main" id="{B16E7C33-1A07-40E4-9824-F2427B0BE7DB}"/>
              </a:ext>
            </a:extLst>
          </p:cNvPr>
          <p:cNvSpPr/>
          <p:nvPr/>
        </p:nvSpPr>
        <p:spPr bwMode="auto">
          <a:xfrm>
            <a:off x="3181297" y="3998629"/>
            <a:ext cx="243274" cy="211077"/>
          </a:xfrm>
          <a:prstGeom prst="star5">
            <a:avLst/>
          </a:prstGeom>
          <a:noFill/>
          <a:ln w="28575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8125784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198931</TotalTime>
  <Words>4300</Words>
  <Application>Microsoft Office PowerPoint</Application>
  <PresentationFormat>Widescreen</PresentationFormat>
  <Paragraphs>630</Paragraphs>
  <Slides>19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15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35" baseType="lpstr">
      <vt:lpstr>Aptos</vt:lpstr>
      <vt:lpstr>Batang</vt:lpstr>
      <vt:lpstr>Microsoft YaHei UI</vt:lpstr>
      <vt:lpstr>Montserrat</vt:lpstr>
      <vt:lpstr>MS PGothic</vt:lpstr>
      <vt:lpstr>MS PGothic</vt:lpstr>
      <vt:lpstr>DengXian</vt:lpstr>
      <vt:lpstr>DengXian</vt:lpstr>
      <vt:lpstr>宋体</vt:lpstr>
      <vt:lpstr>微软雅黑</vt:lpstr>
      <vt:lpstr>Arial</vt:lpstr>
      <vt:lpstr>Calibri</vt:lpstr>
      <vt:lpstr>Times New Roman</vt:lpstr>
      <vt:lpstr>Wingdings</vt:lpstr>
      <vt:lpstr>Wingdings 3</vt:lpstr>
      <vt:lpstr>Office Theme</vt:lpstr>
      <vt:lpstr>   Rel-20 SA5 Work Planning SA5#159, Sophia-Antipolis, France, 17 - 21 February 2025 </vt:lpstr>
      <vt:lpstr>Content</vt:lpstr>
      <vt:lpstr>SA#107 information: Rel-20 5GA timeline (ref:SP-241991)</vt:lpstr>
      <vt:lpstr>SA#107 information: Overall 6G Workplan  (ref: SP-241736/SP-241991)</vt:lpstr>
      <vt:lpstr>PowerPoint Presentation</vt:lpstr>
      <vt:lpstr>Content</vt:lpstr>
      <vt:lpstr>PowerPoint Presentation</vt:lpstr>
      <vt:lpstr>Detailed Rel-20 time plan with 5GA/6G</vt:lpstr>
      <vt:lpstr>PowerPoint Presentation</vt:lpstr>
      <vt:lpstr>SA5 Rel-20 capacity summary </vt:lpstr>
      <vt:lpstr>TU allocation portion of 5GA part/6G part in Rel-20 (for discussion)</vt:lpstr>
      <vt:lpstr>Thank you!</vt:lpstr>
      <vt:lpstr>Sample of OAM TU planning and statistics</vt:lpstr>
      <vt:lpstr>SA5 calendar with OAM TU (one track) </vt:lpstr>
      <vt:lpstr>TU Budget for SA5 OAM</vt:lpstr>
      <vt:lpstr>SA5 Rel-20 OAM TU planning (Jan.2025~Mar.2027)</vt:lpstr>
      <vt:lpstr>SA5 calendar with CH TU (one track) </vt:lpstr>
      <vt:lpstr>TU Budget for SA5 CH</vt:lpstr>
      <vt:lpstr>SA5 Rel-20 CH TU planning (Jan.2025~Mar.2027)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Zou Lan</dc:creator>
  <dc:description>© 2009  All rights reserved</dc:description>
  <cp:lastModifiedBy>ZL</cp:lastModifiedBy>
  <cp:revision>4079</cp:revision>
  <dcterms:created xsi:type="dcterms:W3CDTF">2008-08-30T09:32:10Z</dcterms:created>
  <dcterms:modified xsi:type="dcterms:W3CDTF">2025-02-10T18:06:32Z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(3)HSaI//Rve5D69a2rR01qikLMg8fBi7fbuLeQwCi0aiGGsPyU3Mgg8aLGmQIgGGW6lZ1wBxjJ
EhWORLgYHfONLBrwUqoTgYi53+5skbuNzu1RbWWBoDJb80e/CnqkV80Uhi/gQkluzhJjn68j
wp0cAUzLXar7qmepWlAomGpL/JeoUsQpMTHbemuMvAvVmQbtX+7lO39quxCFl0FTg80GHKUN
ECpYBx/EaLUBOaBg1M</vt:lpwstr>
  </property>
  <property fmtid="{D5CDD505-2E9C-101B-9397-08002B2CF9AE}" pid="3" name="_2015_ms_pID_7253431">
    <vt:lpwstr>reXBAGrBtLORN2aPD1U8fk7kkNE5T5qooM8FCi8nqk2oGuV41nGhlk
SzzKy6PpoM0kaS9w8fznEWNEMGHe0aQbHReC+YkFx70WbT8RPRHIxNaePHGUI1f8SZCIqlOT
Kmy6rfQ+Lr3avZQ1c23Is0xYuR/9XyrYEBWMSLQTZ7CW+f4zoXn8xYkg4xbZOH4gYJBCmCtw
/mlakcnBnbBodogAFs+je1m2ue97hWcmPTq8</vt:lpwstr>
  </property>
  <property fmtid="{D5CDD505-2E9C-101B-9397-08002B2CF9AE}" pid="4" name="_2015_ms_pID_7253432">
    <vt:lpwstr>++FiV3WCZF+LOrc+o4XJwX8=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1698067796</vt:lpwstr>
  </property>
</Properties>
</file>