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03" r:id="rId2"/>
    <p:sldId id="937" r:id="rId3"/>
    <p:sldId id="991" r:id="rId4"/>
    <p:sldId id="993" r:id="rId5"/>
    <p:sldId id="982" r:id="rId6"/>
    <p:sldId id="989" r:id="rId7"/>
    <p:sldId id="987" r:id="rId8"/>
    <p:sldId id="994" r:id="rId9"/>
    <p:sldId id="2147480975" r:id="rId10"/>
    <p:sldId id="2147480965" r:id="rId11"/>
    <p:sldId id="704" r:id="rId12"/>
    <p:sldId id="925" r:id="rId13"/>
    <p:sldId id="907" r:id="rId14"/>
    <p:sldId id="908" r:id="rId15"/>
    <p:sldId id="924" r:id="rId16"/>
    <p:sldId id="949" r:id="rId17"/>
    <p:sldId id="950" r:id="rId18"/>
    <p:sldId id="988" r:id="rId1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1E442"/>
    <a:srgbClr val="FF3300"/>
    <a:srgbClr val="72AF2F"/>
    <a:srgbClr val="6600F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93" d="100"/>
          <a:sy n="93" d="100"/>
        </p:scale>
        <p:origin x="82" y="4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2/21/2025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2/21/2025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S5-250787, SA5#159,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3GPP_6G_WS@LIST.ETSI.ORG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www.3gpp.org/ftp/workshop/2025-03-10_3GPP_6G_WS" TargetMode="External"/><Relationship Id="rId2" Type="http://schemas.openxmlformats.org/officeDocument/2006/relationships/hyperlink" Target="https://www.3gpp.org/ftp/workshop/2025-03-10_3GPP_6G_WS/Invitatio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Home.aspx#/meeting?MtgId=60806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59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en-US" altLang="zh-CN" sz="1800" dirty="0">
                <a:latin typeface="Arial" pitchFamily="34" charset="0"/>
              </a:rPr>
              <a:t>Sophia-Antipolis, France, 17 - 21 February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34210" y="1385781"/>
            <a:ext cx="9582630" cy="38863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4DF1C-D4B2-4B29-9583-E343538DDD0B}"/>
              </a:ext>
            </a:extLst>
          </p:cNvPr>
          <p:cNvSpPr/>
          <p:nvPr/>
        </p:nvSpPr>
        <p:spPr>
          <a:xfrm>
            <a:off x="1142110" y="5472219"/>
            <a:ext cx="7367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Note: for detailed TU calculation, see slides 13~18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13360" y="1629952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b="1" dirty="0">
                <a:latin typeface="+mn-lt"/>
              </a:rPr>
              <a:t>Option1: Q5 is counted: </a:t>
            </a:r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</a:p>
          <a:p>
            <a:r>
              <a:rPr lang="en-US" altLang="zh-CN" sz="1000" b="1" dirty="0">
                <a:solidFill>
                  <a:prstClr val="black"/>
                </a:solidFill>
                <a:latin typeface="Calibri"/>
              </a:rPr>
              <a:t>Option2: </a:t>
            </a:r>
            <a:r>
              <a:rPr lang="en-US" altLang="zh-CN" sz="1000" b="1" dirty="0">
                <a:latin typeface="+mn-lt"/>
              </a:rPr>
              <a:t>Q5 is not counted : </a:t>
            </a:r>
            <a:r>
              <a:rPr lang="en-US" altLang="zh-CN" sz="1000" dirty="0">
                <a:latin typeface="+mn-lt"/>
              </a:rPr>
              <a:t>Every day = 4 sessions (TUs),  total TU in 1 ordinary meeting (exclude closing plenary TUs) = 15 TUs</a:t>
            </a:r>
          </a:p>
          <a:p>
            <a:pPr marL="228600" indent="-228600">
              <a:buAutoNum type="arabicPeriod"/>
            </a:pPr>
            <a:endParaRPr lang="zh-CN" altLang="en-US" sz="1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25EA00-2662-4A9B-BBDE-E6CEEAD031C0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with Q5 counted: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 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without Q5 counted: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 1 parallel (OAM) stream per session =&gt; 15 TUs per meeting (incl. 2 TUs as buffer) = 150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Assume Maintenance + Buffer = 33% =&gt; ~ 50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Resulting total TUs avail. f. SI/WI: 10 meetings x 15 sessions = 150 TU minus 50 =&gt; 100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With 12 SI/WI =&gt; Average 8 TU per SI/WI (0.8/meeting). </a:t>
            </a:r>
          </a:p>
          <a:p>
            <a:pPr lvl="2"/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0437E8-C18C-4968-8879-D6D41459719A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dirty="0"/>
              <a:t>SA5 Rel-20 OAM TU planning (Jan.2025~Mar.2027)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153221"/>
              </p:ext>
            </p:extLst>
          </p:nvPr>
        </p:nvGraphicFramePr>
        <p:xfrm>
          <a:off x="181410" y="2718483"/>
          <a:ext cx="11638718" cy="3482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SID def.)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TU*3 meetings= 39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10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Supporting SID def.)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17.5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14 TU*7 meetings = 98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TU*7=14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5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Supporting 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 = 3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12 TU*2 meetings = 24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3 TU*2 meetings = 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Total=185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22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124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405546" y="1661214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678421" y="1031872"/>
            <a:ext cx="9478832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b="1" dirty="0">
                <a:latin typeface="+mn-lt"/>
              </a:rPr>
              <a:t>Option1: Q5 is counted: </a:t>
            </a:r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  <a:p>
            <a:r>
              <a:rPr lang="en-US" altLang="zh-CN" sz="1000" b="1" dirty="0">
                <a:latin typeface="+mn-lt"/>
              </a:rPr>
              <a:t>Option2: Q5 is not counted : </a:t>
            </a:r>
            <a:r>
              <a:rPr lang="en-US" altLang="zh-CN" sz="1000" dirty="0">
                <a:latin typeface="+mn-lt"/>
              </a:rPr>
              <a:t>Every day = 4 sessions (TUs),  total TU in 1 ordinary meeting (exclude closing plenary and offline TUs) = 11 TUs</a:t>
            </a:r>
            <a:endParaRPr lang="zh-CN" altLang="en-US" sz="10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22F9A8-AF37-49F6-9095-7B655EECDE0A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588862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with Q5 counted: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lvl="1"/>
            <a:r>
              <a:rPr lang="en-US" altLang="zh-CN" sz="1600" dirty="0">
                <a:solidFill>
                  <a:srgbClr val="0000FF"/>
                </a:solidFill>
              </a:rPr>
              <a:t>without Q5 counted: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1 (CH) stream per session =&gt; 11 TUs per meeting (incl. 2 TUs as buffer) = 110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Assume Maintenance + Buffer = 33% as in SA2  =&gt; ~ 40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Resulting total TUs avail. f. SI/WI: 10 meetings x 10 sessions = 110 TU minus 40 =&gt; 70 TU</a:t>
            </a:r>
          </a:p>
          <a:p>
            <a:pPr lvl="2"/>
            <a:r>
              <a:rPr lang="en-US" altLang="zh-CN" sz="1200" dirty="0">
                <a:solidFill>
                  <a:srgbClr val="0000FF"/>
                </a:solidFill>
              </a:rPr>
              <a:t>With 9 SI/WI =&gt; Average 8 TU per SI/WI (0.8/meeting). </a:t>
            </a:r>
            <a:endParaRPr lang="en-US" sz="1200" dirty="0">
              <a:solidFill>
                <a:srgbClr val="0000FF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9A7FF6-3E86-4400-B858-1A12322CF943}"/>
              </a:ext>
            </a:extLst>
          </p:cNvPr>
          <p:cNvSpPr txBox="1"/>
          <p:nvPr/>
        </p:nvSpPr>
        <p:spPr>
          <a:xfrm rot="21008097">
            <a:off x="233936" y="5374243"/>
            <a:ext cx="1868788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slides is to be updated based on the agreement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060327"/>
              </p:ext>
            </p:extLst>
          </p:nvPr>
        </p:nvGraphicFramePr>
        <p:xfrm>
          <a:off x="181410" y="2718483"/>
          <a:ext cx="11638718" cy="3482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SID def.)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10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Supporting SID def.)</a:t>
                      </a:r>
                      <a:endParaRPr lang="zh-CN" altLang="en-US" sz="10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2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5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Supporting stage-3 freeze)</a:t>
                      </a:r>
                      <a:endParaRPr lang="zh-CN" altLang="en-US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20 3GPP SA background information</a:t>
            </a:r>
          </a:p>
          <a:p>
            <a:pPr lvl="1"/>
            <a:r>
              <a:rPr lang="en-GB" altLang="zh-CN" dirty="0"/>
              <a:t>Release 20 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Timeline figure with SA5</a:t>
            </a:r>
          </a:p>
          <a:p>
            <a:pPr lvl="2"/>
            <a:r>
              <a:rPr lang="en-GB" altLang="zh-CN" dirty="0"/>
              <a:t>TU allocation 5GA/6G portion</a:t>
            </a:r>
          </a:p>
          <a:p>
            <a:pPr lvl="2"/>
            <a:r>
              <a:rPr lang="en-GB" altLang="zh-CN" dirty="0"/>
              <a:t>Workshop plan</a:t>
            </a:r>
          </a:p>
          <a:p>
            <a:pPr lvl="2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530B-7656-4CE4-A48C-7CE0A49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Rel-20 5GA timeline (ref:SP-241991)</a:t>
            </a:r>
            <a:endParaRPr lang="zh-CN" altLang="en-US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5362D7-D2C5-44E9-9AC4-585376924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473" y="1478835"/>
            <a:ext cx="7917696" cy="454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90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D950-E5FF-4005-910D-0A035AF0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SA#107 information: Overall 6G Workplan </a:t>
            </a:r>
            <a:br>
              <a:rPr lang="en-US" altLang="zh-CN" sz="4000" dirty="0"/>
            </a:br>
            <a:r>
              <a:rPr lang="en-US" altLang="zh-CN" sz="4000" dirty="0"/>
              <a:t>(ref: SP-241736/SP-241991)</a:t>
            </a:r>
            <a:endParaRPr lang="zh-CN" altLang="en-US" sz="40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9C1D2D1-BE4D-4D90-8FDD-F3FD32D9B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" y="1927860"/>
            <a:ext cx="5153977" cy="370332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3AE169F-0139-42C4-AF24-6952F1258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2820" y="2059763"/>
            <a:ext cx="6519180" cy="376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792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804E3CE-0AA5-4D60-8E2E-A14B5E7AC193}"/>
              </a:ext>
            </a:extLst>
          </p:cNvPr>
          <p:cNvSpPr txBox="1">
            <a:spLocks/>
          </p:cNvSpPr>
          <p:nvPr/>
        </p:nvSpPr>
        <p:spPr bwMode="auto">
          <a:xfrm>
            <a:off x="90996" y="92676"/>
            <a:ext cx="9819123" cy="92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00" kern="0" dirty="0"/>
              <a:t>SA#107 Information: </a:t>
            </a:r>
          </a:p>
          <a:p>
            <a:r>
              <a:rPr lang="en-US" sz="3200" kern="0" dirty="0"/>
              <a:t>6G Rel-20 Workshop Plan (Ref:SP-241737)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B7098DB-B446-4F16-8FA1-4CE948A9B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208" y="1116092"/>
            <a:ext cx="4654550" cy="1193969"/>
          </a:xfrm>
        </p:spPr>
        <p:txBody>
          <a:bodyPr/>
          <a:lstStyle/>
          <a:p>
            <a:r>
              <a:rPr lang="en-US" sz="1400" b="1" dirty="0"/>
              <a:t>Dates</a:t>
            </a:r>
            <a:r>
              <a:rPr lang="en-US" sz="1400" dirty="0"/>
              <a:t>: March 10 – 11, 2025 (Monday – Tuesday)</a:t>
            </a:r>
          </a:p>
          <a:p>
            <a:r>
              <a:rPr lang="en-US" sz="1400" b="1" dirty="0"/>
              <a:t>Location</a:t>
            </a:r>
            <a:r>
              <a:rPr lang="en-US" sz="1400" dirty="0"/>
              <a:t>: Incheon, Korea </a:t>
            </a:r>
          </a:p>
          <a:p>
            <a:r>
              <a:rPr lang="en-US" sz="1400" b="1" dirty="0"/>
              <a:t>Invitation Link: </a:t>
            </a:r>
            <a:r>
              <a:rPr lang="en-US" sz="1200" dirty="0">
                <a:hlinkClick r:id="rId2"/>
              </a:rPr>
              <a:t>https://www.3gpp.org/ftp/workshop/2025-03-10_3GPP_6G_WS/Invitation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446FE8-AA46-4CE8-A82C-13B900D1A3A4}"/>
              </a:ext>
            </a:extLst>
          </p:cNvPr>
          <p:cNvSpPr txBox="1">
            <a:spLocks/>
          </p:cNvSpPr>
          <p:nvPr/>
        </p:nvSpPr>
        <p:spPr bwMode="auto">
          <a:xfrm>
            <a:off x="182208" y="2247656"/>
            <a:ext cx="5182272" cy="40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200" b="1" kern="0" dirty="0" err="1"/>
              <a:t>Tdoc</a:t>
            </a:r>
            <a:r>
              <a:rPr lang="en-US" sz="1200" b="1" kern="0" dirty="0"/>
              <a:t> request deadline: </a:t>
            </a:r>
            <a:r>
              <a:rPr lang="en-US" sz="1200" b="1" kern="0" dirty="0">
                <a:solidFill>
                  <a:srgbClr val="FF0000"/>
                </a:solidFill>
              </a:rPr>
              <a:t>Monday February 17, 2025</a:t>
            </a:r>
            <a:r>
              <a:rPr lang="en-US" sz="1200" kern="0" dirty="0"/>
              <a:t>, 2359 UTC</a:t>
            </a:r>
          </a:p>
          <a:p>
            <a:pPr lvl="1"/>
            <a:r>
              <a:rPr lang="en-US" sz="1050" kern="0" dirty="0"/>
              <a:t>Via 3GU, where the </a:t>
            </a:r>
            <a:r>
              <a:rPr lang="en-US" sz="1050" kern="0" dirty="0" err="1"/>
              <a:t>tdocs</a:t>
            </a:r>
            <a:r>
              <a:rPr lang="en-US" sz="1050" kern="0" dirty="0"/>
              <a:t> will have the format 6GWS-25XXXX.zip </a:t>
            </a:r>
            <a:endParaRPr lang="en-US" sz="500" kern="0" dirty="0"/>
          </a:p>
          <a:p>
            <a:r>
              <a:rPr lang="en-US" sz="1200" b="1" kern="0" dirty="0" err="1"/>
              <a:t>Tdoc</a:t>
            </a:r>
            <a:r>
              <a:rPr lang="en-US" sz="1200" b="1" kern="0" dirty="0"/>
              <a:t> submission deadline: </a:t>
            </a:r>
            <a:r>
              <a:rPr lang="en-US" sz="1200" b="1" kern="0" dirty="0">
                <a:solidFill>
                  <a:srgbClr val="FF0000"/>
                </a:solidFill>
              </a:rPr>
              <a:t>Monday February 17, 2025</a:t>
            </a:r>
            <a:r>
              <a:rPr lang="en-US" sz="1200" kern="0" dirty="0"/>
              <a:t>, 2359 UTC</a:t>
            </a:r>
            <a:endParaRPr lang="en-US" sz="800" kern="0" dirty="0"/>
          </a:p>
          <a:p>
            <a:r>
              <a:rPr lang="en-US" sz="1200" b="1" kern="0" dirty="0"/>
              <a:t>Registration deadline: </a:t>
            </a:r>
            <a:r>
              <a:rPr lang="en-US" sz="1200" b="1" kern="0" dirty="0">
                <a:solidFill>
                  <a:srgbClr val="FF0000"/>
                </a:solidFill>
              </a:rPr>
              <a:t>Monday February 17, 2025, </a:t>
            </a:r>
            <a:r>
              <a:rPr lang="en-US" sz="1200" kern="0" dirty="0"/>
              <a:t>2359 UTC (Mandatory)</a:t>
            </a:r>
            <a:endParaRPr lang="en-US" sz="1200" b="1" kern="0" dirty="0">
              <a:solidFill>
                <a:srgbClr val="FF0000"/>
              </a:solidFill>
            </a:endParaRPr>
          </a:p>
          <a:p>
            <a:pPr lvl="1"/>
            <a:r>
              <a:rPr lang="en-US" sz="1100" kern="0" dirty="0"/>
              <a:t>Registration Link: </a:t>
            </a:r>
            <a:r>
              <a:rPr lang="en-US" sz="1100" kern="0" dirty="0">
                <a:hlinkClick r:id="rId6"/>
              </a:rPr>
              <a:t>https://portal.3gpp.org/Home.aspx#/meeting?MtgId=60806</a:t>
            </a:r>
            <a:endParaRPr lang="en-US" sz="1100" kern="0" dirty="0"/>
          </a:p>
          <a:p>
            <a:pPr lvl="1"/>
            <a:r>
              <a:rPr lang="en-US" sz="1100" kern="0" dirty="0"/>
              <a:t>Registration is required to attend this workshop</a:t>
            </a:r>
          </a:p>
          <a:p>
            <a:r>
              <a:rPr lang="en-US" altLang="zh-CN" sz="1100" b="1" dirty="0"/>
              <a:t>Dedicated file folder</a:t>
            </a:r>
            <a:r>
              <a:rPr lang="en-US" altLang="zh-CN" sz="1100" dirty="0"/>
              <a:t>: </a:t>
            </a:r>
            <a:r>
              <a:rPr lang="en-GB" altLang="zh-CN" sz="1100" u="sng" dirty="0">
                <a:solidFill>
                  <a:srgbClr val="467886"/>
                </a:solidFill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7"/>
              </a:rPr>
              <a:t>https://www.3gpp.org/ftp/workshop/2025-03-10_3GPP_6G_WS</a:t>
            </a:r>
            <a:endParaRPr lang="en-US" altLang="zh-CN" sz="1100" dirty="0"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altLang="zh-CN" sz="1100" b="1" dirty="0"/>
              <a:t>Dedicated email distribution list</a:t>
            </a:r>
            <a:r>
              <a:rPr lang="en-US" altLang="zh-CN" sz="1100" dirty="0"/>
              <a:t>: </a:t>
            </a:r>
            <a:r>
              <a:rPr lang="en-GB" altLang="zh-CN" sz="1050" u="sng" dirty="0">
                <a:solidFill>
                  <a:srgbClr val="467886"/>
                </a:solidFill>
                <a:latin typeface="Aptos" panose="020B0004020202020204" pitchFamily="34" charset="0"/>
                <a:ea typeface="DengXian" panose="02010600030101010101" pitchFamily="2" charset="-122"/>
                <a:cs typeface="Aptos" panose="020B0004020202020204" pitchFamily="34" charset="0"/>
                <a:hlinkClick r:id="rId8"/>
              </a:rPr>
              <a:t>3GPP_6G_WS@LIST.ETSI.ORG</a:t>
            </a:r>
            <a:endParaRPr lang="en-GB" altLang="zh-CN" sz="1050" u="sng" dirty="0">
              <a:solidFill>
                <a:srgbClr val="467886"/>
              </a:solidFill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pPr lvl="1"/>
            <a:r>
              <a:rPr lang="en-US" altLang="zh-CN" sz="1000" dirty="0"/>
              <a:t>There is no subscription to this list, we will add all people registered to the 6G workshop to the list after the end of the registration deadline – Feb 17, 2359 (UTC).</a:t>
            </a:r>
          </a:p>
          <a:p>
            <a:pPr lvl="1"/>
            <a:r>
              <a:rPr lang="en-US" altLang="zh-CN" sz="1000" dirty="0"/>
              <a:t>Once we have added everyone, we will send an e-mail to the list informing you.</a:t>
            </a:r>
          </a:p>
          <a:p>
            <a:pPr lvl="1"/>
            <a:r>
              <a:rPr lang="en-US" altLang="zh-CN" sz="1000" dirty="0"/>
              <a:t>We will not use this list before the registration deadline. </a:t>
            </a:r>
          </a:p>
          <a:p>
            <a:pPr lvl="1"/>
            <a:r>
              <a:rPr lang="en-US" altLang="zh-CN" sz="1000" dirty="0"/>
              <a:t>We will check for any late registrations on a best-effort basis and add any new ones to the list.</a:t>
            </a:r>
            <a:endParaRPr lang="en-US" altLang="zh-CN" sz="1000" dirty="0">
              <a:latin typeface="Aptos" panose="020B0004020202020204" pitchFamily="34" charset="0"/>
              <a:ea typeface="DengXian" panose="02010600030101010101" pitchFamily="2" charset="-122"/>
              <a:cs typeface="Aptos" panose="020B0004020202020204" pitchFamily="34" charset="0"/>
            </a:endParaRPr>
          </a:p>
          <a:p>
            <a:r>
              <a:rPr lang="en-US" altLang="zh-CN" sz="1100" b="1" dirty="0"/>
              <a:t>Remote access</a:t>
            </a:r>
            <a:r>
              <a:rPr lang="en-US" altLang="zh-CN" sz="1100" dirty="0"/>
              <a:t>: One-way (listening only), best effort</a:t>
            </a:r>
          </a:p>
          <a:p>
            <a:pPr lvl="1"/>
            <a:r>
              <a:rPr lang="en-US" altLang="zh-CN" sz="1050" dirty="0"/>
              <a:t>GTW link will be provided to registered participants only over dedicated email distribution list</a:t>
            </a:r>
            <a:endParaRPr lang="en-US" sz="1400" kern="0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867B85-CC7C-4253-8475-2A6861C66F21}"/>
              </a:ext>
            </a:extLst>
          </p:cNvPr>
          <p:cNvSpPr txBox="1">
            <a:spLocks/>
          </p:cNvSpPr>
          <p:nvPr/>
        </p:nvSpPr>
        <p:spPr bwMode="auto">
          <a:xfrm>
            <a:off x="5364480" y="1320387"/>
            <a:ext cx="6385560" cy="470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1" kern="0" dirty="0"/>
              <a:t>Draft Agenda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1. Opening (9:00am, Monday, Mar 10 2025)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2. SA1 6G Study Status Update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3. Overall vision &amp; priorities for next generation (Monday Morning Joint Session)</a:t>
            </a:r>
          </a:p>
          <a:p>
            <a:pPr marL="609566" lvl="1" indent="0">
              <a:buFontTx/>
              <a:buNone/>
            </a:pPr>
            <a:r>
              <a:rPr lang="en-US" sz="1050" i="1" kern="0" dirty="0"/>
              <a:t>Up to one contribution led per company/MRP, covering cross-TSG aspects; Presentations are to be prioritized to external orgs (MRPs only), and operators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4. Vision &amp; priorities for next generation radio technology (RAN Parallel Session)</a:t>
            </a:r>
          </a:p>
          <a:p>
            <a:pPr marL="609566" lvl="1" indent="0">
              <a:buFontTx/>
              <a:buNone/>
            </a:pPr>
            <a:r>
              <a:rPr lang="en-US" sz="1050" i="1" kern="0" dirty="0"/>
              <a:t>Up to one contribution led per company, focusing on RAN-specific aspects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5. Vision &amp; priorities for next generation system architecture, core networks and protocols (SA/CT Parallel Session)</a:t>
            </a:r>
          </a:p>
          <a:p>
            <a:pPr marL="609566" lvl="1" indent="0">
              <a:buFontTx/>
              <a:buNone/>
            </a:pPr>
            <a:r>
              <a:rPr lang="en-US" sz="1000" i="1" kern="0" dirty="0"/>
              <a:t>Up to one contribution led per company, focusing on SA/CT-specific aspects</a:t>
            </a:r>
          </a:p>
          <a:p>
            <a:pPr marL="609566" lvl="1" indent="0">
              <a:buFontTx/>
              <a:buNone/>
            </a:pPr>
            <a:r>
              <a:rPr lang="en-US" sz="1400" kern="0" dirty="0"/>
              <a:t>6. Summary</a:t>
            </a:r>
          </a:p>
          <a:p>
            <a:pPr marL="609566" lvl="1" indent="0">
              <a:buFontTx/>
              <a:buNone/>
            </a:pPr>
            <a:r>
              <a:rPr lang="en-US" sz="1000" i="1" kern="0" dirty="0"/>
              <a:t>No contributions please. TSG chairs will prepare a summary document</a:t>
            </a:r>
          </a:p>
          <a:p>
            <a:pPr marL="609566" lvl="1" indent="0">
              <a:buFontTx/>
              <a:buNone/>
            </a:pPr>
            <a:r>
              <a:rPr lang="en-US" sz="1200" kern="0" dirty="0"/>
              <a:t>7. Closing (no later than 6:00pm, Tuesday, Mar 11 2025)</a:t>
            </a:r>
          </a:p>
          <a:p>
            <a:r>
              <a:rPr lang="en-US" sz="2000" b="1" kern="0" dirty="0"/>
              <a:t>High-Level Guidance:</a:t>
            </a:r>
          </a:p>
          <a:p>
            <a:pPr marL="609566" lvl="1" indent="0">
              <a:buFontTx/>
              <a:buNone/>
            </a:pPr>
            <a:r>
              <a:rPr lang="en-US" sz="1200" i="1" kern="0" dirty="0"/>
              <a:t>Note: please do not submit the same contribution to multiple AIs. Limited contributions will  be selected for online presentation due to time constraints. Contributions co-sourced by multiple companies are welcome. 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9187374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/>
              <a:t>Release 20 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20 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/>
              <a:t>Timeline figure with SA5</a:t>
            </a:r>
          </a:p>
          <a:p>
            <a:pPr lvl="2"/>
            <a:r>
              <a:rPr lang="en-GB" altLang="zh-CN" dirty="0"/>
              <a:t>TU allocation 5GA/6G portion</a:t>
            </a:r>
          </a:p>
          <a:p>
            <a:pPr lvl="2"/>
            <a:r>
              <a:rPr lang="en-GB" altLang="zh-CN" dirty="0"/>
              <a:t>Workshop plan</a:t>
            </a:r>
          </a:p>
          <a:p>
            <a:pPr lvl="2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72DA1AF-F165-46C4-8C38-0DD122B1C99B}"/>
              </a:ext>
            </a:extLst>
          </p:cNvPr>
          <p:cNvSpPr txBox="1">
            <a:spLocks/>
          </p:cNvSpPr>
          <p:nvPr/>
        </p:nvSpPr>
        <p:spPr bwMode="auto">
          <a:xfrm>
            <a:off x="182824" y="180884"/>
            <a:ext cx="9089864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2400" dirty="0"/>
              <a:t>Release 20 timeline– figure with SA5 (recommended by SA5 leaders)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8A57F-DEC1-496D-BE8D-C247556EEF1A}"/>
              </a:ext>
            </a:extLst>
          </p:cNvPr>
          <p:cNvSpPr txBox="1"/>
          <p:nvPr/>
        </p:nvSpPr>
        <p:spPr>
          <a:xfrm>
            <a:off x="7856225" y="6020895"/>
            <a:ext cx="1475084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+mn-lt"/>
              </a:rPr>
              <a:t>Reference</a:t>
            </a:r>
            <a:r>
              <a:rPr lang="zh-CN" altLang="en-US" sz="1050" b="1" dirty="0">
                <a:latin typeface="+mn-lt"/>
              </a:rPr>
              <a:t>：</a:t>
            </a:r>
            <a:r>
              <a:rPr lang="en-US" altLang="zh-CN" sz="1050" b="1" dirty="0">
                <a:latin typeface="+mn-lt"/>
              </a:rPr>
              <a:t>SP-241424</a:t>
            </a:r>
            <a:endParaRPr lang="zh-CN" altLang="en-US" sz="1050" b="1" dirty="0">
              <a:latin typeface="+mn-lt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9EDA5B3-FF2F-4780-9B95-7FCAA304F6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1314" y="1584861"/>
            <a:ext cx="0" cy="4261048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1AFABD-776E-4FCF-A8DE-B76E1C9F6D2A}"/>
              </a:ext>
            </a:extLst>
          </p:cNvPr>
          <p:cNvCxnSpPr>
            <a:cxnSpLocks/>
          </p:cNvCxnSpPr>
          <p:nvPr/>
        </p:nvCxnSpPr>
        <p:spPr bwMode="auto">
          <a:xfrm>
            <a:off x="466835" y="113452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D5FC6CB0-E75B-443B-BBEE-C23D9B4C6F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004768" y="1598408"/>
            <a:ext cx="40930" cy="4204252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9576483-711F-46E0-94A2-C2A71E77D9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5730" y="1584861"/>
            <a:ext cx="0" cy="426104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975233D7-60B8-4AA1-9307-742C8EC4DAB2}"/>
              </a:ext>
            </a:extLst>
          </p:cNvPr>
          <p:cNvSpPr txBox="1"/>
          <p:nvPr/>
        </p:nvSpPr>
        <p:spPr>
          <a:xfrm>
            <a:off x="1364407" y="101228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793734E-99BD-4AEE-8CB9-D96D059B3BD0}"/>
              </a:ext>
            </a:extLst>
          </p:cNvPr>
          <p:cNvGrpSpPr/>
          <p:nvPr/>
        </p:nvGrpSpPr>
        <p:grpSpPr>
          <a:xfrm>
            <a:off x="806488" y="1277610"/>
            <a:ext cx="400050" cy="354013"/>
            <a:chOff x="996003" y="755453"/>
            <a:chExt cx="400050" cy="354013"/>
          </a:xfrm>
        </p:grpSpPr>
        <p:sp>
          <p:nvSpPr>
            <p:cNvPr id="12" name="TextBox 86">
              <a:extLst>
                <a:ext uri="{FF2B5EF4-FFF2-40B4-BE49-F238E27FC236}">
                  <a16:creationId xmlns:a16="http://schemas.microsoft.com/office/drawing/2014/main" id="{1B2DF2C1-D608-40DD-AC0B-369F447BC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195C6572-517F-4199-B594-5C16A3DDA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3D14379-C890-48C0-AE6A-3AF94FE4318B}"/>
              </a:ext>
            </a:extLst>
          </p:cNvPr>
          <p:cNvGrpSpPr/>
          <p:nvPr/>
        </p:nvGrpSpPr>
        <p:grpSpPr>
          <a:xfrm>
            <a:off x="5660925" y="1277610"/>
            <a:ext cx="403225" cy="354013"/>
            <a:chOff x="6320478" y="755453"/>
            <a:chExt cx="403225" cy="354013"/>
          </a:xfrm>
        </p:grpSpPr>
        <p:sp>
          <p:nvSpPr>
            <p:cNvPr id="15" name="TextBox 86">
              <a:extLst>
                <a:ext uri="{FF2B5EF4-FFF2-40B4-BE49-F238E27FC236}">
                  <a16:creationId xmlns:a16="http://schemas.microsoft.com/office/drawing/2014/main" id="{0166EE55-06E5-424F-8196-23461EFFB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" name="TextBox 60">
              <a:extLst>
                <a:ext uri="{FF2B5EF4-FFF2-40B4-BE49-F238E27FC236}">
                  <a16:creationId xmlns:a16="http://schemas.microsoft.com/office/drawing/2014/main" id="{A9AAB00E-1DCC-4AFB-BB6E-40A1AE8EB6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6D11D3F-306A-41EA-909B-3AFE1263F97D}"/>
              </a:ext>
            </a:extLst>
          </p:cNvPr>
          <p:cNvGrpSpPr/>
          <p:nvPr/>
        </p:nvGrpSpPr>
        <p:grpSpPr>
          <a:xfrm>
            <a:off x="3222594" y="1277610"/>
            <a:ext cx="390525" cy="354013"/>
            <a:chOff x="3678878" y="755453"/>
            <a:chExt cx="390525" cy="354013"/>
          </a:xfrm>
        </p:grpSpPr>
        <p:sp>
          <p:nvSpPr>
            <p:cNvPr id="18" name="TextBox 86">
              <a:extLst>
                <a:ext uri="{FF2B5EF4-FFF2-40B4-BE49-F238E27FC236}">
                  <a16:creationId xmlns:a16="http://schemas.microsoft.com/office/drawing/2014/main" id="{036C0DA8-EA79-45E9-8A10-B5E4DDA875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E698CC41-FF0D-467D-9D7E-D74B78A713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7F19D39-1820-42BE-A51B-DE7318E8E949}"/>
              </a:ext>
            </a:extLst>
          </p:cNvPr>
          <p:cNvGrpSpPr/>
          <p:nvPr/>
        </p:nvGrpSpPr>
        <p:grpSpPr>
          <a:xfrm>
            <a:off x="1412102" y="1277610"/>
            <a:ext cx="396875" cy="354013"/>
            <a:chOff x="1684978" y="755453"/>
            <a:chExt cx="396875" cy="354013"/>
          </a:xfrm>
        </p:grpSpPr>
        <p:sp>
          <p:nvSpPr>
            <p:cNvPr id="21" name="TextBox 86">
              <a:extLst>
                <a:ext uri="{FF2B5EF4-FFF2-40B4-BE49-F238E27FC236}">
                  <a16:creationId xmlns:a16="http://schemas.microsoft.com/office/drawing/2014/main" id="{0E4DB8F0-1121-4B30-97BF-CBB79EA7A8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" name="TextBox 62">
              <a:extLst>
                <a:ext uri="{FF2B5EF4-FFF2-40B4-BE49-F238E27FC236}">
                  <a16:creationId xmlns:a16="http://schemas.microsoft.com/office/drawing/2014/main" id="{57B1150F-375D-481C-9E14-1EFFD63DFD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AD99D0D-F4D5-41CD-962F-18ACB7B5993A}"/>
              </a:ext>
            </a:extLst>
          </p:cNvPr>
          <p:cNvGrpSpPr/>
          <p:nvPr/>
        </p:nvGrpSpPr>
        <p:grpSpPr>
          <a:xfrm>
            <a:off x="3818683" y="1277610"/>
            <a:ext cx="422275" cy="354013"/>
            <a:chOff x="4367853" y="755453"/>
            <a:chExt cx="422275" cy="354013"/>
          </a:xfrm>
        </p:grpSpPr>
        <p:sp>
          <p:nvSpPr>
            <p:cNvPr id="24" name="TextBox 86">
              <a:extLst>
                <a:ext uri="{FF2B5EF4-FFF2-40B4-BE49-F238E27FC236}">
                  <a16:creationId xmlns:a16="http://schemas.microsoft.com/office/drawing/2014/main" id="{761D082C-EA3E-4418-816E-80C7A489C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" name="TextBox 63">
              <a:extLst>
                <a:ext uri="{FF2B5EF4-FFF2-40B4-BE49-F238E27FC236}">
                  <a16:creationId xmlns:a16="http://schemas.microsoft.com/office/drawing/2014/main" id="{48E191C4-EDB1-4A3D-88EF-CE1AC307A3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EF90B53-BE2D-4866-AB1A-8078B8830141}"/>
              </a:ext>
            </a:extLst>
          </p:cNvPr>
          <p:cNvGrpSpPr/>
          <p:nvPr/>
        </p:nvGrpSpPr>
        <p:grpSpPr>
          <a:xfrm>
            <a:off x="6269714" y="1277610"/>
            <a:ext cx="407988" cy="354013"/>
            <a:chOff x="6884040" y="755453"/>
            <a:chExt cx="407988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48E371C9-4BA9-446A-979A-03D4C78C00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64">
              <a:extLst>
                <a:ext uri="{FF2B5EF4-FFF2-40B4-BE49-F238E27FC236}">
                  <a16:creationId xmlns:a16="http://schemas.microsoft.com/office/drawing/2014/main" id="{54D0F21B-FC13-4AA6-887A-57C7206AED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7DEFF-7BF1-4E8E-A892-368D7252BAA0}"/>
              </a:ext>
            </a:extLst>
          </p:cNvPr>
          <p:cNvGrpSpPr/>
          <p:nvPr/>
        </p:nvGrpSpPr>
        <p:grpSpPr>
          <a:xfrm>
            <a:off x="2014541" y="1277610"/>
            <a:ext cx="390525" cy="354013"/>
            <a:chOff x="2464440" y="755453"/>
            <a:chExt cx="3905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47CCC74-8467-48B7-9508-83D9633E81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5">
              <a:extLst>
                <a:ext uri="{FF2B5EF4-FFF2-40B4-BE49-F238E27FC236}">
                  <a16:creationId xmlns:a16="http://schemas.microsoft.com/office/drawing/2014/main" id="{A46668B1-925D-46E5-8B03-EAA8AB88CD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A161BB9-AA27-49E5-B127-DADAB35FF9A4}"/>
              </a:ext>
            </a:extLst>
          </p:cNvPr>
          <p:cNvGrpSpPr/>
          <p:nvPr/>
        </p:nvGrpSpPr>
        <p:grpSpPr>
          <a:xfrm>
            <a:off x="4446522" y="1277610"/>
            <a:ext cx="406400" cy="354013"/>
            <a:chOff x="5098103" y="755453"/>
            <a:chExt cx="406400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7EDBD43F-0F98-481F-89FE-CC7BCDB4DC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3B915487-560D-43C2-B914-438C92012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3BBFA9A-C446-4421-BC4C-EE4765855890}"/>
              </a:ext>
            </a:extLst>
          </p:cNvPr>
          <p:cNvGrpSpPr/>
          <p:nvPr/>
        </p:nvGrpSpPr>
        <p:grpSpPr>
          <a:xfrm>
            <a:off x="210399" y="1277610"/>
            <a:ext cx="390525" cy="354013"/>
            <a:chOff x="314965" y="755453"/>
            <a:chExt cx="39052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1F2869D2-90E0-489F-9DF1-F39A17A67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7" name="TextBox 69">
              <a:extLst>
                <a:ext uri="{FF2B5EF4-FFF2-40B4-BE49-F238E27FC236}">
                  <a16:creationId xmlns:a16="http://schemas.microsoft.com/office/drawing/2014/main" id="{DCE96625-9F3F-4A25-963F-2032D23C4F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247D740-E70D-43C0-9CF4-288919D42080}"/>
              </a:ext>
            </a:extLst>
          </p:cNvPr>
          <p:cNvGrpSpPr/>
          <p:nvPr/>
        </p:nvGrpSpPr>
        <p:grpSpPr>
          <a:xfrm>
            <a:off x="2610630" y="1277610"/>
            <a:ext cx="406400" cy="354013"/>
            <a:chOff x="2991490" y="755453"/>
            <a:chExt cx="406400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9A218FB1-BC9D-4CB6-8450-4F5D4CD14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70">
              <a:extLst>
                <a:ext uri="{FF2B5EF4-FFF2-40B4-BE49-F238E27FC236}">
                  <a16:creationId xmlns:a16="http://schemas.microsoft.com/office/drawing/2014/main" id="{FA6FFDBF-957F-40E3-9712-CDC978C83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1D56733-4258-4469-A506-2EFC4662A6E3}"/>
              </a:ext>
            </a:extLst>
          </p:cNvPr>
          <p:cNvGrpSpPr/>
          <p:nvPr/>
        </p:nvGrpSpPr>
        <p:grpSpPr>
          <a:xfrm>
            <a:off x="5058486" y="1277610"/>
            <a:ext cx="396875" cy="354013"/>
            <a:chOff x="5758503" y="755453"/>
            <a:chExt cx="396875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DD382702-C0DC-4D95-BFCC-CB1449B48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71">
              <a:extLst>
                <a:ext uri="{FF2B5EF4-FFF2-40B4-BE49-F238E27FC236}">
                  <a16:creationId xmlns:a16="http://schemas.microsoft.com/office/drawing/2014/main" id="{0443325F-C29C-4B4E-AA08-BF33A3C9A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4" name="Rectangle 12">
            <a:extLst>
              <a:ext uri="{FF2B5EF4-FFF2-40B4-BE49-F238E27FC236}">
                <a16:creationId xmlns:a16="http://schemas.microsoft.com/office/drawing/2014/main" id="{361F08AC-1AEC-487A-9512-1CBDA6D36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391" y="589497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5" name="TextBox 67">
            <a:extLst>
              <a:ext uri="{FF2B5EF4-FFF2-40B4-BE49-F238E27FC236}">
                <a16:creationId xmlns:a16="http://schemas.microsoft.com/office/drawing/2014/main" id="{D6E8D4CB-5941-498A-9A3C-DF1A4DA1E0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920" y="117579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5348FC6E-36B4-4298-90D1-5FEEE1550FFB}"/>
              </a:ext>
            </a:extLst>
          </p:cNvPr>
          <p:cNvSpPr/>
          <p:nvPr/>
        </p:nvSpPr>
        <p:spPr bwMode="auto">
          <a:xfrm>
            <a:off x="105412" y="163404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7" name="Star: 5 Points 46">
            <a:extLst>
              <a:ext uri="{FF2B5EF4-FFF2-40B4-BE49-F238E27FC236}">
                <a16:creationId xmlns:a16="http://schemas.microsoft.com/office/drawing/2014/main" id="{117D9257-AEBA-40EB-A495-3D3687966822}"/>
              </a:ext>
            </a:extLst>
          </p:cNvPr>
          <p:cNvSpPr/>
          <p:nvPr/>
        </p:nvSpPr>
        <p:spPr bwMode="auto">
          <a:xfrm>
            <a:off x="3248511" y="400484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8" name="TextBox 1">
            <a:extLst>
              <a:ext uri="{FF2B5EF4-FFF2-40B4-BE49-F238E27FC236}">
                <a16:creationId xmlns:a16="http://schemas.microsoft.com/office/drawing/2014/main" id="{36FEE40F-A9D9-4FC6-9D1B-256649B30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5248" y="426760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60EBEDEB-9B24-4AD7-9F91-D6296D8E024F}"/>
              </a:ext>
            </a:extLst>
          </p:cNvPr>
          <p:cNvSpPr/>
          <p:nvPr/>
        </p:nvSpPr>
        <p:spPr bwMode="auto">
          <a:xfrm>
            <a:off x="3302426" y="162964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528558C8-A6AC-493D-9D46-6569C7BA2CD8}"/>
              </a:ext>
            </a:extLst>
          </p:cNvPr>
          <p:cNvSpPr/>
          <p:nvPr/>
        </p:nvSpPr>
        <p:spPr bwMode="auto">
          <a:xfrm>
            <a:off x="1575227" y="163324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1" name="Chevron 60">
            <a:extLst>
              <a:ext uri="{FF2B5EF4-FFF2-40B4-BE49-F238E27FC236}">
                <a16:creationId xmlns:a16="http://schemas.microsoft.com/office/drawing/2014/main" id="{007DA1BF-7D05-4FE3-95E8-E2AA65464633}"/>
              </a:ext>
            </a:extLst>
          </p:cNvPr>
          <p:cNvSpPr/>
          <p:nvPr/>
        </p:nvSpPr>
        <p:spPr bwMode="auto">
          <a:xfrm>
            <a:off x="6324446" y="186010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52" name="Chevron 60">
            <a:extLst>
              <a:ext uri="{FF2B5EF4-FFF2-40B4-BE49-F238E27FC236}">
                <a16:creationId xmlns:a16="http://schemas.microsoft.com/office/drawing/2014/main" id="{FCA37EA0-358A-41BF-9286-006B7934D986}"/>
              </a:ext>
            </a:extLst>
          </p:cNvPr>
          <p:cNvSpPr/>
          <p:nvPr/>
        </p:nvSpPr>
        <p:spPr bwMode="auto">
          <a:xfrm>
            <a:off x="3993302" y="186186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3" name="Chevron 60">
            <a:extLst>
              <a:ext uri="{FF2B5EF4-FFF2-40B4-BE49-F238E27FC236}">
                <a16:creationId xmlns:a16="http://schemas.microsoft.com/office/drawing/2014/main" id="{B6ABB6FA-E5F5-4B60-9E10-AB2B2EF25462}"/>
              </a:ext>
            </a:extLst>
          </p:cNvPr>
          <p:cNvSpPr/>
          <p:nvPr/>
        </p:nvSpPr>
        <p:spPr bwMode="auto">
          <a:xfrm>
            <a:off x="6395557" y="312427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4" name="Chevron 60">
            <a:extLst>
              <a:ext uri="{FF2B5EF4-FFF2-40B4-BE49-F238E27FC236}">
                <a16:creationId xmlns:a16="http://schemas.microsoft.com/office/drawing/2014/main" id="{009F863D-2196-496D-A6F6-BF913D00C062}"/>
              </a:ext>
            </a:extLst>
          </p:cNvPr>
          <p:cNvSpPr/>
          <p:nvPr/>
        </p:nvSpPr>
        <p:spPr bwMode="auto">
          <a:xfrm>
            <a:off x="4634538" y="5621649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D54E802-9FCD-4D92-A7C5-7B9D4D87722F}"/>
              </a:ext>
            </a:extLst>
          </p:cNvPr>
          <p:cNvGrpSpPr/>
          <p:nvPr/>
        </p:nvGrpSpPr>
        <p:grpSpPr>
          <a:xfrm>
            <a:off x="6883266" y="1267450"/>
            <a:ext cx="390850" cy="354013"/>
            <a:chOff x="7359013" y="745293"/>
            <a:chExt cx="390850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219E27A1-E649-437E-84DD-05C7B0064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7" name="TextBox 66">
              <a:extLst>
                <a:ext uri="{FF2B5EF4-FFF2-40B4-BE49-F238E27FC236}">
                  <a16:creationId xmlns:a16="http://schemas.microsoft.com/office/drawing/2014/main" id="{097C716F-A5E1-48A0-B38A-31288EF6F0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3D8AAAD-4D6C-4C96-8F85-6CD5B2CABADC}"/>
              </a:ext>
            </a:extLst>
          </p:cNvPr>
          <p:cNvGrpSpPr/>
          <p:nvPr/>
        </p:nvGrpSpPr>
        <p:grpSpPr>
          <a:xfrm>
            <a:off x="7479680" y="1267450"/>
            <a:ext cx="384175" cy="354013"/>
            <a:chOff x="8016563" y="745293"/>
            <a:chExt cx="384175" cy="354013"/>
          </a:xfrm>
        </p:grpSpPr>
        <p:sp>
          <p:nvSpPr>
            <p:cNvPr id="59" name="TextBox 86">
              <a:extLst>
                <a:ext uri="{FF2B5EF4-FFF2-40B4-BE49-F238E27FC236}">
                  <a16:creationId xmlns:a16="http://schemas.microsoft.com/office/drawing/2014/main" id="{57905CD9-B53F-4255-BD60-192BC067FB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0" name="TextBox 71">
              <a:extLst>
                <a:ext uri="{FF2B5EF4-FFF2-40B4-BE49-F238E27FC236}">
                  <a16:creationId xmlns:a16="http://schemas.microsoft.com/office/drawing/2014/main" id="{A1099C78-612B-478E-B37C-CC2EB2E6EF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1" name="TextBox 86">
            <a:extLst>
              <a:ext uri="{FF2B5EF4-FFF2-40B4-BE49-F238E27FC236}">
                <a16:creationId xmlns:a16="http://schemas.microsoft.com/office/drawing/2014/main" id="{81E168DE-A9B6-4488-A56A-812A2AB9D7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9419" y="128099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2" name="TextBox 60">
            <a:extLst>
              <a:ext uri="{FF2B5EF4-FFF2-40B4-BE49-F238E27FC236}">
                <a16:creationId xmlns:a16="http://schemas.microsoft.com/office/drawing/2014/main" id="{678DD7FA-98C7-44DC-A34A-885A12B0B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4669" y="143498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3" name="TextBox 60">
            <a:extLst>
              <a:ext uri="{FF2B5EF4-FFF2-40B4-BE49-F238E27FC236}">
                <a16:creationId xmlns:a16="http://schemas.microsoft.com/office/drawing/2014/main" id="{61DCF5FB-1AAF-4233-BA3B-A8CD0B82A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830" y="141805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FA8C62D-4ACD-4653-8E3C-5332FB11006A}"/>
              </a:ext>
            </a:extLst>
          </p:cNvPr>
          <p:cNvCxnSpPr>
            <a:cxnSpLocks/>
          </p:cNvCxnSpPr>
          <p:nvPr/>
        </p:nvCxnSpPr>
        <p:spPr bwMode="auto">
          <a:xfrm>
            <a:off x="30900" y="337969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5" name="Star: 5 Points 64">
            <a:extLst>
              <a:ext uri="{FF2B5EF4-FFF2-40B4-BE49-F238E27FC236}">
                <a16:creationId xmlns:a16="http://schemas.microsoft.com/office/drawing/2014/main" id="{7CC469B0-6242-4B9A-B6D9-22BAC954CF8E}"/>
              </a:ext>
            </a:extLst>
          </p:cNvPr>
          <p:cNvSpPr/>
          <p:nvPr/>
        </p:nvSpPr>
        <p:spPr bwMode="auto">
          <a:xfrm>
            <a:off x="1164393" y="335879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6" name="TextBox 1">
            <a:extLst>
              <a:ext uri="{FF2B5EF4-FFF2-40B4-BE49-F238E27FC236}">
                <a16:creationId xmlns:a16="http://schemas.microsoft.com/office/drawing/2014/main" id="{18915A28-060D-4486-A3AC-31012C933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356" y="364985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7" name="Chevron 60">
            <a:extLst>
              <a:ext uri="{FF2B5EF4-FFF2-40B4-BE49-F238E27FC236}">
                <a16:creationId xmlns:a16="http://schemas.microsoft.com/office/drawing/2014/main" id="{7A15F251-477B-4AF0-9790-CB454D6C4C5C}"/>
              </a:ext>
            </a:extLst>
          </p:cNvPr>
          <p:cNvSpPr/>
          <p:nvPr/>
        </p:nvSpPr>
        <p:spPr bwMode="auto">
          <a:xfrm>
            <a:off x="4101700" y="234030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8" name="Chevron 60">
            <a:extLst>
              <a:ext uri="{FF2B5EF4-FFF2-40B4-BE49-F238E27FC236}">
                <a16:creationId xmlns:a16="http://schemas.microsoft.com/office/drawing/2014/main" id="{F9D07B0C-DDEC-4358-8191-D22E4BAFDF34}"/>
              </a:ext>
            </a:extLst>
          </p:cNvPr>
          <p:cNvSpPr/>
          <p:nvPr/>
        </p:nvSpPr>
        <p:spPr bwMode="auto">
          <a:xfrm>
            <a:off x="4621254" y="257141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9" name="TextBox 86">
            <a:extLst>
              <a:ext uri="{FF2B5EF4-FFF2-40B4-BE49-F238E27FC236}">
                <a16:creationId xmlns:a16="http://schemas.microsoft.com/office/drawing/2014/main" id="{92DB0BA3-3C31-4608-8AB0-94CD891810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6936" y="127761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0" name="Straight Connector 114">
            <a:extLst>
              <a:ext uri="{FF2B5EF4-FFF2-40B4-BE49-F238E27FC236}">
                <a16:creationId xmlns:a16="http://schemas.microsoft.com/office/drawing/2014/main" id="{F4799ED1-6DEB-43DE-9091-1C3E0569FBF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140904" y="1581743"/>
            <a:ext cx="53864" cy="431323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1" name="Straight Connector 114">
            <a:extLst>
              <a:ext uri="{FF2B5EF4-FFF2-40B4-BE49-F238E27FC236}">
                <a16:creationId xmlns:a16="http://schemas.microsoft.com/office/drawing/2014/main" id="{9EB3D2DC-785F-4094-9479-5C4D223A177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7489" y="1584861"/>
            <a:ext cx="1336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2CA1254C-51EF-4F3C-8259-57DD5A4EF4E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32724" y="1584861"/>
            <a:ext cx="799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B927F168-00A7-40F7-BC1E-35FE46435E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3795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566102B8-AF4B-4C6F-8B81-F51678D604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842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CE740A42-E1D4-4EC5-9289-ADCCA5D83D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53664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0BAD298-EC02-4A54-9710-68814F41A4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5889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2AEA3B0-9765-4EB6-BAED-03711DB4EB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69369" y="1584861"/>
            <a:ext cx="4678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5A120B95-E02A-4CED-BEC9-C4BAB9B5B3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74609" y="1584861"/>
            <a:ext cx="0" cy="435990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12794B5E-5DF6-48EF-AC6A-90C66E038A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43194" y="1584861"/>
            <a:ext cx="16719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BBEFD7D5-F052-4321-9081-2FF81AD8E87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55204" y="1584861"/>
            <a:ext cx="8930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975B5E6F-C9F7-4113-B26B-D05F85C623C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01193" y="1584861"/>
            <a:ext cx="21061" cy="435990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2" name="Chevron 60">
            <a:extLst>
              <a:ext uri="{FF2B5EF4-FFF2-40B4-BE49-F238E27FC236}">
                <a16:creationId xmlns:a16="http://schemas.microsoft.com/office/drawing/2014/main" id="{0AA9AF51-C223-47B8-B739-F8BC2B3A20B5}"/>
              </a:ext>
            </a:extLst>
          </p:cNvPr>
          <p:cNvSpPr/>
          <p:nvPr/>
        </p:nvSpPr>
        <p:spPr bwMode="auto">
          <a:xfrm>
            <a:off x="2066292" y="344074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F0EA6511-7F4F-4CFA-B7EA-E63027E20038}"/>
              </a:ext>
            </a:extLst>
          </p:cNvPr>
          <p:cNvSpPr/>
          <p:nvPr/>
        </p:nvSpPr>
        <p:spPr bwMode="auto">
          <a:xfrm>
            <a:off x="5137998" y="210366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1B9721A-E2C3-46B1-B13C-31C79E91D27B}"/>
              </a:ext>
            </a:extLst>
          </p:cNvPr>
          <p:cNvSpPr/>
          <p:nvPr/>
        </p:nvSpPr>
        <p:spPr bwMode="auto">
          <a:xfrm>
            <a:off x="8167771" y="2570567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A5646462-F234-41A3-804D-305A0A1F4EB2}"/>
              </a:ext>
            </a:extLst>
          </p:cNvPr>
          <p:cNvSpPr/>
          <p:nvPr/>
        </p:nvSpPr>
        <p:spPr bwMode="auto">
          <a:xfrm>
            <a:off x="4050878" y="210354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9FBF152-187F-499A-9040-2740B657FF9F}"/>
              </a:ext>
            </a:extLst>
          </p:cNvPr>
          <p:cNvSpPr/>
          <p:nvPr/>
        </p:nvSpPr>
        <p:spPr bwMode="auto">
          <a:xfrm>
            <a:off x="1405887" y="344741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140F0D4C-64BE-4E86-B841-379FEF75BA9F}"/>
              </a:ext>
            </a:extLst>
          </p:cNvPr>
          <p:cNvSpPr/>
          <p:nvPr/>
        </p:nvSpPr>
        <p:spPr bwMode="auto">
          <a:xfrm>
            <a:off x="2164500" y="3718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5A2EB65E-857D-4FB9-BB0C-05896240419A}"/>
              </a:ext>
            </a:extLst>
          </p:cNvPr>
          <p:cNvSpPr/>
          <p:nvPr/>
        </p:nvSpPr>
        <p:spPr bwMode="auto">
          <a:xfrm>
            <a:off x="2767327" y="3752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342E6D61-6798-4388-860E-519051F9E0E2}"/>
              </a:ext>
            </a:extLst>
          </p:cNvPr>
          <p:cNvSpPr/>
          <p:nvPr/>
        </p:nvSpPr>
        <p:spPr bwMode="auto">
          <a:xfrm>
            <a:off x="3505621" y="408501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D487410-507A-46EF-9C0C-9D7883E96362}"/>
              </a:ext>
            </a:extLst>
          </p:cNvPr>
          <p:cNvSpPr/>
          <p:nvPr/>
        </p:nvSpPr>
        <p:spPr bwMode="auto">
          <a:xfrm>
            <a:off x="4065690" y="473286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86FD6CED-61A3-4764-938B-9AECBD00CC4D}"/>
              </a:ext>
            </a:extLst>
          </p:cNvPr>
          <p:cNvSpPr/>
          <p:nvPr/>
        </p:nvSpPr>
        <p:spPr bwMode="auto">
          <a:xfrm>
            <a:off x="3939114" y="4421234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" name="Chevron 60">
            <a:extLst>
              <a:ext uri="{FF2B5EF4-FFF2-40B4-BE49-F238E27FC236}">
                <a16:creationId xmlns:a16="http://schemas.microsoft.com/office/drawing/2014/main" id="{D52B8A0F-FAB8-4F66-AD29-C499107E857A}"/>
              </a:ext>
            </a:extLst>
          </p:cNvPr>
          <p:cNvSpPr/>
          <p:nvPr/>
        </p:nvSpPr>
        <p:spPr bwMode="auto">
          <a:xfrm>
            <a:off x="5812795" y="5612794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3" name="Title 1">
            <a:extLst>
              <a:ext uri="{FF2B5EF4-FFF2-40B4-BE49-F238E27FC236}">
                <a16:creationId xmlns:a16="http://schemas.microsoft.com/office/drawing/2014/main" id="{8E1EBC32-BBE8-4FF6-818A-724680DB5440}"/>
              </a:ext>
            </a:extLst>
          </p:cNvPr>
          <p:cNvSpPr txBox="1">
            <a:spLocks/>
          </p:cNvSpPr>
          <p:nvPr/>
        </p:nvSpPr>
        <p:spPr bwMode="auto">
          <a:xfrm>
            <a:off x="6607806" y="3595961"/>
            <a:ext cx="2490109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5670A09-8A40-4797-9D48-AF1DAA666F50}"/>
              </a:ext>
            </a:extLst>
          </p:cNvPr>
          <p:cNvCxnSpPr>
            <a:cxnSpLocks/>
          </p:cNvCxnSpPr>
          <p:nvPr/>
        </p:nvCxnSpPr>
        <p:spPr bwMode="auto">
          <a:xfrm>
            <a:off x="2834108" y="113113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5A40FFB0-E5EE-4956-A315-73C8B3895059}"/>
              </a:ext>
            </a:extLst>
          </p:cNvPr>
          <p:cNvSpPr txBox="1"/>
          <p:nvPr/>
        </p:nvSpPr>
        <p:spPr>
          <a:xfrm>
            <a:off x="3731680" y="100890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6FF6F1C-94D5-4CEE-9654-487DBF83E837}"/>
              </a:ext>
            </a:extLst>
          </p:cNvPr>
          <p:cNvCxnSpPr>
            <a:cxnSpLocks/>
          </p:cNvCxnSpPr>
          <p:nvPr/>
        </p:nvCxnSpPr>
        <p:spPr bwMode="auto">
          <a:xfrm>
            <a:off x="5235251" y="11345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63EE8FD4-4E97-41E4-8D31-E0AFE71B63CD}"/>
              </a:ext>
            </a:extLst>
          </p:cNvPr>
          <p:cNvSpPr txBox="1"/>
          <p:nvPr/>
        </p:nvSpPr>
        <p:spPr>
          <a:xfrm>
            <a:off x="6132823" y="101229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4A8033E-0F6F-4F11-A170-D375D64CC774}"/>
              </a:ext>
            </a:extLst>
          </p:cNvPr>
          <p:cNvCxnSpPr>
            <a:cxnSpLocks/>
          </p:cNvCxnSpPr>
          <p:nvPr/>
        </p:nvCxnSpPr>
        <p:spPr bwMode="auto">
          <a:xfrm>
            <a:off x="7629620" y="112437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67C72575-067A-42E1-80D3-D80386027E5F}"/>
              </a:ext>
            </a:extLst>
          </p:cNvPr>
          <p:cNvSpPr txBox="1"/>
          <p:nvPr/>
        </p:nvSpPr>
        <p:spPr>
          <a:xfrm>
            <a:off x="8195299" y="101568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00" name="Thought Bubble: Cloud 99">
            <a:extLst>
              <a:ext uri="{FF2B5EF4-FFF2-40B4-BE49-F238E27FC236}">
                <a16:creationId xmlns:a16="http://schemas.microsoft.com/office/drawing/2014/main" id="{D53B40C9-C19A-4678-B413-A901A4EB9EC2}"/>
              </a:ext>
            </a:extLst>
          </p:cNvPr>
          <p:cNvSpPr/>
          <p:nvPr/>
        </p:nvSpPr>
        <p:spPr bwMode="auto">
          <a:xfrm>
            <a:off x="2826445" y="4794272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1" name="Chevron 60">
            <a:extLst>
              <a:ext uri="{FF2B5EF4-FFF2-40B4-BE49-F238E27FC236}">
                <a16:creationId xmlns:a16="http://schemas.microsoft.com/office/drawing/2014/main" id="{01F9DA0E-18F9-4B53-8A0D-26385B6ABF75}"/>
              </a:ext>
            </a:extLst>
          </p:cNvPr>
          <p:cNvSpPr/>
          <p:nvPr/>
        </p:nvSpPr>
        <p:spPr bwMode="auto">
          <a:xfrm>
            <a:off x="3326550" y="4409131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15437E3-FF66-4892-89B6-E649B4561F3A}"/>
              </a:ext>
            </a:extLst>
          </p:cNvPr>
          <p:cNvSpPr txBox="1"/>
          <p:nvPr/>
        </p:nvSpPr>
        <p:spPr>
          <a:xfrm>
            <a:off x="2812897" y="4829015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3" name="Chevron 58">
            <a:extLst>
              <a:ext uri="{FF2B5EF4-FFF2-40B4-BE49-F238E27FC236}">
                <a16:creationId xmlns:a16="http://schemas.microsoft.com/office/drawing/2014/main" id="{7D40FECF-8AAC-4665-9FCA-9F54191140DC}"/>
              </a:ext>
            </a:extLst>
          </p:cNvPr>
          <p:cNvSpPr/>
          <p:nvPr/>
        </p:nvSpPr>
        <p:spPr bwMode="auto">
          <a:xfrm>
            <a:off x="8057301" y="311129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04" name="Chevron 60">
            <a:extLst>
              <a:ext uri="{FF2B5EF4-FFF2-40B4-BE49-F238E27FC236}">
                <a16:creationId xmlns:a16="http://schemas.microsoft.com/office/drawing/2014/main" id="{E26A1CD4-2222-4DDE-858A-C3D5FB14F16D}"/>
              </a:ext>
            </a:extLst>
          </p:cNvPr>
          <p:cNvSpPr/>
          <p:nvPr/>
        </p:nvSpPr>
        <p:spPr bwMode="auto">
          <a:xfrm>
            <a:off x="4641001" y="504178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8F440BEE-05F2-47D7-9FE0-8D72C453CAD4}"/>
              </a:ext>
            </a:extLst>
          </p:cNvPr>
          <p:cNvSpPr/>
          <p:nvPr/>
        </p:nvSpPr>
        <p:spPr bwMode="auto">
          <a:xfrm>
            <a:off x="3160180" y="18751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66B2E89-976D-41FF-AE0D-9E1B3417A4CB}"/>
              </a:ext>
            </a:extLst>
          </p:cNvPr>
          <p:cNvSpPr txBox="1"/>
          <p:nvPr/>
        </p:nvSpPr>
        <p:spPr>
          <a:xfrm>
            <a:off x="3051807" y="186719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7" name="Thought Bubble: Cloud 106">
            <a:extLst>
              <a:ext uri="{FF2B5EF4-FFF2-40B4-BE49-F238E27FC236}">
                <a16:creationId xmlns:a16="http://schemas.microsoft.com/office/drawing/2014/main" id="{569B7922-52BC-4450-A2D5-65426AE75E7F}"/>
              </a:ext>
            </a:extLst>
          </p:cNvPr>
          <p:cNvSpPr/>
          <p:nvPr/>
        </p:nvSpPr>
        <p:spPr bwMode="auto">
          <a:xfrm>
            <a:off x="5344580" y="310112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03F8E98-DE59-400F-B3E7-3C8E814DF18A}"/>
              </a:ext>
            </a:extLst>
          </p:cNvPr>
          <p:cNvSpPr txBox="1"/>
          <p:nvPr/>
        </p:nvSpPr>
        <p:spPr>
          <a:xfrm>
            <a:off x="5236207" y="309316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9" name="Title 1">
            <a:extLst>
              <a:ext uri="{FF2B5EF4-FFF2-40B4-BE49-F238E27FC236}">
                <a16:creationId xmlns:a16="http://schemas.microsoft.com/office/drawing/2014/main" id="{6F7D82F0-E0FD-4CE1-9B9A-0B269EE5BF75}"/>
              </a:ext>
            </a:extLst>
          </p:cNvPr>
          <p:cNvSpPr txBox="1">
            <a:spLocks/>
          </p:cNvSpPr>
          <p:nvPr/>
        </p:nvSpPr>
        <p:spPr bwMode="auto">
          <a:xfrm>
            <a:off x="886496" y="56957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E5719DD9-D6C8-4B1A-B09E-247DE6049E58}"/>
              </a:ext>
            </a:extLst>
          </p:cNvPr>
          <p:cNvSpPr/>
          <p:nvPr/>
        </p:nvSpPr>
        <p:spPr bwMode="auto">
          <a:xfrm>
            <a:off x="7655890" y="4421234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11" name="Thought Bubble: Cloud 110">
            <a:extLst>
              <a:ext uri="{FF2B5EF4-FFF2-40B4-BE49-F238E27FC236}">
                <a16:creationId xmlns:a16="http://schemas.microsoft.com/office/drawing/2014/main" id="{308F9275-5B3C-433F-82AA-64AD8C6E5952}"/>
              </a:ext>
            </a:extLst>
          </p:cNvPr>
          <p:cNvSpPr/>
          <p:nvPr/>
        </p:nvSpPr>
        <p:spPr bwMode="auto">
          <a:xfrm>
            <a:off x="8053454" y="560815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ACF1926-2A48-4CC7-8141-82609A0D845A}"/>
              </a:ext>
            </a:extLst>
          </p:cNvPr>
          <p:cNvSpPr txBox="1"/>
          <p:nvPr/>
        </p:nvSpPr>
        <p:spPr>
          <a:xfrm>
            <a:off x="7965553" y="563430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13" name="TextBox 1">
            <a:extLst>
              <a:ext uri="{FF2B5EF4-FFF2-40B4-BE49-F238E27FC236}">
                <a16:creationId xmlns:a16="http://schemas.microsoft.com/office/drawing/2014/main" id="{D9004E89-454B-4BDC-A2C0-61FE3D141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2244" y="68901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4" name="Star: 5 Points 113">
            <a:extLst>
              <a:ext uri="{FF2B5EF4-FFF2-40B4-BE49-F238E27FC236}">
                <a16:creationId xmlns:a16="http://schemas.microsoft.com/office/drawing/2014/main" id="{FF86E9FA-EC5E-4ED8-BCE0-71A1EE04D5D7}"/>
              </a:ext>
            </a:extLst>
          </p:cNvPr>
          <p:cNvSpPr/>
          <p:nvPr/>
        </p:nvSpPr>
        <p:spPr bwMode="auto">
          <a:xfrm>
            <a:off x="2656159" y="245912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5" name="TextBox 1">
            <a:extLst>
              <a:ext uri="{FF2B5EF4-FFF2-40B4-BE49-F238E27FC236}">
                <a16:creationId xmlns:a16="http://schemas.microsoft.com/office/drawing/2014/main" id="{502DA9E9-3997-4981-B954-C451EDEF3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734" y="279563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16" name="Star: 5 Points 115">
            <a:extLst>
              <a:ext uri="{FF2B5EF4-FFF2-40B4-BE49-F238E27FC236}">
                <a16:creationId xmlns:a16="http://schemas.microsoft.com/office/drawing/2014/main" id="{ACA4339C-F319-47A9-8934-47E96720EBC7}"/>
              </a:ext>
            </a:extLst>
          </p:cNvPr>
          <p:cNvSpPr/>
          <p:nvPr/>
        </p:nvSpPr>
        <p:spPr bwMode="auto">
          <a:xfrm>
            <a:off x="2641743" y="196279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7" name="TextBox 1">
            <a:extLst>
              <a:ext uri="{FF2B5EF4-FFF2-40B4-BE49-F238E27FC236}">
                <a16:creationId xmlns:a16="http://schemas.microsoft.com/office/drawing/2014/main" id="{13A28A5D-CC39-4F34-83CB-9057D2B51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318" y="229930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18" name="Straight Connector 114">
            <a:extLst>
              <a:ext uri="{FF2B5EF4-FFF2-40B4-BE49-F238E27FC236}">
                <a16:creationId xmlns:a16="http://schemas.microsoft.com/office/drawing/2014/main" id="{729C07E3-DC59-4E66-B65C-2A4F97688F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63392" y="1452781"/>
            <a:ext cx="0" cy="439312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EE373594-8455-44DA-83BA-3C0CF652242C}"/>
              </a:ext>
            </a:extLst>
          </p:cNvPr>
          <p:cNvSpPr txBox="1"/>
          <p:nvPr/>
        </p:nvSpPr>
        <p:spPr>
          <a:xfrm>
            <a:off x="8593767" y="4338231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plan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DCD04FFF-DDD6-46B4-9F19-7BD175C10DED}"/>
              </a:ext>
            </a:extLst>
          </p:cNvPr>
          <p:cNvCxnSpPr>
            <a:cxnSpLocks/>
            <a:endCxn id="121" idx="1"/>
          </p:cNvCxnSpPr>
          <p:nvPr/>
        </p:nvCxnSpPr>
        <p:spPr>
          <a:xfrm>
            <a:off x="8267337" y="2955322"/>
            <a:ext cx="326430" cy="1598353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B5785BBB-EE92-46EE-8127-9F9C08483145}"/>
              </a:ext>
            </a:extLst>
          </p:cNvPr>
          <p:cNvCxnSpPr>
            <a:cxnSpLocks/>
            <a:endCxn id="121" idx="1"/>
          </p:cNvCxnSpPr>
          <p:nvPr/>
        </p:nvCxnSpPr>
        <p:spPr>
          <a:xfrm flipV="1">
            <a:off x="8281932" y="4553675"/>
            <a:ext cx="311835" cy="837036"/>
          </a:xfrm>
          <a:prstGeom prst="line">
            <a:avLst/>
          </a:prstGeom>
          <a:ln w="31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Chevron 60">
            <a:extLst>
              <a:ext uri="{FF2B5EF4-FFF2-40B4-BE49-F238E27FC236}">
                <a16:creationId xmlns:a16="http://schemas.microsoft.com/office/drawing/2014/main" id="{4C19788E-6B6E-4E19-924F-E2FCF545CB65}"/>
              </a:ext>
            </a:extLst>
          </p:cNvPr>
          <p:cNvSpPr/>
          <p:nvPr/>
        </p:nvSpPr>
        <p:spPr bwMode="auto">
          <a:xfrm>
            <a:off x="3699399" y="5298195"/>
            <a:ext cx="960525" cy="2120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26" name="Chevron 60">
            <a:extLst>
              <a:ext uri="{FF2B5EF4-FFF2-40B4-BE49-F238E27FC236}">
                <a16:creationId xmlns:a16="http://schemas.microsoft.com/office/drawing/2014/main" id="{688F809E-F7B0-4683-AD5A-BB1F13B33339}"/>
              </a:ext>
            </a:extLst>
          </p:cNvPr>
          <p:cNvSpPr/>
          <p:nvPr/>
        </p:nvSpPr>
        <p:spPr bwMode="auto">
          <a:xfrm>
            <a:off x="4601890" y="5311564"/>
            <a:ext cx="3678959" cy="19151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6G 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Study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ies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)</a:t>
            </a:r>
          </a:p>
          <a:p>
            <a:pPr algn="ctr"/>
            <a:endParaRPr lang="fr-FR" sz="800" dirty="0">
              <a:solidFill>
                <a:srgbClr val="FF0000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127" name="Title 1">
            <a:extLst>
              <a:ext uri="{FF2B5EF4-FFF2-40B4-BE49-F238E27FC236}">
                <a16:creationId xmlns:a16="http://schemas.microsoft.com/office/drawing/2014/main" id="{CFA57679-78E2-4E52-BC31-57AB883C1798}"/>
              </a:ext>
            </a:extLst>
          </p:cNvPr>
          <p:cNvSpPr txBox="1">
            <a:spLocks/>
          </p:cNvSpPr>
          <p:nvPr/>
        </p:nvSpPr>
        <p:spPr bwMode="auto">
          <a:xfrm>
            <a:off x="6774858" y="1590540"/>
            <a:ext cx="2278234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9" name="Chevron 60">
            <a:extLst>
              <a:ext uri="{FF2B5EF4-FFF2-40B4-BE49-F238E27FC236}">
                <a16:creationId xmlns:a16="http://schemas.microsoft.com/office/drawing/2014/main" id="{8C778D17-07B9-42C2-B6F5-F9553391061A}"/>
              </a:ext>
            </a:extLst>
          </p:cNvPr>
          <p:cNvSpPr/>
          <p:nvPr/>
        </p:nvSpPr>
        <p:spPr bwMode="auto">
          <a:xfrm>
            <a:off x="4101700" y="2710414"/>
            <a:ext cx="3570919" cy="18075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30" name="Chevron 60">
            <a:extLst>
              <a:ext uri="{FF2B5EF4-FFF2-40B4-BE49-F238E27FC236}">
                <a16:creationId xmlns:a16="http://schemas.microsoft.com/office/drawing/2014/main" id="{0DCD51E2-A4E9-476E-9AC3-E7BC04CED07A}"/>
              </a:ext>
            </a:extLst>
          </p:cNvPr>
          <p:cNvSpPr/>
          <p:nvPr/>
        </p:nvSpPr>
        <p:spPr bwMode="auto">
          <a:xfrm>
            <a:off x="3208037" y="2698223"/>
            <a:ext cx="922255" cy="214283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31" name="Chevron 60">
            <a:extLst>
              <a:ext uri="{FF2B5EF4-FFF2-40B4-BE49-F238E27FC236}">
                <a16:creationId xmlns:a16="http://schemas.microsoft.com/office/drawing/2014/main" id="{47112207-482A-4B61-A881-6DD159234BB0}"/>
              </a:ext>
            </a:extLst>
          </p:cNvPr>
          <p:cNvSpPr/>
          <p:nvPr/>
        </p:nvSpPr>
        <p:spPr bwMode="auto">
          <a:xfrm>
            <a:off x="6420848" y="2891455"/>
            <a:ext cx="1837670" cy="201711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6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SA5 (OAM/CH</a:t>
            </a:r>
            <a:r>
              <a:rPr lang="fr-FR" sz="6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Stage 2/Stage3 </a:t>
            </a:r>
            <a:r>
              <a:rPr lang="fr-FR" sz="6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6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) SA&amp;RAN </a:t>
            </a:r>
            <a:r>
              <a:rPr lang="fr-FR" altLang="zh-CN" sz="6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(SA5) </a:t>
            </a:r>
            <a:endParaRPr lang="fr-FR" sz="600" dirty="0">
              <a:solidFill>
                <a:srgbClr val="FF0000"/>
              </a:solidFill>
              <a:latin typeface="+mn-lt"/>
              <a:ea typeface="ＭＳ Ｐゴシック" charset="-128"/>
              <a:cs typeface="Arial" pitchFamily="34" charset="0"/>
            </a:endParaRPr>
          </a:p>
        </p:txBody>
      </p:sp>
      <p:sp>
        <p:nvSpPr>
          <p:cNvPr id="132" name="Chevron 60">
            <a:extLst>
              <a:ext uri="{FF2B5EF4-FFF2-40B4-BE49-F238E27FC236}">
                <a16:creationId xmlns:a16="http://schemas.microsoft.com/office/drawing/2014/main" id="{BBAE5B3C-BB84-499F-9641-0AFE8C13B616}"/>
              </a:ext>
            </a:extLst>
          </p:cNvPr>
          <p:cNvSpPr/>
          <p:nvPr/>
        </p:nvSpPr>
        <p:spPr bwMode="auto">
          <a:xfrm>
            <a:off x="5252352" y="2896890"/>
            <a:ext cx="1231248" cy="21488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6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8B1BE00C-2BC1-4EAE-BAF8-D10D0CB8ACFE}"/>
              </a:ext>
            </a:extLst>
          </p:cNvPr>
          <p:cNvSpPr/>
          <p:nvPr/>
        </p:nvSpPr>
        <p:spPr>
          <a:xfrm>
            <a:off x="9412214" y="1124374"/>
            <a:ext cx="2598162" cy="536167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en-GB" altLang="zh-CN" sz="1100" b="1" dirty="0">
                <a:solidFill>
                  <a:prstClr val="black"/>
                </a:solidFill>
                <a:highlight>
                  <a:srgbClr val="00FFFF"/>
                </a:highlight>
                <a:latin typeface="+mn-lt"/>
              </a:rPr>
              <a:t>5GA Rel-20: </a:t>
            </a:r>
          </a:p>
          <a:p>
            <a:pPr lvl="0"/>
            <a:r>
              <a:rPr lang="en-GB" altLang="zh-CN" sz="11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100" dirty="0">
                <a:solidFill>
                  <a:srgbClr val="0000FF"/>
                </a:solidFill>
                <a:latin typeface="+mn-lt"/>
              </a:rPr>
              <a:t>All prime SIDs to be agreed no later than May.2025(SA5#161) and target for approval in Jun.2025</a:t>
            </a:r>
            <a:r>
              <a:rPr lang="en-GB" altLang="zh-CN" sz="11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1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1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1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05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05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05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 normative: Dec.2026 (SA#114/SA5#170)</a:t>
            </a:r>
          </a:p>
          <a:p>
            <a:pPr lvl="0"/>
            <a:endParaRPr lang="en-GB" altLang="zh-CN" sz="105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1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1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1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1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05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05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05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05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05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  <a:p>
            <a:pPr lvl="0"/>
            <a:endParaRPr lang="en-GB" altLang="zh-CN" sz="11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1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Rel-20 </a:t>
            </a:r>
            <a:r>
              <a:rPr lang="en-US" altLang="zh-CN" sz="11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study</a:t>
            </a:r>
            <a:r>
              <a:rPr lang="en-GB" altLang="zh-CN" sz="11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: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Start of Rel-20 study: Sep.2025 (SA#109/SA5#163)</a:t>
            </a:r>
          </a:p>
          <a:p>
            <a:pPr marL="171450" lvl="0" indent="-171450">
              <a:buFont typeface="Wingdings" panose="05000000000000000000" pitchFamily="2" charset="2"/>
              <a:buChar char="Ø"/>
            </a:pPr>
            <a:r>
              <a:rPr lang="en-US" altLang="zh-CN" sz="1050" dirty="0">
                <a:solidFill>
                  <a:prstClr val="black"/>
                </a:solidFill>
                <a:latin typeface="+mn-lt"/>
              </a:rPr>
              <a:t>End of Rel-20 study: Mar.2027 (SA#115/SA5#171)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53F64D-CFEB-4BE9-A8ED-79157362893A}"/>
              </a:ext>
            </a:extLst>
          </p:cNvPr>
          <p:cNvSpPr txBox="1"/>
          <p:nvPr/>
        </p:nvSpPr>
        <p:spPr>
          <a:xfrm>
            <a:off x="246914" y="6091019"/>
            <a:ext cx="617393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6G time line needs more discussion based on inputs from SA 6G workshop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62450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78464" cy="94879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altLang="zh-CN" sz="1600" b="1" dirty="0"/>
              <a:t>Overall Plan:</a:t>
            </a:r>
          </a:p>
          <a:p>
            <a:pPr algn="ctr"/>
            <a:r>
              <a:rPr lang="en-GB" altLang="zh-CN" sz="1550" dirty="0"/>
              <a:t>Start of Rel-20: Jun.2025 (SA#108/SA5#161)</a:t>
            </a:r>
          </a:p>
          <a:p>
            <a:pPr algn="ctr"/>
            <a:r>
              <a:rPr lang="en-GB" altLang="zh-CN" sz="1550" dirty="0"/>
              <a:t>End of Rel-20: Mar.2027 (SA#115/SA5#171)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2284731"/>
            <a:ext cx="5448300" cy="357020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5GA Rel-20: </a:t>
            </a:r>
          </a:p>
          <a:p>
            <a:pPr lvl="0"/>
            <a:endParaRPr lang="en-GB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prime feature:</a:t>
            </a:r>
            <a:endParaRPr lang="zh-CN" altLang="zh-CN" sz="14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prime SIDs to be agreed no later than May.2025(SA5#161) and target for approval in Jun.2025</a:t>
            </a:r>
            <a:r>
              <a:rPr lang="en-GB" altLang="zh-CN" sz="1400" dirty="0">
                <a:solidFill>
                  <a:srgbClr val="0000FF"/>
                </a:solidFill>
                <a:latin typeface="Calibri"/>
              </a:rPr>
              <a:t> (SA#108)</a:t>
            </a:r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. </a:t>
            </a: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It’s recommended to take max 6~9 months for study phase if normative work is planned for Rel-20. </a:t>
            </a:r>
            <a:endParaRPr lang="en-GB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study: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 right after 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Dec.2026 (SA#114/SA5#170)</a:t>
            </a:r>
          </a:p>
          <a:p>
            <a:pPr lvl="0"/>
            <a:endParaRPr lang="en-GB" altLang="zh-CN" sz="1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supporting to network feature</a:t>
            </a: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(SA5 is ready to support network features pending the availability of inputs from other WGs)</a:t>
            </a:r>
            <a:endParaRPr lang="en-GB" altLang="zh-CN" sz="1400" b="1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supporting studies/normative WIDs to be agreed no later than May.2026 (SA5#167) and target for approval in Jun.2026 (SA#112). </a:t>
            </a:r>
            <a:endParaRPr lang="zh-CN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 (if needed):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right after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Jun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.2026 (SA#112/SA5#167)</a:t>
            </a: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Mar.2027 (SA#115/SA5#171)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123288" y="2284731"/>
            <a:ext cx="5502876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SI Approval:</a:t>
            </a:r>
          </a:p>
          <a:p>
            <a:endParaRPr lang="en-US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Mar.2027 (SA#115/SA5#171)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54B90A-2B13-4280-A34D-43CCA2C2BD3C}"/>
              </a:ext>
            </a:extLst>
          </p:cNvPr>
          <p:cNvSpPr txBox="1"/>
          <p:nvPr/>
        </p:nvSpPr>
        <p:spPr>
          <a:xfrm rot="21008097">
            <a:off x="9304154" y="4337780"/>
            <a:ext cx="1868788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 is preliminary information for comments, target to be endorsed in SA5#159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0717048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9500301E-02C4-4D90-A67D-60EF7CE18BD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224" y="171689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6A0138B2-9A1F-49ED-9F20-308059E277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284" y="171689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D1887739-0872-4B2B-BD4C-BE66C02EBC4C}"/>
              </a:ext>
            </a:extLst>
          </p:cNvPr>
          <p:cNvCxnSpPr>
            <a:cxnSpLocks/>
          </p:cNvCxnSpPr>
          <p:nvPr/>
        </p:nvCxnSpPr>
        <p:spPr bwMode="auto">
          <a:xfrm>
            <a:off x="600805" y="1204781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0" name="Straight Connector 114">
            <a:extLst>
              <a:ext uri="{FF2B5EF4-FFF2-40B4-BE49-F238E27FC236}">
                <a16:creationId xmlns:a16="http://schemas.microsoft.com/office/drawing/2014/main" id="{079AEB49-F851-413D-821E-2C51D023D6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4612" y="1691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1" name="Straight Connector 114">
            <a:extLst>
              <a:ext uri="{FF2B5EF4-FFF2-40B4-BE49-F238E27FC236}">
                <a16:creationId xmlns:a16="http://schemas.microsoft.com/office/drawing/2014/main" id="{BDEB78E9-545C-4298-8363-B57502A454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49700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265DC88B-841F-4C4D-A84A-188A2516FF5F}"/>
              </a:ext>
            </a:extLst>
          </p:cNvPr>
          <p:cNvSpPr txBox="1"/>
          <p:nvPr/>
        </p:nvSpPr>
        <p:spPr>
          <a:xfrm>
            <a:off x="1498377" y="1082544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BB6B8C98-4EC4-45E2-B5B3-97E0C7370342}"/>
              </a:ext>
            </a:extLst>
          </p:cNvPr>
          <p:cNvGrpSpPr/>
          <p:nvPr/>
        </p:nvGrpSpPr>
        <p:grpSpPr>
          <a:xfrm>
            <a:off x="940458" y="1347868"/>
            <a:ext cx="400050" cy="354013"/>
            <a:chOff x="996003" y="755453"/>
            <a:chExt cx="400050" cy="354013"/>
          </a:xfrm>
        </p:grpSpPr>
        <p:sp>
          <p:nvSpPr>
            <p:cNvPr id="114" name="TextBox 86">
              <a:extLst>
                <a:ext uri="{FF2B5EF4-FFF2-40B4-BE49-F238E27FC236}">
                  <a16:creationId xmlns:a16="http://schemas.microsoft.com/office/drawing/2014/main" id="{019C9387-8E1E-407B-A292-B4750C4949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5" name="TextBox 59">
              <a:extLst>
                <a:ext uri="{FF2B5EF4-FFF2-40B4-BE49-F238E27FC236}">
                  <a16:creationId xmlns:a16="http://schemas.microsoft.com/office/drawing/2014/main" id="{53D910F7-8598-4ED1-B9D1-183827776E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EBF229DD-DF21-4F74-870B-362EF7293565}"/>
              </a:ext>
            </a:extLst>
          </p:cNvPr>
          <p:cNvGrpSpPr/>
          <p:nvPr/>
        </p:nvGrpSpPr>
        <p:grpSpPr>
          <a:xfrm>
            <a:off x="5794895" y="1347868"/>
            <a:ext cx="403225" cy="354013"/>
            <a:chOff x="6320478" y="755453"/>
            <a:chExt cx="403225" cy="354013"/>
          </a:xfrm>
        </p:grpSpPr>
        <p:sp>
          <p:nvSpPr>
            <p:cNvPr id="117" name="TextBox 86">
              <a:extLst>
                <a:ext uri="{FF2B5EF4-FFF2-40B4-BE49-F238E27FC236}">
                  <a16:creationId xmlns:a16="http://schemas.microsoft.com/office/drawing/2014/main" id="{E42B969B-3F57-43DF-95C6-D59217135B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8" name="TextBox 60">
              <a:extLst>
                <a:ext uri="{FF2B5EF4-FFF2-40B4-BE49-F238E27FC236}">
                  <a16:creationId xmlns:a16="http://schemas.microsoft.com/office/drawing/2014/main" id="{B83B670B-BC24-488A-81B1-C157EFB9D1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C79FA18-6865-4DA2-99FD-63F5EC3C4D39}"/>
              </a:ext>
            </a:extLst>
          </p:cNvPr>
          <p:cNvGrpSpPr/>
          <p:nvPr/>
        </p:nvGrpSpPr>
        <p:grpSpPr>
          <a:xfrm>
            <a:off x="3356564" y="1347868"/>
            <a:ext cx="390525" cy="354013"/>
            <a:chOff x="3678878" y="755453"/>
            <a:chExt cx="390525" cy="354013"/>
          </a:xfrm>
        </p:grpSpPr>
        <p:sp>
          <p:nvSpPr>
            <p:cNvPr id="120" name="TextBox 86">
              <a:extLst>
                <a:ext uri="{FF2B5EF4-FFF2-40B4-BE49-F238E27FC236}">
                  <a16:creationId xmlns:a16="http://schemas.microsoft.com/office/drawing/2014/main" id="{A86DA2AD-AEDE-45AE-A4E7-1997B1A8C0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1" name="TextBox 61">
              <a:extLst>
                <a:ext uri="{FF2B5EF4-FFF2-40B4-BE49-F238E27FC236}">
                  <a16:creationId xmlns:a16="http://schemas.microsoft.com/office/drawing/2014/main" id="{AB5FD0EB-982E-4C3C-B0C2-52744A02A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55175B80-FE37-444C-BC6E-6F96D6046891}"/>
              </a:ext>
            </a:extLst>
          </p:cNvPr>
          <p:cNvGrpSpPr/>
          <p:nvPr/>
        </p:nvGrpSpPr>
        <p:grpSpPr>
          <a:xfrm>
            <a:off x="1546072" y="1347868"/>
            <a:ext cx="396875" cy="354013"/>
            <a:chOff x="1684978" y="755453"/>
            <a:chExt cx="396875" cy="354013"/>
          </a:xfrm>
        </p:grpSpPr>
        <p:sp>
          <p:nvSpPr>
            <p:cNvPr id="123" name="TextBox 86">
              <a:extLst>
                <a:ext uri="{FF2B5EF4-FFF2-40B4-BE49-F238E27FC236}">
                  <a16:creationId xmlns:a16="http://schemas.microsoft.com/office/drawing/2014/main" id="{3342527D-367D-4737-9C4C-E1B3A81358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4" name="TextBox 62">
              <a:extLst>
                <a:ext uri="{FF2B5EF4-FFF2-40B4-BE49-F238E27FC236}">
                  <a16:creationId xmlns:a16="http://schemas.microsoft.com/office/drawing/2014/main" id="{7F5DB18C-5D6D-4CFE-82F0-71C82814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4D7B6208-B667-4A66-95DC-5AD5778E0BC8}"/>
              </a:ext>
            </a:extLst>
          </p:cNvPr>
          <p:cNvGrpSpPr/>
          <p:nvPr/>
        </p:nvGrpSpPr>
        <p:grpSpPr>
          <a:xfrm>
            <a:off x="3952653" y="1347868"/>
            <a:ext cx="422275" cy="354013"/>
            <a:chOff x="4367853" y="755453"/>
            <a:chExt cx="422275" cy="354013"/>
          </a:xfrm>
        </p:grpSpPr>
        <p:sp>
          <p:nvSpPr>
            <p:cNvPr id="126" name="TextBox 86">
              <a:extLst>
                <a:ext uri="{FF2B5EF4-FFF2-40B4-BE49-F238E27FC236}">
                  <a16:creationId xmlns:a16="http://schemas.microsoft.com/office/drawing/2014/main" id="{88778020-771E-4DF1-8F1B-8DF4BB87FB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7" name="TextBox 63">
              <a:extLst>
                <a:ext uri="{FF2B5EF4-FFF2-40B4-BE49-F238E27FC236}">
                  <a16:creationId xmlns:a16="http://schemas.microsoft.com/office/drawing/2014/main" id="{366E4A3C-9EA6-44B9-8C9C-E6CC0CFBA6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8109B47-4490-4E86-A805-E36FC9E8B877}"/>
              </a:ext>
            </a:extLst>
          </p:cNvPr>
          <p:cNvGrpSpPr/>
          <p:nvPr/>
        </p:nvGrpSpPr>
        <p:grpSpPr>
          <a:xfrm>
            <a:off x="6403684" y="1347868"/>
            <a:ext cx="407988" cy="354013"/>
            <a:chOff x="6884040" y="755453"/>
            <a:chExt cx="407988" cy="354013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58D6A484-995A-42FD-8E8F-872417152E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0" name="TextBox 64">
              <a:extLst>
                <a:ext uri="{FF2B5EF4-FFF2-40B4-BE49-F238E27FC236}">
                  <a16:creationId xmlns:a16="http://schemas.microsoft.com/office/drawing/2014/main" id="{132512CE-04FE-49E2-8729-A9B6AF2372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58175504-4223-4F66-AF0A-D1A357C8D399}"/>
              </a:ext>
            </a:extLst>
          </p:cNvPr>
          <p:cNvGrpSpPr/>
          <p:nvPr/>
        </p:nvGrpSpPr>
        <p:grpSpPr>
          <a:xfrm>
            <a:off x="2148511" y="1347868"/>
            <a:ext cx="390525" cy="354013"/>
            <a:chOff x="2464440" y="755453"/>
            <a:chExt cx="390525" cy="354013"/>
          </a:xfrm>
        </p:grpSpPr>
        <p:sp>
          <p:nvSpPr>
            <p:cNvPr id="132" name="TextBox 86">
              <a:extLst>
                <a:ext uri="{FF2B5EF4-FFF2-40B4-BE49-F238E27FC236}">
                  <a16:creationId xmlns:a16="http://schemas.microsoft.com/office/drawing/2014/main" id="{C16E2454-F9CB-431F-A060-93268DC835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3" name="TextBox 65">
              <a:extLst>
                <a:ext uri="{FF2B5EF4-FFF2-40B4-BE49-F238E27FC236}">
                  <a16:creationId xmlns:a16="http://schemas.microsoft.com/office/drawing/2014/main" id="{1F23302A-437C-465C-BEF8-A1DCA336F6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30B33401-3590-4C9B-A2C6-A5F6A3BA3ED8}"/>
              </a:ext>
            </a:extLst>
          </p:cNvPr>
          <p:cNvGrpSpPr/>
          <p:nvPr/>
        </p:nvGrpSpPr>
        <p:grpSpPr>
          <a:xfrm>
            <a:off x="4580492" y="1347868"/>
            <a:ext cx="406400" cy="354013"/>
            <a:chOff x="5098103" y="755453"/>
            <a:chExt cx="406400" cy="354013"/>
          </a:xfrm>
        </p:grpSpPr>
        <p:sp>
          <p:nvSpPr>
            <p:cNvPr id="135" name="TextBox 86">
              <a:extLst>
                <a:ext uri="{FF2B5EF4-FFF2-40B4-BE49-F238E27FC236}">
                  <a16:creationId xmlns:a16="http://schemas.microsoft.com/office/drawing/2014/main" id="{AF0626F3-5209-4198-BCFA-BCB1D453D6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6" name="TextBox 66">
              <a:extLst>
                <a:ext uri="{FF2B5EF4-FFF2-40B4-BE49-F238E27FC236}">
                  <a16:creationId xmlns:a16="http://schemas.microsoft.com/office/drawing/2014/main" id="{427D9B67-4523-4DEB-B20C-4E9A359BE4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6FF975CA-2ABC-45F7-8EE9-E5B0523024F8}"/>
              </a:ext>
            </a:extLst>
          </p:cNvPr>
          <p:cNvGrpSpPr/>
          <p:nvPr/>
        </p:nvGrpSpPr>
        <p:grpSpPr>
          <a:xfrm>
            <a:off x="344369" y="1347868"/>
            <a:ext cx="390525" cy="354013"/>
            <a:chOff x="314965" y="755453"/>
            <a:chExt cx="390525" cy="354013"/>
          </a:xfrm>
        </p:grpSpPr>
        <p:sp>
          <p:nvSpPr>
            <p:cNvPr id="138" name="TextBox 86">
              <a:extLst>
                <a:ext uri="{FF2B5EF4-FFF2-40B4-BE49-F238E27FC236}">
                  <a16:creationId xmlns:a16="http://schemas.microsoft.com/office/drawing/2014/main" id="{56355FB1-C094-4E7D-8D97-7E439F7EC3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39" name="TextBox 69">
              <a:extLst>
                <a:ext uri="{FF2B5EF4-FFF2-40B4-BE49-F238E27FC236}">
                  <a16:creationId xmlns:a16="http://schemas.microsoft.com/office/drawing/2014/main" id="{605A0384-69BB-4EE5-83B0-D6003FDA8D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722DE842-A755-4BB8-991C-E535371DAF55}"/>
              </a:ext>
            </a:extLst>
          </p:cNvPr>
          <p:cNvGrpSpPr/>
          <p:nvPr/>
        </p:nvGrpSpPr>
        <p:grpSpPr>
          <a:xfrm>
            <a:off x="2744600" y="1347868"/>
            <a:ext cx="406400" cy="354013"/>
            <a:chOff x="2991490" y="755453"/>
            <a:chExt cx="406400" cy="354013"/>
          </a:xfrm>
        </p:grpSpPr>
        <p:sp>
          <p:nvSpPr>
            <p:cNvPr id="141" name="TextBox 86">
              <a:extLst>
                <a:ext uri="{FF2B5EF4-FFF2-40B4-BE49-F238E27FC236}">
                  <a16:creationId xmlns:a16="http://schemas.microsoft.com/office/drawing/2014/main" id="{4ED5065F-050B-43AD-9A3C-99AB755B5A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2" name="TextBox 70">
              <a:extLst>
                <a:ext uri="{FF2B5EF4-FFF2-40B4-BE49-F238E27FC236}">
                  <a16:creationId xmlns:a16="http://schemas.microsoft.com/office/drawing/2014/main" id="{63500540-F5E4-49EF-9477-3E49A51AE0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CC78AD5-2A1E-46A3-BA77-1D433A1C7D0F}"/>
              </a:ext>
            </a:extLst>
          </p:cNvPr>
          <p:cNvGrpSpPr/>
          <p:nvPr/>
        </p:nvGrpSpPr>
        <p:grpSpPr>
          <a:xfrm>
            <a:off x="5192456" y="1347868"/>
            <a:ext cx="396875" cy="354013"/>
            <a:chOff x="5758503" y="755453"/>
            <a:chExt cx="396875" cy="354013"/>
          </a:xfrm>
        </p:grpSpPr>
        <p:sp>
          <p:nvSpPr>
            <p:cNvPr id="144" name="TextBox 86">
              <a:extLst>
                <a:ext uri="{FF2B5EF4-FFF2-40B4-BE49-F238E27FC236}">
                  <a16:creationId xmlns:a16="http://schemas.microsoft.com/office/drawing/2014/main" id="{5E69B2AB-2CBE-44C5-B957-CBAAFFB2AC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5" name="TextBox 71">
              <a:extLst>
                <a:ext uri="{FF2B5EF4-FFF2-40B4-BE49-F238E27FC236}">
                  <a16:creationId xmlns:a16="http://schemas.microsoft.com/office/drawing/2014/main" id="{8758EF59-2079-499D-97AF-CAC9D832E2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46" name="Rectangle 12">
            <a:extLst>
              <a:ext uri="{FF2B5EF4-FFF2-40B4-BE49-F238E27FC236}">
                <a16:creationId xmlns:a16="http://schemas.microsoft.com/office/drawing/2014/main" id="{A5B37F41-8090-4F8C-9DB8-C0EDC0C93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636" y="552139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47" name="TextBox 67">
            <a:extLst>
              <a:ext uri="{FF2B5EF4-FFF2-40B4-BE49-F238E27FC236}">
                <a16:creationId xmlns:a16="http://schemas.microsoft.com/office/drawing/2014/main" id="{B447AE5F-917B-468F-9521-162CCA6FB4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890" y="1246056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48" name="Chevron 60">
            <a:extLst>
              <a:ext uri="{FF2B5EF4-FFF2-40B4-BE49-F238E27FC236}">
                <a16:creationId xmlns:a16="http://schemas.microsoft.com/office/drawing/2014/main" id="{7333370C-5BEA-4288-B24B-A2541DBB679A}"/>
              </a:ext>
            </a:extLst>
          </p:cNvPr>
          <p:cNvSpPr/>
          <p:nvPr/>
        </p:nvSpPr>
        <p:spPr bwMode="auto">
          <a:xfrm>
            <a:off x="239382" y="2271917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2EE849A0-370D-46E7-A7EA-EE7E5A2C3B24}"/>
              </a:ext>
            </a:extLst>
          </p:cNvPr>
          <p:cNvSpPr/>
          <p:nvPr/>
        </p:nvSpPr>
        <p:spPr bwMode="auto">
          <a:xfrm>
            <a:off x="3436396" y="2267518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0" name="Chevron 60">
            <a:extLst>
              <a:ext uri="{FF2B5EF4-FFF2-40B4-BE49-F238E27FC236}">
                <a16:creationId xmlns:a16="http://schemas.microsoft.com/office/drawing/2014/main" id="{ADA76C19-A9FA-4C7F-B3D7-C3521C1D0444}"/>
              </a:ext>
            </a:extLst>
          </p:cNvPr>
          <p:cNvSpPr/>
          <p:nvPr/>
        </p:nvSpPr>
        <p:spPr bwMode="auto">
          <a:xfrm>
            <a:off x="1709197" y="2271116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51" name="Chevron 60">
            <a:extLst>
              <a:ext uri="{FF2B5EF4-FFF2-40B4-BE49-F238E27FC236}">
                <a16:creationId xmlns:a16="http://schemas.microsoft.com/office/drawing/2014/main" id="{CF6F1524-E077-495C-9C39-5815E40AD7EE}"/>
              </a:ext>
            </a:extLst>
          </p:cNvPr>
          <p:cNvSpPr/>
          <p:nvPr/>
        </p:nvSpPr>
        <p:spPr bwMode="auto">
          <a:xfrm>
            <a:off x="6458416" y="27416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C37874FD-3D51-454C-A8BB-266F3C7B08CB}"/>
              </a:ext>
            </a:extLst>
          </p:cNvPr>
          <p:cNvSpPr/>
          <p:nvPr/>
        </p:nvSpPr>
        <p:spPr bwMode="auto">
          <a:xfrm>
            <a:off x="4127272" y="2743419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EA9641EC-9EB7-475A-B4D6-C9228C68284C}"/>
              </a:ext>
            </a:extLst>
          </p:cNvPr>
          <p:cNvSpPr/>
          <p:nvPr/>
        </p:nvSpPr>
        <p:spPr bwMode="auto">
          <a:xfrm>
            <a:off x="6108869" y="546055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8A6057A7-AACD-4D46-8205-AD259D6244CB}"/>
              </a:ext>
            </a:extLst>
          </p:cNvPr>
          <p:cNvGrpSpPr/>
          <p:nvPr/>
        </p:nvGrpSpPr>
        <p:grpSpPr>
          <a:xfrm>
            <a:off x="7017236" y="1337708"/>
            <a:ext cx="390850" cy="354013"/>
            <a:chOff x="7359013" y="745293"/>
            <a:chExt cx="390850" cy="354013"/>
          </a:xfrm>
        </p:grpSpPr>
        <p:sp>
          <p:nvSpPr>
            <p:cNvPr id="155" name="TextBox 86">
              <a:extLst>
                <a:ext uri="{FF2B5EF4-FFF2-40B4-BE49-F238E27FC236}">
                  <a16:creationId xmlns:a16="http://schemas.microsoft.com/office/drawing/2014/main" id="{47976F90-5FEE-47C8-9773-F53673AA75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56" name="TextBox 66">
              <a:extLst>
                <a:ext uri="{FF2B5EF4-FFF2-40B4-BE49-F238E27FC236}">
                  <a16:creationId xmlns:a16="http://schemas.microsoft.com/office/drawing/2014/main" id="{16485D99-E915-4297-B032-6206220282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D397E2E3-843B-4E99-9319-4AF10FF1B1C1}"/>
              </a:ext>
            </a:extLst>
          </p:cNvPr>
          <p:cNvGrpSpPr/>
          <p:nvPr/>
        </p:nvGrpSpPr>
        <p:grpSpPr>
          <a:xfrm>
            <a:off x="7613650" y="1337708"/>
            <a:ext cx="384175" cy="354013"/>
            <a:chOff x="8016563" y="745293"/>
            <a:chExt cx="384175" cy="354013"/>
          </a:xfrm>
        </p:grpSpPr>
        <p:sp>
          <p:nvSpPr>
            <p:cNvPr id="158" name="TextBox 86">
              <a:extLst>
                <a:ext uri="{FF2B5EF4-FFF2-40B4-BE49-F238E27FC236}">
                  <a16:creationId xmlns:a16="http://schemas.microsoft.com/office/drawing/2014/main" id="{B7B9D414-95D4-441C-B8C3-BBB430F9B6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59" name="TextBox 71">
              <a:extLst>
                <a:ext uri="{FF2B5EF4-FFF2-40B4-BE49-F238E27FC236}">
                  <a16:creationId xmlns:a16="http://schemas.microsoft.com/office/drawing/2014/main" id="{7FAC92B7-D69C-4F00-BA90-80FDCB2FEA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60" name="TextBox 86">
            <a:extLst>
              <a:ext uri="{FF2B5EF4-FFF2-40B4-BE49-F238E27FC236}">
                <a16:creationId xmlns:a16="http://schemas.microsoft.com/office/drawing/2014/main" id="{B2E13495-F576-4E63-8D04-45ABFC8D8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389" y="1351255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61" name="TextBox 60">
            <a:extLst>
              <a:ext uri="{FF2B5EF4-FFF2-40B4-BE49-F238E27FC236}">
                <a16:creationId xmlns:a16="http://schemas.microsoft.com/office/drawing/2014/main" id="{B52473BA-08A2-4190-AE47-AB53BC5E88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8639" y="150524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62" name="TextBox 60">
            <a:extLst>
              <a:ext uri="{FF2B5EF4-FFF2-40B4-BE49-F238E27FC236}">
                <a16:creationId xmlns:a16="http://schemas.microsoft.com/office/drawing/2014/main" id="{72D3A907-C4D5-414F-86A0-904B7D78B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8800" y="1488309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C51911DC-BCFD-413B-AC2B-57B956D6C99E}"/>
              </a:ext>
            </a:extLst>
          </p:cNvPr>
          <p:cNvSpPr/>
          <p:nvPr/>
        </p:nvSpPr>
        <p:spPr bwMode="auto">
          <a:xfrm>
            <a:off x="4215662" y="3609649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64" name="Chevron 60">
            <a:extLst>
              <a:ext uri="{FF2B5EF4-FFF2-40B4-BE49-F238E27FC236}">
                <a16:creationId xmlns:a16="http://schemas.microsoft.com/office/drawing/2014/main" id="{2F4D029A-968E-440A-B8FC-7524D556C165}"/>
              </a:ext>
            </a:extLst>
          </p:cNvPr>
          <p:cNvSpPr/>
          <p:nvPr/>
        </p:nvSpPr>
        <p:spPr bwMode="auto">
          <a:xfrm>
            <a:off x="4773446" y="4019804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165" name="TextBox 86">
            <a:extLst>
              <a:ext uri="{FF2B5EF4-FFF2-40B4-BE49-F238E27FC236}">
                <a16:creationId xmlns:a16="http://schemas.microsoft.com/office/drawing/2014/main" id="{F2BD3113-8D8E-401E-A73E-8C27F826C3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0906" y="1347868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166" name="Straight Connector 114">
            <a:extLst>
              <a:ext uri="{FF2B5EF4-FFF2-40B4-BE49-F238E27FC236}">
                <a16:creationId xmlns:a16="http://schemas.microsoft.com/office/drawing/2014/main" id="{C1469D7C-F815-469E-9F42-6C1B6BF569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098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7" name="Straight Connector 114">
            <a:extLst>
              <a:ext uri="{FF2B5EF4-FFF2-40B4-BE49-F238E27FC236}">
                <a16:creationId xmlns:a16="http://schemas.microsoft.com/office/drawing/2014/main" id="{617430F3-08F7-43D7-BD6F-C264BBF51E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145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8" name="Straight Connector 114">
            <a:extLst>
              <a:ext uri="{FF2B5EF4-FFF2-40B4-BE49-F238E27FC236}">
                <a16:creationId xmlns:a16="http://schemas.microsoft.com/office/drawing/2014/main" id="{35FCA5A1-1E01-4000-9604-99803D4920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6694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69" name="Straight Connector 114">
            <a:extLst>
              <a:ext uri="{FF2B5EF4-FFF2-40B4-BE49-F238E27FC236}">
                <a16:creationId xmlns:a16="http://schemas.microsoft.com/office/drawing/2014/main" id="{734EC506-D9BA-413E-8E14-2E4C3B947F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192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0" name="Straight Connector 114">
            <a:extLst>
              <a:ext uri="{FF2B5EF4-FFF2-40B4-BE49-F238E27FC236}">
                <a16:creationId xmlns:a16="http://schemas.microsoft.com/office/drawing/2014/main" id="{A8E66498-8001-45EF-B5F7-72893B5914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39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1" name="Straight Connector 114">
            <a:extLst>
              <a:ext uri="{FF2B5EF4-FFF2-40B4-BE49-F238E27FC236}">
                <a16:creationId xmlns:a16="http://schemas.microsoft.com/office/drawing/2014/main" id="{7254D77D-4758-43B0-B966-4AC43BA24DE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7634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2" name="Straight Connector 114">
            <a:extLst>
              <a:ext uri="{FF2B5EF4-FFF2-40B4-BE49-F238E27FC236}">
                <a16:creationId xmlns:a16="http://schemas.microsoft.com/office/drawing/2014/main" id="{60ECFA4E-7245-464F-8381-507D8DFC43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286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3" name="Straight Connector 114">
            <a:extLst>
              <a:ext uri="{FF2B5EF4-FFF2-40B4-BE49-F238E27FC236}">
                <a16:creationId xmlns:a16="http://schemas.microsoft.com/office/drawing/2014/main" id="{04F9D049-640D-4C53-A2BE-494BF809FE1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33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" name="Straight Connector 114">
            <a:extLst>
              <a:ext uri="{FF2B5EF4-FFF2-40B4-BE49-F238E27FC236}">
                <a16:creationId xmlns:a16="http://schemas.microsoft.com/office/drawing/2014/main" id="{C43F9092-8CC2-4467-B0F6-CBAA30B6AC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8579" y="171689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5" name="Straight Connector 114">
            <a:extLst>
              <a:ext uri="{FF2B5EF4-FFF2-40B4-BE49-F238E27FC236}">
                <a16:creationId xmlns:a16="http://schemas.microsoft.com/office/drawing/2014/main" id="{DCE45733-74E7-4DF0-BEC2-A8AA28C805C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164" y="171689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6" name="Straight Connector 114">
            <a:extLst>
              <a:ext uri="{FF2B5EF4-FFF2-40B4-BE49-F238E27FC236}">
                <a16:creationId xmlns:a16="http://schemas.microsoft.com/office/drawing/2014/main" id="{3304C6E5-B77C-441A-8E72-9822644BA7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104" y="171689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77" name="Chevron 60">
            <a:extLst>
              <a:ext uri="{FF2B5EF4-FFF2-40B4-BE49-F238E27FC236}">
                <a16:creationId xmlns:a16="http://schemas.microsoft.com/office/drawing/2014/main" id="{A2952DBB-234E-4A25-831A-9D43890E571E}"/>
              </a:ext>
            </a:extLst>
          </p:cNvPr>
          <p:cNvSpPr/>
          <p:nvPr/>
        </p:nvSpPr>
        <p:spPr bwMode="auto">
          <a:xfrm>
            <a:off x="5271968" y="3267061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78" name="Chevron 60">
            <a:extLst>
              <a:ext uri="{FF2B5EF4-FFF2-40B4-BE49-F238E27FC236}">
                <a16:creationId xmlns:a16="http://schemas.microsoft.com/office/drawing/2014/main" id="{A12F7853-EA66-40DF-BAB3-5D60AB6CBB66}"/>
              </a:ext>
            </a:extLst>
          </p:cNvPr>
          <p:cNvSpPr/>
          <p:nvPr/>
        </p:nvSpPr>
        <p:spPr bwMode="auto">
          <a:xfrm>
            <a:off x="8319963" y="4019479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79" name="Chevron 60">
            <a:extLst>
              <a:ext uri="{FF2B5EF4-FFF2-40B4-BE49-F238E27FC236}">
                <a16:creationId xmlns:a16="http://schemas.microsoft.com/office/drawing/2014/main" id="{116245A5-1F4D-4CB1-A561-9D89C2A574C5}"/>
              </a:ext>
            </a:extLst>
          </p:cNvPr>
          <p:cNvSpPr/>
          <p:nvPr/>
        </p:nvSpPr>
        <p:spPr bwMode="auto">
          <a:xfrm>
            <a:off x="4184848" y="3266940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38EF23DC-4C7E-4074-8CC2-0BDA824CE944}"/>
              </a:ext>
            </a:extLst>
          </p:cNvPr>
          <p:cNvCxnSpPr>
            <a:cxnSpLocks/>
          </p:cNvCxnSpPr>
          <p:nvPr/>
        </p:nvCxnSpPr>
        <p:spPr bwMode="auto">
          <a:xfrm>
            <a:off x="2968078" y="1201396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1" name="TextBox 180">
            <a:extLst>
              <a:ext uri="{FF2B5EF4-FFF2-40B4-BE49-F238E27FC236}">
                <a16:creationId xmlns:a16="http://schemas.microsoft.com/office/drawing/2014/main" id="{4DC9B37F-7493-47A0-BB1E-3CE895677C4E}"/>
              </a:ext>
            </a:extLst>
          </p:cNvPr>
          <p:cNvSpPr txBox="1"/>
          <p:nvPr/>
        </p:nvSpPr>
        <p:spPr>
          <a:xfrm>
            <a:off x="3865650" y="1079159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064DC630-6154-4F71-90A7-DDDC93D40F68}"/>
              </a:ext>
            </a:extLst>
          </p:cNvPr>
          <p:cNvCxnSpPr>
            <a:cxnSpLocks/>
          </p:cNvCxnSpPr>
          <p:nvPr/>
        </p:nvCxnSpPr>
        <p:spPr bwMode="auto">
          <a:xfrm>
            <a:off x="5369221" y="120478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3" name="TextBox 182">
            <a:extLst>
              <a:ext uri="{FF2B5EF4-FFF2-40B4-BE49-F238E27FC236}">
                <a16:creationId xmlns:a16="http://schemas.microsoft.com/office/drawing/2014/main" id="{E467BE5F-E0D6-49B9-86C7-4A356E701493}"/>
              </a:ext>
            </a:extLst>
          </p:cNvPr>
          <p:cNvSpPr txBox="1"/>
          <p:nvPr/>
        </p:nvSpPr>
        <p:spPr>
          <a:xfrm>
            <a:off x="6266793" y="108255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0ACB6A29-B138-4D2F-9967-080D6CCF494E}"/>
              </a:ext>
            </a:extLst>
          </p:cNvPr>
          <p:cNvCxnSpPr>
            <a:cxnSpLocks/>
          </p:cNvCxnSpPr>
          <p:nvPr/>
        </p:nvCxnSpPr>
        <p:spPr bwMode="auto">
          <a:xfrm>
            <a:off x="7763590" y="1194632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2357463B-7619-4C74-80B0-9F55B2D4CEAB}"/>
              </a:ext>
            </a:extLst>
          </p:cNvPr>
          <p:cNvSpPr txBox="1"/>
          <p:nvPr/>
        </p:nvSpPr>
        <p:spPr>
          <a:xfrm>
            <a:off x="8329269" y="1085942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86" name="Chevron 58">
            <a:extLst>
              <a:ext uri="{FF2B5EF4-FFF2-40B4-BE49-F238E27FC236}">
                <a16:creationId xmlns:a16="http://schemas.microsoft.com/office/drawing/2014/main" id="{17B788B0-A729-4AD9-9C49-CDD06035922F}"/>
              </a:ext>
            </a:extLst>
          </p:cNvPr>
          <p:cNvSpPr/>
          <p:nvPr/>
        </p:nvSpPr>
        <p:spPr bwMode="auto">
          <a:xfrm>
            <a:off x="8285704" y="544756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87" name="Thought Bubble: Cloud 186">
            <a:extLst>
              <a:ext uri="{FF2B5EF4-FFF2-40B4-BE49-F238E27FC236}">
                <a16:creationId xmlns:a16="http://schemas.microsoft.com/office/drawing/2014/main" id="{B225965E-51D1-46F3-9262-D28BBCF7E089}"/>
              </a:ext>
            </a:extLst>
          </p:cNvPr>
          <p:cNvSpPr/>
          <p:nvPr/>
        </p:nvSpPr>
        <p:spPr bwMode="auto">
          <a:xfrm>
            <a:off x="5119026" y="547631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2F85A891-0A48-48FF-BA01-18A6FDD6AF97}"/>
              </a:ext>
            </a:extLst>
          </p:cNvPr>
          <p:cNvSpPr txBox="1"/>
          <p:nvPr/>
        </p:nvSpPr>
        <p:spPr>
          <a:xfrm>
            <a:off x="5010653" y="546835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89" name="Title 1">
            <a:extLst>
              <a:ext uri="{FF2B5EF4-FFF2-40B4-BE49-F238E27FC236}">
                <a16:creationId xmlns:a16="http://schemas.microsoft.com/office/drawing/2014/main" id="{13ABE524-4E57-434F-9EBB-99493677FABE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190" name="TextBox 1">
            <a:extLst>
              <a:ext uri="{FF2B5EF4-FFF2-40B4-BE49-F238E27FC236}">
                <a16:creationId xmlns:a16="http://schemas.microsoft.com/office/drawing/2014/main" id="{0C4BBB29-1282-4D6D-9C88-4E6357714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0165" y="804883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91" name="Star: 5 Points 190">
            <a:extLst>
              <a:ext uri="{FF2B5EF4-FFF2-40B4-BE49-F238E27FC236}">
                <a16:creationId xmlns:a16="http://schemas.microsoft.com/office/drawing/2014/main" id="{A4AF25C4-0C0C-4591-A4BF-A5486CEF4A10}"/>
              </a:ext>
            </a:extLst>
          </p:cNvPr>
          <p:cNvSpPr/>
          <p:nvPr/>
        </p:nvSpPr>
        <p:spPr bwMode="auto">
          <a:xfrm>
            <a:off x="2777159" y="321745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92" name="TextBox 1">
            <a:extLst>
              <a:ext uri="{FF2B5EF4-FFF2-40B4-BE49-F238E27FC236}">
                <a16:creationId xmlns:a16="http://schemas.microsoft.com/office/drawing/2014/main" id="{4B459DC0-B33A-4AB1-ACCC-E589CF1A2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487" y="358639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RAN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93" name="Star: 5 Points 192">
            <a:extLst>
              <a:ext uri="{FF2B5EF4-FFF2-40B4-BE49-F238E27FC236}">
                <a16:creationId xmlns:a16="http://schemas.microsoft.com/office/drawing/2014/main" id="{9953B79C-2987-400E-8870-79D91D2C615E}"/>
              </a:ext>
            </a:extLst>
          </p:cNvPr>
          <p:cNvSpPr/>
          <p:nvPr/>
        </p:nvSpPr>
        <p:spPr bwMode="auto">
          <a:xfrm>
            <a:off x="2775713" y="266924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94" name="TextBox 1">
            <a:extLst>
              <a:ext uri="{FF2B5EF4-FFF2-40B4-BE49-F238E27FC236}">
                <a16:creationId xmlns:a16="http://schemas.microsoft.com/office/drawing/2014/main" id="{5C21BD20-D52F-4DA3-A049-E3AE85D1B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6288" y="3012244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95" name="Straight Connector 114">
            <a:extLst>
              <a:ext uri="{FF2B5EF4-FFF2-40B4-BE49-F238E27FC236}">
                <a16:creationId xmlns:a16="http://schemas.microsoft.com/office/drawing/2014/main" id="{9CE8A302-CB9C-4C52-B345-AD4826CC6B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362" y="158481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96" name="Chevron 60">
            <a:extLst>
              <a:ext uri="{FF2B5EF4-FFF2-40B4-BE49-F238E27FC236}">
                <a16:creationId xmlns:a16="http://schemas.microsoft.com/office/drawing/2014/main" id="{FE9ACA2A-06E0-4FB2-836B-B90BFB85BE67}"/>
              </a:ext>
            </a:extLst>
          </p:cNvPr>
          <p:cNvSpPr/>
          <p:nvPr/>
        </p:nvSpPr>
        <p:spPr bwMode="auto">
          <a:xfrm>
            <a:off x="3274772" y="326398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97" name="Chevron 60">
            <a:extLst>
              <a:ext uri="{FF2B5EF4-FFF2-40B4-BE49-F238E27FC236}">
                <a16:creationId xmlns:a16="http://schemas.microsoft.com/office/drawing/2014/main" id="{0E229EB6-A0EB-40BE-B065-9BC19352627B}"/>
              </a:ext>
            </a:extLst>
          </p:cNvPr>
          <p:cNvSpPr/>
          <p:nvPr/>
        </p:nvSpPr>
        <p:spPr bwMode="auto">
          <a:xfrm>
            <a:off x="3295554" y="275829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98" name="Chevron 60">
            <a:extLst>
              <a:ext uri="{FF2B5EF4-FFF2-40B4-BE49-F238E27FC236}">
                <a16:creationId xmlns:a16="http://schemas.microsoft.com/office/drawing/2014/main" id="{EC08AF8A-7955-4ADA-BBB8-75E919B48D48}"/>
              </a:ext>
            </a:extLst>
          </p:cNvPr>
          <p:cNvSpPr/>
          <p:nvPr/>
        </p:nvSpPr>
        <p:spPr bwMode="auto">
          <a:xfrm>
            <a:off x="4123222" y="4408727"/>
            <a:ext cx="3663006" cy="343350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solidFill>
                  <a:srgbClr val="FF0000"/>
                </a:solidFill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FC9AC79A-23E9-4920-9462-0F309CC0E9D8}"/>
              </a:ext>
            </a:extLst>
          </p:cNvPr>
          <p:cNvSpPr/>
          <p:nvPr/>
        </p:nvSpPr>
        <p:spPr>
          <a:xfrm>
            <a:off x="9380267" y="1202032"/>
            <a:ext cx="2599249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prime SIDs to be agreed no later than May.2025(SA5#161) and target for approval in Jun.2025</a:t>
            </a:r>
            <a:r>
              <a:rPr lang="en-GB" altLang="zh-CN" sz="1200" dirty="0">
                <a:solidFill>
                  <a:srgbClr val="0000FF"/>
                </a:solidFill>
                <a:latin typeface="+mn-lt"/>
              </a:rPr>
              <a:t> (SA#108)</a:t>
            </a:r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. </a:t>
            </a: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5659F86B-9962-402B-B819-484537A8FA7F}"/>
              </a:ext>
            </a:extLst>
          </p:cNvPr>
          <p:cNvSpPr txBox="1"/>
          <p:nvPr/>
        </p:nvSpPr>
        <p:spPr>
          <a:xfrm rot="21008097">
            <a:off x="174869" y="4873214"/>
            <a:ext cx="1868788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The content of this slide is preliminary information for comments, target to be endorsed in SA5#159</a:t>
            </a:r>
            <a:endParaRPr lang="zh-CN" altLang="en-US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pic>
        <p:nvPicPr>
          <p:cNvPr id="201" name="Picture 200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1589F96B-B5F6-4A8D-93DD-1F39D14419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202" name="Chevron 60">
            <a:extLst>
              <a:ext uri="{FF2B5EF4-FFF2-40B4-BE49-F238E27FC236}">
                <a16:creationId xmlns:a16="http://schemas.microsoft.com/office/drawing/2014/main" id="{E6144B2F-C643-4C56-BE01-88C360BF836F}"/>
              </a:ext>
            </a:extLst>
          </p:cNvPr>
          <p:cNvSpPr/>
          <p:nvPr/>
        </p:nvSpPr>
        <p:spPr bwMode="auto">
          <a:xfrm>
            <a:off x="3228901" y="4431781"/>
            <a:ext cx="922255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A1D24CF5-C629-41D0-A691-BE3894E64271}"/>
              </a:ext>
            </a:extLst>
          </p:cNvPr>
          <p:cNvSpPr txBox="1"/>
          <p:nvPr/>
        </p:nvSpPr>
        <p:spPr>
          <a:xfrm>
            <a:off x="4029320" y="4702632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75BACC3E-9449-47B3-888C-755384C05D9B}"/>
              </a:ext>
            </a:extLst>
          </p:cNvPr>
          <p:cNvSpPr/>
          <p:nvPr/>
        </p:nvSpPr>
        <p:spPr>
          <a:xfrm>
            <a:off x="6418353" y="5039512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9D21B045-6520-489E-9933-0A25395BE2FA}"/>
              </a:ext>
            </a:extLst>
          </p:cNvPr>
          <p:cNvSpPr txBox="1"/>
          <p:nvPr/>
        </p:nvSpPr>
        <p:spPr>
          <a:xfrm>
            <a:off x="9182900" y="1376276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CAEB19A9-970A-4A5A-A6BD-D2B75E2FC3A3}"/>
              </a:ext>
            </a:extLst>
          </p:cNvPr>
          <p:cNvSpPr/>
          <p:nvPr/>
        </p:nvSpPr>
        <p:spPr>
          <a:xfrm>
            <a:off x="9171820" y="3853758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207" name="Chevron 60">
            <a:extLst>
              <a:ext uri="{FF2B5EF4-FFF2-40B4-BE49-F238E27FC236}">
                <a16:creationId xmlns:a16="http://schemas.microsoft.com/office/drawing/2014/main" id="{1F6DEE38-20FC-49B6-8489-EA2835F515AC}"/>
              </a:ext>
            </a:extLst>
          </p:cNvPr>
          <p:cNvSpPr/>
          <p:nvPr/>
        </p:nvSpPr>
        <p:spPr bwMode="auto">
          <a:xfrm>
            <a:off x="6565670" y="4772128"/>
            <a:ext cx="1837670" cy="300657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8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SA5 (OAM/CH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 Stage 2/Stage3 </a:t>
            </a:r>
            <a:r>
              <a:rPr lang="fr-FR" sz="800" dirty="0" err="1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solidFill>
                  <a:srgbClr val="FF0000"/>
                </a:solidFill>
                <a:latin typeface="+mn-lt"/>
                <a:ea typeface="ＭＳ Ｐゴシック" charset="-128"/>
                <a:cs typeface="Arial" pitchFamily="34" charset="0"/>
              </a:rPr>
              <a:t>) SA&amp;RAN </a:t>
            </a:r>
            <a:r>
              <a:rPr lang="fr-FR" altLang="zh-CN" sz="800" dirty="0">
                <a:solidFill>
                  <a:srgbClr val="FF0000"/>
                </a:solidFill>
                <a:latin typeface="+mn-lt"/>
                <a:ea typeface="ＭＳ Ｐゴシック" charset="-128"/>
              </a:rPr>
              <a:t>(SA5) </a:t>
            </a:r>
            <a:endParaRPr lang="fr-FR" sz="800" dirty="0">
              <a:solidFill>
                <a:srgbClr val="FF0000"/>
              </a:solidFill>
              <a:latin typeface="+mn-lt"/>
              <a:ea typeface="ＭＳ Ｐゴシック" charset="-128"/>
              <a:cs typeface="Arial" pitchFamily="34" charset="0"/>
            </a:endParaRPr>
          </a:p>
        </p:txBody>
      </p:sp>
      <p:sp>
        <p:nvSpPr>
          <p:cNvPr id="208" name="Chevron 60">
            <a:extLst>
              <a:ext uri="{FF2B5EF4-FFF2-40B4-BE49-F238E27FC236}">
                <a16:creationId xmlns:a16="http://schemas.microsoft.com/office/drawing/2014/main" id="{65C26545-2A8A-4EBE-B144-954A55B072EF}"/>
              </a:ext>
            </a:extLst>
          </p:cNvPr>
          <p:cNvSpPr/>
          <p:nvPr/>
        </p:nvSpPr>
        <p:spPr bwMode="auto">
          <a:xfrm>
            <a:off x="5397174" y="4777564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E3AD80F2-2BD6-4FFF-86F5-FA8A0B726026}"/>
              </a:ext>
            </a:extLst>
          </p:cNvPr>
          <p:cNvSpPr txBox="1"/>
          <p:nvPr/>
        </p:nvSpPr>
        <p:spPr>
          <a:xfrm>
            <a:off x="7330695" y="6022919"/>
            <a:ext cx="2571538" cy="25391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+mn-lt"/>
              </a:rPr>
              <a:t>Reference of baseline SA </a:t>
            </a:r>
            <a:r>
              <a:rPr lang="en-US" altLang="zh-CN" sz="1050" b="1" dirty="0" err="1">
                <a:latin typeface="+mn-lt"/>
              </a:rPr>
              <a:t>tdoc</a:t>
            </a:r>
            <a:r>
              <a:rPr lang="zh-CN" altLang="en-US" sz="1050" b="1" dirty="0">
                <a:latin typeface="+mn-lt"/>
              </a:rPr>
              <a:t>：</a:t>
            </a:r>
            <a:r>
              <a:rPr lang="en-US" altLang="zh-CN" sz="1050" b="1" dirty="0">
                <a:latin typeface="+mn-lt"/>
              </a:rPr>
              <a:t>SP-241991</a:t>
            </a:r>
            <a:endParaRPr lang="zh-CN" altLang="en-US" sz="1050" b="1" dirty="0">
              <a:latin typeface="+mn-lt"/>
            </a:endParaRPr>
          </a:p>
        </p:txBody>
      </p:sp>
      <p:sp>
        <p:nvSpPr>
          <p:cNvPr id="210" name="Star: 5 Points 209">
            <a:extLst>
              <a:ext uri="{FF2B5EF4-FFF2-40B4-BE49-F238E27FC236}">
                <a16:creationId xmlns:a16="http://schemas.microsoft.com/office/drawing/2014/main" id="{A88FADC3-F480-4C44-8487-CEE14EA13794}"/>
              </a:ext>
            </a:extLst>
          </p:cNvPr>
          <p:cNvSpPr/>
          <p:nvPr/>
        </p:nvSpPr>
        <p:spPr bwMode="auto">
          <a:xfrm>
            <a:off x="3028897" y="3786269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1" name="TextBox 1">
            <a:extLst>
              <a:ext uri="{FF2B5EF4-FFF2-40B4-BE49-F238E27FC236}">
                <a16:creationId xmlns:a16="http://schemas.microsoft.com/office/drawing/2014/main" id="{BA368844-966A-48B6-93E6-E12676610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277" y="4178095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12" name="Star: 5 Points 211">
            <a:extLst>
              <a:ext uri="{FF2B5EF4-FFF2-40B4-BE49-F238E27FC236}">
                <a16:creationId xmlns:a16="http://schemas.microsoft.com/office/drawing/2014/main" id="{B16E7C33-1A07-40E4-9824-F2427B0BE7DB}"/>
              </a:ext>
            </a:extLst>
          </p:cNvPr>
          <p:cNvSpPr/>
          <p:nvPr/>
        </p:nvSpPr>
        <p:spPr bwMode="auto">
          <a:xfrm>
            <a:off x="3181297" y="3998629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1257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199285</TotalTime>
  <Words>4006</Words>
  <Application>Microsoft Office PowerPoint</Application>
  <PresentationFormat>Widescreen</PresentationFormat>
  <Paragraphs>599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Aptos</vt:lpstr>
      <vt:lpstr>Batang</vt:lpstr>
      <vt:lpstr>Microsoft YaHei UI</vt:lpstr>
      <vt:lpstr>Montserrat</vt:lpstr>
      <vt:lpstr>MS PGothic</vt:lpstr>
      <vt:lpstr>MS PGothic</vt:lpstr>
      <vt:lpstr>DengXian</vt:lpstr>
      <vt:lpstr>宋体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SA5#159, Sophia-Antipolis, France, 17 - 21 February 2025 </vt:lpstr>
      <vt:lpstr>Content</vt:lpstr>
      <vt:lpstr>SA#107 information: Rel-20 5GA timeline (ref:SP-241991)</vt:lpstr>
      <vt:lpstr>SA#107 information: Overall 6G Workplan  (ref: SP-241736/SP-241991)</vt:lpstr>
      <vt:lpstr>PowerPoint Presentation</vt:lpstr>
      <vt:lpstr>Content</vt:lpstr>
      <vt:lpstr>PowerPoint Presentation</vt:lpstr>
      <vt:lpstr>Detailed Rel-20 time plan with 5GA/6G</vt:lpstr>
      <vt:lpstr>PowerPoint Presentation</vt:lpstr>
      <vt:lpstr>SA5 Rel-20 capacity summary </vt:lpstr>
      <vt:lpstr>Thank you!</vt:lpstr>
      <vt:lpstr>Sample of OAM TU planning and statistics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0221</cp:lastModifiedBy>
  <cp:revision>4088</cp:revision>
  <dcterms:created xsi:type="dcterms:W3CDTF">2008-08-30T09:32:10Z</dcterms:created>
  <dcterms:modified xsi:type="dcterms:W3CDTF">2025-02-21T11:57:45Z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