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5"/>
  </p:notesMasterIdLst>
  <p:handoutMasterIdLst>
    <p:handoutMasterId r:id="rId19"/>
  </p:handoutMasterIdLst>
  <p:sldIdLst>
    <p:sldId id="708" r:id="rId4"/>
    <p:sldId id="709" r:id="rId6"/>
    <p:sldId id="710" r:id="rId7"/>
    <p:sldId id="711" r:id="rId8"/>
    <p:sldId id="712" r:id="rId9"/>
    <p:sldId id="713" r:id="rId10"/>
    <p:sldId id="714" r:id="rId11"/>
    <p:sldId id="715" r:id="rId12"/>
    <p:sldId id="716" r:id="rId13"/>
    <p:sldId id="717" r:id="rId14"/>
    <p:sldId id="718" r:id="rId15"/>
    <p:sldId id="719" r:id="rId16"/>
    <p:sldId id="720" r:id="rId17"/>
    <p:sldId id="721" r:id="rId18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330" indent="-15113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930" indent="-30353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530" indent="-45593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7130" indent="-60833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C1E442"/>
    <a:srgbClr val="FFFFCC"/>
    <a:srgbClr val="FF3300"/>
    <a:srgbClr val="72AF2F"/>
    <a:srgbClr val="C6D254"/>
    <a:srgbClr val="000000"/>
    <a:srgbClr val="5C88D0"/>
    <a:srgbClr val="2A6EA8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06" autoAdjust="0"/>
    <p:restoredTop sz="97931" autoAdjust="0"/>
  </p:normalViewPr>
  <p:slideViewPr>
    <p:cSldViewPr snapToGrid="0" showGuides="1">
      <p:cViewPr varScale="1">
        <p:scale>
          <a:sx n="156" d="100"/>
          <a:sy n="156" d="100"/>
        </p:scale>
        <p:origin x="124" y="3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168" y="-39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8400" indent="0" algn="ctr">
              <a:buNone/>
              <a:defRPr/>
            </a:lvl5pPr>
            <a:lvl6pPr marL="3048000" indent="0" algn="ctr">
              <a:buNone/>
              <a:defRPr/>
            </a:lvl6pPr>
            <a:lvl7pPr marL="3657600" indent="0" algn="ctr">
              <a:buNone/>
              <a:defRPr/>
            </a:lvl7pPr>
            <a:lvl8pPr marL="4267200" indent="0" algn="ctr">
              <a:buNone/>
              <a:defRPr/>
            </a:lvl8pPr>
            <a:lvl9pPr marL="48768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600" indent="-6096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8400" indent="0" algn="ctr">
              <a:buNone/>
              <a:defRPr/>
            </a:lvl5pPr>
            <a:lvl6pPr marL="3048000" indent="0" algn="ctr">
              <a:buNone/>
              <a:defRPr/>
            </a:lvl6pPr>
            <a:lvl7pPr marL="3657600" indent="0" algn="ctr">
              <a:buNone/>
              <a:defRPr/>
            </a:lvl7pPr>
            <a:lvl8pPr marL="4267200" indent="0" algn="ctr">
              <a:buNone/>
              <a:defRPr/>
            </a:lvl8pPr>
            <a:lvl9pPr marL="48768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600" indent="-6096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5.jpeg"/><Relationship Id="rId6" Type="http://schemas.openxmlformats.org/officeDocument/2006/relationships/image" Target="../media/image4.png"/><Relationship Id="rId5" Type="http://schemas.openxmlformats.org/officeDocument/2006/relationships/image" Target="../media/image2.jpeg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image" Target="../media/image5.jpeg"/><Relationship Id="rId6" Type="http://schemas.openxmlformats.org/officeDocument/2006/relationships/image" Target="../media/image4.png"/><Relationship Id="rId5" Type="http://schemas.openxmlformats.org/officeDocument/2006/relationships/image" Target="../media/image2.jpeg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502232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sz="1100" b="1" spc="300" dirty="0">
                <a:ea typeface="+mn-ea"/>
                <a:cs typeface="Arial" panose="020B0604020202020204" pitchFamily="34" charset="0"/>
              </a:rPr>
              <a:t>SA5#159, Sophia Antipolis, </a:t>
            </a:r>
            <a:r>
              <a:rPr lang="en-US" sz="1100" b="1" spc="300" dirty="0">
                <a:ea typeface="+mn-ea"/>
                <a:cs typeface="Arial" panose="020B0604020202020204" pitchFamily="34" charset="0"/>
              </a:rPr>
              <a:t>17 Feb – 21 Feb 2025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5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>
                <a:solidFill>
                  <a:schemeClr val="bg1"/>
                </a:solidFill>
              </a:rPr>
              <a:t>© 3GPP 2012</a:t>
            </a:r>
            <a:endParaRPr lang="en-GB" altLang="en-US" sz="1335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20</a:t>
            </a:r>
            <a:r>
              <a:rPr lang="en-US" altLang="zh-CN" sz="1065" dirty="0"/>
              <a:t>20</a:t>
            </a:r>
            <a:endParaRPr lang="en-GB" altLang="en-US" sz="1065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5" b="1" smtClean="0"/>
            </a:fld>
            <a:endParaRPr lang="en-GB" altLang="en-US" sz="1335" b="1"/>
          </a:p>
          <a:p>
            <a:pPr>
              <a:defRPr/>
            </a:pPr>
            <a:endParaRPr lang="en-GB" altLang="en-US" sz="1335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5pPr>
      <a:lvl6pPr marL="6096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6pPr>
      <a:lvl7pPr marL="12192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7pPr>
      <a:lvl8pPr marL="18288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8pPr>
      <a:lvl9pPr marL="24384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608330" indent="-60833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6"/>
        </a:buBlip>
        <a:defRPr sz="3200">
          <a:solidFill>
            <a:schemeClr val="tx1"/>
          </a:solidFill>
          <a:latin typeface="+mn-lt"/>
        </a:defRPr>
      </a:lvl2pPr>
      <a:lvl3pPr marL="1522730" indent="-30353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600">
          <a:solidFill>
            <a:schemeClr val="tx1"/>
          </a:solidFill>
          <a:latin typeface="+mn-lt"/>
        </a:defRPr>
      </a:lvl3pPr>
      <a:lvl4pPr marL="2132330" indent="-3035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930" indent="-3035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8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6pPr>
      <a:lvl7pPr marL="39624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7pPr>
      <a:lvl8pPr marL="45720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8pPr>
      <a:lvl9pPr marL="51816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502232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sz="1100" b="1" spc="300" dirty="0">
                <a:ea typeface="+mn-ea"/>
                <a:cs typeface="Arial" panose="020B0604020202020204" pitchFamily="34" charset="0"/>
              </a:rPr>
              <a:t>SA5#159, Sophia Antipolis, </a:t>
            </a:r>
            <a:r>
              <a:rPr lang="en-US" sz="1100" b="1" spc="300" dirty="0">
                <a:ea typeface="+mn-ea"/>
                <a:cs typeface="Arial" panose="020B0604020202020204" pitchFamily="34" charset="0"/>
              </a:rPr>
              <a:t>17 Feb – 21 Feb 2025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5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>
                <a:solidFill>
                  <a:schemeClr val="bg1"/>
                </a:solidFill>
              </a:rPr>
              <a:t>© 3GPP 2012</a:t>
            </a:r>
            <a:endParaRPr lang="en-GB" altLang="en-US" sz="1335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20</a:t>
            </a:r>
            <a:r>
              <a:rPr lang="en-US" altLang="zh-CN" sz="1065" dirty="0"/>
              <a:t>20</a:t>
            </a:r>
            <a:endParaRPr lang="en-GB" altLang="en-US" sz="1065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5" b="1" smtClean="0"/>
            </a:fld>
            <a:endParaRPr lang="en-GB" altLang="en-US" sz="1335" b="1"/>
          </a:p>
          <a:p>
            <a:pPr>
              <a:defRPr/>
            </a:pPr>
            <a:endParaRPr lang="en-GB" altLang="en-US" sz="1335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5pPr>
      <a:lvl6pPr marL="6096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6pPr>
      <a:lvl7pPr marL="12192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7pPr>
      <a:lvl8pPr marL="18288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8pPr>
      <a:lvl9pPr marL="24384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608330" indent="-60833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6"/>
        </a:buBlip>
        <a:defRPr sz="3200">
          <a:solidFill>
            <a:schemeClr val="tx1"/>
          </a:solidFill>
          <a:latin typeface="+mn-lt"/>
        </a:defRPr>
      </a:lvl2pPr>
      <a:lvl3pPr marL="1522730" indent="-30353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600">
          <a:solidFill>
            <a:schemeClr val="tx1"/>
          </a:solidFill>
          <a:latin typeface="+mn-lt"/>
        </a:defRPr>
      </a:lvl3pPr>
      <a:lvl4pPr marL="2132330" indent="-3035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930" indent="-3035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8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6pPr>
      <a:lvl7pPr marL="39624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7pPr>
      <a:lvl8pPr marL="45720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8pPr>
      <a:lvl9pPr marL="51816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hyperlink" Target="http://www.3gpp.org/ftp/tsg_ran/TSG_RAN/TSGR_106/Docs/RP-243326.zip" TargetMode="External"/><Relationship Id="rId3" Type="http://schemas.openxmlformats.org/officeDocument/2006/relationships/hyperlink" Target="http://www.3gpp.org/ftp/tsg_ran/TSG_RAN/TSGR_106/Docs/RP-243280.zip" TargetMode="External"/><Relationship Id="rId2" Type="http://schemas.openxmlformats.org/officeDocument/2006/relationships/hyperlink" Target="http://www.3gpp.org/ftp/tsg_ran/TSG_RAN/TSGR_106/Docs/RP-243319.zip" TargetMode="External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e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3250565" y="4871724"/>
            <a:ext cx="6400800" cy="1633203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Source:</a:t>
            </a:r>
            <a:r>
              <a:rPr lang="en-US" altLang="fr-F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China Unicom</a:t>
            </a:r>
            <a:endParaRPr lang="en-US" altLang="fr-F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2418228" y="2070957"/>
            <a:ext cx="7478584" cy="2799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5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China Unicom view on SA5 Rel-20 </a:t>
            </a:r>
            <a:br>
              <a:rPr lang="en-US" sz="5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</a:br>
            <a:r>
              <a:rPr lang="en-US" sz="5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5G-Advanced Priorities</a:t>
            </a:r>
            <a:br>
              <a:rPr lang="en-GB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</a:b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018269" y="187960"/>
            <a:ext cx="7737447" cy="883508"/>
          </a:xfrm>
        </p:spPr>
        <p:txBody>
          <a:bodyPr/>
          <a:lstStyle/>
          <a:p>
            <a:pPr eaLnBrk="1" hangingPunct="1"/>
            <a:r>
              <a:rPr lang="en-US" altLang="zh-CN" sz="3600" b="1" dirty="0">
                <a:solidFill>
                  <a:schemeClr val="tx1"/>
                </a:solidFill>
              </a:rPr>
              <a:t>Use Case 6: NTN Management </a:t>
            </a:r>
            <a:endParaRPr lang="de-DE" altLang="de-DE" sz="3600" b="1" dirty="0">
              <a:solidFill>
                <a:schemeClr val="tx1"/>
              </a:solidFill>
            </a:endParaRP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340242" y="1100024"/>
            <a:ext cx="9930378" cy="4777155"/>
          </a:xfrm>
        </p:spPr>
        <p:txBody>
          <a:bodyPr/>
          <a:lstStyle/>
          <a:p>
            <a:r>
              <a:rPr lang="en-US" altLang="zh-CN" sz="2000" dirty="0"/>
              <a:t>NTN management enhancements on transparent mode and regenerative mode with </a:t>
            </a:r>
            <a:r>
              <a:rPr lang="en-US" altLang="zh-CN" sz="2000" dirty="0" err="1"/>
              <a:t>gNB</a:t>
            </a:r>
            <a:r>
              <a:rPr lang="en-US" altLang="zh-CN" sz="2000" dirty="0"/>
              <a:t>/</a:t>
            </a:r>
            <a:r>
              <a:rPr lang="en-US" altLang="zh-CN" sz="2000" dirty="0" err="1"/>
              <a:t>eNB</a:t>
            </a:r>
            <a:r>
              <a:rPr lang="en-US" altLang="zh-CN" sz="2000" dirty="0"/>
              <a:t> &amp;5GS functions on-board the NTN</a:t>
            </a:r>
            <a:endParaRPr lang="en-US" altLang="zh-CN" sz="2000" dirty="0"/>
          </a:p>
          <a:p>
            <a:pPr lvl="1"/>
            <a:r>
              <a:rPr lang="en-US" altLang="zh-CN" sz="1800" dirty="0"/>
              <a:t>Further enhancement on existing UCs</a:t>
            </a:r>
            <a:endParaRPr lang="en-US" altLang="zh-CN" sz="1800" dirty="0"/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zh-CN" sz="1600" dirty="0"/>
              <a:t>Management of connections and associations between satellite and ground systems</a:t>
            </a:r>
            <a:endParaRPr lang="en-US" altLang="zh-CN" sz="1600" dirty="0">
              <a:solidFill>
                <a:srgbClr val="374151"/>
              </a:solidFill>
            </a:endParaRPr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zh-CN" sz="1600" dirty="0">
                <a:solidFill>
                  <a:srgbClr val="374151"/>
                </a:solidFill>
              </a:rPr>
              <a:t>NTN mobility management enhancement</a:t>
            </a:r>
            <a:endParaRPr lang="en-US" altLang="zh-CN" sz="1600" dirty="0">
              <a:solidFill>
                <a:srgbClr val="374151"/>
              </a:solidFill>
            </a:endParaRPr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zh-CN" sz="1600" dirty="0">
                <a:solidFill>
                  <a:srgbClr val="374151"/>
                </a:solidFill>
              </a:rPr>
              <a:t>Management support of Store and Forward Satellite operation</a:t>
            </a:r>
            <a:endParaRPr lang="en-US" altLang="zh-CN" sz="1600" dirty="0">
              <a:solidFill>
                <a:srgbClr val="374151"/>
              </a:solidFill>
            </a:endParaRPr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zh-CN" sz="1600" dirty="0">
                <a:solidFill>
                  <a:srgbClr val="374151"/>
                </a:solidFill>
              </a:rPr>
              <a:t>UE-Satellite-UE communication</a:t>
            </a:r>
            <a:endParaRPr lang="en-US" altLang="zh-CN" sz="1600" dirty="0">
              <a:solidFill>
                <a:srgbClr val="374151"/>
              </a:solidFill>
            </a:endParaRPr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zh-CN" sz="1600" dirty="0">
                <a:solidFill>
                  <a:srgbClr val="374151"/>
                </a:solidFill>
              </a:rPr>
              <a:t>Energy efficiency on satellite access system</a:t>
            </a:r>
            <a:endParaRPr lang="en-US" altLang="zh-CN" sz="1600" dirty="0">
              <a:solidFill>
                <a:srgbClr val="374151"/>
              </a:solidFill>
            </a:endParaRPr>
          </a:p>
          <a:p>
            <a:pPr lvl="1"/>
            <a:r>
              <a:rPr lang="en-US" altLang="zh-CN" sz="1800" dirty="0"/>
              <a:t>Management support for service continuity and different services with multi-orbit satellites</a:t>
            </a:r>
            <a:endParaRPr lang="en-US" altLang="zh-CN" sz="1800" dirty="0"/>
          </a:p>
          <a:p>
            <a:pPr lvl="1"/>
            <a:r>
              <a:rPr lang="en-US" altLang="zh-CN" sz="1800" dirty="0"/>
              <a:t>Management support for Broadcast services with satellite access</a:t>
            </a:r>
            <a:endParaRPr lang="en-US" sz="1200" dirty="0">
              <a:solidFill>
                <a:srgbClr val="374151"/>
              </a:solidFill>
            </a:endParaRPr>
          </a:p>
          <a:p>
            <a:pPr marL="0" indent="0">
              <a:buNone/>
            </a:pPr>
            <a:r>
              <a:rPr lang="en-US" sz="1400" dirty="0">
                <a:solidFill>
                  <a:srgbClr val="374151"/>
                </a:solidFill>
              </a:rPr>
              <a:t>Maybe other management requirements will be added depending on RAN and SA2 groups.</a:t>
            </a:r>
            <a:endParaRPr lang="en-US" sz="1400" dirty="0">
              <a:solidFill>
                <a:srgbClr val="374151"/>
              </a:solidFill>
            </a:endParaRPr>
          </a:p>
        </p:txBody>
      </p:sp>
      <p:pic>
        <p:nvPicPr>
          <p:cNvPr id="2" name="Picture 1" descr="A logo with a green and black design&#10;&#10;Description automatically generated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pic>
        <p:nvPicPr>
          <p:cNvPr id="3" name="图片 2" descr="A screen shot of a diagram&#10;&#10;Description automatically generate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4310" y="4580957"/>
            <a:ext cx="4547552" cy="1510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624310" y="6091702"/>
            <a:ext cx="4093763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ctr"/>
            <a:r>
              <a:rPr lang="en-GB" altLang="zh-CN" sz="900" b="1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Example of service continuity through multi-orbit satellite access</a:t>
            </a:r>
            <a:r>
              <a:rPr lang="nl-NL" altLang="zh-CN" sz="900" b="1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endParaRPr lang="nl-NL" altLang="zh-CN" sz="900" b="1" dirty="0"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ctrTitle"/>
          </p:nvPr>
        </p:nvSpPr>
        <p:spPr>
          <a:xfrm>
            <a:off x="1541463" y="2928941"/>
            <a:ext cx="7772400" cy="1101725"/>
          </a:xfrm>
        </p:spPr>
        <p:txBody>
          <a:bodyPr/>
          <a:lstStyle/>
          <a:p>
            <a:pPr>
              <a:defRPr/>
            </a:pPr>
            <a:r>
              <a:rPr lang="en-US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Thank You</a:t>
            </a:r>
            <a:r>
              <a:rPr lang="hu-HU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!</a:t>
            </a:r>
            <a:endParaRPr lang="en-US" altLang="en-US" sz="3600" b="1" i="1" kern="120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018269" y="187960"/>
            <a:ext cx="7737447" cy="883508"/>
          </a:xfrm>
        </p:spPr>
        <p:txBody>
          <a:bodyPr/>
          <a:lstStyle/>
          <a:p>
            <a:pPr eaLnBrk="1" hangingPunct="1"/>
            <a:r>
              <a:rPr lang="en-US" altLang="zh-CN" sz="3600" b="1" dirty="0">
                <a:solidFill>
                  <a:schemeClr val="tx1"/>
                </a:solidFill>
              </a:rPr>
              <a:t>RAN Rel-19 Project Update: Ambient-IoT</a:t>
            </a:r>
            <a:endParaRPr lang="en-US" altLang="zh-CN" sz="3600" b="1" dirty="0">
              <a:solidFill>
                <a:schemeClr val="tx1"/>
              </a:solidFill>
            </a:endParaRPr>
          </a:p>
        </p:txBody>
      </p:sp>
      <p:pic>
        <p:nvPicPr>
          <p:cNvPr id="2" name="Picture 1" descr="A logo with a green and black design&#10;&#10;Description automatically generated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659734" y="1301147"/>
            <a:ext cx="11276707" cy="3927185"/>
          </a:xfrm>
        </p:spPr>
        <p:txBody>
          <a:bodyPr/>
          <a:lstStyle/>
          <a:p>
            <a:r>
              <a:rPr lang="en-US" sz="1950" dirty="0"/>
              <a:t>SI Study on solutions for Ambient IoT (Internet of Things) in NR was successfully completed</a:t>
            </a:r>
            <a:endParaRPr lang="en-US" sz="1950" dirty="0"/>
          </a:p>
          <a:p>
            <a:pPr lvl="1"/>
            <a:r>
              <a:rPr lang="en-US" sz="1625" dirty="0"/>
              <a:t>TR 38.769 v2.0.1 on Study on solutions for Ambient IoT (Internet of Things) in NR was approved in </a:t>
            </a:r>
            <a:r>
              <a:rPr lang="en-US" sz="1625" dirty="0">
                <a:hlinkClick r:id="rId2"/>
              </a:rPr>
              <a:t>RP‑243319</a:t>
            </a:r>
            <a:endParaRPr lang="en-US" sz="1625" dirty="0"/>
          </a:p>
          <a:p>
            <a:r>
              <a:rPr lang="en-US" sz="1950" dirty="0"/>
              <a:t>Way forward for Ambient IoT for REL-19 and REL-20 was endorsed in </a:t>
            </a:r>
            <a:r>
              <a:rPr lang="en-US" sz="1950" dirty="0">
                <a:hlinkClick r:id="rId3"/>
              </a:rPr>
              <a:t>RP‑243280</a:t>
            </a:r>
            <a:endParaRPr lang="en-US" sz="1950" dirty="0"/>
          </a:p>
          <a:p>
            <a:endParaRPr lang="en-US" sz="1950" dirty="0"/>
          </a:p>
          <a:p>
            <a:endParaRPr lang="en-US" sz="1950" dirty="0"/>
          </a:p>
          <a:p>
            <a:endParaRPr lang="en-US" sz="1950" dirty="0"/>
          </a:p>
          <a:p>
            <a:endParaRPr lang="en-US" sz="1950" dirty="0"/>
          </a:p>
          <a:p>
            <a:endParaRPr lang="en-US" sz="1950" dirty="0"/>
          </a:p>
          <a:p>
            <a:endParaRPr lang="en-US" sz="1950" dirty="0"/>
          </a:p>
          <a:p>
            <a:pPr marL="0" indent="0">
              <a:buNone/>
            </a:pPr>
            <a:endParaRPr lang="en-US" sz="1950" dirty="0"/>
          </a:p>
          <a:p>
            <a:endParaRPr lang="en-US" sz="1950" dirty="0"/>
          </a:p>
          <a:p>
            <a:endParaRPr lang="en-US" sz="1950" dirty="0"/>
          </a:p>
          <a:p>
            <a:r>
              <a:rPr lang="en-US" sz="1950" dirty="0">
                <a:highlight>
                  <a:srgbClr val="FFFF00"/>
                </a:highlight>
              </a:rPr>
              <a:t>New WID on Rel-19 Ambient IoT was approved in </a:t>
            </a:r>
            <a:r>
              <a:rPr lang="en-US" sz="1950" dirty="0">
                <a:highlight>
                  <a:srgbClr val="FFFF00"/>
                </a:highlight>
                <a:hlinkClick r:id="rId4"/>
              </a:rPr>
              <a:t>RP‑243326</a:t>
            </a:r>
            <a:r>
              <a:rPr lang="en-US" sz="2275" dirty="0"/>
              <a:t>	</a:t>
            </a:r>
            <a:endParaRPr lang="en-US" sz="2275" dirty="0"/>
          </a:p>
        </p:txBody>
      </p:sp>
      <p:sp>
        <p:nvSpPr>
          <p:cNvPr id="10" name="TextBox 4"/>
          <p:cNvSpPr txBox="1"/>
          <p:nvPr/>
        </p:nvSpPr>
        <p:spPr>
          <a:xfrm>
            <a:off x="255560" y="2395119"/>
            <a:ext cx="4117667" cy="26947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743585"/>
            <a:r>
              <a:rPr kumimoji="1" lang="en-US" altLang="zh-CN" sz="13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TSG RAN to approve a Rel-19 work item for Ambient IoT, with the following scope based on the Rel-19 study:</a:t>
            </a:r>
            <a:endParaRPr kumimoji="1" lang="en-US" altLang="zh-CN" sz="1300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743585" lvl="1" indent="-371475" defTabSz="743585">
              <a:buFont typeface="Arial" panose="020B0604020202020204" pitchFamily="34" charset="0"/>
              <a:buChar char="•"/>
            </a:pPr>
            <a:r>
              <a:rPr kumimoji="1" lang="en-US" altLang="zh-CN" sz="13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Indoor inventory &amp; command, </a:t>
            </a:r>
            <a:r>
              <a:rPr kumimoji="1" lang="en-US" altLang="zh-CN" sz="13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deployment scenario 1 with topology 1 (</a:t>
            </a:r>
            <a:r>
              <a:rPr kumimoji="1" lang="en-US" altLang="zh-CN" sz="1300" dirty="0">
                <a:solidFill>
                  <a:prstClr val="black"/>
                </a:solidFill>
                <a:highlight>
                  <a:srgbClr val="FFFF00"/>
                </a:highlight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in D1T1-B)</a:t>
            </a:r>
            <a:endParaRPr kumimoji="1" lang="en-US" altLang="zh-CN" sz="13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743585" lvl="1" indent="-371475" defTabSz="743585">
              <a:buFont typeface="Arial" panose="020B0604020202020204" pitchFamily="34" charset="0"/>
              <a:buChar char="•"/>
            </a:pPr>
            <a:r>
              <a:rPr kumimoji="1" lang="en-US" altLang="zh-CN" sz="13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Backscattering device with RF-ED receiver: Device 1</a:t>
            </a:r>
            <a:endParaRPr kumimoji="1" lang="en-US" altLang="zh-CN" sz="1300" strike="sngStrike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743585" lvl="1" indent="-371475" defTabSz="743585">
              <a:buFont typeface="Arial" panose="020B0604020202020204" pitchFamily="34" charset="0"/>
              <a:buChar char="•"/>
            </a:pPr>
            <a:r>
              <a:rPr kumimoji="1" lang="en-US" altLang="zh-CN" sz="13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CW node outside topology (D1T1-B case 1-4),</a:t>
            </a:r>
            <a:r>
              <a:rPr kumimoji="1" lang="en-US" altLang="zh-CN" sz="13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single-tone unmodulated </a:t>
            </a:r>
            <a:r>
              <a:rPr kumimoji="1" lang="en-US" altLang="zh-CN" sz="13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waveform without hopping</a:t>
            </a:r>
            <a:endParaRPr kumimoji="1" lang="en-US" altLang="zh-CN" sz="13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1115060" lvl="2" indent="-371475" defTabSz="743585">
              <a:buFont typeface="Arial" panose="020B0604020202020204" pitchFamily="34" charset="0"/>
              <a:buChar char="•"/>
            </a:pPr>
            <a:r>
              <a:rPr kumimoji="1" lang="en-US" altLang="zh-CN" sz="13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FDD spectrum: </a:t>
            </a:r>
            <a:r>
              <a:rPr kumimoji="1" lang="it-IT" altLang="zh-CN" sz="13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CW in UL, D2R in UL, R2D in DL</a:t>
            </a:r>
            <a:endParaRPr kumimoji="1" lang="it-IT" altLang="zh-CN" sz="1300" dirty="0">
              <a:solidFill>
                <a:srgbClr val="000000"/>
              </a:solidFill>
              <a:highlight>
                <a:srgbClr val="FFFF00"/>
              </a:highlight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743585" lvl="1" indent="-371475" defTabSz="743585">
              <a:buFont typeface="Arial" panose="020B0604020202020204" pitchFamily="34" charset="0"/>
              <a:buChar char="•"/>
            </a:pPr>
            <a:r>
              <a:rPr kumimoji="1" lang="it-IT" altLang="zh-CN" sz="13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Device unavailability: direction 1 from TR</a:t>
            </a:r>
            <a:endParaRPr kumimoji="1" lang="it-IT" altLang="zh-CN" sz="1300" strike="sngStrike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743585" lvl="1" indent="-371475" defTabSz="743585">
              <a:buFont typeface="Arial" panose="020B0604020202020204" pitchFamily="34" charset="0"/>
              <a:buChar char="•"/>
            </a:pPr>
            <a:r>
              <a:rPr kumimoji="1" lang="en-US" altLang="zh-CN" sz="13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Proximity determination: </a:t>
            </a:r>
            <a:r>
              <a:rPr kumimoji="1" lang="en-US" altLang="zh-CN" sz="13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solution 1 from TR</a:t>
            </a:r>
            <a:endParaRPr kumimoji="1" lang="en-US" altLang="zh-CN" sz="13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4791549" y="2275514"/>
            <a:ext cx="7254232" cy="349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743585"/>
            <a:r>
              <a:rPr kumimoji="1" lang="en-US" altLang="zh-CN" sz="13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Workplan for Rel-19:</a:t>
            </a:r>
            <a:endParaRPr kumimoji="1" lang="en-US" altLang="zh-CN" sz="13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743585" lvl="1" indent="-371475" defTabSz="743585">
              <a:buFont typeface="Arial" panose="020B0604020202020204" pitchFamily="34" charset="0"/>
              <a:buChar char="•"/>
            </a:pPr>
            <a:r>
              <a:rPr kumimoji="1" lang="en-US" altLang="zh-CN" sz="13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No impact to Rel-19 ASN.1 freeze, no impact to the timeline of Rel-20. Rel-20 Ambient IoT starts after the completion of the Rel-19 Ambient IoT WI.</a:t>
            </a:r>
            <a:endParaRPr kumimoji="1" lang="en-US" altLang="zh-CN" sz="13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743585" lvl="1" indent="-371475" defTabSz="743585">
              <a:buFont typeface="Arial" panose="020B0604020202020204" pitchFamily="34" charset="0"/>
              <a:buChar char="•"/>
            </a:pPr>
            <a:r>
              <a:rPr kumimoji="1" lang="en-US" altLang="zh-CN" sz="13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Completion of the Rel-19 work (Core Part) is targeted at the stage-3 functional freeze for Rel-19 in Sept. 2025, with 3 quarters for RAN2/3/4 and 2 quarters for RAN1.</a:t>
            </a:r>
            <a:endParaRPr kumimoji="1" lang="en-US" altLang="zh-CN" sz="13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defTabSz="743585"/>
            <a:endParaRPr kumimoji="1" lang="en-US" altLang="zh-CN" sz="13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defTabSz="743585"/>
            <a:r>
              <a:rPr kumimoji="1" lang="en-US" altLang="zh-CN" sz="13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Workplan for Rel-20:</a:t>
            </a:r>
            <a:endParaRPr kumimoji="1" lang="en-US" altLang="zh-CN" sz="13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743585" lvl="1" indent="-371475" defTabSz="743585">
              <a:buFont typeface="Arial" panose="020B0604020202020204" pitchFamily="34" charset="0"/>
              <a:buChar char="•"/>
            </a:pPr>
            <a:r>
              <a:rPr kumimoji="1" lang="en-US" altLang="zh-CN" sz="13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Includes D2T2</a:t>
            </a:r>
            <a:endParaRPr kumimoji="1" lang="en-US" altLang="zh-CN" sz="13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743585" lvl="1" indent="-371475" defTabSz="743585">
              <a:buFont typeface="Arial" panose="020B0604020202020204" pitchFamily="34" charset="0"/>
              <a:buChar char="•"/>
            </a:pPr>
            <a:r>
              <a:rPr kumimoji="1" lang="en-US" altLang="zh-CN" sz="13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Includes Device 2</a:t>
            </a:r>
            <a:endParaRPr kumimoji="1" lang="en-US" altLang="zh-CN" sz="13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743585" lvl="1" indent="-371475" defTabSz="743585">
              <a:buFont typeface="Arial" panose="020B0604020202020204" pitchFamily="34" charset="0"/>
              <a:buChar char="•"/>
            </a:pPr>
            <a:r>
              <a:rPr kumimoji="1" lang="en-US" altLang="zh-CN" sz="13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A limited number of additional use cases, deployments, connectivity topologies, devices, traffic types in TR38.848 as a starting point</a:t>
            </a:r>
            <a:endParaRPr kumimoji="1" lang="en-US" altLang="zh-CN" sz="13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743585" lvl="1" indent="-371475" defTabSz="743585">
              <a:buFont typeface="Arial" panose="020B0604020202020204" pitchFamily="34" charset="0"/>
              <a:buChar char="•"/>
            </a:pPr>
            <a:r>
              <a:rPr kumimoji="1" lang="en-US" altLang="zh-CN" sz="13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Note: work on D2T2, device 2 shall follow the Rel-19 study conclusions, and further down-selection of architecture options for topology 2 may be needed. For indoor use cases, deviations from Rel-19 study conclusion shall be well justified and agreed.</a:t>
            </a:r>
            <a:endParaRPr kumimoji="1" lang="en-US" altLang="zh-CN" sz="13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743585" lvl="1" indent="-371475" defTabSz="743585">
              <a:buFont typeface="Arial" panose="020B0604020202020204" pitchFamily="34" charset="0"/>
              <a:buChar char="•"/>
            </a:pPr>
            <a:r>
              <a:rPr kumimoji="1" lang="en-US" altLang="zh-CN" sz="13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Details to be discussed at a later RAN plenary meeting, including the need for study phase.</a:t>
            </a:r>
            <a:endParaRPr kumimoji="1" lang="en-US" altLang="zh-CN" sz="13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defTabSz="743585"/>
            <a:endParaRPr kumimoji="1" lang="en-US" altLang="zh-CN" sz="13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defTabSz="743585"/>
            <a:r>
              <a:rPr kumimoji="1" lang="en-US" altLang="zh-CN" sz="13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For both Rel-19 and Rel-20, co-ordination with SA2/3 is expected</a:t>
            </a:r>
            <a:endParaRPr kumimoji="1" lang="en-US" altLang="zh-CN" sz="13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018269" y="187960"/>
            <a:ext cx="7737447" cy="883508"/>
          </a:xfrm>
        </p:spPr>
        <p:txBody>
          <a:bodyPr/>
          <a:lstStyle/>
          <a:p>
            <a:pPr eaLnBrk="1" hangingPunct="1"/>
            <a:r>
              <a:rPr lang="en-US" altLang="zh-CN" sz="3600" b="1" dirty="0">
                <a:solidFill>
                  <a:schemeClr val="tx1"/>
                </a:solidFill>
              </a:rPr>
              <a:t>R19 Ambient IoT scope and workplan</a:t>
            </a:r>
            <a:endParaRPr lang="en-US" altLang="zh-CN" sz="3600" b="1" dirty="0">
              <a:solidFill>
                <a:schemeClr val="tx1"/>
              </a:solidFill>
            </a:endParaRPr>
          </a:p>
        </p:txBody>
      </p:sp>
      <p:pic>
        <p:nvPicPr>
          <p:cNvPr id="2" name="Picture 1" descr="A logo with a green and black design&#10;&#10;Description automatically generated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725906" y="1338430"/>
            <a:ext cx="10515600" cy="4876504"/>
          </a:xfrm>
        </p:spPr>
        <p:txBody>
          <a:bodyPr/>
          <a:lstStyle/>
          <a:p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R19 work scope aligns with RAN approved Rel-19 work item(</a:t>
            </a:r>
            <a:r>
              <a:rPr lang="en-US" altLang="zh-CN" sz="1800" dirty="0"/>
              <a:t>RP-243326</a:t>
            </a: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)</a:t>
            </a:r>
            <a:endParaRPr kumimoji="1" lang="en-US" altLang="zh-CN" sz="1800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Stick to Rel-19 Stage 3 and ASN.1/</a:t>
            </a:r>
            <a:r>
              <a:rPr kumimoji="1" lang="en-US" altLang="zh-CN" sz="1800" dirty="0" err="1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OpenAPI</a:t>
            </a: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freeze time, no impact to the timeline of Rel-20. </a:t>
            </a:r>
            <a:endParaRPr kumimoji="1" lang="en-US" altLang="zh-CN" sz="1800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Endorse SA2 Rel-19 work item (SP-241979) – SA2 is expected to bring a WID with necessary updates to the objectives for approval in TSG#107</a:t>
            </a:r>
            <a:endParaRPr kumimoji="1" lang="en-US" altLang="zh-CN" sz="1000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SA3 study shall focus to specify appropriate security features for device 1 and D1T1 with direct and indirect interface options.</a:t>
            </a:r>
            <a:endParaRPr kumimoji="1" lang="en-US" altLang="zh-CN" sz="1800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Check point in TSG#107 on SA3 study conclusions and further SA2 progress</a:t>
            </a:r>
            <a:endParaRPr kumimoji="1" lang="en-US" altLang="zh-CN" sz="1800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r>
              <a:rPr kumimoji="1" lang="en-US" altLang="zh-CN" sz="18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SA5 is expected to bring the related work item (including charging) for approval in TSG#107</a:t>
            </a:r>
            <a:endParaRPr kumimoji="1" lang="en-US" altLang="zh-CN" sz="1800" dirty="0">
              <a:solidFill>
                <a:srgbClr val="000000"/>
              </a:solidFill>
              <a:highlight>
                <a:srgbClr val="FFFF00"/>
              </a:highlight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SA ask SA3 and SA2 to finalize, in Q1 2025, the conclusions for the Ambient IoT work with the focus on device 1 and D1T1, in particular:</a:t>
            </a:r>
            <a:endParaRPr kumimoji="1" lang="en-US" altLang="zh-CN" sz="1800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lvl="1"/>
            <a:r>
              <a:rPr kumimoji="1" lang="en-US" altLang="zh-CN" sz="14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Appropriate security requirements and features </a:t>
            </a:r>
            <a:r>
              <a:rPr lang="en-US" altLang="zh-CN" sz="1400" dirty="0"/>
              <a:t>(SA3).</a:t>
            </a:r>
            <a:endParaRPr lang="zh-CN" altLang="zh-CN" sz="1400" dirty="0"/>
          </a:p>
          <a:p>
            <a:pPr lvl="1"/>
            <a:r>
              <a:rPr lang="en-GB" altLang="zh-CN" sz="1400" dirty="0"/>
              <a:t>Whether and how to support enabling temporarily disabled </a:t>
            </a:r>
            <a:r>
              <a:rPr lang="en-GB" altLang="zh-CN" sz="1400" dirty="0" err="1"/>
              <a:t>AIoT</a:t>
            </a:r>
            <a:r>
              <a:rPr lang="en-GB" altLang="zh-CN" sz="1400" dirty="0"/>
              <a:t> devices (SA2)</a:t>
            </a:r>
            <a:endParaRPr lang="en-GB" altLang="zh-CN" sz="1400" dirty="0"/>
          </a:p>
          <a:p>
            <a:pPr lvl="1"/>
            <a:r>
              <a:rPr lang="en-GB" altLang="zh-CN" sz="1400" dirty="0"/>
              <a:t>Temporary ID or not (SA3)</a:t>
            </a:r>
            <a:endParaRPr lang="en-GB" altLang="zh-CN" sz="1400" dirty="0"/>
          </a:p>
          <a:p>
            <a:pPr lvl="1"/>
            <a:r>
              <a:rPr lang="en-GB" altLang="zh-CN" sz="1400" dirty="0"/>
              <a:t>The entity to store the static and dynamic information, and usage for the stored information (SA2)</a:t>
            </a:r>
            <a:endParaRPr lang="en-GB" altLang="zh-CN" sz="1400" dirty="0"/>
          </a:p>
          <a:p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SA ask to SA2 stabilize the overall architecture for </a:t>
            </a:r>
            <a:r>
              <a:rPr kumimoji="1" lang="en-US" altLang="zh-CN" sz="1800" dirty="0" err="1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AIoT</a:t>
            </a: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device 1 and D1T1, and if TUs allow, to proceed in 2025 Q1 with PCRs for a new TS and draft CRs on the already concluded aspects.</a:t>
            </a:r>
            <a:endParaRPr kumimoji="1" lang="en-US" altLang="zh-CN" sz="1600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018269" y="270510"/>
            <a:ext cx="7737447" cy="883508"/>
          </a:xfrm>
        </p:spPr>
        <p:txBody>
          <a:bodyPr/>
          <a:lstStyle/>
          <a:p>
            <a:pPr eaLnBrk="1" hangingPunct="1"/>
            <a:r>
              <a:rPr lang="en-US" altLang="zh-CN" sz="3600" b="1" dirty="0">
                <a:solidFill>
                  <a:schemeClr val="tx1"/>
                </a:solidFill>
              </a:rPr>
              <a:t>Other SDOs’ status related to knowledge and semantic</a:t>
            </a:r>
            <a:endParaRPr lang="en-US" altLang="zh-CN" sz="3600" b="1" dirty="0">
              <a:solidFill>
                <a:schemeClr val="tx1"/>
              </a:solidFill>
            </a:endParaRPr>
          </a:p>
        </p:txBody>
      </p:sp>
      <p:pic>
        <p:nvPicPr>
          <p:cNvPr id="2" name="Picture 1" descr="A logo with a green and black design&#10;&#10;Description automatically generated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392388" y="1513499"/>
            <a:ext cx="11161241" cy="8988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2400" b="1"/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lvl="1" indent="-286385" algn="just" defTabSz="914400" eaLnBrk="0" hangingPunct="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p"/>
              <a:defRPr/>
            </a:pPr>
            <a:r>
              <a:rPr lang="en-US" altLang="zh-CN" sz="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Standardization status from other SDOs related to knowledge and semantic:</a:t>
            </a:r>
            <a:endParaRPr lang="en-US" altLang="zh-CN" sz="9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00050" lvl="2" indent="-286385" algn="just" eaLnBrk="0" hangingPunct="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p"/>
              <a:defRPr/>
            </a:pPr>
            <a:r>
              <a:rPr lang="en-US" altLang="zh-CN" sz="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ETSI: 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Knowledge Management Functional Block of ENI System Architecture</a:t>
            </a:r>
            <a:endParaRPr lang="en-US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00050" lvl="2" indent="-286385" algn="just" eaLnBrk="0" hangingPunct="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p"/>
              <a:defRPr/>
            </a:pPr>
            <a:r>
              <a:rPr lang="en-US" altLang="zh-CN" sz="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ITU-T: 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Framework of knowledge management for telecom operation and management.</a:t>
            </a:r>
            <a:endParaRPr lang="en-US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00050" lvl="2" indent="-286385" algn="just" eaLnBrk="0" hangingPunct="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p"/>
              <a:defRPr/>
            </a:pPr>
            <a:r>
              <a:rPr lang="en-US" altLang="zh-CN" sz="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IEEE SA: 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Framework of Knowledge Graphs</a:t>
            </a:r>
            <a:endParaRPr lang="en-US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552788"/>
            <a:ext cx="3358837" cy="1767254"/>
          </a:xfrm>
          <a:prstGeom prst="rect">
            <a:avLst/>
          </a:prstGeom>
        </p:spPr>
      </p:pic>
      <p:sp>
        <p:nvSpPr>
          <p:cNvPr id="8" name="文本框 5"/>
          <p:cNvSpPr txBox="1">
            <a:spLocks noChangeArrowheads="1"/>
          </p:cNvSpPr>
          <p:nvPr/>
        </p:nvSpPr>
        <p:spPr bwMode="auto">
          <a:xfrm>
            <a:off x="392388" y="4320042"/>
            <a:ext cx="3816424" cy="1960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2400" b="1"/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lvl="1" indent="-286385" algn="just" defTabSz="914400" eaLnBrk="0" hangingPunct="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p"/>
              <a:defRPr/>
            </a:pPr>
            <a:r>
              <a:rPr lang="en-US" altLang="zh-CN" sz="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ETSI ENI System Architecture 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has defined Knowledge Management Functional Block, including definitions of semantic, knowledge and related concepts.</a:t>
            </a:r>
            <a:endParaRPr lang="en-US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indent="-286385" algn="just" defTabSz="914400" eaLnBrk="0" hangingPunct="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p"/>
              <a:defRPr/>
            </a:pPr>
            <a:r>
              <a:rPr lang="en-US" altLang="zh-CN" sz="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Semantic: 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study of the meaning of something (e.g. a sentence or a relationship in a model)</a:t>
            </a:r>
            <a:endParaRPr lang="en-US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indent="-286385" algn="just" defTabSz="914400" eaLnBrk="0" hangingPunct="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p"/>
              <a:defRPr/>
            </a:pPr>
            <a:r>
              <a:rPr lang="en-US" altLang="zh-CN" sz="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Knowledge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represents a set of patterns that are used to explain, as well as predict, what has happened, is happening, or is possible to happen in the future; it is based on acquisition of data, information, and skills through experience and education. </a:t>
            </a:r>
            <a:endParaRPr lang="en-US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20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475" y="2571496"/>
            <a:ext cx="3256371" cy="1656184"/>
          </a:xfrm>
          <a:prstGeom prst="rect">
            <a:avLst/>
          </a:prstGeom>
          <a:noFill/>
        </p:spPr>
      </p:pic>
      <p:pic>
        <p:nvPicPr>
          <p:cNvPr id="10" name="图片 3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9973" y="1665715"/>
            <a:ext cx="3748028" cy="2654327"/>
          </a:xfrm>
          <a:prstGeom prst="rect">
            <a:avLst/>
          </a:prstGeom>
        </p:spPr>
      </p:pic>
      <p:sp>
        <p:nvSpPr>
          <p:cNvPr id="11" name="文本框 5"/>
          <p:cNvSpPr txBox="1">
            <a:spLocks noChangeArrowheads="1"/>
          </p:cNvSpPr>
          <p:nvPr/>
        </p:nvSpPr>
        <p:spPr bwMode="auto">
          <a:xfrm>
            <a:off x="4331651" y="4320042"/>
            <a:ext cx="3816424" cy="154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2400" b="1"/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lvl="1" indent="-286385" algn="just" defTabSz="914400" eaLnBrk="0" hangingPunct="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p"/>
              <a:defRPr/>
            </a:pPr>
            <a:r>
              <a:rPr lang="en-US" altLang="zh-CN" sz="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ITU-T SG2 Q6/2 introduces Framework of knowledge management for telecom operation and management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indent="-286385" algn="just" defTabSz="914400" eaLnBrk="0" hangingPunct="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p"/>
              <a:defRPr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functional framework of knowledge management for telecom operation and management containing functionalities including knowledge scenario application, knowledge service, knowledge construction, knowledge storage, knowledge update and management, and knowledge </a:t>
            </a:r>
            <a:r>
              <a:rPr lang="en-US" altLang="zh-CN" sz="9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raw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data management.</a:t>
            </a:r>
            <a:endParaRPr lang="en-US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5"/>
          <p:cNvSpPr txBox="1">
            <a:spLocks noChangeArrowheads="1"/>
          </p:cNvSpPr>
          <p:nvPr/>
        </p:nvSpPr>
        <p:spPr bwMode="auto">
          <a:xfrm>
            <a:off x="8332845" y="4320042"/>
            <a:ext cx="3341631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2400" b="1"/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lvl="1" indent="-286385" algn="just" defTabSz="914400" eaLnBrk="0" hangingPunct="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p"/>
              <a:defRPr/>
            </a:pPr>
            <a:r>
              <a:rPr lang="en-US" altLang="zh-CN" sz="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IEEE Standard for Framework of Knowledge Graphs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defines the framework of knowledge graphs (KGs). The framework describes the input requirement of KG; construction process of KG, including extraction, storage, fusion, and understanding; performance metrics; applications of KG; verticals; KG-related artificial intelligence (AI) technologies; and other required digital infrastructure.</a:t>
            </a:r>
            <a:endParaRPr lang="en-US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018269" y="228600"/>
            <a:ext cx="7737447" cy="883508"/>
          </a:xfrm>
        </p:spPr>
        <p:txBody>
          <a:bodyPr/>
          <a:lstStyle/>
          <a:p>
            <a:pPr eaLnBrk="1" hangingPunct="1"/>
            <a:r>
              <a:rPr lang="de-DE" altLang="de-DE" sz="3600" b="1" dirty="0">
                <a:solidFill>
                  <a:schemeClr val="tx1"/>
                </a:solidFill>
              </a:rPr>
              <a:t>TU allocation portion</a:t>
            </a:r>
            <a:endParaRPr lang="de-DE" altLang="de-DE" sz="3600" b="1" dirty="0">
              <a:solidFill>
                <a:schemeClr val="tx1"/>
              </a:solidFill>
            </a:endParaRP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967629" y="1264140"/>
            <a:ext cx="9539416" cy="4777155"/>
          </a:xfrm>
        </p:spPr>
        <p:txBody>
          <a:bodyPr/>
          <a:lstStyle/>
          <a:p>
            <a:r>
              <a:rPr lang="en-US" altLang="zh-CN" sz="3200" dirty="0"/>
              <a:t>Since 6G requirements have not been clearly defined, China Unicom’s opinion on TU allocation portion of 5GA part/6G part in Rel-20:</a:t>
            </a:r>
            <a:endParaRPr lang="en-US" altLang="zh-CN" sz="3200" dirty="0"/>
          </a:p>
          <a:p>
            <a:pPr lvl="1"/>
            <a:r>
              <a:rPr lang="en-US" altLang="zh-CN" dirty="0"/>
              <a:t>2/3 TU for 5GA</a:t>
            </a:r>
            <a:endParaRPr lang="en-US" altLang="zh-CN" dirty="0"/>
          </a:p>
          <a:p>
            <a:pPr lvl="1"/>
            <a:r>
              <a:rPr lang="en-US" altLang="zh-CN" dirty="0"/>
              <a:t>1/3 TU for 6G</a:t>
            </a:r>
            <a:endParaRPr lang="en-GB" altLang="zh-CN" dirty="0"/>
          </a:p>
          <a:p>
            <a:pPr marL="0" indent="0">
              <a:buNone/>
            </a:pPr>
            <a:endParaRPr lang="en-US" sz="3200" dirty="0">
              <a:solidFill>
                <a:srgbClr val="374151"/>
              </a:solidFill>
            </a:endParaRPr>
          </a:p>
        </p:txBody>
      </p:sp>
      <p:pic>
        <p:nvPicPr>
          <p:cNvPr id="2" name="Picture 1" descr="A logo with a green and black design&#10;&#10;Description automatically generated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018269" y="228600"/>
            <a:ext cx="7737447" cy="883508"/>
          </a:xfrm>
        </p:spPr>
        <p:txBody>
          <a:bodyPr/>
          <a:lstStyle/>
          <a:p>
            <a:pPr eaLnBrk="1" hangingPunct="1"/>
            <a:r>
              <a:rPr lang="de-DE" altLang="de-DE" sz="3600" b="1" dirty="0">
                <a:solidFill>
                  <a:schemeClr val="tx1"/>
                </a:solidFill>
              </a:rPr>
              <a:t>Overall View on Rel-20 Topics</a:t>
            </a:r>
            <a:r>
              <a:rPr lang="en-US" altLang="de-DE" sz="3600" b="1" dirty="0">
                <a:solidFill>
                  <a:schemeClr val="tx1"/>
                </a:solidFill>
              </a:rPr>
              <a:t> (1)</a:t>
            </a:r>
            <a:endParaRPr lang="en-US" altLang="de-DE" sz="3600" b="1" dirty="0">
              <a:solidFill>
                <a:schemeClr val="tx1"/>
              </a:solidFill>
            </a:endParaRPr>
          </a:p>
        </p:txBody>
      </p:sp>
      <p:pic>
        <p:nvPicPr>
          <p:cNvPr id="2" name="Picture 1" descr="A logo with a green and black design&#10;&#10;Description automatically generated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488303" y="1325275"/>
          <a:ext cx="11324047" cy="4837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4985"/>
                <a:gridCol w="2421359"/>
                <a:gridCol w="5682343"/>
                <a:gridCol w="2245360"/>
              </a:tblGrid>
              <a:tr h="2480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No.</a:t>
                      </a:r>
                      <a:endParaRPr lang="en-US" altLang="zh-CN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Use cases</a:t>
                      </a:r>
                      <a:endParaRPr lang="en-US" altLang="zh-CN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Brief Descriptions</a:t>
                      </a:r>
                      <a:endParaRPr lang="en-US" altLang="zh-CN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Related Specs /WIs</a:t>
                      </a:r>
                      <a:endParaRPr lang="en-US" altLang="zh-CN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</a:txBody>
                  <a:tcPr anchor="ctr"/>
                </a:tc>
              </a:tr>
              <a:tr h="57876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1</a:t>
                      </a:r>
                      <a:endParaRPr lang="en-US" altLang="zh-CN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  <a:sym typeface="+mn-ea"/>
                        </a:rPr>
                        <a:t>Management of </a:t>
                      </a:r>
                      <a:r>
                        <a:rPr lang="en-US" altLang="zh-CN" sz="1200" dirty="0" err="1">
                          <a:solidFill>
                            <a:schemeClr val="tx1"/>
                          </a:solidFill>
                          <a:ea typeface="+mj-ea"/>
                          <a:cs typeface="+mn-lt"/>
                          <a:sym typeface="+mn-ea"/>
                        </a:rPr>
                        <a:t>AIoT</a:t>
                      </a:r>
                      <a:endParaRPr lang="zh-CN" altLang="en-US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zh-CN" altLang="en-US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  <a:sym typeface="+mn-ea"/>
                        </a:rPr>
                        <a:t>New management architecture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  <a:sym typeface="+mn-ea"/>
                        </a:rPr>
                        <a:t> and</a:t>
                      </a:r>
                      <a:r>
                        <a:rPr lang="zh-CN" altLang="en-US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  <a:sym typeface="+mn-ea"/>
                        </a:rPr>
                        <a:t> 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  <a:sym typeface="+mn-ea"/>
                        </a:rPr>
                        <a:t>functions </a:t>
                      </a:r>
                      <a:r>
                        <a:rPr lang="zh-CN" altLang="en-US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  <a:sym typeface="+mn-ea"/>
                        </a:rPr>
                        <a:t>of A-loT</a:t>
                      </a:r>
                      <a:endParaRPr lang="zh-CN" altLang="en-US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zh-CN" altLang="en-US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  <a:sym typeface="+mn-ea"/>
                        </a:rPr>
                        <a:t>Enhancements on management aspects of A-loT</a:t>
                      </a:r>
                      <a:endParaRPr lang="zh-CN" altLang="en-US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zh-CN" altLang="en-US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  <a:sym typeface="+mn-ea"/>
                        </a:rPr>
                        <a:t>Business level requirements for OAM&amp;P of A-loT</a:t>
                      </a:r>
                      <a:endParaRPr lang="zh-CN" altLang="en-US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TS 28.541/TS 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  <a:sym typeface="+mn-ea"/>
                        </a:rPr>
                        <a:t>28.552 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/TS28.554/New TS</a:t>
                      </a:r>
                      <a:endParaRPr lang="en-US" altLang="zh-CN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</a:txBody>
                  <a:tcPr anchor="ctr"/>
                </a:tc>
              </a:tr>
              <a:tr h="88302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2</a:t>
                      </a:r>
                      <a:endParaRPr lang="en-US" altLang="zh-CN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Management of Network Sharing Phase 4</a:t>
                      </a:r>
                      <a:endParaRPr lang="en-US" altLang="zh-CN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Enhance IOCs to support </a:t>
                      </a:r>
                      <a:r>
                        <a:rPr lang="en-US" altLang="zh-CN" sz="1200" dirty="0" err="1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plmn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-granularity measurements</a:t>
                      </a:r>
                      <a:endParaRPr lang="en-US" altLang="zh-CN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Potential enhancements to support management of shared satellite NG-RAN</a:t>
                      </a:r>
                      <a:endParaRPr lang="en-US" altLang="zh-CN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Potential enhancements to support management of INS utilizing in disaster scenarios</a:t>
                      </a:r>
                      <a:endParaRPr lang="zh-CN" altLang="en-US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TS 22.261/TS 23.501</a:t>
                      </a:r>
                      <a:endParaRPr lang="en-US" altLang="zh-CN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</a:txBody>
                  <a:tcPr anchor="ctr"/>
                </a:tc>
              </a:tr>
              <a:tr h="6690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3</a:t>
                      </a:r>
                      <a:endParaRPr lang="en-US" altLang="zh-CN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Management of ISAC</a:t>
                      </a:r>
                      <a:endParaRPr lang="en-US" altLang="zh-CN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Enhancements to support management of Sensing function</a:t>
                      </a:r>
                      <a:endParaRPr lang="en-US" altLang="zh-CN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  <a:p>
                      <a:pPr marL="342900" marR="0" lvl="0" indent="-342900" algn="l" defTabSz="9131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a typeface="+mn-ea"/>
                          <a:cs typeface="+mn-lt"/>
                        </a:rPr>
                        <a:t>Enhancements to support management of Sensing data</a:t>
                      </a:r>
                      <a:endParaRPr lang="en-US" altLang="zh-CN" sz="1200" kern="1200" dirty="0">
                        <a:solidFill>
                          <a:schemeClr val="tx1"/>
                        </a:solidFill>
                        <a:ea typeface="+mn-ea"/>
                        <a:cs typeface="+mn-lt"/>
                      </a:endParaRPr>
                    </a:p>
                    <a:p>
                      <a:pPr marL="342900" marR="0" lvl="0" indent="-342900" algn="l" defTabSz="9131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a typeface="+mn-ea"/>
                          <a:cs typeface="+mn-lt"/>
                        </a:rPr>
                        <a:t>Enhancing management mechanism with Sensing</a:t>
                      </a:r>
                      <a:endParaRPr lang="en-US" altLang="zh-CN" sz="1200" kern="1200" dirty="0">
                        <a:solidFill>
                          <a:schemeClr val="tx1"/>
                        </a:solidFill>
                        <a:ea typeface="+mn-ea"/>
                        <a:cs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31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a typeface="+mn-ea"/>
                          <a:cs typeface="+mn-lt"/>
                        </a:rPr>
                        <a:t>TS 22.261/TS 23.501</a:t>
                      </a:r>
                      <a:endParaRPr lang="en-US" altLang="zh-CN" sz="1200" kern="1200" dirty="0">
                        <a:solidFill>
                          <a:schemeClr val="tx1"/>
                        </a:solidFill>
                        <a:ea typeface="+mn-ea"/>
                        <a:cs typeface="+mn-lt"/>
                      </a:endParaRPr>
                    </a:p>
                  </a:txBody>
                  <a:tcPr anchor="ctr"/>
                </a:tc>
              </a:tr>
              <a:tr h="70535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4</a:t>
                      </a:r>
                      <a:endParaRPr lang="en-US" altLang="zh-CN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Semantic-based Network Management(used to be “Knowledge-assist management”)</a:t>
                      </a:r>
                      <a:endParaRPr lang="zh-CN" altLang="en-US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1.    Knowledge representation and ontology</a:t>
                      </a:r>
                      <a:endParaRPr lang="en-US" altLang="zh-CN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2.    Capabilities of obaining knowledge and providing services</a:t>
                      </a:r>
                      <a:endParaRPr lang="en-US" altLang="zh-CN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3.    Knowledge service interfaces</a:t>
                      </a:r>
                      <a:endParaRPr lang="en-US" altLang="zh-CN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</a:txBody>
                  <a:tcPr anchor="ctr"/>
                </a:tc>
              </a:tr>
              <a:tr h="83267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5</a:t>
                      </a:r>
                      <a:endParaRPr lang="en-US" altLang="zh-CN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  <a:sym typeface="+mn-ea"/>
                        </a:rPr>
                        <a:t>Trace-based User-level measurement</a:t>
                      </a:r>
                      <a:endParaRPr lang="en-US" altLang="zh-CN" sz="1200" dirty="0">
                        <a:solidFill>
                          <a:schemeClr val="tx1"/>
                        </a:solidFill>
                        <a:ea typeface="+mj-ea"/>
                        <a:cs typeface="+mn-lt"/>
                        <a:sym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  <a:sym typeface="+mn-ea"/>
                        </a:rPr>
                        <a:t>Investigation on trace as new data source in NG RAN</a:t>
                      </a:r>
                      <a:endParaRPr lang="en-US" altLang="zh-CN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  <a:p>
                      <a:pPr marL="342900" marR="0" lvl="0" indent="-342900" algn="l" defTabSz="9131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cs typeface="+mn-lt"/>
                          <a:sym typeface="+mn-ea"/>
                        </a:rPr>
                        <a:t>Introduction on trace-based UE level measurements </a:t>
                      </a:r>
                      <a:endParaRPr lang="en-US" altLang="zh-CN" sz="1200" kern="1200" dirty="0">
                        <a:solidFill>
                          <a:schemeClr val="tx1"/>
                        </a:solidFill>
                        <a:ea typeface="+mn-ea"/>
                        <a:cs typeface="+mn-lt"/>
                      </a:endParaRPr>
                    </a:p>
                    <a:p>
                      <a:pPr marL="342900" marR="0" lvl="0" indent="-342900" algn="l" defTabSz="9131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cs typeface="+mn-lt"/>
                          <a:sym typeface="+mn-ea"/>
                        </a:rPr>
                        <a:t>Enhancements on existing UE-level measurements </a:t>
                      </a:r>
                      <a:endParaRPr lang="en-US" altLang="zh-CN" sz="1200" dirty="0">
                        <a:solidFill>
                          <a:schemeClr val="tx1"/>
                        </a:solidFill>
                        <a:cs typeface="+mn-lt"/>
                        <a:sym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TS 28.558/TS 28.550</a:t>
                      </a:r>
                      <a:endParaRPr lang="en-US" altLang="zh-CN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</a:txBody>
                  <a:tcPr anchor="ctr"/>
                </a:tc>
              </a:tr>
              <a:tr h="83267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6</a:t>
                      </a:r>
                      <a:endParaRPr lang="en-US" altLang="zh-CN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  <a:sym typeface="+mn-ea"/>
                        </a:rPr>
                        <a:t>NTN managements</a:t>
                      </a:r>
                      <a:endParaRPr lang="en-US" altLang="zh-CN" sz="1200" dirty="0">
                        <a:solidFill>
                          <a:schemeClr val="tx1"/>
                        </a:solidFill>
                        <a:ea typeface="+mj-ea"/>
                        <a:cs typeface="+mn-lt"/>
                        <a:sym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marR="0" lvl="0" indent="-342900" algn="l" defTabSz="9131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cs typeface="+mn-lt"/>
                          <a:sym typeface="+mn-ea"/>
                        </a:rPr>
                        <a:t>Further enhancement on existing UCs</a:t>
                      </a:r>
                      <a:endParaRPr lang="en-US" altLang="zh-CN" sz="1200" dirty="0">
                        <a:solidFill>
                          <a:schemeClr val="tx1"/>
                        </a:solidFill>
                        <a:cs typeface="+mn-lt"/>
                        <a:sym typeface="+mn-ea"/>
                      </a:endParaRPr>
                    </a:p>
                    <a:p>
                      <a:pPr marL="342900" marR="0" lvl="0" indent="-342900" algn="l" defTabSz="9131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cs typeface="+mn-lt"/>
                          <a:sym typeface="+mn-ea"/>
                        </a:rPr>
                        <a:t>Management support for service continuity and different services with multi-orbit satellites</a:t>
                      </a:r>
                      <a:endParaRPr lang="en-US" altLang="zh-CN" sz="1200" dirty="0">
                        <a:solidFill>
                          <a:schemeClr val="tx1"/>
                        </a:solidFill>
                        <a:cs typeface="+mn-lt"/>
                        <a:sym typeface="+mn-ea"/>
                      </a:endParaRPr>
                    </a:p>
                    <a:p>
                      <a:pPr marL="342900" marR="0" lvl="0" indent="-342900" algn="l" defTabSz="9131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cs typeface="+mn-lt"/>
                          <a:sym typeface="+mn-ea"/>
                        </a:rPr>
                        <a:t>Management support for Broadcast services with satellite access</a:t>
                      </a:r>
                      <a:endParaRPr lang="en-US" altLang="zh-CN" sz="1200" dirty="0">
                        <a:solidFill>
                          <a:schemeClr val="tx1"/>
                        </a:solidFill>
                        <a:cs typeface="+mn-lt"/>
                        <a:sym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altLang="zh-CN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018269" y="228600"/>
            <a:ext cx="7737447" cy="883508"/>
          </a:xfrm>
        </p:spPr>
        <p:txBody>
          <a:bodyPr/>
          <a:lstStyle/>
          <a:p>
            <a:pPr eaLnBrk="1" hangingPunct="1"/>
            <a:r>
              <a:rPr lang="de-DE" altLang="de-DE" sz="3600" b="1" dirty="0">
                <a:solidFill>
                  <a:schemeClr val="tx1"/>
                </a:solidFill>
              </a:rPr>
              <a:t>Overall View on Rel-20 Topics</a:t>
            </a:r>
            <a:r>
              <a:rPr lang="en-US" altLang="de-DE" sz="3600" b="1" dirty="0">
                <a:solidFill>
                  <a:schemeClr val="tx1"/>
                </a:solidFill>
              </a:rPr>
              <a:t> (2)</a:t>
            </a:r>
            <a:endParaRPr lang="en-US" altLang="de-DE" sz="3600" b="1" dirty="0">
              <a:solidFill>
                <a:schemeClr val="tx1"/>
              </a:solidFill>
            </a:endParaRPr>
          </a:p>
        </p:txBody>
      </p:sp>
      <p:pic>
        <p:nvPicPr>
          <p:cNvPr id="2" name="Picture 1" descr="A logo with a green and black design&#10;&#10;Description automatically generated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13703" y="1755170"/>
          <a:ext cx="11324047" cy="38155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4985"/>
                <a:gridCol w="2421359"/>
                <a:gridCol w="5682343"/>
                <a:gridCol w="2245360"/>
              </a:tblGrid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No.</a:t>
                      </a:r>
                      <a:endParaRPr lang="en-US" altLang="zh-CN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Use cases</a:t>
                      </a:r>
                      <a:endParaRPr lang="en-US" altLang="zh-CN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Brief Descriptions</a:t>
                      </a:r>
                      <a:endParaRPr lang="en-US" altLang="zh-CN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Related Specs /WIs</a:t>
                      </a:r>
                      <a:endParaRPr lang="en-US" altLang="zh-CN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</a:txBody>
                  <a:tcPr anchor="ctr"/>
                </a:tc>
              </a:tr>
              <a:tr h="57848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7</a:t>
                      </a:r>
                      <a:endParaRPr lang="en-US" altLang="zh-CN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>
                          <a:solidFill>
                            <a:schemeClr val="tx1"/>
                          </a:solidFill>
                          <a:ea typeface="+mj-ea"/>
                          <a:cs typeface="+mn-lt"/>
                          <a:sym typeface="+mn-ea"/>
                        </a:rPr>
                        <a:t>Intent Driven management enhancement</a:t>
                      </a:r>
                      <a:endParaRPr lang="en-US" altLang="zh-CN" sz="1200">
                        <a:solidFill>
                          <a:schemeClr val="tx1"/>
                        </a:solidFill>
                        <a:ea typeface="+mj-ea"/>
                        <a:cs typeface="+mn-lt"/>
                        <a:sym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Enhancements 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on</a:t>
                      </a:r>
                      <a:r>
                        <a:rPr lang="zh-CN" altLang="en-US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 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assurance for the scenarios related to radio</a:t>
                      </a:r>
                      <a:r>
                        <a:rPr lang="zh-CN" altLang="en-US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 network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.</a:t>
                      </a:r>
                      <a:endParaRPr lang="en-US" altLang="zh-CN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TS 28.312</a:t>
                      </a:r>
                      <a:endParaRPr lang="en-US" altLang="zh-CN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</a:txBody>
                  <a:tcPr anchor="ctr"/>
                </a:tc>
              </a:tr>
              <a:tr h="88302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8</a:t>
                      </a:r>
                      <a:endParaRPr lang="en-US" altLang="zh-CN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AIML</a:t>
                      </a:r>
                      <a:endParaRPr lang="en-US" altLang="zh-CN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Sustainability of AIML life cycle and energy efficiency of every AIML phase(such as training, inference, etc,.)</a:t>
                      </a:r>
                      <a:endParaRPr lang="en-US" altLang="zh-CN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ML explainability for ML model training and AI/ML inference</a:t>
                      </a:r>
                      <a:endParaRPr lang="en-US" altLang="zh-CN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Managing ML models in use in a live network.</a:t>
                      </a:r>
                      <a:endParaRPr lang="en-US" altLang="zh-CN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TS 28.105</a:t>
                      </a:r>
                      <a:endParaRPr lang="en-US" altLang="zh-CN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</a:txBody>
                  <a:tcPr anchor="ctr"/>
                </a:tc>
              </a:tr>
              <a:tr h="6690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9</a:t>
                      </a:r>
                      <a:endParaRPr lang="en-US" altLang="zh-CN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Energy Efficiency Enhancement</a:t>
                      </a:r>
                      <a:endParaRPr lang="en-US" altLang="zh-CN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a typeface="+mn-ea"/>
                          <a:cs typeface="+mn-lt"/>
                        </a:rPr>
                        <a:t>Evaluation of energy consumption and energy efficiency in network sharing scenario for each POP</a:t>
                      </a:r>
                      <a:endParaRPr lang="en-US" altLang="zh-CN" sz="1200" kern="1200" dirty="0">
                        <a:solidFill>
                          <a:schemeClr val="tx1"/>
                        </a:solidFill>
                        <a:ea typeface="+mn-ea"/>
                        <a:cs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31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a typeface="+mn-ea"/>
                          <a:cs typeface="+mn-lt"/>
                        </a:rPr>
                        <a:t>TS 28.554</a:t>
                      </a:r>
                      <a:endParaRPr lang="en-US" altLang="zh-CN" sz="1200" kern="1200" dirty="0">
                        <a:solidFill>
                          <a:schemeClr val="tx1"/>
                        </a:solidFill>
                        <a:ea typeface="+mn-ea"/>
                        <a:cs typeface="+mn-lt"/>
                      </a:endParaRPr>
                    </a:p>
                  </a:txBody>
                  <a:tcPr anchor="ctr"/>
                </a:tc>
              </a:tr>
              <a:tr h="70535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10</a:t>
                      </a:r>
                      <a:endParaRPr lang="en-US" altLang="zh-CN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PM/KPI</a:t>
                      </a:r>
                      <a:endParaRPr lang="en-US" altLang="zh-CN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Enhancements on UE-level measurements in radio network to support AIML requirement in RAN</a:t>
                      </a:r>
                      <a:endParaRPr lang="en-US" altLang="zh-CN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TS 28.558</a:t>
                      </a:r>
                      <a:endParaRPr lang="en-US" altLang="zh-CN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</a:txBody>
                  <a:tcPr anchor="ctr"/>
                </a:tc>
              </a:tr>
              <a:tr h="7053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11</a:t>
                      </a:r>
                      <a:endParaRPr lang="en-US" altLang="zh-CN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SBMA enhancement for 5G Advanced Networks </a:t>
                      </a:r>
                      <a:endParaRPr lang="en-US" altLang="zh-CN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Streaming of management data based on message bus</a:t>
                      </a:r>
                      <a:endParaRPr lang="en-US" altLang="zh-CN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Distributed deployment scenarios for management functions</a:t>
                      </a:r>
                      <a:endParaRPr lang="en-US" altLang="zh-CN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Automated  software/inventory management</a:t>
                      </a:r>
                      <a:endParaRPr lang="en-US" altLang="zh-CN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ea typeface="+mj-ea"/>
                          <a:cs typeface="+mn-lt"/>
                        </a:rPr>
                        <a:t>TS 28.530/531/532/533/537</a:t>
                      </a:r>
                      <a:endParaRPr lang="en-US" altLang="zh-CN" sz="1200" dirty="0">
                        <a:solidFill>
                          <a:schemeClr val="tx1"/>
                        </a:solidFill>
                        <a:ea typeface="+mj-ea"/>
                        <a:cs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018269" y="228600"/>
            <a:ext cx="7737447" cy="883508"/>
          </a:xfrm>
        </p:spPr>
        <p:txBody>
          <a:bodyPr/>
          <a:lstStyle/>
          <a:p>
            <a:pPr eaLnBrk="1" hangingPunct="1"/>
            <a:r>
              <a:rPr lang="en-US" altLang="de-DE" sz="3600" b="1" dirty="0">
                <a:solidFill>
                  <a:schemeClr val="tx1"/>
                </a:solidFill>
                <a:latin typeface="+mn-lt"/>
              </a:rPr>
              <a:t>Use Case 1: Management of Ambient IoT</a:t>
            </a:r>
            <a:endParaRPr lang="de-DE" altLang="de-DE" sz="3600" b="1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2" name="Picture 1" descr="A logo with a green and black design&#10;&#10;Description automatically generated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rcRect b="24043"/>
          <a:stretch>
            <a:fillRect/>
          </a:stretch>
        </p:blipFill>
        <p:spPr>
          <a:xfrm>
            <a:off x="2543810" y="2720058"/>
            <a:ext cx="6806565" cy="109474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56845" y="1126803"/>
            <a:ext cx="11878945" cy="166306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ea typeface="微软雅黑" panose="020B0503020204020204" pitchFamily="34" charset="-122"/>
              </a:rPr>
              <a:t>Background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ea typeface="微软雅黑" panose="020B0503020204020204" pitchFamily="34" charset="-122"/>
              </a:rPr>
              <a:t>：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ea typeface="微软雅黑" panose="020B0503020204020204" pitchFamily="34" charset="-122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71A21"/>
              </a:buClr>
              <a:buSzTx/>
              <a:buFont typeface="Wingdings" panose="05000000000000000000" charset="0"/>
              <a:buChar char="n"/>
              <a:defRPr/>
            </a:pPr>
            <a:r>
              <a:rPr kumimoji="0" sz="12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ea typeface="微软雅黑" panose="020B0503020204020204" pitchFamily="34" charset="-122"/>
              </a:rPr>
              <a:t>Ambient IoT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ea typeface="微软雅黑" panose="020B0503020204020204" pitchFamily="34" charset="-122"/>
              </a:rPr>
              <a:t> (A-IoT)</a:t>
            </a:r>
            <a:r>
              <a:rPr kumimoji="0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ea typeface="微软雅黑" panose="020B0503020204020204" pitchFamily="34" charset="-122"/>
              </a:rPr>
              <a:t> aims to provide complexity and power consumption significantly lower than the existing 3GPP IoT technologies (e.g. NB-IoT and </a:t>
            </a:r>
            <a:r>
              <a:rPr kumimoji="0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ea typeface="微软雅黑" panose="020B0503020204020204" pitchFamily="34" charset="-122"/>
              </a:rPr>
              <a:t>eMTC</a:t>
            </a:r>
            <a:r>
              <a:rPr kumimoji="0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ea typeface="微软雅黑" panose="020B0503020204020204" pitchFamily="34" charset="-122"/>
              </a:rPr>
              <a:t>)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ea typeface="微软雅黑" panose="020B0503020204020204" pitchFamily="34" charset="-122"/>
              </a:rPr>
              <a:t>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ea typeface="微软雅黑" panose="020B0503020204020204" pitchFamily="34" charset="-122"/>
              </a:rPr>
              <a:t>for supporting higher local device density in the order of magnitude.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ea typeface="微软雅黑" panose="020B0503020204020204" pitchFamily="34" charset="-122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71A21"/>
              </a:buClr>
              <a:buSzTx/>
              <a:buFont typeface="Wingdings" panose="05000000000000000000" charset="0"/>
              <a:buChar char="n"/>
              <a:defRPr/>
            </a:pPr>
            <a:r>
              <a:rPr kumimoji="0" sz="1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微软雅黑" panose="020B0503020204020204" pitchFamily="34" charset="-122"/>
              </a:rPr>
              <a:t>RAN</a:t>
            </a:r>
            <a:r>
              <a:rPr kumimoji="0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ea typeface="微软雅黑" panose="020B0503020204020204" pitchFamily="34" charset="-122"/>
              </a:rPr>
              <a:t> WGs has investigated RAN level solutions for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ea typeface="微软雅黑" panose="020B0503020204020204" pitchFamily="34" charset="-122"/>
              </a:rPr>
              <a:t>Ambient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ea typeface="微软雅黑" panose="020B0503020204020204" pitchFamily="34" charset="-122"/>
              </a:rPr>
              <a:t>loT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ea typeface="微软雅黑" panose="020B0503020204020204" pitchFamily="34" charset="-122"/>
              </a:rPr>
              <a:t> </a:t>
            </a:r>
            <a:r>
              <a:rPr kumimoji="0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ea typeface="微软雅黑" panose="020B0503020204020204" pitchFamily="34" charset="-122"/>
              </a:rPr>
              <a:t>in TR 38.769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ea typeface="微软雅黑" panose="020B0503020204020204" pitchFamily="34" charset="-122"/>
              </a:rPr>
              <a:t> and new WID on Rel-19 Ambient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ea typeface="微软雅黑" panose="020B0503020204020204" pitchFamily="34" charset="-122"/>
              </a:rPr>
              <a:t>loT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ea typeface="微软雅黑" panose="020B0503020204020204" pitchFamily="34" charset="-122"/>
              </a:rPr>
              <a:t> was approved in RP- 243326.</a:t>
            </a:r>
            <a:r>
              <a:rPr lang="en-US" sz="1200" dirty="0">
                <a:solidFill>
                  <a:srgbClr val="1D1D1A"/>
                </a:solidFill>
                <a:ea typeface="微软雅黑" panose="020B0503020204020204" pitchFamily="34" charset="-122"/>
              </a:rPr>
              <a:t> </a:t>
            </a:r>
            <a:endParaRPr lang="en-US" sz="1200" dirty="0">
              <a:solidFill>
                <a:srgbClr val="1D1D1A"/>
              </a:solidFill>
              <a:ea typeface="微软雅黑" panose="020B0503020204020204" pitchFamily="34" charset="-122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71A21"/>
              </a:buClr>
              <a:buSzTx/>
              <a:buFont typeface="Wingdings" panose="05000000000000000000" charset="0"/>
              <a:buChar char="n"/>
              <a:defRPr/>
            </a:pPr>
            <a:r>
              <a:rPr lang="en-US" sz="1200" b="1" dirty="0">
                <a:solidFill>
                  <a:srgbClr val="C00000"/>
                </a:solidFill>
                <a:ea typeface="微软雅黑" panose="020B0503020204020204" pitchFamily="34" charset="-122"/>
              </a:rPr>
              <a:t>SA1</a:t>
            </a:r>
            <a:r>
              <a:rPr lang="en-US" sz="1200" dirty="0">
                <a:solidFill>
                  <a:srgbClr val="C00000"/>
                </a:solidFill>
                <a:ea typeface="微软雅黑" panose="020B0503020204020204" pitchFamily="34" charset="-122"/>
              </a:rPr>
              <a:t> </a:t>
            </a:r>
            <a:r>
              <a:rPr lang="en-US" sz="1200" dirty="0">
                <a:solidFill>
                  <a:srgbClr val="1D1D1A"/>
                </a:solidFill>
                <a:ea typeface="微软雅黑" panose="020B0503020204020204" pitchFamily="34" charset="-122"/>
              </a:rPr>
              <a:t>has finished some standardization of Ambient IoT in TR 22.840 and TS 22.369. </a:t>
            </a:r>
            <a:endParaRPr lang="en-US" sz="1200" dirty="0">
              <a:solidFill>
                <a:srgbClr val="1D1D1A"/>
              </a:solidFill>
              <a:ea typeface="微软雅黑" panose="020B0503020204020204" pitchFamily="34" charset="-122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71A21"/>
              </a:buClr>
              <a:buSzTx/>
              <a:buFont typeface="Wingdings" panose="05000000000000000000" charset="0"/>
              <a:buChar char="n"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微软雅黑" panose="020B0503020204020204" pitchFamily="34" charset="-122"/>
              </a:rPr>
              <a:t>SA2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ea typeface="微软雅黑" panose="020B0503020204020204" pitchFamily="34" charset="-122"/>
              </a:rPr>
              <a:t> has studied to investigate solutions for architectures to support Ambient IoT in TR 23.700-13.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51130" y="3690620"/>
            <a:ext cx="27000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sym typeface="+mn-ea"/>
              </a:rPr>
              <a:t>P</a:t>
            </a:r>
            <a:r>
              <a:rPr sz="1600" b="1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sym typeface="+mn-ea"/>
              </a:rPr>
              <a:t>otential</a:t>
            </a:r>
            <a:r>
              <a:rPr lang="en-US" sz="1600" b="1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sym typeface="+mn-ea"/>
              </a:rPr>
              <a:t> Objectives:</a:t>
            </a:r>
            <a:r>
              <a:rPr lang="en-US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sym typeface="+mn-ea"/>
              </a:rPr>
              <a:t> </a:t>
            </a:r>
            <a:endParaRPr lang="en-US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41325" y="4029075"/>
            <a:ext cx="6060440" cy="1167765"/>
            <a:chOff x="9795" y="6656"/>
            <a:chExt cx="5448" cy="3427"/>
          </a:xfrm>
        </p:grpSpPr>
        <p:sp>
          <p:nvSpPr>
            <p:cNvPr id="17" name="矩形 16"/>
            <p:cNvSpPr/>
            <p:nvPr/>
          </p:nvSpPr>
          <p:spPr>
            <a:xfrm>
              <a:off x="9795" y="6878"/>
              <a:ext cx="5400" cy="320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0" tIns="44436" rIns="91440" bIns="45720" numCol="1" anchor="t" anchorCtr="0" compatLnSpc="1">
              <a:noAutofit/>
            </a:bodyPr>
            <a:lstStyle/>
            <a:p>
              <a:pPr marL="0" marR="0" indent="0" algn="l" defTabSz="914400" rtl="0" eaLnBrk="0" fontAlgn="t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</a:pPr>
              <a:endPara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666666"/>
                </a:solidFill>
                <a:effectLst/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835" y="6656"/>
              <a:ext cx="5408" cy="3289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 marL="285750" marR="0" lvl="0" indent="-28575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D71A21"/>
                </a:buClr>
                <a:buSzTx/>
                <a:buFont typeface="Wingdings" panose="05000000000000000000" charset="0"/>
                <a:buChar char="n"/>
                <a:defRPr/>
              </a:pPr>
              <a:r>
                <a:rPr lang="en-US" sz="1200" b="1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+mn-lt"/>
                  <a:ea typeface="微软雅黑" panose="020B0503020204020204" pitchFamily="34" charset="-122"/>
                  <a:sym typeface="+mn-ea"/>
                </a:rPr>
                <a:t>New </a:t>
              </a:r>
              <a:r>
                <a:rPr sz="1200" b="1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+mn-lt"/>
                  <a:ea typeface="微软雅黑" panose="020B0503020204020204" pitchFamily="34" charset="-122"/>
                  <a:sym typeface="+mn-ea"/>
                </a:rPr>
                <a:t>management</a:t>
              </a:r>
              <a:r>
                <a:rPr lang="en-US" sz="1200" b="1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+mn-lt"/>
                  <a:ea typeface="微软雅黑" panose="020B0503020204020204" pitchFamily="34" charset="-122"/>
                  <a:sym typeface="+mn-ea"/>
                </a:rPr>
                <a:t> architecture and functions for</a:t>
              </a:r>
              <a:r>
                <a:rPr sz="1200" b="1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+mn-lt"/>
                  <a:ea typeface="微软雅黑" panose="020B0503020204020204" pitchFamily="34" charset="-122"/>
                  <a:sym typeface="+mn-ea"/>
                </a:rPr>
                <a:t> </a:t>
              </a:r>
              <a:r>
                <a:rPr lang="en-US" sz="1200" b="1" noProof="0" dirty="0" err="1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+mn-lt"/>
                  <a:ea typeface="微软雅黑" panose="020B0503020204020204" pitchFamily="34" charset="-122"/>
                  <a:sym typeface="+mn-ea"/>
                </a:rPr>
                <a:t>A-IoT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</a:endParaRPr>
            </a:p>
            <a:p>
              <a:pPr marL="742950" marR="0" lvl="1" indent="-28575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D71A21"/>
                </a:buClr>
                <a:buSzTx/>
                <a:buFont typeface="Arial" panose="020B0604020202020204" pitchFamily="34" charset="0"/>
                <a:buChar char="•"/>
                <a:defRPr/>
              </a:pPr>
              <a:r>
                <a:rPr lang="en-US" sz="1200" b="1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n-lt"/>
                  <a:ea typeface="微软雅黑" panose="020B0503020204020204" pitchFamily="34" charset="-122"/>
                  <a:sym typeface="+mn-ea"/>
                </a:rPr>
                <a:t>AloT</a:t>
              </a:r>
              <a:r>
                <a:rPr lang="en-US" sz="1200" b="1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n-lt"/>
                  <a:ea typeface="微软雅黑" panose="020B0503020204020204" pitchFamily="34" charset="-122"/>
                  <a:sym typeface="+mn-ea"/>
                </a:rPr>
                <a:t> RAN</a:t>
              </a:r>
              <a:r>
                <a:rPr lang="zh-CN" altLang="en-US" sz="120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+mn-lt"/>
                  <a:ea typeface="微软雅黑" panose="020B0503020204020204" pitchFamily="34" charset="-122"/>
                  <a:sym typeface="+mn-ea"/>
                </a:rPr>
                <a:t>：</a:t>
              </a:r>
              <a:r>
                <a:rPr lang="en-US" altLang="zh-CN" sz="120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+mn-lt"/>
                  <a:ea typeface="微软雅黑" panose="020B0503020204020204" pitchFamily="34" charset="-122"/>
                  <a:sym typeface="+mn-ea"/>
                </a:rPr>
                <a:t>Network element management functions of c</a:t>
              </a:r>
              <a:r>
                <a:rPr lang="en-US" sz="1200" noProof="0" dirty="0">
                  <a:ln>
                    <a:noFill/>
                  </a:ln>
                  <a:solidFill>
                    <a:srgbClr val="1D1D1A"/>
                  </a:solidFill>
                  <a:effectLst/>
                  <a:highlight>
                    <a:srgbClr val="000000">
                      <a:alpha val="0"/>
                    </a:srgbClr>
                  </a:highlight>
                  <a:uLnTx/>
                  <a:uFillTx/>
                  <a:latin typeface="+mn-lt"/>
                  <a:ea typeface="微软雅黑" panose="020B0503020204020204" pitchFamily="34" charset="-122"/>
                  <a:sym typeface="+mn-ea"/>
                </a:rPr>
                <a:t>ommon reader function and </a:t>
              </a:r>
              <a:r>
                <a:rPr lang="en-US" sz="1200" noProof="0" dirty="0" err="1">
                  <a:ln>
                    <a:noFill/>
                  </a:ln>
                  <a:solidFill>
                    <a:srgbClr val="1D1D1A"/>
                  </a:solidFill>
                  <a:effectLst/>
                  <a:highlight>
                    <a:srgbClr val="000000">
                      <a:alpha val="0"/>
                    </a:srgbClr>
                  </a:highlight>
                  <a:uLnTx/>
                  <a:uFillTx/>
                  <a:latin typeface="+mn-lt"/>
                  <a:ea typeface="微软雅黑" panose="020B0503020204020204" pitchFamily="34" charset="-122"/>
                  <a:sym typeface="+mn-ea"/>
                </a:rPr>
                <a:t>AIoT</a:t>
              </a:r>
              <a:r>
                <a:rPr lang="en-US" sz="1200" noProof="0" dirty="0">
                  <a:ln>
                    <a:noFill/>
                  </a:ln>
                  <a:solidFill>
                    <a:srgbClr val="1D1D1A"/>
                  </a:solidFill>
                  <a:effectLst/>
                  <a:highlight>
                    <a:srgbClr val="000000">
                      <a:alpha val="0"/>
                    </a:srgbClr>
                  </a:highlight>
                  <a:uLnTx/>
                  <a:uFillTx/>
                  <a:latin typeface="+mn-lt"/>
                  <a:ea typeface="微软雅黑" panose="020B0503020204020204" pitchFamily="34" charset="-122"/>
                  <a:sym typeface="+mn-ea"/>
                </a:rPr>
                <a:t> RAN node function for topology 1</a:t>
              </a:r>
              <a:r>
                <a:rPr lang="en-US" sz="120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+mn-lt"/>
                  <a:ea typeface="微软雅黑" panose="020B0503020204020204" pitchFamily="34" charset="-122"/>
                  <a:sym typeface="+mn-ea"/>
                </a:rPr>
                <a:t>.</a:t>
              </a:r>
              <a:endParaRPr lang="en-US" sz="120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sym typeface="+mn-ea"/>
              </a:endParaRPr>
            </a:p>
            <a:p>
              <a:pPr marL="742950" marR="0" lvl="1" indent="-28575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D71A21"/>
                </a:buClr>
                <a:buSzTx/>
                <a:buFont typeface="Arial" panose="020B0604020202020204" pitchFamily="34" charset="0"/>
                <a:buChar char="•"/>
                <a:defRPr/>
              </a:pPr>
              <a:r>
                <a:rPr lang="en-US" sz="1200" b="1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n-lt"/>
                  <a:ea typeface="微软雅黑" panose="020B0503020204020204" pitchFamily="34" charset="-122"/>
                  <a:sym typeface="+mn-ea"/>
                </a:rPr>
                <a:t>AloT</a:t>
              </a:r>
              <a:r>
                <a:rPr lang="en-US" sz="1200" b="1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n-lt"/>
                  <a:ea typeface="微软雅黑" panose="020B0503020204020204" pitchFamily="34" charset="-122"/>
                  <a:sym typeface="+mn-ea"/>
                </a:rPr>
                <a:t> CN</a:t>
              </a:r>
              <a:r>
                <a:rPr lang="zh-CN" altLang="en-US" sz="120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+mn-lt"/>
                  <a:ea typeface="微软雅黑" panose="020B0503020204020204" pitchFamily="34" charset="-122"/>
                  <a:sym typeface="+mn-ea"/>
                </a:rPr>
                <a:t>：</a:t>
              </a:r>
              <a:r>
                <a:rPr lang="en-US" altLang="zh-CN" sz="120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+mn-lt"/>
                  <a:ea typeface="微软雅黑" panose="020B0503020204020204" pitchFamily="34" charset="-122"/>
                  <a:sym typeface="+mn-ea"/>
                </a:rPr>
                <a:t>Network element management function of </a:t>
              </a:r>
              <a:r>
                <a:rPr lang="en-US" altLang="zh-CN" sz="1200" noProof="0" dirty="0" err="1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+mn-lt"/>
                  <a:ea typeface="微软雅黑" panose="020B0503020204020204" pitchFamily="34" charset="-122"/>
                  <a:sym typeface="+mn-ea"/>
                </a:rPr>
                <a:t>AIoTF</a:t>
              </a:r>
              <a:r>
                <a:rPr lang="en-US" altLang="zh-CN" sz="120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+mn-lt"/>
                  <a:ea typeface="微软雅黑" panose="020B0503020204020204" pitchFamily="34" charset="-122"/>
                  <a:sym typeface="+mn-ea"/>
                </a:rPr>
                <a:t>.</a:t>
              </a:r>
              <a:endParaRPr lang="en-US" altLang="en-US" sz="1200" dirty="0">
                <a:solidFill>
                  <a:srgbClr val="1D1D1A"/>
                </a:solidFill>
                <a:latin typeface="+mn-lt"/>
                <a:ea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587490" y="4132580"/>
            <a:ext cx="5126990" cy="2171065"/>
            <a:chOff x="11680" y="6644"/>
            <a:chExt cx="7333" cy="3943"/>
          </a:xfrm>
        </p:grpSpPr>
        <p:sp>
          <p:nvSpPr>
            <p:cNvPr id="20" name="矩形 19"/>
            <p:cNvSpPr/>
            <p:nvPr/>
          </p:nvSpPr>
          <p:spPr>
            <a:xfrm>
              <a:off x="11680" y="6644"/>
              <a:ext cx="7333" cy="394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0" tIns="44436" rIns="91440" bIns="45720" numCol="1" anchor="t" anchorCtr="0" compatLnSpc="1">
              <a:noAutofit/>
            </a:bodyPr>
            <a:lstStyle/>
            <a:p>
              <a:pPr marL="0" marR="0" indent="0" algn="l" defTabSz="914400" rtl="0" eaLnBrk="0" fontAlgn="t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</a:pPr>
              <a:endPara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666666"/>
                </a:solidFill>
                <a:effectLst/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1680" y="6653"/>
              <a:ext cx="7229" cy="3398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 marL="285750" marR="0" lvl="0" indent="-28575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D71A21"/>
                </a:buClr>
                <a:buSzTx/>
                <a:buFont typeface="Wingdings" panose="05000000000000000000" charset="0"/>
                <a:buChar char="n"/>
                <a:defRPr/>
              </a:pPr>
              <a:r>
                <a:rPr lang="en-US" sz="1200" b="1" noProof="0" dirty="0" err="1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+mn-lt"/>
                  <a:ea typeface="微软雅黑" panose="020B0503020204020204" pitchFamily="34" charset="-122"/>
                  <a:sym typeface="+mn-ea"/>
                </a:rPr>
                <a:t>Business</a:t>
              </a:r>
              <a:r>
                <a:rPr lang="en-US" altLang="zh-CN" sz="1200" b="1" dirty="0">
                  <a:solidFill>
                    <a:srgbClr val="1D1D1A"/>
                  </a:solidFill>
                  <a:latin typeface="+mn-lt"/>
                  <a:ea typeface="微软雅黑" panose="020B0503020204020204" pitchFamily="34" charset="-122"/>
                  <a:sym typeface="+mn-ea"/>
                </a:rPr>
                <a:t> level requirements </a:t>
              </a:r>
              <a:r>
                <a:rPr lang="en-US" sz="1200" b="1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+mn-lt"/>
                  <a:ea typeface="微软雅黑" panose="020B0503020204020204" pitchFamily="34" charset="-122"/>
                  <a:sym typeface="+mn-ea"/>
                </a:rPr>
                <a:t>for OAM&amp;P of </a:t>
              </a:r>
              <a:r>
                <a:rPr lang="en-US" altLang="zh-CN" sz="1200" b="1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+mn-lt"/>
                  <a:ea typeface="微软雅黑" panose="020B0503020204020204" pitchFamily="34" charset="-122"/>
                  <a:sym typeface="+mn-ea"/>
                </a:rPr>
                <a:t>A-IoT</a:t>
              </a:r>
              <a:endParaRPr lang="en-US" altLang="zh-CN" sz="1200" b="1" dirty="0">
                <a:solidFill>
                  <a:srgbClr val="1D1D1A"/>
                </a:solidFill>
                <a:latin typeface="+mn-lt"/>
                <a:ea typeface="微软雅黑" panose="020B0503020204020204" pitchFamily="34" charset="-122"/>
                <a:sym typeface="+mn-ea"/>
              </a:endParaRPr>
            </a:p>
            <a:p>
              <a:pPr marL="742950" lvl="1" indent="-285750">
                <a:lnSpc>
                  <a:spcPct val="150000"/>
                </a:lnSpc>
                <a:buClr>
                  <a:srgbClr val="D71A21"/>
                </a:buClr>
                <a:buFont typeface="Arial" panose="020B0604020202020204" pitchFamily="34" charset="0"/>
                <a:buChar char="•"/>
                <a:defRPr/>
              </a:pPr>
              <a:r>
                <a:rPr lang="en-US" sz="1200" dirty="0">
                  <a:solidFill>
                    <a:srgbClr val="1D1D1A"/>
                  </a:solidFill>
                  <a:latin typeface="+mn-lt"/>
                  <a:ea typeface="微软雅黑" panose="020B0503020204020204" pitchFamily="34" charset="-122"/>
                  <a:sym typeface="+mn-ea"/>
                </a:rPr>
                <a:t>Management support for A-IoT consumers, including interface configuration, relevant data collection.</a:t>
              </a:r>
              <a:endParaRPr lang="en-US" sz="1200" dirty="0">
                <a:solidFill>
                  <a:srgbClr val="1D1D1A"/>
                </a:solidFill>
                <a:latin typeface="+mn-lt"/>
                <a:ea typeface="微软雅黑" panose="020B0503020204020204" pitchFamily="34" charset="-122"/>
                <a:sym typeface="+mn-ea"/>
              </a:endParaRPr>
            </a:p>
            <a:p>
              <a:pPr marL="742950" lvl="1" indent="-285750">
                <a:lnSpc>
                  <a:spcPct val="150000"/>
                </a:lnSpc>
                <a:buClr>
                  <a:srgbClr val="D71A21"/>
                </a:buClr>
                <a:buFont typeface="Arial" panose="020B0604020202020204" pitchFamily="34" charset="0"/>
                <a:buChar char="•"/>
                <a:defRPr/>
              </a:pPr>
              <a:r>
                <a:rPr lang="en-US" sz="1200" dirty="0">
                  <a:solidFill>
                    <a:srgbClr val="1D1D1A"/>
                  </a:solidFill>
                  <a:latin typeface="+mn-lt"/>
                  <a:ea typeface="微软雅黑" panose="020B0503020204020204" pitchFamily="34" charset="-122"/>
                  <a:sym typeface="+mn-ea"/>
                </a:rPr>
                <a:t>Management capabilities exposure to A-IoT consumers: upper Layer functions (e.g. Inventory, Command)</a:t>
              </a:r>
              <a:r>
                <a:rPr lang="en-US" altLang="zh-CN" sz="1200" dirty="0">
                  <a:solidFill>
                    <a:srgbClr val="1D1D1A"/>
                  </a:solidFill>
                  <a:latin typeface="+mn-lt"/>
                  <a:ea typeface="微软雅黑" panose="020B0503020204020204" pitchFamily="34" charset="-122"/>
                  <a:sym typeface="+mn-ea"/>
                </a:rPr>
                <a:t>.</a:t>
              </a:r>
              <a:endParaRPr lang="en-US" sz="1200" dirty="0">
                <a:solidFill>
                  <a:srgbClr val="1D1D1A"/>
                </a:solidFill>
                <a:latin typeface="+mn-lt"/>
                <a:ea typeface="微软雅黑" panose="020B0503020204020204" pitchFamily="34" charset="-122"/>
                <a:sym typeface="+mn-ea"/>
              </a:endParaRPr>
            </a:p>
            <a:p>
              <a:pPr marL="742950" lvl="1" indent="-285750">
                <a:lnSpc>
                  <a:spcPct val="150000"/>
                </a:lnSpc>
                <a:buClr>
                  <a:srgbClr val="D71A21"/>
                </a:buClr>
                <a:buFont typeface="Arial" panose="020B0604020202020204" pitchFamily="34" charset="0"/>
                <a:buChar char="•"/>
                <a:defRPr/>
              </a:pPr>
              <a:r>
                <a:rPr lang="en-US" sz="120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+mn-lt"/>
                  <a:ea typeface="微软雅黑" panose="020B0503020204020204" pitchFamily="34" charset="-122"/>
                  <a:sym typeface="+mn-ea"/>
                </a:rPr>
                <a:t>Management of Topology and Workflows for Common Reader Function and A-IoT RAN Node Function.</a:t>
              </a:r>
              <a:endParaRPr lang="en-US" sz="120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1325" y="5149850"/>
            <a:ext cx="6008370" cy="1153795"/>
            <a:chOff x="9755" y="6605"/>
            <a:chExt cx="5393" cy="3478"/>
          </a:xfrm>
        </p:grpSpPr>
        <p:sp>
          <p:nvSpPr>
            <p:cNvPr id="5" name="矩形 4"/>
            <p:cNvSpPr/>
            <p:nvPr/>
          </p:nvSpPr>
          <p:spPr>
            <a:xfrm>
              <a:off x="9755" y="6878"/>
              <a:ext cx="5393" cy="320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0" tIns="44436" rIns="91440" bIns="45720" numCol="1" anchor="t" anchorCtr="0" compatLnSpc="1">
              <a:noAutofit/>
            </a:bodyPr>
            <a:lstStyle/>
            <a:p>
              <a:pPr marL="0" marR="0" indent="0" algn="l" defTabSz="914400" rtl="0" eaLnBrk="0" fontAlgn="t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</a:pPr>
              <a:endPara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666666"/>
                </a:solidFill>
                <a:effectLst/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755" y="6605"/>
              <a:ext cx="5166" cy="320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 marL="285750" marR="0" lvl="0" indent="-28575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D71A21"/>
                </a:buClr>
                <a:buSzTx/>
                <a:buFont typeface="Wingdings" panose="05000000000000000000" charset="0"/>
                <a:buChar char="n"/>
                <a:defRPr/>
              </a:pPr>
              <a:r>
                <a:rPr lang="en-US" sz="1200" b="1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+mn-lt"/>
                  <a:ea typeface="微软雅黑" panose="020B0503020204020204" pitchFamily="34" charset="-122"/>
                  <a:sym typeface="+mn-ea"/>
                </a:rPr>
                <a:t>New </a:t>
              </a:r>
              <a:r>
                <a:rPr sz="1200" b="1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+mn-lt"/>
                  <a:ea typeface="微软雅黑" panose="020B0503020204020204" pitchFamily="34" charset="-122"/>
                  <a:sym typeface="+mn-ea"/>
                </a:rPr>
                <a:t>management</a:t>
              </a:r>
              <a:r>
                <a:rPr lang="en-US" sz="1200" b="1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+mn-lt"/>
                  <a:ea typeface="微软雅黑" panose="020B0503020204020204" pitchFamily="34" charset="-122"/>
                  <a:sym typeface="+mn-ea"/>
                </a:rPr>
                <a:t> architecture and functions for</a:t>
              </a:r>
              <a:r>
                <a:rPr sz="1200" b="1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+mn-lt"/>
                  <a:ea typeface="微软雅黑" panose="020B0503020204020204" pitchFamily="34" charset="-122"/>
                  <a:sym typeface="+mn-ea"/>
                </a:rPr>
                <a:t> </a:t>
              </a:r>
              <a:r>
                <a:rPr lang="en-US" sz="1200" b="1" noProof="0" dirty="0" err="1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+mn-lt"/>
                  <a:ea typeface="微软雅黑" panose="020B0503020204020204" pitchFamily="34" charset="-122"/>
                  <a:sym typeface="+mn-ea"/>
                </a:rPr>
                <a:t>A-IoT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</a:endParaRPr>
            </a:p>
            <a:p>
              <a:pPr marL="742950" marR="0" lvl="1" indent="-28575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D71A21"/>
                </a:buClr>
                <a:buSzTx/>
                <a:buFont typeface="Arial" panose="020B0604020202020204" pitchFamily="34" charset="0"/>
                <a:buChar char="•"/>
                <a:defRPr/>
              </a:pPr>
              <a:r>
                <a:rPr sz="1200" noProof="0">
                  <a:ln>
                    <a:noFill/>
                  </a:ln>
                  <a:effectLst/>
                  <a:uLnTx/>
                  <a:uFillTx/>
                  <a:latin typeface="+mn-lt"/>
                  <a:ea typeface="微软雅黑" panose="020B0503020204020204" pitchFamily="34" charset="-122"/>
                  <a:sym typeface="+mn-ea"/>
                </a:rPr>
                <a:t>Influences on associated existing information entities. </a:t>
              </a:r>
              <a:endParaRPr sz="1200" noProof="0">
                <a:ln>
                  <a:noFill/>
                </a:ln>
                <a:effectLst/>
                <a:uLnTx/>
                <a:uFillTx/>
                <a:latin typeface="+mn-lt"/>
                <a:ea typeface="微软雅黑" panose="020B0503020204020204" pitchFamily="34" charset="-122"/>
                <a:sym typeface="+mn-ea"/>
              </a:endParaRPr>
            </a:p>
            <a:p>
              <a:pPr marL="742950" marR="0" lvl="1" indent="-28575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D71A21"/>
                </a:buClr>
                <a:buSzTx/>
                <a:buFont typeface="Arial" panose="020B0604020202020204" pitchFamily="34" charset="0"/>
                <a:buChar char="•"/>
                <a:defRPr/>
              </a:pPr>
              <a:r>
                <a:rPr sz="1200" noProof="0">
                  <a:ln>
                    <a:noFill/>
                  </a:ln>
                  <a:effectLst/>
                  <a:uLnTx/>
                  <a:uFillTx/>
                  <a:latin typeface="+mn-lt"/>
                  <a:ea typeface="微软雅黑" panose="020B0503020204020204" pitchFamily="34" charset="-122"/>
                  <a:sym typeface="+mn-ea"/>
                </a:rPr>
                <a:t>Potential enhancements on the management of AMF and UDM.</a:t>
              </a:r>
              <a:endParaRPr sz="1200" noProof="0">
                <a:ln>
                  <a:noFill/>
                </a:ln>
                <a:effectLst/>
                <a:uLnTx/>
                <a:uFillTx/>
                <a:latin typeface="+mn-lt"/>
                <a:ea typeface="微软雅黑" panose="020B0503020204020204" pitchFamily="34" charset="-122"/>
                <a:sym typeface="+mn-ea"/>
              </a:endParaRPr>
            </a:p>
            <a:p>
              <a:pPr marL="742950" marR="0" lvl="1" indent="-28575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D71A21"/>
                </a:buClr>
                <a:buSzTx/>
                <a:buFont typeface="Arial" panose="020B0604020202020204" pitchFamily="34" charset="0"/>
                <a:buChar char="•"/>
                <a:defRPr/>
              </a:pPr>
              <a:r>
                <a:rPr sz="1200" noProof="0">
                  <a:ln>
                    <a:noFill/>
                  </a:ln>
                  <a:effectLst/>
                  <a:uLnTx/>
                  <a:uFillTx/>
                  <a:latin typeface="+mn-lt"/>
                  <a:ea typeface="微软雅黑" panose="020B0503020204020204" pitchFamily="34" charset="-122"/>
                  <a:sym typeface="+mn-ea"/>
                </a:rPr>
                <a:t>Measurement or KPI requirements related to A-IoT.</a:t>
              </a:r>
              <a:endParaRPr sz="1200" noProof="0">
                <a:ln>
                  <a:noFill/>
                </a:ln>
                <a:effectLst/>
                <a:uLnTx/>
                <a:uFillTx/>
                <a:latin typeface="+mn-lt"/>
                <a:ea typeface="微软雅黑" panose="020B0503020204020204" pitchFamily="34" charset="-122"/>
                <a:sym typeface="+mn-ea"/>
              </a:endParaRPr>
            </a:p>
          </p:txBody>
        </p:sp>
      </p:grp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018269" y="228600"/>
            <a:ext cx="7737447" cy="883508"/>
          </a:xfrm>
        </p:spPr>
        <p:txBody>
          <a:bodyPr/>
          <a:lstStyle/>
          <a:p>
            <a:pPr eaLnBrk="1" hangingPunct="1"/>
            <a:r>
              <a:rPr lang="en-US" altLang="de-DE" sz="3600" b="1" dirty="0">
                <a:solidFill>
                  <a:schemeClr val="tx1"/>
                </a:solidFill>
                <a:latin typeface="+mn-lt"/>
              </a:rPr>
              <a:t>Use Case 2: Management of Network Sharing Ph4</a:t>
            </a:r>
            <a:endParaRPr lang="de-DE" altLang="de-DE" sz="3600" b="1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2" name="Picture 1" descr="A logo with a green and black design&#10;&#10;Description automatically generated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44500" y="4268742"/>
            <a:ext cx="5512435" cy="1725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b="1" dirty="0">
                <a:latin typeface="+mn-lt"/>
                <a:ea typeface="+mj-ea"/>
              </a:rPr>
              <a:t>Potential enhancements to support management of shared satellite NG-RAN</a:t>
            </a:r>
            <a:endParaRPr lang="en-US" altLang="zh-CN" sz="1200" b="1" dirty="0">
              <a:latin typeface="+mn-lt"/>
              <a:ea typeface="+mj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+mn-lt"/>
                <a:ea typeface="+mj-ea"/>
              </a:rPr>
              <a:t>Investigate potential network sharing management architecture enhancements</a:t>
            </a:r>
            <a:endParaRPr lang="en-US" altLang="zh-CN" sz="1200" dirty="0">
              <a:latin typeface="+mn-lt"/>
              <a:ea typeface="+mj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+mn-lt"/>
                <a:ea typeface="+mj-ea"/>
              </a:rPr>
              <a:t>Investigate potential management enhancements to enable plmn-granularity configurations for different deployment scenarios of satellites</a:t>
            </a:r>
            <a:endParaRPr lang="en-US" altLang="zh-CN" sz="1200" dirty="0">
              <a:latin typeface="+mn-lt"/>
              <a:ea typeface="+mj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+mn-lt"/>
                <a:ea typeface="+mj-ea"/>
              </a:rPr>
              <a:t>Investigate potential CN configuration enhancements to support using INS to share NG-RAN</a:t>
            </a:r>
            <a:endParaRPr lang="en-US" altLang="zh-CN" sz="1200" dirty="0">
              <a:latin typeface="+mn-lt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4500" y="2018030"/>
            <a:ext cx="5528310" cy="23831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b="1" dirty="0">
                <a:latin typeface="+mn-lt"/>
                <a:ea typeface="+mj-ea"/>
              </a:rPr>
              <a:t>Potential enhancements to support management of INS utilizing in disaster scenarios</a:t>
            </a:r>
            <a:endParaRPr lang="en-US" altLang="zh-CN" sz="1200" b="1" dirty="0">
              <a:latin typeface="+mn-lt"/>
              <a:ea typeface="+mj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+mn-lt"/>
                <a:ea typeface="+mj-ea"/>
              </a:rPr>
              <a:t>Management architecture enhancements to support sending disaster notice to POP by OAM.</a:t>
            </a:r>
            <a:endParaRPr lang="en-US" altLang="zh-CN" sz="1200" dirty="0">
              <a:latin typeface="+mn-lt"/>
              <a:ea typeface="+mj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+mn-lt"/>
                <a:ea typeface="+mj-ea"/>
              </a:rPr>
              <a:t>Potential configuration enhancements in the scenarios NG-RAN , NFs of 5GC or the whole 5GC with the disaster condition. Possible disaster scenarios are depicted as follows:</a:t>
            </a:r>
            <a:endParaRPr lang="en-US" altLang="zh-CN" sz="1200" dirty="0">
              <a:latin typeface="+mn-lt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4500" y="1194869"/>
            <a:ext cx="11312525" cy="7981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b="1" dirty="0">
                <a:latin typeface="+mn-lt"/>
                <a:ea typeface="+mj-ea"/>
              </a:rPr>
              <a:t>Potential enhancements to support management of identifying INS case</a:t>
            </a:r>
            <a:endParaRPr lang="en-US" altLang="zh-CN" sz="1200" b="1" dirty="0">
              <a:latin typeface="+mn-lt"/>
              <a:ea typeface="+mj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+mn-lt"/>
                <a:ea typeface="+mj-ea"/>
              </a:rPr>
              <a:t>Investigate potential management enhancements to configure AMF/UDM/SMF/PCF to identify whether it is the Indirect Network Sharing case or other home routing cases.</a:t>
            </a:r>
            <a:endParaRPr lang="en-US" altLang="zh-CN" sz="1200" dirty="0">
              <a:latin typeface="+mn-lt"/>
              <a:ea typeface="+mj-ea"/>
            </a:endParaRPr>
          </a:p>
        </p:txBody>
      </p:sp>
      <p:graphicFrame>
        <p:nvGraphicFramePr>
          <p:cNvPr id="6" name="Object 8"/>
          <p:cNvGraphicFramePr>
            <a:graphicFrameLocks noChangeAspect="1"/>
          </p:cNvGraphicFramePr>
          <p:nvPr/>
        </p:nvGraphicFramePr>
        <p:xfrm>
          <a:off x="7800975" y="4057757"/>
          <a:ext cx="3764915" cy="1076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0" name="" r:id="rId2" imgW="13106400" imgH="3759200" progId="Visio.Drawing.15">
                  <p:embed/>
                </p:oleObj>
              </mc:Choice>
              <mc:Fallback>
                <p:oleObj name="" r:id="rId2" imgW="13106400" imgH="3759200" progId="Visio.Drawing.15">
                  <p:embed/>
                  <p:pic>
                    <p:nvPicPr>
                      <p:cNvPr id="0" name="Object 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800975" y="4057757"/>
                        <a:ext cx="3764915" cy="10769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7580" y="1920240"/>
            <a:ext cx="1801495" cy="18516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68005" y="2135505"/>
            <a:ext cx="1494790" cy="15811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34295" y="1920240"/>
            <a:ext cx="1331595" cy="185166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855970" y="3878580"/>
            <a:ext cx="227393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>
                <a:latin typeface="+mn-lt"/>
                <a:ea typeface="微软雅黑" panose="020B0503020204020204" pitchFamily="34" charset="-122"/>
              </a:rPr>
              <a:t>Only NG-RAN is broken</a:t>
            </a:r>
            <a:endParaRPr lang="en-US" altLang="zh-CN" sz="1000" b="1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839075" y="3878580"/>
            <a:ext cx="22739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>
                <a:latin typeface="+mn-lt"/>
                <a:ea typeface="微软雅黑" panose="020B0503020204020204" pitchFamily="34" charset="-122"/>
              </a:rPr>
              <a:t>NG-RAN and part of NFs are broken</a:t>
            </a:r>
            <a:endParaRPr lang="en-US" altLang="zh-CN" sz="1000" b="1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763125" y="3878580"/>
            <a:ext cx="227393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>
                <a:latin typeface="+mn-lt"/>
                <a:ea typeface="微软雅黑" panose="020B0503020204020204" pitchFamily="34" charset="-122"/>
              </a:rPr>
              <a:t>NG-RAN and 5GC are broken</a:t>
            </a:r>
            <a:endParaRPr lang="en-US" altLang="zh-CN" sz="1000" b="1">
              <a:latin typeface="+mn-lt"/>
              <a:ea typeface="微软雅黑" panose="020B0503020204020204" pitchFamily="34" charset="-122"/>
            </a:endParaRPr>
          </a:p>
        </p:txBody>
      </p:sp>
      <p:pic>
        <p:nvPicPr>
          <p:cNvPr id="22" name="图片 21"/>
          <p:cNvPicPr/>
          <p:nvPr/>
        </p:nvPicPr>
        <p:blipFill>
          <a:blip r:embed="rId7"/>
          <a:stretch>
            <a:fillRect/>
          </a:stretch>
        </p:blipFill>
        <p:spPr>
          <a:xfrm>
            <a:off x="7800975" y="5241397"/>
            <a:ext cx="3811270" cy="9213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矩形 23"/>
          <p:cNvSpPr/>
          <p:nvPr/>
        </p:nvSpPr>
        <p:spPr>
          <a:xfrm>
            <a:off x="6063615" y="4469872"/>
            <a:ext cx="614680" cy="1317625"/>
          </a:xfrm>
          <a:prstGeom prst="rect">
            <a:avLst/>
          </a:prstGeom>
          <a:solidFill>
            <a:schemeClr val="bg2"/>
          </a:solidFill>
          <a:ln w="19050">
            <a:noFill/>
          </a:ln>
        </p:spPr>
        <p:txBody>
          <a:bodyPr vert="horz" wrap="square" lIns="0" tIns="44436" rIns="91440" bIns="45720" numCol="1" anchor="ctr" anchorCtr="0" compatLnSpc="1">
            <a:noAutofit/>
          </a:bodyPr>
          <a:lstStyle/>
          <a:p>
            <a:pPr marL="0" marR="0" indent="0" algn="ctr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微软雅黑" panose="020B0503020204020204" pitchFamily="34" charset="-122"/>
              </a:rPr>
              <a:t>3GPP Management System</a:t>
            </a:r>
            <a:endParaRPr kumimoji="0" lang="en-US" altLang="zh-CN" sz="1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6" name="右箭头 22"/>
          <p:cNvSpPr/>
          <p:nvPr/>
        </p:nvSpPr>
        <p:spPr>
          <a:xfrm>
            <a:off x="6936105" y="4946122"/>
            <a:ext cx="839470" cy="486533"/>
          </a:xfrm>
          <a:prstGeom prst="rightArrow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0" tIns="44436" rIns="91440" bIns="45720" numCol="1" anchor="t" anchorCtr="0" compatLnSpc="1">
            <a:spAutoFit/>
          </a:bodyPr>
          <a:lstStyle/>
          <a:p>
            <a:pPr marL="0" marR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rgbClr val="666666"/>
              </a:solidFill>
              <a:effectLst/>
              <a:latin typeface="+mn-lt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018269" y="170815"/>
            <a:ext cx="7737447" cy="883508"/>
          </a:xfrm>
        </p:spPr>
        <p:txBody>
          <a:bodyPr/>
          <a:lstStyle/>
          <a:p>
            <a:pPr eaLnBrk="1" hangingPunct="1"/>
            <a:r>
              <a:rPr lang="en-US" altLang="de-DE" sz="3600" b="1" dirty="0">
                <a:solidFill>
                  <a:schemeClr val="tx1"/>
                </a:solidFill>
                <a:latin typeface="+mn-lt"/>
              </a:rPr>
              <a:t>Use Case 3: Management of ISAC</a:t>
            </a:r>
            <a:endParaRPr lang="de-DE" altLang="de-DE" sz="3600" b="1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2" name="Picture 1" descr="A logo with a green and black design&#10;&#10;Description automatically generated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85800" y="1064260"/>
            <a:ext cx="5201192" cy="199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latin typeface="+mn-lt"/>
                <a:ea typeface="+mj-ea"/>
              </a:rPr>
              <a:t>Enhancements to support management of Integrated Sensing and Communication</a:t>
            </a:r>
            <a:endParaRPr lang="en-US" altLang="zh-CN" sz="1400" b="1" dirty="0">
              <a:latin typeface="+mn-lt"/>
              <a:ea typeface="+mj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+mn-lt"/>
                <a:ea typeface="+mj-ea"/>
              </a:rPr>
              <a:t>Investigate potential management architecture</a:t>
            </a:r>
            <a:endParaRPr lang="en-US" altLang="zh-CN" sz="1400" dirty="0">
              <a:latin typeface="+mn-lt"/>
              <a:ea typeface="+mj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+mn-lt"/>
                <a:ea typeface="+mj-ea"/>
              </a:rPr>
              <a:t>Investigate potential IOCs</a:t>
            </a:r>
            <a:r>
              <a:rPr lang="zh-CN" altLang="en-US" sz="1400" dirty="0">
                <a:latin typeface="+mn-lt"/>
                <a:ea typeface="+mj-ea"/>
              </a:rPr>
              <a:t>、</a:t>
            </a:r>
            <a:r>
              <a:rPr lang="en-US" altLang="zh-CN" sz="1400" dirty="0">
                <a:latin typeface="+mn-lt"/>
                <a:ea typeface="+mj-ea"/>
              </a:rPr>
              <a:t>measurements</a:t>
            </a:r>
            <a:r>
              <a:rPr lang="zh-CN" altLang="en-US" sz="1400" dirty="0">
                <a:latin typeface="+mn-lt"/>
                <a:ea typeface="+mj-ea"/>
              </a:rPr>
              <a:t>、</a:t>
            </a:r>
            <a:r>
              <a:rPr lang="en-US" altLang="zh-CN" sz="1400" dirty="0">
                <a:latin typeface="+mn-lt"/>
                <a:ea typeface="+mj-ea"/>
              </a:rPr>
              <a:t>KPIs related to ISAC</a:t>
            </a:r>
            <a:endParaRPr lang="en-US" altLang="zh-CN" sz="1400" dirty="0">
              <a:latin typeface="+mn-lt"/>
              <a:ea typeface="+mj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+mn-lt"/>
                <a:ea typeface="+mj-ea"/>
              </a:rPr>
              <a:t>Investigate potential configurations and policy </a:t>
            </a:r>
            <a:r>
              <a:rPr lang="en-US" altLang="zh-CN" sz="1400" dirty="0" err="1">
                <a:latin typeface="+mn-lt"/>
                <a:ea typeface="+mj-ea"/>
              </a:rPr>
              <a:t>mangement for ISAC</a:t>
            </a:r>
            <a:endParaRPr lang="en-US" altLang="zh-CN" sz="1400" dirty="0">
              <a:latin typeface="+mn-lt"/>
              <a:ea typeface="+mj-ea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507909" y="3050641"/>
          <a:ext cx="11110686" cy="3281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0127"/>
                <a:gridCol w="2237509"/>
                <a:gridCol w="7393050"/>
              </a:tblGrid>
              <a:tr h="29975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</a:rPr>
                        <a:t>Categories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</a:rPr>
                        <a:t>KPI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</a:rPr>
                        <a:t>Descriptions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/>
                </a:tc>
              </a:tr>
              <a:tr h="299751">
                <a:tc rowSpan="2">
                  <a:txBody>
                    <a:bodyPr/>
                    <a:lstStyle/>
                    <a:p>
                      <a:r>
                        <a:rPr lang="en-US" altLang="zh-CN" sz="1000" b="1" dirty="0">
                          <a:solidFill>
                            <a:schemeClr val="tx1"/>
                          </a:solidFill>
                          <a:latin typeface="+mn-lt"/>
                          <a:ea typeface="+mj-ea"/>
                        </a:rPr>
                        <a:t>Estimation</a:t>
                      </a:r>
                      <a:endParaRPr lang="zh-CN" altLang="en-US" sz="1000" b="1" dirty="0">
                        <a:solidFill>
                          <a:schemeClr val="tx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</a:rPr>
                        <a:t>Accuracy of Positioning Estimate</a:t>
                      </a:r>
                      <a:endParaRPr lang="zh-CN" altLang="en-US" sz="1000" dirty="0">
                        <a:solidFill>
                          <a:schemeClr val="tx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</a:rPr>
                        <a:t>Describes the closeness of the measured sensing result (i.e., position) of the target object to its true position value.</a:t>
                      </a:r>
                      <a:endParaRPr lang="zh-CN" altLang="en-US" sz="1000" dirty="0">
                        <a:solidFill>
                          <a:schemeClr val="tx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/>
                </a:tc>
              </a:tr>
              <a:tr h="299751">
                <a:tc vMerge="1"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</a:rPr>
                        <a:t>Accuracy of Velocity Estimate</a:t>
                      </a:r>
                      <a:endParaRPr lang="zh-CN" altLang="en-US" sz="1000" dirty="0">
                        <a:solidFill>
                          <a:schemeClr val="tx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</a:rPr>
                        <a:t>Describes the closeness of the measured sensing result (i.e., velocity) of the target object to its true velocity.</a:t>
                      </a:r>
                      <a:endParaRPr lang="zh-CN" altLang="en-US" sz="1000" dirty="0">
                        <a:solidFill>
                          <a:schemeClr val="tx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/>
                </a:tc>
              </a:tr>
              <a:tr h="299751">
                <a:tc rowSpan="2">
                  <a:txBody>
                    <a:bodyPr/>
                    <a:lstStyle/>
                    <a:p>
                      <a:r>
                        <a:rPr lang="en-US" altLang="zh-CN" sz="1000" b="1" dirty="0">
                          <a:solidFill>
                            <a:schemeClr val="tx1"/>
                          </a:solidFill>
                          <a:latin typeface="+mn-lt"/>
                          <a:ea typeface="+mj-ea"/>
                        </a:rPr>
                        <a:t>Sensing</a:t>
                      </a:r>
                      <a:endParaRPr lang="zh-CN" altLang="en-US" sz="1000" b="1" dirty="0">
                        <a:solidFill>
                          <a:schemeClr val="tx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</a:rPr>
                        <a:t>Confidence Level</a:t>
                      </a:r>
                      <a:endParaRPr lang="zh-CN" altLang="en-US" sz="1000" dirty="0">
                        <a:solidFill>
                          <a:schemeClr val="tx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</a:rPr>
                        <a:t>Describes the percentage of all possible measured sensing results that can be expected to include the true sensing result considering the accuracy</a:t>
                      </a:r>
                      <a:endParaRPr lang="zh-CN" altLang="en-US" sz="1000" dirty="0">
                        <a:solidFill>
                          <a:schemeClr val="tx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/>
                </a:tc>
              </a:tr>
              <a:tr h="396240">
                <a:tc vMerge="1"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</a:rPr>
                        <a:t>Sensing Resolution</a:t>
                      </a:r>
                      <a:endParaRPr lang="zh-CN" altLang="en-US" sz="1000" dirty="0">
                        <a:solidFill>
                          <a:schemeClr val="tx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</a:rPr>
                        <a:t>Describes the minimum difference in the measured magnitude of target objects (e.g., range, velocity) that allows detecting objects of different magnitudes.</a:t>
                      </a:r>
                      <a:endParaRPr lang="zh-CN" altLang="en-US" sz="1000" dirty="0">
                        <a:solidFill>
                          <a:schemeClr val="tx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/>
                </a:tc>
              </a:tr>
              <a:tr h="299751">
                <a:tc rowSpan="2">
                  <a:txBody>
                    <a:bodyPr/>
                    <a:lstStyle/>
                    <a:p>
                      <a:r>
                        <a:rPr lang="en-US" altLang="zh-CN" sz="1000" b="1" dirty="0">
                          <a:solidFill>
                            <a:schemeClr val="tx1"/>
                          </a:solidFill>
                          <a:latin typeface="+mn-lt"/>
                          <a:ea typeface="+mj-ea"/>
                        </a:rPr>
                        <a:t>Detection</a:t>
                      </a:r>
                      <a:endParaRPr lang="zh-CN" altLang="en-US" sz="1000" b="1" dirty="0">
                        <a:solidFill>
                          <a:schemeClr val="tx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</a:rPr>
                        <a:t>Missed Detection Probability</a:t>
                      </a:r>
                      <a:endParaRPr lang="zh-CN" altLang="en-US" sz="1000" dirty="0">
                        <a:solidFill>
                          <a:schemeClr val="tx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</a:rPr>
                        <a:t>Describes the conditional probability of not detecting the presence of a target object/environment when the target object/environment is present. </a:t>
                      </a:r>
                      <a:endParaRPr lang="zh-CN" altLang="en-US" sz="1000" dirty="0">
                        <a:solidFill>
                          <a:schemeClr val="tx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/>
                </a:tc>
              </a:tr>
              <a:tr h="299751">
                <a:tc vMerge="1"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</a:rPr>
                        <a:t>False Alarm Probability</a:t>
                      </a:r>
                      <a:endParaRPr lang="zh-CN" altLang="en-US" sz="1000" dirty="0">
                        <a:solidFill>
                          <a:schemeClr val="tx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</a:rPr>
                        <a:t>Describes the conditional probability of falsely detecting the presence of a target object/environment when the target object/environment is not present. </a:t>
                      </a:r>
                      <a:endParaRPr lang="zh-CN" altLang="en-US" sz="1000" dirty="0">
                        <a:solidFill>
                          <a:schemeClr val="tx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/>
                </a:tc>
              </a:tr>
              <a:tr h="299751">
                <a:tc rowSpan="2">
                  <a:txBody>
                    <a:bodyPr/>
                    <a:lstStyle/>
                    <a:p>
                      <a:r>
                        <a:rPr lang="en-US" altLang="zh-CN" sz="1000" b="1" dirty="0">
                          <a:solidFill>
                            <a:schemeClr val="tx1"/>
                          </a:solidFill>
                          <a:latin typeface="+mn-lt"/>
                          <a:ea typeface="+mj-ea"/>
                        </a:rPr>
                        <a:t>Common</a:t>
                      </a:r>
                      <a:endParaRPr lang="zh-CN" altLang="en-US" sz="1000" b="1" dirty="0">
                        <a:solidFill>
                          <a:schemeClr val="tx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</a:rPr>
                        <a:t>Max Sensing Service Latency</a:t>
                      </a:r>
                      <a:endParaRPr lang="zh-CN" altLang="en-US" sz="1000" dirty="0">
                        <a:solidFill>
                          <a:schemeClr val="tx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</a:rPr>
                        <a:t>Time elapsed between the event triggering the determination of the sensing result and the availability of the sensing result at the sensing system interface.</a:t>
                      </a:r>
                      <a:endParaRPr lang="zh-CN" altLang="en-US" sz="1000" dirty="0">
                        <a:solidFill>
                          <a:schemeClr val="tx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/>
                </a:tc>
              </a:tr>
              <a:tr h="299751">
                <a:tc vMerge="1"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</a:rPr>
                        <a:t>Refreshing Rate</a:t>
                      </a:r>
                      <a:endParaRPr lang="zh-CN" altLang="en-US" sz="1000" dirty="0">
                        <a:solidFill>
                          <a:schemeClr val="tx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</a:rPr>
                        <a:t>Rate at which the sensing result is generated by the sensing system. It is the inverse of the time elapsed between two successive sensing results</a:t>
                      </a:r>
                      <a:endParaRPr lang="zh-CN" altLang="en-US" sz="1000" dirty="0">
                        <a:solidFill>
                          <a:schemeClr val="tx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rcRect l="9487" t="3242" r="6325" b="13285"/>
          <a:stretch>
            <a:fillRect/>
          </a:stretch>
        </p:blipFill>
        <p:spPr>
          <a:xfrm>
            <a:off x="5886992" y="874376"/>
            <a:ext cx="4749165" cy="2108835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925195" y="228600"/>
            <a:ext cx="9571990" cy="883285"/>
          </a:xfrm>
        </p:spPr>
        <p:txBody>
          <a:bodyPr/>
          <a:lstStyle/>
          <a:p>
            <a:pPr eaLnBrk="1" hangingPunct="1"/>
            <a:r>
              <a:rPr lang="en-US" altLang="de-DE" sz="3600" b="1" dirty="0">
                <a:solidFill>
                  <a:schemeClr val="tx1"/>
                </a:solidFill>
                <a:latin typeface="+mn-lt"/>
              </a:rPr>
              <a:t>Use Case 4: Semantic-based Network Management (considering for 6G)</a:t>
            </a:r>
            <a:endParaRPr lang="en-US" altLang="de-DE" sz="3600" b="1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2" name="Picture 1" descr="A logo with a green and black design&#10;&#10;Description automatically generated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sp>
        <p:nvSpPr>
          <p:cNvPr id="13" name="文本框 5"/>
          <p:cNvSpPr txBox="1">
            <a:spLocks noChangeArrowheads="1"/>
          </p:cNvSpPr>
          <p:nvPr/>
        </p:nvSpPr>
        <p:spPr bwMode="auto">
          <a:xfrm>
            <a:off x="479376" y="1060991"/>
            <a:ext cx="11119763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2400" b="1"/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lvl="1" indent="-286385" algn="just" defTabSz="914400" eaLnBrk="0" hangingPunct="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p"/>
              <a:defRPr/>
            </a:pP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Backgrounds: </a:t>
            </a:r>
            <a:endPara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lvl="2" indent="-286385" algn="just" defTabSz="914400" eaLnBrk="0" hangingPunct="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p"/>
              <a:defRPr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Increasing network complexities and emerging functionalities require a more efficient management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lvl="2" indent="-286385" algn="just" defTabSz="914400" eaLnBrk="0" hangingPunct="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p"/>
              <a:defRPr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Integrating semantic information with management data realizes semantic-based procative reasoning and issue resolution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0043" y="2311764"/>
            <a:ext cx="11119763" cy="136080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400050" lvl="2" indent="-286385" algn="just" eaLnBrk="0" hangingPunct="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Ø"/>
              <a:defRPr/>
            </a:pPr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Potential UC1-Poor performance optimization: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When some performance measurement suddenly decreasing are monitored, knowledge could be used to find the root cause of this problem by reasoning with the relations of network entity knowledge.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00050" lvl="2" indent="-286385" algn="just" eaLnBrk="0" hangingPunct="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Ø"/>
              <a:defRPr/>
            </a:pPr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Potential UC2-Problem resolution: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Knowledge could be used to analyze which </a:t>
            </a:r>
            <a:r>
              <a:rPr lang="en-US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gNBs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and related parameters are </a:t>
            </a:r>
            <a:r>
              <a:rPr lang="en-US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invovled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to cause problems using the relations among </a:t>
            </a:r>
            <a:r>
              <a:rPr lang="en-US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gNB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knowledge.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00050" lvl="2" indent="-286385" algn="just" eaLnBrk="0" hangingPunct="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Ø"/>
              <a:defRPr/>
            </a:pPr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Potential UC3-Policy conflict resolution: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Semantic information of knowledge could assist validating possible conflicts of different policies.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59082" y="3828238"/>
            <a:ext cx="5326337" cy="2347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00050" lvl="2" indent="-286385" algn="just" eaLnBrk="0" hangingPunct="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p"/>
              <a:defRPr/>
            </a:pPr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Potential Standardizations: </a:t>
            </a:r>
            <a:endParaRPr lang="en-US" altLang="zh-CN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57250" lvl="3" indent="-286385" algn="just" eaLnBrk="0" hangingPunct="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p"/>
              <a:defRPr/>
            </a:pPr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Knowledge representation and ontology: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Enhance the existing management or network data with semantic information.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57250" lvl="3" indent="-286385" algn="just" eaLnBrk="0" hangingPunct="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p"/>
              <a:defRPr/>
            </a:pPr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Capabilities: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Obtaining knowledge from network functions or other management functions and exposing the service of knowledge.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57250" lvl="3" indent="-286385" algn="just" eaLnBrk="0" hangingPunct="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p"/>
              <a:defRPr/>
            </a:pPr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Interfaces: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interfaces for knowledge capabilities and interacting with other </a:t>
            </a:r>
            <a:r>
              <a:rPr lang="en-US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MnFs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 Box 120"/>
          <p:cNvSpPr txBox="1"/>
          <p:nvPr/>
        </p:nvSpPr>
        <p:spPr>
          <a:xfrm>
            <a:off x="6036167" y="4996142"/>
            <a:ext cx="3876257" cy="1098721"/>
          </a:xfrm>
          <a:prstGeom prst="rect">
            <a:avLst/>
          </a:prstGeom>
          <a:solidFill>
            <a:srgbClr val="DCE6F2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b" anchorCtr="0" forceAA="0" compatLnSpc="1">
            <a:noAutofit/>
          </a:bodyPr>
          <a:lstStyle/>
          <a:p>
            <a:pPr algn="ctr" hangingPunct="0">
              <a:lnSpc>
                <a:spcPct val="107000"/>
              </a:lnSpc>
              <a:spcAft>
                <a:spcPts val="900"/>
              </a:spcAft>
            </a:pPr>
            <a:r>
              <a:rPr lang="en-GB" sz="1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Semantic-based Network Management Function</a:t>
            </a:r>
            <a:endParaRPr lang="en-GB" sz="1000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59" name="Text Box 12"/>
          <p:cNvSpPr txBox="1"/>
          <p:nvPr/>
        </p:nvSpPr>
        <p:spPr>
          <a:xfrm>
            <a:off x="6241953" y="5471434"/>
            <a:ext cx="862159" cy="354395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hangingPunct="0">
              <a:lnSpc>
                <a:spcPct val="107000"/>
              </a:lnSpc>
              <a:spcAft>
                <a:spcPts val="8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Knowledge </a:t>
            </a:r>
            <a:r>
              <a:rPr lang="en-GB" sz="800" dirty="0"/>
              <a:t>representation</a:t>
            </a:r>
            <a:endParaRPr lang="zh-CN" sz="105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60" name="Text Box 12"/>
          <p:cNvSpPr txBox="1"/>
          <p:nvPr/>
        </p:nvSpPr>
        <p:spPr>
          <a:xfrm>
            <a:off x="7263042" y="5470778"/>
            <a:ext cx="697148" cy="354395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hangingPunct="0">
              <a:lnSpc>
                <a:spcPct val="107000"/>
              </a:lnSpc>
              <a:spcAft>
                <a:spcPts val="8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Knowledge t</a:t>
            </a:r>
            <a:r>
              <a:rPr lang="en-GB" sz="800" dirty="0"/>
              <a:t>ransfer</a:t>
            </a:r>
            <a:endParaRPr lang="zh-CN" sz="105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61" name="Text Box 12"/>
          <p:cNvSpPr txBox="1"/>
          <p:nvPr/>
        </p:nvSpPr>
        <p:spPr>
          <a:xfrm>
            <a:off x="8124898" y="5478111"/>
            <a:ext cx="697148" cy="354395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hangingPunct="0">
              <a:lnSpc>
                <a:spcPct val="107000"/>
              </a:lnSpc>
              <a:spcAft>
                <a:spcPts val="8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Knowledge </a:t>
            </a:r>
            <a:r>
              <a:rPr lang="en-GB" sz="800" dirty="0"/>
              <a:t>prediction</a:t>
            </a:r>
            <a:endParaRPr lang="zh-CN" sz="105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62" name="Text Box 12"/>
          <p:cNvSpPr txBox="1"/>
          <p:nvPr/>
        </p:nvSpPr>
        <p:spPr>
          <a:xfrm rot="16200000">
            <a:off x="7858003" y="3485208"/>
            <a:ext cx="220516" cy="3452616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vert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hangingPunct="0">
              <a:lnSpc>
                <a:spcPct val="107000"/>
              </a:lnSpc>
              <a:spcAft>
                <a:spcPts val="800"/>
              </a:spcAft>
            </a:pPr>
            <a:r>
              <a:rPr lang="en-GB" sz="800" dirty="0"/>
              <a:t>I</a:t>
            </a:r>
            <a:r>
              <a:rPr lang="en-GB" sz="800" dirty="0"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nterfaces</a:t>
            </a:r>
            <a:endParaRPr lang="zh-CN" sz="105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63" name="Right Arrow 54"/>
          <p:cNvSpPr/>
          <p:nvPr/>
        </p:nvSpPr>
        <p:spPr>
          <a:xfrm rot="16200000">
            <a:off x="8979059" y="4688641"/>
            <a:ext cx="265324" cy="228600"/>
          </a:xfrm>
          <a:prstGeom prst="rightArrow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/>
          </a:p>
        </p:txBody>
      </p:sp>
      <p:sp>
        <p:nvSpPr>
          <p:cNvPr id="64" name="Right Arrow 53"/>
          <p:cNvSpPr/>
          <p:nvPr/>
        </p:nvSpPr>
        <p:spPr>
          <a:xfrm rot="5400000">
            <a:off x="6961485" y="4704636"/>
            <a:ext cx="265324" cy="228600"/>
          </a:xfrm>
          <a:prstGeom prst="rightArrow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/>
          </a:p>
        </p:txBody>
      </p:sp>
      <p:sp>
        <p:nvSpPr>
          <p:cNvPr id="65" name="文本框 64"/>
          <p:cNvSpPr txBox="1"/>
          <p:nvPr/>
        </p:nvSpPr>
        <p:spPr>
          <a:xfrm>
            <a:off x="10957847" y="5023262"/>
            <a:ext cx="9248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Knowledge transfer</a:t>
            </a:r>
            <a:endParaRPr lang="zh-CN" altLang="en-US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8382704" y="4660227"/>
            <a:ext cx="137524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Knowledge services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 Box 12"/>
          <p:cNvSpPr txBox="1"/>
          <p:nvPr/>
        </p:nvSpPr>
        <p:spPr>
          <a:xfrm>
            <a:off x="8997421" y="5478111"/>
            <a:ext cx="697148" cy="354395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hangingPunct="0">
              <a:lnSpc>
                <a:spcPct val="107000"/>
              </a:lnSpc>
              <a:spcAft>
                <a:spcPts val="8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Knowledge </a:t>
            </a:r>
            <a:r>
              <a:rPr lang="en-GB" sz="800" dirty="0"/>
              <a:t>reasoning</a:t>
            </a:r>
            <a:endParaRPr lang="zh-CN" sz="105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68" name="Text Box 12"/>
          <p:cNvSpPr txBox="1"/>
          <p:nvPr/>
        </p:nvSpPr>
        <p:spPr>
          <a:xfrm>
            <a:off x="6088553" y="4030284"/>
            <a:ext cx="697148" cy="354395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hangingPunct="0">
              <a:lnSpc>
                <a:spcPct val="107000"/>
              </a:lnSpc>
              <a:spcAft>
                <a:spcPts val="800"/>
              </a:spcAft>
            </a:pPr>
            <a:endParaRPr lang="zh-CN" sz="105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76" name="Text Box 12"/>
          <p:cNvSpPr txBox="1"/>
          <p:nvPr/>
        </p:nvSpPr>
        <p:spPr>
          <a:xfrm>
            <a:off x="6144026" y="4089789"/>
            <a:ext cx="697148" cy="354395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hangingPunct="0">
              <a:lnSpc>
                <a:spcPct val="107000"/>
              </a:lnSpc>
              <a:spcAft>
                <a:spcPts val="800"/>
              </a:spcAft>
            </a:pPr>
            <a:endParaRPr lang="zh-CN" sz="105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71" name="Text Box 12"/>
          <p:cNvSpPr txBox="1"/>
          <p:nvPr/>
        </p:nvSpPr>
        <p:spPr>
          <a:xfrm>
            <a:off x="6206848" y="4174392"/>
            <a:ext cx="697148" cy="354395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hangingPunct="0">
              <a:lnSpc>
                <a:spcPct val="107000"/>
              </a:lnSpc>
              <a:spcAft>
                <a:spcPts val="8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Structured data</a:t>
            </a:r>
            <a:endParaRPr lang="zh-CN" sz="105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77" name="Text Box 12"/>
          <p:cNvSpPr txBox="1"/>
          <p:nvPr/>
        </p:nvSpPr>
        <p:spPr>
          <a:xfrm>
            <a:off x="6977606" y="4032263"/>
            <a:ext cx="794876" cy="354395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hangingPunct="0">
              <a:lnSpc>
                <a:spcPct val="107000"/>
              </a:lnSpc>
              <a:spcAft>
                <a:spcPts val="800"/>
              </a:spcAft>
            </a:pPr>
            <a:endParaRPr lang="zh-CN" sz="105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78" name="Text Box 12"/>
          <p:cNvSpPr txBox="1"/>
          <p:nvPr/>
        </p:nvSpPr>
        <p:spPr>
          <a:xfrm>
            <a:off x="7033079" y="4091768"/>
            <a:ext cx="794876" cy="354395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hangingPunct="0">
              <a:lnSpc>
                <a:spcPct val="107000"/>
              </a:lnSpc>
              <a:spcAft>
                <a:spcPts val="800"/>
              </a:spcAft>
            </a:pPr>
            <a:endParaRPr lang="zh-CN" sz="105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79" name="Text Box 12"/>
          <p:cNvSpPr txBox="1"/>
          <p:nvPr/>
        </p:nvSpPr>
        <p:spPr>
          <a:xfrm>
            <a:off x="7095901" y="4176371"/>
            <a:ext cx="794876" cy="354395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hangingPunct="0">
              <a:lnSpc>
                <a:spcPct val="107000"/>
              </a:lnSpc>
              <a:spcAft>
                <a:spcPts val="8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Unstructured data</a:t>
            </a:r>
            <a:endParaRPr lang="zh-CN" sz="105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80" name="Text Box 12"/>
          <p:cNvSpPr txBox="1"/>
          <p:nvPr/>
        </p:nvSpPr>
        <p:spPr>
          <a:xfrm>
            <a:off x="8616280" y="4044052"/>
            <a:ext cx="794877" cy="354395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hangingPunct="0">
              <a:lnSpc>
                <a:spcPct val="107000"/>
              </a:lnSpc>
              <a:spcAft>
                <a:spcPts val="800"/>
              </a:spcAft>
            </a:pPr>
            <a:endParaRPr lang="zh-CN" sz="105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81" name="Text Box 12"/>
          <p:cNvSpPr txBox="1"/>
          <p:nvPr/>
        </p:nvSpPr>
        <p:spPr>
          <a:xfrm>
            <a:off x="8671753" y="4103557"/>
            <a:ext cx="794877" cy="354395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hangingPunct="0">
              <a:lnSpc>
                <a:spcPct val="107000"/>
              </a:lnSpc>
              <a:spcAft>
                <a:spcPts val="800"/>
              </a:spcAft>
            </a:pPr>
            <a:endParaRPr lang="zh-CN" sz="105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82" name="Text Box 12"/>
          <p:cNvSpPr txBox="1"/>
          <p:nvPr/>
        </p:nvSpPr>
        <p:spPr>
          <a:xfrm>
            <a:off x="8734575" y="4188160"/>
            <a:ext cx="794877" cy="354395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hangingPunct="0">
              <a:lnSpc>
                <a:spcPct val="107000"/>
              </a:lnSpc>
              <a:spcAft>
                <a:spcPts val="800"/>
              </a:spcAft>
            </a:pPr>
            <a:r>
              <a:rPr lang="en-GB" sz="800" dirty="0" err="1"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MnF</a:t>
            </a:r>
            <a:r>
              <a:rPr lang="en-GB" sz="800" dirty="0"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 consumers</a:t>
            </a:r>
            <a:endParaRPr lang="zh-CN" sz="105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6890008" y="6118147"/>
            <a:ext cx="233524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Proposed reference architecture</a:t>
            </a:r>
            <a:endParaRPr lang="zh-CN" altLang="en-US" sz="9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10497261" y="3953499"/>
            <a:ext cx="1142842" cy="889896"/>
            <a:chOff x="9057216" y="2948434"/>
            <a:chExt cx="798900" cy="622080"/>
          </a:xfrm>
        </p:grpSpPr>
        <p:sp>
          <p:nvSpPr>
            <p:cNvPr id="85" name="矩形 84"/>
            <p:cNvSpPr/>
            <p:nvPr/>
          </p:nvSpPr>
          <p:spPr>
            <a:xfrm>
              <a:off x="9135533" y="2948434"/>
              <a:ext cx="98282" cy="98282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9250826" y="3455178"/>
              <a:ext cx="98282" cy="98282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9208493" y="3153668"/>
              <a:ext cx="98282" cy="98282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9533466" y="3030533"/>
              <a:ext cx="98282" cy="98282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9618604" y="3472232"/>
              <a:ext cx="98282" cy="98282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9639300" y="3268236"/>
              <a:ext cx="98282" cy="98282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矩形 90"/>
            <p:cNvSpPr/>
            <p:nvPr/>
          </p:nvSpPr>
          <p:spPr>
            <a:xfrm>
              <a:off x="9057216" y="3353698"/>
              <a:ext cx="98282" cy="98282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9440333" y="3253234"/>
              <a:ext cx="98282" cy="98282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9757834" y="3116498"/>
              <a:ext cx="98282" cy="98282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10497261" y="5326620"/>
            <a:ext cx="1142842" cy="889896"/>
            <a:chOff x="9057216" y="2948434"/>
            <a:chExt cx="798900" cy="622080"/>
          </a:xfrm>
        </p:grpSpPr>
        <p:sp>
          <p:nvSpPr>
            <p:cNvPr id="106" name="矩形 105"/>
            <p:cNvSpPr/>
            <p:nvPr/>
          </p:nvSpPr>
          <p:spPr>
            <a:xfrm>
              <a:off x="9135533" y="2948434"/>
              <a:ext cx="98282" cy="98282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7" name="矩形 106"/>
            <p:cNvSpPr/>
            <p:nvPr/>
          </p:nvSpPr>
          <p:spPr>
            <a:xfrm>
              <a:off x="9250826" y="3455178"/>
              <a:ext cx="98282" cy="98282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8" name="矩形 107"/>
            <p:cNvSpPr/>
            <p:nvPr/>
          </p:nvSpPr>
          <p:spPr>
            <a:xfrm>
              <a:off x="9208493" y="3153668"/>
              <a:ext cx="98282" cy="98282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矩形 108"/>
            <p:cNvSpPr/>
            <p:nvPr/>
          </p:nvSpPr>
          <p:spPr>
            <a:xfrm>
              <a:off x="9533466" y="3030533"/>
              <a:ext cx="98282" cy="98282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0" name="矩形 109"/>
            <p:cNvSpPr/>
            <p:nvPr/>
          </p:nvSpPr>
          <p:spPr>
            <a:xfrm>
              <a:off x="9618604" y="3472232"/>
              <a:ext cx="98282" cy="98282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1" name="矩形 110"/>
            <p:cNvSpPr/>
            <p:nvPr/>
          </p:nvSpPr>
          <p:spPr>
            <a:xfrm>
              <a:off x="9639300" y="3268236"/>
              <a:ext cx="98282" cy="98282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2" name="矩形 111"/>
            <p:cNvSpPr/>
            <p:nvPr/>
          </p:nvSpPr>
          <p:spPr>
            <a:xfrm>
              <a:off x="9057216" y="3353698"/>
              <a:ext cx="98282" cy="98282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3" name="矩形 112"/>
            <p:cNvSpPr/>
            <p:nvPr/>
          </p:nvSpPr>
          <p:spPr>
            <a:xfrm>
              <a:off x="9440333" y="3253234"/>
              <a:ext cx="98282" cy="98282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矩形 113"/>
            <p:cNvSpPr/>
            <p:nvPr/>
          </p:nvSpPr>
          <p:spPr>
            <a:xfrm>
              <a:off x="9757834" y="3116498"/>
              <a:ext cx="98282" cy="98282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15" name="直接连接符 114"/>
            <p:cNvCxnSpPr>
              <a:stCxn id="112" idx="3"/>
              <a:endCxn id="107" idx="0"/>
            </p:cNvCxnSpPr>
            <p:nvPr/>
          </p:nvCxnSpPr>
          <p:spPr>
            <a:xfrm>
              <a:off x="9155498" y="3402839"/>
              <a:ext cx="144469" cy="5233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>
              <a:stCxn id="108" idx="2"/>
              <a:endCxn id="107" idx="0"/>
            </p:cNvCxnSpPr>
            <p:nvPr/>
          </p:nvCxnSpPr>
          <p:spPr>
            <a:xfrm>
              <a:off x="9257634" y="3251950"/>
              <a:ext cx="42333" cy="20322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>
              <a:stCxn id="106" idx="3"/>
              <a:endCxn id="109" idx="1"/>
            </p:cNvCxnSpPr>
            <p:nvPr/>
          </p:nvCxnSpPr>
          <p:spPr>
            <a:xfrm>
              <a:off x="9233815" y="2997575"/>
              <a:ext cx="299651" cy="8209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>
              <a:stCxn id="108" idx="3"/>
              <a:endCxn id="109" idx="1"/>
            </p:cNvCxnSpPr>
            <p:nvPr/>
          </p:nvCxnSpPr>
          <p:spPr>
            <a:xfrm flipV="1">
              <a:off x="9306775" y="3079674"/>
              <a:ext cx="226691" cy="12313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>
              <a:stCxn id="108" idx="3"/>
              <a:endCxn id="113" idx="1"/>
            </p:cNvCxnSpPr>
            <p:nvPr/>
          </p:nvCxnSpPr>
          <p:spPr>
            <a:xfrm>
              <a:off x="9306775" y="3202809"/>
              <a:ext cx="133558" cy="9956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>
              <a:stCxn id="113" idx="2"/>
              <a:endCxn id="107" idx="3"/>
            </p:cNvCxnSpPr>
            <p:nvPr/>
          </p:nvCxnSpPr>
          <p:spPr>
            <a:xfrm flipH="1">
              <a:off x="9349108" y="3351516"/>
              <a:ext cx="140366" cy="15280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>
              <a:stCxn id="109" idx="2"/>
              <a:endCxn id="113" idx="0"/>
            </p:cNvCxnSpPr>
            <p:nvPr/>
          </p:nvCxnSpPr>
          <p:spPr>
            <a:xfrm flipH="1">
              <a:off x="9489474" y="3128815"/>
              <a:ext cx="93133" cy="12441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>
              <a:stCxn id="111" idx="1"/>
              <a:endCxn id="113" idx="3"/>
            </p:cNvCxnSpPr>
            <p:nvPr/>
          </p:nvCxnSpPr>
          <p:spPr>
            <a:xfrm flipH="1" flipV="1">
              <a:off x="9538615" y="3302375"/>
              <a:ext cx="100685" cy="1500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>
              <a:stCxn id="110" idx="1"/>
              <a:endCxn id="113" idx="2"/>
            </p:cNvCxnSpPr>
            <p:nvPr/>
          </p:nvCxnSpPr>
          <p:spPr>
            <a:xfrm flipH="1" flipV="1">
              <a:off x="9489474" y="3351516"/>
              <a:ext cx="129130" cy="16985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/>
            <p:cNvCxnSpPr>
              <a:stCxn id="114" idx="1"/>
              <a:endCxn id="109" idx="3"/>
            </p:cNvCxnSpPr>
            <p:nvPr/>
          </p:nvCxnSpPr>
          <p:spPr>
            <a:xfrm flipH="1" flipV="1">
              <a:off x="9631748" y="3079674"/>
              <a:ext cx="126086" cy="8596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/>
            <p:cNvCxnSpPr>
              <a:stCxn id="106" idx="2"/>
              <a:endCxn id="108" idx="0"/>
            </p:cNvCxnSpPr>
            <p:nvPr/>
          </p:nvCxnSpPr>
          <p:spPr>
            <a:xfrm>
              <a:off x="9184674" y="3046716"/>
              <a:ext cx="72960" cy="10695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6" name="文本框 125"/>
          <p:cNvSpPr txBox="1"/>
          <p:nvPr/>
        </p:nvSpPr>
        <p:spPr>
          <a:xfrm>
            <a:off x="10261033" y="4787448"/>
            <a:ext cx="170916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Data</a:t>
            </a:r>
            <a:endParaRPr lang="zh-CN" altLang="en-US" sz="9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10252334" y="6204860"/>
            <a:ext cx="170916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Knowledge</a:t>
            </a:r>
            <a:endParaRPr lang="zh-CN" altLang="en-US" sz="9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9" name="直接箭头连接符 128"/>
          <p:cNvCxnSpPr/>
          <p:nvPr/>
        </p:nvCxnSpPr>
        <p:spPr>
          <a:xfrm>
            <a:off x="11055851" y="5025786"/>
            <a:ext cx="0" cy="28713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文本框 130"/>
          <p:cNvSpPr txBox="1"/>
          <p:nvPr/>
        </p:nvSpPr>
        <p:spPr>
          <a:xfrm>
            <a:off x="6450646" y="4664997"/>
            <a:ext cx="137524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Knowledge transfer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1356360" y="228600"/>
            <a:ext cx="8681629" cy="883285"/>
          </a:xfrm>
        </p:spPr>
        <p:txBody>
          <a:bodyPr/>
          <a:lstStyle/>
          <a:p>
            <a:pPr eaLnBrk="1" hangingPunct="1"/>
            <a:r>
              <a:rPr lang="en-US" altLang="de-DE" sz="3600" b="1" dirty="0">
                <a:solidFill>
                  <a:schemeClr val="tx1"/>
                </a:solidFill>
                <a:latin typeface="+mn-lt"/>
              </a:rPr>
              <a:t>Use Case 5: Trace-based UE-level measurements for NG-RAN</a:t>
            </a:r>
            <a:endParaRPr lang="de-DE" altLang="de-DE" sz="3600" b="1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2" name="Picture 1" descr="A logo with a green and black design&#10;&#10;Description automatically generated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70510" y="2920787"/>
            <a:ext cx="6510655" cy="35801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0" algn="just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3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SA5:</a:t>
            </a:r>
            <a:r>
              <a:rPr lang="en-US" altLang="zh-CN" sz="13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TS 28.558 specifies the UE-level measurements for 5G system, and the corresponding collection and reporting mechanisms. </a:t>
            </a:r>
            <a:endParaRPr lang="en-US" altLang="zh-CN" sz="13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zh-CN" sz="13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zh-CN" sz="13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zh-CN" sz="13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zh-CN" sz="13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zh-CN" sz="13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algn="just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13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093585" y="2823210"/>
            <a:ext cx="5057775" cy="34397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0" tIns="44436" rIns="91440" bIns="45720" numCol="1" anchor="t" anchorCtr="0" compatLnSpc="1">
            <a:noAutofit/>
          </a:bodyPr>
          <a:lstStyle/>
          <a:p>
            <a:pPr marL="0" marR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rgbClr val="666666"/>
              </a:solidFill>
              <a:effectLst/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5730" y="993775"/>
            <a:ext cx="104775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C00000"/>
              </a:buClr>
              <a:buFont typeface="Wingdings" panose="05000000000000000000" charset="0"/>
              <a:buChar char="n"/>
            </a:pPr>
            <a:r>
              <a:rPr lang="en-US" altLang="zh-CN" sz="1800" b="1">
                <a:latin typeface="+mn-lt"/>
                <a:ea typeface="微软雅黑" panose="020B0503020204020204" pitchFamily="34" charset="-122"/>
              </a:rPr>
              <a:t>Background</a:t>
            </a:r>
            <a:endParaRPr lang="en-US" altLang="zh-CN" sz="1800" b="1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570230" y="1279525"/>
            <a:ext cx="11485245" cy="1291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3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RAN- support AI/ML enabled NG-RAN: </a:t>
            </a:r>
            <a:r>
              <a:rPr lang="en-US" altLang="zh-CN"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AI/ML function can analyze metrics related to</a:t>
            </a:r>
            <a:r>
              <a:rPr lang="en-US" altLang="zh-CN" sz="13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UE level performance </a:t>
            </a:r>
            <a:r>
              <a:rPr lang="en-US" altLang="zh-CN"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related to perform optimal resource management and mobility decisions for network slicing.(TR 38.743</a:t>
            </a:r>
            <a:r>
              <a:rPr lang="zh-CN" altLang="en-US"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TR 38.744)</a:t>
            </a:r>
            <a:endParaRPr lang="en-US" altLang="zh-CN" sz="13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algn="just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3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SA2- support analytics conducted by NWDAF: </a:t>
            </a:r>
            <a:r>
              <a:rPr lang="en-US" altLang="zh-CN" sz="13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Packet delay between PSA UPF and UE, and packet delay in NG-RAN for </a:t>
            </a:r>
            <a:r>
              <a:rPr lang="en-US" altLang="zh-CN" sz="13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 specific UE.</a:t>
            </a:r>
            <a:r>
              <a:rPr lang="zh-CN" altLang="en-US" sz="13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3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S5-233839</a:t>
            </a:r>
            <a:r>
              <a:rPr lang="zh-CN" altLang="en-US" sz="13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en-US" altLang="zh-CN" sz="13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7101840" y="2839507"/>
            <a:ext cx="45739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C00000"/>
              </a:buClr>
              <a:buFont typeface="Wingdings" panose="05000000000000000000" charset="0"/>
              <a:buChar char="n"/>
            </a:pPr>
            <a:r>
              <a:rPr lang="en-US" sz="1800" b="1">
                <a:latin typeface="+mn-lt"/>
                <a:ea typeface="微软雅黑" panose="020B0503020204020204" pitchFamily="34" charset="-122"/>
              </a:rPr>
              <a:t>Potential objectives</a:t>
            </a:r>
            <a:endParaRPr lang="en-US" sz="1800" b="1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098165" y="3607857"/>
            <a:ext cx="3789045" cy="15182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285750" indent="-285750" algn="just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3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MDT</a:t>
            </a:r>
            <a:r>
              <a:rPr lang="en-US" altLang="zh-CN" sz="13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triggered by event is supported by measurement of M1-M9. </a:t>
            </a:r>
            <a:endParaRPr lang="en-US" altLang="zh-CN" sz="13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85750" indent="-285750" algn="just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3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Trace</a:t>
            </a:r>
            <a:r>
              <a:rPr lang="en-US" altLang="zh-CN" sz="13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has the capability to log data on any interface at call level for a specific user or mobile type </a:t>
            </a:r>
            <a:endParaRPr lang="en-US" altLang="zh-CN" sz="13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125730" y="2570902"/>
            <a:ext cx="39814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C00000"/>
              </a:buClr>
              <a:buFont typeface="Wingdings" panose="05000000000000000000" charset="0"/>
              <a:buChar char="n"/>
            </a:pPr>
            <a:r>
              <a:rPr lang="en-US" sz="1800" b="1">
                <a:latin typeface="+mn-lt"/>
                <a:ea typeface="微软雅黑" panose="020B0503020204020204" pitchFamily="34" charset="-122"/>
                <a:sym typeface="+mn-ea"/>
              </a:rPr>
              <a:t>Research status</a:t>
            </a:r>
            <a:endParaRPr lang="en-US" sz="1800" b="1">
              <a:latin typeface="+mn-lt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118110" y="5800512"/>
            <a:ext cx="6499225" cy="391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 algn="just" fontAlgn="auto">
              <a:lnSpc>
                <a:spcPct val="150000"/>
              </a:lnSpc>
              <a:buFont typeface="Wingdings" panose="05000000000000000000" charset="0"/>
              <a:buChar char="n"/>
            </a:pPr>
            <a:r>
              <a:rPr lang="en-US" altLang="zh-CN" sz="13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Measurement object and UE identifier need to be clear.</a:t>
            </a:r>
            <a:r>
              <a:rPr lang="en-US" altLang="zh-CN" sz="1300">
                <a:latin typeface="+mn-lt"/>
                <a:ea typeface="微软雅黑" panose="020B0503020204020204" pitchFamily="34" charset="-122"/>
                <a:sym typeface="+mn-ea"/>
              </a:rPr>
              <a:t> </a:t>
            </a:r>
            <a:endParaRPr lang="en-US" altLang="zh-CN" sz="1300">
              <a:latin typeface="+mn-lt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240" name="文本框 10239"/>
          <p:cNvSpPr txBox="1"/>
          <p:nvPr/>
        </p:nvSpPr>
        <p:spPr>
          <a:xfrm>
            <a:off x="118110" y="5168687"/>
            <a:ext cx="6450330" cy="6915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 algn="just" fontAlgn="auto">
              <a:lnSpc>
                <a:spcPct val="150000"/>
              </a:lnSpc>
              <a:buFont typeface="Wingdings" panose="05000000000000000000" charset="0"/>
              <a:buChar char="n"/>
            </a:pPr>
            <a:r>
              <a:rPr lang="en-US" altLang="zh-CN" sz="13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Existing UE-level measurements for NG-RAN is limited</a:t>
            </a:r>
            <a:r>
              <a:rPr lang="en-US" altLang="zh-CN" sz="13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.  </a:t>
            </a:r>
            <a:r>
              <a:rPr lang="en-US" altLang="zh-CN" sz="13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Some analysis requirements such as m</a:t>
            </a:r>
            <a:r>
              <a:rPr lang="en-US" altLang="zh-CN" sz="13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obility </a:t>
            </a:r>
            <a:r>
              <a:rPr lang="en-US" altLang="zh-CN" sz="13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cannot be satisfied </a:t>
            </a:r>
            <a:r>
              <a:rPr lang="en-US" altLang="zh-CN" sz="13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 NG-RAN.</a:t>
            </a:r>
            <a:endParaRPr lang="en-US" altLang="zh-CN" sz="13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0241" name="图片 102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185" y="3805977"/>
            <a:ext cx="2658110" cy="118681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7134225" y="3171190"/>
            <a:ext cx="4975860" cy="30429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285750" lvl="0" indent="-285750" algn="l" fontAlgn="auto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en-US" sz="1300">
                <a:latin typeface="微软雅黑" panose="020B0503020204020204" pitchFamily="34" charset="-122"/>
                <a:ea typeface="微软雅黑" panose="020B0503020204020204" pitchFamily="34" charset="-122"/>
              </a:rPr>
              <a:t>The following objectives are supposed to be enhanced in TS 28.558</a:t>
            </a:r>
            <a:endParaRPr lang="en-US" sz="13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 algn="l" fontAlgn="auto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sz="1300">
                <a:latin typeface="微软雅黑" panose="020B0503020204020204" pitchFamily="34" charset="-122"/>
                <a:ea typeface="微软雅黑" panose="020B0503020204020204" pitchFamily="34" charset="-122"/>
              </a:rPr>
              <a:t>Investigate the feasibility of introducing Trace mechanism on </a:t>
            </a:r>
            <a:r>
              <a:rPr lang="en-US" sz="13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data collection and reporting </a:t>
            </a:r>
            <a:r>
              <a:rPr lang="en-US" sz="1300">
                <a:latin typeface="微软雅黑" panose="020B0503020204020204" pitchFamily="34" charset="-122"/>
                <a:ea typeface="微软雅黑" panose="020B0503020204020204" pitchFamily="34" charset="-122"/>
              </a:rPr>
              <a:t>for NG-RAN UE-level measurements</a:t>
            </a:r>
            <a:endParaRPr lang="en-US" sz="13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 algn="l" fontAlgn="auto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sz="13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Investigate new Trace-based UE-level measurements for NG-RAN</a:t>
            </a:r>
            <a:endParaRPr lang="en-US" sz="13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 algn="l" fontAlgn="auto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Potential </a:t>
            </a:r>
            <a:r>
              <a:rPr lang="en-US" sz="13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enhancements</a:t>
            </a:r>
            <a:r>
              <a:rPr lang="en-US"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sz="13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on existing UE-level measurements  in the aspets of measurement object and UE identifier</a:t>
            </a:r>
            <a:endParaRPr lang="en-US" sz="13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14626</Words>
  <Application>WPS 演示</Application>
  <PresentationFormat>宽屏</PresentationFormat>
  <Paragraphs>399</Paragraphs>
  <Slides>14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Times New Roman</vt:lpstr>
      <vt:lpstr>微软雅黑</vt:lpstr>
      <vt:lpstr>Wingdings</vt:lpstr>
      <vt:lpstr>等线</vt:lpstr>
      <vt:lpstr>Arial Unicode MS</vt:lpstr>
      <vt:lpstr>Office Theme</vt:lpstr>
      <vt:lpstr>1_Office Theme</vt:lpstr>
      <vt:lpstr>Visio.Drawing.15</vt:lpstr>
      <vt:lpstr>PowerPoint 演示文稿</vt:lpstr>
      <vt:lpstr>TU allocation portion</vt:lpstr>
      <vt:lpstr>Overall View on Rel-20 Topics (1)</vt:lpstr>
      <vt:lpstr>Overall View on Rel-20 Topics (2)</vt:lpstr>
      <vt:lpstr>Use Case 1: Management of Ambient IoT</vt:lpstr>
      <vt:lpstr>Use Case 2: Management of Network Sharing Ph4</vt:lpstr>
      <vt:lpstr>Use Case 3: Management of ISAC</vt:lpstr>
      <vt:lpstr>Use Case 4: Semantic-based Network Management (considering for 6G)</vt:lpstr>
      <vt:lpstr>Use Case 5: Trace-based UE-level measurements for NG-RAN</vt:lpstr>
      <vt:lpstr>Use Case 6: NTN Management </vt:lpstr>
      <vt:lpstr>Thank You !</vt:lpstr>
      <vt:lpstr>RAN Rel-19 Project Update: Ambient-IoT</vt:lpstr>
      <vt:lpstr>R19 Ambient IoT scope and workplan</vt:lpstr>
      <vt:lpstr>Other SDOs’ status related to knowledge and semantic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Zou Lan</dc:creator>
  <dc:description>© 2009  All rights reserved</dc:description>
  <cp:lastModifiedBy>asimo</cp:lastModifiedBy>
  <cp:revision>3306</cp:revision>
  <dcterms:created xsi:type="dcterms:W3CDTF">2008-08-30T09:32:00Z</dcterms:created>
  <dcterms:modified xsi:type="dcterms:W3CDTF">2025-02-07T17:06:06Z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(3)L3OdXGad/zp2aNXvXnx/DpK9JCdQDbhdx6yhRhZbfE5hEfhGD7c088fb2OEAYMgqiLG8Ydw5
e4nsU3Ir0DgPj7xQ//2bgTelx3mC+tNSosW+lorcMRupGDXQpzvS0SeOwJ9nJgcszRVLAssK
ayFBy12rtmrf2f43y2SLt5LQNLnMkgBahf4Nv7BatoOQczaM5Nm8U6tPeO3y59EvNCahr+Q/
Y9BYanQoyl9Qxch6Se</vt:lpwstr>
  </property>
  <property fmtid="{D5CDD505-2E9C-101B-9397-08002B2CF9AE}" pid="3" name="_2015_ms_pID_7253431">
    <vt:lpwstr>M1kCEISmmNemkMujyaDD6/19xmrCj09/p0XECZQxhR2Vsr8Ik420Wq
lJ1L+G7/v1Jknv69IM1NkYmFK4xc0di/HqwpINriAcpQJVRN6iIZh6+YnvW5w0HiuNZ2MWV0
eRSGLbxNXw3PerbieC6TqgwNcovHJloK80NRQS6y9ozoY6LxAS6RlVZBh4oYZgW8N8Wi8LbT
xfSZ6ITxM6npzQi6NAOnfok4miFrz1lELYaR</vt:lpwstr>
  </property>
  <property fmtid="{D5CDD505-2E9C-101B-9397-08002B2CF9AE}" pid="4" name="_2015_ms_pID_7253432">
    <vt:lpwstr>VA==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1574945787</vt:lpwstr>
  </property>
  <property fmtid="{D5CDD505-2E9C-101B-9397-08002B2CF9AE}" pid="9" name="ICV">
    <vt:lpwstr>BB5D2D4A13AD4FA990B67CA260D26AB7</vt:lpwstr>
  </property>
  <property fmtid="{D5CDD505-2E9C-101B-9397-08002B2CF9AE}" pid="10" name="KSOProductBuildVer">
    <vt:lpwstr>2052-12.1.0.19770</vt:lpwstr>
  </property>
</Properties>
</file>