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20" r:id="rId6"/>
  </p:sldMasterIdLst>
  <p:notesMasterIdLst>
    <p:notesMasterId r:id="rId28"/>
  </p:notesMasterIdLst>
  <p:handoutMasterIdLst>
    <p:handoutMasterId r:id="rId29"/>
  </p:handoutMasterIdLst>
  <p:sldIdLst>
    <p:sldId id="2147474517" r:id="rId7"/>
    <p:sldId id="266" r:id="rId8"/>
    <p:sldId id="267" r:id="rId9"/>
    <p:sldId id="257" r:id="rId10"/>
    <p:sldId id="263" r:id="rId11"/>
    <p:sldId id="264" r:id="rId12"/>
    <p:sldId id="270" r:id="rId13"/>
    <p:sldId id="2147474587" r:id="rId14"/>
    <p:sldId id="2134805262" r:id="rId15"/>
    <p:sldId id="2147474594" r:id="rId16"/>
    <p:sldId id="2147474585" r:id="rId17"/>
    <p:sldId id="2147474592" r:id="rId18"/>
    <p:sldId id="2147474595" r:id="rId19"/>
    <p:sldId id="269" r:id="rId20"/>
    <p:sldId id="2147474596" r:id="rId21"/>
    <p:sldId id="2147474593" r:id="rId22"/>
    <p:sldId id="2147474597" r:id="rId23"/>
    <p:sldId id="268" r:id="rId24"/>
    <p:sldId id="1538" r:id="rId25"/>
    <p:sldId id="1536" r:id="rId26"/>
    <p:sldId id="1537" r:id="rId27"/>
  </p:sldIdLst>
  <p:sldSz cx="9144000" cy="5143500" type="screen16x9"/>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3154"/>
    <a:srgbClr val="0A0908"/>
    <a:srgbClr val="001135"/>
    <a:srgbClr val="001D47"/>
    <a:srgbClr val="FF8B10"/>
    <a:srgbClr val="666666"/>
    <a:srgbClr val="333333"/>
    <a:srgbClr val="CCCCCC"/>
    <a:srgbClr val="FFFB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3372" autoAdjust="0"/>
  </p:normalViewPr>
  <p:slideViewPr>
    <p:cSldViewPr snapToGrid="0">
      <p:cViewPr varScale="1">
        <p:scale>
          <a:sx n="84" d="100"/>
          <a:sy n="84" d="100"/>
        </p:scale>
        <p:origin x="732" y="64"/>
      </p:cViewPr>
      <p:guideLst/>
    </p:cSldViewPr>
  </p:slideViewPr>
  <p:notesTextViewPr>
    <p:cViewPr>
      <p:scale>
        <a:sx n="3" d="2"/>
        <a:sy n="3" d="2"/>
      </p:scale>
      <p:origin x="0" y="0"/>
    </p:cViewPr>
  </p:notesTextViewPr>
  <p:sorterViewPr>
    <p:cViewPr varScale="1">
      <p:scale>
        <a:sx n="1" d="1"/>
        <a:sy n="1" d="1"/>
      </p:scale>
      <p:origin x="0" y="-4315"/>
    </p:cViewPr>
  </p:sorterViewPr>
  <p:notesViewPr>
    <p:cSldViewPr snapToGrid="0">
      <p:cViewPr varScale="1">
        <p:scale>
          <a:sx n="47" d="100"/>
          <a:sy n="47" d="100"/>
        </p:scale>
        <p:origin x="278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tags" Target="tags/tag1.xml"/><Relationship Id="rId35" Type="http://schemas.microsoft.com/office/2018/10/relationships/authors" Target="author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DC28550-19D5-3331-FDCF-97C2DD562F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DF61390-7D74-B28E-2D41-B6DC8E5ECD6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820B7D-E502-441B-B7CA-48B1CB04DB04}" type="datetimeFigureOut">
              <a:rPr lang="en-IN" smtClean="0"/>
              <a:t>23-11-2023</a:t>
            </a:fld>
            <a:endParaRPr lang="en-IN"/>
          </a:p>
        </p:txBody>
      </p:sp>
      <p:sp>
        <p:nvSpPr>
          <p:cNvPr id="4" name="Footer Placeholder 3">
            <a:extLst>
              <a:ext uri="{FF2B5EF4-FFF2-40B4-BE49-F238E27FC236}">
                <a16:creationId xmlns:a16="http://schemas.microsoft.com/office/drawing/2014/main" id="{747BB002-A5F0-F88E-8028-0C805E72FB1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107560BC-44B8-9B50-478F-DBB60E8C78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E944154-D7BB-4D7D-AA88-4ABF32D17807}" type="slidenum">
              <a:rPr lang="en-IN" smtClean="0"/>
              <a:t>‹#›</a:t>
            </a:fld>
            <a:endParaRPr lang="en-IN"/>
          </a:p>
        </p:txBody>
      </p:sp>
    </p:spTree>
    <p:extLst>
      <p:ext uri="{BB962C8B-B14F-4D97-AF65-F5344CB8AC3E}">
        <p14:creationId xmlns:p14="http://schemas.microsoft.com/office/powerpoint/2010/main" val="699995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Font typeface="Arial" panose="020B0604020202020204" pitchFamily="34" charset="0"/>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838967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414476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Tree>
    <p:extLst>
      <p:ext uri="{BB962C8B-B14F-4D97-AF65-F5344CB8AC3E}">
        <p14:creationId xmlns:p14="http://schemas.microsoft.com/office/powerpoint/2010/main" val="3176603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42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70995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394" indent="0">
              <a:spcBef>
                <a:spcPts val="0"/>
              </a:spcBef>
              <a:spcAft>
                <a:spcPts val="600"/>
              </a:spcAft>
              <a:buNone/>
              <a:defRPr sz="1400">
                <a:solidFill>
                  <a:schemeClr val="tx2"/>
                </a:solidFill>
                <a:latin typeface="+mn-lt"/>
              </a:defRPr>
            </a:lvl2pPr>
            <a:lvl3pPr marL="462589" indent="0">
              <a:spcBef>
                <a:spcPts val="0"/>
              </a:spcBef>
              <a:spcAft>
                <a:spcPts val="600"/>
              </a:spcAft>
              <a:buNone/>
              <a:defRPr sz="1200">
                <a:solidFill>
                  <a:schemeClr val="tx2"/>
                </a:solidFill>
                <a:latin typeface="+mn-lt"/>
              </a:defRPr>
            </a:lvl3pPr>
            <a:lvl4pPr marL="692983" indent="0">
              <a:spcBef>
                <a:spcPts val="0"/>
              </a:spcBef>
              <a:spcAft>
                <a:spcPts val="600"/>
              </a:spcAft>
              <a:buNone/>
              <a:defRPr sz="1000">
                <a:solidFill>
                  <a:schemeClr val="tx2"/>
                </a:solidFill>
                <a:latin typeface="+mn-lt"/>
              </a:defRPr>
            </a:lvl4pPr>
            <a:lvl5pPr marL="923377" indent="0">
              <a:spcBef>
                <a:spcPts val="0"/>
              </a:spcBef>
              <a:spcAft>
                <a:spcPts val="600"/>
              </a:spcAft>
              <a:buFont typeface="Arial" panose="020B0604020202020204" pitchFamily="34" charset="0"/>
              <a:buNone/>
              <a:defRPr sz="800">
                <a:solidFill>
                  <a:schemeClr val="tx2"/>
                </a:solidFill>
                <a:latin typeface="+mn-lt"/>
              </a:defRPr>
            </a:lvl5pPr>
            <a:lvl6pPr marL="1382366" indent="-228594">
              <a:spcBef>
                <a:spcPts val="0"/>
              </a:spcBef>
              <a:spcAft>
                <a:spcPts val="600"/>
              </a:spcAft>
              <a:buFont typeface="Nokia Pure Text" panose="020B0503020202020204" pitchFamily="34" charset="0"/>
              <a:buChar char="‒"/>
              <a:defRPr sz="800" baseline="0">
                <a:solidFill>
                  <a:schemeClr val="tx2"/>
                </a:solidFill>
              </a:defRPr>
            </a:lvl6pPr>
            <a:lvl7pPr marL="1612760">
              <a:spcBef>
                <a:spcPts val="0"/>
              </a:spcBef>
              <a:spcAft>
                <a:spcPts val="600"/>
              </a:spcAft>
              <a:defRPr sz="700">
                <a:solidFill>
                  <a:schemeClr val="tx2"/>
                </a:solidFill>
              </a:defRPr>
            </a:lvl7pPr>
            <a:lvl8pPr marL="1843154">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394" indent="0">
              <a:spcBef>
                <a:spcPts val="0"/>
              </a:spcBef>
              <a:spcAft>
                <a:spcPts val="600"/>
              </a:spcAft>
              <a:buNone/>
              <a:defRPr sz="1400">
                <a:solidFill>
                  <a:schemeClr val="tx2"/>
                </a:solidFill>
                <a:latin typeface="+mn-lt"/>
              </a:defRPr>
            </a:lvl2pPr>
            <a:lvl3pPr marL="462589" indent="0">
              <a:spcBef>
                <a:spcPts val="0"/>
              </a:spcBef>
              <a:spcAft>
                <a:spcPts val="600"/>
              </a:spcAft>
              <a:buNone/>
              <a:defRPr sz="1200">
                <a:solidFill>
                  <a:schemeClr val="tx2"/>
                </a:solidFill>
                <a:latin typeface="+mn-lt"/>
              </a:defRPr>
            </a:lvl3pPr>
            <a:lvl4pPr marL="692983" indent="0">
              <a:spcBef>
                <a:spcPts val="0"/>
              </a:spcBef>
              <a:spcAft>
                <a:spcPts val="600"/>
              </a:spcAft>
              <a:buNone/>
              <a:defRPr sz="1000">
                <a:solidFill>
                  <a:schemeClr val="tx2"/>
                </a:solidFill>
                <a:latin typeface="+mn-lt"/>
              </a:defRPr>
            </a:lvl4pPr>
            <a:lvl5pPr marL="923377" indent="0">
              <a:spcBef>
                <a:spcPts val="0"/>
              </a:spcBef>
              <a:spcAft>
                <a:spcPts val="600"/>
              </a:spcAft>
              <a:buFont typeface="Arial" panose="020B0604020202020204" pitchFamily="34" charset="0"/>
              <a:buNone/>
              <a:defRPr sz="800">
                <a:solidFill>
                  <a:schemeClr val="tx2"/>
                </a:solidFill>
                <a:latin typeface="+mn-lt"/>
              </a:defRPr>
            </a:lvl5pPr>
            <a:lvl6pPr marL="1382366" indent="-228594">
              <a:spcBef>
                <a:spcPts val="0"/>
              </a:spcBef>
              <a:spcAft>
                <a:spcPts val="600"/>
              </a:spcAft>
              <a:buFont typeface="Nokia Pure Text" panose="020B0503020202020204" pitchFamily="34" charset="0"/>
              <a:buChar char="‒"/>
              <a:defRPr sz="800" baseline="0">
                <a:solidFill>
                  <a:schemeClr val="tx2"/>
                </a:solidFill>
              </a:defRPr>
            </a:lvl6pPr>
            <a:lvl7pPr marL="1612760">
              <a:spcBef>
                <a:spcPts val="0"/>
              </a:spcBef>
              <a:spcAft>
                <a:spcPts val="600"/>
              </a:spcAft>
              <a:defRPr sz="700">
                <a:solidFill>
                  <a:schemeClr val="tx2"/>
                </a:solidFill>
              </a:defRPr>
            </a:lvl7pPr>
            <a:lvl8pPr marL="1843154">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179872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4810126"/>
            <a:ext cx="9149954" cy="136922"/>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sz="135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5954" y="1091804"/>
            <a:ext cx="8612982" cy="202406"/>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sz="135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8393907" y="4944666"/>
            <a:ext cx="7405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6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00925" y="410527"/>
            <a:ext cx="105608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8621316" y="4763691"/>
            <a:ext cx="34176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050" smtClean="0">
                <a:latin typeface="Calibri" panose="020F0502020204030204" pitchFamily="34" charset="0"/>
              </a:rPr>
              <a:pPr>
                <a:defRPr/>
              </a:pPr>
              <a:t>‹#›</a:t>
            </a:fld>
            <a:endParaRPr lang="en-GB" altLang="en-US" sz="105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00012" y="27385"/>
            <a:ext cx="2437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900" b="1" dirty="0">
                <a:latin typeface="Arial "/>
              </a:rPr>
              <a:t>3GPP SA5#152	</a:t>
            </a:r>
          </a:p>
          <a:p>
            <a:pPr eaLnBrk="1" hangingPunct="1">
              <a:defRPr/>
            </a:pPr>
            <a:r>
              <a:rPr lang="sv-SE" altLang="en-US" sz="900" b="1" dirty="0">
                <a:latin typeface="Arial "/>
              </a:rPr>
              <a:t>Chicago, USA, 13-17 November 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7535228" y="100013"/>
            <a:ext cx="114407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900" b="1" dirty="0">
                <a:latin typeface="Arial "/>
              </a:rPr>
              <a:t>S5-238195</a:t>
            </a:r>
          </a:p>
        </p:txBody>
      </p:sp>
    </p:spTree>
    <p:extLst>
      <p:ext uri="{BB962C8B-B14F-4D97-AF65-F5344CB8AC3E}">
        <p14:creationId xmlns:p14="http://schemas.microsoft.com/office/powerpoint/2010/main" val="3624618858"/>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38" r:id="rId4"/>
    <p:sldLayoutId id="2147483939" r:id="rId5"/>
    <p:sldLayoutId id="2147483940" r:id="rId6"/>
  </p:sldLayoutIdLst>
  <p:transition>
    <p:wipe dir="r"/>
  </p:transition>
  <p:txStyles>
    <p:title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rtl="0" eaLnBrk="1" fontAlgn="base" hangingPunct="1">
        <a:lnSpc>
          <a:spcPct val="90000"/>
        </a:lnSpc>
        <a:spcBef>
          <a:spcPts val="750"/>
        </a:spcBef>
        <a:spcAft>
          <a:spcPct val="0"/>
        </a:spcAft>
        <a:buBlip>
          <a:blip r:embed="rId9"/>
        </a:buBlip>
        <a:defRPr sz="2100" kern="1200">
          <a:solidFill>
            <a:schemeClr val="tx1"/>
          </a:solidFill>
          <a:latin typeface="+mn-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3_Security/TSGS3_113_Chicago/Docs/S3-234773.zip" TargetMode="External"/><Relationship Id="rId2" Type="http://schemas.openxmlformats.org/officeDocument/2006/relationships/hyperlink" Target="https://www.3gpp.org/ftp/TSG_SA/WG3_Security/TSGS3_113_Chicago/Docs/S3-234417.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535199" y="901961"/>
            <a:ext cx="7710755" cy="1241822"/>
          </a:xfrm>
        </p:spPr>
        <p:txBody>
          <a:bodyPr/>
          <a:lstStyle/>
          <a:p>
            <a:r>
              <a:rPr lang="en-US" dirty="0"/>
              <a:t>Enablers for Security Monitoring</a:t>
            </a:r>
            <a:endParaRPr lang="en-IN" dirty="0"/>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143000" y="3341095"/>
            <a:ext cx="6858000" cy="1241822"/>
          </a:xfrm>
        </p:spPr>
        <p:txBody>
          <a:bodyPr/>
          <a:lstStyle/>
          <a:p>
            <a:pPr>
              <a:lnSpc>
                <a:spcPct val="100000"/>
              </a:lnSpc>
            </a:pPr>
            <a:r>
              <a:rPr lang="en-US" dirty="0"/>
              <a:t>Clifton Fernandes</a:t>
            </a:r>
          </a:p>
          <a:p>
            <a:r>
              <a:rPr lang="en-US" dirty="0"/>
              <a:t>Nokia, Shanghai Bell</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Notifications and Logs</a:t>
            </a: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Light" panose="020F0302020204030204"/>
                <a:ea typeface="+mj-ea"/>
                <a:cs typeface="+mj-cs"/>
              </a:rPr>
              <a:t> Related entities as of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47839" y="1360574"/>
            <a:ext cx="4584181" cy="3501390"/>
          </a:xfrm>
          <a:prstGeom prst="rect">
            <a:avLst/>
          </a:prstGeom>
          <a:noFill/>
          <a:ln>
            <a:noFill/>
          </a:ln>
        </p:spPr>
        <p:txBody>
          <a:bodyPr wrap="square" lIns="0" tIns="0" rIns="0" bIns="0" rtlCol="0">
            <a:noAutofit/>
          </a:bodyPr>
          <a:lstStyle/>
          <a:p>
            <a:r>
              <a:rPr lang="en-US" sz="1400" b="1" dirty="0"/>
              <a:t>Interfaces involved in Log management</a:t>
            </a:r>
          </a:p>
          <a:p>
            <a:pPr marL="516150" lvl="1" indent="-285750"/>
            <a:r>
              <a:rPr lang="en-US" sz="1100" dirty="0"/>
              <a:t>(1) Something happens in the system that shall be logged, but no need to be send as notification. </a:t>
            </a:r>
          </a:p>
          <a:p>
            <a:pPr marL="516150" lvl="1" indent="-285750"/>
            <a:r>
              <a:rPr lang="en-US" sz="1100" dirty="0"/>
              <a:t>(2) The event is send to the event log.</a:t>
            </a:r>
          </a:p>
          <a:p>
            <a:pPr marL="516150" lvl="1" indent="-285750"/>
            <a:r>
              <a:rPr lang="en-US" sz="1100" dirty="0"/>
              <a:t>(3) The event log applies an </a:t>
            </a:r>
            <a:r>
              <a:rPr lang="en-US" sz="1100" dirty="0" err="1"/>
              <a:t>Inputfilter</a:t>
            </a:r>
            <a:r>
              <a:rPr lang="en-US" sz="1100" dirty="0"/>
              <a:t> and appends the notification as </a:t>
            </a:r>
            <a:r>
              <a:rPr lang="en-US" sz="1100" dirty="0" err="1"/>
              <a:t>LogRecord</a:t>
            </a:r>
            <a:r>
              <a:rPr lang="en-US" sz="1100" dirty="0"/>
              <a:t> to the log.</a:t>
            </a:r>
          </a:p>
          <a:p>
            <a:pPr marL="516150" lvl="1" indent="-285750"/>
            <a:endParaRPr lang="en-US" sz="1100" dirty="0"/>
          </a:p>
          <a:p>
            <a:pPr marL="516150" lvl="1" indent="-285750"/>
            <a:r>
              <a:rPr lang="en-US" sz="1100" dirty="0"/>
              <a:t>We don’t want to prescribe a format, only a container for proprietary log records.</a:t>
            </a:r>
          </a:p>
          <a:p>
            <a:pPr marL="516150" lvl="1" indent="-285750"/>
            <a:r>
              <a:rPr lang="en-US" sz="1100" dirty="0"/>
              <a:t>But nevertheless we need certain, few standardized fields to filter and select.</a:t>
            </a:r>
          </a:p>
        </p:txBody>
      </p:sp>
      <p:pic>
        <p:nvPicPr>
          <p:cNvPr id="19" name="Picture 18">
            <a:extLst>
              <a:ext uri="{FF2B5EF4-FFF2-40B4-BE49-F238E27FC236}">
                <a16:creationId xmlns:a16="http://schemas.microsoft.com/office/drawing/2014/main" id="{DA377235-5A94-20A4-818D-C181216C40B0}"/>
              </a:ext>
            </a:extLst>
          </p:cNvPr>
          <p:cNvPicPr>
            <a:picLocks noChangeAspect="1"/>
          </p:cNvPicPr>
          <p:nvPr/>
        </p:nvPicPr>
        <p:blipFill>
          <a:blip r:embed="rId2"/>
          <a:stretch>
            <a:fillRect/>
          </a:stretch>
        </p:blipFill>
        <p:spPr>
          <a:xfrm>
            <a:off x="5121966" y="1360574"/>
            <a:ext cx="3516976" cy="2965110"/>
          </a:xfrm>
          <a:prstGeom prst="rect">
            <a:avLst/>
          </a:prstGeom>
        </p:spPr>
      </p:pic>
    </p:spTree>
    <p:extLst>
      <p:ext uri="{BB962C8B-B14F-4D97-AF65-F5344CB8AC3E}">
        <p14:creationId xmlns:p14="http://schemas.microsoft.com/office/powerpoint/2010/main" val="3638811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3431709"/>
          </a:xfrm>
          <a:prstGeom prst="rect">
            <a:avLst/>
          </a:prstGeom>
          <a:noFill/>
          <a:ln>
            <a:noFill/>
          </a:ln>
        </p:spPr>
        <p:txBody>
          <a:bodyPr wrap="square">
            <a:spAutoFit/>
          </a:bodyPr>
          <a:lstStyle/>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Syslog RFC 5424 defines SDID formats and name-value pairs for syslog. However, for security logging, we can define new SDIDs. RFC 5424 clause 6.3.2 states: “Anyone can define additional SD-IDs using names in the format name@&lt;private enterprise number&gt;, e.g., "ourSDID@32473".”</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 For example: </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secSDID@00001: For authentication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secSDID@00002: For authorization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secSDID@00003: For replay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spcAft>
                <a:spcPts val="600"/>
              </a:spcAft>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secSDID@00004: For DDoS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etc.</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 In 3GPP, we can standardize such IDs and the relevant name-value pairs for each kind of attacks. This will allow usage of structured data syslog for continuous security monitoring and analytics. Further, for each SDID, the corresponding SD-PARAMs (clause 6.3.3 RFC 5424) can be standardized in 3GPP for wireless telecom network security usage. </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For example:</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secSDID@00001: For authentication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742950" lvl="1" indent="-285750">
              <a:buFont typeface="Courier New" panose="02070309020205020404" pitchFamily="49" charset="0"/>
              <a:buChar char="o"/>
            </a:pPr>
            <a:r>
              <a:rPr lang="en-US" sz="1100" dirty="0">
                <a:solidFill>
                  <a:schemeClr val="tx2"/>
                </a:solidFill>
                <a:effectLst/>
                <a:latin typeface="Times New Roman" panose="02020603050405020304" pitchFamily="18" charset="0"/>
                <a:ea typeface="Nokia Pure Text Light" panose="020B0304040602060303" pitchFamily="34" charset="0"/>
              </a:rPr>
              <a:t>SD-PARAM-value pairs for this kind of security event log can be: </a:t>
            </a:r>
            <a:r>
              <a:rPr lang="en-US" sz="1100" dirty="0" err="1">
                <a:solidFill>
                  <a:schemeClr val="tx2"/>
                </a:solidFill>
                <a:effectLst/>
                <a:latin typeface="Times New Roman" panose="02020603050405020304" pitchFamily="18" charset="0"/>
                <a:ea typeface="Nokia Pure Text Light" panose="020B0304040602060303" pitchFamily="34" charset="0"/>
              </a:rPr>
              <a:t>sourceIP</a:t>
            </a:r>
            <a:r>
              <a:rPr lang="en-US" sz="1100" dirty="0">
                <a:solidFill>
                  <a:schemeClr val="tx2"/>
                </a:solidFill>
                <a:effectLst/>
                <a:latin typeface="Times New Roman" panose="02020603050405020304" pitchFamily="18" charset="0"/>
                <a:ea typeface="Nokia Pure Text Light" panose="020B0304040602060303" pitchFamily="34" charset="0"/>
              </a:rPr>
              <a:t>=”1.2.3.4” </a:t>
            </a:r>
            <a:r>
              <a:rPr lang="en-US" sz="1100" dirty="0" err="1">
                <a:solidFill>
                  <a:schemeClr val="tx2"/>
                </a:solidFill>
                <a:effectLst/>
                <a:latin typeface="Times New Roman" panose="02020603050405020304" pitchFamily="18" charset="0"/>
                <a:ea typeface="Nokia Pure Text Light" panose="020B0304040602060303" pitchFamily="34" charset="0"/>
              </a:rPr>
              <a:t>sourcePort</a:t>
            </a:r>
            <a:r>
              <a:rPr lang="en-US" sz="1100" dirty="0">
                <a:solidFill>
                  <a:schemeClr val="tx2"/>
                </a:solidFill>
                <a:effectLst/>
                <a:latin typeface="Times New Roman" panose="02020603050405020304" pitchFamily="18" charset="0"/>
                <a:ea typeface="Nokia Pure Text Light" panose="020B0304040602060303" pitchFamily="34" charset="0"/>
              </a:rPr>
              <a:t>=”8080” username=”sysadmin” … etc.</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secSDID@00003: For replay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marL="742950" lvl="1" indent="-285750">
              <a:spcAft>
                <a:spcPts val="600"/>
              </a:spcAft>
              <a:buFont typeface="Courier New" panose="02070309020205020404" pitchFamily="49" charset="0"/>
              <a:buChar char="o"/>
            </a:pPr>
            <a:r>
              <a:rPr lang="en-US" sz="1100" dirty="0">
                <a:solidFill>
                  <a:schemeClr val="tx2"/>
                </a:solidFill>
                <a:effectLst/>
                <a:latin typeface="Times New Roman" panose="02020603050405020304" pitchFamily="18" charset="0"/>
                <a:ea typeface="Nokia Pure Text Light" panose="020B0304040602060303" pitchFamily="34" charset="0"/>
              </a:rPr>
              <a:t>SD-PARAM-value pairs for this kind of security event log can be: </a:t>
            </a:r>
            <a:r>
              <a:rPr lang="en-US" sz="1100" dirty="0" err="1">
                <a:solidFill>
                  <a:schemeClr val="tx2"/>
                </a:solidFill>
                <a:effectLst/>
                <a:latin typeface="Times New Roman" panose="02020603050405020304" pitchFamily="18" charset="0"/>
                <a:ea typeface="Nokia Pure Text Light" panose="020B0304040602060303" pitchFamily="34" charset="0"/>
              </a:rPr>
              <a:t>sourceID</a:t>
            </a:r>
            <a:r>
              <a:rPr lang="en-US" sz="1100" dirty="0">
                <a:solidFill>
                  <a:schemeClr val="tx2"/>
                </a:solidFill>
                <a:effectLst/>
                <a:latin typeface="Times New Roman" panose="02020603050405020304" pitchFamily="18" charset="0"/>
                <a:ea typeface="Nokia Pure Text Light" panose="020B0304040602060303" pitchFamily="34" charset="0"/>
              </a:rPr>
              <a:t>=”UE-SUCI-XXXX” </a:t>
            </a:r>
            <a:r>
              <a:rPr lang="en-US" sz="1100" dirty="0" err="1">
                <a:solidFill>
                  <a:schemeClr val="tx2"/>
                </a:solidFill>
                <a:effectLst/>
                <a:latin typeface="Times New Roman" panose="02020603050405020304" pitchFamily="18" charset="0"/>
                <a:ea typeface="Nokia Pure Text Light" panose="020B0304040602060303" pitchFamily="34" charset="0"/>
              </a:rPr>
              <a:t>messageReplayID</a:t>
            </a:r>
            <a:r>
              <a:rPr lang="en-US" sz="1100" dirty="0">
                <a:solidFill>
                  <a:schemeClr val="tx2"/>
                </a:solidFill>
                <a:effectLst/>
                <a:latin typeface="Times New Roman" panose="02020603050405020304" pitchFamily="18" charset="0"/>
                <a:ea typeface="Nokia Pure Text Light" panose="020B0304040602060303" pitchFamily="34" charset="0"/>
              </a:rPr>
              <a:t>=”1234” </a:t>
            </a:r>
            <a:r>
              <a:rPr lang="en-US" sz="1100" dirty="0" err="1">
                <a:solidFill>
                  <a:schemeClr val="tx2"/>
                </a:solidFill>
                <a:effectLst/>
                <a:latin typeface="Times New Roman" panose="02020603050405020304" pitchFamily="18" charset="0"/>
                <a:ea typeface="Nokia Pure Text Light" panose="020B0304040602060303" pitchFamily="34" charset="0"/>
              </a:rPr>
              <a:t>messageSeqNum</a:t>
            </a:r>
            <a:r>
              <a:rPr lang="en-US" sz="1100" dirty="0">
                <a:solidFill>
                  <a:schemeClr val="tx2"/>
                </a:solidFill>
                <a:effectLst/>
                <a:latin typeface="Times New Roman" panose="02020603050405020304" pitchFamily="18" charset="0"/>
                <a:ea typeface="Nokia Pure Text Light" panose="020B0304040602060303" pitchFamily="34" charset="0"/>
              </a:rPr>
              <a:t>=”4321”… etc.</a:t>
            </a:r>
            <a:endParaRPr lang="en-IN" sz="1100" dirty="0">
              <a:solidFill>
                <a:schemeClr val="tx2"/>
              </a:solidFill>
              <a:effectLst/>
              <a:latin typeface="Arial" panose="020B0604020202020204" pitchFamily="34" charset="0"/>
              <a:ea typeface="Nokia Pure Text Light" panose="020B0304040602060303" pitchFamily="34" charset="0"/>
            </a:endParaRP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Example of potential log related IDs</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Tree>
    <p:extLst>
      <p:ext uri="{BB962C8B-B14F-4D97-AF65-F5344CB8AC3E}">
        <p14:creationId xmlns:p14="http://schemas.microsoft.com/office/powerpoint/2010/main" val="799969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Alarms</a:t>
            </a:r>
          </a:p>
        </p:txBody>
      </p:sp>
    </p:spTree>
    <p:extLst>
      <p:ext uri="{BB962C8B-B14F-4D97-AF65-F5344CB8AC3E}">
        <p14:creationId xmlns:p14="http://schemas.microsoft.com/office/powerpoint/2010/main" val="313564229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Notifications and subscriptions </a:t>
            </a: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Light" panose="020F0302020204030204"/>
                <a:ea typeface="+mj-ea"/>
                <a:cs typeface="+mj-cs"/>
              </a:rPr>
              <a:t> Entities common to 3GPP and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70699" y="1360574"/>
            <a:ext cx="4584181" cy="3501390"/>
          </a:xfrm>
          <a:prstGeom prst="rect">
            <a:avLst/>
          </a:prstGeom>
          <a:noFill/>
          <a:ln>
            <a:noFill/>
          </a:ln>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t>Notifications (e.g. Alarms) and subscriptions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(1) Something happens in the system that needs to be send as notification.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(2) The notification MnS sends the notification to the MnS consumer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	Precondition: As part of the subscription the MnS consumer selected the candidate notifications by  </a:t>
            </a:r>
            <a:r>
              <a:rPr lang="en-US" sz="1200" dirty="0" err="1"/>
              <a:t>notificationTypes</a:t>
            </a:r>
            <a:r>
              <a:rPr lang="en-US" sz="1200" dirty="0"/>
              <a:t> and </a:t>
            </a:r>
            <a:r>
              <a:rPr lang="en-US" sz="1200" dirty="0" err="1"/>
              <a:t>notificationFilter</a:t>
            </a:r>
            <a:r>
              <a:rPr lang="en-US" sz="1200"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Internally the MnS consumer might write the received notifications into a storage to evaluate them by whatever means.</a:t>
            </a:r>
          </a:p>
        </p:txBody>
      </p:sp>
      <p:pic>
        <p:nvPicPr>
          <p:cNvPr id="16" name="Picture 15">
            <a:extLst>
              <a:ext uri="{FF2B5EF4-FFF2-40B4-BE49-F238E27FC236}">
                <a16:creationId xmlns:a16="http://schemas.microsoft.com/office/drawing/2014/main" id="{0FA8886B-3B12-79B7-5135-049EE783AEA2}"/>
              </a:ext>
            </a:extLst>
          </p:cNvPr>
          <p:cNvPicPr>
            <a:picLocks noChangeAspect="1"/>
          </p:cNvPicPr>
          <p:nvPr/>
        </p:nvPicPr>
        <p:blipFill>
          <a:blip r:embed="rId2"/>
          <a:stretch>
            <a:fillRect/>
          </a:stretch>
        </p:blipFill>
        <p:spPr>
          <a:xfrm>
            <a:off x="5053385" y="1555551"/>
            <a:ext cx="3263319" cy="3111436"/>
          </a:xfrm>
          <a:prstGeom prst="rect">
            <a:avLst/>
          </a:prstGeom>
        </p:spPr>
      </p:pic>
    </p:spTree>
    <p:extLst>
      <p:ext uri="{BB962C8B-B14F-4D97-AF65-F5344CB8AC3E}">
        <p14:creationId xmlns:p14="http://schemas.microsoft.com/office/powerpoint/2010/main" val="1353296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Identify which events should trigger security alarms (faults)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Example: Brute-force attacks detected, DDoS attacks detected, False-BTS detected</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Also, addition of Rel-18 feature specific alarms (</a:t>
            </a:r>
            <a:r>
              <a:rPr lang="en-US" altLang="ko-KR" sz="1050"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ProSe</a:t>
            </a: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Ranging, NTN …)</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Which security events map to potential detection of attacks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burst of authentication failures can indicate a brute-force attack, or, increase in system latency can indicate a DDoS attack, or, some symptoms identified specifically for FBS can indicate detection of a FBS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May need to define new security events for SBA, and 5G specific features</a:t>
            </a:r>
          </a:p>
          <a:p>
            <a:pPr marL="214313" indent="-214313" defTabSz="135000" eaLnBrk="0" fontAlgn="base" hangingPunct="0">
              <a:spcBef>
                <a:spcPts val="900"/>
              </a:spcBef>
              <a:spcAft>
                <a:spcPts val="225"/>
              </a:spcAft>
              <a:buFont typeface="Courier New" panose="02070309020205020404" pitchFamily="49" charset="0"/>
              <a:buChar char="o"/>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Infrastructure for security alarms exists. New alarms need to be defined. </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How to capture the event on different management services? Different for different kinds of attacks</a:t>
            </a:r>
          </a:p>
          <a:p>
            <a:pPr marL="900113" lvl="2"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Alarms for new counters or KPIs? Like number of packets received in a burst?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How to raise alarm?</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endParaRPr lang="ko-KR" altLang="en-US"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Tree>
    <p:extLst>
      <p:ext uri="{BB962C8B-B14F-4D97-AF65-F5344CB8AC3E}">
        <p14:creationId xmlns:p14="http://schemas.microsoft.com/office/powerpoint/2010/main" val="32231936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3216265"/>
          </a:xfrm>
          <a:prstGeom prst="rect">
            <a:avLst/>
          </a:prstGeom>
          <a:noFill/>
          <a:ln>
            <a:noFill/>
          </a:ln>
        </p:spPr>
        <p:txBody>
          <a:bodyPr wrap="square">
            <a:sp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general security alarms need to be available at the earliest as an indicator to the consumer</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Categorization of security alarms</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Correlation of security alarms</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Define detailed events for security alarms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28.622 there is ONLY an attribute called </a:t>
            </a:r>
            <a:r>
              <a:rPr lang="en-US" sz="1050" dirty="0" err="1">
                <a:solidFill>
                  <a:srgbClr val="001135"/>
                </a:solidFill>
                <a:latin typeface="Nokia Pure Text Light"/>
              </a:rPr>
              <a:t>secureAlarmDetector</a:t>
            </a:r>
            <a:endParaRPr lang="en-US" sz="1050" dirty="0">
              <a:solidFill>
                <a:srgbClr val="001135"/>
              </a:solidFill>
              <a:latin typeface="Nokia Pure Text Light"/>
            </a:endParaRP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28.532, the different </a:t>
            </a:r>
            <a:r>
              <a:rPr lang="en-US" sz="1050" dirty="0" err="1">
                <a:solidFill>
                  <a:srgbClr val="001135"/>
                </a:solidFill>
                <a:latin typeface="Nokia Pure Text Light"/>
              </a:rPr>
              <a:t>alarmTypes</a:t>
            </a:r>
            <a:r>
              <a:rPr lang="en-US" sz="1050" dirty="0">
                <a:solidFill>
                  <a:srgbClr val="001135"/>
                </a:solidFill>
                <a:latin typeface="Nokia Pure Text Light"/>
              </a:rPr>
              <a:t> are present including security alarm</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Filtering of security alarms in specific</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Alarm reporting</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Retention policy of security alarms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Raise an alarm when the number of failed authentications in last 5 minutes exceeded 100! This can indicate potential Distributed Brute-force attack.</a:t>
            </a: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defTabSz="914400"/>
            <a:r>
              <a:rPr lang="en-US" sz="2400" dirty="0"/>
              <a:t>Further clarity in security alarms</a:t>
            </a:r>
          </a:p>
        </p:txBody>
      </p:sp>
    </p:spTree>
    <p:extLst>
      <p:ext uri="{BB962C8B-B14F-4D97-AF65-F5344CB8AC3E}">
        <p14:creationId xmlns:p14="http://schemas.microsoft.com/office/powerpoint/2010/main" val="3635380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Metrics</a:t>
            </a:r>
          </a:p>
        </p:txBody>
      </p:sp>
    </p:spTree>
    <p:extLst>
      <p:ext uri="{BB962C8B-B14F-4D97-AF65-F5344CB8AC3E}">
        <p14:creationId xmlns:p14="http://schemas.microsoft.com/office/powerpoint/2010/main" val="411759899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2454518"/>
          </a:xfrm>
          <a:prstGeom prst="rect">
            <a:avLst/>
          </a:prstGeom>
          <a:noFill/>
          <a:ln>
            <a:noFill/>
          </a:ln>
        </p:spPr>
        <p:txBody>
          <a:bodyPr wrap="square">
            <a:sp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general security counters and metrics for </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Security health of the network</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Define detailed events for security counters and metrics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28.552 and 554 there are </a:t>
            </a:r>
            <a:r>
              <a:rPr lang="en-US" sz="1050" b="1" dirty="0">
                <a:solidFill>
                  <a:srgbClr val="001135"/>
                </a:solidFill>
                <a:latin typeface="Nokia Pure Text Light"/>
              </a:rPr>
              <a:t>NO</a:t>
            </a:r>
            <a:r>
              <a:rPr lang="en-US" sz="1050" dirty="0">
                <a:solidFill>
                  <a:srgbClr val="001135"/>
                </a:solidFill>
                <a:latin typeface="Nokia Pure Text Light"/>
              </a:rPr>
              <a:t> security related counters and KPIs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Family of security counters and KPIs is not defined</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Security counters and KPIs for basic security health indicators for system security</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Security Management should define some counters and KPIs which can help measure the strength and weaknesses of system security</a:t>
            </a: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mj-ea"/>
                <a:cs typeface="+mj-cs"/>
              </a:rPr>
              <a:t>Further clarity in security metrics</a:t>
            </a:r>
          </a:p>
        </p:txBody>
      </p:sp>
    </p:spTree>
    <p:extLst>
      <p:ext uri="{BB962C8B-B14F-4D97-AF65-F5344CB8AC3E}">
        <p14:creationId xmlns:p14="http://schemas.microsoft.com/office/powerpoint/2010/main" val="2485035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SA3 should define which metrics (counters and KPIs) should be collected by security management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to measure the strengths and weaknesses of API security, some counters and KPIs can be collected</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Threat: Reverse engineering attack on APIs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Possible counters: Number of times out-of-order APIs called</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Definition of high-level requirements for security metrics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Enablers for enhanced analytics-based security assessment in management plane</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Requirement: SBA should have mechanism to collect counters and KPIs which can help assess potential security weaknesses for exposed APIs</a:t>
            </a:r>
          </a:p>
          <a:p>
            <a:pPr marL="214313" indent="-214313" defTabSz="135000" eaLnBrk="0" fontAlgn="base" hangingPunct="0">
              <a:spcBef>
                <a:spcPts val="900"/>
              </a:spcBef>
              <a:spcAft>
                <a:spcPts val="225"/>
              </a:spcAft>
              <a:buFont typeface="Courier New" panose="02070309020205020404" pitchFamily="49" charset="0"/>
              <a:buChar char="o"/>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Reference / target: 28.552, 28.554</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Security metrics may need to be handled differently as compared to performance metrics in terms of higher security requirements for collection, access control, storage, transfer and usage</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Collection, management and analytics of such counters and KPIs for different threats identified by SA3</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Analytics can be done by 3</a:t>
            </a:r>
            <a:r>
              <a:rPr lang="en-US" altLang="ko-KR" sz="1125" baseline="300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rd</a:t>
            </a: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party</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Outcome: Defined security counters and KPIs, defined methods to secure the collection, access control, storage, transfer and usage of these metrics</a:t>
            </a: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Tree>
    <p:extLst>
      <p:ext uri="{BB962C8B-B14F-4D97-AF65-F5344CB8AC3E}">
        <p14:creationId xmlns:p14="http://schemas.microsoft.com/office/powerpoint/2010/main" val="279940359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A01DDB-39FC-AC85-8926-7AA4706116CA}"/>
              </a:ext>
            </a:extLst>
          </p:cNvPr>
          <p:cNvSpPr>
            <a:spLocks noGrp="1"/>
          </p:cNvSpPr>
          <p:nvPr>
            <p:ph type="body" sz="quarter" idx="11"/>
          </p:nvPr>
        </p:nvSpPr>
        <p:spPr>
          <a:xfrm>
            <a:off x="181380" y="448440"/>
            <a:ext cx="8308800" cy="309600"/>
          </a:xfrm>
        </p:spPr>
        <p:txBody>
          <a:bodyPr/>
          <a:lstStyle/>
          <a:p>
            <a:r>
              <a:rPr lang="en-US" dirty="0"/>
              <a:t>Existing Performance Metrics in SA5 Standards</a:t>
            </a:r>
            <a:endParaRPr lang="en-IN" dirty="0"/>
          </a:p>
        </p:txBody>
      </p:sp>
      <p:sp>
        <p:nvSpPr>
          <p:cNvPr id="4" name="Text Placeholder 3">
            <a:extLst>
              <a:ext uri="{FF2B5EF4-FFF2-40B4-BE49-F238E27FC236}">
                <a16:creationId xmlns:a16="http://schemas.microsoft.com/office/drawing/2014/main" id="{8B4E8E3E-D165-E1C4-89AA-2DF583CC463A}"/>
              </a:ext>
            </a:extLst>
          </p:cNvPr>
          <p:cNvSpPr>
            <a:spLocks noGrp="1"/>
          </p:cNvSpPr>
          <p:nvPr>
            <p:ph type="body" sz="quarter" idx="12"/>
          </p:nvPr>
        </p:nvSpPr>
        <p:spPr>
          <a:xfrm>
            <a:off x="356640" y="1370880"/>
            <a:ext cx="4010400" cy="3560400"/>
          </a:xfrm>
        </p:spPr>
        <p:txBody>
          <a:bodyPr/>
          <a:lstStyle/>
          <a:p>
            <a:pPr marL="257175" indent="-257175">
              <a:buFont typeface="Arial" panose="020B0604020202020204" pitchFamily="34" charset="0"/>
              <a:buChar char="•"/>
            </a:pPr>
            <a:r>
              <a:rPr lang="en-US" dirty="0"/>
              <a:t>3GPP TS 28.552 (5G Performance Measurements)</a:t>
            </a:r>
          </a:p>
          <a:p>
            <a:pPr marL="487569" lvl="1" indent="-257175">
              <a:buFont typeface="Arial" panose="020B0604020202020204" pitchFamily="34" charset="0"/>
              <a:buChar char="•"/>
            </a:pPr>
            <a:r>
              <a:rPr lang="en-IN" dirty="0"/>
              <a:t>Counters related to 5G system Performance</a:t>
            </a:r>
          </a:p>
          <a:p>
            <a:pPr marL="487569" lvl="1" indent="-257175">
              <a:buFont typeface="Arial" panose="020B0604020202020204" pitchFamily="34" charset="0"/>
              <a:buChar char="•"/>
            </a:pPr>
            <a:r>
              <a:rPr lang="en-IN" dirty="0"/>
              <a:t>Performance measurements for </a:t>
            </a:r>
            <a:r>
              <a:rPr lang="en-IN" dirty="0" err="1"/>
              <a:t>gNB</a:t>
            </a:r>
            <a:endParaRPr lang="en-IN" dirty="0"/>
          </a:p>
          <a:p>
            <a:pPr marL="487569" lvl="1" indent="-257175">
              <a:buFont typeface="Arial" panose="020B0604020202020204" pitchFamily="34" charset="0"/>
              <a:buChar char="•"/>
            </a:pPr>
            <a:r>
              <a:rPr lang="en-IN" dirty="0"/>
              <a:t>Performance measurements for AMF</a:t>
            </a:r>
          </a:p>
          <a:p>
            <a:pPr marL="487569" lvl="1" indent="-257175">
              <a:buFont typeface="Arial" panose="020B0604020202020204" pitchFamily="34" charset="0"/>
              <a:buChar char="•"/>
            </a:pPr>
            <a:r>
              <a:rPr lang="en-IN" dirty="0"/>
              <a:t>Performance measurements for SMF</a:t>
            </a:r>
          </a:p>
          <a:p>
            <a:pPr marL="487569" lvl="1" indent="-257175">
              <a:buFont typeface="Arial" panose="020B0604020202020204" pitchFamily="34" charset="0"/>
              <a:buChar char="•"/>
            </a:pPr>
            <a:r>
              <a:rPr lang="en-IN" dirty="0"/>
              <a:t>Performance measurements for UPF</a:t>
            </a:r>
          </a:p>
          <a:p>
            <a:pPr marL="487569" lvl="1" indent="-257175">
              <a:buFont typeface="Arial" panose="020B0604020202020204" pitchFamily="34" charset="0"/>
              <a:buChar char="•"/>
            </a:pPr>
            <a:r>
              <a:rPr lang="en-IN" dirty="0"/>
              <a:t>Performance measurements for PCF</a:t>
            </a:r>
          </a:p>
          <a:p>
            <a:pPr marL="487569" lvl="1" indent="-257175">
              <a:buFont typeface="Arial" panose="020B0604020202020204" pitchFamily="34" charset="0"/>
              <a:buChar char="•"/>
            </a:pPr>
            <a:r>
              <a:rPr lang="en-IN" dirty="0"/>
              <a:t>…</a:t>
            </a:r>
          </a:p>
          <a:p>
            <a:pPr marL="487569" lvl="1" indent="-257175">
              <a:buFont typeface="Arial" panose="020B0604020202020204" pitchFamily="34" charset="0"/>
              <a:buChar char="•"/>
            </a:pPr>
            <a:r>
              <a:rPr lang="en-IN" dirty="0">
                <a:highlight>
                  <a:srgbClr val="FFFF00"/>
                </a:highlight>
              </a:rPr>
              <a:t>NOTHING to measure how good/bad the system security is performing</a:t>
            </a:r>
          </a:p>
          <a:p>
            <a:pPr marL="719764" lvl="2" indent="-257175">
              <a:buFont typeface="Arial" panose="020B0604020202020204" pitchFamily="34" charset="0"/>
              <a:buChar char="•"/>
            </a:pPr>
            <a:r>
              <a:rPr lang="en-IN" dirty="0"/>
              <a:t>Example: Performance measurements for API Security</a:t>
            </a:r>
          </a:p>
          <a:p>
            <a:pPr marL="719764" lvl="2" indent="-257175">
              <a:buFont typeface="Arial" panose="020B0604020202020204" pitchFamily="34" charset="0"/>
              <a:buChar char="•"/>
            </a:pPr>
            <a:r>
              <a:rPr lang="en-IN" dirty="0"/>
              <a:t>Can be same or different spec</a:t>
            </a:r>
          </a:p>
        </p:txBody>
      </p:sp>
      <p:sp>
        <p:nvSpPr>
          <p:cNvPr id="5" name="Text Placeholder 4">
            <a:extLst>
              <a:ext uri="{FF2B5EF4-FFF2-40B4-BE49-F238E27FC236}">
                <a16:creationId xmlns:a16="http://schemas.microsoft.com/office/drawing/2014/main" id="{4EEF73BE-BE38-65BD-6A83-82611AE9452E}"/>
              </a:ext>
            </a:extLst>
          </p:cNvPr>
          <p:cNvSpPr>
            <a:spLocks noGrp="1"/>
          </p:cNvSpPr>
          <p:nvPr>
            <p:ph type="body" sz="quarter" idx="13"/>
          </p:nvPr>
        </p:nvSpPr>
        <p:spPr>
          <a:xfrm>
            <a:off x="4655040" y="1370880"/>
            <a:ext cx="4010400" cy="3560400"/>
          </a:xfrm>
        </p:spPr>
        <p:txBody>
          <a:bodyPr/>
          <a:lstStyle/>
          <a:p>
            <a:pPr marL="257175" indent="-257175">
              <a:buFont typeface="Arial" panose="020B0604020202020204" pitchFamily="34" charset="0"/>
              <a:buChar char="•"/>
            </a:pPr>
            <a:r>
              <a:rPr lang="en-US" dirty="0"/>
              <a:t>3GPP TS 28.554 (5G end-to-end KPIs)</a:t>
            </a:r>
          </a:p>
          <a:p>
            <a:pPr marL="487569" lvl="1" indent="-257175">
              <a:buFont typeface="Arial" panose="020B0604020202020204" pitchFamily="34" charset="0"/>
              <a:buChar char="•"/>
            </a:pPr>
            <a:r>
              <a:rPr lang="en-US" dirty="0"/>
              <a:t>Accessibility KPI</a:t>
            </a:r>
          </a:p>
          <a:p>
            <a:pPr marL="487569" lvl="1" indent="-257175">
              <a:buFont typeface="Arial" panose="020B0604020202020204" pitchFamily="34" charset="0"/>
              <a:buChar char="•"/>
            </a:pPr>
            <a:r>
              <a:rPr lang="en-US" dirty="0"/>
              <a:t>Integrity KPI</a:t>
            </a:r>
          </a:p>
          <a:p>
            <a:pPr marL="487569" lvl="1" indent="-257175">
              <a:buFont typeface="Arial" panose="020B0604020202020204" pitchFamily="34" charset="0"/>
              <a:buChar char="•"/>
            </a:pPr>
            <a:r>
              <a:rPr lang="en-US" dirty="0"/>
              <a:t>Utilization KPI</a:t>
            </a:r>
          </a:p>
          <a:p>
            <a:pPr marL="487569" lvl="1" indent="-257175">
              <a:buFont typeface="Arial" panose="020B0604020202020204" pitchFamily="34" charset="0"/>
              <a:buChar char="•"/>
            </a:pPr>
            <a:r>
              <a:rPr lang="en-US" dirty="0"/>
              <a:t>Retainability KPI</a:t>
            </a:r>
          </a:p>
          <a:p>
            <a:pPr marL="487569" lvl="1" indent="-257175">
              <a:buFont typeface="Arial" panose="020B0604020202020204" pitchFamily="34" charset="0"/>
              <a:buChar char="•"/>
            </a:pPr>
            <a:r>
              <a:rPr lang="en-US" dirty="0"/>
              <a:t>Mobility KPI</a:t>
            </a:r>
          </a:p>
          <a:p>
            <a:pPr marL="487569" lvl="1" indent="-257175">
              <a:buFont typeface="Arial" panose="020B0604020202020204" pitchFamily="34" charset="0"/>
              <a:buChar char="•"/>
            </a:pPr>
            <a:r>
              <a:rPr lang="en-US" dirty="0"/>
              <a:t>Energy Efficiency KPI</a:t>
            </a:r>
          </a:p>
          <a:p>
            <a:pPr marL="487569" lvl="1" indent="-257175">
              <a:buFont typeface="Arial" panose="020B0604020202020204" pitchFamily="34" charset="0"/>
              <a:buChar char="•"/>
            </a:pPr>
            <a:r>
              <a:rPr lang="en-US" dirty="0"/>
              <a:t>…</a:t>
            </a:r>
          </a:p>
          <a:p>
            <a:pPr marL="487569" lvl="1" indent="-257175">
              <a:buFont typeface="Arial" panose="020B0604020202020204" pitchFamily="34" charset="0"/>
              <a:buChar char="•"/>
            </a:pPr>
            <a:r>
              <a:rPr lang="en-US" dirty="0">
                <a:highlight>
                  <a:srgbClr val="FFFF00"/>
                </a:highlight>
              </a:rPr>
              <a:t>NOTHING yet for Security KPI</a:t>
            </a:r>
          </a:p>
          <a:p>
            <a:pPr marL="719764" lvl="2" indent="-257175">
              <a:buFont typeface="Arial" panose="020B0604020202020204" pitchFamily="34" charset="0"/>
              <a:buChar char="•"/>
            </a:pPr>
            <a:r>
              <a:rPr lang="en-US" dirty="0"/>
              <a:t>Example: Average latencies observed during API access-response can be a KPI which can indicate a potential Man-in-the-middle for API accesses (including for CAPIF)</a:t>
            </a:r>
            <a:endParaRPr lang="en-IN" dirty="0"/>
          </a:p>
        </p:txBody>
      </p:sp>
      <p:sp>
        <p:nvSpPr>
          <p:cNvPr id="6" name="Footer Placeholder 5">
            <a:extLst>
              <a:ext uri="{FF2B5EF4-FFF2-40B4-BE49-F238E27FC236}">
                <a16:creationId xmlns:a16="http://schemas.microsoft.com/office/drawing/2014/main" id="{461CEDCF-07F6-977E-AEE8-E579B2F013CF}"/>
              </a:ext>
            </a:extLst>
          </p:cNvPr>
          <p:cNvSpPr>
            <a:spLocks noGrp="1"/>
          </p:cNvSpPr>
          <p:nvPr>
            <p:ph type="ftr" sz="quarter" idx="1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0062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80010" y="266224"/>
            <a:ext cx="7886700" cy="994172"/>
          </a:xfrm>
        </p:spPr>
        <p:txBody>
          <a:bodyPr/>
          <a:lstStyle/>
          <a:p>
            <a:r>
              <a:rPr lang="en-IN" dirty="0"/>
              <a:t>Background – SA3 studies need SA5 to bind the overall </a:t>
            </a:r>
            <a:r>
              <a:rPr lang="en-IN" dirty="0" err="1"/>
              <a:t>usecase</a:t>
            </a:r>
            <a:endParaRPr lang="en-IN"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0010" y="1369219"/>
            <a:ext cx="8873490" cy="3263504"/>
          </a:xfrm>
        </p:spPr>
        <p:txBody>
          <a:bodyPr/>
          <a:lstStyle/>
          <a:p>
            <a:pPr marL="0" marR="0" lvl="0" indent="0" algn="l" defTabSz="180000" rtl="0" eaLnBrk="1" fontAlgn="auto" latinLnBrk="0" hangingPunct="1">
              <a:lnSpc>
                <a:spcPct val="100000"/>
              </a:lnSpc>
              <a:spcBef>
                <a:spcPts val="0"/>
              </a:spcBef>
              <a:spcAft>
                <a:spcPts val="300"/>
              </a:spcAft>
              <a:buClrTx/>
              <a:buSzTx/>
              <a:buFont typeface="+mj-lt"/>
              <a:buNone/>
              <a:tabLst>
                <a:tab pos="180000" algn="l"/>
              </a:tabLst>
              <a:defRPr/>
            </a:pPr>
            <a:r>
              <a:rPr kumimoji="0" lang="en-US" sz="1000" b="1" i="0" u="sng" strike="noStrike" kern="1200" cap="none" spc="0" normalizeH="0" baseline="0" noProof="0" dirty="0">
                <a:ln>
                  <a:noFill/>
                </a:ln>
                <a:solidFill>
                  <a:srgbClr val="001135"/>
                </a:solidFill>
                <a:effectLst/>
                <a:uLnTx/>
                <a:uFillTx/>
                <a:latin typeface="Nokia Pure Text Light"/>
                <a:ea typeface="+mn-ea"/>
                <a:cs typeface="+mn-cs"/>
              </a:rPr>
              <a:t>Rel 18 </a:t>
            </a: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ZTS study (TR 33.894): Identified the requirement for continuous security monitoring: </a:t>
            </a:r>
          </a:p>
          <a:p>
            <a:pPr marL="457200" marR="0" lvl="1" indent="0" algn="l" defTabSz="180000" rtl="0" eaLnBrk="1" fontAlgn="auto" latinLnBrk="0" hangingPunct="1">
              <a:lnSpc>
                <a:spcPct val="100000"/>
              </a:lnSpc>
              <a:spcBef>
                <a:spcPts val="0"/>
              </a:spcBef>
              <a:spcAft>
                <a:spcPts val="300"/>
              </a:spcAft>
              <a:buClrTx/>
              <a:buSzTx/>
              <a:buFontTx/>
              <a:buNone/>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Conclusion for Key Issue #1: </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Solution#1 illustrates how existing services can be used to collect the necessary data listed in the solution for security monitoring purposes in line with the principles of zero trust (Tenet 5). However, no consensus could be reached on the normative work.</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00" b="1" i="0" u="none" strike="noStrike" kern="1200" cap="none" spc="0" normalizeH="0" baseline="0" noProof="0" dirty="0">
                <a:ln>
                  <a:noFill/>
                </a:ln>
                <a:solidFill>
                  <a:srgbClr val="001135"/>
                </a:solidFill>
                <a:effectLst/>
                <a:uLnTx/>
                <a:uFillTx/>
                <a:latin typeface="Nokia Pure Text Light"/>
                <a:ea typeface="+mn-ea"/>
                <a:cs typeface="+mn-cs"/>
              </a:rPr>
              <a:t>NOTE 1: How the OAM collects the inference data and what type of additional security related data (e.g. security logs or events) is collected is for further study. </a:t>
            </a:r>
          </a:p>
          <a:p>
            <a:pPr marL="0" marR="0" lvl="0" indent="0" algn="l" defTabSz="180000" rtl="0" eaLnBrk="1" fontAlgn="auto" latinLnBrk="0" hangingPunct="1">
              <a:lnSpc>
                <a:spcPct val="100000"/>
              </a:lnSpc>
              <a:spcBef>
                <a:spcPts val="0"/>
              </a:spcBef>
              <a:spcAft>
                <a:spcPts val="300"/>
              </a:spcAft>
              <a:buClrTx/>
              <a:buSzTx/>
              <a:buFontTx/>
              <a:buNone/>
              <a:tabLst>
                <a:tab pos="180000" algn="l"/>
              </a:tabLst>
              <a:defRPr/>
            </a:pPr>
            <a:r>
              <a:rPr kumimoji="0" lang="en-US" sz="1000" b="1" i="0" u="sng" strike="noStrike" kern="1200" cap="none" spc="0" normalizeH="0" baseline="0" noProof="0" dirty="0">
                <a:ln>
                  <a:noFill/>
                </a:ln>
                <a:solidFill>
                  <a:srgbClr val="001135"/>
                </a:solidFill>
                <a:effectLst/>
                <a:uLnTx/>
                <a:uFillTx/>
                <a:latin typeface="Nokia Pure Text Light"/>
                <a:ea typeface="+mn-ea"/>
                <a:cs typeface="+mn-cs"/>
              </a:rPr>
              <a:t>Rel 19</a:t>
            </a: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ZTS study (</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hlinkClick r:id="rId2"/>
              </a:rPr>
              <a:t>S3-234417</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WT1.1: Based on TR 33.894 KI#1 security requirement, conclusion, and Tenet 5 evaluation, for events which can lead to security threats, define the data to be exposed by the NF and define how those data can be securely exposed to the Operator’s security functions (e.g., SIEM) to enable the external security evaluation and monitoring.</a:t>
            </a:r>
          </a:p>
          <a:p>
            <a:pPr marL="1143000" marR="0" lvl="2"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NOTE: The external security evaluation and monitoring is up to operator’s implementation and outside the 3GPP domain. </a:t>
            </a:r>
            <a:r>
              <a:rPr kumimoji="0" lang="en-IN" sz="1000" b="1" i="0" u="none" strike="noStrike" kern="1200" cap="none" spc="0" normalizeH="0" baseline="0" noProof="0" dirty="0">
                <a:ln>
                  <a:noFill/>
                </a:ln>
                <a:solidFill>
                  <a:srgbClr val="001135"/>
                </a:solidFill>
                <a:effectLst/>
                <a:uLnTx/>
                <a:uFillTx/>
                <a:latin typeface="Nokia Pure Text Light"/>
                <a:ea typeface="+mn-ea"/>
                <a:cs typeface="+mn-cs"/>
              </a:rPr>
              <a:t>The aspects to enable OAM based data collection is up to SA5 WG.</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 The necessary adaptations specific to exposure services for providing data to the external security function needs SA2 collaboration.</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CMCC study (</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hlinkClick r:id="rId3"/>
              </a:rPr>
              <a:t>S3-234773</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Focusses on identifying new use cases under the SBMA architecture, </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e.g. NF intrusion detection analysis, security analysis and access control of internal traffic, security configuration baseline check, security configuration enrolment/update, etc.</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Aims at identifying potential security requirements and solutions for such new use cases</a:t>
            </a:r>
          </a:p>
        </p:txBody>
      </p:sp>
    </p:spTree>
    <p:extLst>
      <p:ext uri="{BB962C8B-B14F-4D97-AF65-F5344CB8AC3E}">
        <p14:creationId xmlns:p14="http://schemas.microsoft.com/office/powerpoint/2010/main" val="256873180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391F824-922C-4333-AC52-906A216E0031}"/>
              </a:ext>
            </a:extLst>
          </p:cNvPr>
          <p:cNvSpPr>
            <a:spLocks noGrp="1"/>
          </p:cNvSpPr>
          <p:nvPr>
            <p:ph type="ftr" sz="quarter" idx="14"/>
          </p:nvPr>
        </p:nvSpPr>
        <p:spPr/>
        <p: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graphicFrame>
        <p:nvGraphicFramePr>
          <p:cNvPr id="7" name="Table 7">
            <a:extLst>
              <a:ext uri="{FF2B5EF4-FFF2-40B4-BE49-F238E27FC236}">
                <a16:creationId xmlns:a16="http://schemas.microsoft.com/office/drawing/2014/main" id="{3B09BD85-F747-4ED8-9F13-5879A577FF87}"/>
              </a:ext>
            </a:extLst>
          </p:cNvPr>
          <p:cNvGraphicFramePr>
            <a:graphicFrameLocks noGrp="1"/>
          </p:cNvGraphicFramePr>
          <p:nvPr/>
        </p:nvGraphicFramePr>
        <p:xfrm>
          <a:off x="138834" y="1423420"/>
          <a:ext cx="8712001" cy="3063240"/>
        </p:xfrm>
        <a:graphic>
          <a:graphicData uri="http://schemas.openxmlformats.org/drawingml/2006/table">
            <a:tbl>
              <a:tblPr firstRow="1" bandRow="1">
                <a:tableStyleId>{073A0DAA-6AF3-43AB-8588-CEC1D06C72B9}</a:tableStyleId>
              </a:tblPr>
              <a:tblGrid>
                <a:gridCol w="1935380">
                  <a:extLst>
                    <a:ext uri="{9D8B030D-6E8A-4147-A177-3AD203B41FA5}">
                      <a16:colId xmlns:a16="http://schemas.microsoft.com/office/drawing/2014/main" val="3545872608"/>
                    </a:ext>
                  </a:extLst>
                </a:gridCol>
                <a:gridCol w="4088397">
                  <a:extLst>
                    <a:ext uri="{9D8B030D-6E8A-4147-A177-3AD203B41FA5}">
                      <a16:colId xmlns:a16="http://schemas.microsoft.com/office/drawing/2014/main" val="1093971613"/>
                    </a:ext>
                  </a:extLst>
                </a:gridCol>
                <a:gridCol w="1344112">
                  <a:extLst>
                    <a:ext uri="{9D8B030D-6E8A-4147-A177-3AD203B41FA5}">
                      <a16:colId xmlns:a16="http://schemas.microsoft.com/office/drawing/2014/main" val="1118417305"/>
                    </a:ext>
                  </a:extLst>
                </a:gridCol>
                <a:gridCol w="1344112">
                  <a:extLst>
                    <a:ext uri="{9D8B030D-6E8A-4147-A177-3AD203B41FA5}">
                      <a16:colId xmlns:a16="http://schemas.microsoft.com/office/drawing/2014/main" val="1935773599"/>
                    </a:ext>
                  </a:extLst>
                </a:gridCol>
              </a:tblGrid>
              <a:tr h="327045">
                <a:tc>
                  <a:txBody>
                    <a:bodyPr/>
                    <a:lstStyle/>
                    <a:p>
                      <a:pPr algn="ctr"/>
                      <a:r>
                        <a:rPr lang="en-US" sz="1600"/>
                        <a:t>Counter / KPI Name</a:t>
                      </a:r>
                      <a:endParaRPr lang="en-IN" sz="1600"/>
                    </a:p>
                  </a:txBody>
                  <a:tcPr/>
                </a:tc>
                <a:tc>
                  <a:txBody>
                    <a:bodyPr/>
                    <a:lstStyle/>
                    <a:p>
                      <a:pPr algn="ctr"/>
                      <a:r>
                        <a:rPr lang="en-US" sz="1600"/>
                        <a:t>Description</a:t>
                      </a:r>
                      <a:endParaRPr lang="en-IN" sz="1600"/>
                    </a:p>
                  </a:txBody>
                  <a:tcPr/>
                </a:tc>
                <a:tc>
                  <a:txBody>
                    <a:bodyPr/>
                    <a:lstStyle/>
                    <a:p>
                      <a:pPr algn="ctr"/>
                      <a:r>
                        <a:rPr lang="en-US" sz="1600"/>
                        <a:t>Attack</a:t>
                      </a:r>
                      <a:endParaRPr lang="en-IN" sz="1600"/>
                    </a:p>
                  </a:txBody>
                  <a:tcPr/>
                </a:tc>
                <a:tc>
                  <a:txBody>
                    <a:bodyPr/>
                    <a:lstStyle/>
                    <a:p>
                      <a:pPr algn="ctr"/>
                      <a:r>
                        <a:rPr lang="en-US" sz="1600"/>
                        <a:t>Threat</a:t>
                      </a:r>
                      <a:endParaRPr lang="en-IN" sz="1600"/>
                    </a:p>
                  </a:txBody>
                  <a:tcPr/>
                </a:tc>
                <a:extLst>
                  <a:ext uri="{0D108BD9-81ED-4DB2-BD59-A6C34878D82A}">
                    <a16:rowId xmlns:a16="http://schemas.microsoft.com/office/drawing/2014/main" val="1349209819"/>
                  </a:ext>
                </a:extLst>
              </a:tr>
              <a:tr h="252716">
                <a:tc>
                  <a:txBody>
                    <a:bodyPr/>
                    <a:lstStyle/>
                    <a:p>
                      <a:pPr algn="ctr"/>
                      <a:r>
                        <a:rPr lang="en-US" sz="1100"/>
                        <a:t>NUM_API_INVOCATIONS</a:t>
                      </a:r>
                      <a:endParaRPr lang="en-IN" sz="1100"/>
                    </a:p>
                  </a:txBody>
                  <a:tcPr/>
                </a:tc>
                <a:tc>
                  <a:txBody>
                    <a:bodyPr/>
                    <a:lstStyle/>
                    <a:p>
                      <a:pPr algn="ctr"/>
                      <a:r>
                        <a:rPr lang="en-US" sz="1100"/>
                        <a:t>Total number of API invocations in the periodic collection interval</a:t>
                      </a:r>
                      <a:endParaRPr lang="en-IN" sz="1100"/>
                    </a:p>
                  </a:txBody>
                  <a:tcPr/>
                </a:tc>
                <a:tc>
                  <a:txBody>
                    <a:bodyPr/>
                    <a:lstStyle/>
                    <a:p>
                      <a:pPr algn="ctr"/>
                      <a:r>
                        <a:rPr lang="en-US" sz="1100"/>
                        <a:t>All</a:t>
                      </a:r>
                      <a:endParaRPr lang="en-IN" sz="1100"/>
                    </a:p>
                  </a:txBody>
                  <a:tcPr/>
                </a:tc>
                <a:tc>
                  <a:txBody>
                    <a:bodyPr/>
                    <a:lstStyle/>
                    <a:p>
                      <a:pPr algn="ctr"/>
                      <a:r>
                        <a:rPr lang="en-US" sz="1100"/>
                        <a:t>-</a:t>
                      </a:r>
                      <a:endParaRPr lang="en-IN" sz="1100"/>
                    </a:p>
                  </a:txBody>
                  <a:tcPr/>
                </a:tc>
                <a:extLst>
                  <a:ext uri="{0D108BD9-81ED-4DB2-BD59-A6C34878D82A}">
                    <a16:rowId xmlns:a16="http://schemas.microsoft.com/office/drawing/2014/main" val="432633597"/>
                  </a:ext>
                </a:extLst>
              </a:tr>
              <a:tr h="743284">
                <a:tc>
                  <a:txBody>
                    <a:bodyPr/>
                    <a:lstStyle/>
                    <a:p>
                      <a:pPr algn="ctr"/>
                      <a:r>
                        <a:rPr lang="en-US" sz="1100"/>
                        <a:t>OUT_OF_SEQUENCE_API</a:t>
                      </a:r>
                      <a:endParaRPr lang="en-IN" sz="1100"/>
                    </a:p>
                  </a:txBody>
                  <a:tcPr/>
                </a:tc>
                <a:tc>
                  <a:txBody>
                    <a:bodyPr/>
                    <a:lstStyle/>
                    <a:p>
                      <a:pPr algn="ctr"/>
                      <a:r>
                        <a:rPr lang="en-US" sz="1100"/>
                        <a:t>Number of times out-of-sequence API is invoked in the collection interval</a:t>
                      </a:r>
                      <a:endParaRPr lang="en-IN" sz="1100"/>
                    </a:p>
                  </a:txBody>
                  <a:tcPr/>
                </a:tc>
                <a:tc>
                  <a:txBody>
                    <a:bodyPr/>
                    <a:lstStyle/>
                    <a:p>
                      <a:pPr algn="ctr"/>
                      <a:r>
                        <a:rPr lang="en-US" sz="1100"/>
                        <a:t>Reverse Engineering</a:t>
                      </a:r>
                      <a:endParaRPr lang="en-IN" sz="1100"/>
                    </a:p>
                  </a:txBody>
                  <a:tcPr/>
                </a:tc>
                <a:tc>
                  <a:txBody>
                    <a:bodyPr/>
                    <a:lstStyle/>
                    <a:p>
                      <a:pPr algn="l"/>
                      <a:r>
                        <a:rPr lang="en-US" sz="1100"/>
                        <a:t>Retrieve account info, In 5G – retrieve network planning info (CM)</a:t>
                      </a:r>
                      <a:endParaRPr lang="en-IN" sz="1100"/>
                    </a:p>
                  </a:txBody>
                  <a:tcPr/>
                </a:tc>
                <a:extLst>
                  <a:ext uri="{0D108BD9-81ED-4DB2-BD59-A6C34878D82A}">
                    <a16:rowId xmlns:a16="http://schemas.microsoft.com/office/drawing/2014/main" val="284658190"/>
                  </a:ext>
                </a:extLst>
              </a:tr>
              <a:tr h="416239">
                <a:tc>
                  <a:txBody>
                    <a:bodyPr/>
                    <a:lstStyle/>
                    <a:p>
                      <a:pPr algn="ctr"/>
                      <a:r>
                        <a:rPr lang="en-US" sz="1100"/>
                        <a:t>INCORRECT_API_CALLED</a:t>
                      </a:r>
                      <a:endParaRPr lang="en-IN" sz="1100"/>
                    </a:p>
                  </a:txBody>
                  <a:tcPr/>
                </a:tc>
                <a:tc>
                  <a:txBody>
                    <a:bodyPr/>
                    <a:lstStyle/>
                    <a:p>
                      <a:pPr algn="ctr"/>
                      <a:r>
                        <a:rPr lang="en-US" sz="1100"/>
                        <a:t>Number of times APIs called with invalid attributes in the collection interval</a:t>
                      </a:r>
                      <a:endParaRPr lang="en-IN" sz="11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a:t>Reverse Engineering</a:t>
                      </a:r>
                      <a:endParaRPr lang="en-IN" sz="11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t>Passive attack</a:t>
                      </a:r>
                      <a:endParaRPr lang="en-IN" sz="1100"/>
                    </a:p>
                  </a:txBody>
                  <a:tcPr/>
                </a:tc>
                <a:extLst>
                  <a:ext uri="{0D108BD9-81ED-4DB2-BD59-A6C34878D82A}">
                    <a16:rowId xmlns:a16="http://schemas.microsoft.com/office/drawing/2014/main" val="654605787"/>
                  </a:ext>
                </a:extLst>
              </a:tr>
              <a:tr h="252716">
                <a:tc>
                  <a:txBody>
                    <a:bodyPr/>
                    <a:lstStyle/>
                    <a:p>
                      <a:pPr algn="ctr"/>
                      <a:r>
                        <a:rPr lang="en-US" sz="1100"/>
                        <a:t>UNAUTH_API_USER</a:t>
                      </a:r>
                      <a:endParaRPr lang="en-IN" sz="1100"/>
                    </a:p>
                  </a:txBody>
                  <a:tcPr/>
                </a:tc>
                <a:tc>
                  <a:txBody>
                    <a:bodyPr/>
                    <a:lstStyle/>
                    <a:p>
                      <a:pPr algn="ctr"/>
                      <a:r>
                        <a:rPr lang="en-US" sz="1100"/>
                        <a:t>Number of times an un-authorized user invoked an API</a:t>
                      </a:r>
                      <a:endParaRPr lang="en-IN" sz="1100"/>
                    </a:p>
                  </a:txBody>
                  <a:tcPr/>
                </a:tc>
                <a:tc>
                  <a:txBody>
                    <a:bodyPr/>
                    <a:lstStyle/>
                    <a:p>
                      <a:pPr algn="ctr"/>
                      <a:r>
                        <a:rPr lang="en-US" sz="1100"/>
                        <a:t>API Spoofing</a:t>
                      </a:r>
                      <a:endParaRPr lang="en-IN" sz="1100"/>
                    </a:p>
                  </a:txBody>
                  <a:tcPr/>
                </a:tc>
                <a:tc>
                  <a:txBody>
                    <a:bodyPr/>
                    <a:lstStyle/>
                    <a:p>
                      <a:pPr algn="l"/>
                      <a:r>
                        <a:rPr lang="en-US" sz="1100"/>
                        <a:t>Passive attack</a:t>
                      </a:r>
                      <a:endParaRPr lang="en-IN" sz="1100"/>
                    </a:p>
                  </a:txBody>
                  <a:tcPr/>
                </a:tc>
                <a:extLst>
                  <a:ext uri="{0D108BD9-81ED-4DB2-BD59-A6C34878D82A}">
                    <a16:rowId xmlns:a16="http://schemas.microsoft.com/office/drawing/2014/main" val="1351901195"/>
                  </a:ext>
                </a:extLst>
              </a:tr>
              <a:tr h="416239">
                <a:tc>
                  <a:txBody>
                    <a:bodyPr/>
                    <a:lstStyle/>
                    <a:p>
                      <a:pPr algn="ctr"/>
                      <a:r>
                        <a:rPr lang="en-US" sz="1100"/>
                        <a:t>TOKEN_REUSE_COUNT</a:t>
                      </a:r>
                      <a:endParaRPr lang="en-IN" sz="1100"/>
                    </a:p>
                  </a:txBody>
                  <a:tcPr/>
                </a:tc>
                <a:tc>
                  <a:txBody>
                    <a:bodyPr/>
                    <a:lstStyle/>
                    <a:p>
                      <a:pPr algn="ctr"/>
                      <a:r>
                        <a:rPr lang="en-US" sz="1100"/>
                        <a:t>Number of times a token (JWT/access/…) is reused</a:t>
                      </a:r>
                      <a:endParaRPr lang="en-IN" sz="1100"/>
                    </a:p>
                  </a:txBody>
                  <a:tcPr/>
                </a:tc>
                <a:tc>
                  <a:txBody>
                    <a:bodyPr/>
                    <a:lstStyle/>
                    <a:p>
                      <a:pPr algn="ctr"/>
                      <a:r>
                        <a:rPr lang="en-US" sz="1100"/>
                        <a:t>API Spoofing</a:t>
                      </a:r>
                      <a:endParaRPr lang="en-IN" sz="1100"/>
                    </a:p>
                  </a:txBody>
                  <a:tcPr/>
                </a:tc>
                <a:tc>
                  <a:txBody>
                    <a:bodyPr/>
                    <a:lstStyle/>
                    <a:p>
                      <a:pPr algn="l"/>
                      <a:r>
                        <a:rPr lang="en-US" sz="1100"/>
                        <a:t>Gain un-authorized access</a:t>
                      </a:r>
                      <a:endParaRPr lang="en-IN" sz="1100"/>
                    </a:p>
                  </a:txBody>
                  <a:tcPr/>
                </a:tc>
                <a:extLst>
                  <a:ext uri="{0D108BD9-81ED-4DB2-BD59-A6C34878D82A}">
                    <a16:rowId xmlns:a16="http://schemas.microsoft.com/office/drawing/2014/main" val="2567540831"/>
                  </a:ext>
                </a:extLst>
              </a:tr>
              <a:tr h="579761">
                <a:tc>
                  <a:txBody>
                    <a:bodyPr/>
                    <a:lstStyle/>
                    <a:p>
                      <a:pPr algn="ctr"/>
                      <a:r>
                        <a:rPr lang="en-US" sz="1100"/>
                        <a:t>USING_EXPIRED_TOKEN</a:t>
                      </a:r>
                      <a:endParaRPr lang="en-IN" sz="1100"/>
                    </a:p>
                  </a:txBody>
                  <a:tcPr/>
                </a:tc>
                <a:tc>
                  <a:txBody>
                    <a:bodyPr/>
                    <a:lstStyle/>
                    <a:p>
                      <a:pPr algn="ctr"/>
                      <a:r>
                        <a:rPr lang="en-US" sz="1100" dirty="0"/>
                        <a:t>Number of times expired token is attempted to be used</a:t>
                      </a:r>
                      <a:endParaRPr lang="en-IN" sz="1100" dirty="0"/>
                    </a:p>
                  </a:txBody>
                  <a:tcPr/>
                </a:tc>
                <a:tc>
                  <a:txBody>
                    <a:bodyPr/>
                    <a:lstStyle/>
                    <a:p>
                      <a:pPr algn="ctr"/>
                      <a:r>
                        <a:rPr lang="en-US" sz="1100"/>
                        <a:t>API Spoofing, Reverse Engineering</a:t>
                      </a:r>
                      <a:endParaRPr lang="en-IN" sz="1100"/>
                    </a:p>
                  </a:txBody>
                  <a:tcPr/>
                </a:tc>
                <a:tc>
                  <a:txBody>
                    <a:bodyPr/>
                    <a:lstStyle/>
                    <a:p>
                      <a:pPr algn="l"/>
                      <a:r>
                        <a:rPr lang="en-US" sz="1100" dirty="0"/>
                        <a:t>Presence of malicious applications</a:t>
                      </a:r>
                      <a:endParaRPr lang="en-IN" sz="1100" dirty="0"/>
                    </a:p>
                  </a:txBody>
                  <a:tcPr/>
                </a:tc>
                <a:extLst>
                  <a:ext uri="{0D108BD9-81ED-4DB2-BD59-A6C34878D82A}">
                    <a16:rowId xmlns:a16="http://schemas.microsoft.com/office/drawing/2014/main" val="1309920238"/>
                  </a:ext>
                </a:extLst>
              </a:tr>
            </a:tbl>
          </a:graphicData>
        </a:graphic>
      </p:graphicFrame>
      <p:sp>
        <p:nvSpPr>
          <p:cNvPr id="2" name="Text Placeholder 2">
            <a:extLst>
              <a:ext uri="{FF2B5EF4-FFF2-40B4-BE49-F238E27FC236}">
                <a16:creationId xmlns:a16="http://schemas.microsoft.com/office/drawing/2014/main" id="{F2E100F9-DAA7-ED36-CCFE-544027E7DE9E}"/>
              </a:ext>
            </a:extLst>
          </p:cNvPr>
          <p:cNvSpPr txBox="1">
            <a:spLocks/>
          </p:cNvSpPr>
          <p:nvPr/>
        </p:nvSpPr>
        <p:spPr bwMode="auto">
          <a:xfrm>
            <a:off x="181380" y="448440"/>
            <a:ext cx="8308800" cy="3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ct val="90000"/>
              </a:lnSpc>
              <a:spcBef>
                <a:spcPts val="750"/>
              </a:spcBef>
              <a:spcAft>
                <a:spcPct val="0"/>
              </a:spcAft>
              <a:buNone/>
              <a:defRPr sz="2000" kern="1200" baseline="0">
                <a:solidFill>
                  <a:schemeClr val="tx1"/>
                </a:solidFill>
                <a:latin typeface="+mj-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75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Examples of API Security Metrics</a:t>
            </a:r>
            <a:endParaRPr kumimoji="0" lang="en-IN"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475518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391F824-922C-4333-AC52-906A216E0031}"/>
              </a:ext>
            </a:extLst>
          </p:cNvPr>
          <p:cNvSpPr>
            <a:spLocks noGrp="1"/>
          </p:cNvSpPr>
          <p:nvPr>
            <p:ph type="ftr" sz="quarter" idx="14"/>
          </p:nvPr>
        </p:nvSpPr>
        <p:spPr/>
        <p: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graphicFrame>
        <p:nvGraphicFramePr>
          <p:cNvPr id="7" name="Table 7">
            <a:extLst>
              <a:ext uri="{FF2B5EF4-FFF2-40B4-BE49-F238E27FC236}">
                <a16:creationId xmlns:a16="http://schemas.microsoft.com/office/drawing/2014/main" id="{3B09BD85-F747-4ED8-9F13-5879A577FF87}"/>
              </a:ext>
            </a:extLst>
          </p:cNvPr>
          <p:cNvGraphicFramePr>
            <a:graphicFrameLocks noGrp="1"/>
          </p:cNvGraphicFramePr>
          <p:nvPr/>
        </p:nvGraphicFramePr>
        <p:xfrm>
          <a:off x="93114" y="1405410"/>
          <a:ext cx="8936587" cy="3383280"/>
        </p:xfrm>
        <a:graphic>
          <a:graphicData uri="http://schemas.openxmlformats.org/drawingml/2006/table">
            <a:tbl>
              <a:tblPr firstRow="1" bandRow="1">
                <a:tableStyleId>{073A0DAA-6AF3-43AB-8588-CEC1D06C72B9}</a:tableStyleId>
              </a:tblPr>
              <a:tblGrid>
                <a:gridCol w="1985273">
                  <a:extLst>
                    <a:ext uri="{9D8B030D-6E8A-4147-A177-3AD203B41FA5}">
                      <a16:colId xmlns:a16="http://schemas.microsoft.com/office/drawing/2014/main" val="3545872608"/>
                    </a:ext>
                  </a:extLst>
                </a:gridCol>
                <a:gridCol w="4193794">
                  <a:extLst>
                    <a:ext uri="{9D8B030D-6E8A-4147-A177-3AD203B41FA5}">
                      <a16:colId xmlns:a16="http://schemas.microsoft.com/office/drawing/2014/main" val="1093971613"/>
                    </a:ext>
                  </a:extLst>
                </a:gridCol>
                <a:gridCol w="1378760">
                  <a:extLst>
                    <a:ext uri="{9D8B030D-6E8A-4147-A177-3AD203B41FA5}">
                      <a16:colId xmlns:a16="http://schemas.microsoft.com/office/drawing/2014/main" val="1118417305"/>
                    </a:ext>
                  </a:extLst>
                </a:gridCol>
                <a:gridCol w="1378760">
                  <a:extLst>
                    <a:ext uri="{9D8B030D-6E8A-4147-A177-3AD203B41FA5}">
                      <a16:colId xmlns:a16="http://schemas.microsoft.com/office/drawing/2014/main" val="1935773599"/>
                    </a:ext>
                  </a:extLst>
                </a:gridCol>
              </a:tblGrid>
              <a:tr h="633405">
                <a:tc>
                  <a:txBody>
                    <a:bodyPr/>
                    <a:lstStyle/>
                    <a:p>
                      <a:pPr algn="ctr"/>
                      <a:r>
                        <a:rPr lang="en-US" sz="1800"/>
                        <a:t>Counter / KPI Name</a:t>
                      </a:r>
                      <a:endParaRPr lang="en-IN" sz="1800"/>
                    </a:p>
                  </a:txBody>
                  <a:tcPr/>
                </a:tc>
                <a:tc>
                  <a:txBody>
                    <a:bodyPr/>
                    <a:lstStyle/>
                    <a:p>
                      <a:pPr algn="ctr"/>
                      <a:r>
                        <a:rPr lang="en-US" sz="1800"/>
                        <a:t>Description</a:t>
                      </a:r>
                      <a:endParaRPr lang="en-IN" sz="1800"/>
                    </a:p>
                  </a:txBody>
                  <a:tcPr/>
                </a:tc>
                <a:tc>
                  <a:txBody>
                    <a:bodyPr/>
                    <a:lstStyle/>
                    <a:p>
                      <a:pPr algn="ctr"/>
                      <a:r>
                        <a:rPr lang="en-US" sz="1800"/>
                        <a:t>Attack</a:t>
                      </a:r>
                      <a:endParaRPr lang="en-IN" sz="1800"/>
                    </a:p>
                  </a:txBody>
                  <a:tcPr/>
                </a:tc>
                <a:tc>
                  <a:txBody>
                    <a:bodyPr/>
                    <a:lstStyle/>
                    <a:p>
                      <a:pPr algn="ctr"/>
                      <a:r>
                        <a:rPr lang="en-US" sz="1800"/>
                        <a:t>Threat</a:t>
                      </a:r>
                      <a:endParaRPr lang="en-IN" sz="1800"/>
                    </a:p>
                  </a:txBody>
                  <a:tcPr/>
                </a:tc>
                <a:extLst>
                  <a:ext uri="{0D108BD9-81ED-4DB2-BD59-A6C34878D82A}">
                    <a16:rowId xmlns:a16="http://schemas.microsoft.com/office/drawing/2014/main" val="1349209819"/>
                  </a:ext>
                </a:extLst>
              </a:tr>
              <a:tr h="452432">
                <a:tc>
                  <a:txBody>
                    <a:bodyPr/>
                    <a:lstStyle/>
                    <a:p>
                      <a:pPr algn="ctr"/>
                      <a:r>
                        <a:rPr lang="en-US" sz="1200"/>
                        <a:t>EXTERNAL_CONSUMER_API_ACCESS_COUNT</a:t>
                      </a:r>
                      <a:endParaRPr lang="en-IN" sz="1200"/>
                    </a:p>
                  </a:txBody>
                  <a:tcPr/>
                </a:tc>
                <a:tc>
                  <a:txBody>
                    <a:bodyPr/>
                    <a:lstStyle/>
                    <a:p>
                      <a:pPr algn="ctr"/>
                      <a:r>
                        <a:rPr lang="en-US" sz="1200"/>
                        <a:t>Number of times an external </a:t>
                      </a:r>
                      <a:r>
                        <a:rPr lang="en-US" sz="1200" err="1"/>
                        <a:t>MnS</a:t>
                      </a:r>
                      <a:r>
                        <a:rPr lang="en-US" sz="1200"/>
                        <a:t> consumer has invoked an API during periodic counter interval</a:t>
                      </a:r>
                      <a:endParaRPr lang="en-IN" sz="1200"/>
                    </a:p>
                  </a:txBody>
                  <a:tcPr/>
                </a:tc>
                <a:tc>
                  <a:txBody>
                    <a:bodyPr/>
                    <a:lstStyle/>
                    <a:p>
                      <a:pPr algn="ctr"/>
                      <a:r>
                        <a:rPr lang="en-US" sz="1200"/>
                        <a:t>All</a:t>
                      </a:r>
                      <a:endParaRPr lang="en-IN" sz="1200"/>
                    </a:p>
                  </a:txBody>
                  <a:tcPr/>
                </a:tc>
                <a:tc>
                  <a:txBody>
                    <a:bodyPr/>
                    <a:lstStyle/>
                    <a:p>
                      <a:pPr algn="ctr"/>
                      <a:r>
                        <a:rPr lang="en-US" sz="1200"/>
                        <a:t>-</a:t>
                      </a:r>
                      <a:endParaRPr lang="en-IN" sz="1200"/>
                    </a:p>
                  </a:txBody>
                  <a:tcPr/>
                </a:tc>
                <a:extLst>
                  <a:ext uri="{0D108BD9-81ED-4DB2-BD59-A6C34878D82A}">
                    <a16:rowId xmlns:a16="http://schemas.microsoft.com/office/drawing/2014/main" val="432633597"/>
                  </a:ext>
                </a:extLst>
              </a:tr>
              <a:tr h="452432">
                <a:tc>
                  <a:txBody>
                    <a:bodyPr/>
                    <a:lstStyle/>
                    <a:p>
                      <a:pPr algn="ctr"/>
                      <a:r>
                        <a:rPr lang="en-US" sz="1200"/>
                        <a:t>EXTERNAL_CONSUMER_OUT_OF_SEQUENCE_API</a:t>
                      </a:r>
                      <a:endParaRPr lang="en-IN" sz="1200"/>
                    </a:p>
                  </a:txBody>
                  <a:tcPr/>
                </a:tc>
                <a:tc>
                  <a:txBody>
                    <a:bodyPr/>
                    <a:lstStyle/>
                    <a:p>
                      <a:pPr algn="ctr"/>
                      <a:r>
                        <a:rPr lang="en-US" sz="1200"/>
                        <a:t>Number of times an external </a:t>
                      </a:r>
                      <a:r>
                        <a:rPr lang="en-US" sz="1200" err="1"/>
                        <a:t>MnS</a:t>
                      </a:r>
                      <a:r>
                        <a:rPr lang="en-US" sz="1200"/>
                        <a:t> consumer has invoked out-of-sequence API</a:t>
                      </a:r>
                      <a:endParaRPr lang="en-IN" sz="1200"/>
                    </a:p>
                  </a:txBody>
                  <a:tcPr/>
                </a:tc>
                <a:tc>
                  <a:txBody>
                    <a:bodyPr/>
                    <a:lstStyle/>
                    <a:p>
                      <a:pPr algn="ctr"/>
                      <a:r>
                        <a:rPr lang="en-US" sz="1200"/>
                        <a:t>Reverse Engineering</a:t>
                      </a:r>
                      <a:endParaRPr lang="en-IN" sz="1200"/>
                    </a:p>
                  </a:txBody>
                  <a:tcPr/>
                </a:tc>
                <a:tc>
                  <a:txBody>
                    <a:bodyPr/>
                    <a:lstStyle/>
                    <a:p>
                      <a:pPr algn="l"/>
                      <a:r>
                        <a:rPr lang="en-US" sz="1200"/>
                        <a:t>Social engineering</a:t>
                      </a:r>
                      <a:endParaRPr lang="en-IN" sz="1200"/>
                    </a:p>
                  </a:txBody>
                  <a:tcPr/>
                </a:tc>
                <a:extLst>
                  <a:ext uri="{0D108BD9-81ED-4DB2-BD59-A6C34878D82A}">
                    <a16:rowId xmlns:a16="http://schemas.microsoft.com/office/drawing/2014/main" val="284658190"/>
                  </a:ext>
                </a:extLst>
              </a:tr>
              <a:tr h="452432">
                <a:tc>
                  <a:txBody>
                    <a:bodyPr/>
                    <a:lstStyle/>
                    <a:p>
                      <a:pPr algn="ctr"/>
                      <a:r>
                        <a:rPr lang="en-US" sz="1200"/>
                        <a:t>UNAUTH_EXTERNAL_API_ACCESS</a:t>
                      </a:r>
                      <a:endParaRPr lang="en-IN" sz="1200"/>
                    </a:p>
                  </a:txBody>
                  <a:tcPr/>
                </a:tc>
                <a:tc>
                  <a:txBody>
                    <a:bodyPr/>
                    <a:lstStyle/>
                    <a:p>
                      <a:pPr algn="ctr"/>
                      <a:r>
                        <a:rPr lang="en-US" sz="1200"/>
                        <a:t>Number of times an unauthorized external API access is attempted</a:t>
                      </a:r>
                      <a:endParaRPr lang="en-IN" sz="12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a:t>API Spoofing</a:t>
                      </a:r>
                      <a:endParaRPr lang="en-IN" sz="12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200"/>
                        <a:t>Passive attack</a:t>
                      </a:r>
                      <a:endParaRPr lang="en-IN" sz="1200"/>
                    </a:p>
                  </a:txBody>
                  <a:tcPr/>
                </a:tc>
                <a:extLst>
                  <a:ext uri="{0D108BD9-81ED-4DB2-BD59-A6C34878D82A}">
                    <a16:rowId xmlns:a16="http://schemas.microsoft.com/office/drawing/2014/main" val="654605787"/>
                  </a:ext>
                </a:extLst>
              </a:tr>
              <a:tr h="271459">
                <a:tc>
                  <a:txBody>
                    <a:bodyPr/>
                    <a:lstStyle/>
                    <a:p>
                      <a:pPr algn="ctr"/>
                      <a:r>
                        <a:rPr lang="en-US" sz="1200"/>
                        <a:t>SESSION_TOKEN_REUSE</a:t>
                      </a:r>
                      <a:endParaRPr lang="en-IN" sz="1200"/>
                    </a:p>
                  </a:txBody>
                  <a:tcPr/>
                </a:tc>
                <a:tc>
                  <a:txBody>
                    <a:bodyPr/>
                    <a:lstStyle/>
                    <a:p>
                      <a:pPr algn="ctr"/>
                      <a:r>
                        <a:rPr lang="en-US" sz="1200"/>
                        <a:t>Number of times session tokens are reused</a:t>
                      </a:r>
                      <a:endParaRPr lang="en-IN" sz="1200"/>
                    </a:p>
                  </a:txBody>
                  <a:tcPr/>
                </a:tc>
                <a:tc>
                  <a:txBody>
                    <a:bodyPr/>
                    <a:lstStyle/>
                    <a:p>
                      <a:pPr algn="ctr"/>
                      <a:r>
                        <a:rPr lang="en-US" sz="1200"/>
                        <a:t>Session Replay</a:t>
                      </a:r>
                      <a:endParaRPr lang="en-IN" sz="1200"/>
                    </a:p>
                  </a:txBody>
                  <a:tcPr/>
                </a:tc>
                <a:tc>
                  <a:txBody>
                    <a:bodyPr/>
                    <a:lstStyle/>
                    <a:p>
                      <a:pPr algn="l"/>
                      <a:r>
                        <a:rPr lang="en-US" sz="1200"/>
                        <a:t>Confidentiality</a:t>
                      </a:r>
                      <a:endParaRPr lang="en-IN" sz="1200"/>
                    </a:p>
                  </a:txBody>
                  <a:tcPr/>
                </a:tc>
                <a:extLst>
                  <a:ext uri="{0D108BD9-81ED-4DB2-BD59-A6C34878D82A}">
                    <a16:rowId xmlns:a16="http://schemas.microsoft.com/office/drawing/2014/main" val="1351901195"/>
                  </a:ext>
                </a:extLst>
              </a:tr>
              <a:tr h="452432">
                <a:tc>
                  <a:txBody>
                    <a:bodyPr/>
                    <a:lstStyle/>
                    <a:p>
                      <a:pPr algn="ctr"/>
                      <a:r>
                        <a:rPr lang="en-US" sz="1200"/>
                        <a:t>AVG_API_LATENCY</a:t>
                      </a:r>
                      <a:endParaRPr lang="en-IN" sz="1200"/>
                    </a:p>
                  </a:txBody>
                  <a:tcPr/>
                </a:tc>
                <a:tc>
                  <a:txBody>
                    <a:bodyPr/>
                    <a:lstStyle/>
                    <a:p>
                      <a:pPr algn="ctr"/>
                      <a:r>
                        <a:rPr lang="en-US" sz="1200"/>
                        <a:t>Models trained for normal average API latencies and sequence of APIs. Anomalies detected in this can indicate MitM attacks.</a:t>
                      </a:r>
                      <a:endParaRPr lang="en-IN" sz="1200"/>
                    </a:p>
                  </a:txBody>
                  <a:tcPr/>
                </a:tc>
                <a:tc>
                  <a:txBody>
                    <a:bodyPr/>
                    <a:lstStyle/>
                    <a:p>
                      <a:pPr algn="ctr"/>
                      <a:r>
                        <a:rPr lang="en-US" sz="1200"/>
                        <a:t>MitM</a:t>
                      </a:r>
                      <a:endParaRPr lang="en-IN" sz="1200"/>
                    </a:p>
                  </a:txBody>
                  <a:tcPr/>
                </a:tc>
                <a:tc>
                  <a:txBody>
                    <a:bodyPr/>
                    <a:lstStyle/>
                    <a:p>
                      <a:pPr algn="l"/>
                      <a:r>
                        <a:rPr lang="en-US" sz="1200"/>
                        <a:t>Confidentiality, Integrity</a:t>
                      </a:r>
                      <a:endParaRPr lang="en-IN" sz="1200"/>
                    </a:p>
                  </a:txBody>
                  <a:tcPr/>
                </a:tc>
                <a:extLst>
                  <a:ext uri="{0D108BD9-81ED-4DB2-BD59-A6C34878D82A}">
                    <a16:rowId xmlns:a16="http://schemas.microsoft.com/office/drawing/2014/main" val="2567540831"/>
                  </a:ext>
                </a:extLst>
              </a:tr>
              <a:tr h="633405">
                <a:tc>
                  <a:txBody>
                    <a:bodyPr/>
                    <a:lstStyle/>
                    <a:p>
                      <a:pPr algn="ctr"/>
                      <a:r>
                        <a:rPr lang="en-US" sz="1200"/>
                        <a:t>MEAN_SQUARE_API_LATENCY</a:t>
                      </a:r>
                      <a:endParaRPr lang="en-IN" sz="12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a:t>Models trained for second order stats API latencies and sequence of APIs. Anomalies detected in this can indicate MitM attacks.</a:t>
                      </a:r>
                      <a:endParaRPr lang="en-IN" sz="1200"/>
                    </a:p>
                  </a:txBody>
                  <a:tcPr/>
                </a:tc>
                <a:tc>
                  <a:txBody>
                    <a:bodyPr/>
                    <a:lstStyle/>
                    <a:p>
                      <a:pPr algn="ctr"/>
                      <a:r>
                        <a:rPr lang="en-US" sz="1200"/>
                        <a:t>MitM</a:t>
                      </a:r>
                      <a:endParaRPr lang="en-IN" sz="12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200" dirty="0"/>
                        <a:t>Confidentiality, Integrity</a:t>
                      </a:r>
                      <a:endParaRPr lang="en-IN" sz="1200" dirty="0"/>
                    </a:p>
                    <a:p>
                      <a:pPr algn="l"/>
                      <a:endParaRPr lang="en-IN" sz="1200" dirty="0"/>
                    </a:p>
                  </a:txBody>
                  <a:tcPr/>
                </a:tc>
                <a:extLst>
                  <a:ext uri="{0D108BD9-81ED-4DB2-BD59-A6C34878D82A}">
                    <a16:rowId xmlns:a16="http://schemas.microsoft.com/office/drawing/2014/main" val="1309920238"/>
                  </a:ext>
                </a:extLst>
              </a:tr>
            </a:tbl>
          </a:graphicData>
        </a:graphic>
      </p:graphicFrame>
      <p:sp>
        <p:nvSpPr>
          <p:cNvPr id="5" name="Text Placeholder 2">
            <a:extLst>
              <a:ext uri="{FF2B5EF4-FFF2-40B4-BE49-F238E27FC236}">
                <a16:creationId xmlns:a16="http://schemas.microsoft.com/office/drawing/2014/main" id="{E169B4C6-5F7A-D7A0-C89D-854E8AD84230}"/>
              </a:ext>
            </a:extLst>
          </p:cNvPr>
          <p:cNvSpPr txBox="1">
            <a:spLocks/>
          </p:cNvSpPr>
          <p:nvPr/>
        </p:nvSpPr>
        <p:spPr bwMode="auto">
          <a:xfrm>
            <a:off x="181380" y="448440"/>
            <a:ext cx="8308800" cy="3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ct val="90000"/>
              </a:lnSpc>
              <a:spcBef>
                <a:spcPts val="750"/>
              </a:spcBef>
              <a:spcAft>
                <a:spcPct val="0"/>
              </a:spcAft>
              <a:buNone/>
              <a:defRPr sz="2000" kern="1200" baseline="0">
                <a:solidFill>
                  <a:schemeClr val="tx1"/>
                </a:solidFill>
                <a:latin typeface="+mj-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75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Examples of API Security Metrics</a:t>
            </a:r>
            <a:endParaRPr kumimoji="0" lang="en-IN"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420931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259317"/>
            <a:ext cx="8484870" cy="994172"/>
          </a:xfrm>
        </p:spPr>
        <p:txBody>
          <a:bodyPr/>
          <a:lstStyle/>
          <a:p>
            <a:r>
              <a:rPr lang="en-IN" sz="2800" dirty="0"/>
              <a:t>Submitted text for Rel-19 topics in SA5 </a:t>
            </a:r>
            <a:br>
              <a:rPr lang="en-IN" sz="2800" dirty="0"/>
            </a:br>
            <a:r>
              <a:rPr lang="en-IN" sz="2800" dirty="0"/>
              <a:t>(meeting #151) - Justification</a:t>
            </a:r>
            <a:endParaRPr lang="en-US" sz="2800"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144780" y="1285399"/>
            <a:ext cx="9166860" cy="3263504"/>
          </a:xfrm>
        </p:spPr>
        <p:txBody>
          <a:bodyPr/>
          <a:lstStyle/>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With the network management capabilities expanding immensely towards 5G Advanced and beyond, security needs to be enhanced. Today we have analytics function in the network like the MDAS and NWDAF. They have minimal placeholders for analytics for security. Considering the complexity of the 5G networks and beyond we need enhancements to automatically and continuously monitoring the security health of the network. Hence for such automated security monitoring, below are the security data management related topics which are the focus to begin with. </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Potential scope includes: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(1) Security metrics: Generic security metrics are required to be collected and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analysed</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to reflect the security health of the network as well as the network management system. For example, in the context of API security, we could collect counters and KPIs related to the number of API invocations which are out of order. Such metrics(counters and KPIs) if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analysed</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further could possibly detect a security issue.</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(2) Security alarms: Events leading to security breaches need regular monitoring and inform users in a management system. This can be accomplished with the help of security related alarms. For example the data type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AlarmList</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as defined in TS28.622 has optional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securityAlarmDetector</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attribute. But there is no events defined as to when this needs to be populated and triggered. This needs a study to identify the enhancement in the standards to determine if additional configurations may be needed and possible definitions of new alarms.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(3) Security logging: Network management systems need to collect security related log data and security events from the entire network in order to enrich and transfer the data to automated and intelligent security analysis systems for proactive security risk assessment and mitigation. The primary challenges regarding security logging and monitoring are the sheer volume of logs that are generated by information systems and applications and the lack of trained security staff to identify abnormal events using automated techniques. For automated and intelligent security analysis, enhancements may be required in security logging. Also, in order to facilitate security log analysis from multiple vendor components, standardization aspects of security logging need to be studied.</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Potential collaboration groups and related topics: SA3.</a:t>
            </a:r>
          </a:p>
        </p:txBody>
      </p:sp>
    </p:spTree>
    <p:extLst>
      <p:ext uri="{BB962C8B-B14F-4D97-AF65-F5344CB8AC3E}">
        <p14:creationId xmlns:p14="http://schemas.microsoft.com/office/powerpoint/2010/main" val="6693656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197644"/>
            <a:ext cx="7886700" cy="994172"/>
          </a:xfrm>
        </p:spPr>
        <p:txBody>
          <a:bodyPr/>
          <a:lstStyle/>
          <a:p>
            <a: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t>Submitted text for Rel-19 topics in SA5 </a:t>
            </a:r>
            <a:b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t>(meeting #151) - Objective</a:t>
            </a:r>
            <a:endParaRPr lang="en-US"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121920" y="1369219"/>
            <a:ext cx="8740140" cy="3263504"/>
          </a:xfrm>
        </p:spPr>
        <p:txBody>
          <a:bodyPr/>
          <a:lstStyle/>
          <a:p>
            <a:pPr rtl="0"/>
            <a:endParaRPr lang="en-IN" sz="1050" b="1" dirty="0">
              <a:solidFill>
                <a:schemeClr val="tx2"/>
              </a:solidFill>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This study item aims at investigating the mechanisms to enhance the collection and aggregation of data required for continuous security monitoring like security alarms, security logs and security metrics, from various network entities(possibly radio and core NFs, </a:t>
            </a:r>
            <a:r>
              <a:rPr kumimoji="0" lang="en-US" sz="1050" b="0" i="0" u="none" strike="noStrike" kern="1200" cap="none" spc="0" normalizeH="0" baseline="0" noProof="0" dirty="0" err="1">
                <a:ln>
                  <a:noFill/>
                </a:ln>
                <a:solidFill>
                  <a:srgbClr val="001135"/>
                </a:solidFill>
                <a:effectLst/>
                <a:uLnTx/>
                <a:uFillTx/>
                <a:latin typeface="Nokia Pure Text Light"/>
                <a:ea typeface="+mn-ea"/>
                <a:cs typeface="+mn-cs"/>
              </a:rPr>
              <a:t>MnFs</a:t>
            </a: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 UEs). The entities sending such relevant security data to the management systems considered but not limited to in this study include radio network functions and entities, core network functions, network management systems. This study considers 5G system architecture including and up to the features defined in Rel-18.</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Accordingly, this study aims at identifying the standardization enhancements required for:</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WoP#1 - collection, management and aggregation of security logs,</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WoP#2 - collection, management and aggregation of security metrics,</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WoP#3 - collection, management and </a:t>
            </a:r>
            <a:r>
              <a:rPr kumimoji="0" lang="en-US" sz="1050" b="0" i="0" u="none" strike="noStrike" kern="1200" cap="none" spc="0" normalizeH="0" baseline="0" noProof="0" dirty="0" err="1">
                <a:ln>
                  <a:noFill/>
                </a:ln>
                <a:solidFill>
                  <a:srgbClr val="001135"/>
                </a:solidFill>
                <a:effectLst/>
                <a:highlight>
                  <a:srgbClr val="FFFF00"/>
                </a:highlight>
                <a:uLnTx/>
                <a:uFillTx/>
                <a:latin typeface="Nokia Pure Text Light"/>
                <a:ea typeface="+mn-ea"/>
                <a:cs typeface="+mn-cs"/>
              </a:rPr>
              <a:t>corelation</a:t>
            </a: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 of security alarms,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The above data could be possibly collected from radio and core NFs, </a:t>
            </a:r>
            <a:r>
              <a:rPr kumimoji="0" lang="en-US" sz="1050" b="0" i="0" u="none" strike="noStrike" kern="1200" cap="none" spc="0" normalizeH="0" baseline="0" noProof="0" dirty="0" err="1">
                <a:ln>
                  <a:noFill/>
                </a:ln>
                <a:solidFill>
                  <a:srgbClr val="001135"/>
                </a:solidFill>
                <a:effectLst/>
                <a:uLnTx/>
                <a:uFillTx/>
                <a:latin typeface="Nokia Pure Text Light"/>
                <a:ea typeface="+mn-ea"/>
                <a:cs typeface="+mn-cs"/>
              </a:rPr>
              <a:t>MnFs</a:t>
            </a: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 and </a:t>
            </a: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UEs.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Note: The events which can lead to security risks/threats and the related data that needs to be exposed need to be primarily defined by SA3. There could be cases where OAM related security risks/threats may be defined by SA5.</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Based on a risk based threat analysis, various aspects of security, including authentication, authorization, DDoS attacks, scanning, replay attacks and man-in-the-middle attacks will be considered while identifying these enhancements.</a:t>
            </a:r>
          </a:p>
        </p:txBody>
      </p:sp>
      <p:sp>
        <p:nvSpPr>
          <p:cNvPr id="5" name="Speech Bubble: Rectangle 4">
            <a:extLst>
              <a:ext uri="{FF2B5EF4-FFF2-40B4-BE49-F238E27FC236}">
                <a16:creationId xmlns:a16="http://schemas.microsoft.com/office/drawing/2014/main" id="{015DDFC0-29B9-DF4C-5464-DAEC23A54F53}"/>
              </a:ext>
            </a:extLst>
          </p:cNvPr>
          <p:cNvSpPr/>
          <p:nvPr/>
        </p:nvSpPr>
        <p:spPr>
          <a:xfrm>
            <a:off x="7078980" y="2346960"/>
            <a:ext cx="1432560" cy="800100"/>
          </a:xfrm>
          <a:prstGeom prst="wedgeRectCallout">
            <a:avLst>
              <a:gd name="adj1" fmla="val -172961"/>
              <a:gd name="adj2" fmla="val 3452"/>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Clarification on the gaps and what is needed are in upcoming  slides</a:t>
            </a:r>
            <a:endParaRPr lang="en-GB" sz="1100" dirty="0">
              <a:solidFill>
                <a:schemeClr val="tx1"/>
              </a:solidFill>
            </a:endParaRPr>
          </a:p>
          <a:p>
            <a:pPr algn="ctr"/>
            <a:endParaRPr lang="en-GB" sz="1100" dirty="0">
              <a:solidFill>
                <a:schemeClr val="tx1"/>
              </a:solidFill>
            </a:endParaRPr>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9CAF6-E3DB-3D19-538D-9EE0BEDFBBBA}"/>
              </a:ext>
            </a:extLst>
          </p:cNvPr>
          <p:cNvSpPr>
            <a:spLocks noGrp="1"/>
          </p:cNvSpPr>
          <p:nvPr>
            <p:ph type="title"/>
          </p:nvPr>
        </p:nvSpPr>
        <p:spPr>
          <a:xfrm>
            <a:off x="0" y="264680"/>
            <a:ext cx="7886700" cy="994172"/>
          </a:xfrm>
        </p:spPr>
        <p:txBody>
          <a:bodyPr/>
          <a:lstStyle/>
          <a:p>
            <a:r>
              <a:rPr lang="en-US" sz="2800" dirty="0"/>
              <a:t>Security Metrics, Security events and</a:t>
            </a:r>
            <a:br>
              <a:rPr lang="en-US" sz="2800" dirty="0"/>
            </a:br>
            <a:r>
              <a:rPr lang="en-US" sz="2800" dirty="0"/>
              <a:t>Security logging</a:t>
            </a:r>
          </a:p>
        </p:txBody>
      </p:sp>
      <p:grpSp>
        <p:nvGrpSpPr>
          <p:cNvPr id="5" name="Group 4">
            <a:extLst>
              <a:ext uri="{FF2B5EF4-FFF2-40B4-BE49-F238E27FC236}">
                <a16:creationId xmlns:a16="http://schemas.microsoft.com/office/drawing/2014/main" id="{3100CC2C-D727-9462-6677-08FF4FD91CA1}"/>
              </a:ext>
            </a:extLst>
          </p:cNvPr>
          <p:cNvGrpSpPr/>
          <p:nvPr/>
        </p:nvGrpSpPr>
        <p:grpSpPr>
          <a:xfrm>
            <a:off x="138793" y="1421627"/>
            <a:ext cx="5031678" cy="3110966"/>
            <a:chOff x="1314994" y="851200"/>
            <a:chExt cx="6708904" cy="4147954"/>
          </a:xfrm>
        </p:grpSpPr>
        <p:sp>
          <p:nvSpPr>
            <p:cNvPr id="6" name="TextBox 5">
              <a:extLst>
                <a:ext uri="{FF2B5EF4-FFF2-40B4-BE49-F238E27FC236}">
                  <a16:creationId xmlns:a16="http://schemas.microsoft.com/office/drawing/2014/main" id="{CBEC6B72-3713-F781-E705-C3B399B63567}"/>
                </a:ext>
              </a:extLst>
            </p:cNvPr>
            <p:cNvSpPr txBox="1"/>
            <p:nvPr/>
          </p:nvSpPr>
          <p:spPr>
            <a:xfrm>
              <a:off x="1504887" y="851200"/>
              <a:ext cx="3519964" cy="309600"/>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900" b="1" i="1" dirty="0">
                  <a:solidFill>
                    <a:prstClr val="white">
                      <a:lumMod val="65000"/>
                    </a:prstClr>
                  </a:solidFill>
                  <a:latin typeface="Arial" panose="020B0604020202020204" pitchFamily="34" charset="0"/>
                  <a:cs typeface="Arial" panose="020B0604020202020204" pitchFamily="34" charset="0"/>
                </a:rPr>
                <a:t>Security Monitoring and Assessment systems</a:t>
              </a:r>
            </a:p>
          </p:txBody>
        </p:sp>
        <p:sp>
          <p:nvSpPr>
            <p:cNvPr id="7" name="Oval 6">
              <a:extLst>
                <a:ext uri="{FF2B5EF4-FFF2-40B4-BE49-F238E27FC236}">
                  <a16:creationId xmlns:a16="http://schemas.microsoft.com/office/drawing/2014/main" id="{9838C1CF-CBCF-ECB1-B340-809B4A8DCF4B}"/>
                </a:ext>
              </a:extLst>
            </p:cNvPr>
            <p:cNvSpPr/>
            <p:nvPr/>
          </p:nvSpPr>
          <p:spPr>
            <a:xfrm>
              <a:off x="4328160"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8" name="Oval 7">
              <a:extLst>
                <a:ext uri="{FF2B5EF4-FFF2-40B4-BE49-F238E27FC236}">
                  <a16:creationId xmlns:a16="http://schemas.microsoft.com/office/drawing/2014/main" id="{7E4A7F14-A008-2270-4441-685A76EB5E72}"/>
                </a:ext>
              </a:extLst>
            </p:cNvPr>
            <p:cNvSpPr/>
            <p:nvPr/>
          </p:nvSpPr>
          <p:spPr>
            <a:xfrm>
              <a:off x="4585062"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9" name="Oval 8">
              <a:extLst>
                <a:ext uri="{FF2B5EF4-FFF2-40B4-BE49-F238E27FC236}">
                  <a16:creationId xmlns:a16="http://schemas.microsoft.com/office/drawing/2014/main" id="{AF41A05A-C904-7348-DBD5-06AB5EC18ED7}"/>
                </a:ext>
              </a:extLst>
            </p:cNvPr>
            <p:cNvSpPr/>
            <p:nvPr/>
          </p:nvSpPr>
          <p:spPr>
            <a:xfrm>
              <a:off x="4872451"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0" name="Oval 9">
              <a:extLst>
                <a:ext uri="{FF2B5EF4-FFF2-40B4-BE49-F238E27FC236}">
                  <a16:creationId xmlns:a16="http://schemas.microsoft.com/office/drawing/2014/main" id="{17C67AFB-6B5E-737D-3693-CFA36BF39EA7}"/>
                </a:ext>
              </a:extLst>
            </p:cNvPr>
            <p:cNvSpPr/>
            <p:nvPr/>
          </p:nvSpPr>
          <p:spPr>
            <a:xfrm>
              <a:off x="5129353"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1" name="Oval 10">
              <a:extLst>
                <a:ext uri="{FF2B5EF4-FFF2-40B4-BE49-F238E27FC236}">
                  <a16:creationId xmlns:a16="http://schemas.microsoft.com/office/drawing/2014/main" id="{5546F484-64E1-490B-4D35-2601E067DDD5}"/>
                </a:ext>
              </a:extLst>
            </p:cNvPr>
            <p:cNvSpPr/>
            <p:nvPr/>
          </p:nvSpPr>
          <p:spPr>
            <a:xfrm>
              <a:off x="4480560"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2" name="Oval 11">
              <a:extLst>
                <a:ext uri="{FF2B5EF4-FFF2-40B4-BE49-F238E27FC236}">
                  <a16:creationId xmlns:a16="http://schemas.microsoft.com/office/drawing/2014/main" id="{AF64A885-0FEA-3CE8-3751-9AEE49FB16C4}"/>
                </a:ext>
              </a:extLst>
            </p:cNvPr>
            <p:cNvSpPr/>
            <p:nvPr/>
          </p:nvSpPr>
          <p:spPr>
            <a:xfrm>
              <a:off x="4737462"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3" name="Oval 12">
              <a:extLst>
                <a:ext uri="{FF2B5EF4-FFF2-40B4-BE49-F238E27FC236}">
                  <a16:creationId xmlns:a16="http://schemas.microsoft.com/office/drawing/2014/main" id="{32CBDD71-A214-B15E-F8AB-3E02C35D1D74}"/>
                </a:ext>
              </a:extLst>
            </p:cNvPr>
            <p:cNvSpPr/>
            <p:nvPr/>
          </p:nvSpPr>
          <p:spPr>
            <a:xfrm>
              <a:off x="5024851"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4" name="Oval 13">
              <a:extLst>
                <a:ext uri="{FF2B5EF4-FFF2-40B4-BE49-F238E27FC236}">
                  <a16:creationId xmlns:a16="http://schemas.microsoft.com/office/drawing/2014/main" id="{CDE59B9B-09F6-62F8-0014-EBC0DA74F7B1}"/>
                </a:ext>
              </a:extLst>
            </p:cNvPr>
            <p:cNvSpPr/>
            <p:nvPr/>
          </p:nvSpPr>
          <p:spPr>
            <a:xfrm>
              <a:off x="5281753"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cxnSp>
          <p:nvCxnSpPr>
            <p:cNvPr id="15" name="Straight Arrow Connector 14">
              <a:extLst>
                <a:ext uri="{FF2B5EF4-FFF2-40B4-BE49-F238E27FC236}">
                  <a16:creationId xmlns:a16="http://schemas.microsoft.com/office/drawing/2014/main" id="{D75FCDEA-AAF7-2407-2D03-A9A925CE121B}"/>
                </a:ext>
              </a:extLst>
            </p:cNvPr>
            <p:cNvCxnSpPr>
              <a:stCxn id="7" idx="1"/>
            </p:cNvCxnSpPr>
            <p:nvPr/>
          </p:nvCxnSpPr>
          <p:spPr>
            <a:xfrm flipV="1">
              <a:off x="4352391" y="2732953"/>
              <a:ext cx="128169" cy="30396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887AA22-2FC3-0D2E-1FB2-D11CBB7833C2}"/>
                </a:ext>
              </a:extLst>
            </p:cNvPr>
            <p:cNvCxnSpPr>
              <a:stCxn id="8" idx="0"/>
            </p:cNvCxnSpPr>
            <p:nvPr/>
          </p:nvCxnSpPr>
          <p:spPr>
            <a:xfrm flipH="1" flipV="1">
              <a:off x="4517854" y="2727315"/>
              <a:ext cx="149940" cy="293021"/>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EE2D408-BCF3-71E8-2C37-DD844A77B0BB}"/>
                </a:ext>
              </a:extLst>
            </p:cNvPr>
            <p:cNvCxnSpPr>
              <a:stCxn id="12" idx="1"/>
            </p:cNvCxnSpPr>
            <p:nvPr/>
          </p:nvCxnSpPr>
          <p:spPr>
            <a:xfrm flipV="1">
              <a:off x="4761693" y="2727315"/>
              <a:ext cx="110758" cy="505545"/>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8B4B98B-EDFA-83D7-52F5-391A4438DE7F}"/>
                </a:ext>
              </a:extLst>
            </p:cNvPr>
            <p:cNvCxnSpPr>
              <a:stCxn id="9" idx="5"/>
            </p:cNvCxnSpPr>
            <p:nvPr/>
          </p:nvCxnSpPr>
          <p:spPr>
            <a:xfrm flipH="1" flipV="1">
              <a:off x="4911633" y="2727315"/>
              <a:ext cx="102050" cy="389653"/>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477CC0D-5975-56FA-4711-27E195ADDE4A}"/>
                </a:ext>
              </a:extLst>
            </p:cNvPr>
            <p:cNvCxnSpPr>
              <a:stCxn id="10" idx="4"/>
            </p:cNvCxnSpPr>
            <p:nvPr/>
          </p:nvCxnSpPr>
          <p:spPr>
            <a:xfrm flipH="1" flipV="1">
              <a:off x="4983209" y="2727315"/>
              <a:ext cx="228876" cy="40623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AA0B9212-F332-F14C-0E6D-B418248A1F0D}"/>
                </a:ext>
              </a:extLst>
            </p:cNvPr>
            <p:cNvSpPr/>
            <p:nvPr/>
          </p:nvSpPr>
          <p:spPr>
            <a:xfrm>
              <a:off x="4283676" y="2458634"/>
              <a:ext cx="400594" cy="2917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21" name="Oval 20">
              <a:extLst>
                <a:ext uri="{FF2B5EF4-FFF2-40B4-BE49-F238E27FC236}">
                  <a16:creationId xmlns:a16="http://schemas.microsoft.com/office/drawing/2014/main" id="{7FAC2EE4-C6AC-6207-AAE9-62C8EF275D4F}"/>
                </a:ext>
              </a:extLst>
            </p:cNvPr>
            <p:cNvSpPr/>
            <p:nvPr/>
          </p:nvSpPr>
          <p:spPr>
            <a:xfrm>
              <a:off x="2597047" y="2424837"/>
              <a:ext cx="614906" cy="4178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cxnSp>
          <p:nvCxnSpPr>
            <p:cNvPr id="22" name="Straight Connector 21">
              <a:extLst>
                <a:ext uri="{FF2B5EF4-FFF2-40B4-BE49-F238E27FC236}">
                  <a16:creationId xmlns:a16="http://schemas.microsoft.com/office/drawing/2014/main" id="{316CE856-4E88-449B-25D4-C848DD8439E0}"/>
                </a:ext>
              </a:extLst>
            </p:cNvPr>
            <p:cNvCxnSpPr/>
            <p:nvPr/>
          </p:nvCxnSpPr>
          <p:spPr>
            <a:xfrm>
              <a:off x="5364484" y="2581447"/>
              <a:ext cx="975356" cy="0"/>
            </a:xfrm>
            <a:prstGeom prst="line">
              <a:avLst/>
            </a:prstGeom>
            <a:ln w="31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CCE520-4D08-94E4-5E01-E848987B1143}"/>
                </a:ext>
              </a:extLst>
            </p:cNvPr>
            <p:cNvSpPr txBox="1"/>
            <p:nvPr/>
          </p:nvSpPr>
          <p:spPr>
            <a:xfrm>
              <a:off x="4328160" y="2458634"/>
              <a:ext cx="403059" cy="26868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prstClr val="white"/>
                  </a:solidFill>
                  <a:latin typeface="Arial" panose="020B0604020202020204" pitchFamily="34" charset="0"/>
                  <a:cs typeface="Arial" panose="020B0604020202020204" pitchFamily="34" charset="0"/>
                </a:rPr>
                <a:t>KPIs</a:t>
              </a:r>
            </a:p>
          </p:txBody>
        </p:sp>
        <p:sp>
          <p:nvSpPr>
            <p:cNvPr id="24" name="TextBox 23">
              <a:extLst>
                <a:ext uri="{FF2B5EF4-FFF2-40B4-BE49-F238E27FC236}">
                  <a16:creationId xmlns:a16="http://schemas.microsoft.com/office/drawing/2014/main" id="{C5619F09-FFE7-C840-7E39-A4FC85EECF0A}"/>
                </a:ext>
              </a:extLst>
            </p:cNvPr>
            <p:cNvSpPr txBox="1"/>
            <p:nvPr/>
          </p:nvSpPr>
          <p:spPr>
            <a:xfrm>
              <a:off x="2654217" y="2484761"/>
              <a:ext cx="602791" cy="257099"/>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525" dirty="0">
                  <a:solidFill>
                    <a:prstClr val="white"/>
                  </a:solidFill>
                  <a:latin typeface="Arial" panose="020B0604020202020204" pitchFamily="34" charset="0"/>
                  <a:cs typeface="Arial" panose="020B0604020202020204" pitchFamily="34" charset="0"/>
                </a:rPr>
                <a:t>Security Events</a:t>
              </a:r>
            </a:p>
          </p:txBody>
        </p:sp>
        <p:sp>
          <p:nvSpPr>
            <p:cNvPr id="25" name="Oval 24">
              <a:extLst>
                <a:ext uri="{FF2B5EF4-FFF2-40B4-BE49-F238E27FC236}">
                  <a16:creationId xmlns:a16="http://schemas.microsoft.com/office/drawing/2014/main" id="{E80A9A5F-A1A6-B258-146A-D9EED0DDBC04}"/>
                </a:ext>
              </a:extLst>
            </p:cNvPr>
            <p:cNvSpPr/>
            <p:nvPr/>
          </p:nvSpPr>
          <p:spPr>
            <a:xfrm>
              <a:off x="2618816" y="2855915"/>
              <a:ext cx="614906" cy="4178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26" name="TextBox 25">
              <a:extLst>
                <a:ext uri="{FF2B5EF4-FFF2-40B4-BE49-F238E27FC236}">
                  <a16:creationId xmlns:a16="http://schemas.microsoft.com/office/drawing/2014/main" id="{E486F8CE-82C2-2DFB-6E50-D2396CFFEF7E}"/>
                </a:ext>
              </a:extLst>
            </p:cNvPr>
            <p:cNvSpPr txBox="1"/>
            <p:nvPr/>
          </p:nvSpPr>
          <p:spPr>
            <a:xfrm>
              <a:off x="2675986" y="2915839"/>
              <a:ext cx="602791" cy="257099"/>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00" dirty="0">
                  <a:solidFill>
                    <a:prstClr val="white"/>
                  </a:solidFill>
                  <a:latin typeface="Arial" panose="020B0604020202020204" pitchFamily="34" charset="0"/>
                  <a:cs typeface="Arial" panose="020B0604020202020204" pitchFamily="34" charset="0"/>
                </a:rPr>
                <a:t>Security Events</a:t>
              </a:r>
            </a:p>
          </p:txBody>
        </p:sp>
        <p:sp>
          <p:nvSpPr>
            <p:cNvPr id="27" name="TextBox 26">
              <a:extLst>
                <a:ext uri="{FF2B5EF4-FFF2-40B4-BE49-F238E27FC236}">
                  <a16:creationId xmlns:a16="http://schemas.microsoft.com/office/drawing/2014/main" id="{C100F6D3-B4B3-F9C2-7584-A3C89A393CC7}"/>
                </a:ext>
              </a:extLst>
            </p:cNvPr>
            <p:cNvSpPr txBox="1"/>
            <p:nvPr/>
          </p:nvSpPr>
          <p:spPr>
            <a:xfrm>
              <a:off x="1532708" y="2588866"/>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Log</a:t>
              </a:r>
            </a:p>
          </p:txBody>
        </p:sp>
        <p:cxnSp>
          <p:nvCxnSpPr>
            <p:cNvPr id="28" name="Straight Arrow Connector 27">
              <a:extLst>
                <a:ext uri="{FF2B5EF4-FFF2-40B4-BE49-F238E27FC236}">
                  <a16:creationId xmlns:a16="http://schemas.microsoft.com/office/drawing/2014/main" id="{D720DB89-2EF7-9E83-F243-55F35DBA4425}"/>
                </a:ext>
              </a:extLst>
            </p:cNvPr>
            <p:cNvCxnSpPr>
              <a:stCxn id="21" idx="2"/>
              <a:endCxn id="27" idx="3"/>
            </p:cNvCxnSpPr>
            <p:nvPr/>
          </p:nvCxnSpPr>
          <p:spPr>
            <a:xfrm flipH="1">
              <a:off x="2466416" y="2633771"/>
              <a:ext cx="130631" cy="182856"/>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79E9851-AA4B-44C4-09FA-B54BA30FEC64}"/>
                </a:ext>
              </a:extLst>
            </p:cNvPr>
            <p:cNvCxnSpPr>
              <a:stCxn id="26" idx="1"/>
              <a:endCxn id="27" idx="3"/>
            </p:cNvCxnSpPr>
            <p:nvPr/>
          </p:nvCxnSpPr>
          <p:spPr>
            <a:xfrm flipH="1" flipV="1">
              <a:off x="2466416" y="2816627"/>
              <a:ext cx="209570" cy="22776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7EE240DF-90FE-72DF-BA23-2614D4493579}"/>
                </a:ext>
              </a:extLst>
            </p:cNvPr>
            <p:cNvSpPr txBox="1"/>
            <p:nvPr/>
          </p:nvSpPr>
          <p:spPr>
            <a:xfrm>
              <a:off x="1532708"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e.g:SIEM</a:t>
              </a:r>
              <a:endParaRPr lang="en-GB" sz="900" dirty="0">
                <a:solidFill>
                  <a:srgbClr val="44546A"/>
                </a:solidFill>
                <a:latin typeface="Arial" panose="020B0604020202020204" pitchFamily="34" charset="0"/>
                <a:cs typeface="Arial" panose="020B0604020202020204" pitchFamily="34" charset="0"/>
              </a:endParaRPr>
            </a:p>
          </p:txBody>
        </p:sp>
        <p:cxnSp>
          <p:nvCxnSpPr>
            <p:cNvPr id="31" name="Straight Arrow Connector 30">
              <a:extLst>
                <a:ext uri="{FF2B5EF4-FFF2-40B4-BE49-F238E27FC236}">
                  <a16:creationId xmlns:a16="http://schemas.microsoft.com/office/drawing/2014/main" id="{0BFD4E1C-9B21-68E2-5D66-EFA3C2008BEC}"/>
                </a:ext>
              </a:extLst>
            </p:cNvPr>
            <p:cNvCxnSpPr>
              <a:stCxn id="27" idx="0"/>
              <a:endCxn id="30" idx="2"/>
            </p:cNvCxnSpPr>
            <p:nvPr/>
          </p:nvCxnSpPr>
          <p:spPr>
            <a:xfrm flipV="1">
              <a:off x="1999562" y="1611352"/>
              <a:ext cx="0" cy="977514"/>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2493614-8AAB-746A-A01C-055AE0CF9DAB}"/>
                </a:ext>
              </a:extLst>
            </p:cNvPr>
            <p:cNvSpPr txBox="1"/>
            <p:nvPr/>
          </p:nvSpPr>
          <p:spPr>
            <a:xfrm>
              <a:off x="6492239"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e.g:Fault</a:t>
              </a:r>
              <a:r>
                <a:rPr lang="en-GB" sz="900" dirty="0">
                  <a:solidFill>
                    <a:srgbClr val="44546A"/>
                  </a:solidFill>
                  <a:latin typeface="Arial" panose="020B0604020202020204" pitchFamily="34" charset="0"/>
                  <a:cs typeface="Arial" panose="020B0604020202020204" pitchFamily="34" charset="0"/>
                </a:rPr>
                <a:t> Monitoring</a:t>
              </a:r>
            </a:p>
          </p:txBody>
        </p:sp>
        <p:cxnSp>
          <p:nvCxnSpPr>
            <p:cNvPr id="33" name="Straight Arrow Connector 32">
              <a:extLst>
                <a:ext uri="{FF2B5EF4-FFF2-40B4-BE49-F238E27FC236}">
                  <a16:creationId xmlns:a16="http://schemas.microsoft.com/office/drawing/2014/main" id="{8EA665E8-112E-AD1C-785B-31CDE814366D}"/>
                </a:ext>
              </a:extLst>
            </p:cNvPr>
            <p:cNvCxnSpPr>
              <a:endCxn id="32" idx="2"/>
            </p:cNvCxnSpPr>
            <p:nvPr/>
          </p:nvCxnSpPr>
          <p:spPr>
            <a:xfrm flipV="1">
              <a:off x="6959093" y="1611352"/>
              <a:ext cx="0" cy="969628"/>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E9BA818-47E0-37EF-F23B-C0C0BD86A027}"/>
                </a:ext>
              </a:extLst>
            </p:cNvPr>
            <p:cNvSpPr txBox="1"/>
            <p:nvPr/>
          </p:nvSpPr>
          <p:spPr>
            <a:xfrm>
              <a:off x="4145285"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e.g:SOAR</a:t>
              </a:r>
              <a:endParaRPr lang="en-GB" sz="900" dirty="0">
                <a:solidFill>
                  <a:srgbClr val="44546A"/>
                </a:solidFill>
                <a:latin typeface="Arial" panose="020B0604020202020204" pitchFamily="34" charset="0"/>
                <a:cs typeface="Arial" panose="020B0604020202020204" pitchFamily="34" charset="0"/>
              </a:endParaRPr>
            </a:p>
          </p:txBody>
        </p:sp>
        <p:cxnSp>
          <p:nvCxnSpPr>
            <p:cNvPr id="35" name="Straight Arrow Connector 34">
              <a:extLst>
                <a:ext uri="{FF2B5EF4-FFF2-40B4-BE49-F238E27FC236}">
                  <a16:creationId xmlns:a16="http://schemas.microsoft.com/office/drawing/2014/main" id="{56516108-1EE3-B651-E686-3E3D4F3A9E10}"/>
                </a:ext>
              </a:extLst>
            </p:cNvPr>
            <p:cNvCxnSpPr>
              <a:endCxn id="34" idx="2"/>
            </p:cNvCxnSpPr>
            <p:nvPr/>
          </p:nvCxnSpPr>
          <p:spPr>
            <a:xfrm flipV="1">
              <a:off x="4612139" y="1611352"/>
              <a:ext cx="0" cy="899236"/>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09DBADAC-2538-8035-2E52-E3B140C0ADFF}"/>
                </a:ext>
              </a:extLst>
            </p:cNvPr>
            <p:cNvSpPr txBox="1"/>
            <p:nvPr/>
          </p:nvSpPr>
          <p:spPr>
            <a:xfrm>
              <a:off x="6482963" y="2583227"/>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Alarms</a:t>
              </a:r>
            </a:p>
          </p:txBody>
        </p:sp>
        <p:sp>
          <p:nvSpPr>
            <p:cNvPr id="37" name="TextBox 36">
              <a:extLst>
                <a:ext uri="{FF2B5EF4-FFF2-40B4-BE49-F238E27FC236}">
                  <a16:creationId xmlns:a16="http://schemas.microsoft.com/office/drawing/2014/main" id="{E007C606-150C-C8B1-93CA-45C77E156938}"/>
                </a:ext>
              </a:extLst>
            </p:cNvPr>
            <p:cNvSpPr txBox="1"/>
            <p:nvPr/>
          </p:nvSpPr>
          <p:spPr>
            <a:xfrm>
              <a:off x="5600083" y="2563516"/>
              <a:ext cx="644434" cy="319499"/>
            </a:xfrm>
            <a:prstGeom prst="rect">
              <a:avLst/>
            </a:prstGeom>
            <a:noFill/>
            <a:ln>
              <a:no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600" dirty="0">
                  <a:solidFill>
                    <a:srgbClr val="44546A"/>
                  </a:solidFill>
                  <a:latin typeface="Arial" panose="020B0604020202020204" pitchFamily="34" charset="0"/>
                  <a:cs typeface="Arial" panose="020B0604020202020204" pitchFamily="34" charset="0"/>
                </a:rPr>
                <a:t>Cross a threshold</a:t>
              </a:r>
            </a:p>
          </p:txBody>
        </p:sp>
        <p:sp>
          <p:nvSpPr>
            <p:cNvPr id="38" name="Oval 37">
              <a:extLst>
                <a:ext uri="{FF2B5EF4-FFF2-40B4-BE49-F238E27FC236}">
                  <a16:creationId xmlns:a16="http://schemas.microsoft.com/office/drawing/2014/main" id="{F9BD87FC-976F-BE17-0141-5CC5A7E98667}"/>
                </a:ext>
              </a:extLst>
            </p:cNvPr>
            <p:cNvSpPr/>
            <p:nvPr/>
          </p:nvSpPr>
          <p:spPr>
            <a:xfrm>
              <a:off x="4732169" y="2480403"/>
              <a:ext cx="400594" cy="2917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39" name="TextBox 38">
              <a:extLst>
                <a:ext uri="{FF2B5EF4-FFF2-40B4-BE49-F238E27FC236}">
                  <a16:creationId xmlns:a16="http://schemas.microsoft.com/office/drawing/2014/main" id="{111E6B53-5B91-F9DB-6C44-6630456CA106}"/>
                </a:ext>
              </a:extLst>
            </p:cNvPr>
            <p:cNvSpPr txBox="1"/>
            <p:nvPr/>
          </p:nvSpPr>
          <p:spPr>
            <a:xfrm>
              <a:off x="4776653" y="2480403"/>
              <a:ext cx="403059" cy="26868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prstClr val="white"/>
                  </a:solidFill>
                  <a:latin typeface="Arial" panose="020B0604020202020204" pitchFamily="34" charset="0"/>
                  <a:cs typeface="Arial" panose="020B0604020202020204" pitchFamily="34" charset="0"/>
                </a:rPr>
                <a:t>KPIs</a:t>
              </a:r>
            </a:p>
          </p:txBody>
        </p:sp>
        <p:sp>
          <p:nvSpPr>
            <p:cNvPr id="40" name="TextBox 39">
              <a:extLst>
                <a:ext uri="{FF2B5EF4-FFF2-40B4-BE49-F238E27FC236}">
                  <a16:creationId xmlns:a16="http://schemas.microsoft.com/office/drawing/2014/main" id="{C67A2F7E-2C0F-64E4-E6E0-CF9A1A286F53}"/>
                </a:ext>
              </a:extLst>
            </p:cNvPr>
            <p:cNvSpPr txBox="1"/>
            <p:nvPr/>
          </p:nvSpPr>
          <p:spPr>
            <a:xfrm>
              <a:off x="4158348" y="3402684"/>
              <a:ext cx="1759132" cy="35041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825" dirty="0">
                  <a:solidFill>
                    <a:srgbClr val="44546A"/>
                  </a:solidFill>
                  <a:latin typeface="Arial" panose="020B0604020202020204" pitchFamily="34" charset="0"/>
                  <a:cs typeface="Arial" panose="020B0604020202020204" pitchFamily="34" charset="0"/>
                </a:rPr>
                <a:t>Managed Services or Network functions</a:t>
              </a:r>
            </a:p>
          </p:txBody>
        </p:sp>
        <p:sp>
          <p:nvSpPr>
            <p:cNvPr id="41" name="TextBox 40">
              <a:extLst>
                <a:ext uri="{FF2B5EF4-FFF2-40B4-BE49-F238E27FC236}">
                  <a16:creationId xmlns:a16="http://schemas.microsoft.com/office/drawing/2014/main" id="{B1C342DD-7939-563F-5AF4-073358541ED9}"/>
                </a:ext>
              </a:extLst>
            </p:cNvPr>
            <p:cNvSpPr txBox="1"/>
            <p:nvPr/>
          </p:nvSpPr>
          <p:spPr>
            <a:xfrm>
              <a:off x="5398379" y="3081493"/>
              <a:ext cx="685512" cy="329454"/>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srgbClr val="44546A"/>
                  </a:solidFill>
                  <a:latin typeface="Arial" panose="020B0604020202020204" pitchFamily="34" charset="0"/>
                  <a:cs typeface="Arial" panose="020B0604020202020204" pitchFamily="34" charset="0"/>
                </a:rPr>
                <a:t>counters</a:t>
              </a:r>
            </a:p>
          </p:txBody>
        </p:sp>
        <p:sp>
          <p:nvSpPr>
            <p:cNvPr id="42" name="TextBox 41">
              <a:extLst>
                <a:ext uri="{FF2B5EF4-FFF2-40B4-BE49-F238E27FC236}">
                  <a16:creationId xmlns:a16="http://schemas.microsoft.com/office/drawing/2014/main" id="{45965473-D714-10AB-A692-81D874B8DF06}"/>
                </a:ext>
              </a:extLst>
            </p:cNvPr>
            <p:cNvSpPr txBox="1"/>
            <p:nvPr/>
          </p:nvSpPr>
          <p:spPr>
            <a:xfrm>
              <a:off x="3287482" y="4266312"/>
              <a:ext cx="1193072" cy="732192"/>
            </a:xfrm>
            <a:prstGeom prst="rect">
              <a:avLst/>
            </a:prstGeom>
            <a:solidFill>
              <a:srgbClr val="0070C0"/>
            </a:solidFill>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b="1" dirty="0">
                  <a:solidFill>
                    <a:prstClr val="white"/>
                  </a:solidFill>
                  <a:latin typeface="Arial" panose="020B0604020202020204" pitchFamily="34" charset="0"/>
                  <a:cs typeface="Arial" panose="020B0604020202020204" pitchFamily="34" charset="0"/>
                </a:rPr>
                <a:t>SA3</a:t>
              </a:r>
              <a:r>
                <a:rPr lang="en-GB" sz="900" dirty="0">
                  <a:solidFill>
                    <a:prstClr val="white"/>
                  </a:solidFill>
                  <a:latin typeface="Arial" panose="020B0604020202020204" pitchFamily="34" charset="0"/>
                  <a:cs typeface="Arial" panose="020B0604020202020204" pitchFamily="34" charset="0"/>
                </a:rPr>
                <a:t> – What and where</a:t>
              </a:r>
            </a:p>
          </p:txBody>
        </p:sp>
        <p:sp>
          <p:nvSpPr>
            <p:cNvPr id="43" name="TextBox 42">
              <a:extLst>
                <a:ext uri="{FF2B5EF4-FFF2-40B4-BE49-F238E27FC236}">
                  <a16:creationId xmlns:a16="http://schemas.microsoft.com/office/drawing/2014/main" id="{E9847396-C56A-1AB8-A62B-CA52BB1CFD48}"/>
                </a:ext>
              </a:extLst>
            </p:cNvPr>
            <p:cNvSpPr txBox="1"/>
            <p:nvPr/>
          </p:nvSpPr>
          <p:spPr>
            <a:xfrm>
              <a:off x="5473339" y="4266962"/>
              <a:ext cx="1193072" cy="732192"/>
            </a:xfrm>
            <a:prstGeom prst="rect">
              <a:avLst/>
            </a:prstGeom>
            <a:solidFill>
              <a:srgbClr val="0070C0"/>
            </a:solidFill>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b="1" dirty="0">
                  <a:solidFill>
                    <a:prstClr val="white"/>
                  </a:solidFill>
                  <a:latin typeface="Arial" panose="020B0604020202020204" pitchFamily="34" charset="0"/>
                  <a:cs typeface="Arial" panose="020B0604020202020204" pitchFamily="34" charset="0"/>
                </a:rPr>
                <a:t>SA5</a:t>
              </a:r>
              <a:r>
                <a:rPr lang="en-GB" sz="900" dirty="0">
                  <a:solidFill>
                    <a:prstClr val="white"/>
                  </a:solidFill>
                  <a:latin typeface="Arial" panose="020B0604020202020204" pitchFamily="34" charset="0"/>
                  <a:cs typeface="Arial" panose="020B0604020202020204" pitchFamily="34" charset="0"/>
                </a:rPr>
                <a:t> – How to manage</a:t>
              </a:r>
            </a:p>
          </p:txBody>
        </p:sp>
        <p:sp>
          <p:nvSpPr>
            <p:cNvPr id="44" name="TextBox 43">
              <a:extLst>
                <a:ext uri="{FF2B5EF4-FFF2-40B4-BE49-F238E27FC236}">
                  <a16:creationId xmlns:a16="http://schemas.microsoft.com/office/drawing/2014/main" id="{9F8612B2-C70E-0FA6-7208-B7AC827CCE81}"/>
                </a:ext>
              </a:extLst>
            </p:cNvPr>
            <p:cNvSpPr txBox="1"/>
            <p:nvPr/>
          </p:nvSpPr>
          <p:spPr>
            <a:xfrm>
              <a:off x="3287482" y="3940232"/>
              <a:ext cx="3339740" cy="238774"/>
            </a:xfrm>
            <a:prstGeom prst="rect">
              <a:avLst/>
            </a:prstGeom>
            <a:solidFill>
              <a:schemeClr val="accent3"/>
            </a:solidFill>
          </p:spPr>
          <p:txBody>
            <a:bodyPr wrap="square" lIns="54000" tIns="54000" rIns="54000" bIns="54000" rtlCol="0" anchor="ctr">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scope of work</a:t>
              </a:r>
            </a:p>
          </p:txBody>
        </p:sp>
        <p:cxnSp>
          <p:nvCxnSpPr>
            <p:cNvPr id="45" name="Straight Connector 44">
              <a:extLst>
                <a:ext uri="{FF2B5EF4-FFF2-40B4-BE49-F238E27FC236}">
                  <a16:creationId xmlns:a16="http://schemas.microsoft.com/office/drawing/2014/main" id="{778C7CEC-F9D0-7F86-43F2-2494E1892A46}"/>
                </a:ext>
              </a:extLst>
            </p:cNvPr>
            <p:cNvCxnSpPr>
              <a:cxnSpLocks/>
            </p:cNvCxnSpPr>
            <p:nvPr/>
          </p:nvCxnSpPr>
          <p:spPr>
            <a:xfrm flipV="1">
              <a:off x="1314994" y="1911850"/>
              <a:ext cx="6708904" cy="18953"/>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4AB76C7-53F4-BDF8-415B-23FD1BDD6326}"/>
                </a:ext>
              </a:extLst>
            </p:cNvPr>
            <p:cNvSpPr txBox="1"/>
            <p:nvPr/>
          </p:nvSpPr>
          <p:spPr>
            <a:xfrm>
              <a:off x="6632994" y="199679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7" name="TextBox 46">
              <a:extLst>
                <a:ext uri="{FF2B5EF4-FFF2-40B4-BE49-F238E27FC236}">
                  <a16:creationId xmlns:a16="http://schemas.microsoft.com/office/drawing/2014/main" id="{29F9B4CE-7373-1D31-8825-111B6AF88B36}"/>
                </a:ext>
              </a:extLst>
            </p:cNvPr>
            <p:cNvSpPr txBox="1"/>
            <p:nvPr/>
          </p:nvSpPr>
          <p:spPr>
            <a:xfrm>
              <a:off x="4341694" y="198413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8" name="TextBox 47">
              <a:extLst>
                <a:ext uri="{FF2B5EF4-FFF2-40B4-BE49-F238E27FC236}">
                  <a16:creationId xmlns:a16="http://schemas.microsoft.com/office/drawing/2014/main" id="{EF35F5AD-95E3-5B49-39DA-4DB3989CC136}"/>
                </a:ext>
              </a:extLst>
            </p:cNvPr>
            <p:cNvSpPr txBox="1"/>
            <p:nvPr/>
          </p:nvSpPr>
          <p:spPr>
            <a:xfrm>
              <a:off x="1668642" y="199679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9" name="Rectangle 48">
              <a:extLst>
                <a:ext uri="{FF2B5EF4-FFF2-40B4-BE49-F238E27FC236}">
                  <a16:creationId xmlns:a16="http://schemas.microsoft.com/office/drawing/2014/main" id="{8BE31AB5-1C74-EFB4-5D32-7E14D7A62FC8}"/>
                </a:ext>
              </a:extLst>
            </p:cNvPr>
            <p:cNvSpPr/>
            <p:nvPr/>
          </p:nvSpPr>
          <p:spPr>
            <a:xfrm>
              <a:off x="1410789" y="851200"/>
              <a:ext cx="6461760" cy="971616"/>
            </a:xfrm>
            <a:prstGeom prst="rect">
              <a:avLst/>
            </a:prstGeom>
            <a:noFill/>
            <a:ln w="254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grpSp>
      <p:sp>
        <p:nvSpPr>
          <p:cNvPr id="3" name="TextBox 2">
            <a:extLst>
              <a:ext uri="{FF2B5EF4-FFF2-40B4-BE49-F238E27FC236}">
                <a16:creationId xmlns:a16="http://schemas.microsoft.com/office/drawing/2014/main" id="{E128AD1A-E3CC-7E49-A7F2-4AE9325062DD}"/>
              </a:ext>
            </a:extLst>
          </p:cNvPr>
          <p:cNvSpPr txBox="1"/>
          <p:nvPr/>
        </p:nvSpPr>
        <p:spPr>
          <a:xfrm>
            <a:off x="5210836" y="1270079"/>
            <a:ext cx="3762921" cy="3809553"/>
          </a:xfrm>
          <a:prstGeom prst="rect">
            <a:avLst/>
          </a:prstGeom>
          <a:noFill/>
          <a:ln>
            <a:noFill/>
          </a:ln>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IN" altLang="ko-KR" sz="1050" b="1" dirty="0">
              <a:solidFill>
                <a:srgbClr val="001135"/>
              </a:solidFill>
              <a:latin typeface="Nokia Pure Text Light"/>
            </a:endParaRPr>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IN" altLang="ko-KR" sz="1050" dirty="0">
                <a:solidFill>
                  <a:srgbClr val="001135"/>
                </a:solidFill>
                <a:latin typeface="Nokia Pure Text Light"/>
                <a:cs typeface="Nokia Pure Text" panose="020B0504040602060303" pitchFamily="34" charset="0"/>
              </a:rPr>
              <a:t>Perimeter security as in the past is not sufficient enough. We need to inculcate Zero trust architecture as is being driven in SA3</a:t>
            </a:r>
          </a:p>
          <a:p>
            <a:pPr marL="228600" indent="-228600">
              <a:buFontTx/>
              <a:buAutoNum type="arabicParenR"/>
              <a:defRPr/>
            </a:pPr>
            <a:r>
              <a:rPr lang="en-IN" altLang="ko-KR" sz="1050" dirty="0">
                <a:solidFill>
                  <a:srgbClr val="001135"/>
                </a:solidFill>
                <a:latin typeface="Nokia Pure Text Light"/>
                <a:cs typeface="Nokia Pure Text" panose="020B0504040602060303" pitchFamily="34" charset="0"/>
              </a:rPr>
              <a:t>SA3 is driving this security topic and they dictate WHAT is to be done. SA5 decides HOW it is managed in such a way that the consumers of this data have the flexibility and possibility to </a:t>
            </a:r>
            <a:r>
              <a:rPr lang="en-IN" altLang="ko-KR" sz="1050" dirty="0" err="1">
                <a:solidFill>
                  <a:srgbClr val="001135"/>
                </a:solidFill>
                <a:latin typeface="Nokia Pure Text Light"/>
                <a:cs typeface="Nokia Pure Text" panose="020B0504040602060303" pitchFamily="34" charset="0"/>
              </a:rPr>
              <a:t>injest</a:t>
            </a:r>
            <a:r>
              <a:rPr lang="en-IN" altLang="ko-KR" sz="1050" dirty="0">
                <a:solidFill>
                  <a:srgbClr val="001135"/>
                </a:solidFill>
                <a:latin typeface="Nokia Pure Text Light"/>
                <a:cs typeface="Nokia Pure Text" panose="020B0504040602060303" pitchFamily="34" charset="0"/>
              </a:rPr>
              <a:t> this data with ease</a:t>
            </a:r>
          </a:p>
          <a:p>
            <a:pPr marL="228600" indent="-228600">
              <a:buFontTx/>
              <a:buAutoNum type="arabicParenR"/>
              <a:defRPr/>
            </a:pPr>
            <a:r>
              <a:rPr lang="en-IN" altLang="ko-KR" sz="1050" dirty="0">
                <a:solidFill>
                  <a:srgbClr val="001135"/>
                </a:solidFill>
                <a:latin typeface="Nokia Pure Text Light"/>
                <a:cs typeface="Nokia Pure Text" panose="020B0504040602060303" pitchFamily="34" charset="0"/>
              </a:rPr>
              <a:t>SA5 adds value and focus’ on the FCAP</a:t>
            </a:r>
            <a:r>
              <a:rPr lang="en-IN" altLang="ko-KR" sz="1050" b="1" dirty="0">
                <a:solidFill>
                  <a:srgbClr val="001135"/>
                </a:solidFill>
                <a:latin typeface="Nokia Pure Text Light"/>
                <a:cs typeface="Nokia Pure Text" panose="020B0504040602060303" pitchFamily="34" charset="0"/>
              </a:rPr>
              <a:t>S where security is also an important contribution for network wide security solutions</a:t>
            </a:r>
            <a:endParaRPr lang="en-IN" altLang="ko-KR" sz="1050" dirty="0">
              <a:solidFill>
                <a:srgbClr val="001135"/>
              </a:solidFill>
              <a:latin typeface="Nokia Pure Text Light"/>
              <a:cs typeface="Nokia Pure Text" panose="020B0504040602060303" pitchFamily="34" charset="0"/>
            </a:endParaRPr>
          </a:p>
          <a:p>
            <a:pPr marL="228600" indent="-228600">
              <a:buFontTx/>
              <a:buAutoNum type="arabicParenR"/>
              <a:defRPr/>
            </a:pP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SA5 needs to study if the required infrastructure is sufficient to enable the security monitoring for the NFs including radio and Core, </a:t>
            </a:r>
            <a:r>
              <a:rPr kumimoji="0" lang="en-IN" altLang="ko-KR" sz="1050" i="0" u="none" strike="noStrike" kern="1200" cap="none" spc="0" normalizeH="0" baseline="0" noProof="0" dirty="0" err="1">
                <a:ln>
                  <a:noFill/>
                </a:ln>
                <a:solidFill>
                  <a:srgbClr val="001135"/>
                </a:solidFill>
                <a:effectLst/>
                <a:uLnTx/>
                <a:uFillTx/>
                <a:latin typeface="Nokia Pure Text Light"/>
                <a:ea typeface="+mn-ea"/>
                <a:cs typeface="Nokia Pure Text" panose="020B0504040602060303" pitchFamily="34" charset="0"/>
              </a:rPr>
              <a:t>MnF</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 and </a:t>
            </a:r>
            <a:r>
              <a:rPr kumimoji="0" lang="en-IN" altLang="ko-KR" sz="1050" i="0" u="none" strike="noStrike" kern="1200" cap="none" spc="0" normalizeH="0" baseline="0" noProof="0" dirty="0">
                <a:ln>
                  <a:noFill/>
                </a:ln>
                <a:solidFill>
                  <a:srgbClr val="001135"/>
                </a:solidFill>
                <a:effectLst/>
                <a:highlight>
                  <a:srgbClr val="FFFF00"/>
                </a:highlight>
                <a:uLnTx/>
                <a:uFillTx/>
                <a:latin typeface="Nokia Pure Text Light"/>
                <a:ea typeface="+mn-ea"/>
                <a:cs typeface="Nokia Pure Text" panose="020B0504040602060303" pitchFamily="34" charset="0"/>
              </a:rPr>
              <a:t>UEs</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a:t>
            </a:r>
            <a:r>
              <a:rPr lang="en-US" sz="1050" dirty="0">
                <a:solidFill>
                  <a:srgbClr val="001135"/>
                </a:solidFill>
                <a:latin typeface="Nokia Pure Text Light"/>
              </a:rPr>
              <a:t>The data provided by UEs could also be used to correlate with other NFs data to help in correlation. </a:t>
            </a:r>
            <a:r>
              <a:rPr lang="en-US" sz="1050" dirty="0" err="1">
                <a:solidFill>
                  <a:srgbClr val="001135"/>
                </a:solidFill>
                <a:latin typeface="Nokia Pure Text Light"/>
              </a:rPr>
              <a:t>Eg</a:t>
            </a:r>
            <a:r>
              <a:rPr lang="en-US" sz="1050" dirty="0">
                <a:solidFill>
                  <a:srgbClr val="001135"/>
                </a:solidFill>
                <a:latin typeface="Nokia Pure Text Light"/>
              </a:rPr>
              <a:t>: for CAPIF interface, there could be indicators of API spoofing attacks also the UE</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a:t>
            </a:r>
          </a:p>
          <a:p>
            <a:pPr marL="228600" indent="-228600">
              <a:buFontTx/>
              <a:buAutoNum type="arabicParenR"/>
              <a:defRPr/>
            </a:pP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The threats in the OAM system also need to be identified by SA5 in some cases where we are better experts</a:t>
            </a:r>
          </a:p>
          <a:p>
            <a:pPr>
              <a:defRPr/>
            </a:pPr>
            <a:endParaRPr kumimoji="0" lang="en-US" sz="1050" b="1" i="0" u="none" strike="noStrike" kern="1200" cap="none" spc="0" normalizeH="0" baseline="0" noProof="0" dirty="0">
              <a:ln>
                <a:noFill/>
              </a:ln>
              <a:solidFill>
                <a:srgbClr val="001135"/>
              </a:solidFill>
              <a:effectLst/>
              <a:uLnTx/>
              <a:uFillTx/>
              <a:latin typeface="Nokia Pure Text" panose="020B0504040602060303" pitchFamily="34" charset="0"/>
              <a:ea typeface="+mn-ea"/>
              <a:cs typeface="Nokia Pure Text" panose="020B0504040602060303" pitchFamily="34" charset="0"/>
            </a:endParaRPr>
          </a:p>
          <a:p>
            <a:pPr>
              <a:defRPr/>
            </a:pPr>
            <a:r>
              <a:rPr kumimoji="0" lang="en-IN" sz="1050" b="1" i="0" u="none" strike="noStrike" kern="1200" cap="none" spc="0" normalizeH="0" baseline="0" noProof="0" dirty="0">
                <a:ln>
                  <a:noFill/>
                </a:ln>
                <a:solidFill>
                  <a:srgbClr val="001135"/>
                </a:solidFill>
                <a:effectLst/>
                <a:uLnTx/>
                <a:uFillTx/>
                <a:latin typeface="Nokia Pure Text Light"/>
                <a:ea typeface="+mn-ea"/>
                <a:cs typeface="+mn-cs"/>
              </a:rPr>
              <a:t>The outcome from SA5 should result in a standard that is interoperable for the security enablers</a:t>
            </a:r>
            <a:endParaRPr kumimoji="0" lang="ko-KR" altLang="en-US" sz="1050" b="0" i="0" u="none" strike="noStrike" kern="1200" cap="none" spc="0" normalizeH="0" baseline="0" noProof="0" dirty="0">
              <a:ln>
                <a:noFill/>
              </a:ln>
              <a:solidFill>
                <a:srgbClr val="001135"/>
              </a:solidFill>
              <a:effectLst/>
              <a:uLnTx/>
              <a:uFillTx/>
              <a:latin typeface="Nokia Pure Text" panose="020B0504040602060303" pitchFamily="34" charset="0"/>
              <a:ea typeface="+mn-ea"/>
              <a:cs typeface="Nokia Pure Text" panose="020B0504040602060303" pitchFamily="34" charset="0"/>
            </a:endParaRPr>
          </a:p>
        </p:txBody>
      </p:sp>
    </p:spTree>
    <p:extLst>
      <p:ext uri="{BB962C8B-B14F-4D97-AF65-F5344CB8AC3E}">
        <p14:creationId xmlns:p14="http://schemas.microsoft.com/office/powerpoint/2010/main" val="5763764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Logging</a:t>
            </a:r>
            <a:br>
              <a:rPr lang="en-US" sz="3200" dirty="0"/>
            </a:br>
            <a:endParaRPr lang="en-US" sz="3200" dirty="0"/>
          </a:p>
        </p:txBody>
      </p:sp>
    </p:spTree>
    <p:extLst>
      <p:ext uri="{BB962C8B-B14F-4D97-AF65-F5344CB8AC3E}">
        <p14:creationId xmlns:p14="http://schemas.microsoft.com/office/powerpoint/2010/main" val="176070644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Identify new security event logs for automated security log management and analysis</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Addition of Rel-18 feature specific security event logs (</a:t>
            </a:r>
            <a:r>
              <a:rPr lang="en-US" altLang="ko-KR" sz="1050"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ProSe</a:t>
            </a: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Ranging, NTN …)</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IT system related analysis is possible and exists, but wireless network specific security analytics can require additional standardization</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Types of logs and formats can be different and not yet considered for standardization</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In multi-vendor environment, especially for split-BTS kind of scenarios, standardized formats can help automated analysis</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 In Zero Trust Study : TR 33.894 : Key Issue 6.1 states: “As a result, the solutions addressing this key issue can identify various </a:t>
            </a:r>
            <a:r>
              <a:rPr lang="en-IN" altLang="ko-KR" sz="90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NF/AF relevant factors for data collection to enable security monitoring and continual trust evaluation.</a:t>
            </a: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t>
            </a: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Security event logs filtering, secure collection, management, retention, access control and transfer</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Syslog is a possible industry standard, but should be enhanced for automated security log management and faster detection of security threats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Some key-value pairs standardized for security event logs, like: security event ID=XXX, security event source IP=YYY, </a:t>
            </a:r>
            <a:r>
              <a:rPr lang="en-US" altLang="ko-KR" sz="1125"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etc</a:t>
            </a: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Ensure that such log collection and management does not impact system performance including management system</a:t>
            </a:r>
          </a:p>
        </p:txBody>
      </p:sp>
    </p:spTree>
    <p:extLst>
      <p:ext uri="{BB962C8B-B14F-4D97-AF65-F5344CB8AC3E}">
        <p14:creationId xmlns:p14="http://schemas.microsoft.com/office/powerpoint/2010/main" val="27356595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83AC0E3-4C1A-95DE-1CE9-9899B4C52317}"/>
              </a:ext>
            </a:extLst>
          </p:cNvPr>
          <p:cNvSpPr txBox="1"/>
          <p:nvPr/>
        </p:nvSpPr>
        <p:spPr>
          <a:xfrm>
            <a:off x="97558" y="1322070"/>
            <a:ext cx="8848322" cy="3501390"/>
          </a:xfrm>
          <a:prstGeom prst="rect">
            <a:avLst/>
          </a:prstGeom>
          <a:noFill/>
          <a:ln>
            <a:noFill/>
          </a:ln>
        </p:spPr>
        <p:txBody>
          <a:bodyPr wrap="square" lIns="0" tIns="0" rIns="0" bIns="0" rtlCol="0">
            <a:no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In general security logging requires who did what and when in the system.</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Sending security logs to a specific consumer in a secure manner(authorization)</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Filter only security logs out of all logs</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Ensure secure logs do not get tampered(combination of secure storage and transit)</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Special </a:t>
            </a:r>
            <a:r>
              <a:rPr lang="en-US" sz="900" dirty="0">
                <a:solidFill>
                  <a:srgbClr val="001135"/>
                </a:solidFill>
                <a:latin typeface="Nokia Pure Text Light"/>
              </a:rPr>
              <a:t>retention policy for security</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Define the log format</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Define detailed events for security logging</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In 32.332 there is a possibility to notify a subscriber and in addition </a:t>
            </a:r>
            <a:r>
              <a:rPr lang="en-US" sz="900" b="1" dirty="0">
                <a:solidFill>
                  <a:srgbClr val="001135"/>
                </a:solidFill>
                <a:latin typeface="Nokia Pure Text Light"/>
              </a:rPr>
              <a:t>write</a:t>
            </a:r>
            <a:r>
              <a:rPr lang="en-US" sz="900" dirty="0">
                <a:solidFill>
                  <a:srgbClr val="001135"/>
                </a:solidFill>
                <a:latin typeface="Nokia Pure Text Light"/>
              </a:rPr>
              <a:t> a </a:t>
            </a:r>
            <a:r>
              <a:rPr lang="en-US" sz="900" b="1" dirty="0">
                <a:solidFill>
                  <a:srgbClr val="001135"/>
                </a:solidFill>
                <a:latin typeface="Nokia Pure Text Light"/>
              </a:rPr>
              <a:t>general</a:t>
            </a:r>
            <a:r>
              <a:rPr lang="en-US" sz="900" dirty="0">
                <a:solidFill>
                  <a:srgbClr val="001135"/>
                </a:solidFill>
                <a:latin typeface="Nokia Pure Text Light"/>
              </a:rPr>
              <a:t> log record</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Industry  specified standards of log </a:t>
            </a: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format</a:t>
            </a: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 like syslog RFC 543</a:t>
            </a:r>
            <a:r>
              <a:rPr lang="en-US" sz="900" dirty="0">
                <a:solidFill>
                  <a:srgbClr val="001135"/>
                </a:solidFill>
                <a:latin typeface="Nokia Pure Text Light"/>
              </a:rPr>
              <a:t>2</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TR28.831 was also capturing some aspects of logging</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Security logging policy to filter/segregate/</a:t>
            </a: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store security Logs and not all types logs</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Access to critical security logs</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Pre-pro</a:t>
            </a:r>
            <a:r>
              <a:rPr lang="en-US" sz="900" dirty="0" err="1">
                <a:solidFill>
                  <a:srgbClr val="001135"/>
                </a:solidFill>
                <a:latin typeface="Nokia Pure Text Light"/>
              </a:rPr>
              <a:t>cessing</a:t>
            </a:r>
            <a:r>
              <a:rPr lang="en-US" sz="900" dirty="0">
                <a:solidFill>
                  <a:srgbClr val="001135"/>
                </a:solidFill>
                <a:latin typeface="Nokia Pure Text Light"/>
              </a:rPr>
              <a:t> of security logs</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Support </a:t>
            </a:r>
            <a:r>
              <a:rPr kumimoji="0" lang="en-US" sz="900" b="0" i="0" u="none" strike="noStrike" kern="1200" cap="none" spc="0" normalizeH="0" baseline="0" noProof="0" dirty="0" err="1">
                <a:ln>
                  <a:noFill/>
                </a:ln>
                <a:solidFill>
                  <a:srgbClr val="001135"/>
                </a:solidFill>
                <a:effectLst/>
                <a:uLnTx/>
                <a:uFillTx/>
                <a:latin typeface="Nokia Pure Text Light"/>
                <a:ea typeface="+mn-ea"/>
                <a:cs typeface="+mn-cs"/>
              </a:rPr>
              <a:t>fro</a:t>
            </a:r>
            <a:r>
              <a:rPr lang="en-US" sz="900" dirty="0">
                <a:solidFill>
                  <a:srgbClr val="001135"/>
                </a:solidFill>
                <a:latin typeface="Nokia Pure Text Light"/>
              </a:rPr>
              <a:t>m management system to transfer to an SIEM system</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Some event logs defined in SA3, but not yet enhanced for Rel-18 features</a:t>
            </a:r>
            <a:endParaRPr kumimoji="0" lang="en-GB" sz="9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5A1B3308-83CE-6F4C-3636-F2ED5F281AE9}"/>
              </a:ext>
            </a:extLst>
          </p:cNvPr>
          <p:cNvSpPr txBox="1">
            <a:spLocks/>
          </p:cNvSpPr>
          <p:nvPr/>
        </p:nvSpPr>
        <p:spPr>
          <a:xfrm>
            <a:off x="97558" y="532924"/>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defTabSz="914400"/>
            <a:r>
              <a:rPr lang="en-US" sz="2400" dirty="0"/>
              <a:t>Further clarity in security logging</a:t>
            </a:r>
          </a:p>
        </p:txBody>
      </p:sp>
    </p:spTree>
    <p:extLst>
      <p:ext uri="{BB962C8B-B14F-4D97-AF65-F5344CB8AC3E}">
        <p14:creationId xmlns:p14="http://schemas.microsoft.com/office/powerpoint/2010/main" val="1516637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n-ea"/>
                <a:cs typeface="+mn-cs"/>
              </a:rPr>
              <a:t>Notifications and Logs</a:t>
            </a:r>
          </a:p>
          <a:p>
            <a:pPr marL="0" marR="0" lvl="0" indent="0" algn="l" defTabSz="914400" rtl="0" eaLnBrk="1" fontAlgn="base" latinLnBrk="0" hangingPunct="1">
              <a:lnSpc>
                <a:spcPct val="100000"/>
              </a:lnSpc>
              <a:spcBef>
                <a:spcPts val="0"/>
              </a:spcBef>
              <a:spcAft>
                <a:spcPct val="0"/>
              </a:spcAft>
              <a:buClrTx/>
              <a:buSzTx/>
              <a:buFontTx/>
              <a:buNone/>
              <a:tabLst/>
              <a:defRPr/>
            </a:pPr>
            <a:r>
              <a:rPr lang="en-GB" sz="1600" dirty="0"/>
              <a:t> Entities common to 3GPP and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n-ea"/>
              <a:cs typeface="+mn-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47839" y="1360574"/>
            <a:ext cx="4584181" cy="3501390"/>
          </a:xfrm>
          <a:prstGeom prst="rect">
            <a:avLst/>
          </a:prstGeom>
          <a:noFill/>
          <a:ln>
            <a:noFill/>
          </a:ln>
        </p:spPr>
        <p:txBody>
          <a:bodyPr wrap="square" lIns="0" tIns="0" rIns="0" bIns="0" rtlCol="0">
            <a:noAutofit/>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Interfaces involved in Log management</a:t>
            </a:r>
          </a:p>
          <a:p>
            <a:pPr marL="230400" marR="0" lvl="1" algn="l" defTabSz="685800" rtl="0" eaLnBrk="1" fontAlgn="auto" latinLnBrk="0" hangingPunct="1">
              <a:lnSpc>
                <a:spcPct val="90000"/>
              </a:lnSpc>
              <a:spcBef>
                <a:spcPts val="375"/>
              </a:spcBef>
              <a:spcAft>
                <a:spcPts val="0"/>
              </a:spcAft>
              <a:buClrTx/>
              <a:buSzTx/>
              <a:tabLst/>
              <a:defRPr/>
            </a:pPr>
            <a:r>
              <a:rPr lang="en-US" sz="1100" dirty="0"/>
              <a:t>(1) Something happens in the system that needs to be send as notification, or the system needs to forward something as notification.</a:t>
            </a:r>
          </a:p>
          <a:p>
            <a:pPr marL="230400" marR="0" lvl="1" algn="l" defTabSz="685800" rtl="0" eaLnBrk="1" fontAlgn="auto" latinLnBrk="0" hangingPunct="1">
              <a:lnSpc>
                <a:spcPct val="90000"/>
              </a:lnSpc>
              <a:spcBef>
                <a:spcPts val="375"/>
              </a:spcBef>
              <a:spcAft>
                <a:spcPts val="0"/>
              </a:spcAft>
              <a:buClrTx/>
              <a:buSzTx/>
              <a:tabLst/>
              <a:defRPr/>
            </a:pPr>
            <a:r>
              <a:rPr lang="en-US" sz="1100" dirty="0"/>
              <a:t>(2) The notification MnS sends the notification to the (external) MnS consumer and</a:t>
            </a:r>
          </a:p>
          <a:p>
            <a:pPr marL="230400" marR="0" lvl="1" algn="l" defTabSz="685800" rtl="0" eaLnBrk="1" fontAlgn="auto" latinLnBrk="0" hangingPunct="1">
              <a:lnSpc>
                <a:spcPct val="90000"/>
              </a:lnSpc>
              <a:spcBef>
                <a:spcPts val="375"/>
              </a:spcBef>
              <a:spcAft>
                <a:spcPts val="0"/>
              </a:spcAft>
              <a:buClrTx/>
              <a:buSzTx/>
              <a:tabLst/>
              <a:defRPr/>
            </a:pPr>
            <a:r>
              <a:rPr lang="en-US" sz="1100" dirty="0"/>
              <a:t>(2) The notification MnS sends the notification to the event log.</a:t>
            </a:r>
          </a:p>
          <a:p>
            <a:pPr marL="230400" marR="0" lvl="1" algn="l" defTabSz="685800" rtl="0" eaLnBrk="1" fontAlgn="auto" latinLnBrk="0" hangingPunct="1">
              <a:lnSpc>
                <a:spcPct val="90000"/>
              </a:lnSpc>
              <a:spcBef>
                <a:spcPts val="375"/>
              </a:spcBef>
              <a:spcAft>
                <a:spcPts val="0"/>
              </a:spcAft>
              <a:buClrTx/>
              <a:buSzTx/>
              <a:tabLst/>
              <a:defRPr/>
            </a:pPr>
            <a:r>
              <a:rPr lang="en-US" sz="1100" dirty="0"/>
              <a:t>(3) The event log applies an </a:t>
            </a:r>
            <a:r>
              <a:rPr lang="en-US" sz="1100" dirty="0" err="1"/>
              <a:t>Inputfilter</a:t>
            </a:r>
            <a:r>
              <a:rPr lang="en-US" sz="1100" dirty="0"/>
              <a:t> and appends the notification as </a:t>
            </a:r>
            <a:r>
              <a:rPr lang="en-US" sz="1100" dirty="0" err="1"/>
              <a:t>LogRecord</a:t>
            </a:r>
            <a:r>
              <a:rPr lang="en-US" sz="1100" dirty="0"/>
              <a:t> to the log.</a:t>
            </a:r>
          </a:p>
          <a:p>
            <a:pPr marL="516150" marR="0" lvl="1" indent="-2857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endParaRPr lang="en-US" sz="1100" dirty="0"/>
          </a:p>
          <a:p>
            <a:pPr marL="516150" marR="0" lvl="1" indent="-2857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lang="en-US" sz="1100" dirty="0"/>
              <a:t>Note: Management Function that receives the notification might differ from the tool that manages the logs !</a:t>
            </a:r>
          </a:p>
        </p:txBody>
      </p:sp>
      <p:pic>
        <p:nvPicPr>
          <p:cNvPr id="77" name="Picture 76">
            <a:extLst>
              <a:ext uri="{FF2B5EF4-FFF2-40B4-BE49-F238E27FC236}">
                <a16:creationId xmlns:a16="http://schemas.microsoft.com/office/drawing/2014/main" id="{63A1BC32-C66E-4326-5D0B-48F87B340672}"/>
              </a:ext>
            </a:extLst>
          </p:cNvPr>
          <p:cNvPicPr>
            <a:picLocks noChangeAspect="1"/>
          </p:cNvPicPr>
          <p:nvPr/>
        </p:nvPicPr>
        <p:blipFill>
          <a:blip r:embed="rId2"/>
          <a:stretch>
            <a:fillRect/>
          </a:stretch>
        </p:blipFill>
        <p:spPr>
          <a:xfrm>
            <a:off x="4893365" y="1360574"/>
            <a:ext cx="3671515" cy="3095400"/>
          </a:xfrm>
          <a:prstGeom prst="rect">
            <a:avLst/>
          </a:prstGeom>
        </p:spPr>
      </p:pic>
    </p:spTree>
    <p:extLst>
      <p:ext uri="{BB962C8B-B14F-4D97-AF65-F5344CB8AC3E}">
        <p14:creationId xmlns:p14="http://schemas.microsoft.com/office/powerpoint/2010/main" val="17751863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8224&quot;&gt;&lt;version val=&quot;3499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14&quot;&gt;&lt;elem m_fUsage=&quot;8.91349527613749614829E+00&quot;&gt;&lt;m_msothmcolidx val=&quot;0&quot;/&gt;&lt;m_rgb r=&quot;FF&quot; g=&quot;D9&quot; b=&quot;66&quot;/&gt;&lt;/elem&gt;&lt;elem m_fUsage=&quot;7.88654492324477041088E-01&quot;&gt;&lt;m_msothmcolidx val=&quot;0&quot;/&gt;&lt;m_rgb r=&quot;70&quot; g=&quot;30&quot; b=&quot;A0&quot;/&gt;&lt;/elem&gt;&lt;elem m_fUsage=&quot;4.23911582752162438559E-02&quot;&gt;&lt;m_msothmcolidx val=&quot;0&quot;/&gt;&lt;m_rgb r=&quot;E0&quot; g=&quot;DA&quot; b=&quot;5B&quot;/&gt;&lt;/elem&gt;&lt;elem m_fUsage=&quot;4.06008916805078862167E-02&quot;&gt;&lt;m_msothmcolidx val=&quot;0&quot;/&gt;&lt;m_rgb r=&quot;F8&quot; g=&quot;CB&quot; b=&quot;AD&quot;/&gt;&lt;/elem&gt;&lt;elem m_fUsage=&quot;3.65408025124571017583E-02&quot;&gt;&lt;m_msothmcolidx val=&quot;0&quot;/&gt;&lt;m_rgb r=&quot;00&quot; g=&quot;B0&quot; b=&quot;F0&quot;/&gt;&lt;/elem&gt;&lt;elem m_fUsage=&quot;3.58068187142382629573E-02&quot;&gt;&lt;m_msothmcolidx val=&quot;0&quot;/&gt;&lt;m_rgb r=&quot;8F&quot; g=&quot;AA&quot; b=&quot;DC&quot;/&gt;&lt;/elem&gt;&lt;elem m_fUsage=&quot;2.10616009548487762015E-02&quot;&gt;&lt;m_msothmcolidx val=&quot;0&quot;/&gt;&lt;m_rgb r=&quot;68&quot; g=&quot;68&quot; b=&quot;68&quot;/&gt;&lt;/elem&gt;&lt;elem m_fUsage=&quot;2.02755595904452780298E-02&quot;&gt;&lt;m_msothmcolidx val=&quot;0&quot;/&gt;&lt;m_rgb r=&quot;F9&quot; g=&quot;E8&quot; b=&quot;22&quot;/&gt;&lt;/elem&gt;&lt;elem m_fUsage=&quot;1.47808829414346077497E-02&quot;&gt;&lt;m_msothmcolidx val=&quot;0&quot;/&gt;&lt;m_rgb r=&quot;8D&quot; g=&quot;19&quot; b=&quot;0D&quot;/&gt;&lt;/elem&gt;&lt;elem m_fUsage=&quot;1.33027946472911474951E-02&quot;&gt;&lt;m_msothmcolidx val=&quot;0&quot;/&gt;&lt;m_rgb r=&quot;20&quot; g=&quot;38&quot; b=&quot;64&quot;/&gt;&lt;/elem&gt;&lt;elem m_fUsage=&quot;1.19725151825620327456E-02&quot;&gt;&lt;m_msothmcolidx val=&quot;0&quot;/&gt;&lt;m_rgb r=&quot;A9&quot; g=&quot;D1&quot; b=&quot;8E&quot;/&gt;&lt;/elem&gt;&lt;elem m_fUsage=&quot;7.85516721127895063692E-03&quot;&gt;&lt;m_msothmcolidx val=&quot;0&quot;/&gt;&lt;m_rgb r=&quot;E2&quot; g=&quot;3B&quot; b=&quot;3B&quot;/&gt;&lt;/elem&gt;&lt;elem m_fUsage=&quot;6.36268544113594968631E-03&quot;&gt;&lt;m_msothmcolidx val=&quot;0&quot;/&gt;&lt;m_rgb r=&quot;E0&quot; g=&quot;3D&quot; b=&quot;CD&quot;/&gt;&lt;/elem&gt;&lt;elem m_fUsage=&quot;5.15377520732011960153E-03&quot;&gt;&lt;m_msothmcolidx val=&quot;0&quot;/&gt;&lt;m_rgb r=&quot;C5&quot; g=&quot;5A&quot; b=&quot;11&quot;/&gt;&lt;/elem&gt;&lt;/m_vecMRU&gt;&lt;/m_mruColor&gt;&lt;m_eweekdayFirstOfWeek val=&quot;2&quot;/&gt;&lt;m_eweekdayFirstOfWorkweek val=&quot;2&quot;/&gt;&lt;m_eweekdayFirstOfWeekend val=&quot;7&quot;/&gt;&lt;/CPresentation&gt;&lt;/root&gt;"/>
  <p:tag name="THINKCELLUNDODONOTDELETE" val="0"/>
</p:tagLst>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ct:contentTypeSchema xmlns:ct="http://schemas.microsoft.com/office/2006/metadata/contentType" xmlns:ma="http://schemas.microsoft.com/office/2006/metadata/properties/metaAttributes" ct:_="" ma:_="" ma:contentTypeName="Document" ma:contentTypeID="0x010100CABA4F5EE920E64B99DC6334062AB711" ma:contentTypeVersion="19" ma:contentTypeDescription="Create a new document." ma:contentTypeScope="" ma:versionID="3cc6fa4fb46405ac3b616e734f3524e2">
  <xsd:schema xmlns:xsd="http://www.w3.org/2001/XMLSchema" xmlns:xs="http://www.w3.org/2001/XMLSchema" xmlns:p="http://schemas.microsoft.com/office/2006/metadata/properties" xmlns:ns3="71c5aaf6-e6ce-465b-b873-5148d2a4c105" xmlns:ns4="641d17c4-4141-4200-8e4d-c4565cfb8a2e" xmlns:ns5="1db1a6da-e6e1-4d48-90a8-5c668c3d925a" targetNamespace="http://schemas.microsoft.com/office/2006/metadata/properties" ma:root="true" ma:fieldsID="4c48eb68bd7c7c0c7b236da667f10912" ns3:_="" ns4:_="" ns5:_="">
    <xsd:import namespace="71c5aaf6-e6ce-465b-b873-5148d2a4c105"/>
    <xsd:import namespace="641d17c4-4141-4200-8e4d-c4565cfb8a2e"/>
    <xsd:import namespace="1db1a6da-e6e1-4d48-90a8-5c668c3d925a"/>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SharedWithUsers" minOccurs="0"/>
                <xsd:element ref="ns4:SharedWithDetails" minOccurs="0"/>
                <xsd:element ref="ns4:SharingHintHash"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5:MediaServiceAutoKeyPoints" minOccurs="0"/>
                <xsd:element ref="ns5:MediaServiceKeyPoints" minOccurs="0"/>
                <xsd:element ref="ns5:MediaLengthInSeconds" minOccurs="0"/>
                <xsd:element ref="ns5:_activity"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41d17c4-4141-4200-8e4d-c4565cfb8a2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b1a6da-e6e1-4d48-90a8-5c668c3d925a" elementFormDefault="qualified">
    <xsd:import namespace="http://schemas.microsoft.com/office/2006/documentManagement/types"/>
    <xsd:import namespace="http://schemas.microsoft.com/office/infopath/2007/PartnerControls"/>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MediaLengthInSeconds" ma:index="25" nillable="true" ma:displayName="Length (seconds)" ma:internalName="MediaLengthInSeconds" ma:readOnly="true">
      <xsd:simpleType>
        <xsd:restriction base="dms:Unknown"/>
      </xsd:simpleType>
    </xsd:element>
    <xsd:element name="_activity" ma:index="26" nillable="true" ma:displayName="_activity" ma:hidden="true" ma:internalName="_activity">
      <xsd:simpleType>
        <xsd:restriction base="dms:Note"/>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activity xmlns="1db1a6da-e6e1-4d48-90a8-5c668c3d925a" xsi:nil="tru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F608C3-5BFF-4F9F-A905-59BE3E5553B5}">
  <ds:schemaRefs>
    <ds:schemaRef ds:uri="http://schemas.microsoft.com/sharepoint/events"/>
  </ds:schemaRefs>
</ds:datastoreItem>
</file>

<file path=customXml/itemProps2.xml><?xml version="1.0" encoding="utf-8"?>
<ds:datastoreItem xmlns:ds="http://schemas.openxmlformats.org/officeDocument/2006/customXml" ds:itemID="{636674CF-0E5E-42DB-9231-ABEB9F1C0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41d17c4-4141-4200-8e4d-c4565cfb8a2e"/>
    <ds:schemaRef ds:uri="1db1a6da-e6e1-4d48-90a8-5c668c3d92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591F3C-3AB4-4EED-82F8-B49EB433A003}">
  <ds:schemaRefs>
    <ds:schemaRef ds:uri="Microsoft.SharePoint.Taxonomy.ContentTypeSync"/>
  </ds:schemaRefs>
</ds:datastoreItem>
</file>

<file path=customXml/itemProps4.xml><?xml version="1.0" encoding="utf-8"?>
<ds:datastoreItem xmlns:ds="http://schemas.openxmlformats.org/officeDocument/2006/customXml" ds:itemID="{60CDD7FA-D04B-479F-BC86-966DA798DAD9}">
  <ds:schemaRefs>
    <ds:schemaRef ds:uri="http://schemas.microsoft.com/office/2006/metadata/properties"/>
    <ds:schemaRef ds:uri="http://schemas.microsoft.com/office/2006/documentManagement/types"/>
    <ds:schemaRef ds:uri="641d17c4-4141-4200-8e4d-c4565cfb8a2e"/>
    <ds:schemaRef ds:uri="http://purl.org/dc/elements/1.1/"/>
    <ds:schemaRef ds:uri="http://www.w3.org/XML/1998/namespace"/>
    <ds:schemaRef ds:uri="http://purl.org/dc/dcmitype/"/>
    <ds:schemaRef ds:uri="http://schemas.microsoft.com/office/infopath/2007/PartnerControls"/>
    <ds:schemaRef ds:uri="http://schemas.openxmlformats.org/package/2006/metadata/core-properties"/>
    <ds:schemaRef ds:uri="1db1a6da-e6e1-4d48-90a8-5c668c3d925a"/>
    <ds:schemaRef ds:uri="71c5aaf6-e6ce-465b-b873-5148d2a4c105"/>
    <ds:schemaRef ds:uri="http://purl.org/dc/terms/"/>
  </ds:schemaRefs>
</ds:datastoreItem>
</file>

<file path=customXml/itemProps5.xml><?xml version="1.0" encoding="utf-8"?>
<ds:datastoreItem xmlns:ds="http://schemas.openxmlformats.org/officeDocument/2006/customXml" ds:itemID="{83514C98-D7C9-4A3D-8FA6-FC5D69A7BBD7}">
  <ds:schemaRefs>
    <ds:schemaRef ds:uri="http://schemas.microsoft.com/sharepoint/v3/contenttype/forms"/>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3239</Words>
  <Application>Microsoft Office PowerPoint</Application>
  <PresentationFormat>On-screen Show (16:9)</PresentationFormat>
  <Paragraphs>291</Paragraphs>
  <Slides>21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Arial</vt:lpstr>
      <vt:lpstr>Arial </vt:lpstr>
      <vt:lpstr>Calibri</vt:lpstr>
      <vt:lpstr>Calibri Light</vt:lpstr>
      <vt:lpstr>Courier New</vt:lpstr>
      <vt:lpstr>Nokia Pure Headline Light</vt:lpstr>
      <vt:lpstr>Nokia Pure Headline Ultra Light</vt:lpstr>
      <vt:lpstr>Nokia Pure Text</vt:lpstr>
      <vt:lpstr>Nokia Pure Text Light</vt:lpstr>
      <vt:lpstr>Symbol</vt:lpstr>
      <vt:lpstr>Times New Roman</vt:lpstr>
      <vt:lpstr>SA3-Security_Management_Serives_Study</vt:lpstr>
      <vt:lpstr>Enablers for Security Monitoring</vt:lpstr>
      <vt:lpstr>Background – SA3 studies need SA5 to bind the overall usecase</vt:lpstr>
      <vt:lpstr>Submitted text for Rel-19 topics in SA5  (meeting #151) - Justification</vt:lpstr>
      <vt:lpstr>Submitted text for Rel-19 topics in SA5  (meeting #151) - Objective</vt:lpstr>
      <vt:lpstr>Security Metrics, Security events and Security logging</vt:lpstr>
      <vt:lpstr>Security Logging </vt:lpstr>
      <vt:lpstr>SA3 and SA5 potential split going forward</vt:lpstr>
      <vt:lpstr>PowerPoint Presentation</vt:lpstr>
      <vt:lpstr>PowerPoint Presentation</vt:lpstr>
      <vt:lpstr>PowerPoint Presentation</vt:lpstr>
      <vt:lpstr>PowerPoint Presentation</vt:lpstr>
      <vt:lpstr>Security Alarms</vt:lpstr>
      <vt:lpstr>PowerPoint Presentation</vt:lpstr>
      <vt:lpstr>SA3 and SA5 potential split going forward</vt:lpstr>
      <vt:lpstr>PowerPoint Presentation</vt:lpstr>
      <vt:lpstr>Security Metrics</vt:lpstr>
      <vt:lpstr>PowerPoint Presentation</vt:lpstr>
      <vt:lpstr>SA3 and SA5 potential split going forward</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black-box data poisoning on RAN AI/ML</dc:title>
  <dc:subject/>
  <dc:creator/>
  <cp:keywords/>
  <dc:description/>
  <cp:lastModifiedBy/>
  <cp:revision>2</cp:revision>
  <dcterms:created xsi:type="dcterms:W3CDTF">2023-02-07T12:57:47Z</dcterms:created>
  <dcterms:modified xsi:type="dcterms:W3CDTF">2023-11-23T15:58:10Z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2023-04-03T06:38:28Z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7fd6dadd-9c64-4c65-8b66-7be3e909ccbf</vt:lpwstr>
  </property>
  <property fmtid="{D5CDD505-2E9C-101B-9397-08002B2CF9AE}" pid="8" name="MSIP_Label_b1aa2129-79ec-42c0-bfac-e5b7a0374572_ContentBits">
    <vt:lpwstr>0</vt:lpwstr>
  </property>
  <property fmtid="{D5CDD505-2E9C-101B-9397-08002B2CF9AE}" pid="9" name="ContentTypeId">
    <vt:lpwstr>0x010100CABA4F5EE920E64B99DC6334062AB711</vt:lpwstr>
  </property>
</Properties>
</file>