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  <p:sldMasterId id="2147483940" r:id="rId7"/>
  </p:sldMasterIdLst>
  <p:notesMasterIdLst>
    <p:notesMasterId r:id="rId33"/>
  </p:notesMasterIdLst>
  <p:handoutMasterIdLst>
    <p:handoutMasterId r:id="rId34"/>
  </p:handoutMasterIdLst>
  <p:sldIdLst>
    <p:sldId id="303" r:id="rId8"/>
    <p:sldId id="726" r:id="rId9"/>
    <p:sldId id="668" r:id="rId10"/>
    <p:sldId id="670" r:id="rId11"/>
    <p:sldId id="930" r:id="rId12"/>
    <p:sldId id="635" r:id="rId13"/>
    <p:sldId id="953" r:id="rId14"/>
    <p:sldId id="931" r:id="rId15"/>
    <p:sldId id="960" r:id="rId16"/>
    <p:sldId id="966" r:id="rId17"/>
    <p:sldId id="957" r:id="rId18"/>
    <p:sldId id="969" r:id="rId19"/>
    <p:sldId id="970" r:id="rId20"/>
    <p:sldId id="971" r:id="rId21"/>
    <p:sldId id="972" r:id="rId22"/>
    <p:sldId id="973" r:id="rId23"/>
    <p:sldId id="974" r:id="rId24"/>
    <p:sldId id="975" r:id="rId25"/>
    <p:sldId id="958" r:id="rId26"/>
    <p:sldId id="962" r:id="rId27"/>
    <p:sldId id="965" r:id="rId28"/>
    <p:sldId id="968" r:id="rId29"/>
    <p:sldId id="963" r:id="rId30"/>
    <p:sldId id="936" r:id="rId31"/>
    <p:sldId id="704" r:id="rId32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RIXX Software" initials="GG" lastIdx="1" clrIdx="0">
    <p:extLst>
      <p:ext uri="{19B8F6BF-5375-455C-9EA6-DF929625EA0E}">
        <p15:presenceInfo xmlns:p15="http://schemas.microsoft.com/office/powerpoint/2012/main" userId="MATRIXX Softwar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2AF2F"/>
    <a:srgbClr val="5C88D0"/>
    <a:srgbClr val="FFFFCC"/>
    <a:srgbClr val="C1E442"/>
    <a:srgbClr val="FFFF99"/>
    <a:srgbClr val="C6D254"/>
    <a:srgbClr val="00000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20" autoAdjust="0"/>
    <p:restoredTop sz="92197" autoAdjust="0"/>
  </p:normalViewPr>
  <p:slideViewPr>
    <p:cSldViewPr snapToGrid="0">
      <p:cViewPr varScale="1">
        <p:scale>
          <a:sx n="114" d="100"/>
          <a:sy n="114" d="100"/>
        </p:scale>
        <p:origin x="1008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112" y="-18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tableStyles" Target="tableStyles.xml"/><Relationship Id="rId21" Type="http://schemas.openxmlformats.org/officeDocument/2006/relationships/slide" Target="slides/slide14.xml"/><Relationship Id="rId34" Type="http://schemas.openxmlformats.org/officeDocument/2006/relationships/handoutMaster" Target="handoutMasters/handoutMaster1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commentAuthors" Target="commentAuthors.xml"/><Relationship Id="rId8" Type="http://schemas.openxmlformats.org/officeDocument/2006/relationships/slide" Target="slides/slide1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11/17/2023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11/17/2023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0814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3366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848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2023/11/17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220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2189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2023/11/17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9195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702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1468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691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179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925610684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9303506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831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330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227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3DEB1-7EBD-41E7-8CD2-408332011F25}" type="datetimeFigureOut">
              <a:rPr lang="zh-CN" altLang="en-US" smtClean="0"/>
              <a:t>2023/11/17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516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938327" y="6413501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971266" y="6423758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S5-237313 CH exec report from SA5#152</a:t>
            </a: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2023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  <p:sldLayoutId id="2147483952" r:id="rId4"/>
    <p:sldLayoutId id="2147483953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10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11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B3DEB1-7EBD-41E7-8CD2-408332011F25}" type="datetimeFigureOut">
              <a:rPr lang="zh-CN" altLang="en-US" smtClean="0"/>
              <a:t>2023/11/17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EB1C0-2C64-43F8-B525-11F2A3E82C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352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5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ftp://ftp.3gpp.org/information/WorkPlan" TargetMode="Externa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2551671"/>
            <a:ext cx="10363200" cy="14700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br>
              <a:rPr lang="en-GB" sz="4800" dirty="0"/>
            </a:br>
            <a:r>
              <a:rPr lang="en-GB" altLang="zh-CN" sz="4800" b="1" dirty="0"/>
              <a:t>Exec Report SA5#152</a:t>
            </a:r>
            <a:br>
              <a:rPr lang="en-GB" sz="4800" b="1" i="1" dirty="0"/>
            </a:br>
            <a:r>
              <a:rPr lang="en-GB" sz="4800" dirty="0">
                <a:latin typeface="Arial" pitchFamily="34" charset="0"/>
              </a:rPr>
              <a:t> </a:t>
            </a:r>
            <a:r>
              <a:rPr lang="en-GB" altLang="zh-CN" sz="3200" b="1" dirty="0"/>
              <a:t>Charging Management (CH)</a:t>
            </a: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19300" y="4328507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Gerald G</a:t>
            </a:r>
            <a:r>
              <a:rPr lang="en-US" sz="2400" dirty="0">
                <a:latin typeface="Arial" charset="0"/>
              </a:rPr>
              <a:t>ö</a:t>
            </a:r>
            <a:r>
              <a:rPr lang="en-GB" altLang="zh-CN" sz="2400" dirty="0">
                <a:latin typeface="Arial" charset="0"/>
              </a:rPr>
              <a:t>rmer</a:t>
            </a:r>
            <a:r>
              <a:rPr lang="de-DE" altLang="de-DE" sz="2400" dirty="0">
                <a:latin typeface="Arial" charset="0"/>
              </a:rPr>
              <a:t> SA5 Charging Chair, MATRIXX Software</a:t>
            </a:r>
            <a:endParaRPr lang="en-GB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02167" y="357332"/>
            <a:ext cx="9590561" cy="1143000"/>
          </a:xfrm>
        </p:spPr>
        <p:txBody>
          <a:bodyPr/>
          <a:lstStyle/>
          <a:p>
            <a:r>
              <a:rPr lang="en-US" altLang="en-US" sz="3200" b="1" dirty="0"/>
              <a:t>Rel-18 Charging aspects for Charging Aspects for NSSAA </a:t>
            </a:r>
            <a:br>
              <a:rPr lang="en-US" altLang="en-US" sz="3200" b="1" dirty="0"/>
            </a:br>
            <a:endParaRPr lang="en-GB" altLang="en-US" sz="32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9309160"/>
              </p:ext>
            </p:extLst>
          </p:nvPr>
        </p:nvGraphicFramePr>
        <p:xfrm>
          <a:off x="476811" y="1725949"/>
          <a:ext cx="11000316" cy="74897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990032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for Charging Aspects for NSSAA 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NSSAA_CH</a:t>
                      </a:r>
                      <a:endParaRPr lang="en-GB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03/03/2024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Arial" panose="020B0604020202020204" pitchFamily="34" charset="0"/>
                        </a:rPr>
                        <a:t>SP-230182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j-lt"/>
                          <a:ea typeface="+mn-ea"/>
                          <a:cs typeface="+mn-cs"/>
                        </a:rPr>
                        <a:t>80 %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kern="1200" dirty="0">
                          <a:solidFill>
                            <a:srgbClr val="72AF2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for Information and approval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476811" y="2578608"/>
            <a:ext cx="10925672" cy="354279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6 pCRs for TS 28.204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Introduction of CHF selection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Introduction of CDR description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Refinement on charging information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Detailed message format and Binding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TS 28.204 (</a:t>
            </a:r>
            <a:r>
              <a:rPr lang="en-US" altLang="zh-CN" sz="14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S5‑237978)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TS 28.204 for Information and Approval (S5‑238004)</a:t>
            </a:r>
            <a:r>
              <a:rPr lang="en-US" altLang="zh-CN" sz="1400" kern="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marR="0" lvl="1">
              <a:spcBef>
                <a:spcPts val="0"/>
              </a:spcBef>
              <a:spcAft>
                <a:spcPts val="600"/>
              </a:spcAft>
              <a:defRPr/>
            </a:pPr>
            <a:r>
              <a:rPr lang="de-DE" sz="1400" kern="0" dirty="0"/>
              <a:t>complement the stage 3 parameter definitions</a:t>
            </a:r>
          </a:p>
        </p:txBody>
      </p:sp>
    </p:spTree>
    <p:extLst>
      <p:ext uri="{BB962C8B-B14F-4D97-AF65-F5344CB8AC3E}">
        <p14:creationId xmlns:p14="http://schemas.microsoft.com/office/powerpoint/2010/main" val="92976717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204727"/>
            <a:ext cx="9999023" cy="1143000"/>
          </a:xfrm>
        </p:spPr>
        <p:txBody>
          <a:bodyPr/>
          <a:lstStyle/>
          <a:p>
            <a:r>
              <a:rPr lang="en-GB" altLang="en-US" sz="3200" b="1" dirty="0"/>
              <a:t>Rel-18 </a:t>
            </a:r>
            <a:r>
              <a:rPr lang="en-US" altLang="en-US" sz="3200" b="1" dirty="0"/>
              <a:t>Charging Aspects for Enhanced support of Non-Public Networks</a:t>
            </a:r>
            <a:endParaRPr lang="en-GB" altLang="en-US" sz="32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3990386"/>
              </p:ext>
            </p:extLst>
          </p:nvPr>
        </p:nvGraphicFramePr>
        <p:xfrm>
          <a:off x="363747" y="1470728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6106">
                  <a:extLst>
                    <a:ext uri="{9D8B030D-6E8A-4147-A177-3AD203B41FA5}">
                      <a16:colId xmlns:a16="http://schemas.microsoft.com/office/drawing/2014/main" val="3381448122"/>
                    </a:ext>
                  </a:extLst>
                </a:gridCol>
                <a:gridCol w="5784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990028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for Enhanced support of Non-Public Networks </a:t>
                      </a:r>
                      <a:endParaRPr lang="en-US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eNPN_CH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03/03/2024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55 </a:t>
                      </a:r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SP-230177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b="1" dirty="0">
                        <a:solidFill>
                          <a:srgbClr val="00B05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8" y="2332914"/>
            <a:ext cx="10409592" cy="394406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4 CRs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Addition of end user charging for PNI-NPN network usage of access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Addition of end user charging for SNPN network usage of access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Addition of the charging principle for SNPN charging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Addition of the </a:t>
            </a:r>
            <a:r>
              <a:rPr lang="en-US" altLang="en-GB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</a:t>
            </a:r>
            <a:r>
              <a:rPr lang="en-GB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rchitecture considerations for NPN charging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endParaRPr lang="en-US" altLang="zh-CN" sz="1400" dirty="0"/>
          </a:p>
          <a:p>
            <a:pPr lvl="1">
              <a:defRPr/>
            </a:pPr>
            <a:r>
              <a:rPr lang="en-US" altLang="zh-CN" sz="1400" dirty="0"/>
              <a:t>Introduce more solutions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3318425226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204727"/>
            <a:ext cx="9999023" cy="1143000"/>
          </a:xfrm>
        </p:spPr>
        <p:txBody>
          <a:bodyPr/>
          <a:lstStyle/>
          <a:p>
            <a:r>
              <a:rPr lang="en-GB" altLang="en-US" sz="3200" b="1" dirty="0"/>
              <a:t>Rel-18 Charging Aspects of IMS Data Channel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7045240"/>
              </p:ext>
            </p:extLst>
          </p:nvPr>
        </p:nvGraphicFramePr>
        <p:xfrm>
          <a:off x="363747" y="1470728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6106">
                  <a:extLst>
                    <a:ext uri="{9D8B030D-6E8A-4147-A177-3AD203B41FA5}">
                      <a16:colId xmlns:a16="http://schemas.microsoft.com/office/drawing/2014/main" val="3381448122"/>
                    </a:ext>
                  </a:extLst>
                </a:gridCol>
                <a:gridCol w="5784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1000008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IMS Data Channel </a:t>
                      </a:r>
                      <a:endParaRPr lang="en-US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IDC_CH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03/03/2024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40 </a:t>
                      </a:r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SP-230621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b="1" dirty="0">
                        <a:solidFill>
                          <a:srgbClr val="00B05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7" y="2435192"/>
            <a:ext cx="10409592" cy="389823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4 CRs were approved covering</a:t>
            </a:r>
            <a:endParaRPr lang="en-US" dirty="0">
              <a:effectLst/>
            </a:endParaRPr>
          </a:p>
          <a:p>
            <a:pPr marL="1143000" lvl="2" indent="-228600">
              <a:buSzPts val="1000"/>
              <a:buFont typeface="Symbol" panose="05050102010706020507" pitchFamily="18" charset="2"/>
              <a:buChar char=""/>
              <a:tabLst>
                <a:tab pos="1371600" algn="l"/>
              </a:tabLst>
            </a:pPr>
            <a:r>
              <a:rPr lang="en-GB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IMS data channel duration-based charging termination process</a:t>
            </a:r>
          </a:p>
          <a:p>
            <a:pPr marL="1143000" lvl="2" indent="-228600">
              <a:buSzPts val="1000"/>
              <a:buFont typeface="Symbol" panose="05050102010706020507" pitchFamily="18" charset="2"/>
              <a:buChar char=""/>
              <a:tabLst>
                <a:tab pos="1371600" algn="l"/>
              </a:tabLst>
            </a:pPr>
            <a:r>
              <a:rPr lang="en-GB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Addition of media information for IMS data channel</a:t>
            </a:r>
          </a:p>
          <a:p>
            <a:pPr marL="1143000" lvl="2" indent="-228600">
              <a:buSzPts val="1000"/>
              <a:buFont typeface="Symbol" panose="05050102010706020507" pitchFamily="18" charset="2"/>
              <a:buChar char=""/>
              <a:tabLst>
                <a:tab pos="1371600" algn="l"/>
              </a:tabLst>
            </a:pPr>
            <a:r>
              <a:rPr lang="en-GB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Support of caller and callee information in stage 3</a:t>
            </a:r>
          </a:p>
          <a:p>
            <a:pPr marL="1143000" lvl="2" indent="-228600">
              <a:buSzPts val="1000"/>
              <a:buFont typeface="Symbol" panose="05050102010706020507" pitchFamily="18" charset="2"/>
              <a:buChar char=""/>
              <a:tabLst>
                <a:tab pos="1371600" algn="l"/>
              </a:tabLst>
            </a:pPr>
            <a:r>
              <a:rPr lang="en-GB" sz="1400" dirty="0"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Update CHF CDRs</a:t>
            </a:r>
            <a:endParaRPr lang="en-US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  <a:endParaRPr lang="en-US" altLang="zh-CN" sz="1400" dirty="0"/>
          </a:p>
          <a:p>
            <a:pPr lvl="1">
              <a:defRPr/>
            </a:pPr>
            <a:endParaRPr lang="en-US" altLang="zh-CN" sz="1400" dirty="0"/>
          </a:p>
          <a:p>
            <a:pPr lvl="1">
              <a:defRPr/>
            </a:pPr>
            <a:r>
              <a:rPr lang="en-US" altLang="zh-CN" sz="1400" dirty="0"/>
              <a:t>Introduce more solutions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4201678905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204727"/>
            <a:ext cx="9999023" cy="1143000"/>
          </a:xfrm>
        </p:spPr>
        <p:txBody>
          <a:bodyPr/>
          <a:lstStyle/>
          <a:p>
            <a:r>
              <a:rPr lang="en-GB" altLang="en-US" sz="3200" b="1" dirty="0"/>
              <a:t>Rel-18 Charging Aspects for SMF and MB-SMF to Support 5G Multicast-broadcast Services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9626179"/>
              </p:ext>
            </p:extLst>
          </p:nvPr>
        </p:nvGraphicFramePr>
        <p:xfrm>
          <a:off x="363748" y="1347727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6106">
                  <a:extLst>
                    <a:ext uri="{9D8B030D-6E8A-4147-A177-3AD203B41FA5}">
                      <a16:colId xmlns:a16="http://schemas.microsoft.com/office/drawing/2014/main" val="3381448122"/>
                    </a:ext>
                  </a:extLst>
                </a:gridCol>
                <a:gridCol w="5784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1000010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for SMF and MB-SMF to Support 5G Multicast-broadcast Services </a:t>
                      </a:r>
                      <a:endParaRPr lang="en-US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5MBS_CH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03/03/2024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60 </a:t>
                      </a:r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SP-230623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for Information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8" y="2221992"/>
            <a:ext cx="10409592" cy="4054983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  <a:endParaRPr lang="en-US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8 </a:t>
            </a:r>
            <a:r>
              <a:rPr lang="en-US" altLang="zh-CN" sz="1400" dirty="0" err="1">
                <a:latin typeface="Calibri" pitchFamily="34" charset="0"/>
                <a:ea typeface="宋体" pitchFamily="2" charset="-122"/>
                <a:cs typeface="Arial" charset="0"/>
              </a:rPr>
              <a:t>pCRs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references, scope and definitions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5MBS charging principles and general information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5MBS session charging </a:t>
            </a:r>
            <a:r>
              <a:rPr lang="en-GB" sz="1400" dirty="0" err="1">
                <a:latin typeface="Calibri" pitchFamily="34" charset="0"/>
                <a:ea typeface="宋体" pitchFamily="2" charset="-122"/>
                <a:cs typeface="Arial" charset="0"/>
              </a:rPr>
              <a:t>informations</a:t>
            </a: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Ga and </a:t>
            </a:r>
            <a:r>
              <a:rPr lang="en-GB" sz="1400" dirty="0" err="1">
                <a:latin typeface="Calibri" pitchFamily="34" charset="0"/>
                <a:ea typeface="宋体" pitchFamily="2" charset="-122"/>
                <a:cs typeface="Arial" charset="0"/>
              </a:rPr>
              <a:t>Bmbs</a:t>
            </a: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 interface reference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2 CRs were approved covering</a:t>
            </a:r>
          </a:p>
          <a:p>
            <a:pPr lvl="2"/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Remove MBS session charging information in TS 32.255</a:t>
            </a:r>
          </a:p>
          <a:p>
            <a:pPr lvl="2"/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Support of MBS charging in 5G data connectivity domain charging in TS 32.291</a:t>
            </a:r>
          </a:p>
          <a:p>
            <a:pPr lvl="1"/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TS 32.27x (</a:t>
            </a:r>
            <a:r>
              <a:rPr lang="en-US" altLang="zh-CN" sz="14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S5‑237034)</a:t>
            </a:r>
          </a:p>
          <a:p>
            <a:pPr lvl="1"/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TS 32.27x for Information (S5‑238029)</a:t>
            </a:r>
            <a:r>
              <a:rPr lang="en-US" altLang="zh-CN" sz="1400" kern="0" dirty="0"/>
              <a:t> </a:t>
            </a:r>
            <a:endParaRPr lang="en-DE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Complement on stage 3 definitions.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3433287657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204727"/>
            <a:ext cx="9999023" cy="1143000"/>
          </a:xfrm>
        </p:spPr>
        <p:txBody>
          <a:bodyPr/>
          <a:lstStyle/>
          <a:p>
            <a:r>
              <a:rPr lang="en-GB" altLang="en-US" sz="3200" b="1" dirty="0"/>
              <a:t>Rel-18 Charging Aspects of TSN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965136"/>
              </p:ext>
            </p:extLst>
          </p:nvPr>
        </p:nvGraphicFramePr>
        <p:xfrm>
          <a:off x="363747" y="1470728"/>
          <a:ext cx="10409592" cy="74897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6106">
                  <a:extLst>
                    <a:ext uri="{9D8B030D-6E8A-4147-A177-3AD203B41FA5}">
                      <a16:colId xmlns:a16="http://schemas.microsoft.com/office/drawing/2014/main" val="3381448122"/>
                    </a:ext>
                  </a:extLst>
                </a:gridCol>
                <a:gridCol w="5784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1010014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TSN 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TSN_CH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03/03/2024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30 </a:t>
                      </a:r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SP-231151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kern="1200" dirty="0">
                          <a:solidFill>
                            <a:srgbClr val="72AF2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for Information and approval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8" y="2332914"/>
            <a:ext cx="10409592" cy="394406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1 CR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charging support for TSN service in TS 32.254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12 </a:t>
            </a:r>
            <a:r>
              <a:rPr lang="en-US" altLang="zh-CN" sz="1400" dirty="0" err="1">
                <a:latin typeface="Calibri" pitchFamily="34" charset="0"/>
                <a:ea typeface="宋体" pitchFamily="2" charset="-122"/>
                <a:cs typeface="Arial" charset="0"/>
              </a:rPr>
              <a:t>pCRs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message flows for TSN charging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Define Charging Data Request and Response messages for TSN charging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Define the TSN charging CHF CDR data, message format and binding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Define the structure of TSN charging information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TS 32.282 (email approval S5‑237980)</a:t>
            </a:r>
            <a:endParaRPr lang="en-DE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TS 32.282 for Information and Approval (S5‑238015)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Introduce more solutions and define stage 3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1954793319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204727"/>
            <a:ext cx="9999023" cy="1143000"/>
          </a:xfrm>
        </p:spPr>
        <p:txBody>
          <a:bodyPr/>
          <a:lstStyle/>
          <a:p>
            <a:r>
              <a:rPr lang="en-GB" altLang="en-US" sz="3200" b="1" dirty="0"/>
              <a:t>Rel-18 Charging Aspects of B2B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3168559"/>
              </p:ext>
            </p:extLst>
          </p:nvPr>
        </p:nvGraphicFramePr>
        <p:xfrm>
          <a:off x="363747" y="1470728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6106">
                  <a:extLst>
                    <a:ext uri="{9D8B030D-6E8A-4147-A177-3AD203B41FA5}">
                      <a16:colId xmlns:a16="http://schemas.microsoft.com/office/drawing/2014/main" val="3381448122"/>
                    </a:ext>
                  </a:extLst>
                </a:gridCol>
                <a:gridCol w="5784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1010015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B2B 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B2B_CH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03/03/2024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70 </a:t>
                      </a:r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SP-231155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b="1" dirty="0">
                        <a:solidFill>
                          <a:srgbClr val="00B05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8" y="2332914"/>
            <a:ext cx="10409592" cy="394406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1 CR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Update the B2B charging with B-CHF via C-CHF in TS 32.240</a:t>
            </a: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2 discussion papers were noted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The selection of reference point between B-CHF and C-CHF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The stage 2 architecture and principle for B-CHF and C-CHF interconnection</a:t>
            </a: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Introduce more solutions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138198340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204727"/>
            <a:ext cx="9999023" cy="1143000"/>
          </a:xfrm>
        </p:spPr>
        <p:txBody>
          <a:bodyPr/>
          <a:lstStyle/>
          <a:p>
            <a:r>
              <a:rPr lang="en-GB" altLang="en-US" sz="3200" b="1" dirty="0"/>
              <a:t>Rel-18 Charging Aspects of  5WWC phase 2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3023991"/>
              </p:ext>
            </p:extLst>
          </p:nvPr>
        </p:nvGraphicFramePr>
        <p:xfrm>
          <a:off x="363747" y="1470728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6106">
                  <a:extLst>
                    <a:ext uri="{9D8B030D-6E8A-4147-A177-3AD203B41FA5}">
                      <a16:colId xmlns:a16="http://schemas.microsoft.com/office/drawing/2014/main" val="3381448122"/>
                    </a:ext>
                  </a:extLst>
                </a:gridCol>
                <a:gridCol w="5784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1010016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 5WWC phase 2 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5WWC_ Ph2</a:t>
                      </a:r>
                      <a:endParaRPr lang="en-DE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03/03/2024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0 </a:t>
                      </a:r>
                      <a:r>
                        <a:rPr lang="en-GB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SP-231154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b="1" dirty="0">
                        <a:solidFill>
                          <a:srgbClr val="00B05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583204" y="3009571"/>
            <a:ext cx="9886676" cy="297060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1 CR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clarification text for use of UE behind the RGs in TS 32.255</a:t>
            </a: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US" altLang="zh-CN" sz="1400" dirty="0"/>
              <a:t>More adjustments on stage 2 and parameter definition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4120069969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204727"/>
            <a:ext cx="9999023" cy="1143000"/>
          </a:xfrm>
        </p:spPr>
        <p:txBody>
          <a:bodyPr/>
          <a:lstStyle/>
          <a:p>
            <a:r>
              <a:rPr lang="en-GB" altLang="en-US" sz="3200" b="1" dirty="0"/>
              <a:t>Rel-18 Charging for roaming and additional actor using CHF to CHF interface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9374714"/>
              </p:ext>
            </p:extLst>
          </p:nvPr>
        </p:nvGraphicFramePr>
        <p:xfrm>
          <a:off x="363747" y="1470728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6106">
                  <a:extLst>
                    <a:ext uri="{9D8B030D-6E8A-4147-A177-3AD203B41FA5}">
                      <a16:colId xmlns:a16="http://schemas.microsoft.com/office/drawing/2014/main" val="3381448122"/>
                    </a:ext>
                  </a:extLst>
                </a:gridCol>
                <a:gridCol w="5784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1010017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for roaming and additional actor using CHF to CHF interface 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CHRACHF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03/03/2024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20 </a:t>
                      </a: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%</a:t>
                      </a:r>
                      <a:endParaRPr lang="en-GB" sz="11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SP-231153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b="1" dirty="0">
                        <a:solidFill>
                          <a:srgbClr val="00B05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286745" y="2186162"/>
            <a:ext cx="10409592" cy="394406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11 CRs </a:t>
            </a:r>
            <a:r>
              <a:rPr lang="en-GB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were agreed impacting for TS 32.255, TS 32.256 and TS 32.290</a:t>
            </a:r>
            <a:endParaRPr lang="en-US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Clarify the selection of two LBO roaming architectures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CHF to CHF interaction principle for LBO roaming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Addition of CHF to CHF roaming charging profile and  interaction failure handling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Addition of CHF selection by H-CHF, CHF to CHF flow and CHF information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Quota mangement for CHF to CHF communication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Addition of more stage 2 information and parameter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1627832165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204727"/>
            <a:ext cx="9999023" cy="1143000"/>
          </a:xfrm>
        </p:spPr>
        <p:txBody>
          <a:bodyPr/>
          <a:lstStyle/>
          <a:p>
            <a:r>
              <a:rPr lang="en-GB" altLang="en-US" sz="3200" b="1" dirty="0"/>
              <a:t>Rel-18 Charging aspects of Satellite Access in 5GS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2908717"/>
              </p:ext>
            </p:extLst>
          </p:nvPr>
        </p:nvGraphicFramePr>
        <p:xfrm>
          <a:off x="363747" y="1470728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6106">
                  <a:extLst>
                    <a:ext uri="{9D8B030D-6E8A-4147-A177-3AD203B41FA5}">
                      <a16:colId xmlns:a16="http://schemas.microsoft.com/office/drawing/2014/main" val="3381448122"/>
                    </a:ext>
                  </a:extLst>
                </a:gridCol>
                <a:gridCol w="5784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1010018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Satellite Access in 5GS 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5GSAT_ Ph2_CH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03/03/2024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20 </a:t>
                      </a: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%</a:t>
                      </a:r>
                      <a:endParaRPr lang="en-GB" sz="11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SP-231152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b="1" dirty="0">
                        <a:solidFill>
                          <a:srgbClr val="00B05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8" y="2332914"/>
            <a:ext cx="10409592" cy="394406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2 CRs for TS 32.255 and TS 32.291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charging requirements for satellite access charging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satellite feature for satellite access charging</a:t>
            </a:r>
          </a:p>
          <a:p>
            <a:pPr marL="914400" lvl="2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endParaRPr lang="en-GB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Continue to update the stage 3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1747282132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-352338" y="0"/>
            <a:ext cx="10989578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72AF2F"/>
                </a:solidFill>
              </a:rPr>
              <a:t>Rel-18</a:t>
            </a:r>
            <a:r>
              <a:rPr lang="en-GB" altLang="en-US" b="1" dirty="0">
                <a:solidFill>
                  <a:srgbClr val="72AF2F"/>
                </a:solidFill>
              </a:rPr>
              <a:t> </a:t>
            </a:r>
            <a:r>
              <a:rPr lang="en-GB" altLang="en-US" sz="3200" b="1" dirty="0">
                <a:solidFill>
                  <a:srgbClr val="72AF2F"/>
                </a:solidFill>
              </a:rPr>
              <a:t>Study (FS_NCHF_Ph2)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2662726"/>
              </p:ext>
            </p:extLst>
          </p:nvPr>
        </p:nvGraphicFramePr>
        <p:xfrm>
          <a:off x="440266" y="1364193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94768">
                  <a:extLst>
                    <a:ext uri="{9D8B030D-6E8A-4147-A177-3AD203B41FA5}">
                      <a16:colId xmlns:a16="http://schemas.microsoft.com/office/drawing/2014/main" val="3549349587"/>
                    </a:ext>
                  </a:extLst>
                </a:gridCol>
                <a:gridCol w="67180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85514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920020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</a:t>
                      </a:r>
                      <a:r>
                        <a:rPr lang="en-US" sz="1200" b="1" i="0" u="none" strike="noStrike" kern="12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Nchf</a:t>
                      </a: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charging services phase 2</a:t>
                      </a:r>
                      <a:endParaRPr lang="fr-FR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FS_NCHF_Ph2</a:t>
                      </a:r>
                      <a:endParaRPr lang="fr-FR" sz="11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12/12/2023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98 </a:t>
                      </a: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%</a:t>
                      </a:r>
                      <a:endParaRPr lang="en-GB" sz="11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SP-210390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for Approval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440266" y="2657436"/>
            <a:ext cx="10409592" cy="359898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3 pCRs for TR 28.826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400" kern="0" dirty="0"/>
              <a:t>Removal of editor's note solution 1.21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400" kern="0" dirty="0"/>
              <a:t>Introduce one Solution for common IEs with clause 6 evaluation and conclusion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400" kern="0" dirty="0"/>
              <a:t>Study conclusion and recommendations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</a:t>
            </a:r>
            <a:r>
              <a:rPr lang="en-US" altLang="zh-CN" sz="1400" kern="0" dirty="0"/>
              <a:t>TR 28.826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(</a:t>
            </a:r>
            <a:r>
              <a:rPr lang="en-US" altLang="zh-CN" sz="14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S5‑237981)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TR 28.826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for Approval (S5‑238041)</a:t>
            </a:r>
            <a:r>
              <a:rPr lang="en-US" altLang="zh-CN" sz="1400" kern="0" dirty="0"/>
              <a:t> </a:t>
            </a:r>
          </a:p>
          <a:p>
            <a:pPr marL="457189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none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423414090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62208" y="1958975"/>
            <a:ext cx="10363200" cy="1470025"/>
          </a:xfrm>
        </p:spPr>
        <p:txBody>
          <a:bodyPr/>
          <a:lstStyle/>
          <a:p>
            <a:r>
              <a:rPr lang="en-GB" altLang="zh-CN" sz="4400" dirty="0"/>
              <a:t>Administrative aspects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2541069" y="3561347"/>
            <a:ext cx="7546208" cy="1300488"/>
          </a:xfrm>
        </p:spPr>
        <p:txBody>
          <a:bodyPr/>
          <a:lstStyle/>
          <a:p>
            <a:pPr marL="342900" indent="-342900" algn="l">
              <a:buFont typeface="Wingdings" panose="05000000000000000000" pitchFamily="2" charset="2"/>
              <a:buChar char="Ø"/>
            </a:pPr>
            <a:r>
              <a:rPr lang="en-US" sz="2000" dirty="0"/>
              <a:t>Arrangement on rapporteur calls</a:t>
            </a:r>
          </a:p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US" sz="2000" dirty="0"/>
              <a:t>No call is announced before SA5#153 (Jan 2024)</a:t>
            </a:r>
          </a:p>
          <a:p>
            <a:pPr marL="952485" lvl="1" indent="-342900" algn="l">
              <a:buFont typeface="Wingdings" panose="05000000000000000000" pitchFamily="2" charset="2"/>
              <a:buChar char="Ø"/>
            </a:pPr>
            <a:r>
              <a:rPr lang="en-US" sz="2000" dirty="0"/>
              <a:t>Call allocation is expected after SA5#153 (Feb – May 2024) </a:t>
            </a:r>
          </a:p>
        </p:txBody>
      </p:sp>
    </p:spTree>
    <p:extLst>
      <p:ext uri="{BB962C8B-B14F-4D97-AF65-F5344CB8AC3E}">
        <p14:creationId xmlns:p14="http://schemas.microsoft.com/office/powerpoint/2010/main" val="3524770648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667512" y="606967"/>
            <a:ext cx="9102725" cy="1143000"/>
          </a:xfrm>
        </p:spPr>
        <p:txBody>
          <a:bodyPr/>
          <a:lstStyle/>
          <a:p>
            <a:r>
              <a:rPr lang="en-GB" altLang="en-US" sz="3200" b="1" dirty="0"/>
              <a:t>Rel-18 Study (</a:t>
            </a:r>
            <a:r>
              <a:rPr lang="en-GB" altLang="en-US" sz="3200" b="1" dirty="0" err="1"/>
              <a:t>FS_CHFSeg</a:t>
            </a:r>
            <a:r>
              <a:rPr lang="en-GB" altLang="en-US" sz="3200" b="1" dirty="0"/>
              <a:t>)</a:t>
            </a:r>
            <a:br>
              <a:rPr lang="en-GB" altLang="en-US" sz="3200" b="1" dirty="0"/>
            </a:br>
            <a:endParaRPr lang="en-GB" altLang="en-US" sz="32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8616309"/>
              </p:ext>
            </p:extLst>
          </p:nvPr>
        </p:nvGraphicFramePr>
        <p:xfrm>
          <a:off x="363747" y="1470728"/>
          <a:ext cx="10409592" cy="82277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46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44656">
                  <a:extLst>
                    <a:ext uri="{9D8B030D-6E8A-4147-A177-3AD203B41FA5}">
                      <a16:colId xmlns:a16="http://schemas.microsoft.com/office/drawing/2014/main" val="1168613165"/>
                    </a:ext>
                  </a:extLst>
                </a:gridCol>
                <a:gridCol w="4998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980026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CHF Segmentation</a:t>
                      </a:r>
                      <a:endParaRPr lang="en-US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11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FS_CHFSeg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15/09/2023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35%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SP-221160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j-lt"/>
                          <a:ea typeface="+mn-ea"/>
                          <a:cs typeface="+mn-cs"/>
                        </a:rPr>
                        <a:t>55 %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Normative work expected in Rel-19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6" y="2752344"/>
            <a:ext cx="11311467" cy="345795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7 pCRs for TR 28.840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11 CHF Selection Scenarios (CHF Selection: NF Consumers Information, SUPI or Group ID, NF Type and inter CHF, NF Type and SCP and NF Type to HTTP redirect, Charging  Domain)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Editorial Changes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New key issue (CHF Selection per Tenant)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Solutions Evaluations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TR 28.840 (</a:t>
            </a:r>
            <a:r>
              <a:rPr lang="en-US" altLang="zh-CN" sz="14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S5‑237982)</a:t>
            </a:r>
          </a:p>
          <a:p>
            <a:pPr marL="457189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 marL="457189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en-US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Finalize CHF Selection Evaluations and provide Conclusions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3156586829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539496" y="448056"/>
            <a:ext cx="9102725" cy="1143000"/>
          </a:xfrm>
        </p:spPr>
        <p:txBody>
          <a:bodyPr/>
          <a:lstStyle/>
          <a:p>
            <a:r>
              <a:rPr lang="en-GB" altLang="en-US" sz="3200" b="1" dirty="0">
                <a:solidFill>
                  <a:srgbClr val="00B050"/>
                </a:solidFill>
              </a:rPr>
              <a:t>Rel-18 Study (</a:t>
            </a:r>
            <a:r>
              <a:rPr lang="en-GB" sz="3200" b="1" dirty="0">
                <a:solidFill>
                  <a:srgbClr val="00B050"/>
                </a:solidFill>
              </a:rPr>
              <a:t>FS_5GSAT_CH</a:t>
            </a:r>
            <a:r>
              <a:rPr lang="en-GB" altLang="en-US" sz="3200" b="1" dirty="0">
                <a:solidFill>
                  <a:srgbClr val="00B050"/>
                </a:solidFill>
              </a:rPr>
              <a:t>)</a:t>
            </a:r>
            <a:br>
              <a:rPr lang="en-GB" altLang="en-US" sz="3200" b="1" dirty="0">
                <a:solidFill>
                  <a:srgbClr val="00B050"/>
                </a:solidFill>
              </a:rPr>
            </a:br>
            <a:endParaRPr lang="en-GB" altLang="en-US" sz="3200" b="1" dirty="0">
              <a:solidFill>
                <a:srgbClr val="00B05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1814343"/>
              </p:ext>
            </p:extLst>
          </p:nvPr>
        </p:nvGraphicFramePr>
        <p:xfrm>
          <a:off x="363747" y="1470728"/>
          <a:ext cx="10409592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265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70021">
                  <a:extLst>
                    <a:ext uri="{9D8B030D-6E8A-4147-A177-3AD203B41FA5}">
                      <a16:colId xmlns:a16="http://schemas.microsoft.com/office/drawing/2014/main" val="1168613165"/>
                    </a:ext>
                  </a:extLst>
                </a:gridCol>
                <a:gridCol w="56655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771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980028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charging aspects of Satellite in 5GS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FS_5GSAT_CH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12/12/2023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80 %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SP-221162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300" b="1" dirty="0">
                          <a:solidFill>
                            <a:srgbClr val="00B050"/>
                          </a:solidFill>
                        </a:rPr>
                        <a:t>Completed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363747" y="2613728"/>
            <a:ext cx="11311467" cy="3427475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1 </a:t>
            </a:r>
            <a:r>
              <a:rPr lang="en-US" altLang="zh-CN" sz="1400" dirty="0" err="1">
                <a:latin typeface="Calibri" pitchFamily="34" charset="0"/>
                <a:ea typeface="宋体" pitchFamily="2" charset="-122"/>
                <a:cs typeface="Arial" charset="0"/>
              </a:rPr>
              <a:t>pCR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 for TR 28.844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Rapporteur and Edith Help cleanup 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TR 28.844 (</a:t>
            </a:r>
            <a:r>
              <a:rPr lang="en-US" altLang="zh-CN" sz="14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S5‑237983)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de-DE" sz="2000" kern="0" dirty="0"/>
          </a:p>
          <a:p>
            <a:pPr lvl="1">
              <a:defRPr/>
            </a:pPr>
            <a:r>
              <a:rPr lang="en-GB" altLang="zh-CN" sz="1400" dirty="0"/>
              <a:t>none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2981388249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710057" cy="1143000"/>
          </a:xfrm>
        </p:spPr>
        <p:txBody>
          <a:bodyPr/>
          <a:lstStyle/>
          <a:p>
            <a:r>
              <a:rPr lang="en-GB" altLang="en-US" b="1" dirty="0"/>
              <a:t>Rel-18 Study (</a:t>
            </a:r>
            <a:r>
              <a:rPr lang="en-GB" b="1" dirty="0" err="1"/>
              <a:t>FS_Ranging_SL_CH</a:t>
            </a:r>
            <a:r>
              <a:rPr lang="en-GB" altLang="en-US" b="1" dirty="0"/>
              <a:t>)</a:t>
            </a:r>
            <a:br>
              <a:rPr lang="en-GB" altLang="en-US" b="1" dirty="0"/>
            </a:br>
            <a:endParaRPr lang="en-GB" altLang="en-US" sz="20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169031"/>
              </p:ext>
            </p:extLst>
          </p:nvPr>
        </p:nvGraphicFramePr>
        <p:xfrm>
          <a:off x="431124" y="1388500"/>
          <a:ext cx="10409592" cy="74897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269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0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1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6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7303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8897">
                  <a:extLst>
                    <a:ext uri="{9D8B030D-6E8A-4147-A177-3AD203B41FA5}">
                      <a16:colId xmlns:a16="http://schemas.microsoft.com/office/drawing/2014/main" val="1168613165"/>
                    </a:ext>
                  </a:extLst>
                </a:gridCol>
                <a:gridCol w="59676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92772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1080009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Charging Aspects of Ranging and </a:t>
                      </a:r>
                      <a:r>
                        <a:rPr lang="en-GB" sz="1200" b="1" i="0" u="none" strike="noStrike" kern="12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Positioning 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US" sz="1100" kern="1200" dirty="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FS_Ranging_SL_CH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15/12/2023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40 %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SP-230622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Normative work expected in Rel-19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431124" y="2137475"/>
            <a:ext cx="11311467" cy="4167072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 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7 pCRs for TR 28.845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Update Solution for 5GS charging of </a:t>
            </a:r>
          </a:p>
          <a:p>
            <a:pPr lvl="3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Ranging </a:t>
            </a:r>
            <a:r>
              <a:rPr lang="en-GB" sz="1400" dirty="0" err="1">
                <a:latin typeface="Calibri" pitchFamily="34" charset="0"/>
                <a:ea typeface="宋体" pitchFamily="2" charset="-122"/>
                <a:cs typeface="Arial" charset="0"/>
              </a:rPr>
              <a:t>Sidelink</a:t>
            </a: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 Positioning UE Discovery</a:t>
            </a:r>
          </a:p>
          <a:p>
            <a:pPr lvl="3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UE positioning assisted by </a:t>
            </a:r>
            <a:r>
              <a:rPr lang="en-GB" sz="1400" dirty="0" err="1">
                <a:latin typeface="Calibri" pitchFamily="34" charset="0"/>
                <a:ea typeface="宋体" pitchFamily="2" charset="-122"/>
                <a:cs typeface="Arial" charset="0"/>
              </a:rPr>
              <a:t>Sidelink</a:t>
            </a: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 Positioning and involving 5GC</a:t>
            </a:r>
          </a:p>
          <a:p>
            <a:pPr lvl="3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UE only </a:t>
            </a:r>
            <a:r>
              <a:rPr lang="en-GB" sz="1400" dirty="0" err="1">
                <a:latin typeface="Calibri" pitchFamily="34" charset="0"/>
                <a:ea typeface="宋体" pitchFamily="2" charset="-122"/>
                <a:cs typeface="Arial" charset="0"/>
              </a:rPr>
              <a:t>Sidelink</a:t>
            </a: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 Positioning for Target UE using Located UE</a:t>
            </a:r>
          </a:p>
          <a:p>
            <a:pPr lvl="3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Ranging SL Positioning service exposure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 Evaluation and Conclusion for </a:t>
            </a:r>
          </a:p>
          <a:p>
            <a:pPr lvl="3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5GS charging of Ranging </a:t>
            </a:r>
            <a:r>
              <a:rPr lang="en-GB" sz="1400" dirty="0" err="1">
                <a:latin typeface="Calibri" pitchFamily="34" charset="0"/>
                <a:ea typeface="宋体" pitchFamily="2" charset="-122"/>
                <a:cs typeface="Arial" charset="0"/>
              </a:rPr>
              <a:t>Sidelink</a:t>
            </a: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 Positioning UE Discovery</a:t>
            </a:r>
          </a:p>
          <a:p>
            <a:pPr lvl="3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UE positioning assisted by </a:t>
            </a:r>
            <a:r>
              <a:rPr lang="en-GB" sz="1400" dirty="0" err="1">
                <a:latin typeface="Calibri" pitchFamily="34" charset="0"/>
                <a:ea typeface="宋体" pitchFamily="2" charset="-122"/>
                <a:cs typeface="Arial" charset="0"/>
              </a:rPr>
              <a:t>Sidelink</a:t>
            </a: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 Positioning and involving 5GC</a:t>
            </a:r>
          </a:p>
          <a:p>
            <a:pPr lvl="3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UE only </a:t>
            </a:r>
            <a:r>
              <a:rPr lang="en-GB" sz="1400" dirty="0" err="1">
                <a:latin typeface="Calibri" pitchFamily="34" charset="0"/>
                <a:ea typeface="宋体" pitchFamily="2" charset="-122"/>
                <a:cs typeface="Arial" charset="0"/>
              </a:rPr>
              <a:t>Sidelink</a:t>
            </a: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 Positioning for Target UE using Located UE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TR 28.845 (</a:t>
            </a:r>
            <a:r>
              <a:rPr lang="en-US" altLang="zh-CN" sz="14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S5‑237984)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/>
              <a:t>TR 28.845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for Information (S5‑238069)</a:t>
            </a:r>
            <a:r>
              <a:rPr lang="en-US" altLang="zh-CN" sz="1400" kern="0" dirty="0"/>
              <a:t> 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defRPr/>
            </a:pPr>
            <a:r>
              <a:rPr lang="en-GB" altLang="zh-CN" sz="1400" dirty="0"/>
              <a:t>Solutions Update, Evaluation and Conclusion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668262093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636523" y="670114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TSs &amp; TRs </a:t>
            </a:r>
            <a:r>
              <a:rPr lang="en-US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to be sent to SA#102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3269622"/>
              </p:ext>
            </p:extLst>
          </p:nvPr>
        </p:nvGraphicFramePr>
        <p:xfrm>
          <a:off x="661595" y="2131921"/>
          <a:ext cx="10651674" cy="3003096"/>
        </p:xfrm>
        <a:graphic>
          <a:graphicData uri="http://schemas.openxmlformats.org/drawingml/2006/table">
            <a:tbl>
              <a:tblPr/>
              <a:tblGrid>
                <a:gridCol w="1281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990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1081">
                  <a:extLst>
                    <a:ext uri="{9D8B030D-6E8A-4147-A177-3AD203B41FA5}">
                      <a16:colId xmlns:a16="http://schemas.microsoft.com/office/drawing/2014/main" val="1307580657"/>
                    </a:ext>
                  </a:extLst>
                </a:gridCol>
              </a:tblGrid>
              <a:tr h="4631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For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S5-238004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Presentation of TS 28.204 for Information and approval</a:t>
                      </a:r>
                      <a:endParaRPr lang="en-D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Information and Approval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4807358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S5-238015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Presentation of TS 32.282 for Information</a:t>
                      </a:r>
                      <a:endParaRPr lang="fr-FR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Information and Approval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5237182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S5-238029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Presentation of TS 32.27x for Information</a:t>
                      </a:r>
                      <a:endParaRPr lang="fr-FR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Information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155142"/>
                  </a:ext>
                </a:extLst>
              </a:tr>
              <a:tr h="47042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S5-238041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Presentation of TR 28.826 for approval</a:t>
                      </a:r>
                      <a:endParaRPr lang="fr-FR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Approval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8697515"/>
                  </a:ext>
                </a:extLst>
              </a:tr>
              <a:tr h="486137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S5-238069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Presentation of TR 28.845 for Information</a:t>
                      </a:r>
                      <a:endParaRPr lang="fr-FR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Information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010495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6487926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9A4462-8410-4856-8E91-37BCEC64D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9486" y="1321067"/>
            <a:ext cx="9725891" cy="1143000"/>
          </a:xfrm>
        </p:spPr>
        <p:txBody>
          <a:bodyPr/>
          <a:lstStyle/>
          <a:p>
            <a:r>
              <a:rPr lang="en-US" sz="4000" dirty="0">
                <a:ea typeface="+mn-ea"/>
                <a:cs typeface="Arial" panose="020B0604020202020204" pitchFamily="34" charset="0"/>
              </a:rPr>
              <a:t>Charging CRs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6A0F4C-1F3F-4B7E-AB9C-EEE50D4A05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7952" y="3133000"/>
            <a:ext cx="10240729" cy="6063914"/>
          </a:xfrm>
        </p:spPr>
        <p:txBody>
          <a:bodyPr/>
          <a:lstStyle/>
          <a:p>
            <a:r>
              <a:rPr lang="en-GB" sz="2800" dirty="0">
                <a:solidFill>
                  <a:srgbClr val="FF0000"/>
                </a:solidFill>
              </a:rPr>
              <a:t>New WID: </a:t>
            </a:r>
            <a:r>
              <a:rPr lang="en-GB" sz="2800" dirty="0" err="1"/>
              <a:t>AIMLsysNEF_CH</a:t>
            </a:r>
            <a:endParaRPr lang="en-GB" sz="2800" dirty="0"/>
          </a:p>
          <a:p>
            <a:r>
              <a:rPr lang="en-GB" sz="2800" dirty="0">
                <a:solidFill>
                  <a:srgbClr val="FF0000"/>
                </a:solidFill>
              </a:rPr>
              <a:t>New WID: </a:t>
            </a:r>
            <a:r>
              <a:rPr lang="en-GB" sz="2800" dirty="0"/>
              <a:t>5GSATB_Ph2_CH</a:t>
            </a:r>
          </a:p>
          <a:p>
            <a:r>
              <a:rPr lang="en-GB" sz="2800" dirty="0"/>
              <a:t>NETSLICE_CH_Ph2</a:t>
            </a:r>
          </a:p>
          <a:p>
            <a:r>
              <a:rPr lang="en-US" sz="2800" dirty="0" err="1"/>
              <a:t>eNPN_CH</a:t>
            </a:r>
            <a:r>
              <a:rPr lang="en-US" sz="2800" dirty="0"/>
              <a:t> </a:t>
            </a:r>
          </a:p>
          <a:p>
            <a:r>
              <a:rPr lang="en-US" sz="2800" dirty="0"/>
              <a:t>5MBS_CH</a:t>
            </a:r>
          </a:p>
          <a:p>
            <a:r>
              <a:rPr lang="en-US" sz="2800" dirty="0"/>
              <a:t>Maintenance and Rel-18 small Enhancements</a:t>
            </a:r>
          </a:p>
          <a:p>
            <a:pPr marL="0" indent="0">
              <a:buNone/>
            </a:pPr>
            <a:endParaRPr lang="en-US" sz="2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B257957-DB3F-BD7F-934E-4ACA1D49752F}"/>
              </a:ext>
            </a:extLst>
          </p:cNvPr>
          <p:cNvSpPr txBox="1">
            <a:spLocks/>
          </p:cNvSpPr>
          <p:nvPr/>
        </p:nvSpPr>
        <p:spPr bwMode="auto">
          <a:xfrm>
            <a:off x="6902246" y="3133000"/>
            <a:ext cx="3932904" cy="3562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2800" kern="0" dirty="0"/>
              <a:t>TSN_CH</a:t>
            </a:r>
            <a:endParaRPr lang="en-US" sz="2800" kern="0" dirty="0"/>
          </a:p>
          <a:p>
            <a:r>
              <a:rPr lang="en-US" sz="2800" kern="0" dirty="0"/>
              <a:t>B2B_CH</a:t>
            </a:r>
          </a:p>
          <a:p>
            <a:r>
              <a:rPr lang="en-US" sz="2800" kern="0" dirty="0"/>
              <a:t>5WWC_Ph2</a:t>
            </a:r>
          </a:p>
          <a:p>
            <a:r>
              <a:rPr lang="en-GB" sz="2800" kern="0" dirty="0"/>
              <a:t>CHRACHF</a:t>
            </a:r>
          </a:p>
          <a:p>
            <a:r>
              <a:rPr lang="en-GB" sz="2800" kern="0" dirty="0"/>
              <a:t>5GSAT_ Ph2_CH</a:t>
            </a:r>
            <a:endParaRPr lang="en-US" sz="2800" kern="0" dirty="0"/>
          </a:p>
          <a:p>
            <a:pPr marL="0" indent="0">
              <a:buFontTx/>
              <a:buNone/>
            </a:pPr>
            <a:endParaRPr lang="en-US" sz="2800" kern="0" dirty="0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CDE4EBF9-C92E-06A7-F77B-7F32D4A575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1517152"/>
              </p:ext>
            </p:extLst>
          </p:nvPr>
        </p:nvGraphicFramePr>
        <p:xfrm>
          <a:off x="9918752" y="1651786"/>
          <a:ext cx="2106328" cy="17772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showAsIcon="1" r:id="rId5" imgW="914400" imgH="771822" progId="Word.Document.8">
                  <p:embed/>
                </p:oleObj>
              </mc:Choice>
              <mc:Fallback>
                <p:oleObj name="Document" showAsIcon="1" r:id="rId5" imgW="914400" imgH="771822" progId="Word.Documen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918752" y="1651786"/>
                        <a:ext cx="2106328" cy="17772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2765894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60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067" y="410966"/>
            <a:ext cx="8973312" cy="768101"/>
          </a:xfrm>
        </p:spPr>
        <p:txBody>
          <a:bodyPr/>
          <a:lstStyle/>
          <a:p>
            <a:r>
              <a:rPr lang="sv-SE" dirty="0"/>
              <a:t>Incoming LSs</a:t>
            </a:r>
          </a:p>
        </p:txBody>
      </p:sp>
      <p:graphicFrame>
        <p:nvGraphicFramePr>
          <p:cNvPr id="6" name="Table Placeholder 4">
            <a:extLst>
              <a:ext uri="{FF2B5EF4-FFF2-40B4-BE49-F238E27FC236}">
                <a16:creationId xmlns:a16="http://schemas.microsoft.com/office/drawing/2014/main" id="{81E1A320-EF42-4A25-A368-F111EC773BB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31922241"/>
              </p:ext>
            </p:extLst>
          </p:nvPr>
        </p:nvGraphicFramePr>
        <p:xfrm>
          <a:off x="702067" y="1939341"/>
          <a:ext cx="10950002" cy="17904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9969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6279306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124727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75657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10343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405438">
                <a:tc>
                  <a:txBody>
                    <a:bodyPr/>
                    <a:lstStyle/>
                    <a:p>
                      <a:pPr algn="ctr"/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sz="2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In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8501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S5-237322</a:t>
                      </a: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LS on String based Charging Identifier over SBI</a:t>
                      </a: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C4-234657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postponed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sv-SE" sz="16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2203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3835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680" y="116142"/>
            <a:ext cx="9112251" cy="1143000"/>
          </a:xfrm>
        </p:spPr>
        <p:txBody>
          <a:bodyPr/>
          <a:lstStyle/>
          <a:p>
            <a:r>
              <a:rPr lang="sv-SE" dirty="0"/>
              <a:t>Outgoing LSs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230612108"/>
              </p:ext>
            </p:extLst>
          </p:nvPr>
        </p:nvGraphicFramePr>
        <p:xfrm>
          <a:off x="685800" y="2089763"/>
          <a:ext cx="10763250" cy="1794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0125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5951393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236518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1194724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380490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14357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 To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5877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sv-SE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en-US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endParaRPr kumimoji="0" lang="en-GB" sz="16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77307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976364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8C1BF-313B-4838-85C8-7573D7717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6001" y="2454388"/>
            <a:ext cx="9102725" cy="1143000"/>
          </a:xfrm>
        </p:spPr>
        <p:txBody>
          <a:bodyPr/>
          <a:lstStyle/>
          <a:p>
            <a:r>
              <a:rPr lang="sv-SE" dirty="0"/>
              <a:t>Charging (CH) WIs/SIs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3506241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847849" y="541566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New or Revised Charging SIDs/WIDs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8" name="Group 76">
            <a:extLst>
              <a:ext uri="{FF2B5EF4-FFF2-40B4-BE49-F238E27FC236}">
                <a16:creationId xmlns:a16="http://schemas.microsoft.com/office/drawing/2014/main" id="{9969EA0D-50CF-4183-B85E-7E445686F9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4164253"/>
              </p:ext>
            </p:extLst>
          </p:nvPr>
        </p:nvGraphicFramePr>
        <p:xfrm>
          <a:off x="723900" y="1889721"/>
          <a:ext cx="10858502" cy="2829834"/>
        </p:xfrm>
        <a:graphic>
          <a:graphicData uri="http://schemas.openxmlformats.org/drawingml/2006/table">
            <a:tbl>
              <a:tblPr/>
              <a:tblGrid>
                <a:gridCol w="13695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31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57452">
                  <a:extLst>
                    <a:ext uri="{9D8B030D-6E8A-4147-A177-3AD203B41FA5}">
                      <a16:colId xmlns:a16="http://schemas.microsoft.com/office/drawing/2014/main" val="1853449902"/>
                    </a:ext>
                  </a:extLst>
                </a:gridCol>
              </a:tblGrid>
              <a:tr h="55489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Source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US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S5-237988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WID on NEF Charging enhancement to support AI/ML in 5GS</a:t>
                      </a:r>
                    </a:p>
                    <a:p>
                      <a:pPr marL="0" marR="0" algn="l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US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(for </a:t>
                      </a:r>
                      <a:r>
                        <a:rPr kumimoji="0" lang="en-US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approval and completion </a:t>
                      </a:r>
                      <a:r>
                        <a:rPr kumimoji="0" lang="en-US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based on the approval of the 1 CR under </a:t>
                      </a:r>
                      <a:r>
                        <a:rPr kumimoji="0" lang="en-GB" sz="18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AIMLsysNEF_CH</a:t>
                      </a:r>
                      <a:r>
                        <a:rPr kumimoji="0" lang="en-GB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 and 3 CRs under TEI18</a:t>
                      </a:r>
                      <a:r>
                        <a:rPr kumimoji="0" lang="en-US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)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US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OPPO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1712055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US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S5-237992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New WID on charging aspects of Satellite Backhaul in 5GS</a:t>
                      </a:r>
                      <a:br>
                        <a:rPr kumimoji="0" lang="en-GB" sz="16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</a:br>
                      <a:r>
                        <a:rPr kumimoji="0" lang="en-US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(for </a:t>
                      </a:r>
                      <a:r>
                        <a:rPr kumimoji="0" lang="en-US" sz="18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approval </a:t>
                      </a:r>
                      <a:r>
                        <a:rPr kumimoji="0" lang="en-US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and with the approval of the 1 CR under </a:t>
                      </a:r>
                      <a:r>
                        <a:rPr kumimoji="0" lang="en-GB" sz="18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AIMLsysNEF_CH</a:t>
                      </a:r>
                      <a:r>
                        <a:rPr kumimoji="0" lang="en-GB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 and 8 CRs under TEI18</a:t>
                      </a:r>
                      <a:r>
                        <a:rPr kumimoji="0" lang="en-US" sz="18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)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US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CATT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0637075"/>
                  </a:ext>
                </a:extLst>
              </a:tr>
              <a:tr h="45375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US" sz="2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S5-237985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GB" sz="2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Revised WID on Charging Aspects of Network Slicing Phase 2</a:t>
                      </a:r>
                      <a:endParaRPr kumimoji="0" lang="en-US" sz="20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kumimoji="0" lang="en-US" sz="20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DengXian" panose="02010600030101010101" pitchFamily="2" charset="-122"/>
                          <a:cs typeface="+mn-cs"/>
                        </a:rPr>
                        <a:t>MATRIXX Software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639585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275073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227667" y="101600"/>
            <a:ext cx="9103784" cy="1143000"/>
          </a:xfrm>
        </p:spPr>
        <p:txBody>
          <a:bodyPr/>
          <a:lstStyle/>
          <a:p>
            <a:r>
              <a:rPr lang="en-GB" altLang="en-US" dirty="0"/>
              <a:t>SA5 progress – Summary</a:t>
            </a:r>
            <a:endParaRPr lang="en-US" alt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6681774"/>
              </p:ext>
            </p:extLst>
          </p:nvPr>
        </p:nvGraphicFramePr>
        <p:xfrm>
          <a:off x="392150" y="1260289"/>
          <a:ext cx="11407699" cy="500844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9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069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48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19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8469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05157">
                  <a:extLst>
                    <a:ext uri="{9D8B030D-6E8A-4147-A177-3AD203B41FA5}">
                      <a16:colId xmlns:a16="http://schemas.microsoft.com/office/drawing/2014/main" val="3182844481"/>
                    </a:ext>
                  </a:extLst>
                </a:gridCol>
                <a:gridCol w="56430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48952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865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 </a:t>
                      </a:r>
                      <a:r>
                        <a:rPr lang="en-GB" sz="800" dirty="0"/>
                        <a:t>(dd/mm/yyyy)</a:t>
                      </a:r>
                      <a:endParaRPr lang="en-GB" sz="1400" dirty="0"/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3647"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Rel-18 Work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---</a:t>
                      </a:r>
                      <a:r>
                        <a:rPr lang="en-GB" sz="8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967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980025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Network Slicing Phase 2</a:t>
                      </a:r>
                      <a:endParaRPr lang="nl-NL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NETSLICE_CH_Ph2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03/03/2024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SP-230176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414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990032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for Charging Aspects for NSSAA </a:t>
                      </a:r>
                      <a:endParaRPr lang="nl-NL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NSSAA_CH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03/03/2024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SP-230182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for Information and approval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934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990028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for Enhanced Support of Non-Public Networks </a:t>
                      </a:r>
                      <a:endParaRPr lang="nl-NL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eNPN_CH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03/03/2024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SP-230177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7815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1000008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IMS Data Channel</a:t>
                      </a:r>
                      <a:endParaRPr lang="en-DE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IDC_CH</a:t>
                      </a:r>
                      <a:endParaRPr lang="en-GB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03/03/2024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SP-230179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40 %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0537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1000010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for SMF and MB-SMF to Support 5G Multicast-broadcast Services </a:t>
                      </a:r>
                      <a:endParaRPr lang="nl-NL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5MBS_CH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03/03/2024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SP-230623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for Information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4182536632"/>
                  </a:ext>
                </a:extLst>
              </a:tr>
              <a:tr h="221129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1010014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TSN 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TSN_CH</a:t>
                      </a:r>
                      <a:endParaRPr lang="en-DE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03/03/2024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SP-231151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60 %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TS for Information and approval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1129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1010015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B2B </a:t>
                      </a:r>
                      <a:endParaRPr lang="en-DE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B2B_CH</a:t>
                      </a:r>
                      <a:endParaRPr lang="en-DE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03/03/2024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SP-231155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80 %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endParaRPr lang="en-DE" sz="10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992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1010016</a:t>
                      </a:r>
                      <a:endParaRPr lang="en-GB" sz="900" b="1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 5WWC phase 2 </a:t>
                      </a:r>
                      <a:endParaRPr lang="en-DE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5WWC_ Ph2</a:t>
                      </a:r>
                      <a:endParaRPr lang="en-DE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03/03/2024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0%</a:t>
                      </a:r>
                      <a:endParaRPr kumimoji="0" lang="en-GB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SP-231154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40 %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endParaRPr lang="en-DE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4005885118"/>
                  </a:ext>
                </a:extLst>
              </a:tr>
              <a:tr h="246346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1010017</a:t>
                      </a:r>
                      <a:endParaRPr lang="en-GB" sz="900" b="1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for roaming and additional actor using CHF to CHF interface </a:t>
                      </a:r>
                      <a:endParaRPr lang="en-DE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CHRACHF</a:t>
                      </a:r>
                      <a:endParaRPr lang="en-DE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03/03/2024</a:t>
                      </a:r>
                      <a:endParaRPr kumimoji="0" lang="en-GB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SP-231153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40 %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endParaRPr lang="en-DE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2463578128"/>
                  </a:ext>
                </a:extLst>
              </a:tr>
              <a:tr h="23813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noProof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1010018</a:t>
                      </a:r>
                      <a:endParaRPr lang="en-GB" sz="900" b="1" i="0" u="none" strike="noStrike" kern="1200" noProof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Satellite Access in 5GS </a:t>
                      </a:r>
                      <a:endParaRPr lang="fr-FR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5GSAT_ Ph2_CH</a:t>
                      </a:r>
                      <a:endParaRPr lang="fr-FR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03/03/2024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SP-231152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35 %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1" kern="1200" dirty="0">
                        <a:solidFill>
                          <a:srgbClr val="00B05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141432467"/>
                  </a:ext>
                </a:extLst>
              </a:tr>
              <a:tr h="246081">
                <a:tc>
                  <a:txBody>
                    <a:bodyPr/>
                    <a:lstStyle/>
                    <a:p>
                      <a:pPr algn="ctr" fontAlgn="t"/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Rel-18 Studies</a:t>
                      </a:r>
                      <a:endParaRPr lang="en-US" sz="12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200" b="1" kern="1200" dirty="0">
                        <a:solidFill>
                          <a:srgbClr val="00B05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892005409"/>
                  </a:ext>
                </a:extLst>
              </a:tr>
              <a:tr h="237398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920020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Nchf charging services phase 2</a:t>
                      </a:r>
                      <a:endParaRPr lang="fr-FR" sz="1200" b="1" i="0" u="none" strike="noStrike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FS_NCHF_Ph2</a:t>
                      </a:r>
                      <a:endParaRPr lang="fr-FR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12/12/2023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96 %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SP-210390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 for Approval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779963600"/>
                  </a:ext>
                </a:extLst>
              </a:tr>
              <a:tr h="34414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980026</a:t>
                      </a: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CHF Segmentation</a:t>
                      </a:r>
                      <a:endParaRPr lang="en-US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FS_CHFSeg</a:t>
                      </a:r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15/09/2023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SP-221160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55%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Normative work expected in Rel-19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480612945"/>
                  </a:ext>
                </a:extLst>
              </a:tr>
              <a:tr h="34414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980028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charging aspects of Satellite in 5GS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FS_5GSAT_CH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12/12/2023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SP-221162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100 %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TR Updated for Approval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4143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1080009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Charging Aspects of Ranging and </a:t>
                      </a:r>
                      <a:r>
                        <a:rPr lang="en-GB" sz="1200" b="1" i="0" u="none" strike="noStrike" kern="12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Positioning </a:t>
                      </a:r>
                      <a:endParaRPr lang="en-US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296" rtl="0" eaLnBrk="1" fontAlgn="t" latinLnBrk="0" hangingPunct="1"/>
                      <a:r>
                        <a:rPr lang="en-US" sz="9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FS_Ranging_SL_CH</a:t>
                      </a:r>
                      <a:endParaRPr lang="en-US" sz="9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15/12/2023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SP-230622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Normative work expected in Rel-19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954399418"/>
                  </a:ext>
                </a:extLst>
              </a:tr>
              <a:tr h="232436">
                <a:tc>
                  <a:txBody>
                    <a:bodyPr/>
                    <a:lstStyle/>
                    <a:p>
                      <a:pPr algn="ctr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2700" marR="12700" marT="12704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Rel-19 Studies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-----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3848435437"/>
                  </a:ext>
                </a:extLst>
              </a:tr>
            </a:tbl>
          </a:graphicData>
        </a:graphic>
      </p:graphicFrame>
      <p:sp>
        <p:nvSpPr>
          <p:cNvPr id="6259" name="TextBox 1"/>
          <p:cNvSpPr txBox="1">
            <a:spLocks noChangeArrowheads="1"/>
          </p:cNvSpPr>
          <p:nvPr/>
        </p:nvSpPr>
        <p:spPr bwMode="auto">
          <a:xfrm>
            <a:off x="404027" y="6159917"/>
            <a:ext cx="11116980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GB" altLang="en-US" sz="1100" dirty="0"/>
              <a:t>For more information, see the full Work Plan at: </a:t>
            </a:r>
            <a:r>
              <a:rPr lang="en-GB" altLang="en-US" sz="1100" dirty="0">
                <a:hlinkClick r:id="rId2"/>
              </a:rPr>
              <a:t>ftp://ftp.3gpp.org/information/WorkPlan</a:t>
            </a:r>
            <a:endParaRPr lang="en-GB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59334623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1847849" y="541566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Exception requests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7692101"/>
              </p:ext>
            </p:extLst>
          </p:nvPr>
        </p:nvGraphicFramePr>
        <p:xfrm>
          <a:off x="1115876" y="1478555"/>
          <a:ext cx="10184439" cy="991501"/>
        </p:xfrm>
        <a:graphic>
          <a:graphicData uri="http://schemas.openxmlformats.org/drawingml/2006/table">
            <a:tbl>
              <a:tblPr/>
              <a:tblGrid>
                <a:gridCol w="1483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00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52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6229">
                <a:tc>
                  <a:txBody>
                    <a:bodyPr/>
                    <a:lstStyle/>
                    <a:p>
                      <a:pPr marL="0" algn="ctr" defTabSz="1219170" rtl="0" eaLnBrk="1" fontAlgn="t" latinLnBrk="0" hangingPunct="1">
                        <a:spcAft>
                          <a:spcPts val="900"/>
                        </a:spcAft>
                      </a:pP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endParaRPr lang="fr-FR" sz="2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DengXia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898486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5603900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476811" y="165101"/>
            <a:ext cx="9339381" cy="1143000"/>
          </a:xfrm>
        </p:spPr>
        <p:txBody>
          <a:bodyPr/>
          <a:lstStyle/>
          <a:p>
            <a:r>
              <a:rPr lang="en-US" altLang="en-US" sz="3200" b="1" dirty="0"/>
              <a:t>Rel-18 Charging Aspects of Network Slicing Phase 2 </a:t>
            </a:r>
            <a:endParaRPr lang="en-GB" altLang="en-US" sz="3200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6026262"/>
              </p:ext>
            </p:extLst>
          </p:nvPr>
        </p:nvGraphicFramePr>
        <p:xfrm>
          <a:off x="476811" y="1725949"/>
          <a:ext cx="11000316" cy="71543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625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261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83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141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73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3897">
                  <a:extLst>
                    <a:ext uri="{9D8B030D-6E8A-4147-A177-3AD203B41FA5}">
                      <a16:colId xmlns:a16="http://schemas.microsoft.com/office/drawing/2014/main" val="1044384781"/>
                    </a:ext>
                  </a:extLst>
                </a:gridCol>
                <a:gridCol w="7986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7919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89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Target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WID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New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Change or comment</a:t>
                      </a: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51"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980025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12700" marR="12700" marT="12703" marB="0" anchor="ctr"/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0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for enhancements of Network Slicing Phase 2</a:t>
                      </a:r>
                      <a:endParaRPr lang="fr-FR" sz="10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NETSLICE_CH_Ph2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03/03/2024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t" latinLnBrk="0" hangingPunct="1"/>
                      <a:r>
                        <a:rPr lang="en-GB" sz="9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SP-230176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75 %</a:t>
                      </a:r>
                    </a:p>
                  </a:txBody>
                  <a:tcPr marL="48003" marR="48003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300" dirty="0">
                        <a:solidFill>
                          <a:srgbClr val="FF0000"/>
                        </a:solidFill>
                      </a:endParaRPr>
                    </a:p>
                  </a:txBody>
                  <a:tcPr marL="48003" marR="48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Content Placeholder 7"/>
          <p:cNvSpPr txBox="1">
            <a:spLocks/>
          </p:cNvSpPr>
          <p:nvPr/>
        </p:nvSpPr>
        <p:spPr>
          <a:xfrm>
            <a:off x="476811" y="2542032"/>
            <a:ext cx="10925672" cy="3771682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2 CRs for TS 32.255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Addition of CHF-CHF architecture to support Network Slice Charging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Addition of 5G Data Connectivity Converged Charging per network slice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6 pCRs for TS 28.203 were approved covering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Clarification on IEC and ECUR scenarios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Addition of ECUR trigger 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Clarification on Quota management description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400" dirty="0">
                <a:latin typeface="Calibri" pitchFamily="34" charset="0"/>
                <a:ea typeface="宋体" pitchFamily="2" charset="-122"/>
                <a:cs typeface="Arial" charset="0"/>
              </a:rPr>
              <a:t>Clarification on the reporting in charging data message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Draft TS 28.203 (</a:t>
            </a:r>
            <a:r>
              <a:rPr lang="en-US" altLang="zh-CN" sz="1400" dirty="0">
                <a:solidFill>
                  <a:srgbClr val="00B0F0"/>
                </a:solidFill>
                <a:latin typeface="Calibri" pitchFamily="34" charset="0"/>
                <a:ea typeface="宋体" pitchFamily="2" charset="-122"/>
                <a:cs typeface="Arial" charset="0"/>
              </a:rPr>
              <a:t>email approval </a:t>
            </a:r>
            <a:r>
              <a:rPr lang="en-US" altLang="zh-CN" sz="1400" dirty="0">
                <a:latin typeface="Calibri" pitchFamily="34" charset="0"/>
                <a:ea typeface="宋体" pitchFamily="2" charset="-122"/>
                <a:cs typeface="Arial" charset="0"/>
              </a:rPr>
              <a:t>S5‑237977)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400" dirty="0">
              <a:latin typeface="Calibri" pitchFamily="34" charset="0"/>
              <a:ea typeface="宋体" pitchFamily="2" charset="-122"/>
              <a:cs typeface="Arial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kern="0" dirty="0"/>
              <a:t>RAN impacts and dependencies:</a:t>
            </a:r>
            <a:endParaRPr lang="de-DE" sz="2000" kern="0" dirty="0"/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sz="1400" kern="0" dirty="0"/>
              <a:t>None identified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marR="0" lvl="1">
              <a:spcBef>
                <a:spcPts val="0"/>
              </a:spcBef>
              <a:spcAft>
                <a:spcPts val="600"/>
              </a:spcAft>
              <a:defRPr/>
            </a:pPr>
            <a:r>
              <a:rPr lang="de-DE" sz="1400" kern="0" dirty="0"/>
              <a:t>complement the stage 3 parameter definitions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261498536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85B6FD968AC4F8244C98DADFCDDF2" ma:contentTypeVersion="13" ma:contentTypeDescription="Create a new document." ma:contentTypeScope="" ma:versionID="82ad2bae7f0c06f2affd04e202398948">
  <xsd:schema xmlns:xsd="http://www.w3.org/2001/XMLSchema" xmlns:xs="http://www.w3.org/2001/XMLSchema" xmlns:p="http://schemas.microsoft.com/office/2006/metadata/properties" xmlns:ns3="71c5aaf6-e6ce-465b-b873-5148d2a4c105" xmlns:ns4="687e87d0-d0a8-4c48-8f94-14f0c67212c5" xmlns:ns5="b4d06219-a142-4c5f-be55-53f74cb980c7" targetNamespace="http://schemas.microsoft.com/office/2006/metadata/properties" ma:root="true" ma:fieldsID="f9959177c7080051a0232d0818074d39" ns3:_="" ns4:_="" ns5:_="">
    <xsd:import namespace="71c5aaf6-e6ce-465b-b873-5148d2a4c105"/>
    <xsd:import namespace="687e87d0-d0a8-4c48-8f94-14f0c67212c5"/>
    <xsd:import namespace="b4d06219-a142-4c5f-be55-53f74cb980c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e87d0-d0a8-4c48-8f94-14f0c67212c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internalName="MediaServiceAutoTags" ma:readOnly="true">
      <xsd:simpleType>
        <xsd:restriction base="dms:Text"/>
      </xsd:simpleType>
    </xsd:element>
    <xsd:element name="MediaServiceOCR" ma:index="1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d06219-a142-4c5f-be55-53f74cb980c7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C533F262-609D-4DE1-971D-E33E47E685D8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13C568A-0C46-4592-BB68-CDB41342D77A}">
  <ds:schemaRefs>
    <ds:schemaRef ds:uri="http://purl.org/dc/dcmitype/"/>
    <ds:schemaRef ds:uri="http://www.w3.org/XML/1998/namespace"/>
    <ds:schemaRef ds:uri="b4d06219-a142-4c5f-be55-53f74cb980c7"/>
    <ds:schemaRef ds:uri="http://purl.org/dc/terms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687e87d0-d0a8-4c48-8f94-14f0c67212c5"/>
    <ds:schemaRef ds:uri="71c5aaf6-e6ce-465b-b873-5148d2a4c105"/>
  </ds:schemaRefs>
</ds:datastoreItem>
</file>

<file path=customXml/itemProps4.xml><?xml version="1.0" encoding="utf-8"?>
<ds:datastoreItem xmlns:ds="http://schemas.openxmlformats.org/officeDocument/2006/customXml" ds:itemID="{362C99FD-0342-4981-9E51-9B4B3D0AAD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687e87d0-d0a8-4c48-8f94-14f0c67212c5"/>
    <ds:schemaRef ds:uri="b4d06219-a142-4c5f-be55-53f74cb980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DB86EE5A-C607-470A-B2B8-6CB953A47714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6771</TotalTime>
  <Words>2203</Words>
  <Application>Microsoft Office PowerPoint</Application>
  <PresentationFormat>Widescreen</PresentationFormat>
  <Paragraphs>633</Paragraphs>
  <Slides>25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4" baseType="lpstr">
      <vt:lpstr>Arial</vt:lpstr>
      <vt:lpstr>Calibri</vt:lpstr>
      <vt:lpstr>Calibri Light</vt:lpstr>
      <vt:lpstr>Symbol</vt:lpstr>
      <vt:lpstr>Times New Roman</vt:lpstr>
      <vt:lpstr>Wingdings</vt:lpstr>
      <vt:lpstr>Office Theme</vt:lpstr>
      <vt:lpstr>自定义设计方案</vt:lpstr>
      <vt:lpstr>Document</vt:lpstr>
      <vt:lpstr>    Exec Report SA5#152  Charging Management (CH)  </vt:lpstr>
      <vt:lpstr>Administrative aspects</vt:lpstr>
      <vt:lpstr>Incoming LSs</vt:lpstr>
      <vt:lpstr>Outgoing LSs</vt:lpstr>
      <vt:lpstr>Charging (CH) WIs/SIs</vt:lpstr>
      <vt:lpstr>PowerPoint Presentation</vt:lpstr>
      <vt:lpstr>SA5 progress – Summary</vt:lpstr>
      <vt:lpstr>PowerPoint Presentation</vt:lpstr>
      <vt:lpstr>Rel-18 Charging Aspects of Network Slicing Phase 2 </vt:lpstr>
      <vt:lpstr>Rel-18 Charging aspects for Charging Aspects for NSSAA  </vt:lpstr>
      <vt:lpstr>Rel-18 Charging Aspects for Enhanced support of Non-Public Networks</vt:lpstr>
      <vt:lpstr>Rel-18 Charging Aspects of IMS Data Channel </vt:lpstr>
      <vt:lpstr>Rel-18 Charging Aspects for SMF and MB-SMF to Support 5G Multicast-broadcast Services </vt:lpstr>
      <vt:lpstr>Rel-18 Charging Aspects of TSN</vt:lpstr>
      <vt:lpstr>Rel-18 Charging Aspects of B2B </vt:lpstr>
      <vt:lpstr>Rel-18 Charging Aspects of  5WWC phase 2 </vt:lpstr>
      <vt:lpstr>Rel-18 Charging for roaming and additional actor using CHF to CHF interface </vt:lpstr>
      <vt:lpstr>Rel-18 Charging aspects of Satellite Access in 5GS </vt:lpstr>
      <vt:lpstr>Rel-18 Study (FS_NCHF_Ph2)</vt:lpstr>
      <vt:lpstr>Rel-18 Study (FS_CHFSeg) </vt:lpstr>
      <vt:lpstr>Rel-18 Study (FS_5GSAT_CH) </vt:lpstr>
      <vt:lpstr>Rel-18 Study (FS_Ranging_SL_CH) </vt:lpstr>
      <vt:lpstr>PowerPoint Presentation</vt:lpstr>
      <vt:lpstr>Charging CRs  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Gerald Goermer</cp:lastModifiedBy>
  <cp:revision>529</cp:revision>
  <dcterms:created xsi:type="dcterms:W3CDTF">2019-03-13T01:38:36Z</dcterms:created>
  <dcterms:modified xsi:type="dcterms:W3CDTF">2023-11-17T10:19:13Z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0x01010083185B6FD968AC4F8244C98DADFCDDF2</vt:lpwstr>
  </property>
  <property fmtid="{D5CDD505-2E9C-101B-9397-08002B2CF9AE}" pid="3" name="_2015_ms_pID_725343">
    <vt:lpwstr>(3)/upS5PqvUDxNtma0YdN1Fox7Xn/nfxuaa+w3rYYzf8kSp2ei/nt/92xNPSIHc1B+PDECOvh7
j8sXXkg7brBlCuV8Xn1grKTW5iBWIvnvHTaR7/lFCp2HPdL9+TIELnuZbakFXhnHokKoAY8R
1COIqWGYFY4Oj+H03ngfhGVT/jbJDFRrh1sN0O4G2zmlg4HqySiseYU/Br4US1MyTe27D/z7
zNhNo2u3i5JRaiFjGw</vt:lpwstr>
  </property>
  <property fmtid="{D5CDD505-2E9C-101B-9397-08002B2CF9AE}" pid="4" name="_2015_ms_pID_7253431">
    <vt:lpwstr>1m/N6mBBIl3e6HWOczWVxhvYeZMHI42Un1iqWxOhoClRqH9WsC3xZL
ypnVtu99CsEepB7quqB6twn6EutnzOSrQkrG4it9oRUwpMeVTgdx0s+/OhG14ghiDuY4WFDH
ZUbByvxp7743cCyYovqWQgcyYcm0Ww3P+jWXG3d/q+jZh+yJ1WY29eglMvAdOJ88AFRww4uw
dPxVZh4QeM/0/EtJSHh3AcogYWAiEApPsQAM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Yw==</vt:lpwstr>
  </property>
</Properties>
</file>