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303" r:id="rId2"/>
    <p:sldId id="895" r:id="rId3"/>
    <p:sldId id="896" r:id="rId4"/>
    <p:sldId id="897" r:id="rId5"/>
    <p:sldId id="900" r:id="rId6"/>
    <p:sldId id="907" r:id="rId7"/>
    <p:sldId id="899" r:id="rId8"/>
    <p:sldId id="905" r:id="rId9"/>
    <p:sldId id="909" r:id="rId10"/>
    <p:sldId id="914" r:id="rId11"/>
    <p:sldId id="911" r:id="rId12"/>
    <p:sldId id="877" r:id="rId13"/>
    <p:sldId id="873" r:id="rId14"/>
    <p:sldId id="704" r:id="rId15"/>
    <p:sldId id="898" r:id="rId16"/>
    <p:sldId id="889" r:id="rId17"/>
    <p:sldId id="869" r:id="rId18"/>
    <p:sldId id="915" r:id="rId1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6600FF"/>
    <a:srgbClr val="FF3300"/>
    <a:srgbClr val="72AF2F"/>
    <a:srgbClr val="C1E442"/>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93" d="100"/>
          <a:sy n="93" d="100"/>
        </p:scale>
        <p:origin x="82" y="4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428" y="-376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8/12/2023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8/12/2023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S5-235580, SA5#150, 21– 25 </a:t>
            </a:r>
            <a:r>
              <a:rPr lang="en-US" altLang="zh-CN" sz="1100" b="1" spc="300" dirty="0">
                <a:ea typeface="+mn-ea"/>
                <a:cs typeface="Arial" panose="020B0604020202020204" pitchFamily="34" charset="0"/>
              </a:rPr>
              <a:t>August</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 for OAM</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50</a:t>
            </a:r>
            <a:r>
              <a:rPr lang="fr-FR" altLang="zh-CN" sz="2400" dirty="0">
                <a:latin typeface="Arial" pitchFamily="34" charset="0"/>
              </a:rPr>
              <a:t>, 21 – 25</a:t>
            </a:r>
            <a:r>
              <a:rPr lang="en-US" altLang="zh-CN" sz="2400" dirty="0">
                <a:latin typeface="Arial" pitchFamily="34" charset="0"/>
              </a:rPr>
              <a:t> </a:t>
            </a:r>
            <a:r>
              <a:rPr lang="fr-FR" altLang="zh-CN" sz="2400" dirty="0">
                <a:latin typeface="Arial" pitchFamily="34" charset="0"/>
              </a:rPr>
              <a:t>A</a:t>
            </a:r>
            <a:r>
              <a:rPr lang="en-US" altLang="zh-CN" sz="2400" dirty="0" err="1">
                <a:latin typeface="Arial" pitchFamily="34" charset="0"/>
              </a:rPr>
              <a:t>ugust</a:t>
            </a:r>
            <a:r>
              <a:rPr lang="en-US" altLang="zh-CN" sz="2400" dirty="0">
                <a:latin typeface="Arial" pitchFamily="34" charset="0"/>
              </a:rPr>
              <a:t>, 2023</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 ERICSSON</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9">
            <a:extLst>
              <a:ext uri="{FF2B5EF4-FFF2-40B4-BE49-F238E27FC236}">
                <a16:creationId xmlns:a16="http://schemas.microsoft.com/office/drawing/2014/main" id="{0721111E-BCDB-49E5-BB90-2751614F29C4}"/>
              </a:ext>
            </a:extLst>
          </p:cNvPr>
          <p:cNvCxnSpPr>
            <a:cxnSpLocks/>
          </p:cNvCxnSpPr>
          <p:nvPr/>
        </p:nvCxnSpPr>
        <p:spPr bwMode="auto">
          <a:xfrm>
            <a:off x="312999" y="774831"/>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C93C2B73-F280-45C6-BF9B-B622F9DA0506}"/>
              </a:ext>
            </a:extLst>
          </p:cNvPr>
          <p:cNvCxnSpPr>
            <a:cxnSpLocks noChangeShapeType="1"/>
          </p:cNvCxnSpPr>
          <p:nvPr/>
        </p:nvCxnSpPr>
        <p:spPr bwMode="auto">
          <a:xfrm>
            <a:off x="7804412" y="1210793"/>
            <a:ext cx="0" cy="4476211"/>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6D99CF8-250F-40AA-8D35-EEB43F1D9405}"/>
              </a:ext>
            </a:extLst>
          </p:cNvPr>
          <p:cNvCxnSpPr>
            <a:cxnSpLocks noChangeShapeType="1"/>
          </p:cNvCxnSpPr>
          <p:nvPr/>
        </p:nvCxnSpPr>
        <p:spPr bwMode="auto">
          <a:xfrm flipH="1">
            <a:off x="5081055" y="1171105"/>
            <a:ext cx="3969" cy="4515899"/>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C4D0791-E582-4CE1-A349-2D7382D7BA39}"/>
              </a:ext>
            </a:extLst>
          </p:cNvPr>
          <p:cNvCxnSpPr>
            <a:cxnSpLocks noChangeShapeType="1"/>
          </p:cNvCxnSpPr>
          <p:nvPr/>
        </p:nvCxnSpPr>
        <p:spPr bwMode="auto">
          <a:xfrm>
            <a:off x="2356112" y="1172693"/>
            <a:ext cx="0" cy="466898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A98D9C69-92B3-48F7-B7B5-DFBD193F2E3F}"/>
              </a:ext>
            </a:extLst>
          </p:cNvPr>
          <p:cNvSpPr txBox="1">
            <a:spLocks noChangeArrowheads="1"/>
          </p:cNvSpPr>
          <p:nvPr/>
        </p:nvSpPr>
        <p:spPr bwMode="auto">
          <a:xfrm>
            <a:off x="1490924"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TSG#101</a:t>
            </a:r>
          </a:p>
        </p:txBody>
      </p:sp>
      <p:cxnSp>
        <p:nvCxnSpPr>
          <p:cNvPr id="9" name="Straight Connector 115">
            <a:extLst>
              <a:ext uri="{FF2B5EF4-FFF2-40B4-BE49-F238E27FC236}">
                <a16:creationId xmlns:a16="http://schemas.microsoft.com/office/drawing/2014/main" id="{8A632F0C-8EE3-4721-9435-2F646F2FDA57}"/>
              </a:ext>
            </a:extLst>
          </p:cNvPr>
          <p:cNvCxnSpPr>
            <a:cxnSpLocks noChangeShapeType="1"/>
          </p:cNvCxnSpPr>
          <p:nvPr/>
        </p:nvCxnSpPr>
        <p:spPr bwMode="auto">
          <a:xfrm>
            <a:off x="3029212" y="1210793"/>
            <a:ext cx="9525" cy="4476211"/>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86670FBD-6A52-4A66-8095-50A72D0F6A7C}"/>
              </a:ext>
            </a:extLst>
          </p:cNvPr>
          <p:cNvCxnSpPr>
            <a:cxnSpLocks noChangeShapeType="1"/>
          </p:cNvCxnSpPr>
          <p:nvPr/>
        </p:nvCxnSpPr>
        <p:spPr bwMode="auto">
          <a:xfrm>
            <a:off x="606687" y="123460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CDEE3A7E-EC2A-4FE4-8BAB-63E504405EA1}"/>
              </a:ext>
            </a:extLst>
          </p:cNvPr>
          <p:cNvCxnSpPr>
            <a:cxnSpLocks noChangeShapeType="1"/>
            <a:endCxn id="19" idx="2"/>
          </p:cNvCxnSpPr>
          <p:nvPr/>
        </p:nvCxnSpPr>
        <p:spPr bwMode="auto">
          <a:xfrm flipH="1">
            <a:off x="1676267" y="1450395"/>
            <a:ext cx="2236" cy="4476211"/>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4BDF95-116C-4551-92B4-92E0A98CD6F1}"/>
              </a:ext>
            </a:extLst>
          </p:cNvPr>
          <p:cNvCxnSpPr>
            <a:cxnSpLocks noChangeShapeType="1"/>
          </p:cNvCxnSpPr>
          <p:nvPr/>
        </p:nvCxnSpPr>
        <p:spPr bwMode="auto">
          <a:xfrm>
            <a:off x="8382262" y="1210793"/>
            <a:ext cx="0" cy="4476211"/>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4DC2D321-EF6C-4552-96A4-EFAD25C79AC2}"/>
              </a:ext>
            </a:extLst>
          </p:cNvPr>
          <p:cNvCxnSpPr>
            <a:cxnSpLocks noChangeShapeType="1"/>
          </p:cNvCxnSpPr>
          <p:nvPr/>
        </p:nvCxnSpPr>
        <p:spPr bwMode="auto">
          <a:xfrm flipH="1">
            <a:off x="7135280" y="1210793"/>
            <a:ext cx="3969" cy="4476211"/>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B4BFA980-C622-46A3-B23F-C09C47E6881D}"/>
              </a:ext>
            </a:extLst>
          </p:cNvPr>
          <p:cNvCxnSpPr>
            <a:cxnSpLocks noChangeShapeType="1"/>
          </p:cNvCxnSpPr>
          <p:nvPr/>
        </p:nvCxnSpPr>
        <p:spPr bwMode="auto">
          <a:xfrm flipH="1">
            <a:off x="5736693" y="1210793"/>
            <a:ext cx="10319" cy="4476211"/>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C273D0FB-8448-4BD9-AE6F-F6BED57FFC5E}"/>
              </a:ext>
            </a:extLst>
          </p:cNvPr>
          <p:cNvCxnSpPr>
            <a:cxnSpLocks noChangeShapeType="1"/>
          </p:cNvCxnSpPr>
          <p:nvPr/>
        </p:nvCxnSpPr>
        <p:spPr bwMode="auto">
          <a:xfrm flipH="1">
            <a:off x="6434399" y="1210793"/>
            <a:ext cx="9525" cy="4476211"/>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6EA00536-6C4E-45B2-AB5B-4F4EFB23EE1E}"/>
              </a:ext>
            </a:extLst>
          </p:cNvPr>
          <p:cNvCxnSpPr>
            <a:cxnSpLocks noChangeShapeType="1"/>
          </p:cNvCxnSpPr>
          <p:nvPr/>
        </p:nvCxnSpPr>
        <p:spPr bwMode="auto">
          <a:xfrm flipH="1">
            <a:off x="4485743" y="1210793"/>
            <a:ext cx="3969" cy="4476211"/>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925DFCB8-9C29-4E8E-B58F-C4A3C7125806}"/>
              </a:ext>
            </a:extLst>
          </p:cNvPr>
          <p:cNvCxnSpPr>
            <a:cxnSpLocks noChangeShapeType="1"/>
          </p:cNvCxnSpPr>
          <p:nvPr/>
        </p:nvCxnSpPr>
        <p:spPr bwMode="auto">
          <a:xfrm>
            <a:off x="3724537" y="1210793"/>
            <a:ext cx="0" cy="4476211"/>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F7B47089-62EE-4473-9AA8-50D59FF8A266}"/>
              </a:ext>
            </a:extLst>
          </p:cNvPr>
          <p:cNvCxnSpPr>
            <a:cxnSpLocks noChangeShapeType="1"/>
          </p:cNvCxnSpPr>
          <p:nvPr/>
        </p:nvCxnSpPr>
        <p:spPr bwMode="auto">
          <a:xfrm>
            <a:off x="8915662" y="1213968"/>
            <a:ext cx="3174" cy="4473036"/>
          </a:xfrm>
          <a:prstGeom prst="line">
            <a:avLst/>
          </a:prstGeom>
          <a:noFill/>
          <a:ln w="9525" algn="ctr">
            <a:solidFill>
              <a:schemeClr val="accent3"/>
            </a:solidFill>
            <a:prstDash val="dash"/>
            <a:round/>
            <a:headEnd/>
            <a:tailEnd/>
          </a:ln>
        </p:spPr>
      </p:cxnSp>
      <p:sp>
        <p:nvSpPr>
          <p:cNvPr id="19" name="TextBox 1">
            <a:extLst>
              <a:ext uri="{FF2B5EF4-FFF2-40B4-BE49-F238E27FC236}">
                <a16:creationId xmlns:a16="http://schemas.microsoft.com/office/drawing/2014/main" id="{E0DB00DF-8150-423F-8277-60AAC6F9CE06}"/>
              </a:ext>
            </a:extLst>
          </p:cNvPr>
          <p:cNvSpPr txBox="1">
            <a:spLocks noChangeArrowheads="1"/>
          </p:cNvSpPr>
          <p:nvPr/>
        </p:nvSpPr>
        <p:spPr bwMode="auto">
          <a:xfrm>
            <a:off x="994435" y="5756743"/>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0" name="TextBox 86">
            <a:extLst>
              <a:ext uri="{FF2B5EF4-FFF2-40B4-BE49-F238E27FC236}">
                <a16:creationId xmlns:a16="http://schemas.microsoft.com/office/drawing/2014/main" id="{21351EB1-79C4-4FA8-A028-4725E425C4D6}"/>
              </a:ext>
            </a:extLst>
          </p:cNvPr>
          <p:cNvSpPr txBox="1">
            <a:spLocks noChangeArrowheads="1"/>
          </p:cNvSpPr>
          <p:nvPr/>
        </p:nvSpPr>
        <p:spPr bwMode="auto">
          <a:xfrm>
            <a:off x="2038612" y="872655"/>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TSG#102</a:t>
            </a:r>
            <a:endParaRPr lang="en-GB" altLang="en-US" sz="400">
              <a:latin typeface="Montserrat"/>
            </a:endParaRPr>
          </a:p>
        </p:txBody>
      </p:sp>
      <p:sp>
        <p:nvSpPr>
          <p:cNvPr id="21" name="TextBox 86">
            <a:extLst>
              <a:ext uri="{FF2B5EF4-FFF2-40B4-BE49-F238E27FC236}">
                <a16:creationId xmlns:a16="http://schemas.microsoft.com/office/drawing/2014/main" id="{487BB1E9-F16B-4E8D-B2C3-89D2E1E576D3}"/>
              </a:ext>
            </a:extLst>
          </p:cNvPr>
          <p:cNvSpPr txBox="1">
            <a:spLocks noChangeArrowheads="1"/>
          </p:cNvSpPr>
          <p:nvPr/>
        </p:nvSpPr>
        <p:spPr bwMode="auto">
          <a:xfrm>
            <a:off x="2711712"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TSG#103</a:t>
            </a:r>
            <a:endParaRPr lang="en-GB" altLang="en-US" sz="400">
              <a:latin typeface="Montserrat"/>
            </a:endParaRPr>
          </a:p>
        </p:txBody>
      </p:sp>
      <p:sp>
        <p:nvSpPr>
          <p:cNvPr id="22" name="TextBox 86">
            <a:extLst>
              <a:ext uri="{FF2B5EF4-FFF2-40B4-BE49-F238E27FC236}">
                <a16:creationId xmlns:a16="http://schemas.microsoft.com/office/drawing/2014/main" id="{F37180E3-93F5-42A3-81FE-FD725382299A}"/>
              </a:ext>
            </a:extLst>
          </p:cNvPr>
          <p:cNvSpPr txBox="1">
            <a:spLocks noChangeArrowheads="1"/>
          </p:cNvSpPr>
          <p:nvPr/>
        </p:nvSpPr>
        <p:spPr bwMode="auto">
          <a:xfrm>
            <a:off x="3427674"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TSG#104</a:t>
            </a:r>
            <a:endParaRPr lang="en-GB" altLang="en-US" sz="400">
              <a:latin typeface="Montserrat"/>
            </a:endParaRPr>
          </a:p>
        </p:txBody>
      </p:sp>
      <p:sp>
        <p:nvSpPr>
          <p:cNvPr id="23" name="TextBox 86">
            <a:extLst>
              <a:ext uri="{FF2B5EF4-FFF2-40B4-BE49-F238E27FC236}">
                <a16:creationId xmlns:a16="http://schemas.microsoft.com/office/drawing/2014/main" id="{7E57336F-3A37-4C92-A47A-BFA5B8D42B08}"/>
              </a:ext>
            </a:extLst>
          </p:cNvPr>
          <p:cNvSpPr txBox="1">
            <a:spLocks noChangeArrowheads="1"/>
          </p:cNvSpPr>
          <p:nvPr/>
        </p:nvSpPr>
        <p:spPr bwMode="auto">
          <a:xfrm>
            <a:off x="4207137"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TSG#105</a:t>
            </a:r>
            <a:endParaRPr lang="en-GB" altLang="en-US" sz="400">
              <a:latin typeface="Montserrat"/>
            </a:endParaRPr>
          </a:p>
        </p:txBody>
      </p:sp>
      <p:sp>
        <p:nvSpPr>
          <p:cNvPr id="24" name="TextBox 86">
            <a:extLst>
              <a:ext uri="{FF2B5EF4-FFF2-40B4-BE49-F238E27FC236}">
                <a16:creationId xmlns:a16="http://schemas.microsoft.com/office/drawing/2014/main" id="{6CFEFA66-DB5E-4A8E-83F9-4C1B73FA5153}"/>
              </a:ext>
            </a:extLst>
          </p:cNvPr>
          <p:cNvSpPr txBox="1">
            <a:spLocks noChangeArrowheads="1"/>
          </p:cNvSpPr>
          <p:nvPr/>
        </p:nvSpPr>
        <p:spPr bwMode="auto">
          <a:xfrm>
            <a:off x="4778637"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TSG#106</a:t>
            </a:r>
            <a:endParaRPr lang="en-GB" altLang="en-US" sz="400">
              <a:latin typeface="Montserrat"/>
            </a:endParaRPr>
          </a:p>
        </p:txBody>
      </p:sp>
      <p:sp>
        <p:nvSpPr>
          <p:cNvPr id="25" name="TextBox 86">
            <a:extLst>
              <a:ext uri="{FF2B5EF4-FFF2-40B4-BE49-F238E27FC236}">
                <a16:creationId xmlns:a16="http://schemas.microsoft.com/office/drawing/2014/main" id="{D5A62833-B2C8-41DF-B462-A88C6BBCCF3D}"/>
              </a:ext>
            </a:extLst>
          </p:cNvPr>
          <p:cNvSpPr txBox="1">
            <a:spLocks noChangeArrowheads="1"/>
          </p:cNvSpPr>
          <p:nvPr/>
        </p:nvSpPr>
        <p:spPr bwMode="auto">
          <a:xfrm>
            <a:off x="5453324" y="872655"/>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TSG#107</a:t>
            </a:r>
            <a:endParaRPr lang="en-GB" altLang="en-US" sz="400">
              <a:latin typeface="Montserrat"/>
            </a:endParaRPr>
          </a:p>
        </p:txBody>
      </p:sp>
      <p:sp>
        <p:nvSpPr>
          <p:cNvPr id="26" name="TextBox 86">
            <a:extLst>
              <a:ext uri="{FF2B5EF4-FFF2-40B4-BE49-F238E27FC236}">
                <a16:creationId xmlns:a16="http://schemas.microsoft.com/office/drawing/2014/main" id="{13BE53D2-A92A-48BA-8485-0CB235FCF92C}"/>
              </a:ext>
            </a:extLst>
          </p:cNvPr>
          <p:cNvSpPr txBox="1">
            <a:spLocks noChangeArrowheads="1"/>
          </p:cNvSpPr>
          <p:nvPr/>
        </p:nvSpPr>
        <p:spPr bwMode="auto">
          <a:xfrm>
            <a:off x="6110549"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TSG#108</a:t>
            </a:r>
            <a:endParaRPr lang="en-GB" altLang="en-US" sz="400">
              <a:latin typeface="Montserrat"/>
            </a:endParaRPr>
          </a:p>
        </p:txBody>
      </p:sp>
      <p:sp>
        <p:nvSpPr>
          <p:cNvPr id="27" name="TextBox 86">
            <a:extLst>
              <a:ext uri="{FF2B5EF4-FFF2-40B4-BE49-F238E27FC236}">
                <a16:creationId xmlns:a16="http://schemas.microsoft.com/office/drawing/2014/main" id="{678851CE-FD45-492E-A28F-C5339EB68599}"/>
              </a:ext>
            </a:extLst>
          </p:cNvPr>
          <p:cNvSpPr txBox="1">
            <a:spLocks noChangeArrowheads="1"/>
          </p:cNvSpPr>
          <p:nvPr/>
        </p:nvSpPr>
        <p:spPr bwMode="auto">
          <a:xfrm>
            <a:off x="6840799"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TSG#109</a:t>
            </a:r>
            <a:endParaRPr lang="en-GB" altLang="en-US" sz="400">
              <a:latin typeface="Montserrat"/>
            </a:endParaRPr>
          </a:p>
        </p:txBody>
      </p:sp>
      <p:sp>
        <p:nvSpPr>
          <p:cNvPr id="28" name="TextBox 86">
            <a:extLst>
              <a:ext uri="{FF2B5EF4-FFF2-40B4-BE49-F238E27FC236}">
                <a16:creationId xmlns:a16="http://schemas.microsoft.com/office/drawing/2014/main" id="{91E1B2E9-24B4-4DBF-AA4F-3D2B59483864}"/>
              </a:ext>
            </a:extLst>
          </p:cNvPr>
          <p:cNvSpPr txBox="1">
            <a:spLocks noChangeArrowheads="1"/>
          </p:cNvSpPr>
          <p:nvPr/>
        </p:nvSpPr>
        <p:spPr bwMode="auto">
          <a:xfrm>
            <a:off x="7480562"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TSG#110</a:t>
            </a:r>
            <a:endParaRPr lang="en-GB" altLang="en-US" sz="400">
              <a:latin typeface="Montserrat"/>
            </a:endParaRPr>
          </a:p>
        </p:txBody>
      </p:sp>
      <p:sp>
        <p:nvSpPr>
          <p:cNvPr id="29" name="TextBox 86">
            <a:extLst>
              <a:ext uri="{FF2B5EF4-FFF2-40B4-BE49-F238E27FC236}">
                <a16:creationId xmlns:a16="http://schemas.microsoft.com/office/drawing/2014/main" id="{796E7D98-5716-48D5-913A-49D0FD7EAB70}"/>
              </a:ext>
            </a:extLst>
          </p:cNvPr>
          <p:cNvSpPr txBox="1">
            <a:spLocks noChangeArrowheads="1"/>
          </p:cNvSpPr>
          <p:nvPr/>
        </p:nvSpPr>
        <p:spPr bwMode="auto">
          <a:xfrm>
            <a:off x="8044124" y="872655"/>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TSG#111</a:t>
            </a:r>
            <a:endParaRPr lang="en-GB" altLang="en-US" sz="400">
              <a:latin typeface="Montserrat"/>
            </a:endParaRPr>
          </a:p>
        </p:txBody>
      </p:sp>
      <p:sp>
        <p:nvSpPr>
          <p:cNvPr id="30" name="TextBox 86">
            <a:extLst>
              <a:ext uri="{FF2B5EF4-FFF2-40B4-BE49-F238E27FC236}">
                <a16:creationId xmlns:a16="http://schemas.microsoft.com/office/drawing/2014/main" id="{AA9C46A1-4914-478F-825B-C27013A5C6D9}"/>
              </a:ext>
            </a:extLst>
          </p:cNvPr>
          <p:cNvSpPr txBox="1">
            <a:spLocks noChangeArrowheads="1"/>
          </p:cNvSpPr>
          <p:nvPr/>
        </p:nvSpPr>
        <p:spPr bwMode="auto">
          <a:xfrm>
            <a:off x="8626737" y="872655"/>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TSG#112</a:t>
            </a:r>
            <a:endParaRPr lang="en-GB" altLang="en-US" sz="400">
              <a:latin typeface="Montserrat"/>
            </a:endParaRPr>
          </a:p>
        </p:txBody>
      </p:sp>
      <p:sp>
        <p:nvSpPr>
          <p:cNvPr id="31" name="TextBox 86">
            <a:extLst>
              <a:ext uri="{FF2B5EF4-FFF2-40B4-BE49-F238E27FC236}">
                <a16:creationId xmlns:a16="http://schemas.microsoft.com/office/drawing/2014/main" id="{811B47A8-A9C8-4224-9575-0642F8BADD48}"/>
              </a:ext>
            </a:extLst>
          </p:cNvPr>
          <p:cNvSpPr txBox="1">
            <a:spLocks noChangeArrowheads="1"/>
          </p:cNvSpPr>
          <p:nvPr/>
        </p:nvSpPr>
        <p:spPr bwMode="auto">
          <a:xfrm>
            <a:off x="330462" y="886943"/>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TSG#99</a:t>
            </a:r>
            <a:endParaRPr lang="en-GB" altLang="en-US" sz="400">
              <a:latin typeface="Montserrat"/>
            </a:endParaRPr>
          </a:p>
        </p:txBody>
      </p:sp>
      <p:sp>
        <p:nvSpPr>
          <p:cNvPr id="32" name="Chevron 60">
            <a:extLst>
              <a:ext uri="{FF2B5EF4-FFF2-40B4-BE49-F238E27FC236}">
                <a16:creationId xmlns:a16="http://schemas.microsoft.com/office/drawing/2014/main" id="{039254FC-D00F-4738-B7E7-05478FA9A5BC}"/>
              </a:ext>
            </a:extLst>
          </p:cNvPr>
          <p:cNvSpPr>
            <a:spLocks noChangeArrowheads="1"/>
          </p:cNvSpPr>
          <p:nvPr/>
        </p:nvSpPr>
        <p:spPr bwMode="auto">
          <a:xfrm>
            <a:off x="2210062" y="1473048"/>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a:cs typeface="Arial" panose="020B0604020202020204" pitchFamily="34" charset="0"/>
              </a:rPr>
              <a:t>RAN4 </a:t>
            </a:r>
          </a:p>
          <a:p>
            <a:pPr algn="ctr"/>
            <a:r>
              <a:rPr lang="fr-FR" altLang="en-US" sz="600">
                <a:latin typeface="Montserrat"/>
                <a:cs typeface="Arial" panose="020B0604020202020204" pitchFamily="34" charset="0"/>
              </a:rPr>
              <a:t>content def.</a:t>
            </a:r>
          </a:p>
        </p:txBody>
      </p:sp>
      <p:sp>
        <p:nvSpPr>
          <p:cNvPr id="33" name="Chevron 60">
            <a:extLst>
              <a:ext uri="{FF2B5EF4-FFF2-40B4-BE49-F238E27FC236}">
                <a16:creationId xmlns:a16="http://schemas.microsoft.com/office/drawing/2014/main" id="{E0479407-B332-4719-8EAA-9E4D362E5318}"/>
              </a:ext>
            </a:extLst>
          </p:cNvPr>
          <p:cNvSpPr>
            <a:spLocks noChangeArrowheads="1"/>
          </p:cNvSpPr>
          <p:nvPr/>
        </p:nvSpPr>
        <p:spPr bwMode="auto">
          <a:xfrm>
            <a:off x="1300424" y="1473048"/>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4" name="TextBox 1">
            <a:extLst>
              <a:ext uri="{FF2B5EF4-FFF2-40B4-BE49-F238E27FC236}">
                <a16:creationId xmlns:a16="http://schemas.microsoft.com/office/drawing/2014/main" id="{B4876F43-500A-44C2-B90A-C0AA034CE2A5}"/>
              </a:ext>
            </a:extLst>
          </p:cNvPr>
          <p:cNvSpPr txBox="1"/>
          <p:nvPr/>
        </p:nvSpPr>
        <p:spPr>
          <a:xfrm>
            <a:off x="3475299" y="652594"/>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35" name="TextBox 57">
            <a:extLst>
              <a:ext uri="{FF2B5EF4-FFF2-40B4-BE49-F238E27FC236}">
                <a16:creationId xmlns:a16="http://schemas.microsoft.com/office/drawing/2014/main" id="{898521D4-54A2-4414-BD76-34D015381605}"/>
              </a:ext>
            </a:extLst>
          </p:cNvPr>
          <p:cNvSpPr txBox="1"/>
          <p:nvPr/>
        </p:nvSpPr>
        <p:spPr>
          <a:xfrm>
            <a:off x="6178812" y="652594"/>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36" name="TextBox 2">
            <a:extLst>
              <a:ext uri="{FF2B5EF4-FFF2-40B4-BE49-F238E27FC236}">
                <a16:creationId xmlns:a16="http://schemas.microsoft.com/office/drawing/2014/main" id="{7225E504-1DF0-4DB8-B39F-A76442B1456E}"/>
              </a:ext>
            </a:extLst>
          </p:cNvPr>
          <p:cNvSpPr txBox="1">
            <a:spLocks noChangeArrowheads="1"/>
          </p:cNvSpPr>
          <p:nvPr/>
        </p:nvSpPr>
        <p:spPr bwMode="auto">
          <a:xfrm>
            <a:off x="1570299" y="975843"/>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37" name="TextBox 59">
            <a:extLst>
              <a:ext uri="{FF2B5EF4-FFF2-40B4-BE49-F238E27FC236}">
                <a16:creationId xmlns:a16="http://schemas.microsoft.com/office/drawing/2014/main" id="{025A1DC8-DBD0-45EC-A0DC-4AECFD61643C}"/>
              </a:ext>
            </a:extLst>
          </p:cNvPr>
          <p:cNvSpPr txBox="1">
            <a:spLocks noChangeArrowheads="1"/>
          </p:cNvSpPr>
          <p:nvPr/>
        </p:nvSpPr>
        <p:spPr bwMode="auto">
          <a:xfrm>
            <a:off x="2864112" y="963143"/>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8" name="TextBox 60">
            <a:extLst>
              <a:ext uri="{FF2B5EF4-FFF2-40B4-BE49-F238E27FC236}">
                <a16:creationId xmlns:a16="http://schemas.microsoft.com/office/drawing/2014/main" id="{C20FDC14-0920-49DE-A648-6151F5A72FFB}"/>
              </a:ext>
            </a:extLst>
          </p:cNvPr>
          <p:cNvSpPr txBox="1">
            <a:spLocks noChangeArrowheads="1"/>
          </p:cNvSpPr>
          <p:nvPr/>
        </p:nvSpPr>
        <p:spPr bwMode="auto">
          <a:xfrm>
            <a:off x="8191762" y="975843"/>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9" name="TextBox 61">
            <a:extLst>
              <a:ext uri="{FF2B5EF4-FFF2-40B4-BE49-F238E27FC236}">
                <a16:creationId xmlns:a16="http://schemas.microsoft.com/office/drawing/2014/main" id="{2E9C853B-F248-475B-AE1B-399DB0DCA38F}"/>
              </a:ext>
            </a:extLst>
          </p:cNvPr>
          <p:cNvSpPr txBox="1">
            <a:spLocks noChangeArrowheads="1"/>
          </p:cNvSpPr>
          <p:nvPr/>
        </p:nvSpPr>
        <p:spPr bwMode="auto">
          <a:xfrm>
            <a:off x="5529524" y="975843"/>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40" name="TextBox 62">
            <a:extLst>
              <a:ext uri="{FF2B5EF4-FFF2-40B4-BE49-F238E27FC236}">
                <a16:creationId xmlns:a16="http://schemas.microsoft.com/office/drawing/2014/main" id="{D56560B0-067B-45D3-9546-4B1128E30E08}"/>
              </a:ext>
            </a:extLst>
          </p:cNvPr>
          <p:cNvSpPr txBox="1">
            <a:spLocks noChangeArrowheads="1"/>
          </p:cNvSpPr>
          <p:nvPr/>
        </p:nvSpPr>
        <p:spPr bwMode="auto">
          <a:xfrm>
            <a:off x="3551499" y="975843"/>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1" name="TextBox 63">
            <a:extLst>
              <a:ext uri="{FF2B5EF4-FFF2-40B4-BE49-F238E27FC236}">
                <a16:creationId xmlns:a16="http://schemas.microsoft.com/office/drawing/2014/main" id="{B57822CC-1B4F-42C1-BBBF-71A8A2B0E8C2}"/>
              </a:ext>
            </a:extLst>
          </p:cNvPr>
          <p:cNvSpPr txBox="1">
            <a:spLocks noChangeArrowheads="1"/>
          </p:cNvSpPr>
          <p:nvPr/>
        </p:nvSpPr>
        <p:spPr bwMode="auto">
          <a:xfrm>
            <a:off x="62645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2" name="TextBox 64">
            <a:extLst>
              <a:ext uri="{FF2B5EF4-FFF2-40B4-BE49-F238E27FC236}">
                <a16:creationId xmlns:a16="http://schemas.microsoft.com/office/drawing/2014/main" id="{AD5A2933-AA45-4855-846F-C1FA02108C2F}"/>
              </a:ext>
            </a:extLst>
          </p:cNvPr>
          <p:cNvSpPr txBox="1">
            <a:spLocks noChangeArrowheads="1"/>
          </p:cNvSpPr>
          <p:nvPr/>
        </p:nvSpPr>
        <p:spPr bwMode="auto">
          <a:xfrm>
            <a:off x="87664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3" name="TextBox 65">
            <a:extLst>
              <a:ext uri="{FF2B5EF4-FFF2-40B4-BE49-F238E27FC236}">
                <a16:creationId xmlns:a16="http://schemas.microsoft.com/office/drawing/2014/main" id="{069BB920-9196-4F58-A14D-422F440C6178}"/>
              </a:ext>
            </a:extLst>
          </p:cNvPr>
          <p:cNvSpPr txBox="1">
            <a:spLocks noChangeArrowheads="1"/>
          </p:cNvSpPr>
          <p:nvPr/>
        </p:nvSpPr>
        <p:spPr bwMode="auto">
          <a:xfrm>
            <a:off x="4326199" y="975843"/>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4" name="TextBox 66">
            <a:extLst>
              <a:ext uri="{FF2B5EF4-FFF2-40B4-BE49-F238E27FC236}">
                <a16:creationId xmlns:a16="http://schemas.microsoft.com/office/drawing/2014/main" id="{299CE7F2-06A4-4A92-AE2F-F14C78D7D401}"/>
              </a:ext>
            </a:extLst>
          </p:cNvPr>
          <p:cNvSpPr txBox="1">
            <a:spLocks noChangeArrowheads="1"/>
          </p:cNvSpPr>
          <p:nvPr/>
        </p:nvSpPr>
        <p:spPr bwMode="auto">
          <a:xfrm>
            <a:off x="6975737" y="975843"/>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5" name="TextBox 67">
            <a:extLst>
              <a:ext uri="{FF2B5EF4-FFF2-40B4-BE49-F238E27FC236}">
                <a16:creationId xmlns:a16="http://schemas.microsoft.com/office/drawing/2014/main" id="{DD0B53CF-2C17-4E7C-84A6-05620A235A32}"/>
              </a:ext>
            </a:extLst>
          </p:cNvPr>
          <p:cNvSpPr txBox="1">
            <a:spLocks noChangeArrowheads="1"/>
          </p:cNvSpPr>
          <p:nvPr/>
        </p:nvSpPr>
        <p:spPr bwMode="auto">
          <a:xfrm>
            <a:off x="422537" y="996480"/>
            <a:ext cx="3206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6" name="TextBox 69">
            <a:extLst>
              <a:ext uri="{FF2B5EF4-FFF2-40B4-BE49-F238E27FC236}">
                <a16:creationId xmlns:a16="http://schemas.microsoft.com/office/drawing/2014/main" id="{E713CEDC-60F5-4734-A700-3DDD902C78E1}"/>
              </a:ext>
            </a:extLst>
          </p:cNvPr>
          <p:cNvSpPr txBox="1">
            <a:spLocks noChangeArrowheads="1"/>
          </p:cNvSpPr>
          <p:nvPr/>
        </p:nvSpPr>
        <p:spPr bwMode="auto">
          <a:xfrm>
            <a:off x="2167199" y="975843"/>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7" name="TextBox 70">
            <a:extLst>
              <a:ext uri="{FF2B5EF4-FFF2-40B4-BE49-F238E27FC236}">
                <a16:creationId xmlns:a16="http://schemas.microsoft.com/office/drawing/2014/main" id="{AB64E089-14C8-4C63-AD5B-1A65E7ABF029}"/>
              </a:ext>
            </a:extLst>
          </p:cNvPr>
          <p:cNvSpPr txBox="1">
            <a:spLocks noChangeArrowheads="1"/>
          </p:cNvSpPr>
          <p:nvPr/>
        </p:nvSpPr>
        <p:spPr bwMode="auto">
          <a:xfrm>
            <a:off x="491833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8" name="TextBox 71">
            <a:extLst>
              <a:ext uri="{FF2B5EF4-FFF2-40B4-BE49-F238E27FC236}">
                <a16:creationId xmlns:a16="http://schemas.microsoft.com/office/drawing/2014/main" id="{6EB2BBE2-0E0F-42DD-A908-6083D1D49013}"/>
              </a:ext>
            </a:extLst>
          </p:cNvPr>
          <p:cNvSpPr txBox="1">
            <a:spLocks noChangeArrowheads="1"/>
          </p:cNvSpPr>
          <p:nvPr/>
        </p:nvSpPr>
        <p:spPr bwMode="auto">
          <a:xfrm>
            <a:off x="761708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9" name="TextBox 91">
            <a:extLst>
              <a:ext uri="{FF2B5EF4-FFF2-40B4-BE49-F238E27FC236}">
                <a16:creationId xmlns:a16="http://schemas.microsoft.com/office/drawing/2014/main" id="{B58B147E-5671-4BFD-9122-E872A5EEDF2D}"/>
              </a:ext>
            </a:extLst>
          </p:cNvPr>
          <p:cNvSpPr txBox="1"/>
          <p:nvPr/>
        </p:nvSpPr>
        <p:spPr>
          <a:xfrm>
            <a:off x="8672774" y="633544"/>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Diamond 3">
            <a:extLst>
              <a:ext uri="{FF2B5EF4-FFF2-40B4-BE49-F238E27FC236}">
                <a16:creationId xmlns:a16="http://schemas.microsoft.com/office/drawing/2014/main" id="{B043C5CB-26C7-4E05-B7E3-C537F9C49452}"/>
              </a:ext>
            </a:extLst>
          </p:cNvPr>
          <p:cNvSpPr>
            <a:spLocks noChangeArrowheads="1"/>
          </p:cNvSpPr>
          <p:nvPr/>
        </p:nvSpPr>
        <p:spPr bwMode="auto">
          <a:xfrm>
            <a:off x="749562" y="1428598"/>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2" name="TextBox 6">
            <a:extLst>
              <a:ext uri="{FF2B5EF4-FFF2-40B4-BE49-F238E27FC236}">
                <a16:creationId xmlns:a16="http://schemas.microsoft.com/office/drawing/2014/main" id="{9964F0A6-B4CC-44CC-9D7E-DF5AF43AD452}"/>
              </a:ext>
            </a:extLst>
          </p:cNvPr>
          <p:cNvSpPr txBox="1">
            <a:spLocks noChangeArrowheads="1"/>
          </p:cNvSpPr>
          <p:nvPr/>
        </p:nvSpPr>
        <p:spPr bwMode="auto">
          <a:xfrm>
            <a:off x="854337" y="1511148"/>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a:cs typeface="Arial" panose="020B0604020202020204" pitchFamily="34" charset="0"/>
              </a:rPr>
              <a:t> </a:t>
            </a:r>
            <a:r>
              <a:rPr lang="fr-FR" altLang="en-US" sz="600">
                <a:latin typeface="Montserrat"/>
                <a:cs typeface="Arial" panose="020B0604020202020204" pitchFamily="34" charset="0"/>
              </a:rPr>
              <a:t>RAN Rel-19 workshop</a:t>
            </a:r>
          </a:p>
        </p:txBody>
      </p:sp>
      <p:sp>
        <p:nvSpPr>
          <p:cNvPr id="53" name="Diamond 16">
            <a:extLst>
              <a:ext uri="{FF2B5EF4-FFF2-40B4-BE49-F238E27FC236}">
                <a16:creationId xmlns:a16="http://schemas.microsoft.com/office/drawing/2014/main" id="{79AB2882-3774-41F7-8D80-8A5396DDDB59}"/>
              </a:ext>
            </a:extLst>
          </p:cNvPr>
          <p:cNvSpPr>
            <a:spLocks noChangeArrowheads="1"/>
          </p:cNvSpPr>
          <p:nvPr/>
        </p:nvSpPr>
        <p:spPr bwMode="auto">
          <a:xfrm>
            <a:off x="733687" y="1865478"/>
            <a:ext cx="866775" cy="368300"/>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4" name="Chevron 79">
            <a:extLst>
              <a:ext uri="{FF2B5EF4-FFF2-40B4-BE49-F238E27FC236}">
                <a16:creationId xmlns:a16="http://schemas.microsoft.com/office/drawing/2014/main" id="{31D03FB7-2414-48C2-85C9-4E5048A34CA9}"/>
              </a:ext>
            </a:extLst>
          </p:cNvPr>
          <p:cNvSpPr>
            <a:spLocks noChangeArrowheads="1"/>
          </p:cNvSpPr>
          <p:nvPr/>
        </p:nvSpPr>
        <p:spPr bwMode="auto">
          <a:xfrm>
            <a:off x="6996374" y="2687485"/>
            <a:ext cx="746125" cy="20955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a:cs typeface="Arial" panose="020B0604020202020204" pitchFamily="34" charset="0"/>
              </a:rPr>
              <a:t>RAN4_Perf </a:t>
            </a:r>
            <a:endParaRPr lang="fr-FR" altLang="en-US" sz="500">
              <a:latin typeface="Montserrat"/>
              <a:cs typeface="Arial" panose="020B0604020202020204" pitchFamily="34" charset="0"/>
            </a:endParaRPr>
          </a:p>
        </p:txBody>
      </p:sp>
      <p:sp>
        <p:nvSpPr>
          <p:cNvPr id="55" name="Chevron 58">
            <a:extLst>
              <a:ext uri="{FF2B5EF4-FFF2-40B4-BE49-F238E27FC236}">
                <a16:creationId xmlns:a16="http://schemas.microsoft.com/office/drawing/2014/main" id="{A69122BB-2AF3-4655-8E7C-A10A5800CFEB}"/>
              </a:ext>
            </a:extLst>
          </p:cNvPr>
          <p:cNvSpPr/>
          <p:nvPr/>
        </p:nvSpPr>
        <p:spPr bwMode="auto">
          <a:xfrm>
            <a:off x="3322899" y="2921483"/>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56" name="Chevron 60">
            <a:extLst>
              <a:ext uri="{FF2B5EF4-FFF2-40B4-BE49-F238E27FC236}">
                <a16:creationId xmlns:a16="http://schemas.microsoft.com/office/drawing/2014/main" id="{D1850993-E973-4540-990E-D84E40FC199F}"/>
              </a:ext>
            </a:extLst>
          </p:cNvPr>
          <p:cNvSpPr/>
          <p:nvPr/>
        </p:nvSpPr>
        <p:spPr bwMode="auto">
          <a:xfrm>
            <a:off x="2419612" y="246015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1F02D97-2515-4C18-BCCD-C0B22026AC18}"/>
              </a:ext>
            </a:extLst>
          </p:cNvPr>
          <p:cNvSpPr/>
          <p:nvPr/>
        </p:nvSpPr>
        <p:spPr bwMode="auto">
          <a:xfrm>
            <a:off x="1948124" y="2224570"/>
            <a:ext cx="31670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7DF826FC-2562-447A-AC7D-F4598559F0AE}"/>
              </a:ext>
            </a:extLst>
          </p:cNvPr>
          <p:cNvSpPr/>
          <p:nvPr/>
        </p:nvSpPr>
        <p:spPr bwMode="auto">
          <a:xfrm>
            <a:off x="3038737" y="2690660"/>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59" name="Chevron 58">
            <a:extLst>
              <a:ext uri="{FF2B5EF4-FFF2-40B4-BE49-F238E27FC236}">
                <a16:creationId xmlns:a16="http://schemas.microsoft.com/office/drawing/2014/main" id="{4623866D-B100-48D8-86AE-8D413B992C9E}"/>
              </a:ext>
            </a:extLst>
          </p:cNvPr>
          <p:cNvSpPr/>
          <p:nvPr/>
        </p:nvSpPr>
        <p:spPr bwMode="auto">
          <a:xfrm>
            <a:off x="5454912" y="3170085"/>
            <a:ext cx="2386012"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1BAA0339-BBF8-4B97-A6C0-141953DA3FB5}"/>
              </a:ext>
            </a:extLst>
          </p:cNvPr>
          <p:cNvSpPr>
            <a:spLocks noChangeArrowheads="1"/>
          </p:cNvSpPr>
          <p:nvPr/>
        </p:nvSpPr>
        <p:spPr bwMode="auto">
          <a:xfrm>
            <a:off x="1378212" y="1900403"/>
            <a:ext cx="10477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dirty="0">
                <a:latin typeface="Montserrat" panose="00000500000000000000" pitchFamily="50" charset="0"/>
                <a:cs typeface="Arial" panose="020B0604020202020204" pitchFamily="34" charset="0"/>
              </a:rPr>
              <a:t>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1" name="TextBox 7">
            <a:extLst>
              <a:ext uri="{FF2B5EF4-FFF2-40B4-BE49-F238E27FC236}">
                <a16:creationId xmlns:a16="http://schemas.microsoft.com/office/drawing/2014/main" id="{B49A3C1C-6D9E-4B71-8F71-CA8D6B956F44}"/>
              </a:ext>
            </a:extLst>
          </p:cNvPr>
          <p:cNvSpPr txBox="1">
            <a:spLocks noChangeArrowheads="1"/>
          </p:cNvSpPr>
          <p:nvPr/>
        </p:nvSpPr>
        <p:spPr bwMode="auto">
          <a:xfrm>
            <a:off x="879737" y="1894053"/>
            <a:ext cx="582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latin typeface="Montserrat"/>
                <a:cs typeface="Arial" panose="020B0604020202020204" pitchFamily="34" charset="0"/>
              </a:rPr>
              <a:t>SA Rel-19 </a:t>
            </a:r>
          </a:p>
          <a:p>
            <a:pPr algn="ctr"/>
            <a:r>
              <a:rPr lang="fr-FR" altLang="en-US" sz="600">
                <a:latin typeface="Montserrat"/>
                <a:cs typeface="Arial" panose="020B0604020202020204" pitchFamily="34" charset="0"/>
              </a:rPr>
              <a:t>Workshop</a:t>
            </a:r>
          </a:p>
        </p:txBody>
      </p:sp>
      <p:sp>
        <p:nvSpPr>
          <p:cNvPr id="62" name="TextBox 86">
            <a:extLst>
              <a:ext uri="{FF2B5EF4-FFF2-40B4-BE49-F238E27FC236}">
                <a16:creationId xmlns:a16="http://schemas.microsoft.com/office/drawing/2014/main" id="{417DE3C7-EDE7-4E50-BAED-5F8C4960C0E7}"/>
              </a:ext>
            </a:extLst>
          </p:cNvPr>
          <p:cNvSpPr txBox="1">
            <a:spLocks noChangeArrowheads="1"/>
          </p:cNvSpPr>
          <p:nvPr/>
        </p:nvSpPr>
        <p:spPr bwMode="auto">
          <a:xfrm>
            <a:off x="887674" y="890118"/>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a:rPr>
              <a:t>TSG#100</a:t>
            </a:r>
            <a:endParaRPr lang="en-GB" altLang="en-US" sz="400" dirty="0">
              <a:latin typeface="Montserrat"/>
            </a:endParaRPr>
          </a:p>
        </p:txBody>
      </p:sp>
      <p:sp>
        <p:nvSpPr>
          <p:cNvPr id="63" name="TextBox 60">
            <a:extLst>
              <a:ext uri="{FF2B5EF4-FFF2-40B4-BE49-F238E27FC236}">
                <a16:creationId xmlns:a16="http://schemas.microsoft.com/office/drawing/2014/main" id="{1EEAC8AD-4379-4CBA-BD98-FCDE4F70B9A0}"/>
              </a:ext>
            </a:extLst>
          </p:cNvPr>
          <p:cNvSpPr txBox="1">
            <a:spLocks noChangeArrowheads="1"/>
          </p:cNvSpPr>
          <p:nvPr/>
        </p:nvSpPr>
        <p:spPr bwMode="auto">
          <a:xfrm>
            <a:off x="1062299" y="993305"/>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June</a:t>
            </a:r>
          </a:p>
        </p:txBody>
      </p:sp>
      <p:cxnSp>
        <p:nvCxnSpPr>
          <p:cNvPr id="64" name="Straight Connector 114">
            <a:extLst>
              <a:ext uri="{FF2B5EF4-FFF2-40B4-BE49-F238E27FC236}">
                <a16:creationId xmlns:a16="http://schemas.microsoft.com/office/drawing/2014/main" id="{2A5A664A-2D3D-4F03-BB19-CAC0223A0718}"/>
              </a:ext>
            </a:extLst>
          </p:cNvPr>
          <p:cNvCxnSpPr>
            <a:cxnSpLocks noChangeShapeType="1"/>
          </p:cNvCxnSpPr>
          <p:nvPr/>
        </p:nvCxnSpPr>
        <p:spPr bwMode="auto">
          <a:xfrm flipH="1">
            <a:off x="1173424" y="1106018"/>
            <a:ext cx="4763" cy="4580986"/>
          </a:xfrm>
          <a:prstGeom prst="line">
            <a:avLst/>
          </a:prstGeom>
          <a:noFill/>
          <a:ln w="9525" algn="ctr">
            <a:solidFill>
              <a:schemeClr val="accent3"/>
            </a:solidFill>
            <a:prstDash val="dash"/>
            <a:round/>
            <a:headEnd/>
            <a:tailEnd/>
          </a:ln>
        </p:spPr>
      </p:cxnSp>
      <p:sp>
        <p:nvSpPr>
          <p:cNvPr id="65" name="TextBox 28">
            <a:extLst>
              <a:ext uri="{FF2B5EF4-FFF2-40B4-BE49-F238E27FC236}">
                <a16:creationId xmlns:a16="http://schemas.microsoft.com/office/drawing/2014/main" id="{FE9B703E-68CB-4835-B371-8E5F873422DE}"/>
              </a:ext>
            </a:extLst>
          </p:cNvPr>
          <p:cNvSpPr txBox="1"/>
          <p:nvPr/>
        </p:nvSpPr>
        <p:spPr>
          <a:xfrm>
            <a:off x="1216287" y="65576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1149B9D1-9FC8-4859-90FE-DD61197CB2EA}"/>
              </a:ext>
            </a:extLst>
          </p:cNvPr>
          <p:cNvSpPr>
            <a:spLocks noChangeArrowheads="1"/>
          </p:cNvSpPr>
          <p:nvPr/>
        </p:nvSpPr>
        <p:spPr bwMode="auto">
          <a:xfrm>
            <a:off x="1029124" y="5588469"/>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67" name="Straight Connector 114">
            <a:extLst>
              <a:ext uri="{FF2B5EF4-FFF2-40B4-BE49-F238E27FC236}">
                <a16:creationId xmlns:a16="http://schemas.microsoft.com/office/drawing/2014/main" id="{D3331AF5-1A80-4802-BB4B-6EB3CEE1082F}"/>
              </a:ext>
            </a:extLst>
          </p:cNvPr>
          <p:cNvCxnSpPr>
            <a:cxnSpLocks noChangeShapeType="1"/>
          </p:cNvCxnSpPr>
          <p:nvPr/>
        </p:nvCxnSpPr>
        <p:spPr bwMode="auto">
          <a:xfrm>
            <a:off x="1439012" y="1134539"/>
            <a:ext cx="0" cy="4536535"/>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8" name="Rectangle 3">
            <a:extLst>
              <a:ext uri="{FF2B5EF4-FFF2-40B4-BE49-F238E27FC236}">
                <a16:creationId xmlns:a16="http://schemas.microsoft.com/office/drawing/2014/main" id="{2C6D9975-9049-4733-971B-AFD4A348E3A0}"/>
              </a:ext>
            </a:extLst>
          </p:cNvPr>
          <p:cNvSpPr>
            <a:spLocks noChangeArrowheads="1"/>
          </p:cNvSpPr>
          <p:nvPr/>
        </p:nvSpPr>
        <p:spPr bwMode="auto">
          <a:xfrm>
            <a:off x="1525849" y="2195996"/>
            <a:ext cx="6759575" cy="1240588"/>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dirty="0"/>
          </a:p>
        </p:txBody>
      </p:sp>
      <p:sp>
        <p:nvSpPr>
          <p:cNvPr id="69" name="TextBox 4">
            <a:extLst>
              <a:ext uri="{FF2B5EF4-FFF2-40B4-BE49-F238E27FC236}">
                <a16:creationId xmlns:a16="http://schemas.microsoft.com/office/drawing/2014/main" id="{94D46BE9-138F-4082-AF0F-1833778AB2AB}"/>
              </a:ext>
            </a:extLst>
          </p:cNvPr>
          <p:cNvSpPr txBox="1">
            <a:spLocks noChangeArrowheads="1"/>
          </p:cNvSpPr>
          <p:nvPr/>
        </p:nvSpPr>
        <p:spPr bwMode="auto">
          <a:xfrm>
            <a:off x="1600462" y="3191497"/>
            <a:ext cx="356379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dirty="0"/>
              <a:t>NEW at TSG#99 - Working assumption for SA, endorsed for RAN </a:t>
            </a:r>
          </a:p>
        </p:txBody>
      </p:sp>
      <p:sp>
        <p:nvSpPr>
          <p:cNvPr id="70" name="Chevron 60">
            <a:extLst>
              <a:ext uri="{FF2B5EF4-FFF2-40B4-BE49-F238E27FC236}">
                <a16:creationId xmlns:a16="http://schemas.microsoft.com/office/drawing/2014/main" id="{D63708F9-6378-4143-B362-943E6881459D}"/>
              </a:ext>
            </a:extLst>
          </p:cNvPr>
          <p:cNvSpPr/>
          <p:nvPr/>
        </p:nvSpPr>
        <p:spPr bwMode="auto">
          <a:xfrm>
            <a:off x="1633799" y="1212380"/>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1" name="Chevron 60">
            <a:extLst>
              <a:ext uri="{FF2B5EF4-FFF2-40B4-BE49-F238E27FC236}">
                <a16:creationId xmlns:a16="http://schemas.microsoft.com/office/drawing/2014/main" id="{A261021C-3654-40B8-B16A-A0CC36C89D27}"/>
              </a:ext>
            </a:extLst>
          </p:cNvPr>
          <p:cNvSpPr/>
          <p:nvPr/>
        </p:nvSpPr>
        <p:spPr bwMode="auto">
          <a:xfrm>
            <a:off x="366974" y="1209205"/>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OAM (considering of sync with SA1/SA2/SA6/RAN/CT)</a:t>
            </a:r>
            <a:endParaRPr lang="en-US" sz="2400" dirty="0"/>
          </a:p>
        </p:txBody>
      </p:sp>
      <p:sp>
        <p:nvSpPr>
          <p:cNvPr id="87" name="Chevron 60">
            <a:extLst>
              <a:ext uri="{FF2B5EF4-FFF2-40B4-BE49-F238E27FC236}">
                <a16:creationId xmlns:a16="http://schemas.microsoft.com/office/drawing/2014/main" id="{16D18C63-8B79-419A-8FFC-83DC2C667CBD}"/>
              </a:ext>
            </a:extLst>
          </p:cNvPr>
          <p:cNvSpPr/>
          <p:nvPr/>
        </p:nvSpPr>
        <p:spPr bwMode="auto">
          <a:xfrm>
            <a:off x="2356111" y="3940290"/>
            <a:ext cx="1375569" cy="21671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88" name="Chevron 60">
            <a:extLst>
              <a:ext uri="{FF2B5EF4-FFF2-40B4-BE49-F238E27FC236}">
                <a16:creationId xmlns:a16="http://schemas.microsoft.com/office/drawing/2014/main" id="{D401BDA8-F258-49F6-9516-C5531C755238}"/>
              </a:ext>
            </a:extLst>
          </p:cNvPr>
          <p:cNvSpPr/>
          <p:nvPr/>
        </p:nvSpPr>
        <p:spPr bwMode="auto">
          <a:xfrm>
            <a:off x="4480344" y="5182557"/>
            <a:ext cx="1283493" cy="33898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dirty="0">
                <a:latin typeface="Montserrat" panose="00000500000000000000" pitchFamily="50" charset="0"/>
                <a:ea typeface="ＭＳ Ｐゴシック" charset="-128"/>
              </a:rPr>
              <a:t>Stage 1 (Standalone OAM –part 2/SA5 RAN </a:t>
            </a:r>
            <a:r>
              <a:rPr lang="fr-FR" sz="700" dirty="0" err="1">
                <a:latin typeface="Montserrat" panose="00000500000000000000" pitchFamily="50" charset="0"/>
                <a:ea typeface="ＭＳ Ｐゴシック" charset="-128"/>
              </a:rPr>
              <a:t>related</a:t>
            </a:r>
            <a:r>
              <a:rPr lang="fr-FR" sz="700" dirty="0">
                <a:latin typeface="Montserrat" panose="00000500000000000000" pitchFamily="50" charset="0"/>
                <a:ea typeface="ＭＳ Ｐゴシック" charset="-128"/>
              </a:rPr>
              <a:t> OAM)</a:t>
            </a:r>
          </a:p>
        </p:txBody>
      </p:sp>
      <p:sp>
        <p:nvSpPr>
          <p:cNvPr id="89" name="Chevron 60">
            <a:extLst>
              <a:ext uri="{FF2B5EF4-FFF2-40B4-BE49-F238E27FC236}">
                <a16:creationId xmlns:a16="http://schemas.microsoft.com/office/drawing/2014/main" id="{274BFABB-2E29-4D6C-A5D9-B946CE759E1E}"/>
              </a:ext>
            </a:extLst>
          </p:cNvPr>
          <p:cNvSpPr/>
          <p:nvPr/>
        </p:nvSpPr>
        <p:spPr bwMode="auto">
          <a:xfrm>
            <a:off x="4469230" y="5539571"/>
            <a:ext cx="2681103" cy="36613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en-US" sz="900" dirty="0">
                <a:latin typeface="Montserrat" panose="00000500000000000000" pitchFamily="50" charset="0"/>
                <a:ea typeface="ＭＳ Ｐゴシック" charset="-128"/>
              </a:rPr>
              <a:t>Stage 2 Functional and stage 3 work (standalone OAM part 2/RAN related OAM)</a:t>
            </a:r>
          </a:p>
        </p:txBody>
      </p:sp>
      <p:sp>
        <p:nvSpPr>
          <p:cNvPr id="91" name="矩形 1">
            <a:extLst>
              <a:ext uri="{FF2B5EF4-FFF2-40B4-BE49-F238E27FC236}">
                <a16:creationId xmlns:a16="http://schemas.microsoft.com/office/drawing/2014/main" id="{494185F5-C5FE-4734-B817-D91278C24885}"/>
              </a:ext>
            </a:extLst>
          </p:cNvPr>
          <p:cNvSpPr>
            <a:spLocks noChangeArrowheads="1"/>
          </p:cNvSpPr>
          <p:nvPr/>
        </p:nvSpPr>
        <p:spPr bwMode="auto">
          <a:xfrm>
            <a:off x="801950" y="3472120"/>
            <a:ext cx="7483473" cy="2843695"/>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 name="文本框 2">
            <a:extLst>
              <a:ext uri="{FF2B5EF4-FFF2-40B4-BE49-F238E27FC236}">
                <a16:creationId xmlns:a16="http://schemas.microsoft.com/office/drawing/2014/main" id="{66FDFAC2-D8F8-4531-8A25-D3CF624ECA43}"/>
              </a:ext>
            </a:extLst>
          </p:cNvPr>
          <p:cNvSpPr txBox="1">
            <a:spLocks noChangeArrowheads="1"/>
          </p:cNvSpPr>
          <p:nvPr/>
        </p:nvSpPr>
        <p:spPr bwMode="auto">
          <a:xfrm>
            <a:off x="5943100" y="362459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
        <p:nvSpPr>
          <p:cNvPr id="2" name="Rectangle 1">
            <a:extLst>
              <a:ext uri="{FF2B5EF4-FFF2-40B4-BE49-F238E27FC236}">
                <a16:creationId xmlns:a16="http://schemas.microsoft.com/office/drawing/2014/main" id="{E1391863-9417-4BA5-996D-C4B59948DFBE}"/>
              </a:ext>
            </a:extLst>
          </p:cNvPr>
          <p:cNvSpPr/>
          <p:nvPr/>
        </p:nvSpPr>
        <p:spPr bwMode="auto">
          <a:xfrm>
            <a:off x="1739901" y="3837965"/>
            <a:ext cx="601518" cy="54903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SA5#151~152</a:t>
            </a:r>
            <a:r>
              <a:rPr kumimoji="0" lang="en-US" altLang="zh-CN" sz="800" b="0" i="0" u="none" strike="noStrike" cap="none" normalizeH="0" baseline="0" dirty="0">
                <a:ln>
                  <a:noFill/>
                </a:ln>
                <a:solidFill>
                  <a:schemeClr val="tx1"/>
                </a:solidFill>
                <a:effectLst/>
                <a:latin typeface="Arial" charset="0"/>
              </a:rPr>
              <a:t>:New Rel-19 SIDs</a:t>
            </a:r>
            <a:endParaRPr kumimoji="0" lang="zh-CN" altLang="en-US" sz="800" b="0" i="0" u="none" strike="noStrike" cap="none" normalizeH="0" baseline="0" dirty="0">
              <a:ln>
                <a:noFill/>
              </a:ln>
              <a:solidFill>
                <a:schemeClr val="tx1"/>
              </a:solidFill>
              <a:effectLst/>
              <a:latin typeface="Arial" charset="0"/>
            </a:endParaRPr>
          </a:p>
        </p:txBody>
      </p:sp>
      <p:sp>
        <p:nvSpPr>
          <p:cNvPr id="78" name="Rectangle 77">
            <a:extLst>
              <a:ext uri="{FF2B5EF4-FFF2-40B4-BE49-F238E27FC236}">
                <a16:creationId xmlns:a16="http://schemas.microsoft.com/office/drawing/2014/main" id="{07D0FE85-E0F3-43D5-8615-37689107E2B4}"/>
              </a:ext>
            </a:extLst>
          </p:cNvPr>
          <p:cNvSpPr/>
          <p:nvPr/>
        </p:nvSpPr>
        <p:spPr bwMode="auto">
          <a:xfrm>
            <a:off x="3484807" y="5199285"/>
            <a:ext cx="1004788" cy="523255"/>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900" b="1" dirty="0">
                <a:latin typeface="Arial" charset="0"/>
              </a:rPr>
              <a:t>SA5#155~156:</a:t>
            </a:r>
            <a:r>
              <a:rPr lang="en-US" altLang="zh-CN" sz="900" dirty="0">
                <a:latin typeface="Arial" charset="0"/>
              </a:rPr>
              <a:t>New WIDs</a:t>
            </a:r>
          </a:p>
          <a:p>
            <a:r>
              <a:rPr lang="en-US" altLang="zh-CN" sz="900" dirty="0">
                <a:latin typeface="Arial" charset="0"/>
              </a:rPr>
              <a:t>package 2</a:t>
            </a:r>
            <a:endParaRPr lang="zh-CN" altLang="en-US" sz="900" dirty="0">
              <a:latin typeface="Arial" charset="0"/>
            </a:endParaRPr>
          </a:p>
        </p:txBody>
      </p:sp>
      <p:cxnSp>
        <p:nvCxnSpPr>
          <p:cNvPr id="73" name="Straight Connector 72">
            <a:extLst>
              <a:ext uri="{FF2B5EF4-FFF2-40B4-BE49-F238E27FC236}">
                <a16:creationId xmlns:a16="http://schemas.microsoft.com/office/drawing/2014/main" id="{564731DF-408C-46C2-A6A9-DB7D85C79868}"/>
              </a:ext>
            </a:extLst>
          </p:cNvPr>
          <p:cNvCxnSpPr>
            <a:cxnSpLocks/>
          </p:cNvCxnSpPr>
          <p:nvPr/>
        </p:nvCxnSpPr>
        <p:spPr bwMode="auto">
          <a:xfrm>
            <a:off x="3721334" y="5737922"/>
            <a:ext cx="0" cy="5778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3" name="Straight Connector 92">
            <a:extLst>
              <a:ext uri="{FF2B5EF4-FFF2-40B4-BE49-F238E27FC236}">
                <a16:creationId xmlns:a16="http://schemas.microsoft.com/office/drawing/2014/main" id="{9726608A-DDC6-4377-A90A-9E97B64CB74B}"/>
              </a:ext>
            </a:extLst>
          </p:cNvPr>
          <p:cNvCxnSpPr>
            <a:cxnSpLocks/>
          </p:cNvCxnSpPr>
          <p:nvPr/>
        </p:nvCxnSpPr>
        <p:spPr bwMode="auto">
          <a:xfrm flipH="1">
            <a:off x="7133747" y="5617655"/>
            <a:ext cx="1533"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7" name="Chevron 60">
            <a:extLst>
              <a:ext uri="{FF2B5EF4-FFF2-40B4-BE49-F238E27FC236}">
                <a16:creationId xmlns:a16="http://schemas.microsoft.com/office/drawing/2014/main" id="{489337C7-FE4E-40E2-9C3C-38847D1E6B6C}"/>
              </a:ext>
            </a:extLst>
          </p:cNvPr>
          <p:cNvSpPr/>
          <p:nvPr/>
        </p:nvSpPr>
        <p:spPr bwMode="auto">
          <a:xfrm>
            <a:off x="3642384" y="3933087"/>
            <a:ext cx="850502" cy="24462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dirty="0">
                <a:latin typeface="Montserrat" panose="00000500000000000000" pitchFamily="50" charset="0"/>
                <a:ea typeface="ＭＳ Ｐゴシック" charset="-128"/>
              </a:rPr>
              <a:t>Studies (SA5 OAM)</a:t>
            </a:r>
          </a:p>
        </p:txBody>
      </p:sp>
      <p:sp>
        <p:nvSpPr>
          <p:cNvPr id="99" name="Chevron 60">
            <a:extLst>
              <a:ext uri="{FF2B5EF4-FFF2-40B4-BE49-F238E27FC236}">
                <a16:creationId xmlns:a16="http://schemas.microsoft.com/office/drawing/2014/main" id="{99D16E3A-E211-4825-BC28-EA84119254C7}"/>
              </a:ext>
            </a:extLst>
          </p:cNvPr>
          <p:cNvSpPr/>
          <p:nvPr/>
        </p:nvSpPr>
        <p:spPr bwMode="auto">
          <a:xfrm>
            <a:off x="3065726" y="4556582"/>
            <a:ext cx="2041951" cy="26944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fr-FR" sz="800" dirty="0">
                <a:latin typeface="Montserrat" panose="00000500000000000000" pitchFamily="50" charset="0"/>
                <a:ea typeface="ＭＳ Ｐゴシック" charset="-128"/>
              </a:rPr>
              <a:t>Stage 1 (</a:t>
            </a:r>
            <a:r>
              <a:rPr lang="fr-FR" altLang="zh-CN" sz="800" dirty="0">
                <a:latin typeface="Montserrat" panose="00000500000000000000" pitchFamily="50" charset="0"/>
                <a:ea typeface="ＭＳ Ｐゴシック" charset="-128"/>
              </a:rPr>
              <a:t>Standalone OAM-part 1/</a:t>
            </a:r>
            <a:r>
              <a:rPr lang="fr-FR" sz="800" dirty="0">
                <a:latin typeface="Montserrat" panose="00000500000000000000" pitchFamily="50" charset="0"/>
                <a:ea typeface="ＭＳ Ｐゴシック" charset="-128"/>
              </a:rPr>
              <a:t>SA2/SA6 related OAM)</a:t>
            </a:r>
          </a:p>
        </p:txBody>
      </p:sp>
      <p:sp>
        <p:nvSpPr>
          <p:cNvPr id="100" name="Chevron 60">
            <a:extLst>
              <a:ext uri="{FF2B5EF4-FFF2-40B4-BE49-F238E27FC236}">
                <a16:creationId xmlns:a16="http://schemas.microsoft.com/office/drawing/2014/main" id="{441A68E0-5D21-4A39-BAB1-C40AE40C8A71}"/>
              </a:ext>
            </a:extLst>
          </p:cNvPr>
          <p:cNvSpPr/>
          <p:nvPr/>
        </p:nvSpPr>
        <p:spPr bwMode="auto">
          <a:xfrm>
            <a:off x="3206216" y="4830617"/>
            <a:ext cx="3208337" cy="2849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sz="800" dirty="0">
                <a:latin typeface="Montserrat" panose="00000500000000000000" pitchFamily="50" charset="0"/>
                <a:ea typeface="ＭＳ Ｐゴシック" charset="-128"/>
              </a:rPr>
              <a:t>Stage 2 Functional work (</a:t>
            </a:r>
            <a:r>
              <a:rPr lang="en-US" altLang="zh-CN" sz="800" dirty="0">
                <a:latin typeface="Montserrat" panose="00000500000000000000" pitchFamily="50" charset="0"/>
                <a:ea typeface="ＭＳ Ｐゴシック" charset="-128"/>
              </a:rPr>
              <a:t>SA2/6 </a:t>
            </a:r>
            <a:r>
              <a:rPr lang="en-US" sz="800" dirty="0">
                <a:latin typeface="Montserrat" panose="00000500000000000000" pitchFamily="50" charset="0"/>
                <a:ea typeface="ＭＳ Ｐゴシック" charset="-128"/>
              </a:rPr>
              <a:t>related OAM) and CT related stage3 work, Stage2/stage3 for standalone OAM-part1</a:t>
            </a:r>
          </a:p>
        </p:txBody>
      </p:sp>
      <p:sp>
        <p:nvSpPr>
          <p:cNvPr id="84" name="Rectangle 83">
            <a:extLst>
              <a:ext uri="{FF2B5EF4-FFF2-40B4-BE49-F238E27FC236}">
                <a16:creationId xmlns:a16="http://schemas.microsoft.com/office/drawing/2014/main" id="{21C806E2-A949-459E-88BF-F9C288D4D26F}"/>
              </a:ext>
            </a:extLst>
          </p:cNvPr>
          <p:cNvSpPr/>
          <p:nvPr/>
        </p:nvSpPr>
        <p:spPr bwMode="auto">
          <a:xfrm>
            <a:off x="3251378" y="1684931"/>
            <a:ext cx="1832851" cy="343952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04" name="Rectangle 103">
            <a:extLst>
              <a:ext uri="{FF2B5EF4-FFF2-40B4-BE49-F238E27FC236}">
                <a16:creationId xmlns:a16="http://schemas.microsoft.com/office/drawing/2014/main" id="{79CCF4C0-33A4-4D28-A8C0-A99D538A281A}"/>
              </a:ext>
            </a:extLst>
          </p:cNvPr>
          <p:cNvSpPr/>
          <p:nvPr/>
        </p:nvSpPr>
        <p:spPr bwMode="auto">
          <a:xfrm>
            <a:off x="4500679" y="1948459"/>
            <a:ext cx="2625928" cy="357767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5" name="TextBox 84">
            <a:extLst>
              <a:ext uri="{FF2B5EF4-FFF2-40B4-BE49-F238E27FC236}">
                <a16:creationId xmlns:a16="http://schemas.microsoft.com/office/drawing/2014/main" id="{C1752441-777B-4187-99C7-BDC88CC65DF4}"/>
              </a:ext>
            </a:extLst>
          </p:cNvPr>
          <p:cNvSpPr txBox="1"/>
          <p:nvPr/>
        </p:nvSpPr>
        <p:spPr>
          <a:xfrm>
            <a:off x="8545477" y="1309377"/>
            <a:ext cx="3542348" cy="5124480"/>
          </a:xfrm>
          <a:prstGeom prst="rect">
            <a:avLst/>
          </a:prstGeom>
          <a:solidFill>
            <a:schemeClr val="bg1"/>
          </a:solidFill>
          <a:ln>
            <a:solidFill>
              <a:schemeClr val="tx1"/>
            </a:solidFill>
          </a:ln>
        </p:spPr>
        <p:txBody>
          <a:bodyPr wrap="square" rtlCol="0">
            <a:spAutoFit/>
          </a:bodyPr>
          <a:lstStyle/>
          <a:p>
            <a:r>
              <a:rPr lang="en-US" altLang="zh-CN" sz="1100" b="1" dirty="0">
                <a:latin typeface="+mn-lt"/>
                <a:ea typeface="Microsoft YaHei" panose="020B0503020204020204" pitchFamily="34" charset="-122"/>
              </a:rPr>
              <a:t>Categorization of SA5 work:</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Standalone OAM (part 1 and part 2) </a:t>
            </a:r>
          </a:p>
          <a:p>
            <a:pPr lvl="1"/>
            <a:r>
              <a:rPr lang="en-US" altLang="zh-CN" sz="1000" dirty="0">
                <a:latin typeface="+mn-lt"/>
                <a:ea typeface="Microsoft YaHei" panose="020B0503020204020204" pitchFamily="34" charset="-122"/>
              </a:rPr>
              <a:t>Part1: work related to Rel-18 study with no Rel-18 WI and other potential high priority </a:t>
            </a:r>
            <a:r>
              <a:rPr lang="en-US" altLang="zh-CN" sz="1000" dirty="0" err="1">
                <a:latin typeface="+mn-lt"/>
                <a:ea typeface="Microsoft YaHei" panose="020B0503020204020204" pitchFamily="34" charset="-122"/>
              </a:rPr>
              <a:t>WIs.</a:t>
            </a:r>
            <a:endParaRPr lang="en-US" altLang="zh-CN" sz="1000" dirty="0">
              <a:latin typeface="+mn-lt"/>
              <a:ea typeface="Microsoft YaHei" panose="020B0503020204020204" pitchFamily="34" charset="-122"/>
            </a:endParaRPr>
          </a:p>
          <a:p>
            <a:pPr lvl="1"/>
            <a:r>
              <a:rPr lang="en-US" altLang="zh-CN" sz="1000" dirty="0">
                <a:latin typeface="+mn-lt"/>
                <a:ea typeface="Microsoft YaHei" panose="020B0503020204020204" pitchFamily="34" charset="-122"/>
              </a:rPr>
              <a:t>Part2: other potential rel-19 SIs/</a:t>
            </a:r>
            <a:r>
              <a:rPr lang="en-US" altLang="zh-CN" sz="1000" dirty="0" err="1">
                <a:latin typeface="+mn-lt"/>
                <a:ea typeface="Microsoft YaHei" panose="020B0503020204020204" pitchFamily="34" charset="-122"/>
              </a:rPr>
              <a:t>WIs.</a:t>
            </a:r>
            <a:endParaRPr lang="en-US" altLang="zh-CN" sz="1000" dirty="0">
              <a:latin typeface="+mn-lt"/>
              <a:ea typeface="Microsoft YaHei" panose="020B0503020204020204" pitchFamily="34" charset="-122"/>
            </a:endParaRP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SA1 related OAM</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SA2/6 related OAM </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RAN/CT related OAM</a:t>
            </a:r>
            <a:endParaRPr lang="en-US" altLang="zh-CN" sz="1100" b="1" dirty="0">
              <a:latin typeface="+mn-lt"/>
              <a:ea typeface="Microsoft YaHei" panose="020B0503020204020204" pitchFamily="34" charset="-122"/>
            </a:endParaRPr>
          </a:p>
          <a:p>
            <a:r>
              <a:rPr lang="en-US" altLang="zh-CN" sz="1100" b="1" dirty="0">
                <a:latin typeface="+mn-lt"/>
                <a:ea typeface="Microsoft YaHei" panose="020B0503020204020204" pitchFamily="34" charset="-122"/>
              </a:rPr>
              <a:t>Key sync periods and potential sync consideration:</a:t>
            </a:r>
          </a:p>
          <a:p>
            <a:r>
              <a:rPr lang="zh-CN" altLang="en-US" sz="1100" b="1" dirty="0">
                <a:solidFill>
                  <a:srgbClr val="0000FF"/>
                </a:solidFill>
                <a:latin typeface="+mn-lt"/>
                <a:ea typeface="Microsoft YaHei" panose="020B0503020204020204" pitchFamily="34" charset="-122"/>
              </a:rPr>
              <a:t>①  </a:t>
            </a:r>
            <a:r>
              <a:rPr lang="en-US" altLang="zh-CN" sz="1100" b="1" dirty="0">
                <a:solidFill>
                  <a:srgbClr val="0000FF"/>
                </a:solidFill>
                <a:latin typeface="+mn-lt"/>
                <a:ea typeface="Microsoft YaHei" panose="020B0503020204020204" pitchFamily="34" charset="-122"/>
              </a:rPr>
              <a:t>Jun (SA5#150)</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~Dec.2023 (SA5#152/</a:t>
            </a:r>
            <a:r>
              <a:rPr lang="en-US" altLang="zh-CN" sz="1100" b="1" dirty="0">
                <a:solidFill>
                  <a:srgbClr val="0000FF"/>
                </a:solidFill>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TSG#102)</a:t>
            </a:r>
            <a:r>
              <a:rPr lang="zh-CN" altLang="en-US" sz="1100" b="1"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follow SA1 discussion with </a:t>
            </a:r>
            <a:r>
              <a:rPr lang="en-US" altLang="zh-CN" sz="1100" b="1" dirty="0">
                <a:solidFill>
                  <a:srgbClr val="FF0000"/>
                </a:solidFill>
                <a:latin typeface="+mn-lt"/>
                <a:ea typeface="Microsoft YaHei" panose="020B0503020204020204" pitchFamily="34" charset="-122"/>
              </a:rPr>
              <a:t>DP</a:t>
            </a:r>
          </a:p>
          <a:p>
            <a:r>
              <a:rPr lang="zh-CN" altLang="en-US" sz="1100" b="1" dirty="0">
                <a:solidFill>
                  <a:srgbClr val="0000FF"/>
                </a:solidFill>
                <a:ea typeface="Microsoft YaHei" panose="020B0503020204020204" pitchFamily="34" charset="-122"/>
              </a:rPr>
              <a:t>② </a:t>
            </a:r>
            <a:r>
              <a:rPr lang="en-US" altLang="zh-CN" sz="1100" b="1" dirty="0">
                <a:solidFill>
                  <a:srgbClr val="0000FF"/>
                </a:solidFill>
                <a:latin typeface="+mn-lt"/>
                <a:ea typeface="Microsoft YaHei" panose="020B0503020204020204" pitchFamily="34" charset="-122"/>
              </a:rPr>
              <a:t>Oct (SA5#151) ~Dec.2023 (SA5#152/TSG#102): </a:t>
            </a:r>
            <a:r>
              <a:rPr lang="en-US" altLang="zh-CN" sz="1100" dirty="0">
                <a:latin typeface="+mn-lt"/>
                <a:ea typeface="Microsoft YaHei" panose="020B0503020204020204" pitchFamily="34" charset="-122"/>
              </a:rPr>
              <a:t>Rel-19 </a:t>
            </a:r>
            <a:r>
              <a:rPr lang="en-US" altLang="zh-CN" sz="1100" b="1" dirty="0">
                <a:solidFill>
                  <a:srgbClr val="FF0000"/>
                </a:solidFill>
                <a:latin typeface="+mn-lt"/>
                <a:ea typeface="Microsoft YaHei" panose="020B0503020204020204" pitchFamily="34" charset="-122"/>
              </a:rPr>
              <a:t>SIs</a:t>
            </a:r>
            <a:r>
              <a:rPr lang="en-US" altLang="zh-CN" sz="1100" dirty="0">
                <a:latin typeface="+mn-lt"/>
                <a:ea typeface="Microsoft YaHei" panose="020B0503020204020204" pitchFamily="34" charset="-122"/>
              </a:rPr>
              <a:t> discussion time window. All SIs are to be ready in TSG#102.</a:t>
            </a:r>
          </a:p>
          <a:p>
            <a:pPr lvl="0"/>
            <a:r>
              <a:rPr lang="zh-CN" altLang="en-US" sz="1100" b="1" dirty="0">
                <a:solidFill>
                  <a:srgbClr val="0000FF"/>
                </a:solidFill>
                <a:ea typeface="Microsoft YaHei" panose="020B0503020204020204" pitchFamily="34" charset="-122"/>
              </a:rPr>
              <a:t>③</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Jan (SA5#153) ~Jun. 2024 (SA5#155/TSG#104)</a:t>
            </a:r>
            <a:r>
              <a:rPr lang="en-US" altLang="zh-CN" sz="1100" dirty="0">
                <a:solidFill>
                  <a:srgbClr val="0000FF"/>
                </a:solidFill>
                <a:latin typeface="+mn-lt"/>
                <a:ea typeface="Microsoft YaHei" panose="020B0503020204020204" pitchFamily="34" charset="-122"/>
              </a:rPr>
              <a:t>: </a:t>
            </a:r>
            <a:r>
              <a:rPr lang="en-US" altLang="zh-CN" sz="1100" b="1" dirty="0">
                <a:solidFill>
                  <a:srgbClr val="FF0000"/>
                </a:solidFill>
                <a:latin typeface="+mn-lt"/>
                <a:ea typeface="Microsoft YaHei" panose="020B0503020204020204" pitchFamily="34" charset="-122"/>
              </a:rPr>
              <a:t>WID package 1(</a:t>
            </a:r>
            <a:r>
              <a:rPr lang="en-US" altLang="zh-CN" sz="1100" b="1" dirty="0">
                <a:solidFill>
                  <a:srgbClr val="FF0000"/>
                </a:solidFill>
                <a:latin typeface="Calibri"/>
                <a:ea typeface="Microsoft YaHei" panose="020B0503020204020204" pitchFamily="34" charset="-122"/>
              </a:rPr>
              <a:t>Standalone OAM part1  and SA2/SA6 related OAM)</a:t>
            </a:r>
            <a:r>
              <a:rPr lang="en-US" altLang="zh-CN" sz="1100" dirty="0">
                <a:latin typeface="+mn-lt"/>
                <a:ea typeface="Microsoft YaHei" panose="020B0503020204020204" pitchFamily="34" charset="-122"/>
              </a:rPr>
              <a:t> discussion time window. Standalone OAM part 1 and SA2/SA6 related </a:t>
            </a:r>
            <a:r>
              <a:rPr lang="en-US" altLang="zh-CN" sz="1100" dirty="0" err="1">
                <a:latin typeface="+mn-lt"/>
                <a:ea typeface="Microsoft YaHei" panose="020B0503020204020204" pitchFamily="34" charset="-122"/>
              </a:rPr>
              <a:t>Wis</a:t>
            </a:r>
            <a:r>
              <a:rPr lang="en-US" altLang="zh-CN" sz="1100" dirty="0">
                <a:latin typeface="+mn-lt"/>
                <a:ea typeface="Microsoft YaHei" panose="020B0503020204020204" pitchFamily="34" charset="-122"/>
              </a:rPr>
              <a:t> should be ready in TSG#104, to be able to sync with SA2/SA6 discussion.</a:t>
            </a:r>
          </a:p>
          <a:p>
            <a:r>
              <a:rPr lang="zh-CN" altLang="en-US" sz="1100" b="1" dirty="0">
                <a:solidFill>
                  <a:srgbClr val="0000FF"/>
                </a:solidFill>
                <a:ea typeface="Microsoft YaHei" panose="020B0503020204020204" pitchFamily="34" charset="-122"/>
              </a:rPr>
              <a:t>④ </a:t>
            </a:r>
            <a:r>
              <a:rPr lang="en-US" altLang="zh-CN" sz="1100" b="1" dirty="0">
                <a:solidFill>
                  <a:srgbClr val="0000FF"/>
                </a:solidFill>
                <a:latin typeface="+mn-lt"/>
                <a:ea typeface="Microsoft YaHei" panose="020B0503020204020204" pitchFamily="34" charset="-122"/>
              </a:rPr>
              <a:t>Jun (SA5#155)~Sep. 2024 (SA5#156/TSG#105)</a:t>
            </a:r>
            <a:r>
              <a:rPr lang="en-US" altLang="zh-CN" sz="1100" dirty="0">
                <a:solidFill>
                  <a:srgbClr val="0000FF"/>
                </a:solidFill>
                <a:latin typeface="+mn-lt"/>
                <a:ea typeface="Microsoft YaHei" panose="020B0503020204020204" pitchFamily="34" charset="-122"/>
              </a:rPr>
              <a:t>: </a:t>
            </a:r>
            <a:r>
              <a:rPr lang="en-US" altLang="zh-CN" sz="1100" b="1" dirty="0">
                <a:solidFill>
                  <a:srgbClr val="FF0000"/>
                </a:solidFill>
                <a:latin typeface="+mn-lt"/>
                <a:ea typeface="Microsoft YaHei" panose="020B0503020204020204" pitchFamily="34" charset="-122"/>
              </a:rPr>
              <a:t>WID package 2 (standalone OAM part 2 and RAN/CT related OAM)</a:t>
            </a:r>
            <a:r>
              <a:rPr lang="en-US" altLang="zh-CN" sz="1100" dirty="0">
                <a:latin typeface="+mn-lt"/>
                <a:ea typeface="Microsoft YaHei" panose="020B0503020204020204" pitchFamily="34" charset="-122"/>
              </a:rPr>
              <a:t>  discussion time window. Standalone OAM part 2 and RAN related SIs are to be ready in TSG#105, to be able to sync with RAN/CT.</a:t>
            </a:r>
          </a:p>
          <a:p>
            <a:r>
              <a:rPr lang="zh-CN" altLang="en-US" sz="1100" b="1" dirty="0">
                <a:solidFill>
                  <a:srgbClr val="0000FF"/>
                </a:solidFill>
                <a:ea typeface="Microsoft YaHei" panose="020B0503020204020204" pitchFamily="34" charset="-122"/>
              </a:rPr>
              <a:t>⑤</a:t>
            </a:r>
            <a:r>
              <a:rPr lang="en-US" altLang="zh-CN" sz="1100" b="1" dirty="0">
                <a:solidFill>
                  <a:srgbClr val="0000FF"/>
                </a:solidFill>
                <a:latin typeface="+mn-lt"/>
                <a:ea typeface="Microsoft YaHei" panose="020B0503020204020204" pitchFamily="34" charset="-122"/>
              </a:rPr>
              <a:t>Jun (SA5#150) ~Dec.2023 (SA5#152/ TSG#102) </a:t>
            </a:r>
            <a:r>
              <a:rPr lang="en-US" altLang="zh-CN" sz="1100" dirty="0">
                <a:latin typeface="+mn-lt"/>
                <a:ea typeface="Microsoft YaHei" panose="020B0503020204020204" pitchFamily="34" charset="-122"/>
              </a:rPr>
              <a:t>potential sync time window with SA1(6 months).</a:t>
            </a:r>
            <a:endParaRPr lang="en-US" altLang="zh-CN" sz="1100" b="1" dirty="0">
              <a:solidFill>
                <a:srgbClr val="0000FF"/>
              </a:solidFill>
              <a:latin typeface="+mn-lt"/>
              <a:ea typeface="Microsoft YaHei" panose="020B0503020204020204" pitchFamily="34" charset="-122"/>
            </a:endParaRPr>
          </a:p>
          <a:p>
            <a:r>
              <a:rPr lang="zh-CN" altLang="en-US" sz="1100" b="1" dirty="0">
                <a:solidFill>
                  <a:srgbClr val="0000FF"/>
                </a:solidFill>
                <a:ea typeface="Microsoft YaHei" panose="020B0503020204020204" pitchFamily="34" charset="-122"/>
              </a:rPr>
              <a:t>⑥ </a:t>
            </a:r>
            <a:r>
              <a:rPr lang="en-US" altLang="zh-CN" sz="1100" b="1" dirty="0">
                <a:solidFill>
                  <a:srgbClr val="0000FF"/>
                </a:solidFill>
                <a:latin typeface="+mn-lt"/>
                <a:ea typeface="Microsoft YaHei" panose="020B0503020204020204" pitchFamily="34" charset="-122"/>
              </a:rPr>
              <a:t>Apr (SA5#154)~Dec,2024 (SA5#158):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a:t>
            </a:r>
            <a:r>
              <a:rPr lang="en-US" altLang="zh-CN" sz="1100" dirty="0">
                <a:solidFill>
                  <a:prstClr val="black"/>
                </a:solidFill>
                <a:latin typeface="Calibri"/>
                <a:ea typeface="Microsoft YaHei" panose="020B0503020204020204" pitchFamily="34" charset="-122"/>
              </a:rPr>
              <a:t>time window </a:t>
            </a:r>
            <a:r>
              <a:rPr lang="en-US" altLang="zh-CN" sz="1100" dirty="0">
                <a:latin typeface="+mn-lt"/>
                <a:ea typeface="Microsoft YaHei" panose="020B0503020204020204" pitchFamily="34" charset="-122"/>
              </a:rPr>
              <a:t>with SA2/SA6(9 months).</a:t>
            </a:r>
          </a:p>
          <a:p>
            <a:r>
              <a:rPr lang="zh-CN" altLang="en-US" sz="1100" b="1" dirty="0">
                <a:solidFill>
                  <a:srgbClr val="0000FF"/>
                </a:solidFill>
                <a:ea typeface="Microsoft YaHei" panose="020B0503020204020204" pitchFamily="34" charset="-122"/>
              </a:rPr>
              <a:t>⑦</a:t>
            </a:r>
            <a:r>
              <a:rPr lang="en-US" altLang="zh-CN" sz="1100" b="1" dirty="0">
                <a:solidFill>
                  <a:srgbClr val="0000FF"/>
                </a:solidFill>
                <a:latin typeface="+mn-lt"/>
                <a:ea typeface="Microsoft YaHei" panose="020B0503020204020204" pitchFamily="34" charset="-122"/>
              </a:rPr>
              <a:t>Oct,2024(SA5#157)~Sep,2025 (TSG#109):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time window with RAN/CT (12 months).</a:t>
            </a:r>
            <a:endParaRPr lang="zh-CN" altLang="en-US" sz="1100" dirty="0">
              <a:latin typeface="+mn-lt"/>
            </a:endParaRPr>
          </a:p>
        </p:txBody>
      </p:sp>
      <p:sp>
        <p:nvSpPr>
          <p:cNvPr id="105" name="Rectangle 104">
            <a:extLst>
              <a:ext uri="{FF2B5EF4-FFF2-40B4-BE49-F238E27FC236}">
                <a16:creationId xmlns:a16="http://schemas.microsoft.com/office/drawing/2014/main" id="{4A0C4C09-656A-4EBA-845F-2F07940F10B8}"/>
              </a:ext>
            </a:extLst>
          </p:cNvPr>
          <p:cNvSpPr/>
          <p:nvPr/>
        </p:nvSpPr>
        <p:spPr>
          <a:xfrm>
            <a:off x="1368147" y="3920668"/>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②</a:t>
            </a:r>
            <a:endParaRPr lang="zh-CN" altLang="en-US" b="1" dirty="0">
              <a:solidFill>
                <a:srgbClr val="FF0000"/>
              </a:solidFill>
            </a:endParaRPr>
          </a:p>
        </p:txBody>
      </p:sp>
      <p:sp>
        <p:nvSpPr>
          <p:cNvPr id="107" name="Rectangle 106">
            <a:extLst>
              <a:ext uri="{FF2B5EF4-FFF2-40B4-BE49-F238E27FC236}">
                <a16:creationId xmlns:a16="http://schemas.microsoft.com/office/drawing/2014/main" id="{30C3BC8D-9B3D-4C68-BB15-89D9518B50A6}"/>
              </a:ext>
            </a:extLst>
          </p:cNvPr>
          <p:cNvSpPr/>
          <p:nvPr/>
        </p:nvSpPr>
        <p:spPr>
          <a:xfrm>
            <a:off x="3272265" y="1379544"/>
            <a:ext cx="2021707"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⑥ </a:t>
            </a:r>
            <a:r>
              <a:rPr lang="en-US" altLang="zh-CN" sz="1200" b="1" dirty="0">
                <a:solidFill>
                  <a:srgbClr val="FF0000"/>
                </a:solidFill>
                <a:latin typeface="Microsoft YaHei" panose="020B0503020204020204" pitchFamily="34" charset="-122"/>
                <a:ea typeface="Microsoft YaHei" panose="020B0503020204020204" pitchFamily="34" charset="-122"/>
              </a:rPr>
              <a:t>9 months SA2/6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08" name="Rectangle 107">
            <a:extLst>
              <a:ext uri="{FF2B5EF4-FFF2-40B4-BE49-F238E27FC236}">
                <a16:creationId xmlns:a16="http://schemas.microsoft.com/office/drawing/2014/main" id="{1C28EA64-B696-44E3-8A86-6E6942D29097}"/>
              </a:ext>
            </a:extLst>
          </p:cNvPr>
          <p:cNvSpPr/>
          <p:nvPr/>
        </p:nvSpPr>
        <p:spPr>
          <a:xfrm>
            <a:off x="5117566" y="1652778"/>
            <a:ext cx="2271776"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⑦</a:t>
            </a:r>
            <a:r>
              <a:rPr lang="zh-CN" altLang="en-US" sz="1200" b="1" dirty="0">
                <a:solidFill>
                  <a:srgbClr val="FF0000"/>
                </a:solidFill>
                <a:latin typeface="Microsoft YaHei" panose="020B0503020204020204" pitchFamily="34" charset="-122"/>
                <a:ea typeface="Microsoft YaHei" panose="020B0503020204020204" pitchFamily="34" charset="-122"/>
              </a:rPr>
              <a:t> </a:t>
            </a:r>
            <a:r>
              <a:rPr lang="en-US" altLang="zh-CN" sz="1200" b="1" dirty="0">
                <a:solidFill>
                  <a:srgbClr val="FF0000"/>
                </a:solidFill>
                <a:latin typeface="Microsoft YaHei" panose="020B0503020204020204" pitchFamily="34" charset="-122"/>
                <a:ea typeface="Microsoft YaHei" panose="020B0503020204020204" pitchFamily="34" charset="-122"/>
              </a:rPr>
              <a:t>12 months RAN/CT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cxnSp>
        <p:nvCxnSpPr>
          <p:cNvPr id="109" name="Straight Arrow Connector 108">
            <a:extLst>
              <a:ext uri="{FF2B5EF4-FFF2-40B4-BE49-F238E27FC236}">
                <a16:creationId xmlns:a16="http://schemas.microsoft.com/office/drawing/2014/main" id="{4F672F5D-F087-4297-A821-A00B29A4F040}"/>
              </a:ext>
            </a:extLst>
          </p:cNvPr>
          <p:cNvCxnSpPr/>
          <p:nvPr/>
        </p:nvCxnSpPr>
        <p:spPr bwMode="auto">
          <a:xfrm flipH="1">
            <a:off x="3721334" y="6023529"/>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0" name="TextBox 109">
            <a:extLst>
              <a:ext uri="{FF2B5EF4-FFF2-40B4-BE49-F238E27FC236}">
                <a16:creationId xmlns:a16="http://schemas.microsoft.com/office/drawing/2014/main" id="{F7E8C959-7BA6-4823-BADF-3A961A71841A}"/>
              </a:ext>
            </a:extLst>
          </p:cNvPr>
          <p:cNvSpPr txBox="1"/>
          <p:nvPr/>
        </p:nvSpPr>
        <p:spPr>
          <a:xfrm>
            <a:off x="4838934" y="5976053"/>
            <a:ext cx="1513556" cy="261610"/>
          </a:xfrm>
          <a:prstGeom prst="rect">
            <a:avLst/>
          </a:prstGeom>
          <a:noFill/>
        </p:spPr>
        <p:txBody>
          <a:bodyPr wrap="none" rtlCol="0">
            <a:spAutoFit/>
          </a:bodyPr>
          <a:lstStyle/>
          <a:p>
            <a:r>
              <a:rPr lang="en-US" altLang="zh-CN" sz="1100" dirty="0">
                <a:solidFill>
                  <a:srgbClr val="FF0000"/>
                </a:solidFill>
              </a:rPr>
              <a:t>Work item 15 months</a:t>
            </a:r>
            <a:endParaRPr lang="zh-CN" altLang="en-US" sz="1100" dirty="0">
              <a:solidFill>
                <a:srgbClr val="FF0000"/>
              </a:solidFill>
            </a:endParaRPr>
          </a:p>
        </p:txBody>
      </p:sp>
      <p:cxnSp>
        <p:nvCxnSpPr>
          <p:cNvPr id="111" name="Straight Arrow Connector 110">
            <a:extLst>
              <a:ext uri="{FF2B5EF4-FFF2-40B4-BE49-F238E27FC236}">
                <a16:creationId xmlns:a16="http://schemas.microsoft.com/office/drawing/2014/main" id="{E96FAFF9-E821-427A-935B-4C9B8B79E197}"/>
              </a:ext>
            </a:extLst>
          </p:cNvPr>
          <p:cNvCxnSpPr>
            <a:cxnSpLocks/>
          </p:cNvCxnSpPr>
          <p:nvPr/>
        </p:nvCxnSpPr>
        <p:spPr bwMode="auto">
          <a:xfrm>
            <a:off x="6352490" y="6039746"/>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Straight Connector 112">
            <a:extLst>
              <a:ext uri="{FF2B5EF4-FFF2-40B4-BE49-F238E27FC236}">
                <a16:creationId xmlns:a16="http://schemas.microsoft.com/office/drawing/2014/main" id="{5D8C3F65-DA37-4EB5-BFB9-0D5C32715617}"/>
              </a:ext>
            </a:extLst>
          </p:cNvPr>
          <p:cNvCxnSpPr>
            <a:cxnSpLocks/>
          </p:cNvCxnSpPr>
          <p:nvPr/>
        </p:nvCxnSpPr>
        <p:spPr bwMode="auto">
          <a:xfrm>
            <a:off x="2346572" y="5617655"/>
            <a:ext cx="0"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4" name="Straight Arrow Connector 113">
            <a:extLst>
              <a:ext uri="{FF2B5EF4-FFF2-40B4-BE49-F238E27FC236}">
                <a16:creationId xmlns:a16="http://schemas.microsoft.com/office/drawing/2014/main" id="{32B44854-85F5-491F-B801-ED62ED2F3807}"/>
              </a:ext>
            </a:extLst>
          </p:cNvPr>
          <p:cNvCxnSpPr>
            <a:cxnSpLocks/>
          </p:cNvCxnSpPr>
          <p:nvPr/>
        </p:nvCxnSpPr>
        <p:spPr bwMode="auto">
          <a:xfrm flipH="1" flipV="1">
            <a:off x="2356111" y="6068902"/>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5" name="TextBox 114">
            <a:extLst>
              <a:ext uri="{FF2B5EF4-FFF2-40B4-BE49-F238E27FC236}">
                <a16:creationId xmlns:a16="http://schemas.microsoft.com/office/drawing/2014/main" id="{885CEAF4-B1D6-4BD1-A6E5-063D27B49715}"/>
              </a:ext>
            </a:extLst>
          </p:cNvPr>
          <p:cNvSpPr txBox="1"/>
          <p:nvPr/>
        </p:nvSpPr>
        <p:spPr>
          <a:xfrm>
            <a:off x="2667638" y="5866187"/>
            <a:ext cx="763351" cy="430887"/>
          </a:xfrm>
          <a:prstGeom prst="rect">
            <a:avLst/>
          </a:prstGeom>
          <a:noFill/>
        </p:spPr>
        <p:txBody>
          <a:bodyPr wrap="square" rtlCol="0">
            <a:spAutoFit/>
          </a:bodyPr>
          <a:lstStyle/>
          <a:p>
            <a:r>
              <a:rPr lang="en-US" altLang="zh-CN" sz="1050" dirty="0">
                <a:solidFill>
                  <a:srgbClr val="FF0000"/>
                </a:solidFill>
              </a:rPr>
              <a:t>Studies 6 months</a:t>
            </a:r>
            <a:endParaRPr lang="zh-CN" altLang="en-US" sz="1050" dirty="0">
              <a:solidFill>
                <a:srgbClr val="FF0000"/>
              </a:solidFill>
            </a:endParaRPr>
          </a:p>
        </p:txBody>
      </p:sp>
      <p:cxnSp>
        <p:nvCxnSpPr>
          <p:cNvPr id="116" name="Straight Arrow Connector 115">
            <a:extLst>
              <a:ext uri="{FF2B5EF4-FFF2-40B4-BE49-F238E27FC236}">
                <a16:creationId xmlns:a16="http://schemas.microsoft.com/office/drawing/2014/main" id="{2657363F-DB56-493D-AF99-87EEDFB91981}"/>
              </a:ext>
            </a:extLst>
          </p:cNvPr>
          <p:cNvCxnSpPr>
            <a:cxnSpLocks/>
          </p:cNvCxnSpPr>
          <p:nvPr/>
        </p:nvCxnSpPr>
        <p:spPr bwMode="auto">
          <a:xfrm>
            <a:off x="3430989" y="6081631"/>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2" name="Rectangle 101">
            <a:extLst>
              <a:ext uri="{FF2B5EF4-FFF2-40B4-BE49-F238E27FC236}">
                <a16:creationId xmlns:a16="http://schemas.microsoft.com/office/drawing/2014/main" id="{B5DF9E10-CF5B-4034-A300-39D0483974F1}"/>
              </a:ext>
            </a:extLst>
          </p:cNvPr>
          <p:cNvSpPr/>
          <p:nvPr/>
        </p:nvSpPr>
        <p:spPr bwMode="auto">
          <a:xfrm>
            <a:off x="1062004" y="3509130"/>
            <a:ext cx="1277284" cy="30563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SA5#150~152:</a:t>
            </a:r>
            <a:r>
              <a:rPr kumimoji="0" lang="en-US" altLang="zh-CN" sz="800" b="0" i="0" u="none" strike="noStrike" cap="none" normalizeH="0" baseline="0" dirty="0">
                <a:ln>
                  <a:noFill/>
                </a:ln>
                <a:solidFill>
                  <a:schemeClr val="tx1"/>
                </a:solidFill>
                <a:effectLst/>
                <a:latin typeface="Arial" charset="0"/>
              </a:rPr>
              <a:t>Follow SA1 discussion with DP</a:t>
            </a:r>
            <a:endParaRPr kumimoji="0" lang="zh-CN" altLang="en-US" sz="800" b="0" i="0" u="none" strike="noStrike" cap="none" normalizeH="0" baseline="0" dirty="0">
              <a:ln>
                <a:noFill/>
              </a:ln>
              <a:solidFill>
                <a:schemeClr val="tx1"/>
              </a:solidFill>
              <a:effectLst/>
              <a:latin typeface="Arial" charset="0"/>
            </a:endParaRPr>
          </a:p>
        </p:txBody>
      </p:sp>
      <p:sp>
        <p:nvSpPr>
          <p:cNvPr id="103" name="Rectangle 102">
            <a:extLst>
              <a:ext uri="{FF2B5EF4-FFF2-40B4-BE49-F238E27FC236}">
                <a16:creationId xmlns:a16="http://schemas.microsoft.com/office/drawing/2014/main" id="{6529448A-9C3F-4531-9663-E9DC4C8A210F}"/>
              </a:ext>
            </a:extLst>
          </p:cNvPr>
          <p:cNvSpPr/>
          <p:nvPr/>
        </p:nvSpPr>
        <p:spPr>
          <a:xfrm>
            <a:off x="762258" y="3528799"/>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①</a:t>
            </a:r>
            <a:endParaRPr lang="zh-CN" altLang="en-US" b="1" dirty="0">
              <a:solidFill>
                <a:srgbClr val="FF0000"/>
              </a:solidFill>
            </a:endParaRPr>
          </a:p>
        </p:txBody>
      </p:sp>
      <p:sp>
        <p:nvSpPr>
          <p:cNvPr id="3" name="Rectangle 2">
            <a:extLst>
              <a:ext uri="{FF2B5EF4-FFF2-40B4-BE49-F238E27FC236}">
                <a16:creationId xmlns:a16="http://schemas.microsoft.com/office/drawing/2014/main" id="{B015CFC2-31B8-40AA-8A16-DACFBF0A6FB5}"/>
              </a:ext>
            </a:extLst>
          </p:cNvPr>
          <p:cNvSpPr/>
          <p:nvPr/>
        </p:nvSpPr>
        <p:spPr>
          <a:xfrm>
            <a:off x="3027794" y="5377330"/>
            <a:ext cx="401072"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④ </a:t>
            </a:r>
          </a:p>
        </p:txBody>
      </p:sp>
      <p:sp>
        <p:nvSpPr>
          <p:cNvPr id="118" name="Rectangle 117">
            <a:extLst>
              <a:ext uri="{FF2B5EF4-FFF2-40B4-BE49-F238E27FC236}">
                <a16:creationId xmlns:a16="http://schemas.microsoft.com/office/drawing/2014/main" id="{355B002B-A295-4A5D-A8B2-E75613959CF9}"/>
              </a:ext>
            </a:extLst>
          </p:cNvPr>
          <p:cNvSpPr/>
          <p:nvPr/>
        </p:nvSpPr>
        <p:spPr bwMode="auto">
          <a:xfrm>
            <a:off x="1108655" y="1203605"/>
            <a:ext cx="1289524"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9" name="Rectangle 118">
            <a:extLst>
              <a:ext uri="{FF2B5EF4-FFF2-40B4-BE49-F238E27FC236}">
                <a16:creationId xmlns:a16="http://schemas.microsoft.com/office/drawing/2014/main" id="{CE6C41E3-2444-4AFC-95DE-794BDCD08AB2}"/>
              </a:ext>
            </a:extLst>
          </p:cNvPr>
          <p:cNvSpPr/>
          <p:nvPr/>
        </p:nvSpPr>
        <p:spPr>
          <a:xfrm>
            <a:off x="832969" y="2570363"/>
            <a:ext cx="1550131" cy="461665"/>
          </a:xfrm>
          <a:prstGeom prst="rect">
            <a:avLst/>
          </a:prstGeom>
        </p:spPr>
        <p:txBody>
          <a:bodyPr wrap="square">
            <a:spAutoFit/>
          </a:bodyPr>
          <a:lstStyle/>
          <a:p>
            <a:r>
              <a:rPr lang="zh-CN" altLang="en-US" sz="1200" b="1" dirty="0">
                <a:solidFill>
                  <a:srgbClr val="FF0000"/>
                </a:solidFill>
                <a:latin typeface="Microsoft YaHei" panose="020B0503020204020204" pitchFamily="34" charset="-122"/>
                <a:ea typeface="Microsoft YaHei" panose="020B0503020204020204" pitchFamily="34" charset="-122"/>
              </a:rPr>
              <a:t>⑤ </a:t>
            </a:r>
            <a:r>
              <a:rPr lang="en-US" altLang="zh-CN" sz="1200" b="1" dirty="0">
                <a:solidFill>
                  <a:srgbClr val="FF0000"/>
                </a:solidFill>
                <a:latin typeface="Microsoft YaHei" panose="020B0503020204020204" pitchFamily="34" charset="-122"/>
                <a:ea typeface="Microsoft YaHei" panose="020B0503020204020204" pitchFamily="34" charset="-122"/>
              </a:rPr>
              <a:t>6 months SA1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23" name="Chevron 60">
            <a:extLst>
              <a:ext uri="{FF2B5EF4-FFF2-40B4-BE49-F238E27FC236}">
                <a16:creationId xmlns:a16="http://schemas.microsoft.com/office/drawing/2014/main" id="{79FF77CC-9D95-4D39-8EF6-2BF1718D0B4B}"/>
              </a:ext>
            </a:extLst>
          </p:cNvPr>
          <p:cNvSpPr/>
          <p:nvPr/>
        </p:nvSpPr>
        <p:spPr bwMode="auto">
          <a:xfrm>
            <a:off x="2383100" y="3729458"/>
            <a:ext cx="2108905" cy="181770"/>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algn="ctr">
              <a:defRPr/>
            </a:pPr>
            <a:r>
              <a:rPr lang="fr-FR" altLang="zh-CN" sz="800" dirty="0">
                <a:latin typeface="Montserrat" panose="00000500000000000000" pitchFamily="50" charset="0"/>
                <a:ea typeface="ＭＳ Ｐゴシック" charset="-128"/>
              </a:rPr>
              <a:t>Studies (SA5 OAM) (standalone OAM-part2)</a:t>
            </a:r>
          </a:p>
        </p:txBody>
      </p:sp>
      <p:sp>
        <p:nvSpPr>
          <p:cNvPr id="112" name="Rectangle 2">
            <a:extLst>
              <a:ext uri="{FF2B5EF4-FFF2-40B4-BE49-F238E27FC236}">
                <a16:creationId xmlns:a16="http://schemas.microsoft.com/office/drawing/2014/main" id="{F2ADCDCA-FF4B-4867-B037-BBBA350A32D0}"/>
              </a:ext>
            </a:extLst>
          </p:cNvPr>
          <p:cNvSpPr/>
          <p:nvPr/>
        </p:nvSpPr>
        <p:spPr>
          <a:xfrm>
            <a:off x="2308968" y="4528732"/>
            <a:ext cx="401072" cy="292388"/>
          </a:xfrm>
          <a:prstGeom prst="rect">
            <a:avLst/>
          </a:prstGeom>
        </p:spPr>
        <p:txBody>
          <a:bodyPr wrap="none">
            <a:spAutoFit/>
          </a:bodyPr>
          <a:lstStyle/>
          <a:p>
            <a:r>
              <a:rPr lang="zh-CN" altLang="en-US" b="1" dirty="0">
                <a:solidFill>
                  <a:srgbClr val="FF0000"/>
                </a:solidFill>
                <a:latin typeface="Microsoft YaHei UI" panose="020B0503020204020204" pitchFamily="34" charset="-122"/>
                <a:ea typeface="Microsoft YaHei UI" panose="020B0503020204020204" pitchFamily="34" charset="-122"/>
              </a:rPr>
              <a:t>③</a:t>
            </a:r>
            <a:r>
              <a:rPr lang="zh-CN" altLang="en-US" b="1" dirty="0">
                <a:solidFill>
                  <a:srgbClr val="FF0000"/>
                </a:solidFill>
                <a:latin typeface="Microsoft YaHei" panose="020B0503020204020204" pitchFamily="34" charset="-122"/>
                <a:ea typeface="Microsoft YaHei" panose="020B0503020204020204" pitchFamily="34" charset="-122"/>
              </a:rPr>
              <a:t> </a:t>
            </a:r>
          </a:p>
        </p:txBody>
      </p:sp>
      <p:sp>
        <p:nvSpPr>
          <p:cNvPr id="75" name="矩形 74">
            <a:extLst>
              <a:ext uri="{FF2B5EF4-FFF2-40B4-BE49-F238E27FC236}">
                <a16:creationId xmlns:a16="http://schemas.microsoft.com/office/drawing/2014/main" id="{D5AFF775-764C-4384-95EE-A355EAD07A13}"/>
              </a:ext>
            </a:extLst>
          </p:cNvPr>
          <p:cNvSpPr/>
          <p:nvPr/>
        </p:nvSpPr>
        <p:spPr bwMode="auto">
          <a:xfrm>
            <a:off x="2583856" y="4236440"/>
            <a:ext cx="3861601" cy="908504"/>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7" name="矩形 116">
            <a:extLst>
              <a:ext uri="{FF2B5EF4-FFF2-40B4-BE49-F238E27FC236}">
                <a16:creationId xmlns:a16="http://schemas.microsoft.com/office/drawing/2014/main" id="{5351138B-6E09-4678-B3EB-1A28F51CB8F6}"/>
              </a:ext>
            </a:extLst>
          </p:cNvPr>
          <p:cNvSpPr/>
          <p:nvPr/>
        </p:nvSpPr>
        <p:spPr bwMode="auto">
          <a:xfrm>
            <a:off x="3415533" y="5159708"/>
            <a:ext cx="3718214" cy="756210"/>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98" name="Rectangle 97">
            <a:extLst>
              <a:ext uri="{FF2B5EF4-FFF2-40B4-BE49-F238E27FC236}">
                <a16:creationId xmlns:a16="http://schemas.microsoft.com/office/drawing/2014/main" id="{0412AFA0-A22C-4E4A-A1E7-78F63FBE3909}"/>
              </a:ext>
            </a:extLst>
          </p:cNvPr>
          <p:cNvSpPr/>
          <p:nvPr/>
        </p:nvSpPr>
        <p:spPr bwMode="auto">
          <a:xfrm>
            <a:off x="2623200" y="4255504"/>
            <a:ext cx="1044550" cy="292389"/>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700" b="1" dirty="0">
                <a:latin typeface="Arial" charset="0"/>
              </a:rPr>
              <a:t>SA5#153~155:</a:t>
            </a:r>
            <a:r>
              <a:rPr lang="en-US" altLang="zh-CN" sz="700" dirty="0">
                <a:latin typeface="Arial" charset="0"/>
              </a:rPr>
              <a:t> New WIDs package 1</a:t>
            </a:r>
            <a:endParaRPr lang="zh-CN" altLang="en-US" sz="700" dirty="0">
              <a:latin typeface="Arial" charset="0"/>
            </a:endParaRPr>
          </a:p>
        </p:txBody>
      </p:sp>
    </p:spTree>
    <p:extLst>
      <p:ext uri="{BB962C8B-B14F-4D97-AF65-F5344CB8AC3E}">
        <p14:creationId xmlns:p14="http://schemas.microsoft.com/office/powerpoint/2010/main" val="41772973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a:extLst>
              <a:ext uri="{FF2B5EF4-FFF2-40B4-BE49-F238E27FC236}">
                <a16:creationId xmlns:a16="http://schemas.microsoft.com/office/drawing/2014/main" id="{8CFA7610-A64B-49AC-AA95-EC89D4EA8F3E}"/>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19 timelines – with SA5 OAM text</a:t>
            </a:r>
            <a:endParaRPr lang="en-US" sz="3600" kern="0" dirty="0"/>
          </a:p>
        </p:txBody>
      </p:sp>
      <p:sp>
        <p:nvSpPr>
          <p:cNvPr id="9" name="Content Placeholder 5">
            <a:extLst>
              <a:ext uri="{FF2B5EF4-FFF2-40B4-BE49-F238E27FC236}">
                <a16:creationId xmlns:a16="http://schemas.microsoft.com/office/drawing/2014/main" id="{93C82EEE-B550-406F-A1DC-06E2A5CDD79C}"/>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19 Freezes and other milestones, sorted by dates :</a:t>
            </a:r>
          </a:p>
          <a:p>
            <a:pPr lvl="1">
              <a:defRPr/>
            </a:pPr>
            <a:r>
              <a:rPr lang="en-US" altLang="zh-CN" sz="1400" b="1" kern="0" dirty="0"/>
              <a:t>Dec 2023 (</a:t>
            </a:r>
            <a:r>
              <a:rPr lang="en-US" altLang="zh-CN" sz="1400" b="1" dirty="0">
                <a:ea typeface="Microsoft YaHei" panose="020B0503020204020204" pitchFamily="34" charset="-122"/>
              </a:rPr>
              <a:t>SA5#152/</a:t>
            </a:r>
            <a:r>
              <a:rPr lang="en-US" altLang="zh-CN" sz="1400" b="1" kern="0" dirty="0"/>
              <a:t>TSG#102): </a:t>
            </a:r>
            <a:r>
              <a:rPr lang="en-US" altLang="zh-CN" sz="1400" kern="0" dirty="0"/>
              <a:t>SA5 SID/WIDs specified</a:t>
            </a:r>
          </a:p>
          <a:p>
            <a:pPr lvl="1">
              <a:defRPr/>
            </a:pPr>
            <a:r>
              <a:rPr lang="en-US" altLang="zh-CN" sz="1400" b="1" kern="0" dirty="0"/>
              <a:t>Sep 2024 (SA5#156/SA#105) : </a:t>
            </a:r>
            <a:r>
              <a:rPr lang="en-US" altLang="zh-CN" sz="1400" kern="0" dirty="0"/>
              <a:t>SA5 Standalone SID concluded and Rel-19 WID started</a:t>
            </a:r>
          </a:p>
          <a:p>
            <a:pPr lvl="1">
              <a:defRPr/>
            </a:pPr>
            <a:r>
              <a:rPr lang="en-US" altLang="zh-CN" sz="1400" b="1" kern="0" dirty="0"/>
              <a:t>Mar 2025 (TSG#107): </a:t>
            </a:r>
            <a:r>
              <a:rPr lang="en-US" altLang="zh-CN" sz="1400" kern="0" dirty="0"/>
              <a:t>SA5 Stage 1 work freeze </a:t>
            </a:r>
          </a:p>
          <a:p>
            <a:pPr lvl="1">
              <a:defRPr/>
            </a:pPr>
            <a:r>
              <a:rPr lang="en-US" altLang="zh-CN" sz="1400" b="1" kern="0" dirty="0"/>
              <a:t>Jun 2025 (TSG#108): </a:t>
            </a:r>
            <a:r>
              <a:rPr lang="en-US" altLang="zh-CN" sz="1400" kern="0" dirty="0"/>
              <a:t>SA5 Stage 2 Functional work Freeze and stage 3(Standalone OAM part1/CN related), provide inputs to CT</a:t>
            </a:r>
          </a:p>
          <a:p>
            <a:pPr lvl="1">
              <a:defRPr/>
            </a:pPr>
            <a:r>
              <a:rPr lang="en-US" altLang="zh-CN" sz="1400" b="1" kern="0" dirty="0"/>
              <a:t>Sep 2025 (TSG#109): </a:t>
            </a:r>
            <a:r>
              <a:rPr lang="en-US" altLang="zh-CN" sz="1400" kern="0" dirty="0"/>
              <a:t>SA5 Stage 2 Functional work Freeze and stage 3 (Standalone OAM part 2/RAN related)</a:t>
            </a:r>
            <a:endParaRPr lang="en-GB" altLang="en-US" sz="1400" kern="0" dirty="0"/>
          </a:p>
        </p:txBody>
      </p:sp>
      <p:sp>
        <p:nvSpPr>
          <p:cNvPr id="10" name="Rectangle 12">
            <a:extLst>
              <a:ext uri="{FF2B5EF4-FFF2-40B4-BE49-F238E27FC236}">
                <a16:creationId xmlns:a16="http://schemas.microsoft.com/office/drawing/2014/main" id="{B727B9F3-EDF9-4712-840F-376CE32A6AC7}"/>
              </a:ext>
            </a:extLst>
          </p:cNvPr>
          <p:cNvSpPr>
            <a:spLocks noChangeArrowheads="1"/>
          </p:cNvSpPr>
          <p:nvPr/>
        </p:nvSpPr>
        <p:spPr bwMode="auto">
          <a:xfrm>
            <a:off x="7073537" y="3263317"/>
            <a:ext cx="4753148" cy="2328509"/>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2" name="直接箭头连接符 13">
            <a:extLst>
              <a:ext uri="{FF2B5EF4-FFF2-40B4-BE49-F238E27FC236}">
                <a16:creationId xmlns:a16="http://schemas.microsoft.com/office/drawing/2014/main" id="{E913E6F5-6CF6-429D-AE66-64B90D191C40}"/>
              </a:ext>
            </a:extLst>
          </p:cNvPr>
          <p:cNvCxnSpPr>
            <a:cxnSpLocks noChangeShapeType="1"/>
          </p:cNvCxnSpPr>
          <p:nvPr/>
        </p:nvCxnSpPr>
        <p:spPr bwMode="auto">
          <a:xfrm flipH="1" flipV="1">
            <a:off x="4756558" y="3727216"/>
            <a:ext cx="2449585" cy="66837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直接箭头连接符 11">
            <a:extLst>
              <a:ext uri="{FF2B5EF4-FFF2-40B4-BE49-F238E27FC236}">
                <a16:creationId xmlns:a16="http://schemas.microsoft.com/office/drawing/2014/main" id="{70254D9F-44B7-4133-B277-374A59807A51}"/>
              </a:ext>
            </a:extLst>
          </p:cNvPr>
          <p:cNvCxnSpPr>
            <a:cxnSpLocks noChangeShapeType="1"/>
          </p:cNvCxnSpPr>
          <p:nvPr/>
        </p:nvCxnSpPr>
        <p:spPr bwMode="auto">
          <a:xfrm flipH="1" flipV="1">
            <a:off x="2910980" y="4395590"/>
            <a:ext cx="4295163" cy="649029"/>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4" name="文本框 27">
            <a:extLst>
              <a:ext uri="{FF2B5EF4-FFF2-40B4-BE49-F238E27FC236}">
                <a16:creationId xmlns:a16="http://schemas.microsoft.com/office/drawing/2014/main" id="{E1A9E221-7AD7-4358-A735-CAB6AEBD8732}"/>
              </a:ext>
            </a:extLst>
          </p:cNvPr>
          <p:cNvSpPr txBox="1"/>
          <p:nvPr/>
        </p:nvSpPr>
        <p:spPr>
          <a:xfrm>
            <a:off x="5615838" y="3608059"/>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5" name="文本框 28">
            <a:extLst>
              <a:ext uri="{FF2B5EF4-FFF2-40B4-BE49-F238E27FC236}">
                <a16:creationId xmlns:a16="http://schemas.microsoft.com/office/drawing/2014/main" id="{C2EFC090-9F26-4B79-9929-A7880BD9C00C}"/>
              </a:ext>
            </a:extLst>
          </p:cNvPr>
          <p:cNvSpPr txBox="1"/>
          <p:nvPr/>
        </p:nvSpPr>
        <p:spPr>
          <a:xfrm>
            <a:off x="5500262" y="4376246"/>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
        <p:nvSpPr>
          <p:cNvPr id="20" name="Content Placeholder 5">
            <a:extLst>
              <a:ext uri="{FF2B5EF4-FFF2-40B4-BE49-F238E27FC236}">
                <a16:creationId xmlns:a16="http://schemas.microsoft.com/office/drawing/2014/main" id="{54277E84-3C75-4D0F-B3C4-DB43303FE5B0}"/>
              </a:ext>
            </a:extLst>
          </p:cNvPr>
          <p:cNvSpPr>
            <a:spLocks noGrp="1"/>
          </p:cNvSpPr>
          <p:nvPr>
            <p:ph idx="1"/>
          </p:nvPr>
        </p:nvSpPr>
        <p:spPr>
          <a:xfrm>
            <a:off x="287383" y="948918"/>
            <a:ext cx="5987582" cy="5122279"/>
          </a:xfrm>
        </p:spPr>
        <p:txBody>
          <a:bodyPr/>
          <a:lstStyle/>
          <a:p>
            <a:pPr marL="341313" indent="-341313">
              <a:defRPr/>
            </a:pPr>
            <a:r>
              <a:rPr lang="en-US" altLang="en-US" sz="1800" dirty="0"/>
              <a:t>Release 19 Freezes and other milestones, sorted by dates :</a:t>
            </a:r>
          </a:p>
          <a:p>
            <a:pPr lvl="1">
              <a:defRPr/>
            </a:pPr>
            <a:r>
              <a:rPr lang="en-GB" altLang="en-US" sz="1400" b="1" dirty="0"/>
              <a:t>June 2023: </a:t>
            </a:r>
            <a:r>
              <a:rPr lang="en-US" altLang="en-US" sz="1400" b="1" dirty="0"/>
              <a:t>RAN workshop </a:t>
            </a:r>
            <a:r>
              <a:rPr lang="en-GB" altLang="en-US" sz="1400" b="1" dirty="0"/>
              <a:t>on Rel-19 content, </a:t>
            </a:r>
            <a:r>
              <a:rPr lang="en-US" altLang="en-US" sz="1400" b="1" dirty="0"/>
              <a:t>SA workshop </a:t>
            </a:r>
            <a:r>
              <a:rPr lang="en-GB" altLang="en-US" sz="1400" b="1" dirty="0"/>
              <a:t>on Rel-19 content</a:t>
            </a:r>
          </a:p>
          <a:p>
            <a:pPr lvl="1">
              <a:defRPr/>
            </a:pPr>
            <a:r>
              <a:rPr lang="en-GB" altLang="en-US" sz="1400" dirty="0"/>
              <a:t>Sept 2023 (TSG#101): </a:t>
            </a:r>
          </a:p>
          <a:p>
            <a:pPr lvl="2">
              <a:defRPr/>
            </a:pPr>
            <a:r>
              <a:rPr lang="en-GB" altLang="en-US" sz="1050" dirty="0"/>
              <a:t>Stage 1: 80% normative work</a:t>
            </a:r>
          </a:p>
          <a:p>
            <a:pPr lvl="2">
              <a:defRPr/>
            </a:pPr>
            <a:r>
              <a:rPr lang="en-GB" altLang="en-US" sz="1050" dirty="0"/>
              <a:t>Approve 1st part of SA Stage 2 package (SA/CT)</a:t>
            </a:r>
          </a:p>
          <a:p>
            <a:pPr lvl="1">
              <a:defRPr/>
            </a:pPr>
            <a:r>
              <a:rPr lang="en-GB" altLang="en-US" sz="1400" b="1" dirty="0"/>
              <a:t>Dec 2023 (TSG#102): </a:t>
            </a:r>
          </a:p>
          <a:p>
            <a:pPr lvl="2">
              <a:defRPr/>
            </a:pPr>
            <a:r>
              <a:rPr lang="en-GB" altLang="en-US" sz="1050" dirty="0"/>
              <a:t>Stage 1: 100% normative work</a:t>
            </a:r>
          </a:p>
          <a:p>
            <a:pPr lvl="2">
              <a:defRPr/>
            </a:pPr>
            <a:r>
              <a:rPr lang="en-GB" altLang="en-US" sz="1050" dirty="0"/>
              <a:t>RAN1/2/3 Content Definition</a:t>
            </a:r>
          </a:p>
          <a:p>
            <a:pPr lvl="2">
              <a:defRPr/>
            </a:pPr>
            <a:r>
              <a:rPr lang="en-GB" altLang="en-US" sz="1050" dirty="0"/>
              <a:t>Approve final package of SA Stage 2 with RAN/CT</a:t>
            </a:r>
          </a:p>
          <a:p>
            <a:pPr lvl="1">
              <a:defRPr/>
            </a:pPr>
            <a:r>
              <a:rPr lang="en-US" altLang="en-US" sz="1400" dirty="0"/>
              <a:t>Mar 2024 (TSG#103):  </a:t>
            </a:r>
            <a:r>
              <a:rPr lang="en-US" altLang="en-US" sz="1050" dirty="0"/>
              <a:t>RAN4 </a:t>
            </a:r>
            <a:r>
              <a:rPr lang="en-GB" altLang="en-US" sz="1050" dirty="0"/>
              <a:t>Content Definition</a:t>
            </a:r>
            <a:endParaRPr lang="en-US" altLang="en-US" sz="1050" dirty="0"/>
          </a:p>
          <a:p>
            <a:pPr lvl="1">
              <a:defRPr/>
            </a:pPr>
            <a:r>
              <a:rPr lang="en-GB" altLang="en-US" sz="1400" b="1" dirty="0"/>
              <a:t>Dec 2024 (TSG#106): </a:t>
            </a:r>
            <a:r>
              <a:rPr lang="en-US" altLang="en-US" sz="1400" b="1" dirty="0"/>
              <a:t>Stage 2 Functional work (SA2 and SA6) Freeze </a:t>
            </a:r>
            <a:r>
              <a:rPr lang="en-US" altLang="en-US" sz="1400" dirty="0"/>
              <a:t>(working assumption)</a:t>
            </a:r>
            <a:endParaRPr lang="en-GB" altLang="en-US" sz="1400" dirty="0"/>
          </a:p>
          <a:p>
            <a:pPr lvl="1">
              <a:defRPr/>
            </a:pPr>
            <a:r>
              <a:rPr lang="en-US" altLang="en-US" sz="1400" dirty="0"/>
              <a:t>June 2025 (TSG#108): </a:t>
            </a:r>
            <a:r>
              <a:rPr lang="en-US" altLang="en-US" sz="1100" dirty="0"/>
              <a:t>RAN1 freeze</a:t>
            </a:r>
          </a:p>
          <a:p>
            <a:pPr lvl="1">
              <a:defRPr/>
            </a:pPr>
            <a:r>
              <a:rPr lang="en-US" altLang="en-US" sz="1400" b="1" dirty="0"/>
              <a:t>Sept 2025 (TSG#109):</a:t>
            </a:r>
          </a:p>
          <a:p>
            <a:pPr lvl="2">
              <a:defRPr/>
            </a:pPr>
            <a:r>
              <a:rPr lang="en-US" altLang="en-US" sz="1100" dirty="0"/>
              <a:t>RAN2, RAN3, RAN4Core freeze</a:t>
            </a:r>
          </a:p>
          <a:p>
            <a:pPr lvl="2">
              <a:defRPr/>
            </a:pPr>
            <a:r>
              <a:rPr lang="en-US" altLang="en-US" sz="1100" b="1" dirty="0"/>
              <a:t>Stage 3 (</a:t>
            </a:r>
            <a:r>
              <a:rPr lang="en-US" altLang="en-US" sz="1100" dirty="0"/>
              <a:t>all CT WGs; SA WGs involved with Stage 3) </a:t>
            </a:r>
            <a:r>
              <a:rPr lang="en-US" altLang="en-US" sz="1100" b="1" dirty="0"/>
              <a:t>freeze</a:t>
            </a:r>
            <a:r>
              <a:rPr lang="en-US" altLang="en-US" sz="1100" dirty="0"/>
              <a:t> (working assumption)</a:t>
            </a:r>
          </a:p>
          <a:p>
            <a:pPr lvl="1">
              <a:defRPr/>
            </a:pPr>
            <a:r>
              <a:rPr lang="en-US" altLang="en-US" sz="1400" dirty="0"/>
              <a:t>Dec 2025 (TSG#110):</a:t>
            </a:r>
          </a:p>
          <a:p>
            <a:pPr lvl="2">
              <a:defRPr/>
            </a:pPr>
            <a:r>
              <a:rPr lang="en-US" altLang="en-US" sz="1100" dirty="0"/>
              <a:t>RAN4Perf freeze</a:t>
            </a:r>
          </a:p>
          <a:p>
            <a:pPr lvl="2">
              <a:defRPr/>
            </a:pPr>
            <a:r>
              <a:rPr lang="en-US" altLang="en-US" sz="1100" dirty="0"/>
              <a:t>“coding freeze”. Freeze of:</a:t>
            </a:r>
            <a:r>
              <a:rPr lang="en-GB" altLang="en-US" sz="1100" dirty="0"/>
              <a:t>ASN-1; Open APIs </a:t>
            </a:r>
            <a:r>
              <a:rPr lang="en-US" altLang="en-US" sz="1100" dirty="0"/>
              <a:t>(working assumption)</a:t>
            </a:r>
            <a:endParaRPr lang="en-US" altLang="en-US" sz="1100" b="1" dirty="0"/>
          </a:p>
          <a:p>
            <a:pPr lvl="1">
              <a:defRPr/>
            </a:pPr>
            <a:endParaRPr lang="en-US" altLang="en-US" sz="1400" b="1" dirty="0"/>
          </a:p>
        </p:txBody>
      </p:sp>
      <p:sp>
        <p:nvSpPr>
          <p:cNvPr id="11" name="Oval 1">
            <a:extLst>
              <a:ext uri="{FF2B5EF4-FFF2-40B4-BE49-F238E27FC236}">
                <a16:creationId xmlns:a16="http://schemas.microsoft.com/office/drawing/2014/main" id="{30C95EDF-2FDF-40DD-9518-AB802E461349}"/>
              </a:ext>
            </a:extLst>
          </p:cNvPr>
          <p:cNvSpPr>
            <a:spLocks noChangeArrowheads="1"/>
          </p:cNvSpPr>
          <p:nvPr/>
        </p:nvSpPr>
        <p:spPr bwMode="auto">
          <a:xfrm>
            <a:off x="653234" y="1266173"/>
            <a:ext cx="6017254" cy="31115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6" name="Straight Arrow Connector 6">
            <a:extLst>
              <a:ext uri="{FF2B5EF4-FFF2-40B4-BE49-F238E27FC236}">
                <a16:creationId xmlns:a16="http://schemas.microsoft.com/office/drawing/2014/main" id="{9FF90AFA-4DD0-472C-8BBB-44C7C27796CA}"/>
              </a:ext>
            </a:extLst>
          </p:cNvPr>
          <p:cNvCxnSpPr>
            <a:cxnSpLocks noChangeShapeType="1"/>
          </p:cNvCxnSpPr>
          <p:nvPr/>
        </p:nvCxnSpPr>
        <p:spPr bwMode="auto">
          <a:xfrm>
            <a:off x="27758" y="1426511"/>
            <a:ext cx="858838"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19231192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6908" y="930876"/>
            <a:ext cx="10298183" cy="5349157"/>
          </a:xfrm>
          <a:prstGeom prst="rect">
            <a:avLst/>
          </a:prstGeom>
          <a:solidFill>
            <a:schemeClr val="bg1"/>
          </a:solidFill>
        </p:spPr>
        <p:txBody>
          <a:bodyPr wrap="square">
            <a:spAutoFit/>
          </a:bodyPr>
          <a:lstStyle/>
          <a:p>
            <a:r>
              <a:rPr lang="en-US" altLang="zh-CN" sz="1100" b="1" dirty="0">
                <a:latin typeface="+mn-lt"/>
              </a:rPr>
              <a:t>SA5 OAM Release 18 planning</a:t>
            </a:r>
            <a:r>
              <a:rPr lang="zh-CN" altLang="en-US" sz="1100" b="1" dirty="0">
                <a:latin typeface="+mn-lt"/>
              </a:rPr>
              <a:t>：</a:t>
            </a:r>
            <a:r>
              <a:rPr lang="en-US" altLang="zh-CN" sz="1100" b="1" dirty="0">
                <a:latin typeface="+mn-lt"/>
              </a:rPr>
              <a:t> </a:t>
            </a:r>
          </a:p>
          <a:p>
            <a:pPr marL="609585" indent="-609585">
              <a:spcBef>
                <a:spcPct val="20000"/>
              </a:spcBef>
              <a:buBlip>
                <a:blip r:embed="rId2"/>
              </a:buBlip>
              <a:defRPr/>
            </a:pPr>
            <a:r>
              <a:rPr lang="en-US" altLang="zh-CN" sz="1200" dirty="0">
                <a:latin typeface="+mn-lt"/>
                <a:cs typeface="+mn-cs"/>
              </a:rPr>
              <a:t>Mar 2022 (TSG#95): SA5 SIDs/WIDs specified</a:t>
            </a:r>
          </a:p>
          <a:p>
            <a:pPr marL="609585" indent="-609585">
              <a:spcBef>
                <a:spcPct val="20000"/>
              </a:spcBef>
              <a:buBlip>
                <a:blip r:embed="rId2"/>
              </a:buBlip>
              <a:defRPr/>
            </a:pPr>
            <a:r>
              <a:rPr lang="en-US" altLang="zh-CN" sz="1200" dirty="0">
                <a:latin typeface="+mn-lt"/>
                <a:cs typeface="+mn-cs"/>
              </a:rPr>
              <a:t>Mar 2023 (TSG#99) and Jun 2023(TSG#100): SA5 SID concluded and Rel-18 WID started if needed</a:t>
            </a:r>
          </a:p>
          <a:p>
            <a:pPr marL="609585" indent="-609585">
              <a:spcBef>
                <a:spcPct val="20000"/>
              </a:spcBef>
              <a:buBlip>
                <a:blip r:embed="rId2"/>
              </a:buBlip>
              <a:defRPr/>
            </a:pPr>
            <a:r>
              <a:rPr lang="en-US" altLang="zh-CN" sz="1200" dirty="0">
                <a:latin typeface="+mn-lt"/>
                <a:cs typeface="+mn-cs"/>
              </a:rPr>
              <a:t>Sep 2023 (TSG#101): Stage 1 work freeze</a:t>
            </a:r>
          </a:p>
          <a:p>
            <a:pPr marL="609585" indent="-609585">
              <a:spcBef>
                <a:spcPct val="20000"/>
              </a:spcBef>
              <a:buBlip>
                <a:blip r:embed="rId2"/>
              </a:buBlip>
              <a:defRPr/>
            </a:pPr>
            <a:r>
              <a:rPr lang="en-US" altLang="zh-CN" sz="12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200" dirty="0">
                <a:latin typeface="+mn-lt"/>
                <a:cs typeface="+mn-cs"/>
              </a:rPr>
              <a:t>Mar 2024 (TSG#103): Stage 2 Functional work Freeze and stage 3 (RAN related)</a:t>
            </a:r>
          </a:p>
          <a:p>
            <a:pPr>
              <a:spcBef>
                <a:spcPct val="20000"/>
              </a:spcBef>
              <a:defRPr/>
            </a:pPr>
            <a:endParaRPr lang="en-US" altLang="zh-CN" sz="1200" dirty="0">
              <a:latin typeface="+mn-lt"/>
              <a:cs typeface="+mn-cs"/>
            </a:endParaRPr>
          </a:p>
          <a:p>
            <a:pPr lvl="0"/>
            <a:r>
              <a:rPr lang="en-US" altLang="zh-CN" sz="1100" b="1" dirty="0">
                <a:solidFill>
                  <a:prstClr val="black"/>
                </a:solidFill>
                <a:latin typeface="+mn-lt"/>
              </a:rPr>
              <a:t>SA5 OAM Release 19 planning workshop</a:t>
            </a:r>
            <a:r>
              <a:rPr lang="zh-CN" altLang="en-US" sz="1100" b="1" dirty="0">
                <a:solidFill>
                  <a:prstClr val="black"/>
                </a:solidFill>
                <a:latin typeface="+mn-lt"/>
              </a:rPr>
              <a:t>：</a:t>
            </a:r>
            <a:r>
              <a:rPr lang="en-US" altLang="zh-CN" sz="1100" b="1" dirty="0">
                <a:solidFill>
                  <a:prstClr val="black"/>
                </a:solidFill>
                <a:latin typeface="+mn-lt"/>
              </a:rPr>
              <a:t> </a:t>
            </a:r>
          </a:p>
          <a:p>
            <a:pPr marL="609585" lvl="0" indent="-609585">
              <a:spcBef>
                <a:spcPct val="20000"/>
              </a:spcBef>
              <a:buBlip>
                <a:blip r:embed="rId2"/>
              </a:buBlip>
              <a:defRPr/>
            </a:pPr>
            <a:r>
              <a:rPr lang="en-US" altLang="zh-CN" sz="1200" dirty="0">
                <a:latin typeface="+mn-lt"/>
              </a:rPr>
              <a:t>June 2023 SA Rel-19 workshop: Provide SA5 relevant Rel-19 inputs/planning to Jun SA workshop </a:t>
            </a:r>
          </a:p>
          <a:p>
            <a:pPr marL="609585" lvl="0" indent="-609585">
              <a:spcBef>
                <a:spcPct val="20000"/>
              </a:spcBef>
              <a:buBlip>
                <a:blip r:embed="rId2"/>
              </a:buBlip>
              <a:defRPr/>
            </a:pPr>
            <a:r>
              <a:rPr lang="en-US" altLang="zh-CN" sz="1200" dirty="0">
                <a:latin typeface="+mn-lt"/>
              </a:rPr>
              <a:t>Sep 2023 (TSG#101): Submit Rel-19 1</a:t>
            </a:r>
            <a:r>
              <a:rPr lang="en-US" altLang="zh-CN" sz="1200" baseline="30000" dirty="0">
                <a:latin typeface="+mn-lt"/>
              </a:rPr>
              <a:t>st</a:t>
            </a:r>
            <a:r>
              <a:rPr lang="en-US" altLang="zh-CN" sz="1200" dirty="0">
                <a:latin typeface="+mn-lt"/>
              </a:rPr>
              <a:t> package following 3GPP timelines </a:t>
            </a:r>
          </a:p>
          <a:p>
            <a:pPr marL="609585" indent="-609585">
              <a:spcBef>
                <a:spcPct val="20000"/>
              </a:spcBef>
              <a:buBlip>
                <a:blip r:embed="rId2"/>
              </a:buBlip>
              <a:defRPr/>
            </a:pPr>
            <a:r>
              <a:rPr lang="en-US" altLang="zh-CN" sz="1200" dirty="0">
                <a:latin typeface="+mn-lt"/>
              </a:rPr>
              <a:t>Dec 2023 (TSG#102): Submit Rel-19 final package following 3GPP timelines </a:t>
            </a:r>
          </a:p>
          <a:p>
            <a:pPr lvl="0">
              <a:spcBef>
                <a:spcPct val="20000"/>
              </a:spcBef>
              <a:defRPr/>
            </a:pPr>
            <a:endParaRPr lang="en-US" altLang="zh-CN" sz="1100" b="1" dirty="0">
              <a:solidFill>
                <a:prstClr val="black"/>
              </a:solidFill>
              <a:latin typeface="+mn-lt"/>
            </a:endParaRPr>
          </a:p>
          <a:p>
            <a:pPr lvl="0">
              <a:spcBef>
                <a:spcPct val="20000"/>
              </a:spcBef>
              <a:defRPr/>
            </a:pPr>
            <a:r>
              <a:rPr lang="en-US" altLang="zh-CN" sz="1100" b="1" dirty="0">
                <a:solidFill>
                  <a:prstClr val="black"/>
                </a:solidFill>
                <a:latin typeface="+mn-lt"/>
              </a:rPr>
              <a:t>SA5 OAM Release 19 planning:</a:t>
            </a:r>
            <a:endParaRPr lang="en-US" altLang="zh-CN" sz="1200" dirty="0">
              <a:latin typeface="+mn-lt"/>
            </a:endParaRPr>
          </a:p>
          <a:p>
            <a:pPr marL="609585" lvl="0" indent="-609585">
              <a:spcBef>
                <a:spcPct val="20000"/>
              </a:spcBef>
              <a:buBlip>
                <a:blip r:embed="rId2"/>
              </a:buBlip>
              <a:defRPr/>
            </a:pPr>
            <a:r>
              <a:rPr lang="en-US" altLang="zh-CN" sz="1200" dirty="0">
                <a:latin typeface="+mn-lt"/>
              </a:rPr>
              <a:t>Dec 2023 (TSG#102): SA5 SIDs specified</a:t>
            </a:r>
          </a:p>
          <a:p>
            <a:pPr marL="609585" lvl="0" indent="-609585">
              <a:spcBef>
                <a:spcPct val="20000"/>
              </a:spcBef>
              <a:buBlip>
                <a:blip r:embed="rId2"/>
              </a:buBlip>
              <a:defRPr/>
            </a:pPr>
            <a:r>
              <a:rPr lang="en-US" altLang="zh-CN" sz="1200" dirty="0">
                <a:latin typeface="+mn-lt"/>
              </a:rPr>
              <a:t>Sep 2024 (TSG#105) : SA5 SID concluded and Rel-19 WID started</a:t>
            </a:r>
          </a:p>
          <a:p>
            <a:pPr marL="609585" lvl="0" indent="-609585">
              <a:spcBef>
                <a:spcPct val="20000"/>
              </a:spcBef>
              <a:buBlip>
                <a:blip r:embed="rId2"/>
              </a:buBlip>
              <a:defRPr/>
            </a:pPr>
            <a:r>
              <a:rPr lang="en-US" altLang="zh-CN" sz="1200" dirty="0">
                <a:latin typeface="+mn-lt"/>
              </a:rPr>
              <a:t>Mar 2025 (TSG#107): Stage 1 work freeze</a:t>
            </a:r>
          </a:p>
          <a:p>
            <a:pPr marL="609585" lvl="0" indent="-609585">
              <a:spcBef>
                <a:spcPct val="20000"/>
              </a:spcBef>
              <a:buBlip>
                <a:blip r:embed="rId2"/>
              </a:buBlip>
              <a:defRPr/>
            </a:pPr>
            <a:r>
              <a:rPr lang="en-US" altLang="zh-CN" sz="1200" dirty="0">
                <a:latin typeface="+mn-lt"/>
              </a:rPr>
              <a:t>Jun 2025 (TSG#108): Stage 2 Functional work Freeze and stage 3(OAM/CN related), provide inputs to CT</a:t>
            </a:r>
          </a:p>
          <a:p>
            <a:pPr marL="609585" lvl="0" indent="-609585">
              <a:spcBef>
                <a:spcPct val="20000"/>
              </a:spcBef>
              <a:buBlip>
                <a:blip r:embed="rId2"/>
              </a:buBlip>
              <a:defRPr/>
            </a:pPr>
            <a:r>
              <a:rPr lang="en-US" altLang="zh-CN" sz="1200" dirty="0">
                <a:latin typeface="+mn-lt"/>
              </a:rPr>
              <a:t>Sep 2025 (TSG#109): Stage 2 Functional work Freeze and stage 3 (RAN related)</a:t>
            </a:r>
          </a:p>
          <a:p>
            <a:pPr>
              <a:defRPr/>
            </a:pPr>
            <a:endParaRPr lang="en-US" altLang="zh-CN" sz="1100" b="1" dirty="0">
              <a:latin typeface="+mn-lt"/>
            </a:endParaRPr>
          </a:p>
          <a:p>
            <a:pPr>
              <a:defRPr/>
            </a:pPr>
            <a:r>
              <a:rPr lang="en-US" altLang="zh-CN" sz="1100" b="1" dirty="0">
                <a:latin typeface="+mn-lt"/>
              </a:rPr>
              <a:t>Note: </a:t>
            </a:r>
          </a:p>
          <a:p>
            <a:pPr marL="609585" indent="-609585">
              <a:spcBef>
                <a:spcPct val="20000"/>
              </a:spcBef>
              <a:buBlip>
                <a:blip r:embed="rId2"/>
              </a:buBlip>
              <a:defRPr/>
            </a:pPr>
            <a:r>
              <a:rPr lang="en-US" altLang="zh-CN" sz="12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2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2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200" dirty="0">
                <a:latin typeface="+mn-lt"/>
                <a:cs typeface="+mn-cs"/>
              </a:rPr>
              <a:t>Avoid exception requests as much as possible, and in case the work could not be completed according to the time plan, either narrow down the scope of the work, or postpone the work to next release.</a:t>
            </a: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cxnSp>
        <p:nvCxnSpPr>
          <p:cNvPr id="4" name="Straight Arrow Connector 6">
            <a:extLst>
              <a:ext uri="{FF2B5EF4-FFF2-40B4-BE49-F238E27FC236}">
                <a16:creationId xmlns:a16="http://schemas.microsoft.com/office/drawing/2014/main" id="{5032C2E6-0FF5-410E-B84B-77B754FBFC95}"/>
              </a:ext>
            </a:extLst>
          </p:cNvPr>
          <p:cNvCxnSpPr>
            <a:cxnSpLocks noChangeShapeType="1"/>
          </p:cNvCxnSpPr>
          <p:nvPr/>
        </p:nvCxnSpPr>
        <p:spPr bwMode="auto">
          <a:xfrm>
            <a:off x="322759" y="1509000"/>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C1E7E8C5-3BC0-457B-B936-6FD25D4A184F}"/>
              </a:ext>
            </a:extLst>
          </p:cNvPr>
          <p:cNvSpPr txBox="1">
            <a:spLocks noChangeArrowheads="1"/>
          </p:cNvSpPr>
          <p:nvPr/>
        </p:nvSpPr>
        <p:spPr bwMode="auto">
          <a:xfrm>
            <a:off x="274480" y="1176647"/>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cxnSp>
        <p:nvCxnSpPr>
          <p:cNvPr id="8" name="Straight Arrow Connector 6">
            <a:extLst>
              <a:ext uri="{FF2B5EF4-FFF2-40B4-BE49-F238E27FC236}">
                <a16:creationId xmlns:a16="http://schemas.microsoft.com/office/drawing/2014/main" id="{3FEC82DE-9246-4BB4-A1BA-FEE6308107A7}"/>
              </a:ext>
            </a:extLst>
          </p:cNvPr>
          <p:cNvCxnSpPr>
            <a:cxnSpLocks noChangeShapeType="1"/>
          </p:cNvCxnSpPr>
          <p:nvPr/>
        </p:nvCxnSpPr>
        <p:spPr bwMode="auto">
          <a:xfrm>
            <a:off x="322759" y="2624735"/>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 name="TextBox 6">
            <a:extLst>
              <a:ext uri="{FF2B5EF4-FFF2-40B4-BE49-F238E27FC236}">
                <a16:creationId xmlns:a16="http://schemas.microsoft.com/office/drawing/2014/main" id="{9415363C-F8D3-49BD-AAE1-DA1AFE479F3C}"/>
              </a:ext>
            </a:extLst>
          </p:cNvPr>
          <p:cNvSpPr txBox="1">
            <a:spLocks noChangeArrowheads="1"/>
          </p:cNvSpPr>
          <p:nvPr/>
        </p:nvSpPr>
        <p:spPr bwMode="auto">
          <a:xfrm>
            <a:off x="274480" y="2292382"/>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Tree>
    <p:extLst>
      <p:ext uri="{BB962C8B-B14F-4D97-AF65-F5344CB8AC3E}">
        <p14:creationId xmlns:p14="http://schemas.microsoft.com/office/powerpoint/2010/main" val="373064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555225086"/>
              </p:ext>
            </p:extLst>
          </p:nvPr>
        </p:nvGraphicFramePr>
        <p:xfrm>
          <a:off x="540110" y="1417638"/>
          <a:ext cx="10506842" cy="4084320"/>
        </p:xfrm>
        <a:graphic>
          <a:graphicData uri="http://schemas.openxmlformats.org/drawingml/2006/table">
            <a:tbl>
              <a:tblPr firstRow="1" bandRow="1">
                <a:tableStyleId>{5C22544A-7EE6-4342-B048-85BDC9FD1C3A}</a:tableStyleId>
              </a:tblPr>
              <a:tblGrid>
                <a:gridCol w="2060479">
                  <a:extLst>
                    <a:ext uri="{9D8B030D-6E8A-4147-A177-3AD203B41FA5}">
                      <a16:colId xmlns:a16="http://schemas.microsoft.com/office/drawing/2014/main" val="20000"/>
                    </a:ext>
                  </a:extLst>
                </a:gridCol>
                <a:gridCol w="8446363">
                  <a:extLst>
                    <a:ext uri="{9D8B030D-6E8A-4147-A177-3AD203B41FA5}">
                      <a16:colId xmlns:a16="http://schemas.microsoft.com/office/drawing/2014/main" val="20001"/>
                    </a:ext>
                  </a:extLst>
                </a:gridCol>
              </a:tblGrid>
              <a:tr h="0">
                <a:tc>
                  <a:txBody>
                    <a:bodyPr/>
                    <a:lstStyle/>
                    <a:p>
                      <a:r>
                        <a:rPr lang="en-US" altLang="zh-CN" sz="2000" b="0" dirty="0"/>
                        <a:t>SA5 #141e</a:t>
                      </a:r>
                      <a:endParaRPr lang="zh-CN" altLang="en-US" sz="2000" b="0" dirty="0"/>
                    </a:p>
                  </a:txBody>
                  <a:tcPr/>
                </a:tc>
                <a:tc>
                  <a:txBody>
                    <a:bodyPr/>
                    <a:lstStyle/>
                    <a:p>
                      <a:r>
                        <a:rPr lang="en-US" altLang="zh-CN" sz="2000" b="0" dirty="0"/>
                        <a:t>S5-221173 SA5 Rel-18 time plan proposal for OAM</a:t>
                      </a:r>
                      <a:endParaRPr lang="zh-CN" altLang="en-US" sz="2000" b="0" dirty="0"/>
                    </a:p>
                  </a:txBody>
                  <a:tcPr/>
                </a:tc>
                <a:extLst>
                  <a:ext uri="{0D108BD9-81ED-4DB2-BD59-A6C34878D82A}">
                    <a16:rowId xmlns:a16="http://schemas.microsoft.com/office/drawing/2014/main" val="10000"/>
                  </a:ext>
                </a:extLst>
              </a:tr>
              <a:tr h="0">
                <a:tc>
                  <a:txBody>
                    <a:bodyPr/>
                    <a:lstStyle/>
                    <a:p>
                      <a:r>
                        <a:rPr lang="en-US" altLang="zh-CN" sz="2000" b="0" dirty="0"/>
                        <a:t>SA5 #146</a:t>
                      </a:r>
                      <a:endParaRPr lang="zh-CN" altLang="en-US" sz="2000" b="0" dirty="0"/>
                    </a:p>
                  </a:txBody>
                  <a:tcPr/>
                </a:tc>
                <a:tc>
                  <a:txBody>
                    <a:bodyPr/>
                    <a:lstStyle/>
                    <a:p>
                      <a:r>
                        <a:rPr lang="en-US" altLang="zh-CN" sz="2000" b="0" dirty="0"/>
                        <a:t>S5-226377</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10001"/>
                  </a:ext>
                </a:extLst>
              </a:tr>
              <a:tr h="0">
                <a:tc>
                  <a:txBody>
                    <a:bodyPr/>
                    <a:lstStyle/>
                    <a:p>
                      <a:r>
                        <a:rPr lang="en-US" altLang="zh-CN" sz="2000" b="0" dirty="0"/>
                        <a:t>SA5#146bis-e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S5-231032</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228659750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S5-232446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Editorial update and add provide inputs to SA2 in slide 9</a:t>
                      </a:r>
                      <a:endParaRPr lang="zh-CN" altLang="en-US" sz="2000" b="0" dirty="0"/>
                    </a:p>
                  </a:txBody>
                  <a:tcPr/>
                </a:tc>
                <a:extLst>
                  <a:ext uri="{0D108BD9-81ED-4DB2-BD59-A6C34878D82A}">
                    <a16:rowId xmlns:a16="http://schemas.microsoft.com/office/drawing/2014/main" val="2451956863"/>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S5-232763(endorsed)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 slide 8</a:t>
                      </a:r>
                      <a:endParaRPr lang="zh-CN" altLang="en-US" sz="2000" b="0" dirty="0"/>
                    </a:p>
                  </a:txBody>
                  <a:tcPr/>
                </a:tc>
                <a:extLst>
                  <a:ext uri="{0D108BD9-81ED-4DB2-BD59-A6C34878D82A}">
                    <a16:rowId xmlns:a16="http://schemas.microsoft.com/office/drawing/2014/main" val="66044029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SA5#148e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S5-233263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Updated according to SA#99, SA5 Rel-19 time plan is added</a:t>
                      </a:r>
                      <a:endParaRPr lang="zh-CN" altLang="en-US" sz="2000" b="0" dirty="0"/>
                    </a:p>
                  </a:txBody>
                  <a:tcPr/>
                </a:tc>
                <a:extLst>
                  <a:ext uri="{0D108BD9-81ED-4DB2-BD59-A6C34878D82A}">
                    <a16:rowId xmlns:a16="http://schemas.microsoft.com/office/drawing/2014/main" val="2799436700"/>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SA5#149</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S5-234062 Rel-18&amp;Rel-19 time plan proposal for OAM</a:t>
                      </a:r>
                      <a:endParaRPr lang="zh-CN" altLang="en-US" sz="2000" b="0" dirty="0"/>
                    </a:p>
                  </a:txBody>
                  <a:tcPr/>
                </a:tc>
                <a:extLst>
                  <a:ext uri="{0D108BD9-81ED-4DB2-BD59-A6C34878D82A}">
                    <a16:rowId xmlns:a16="http://schemas.microsoft.com/office/drawing/2014/main" val="199794529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SA5#150</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S5-235580 Rel-18&amp;Rel-19 time plan proposal for OAM</a:t>
                      </a:r>
                      <a:endParaRPr lang="zh-CN" altLang="en-US" sz="2000" b="0" dirty="0"/>
                    </a:p>
                  </a:txBody>
                  <a:tcPr/>
                </a:tc>
                <a:extLst>
                  <a:ext uri="{0D108BD9-81ED-4DB2-BD59-A6C34878D82A}">
                    <a16:rowId xmlns:a16="http://schemas.microsoft.com/office/drawing/2014/main" val="1546479275"/>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754874"/>
          </a:xfrm>
          <a:prstGeom prst="rect">
            <a:avLst/>
          </a:prstGeom>
          <a:noFill/>
        </p:spPr>
        <p:txBody>
          <a:bodyPr wrap="square" rtlCol="0">
            <a:spAutoFit/>
          </a:bodyPr>
          <a:lstStyle/>
          <a:p>
            <a:r>
              <a:rPr lang="en-US" altLang="zh-CN" sz="1400" b="1" dirty="0">
                <a:solidFill>
                  <a:srgbClr val="0000FF"/>
                </a:solidFill>
              </a:rPr>
              <a:t>General considerations as agreed in S5-221173:</a:t>
            </a:r>
          </a:p>
          <a:p>
            <a:r>
              <a:rPr lang="en-US" altLang="zh-CN" sz="1400" dirty="0"/>
              <a:t>1. We should strictly follow the 3GPP release timelines (especially to align the stage 3 freeze date). </a:t>
            </a:r>
          </a:p>
          <a:p>
            <a:r>
              <a:rPr lang="en-US" altLang="zh-CN" sz="1400" dirty="0"/>
              <a:t>2. For the CT related features, we need to provide inputs to CT as early as possible.</a:t>
            </a:r>
          </a:p>
          <a:p>
            <a:r>
              <a:rPr lang="en-US" altLang="zh-CN" sz="1400" dirty="0"/>
              <a:t>3. Management aspects which have no CN/RAN dependency or which needs to influence CN/RAN should be addressed as early as possible. </a:t>
            </a:r>
          </a:p>
          <a:p>
            <a:r>
              <a:rPr lang="en-US" altLang="zh-CN" sz="1400" dirty="0"/>
              <a:t>4. Avoid exception requests as much as possible, in case the work could not be completed according to the time plan, either narrow down the scope of the work, or postpone the work to next release.</a:t>
            </a:r>
          </a:p>
          <a:p>
            <a:endParaRPr lang="en-US" altLang="zh-CN" sz="1400" dirty="0"/>
          </a:p>
          <a:p>
            <a:endParaRPr lang="en-US" altLang="zh-CN" sz="1400" dirty="0"/>
          </a:p>
          <a:p>
            <a:r>
              <a:rPr lang="en-US" altLang="zh-CN" sz="1400" b="1" dirty="0">
                <a:solidFill>
                  <a:srgbClr val="0000FF"/>
                </a:solidFill>
              </a:rPr>
              <a:t>Concrete time planning consideration:</a:t>
            </a:r>
          </a:p>
          <a:p>
            <a:pPr marL="342900" indent="-342900">
              <a:buAutoNum type="arabicPeriod"/>
            </a:pPr>
            <a:r>
              <a:rPr lang="en-US" altLang="zh-CN" sz="1400" dirty="0"/>
              <a:t>Rel-18 studies: </a:t>
            </a:r>
          </a:p>
          <a:p>
            <a:pPr marL="950913" lvl="1" indent="-342900">
              <a:buFont typeface="Wingdings" panose="05000000000000000000" pitchFamily="2" charset="2"/>
              <a:buChar char="Ø"/>
            </a:pPr>
            <a:r>
              <a:rPr lang="en-US" altLang="zh-CN" sz="1400" dirty="0"/>
              <a:t>For the topics which target to start corresponding work items in Rel-18, the studies need to be closed and corresponding work items be initiated no later than Jun,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400" dirty="0"/>
              <a:t>It’s also allowed to use the full Rel-18 time for the approved study items if there is no plan for standardization in Rel-18.  </a:t>
            </a:r>
          </a:p>
          <a:p>
            <a:pPr marL="342900" indent="-342900">
              <a:buAutoNum type="arabicPeriod"/>
            </a:pPr>
            <a:r>
              <a:rPr lang="en-US" altLang="zh-CN" sz="1400" dirty="0"/>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400" dirty="0"/>
              <a:t>Rel-19 studies/work items: closely following the SA Rel-19 discussion and provide SA5 relevant inputs if they are available. </a:t>
            </a:r>
            <a:endParaRPr lang="zh-CN" altLang="en-US" sz="1400" dirty="0"/>
          </a:p>
        </p:txBody>
      </p:sp>
    </p:spTree>
    <p:extLst>
      <p:ext uri="{BB962C8B-B14F-4D97-AF65-F5344CB8AC3E}">
        <p14:creationId xmlns:p14="http://schemas.microsoft.com/office/powerpoint/2010/main" val="417796938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45"/>
          <p:cNvSpPr txBox="1"/>
          <p:nvPr/>
        </p:nvSpPr>
        <p:spPr>
          <a:xfrm>
            <a:off x="2298417" y="1077516"/>
            <a:ext cx="2394744" cy="646331"/>
          </a:xfrm>
          <a:prstGeom prst="rect">
            <a:avLst/>
          </a:prstGeom>
          <a:noFill/>
        </p:spPr>
        <p:txBody>
          <a:bodyPr wrap="square">
            <a:spAutoFit/>
          </a:bodyPr>
          <a:lstStyle/>
          <a:p>
            <a:pPr algn="ctr">
              <a:defRPr/>
            </a:pPr>
            <a:r>
              <a:rPr lang="en-GB" sz="1200" b="1" dirty="0">
                <a:solidFill>
                  <a:prstClr val="black"/>
                </a:solidFill>
                <a:ea typeface="ＭＳ Ｐゴシック" charset="-128"/>
              </a:rPr>
              <a:t>Mar.2023&amp;Jun.2023 </a:t>
            </a:r>
          </a:p>
          <a:p>
            <a:pPr algn="ctr">
              <a:defRPr/>
            </a:pPr>
            <a:r>
              <a:rPr lang="en-GB" sz="1200" b="1" dirty="0">
                <a:solidFill>
                  <a:prstClr val="black"/>
                </a:solidFill>
                <a:ea typeface="ＭＳ Ｐゴシック" charset="-128"/>
              </a:rPr>
              <a:t>(check point-1 for SA R19 preparation activities)</a:t>
            </a:r>
            <a:endParaRPr lang="en-GB" sz="900" b="1" dirty="0">
              <a:solidFill>
                <a:prstClr val="black"/>
              </a:solidFill>
              <a:ea typeface="ＭＳ Ｐゴシック" charset="-128"/>
              <a:cs typeface="Arial" pitchFamily="34" charset="0"/>
            </a:endParaRPr>
          </a:p>
        </p:txBody>
      </p:sp>
      <p:sp>
        <p:nvSpPr>
          <p:cNvPr id="39" name="TextBox 96"/>
          <p:cNvSpPr txBox="1"/>
          <p:nvPr/>
        </p:nvSpPr>
        <p:spPr>
          <a:xfrm>
            <a:off x="6114334" y="1120795"/>
            <a:ext cx="1719605" cy="461665"/>
          </a:xfrm>
          <a:prstGeom prst="rect">
            <a:avLst/>
          </a:prstGeom>
          <a:noFill/>
        </p:spPr>
        <p:txBody>
          <a:bodyPr wrap="square">
            <a:spAutoFit/>
          </a:bodyPr>
          <a:lstStyle/>
          <a:p>
            <a:pPr algn="ctr">
              <a:defRPr/>
            </a:pPr>
            <a:r>
              <a:rPr lang="en-GB" sz="1200" b="1" dirty="0">
                <a:solidFill>
                  <a:prstClr val="black"/>
                </a:solidFill>
                <a:ea typeface="ＭＳ Ｐゴシック" charset="-128"/>
              </a:rPr>
              <a:t>Dec.2023</a:t>
            </a:r>
          </a:p>
          <a:p>
            <a:pPr algn="ctr">
              <a:defRPr/>
            </a:pPr>
            <a:r>
              <a:rPr lang="en-GB" sz="1200" b="1" dirty="0">
                <a:solidFill>
                  <a:prstClr val="black"/>
                </a:solidFill>
                <a:ea typeface="ＭＳ Ｐゴシック" charset="-128"/>
              </a:rPr>
              <a:t>(check point-2)</a:t>
            </a:r>
          </a:p>
        </p:txBody>
      </p:sp>
      <p:sp>
        <p:nvSpPr>
          <p:cNvPr id="40" name="Rectangle 12"/>
          <p:cNvSpPr>
            <a:spLocks noChangeArrowheads="1"/>
          </p:cNvSpPr>
          <p:nvPr/>
        </p:nvSpPr>
        <p:spPr bwMode="auto">
          <a:xfrm>
            <a:off x="1085073" y="1258302"/>
            <a:ext cx="869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00" b="1" dirty="0">
                <a:solidFill>
                  <a:srgbClr val="FF0000"/>
                </a:solidFill>
                <a:latin typeface="Arial" panose="020B0604020202020204" pitchFamily="34" charset="0"/>
              </a:rPr>
              <a:t>Now</a:t>
            </a:r>
          </a:p>
        </p:txBody>
      </p:sp>
      <p:cxnSp>
        <p:nvCxnSpPr>
          <p:cNvPr id="41" name="Straight Connector 115"/>
          <p:cNvCxnSpPr>
            <a:cxnSpLocks noChangeShapeType="1"/>
          </p:cNvCxnSpPr>
          <p:nvPr/>
        </p:nvCxnSpPr>
        <p:spPr bwMode="auto">
          <a:xfrm flipH="1">
            <a:off x="3459831" y="1700710"/>
            <a:ext cx="14127" cy="3971609"/>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2" name="文本框 41"/>
          <p:cNvSpPr txBox="1"/>
          <p:nvPr/>
        </p:nvSpPr>
        <p:spPr>
          <a:xfrm>
            <a:off x="535017" y="2045391"/>
            <a:ext cx="1851789" cy="276999"/>
          </a:xfrm>
          <a:prstGeom prst="rect">
            <a:avLst/>
          </a:prstGeom>
          <a:noFill/>
        </p:spPr>
        <p:txBody>
          <a:bodyPr wrap="none" rtlCol="0">
            <a:spAutoFit/>
          </a:bodyPr>
          <a:lstStyle/>
          <a:p>
            <a:r>
              <a:rPr lang="en-US" altLang="zh-CN" sz="1200" b="1" dirty="0">
                <a:solidFill>
                  <a:srgbClr val="72AF2F"/>
                </a:solidFill>
              </a:rPr>
              <a:t>A. Rel-18 approved SIs</a:t>
            </a:r>
            <a:endParaRPr lang="zh-CN" altLang="en-US" sz="1200" b="1" dirty="0">
              <a:solidFill>
                <a:srgbClr val="72AF2F"/>
              </a:solidFill>
            </a:endParaRPr>
          </a:p>
        </p:txBody>
      </p:sp>
      <p:sp>
        <p:nvSpPr>
          <p:cNvPr id="43" name="文本框 42"/>
          <p:cNvSpPr txBox="1"/>
          <p:nvPr/>
        </p:nvSpPr>
        <p:spPr>
          <a:xfrm>
            <a:off x="3473958" y="2054233"/>
            <a:ext cx="3500180" cy="276999"/>
          </a:xfrm>
          <a:prstGeom prst="rect">
            <a:avLst/>
          </a:prstGeom>
          <a:noFill/>
          <a:ln>
            <a:solidFill>
              <a:schemeClr val="tx1"/>
            </a:solidFill>
          </a:ln>
        </p:spPr>
        <p:txBody>
          <a:bodyPr wrap="square" rtlCol="0">
            <a:spAutoFit/>
          </a:bodyPr>
          <a:lstStyle/>
          <a:p>
            <a:r>
              <a:rPr lang="en-US" altLang="zh-CN" sz="1200" dirty="0"/>
              <a:t>A-1: Keep study only in Rel-18</a:t>
            </a:r>
            <a:endParaRPr lang="zh-CN" altLang="en-US" sz="1200" dirty="0"/>
          </a:p>
        </p:txBody>
      </p:sp>
      <p:sp>
        <p:nvSpPr>
          <p:cNvPr id="44" name="文本框 43"/>
          <p:cNvSpPr txBox="1"/>
          <p:nvPr/>
        </p:nvSpPr>
        <p:spPr>
          <a:xfrm>
            <a:off x="3473958" y="2350219"/>
            <a:ext cx="1657451" cy="646331"/>
          </a:xfrm>
          <a:prstGeom prst="rect">
            <a:avLst/>
          </a:prstGeom>
          <a:noFill/>
          <a:ln>
            <a:solidFill>
              <a:schemeClr val="tx1"/>
            </a:solidFill>
          </a:ln>
        </p:spPr>
        <p:txBody>
          <a:bodyPr wrap="square" rtlCol="0">
            <a:spAutoFit/>
          </a:bodyPr>
          <a:lstStyle/>
          <a:p>
            <a:r>
              <a:rPr lang="en-US" altLang="zh-CN" sz="1200" dirty="0"/>
              <a:t>A-2: Close study and Initiate Rel-18 corresponding WI</a:t>
            </a:r>
            <a:endParaRPr lang="zh-CN" altLang="en-US" sz="1200" dirty="0"/>
          </a:p>
        </p:txBody>
      </p:sp>
      <p:sp>
        <p:nvSpPr>
          <p:cNvPr id="45" name="文本框 44"/>
          <p:cNvSpPr txBox="1"/>
          <p:nvPr/>
        </p:nvSpPr>
        <p:spPr>
          <a:xfrm>
            <a:off x="5131409" y="2346207"/>
            <a:ext cx="1842728" cy="461665"/>
          </a:xfrm>
          <a:prstGeom prst="rect">
            <a:avLst/>
          </a:prstGeom>
          <a:noFill/>
          <a:ln>
            <a:solidFill>
              <a:schemeClr val="tx1"/>
            </a:solidFill>
          </a:ln>
        </p:spPr>
        <p:txBody>
          <a:bodyPr wrap="square" rtlCol="0">
            <a:spAutoFit/>
          </a:bodyPr>
          <a:lstStyle/>
          <a:p>
            <a:r>
              <a:rPr lang="en-US" altLang="zh-CN" sz="1200" dirty="0"/>
              <a:t>A-2: Rel-18 corresponding WI starts</a:t>
            </a:r>
            <a:endParaRPr lang="zh-CN" altLang="en-US" sz="1200" dirty="0"/>
          </a:p>
        </p:txBody>
      </p:sp>
      <p:sp>
        <p:nvSpPr>
          <p:cNvPr id="46" name="文本框 45"/>
          <p:cNvSpPr txBox="1"/>
          <p:nvPr/>
        </p:nvSpPr>
        <p:spPr>
          <a:xfrm>
            <a:off x="3459831" y="3054626"/>
            <a:ext cx="3514307" cy="461665"/>
          </a:xfrm>
          <a:prstGeom prst="rect">
            <a:avLst/>
          </a:prstGeom>
          <a:noFill/>
          <a:ln>
            <a:solidFill>
              <a:schemeClr val="tx1"/>
            </a:solidFill>
          </a:ln>
        </p:spPr>
        <p:txBody>
          <a:bodyPr wrap="square" rtlCol="0">
            <a:spAutoFit/>
          </a:bodyPr>
          <a:lstStyle/>
          <a:p>
            <a:r>
              <a:rPr lang="en-US" altLang="zh-CN" sz="1200" dirty="0"/>
              <a:t>A-3: Close study with no Rel-18 corresponding WI</a:t>
            </a:r>
            <a:endParaRPr lang="zh-CN" altLang="en-US" sz="1200" dirty="0"/>
          </a:p>
        </p:txBody>
      </p:sp>
      <p:sp>
        <p:nvSpPr>
          <p:cNvPr id="47" name="文本框 46"/>
          <p:cNvSpPr txBox="1"/>
          <p:nvPr/>
        </p:nvSpPr>
        <p:spPr>
          <a:xfrm>
            <a:off x="535017" y="3766996"/>
            <a:ext cx="1895071" cy="276999"/>
          </a:xfrm>
          <a:prstGeom prst="rect">
            <a:avLst/>
          </a:prstGeom>
          <a:noFill/>
        </p:spPr>
        <p:txBody>
          <a:bodyPr wrap="none" rtlCol="0">
            <a:spAutoFit/>
          </a:bodyPr>
          <a:lstStyle/>
          <a:p>
            <a:r>
              <a:rPr lang="en-US" altLang="zh-CN" sz="1200" b="1" dirty="0">
                <a:solidFill>
                  <a:srgbClr val="0000FF"/>
                </a:solidFill>
              </a:rPr>
              <a:t>B. Rel-18 approved WIs</a:t>
            </a:r>
            <a:endParaRPr lang="zh-CN" altLang="en-US" sz="1200" b="1" dirty="0">
              <a:solidFill>
                <a:srgbClr val="0000FF"/>
              </a:solidFill>
            </a:endParaRPr>
          </a:p>
        </p:txBody>
      </p:sp>
      <p:cxnSp>
        <p:nvCxnSpPr>
          <p:cNvPr id="48" name="Straight Connector 115"/>
          <p:cNvCxnSpPr>
            <a:cxnSpLocks noChangeShapeType="1"/>
          </p:cNvCxnSpPr>
          <p:nvPr/>
        </p:nvCxnSpPr>
        <p:spPr bwMode="auto">
          <a:xfrm flipH="1">
            <a:off x="6974136" y="1702384"/>
            <a:ext cx="3" cy="3969935"/>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9" name="文本框 48"/>
          <p:cNvSpPr txBox="1"/>
          <p:nvPr/>
        </p:nvSpPr>
        <p:spPr>
          <a:xfrm>
            <a:off x="6974139" y="3739521"/>
            <a:ext cx="2466099" cy="646331"/>
          </a:xfrm>
          <a:prstGeom prst="rect">
            <a:avLst/>
          </a:prstGeom>
          <a:noFill/>
          <a:ln>
            <a:solidFill>
              <a:schemeClr val="tx1"/>
            </a:solidFill>
          </a:ln>
        </p:spPr>
        <p:txBody>
          <a:bodyPr wrap="square" rtlCol="0">
            <a:spAutoFit/>
          </a:bodyPr>
          <a:lstStyle/>
          <a:p>
            <a:r>
              <a:rPr lang="en-US" altLang="zh-CN" sz="1200" dirty="0"/>
              <a:t>B-1. Objectives which reached consensus, produce Rel-18 specifications, Rel-18 closed</a:t>
            </a:r>
            <a:endParaRPr lang="zh-CN" altLang="en-US" sz="1200" dirty="0"/>
          </a:p>
        </p:txBody>
      </p:sp>
      <p:cxnSp>
        <p:nvCxnSpPr>
          <p:cNvPr id="51" name="肘形连接符 50"/>
          <p:cNvCxnSpPr>
            <a:stCxn id="42" idx="3"/>
            <a:endCxn id="43" idx="1"/>
          </p:cNvCxnSpPr>
          <p:nvPr/>
        </p:nvCxnSpPr>
        <p:spPr bwMode="auto">
          <a:xfrm>
            <a:off x="2386806" y="2183891"/>
            <a:ext cx="1087152" cy="8842"/>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3" name="肘形连接符 52"/>
          <p:cNvCxnSpPr>
            <a:cxnSpLocks/>
            <a:stCxn id="42" idx="3"/>
            <a:endCxn id="44" idx="1"/>
          </p:cNvCxnSpPr>
          <p:nvPr/>
        </p:nvCxnSpPr>
        <p:spPr bwMode="auto">
          <a:xfrm>
            <a:off x="2386806" y="2183891"/>
            <a:ext cx="1087152" cy="489494"/>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5" name="肘形连接符 54"/>
          <p:cNvCxnSpPr>
            <a:cxnSpLocks/>
            <a:stCxn id="42" idx="3"/>
            <a:endCxn id="46" idx="1"/>
          </p:cNvCxnSpPr>
          <p:nvPr/>
        </p:nvCxnSpPr>
        <p:spPr bwMode="auto">
          <a:xfrm>
            <a:off x="2386806" y="2183891"/>
            <a:ext cx="1073025" cy="1101568"/>
          </a:xfrm>
          <a:prstGeom prst="bentConnector3">
            <a:avLst/>
          </a:prstGeom>
          <a:solidFill>
            <a:schemeClr val="accent1"/>
          </a:solidFill>
          <a:ln w="9525" cap="flat" cmpd="sng" algn="ctr">
            <a:solidFill>
              <a:schemeClr val="tx1"/>
            </a:solidFill>
            <a:prstDash val="solid"/>
            <a:round/>
            <a:headEnd type="none" w="med" len="med"/>
            <a:tailEnd type="triangle"/>
          </a:ln>
          <a:effectLst/>
        </p:spPr>
      </p:cxnSp>
      <p:sp>
        <p:nvSpPr>
          <p:cNvPr id="56" name="文本框 55"/>
          <p:cNvSpPr txBox="1"/>
          <p:nvPr/>
        </p:nvSpPr>
        <p:spPr>
          <a:xfrm>
            <a:off x="9895475" y="4284736"/>
            <a:ext cx="2040581" cy="276999"/>
          </a:xfrm>
          <a:prstGeom prst="rect">
            <a:avLst/>
          </a:prstGeom>
          <a:noFill/>
        </p:spPr>
        <p:txBody>
          <a:bodyPr wrap="square" rtlCol="0">
            <a:spAutoFit/>
          </a:bodyPr>
          <a:lstStyle/>
          <a:p>
            <a:r>
              <a:rPr lang="en-US" altLang="zh-CN" sz="1200" dirty="0"/>
              <a:t>C. Potential Rel-19 topics</a:t>
            </a:r>
            <a:endParaRPr lang="zh-CN" altLang="en-US" sz="1200" dirty="0"/>
          </a:p>
        </p:txBody>
      </p:sp>
      <p:sp>
        <p:nvSpPr>
          <p:cNvPr id="57" name="矩形 56"/>
          <p:cNvSpPr/>
          <p:nvPr/>
        </p:nvSpPr>
        <p:spPr>
          <a:xfrm>
            <a:off x="6974140" y="4710144"/>
            <a:ext cx="2466084" cy="461665"/>
          </a:xfrm>
          <a:prstGeom prst="rect">
            <a:avLst/>
          </a:prstGeom>
          <a:noFill/>
          <a:ln>
            <a:solidFill>
              <a:schemeClr val="tx1"/>
            </a:solidFill>
          </a:ln>
        </p:spPr>
        <p:txBody>
          <a:bodyPr wrap="square" rtlCol="0">
            <a:spAutoFit/>
          </a:bodyPr>
          <a:lstStyle/>
          <a:p>
            <a:r>
              <a:rPr lang="en-US" altLang="zh-CN" sz="1200" dirty="0"/>
              <a:t>B-2.Objectives which need more time for discussion</a:t>
            </a:r>
            <a:endParaRPr lang="zh-CN" altLang="en-US" sz="1200" dirty="0"/>
          </a:p>
        </p:txBody>
      </p:sp>
      <p:cxnSp>
        <p:nvCxnSpPr>
          <p:cNvPr id="62" name="肘形连接符 61"/>
          <p:cNvCxnSpPr>
            <a:stCxn id="47" idx="3"/>
          </p:cNvCxnSpPr>
          <p:nvPr/>
        </p:nvCxnSpPr>
        <p:spPr bwMode="auto">
          <a:xfrm>
            <a:off x="2430088" y="3905496"/>
            <a:ext cx="4544049" cy="12700"/>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4" name="肘形连接符 63"/>
          <p:cNvCxnSpPr>
            <a:cxnSpLocks/>
            <a:stCxn id="47" idx="3"/>
            <a:endCxn id="57" idx="1"/>
          </p:cNvCxnSpPr>
          <p:nvPr/>
        </p:nvCxnSpPr>
        <p:spPr bwMode="auto">
          <a:xfrm>
            <a:off x="2430088" y="3905496"/>
            <a:ext cx="4544052" cy="103548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6" name="肘形连接符 65"/>
          <p:cNvCxnSpPr>
            <a:cxnSpLocks/>
            <a:stCxn id="57" idx="3"/>
            <a:endCxn id="56" idx="1"/>
          </p:cNvCxnSpPr>
          <p:nvPr/>
        </p:nvCxnSpPr>
        <p:spPr bwMode="auto">
          <a:xfrm flipV="1">
            <a:off x="9440224" y="4423236"/>
            <a:ext cx="455251" cy="51774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70" name="肘形连接符 69"/>
          <p:cNvCxnSpPr>
            <a:cxnSpLocks/>
            <a:stCxn id="43" idx="3"/>
            <a:endCxn id="103" idx="1"/>
          </p:cNvCxnSpPr>
          <p:nvPr/>
        </p:nvCxnSpPr>
        <p:spPr bwMode="auto">
          <a:xfrm>
            <a:off x="6974138" y="2192733"/>
            <a:ext cx="486205" cy="529999"/>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77" name="文本框 76"/>
          <p:cNvSpPr txBox="1"/>
          <p:nvPr/>
        </p:nvSpPr>
        <p:spPr>
          <a:xfrm>
            <a:off x="538874" y="5263821"/>
            <a:ext cx="1885453" cy="276999"/>
          </a:xfrm>
          <a:prstGeom prst="rect">
            <a:avLst/>
          </a:prstGeom>
          <a:noFill/>
        </p:spPr>
        <p:txBody>
          <a:bodyPr wrap="none" rtlCol="0">
            <a:spAutoFit/>
          </a:bodyPr>
          <a:lstStyle/>
          <a:p>
            <a:r>
              <a:rPr lang="en-US" altLang="zh-CN" sz="1200" b="1" dirty="0">
                <a:solidFill>
                  <a:schemeClr val="accent6"/>
                </a:solidFill>
              </a:rPr>
              <a:t>C. New ideas for Rel-19</a:t>
            </a:r>
            <a:endParaRPr lang="zh-CN" altLang="en-US" sz="1200" b="1" dirty="0">
              <a:solidFill>
                <a:schemeClr val="accent6"/>
              </a:solidFill>
            </a:endParaRPr>
          </a:p>
        </p:txBody>
      </p:sp>
      <p:cxnSp>
        <p:nvCxnSpPr>
          <p:cNvPr id="79" name="肘形连接符 78"/>
          <p:cNvCxnSpPr>
            <a:cxnSpLocks/>
            <a:stCxn id="77" idx="3"/>
            <a:endCxn id="56" idx="1"/>
          </p:cNvCxnSpPr>
          <p:nvPr/>
        </p:nvCxnSpPr>
        <p:spPr bwMode="auto">
          <a:xfrm flipV="1">
            <a:off x="2424327" y="4423236"/>
            <a:ext cx="7471148" cy="979085"/>
          </a:xfrm>
          <a:prstGeom prst="bentConnector3">
            <a:avLst>
              <a:gd name="adj1" fmla="val 97047"/>
            </a:avLst>
          </a:prstGeom>
          <a:solidFill>
            <a:schemeClr val="accent1"/>
          </a:solidFill>
          <a:ln w="9525" cap="flat" cmpd="sng" algn="ctr">
            <a:solidFill>
              <a:schemeClr val="tx1"/>
            </a:solidFill>
            <a:prstDash val="solid"/>
            <a:round/>
            <a:headEnd type="none" w="med" len="med"/>
            <a:tailEnd type="triangle"/>
          </a:ln>
          <a:effectLst/>
        </p:spPr>
      </p:cxnSp>
      <p:sp>
        <p:nvSpPr>
          <p:cNvPr id="103" name="文本框 102"/>
          <p:cNvSpPr txBox="1"/>
          <p:nvPr/>
        </p:nvSpPr>
        <p:spPr>
          <a:xfrm>
            <a:off x="7460343" y="2491899"/>
            <a:ext cx="1979876" cy="461665"/>
          </a:xfrm>
          <a:prstGeom prst="rect">
            <a:avLst/>
          </a:prstGeom>
          <a:noFill/>
          <a:ln>
            <a:solidFill>
              <a:schemeClr val="tx1"/>
            </a:solidFill>
          </a:ln>
        </p:spPr>
        <p:txBody>
          <a:bodyPr wrap="square" rtlCol="0">
            <a:spAutoFit/>
          </a:bodyPr>
          <a:lstStyle/>
          <a:p>
            <a:r>
              <a:rPr lang="en-US" altLang="zh-CN" sz="1200" dirty="0"/>
              <a:t>potential R19 topics and join the SA R19 workplan</a:t>
            </a:r>
            <a:endParaRPr lang="zh-CN" altLang="en-US" sz="1200" dirty="0"/>
          </a:p>
        </p:txBody>
      </p:sp>
      <p:cxnSp>
        <p:nvCxnSpPr>
          <p:cNvPr id="30" name="肘形连接符 69">
            <a:extLst>
              <a:ext uri="{FF2B5EF4-FFF2-40B4-BE49-F238E27FC236}">
                <a16:creationId xmlns:a16="http://schemas.microsoft.com/office/drawing/2014/main" id="{7621D9E1-FFD2-4DB1-9688-CAC41D95F5FA}"/>
              </a:ext>
            </a:extLst>
          </p:cNvPr>
          <p:cNvCxnSpPr>
            <a:cxnSpLocks/>
          </p:cNvCxnSpPr>
          <p:nvPr/>
        </p:nvCxnSpPr>
        <p:spPr bwMode="auto">
          <a:xfrm flipV="1">
            <a:off x="5145536" y="2869960"/>
            <a:ext cx="2314806" cy="1"/>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cxnSp>
        <p:nvCxnSpPr>
          <p:cNvPr id="50" name="肘形连接符 69">
            <a:extLst>
              <a:ext uri="{FF2B5EF4-FFF2-40B4-BE49-F238E27FC236}">
                <a16:creationId xmlns:a16="http://schemas.microsoft.com/office/drawing/2014/main" id="{1A97C0E6-0B83-48D4-AAB5-1AF561C81976}"/>
              </a:ext>
            </a:extLst>
          </p:cNvPr>
          <p:cNvCxnSpPr>
            <a:cxnSpLocks/>
            <a:stCxn id="103" idx="3"/>
            <a:endCxn id="56" idx="1"/>
          </p:cNvCxnSpPr>
          <p:nvPr/>
        </p:nvCxnSpPr>
        <p:spPr bwMode="auto">
          <a:xfrm>
            <a:off x="9440219" y="2722732"/>
            <a:ext cx="455256" cy="1700504"/>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29" name="文本框 28">
            <a:extLst>
              <a:ext uri="{FF2B5EF4-FFF2-40B4-BE49-F238E27FC236}">
                <a16:creationId xmlns:a16="http://schemas.microsoft.com/office/drawing/2014/main" id="{D9A59746-9E4F-475F-9E0F-9A0E00DD9EB9}"/>
              </a:ext>
            </a:extLst>
          </p:cNvPr>
          <p:cNvSpPr txBox="1"/>
          <p:nvPr/>
        </p:nvSpPr>
        <p:spPr>
          <a:xfrm>
            <a:off x="9410869" y="2438140"/>
            <a:ext cx="351378" cy="292388"/>
          </a:xfrm>
          <a:prstGeom prst="rect">
            <a:avLst/>
          </a:prstGeom>
          <a:noFill/>
        </p:spPr>
        <p:txBody>
          <a:bodyPr wrap="none" rtlCol="0">
            <a:spAutoFit/>
          </a:bodyPr>
          <a:lstStyle/>
          <a:p>
            <a:r>
              <a:rPr lang="zh-CN" altLang="en-US" dirty="0">
                <a:latin typeface="Microsoft YaHei" panose="020B0503020204020204" pitchFamily="34" charset="-122"/>
                <a:ea typeface="Microsoft YaHei" panose="020B0503020204020204" pitchFamily="34" charset="-122"/>
              </a:rPr>
              <a:t>①</a:t>
            </a:r>
            <a:endParaRPr lang="zh-CN" altLang="en-US" dirty="0"/>
          </a:p>
        </p:txBody>
      </p:sp>
      <p:sp>
        <p:nvSpPr>
          <p:cNvPr id="31" name="矩形 30">
            <a:extLst>
              <a:ext uri="{FF2B5EF4-FFF2-40B4-BE49-F238E27FC236}">
                <a16:creationId xmlns:a16="http://schemas.microsoft.com/office/drawing/2014/main" id="{2591ADF8-66EE-464E-B4DA-3F485190B9FD}"/>
              </a:ext>
            </a:extLst>
          </p:cNvPr>
          <p:cNvSpPr/>
          <p:nvPr/>
        </p:nvSpPr>
        <p:spPr>
          <a:xfrm>
            <a:off x="9399105" y="4665326"/>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②</a:t>
            </a:r>
            <a:endParaRPr lang="zh-CN" altLang="en-US" dirty="0"/>
          </a:p>
        </p:txBody>
      </p:sp>
      <p:sp>
        <p:nvSpPr>
          <p:cNvPr id="32" name="矩形 31">
            <a:extLst>
              <a:ext uri="{FF2B5EF4-FFF2-40B4-BE49-F238E27FC236}">
                <a16:creationId xmlns:a16="http://schemas.microsoft.com/office/drawing/2014/main" id="{C1614071-7F8F-424F-832E-D096AF4670B0}"/>
              </a:ext>
            </a:extLst>
          </p:cNvPr>
          <p:cNvSpPr/>
          <p:nvPr/>
        </p:nvSpPr>
        <p:spPr>
          <a:xfrm>
            <a:off x="9416295" y="5354179"/>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③</a:t>
            </a:r>
            <a:endParaRPr lang="zh-CN" altLang="en-US" dirty="0"/>
          </a:p>
        </p:txBody>
      </p:sp>
      <p:sp>
        <p:nvSpPr>
          <p:cNvPr id="60" name="标题 1">
            <a:extLst>
              <a:ext uri="{FF2B5EF4-FFF2-40B4-BE49-F238E27FC236}">
                <a16:creationId xmlns:a16="http://schemas.microsoft.com/office/drawing/2014/main" id="{35F35344-E12E-4FEA-9C7A-C835FA1F0B85}"/>
              </a:ext>
            </a:extLst>
          </p:cNvPr>
          <p:cNvSpPr>
            <a:spLocks noGrp="1"/>
          </p:cNvSpPr>
          <p:nvPr>
            <p:ph type="title"/>
          </p:nvPr>
        </p:nvSpPr>
        <p:spPr>
          <a:xfrm>
            <a:off x="68511" y="208012"/>
            <a:ext cx="10177830" cy="817179"/>
          </a:xfrm>
        </p:spPr>
        <p:txBody>
          <a:bodyPr/>
          <a:lstStyle/>
          <a:p>
            <a:pPr algn="l"/>
            <a:r>
              <a:rPr lang="en-US" altLang="zh-CN" sz="3200" dirty="0"/>
              <a:t>Consideration on SA5 OAM R18&amp;R19 time planning(2/2)</a:t>
            </a:r>
            <a:endParaRPr lang="en-US" sz="3200" dirty="0"/>
          </a:p>
        </p:txBody>
      </p:sp>
    </p:spTree>
    <p:extLst>
      <p:ext uri="{BB962C8B-B14F-4D97-AF65-F5344CB8AC3E}">
        <p14:creationId xmlns:p14="http://schemas.microsoft.com/office/powerpoint/2010/main" val="427425206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1794" y="698939"/>
            <a:ext cx="9482376" cy="4974670"/>
          </a:xfrm>
          <a:prstGeom prst="rect">
            <a:avLst/>
          </a:prstGeom>
        </p:spPr>
      </p:pic>
      <p:sp>
        <p:nvSpPr>
          <p:cNvPr id="5" name="矩形 4"/>
          <p:cNvSpPr/>
          <p:nvPr/>
        </p:nvSpPr>
        <p:spPr>
          <a:xfrm>
            <a:off x="979353" y="5951866"/>
            <a:ext cx="3756093" cy="307777"/>
          </a:xfrm>
          <a:prstGeom prst="rect">
            <a:avLst/>
          </a:prstGeom>
          <a:solidFill>
            <a:srgbClr val="00B0F0"/>
          </a:solidFill>
        </p:spPr>
        <p:txBody>
          <a:bodyPr wrap="none">
            <a:spAutoFit/>
          </a:bodyPr>
          <a:lstStyle/>
          <a:p>
            <a:r>
              <a:rPr lang="en-GB" altLang="en-US" sz="1400" dirty="0">
                <a:solidFill>
                  <a:schemeClr val="bg1"/>
                </a:solidFill>
              </a:rPr>
              <a:t>Ref: SA#86 3GPP Newcomer Orientation.pdf</a:t>
            </a:r>
            <a:endParaRPr lang="en-US" sz="1400" dirty="0">
              <a:solidFill>
                <a:schemeClr val="bg1"/>
              </a:solidFill>
            </a:endParaRPr>
          </a:p>
        </p:txBody>
      </p:sp>
    </p:spTree>
    <p:extLst>
      <p:ext uri="{BB962C8B-B14F-4D97-AF65-F5344CB8AC3E}">
        <p14:creationId xmlns:p14="http://schemas.microsoft.com/office/powerpoint/2010/main" val="360287526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13C5BDA-1973-4076-A2A3-5AC506F3076E}"/>
              </a:ext>
            </a:extLst>
          </p:cNvPr>
          <p:cNvSpPr>
            <a:spLocks noGrp="1"/>
          </p:cNvSpPr>
          <p:nvPr>
            <p:ph type="title"/>
          </p:nvPr>
        </p:nvSpPr>
        <p:spPr>
          <a:xfrm>
            <a:off x="200554" y="140029"/>
            <a:ext cx="9585583" cy="1143000"/>
          </a:xfrm>
        </p:spPr>
        <p:txBody>
          <a:bodyPr/>
          <a:lstStyle/>
          <a:p>
            <a:r>
              <a:rPr lang="en-US" altLang="zh-CN" sz="4000" dirty="0"/>
              <a:t>Detailed view of SA5 OAM relation with other groups</a:t>
            </a:r>
            <a:endParaRPr lang="en-US" sz="4000" dirty="0"/>
          </a:p>
        </p:txBody>
      </p:sp>
      <p:sp>
        <p:nvSpPr>
          <p:cNvPr id="5" name="Rounded Rectangle 43">
            <a:extLst>
              <a:ext uri="{FF2B5EF4-FFF2-40B4-BE49-F238E27FC236}">
                <a16:creationId xmlns:a16="http://schemas.microsoft.com/office/drawing/2014/main" id="{CD1E8FCB-27B2-4A64-930E-DC20EBBB26BB}"/>
              </a:ext>
            </a:extLst>
          </p:cNvPr>
          <p:cNvSpPr/>
          <p:nvPr/>
        </p:nvSpPr>
        <p:spPr>
          <a:xfrm>
            <a:off x="1354773"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EA501C9F-8A1C-4F25-9401-3A74242D7CA8}"/>
              </a:ext>
            </a:extLst>
          </p:cNvPr>
          <p:cNvSpPr/>
          <p:nvPr/>
        </p:nvSpPr>
        <p:spPr>
          <a:xfrm>
            <a:off x="1429617" y="4419381"/>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5158E05-D8A9-4DBA-8DA8-E00CB7795898}"/>
              </a:ext>
            </a:extLst>
          </p:cNvPr>
          <p:cNvSpPr/>
          <p:nvPr/>
        </p:nvSpPr>
        <p:spPr>
          <a:xfrm>
            <a:off x="2667594" y="4422595"/>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EBB5D891-C186-434D-96DB-7F7D7E97F125}"/>
              </a:ext>
            </a:extLst>
          </p:cNvPr>
          <p:cNvSpPr/>
          <p:nvPr/>
        </p:nvSpPr>
        <p:spPr>
          <a:xfrm>
            <a:off x="3905571" y="443330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072DE4CC-B70C-4DE7-9B2A-364FB9330792}"/>
              </a:ext>
            </a:extLst>
          </p:cNvPr>
          <p:cNvSpPr/>
          <p:nvPr/>
        </p:nvSpPr>
        <p:spPr>
          <a:xfrm>
            <a:off x="5432746" y="4419381"/>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1F268BBE-F922-4F57-8984-0613BEB35C92}"/>
              </a:ext>
            </a:extLst>
          </p:cNvPr>
          <p:cNvSpPr/>
          <p:nvPr/>
        </p:nvSpPr>
        <p:spPr>
          <a:xfrm>
            <a:off x="6995130" y="4428292"/>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4BD5AB52-0A3A-48B7-92CE-4314236DE14D}"/>
              </a:ext>
            </a:extLst>
          </p:cNvPr>
          <p:cNvCxnSpPr>
            <a:stCxn id="5" idx="3"/>
            <a:endCxn id="22" idx="0"/>
          </p:cNvCxnSpPr>
          <p:nvPr/>
        </p:nvCxnSpPr>
        <p:spPr>
          <a:xfrm>
            <a:off x="2574252" y="2358784"/>
            <a:ext cx="3375714" cy="39169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D2F0983D-4F11-4E37-B52E-D6D1D25740C5}"/>
              </a:ext>
            </a:extLst>
          </p:cNvPr>
          <p:cNvSpPr/>
          <p:nvPr/>
        </p:nvSpPr>
        <p:spPr>
          <a:xfrm>
            <a:off x="8310176" y="3147275"/>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65C4128B-6B13-46FA-B5EB-8C55F189CAC3}"/>
              </a:ext>
            </a:extLst>
          </p:cNvPr>
          <p:cNvSpPr/>
          <p:nvPr/>
        </p:nvSpPr>
        <p:spPr>
          <a:xfrm>
            <a:off x="1956980" y="5392691"/>
            <a:ext cx="6090716"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14" name="Curved Connector 132">
            <a:extLst>
              <a:ext uri="{FF2B5EF4-FFF2-40B4-BE49-F238E27FC236}">
                <a16:creationId xmlns:a16="http://schemas.microsoft.com/office/drawing/2014/main" id="{C43E125C-7A31-4490-A16E-1B7E9875B6F3}"/>
              </a:ext>
            </a:extLst>
          </p:cNvPr>
          <p:cNvCxnSpPr>
            <a:cxnSpLocks/>
            <a:stCxn id="9" idx="2"/>
          </p:cNvCxnSpPr>
          <p:nvPr/>
        </p:nvCxnSpPr>
        <p:spPr>
          <a:xfrm rot="16200000" flipH="1">
            <a:off x="5708302" y="5121142"/>
            <a:ext cx="536666" cy="3"/>
          </a:xfrm>
          <a:prstGeom prst="curvedConnector3">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66">
            <a:extLst>
              <a:ext uri="{FF2B5EF4-FFF2-40B4-BE49-F238E27FC236}">
                <a16:creationId xmlns:a16="http://schemas.microsoft.com/office/drawing/2014/main" id="{04DA166C-6299-426B-8376-AAE1D2022668}"/>
              </a:ext>
            </a:extLst>
          </p:cNvPr>
          <p:cNvSpPr txBox="1">
            <a:spLocks noChangeArrowheads="1"/>
          </p:cNvSpPr>
          <p:nvPr/>
        </p:nvSpPr>
        <p:spPr bwMode="auto">
          <a:xfrm>
            <a:off x="312390" y="2189315"/>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16" name="TextBox 137">
            <a:extLst>
              <a:ext uri="{FF2B5EF4-FFF2-40B4-BE49-F238E27FC236}">
                <a16:creationId xmlns:a16="http://schemas.microsoft.com/office/drawing/2014/main" id="{8C1AD394-1076-4B38-9756-805529207C75}"/>
              </a:ext>
            </a:extLst>
          </p:cNvPr>
          <p:cNvSpPr txBox="1">
            <a:spLocks noChangeArrowheads="1"/>
          </p:cNvSpPr>
          <p:nvPr/>
        </p:nvSpPr>
        <p:spPr bwMode="auto">
          <a:xfrm>
            <a:off x="318740" y="4114952"/>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17" name="TextBox 138">
            <a:extLst>
              <a:ext uri="{FF2B5EF4-FFF2-40B4-BE49-F238E27FC236}">
                <a16:creationId xmlns:a16="http://schemas.microsoft.com/office/drawing/2014/main" id="{941505F2-1887-4A9A-B965-B5FD05B67219}"/>
              </a:ext>
            </a:extLst>
          </p:cNvPr>
          <p:cNvSpPr txBox="1">
            <a:spLocks noChangeArrowheads="1"/>
          </p:cNvSpPr>
          <p:nvPr/>
        </p:nvSpPr>
        <p:spPr bwMode="auto">
          <a:xfrm>
            <a:off x="355253" y="5269065"/>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18" name="Straight Arrow Connector 86">
            <a:extLst>
              <a:ext uri="{FF2B5EF4-FFF2-40B4-BE49-F238E27FC236}">
                <a16:creationId xmlns:a16="http://schemas.microsoft.com/office/drawing/2014/main" id="{9BF096FC-244B-451D-A297-E47C50C57D0F}"/>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9" name="TextBox 87">
            <a:extLst>
              <a:ext uri="{FF2B5EF4-FFF2-40B4-BE49-F238E27FC236}">
                <a16:creationId xmlns:a16="http://schemas.microsoft.com/office/drawing/2014/main" id="{8E2393DC-6299-432F-A2E9-637CECEB66B8}"/>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0" name="Curved Connector 56">
            <a:extLst>
              <a:ext uri="{FF2B5EF4-FFF2-40B4-BE49-F238E27FC236}">
                <a16:creationId xmlns:a16="http://schemas.microsoft.com/office/drawing/2014/main" id="{82164654-8544-495E-A3E1-8AC0C6A909E8}"/>
              </a:ext>
            </a:extLst>
          </p:cNvPr>
          <p:cNvCxnSpPr>
            <a:stCxn id="6" idx="0"/>
            <a:endCxn id="23" idx="0"/>
          </p:cNvCxnSpPr>
          <p:nvPr/>
        </p:nvCxnSpPr>
        <p:spPr>
          <a:xfrm rot="5400000" flipH="1" flipV="1">
            <a:off x="3531862" y="2001278"/>
            <a:ext cx="859747" cy="3976461"/>
          </a:xfrm>
          <a:prstGeom prst="curvedConnector3">
            <a:avLst>
              <a:gd name="adj1" fmla="val 12658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Curved Connector 56">
            <a:extLst>
              <a:ext uri="{FF2B5EF4-FFF2-40B4-BE49-F238E27FC236}">
                <a16:creationId xmlns:a16="http://schemas.microsoft.com/office/drawing/2014/main" id="{0B609569-8203-4AEA-942B-8E8A7269687D}"/>
              </a:ext>
            </a:extLst>
          </p:cNvPr>
          <p:cNvCxnSpPr>
            <a:stCxn id="12" idx="0"/>
            <a:endCxn id="23" idx="0"/>
          </p:cNvCxnSpPr>
          <p:nvPr/>
        </p:nvCxnSpPr>
        <p:spPr>
          <a:xfrm rot="16200000" flipH="1" flipV="1">
            <a:off x="7166263" y="1930977"/>
            <a:ext cx="412359" cy="2844953"/>
          </a:xfrm>
          <a:prstGeom prst="curvedConnector3">
            <a:avLst>
              <a:gd name="adj1" fmla="val -2357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Rounded Rectangle 49">
            <a:extLst>
              <a:ext uri="{FF2B5EF4-FFF2-40B4-BE49-F238E27FC236}">
                <a16:creationId xmlns:a16="http://schemas.microsoft.com/office/drawing/2014/main" id="{0EA7347F-37F9-4DBF-A04A-FDC6775D233B}"/>
              </a:ext>
            </a:extLst>
          </p:cNvPr>
          <p:cNvSpPr/>
          <p:nvPr/>
        </p:nvSpPr>
        <p:spPr>
          <a:xfrm>
            <a:off x="5406078" y="2750479"/>
            <a:ext cx="1087775" cy="318579"/>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3" name="Rounded Rectangle 49">
            <a:extLst>
              <a:ext uri="{FF2B5EF4-FFF2-40B4-BE49-F238E27FC236}">
                <a16:creationId xmlns:a16="http://schemas.microsoft.com/office/drawing/2014/main" id="{62251EB9-2437-47C7-A0B7-624B06976EE7}"/>
              </a:ext>
            </a:extLst>
          </p:cNvPr>
          <p:cNvSpPr/>
          <p:nvPr/>
        </p:nvSpPr>
        <p:spPr>
          <a:xfrm>
            <a:off x="5406078" y="3559634"/>
            <a:ext cx="1087775" cy="31857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4" name="Curved Connector 56">
            <a:extLst>
              <a:ext uri="{FF2B5EF4-FFF2-40B4-BE49-F238E27FC236}">
                <a16:creationId xmlns:a16="http://schemas.microsoft.com/office/drawing/2014/main" id="{FED9F568-BA72-4224-AB34-B158EF0B6406}"/>
              </a:ext>
            </a:extLst>
          </p:cNvPr>
          <p:cNvCxnSpPr>
            <a:stCxn id="22" idx="2"/>
            <a:endCxn id="23" idx="0"/>
          </p:cNvCxnSpPr>
          <p:nvPr/>
        </p:nvCxnSpPr>
        <p:spPr>
          <a:xfrm rot="5400000">
            <a:off x="5704678" y="3314346"/>
            <a:ext cx="490576"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urved Connector 132">
            <a:extLst>
              <a:ext uri="{FF2B5EF4-FFF2-40B4-BE49-F238E27FC236}">
                <a16:creationId xmlns:a16="http://schemas.microsoft.com/office/drawing/2014/main" id="{CCCFA361-5470-44E2-91D9-ED2E17BE3E88}"/>
              </a:ext>
            </a:extLst>
          </p:cNvPr>
          <p:cNvCxnSpPr>
            <a:stCxn id="23" idx="2"/>
            <a:endCxn id="13" idx="0"/>
          </p:cNvCxnSpPr>
          <p:nvPr/>
        </p:nvCxnSpPr>
        <p:spPr>
          <a:xfrm rot="5400000">
            <a:off x="4718913" y="4161638"/>
            <a:ext cx="1514478" cy="947628"/>
          </a:xfrm>
          <a:prstGeom prst="curvedConnector3">
            <a:avLst>
              <a:gd name="adj1" fmla="val 29330"/>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Rounded Rectangle 43">
            <a:extLst>
              <a:ext uri="{FF2B5EF4-FFF2-40B4-BE49-F238E27FC236}">
                <a16:creationId xmlns:a16="http://schemas.microsoft.com/office/drawing/2014/main" id="{18065B49-D7F4-4D48-B502-10DE56CD41B5}"/>
              </a:ext>
            </a:extLst>
          </p:cNvPr>
          <p:cNvSpPr/>
          <p:nvPr/>
        </p:nvSpPr>
        <p:spPr>
          <a:xfrm>
            <a:off x="8626432" y="2194468"/>
            <a:ext cx="718060"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O-RAN</a:t>
            </a:r>
          </a:p>
        </p:txBody>
      </p:sp>
      <p:sp>
        <p:nvSpPr>
          <p:cNvPr id="27" name="Rounded Rectangle 43">
            <a:extLst>
              <a:ext uri="{FF2B5EF4-FFF2-40B4-BE49-F238E27FC236}">
                <a16:creationId xmlns:a16="http://schemas.microsoft.com/office/drawing/2014/main" id="{B1C48D41-AE8C-4AB9-826A-98474AA81ED7}"/>
              </a:ext>
            </a:extLst>
          </p:cNvPr>
          <p:cNvSpPr/>
          <p:nvPr/>
        </p:nvSpPr>
        <p:spPr>
          <a:xfrm>
            <a:off x="6589319" y="3602045"/>
            <a:ext cx="66099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28" name="Rounded Rectangle 43">
            <a:extLst>
              <a:ext uri="{FF2B5EF4-FFF2-40B4-BE49-F238E27FC236}">
                <a16:creationId xmlns:a16="http://schemas.microsoft.com/office/drawing/2014/main" id="{4495AC62-D8C3-46B3-96F0-C1436C8B9C55}"/>
              </a:ext>
            </a:extLst>
          </p:cNvPr>
          <p:cNvSpPr/>
          <p:nvPr/>
        </p:nvSpPr>
        <p:spPr>
          <a:xfrm>
            <a:off x="5865484" y="1774142"/>
            <a:ext cx="972207" cy="299806"/>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GST</a:t>
            </a:r>
          </a:p>
        </p:txBody>
      </p:sp>
      <p:sp>
        <p:nvSpPr>
          <p:cNvPr id="29" name="Rounded Rectangle 43">
            <a:extLst>
              <a:ext uri="{FF2B5EF4-FFF2-40B4-BE49-F238E27FC236}">
                <a16:creationId xmlns:a16="http://schemas.microsoft.com/office/drawing/2014/main" id="{32C00BA4-3DAC-4BB0-B8F2-50A6E5063355}"/>
              </a:ext>
            </a:extLst>
          </p:cNvPr>
          <p:cNvSpPr/>
          <p:nvPr/>
        </p:nvSpPr>
        <p:spPr>
          <a:xfrm>
            <a:off x="7626810" y="2186885"/>
            <a:ext cx="937734" cy="299806"/>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30" name="Curved Connector 56">
            <a:extLst>
              <a:ext uri="{FF2B5EF4-FFF2-40B4-BE49-F238E27FC236}">
                <a16:creationId xmlns:a16="http://schemas.microsoft.com/office/drawing/2014/main" id="{F5D080EC-82EB-4D8E-8F49-4AD6AB552803}"/>
              </a:ext>
            </a:extLst>
          </p:cNvPr>
          <p:cNvCxnSpPr>
            <a:stCxn id="29" idx="2"/>
            <a:endCxn id="23" idx="0"/>
          </p:cNvCxnSpPr>
          <p:nvPr/>
        </p:nvCxnSpPr>
        <p:spPr>
          <a:xfrm rot="5400000">
            <a:off x="6486351" y="1950307"/>
            <a:ext cx="1072943" cy="2145711"/>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Curved Connector 56">
            <a:extLst>
              <a:ext uri="{FF2B5EF4-FFF2-40B4-BE49-F238E27FC236}">
                <a16:creationId xmlns:a16="http://schemas.microsoft.com/office/drawing/2014/main" id="{B27B9A18-62BA-46CC-A3A0-F420AFE840EE}"/>
              </a:ext>
            </a:extLst>
          </p:cNvPr>
          <p:cNvCxnSpPr>
            <a:stCxn id="28" idx="2"/>
            <a:endCxn id="22" idx="0"/>
          </p:cNvCxnSpPr>
          <p:nvPr/>
        </p:nvCxnSpPr>
        <p:spPr>
          <a:xfrm rot="5400000">
            <a:off x="5812512" y="2211402"/>
            <a:ext cx="676531" cy="40162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urved Connector 56">
            <a:extLst>
              <a:ext uri="{FF2B5EF4-FFF2-40B4-BE49-F238E27FC236}">
                <a16:creationId xmlns:a16="http://schemas.microsoft.com/office/drawing/2014/main" id="{790C4FA7-BBF3-4449-AB1F-9E05D52FAE81}"/>
              </a:ext>
            </a:extLst>
          </p:cNvPr>
          <p:cNvCxnSpPr>
            <a:cxnSpLocks/>
            <a:stCxn id="26" idx="2"/>
            <a:endCxn id="23" idx="0"/>
          </p:cNvCxnSpPr>
          <p:nvPr/>
        </p:nvCxnSpPr>
        <p:spPr>
          <a:xfrm rot="5400000">
            <a:off x="6935034" y="1509206"/>
            <a:ext cx="1065360" cy="3035496"/>
          </a:xfrm>
          <a:prstGeom prst="curvedConnector3">
            <a:avLst>
              <a:gd name="adj1" fmla="val 50000"/>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Curved Connector 56">
            <a:extLst>
              <a:ext uri="{FF2B5EF4-FFF2-40B4-BE49-F238E27FC236}">
                <a16:creationId xmlns:a16="http://schemas.microsoft.com/office/drawing/2014/main" id="{163D1E28-43C2-4F96-B9CF-E176F4C1F1F1}"/>
              </a:ext>
            </a:extLst>
          </p:cNvPr>
          <p:cNvCxnSpPr>
            <a:stCxn id="27" idx="2"/>
            <a:endCxn id="9" idx="0"/>
          </p:cNvCxnSpPr>
          <p:nvPr/>
        </p:nvCxnSpPr>
        <p:spPr>
          <a:xfrm rot="5400000">
            <a:off x="6189461" y="3689024"/>
            <a:ext cx="517530" cy="943184"/>
          </a:xfrm>
          <a:prstGeom prst="curvedConnector3">
            <a:avLst>
              <a:gd name="adj1" fmla="val 50000"/>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Curved Connector 132">
            <a:extLst>
              <a:ext uri="{FF2B5EF4-FFF2-40B4-BE49-F238E27FC236}">
                <a16:creationId xmlns:a16="http://schemas.microsoft.com/office/drawing/2014/main" id="{866B1FCD-F61F-4340-B332-55B304392B03}"/>
              </a:ext>
            </a:extLst>
          </p:cNvPr>
          <p:cNvCxnSpPr/>
          <p:nvPr/>
        </p:nvCxnSpPr>
        <p:spPr>
          <a:xfrm rot="16200000" flipH="1">
            <a:off x="5713376" y="4168512"/>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urved Connector 56">
            <a:extLst>
              <a:ext uri="{FF2B5EF4-FFF2-40B4-BE49-F238E27FC236}">
                <a16:creationId xmlns:a16="http://schemas.microsoft.com/office/drawing/2014/main" id="{8076B1E1-0A73-4E43-9C62-51B682AC406B}"/>
              </a:ext>
            </a:extLst>
          </p:cNvPr>
          <p:cNvCxnSpPr>
            <a:stCxn id="8" idx="0"/>
            <a:endCxn id="23" idx="1"/>
          </p:cNvCxnSpPr>
          <p:nvPr/>
        </p:nvCxnSpPr>
        <p:spPr>
          <a:xfrm rot="5400000" flipH="1" flipV="1">
            <a:off x="4570580" y="3597803"/>
            <a:ext cx="714376" cy="956619"/>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1E978EFC-FDE1-4E13-9DEF-53888E536E3D}"/>
              </a:ext>
            </a:extLst>
          </p:cNvPr>
          <p:cNvSpPr txBox="1"/>
          <p:nvPr/>
        </p:nvSpPr>
        <p:spPr>
          <a:xfrm>
            <a:off x="3238600" y="2155021"/>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a:extLst>
              <a:ext uri="{FF2B5EF4-FFF2-40B4-BE49-F238E27FC236}">
                <a16:creationId xmlns:a16="http://schemas.microsoft.com/office/drawing/2014/main" id="{3F32CFCD-DC85-484C-A3EB-5A528CFAE107}"/>
              </a:ext>
            </a:extLst>
          </p:cNvPr>
          <p:cNvSpPr txBox="1"/>
          <p:nvPr/>
        </p:nvSpPr>
        <p:spPr>
          <a:xfrm>
            <a:off x="6067195" y="2152163"/>
            <a:ext cx="277640" cy="292388"/>
          </a:xfrm>
          <a:prstGeom prst="rect">
            <a:avLst/>
          </a:prstGeom>
          <a:noFill/>
        </p:spPr>
        <p:txBody>
          <a:bodyPr wrap="none" rtlCol="0">
            <a:spAutoFit/>
          </a:bodyPr>
          <a:lstStyle/>
          <a:p>
            <a:r>
              <a:rPr lang="en-US" altLang="zh-CN" dirty="0"/>
              <a:t>2</a:t>
            </a:r>
            <a:endParaRPr lang="zh-CN" altLang="en-US" dirty="0"/>
          </a:p>
        </p:txBody>
      </p:sp>
      <p:sp>
        <p:nvSpPr>
          <p:cNvPr id="38" name="文本框 37">
            <a:extLst>
              <a:ext uri="{FF2B5EF4-FFF2-40B4-BE49-F238E27FC236}">
                <a16:creationId xmlns:a16="http://schemas.microsoft.com/office/drawing/2014/main" id="{7C3300BA-D6AF-46AE-A3AB-3355692C953A}"/>
              </a:ext>
            </a:extLst>
          </p:cNvPr>
          <p:cNvSpPr txBox="1"/>
          <p:nvPr/>
        </p:nvSpPr>
        <p:spPr>
          <a:xfrm>
            <a:off x="9444578" y="1283029"/>
            <a:ext cx="2672655" cy="4893647"/>
          </a:xfrm>
          <a:prstGeom prst="rect">
            <a:avLst/>
          </a:prstGeom>
          <a:noFill/>
        </p:spPr>
        <p:txBody>
          <a:bodyPr wrap="square" rtlCol="0">
            <a:spAutoFit/>
          </a:bodyPr>
          <a:lstStyle/>
          <a:p>
            <a:r>
              <a:rPr lang="en-US" altLang="zh-CN" sz="1200" dirty="0"/>
              <a:t>1. SA1 Management requirements refer to SA5 specifications.</a:t>
            </a:r>
          </a:p>
          <a:p>
            <a:r>
              <a:rPr lang="en-US" altLang="zh-CN" sz="1200" dirty="0"/>
              <a:t>2. Take GSMA GST deliverables as input</a:t>
            </a:r>
          </a:p>
          <a:p>
            <a:r>
              <a:rPr lang="en-US" altLang="zh-CN" sz="1200" dirty="0"/>
              <a:t>3. Align the </a:t>
            </a:r>
            <a:r>
              <a:rPr lang="en-US" altLang="zh-CN" sz="1200" dirty="0" err="1"/>
              <a:t>MnS</a:t>
            </a:r>
            <a:r>
              <a:rPr lang="en-US" altLang="zh-CN" sz="1200" dirty="0"/>
              <a:t> with ZSM</a:t>
            </a:r>
          </a:p>
          <a:p>
            <a:r>
              <a:rPr lang="en-US" altLang="zh-CN" sz="1200" dirty="0"/>
              <a:t>4. ONAP reuses SA5 </a:t>
            </a:r>
            <a:r>
              <a:rPr lang="en-US" altLang="zh-CN" sz="1200" dirty="0" err="1"/>
              <a:t>MnS</a:t>
            </a:r>
            <a:endParaRPr lang="en-US" altLang="zh-CN" sz="1200" dirty="0"/>
          </a:p>
          <a:p>
            <a:r>
              <a:rPr lang="en-US" altLang="zh-CN" sz="1200" dirty="0"/>
              <a:t>5. Collaboration with SA2 on architecture and CN management</a:t>
            </a:r>
          </a:p>
          <a:p>
            <a:r>
              <a:rPr lang="en-US" altLang="zh-CN" sz="1200" dirty="0"/>
              <a:t>6. Collaboration with SA4 on </a:t>
            </a:r>
            <a:r>
              <a:rPr lang="en-US" altLang="zh-CN" sz="1200" dirty="0" err="1"/>
              <a:t>QoE</a:t>
            </a:r>
            <a:r>
              <a:rPr lang="en-US" altLang="zh-CN" sz="1200" dirty="0"/>
              <a:t> </a:t>
            </a:r>
          </a:p>
          <a:p>
            <a:r>
              <a:rPr lang="en-US" altLang="zh-CN" sz="1200" dirty="0"/>
              <a:t>7. O-RAN reuse SA5 </a:t>
            </a:r>
            <a:r>
              <a:rPr lang="en-US" altLang="zh-CN" sz="1200" dirty="0" err="1"/>
              <a:t>MnS</a:t>
            </a:r>
            <a:endParaRPr lang="en-US" altLang="zh-CN" sz="1200" dirty="0"/>
          </a:p>
          <a:p>
            <a:r>
              <a:rPr lang="en-US" altLang="zh-CN" sz="1200" dirty="0"/>
              <a:t>8. Provide inputs to CT</a:t>
            </a:r>
          </a:p>
          <a:p>
            <a:r>
              <a:rPr lang="en-US" altLang="zh-CN" sz="1200" dirty="0"/>
              <a:t>9. Collaboration with RAN WG on RAN management</a:t>
            </a:r>
          </a:p>
          <a:p>
            <a:r>
              <a:rPr lang="en-US" altLang="zh-CN" sz="1200" dirty="0"/>
              <a:t>10. Collaboration with SA6 on exposure and edge computing</a:t>
            </a:r>
          </a:p>
          <a:p>
            <a:r>
              <a:rPr lang="en-US" altLang="zh-CN" sz="1200" dirty="0"/>
              <a:t>11. Collaboration with SA3 on security aspects</a:t>
            </a:r>
          </a:p>
          <a:p>
            <a:r>
              <a:rPr lang="en-US" altLang="zh-CN" sz="1200" dirty="0"/>
              <a:t>12. Support CARAMA service API</a:t>
            </a:r>
          </a:p>
          <a:p>
            <a:r>
              <a:rPr lang="en-US" altLang="zh-CN" sz="1200" dirty="0"/>
              <a:t>13. Take GSMA Open Gateway requirements as inputs</a:t>
            </a:r>
          </a:p>
          <a:p>
            <a:r>
              <a:rPr lang="en-US" altLang="zh-CN" sz="1200" dirty="0"/>
              <a:t>14. Collaborate with ETSI EE on EE</a:t>
            </a:r>
          </a:p>
          <a:p>
            <a:r>
              <a:rPr lang="en-US" altLang="zh-CN" sz="1200" dirty="0"/>
              <a:t>15. Collaboration with TMF on Autonomous networks</a:t>
            </a:r>
          </a:p>
          <a:p>
            <a:r>
              <a:rPr lang="en-US" altLang="zh-CN" sz="1200" dirty="0"/>
              <a:t>16. Collaboration with ITU-T SG2/SG5/SG13 on EE</a:t>
            </a:r>
          </a:p>
          <a:p>
            <a:r>
              <a:rPr lang="en-US" altLang="zh-CN" sz="1200" dirty="0"/>
              <a:t>17. Align guideline with CT</a:t>
            </a:r>
            <a:endParaRPr lang="zh-CN" altLang="en-US" sz="1200" dirty="0"/>
          </a:p>
        </p:txBody>
      </p:sp>
      <p:sp>
        <p:nvSpPr>
          <p:cNvPr id="39" name="文本框 38">
            <a:extLst>
              <a:ext uri="{FF2B5EF4-FFF2-40B4-BE49-F238E27FC236}">
                <a16:creationId xmlns:a16="http://schemas.microsoft.com/office/drawing/2014/main" id="{0691001C-B71A-4B22-8B36-0CA65FDD2C31}"/>
              </a:ext>
            </a:extLst>
          </p:cNvPr>
          <p:cNvSpPr txBox="1"/>
          <p:nvPr/>
        </p:nvSpPr>
        <p:spPr>
          <a:xfrm>
            <a:off x="7677269" y="2521384"/>
            <a:ext cx="277640" cy="292388"/>
          </a:xfrm>
          <a:prstGeom prst="rect">
            <a:avLst/>
          </a:prstGeom>
          <a:noFill/>
        </p:spPr>
        <p:txBody>
          <a:bodyPr wrap="none" rtlCol="0">
            <a:spAutoFit/>
          </a:bodyPr>
          <a:lstStyle/>
          <a:p>
            <a:r>
              <a:rPr lang="en-US" altLang="zh-CN" dirty="0"/>
              <a:t>3</a:t>
            </a:r>
            <a:endParaRPr lang="zh-CN" altLang="en-US" dirty="0"/>
          </a:p>
        </p:txBody>
      </p:sp>
      <p:sp>
        <p:nvSpPr>
          <p:cNvPr id="40" name="文本框 39">
            <a:extLst>
              <a:ext uri="{FF2B5EF4-FFF2-40B4-BE49-F238E27FC236}">
                <a16:creationId xmlns:a16="http://schemas.microsoft.com/office/drawing/2014/main" id="{EE601C9C-1FFD-492D-BB12-B16F28CEBE98}"/>
              </a:ext>
            </a:extLst>
          </p:cNvPr>
          <p:cNvSpPr txBox="1"/>
          <p:nvPr/>
        </p:nvSpPr>
        <p:spPr>
          <a:xfrm>
            <a:off x="6175811" y="3959484"/>
            <a:ext cx="277640" cy="292388"/>
          </a:xfrm>
          <a:prstGeom prst="rect">
            <a:avLst/>
          </a:prstGeom>
          <a:noFill/>
        </p:spPr>
        <p:txBody>
          <a:bodyPr wrap="none" rtlCol="0">
            <a:spAutoFit/>
          </a:bodyPr>
          <a:lstStyle/>
          <a:p>
            <a:r>
              <a:rPr lang="en-US" altLang="zh-CN" dirty="0"/>
              <a:t>4</a:t>
            </a:r>
            <a:endParaRPr lang="zh-CN" altLang="en-US" dirty="0"/>
          </a:p>
        </p:txBody>
      </p:sp>
      <p:sp>
        <p:nvSpPr>
          <p:cNvPr id="41" name="文本框 40">
            <a:extLst>
              <a:ext uri="{FF2B5EF4-FFF2-40B4-BE49-F238E27FC236}">
                <a16:creationId xmlns:a16="http://schemas.microsoft.com/office/drawing/2014/main" id="{CD7CF2BB-30FB-46E9-A87D-6221C3E8F8BA}"/>
              </a:ext>
            </a:extLst>
          </p:cNvPr>
          <p:cNvSpPr txBox="1"/>
          <p:nvPr/>
        </p:nvSpPr>
        <p:spPr>
          <a:xfrm>
            <a:off x="3622013" y="3212830"/>
            <a:ext cx="277640" cy="292388"/>
          </a:xfrm>
          <a:prstGeom prst="rect">
            <a:avLst/>
          </a:prstGeom>
          <a:noFill/>
        </p:spPr>
        <p:txBody>
          <a:bodyPr wrap="none" rtlCol="0">
            <a:spAutoFit/>
          </a:bodyPr>
          <a:lstStyle/>
          <a:p>
            <a:r>
              <a:rPr lang="en-US" altLang="zh-CN" dirty="0"/>
              <a:t>5</a:t>
            </a:r>
            <a:endParaRPr lang="zh-CN" altLang="en-US" dirty="0"/>
          </a:p>
        </p:txBody>
      </p:sp>
      <p:sp>
        <p:nvSpPr>
          <p:cNvPr id="42" name="文本框 41">
            <a:extLst>
              <a:ext uri="{FF2B5EF4-FFF2-40B4-BE49-F238E27FC236}">
                <a16:creationId xmlns:a16="http://schemas.microsoft.com/office/drawing/2014/main" id="{91FA224E-2F2C-4E85-B948-4CA03DA2A184}"/>
              </a:ext>
            </a:extLst>
          </p:cNvPr>
          <p:cNvSpPr txBox="1"/>
          <p:nvPr/>
        </p:nvSpPr>
        <p:spPr>
          <a:xfrm>
            <a:off x="4730627" y="3724778"/>
            <a:ext cx="277640" cy="292388"/>
          </a:xfrm>
          <a:prstGeom prst="rect">
            <a:avLst/>
          </a:prstGeom>
          <a:noFill/>
        </p:spPr>
        <p:txBody>
          <a:bodyPr wrap="none" rtlCol="0">
            <a:spAutoFit/>
          </a:bodyPr>
          <a:lstStyle/>
          <a:p>
            <a:r>
              <a:rPr lang="en-US" altLang="zh-CN" dirty="0"/>
              <a:t>6</a:t>
            </a:r>
            <a:endParaRPr lang="zh-CN" altLang="en-US" dirty="0"/>
          </a:p>
        </p:txBody>
      </p:sp>
      <p:sp>
        <p:nvSpPr>
          <p:cNvPr id="43" name="文本框 42">
            <a:extLst>
              <a:ext uri="{FF2B5EF4-FFF2-40B4-BE49-F238E27FC236}">
                <a16:creationId xmlns:a16="http://schemas.microsoft.com/office/drawing/2014/main" id="{DE108F66-A7D6-46C2-8900-66017EB90E04}"/>
              </a:ext>
            </a:extLst>
          </p:cNvPr>
          <p:cNvSpPr txBox="1"/>
          <p:nvPr/>
        </p:nvSpPr>
        <p:spPr>
          <a:xfrm>
            <a:off x="8576396" y="2529189"/>
            <a:ext cx="277640" cy="292388"/>
          </a:xfrm>
          <a:prstGeom prst="rect">
            <a:avLst/>
          </a:prstGeom>
          <a:noFill/>
        </p:spPr>
        <p:txBody>
          <a:bodyPr wrap="square" rtlCol="0">
            <a:spAutoFit/>
          </a:bodyPr>
          <a:lstStyle/>
          <a:p>
            <a:r>
              <a:rPr lang="en-US" altLang="zh-CN" dirty="0"/>
              <a:t>7</a:t>
            </a:r>
            <a:endParaRPr lang="zh-CN" altLang="en-US" dirty="0"/>
          </a:p>
        </p:txBody>
      </p:sp>
      <p:sp>
        <p:nvSpPr>
          <p:cNvPr id="44" name="文本框 43">
            <a:extLst>
              <a:ext uri="{FF2B5EF4-FFF2-40B4-BE49-F238E27FC236}">
                <a16:creationId xmlns:a16="http://schemas.microsoft.com/office/drawing/2014/main" id="{E774EC6A-F1E6-4EB3-AE5C-048EA9CCA2DB}"/>
              </a:ext>
            </a:extLst>
          </p:cNvPr>
          <p:cNvSpPr txBox="1"/>
          <p:nvPr/>
        </p:nvSpPr>
        <p:spPr>
          <a:xfrm>
            <a:off x="5428152" y="4086153"/>
            <a:ext cx="277640" cy="292388"/>
          </a:xfrm>
          <a:prstGeom prst="rect">
            <a:avLst/>
          </a:prstGeom>
          <a:noFill/>
        </p:spPr>
        <p:txBody>
          <a:bodyPr wrap="none" rtlCol="0">
            <a:spAutoFit/>
          </a:bodyPr>
          <a:lstStyle/>
          <a:p>
            <a:r>
              <a:rPr lang="en-US" altLang="zh-CN" dirty="0"/>
              <a:t>8</a:t>
            </a:r>
            <a:endParaRPr lang="zh-CN" altLang="en-US" dirty="0"/>
          </a:p>
        </p:txBody>
      </p:sp>
      <p:sp>
        <p:nvSpPr>
          <p:cNvPr id="45" name="文本框 44">
            <a:extLst>
              <a:ext uri="{FF2B5EF4-FFF2-40B4-BE49-F238E27FC236}">
                <a16:creationId xmlns:a16="http://schemas.microsoft.com/office/drawing/2014/main" id="{168C91A7-CACB-4C8C-839D-337A3983DE79}"/>
              </a:ext>
            </a:extLst>
          </p:cNvPr>
          <p:cNvSpPr txBox="1"/>
          <p:nvPr/>
        </p:nvSpPr>
        <p:spPr>
          <a:xfrm>
            <a:off x="8064107" y="3139065"/>
            <a:ext cx="277640" cy="292388"/>
          </a:xfrm>
          <a:prstGeom prst="rect">
            <a:avLst/>
          </a:prstGeom>
          <a:noFill/>
        </p:spPr>
        <p:txBody>
          <a:bodyPr wrap="none" rtlCol="0">
            <a:spAutoFit/>
          </a:bodyPr>
          <a:lstStyle/>
          <a:p>
            <a:r>
              <a:rPr lang="en-US" altLang="zh-CN" dirty="0"/>
              <a:t>9</a:t>
            </a:r>
            <a:endParaRPr lang="zh-CN" altLang="en-US" dirty="0"/>
          </a:p>
        </p:txBody>
      </p:sp>
      <p:sp>
        <p:nvSpPr>
          <p:cNvPr id="46" name="文本框 45">
            <a:extLst>
              <a:ext uri="{FF2B5EF4-FFF2-40B4-BE49-F238E27FC236}">
                <a16:creationId xmlns:a16="http://schemas.microsoft.com/office/drawing/2014/main" id="{00E02ABF-E535-4330-A93A-6239D9ABA376}"/>
              </a:ext>
            </a:extLst>
          </p:cNvPr>
          <p:cNvSpPr txBox="1"/>
          <p:nvPr/>
        </p:nvSpPr>
        <p:spPr>
          <a:xfrm>
            <a:off x="8014730" y="6483206"/>
            <a:ext cx="4064895" cy="292388"/>
          </a:xfrm>
          <a:prstGeom prst="rect">
            <a:avLst/>
          </a:prstGeom>
          <a:solidFill>
            <a:schemeClr val="bg1"/>
          </a:solidFill>
        </p:spPr>
        <p:txBody>
          <a:bodyPr wrap="none" rtlCol="0">
            <a:spAutoFit/>
          </a:bodyPr>
          <a:lstStyle/>
          <a:p>
            <a:r>
              <a:rPr lang="en-US" altLang="zh-CN" dirty="0"/>
              <a:t>Note: To be updated with working progress in Rel-18</a:t>
            </a:r>
            <a:endParaRPr lang="zh-CN" altLang="en-US" dirty="0"/>
          </a:p>
        </p:txBody>
      </p:sp>
      <p:cxnSp>
        <p:nvCxnSpPr>
          <p:cNvPr id="47" name="Curved Connector 56">
            <a:extLst>
              <a:ext uri="{FF2B5EF4-FFF2-40B4-BE49-F238E27FC236}">
                <a16:creationId xmlns:a16="http://schemas.microsoft.com/office/drawing/2014/main" id="{481FE132-9FBF-41F3-B755-859AFD573863}"/>
              </a:ext>
            </a:extLst>
          </p:cNvPr>
          <p:cNvCxnSpPr>
            <a:stCxn id="10" idx="3"/>
            <a:endCxn id="23" idx="0"/>
          </p:cNvCxnSpPr>
          <p:nvPr/>
        </p:nvCxnSpPr>
        <p:spPr>
          <a:xfrm flipH="1" flipV="1">
            <a:off x="5949966" y="3559634"/>
            <a:ext cx="2132939" cy="1085373"/>
          </a:xfrm>
          <a:prstGeom prst="curvedConnector4">
            <a:avLst>
              <a:gd name="adj1" fmla="val -7242"/>
              <a:gd name="adj2" fmla="val 12561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5E78F60D-F9D4-4D13-8C5A-7D25E5A284E6}"/>
              </a:ext>
            </a:extLst>
          </p:cNvPr>
          <p:cNvSpPr txBox="1"/>
          <p:nvPr/>
        </p:nvSpPr>
        <p:spPr>
          <a:xfrm>
            <a:off x="7418458" y="3275962"/>
            <a:ext cx="370614" cy="292388"/>
          </a:xfrm>
          <a:prstGeom prst="rect">
            <a:avLst/>
          </a:prstGeom>
          <a:noFill/>
        </p:spPr>
        <p:txBody>
          <a:bodyPr wrap="none" rtlCol="0">
            <a:spAutoFit/>
          </a:bodyPr>
          <a:lstStyle/>
          <a:p>
            <a:r>
              <a:rPr lang="en-US" altLang="zh-CN" dirty="0"/>
              <a:t>10</a:t>
            </a:r>
            <a:endParaRPr lang="zh-CN" altLang="en-US" dirty="0"/>
          </a:p>
        </p:txBody>
      </p:sp>
      <p:cxnSp>
        <p:nvCxnSpPr>
          <p:cNvPr id="49" name="Curved Connector 56">
            <a:extLst>
              <a:ext uri="{FF2B5EF4-FFF2-40B4-BE49-F238E27FC236}">
                <a16:creationId xmlns:a16="http://schemas.microsoft.com/office/drawing/2014/main" id="{CC825E5B-7191-4A02-82CC-81B2D46BD65E}"/>
              </a:ext>
            </a:extLst>
          </p:cNvPr>
          <p:cNvCxnSpPr>
            <a:stCxn id="7" idx="0"/>
            <a:endCxn id="23" idx="0"/>
          </p:cNvCxnSpPr>
          <p:nvPr/>
        </p:nvCxnSpPr>
        <p:spPr>
          <a:xfrm rot="5400000" flipH="1" flipV="1">
            <a:off x="4149244" y="2621873"/>
            <a:ext cx="862961" cy="2738484"/>
          </a:xfrm>
          <a:prstGeom prst="curvedConnector3">
            <a:avLst>
              <a:gd name="adj1" fmla="val 11217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id="{4E4E122D-6BC4-48CF-A467-A9F549FC8092}"/>
              </a:ext>
            </a:extLst>
          </p:cNvPr>
          <p:cNvSpPr txBox="1"/>
          <p:nvPr/>
        </p:nvSpPr>
        <p:spPr>
          <a:xfrm>
            <a:off x="3472230" y="3618369"/>
            <a:ext cx="358240" cy="292388"/>
          </a:xfrm>
          <a:prstGeom prst="rect">
            <a:avLst/>
          </a:prstGeom>
          <a:noFill/>
        </p:spPr>
        <p:txBody>
          <a:bodyPr wrap="none" rtlCol="0">
            <a:spAutoFit/>
          </a:bodyPr>
          <a:lstStyle/>
          <a:p>
            <a:r>
              <a:rPr lang="en-US" altLang="zh-CN" dirty="0"/>
              <a:t>11</a:t>
            </a:r>
            <a:endParaRPr lang="zh-CN" altLang="en-US" dirty="0"/>
          </a:p>
        </p:txBody>
      </p:sp>
      <p:sp>
        <p:nvSpPr>
          <p:cNvPr id="51" name="Rounded Rectangle 43">
            <a:extLst>
              <a:ext uri="{FF2B5EF4-FFF2-40B4-BE49-F238E27FC236}">
                <a16:creationId xmlns:a16="http://schemas.microsoft.com/office/drawing/2014/main" id="{3CA7534B-F75E-4B96-A189-09A8E4A035D2}"/>
              </a:ext>
            </a:extLst>
          </p:cNvPr>
          <p:cNvSpPr/>
          <p:nvPr/>
        </p:nvSpPr>
        <p:spPr>
          <a:xfrm>
            <a:off x="7311032" y="3603265"/>
            <a:ext cx="83075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CAMARA</a:t>
            </a:r>
          </a:p>
        </p:txBody>
      </p:sp>
      <p:cxnSp>
        <p:nvCxnSpPr>
          <p:cNvPr id="52" name="Curved Connector 56">
            <a:extLst>
              <a:ext uri="{FF2B5EF4-FFF2-40B4-BE49-F238E27FC236}">
                <a16:creationId xmlns:a16="http://schemas.microsoft.com/office/drawing/2014/main" id="{9E88EC6B-2CBC-4D37-BDCC-84A3860B2C6A}"/>
              </a:ext>
            </a:extLst>
          </p:cNvPr>
          <p:cNvCxnSpPr>
            <a:cxnSpLocks/>
            <a:stCxn id="51" idx="2"/>
            <a:endCxn id="9" idx="0"/>
          </p:cNvCxnSpPr>
          <p:nvPr/>
        </p:nvCxnSpPr>
        <p:spPr>
          <a:xfrm rot="5400000">
            <a:off x="6593368" y="3286338"/>
            <a:ext cx="516310" cy="1749777"/>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53" name="文本框 36">
            <a:extLst>
              <a:ext uri="{FF2B5EF4-FFF2-40B4-BE49-F238E27FC236}">
                <a16:creationId xmlns:a16="http://schemas.microsoft.com/office/drawing/2014/main" id="{F6939309-38C7-40C4-A5DF-68385818E087}"/>
              </a:ext>
            </a:extLst>
          </p:cNvPr>
          <p:cNvSpPr txBox="1"/>
          <p:nvPr/>
        </p:nvSpPr>
        <p:spPr>
          <a:xfrm>
            <a:off x="7674999" y="3991935"/>
            <a:ext cx="370614" cy="292388"/>
          </a:xfrm>
          <a:prstGeom prst="rect">
            <a:avLst/>
          </a:prstGeom>
          <a:noFill/>
        </p:spPr>
        <p:txBody>
          <a:bodyPr wrap="none" rtlCol="0">
            <a:spAutoFit/>
          </a:bodyPr>
          <a:lstStyle/>
          <a:p>
            <a:r>
              <a:rPr lang="en-US" altLang="zh-CN" dirty="0"/>
              <a:t>12</a:t>
            </a:r>
            <a:endParaRPr lang="zh-CN" altLang="en-US" dirty="0"/>
          </a:p>
        </p:txBody>
      </p:sp>
      <p:sp>
        <p:nvSpPr>
          <p:cNvPr id="54" name="Rounded Rectangle 43">
            <a:extLst>
              <a:ext uri="{FF2B5EF4-FFF2-40B4-BE49-F238E27FC236}">
                <a16:creationId xmlns:a16="http://schemas.microsoft.com/office/drawing/2014/main" id="{768E63CE-0856-4681-BAD7-992B460980F6}"/>
              </a:ext>
            </a:extLst>
          </p:cNvPr>
          <p:cNvSpPr/>
          <p:nvPr/>
        </p:nvSpPr>
        <p:spPr>
          <a:xfrm>
            <a:off x="4549432" y="1596492"/>
            <a:ext cx="1219478" cy="472552"/>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a:t>
            </a:r>
            <a:r>
              <a:rPr lang="en-US" altLang="zh-CN" dirty="0"/>
              <a:t>OPG /OPAG</a:t>
            </a:r>
            <a:endParaRPr lang="en-US" dirty="0"/>
          </a:p>
        </p:txBody>
      </p:sp>
      <p:cxnSp>
        <p:nvCxnSpPr>
          <p:cNvPr id="55" name="Curved Connector 56">
            <a:extLst>
              <a:ext uri="{FF2B5EF4-FFF2-40B4-BE49-F238E27FC236}">
                <a16:creationId xmlns:a16="http://schemas.microsoft.com/office/drawing/2014/main" id="{86CB05EB-4CA9-4342-9D26-116159F50AF3}"/>
              </a:ext>
            </a:extLst>
          </p:cNvPr>
          <p:cNvCxnSpPr>
            <a:cxnSpLocks/>
            <a:stCxn id="54" idx="2"/>
            <a:endCxn id="22" idx="0"/>
          </p:cNvCxnSpPr>
          <p:nvPr/>
        </p:nvCxnSpPr>
        <p:spPr>
          <a:xfrm rot="16200000" flipH="1">
            <a:off x="5213851" y="2014363"/>
            <a:ext cx="681435" cy="790795"/>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56" name="文本框 36">
            <a:extLst>
              <a:ext uri="{FF2B5EF4-FFF2-40B4-BE49-F238E27FC236}">
                <a16:creationId xmlns:a16="http://schemas.microsoft.com/office/drawing/2014/main" id="{75734FD2-3D6F-4027-822B-82937A0718B8}"/>
              </a:ext>
            </a:extLst>
          </p:cNvPr>
          <p:cNvSpPr txBox="1"/>
          <p:nvPr/>
        </p:nvSpPr>
        <p:spPr>
          <a:xfrm>
            <a:off x="4998413" y="2147259"/>
            <a:ext cx="370614" cy="292388"/>
          </a:xfrm>
          <a:prstGeom prst="rect">
            <a:avLst/>
          </a:prstGeom>
          <a:noFill/>
        </p:spPr>
        <p:txBody>
          <a:bodyPr wrap="none" rtlCol="0">
            <a:spAutoFit/>
          </a:bodyPr>
          <a:lstStyle/>
          <a:p>
            <a:r>
              <a:rPr lang="en-US" altLang="zh-CN" dirty="0"/>
              <a:t>13</a:t>
            </a:r>
            <a:endParaRPr lang="zh-CN" altLang="en-US" dirty="0"/>
          </a:p>
        </p:txBody>
      </p:sp>
      <p:sp>
        <p:nvSpPr>
          <p:cNvPr id="57" name="Rounded Rectangle 43">
            <a:extLst>
              <a:ext uri="{FF2B5EF4-FFF2-40B4-BE49-F238E27FC236}">
                <a16:creationId xmlns:a16="http://schemas.microsoft.com/office/drawing/2014/main" id="{1C4337A2-F298-4B87-9B69-3EB766354380}"/>
              </a:ext>
            </a:extLst>
          </p:cNvPr>
          <p:cNvSpPr/>
          <p:nvPr/>
        </p:nvSpPr>
        <p:spPr>
          <a:xfrm>
            <a:off x="6615500" y="2190813"/>
            <a:ext cx="937734" cy="299806"/>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ETSI EE</a:t>
            </a:r>
            <a:endParaRPr lang="en-US" dirty="0"/>
          </a:p>
        </p:txBody>
      </p:sp>
      <p:cxnSp>
        <p:nvCxnSpPr>
          <p:cNvPr id="58" name="Curved Connector 56">
            <a:extLst>
              <a:ext uri="{FF2B5EF4-FFF2-40B4-BE49-F238E27FC236}">
                <a16:creationId xmlns:a16="http://schemas.microsoft.com/office/drawing/2014/main" id="{DB3AD2BD-7A37-4A54-A375-8A082E5E85DC}"/>
              </a:ext>
            </a:extLst>
          </p:cNvPr>
          <p:cNvCxnSpPr>
            <a:cxnSpLocks/>
            <a:stCxn id="57" idx="2"/>
            <a:endCxn id="23" idx="0"/>
          </p:cNvCxnSpPr>
          <p:nvPr/>
        </p:nvCxnSpPr>
        <p:spPr>
          <a:xfrm rot="5400000">
            <a:off x="5982660" y="2457926"/>
            <a:ext cx="1069015" cy="1134401"/>
          </a:xfrm>
          <a:prstGeom prst="curvedConnector3">
            <a:avLst>
              <a:gd name="adj1" fmla="val 53854"/>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文本框 39">
            <a:extLst>
              <a:ext uri="{FF2B5EF4-FFF2-40B4-BE49-F238E27FC236}">
                <a16:creationId xmlns:a16="http://schemas.microsoft.com/office/drawing/2014/main" id="{B943659C-B18D-455F-AB57-2290ACB99B47}"/>
              </a:ext>
            </a:extLst>
          </p:cNvPr>
          <p:cNvSpPr txBox="1"/>
          <p:nvPr/>
        </p:nvSpPr>
        <p:spPr>
          <a:xfrm>
            <a:off x="7055196" y="2494109"/>
            <a:ext cx="370614" cy="292388"/>
          </a:xfrm>
          <a:prstGeom prst="rect">
            <a:avLst/>
          </a:prstGeom>
          <a:noFill/>
        </p:spPr>
        <p:txBody>
          <a:bodyPr wrap="none" rtlCol="0">
            <a:spAutoFit/>
          </a:bodyPr>
          <a:lstStyle/>
          <a:p>
            <a:r>
              <a:rPr lang="en-US" altLang="zh-CN" dirty="0"/>
              <a:t>14</a:t>
            </a:r>
            <a:endParaRPr lang="zh-CN" altLang="en-US" dirty="0"/>
          </a:p>
        </p:txBody>
      </p:sp>
      <p:sp>
        <p:nvSpPr>
          <p:cNvPr id="60" name="Rounded Rectangle 43">
            <a:extLst>
              <a:ext uri="{FF2B5EF4-FFF2-40B4-BE49-F238E27FC236}">
                <a16:creationId xmlns:a16="http://schemas.microsoft.com/office/drawing/2014/main" id="{66535B05-3A11-43A3-839B-BC506F6478FA}"/>
              </a:ext>
            </a:extLst>
          </p:cNvPr>
          <p:cNvSpPr/>
          <p:nvPr/>
        </p:nvSpPr>
        <p:spPr>
          <a:xfrm>
            <a:off x="2994458" y="2624725"/>
            <a:ext cx="517135" cy="299806"/>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TMF</a:t>
            </a:r>
            <a:endParaRPr lang="en-US" dirty="0"/>
          </a:p>
        </p:txBody>
      </p:sp>
      <p:cxnSp>
        <p:nvCxnSpPr>
          <p:cNvPr id="61" name="Curved Connector 56">
            <a:extLst>
              <a:ext uri="{FF2B5EF4-FFF2-40B4-BE49-F238E27FC236}">
                <a16:creationId xmlns:a16="http://schemas.microsoft.com/office/drawing/2014/main" id="{9C1C0762-93C0-4C3B-9029-20E7E5D79F66}"/>
              </a:ext>
            </a:extLst>
          </p:cNvPr>
          <p:cNvCxnSpPr>
            <a:cxnSpLocks/>
            <a:stCxn id="60" idx="2"/>
            <a:endCxn id="23" idx="0"/>
          </p:cNvCxnSpPr>
          <p:nvPr/>
        </p:nvCxnSpPr>
        <p:spPr>
          <a:xfrm rot="16200000" flipH="1">
            <a:off x="4283945" y="1893612"/>
            <a:ext cx="635103" cy="269694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62" name="文本框 39">
            <a:extLst>
              <a:ext uri="{FF2B5EF4-FFF2-40B4-BE49-F238E27FC236}">
                <a16:creationId xmlns:a16="http://schemas.microsoft.com/office/drawing/2014/main" id="{B35BA8CA-0CD7-4E3E-89A3-93E5191446C6}"/>
              </a:ext>
            </a:extLst>
          </p:cNvPr>
          <p:cNvSpPr txBox="1"/>
          <p:nvPr/>
        </p:nvSpPr>
        <p:spPr>
          <a:xfrm>
            <a:off x="3368250" y="2912154"/>
            <a:ext cx="370614" cy="292388"/>
          </a:xfrm>
          <a:prstGeom prst="rect">
            <a:avLst/>
          </a:prstGeom>
          <a:noFill/>
        </p:spPr>
        <p:txBody>
          <a:bodyPr wrap="none" rtlCol="0">
            <a:spAutoFit/>
          </a:bodyPr>
          <a:lstStyle/>
          <a:p>
            <a:r>
              <a:rPr lang="en-US" altLang="zh-CN" dirty="0"/>
              <a:t>15</a:t>
            </a:r>
            <a:endParaRPr lang="zh-CN" altLang="en-US" dirty="0"/>
          </a:p>
        </p:txBody>
      </p:sp>
      <p:sp>
        <p:nvSpPr>
          <p:cNvPr id="63" name="Rounded Rectangle 43">
            <a:extLst>
              <a:ext uri="{FF2B5EF4-FFF2-40B4-BE49-F238E27FC236}">
                <a16:creationId xmlns:a16="http://schemas.microsoft.com/office/drawing/2014/main" id="{B72FA160-3210-41E9-B1FC-E13DD9904272}"/>
              </a:ext>
            </a:extLst>
          </p:cNvPr>
          <p:cNvSpPr/>
          <p:nvPr/>
        </p:nvSpPr>
        <p:spPr>
          <a:xfrm>
            <a:off x="3641084" y="2505000"/>
            <a:ext cx="1278891" cy="414594"/>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ITU-T SG2/SG5/SG13</a:t>
            </a:r>
            <a:endParaRPr lang="en-US" dirty="0"/>
          </a:p>
        </p:txBody>
      </p:sp>
      <p:cxnSp>
        <p:nvCxnSpPr>
          <p:cNvPr id="64" name="Curved Connector 56">
            <a:extLst>
              <a:ext uri="{FF2B5EF4-FFF2-40B4-BE49-F238E27FC236}">
                <a16:creationId xmlns:a16="http://schemas.microsoft.com/office/drawing/2014/main" id="{A5D051C8-0F6F-4EB8-AB7B-78744DA1AD80}"/>
              </a:ext>
            </a:extLst>
          </p:cNvPr>
          <p:cNvCxnSpPr>
            <a:cxnSpLocks/>
            <a:stCxn id="63" idx="2"/>
            <a:endCxn id="23" idx="0"/>
          </p:cNvCxnSpPr>
          <p:nvPr/>
        </p:nvCxnSpPr>
        <p:spPr>
          <a:xfrm rot="16200000" flipH="1">
            <a:off x="4795228" y="2404896"/>
            <a:ext cx="640040" cy="166943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65" name="文本框 39">
            <a:extLst>
              <a:ext uri="{FF2B5EF4-FFF2-40B4-BE49-F238E27FC236}">
                <a16:creationId xmlns:a16="http://schemas.microsoft.com/office/drawing/2014/main" id="{59AFF776-E04C-41EC-9FF4-92CAB2270183}"/>
              </a:ext>
            </a:extLst>
          </p:cNvPr>
          <p:cNvSpPr txBox="1"/>
          <p:nvPr/>
        </p:nvSpPr>
        <p:spPr>
          <a:xfrm>
            <a:off x="4014877" y="2907216"/>
            <a:ext cx="370614" cy="292388"/>
          </a:xfrm>
          <a:prstGeom prst="rect">
            <a:avLst/>
          </a:prstGeom>
          <a:noFill/>
        </p:spPr>
        <p:txBody>
          <a:bodyPr wrap="none" rtlCol="0">
            <a:spAutoFit/>
          </a:bodyPr>
          <a:lstStyle/>
          <a:p>
            <a:r>
              <a:rPr lang="en-US" altLang="zh-CN" dirty="0"/>
              <a:t>16</a:t>
            </a:r>
            <a:endParaRPr lang="zh-CN" altLang="en-US" dirty="0"/>
          </a:p>
        </p:txBody>
      </p:sp>
      <p:sp>
        <p:nvSpPr>
          <p:cNvPr id="66" name="文本框 65">
            <a:extLst>
              <a:ext uri="{FF2B5EF4-FFF2-40B4-BE49-F238E27FC236}">
                <a16:creationId xmlns:a16="http://schemas.microsoft.com/office/drawing/2014/main" id="{86BAE3EB-BF71-426D-9E9B-C18E9103F3F4}"/>
              </a:ext>
            </a:extLst>
          </p:cNvPr>
          <p:cNvSpPr txBox="1"/>
          <p:nvPr/>
        </p:nvSpPr>
        <p:spPr>
          <a:xfrm>
            <a:off x="6036991" y="4944813"/>
            <a:ext cx="370614" cy="292388"/>
          </a:xfrm>
          <a:prstGeom prst="rect">
            <a:avLst/>
          </a:prstGeom>
          <a:noFill/>
        </p:spPr>
        <p:txBody>
          <a:bodyPr wrap="none" rtlCol="0">
            <a:spAutoFit/>
          </a:bodyPr>
          <a:lstStyle/>
          <a:p>
            <a:r>
              <a:rPr lang="en-US" altLang="zh-CN" dirty="0"/>
              <a:t>17</a:t>
            </a:r>
            <a:endParaRPr lang="zh-CN" altLang="en-US" dirty="0"/>
          </a:p>
        </p:txBody>
      </p:sp>
    </p:spTree>
    <p:extLst>
      <p:ext uri="{BB962C8B-B14F-4D97-AF65-F5344CB8AC3E}">
        <p14:creationId xmlns:p14="http://schemas.microsoft.com/office/powerpoint/2010/main" val="299109003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652463" y="228600"/>
            <a:ext cx="9102725" cy="1143000"/>
          </a:xfrm>
        </p:spPr>
        <p:txBody>
          <a:bodyPr/>
          <a:lstStyle/>
          <a:p>
            <a:r>
              <a:rPr lang="en-US" dirty="0"/>
              <a:t>Background</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384799" y="1248032"/>
            <a:ext cx="11183938" cy="5144359"/>
          </a:xfrm>
          <a:effectLst/>
        </p:spPr>
        <p:txBody>
          <a:bodyPr/>
          <a:lstStyle/>
          <a:p>
            <a:r>
              <a:rPr lang="en-US" sz="2400" dirty="0"/>
              <a:t>Rel-18 and Rel-19 release schedule was discussed in SA and RAN plenary in </a:t>
            </a:r>
            <a:r>
              <a:rPr lang="en-GB" altLang="zh-CN" sz="2400" dirty="0"/>
              <a:t>SA#100</a:t>
            </a:r>
            <a:r>
              <a:rPr lang="en-US" sz="2400" dirty="0"/>
              <a:t>. We need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SA#98</a:t>
            </a:r>
            <a:r>
              <a:rPr lang="en-US" altLang="zh-CN" sz="2000" dirty="0"/>
              <a:t>e</a:t>
            </a:r>
            <a:r>
              <a:rPr lang="en-GB" altLang="en-US" sz="2000" dirty="0"/>
              <a:t>: </a:t>
            </a:r>
            <a:r>
              <a:rPr lang="en-US" altLang="zh-CN" sz="2000" dirty="0"/>
              <a:t>3GPP Work Plan review at Plenary #98e   </a:t>
            </a:r>
            <a:r>
              <a:rPr lang="en-GB" altLang="en-US" sz="2000" dirty="0"/>
              <a:t>(SP-221352) </a:t>
            </a:r>
          </a:p>
          <a:p>
            <a:pPr lvl="1"/>
            <a:r>
              <a:rPr lang="en-GB" altLang="en-US" sz="2000" dirty="0"/>
              <a:t>SA#98</a:t>
            </a:r>
            <a:r>
              <a:rPr lang="en-US" altLang="zh-CN" sz="2000" dirty="0"/>
              <a:t>e</a:t>
            </a:r>
            <a:r>
              <a:rPr lang="en-GB" altLang="en-US" sz="2000" dirty="0"/>
              <a:t>: </a:t>
            </a:r>
            <a:r>
              <a:rPr lang="en-US" altLang="zh-CN" sz="2000" dirty="0"/>
              <a:t>3GPP SA, RAN, CT Rel-18 Timeline</a:t>
            </a:r>
            <a:r>
              <a:rPr lang="en-GB" altLang="en-US" sz="2000" dirty="0"/>
              <a:t> (SP-221317 </a:t>
            </a:r>
            <a:r>
              <a:rPr lang="en-US" altLang="zh-CN" sz="2000" dirty="0"/>
              <a:t>endorsed</a:t>
            </a:r>
            <a:r>
              <a:rPr lang="en-GB" altLang="en-US" sz="2000" dirty="0"/>
              <a:t>)</a:t>
            </a:r>
          </a:p>
          <a:p>
            <a:pPr lvl="1"/>
            <a:r>
              <a:rPr lang="en-GB" altLang="en-US" sz="2000" dirty="0"/>
              <a:t>SA#98</a:t>
            </a:r>
            <a:r>
              <a:rPr lang="en-US" altLang="zh-CN" sz="2000" dirty="0"/>
              <a:t>e</a:t>
            </a:r>
            <a:r>
              <a:rPr lang="en-GB" altLang="en-US" sz="2000" dirty="0"/>
              <a:t>: Rel-19 Planning (SP-221353 </a:t>
            </a:r>
            <a:r>
              <a:rPr lang="en-US" altLang="zh-CN" sz="2000" dirty="0"/>
              <a:t>endorsed</a:t>
            </a:r>
            <a:r>
              <a:rPr lang="en-GB" altLang="en-US" sz="2000" dirty="0"/>
              <a:t>)</a:t>
            </a:r>
          </a:p>
          <a:p>
            <a:pPr lvl="1"/>
            <a:r>
              <a:rPr lang="en-GB" altLang="en-US" sz="2000" dirty="0"/>
              <a:t>SA#86 3GPP Newcomer Orientation.pdf</a:t>
            </a:r>
          </a:p>
          <a:p>
            <a:pPr lvl="1"/>
            <a:r>
              <a:rPr lang="en-GB" altLang="en-US" sz="2000" dirty="0"/>
              <a:t>SA#99 </a:t>
            </a:r>
            <a:r>
              <a:rPr lang="en-US" altLang="en-US" sz="2000" dirty="0"/>
              <a:t>3GPP Work Plan review at Plenary #99 (SP-230382)</a:t>
            </a:r>
          </a:p>
          <a:p>
            <a:pPr lvl="1"/>
            <a:r>
              <a:rPr lang="en-GB" altLang="en-US" sz="2000" dirty="0"/>
              <a:t>SA#100 </a:t>
            </a:r>
            <a:r>
              <a:rPr lang="en-US" altLang="en-US" sz="2000" dirty="0"/>
              <a:t>3GPP Work Plan review at Plenary #100 (SP-230738)</a:t>
            </a:r>
            <a:endParaRPr lang="en-GB" altLang="en-US" sz="2000" dirty="0"/>
          </a:p>
          <a:p>
            <a:pPr lvl="1"/>
            <a:endParaRPr lang="en-GB" altLang="en-US" sz="2000" dirty="0"/>
          </a:p>
        </p:txBody>
      </p:sp>
    </p:spTree>
    <p:extLst>
      <p:ext uri="{BB962C8B-B14F-4D97-AF65-F5344CB8AC3E}">
        <p14:creationId xmlns:p14="http://schemas.microsoft.com/office/powerpoint/2010/main" val="14406404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0814A2B-9260-4851-9CC0-483E905BFA18}"/>
              </a:ext>
            </a:extLst>
          </p:cNvPr>
          <p:cNvPicPr>
            <a:picLocks noChangeAspect="1"/>
          </p:cNvPicPr>
          <p:nvPr/>
        </p:nvPicPr>
        <p:blipFill>
          <a:blip r:embed="rId2"/>
          <a:stretch>
            <a:fillRect/>
          </a:stretch>
        </p:blipFill>
        <p:spPr>
          <a:xfrm>
            <a:off x="117053" y="968940"/>
            <a:ext cx="9114310" cy="5212532"/>
          </a:xfrm>
          <a:prstGeom prst="rect">
            <a:avLst/>
          </a:prstGeom>
        </p:spPr>
      </p:pic>
      <p:sp>
        <p:nvSpPr>
          <p:cNvPr id="4" name="标题 1">
            <a:extLst>
              <a:ext uri="{FF2B5EF4-FFF2-40B4-BE49-F238E27FC236}">
                <a16:creationId xmlns:a16="http://schemas.microsoft.com/office/drawing/2014/main" id="{ECEBEC00-B1F0-49F5-9B45-CD80E017FA2D}"/>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#100</a:t>
            </a:r>
            <a:endParaRPr lang="en-US" sz="2800" dirty="0"/>
          </a:p>
        </p:txBody>
      </p:sp>
      <p:sp>
        <p:nvSpPr>
          <p:cNvPr id="6" name="矩形 51">
            <a:extLst>
              <a:ext uri="{FF2B5EF4-FFF2-40B4-BE49-F238E27FC236}">
                <a16:creationId xmlns:a16="http://schemas.microsoft.com/office/drawing/2014/main" id="{51C8EA5B-BFF2-4D65-B990-8A098C6B5897}"/>
              </a:ext>
            </a:extLst>
          </p:cNvPr>
          <p:cNvSpPr/>
          <p:nvPr/>
        </p:nvSpPr>
        <p:spPr>
          <a:xfrm>
            <a:off x="246994" y="5990550"/>
            <a:ext cx="1508746" cy="307777"/>
          </a:xfrm>
          <a:prstGeom prst="rect">
            <a:avLst/>
          </a:prstGeom>
          <a:solidFill>
            <a:srgbClr val="00B0F0"/>
          </a:solidFill>
        </p:spPr>
        <p:txBody>
          <a:bodyPr wrap="none">
            <a:spAutoFit/>
          </a:bodyPr>
          <a:lstStyle/>
          <a:p>
            <a:r>
              <a:rPr lang="en-GB" altLang="en-US" sz="1400" dirty="0">
                <a:solidFill>
                  <a:schemeClr val="bg1"/>
                </a:solidFill>
              </a:rPr>
              <a:t>Ref: SP-230738</a:t>
            </a:r>
            <a:endParaRPr lang="en-US" sz="1400" dirty="0">
              <a:solidFill>
                <a:srgbClr val="0000FF"/>
              </a:solidFill>
            </a:endParaRPr>
          </a:p>
        </p:txBody>
      </p:sp>
      <p:sp>
        <p:nvSpPr>
          <p:cNvPr id="8" name="Rectangle 2">
            <a:extLst>
              <a:ext uri="{FF2B5EF4-FFF2-40B4-BE49-F238E27FC236}">
                <a16:creationId xmlns:a16="http://schemas.microsoft.com/office/drawing/2014/main" id="{475B6220-7A39-4B5B-85DA-CFCA7D37E569}"/>
              </a:ext>
            </a:extLst>
          </p:cNvPr>
          <p:cNvSpPr/>
          <p:nvPr/>
        </p:nvSpPr>
        <p:spPr>
          <a:xfrm flipH="1">
            <a:off x="9367293" y="1897122"/>
            <a:ext cx="2577713" cy="3893374"/>
          </a:xfrm>
          <a:prstGeom prst="rect">
            <a:avLst/>
          </a:prstGeom>
        </p:spPr>
        <p:txBody>
          <a:bodyPr wrap="square">
            <a:spAutoFit/>
          </a:bodyPr>
          <a:lstStyle/>
          <a:p>
            <a:r>
              <a:rPr lang="en-US" altLang="zh-CN" b="1" dirty="0"/>
              <a:t>Rel-18 Highlights: </a:t>
            </a:r>
          </a:p>
          <a:p>
            <a:pPr marL="285750" indent="-285750">
              <a:buFont typeface="Wingdings" panose="05000000000000000000" pitchFamily="2" charset="2"/>
              <a:buChar char="Ø"/>
            </a:pPr>
            <a:r>
              <a:rPr lang="en-US" altLang="zh-CN" dirty="0"/>
              <a:t>&lt;Stage2 </a:t>
            </a:r>
            <a:r>
              <a:rPr lang="en-US" altLang="zh-CN"/>
              <a:t>normative&gt; </a:t>
            </a:r>
            <a:r>
              <a:rPr lang="en-US" altLang="zh-CN" dirty="0"/>
              <a:t>is frozen in Jun.2023. </a:t>
            </a:r>
          </a:p>
          <a:p>
            <a:pPr marL="285750" indent="-285750">
              <a:buFont typeface="Wingdings" panose="05000000000000000000" pitchFamily="2" charset="2"/>
              <a:buChar char="Ø"/>
            </a:pPr>
            <a:r>
              <a:rPr lang="en-US" altLang="zh-CN" dirty="0"/>
              <a:t>&lt;Stage 3(CT&amp;SA)&gt; and &lt;RAN completion&gt; are planned to be frozen in Mar.2024.</a:t>
            </a:r>
          </a:p>
          <a:p>
            <a:pPr marL="285750" indent="-285750">
              <a:buFont typeface="Wingdings" panose="05000000000000000000" pitchFamily="2" charset="2"/>
              <a:buChar char="Ø"/>
            </a:pPr>
            <a:endParaRPr lang="en-US" altLang="zh-CN" dirty="0"/>
          </a:p>
          <a:p>
            <a:endParaRPr lang="en-US" altLang="zh-CN" b="1" dirty="0"/>
          </a:p>
          <a:p>
            <a:endParaRPr lang="en-US" altLang="zh-CN" b="1" dirty="0"/>
          </a:p>
          <a:p>
            <a:endParaRPr lang="en-US" altLang="zh-CN" b="1" dirty="0"/>
          </a:p>
          <a:p>
            <a:r>
              <a:rPr lang="en-US" altLang="zh-CN" b="1" dirty="0"/>
              <a:t>Rel-19 Highlights: </a:t>
            </a:r>
            <a:endParaRPr lang="en-US" altLang="zh-CN" dirty="0"/>
          </a:p>
          <a:p>
            <a:pPr marL="285750" indent="-285750">
              <a:buFont typeface="Wingdings" panose="05000000000000000000" pitchFamily="2" charset="2"/>
              <a:buChar char="Ø"/>
            </a:pPr>
            <a:r>
              <a:rPr lang="en-US" altLang="zh-CN" dirty="0"/>
              <a:t>&lt;Stage 2 normative is planned to be frozen in Dec.2024.</a:t>
            </a:r>
          </a:p>
          <a:p>
            <a:pPr marL="285750" indent="-285750">
              <a:buFont typeface="Wingdings" panose="05000000000000000000" pitchFamily="2" charset="2"/>
              <a:buChar char="Ø"/>
            </a:pPr>
            <a:r>
              <a:rPr lang="en-US" altLang="zh-CN" dirty="0"/>
              <a:t>&lt;Stage 3(CT&amp;SA)&gt; and &lt;RAN completion&gt; are planned to be frozen in Sep.2025.</a:t>
            </a:r>
          </a:p>
        </p:txBody>
      </p:sp>
      <p:sp>
        <p:nvSpPr>
          <p:cNvPr id="3" name="矩形 2">
            <a:extLst>
              <a:ext uri="{FF2B5EF4-FFF2-40B4-BE49-F238E27FC236}">
                <a16:creationId xmlns:a16="http://schemas.microsoft.com/office/drawing/2014/main" id="{66E5666D-0A69-4747-B202-18D520BFBA30}"/>
              </a:ext>
            </a:extLst>
          </p:cNvPr>
          <p:cNvSpPr/>
          <p:nvPr/>
        </p:nvSpPr>
        <p:spPr bwMode="auto">
          <a:xfrm>
            <a:off x="69512" y="2540350"/>
            <a:ext cx="359048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9">
            <a:extLst>
              <a:ext uri="{FF2B5EF4-FFF2-40B4-BE49-F238E27FC236}">
                <a16:creationId xmlns:a16="http://schemas.microsoft.com/office/drawing/2014/main" id="{F2C4EBC8-92CA-4D92-BD3C-F77A9E9CC8BE}"/>
              </a:ext>
            </a:extLst>
          </p:cNvPr>
          <p:cNvSpPr/>
          <p:nvPr/>
        </p:nvSpPr>
        <p:spPr bwMode="auto">
          <a:xfrm>
            <a:off x="69512" y="2848128"/>
            <a:ext cx="4580389" cy="59491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9302BE36-5C6D-49FE-B772-D07E4B52A0F3}"/>
              </a:ext>
            </a:extLst>
          </p:cNvPr>
          <p:cNvSpPr/>
          <p:nvPr/>
        </p:nvSpPr>
        <p:spPr bwMode="auto">
          <a:xfrm>
            <a:off x="3510396" y="4798387"/>
            <a:ext cx="210183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D4A95E07-7EE0-47F9-856B-2216C44AA378}"/>
              </a:ext>
            </a:extLst>
          </p:cNvPr>
          <p:cNvSpPr/>
          <p:nvPr/>
        </p:nvSpPr>
        <p:spPr bwMode="auto">
          <a:xfrm>
            <a:off x="3510396" y="5106164"/>
            <a:ext cx="3083351" cy="55062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9912841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#100- Release 18</a:t>
            </a:r>
            <a:endParaRPr lang="en-US" sz="2800" dirty="0"/>
          </a:p>
        </p:txBody>
      </p:sp>
      <p:sp>
        <p:nvSpPr>
          <p:cNvPr id="6" name="矩形 51">
            <a:extLst>
              <a:ext uri="{FF2B5EF4-FFF2-40B4-BE49-F238E27FC236}">
                <a16:creationId xmlns:a16="http://schemas.microsoft.com/office/drawing/2014/main" id="{27DAF102-B850-4F08-BEC5-0CBAB644E2AE}"/>
              </a:ext>
            </a:extLst>
          </p:cNvPr>
          <p:cNvSpPr/>
          <p:nvPr/>
        </p:nvSpPr>
        <p:spPr>
          <a:xfrm>
            <a:off x="246994" y="5990550"/>
            <a:ext cx="1508746" cy="307777"/>
          </a:xfrm>
          <a:prstGeom prst="rect">
            <a:avLst/>
          </a:prstGeom>
          <a:solidFill>
            <a:srgbClr val="00B0F0"/>
          </a:solidFill>
        </p:spPr>
        <p:txBody>
          <a:bodyPr wrap="none">
            <a:spAutoFit/>
          </a:bodyPr>
          <a:lstStyle/>
          <a:p>
            <a:r>
              <a:rPr lang="en-GB" altLang="en-US" sz="1400" dirty="0">
                <a:solidFill>
                  <a:schemeClr val="bg1"/>
                </a:solidFill>
              </a:rPr>
              <a:t>Ref: SP-230738</a:t>
            </a:r>
            <a:endParaRPr lang="en-US" sz="1400" dirty="0">
              <a:solidFill>
                <a:srgbClr val="0000FF"/>
              </a:solidFill>
            </a:endParaRPr>
          </a:p>
        </p:txBody>
      </p:sp>
      <p:pic>
        <p:nvPicPr>
          <p:cNvPr id="2" name="图片 1">
            <a:extLst>
              <a:ext uri="{FF2B5EF4-FFF2-40B4-BE49-F238E27FC236}">
                <a16:creationId xmlns:a16="http://schemas.microsoft.com/office/drawing/2014/main" id="{3BC53165-FC24-405D-A5DB-015ADBFA383D}"/>
              </a:ext>
            </a:extLst>
          </p:cNvPr>
          <p:cNvPicPr>
            <a:picLocks noChangeAspect="1"/>
          </p:cNvPicPr>
          <p:nvPr/>
        </p:nvPicPr>
        <p:blipFill>
          <a:blip r:embed="rId2"/>
          <a:stretch>
            <a:fillRect/>
          </a:stretch>
        </p:blipFill>
        <p:spPr>
          <a:xfrm>
            <a:off x="1679065" y="777010"/>
            <a:ext cx="8833870" cy="5303980"/>
          </a:xfrm>
          <a:prstGeom prst="rect">
            <a:avLst/>
          </a:prstGeom>
        </p:spPr>
      </p:pic>
    </p:spTree>
    <p:extLst>
      <p:ext uri="{BB962C8B-B14F-4D97-AF65-F5344CB8AC3E}">
        <p14:creationId xmlns:p14="http://schemas.microsoft.com/office/powerpoint/2010/main" val="39005065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956684" y="5106072"/>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5485322" y="1392909"/>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B8FB1D02-CFC0-4690-B9A8-136BAF479062}"/>
              </a:ext>
            </a:extLst>
          </p:cNvPr>
          <p:cNvSpPr>
            <a:spLocks noGrp="1"/>
          </p:cNvSpPr>
          <p:nvPr>
            <p:ph idx="1"/>
          </p:nvPr>
        </p:nvSpPr>
        <p:spPr>
          <a:xfrm>
            <a:off x="144850" y="1096962"/>
            <a:ext cx="8637587"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 SA2 Work Items prioritization; 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till March 2023 (#99)</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(SA2 and SA6) Freeze</a:t>
            </a:r>
          </a:p>
          <a:p>
            <a:pPr lvl="1">
              <a:defRPr/>
            </a:pPr>
            <a:r>
              <a:rPr lang="en-US" altLang="en-US" sz="1400" dirty="0"/>
              <a:t>Sep 2023 (TSG#101): </a:t>
            </a:r>
          </a:p>
          <a:p>
            <a:pPr lvl="2">
              <a:defRPr/>
            </a:pPr>
            <a:r>
              <a:rPr lang="en-US" altLang="en-US" sz="1100" dirty="0"/>
              <a:t>RAN1 freeze before maintenance</a:t>
            </a:r>
          </a:p>
          <a:p>
            <a:pPr lvl="2">
              <a:defRPr/>
            </a:pPr>
            <a:r>
              <a:rPr lang="en-US" altLang="en-US" sz="1100" dirty="0"/>
              <a:t>Freeze for SA3</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(all CT WGs; SA WGs involved with Stage 3)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endParaRPr lang="en-US" altLang="en-US" sz="1100" dirty="0"/>
          </a:p>
        </p:txBody>
      </p:sp>
      <p:sp>
        <p:nvSpPr>
          <p:cNvPr id="6" name="Oval 1">
            <a:extLst>
              <a:ext uri="{FF2B5EF4-FFF2-40B4-BE49-F238E27FC236}">
                <a16:creationId xmlns:a16="http://schemas.microsoft.com/office/drawing/2014/main" id="{98DC98DB-58D8-4443-A0ED-12FAFA77FB37}"/>
              </a:ext>
            </a:extLst>
          </p:cNvPr>
          <p:cNvSpPr>
            <a:spLocks noChangeArrowheads="1"/>
          </p:cNvSpPr>
          <p:nvPr/>
        </p:nvSpPr>
        <p:spPr bwMode="auto">
          <a:xfrm>
            <a:off x="675244" y="2788641"/>
            <a:ext cx="4249738" cy="31115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7" name="Straight Arrow Connector 6">
            <a:extLst>
              <a:ext uri="{FF2B5EF4-FFF2-40B4-BE49-F238E27FC236}">
                <a16:creationId xmlns:a16="http://schemas.microsoft.com/office/drawing/2014/main" id="{90A97178-5AC6-4195-8791-B007DBE99919}"/>
              </a:ext>
            </a:extLst>
          </p:cNvPr>
          <p:cNvCxnSpPr>
            <a:cxnSpLocks noChangeShapeType="1"/>
          </p:cNvCxnSpPr>
          <p:nvPr/>
        </p:nvCxnSpPr>
        <p:spPr bwMode="auto">
          <a:xfrm>
            <a:off x="60882" y="2920403"/>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8" name="TextBox 6">
            <a:extLst>
              <a:ext uri="{FF2B5EF4-FFF2-40B4-BE49-F238E27FC236}">
                <a16:creationId xmlns:a16="http://schemas.microsoft.com/office/drawing/2014/main" id="{68670BF9-CFF8-4D72-BFF9-A8AEA564D07F}"/>
              </a:ext>
            </a:extLst>
          </p:cNvPr>
          <p:cNvSpPr txBox="1">
            <a:spLocks noChangeArrowheads="1"/>
          </p:cNvSpPr>
          <p:nvPr/>
        </p:nvSpPr>
        <p:spPr bwMode="auto">
          <a:xfrm>
            <a:off x="17632" y="3115593"/>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a:solidFill>
                  <a:srgbClr val="FF0000"/>
                </a:solidFill>
              </a:rPr>
              <a:t>Now</a:t>
            </a:r>
          </a:p>
        </p:txBody>
      </p:sp>
      <p:sp>
        <p:nvSpPr>
          <p:cNvPr id="9" name="标题 1">
            <a:extLst>
              <a:ext uri="{FF2B5EF4-FFF2-40B4-BE49-F238E27FC236}">
                <a16:creationId xmlns:a16="http://schemas.microsoft.com/office/drawing/2014/main" id="{56858734-5EDE-4E59-9870-B4E95D85064C}"/>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18 timelines – with SA5 OAM text</a:t>
            </a:r>
            <a:endParaRPr lang="en-US" sz="3600" kern="0" dirty="0"/>
          </a:p>
        </p:txBody>
      </p:sp>
      <p:sp>
        <p:nvSpPr>
          <p:cNvPr id="12" name="Content Placeholder 5">
            <a:extLst>
              <a:ext uri="{FF2B5EF4-FFF2-40B4-BE49-F238E27FC236}">
                <a16:creationId xmlns:a16="http://schemas.microsoft.com/office/drawing/2014/main" id="{0392B4D0-88B5-40B2-8954-ED5117764BE3}"/>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18 Freezes and other milestones, sorted by dates :</a:t>
            </a:r>
          </a:p>
          <a:p>
            <a:pPr lvl="1">
              <a:defRPr/>
            </a:pPr>
            <a:r>
              <a:rPr lang="en-US" altLang="en-US" sz="1400" b="1" kern="0" dirty="0"/>
              <a:t>Mar 2022 (TSG#95): </a:t>
            </a:r>
            <a:r>
              <a:rPr lang="en-US" altLang="en-US" sz="1400" kern="0" dirty="0"/>
              <a:t>SA5 SIDs/WIDs specified</a:t>
            </a:r>
          </a:p>
          <a:p>
            <a:pPr lvl="1">
              <a:defRPr/>
            </a:pPr>
            <a:r>
              <a:rPr lang="en-US" altLang="en-US" sz="1400" b="1" kern="0" dirty="0"/>
              <a:t>Mar 2023 (TSG#99) and Jun 2023(TSG#100): SA5 SID concluded and Rel-18 WID started if needed</a:t>
            </a:r>
          </a:p>
          <a:p>
            <a:pPr lvl="1">
              <a:defRPr/>
            </a:pPr>
            <a:r>
              <a:rPr lang="en-US" altLang="en-US" sz="1400" b="1" kern="0" dirty="0"/>
              <a:t>Sep 2023 (TSG#101): Stage 1 work freeze</a:t>
            </a:r>
          </a:p>
          <a:p>
            <a:pPr lvl="1">
              <a:defRPr/>
            </a:pPr>
            <a:r>
              <a:rPr lang="en-US" altLang="zh-CN" sz="1400" b="1" kern="0" dirty="0"/>
              <a:t>Dec</a:t>
            </a:r>
            <a:r>
              <a:rPr lang="en-US" altLang="en-US" sz="1400" b="1" kern="0" dirty="0"/>
              <a:t> 2023 (TSG#102): </a:t>
            </a:r>
            <a:r>
              <a:rPr lang="en-US" altLang="en-US" sz="1400" kern="0" dirty="0"/>
              <a:t>Stage 2 Functional work Freeze and stage 3(OAM/CN related), provide inputs to CT</a:t>
            </a:r>
          </a:p>
          <a:p>
            <a:pPr lvl="1">
              <a:defRPr/>
            </a:pPr>
            <a:r>
              <a:rPr lang="en-US" altLang="zh-CN" sz="1400" b="1" kern="0" dirty="0"/>
              <a:t>Mar</a:t>
            </a:r>
            <a:r>
              <a:rPr lang="en-US" altLang="en-US" sz="1400" b="1" kern="0" dirty="0"/>
              <a:t> 2024 (TSG#103): </a:t>
            </a:r>
            <a:r>
              <a:rPr lang="en-US" altLang="en-US" sz="1400" kern="0" dirty="0"/>
              <a:t>Stage 2 Functional work Freeze and stage 3 (RAN related)</a:t>
            </a:r>
            <a:endParaRPr lang="en-GB" altLang="en-US" sz="1400" kern="0" dirty="0"/>
          </a:p>
        </p:txBody>
      </p:sp>
      <p:sp>
        <p:nvSpPr>
          <p:cNvPr id="13" name="Rectangle 12">
            <a:extLst>
              <a:ext uri="{FF2B5EF4-FFF2-40B4-BE49-F238E27FC236}">
                <a16:creationId xmlns:a16="http://schemas.microsoft.com/office/drawing/2014/main" id="{027292F1-D319-48CA-B6A9-ED99C2A7DA91}"/>
              </a:ext>
            </a:extLst>
          </p:cNvPr>
          <p:cNvSpPr>
            <a:spLocks noChangeArrowheads="1"/>
          </p:cNvSpPr>
          <p:nvPr/>
        </p:nvSpPr>
        <p:spPr bwMode="auto">
          <a:xfrm>
            <a:off x="7073537" y="4031958"/>
            <a:ext cx="4753148" cy="123400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4" name="Straight Arrow Connector 6">
            <a:extLst>
              <a:ext uri="{FF2B5EF4-FFF2-40B4-BE49-F238E27FC236}">
                <a16:creationId xmlns:a16="http://schemas.microsoft.com/office/drawing/2014/main" id="{6677735D-5FF1-476F-81E3-69BBC97BE7A6}"/>
              </a:ext>
            </a:extLst>
          </p:cNvPr>
          <p:cNvCxnSpPr>
            <a:cxnSpLocks noChangeShapeType="1"/>
          </p:cNvCxnSpPr>
          <p:nvPr/>
        </p:nvCxnSpPr>
        <p:spPr bwMode="auto">
          <a:xfrm flipH="1" flipV="1">
            <a:off x="9349418" y="5265961"/>
            <a:ext cx="400004" cy="407762"/>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15" name="TextBox 12">
            <a:extLst>
              <a:ext uri="{FF2B5EF4-FFF2-40B4-BE49-F238E27FC236}">
                <a16:creationId xmlns:a16="http://schemas.microsoft.com/office/drawing/2014/main" id="{B0F5D306-E1AD-4E73-952A-C3E0B7F5124D}"/>
              </a:ext>
            </a:extLst>
          </p:cNvPr>
          <p:cNvSpPr txBox="1">
            <a:spLocks noChangeArrowheads="1"/>
          </p:cNvSpPr>
          <p:nvPr/>
        </p:nvSpPr>
        <p:spPr bwMode="auto">
          <a:xfrm>
            <a:off x="9127465" y="5668726"/>
            <a:ext cx="13757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0000FF"/>
                </a:solidFill>
              </a:rPr>
              <a:t>Updated at SA5#150</a:t>
            </a:r>
          </a:p>
        </p:txBody>
      </p:sp>
      <p:cxnSp>
        <p:nvCxnSpPr>
          <p:cNvPr id="16" name="直接箭头连接符 13">
            <a:extLst>
              <a:ext uri="{FF2B5EF4-FFF2-40B4-BE49-F238E27FC236}">
                <a16:creationId xmlns:a16="http://schemas.microsoft.com/office/drawing/2014/main" id="{32238234-6A89-48A3-B1D8-D9D0E8F3ED6A}"/>
              </a:ext>
            </a:extLst>
          </p:cNvPr>
          <p:cNvCxnSpPr>
            <a:cxnSpLocks noChangeShapeType="1"/>
          </p:cNvCxnSpPr>
          <p:nvPr/>
        </p:nvCxnSpPr>
        <p:spPr bwMode="auto">
          <a:xfrm flipH="1" flipV="1">
            <a:off x="4907351" y="3002035"/>
            <a:ext cx="2298792" cy="139355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1">
            <a:extLst>
              <a:ext uri="{FF2B5EF4-FFF2-40B4-BE49-F238E27FC236}">
                <a16:creationId xmlns:a16="http://schemas.microsoft.com/office/drawing/2014/main" id="{A423B560-243C-458D-A653-03DB3F3445DC}"/>
              </a:ext>
            </a:extLst>
          </p:cNvPr>
          <p:cNvCxnSpPr>
            <a:cxnSpLocks noChangeShapeType="1"/>
          </p:cNvCxnSpPr>
          <p:nvPr/>
        </p:nvCxnSpPr>
        <p:spPr bwMode="auto">
          <a:xfrm flipH="1" flipV="1">
            <a:off x="2801924" y="4469068"/>
            <a:ext cx="4314713" cy="36757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8" name="文本框 27">
            <a:extLst>
              <a:ext uri="{FF2B5EF4-FFF2-40B4-BE49-F238E27FC236}">
                <a16:creationId xmlns:a16="http://schemas.microsoft.com/office/drawing/2014/main" id="{0C178EFF-0118-4301-B775-1D9193960FA2}"/>
              </a:ext>
            </a:extLst>
          </p:cNvPr>
          <p:cNvSpPr txBox="1"/>
          <p:nvPr/>
        </p:nvSpPr>
        <p:spPr>
          <a:xfrm>
            <a:off x="4934400" y="3659014"/>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9" name="文本框 28">
            <a:extLst>
              <a:ext uri="{FF2B5EF4-FFF2-40B4-BE49-F238E27FC236}">
                <a16:creationId xmlns:a16="http://schemas.microsoft.com/office/drawing/2014/main" id="{7BB7B406-D148-481F-B802-F2CBE1F42607}"/>
              </a:ext>
            </a:extLst>
          </p:cNvPr>
          <p:cNvSpPr txBox="1"/>
          <p:nvPr/>
        </p:nvSpPr>
        <p:spPr>
          <a:xfrm>
            <a:off x="5220995" y="4760707"/>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cxnSp>
        <p:nvCxnSpPr>
          <p:cNvPr id="24" name="Straight Arrow Connector 6">
            <a:extLst>
              <a:ext uri="{FF2B5EF4-FFF2-40B4-BE49-F238E27FC236}">
                <a16:creationId xmlns:a16="http://schemas.microsoft.com/office/drawing/2014/main" id="{F48B49D4-9A20-4397-88E6-9DD3F65338E9}"/>
              </a:ext>
            </a:extLst>
          </p:cNvPr>
          <p:cNvCxnSpPr>
            <a:cxnSpLocks noChangeShapeType="1"/>
          </p:cNvCxnSpPr>
          <p:nvPr/>
        </p:nvCxnSpPr>
        <p:spPr bwMode="auto">
          <a:xfrm>
            <a:off x="6377372" y="4031958"/>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6">
            <a:extLst>
              <a:ext uri="{FF2B5EF4-FFF2-40B4-BE49-F238E27FC236}">
                <a16:creationId xmlns:a16="http://schemas.microsoft.com/office/drawing/2014/main" id="{A85FB4A6-727A-49FD-8B03-BE077DA522C3}"/>
              </a:ext>
            </a:extLst>
          </p:cNvPr>
          <p:cNvSpPr txBox="1">
            <a:spLocks noChangeArrowheads="1"/>
          </p:cNvSpPr>
          <p:nvPr/>
        </p:nvSpPr>
        <p:spPr bwMode="auto">
          <a:xfrm>
            <a:off x="6329093" y="3699605"/>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Tree>
    <p:extLst>
      <p:ext uri="{BB962C8B-B14F-4D97-AF65-F5344CB8AC3E}">
        <p14:creationId xmlns:p14="http://schemas.microsoft.com/office/powerpoint/2010/main" val="167348318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9AD48D3-6330-4144-BDA4-A88648F43FE7}"/>
              </a:ext>
            </a:extLst>
          </p:cNvPr>
          <p:cNvPicPr>
            <a:picLocks noChangeAspect="1"/>
          </p:cNvPicPr>
          <p:nvPr/>
        </p:nvPicPr>
        <p:blipFill>
          <a:blip r:embed="rId2"/>
          <a:stretch>
            <a:fillRect/>
          </a:stretch>
        </p:blipFill>
        <p:spPr>
          <a:xfrm>
            <a:off x="836684" y="1048061"/>
            <a:ext cx="9531278" cy="4432360"/>
          </a:xfrm>
          <a:prstGeom prst="rect">
            <a:avLst/>
          </a:prstGeom>
        </p:spPr>
      </p:pic>
      <p:sp>
        <p:nvSpPr>
          <p:cNvPr id="7" name="标题 1">
            <a:extLst>
              <a:ext uri="{FF2B5EF4-FFF2-40B4-BE49-F238E27FC236}">
                <a16:creationId xmlns:a16="http://schemas.microsoft.com/office/drawing/2014/main" id="{6DB7D737-8661-4588-976F-753E79ABA1C4}"/>
              </a:ext>
            </a:extLst>
          </p:cNvPr>
          <p:cNvSpPr>
            <a:spLocks noGrp="1"/>
          </p:cNvSpPr>
          <p:nvPr>
            <p:ph type="title"/>
          </p:nvPr>
        </p:nvSpPr>
        <p:spPr>
          <a:xfrm>
            <a:off x="117053" y="151761"/>
            <a:ext cx="9585583" cy="817179"/>
          </a:xfrm>
        </p:spPr>
        <p:txBody>
          <a:bodyPr/>
          <a:lstStyle/>
          <a:p>
            <a:pPr algn="l"/>
            <a:r>
              <a:rPr lang="en-US" altLang="zh-CN" sz="3200" dirty="0"/>
              <a:t>Background information from endorsed Rel-19 planning workshop at Plenary #98e</a:t>
            </a:r>
            <a:endParaRPr lang="en-US" sz="3200" dirty="0"/>
          </a:p>
        </p:txBody>
      </p:sp>
      <p:sp>
        <p:nvSpPr>
          <p:cNvPr id="8" name="Rectangle: Rounded Corners 1">
            <a:extLst>
              <a:ext uri="{FF2B5EF4-FFF2-40B4-BE49-F238E27FC236}">
                <a16:creationId xmlns:a16="http://schemas.microsoft.com/office/drawing/2014/main" id="{35F99641-33A8-4160-9FAE-AC74D11EBE28}"/>
              </a:ext>
            </a:extLst>
          </p:cNvPr>
          <p:cNvSpPr/>
          <p:nvPr/>
        </p:nvSpPr>
        <p:spPr bwMode="auto">
          <a:xfrm>
            <a:off x="749501" y="2175769"/>
            <a:ext cx="6145417" cy="114929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Rectangle: Rounded Corners 1">
            <a:extLst>
              <a:ext uri="{FF2B5EF4-FFF2-40B4-BE49-F238E27FC236}">
                <a16:creationId xmlns:a16="http://schemas.microsoft.com/office/drawing/2014/main" id="{1DDF3D72-3C62-4D37-BC83-BDCD7E5CE4EE}"/>
              </a:ext>
            </a:extLst>
          </p:cNvPr>
          <p:cNvSpPr/>
          <p:nvPr/>
        </p:nvSpPr>
        <p:spPr bwMode="auto">
          <a:xfrm>
            <a:off x="749501" y="4860247"/>
            <a:ext cx="9618461" cy="62017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51">
            <a:extLst>
              <a:ext uri="{FF2B5EF4-FFF2-40B4-BE49-F238E27FC236}">
                <a16:creationId xmlns:a16="http://schemas.microsoft.com/office/drawing/2014/main" id="{172A8E34-7A13-40DE-BAB4-EFD5CED0ECCD}"/>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SP-221353</a:t>
            </a:r>
            <a:endParaRPr lang="en-US" sz="1400" dirty="0">
              <a:solidFill>
                <a:srgbClr val="0000FF"/>
              </a:solidFill>
            </a:endParaRPr>
          </a:p>
        </p:txBody>
      </p:sp>
    </p:spTree>
    <p:extLst>
      <p:ext uri="{BB962C8B-B14F-4D97-AF65-F5344CB8AC3E}">
        <p14:creationId xmlns:p14="http://schemas.microsoft.com/office/powerpoint/2010/main" val="37129867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2" name="TextBox 1">
            <a:extLst>
              <a:ext uri="{FF2B5EF4-FFF2-40B4-BE49-F238E27FC236}">
                <a16:creationId xmlns:a16="http://schemas.microsoft.com/office/drawing/2014/main" id="{F0D776E8-59C8-4FD0-B7EE-478E5ECEA93F}"/>
              </a:ext>
            </a:extLst>
          </p:cNvPr>
          <p:cNvSpPr txBox="1"/>
          <p:nvPr/>
        </p:nvSpPr>
        <p:spPr>
          <a:xfrm>
            <a:off x="1367473" y="5874605"/>
            <a:ext cx="6811480" cy="292388"/>
          </a:xfrm>
          <a:prstGeom prst="rect">
            <a:avLst/>
          </a:prstGeom>
          <a:noFill/>
        </p:spPr>
        <p:txBody>
          <a:bodyPr wrap="none" rtlCol="0">
            <a:spAutoFit/>
          </a:bodyPr>
          <a:lstStyle/>
          <a:p>
            <a:r>
              <a:rPr lang="en-US" altLang="zh-CN" dirty="0"/>
              <a:t>SA5 will continue Rel-19 topic discussion based on the collected information in SA5#149e</a:t>
            </a:r>
            <a:endParaRPr lang="zh-CN" altLang="en-US" dirty="0"/>
          </a:p>
        </p:txBody>
      </p:sp>
      <p:sp>
        <p:nvSpPr>
          <p:cNvPr id="70" name="Chevron 60">
            <a:extLst>
              <a:ext uri="{FF2B5EF4-FFF2-40B4-BE49-F238E27FC236}">
                <a16:creationId xmlns:a16="http://schemas.microsoft.com/office/drawing/2014/main" id="{F8C7F165-C610-416C-9892-BDCCA0AC2B5C}"/>
              </a:ext>
            </a:extLst>
          </p:cNvPr>
          <p:cNvSpPr/>
          <p:nvPr/>
        </p:nvSpPr>
        <p:spPr bwMode="auto">
          <a:xfrm>
            <a:off x="8233375" y="6456941"/>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pic>
        <p:nvPicPr>
          <p:cNvPr id="4" name="图片 3">
            <a:extLst>
              <a:ext uri="{FF2B5EF4-FFF2-40B4-BE49-F238E27FC236}">
                <a16:creationId xmlns:a16="http://schemas.microsoft.com/office/drawing/2014/main" id="{9392BAC9-471F-4B33-A248-CAB61A2E18E1}"/>
              </a:ext>
            </a:extLst>
          </p:cNvPr>
          <p:cNvPicPr>
            <a:picLocks noChangeAspect="1"/>
          </p:cNvPicPr>
          <p:nvPr/>
        </p:nvPicPr>
        <p:blipFill>
          <a:blip r:embed="rId2"/>
          <a:stretch>
            <a:fillRect/>
          </a:stretch>
        </p:blipFill>
        <p:spPr>
          <a:xfrm>
            <a:off x="1056399" y="612078"/>
            <a:ext cx="8894835" cy="5139373"/>
          </a:xfrm>
          <a:prstGeom prst="rect">
            <a:avLst/>
          </a:prstGeom>
        </p:spPr>
      </p:pic>
      <p:sp>
        <p:nvSpPr>
          <p:cNvPr id="71" name="矩形 1">
            <a:extLst>
              <a:ext uri="{FF2B5EF4-FFF2-40B4-BE49-F238E27FC236}">
                <a16:creationId xmlns:a16="http://schemas.microsoft.com/office/drawing/2014/main" id="{C12F587A-3536-4E8E-A874-546BA216844C}"/>
              </a:ext>
            </a:extLst>
          </p:cNvPr>
          <p:cNvSpPr>
            <a:spLocks noChangeArrowheads="1"/>
          </p:cNvSpPr>
          <p:nvPr/>
        </p:nvSpPr>
        <p:spPr bwMode="auto">
          <a:xfrm>
            <a:off x="599682" y="4031786"/>
            <a:ext cx="3962544" cy="1781242"/>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 name="Isosceles Triangle 62">
            <a:extLst>
              <a:ext uri="{FF2B5EF4-FFF2-40B4-BE49-F238E27FC236}">
                <a16:creationId xmlns:a16="http://schemas.microsoft.com/office/drawing/2014/main" id="{B0F503D8-C5E8-42A6-BA91-E7577D950E73}"/>
              </a:ext>
            </a:extLst>
          </p:cNvPr>
          <p:cNvSpPr/>
          <p:nvPr/>
        </p:nvSpPr>
        <p:spPr bwMode="auto">
          <a:xfrm>
            <a:off x="1737896" y="4372819"/>
            <a:ext cx="269876" cy="277487"/>
          </a:xfrm>
          <a:prstGeom prst="triangle">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3" name="TextBox 63">
            <a:extLst>
              <a:ext uri="{FF2B5EF4-FFF2-40B4-BE49-F238E27FC236}">
                <a16:creationId xmlns:a16="http://schemas.microsoft.com/office/drawing/2014/main" id="{3CA1AF55-AD32-4B4C-9BD7-6941A8CCB9B2}"/>
              </a:ext>
            </a:extLst>
          </p:cNvPr>
          <p:cNvSpPr txBox="1"/>
          <p:nvPr/>
        </p:nvSpPr>
        <p:spPr>
          <a:xfrm>
            <a:off x="1172894" y="4650306"/>
            <a:ext cx="878821" cy="400110"/>
          </a:xfrm>
          <a:prstGeom prst="rect">
            <a:avLst/>
          </a:prstGeom>
          <a:noFill/>
        </p:spPr>
        <p:txBody>
          <a:bodyPr wrap="square" rtlCol="0">
            <a:spAutoFit/>
          </a:bodyPr>
          <a:lstStyle/>
          <a:p>
            <a:r>
              <a:rPr lang="en-US" altLang="zh-CN" sz="1000" dirty="0">
                <a:solidFill>
                  <a:srgbClr val="FF3300"/>
                </a:solidFill>
              </a:rPr>
              <a:t>SA Rel-19 workshop</a:t>
            </a:r>
            <a:endParaRPr lang="zh-CN" altLang="en-US" sz="1000" dirty="0">
              <a:solidFill>
                <a:srgbClr val="FF3300"/>
              </a:solidFill>
            </a:endParaRPr>
          </a:p>
        </p:txBody>
      </p:sp>
      <p:sp>
        <p:nvSpPr>
          <p:cNvPr id="74" name="Isosceles Triangle 64">
            <a:extLst>
              <a:ext uri="{FF2B5EF4-FFF2-40B4-BE49-F238E27FC236}">
                <a16:creationId xmlns:a16="http://schemas.microsoft.com/office/drawing/2014/main" id="{627FFE2D-9834-477B-BACB-C29D9517B026}"/>
              </a:ext>
            </a:extLst>
          </p:cNvPr>
          <p:cNvSpPr/>
          <p:nvPr/>
        </p:nvSpPr>
        <p:spPr bwMode="auto">
          <a:xfrm>
            <a:off x="2328429" y="42691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5" name="TextBox 65">
            <a:extLst>
              <a:ext uri="{FF2B5EF4-FFF2-40B4-BE49-F238E27FC236}">
                <a16:creationId xmlns:a16="http://schemas.microsoft.com/office/drawing/2014/main" id="{860BB1D8-3710-4767-9E60-397A395CCA58}"/>
              </a:ext>
            </a:extLst>
          </p:cNvPr>
          <p:cNvSpPr txBox="1"/>
          <p:nvPr/>
        </p:nvSpPr>
        <p:spPr>
          <a:xfrm>
            <a:off x="2108056" y="4592068"/>
            <a:ext cx="838691" cy="400110"/>
          </a:xfrm>
          <a:prstGeom prst="rect">
            <a:avLst/>
          </a:prstGeom>
          <a:solidFill>
            <a:schemeClr val="bg1"/>
          </a:solidFill>
        </p:spPr>
        <p:txBody>
          <a:bodyPr wrap="none" rtlCol="0">
            <a:spAutoFit/>
          </a:bodyPr>
          <a:lstStyle/>
          <a:p>
            <a:r>
              <a:rPr lang="en-US" altLang="zh-CN" sz="1000" dirty="0">
                <a:solidFill>
                  <a:srgbClr val="FF3300"/>
                </a:solidFill>
              </a:rPr>
              <a:t>SA stage2 </a:t>
            </a:r>
          </a:p>
          <a:p>
            <a:r>
              <a:rPr lang="en-US" altLang="zh-CN" sz="1000" dirty="0">
                <a:solidFill>
                  <a:srgbClr val="FF3300"/>
                </a:solidFill>
              </a:rPr>
              <a:t>1</a:t>
            </a:r>
            <a:r>
              <a:rPr lang="en-US" altLang="zh-CN" sz="1000" baseline="30000" dirty="0">
                <a:solidFill>
                  <a:srgbClr val="FF3300"/>
                </a:solidFill>
              </a:rPr>
              <a:t>st</a:t>
            </a:r>
            <a:r>
              <a:rPr lang="en-US" altLang="zh-CN" sz="1000" dirty="0">
                <a:solidFill>
                  <a:srgbClr val="FF3300"/>
                </a:solidFill>
              </a:rPr>
              <a:t> package</a:t>
            </a:r>
            <a:endParaRPr lang="zh-CN" altLang="en-US" sz="1000" dirty="0">
              <a:solidFill>
                <a:srgbClr val="FF3300"/>
              </a:solidFill>
            </a:endParaRPr>
          </a:p>
        </p:txBody>
      </p:sp>
      <p:sp>
        <p:nvSpPr>
          <p:cNvPr id="76" name="Isosceles Triangle 66">
            <a:extLst>
              <a:ext uri="{FF2B5EF4-FFF2-40B4-BE49-F238E27FC236}">
                <a16:creationId xmlns:a16="http://schemas.microsoft.com/office/drawing/2014/main" id="{751CA678-337A-49C6-8463-1F1DF30D0EE3}"/>
              </a:ext>
            </a:extLst>
          </p:cNvPr>
          <p:cNvSpPr/>
          <p:nvPr/>
        </p:nvSpPr>
        <p:spPr bwMode="auto">
          <a:xfrm>
            <a:off x="2964253" y="426917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7" name="TextBox 67">
            <a:extLst>
              <a:ext uri="{FF2B5EF4-FFF2-40B4-BE49-F238E27FC236}">
                <a16:creationId xmlns:a16="http://schemas.microsoft.com/office/drawing/2014/main" id="{F79024D9-351B-4514-9893-C1CF29C7EA85}"/>
              </a:ext>
            </a:extLst>
          </p:cNvPr>
          <p:cNvSpPr txBox="1"/>
          <p:nvPr/>
        </p:nvSpPr>
        <p:spPr>
          <a:xfrm>
            <a:off x="3047031" y="4608238"/>
            <a:ext cx="934871" cy="400110"/>
          </a:xfrm>
          <a:prstGeom prst="rect">
            <a:avLst/>
          </a:prstGeom>
          <a:noFill/>
        </p:spPr>
        <p:txBody>
          <a:bodyPr wrap="none" rtlCol="0">
            <a:spAutoFit/>
          </a:bodyPr>
          <a:lstStyle/>
          <a:p>
            <a:r>
              <a:rPr lang="en-US" altLang="zh-CN" sz="1000" dirty="0">
                <a:solidFill>
                  <a:srgbClr val="FF3300"/>
                </a:solidFill>
              </a:rPr>
              <a:t>SA stage2</a:t>
            </a:r>
          </a:p>
          <a:p>
            <a:r>
              <a:rPr lang="en-US" altLang="zh-CN" sz="1000" dirty="0">
                <a:solidFill>
                  <a:srgbClr val="FF3300"/>
                </a:solidFill>
              </a:rPr>
              <a:t>final package</a:t>
            </a:r>
            <a:endParaRPr lang="zh-CN" altLang="en-US" sz="1000" dirty="0">
              <a:solidFill>
                <a:srgbClr val="FF3300"/>
              </a:solidFill>
            </a:endParaRPr>
          </a:p>
        </p:txBody>
      </p:sp>
      <p:sp>
        <p:nvSpPr>
          <p:cNvPr id="78" name="文本框 2">
            <a:extLst>
              <a:ext uri="{FF2B5EF4-FFF2-40B4-BE49-F238E27FC236}">
                <a16:creationId xmlns:a16="http://schemas.microsoft.com/office/drawing/2014/main" id="{EE7B0111-66EE-44B1-B303-C0FC8CD2887E}"/>
              </a:ext>
            </a:extLst>
          </p:cNvPr>
          <p:cNvSpPr txBox="1">
            <a:spLocks noChangeArrowheads="1"/>
          </p:cNvSpPr>
          <p:nvPr/>
        </p:nvSpPr>
        <p:spPr bwMode="auto">
          <a:xfrm>
            <a:off x="557870" y="4031786"/>
            <a:ext cx="245932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preparation</a:t>
            </a:r>
            <a:endParaRPr lang="zh-CN" altLang="en-US" b="1" dirty="0">
              <a:solidFill>
                <a:srgbClr val="0000FF"/>
              </a:solidFill>
            </a:endParaRPr>
          </a:p>
        </p:txBody>
      </p:sp>
    </p:spTree>
    <p:extLst>
      <p:ext uri="{BB962C8B-B14F-4D97-AF65-F5344CB8AC3E}">
        <p14:creationId xmlns:p14="http://schemas.microsoft.com/office/powerpoint/2010/main" val="216708690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C29468CC-5D84-455A-B269-84C298CA9E15}"/>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#100 – Release 19</a:t>
            </a:r>
            <a:endParaRPr lang="en-US" sz="2800" dirty="0"/>
          </a:p>
        </p:txBody>
      </p:sp>
      <p:sp>
        <p:nvSpPr>
          <p:cNvPr id="8" name="矩形 51">
            <a:extLst>
              <a:ext uri="{FF2B5EF4-FFF2-40B4-BE49-F238E27FC236}">
                <a16:creationId xmlns:a16="http://schemas.microsoft.com/office/drawing/2014/main" id="{056A51C2-C1DE-41D4-8EC0-8CD6A325C762}"/>
              </a:ext>
            </a:extLst>
          </p:cNvPr>
          <p:cNvSpPr/>
          <p:nvPr/>
        </p:nvSpPr>
        <p:spPr>
          <a:xfrm>
            <a:off x="246994" y="5990550"/>
            <a:ext cx="1508746" cy="307777"/>
          </a:xfrm>
          <a:prstGeom prst="rect">
            <a:avLst/>
          </a:prstGeom>
          <a:solidFill>
            <a:srgbClr val="00B0F0"/>
          </a:solidFill>
        </p:spPr>
        <p:txBody>
          <a:bodyPr wrap="none">
            <a:spAutoFit/>
          </a:bodyPr>
          <a:lstStyle/>
          <a:p>
            <a:r>
              <a:rPr lang="en-GB" altLang="en-US" sz="1400" dirty="0">
                <a:solidFill>
                  <a:schemeClr val="bg1"/>
                </a:solidFill>
              </a:rPr>
              <a:t>Ref: SP-230738</a:t>
            </a:r>
            <a:endParaRPr lang="en-US" sz="1400" dirty="0">
              <a:solidFill>
                <a:srgbClr val="0000FF"/>
              </a:solidFill>
            </a:endParaRPr>
          </a:p>
        </p:txBody>
      </p:sp>
      <p:pic>
        <p:nvPicPr>
          <p:cNvPr id="2" name="图片 1">
            <a:extLst>
              <a:ext uri="{FF2B5EF4-FFF2-40B4-BE49-F238E27FC236}">
                <a16:creationId xmlns:a16="http://schemas.microsoft.com/office/drawing/2014/main" id="{188D3750-21EF-43C7-9B53-20F4FACD1D9E}"/>
              </a:ext>
            </a:extLst>
          </p:cNvPr>
          <p:cNvPicPr>
            <a:picLocks noChangeAspect="1"/>
          </p:cNvPicPr>
          <p:nvPr/>
        </p:nvPicPr>
        <p:blipFill>
          <a:blip r:embed="rId2"/>
          <a:stretch>
            <a:fillRect/>
          </a:stretch>
        </p:blipFill>
        <p:spPr>
          <a:xfrm>
            <a:off x="1618100" y="847120"/>
            <a:ext cx="8955800" cy="5163760"/>
          </a:xfrm>
          <a:prstGeom prst="rect">
            <a:avLst/>
          </a:prstGeom>
        </p:spPr>
      </p:pic>
    </p:spTree>
    <p:extLst>
      <p:ext uri="{BB962C8B-B14F-4D97-AF65-F5344CB8AC3E}">
        <p14:creationId xmlns:p14="http://schemas.microsoft.com/office/powerpoint/2010/main" val="136737413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143972</TotalTime>
  <Words>2910</Words>
  <Application>Microsoft Office PowerPoint</Application>
  <PresentationFormat>Widescreen</PresentationFormat>
  <Paragraphs>392</Paragraphs>
  <Slides>18</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18</vt:i4>
      </vt:variant>
    </vt:vector>
  </HeadingPairs>
  <TitlesOfParts>
    <vt:vector size="29" baseType="lpstr">
      <vt:lpstr>Microsoft YaHei UI</vt:lpstr>
      <vt:lpstr>Montserrat</vt:lpstr>
      <vt:lpstr>ＭＳ Ｐゴシック</vt:lpstr>
      <vt:lpstr>ＭＳ Ｐゴシック</vt:lpstr>
      <vt:lpstr>宋体</vt:lpstr>
      <vt:lpstr>Microsoft YaHei</vt:lpstr>
      <vt:lpstr>Arial</vt:lpstr>
      <vt:lpstr>Calibri</vt:lpstr>
      <vt:lpstr>Times New Roman</vt:lpstr>
      <vt:lpstr>Wingdings</vt:lpstr>
      <vt:lpstr>Office Theme</vt:lpstr>
      <vt:lpstr>   Release-18/19 Time Plan Proposal for OAM SA5#150, 21 – 25 August, 2023 </vt:lpstr>
      <vt:lpstr>Background</vt:lpstr>
      <vt:lpstr>Background information from latest 3GPP Work Plan review at Plenary #100</vt:lpstr>
      <vt:lpstr>Background information from latest 3GPP Work Plan review at Plenary #100- Release 18</vt:lpstr>
      <vt:lpstr>PowerPoint Presentation</vt:lpstr>
      <vt:lpstr>PowerPoint Presentation</vt:lpstr>
      <vt:lpstr>Background information from endorsed Rel-19 planning workshop at Plenary #98e</vt:lpstr>
      <vt:lpstr>PowerPoint Presentation</vt:lpstr>
      <vt:lpstr>Background information from latest 3GPP Work Plan review at Plenary #100 – Release 19</vt:lpstr>
      <vt:lpstr>PowerPoint Presentation</vt:lpstr>
      <vt:lpstr>PowerPoint Presentation</vt:lpstr>
      <vt:lpstr>Leaders’ recommendation for SA5 OAM time planning  for endorsement</vt:lpstr>
      <vt:lpstr>Change History</vt:lpstr>
      <vt:lpstr>Thank you!</vt:lpstr>
      <vt:lpstr>Consideration on SA5 OAM R18&amp;R19 time planning(1/2)</vt:lpstr>
      <vt:lpstr>Consideration on SA5 OAM R18&amp;R19 time planning(2/2)</vt:lpstr>
      <vt:lpstr>PowerPoint Presentation</vt:lpstr>
      <vt:lpstr>Detailed view of SA5 OAM relation with other groups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Huawei</cp:lastModifiedBy>
  <cp:revision>3538</cp:revision>
  <dcterms:created xsi:type="dcterms:W3CDTF">2008-08-30T09:32:10Z</dcterms:created>
  <dcterms:modified xsi:type="dcterms:W3CDTF">2023-08-12T02:44:24Z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(3)xg3q7m4xjG+2UQTyYeQZZGVusGizHEoyhGar7+DpvYC6gZThIz27TklhgCkEx3H3nnQvyir2
x0GlbrId9HBvKDbv+wMBaRNo8Fwtx4Ck5UaOKObVAlMTwMvkF6VYVIdIHaxYS35f8LWtVcig
vKmcj1iePqqbZ6ude4YpFoU4Bt4fvpoPb6xYBP0cF1YoQRUDccZv6uFMRdClJrm3RlzWEhpW
Hm1nwG6n9SakFVNo2K</vt:lpwstr>
  </property>
  <property fmtid="{D5CDD505-2E9C-101B-9397-08002B2CF9AE}" pid="3" name="_2015_ms_pID_7253431">
    <vt:lpwstr>7L6M8Fo4ZNq5KfHt9YQWzPcCZQuExT4g+GCNFdLckgkLlI5GdgmQAh
KW9p0o4Og7nHNhYQc84g4yA/n0cGwSRKGPaMa10CiiaV2w+PsGE5kIv0O01uX3IzmVM2FjwJ
CDOsnC/ATSyZ0dylfUbpn1mbEETgy+Ivg7oxCgA+tcGgnjMSNkbVSvbCMcGzXpo0dhZf6df4
HjFlyoux/sAC1YiKxIBE4UxWOzJSFoGw3Z0M</vt:lpwstr>
  </property>
  <property fmtid="{D5CDD505-2E9C-101B-9397-08002B2CF9AE}" pid="4" name="_2015_ms_pID_7253432">
    <vt:lpwstr>Uw==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1691751205</vt:lpwstr>
  </property>
</Properties>
</file>