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29" r:id="rId4"/>
  </p:sldMasterIdLst>
  <p:notesMasterIdLst>
    <p:notesMasterId r:id="rId26"/>
  </p:notesMasterIdLst>
  <p:handoutMasterIdLst>
    <p:handoutMasterId r:id="rId27"/>
  </p:handoutMasterIdLst>
  <p:sldIdLst>
    <p:sldId id="303" r:id="rId5"/>
    <p:sldId id="333" r:id="rId6"/>
    <p:sldId id="339" r:id="rId7"/>
    <p:sldId id="320" r:id="rId8"/>
    <p:sldId id="338" r:id="rId9"/>
    <p:sldId id="324" r:id="rId10"/>
    <p:sldId id="325" r:id="rId11"/>
    <p:sldId id="307" r:id="rId12"/>
    <p:sldId id="327" r:id="rId13"/>
    <p:sldId id="309" r:id="rId14"/>
    <p:sldId id="332" r:id="rId15"/>
    <p:sldId id="335" r:id="rId16"/>
    <p:sldId id="331" r:id="rId17"/>
    <p:sldId id="337" r:id="rId18"/>
    <p:sldId id="329" r:id="rId19"/>
    <p:sldId id="311" r:id="rId20"/>
    <p:sldId id="328" r:id="rId21"/>
    <p:sldId id="323" r:id="rId22"/>
    <p:sldId id="313" r:id="rId23"/>
    <p:sldId id="330" r:id="rId24"/>
    <p:sldId id="336" r:id="rId25"/>
  </p:sldIdLst>
  <p:sldSz cx="9144000" cy="6858000" type="screen4x3"/>
  <p:notesSz cx="6797675" cy="9928225"/>
  <p:defaultTextStyle>
    <a:defPPr>
      <a:defRPr lang="en-GB"/>
    </a:defPPr>
    <a:lvl1pPr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homas Tovinger" initials="TT" lastIdx="1" clrIdx="0">
    <p:extLst>
      <p:ext uri="{19B8F6BF-5375-455C-9EA6-DF929625EA0E}">
        <p15:presenceInfo xmlns:p15="http://schemas.microsoft.com/office/powerpoint/2012/main" userId="S::thomas.tovinger@ericsson.com::d52090d9-82c6-45ae-b052-95c46e96cc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3300"/>
    <a:srgbClr val="72AF2F"/>
    <a:srgbClr val="000000"/>
    <a:srgbClr val="5C88D0"/>
    <a:srgbClr val="2A6EA8"/>
    <a:srgbClr val="B1D254"/>
    <a:srgbClr val="72732F"/>
    <a:srgbClr val="C6D25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623" autoAdjust="0"/>
    <p:restoredTop sz="93979" autoAdjust="0"/>
  </p:normalViewPr>
  <p:slideViewPr>
    <p:cSldViewPr snapToGrid="0">
      <p:cViewPr>
        <p:scale>
          <a:sx n="110" d="100"/>
          <a:sy n="110" d="100"/>
        </p:scale>
        <p:origin x="484" y="5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snapToGrid="0">
      <p:cViewPr varScale="1">
        <p:scale>
          <a:sx n="73" d="100"/>
          <a:sy n="73" d="100"/>
        </p:scale>
        <p:origin x="-2280" y="-102"/>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viewProps" Target="viewProp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omas Tovinger" userId="d52090d9-82c6-45ae-b052-95c46e96cc30" providerId="ADAL" clId="{04AB8075-1F71-4C9C-BA33-9419B218EC13}"/>
    <pc:docChg chg="custSel modSld">
      <pc:chgData name="Thomas Tovinger" userId="d52090d9-82c6-45ae-b052-95c46e96cc30" providerId="ADAL" clId="{04AB8075-1F71-4C9C-BA33-9419B218EC13}" dt="2023-04-24T08:58:15.333" v="499" actId="20577"/>
      <pc:docMkLst>
        <pc:docMk/>
      </pc:docMkLst>
      <pc:sldChg chg="modSp mod">
        <pc:chgData name="Thomas Tovinger" userId="d52090d9-82c6-45ae-b052-95c46e96cc30" providerId="ADAL" clId="{04AB8075-1F71-4C9C-BA33-9419B218EC13}" dt="2023-04-24T08:58:15.333" v="499" actId="20577"/>
        <pc:sldMkLst>
          <pc:docMk/>
          <pc:sldMk cId="0" sldId="313"/>
        </pc:sldMkLst>
        <pc:spChg chg="mod">
          <ac:chgData name="Thomas Tovinger" userId="d52090d9-82c6-45ae-b052-95c46e96cc30" providerId="ADAL" clId="{04AB8075-1F71-4C9C-BA33-9419B218EC13}" dt="2023-04-24T08:58:15.333" v="499" actId="20577"/>
          <ac:spMkLst>
            <pc:docMk/>
            <pc:sldMk cId="0" sldId="313"/>
            <ac:spMk id="11267" creationId="{E21F0B3E-4109-4026-976F-4FF1D655BE94}"/>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1F9CA425-E021-4AD8-B6C6-601442394873}"/>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anose="02020603050405020304" pitchFamily="18" charset="0"/>
              </a:defRPr>
            </a:lvl1pPr>
          </a:lstStyle>
          <a:p>
            <a:pPr>
              <a:defRPr/>
            </a:pPr>
            <a:endParaRPr lang="en-US" altLang="zh-CN"/>
          </a:p>
        </p:txBody>
      </p:sp>
      <p:sp>
        <p:nvSpPr>
          <p:cNvPr id="9219" name="Rectangle 3">
            <a:extLst>
              <a:ext uri="{FF2B5EF4-FFF2-40B4-BE49-F238E27FC236}">
                <a16:creationId xmlns:a16="http://schemas.microsoft.com/office/drawing/2014/main" id="{2B5519C1-F1B9-443D-A391-D2BD2EFE42B8}"/>
              </a:ext>
            </a:extLst>
          </p:cNvPr>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B745189A-1915-4B42-B8FD-22158877504D}" type="datetime1">
              <a:rPr lang="en-US" altLang="zh-CN"/>
              <a:pPr>
                <a:defRPr/>
              </a:pPr>
              <a:t>4/24/2023</a:t>
            </a:fld>
            <a:endParaRPr lang="en-US" altLang="zh-CN"/>
          </a:p>
        </p:txBody>
      </p:sp>
      <p:sp>
        <p:nvSpPr>
          <p:cNvPr id="9220" name="Rectangle 4">
            <a:extLst>
              <a:ext uri="{FF2B5EF4-FFF2-40B4-BE49-F238E27FC236}">
                <a16:creationId xmlns:a16="http://schemas.microsoft.com/office/drawing/2014/main" id="{65A70DF3-8EA2-4ADF-A85D-2C5407EB9E8A}"/>
              </a:ext>
            </a:extLst>
          </p:cNvPr>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anose="02020603050405020304" pitchFamily="18" charset="0"/>
              </a:defRPr>
            </a:lvl1pPr>
          </a:lstStyle>
          <a:p>
            <a:pPr>
              <a:defRPr/>
            </a:pPr>
            <a:endParaRPr lang="en-US" altLang="zh-CN"/>
          </a:p>
        </p:txBody>
      </p:sp>
      <p:sp>
        <p:nvSpPr>
          <p:cNvPr id="9221" name="Rectangle 5">
            <a:extLst>
              <a:ext uri="{FF2B5EF4-FFF2-40B4-BE49-F238E27FC236}">
                <a16:creationId xmlns:a16="http://schemas.microsoft.com/office/drawing/2014/main" id="{FB1D4EE8-52C1-4A43-8418-AC2D7027216F}"/>
              </a:ext>
            </a:extLst>
          </p:cNvPr>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5DC876BE-789A-4EF0-B80D-9E89A7623166}" type="slidenum">
              <a:rPr lang="en-GB" altLang="en-US"/>
              <a:pPr>
                <a:defRPr/>
              </a:pPr>
              <a:t>‹#›</a:t>
            </a:fld>
            <a:endParaRPr lang="en-GB" altLang="en-US" dirty="0"/>
          </a:p>
        </p:txBody>
      </p:sp>
    </p:spTree>
    <p:extLst>
      <p:ext uri="{BB962C8B-B14F-4D97-AF65-F5344CB8AC3E}">
        <p14:creationId xmlns:p14="http://schemas.microsoft.com/office/powerpoint/2010/main" val="12693920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2B9AB9EB-05C3-47EB-8EF1-97505899768F}"/>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anose="02020603050405020304" pitchFamily="18" charset="0"/>
              </a:defRPr>
            </a:lvl1pPr>
          </a:lstStyle>
          <a:p>
            <a:pPr>
              <a:defRPr/>
            </a:pPr>
            <a:endParaRPr lang="en-US" altLang="zh-CN"/>
          </a:p>
        </p:txBody>
      </p:sp>
      <p:sp>
        <p:nvSpPr>
          <p:cNvPr id="4099" name="Rectangle 3">
            <a:extLst>
              <a:ext uri="{FF2B5EF4-FFF2-40B4-BE49-F238E27FC236}">
                <a16:creationId xmlns:a16="http://schemas.microsoft.com/office/drawing/2014/main" id="{DA07027D-5349-422A-9419-9C87A7A6A488}"/>
              </a:ext>
            </a:extLst>
          </p:cNvPr>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96BEA6DD-2886-4673-809B-14B8926BFF47}" type="datetime1">
              <a:rPr lang="en-US" altLang="zh-CN"/>
              <a:pPr>
                <a:defRPr/>
              </a:pPr>
              <a:t>4/21/2023</a:t>
            </a:fld>
            <a:endParaRPr lang="en-US" altLang="zh-CN"/>
          </a:p>
        </p:txBody>
      </p:sp>
      <p:sp>
        <p:nvSpPr>
          <p:cNvPr id="3076" name="Rectangle 4">
            <a:extLst>
              <a:ext uri="{FF2B5EF4-FFF2-40B4-BE49-F238E27FC236}">
                <a16:creationId xmlns:a16="http://schemas.microsoft.com/office/drawing/2014/main" id="{85276BB3-91CD-4F4C-96C7-20E0E4755A10}"/>
              </a:ext>
            </a:extLst>
          </p:cNvPr>
          <p:cNvSpPr>
            <a:spLocks noGrp="1" noRot="1" noChangeAspect="1" noChangeArrowheads="1" noTextEdit="1"/>
          </p:cNvSpPr>
          <p:nvPr>
            <p:ph type="sldImg" idx="2"/>
          </p:nvPr>
        </p:nvSpPr>
        <p:spPr bwMode="auto">
          <a:xfrm>
            <a:off x="915988" y="742950"/>
            <a:ext cx="4965700"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F3333AF4-9AE9-4138-9CA7-67C79ADF06BE}"/>
              </a:ext>
            </a:extLst>
          </p:cNvPr>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576F2FC5-75B7-4847-845F-A2654CE204DD}"/>
              </a:ext>
            </a:extLst>
          </p:cNvPr>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anose="02020603050405020304" pitchFamily="18" charset="0"/>
              </a:defRPr>
            </a:lvl1pPr>
          </a:lstStyle>
          <a:p>
            <a:pPr>
              <a:defRPr/>
            </a:pPr>
            <a:endParaRPr lang="en-US" altLang="zh-CN"/>
          </a:p>
        </p:txBody>
      </p:sp>
      <p:sp>
        <p:nvSpPr>
          <p:cNvPr id="4103" name="Rectangle 7">
            <a:extLst>
              <a:ext uri="{FF2B5EF4-FFF2-40B4-BE49-F238E27FC236}">
                <a16:creationId xmlns:a16="http://schemas.microsoft.com/office/drawing/2014/main" id="{18CAD951-0469-447F-B2CD-8C4FE14563B3}"/>
              </a:ext>
            </a:extLst>
          </p:cNvPr>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75DD84FC-7715-4F38-AE6A-B83CCA1FA901}" type="slidenum">
              <a:rPr lang="en-GB" altLang="en-US"/>
              <a:pPr>
                <a:defRPr/>
              </a:pPr>
              <a:t>‹#›</a:t>
            </a:fld>
            <a:endParaRPr lang="en-GB" altLang="en-US" dirty="0"/>
          </a:p>
        </p:txBody>
      </p:sp>
    </p:spTree>
    <p:extLst>
      <p:ext uri="{BB962C8B-B14F-4D97-AF65-F5344CB8AC3E}">
        <p14:creationId xmlns:p14="http://schemas.microsoft.com/office/powerpoint/2010/main" val="290314951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182A993B-F299-417C-9D6F-F0AEF04335C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000">
                <a:solidFill>
                  <a:schemeClr val="tx1"/>
                </a:solidFill>
                <a:latin typeface="Arial" panose="020B0604020202020204" pitchFamily="34" charset="0"/>
                <a:cs typeface="Arial" panose="020B0604020202020204" pitchFamily="34" charset="0"/>
              </a:defRPr>
            </a:lvl1pPr>
            <a:lvl2pPr marL="742950" indent="-285750" defTabSz="930275">
              <a:defRPr sz="1000">
                <a:solidFill>
                  <a:schemeClr val="tx1"/>
                </a:solidFill>
                <a:latin typeface="Arial" panose="020B0604020202020204" pitchFamily="34" charset="0"/>
                <a:cs typeface="Arial" panose="020B0604020202020204" pitchFamily="34" charset="0"/>
              </a:defRPr>
            </a:lvl2pPr>
            <a:lvl3pPr marL="1143000" indent="-228600" defTabSz="930275">
              <a:defRPr sz="1000">
                <a:solidFill>
                  <a:schemeClr val="tx1"/>
                </a:solidFill>
                <a:latin typeface="Arial" panose="020B0604020202020204" pitchFamily="34" charset="0"/>
                <a:cs typeface="Arial" panose="020B0604020202020204" pitchFamily="34" charset="0"/>
              </a:defRPr>
            </a:lvl3pPr>
            <a:lvl4pPr marL="1600200" indent="-228600" defTabSz="930275">
              <a:defRPr sz="1000">
                <a:solidFill>
                  <a:schemeClr val="tx1"/>
                </a:solidFill>
                <a:latin typeface="Arial" panose="020B0604020202020204" pitchFamily="34" charset="0"/>
                <a:cs typeface="Arial" panose="020B0604020202020204" pitchFamily="34" charset="0"/>
              </a:defRPr>
            </a:lvl4pPr>
            <a:lvl5pPr marL="2057400" indent="-228600" defTabSz="930275">
              <a:defRPr sz="1000">
                <a:solidFill>
                  <a:schemeClr val="tx1"/>
                </a:solidFill>
                <a:latin typeface="Arial" panose="020B0604020202020204" pitchFamily="34" charset="0"/>
                <a:cs typeface="Arial" panose="020B0604020202020204" pitchFamily="34" charset="0"/>
              </a:defRPr>
            </a:lvl5pPr>
            <a:lvl6pPr marL="25146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fld id="{5F554CDB-699E-459B-A4BC-2562B3B9D41B}" type="slidenum">
              <a:rPr lang="en-GB" altLang="en-US" sz="1200" smtClean="0">
                <a:latin typeface="Times New Roman" panose="02020603050405020304" pitchFamily="18" charset="0"/>
              </a:rPr>
              <a:pPr/>
              <a:t>1</a:t>
            </a:fld>
            <a:endParaRPr lang="en-GB" altLang="en-US" sz="1200">
              <a:latin typeface="Times New Roman" panose="02020603050405020304" pitchFamily="18" charset="0"/>
            </a:endParaRPr>
          </a:p>
        </p:txBody>
      </p:sp>
      <p:sp>
        <p:nvSpPr>
          <p:cNvPr id="6147" name="Rectangle 2">
            <a:extLst>
              <a:ext uri="{FF2B5EF4-FFF2-40B4-BE49-F238E27FC236}">
                <a16:creationId xmlns:a16="http://schemas.microsoft.com/office/drawing/2014/main" id="{8F7F4EED-A416-4DA0-A6C6-08F95EC4AB42}"/>
              </a:ext>
            </a:extLst>
          </p:cNvPr>
          <p:cNvSpPr>
            <a:spLocks noGrp="1" noRot="1" noChangeAspect="1" noChangeArrowheads="1" noTextEdit="1"/>
          </p:cNvSpPr>
          <p:nvPr>
            <p:ph type="sldImg"/>
          </p:nvPr>
        </p:nvSpPr>
        <p:spPr>
          <a:xfrm>
            <a:off x="915988" y="742950"/>
            <a:ext cx="4967287" cy="3725863"/>
          </a:xfrm>
          <a:ln/>
        </p:spPr>
      </p:sp>
      <p:sp>
        <p:nvSpPr>
          <p:cNvPr id="6148" name="Rectangle 3">
            <a:extLst>
              <a:ext uri="{FF2B5EF4-FFF2-40B4-BE49-F238E27FC236}">
                <a16:creationId xmlns:a16="http://schemas.microsoft.com/office/drawing/2014/main" id="{C034F010-543D-4373-9651-ECFB973B9F26}"/>
              </a:ext>
            </a:extLst>
          </p:cNvPr>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6343097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6</a:t>
            </a:fld>
            <a:endParaRPr lang="en-GB" altLang="en-US" dirty="0"/>
          </a:p>
        </p:txBody>
      </p:sp>
    </p:spTree>
    <p:extLst>
      <p:ext uri="{BB962C8B-B14F-4D97-AF65-F5344CB8AC3E}">
        <p14:creationId xmlns:p14="http://schemas.microsoft.com/office/powerpoint/2010/main" val="31504562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9</a:t>
            </a:fld>
            <a:endParaRPr lang="en-GB" altLang="en-US" dirty="0"/>
          </a:p>
        </p:txBody>
      </p:sp>
    </p:spTree>
    <p:extLst>
      <p:ext uri="{BB962C8B-B14F-4D97-AF65-F5344CB8AC3E}">
        <p14:creationId xmlns:p14="http://schemas.microsoft.com/office/powerpoint/2010/main" val="31526099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10</a:t>
            </a:fld>
            <a:endParaRPr lang="en-GB" altLang="en-US" dirty="0"/>
          </a:p>
        </p:txBody>
      </p:sp>
    </p:spTree>
    <p:extLst>
      <p:ext uri="{BB962C8B-B14F-4D97-AF65-F5344CB8AC3E}">
        <p14:creationId xmlns:p14="http://schemas.microsoft.com/office/powerpoint/2010/main" val="32202814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13</a:t>
            </a:fld>
            <a:endParaRPr lang="en-GB" altLang="en-US" dirty="0"/>
          </a:p>
        </p:txBody>
      </p:sp>
    </p:spTree>
    <p:extLst>
      <p:ext uri="{BB962C8B-B14F-4D97-AF65-F5344CB8AC3E}">
        <p14:creationId xmlns:p14="http://schemas.microsoft.com/office/powerpoint/2010/main" val="15799955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14</a:t>
            </a:fld>
            <a:endParaRPr lang="en-GB" altLang="en-US" dirty="0"/>
          </a:p>
        </p:txBody>
      </p:sp>
    </p:spTree>
    <p:extLst>
      <p:ext uri="{BB962C8B-B14F-4D97-AF65-F5344CB8AC3E}">
        <p14:creationId xmlns:p14="http://schemas.microsoft.com/office/powerpoint/2010/main" val="32597774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18</a:t>
            </a:fld>
            <a:endParaRPr lang="en-GB" altLang="en-US" dirty="0"/>
          </a:p>
        </p:txBody>
      </p:sp>
    </p:spTree>
    <p:extLst>
      <p:ext uri="{BB962C8B-B14F-4D97-AF65-F5344CB8AC3E}">
        <p14:creationId xmlns:p14="http://schemas.microsoft.com/office/powerpoint/2010/main" val="30638918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1B3BBBE5-A207-4D37-9997-079CE22847B5}"/>
              </a:ext>
            </a:extLst>
          </p:cNvPr>
          <p:cNvSpPr txBox="1">
            <a:spLocks/>
          </p:cNvSpPr>
          <p:nvPr userDrawn="1"/>
        </p:nvSpPr>
        <p:spPr bwMode="auto">
          <a:xfrm>
            <a:off x="8296275" y="6448425"/>
            <a:ext cx="531813" cy="230188"/>
          </a:xfrm>
          <a:prstGeom prst="rect">
            <a:avLst/>
          </a:prstGeom>
          <a:solidFill>
            <a:srgbClr val="72AF2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endParaRPr lang="en-US" altLang="en-US" sz="1100" b="1" dirty="0"/>
          </a:p>
        </p:txBody>
      </p:sp>
      <p:sp>
        <p:nvSpPr>
          <p:cNvPr id="5" name="AutoShape 14">
            <a:extLst>
              <a:ext uri="{FF2B5EF4-FFF2-40B4-BE49-F238E27FC236}">
                <a16:creationId xmlns:a16="http://schemas.microsoft.com/office/drawing/2014/main" id="{49170BBD-911C-45FA-A520-F14F7524BFE1}"/>
              </a:ext>
            </a:extLst>
          </p:cNvPr>
          <p:cNvSpPr>
            <a:spLocks noChangeArrowheads="1"/>
          </p:cNvSpPr>
          <p:nvPr userDrawn="1"/>
        </p:nvSpPr>
        <p:spPr bwMode="auto">
          <a:xfrm>
            <a:off x="590550" y="6415088"/>
            <a:ext cx="6169025" cy="323850"/>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dirty="0"/>
          </a:p>
        </p:txBody>
      </p:sp>
      <p:pic>
        <p:nvPicPr>
          <p:cNvPr id="6" name="Picture 6">
            <a:extLst>
              <a:ext uri="{FF2B5EF4-FFF2-40B4-BE49-F238E27FC236}">
                <a16:creationId xmlns:a16="http://schemas.microsoft.com/office/drawing/2014/main" id="{AEE08918-4184-4B10-9346-F3DC8CA8571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383463" y="260350"/>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a:extLst>
              <a:ext uri="{FF2B5EF4-FFF2-40B4-BE49-F238E27FC236}">
                <a16:creationId xmlns:a16="http://schemas.microsoft.com/office/drawing/2014/main" id="{8255F33A-85B0-4D94-8EB9-5536B8278209}"/>
              </a:ext>
            </a:extLst>
          </p:cNvPr>
          <p:cNvSpPr txBox="1"/>
          <p:nvPr userDrawn="1"/>
        </p:nvSpPr>
        <p:spPr>
          <a:xfrm>
            <a:off x="538163" y="6435725"/>
            <a:ext cx="4987566" cy="284163"/>
          </a:xfrm>
          <a:prstGeom prst="rect">
            <a:avLst/>
          </a:prstGeom>
          <a:noFill/>
        </p:spPr>
        <p:txBody>
          <a:bodyPr anchor="ctr">
            <a:no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GB" sz="900" spc="300" dirty="0"/>
              <a:t>SA5#148-e E-meeting 17-25 April 2023</a:t>
            </a:r>
          </a:p>
        </p:txBody>
      </p:sp>
      <p:sp>
        <p:nvSpPr>
          <p:cNvPr id="8" name="Oval 7">
            <a:extLst>
              <a:ext uri="{FF2B5EF4-FFF2-40B4-BE49-F238E27FC236}">
                <a16:creationId xmlns:a16="http://schemas.microsoft.com/office/drawing/2014/main" id="{12F93472-492B-49F2-97D2-A050ADC6F738}"/>
              </a:ext>
            </a:extLst>
          </p:cNvPr>
          <p:cNvSpPr/>
          <p:nvPr userDrawn="1"/>
        </p:nvSpPr>
        <p:spPr bwMode="auto">
          <a:xfrm>
            <a:off x="8318500" y="6391275"/>
            <a:ext cx="511175" cy="296863"/>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4B661A8B-0347-431C-B3A0-BC0AB7D5F304}" type="slidenum">
              <a:rPr lang="en-GB" altLang="en-US" b="1" smtClean="0"/>
              <a:pPr algn="ctr">
                <a:defRPr/>
              </a:pPr>
              <a:t>‹#›</a:t>
            </a:fld>
            <a:endParaRPr lang="en-GB" altLang="en-US" b="1" dirty="0"/>
          </a:p>
          <a:p>
            <a:pPr>
              <a:defRPr/>
            </a:pPr>
            <a:endParaRPr lang="en-GB" altLang="en-US" dirty="0"/>
          </a:p>
        </p:txBody>
      </p:sp>
      <p:sp>
        <p:nvSpPr>
          <p:cNvPr id="9" name="Rectangle 15">
            <a:extLst>
              <a:ext uri="{FF2B5EF4-FFF2-40B4-BE49-F238E27FC236}">
                <a16:creationId xmlns:a16="http://schemas.microsoft.com/office/drawing/2014/main" id="{B306130B-EFB3-4C68-9F03-3886CBA335AA}"/>
              </a:ext>
            </a:extLst>
          </p:cNvPr>
          <p:cNvSpPr>
            <a:spLocks noChangeArrowheads="1"/>
          </p:cNvSpPr>
          <p:nvPr userDrawn="1"/>
        </p:nvSpPr>
        <p:spPr bwMode="auto">
          <a:xfrm>
            <a:off x="4086225" y="3305175"/>
            <a:ext cx="971550"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dirty="0">
                <a:solidFill>
                  <a:schemeClr val="bg1"/>
                </a:solidFill>
              </a:rPr>
              <a:t>© 3GPP 2012</a:t>
            </a:r>
            <a:endParaRPr lang="en-GB" altLang="en-US" dirty="0"/>
          </a:p>
        </p:txBody>
      </p:sp>
      <p:sp>
        <p:nvSpPr>
          <p:cNvPr id="10" name="Rectangle 16">
            <a:extLst>
              <a:ext uri="{FF2B5EF4-FFF2-40B4-BE49-F238E27FC236}">
                <a16:creationId xmlns:a16="http://schemas.microsoft.com/office/drawing/2014/main" id="{060F732D-B9C4-4F56-A071-04B7C6D00A5E}"/>
              </a:ext>
            </a:extLst>
          </p:cNvPr>
          <p:cNvSpPr>
            <a:spLocks noChangeArrowheads="1"/>
          </p:cNvSpPr>
          <p:nvPr userDrawn="1"/>
        </p:nvSpPr>
        <p:spPr bwMode="auto">
          <a:xfrm>
            <a:off x="7429500" y="6461125"/>
            <a:ext cx="824265" cy="338554"/>
          </a:xfrm>
          <a:prstGeom prst="rect">
            <a:avLst/>
          </a:prstGeom>
          <a:noFill/>
          <a:ln>
            <a:noFill/>
          </a:ln>
        </p:spPr>
        <p:txBody>
          <a:bodyPr wrap="none">
            <a:spAutoFit/>
          </a:bodyPr>
          <a:lstStyle>
            <a:lvl1pPr eaLnBrk="0" hangingPunct="0">
              <a:defRPr sz="1000">
                <a:solidFill>
                  <a:schemeClr val="tx1"/>
                </a:solidFill>
                <a:latin typeface="Arial" charset="0"/>
                <a:cs typeface="Arial" charset="0"/>
              </a:defRPr>
            </a:lvl1pPr>
            <a:lvl2pPr marL="742950" indent="-285750" eaLnBrk="0" hangingPunct="0">
              <a:defRPr sz="1000">
                <a:solidFill>
                  <a:schemeClr val="tx1"/>
                </a:solidFill>
                <a:latin typeface="Arial" charset="0"/>
                <a:cs typeface="Arial" charset="0"/>
              </a:defRPr>
            </a:lvl2pPr>
            <a:lvl3pPr marL="1143000" indent="-228600" eaLnBrk="0" hangingPunct="0">
              <a:defRPr sz="1000">
                <a:solidFill>
                  <a:schemeClr val="tx1"/>
                </a:solidFill>
                <a:latin typeface="Arial" charset="0"/>
                <a:cs typeface="Arial" charset="0"/>
              </a:defRPr>
            </a:lvl3pPr>
            <a:lvl4pPr marL="1600200" indent="-228600" eaLnBrk="0" hangingPunct="0">
              <a:defRPr sz="1000">
                <a:solidFill>
                  <a:schemeClr val="tx1"/>
                </a:solidFill>
                <a:latin typeface="Arial" charset="0"/>
                <a:cs typeface="Arial" charset="0"/>
              </a:defRPr>
            </a:lvl4pPr>
            <a:lvl5pPr marL="2057400" indent="-228600" eaLnBrk="0" hangingPunct="0">
              <a:defRPr sz="1000">
                <a:solidFill>
                  <a:schemeClr val="tx1"/>
                </a:solidFill>
                <a:latin typeface="Arial" charset="0"/>
                <a:cs typeface="Arial" charset="0"/>
              </a:defRPr>
            </a:lvl5pPr>
            <a:lvl6pPr marL="2514600" indent="-228600" eaLnBrk="0" fontAlgn="base" hangingPunct="0">
              <a:spcBef>
                <a:spcPct val="0"/>
              </a:spcBef>
              <a:spcAft>
                <a:spcPct val="0"/>
              </a:spcAft>
              <a:defRPr sz="1000">
                <a:solidFill>
                  <a:schemeClr val="tx1"/>
                </a:solidFill>
                <a:latin typeface="Arial" charset="0"/>
                <a:cs typeface="Arial" charset="0"/>
              </a:defRPr>
            </a:lvl6pPr>
            <a:lvl7pPr marL="2971800" indent="-228600" eaLnBrk="0" fontAlgn="base" hangingPunct="0">
              <a:spcBef>
                <a:spcPct val="0"/>
              </a:spcBef>
              <a:spcAft>
                <a:spcPct val="0"/>
              </a:spcAft>
              <a:defRPr sz="1000">
                <a:solidFill>
                  <a:schemeClr val="tx1"/>
                </a:solidFill>
                <a:latin typeface="Arial" charset="0"/>
                <a:cs typeface="Arial" charset="0"/>
              </a:defRPr>
            </a:lvl7pPr>
            <a:lvl8pPr marL="3429000" indent="-228600" eaLnBrk="0" fontAlgn="base" hangingPunct="0">
              <a:spcBef>
                <a:spcPct val="0"/>
              </a:spcBef>
              <a:spcAft>
                <a:spcPct val="0"/>
              </a:spcAft>
              <a:defRPr sz="1000">
                <a:solidFill>
                  <a:schemeClr val="tx1"/>
                </a:solidFill>
                <a:latin typeface="Arial" charset="0"/>
                <a:cs typeface="Arial" charset="0"/>
              </a:defRPr>
            </a:lvl8pPr>
            <a:lvl9pPr marL="3886200" indent="-228600" eaLnBrk="0" fontAlgn="base" hangingPunct="0">
              <a:spcBef>
                <a:spcPct val="0"/>
              </a:spcBef>
              <a:spcAft>
                <a:spcPct val="0"/>
              </a:spcAft>
              <a:defRPr sz="1000">
                <a:solidFill>
                  <a:schemeClr val="tx1"/>
                </a:solidFill>
                <a:latin typeface="Arial" charset="0"/>
                <a:cs typeface="Arial" charset="0"/>
              </a:defRPr>
            </a:lvl9pPr>
          </a:lstStyle>
          <a:p>
            <a:pPr eaLnBrk="1" hangingPunct="1">
              <a:defRPr/>
            </a:pPr>
            <a:r>
              <a:rPr lang="en-GB" altLang="en-US" sz="800" dirty="0"/>
              <a:t>© 3GPP 2023</a:t>
            </a:r>
          </a:p>
          <a:p>
            <a:pPr eaLnBrk="1" hangingPunct="1">
              <a:defRPr/>
            </a:pPr>
            <a:endParaRPr lang="en-GB" altLang="en-US" sz="800" dirty="0"/>
          </a:p>
        </p:txBody>
      </p:sp>
      <p:sp>
        <p:nvSpPr>
          <p:cNvPr id="2" name="Title 1"/>
          <p:cNvSpPr>
            <a:spLocks noGrp="1"/>
          </p:cNvSpPr>
          <p:nvPr>
            <p:ph type="ctrTitle"/>
          </p:nvPr>
        </p:nvSpPr>
        <p:spPr>
          <a:xfrm>
            <a:off x="685800" y="2130425"/>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3028227776"/>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071228973"/>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287338979"/>
      </p:ext>
    </p:extLst>
  </p:cSld>
  <p:clrMapOvr>
    <a:masterClrMapping/>
  </p:clrMapOvr>
  <p:transition spd="slow"/>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Slide Number Placeholder 5">
            <a:extLst>
              <a:ext uri="{FF2B5EF4-FFF2-40B4-BE49-F238E27FC236}">
                <a16:creationId xmlns:a16="http://schemas.microsoft.com/office/drawing/2014/main" id="{3072A33C-20EF-468C-BABC-00C22F5F493E}"/>
              </a:ext>
            </a:extLst>
          </p:cNvPr>
          <p:cNvSpPr txBox="1">
            <a:spLocks/>
          </p:cNvSpPr>
          <p:nvPr userDrawn="1"/>
        </p:nvSpPr>
        <p:spPr bwMode="auto">
          <a:xfrm>
            <a:off x="8296275" y="6448425"/>
            <a:ext cx="531813" cy="230188"/>
          </a:xfrm>
          <a:prstGeom prst="rect">
            <a:avLst/>
          </a:prstGeom>
          <a:solidFill>
            <a:srgbClr val="72AF2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endParaRPr lang="en-US" altLang="en-US" sz="1100" b="1" dirty="0"/>
          </a:p>
        </p:txBody>
      </p:sp>
      <p:sp>
        <p:nvSpPr>
          <p:cNvPr id="1027" name="AutoShape 14">
            <a:extLst>
              <a:ext uri="{FF2B5EF4-FFF2-40B4-BE49-F238E27FC236}">
                <a16:creationId xmlns:a16="http://schemas.microsoft.com/office/drawing/2014/main" id="{1B6CAF25-3AAE-4BF0-A8C7-DEBE0C504CFB}"/>
              </a:ext>
            </a:extLst>
          </p:cNvPr>
          <p:cNvSpPr>
            <a:spLocks noChangeArrowheads="1"/>
          </p:cNvSpPr>
          <p:nvPr userDrawn="1"/>
        </p:nvSpPr>
        <p:spPr bwMode="auto">
          <a:xfrm>
            <a:off x="590550" y="6451600"/>
            <a:ext cx="6569075" cy="255588"/>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dirty="0"/>
          </a:p>
        </p:txBody>
      </p:sp>
      <p:sp>
        <p:nvSpPr>
          <p:cNvPr id="1028" name="Title Placeholder 1">
            <a:extLst>
              <a:ext uri="{FF2B5EF4-FFF2-40B4-BE49-F238E27FC236}">
                <a16:creationId xmlns:a16="http://schemas.microsoft.com/office/drawing/2014/main" id="{67E5032F-705B-44E4-9533-F939FAC31B9E}"/>
              </a:ext>
            </a:extLst>
          </p:cNvPr>
          <p:cNvSpPr>
            <a:spLocks noGrp="1"/>
          </p:cNvSpPr>
          <p:nvPr>
            <p:ph type="title"/>
          </p:nvPr>
        </p:nvSpPr>
        <p:spPr bwMode="auto">
          <a:xfrm>
            <a:off x="488950" y="228600"/>
            <a:ext cx="68278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9" name="Text Placeholder 2">
            <a:extLst>
              <a:ext uri="{FF2B5EF4-FFF2-40B4-BE49-F238E27FC236}">
                <a16:creationId xmlns:a16="http://schemas.microsoft.com/office/drawing/2014/main" id="{379A13F8-137B-4BF0-9DB1-BD1EEE855AA2}"/>
              </a:ext>
            </a:extLst>
          </p:cNvPr>
          <p:cNvSpPr>
            <a:spLocks noGrp="1"/>
          </p:cNvSpPr>
          <p:nvPr>
            <p:ph type="body" idx="1"/>
          </p:nvPr>
        </p:nvSpPr>
        <p:spPr bwMode="auto">
          <a:xfrm>
            <a:off x="485775" y="1454150"/>
            <a:ext cx="8388350"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pic>
        <p:nvPicPr>
          <p:cNvPr id="1030" name="Picture 6">
            <a:extLst>
              <a:ext uri="{FF2B5EF4-FFF2-40B4-BE49-F238E27FC236}">
                <a16:creationId xmlns:a16="http://schemas.microsoft.com/office/drawing/2014/main" id="{F15969D8-D10E-4070-8273-69E8A59FDB70}"/>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7383463" y="260350"/>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Box 13">
            <a:extLst>
              <a:ext uri="{FF2B5EF4-FFF2-40B4-BE49-F238E27FC236}">
                <a16:creationId xmlns:a16="http://schemas.microsoft.com/office/drawing/2014/main" id="{B1CFEED6-0B46-4DB3-A604-12A4189372C3}"/>
              </a:ext>
            </a:extLst>
          </p:cNvPr>
          <p:cNvSpPr txBox="1"/>
          <p:nvPr userDrawn="1"/>
        </p:nvSpPr>
        <p:spPr>
          <a:xfrm>
            <a:off x="538163" y="6457951"/>
            <a:ext cx="4795837" cy="255588"/>
          </a:xfrm>
          <a:prstGeom prst="rect">
            <a:avLst/>
          </a:prstGeom>
          <a:noFill/>
        </p:spPr>
        <p:txBody>
          <a:bodyPr anchor="ctr">
            <a:normAutofit/>
          </a:bodyPr>
          <a:lstStyle/>
          <a:p>
            <a:pPr>
              <a:defRPr/>
            </a:pPr>
            <a:r>
              <a:rPr lang="en-GB" sz="1000" spc="300" dirty="0"/>
              <a:t>SA5#148-e E-meeting 17-25 April 2023</a:t>
            </a:r>
          </a:p>
        </p:txBody>
      </p:sp>
      <p:sp>
        <p:nvSpPr>
          <p:cNvPr id="12" name="Oval 11">
            <a:extLst>
              <a:ext uri="{FF2B5EF4-FFF2-40B4-BE49-F238E27FC236}">
                <a16:creationId xmlns:a16="http://schemas.microsoft.com/office/drawing/2014/main" id="{38E42F2A-CEDC-4514-9029-ACB188D171BC}"/>
              </a:ext>
            </a:extLst>
          </p:cNvPr>
          <p:cNvSpPr/>
          <p:nvPr userDrawn="1"/>
        </p:nvSpPr>
        <p:spPr bwMode="auto">
          <a:xfrm>
            <a:off x="8318500" y="6391275"/>
            <a:ext cx="511175" cy="296863"/>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AFAF0B4F-086C-4377-BC6A-13BBB9CEA3AA}" type="slidenum">
              <a:rPr lang="en-GB" altLang="en-US" b="1" smtClean="0"/>
              <a:pPr algn="ctr">
                <a:defRPr/>
              </a:pPr>
              <a:t>‹#›</a:t>
            </a:fld>
            <a:endParaRPr lang="en-GB" altLang="en-US" b="1" dirty="0"/>
          </a:p>
          <a:p>
            <a:pPr>
              <a:defRPr/>
            </a:pPr>
            <a:endParaRPr lang="en-GB" altLang="en-US" dirty="0"/>
          </a:p>
        </p:txBody>
      </p:sp>
      <p:sp>
        <p:nvSpPr>
          <p:cNvPr id="1033" name="Rectangle 15">
            <a:extLst>
              <a:ext uri="{FF2B5EF4-FFF2-40B4-BE49-F238E27FC236}">
                <a16:creationId xmlns:a16="http://schemas.microsoft.com/office/drawing/2014/main" id="{C0E943FC-FC59-484A-8584-0C858FFC7537}"/>
              </a:ext>
            </a:extLst>
          </p:cNvPr>
          <p:cNvSpPr>
            <a:spLocks noChangeArrowheads="1"/>
          </p:cNvSpPr>
          <p:nvPr userDrawn="1"/>
        </p:nvSpPr>
        <p:spPr bwMode="auto">
          <a:xfrm>
            <a:off x="4086225" y="3305175"/>
            <a:ext cx="971550"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dirty="0">
                <a:solidFill>
                  <a:schemeClr val="bg1"/>
                </a:solidFill>
              </a:rPr>
              <a:t>© 3GPP 2012</a:t>
            </a:r>
            <a:endParaRPr lang="en-GB" altLang="en-US" dirty="0"/>
          </a:p>
        </p:txBody>
      </p:sp>
      <p:sp>
        <p:nvSpPr>
          <p:cNvPr id="1034" name="Rectangle 16">
            <a:extLst>
              <a:ext uri="{FF2B5EF4-FFF2-40B4-BE49-F238E27FC236}">
                <a16:creationId xmlns:a16="http://schemas.microsoft.com/office/drawing/2014/main" id="{50EA5411-3B23-449C-B52F-F8A3B5F83371}"/>
              </a:ext>
            </a:extLst>
          </p:cNvPr>
          <p:cNvSpPr>
            <a:spLocks noChangeArrowheads="1"/>
          </p:cNvSpPr>
          <p:nvPr userDrawn="1"/>
        </p:nvSpPr>
        <p:spPr bwMode="auto">
          <a:xfrm>
            <a:off x="7439025" y="6461125"/>
            <a:ext cx="824265" cy="215444"/>
          </a:xfrm>
          <a:prstGeom prst="rect">
            <a:avLst/>
          </a:prstGeom>
          <a:noFill/>
          <a:ln>
            <a:noFill/>
          </a:ln>
        </p:spPr>
        <p:txBody>
          <a:bodyPr wrap="none">
            <a:spAutoFit/>
          </a:bodyPr>
          <a:lstStyle>
            <a:lvl1pPr eaLnBrk="0" hangingPunct="0">
              <a:defRPr sz="1000">
                <a:solidFill>
                  <a:schemeClr val="tx1"/>
                </a:solidFill>
                <a:latin typeface="Arial" charset="0"/>
                <a:cs typeface="Arial" charset="0"/>
              </a:defRPr>
            </a:lvl1pPr>
            <a:lvl2pPr marL="742950" indent="-285750" eaLnBrk="0" hangingPunct="0">
              <a:defRPr sz="1000">
                <a:solidFill>
                  <a:schemeClr val="tx1"/>
                </a:solidFill>
                <a:latin typeface="Arial" charset="0"/>
                <a:cs typeface="Arial" charset="0"/>
              </a:defRPr>
            </a:lvl2pPr>
            <a:lvl3pPr marL="1143000" indent="-228600" eaLnBrk="0" hangingPunct="0">
              <a:defRPr sz="1000">
                <a:solidFill>
                  <a:schemeClr val="tx1"/>
                </a:solidFill>
                <a:latin typeface="Arial" charset="0"/>
                <a:cs typeface="Arial" charset="0"/>
              </a:defRPr>
            </a:lvl3pPr>
            <a:lvl4pPr marL="1600200" indent="-228600" eaLnBrk="0" hangingPunct="0">
              <a:defRPr sz="1000">
                <a:solidFill>
                  <a:schemeClr val="tx1"/>
                </a:solidFill>
                <a:latin typeface="Arial" charset="0"/>
                <a:cs typeface="Arial" charset="0"/>
              </a:defRPr>
            </a:lvl4pPr>
            <a:lvl5pPr marL="2057400" indent="-228600" eaLnBrk="0" hangingPunct="0">
              <a:defRPr sz="1000">
                <a:solidFill>
                  <a:schemeClr val="tx1"/>
                </a:solidFill>
                <a:latin typeface="Arial" charset="0"/>
                <a:cs typeface="Arial" charset="0"/>
              </a:defRPr>
            </a:lvl5pPr>
            <a:lvl6pPr marL="2514600" indent="-228600" eaLnBrk="0" fontAlgn="base" hangingPunct="0">
              <a:spcBef>
                <a:spcPct val="0"/>
              </a:spcBef>
              <a:spcAft>
                <a:spcPct val="0"/>
              </a:spcAft>
              <a:defRPr sz="1000">
                <a:solidFill>
                  <a:schemeClr val="tx1"/>
                </a:solidFill>
                <a:latin typeface="Arial" charset="0"/>
                <a:cs typeface="Arial" charset="0"/>
              </a:defRPr>
            </a:lvl6pPr>
            <a:lvl7pPr marL="2971800" indent="-228600" eaLnBrk="0" fontAlgn="base" hangingPunct="0">
              <a:spcBef>
                <a:spcPct val="0"/>
              </a:spcBef>
              <a:spcAft>
                <a:spcPct val="0"/>
              </a:spcAft>
              <a:defRPr sz="1000">
                <a:solidFill>
                  <a:schemeClr val="tx1"/>
                </a:solidFill>
                <a:latin typeface="Arial" charset="0"/>
                <a:cs typeface="Arial" charset="0"/>
              </a:defRPr>
            </a:lvl7pPr>
            <a:lvl8pPr marL="3429000" indent="-228600" eaLnBrk="0" fontAlgn="base" hangingPunct="0">
              <a:spcBef>
                <a:spcPct val="0"/>
              </a:spcBef>
              <a:spcAft>
                <a:spcPct val="0"/>
              </a:spcAft>
              <a:defRPr sz="1000">
                <a:solidFill>
                  <a:schemeClr val="tx1"/>
                </a:solidFill>
                <a:latin typeface="Arial" charset="0"/>
                <a:cs typeface="Arial" charset="0"/>
              </a:defRPr>
            </a:lvl8pPr>
            <a:lvl9pPr marL="3886200" indent="-228600" eaLnBrk="0" fontAlgn="base" hangingPunct="0">
              <a:spcBef>
                <a:spcPct val="0"/>
              </a:spcBef>
              <a:spcAft>
                <a:spcPct val="0"/>
              </a:spcAft>
              <a:defRPr sz="1000">
                <a:solidFill>
                  <a:schemeClr val="tx1"/>
                </a:solidFill>
                <a:latin typeface="Arial" charset="0"/>
                <a:cs typeface="Arial" charset="0"/>
              </a:defRPr>
            </a:lvl9pPr>
          </a:lstStyle>
          <a:p>
            <a:pPr eaLnBrk="1" hangingPunct="1">
              <a:defRPr/>
            </a:pPr>
            <a:r>
              <a:rPr lang="en-GB" altLang="en-US" sz="800" dirty="0"/>
              <a:t>© 3GPP 2023</a:t>
            </a:r>
          </a:p>
        </p:txBody>
      </p:sp>
    </p:spTree>
  </p:cSld>
  <p:clrMap bg1="lt1" tx1="dk1" bg2="lt2" tx2="dk2" accent1="accent1" accent2="accent2" accent3="accent3" accent4="accent4" accent5="accent5" accent6="accent6" hlink="hlink" folHlink="folHlink"/>
  <p:sldLayoutIdLst>
    <p:sldLayoutId id="2147484519" r:id="rId1"/>
    <p:sldLayoutId id="2147484517" r:id="rId2"/>
    <p:sldLayoutId id="2147484518" r:id="rId3"/>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p:titleStyle>
    <p:bodyStyle>
      <a:lvl1pPr marL="342900" indent="-342900" algn="l" rtl="0" eaLnBrk="0" fontAlgn="base" hangingPunct="0">
        <a:spcBef>
          <a:spcPct val="20000"/>
        </a:spcBef>
        <a:spcAft>
          <a:spcPct val="0"/>
        </a:spcAft>
        <a:buBlip>
          <a:blip r:embed="rId6"/>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3gpp.org/Liaisons/Incoming_LSs/S5-meeting.ht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3gpp.org/ftp/Information/Working_Procedures/3GPP_WP.ht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3GPP_TSG_SA_WG5@LIST.ETSI.ORG"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hyperlink" Target="mailto:3GPP_TSG_SA_WG5_CHARGING@LIST.ETSI.ORG" TargetMode="External"/><Relationship Id="rId4" Type="http://schemas.openxmlformats.org/officeDocument/2006/relationships/hyperlink" Target="mailto:3GPP_TSG_SA_WG5_OAM@LIST.ETSI.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a:extLst>
              <a:ext uri="{FF2B5EF4-FFF2-40B4-BE49-F238E27FC236}">
                <a16:creationId xmlns:a16="http://schemas.microsoft.com/office/drawing/2014/main" id="{352870EE-D312-45B2-945A-64CA5A09CCAB}"/>
              </a:ext>
            </a:extLst>
          </p:cNvPr>
          <p:cNvSpPr>
            <a:spLocks noGrp="1" noChangeArrowheads="1"/>
          </p:cNvSpPr>
          <p:nvPr>
            <p:ph type="ctrTitle"/>
          </p:nvPr>
        </p:nvSpPr>
        <p:spPr>
          <a:xfrm>
            <a:off x="600456" y="3429000"/>
            <a:ext cx="7772400" cy="295507"/>
          </a:xfrm>
        </p:spPr>
        <p:txBody>
          <a:bodyPr>
            <a:normAutofit fontScale="90000"/>
          </a:bodyPr>
          <a:lstStyle/>
          <a:p>
            <a:pPr>
              <a:defRPr/>
            </a:pPr>
            <a:r>
              <a:rPr lang="en-GB" altLang="zh-CN" sz="2300" b="1" i="1" dirty="0">
                <a:effectLst>
                  <a:outerShdw blurRad="38100" dist="38100" dir="2700000" algn="tl">
                    <a:srgbClr val="C0C0C0"/>
                  </a:outerShdw>
                </a:effectLst>
                <a:highlight>
                  <a:srgbClr val="00FFFF"/>
                </a:highlight>
              </a:rPr>
              <a:t>  </a:t>
            </a:r>
            <a:br>
              <a:rPr lang="en-GB" altLang="zh-CN" sz="2300" i="1" dirty="0">
                <a:highlight>
                  <a:srgbClr val="00FFFF"/>
                </a:highlight>
              </a:rPr>
            </a:br>
            <a:r>
              <a:rPr lang="en-GB" altLang="zh-CN" sz="2300" i="1" dirty="0">
                <a:highlight>
                  <a:srgbClr val="00FFFF"/>
                </a:highlight>
              </a:rPr>
              <a:t> </a:t>
            </a:r>
            <a:br>
              <a:rPr lang="en-US" altLang="en-US" b="1" i="1" dirty="0">
                <a:solidFill>
                  <a:srgbClr val="0000CC"/>
                </a:solidFill>
                <a:highlight>
                  <a:srgbClr val="00FFFF"/>
                </a:highlight>
              </a:rPr>
            </a:br>
            <a:r>
              <a:rPr lang="en-US" altLang="en-US" sz="3600" b="1" i="1" dirty="0">
                <a:latin typeface="Arial" panose="020B0604020202020204" pitchFamily="34" charset="0"/>
                <a:cs typeface="Arial" panose="020B0604020202020204" pitchFamily="34" charset="0"/>
              </a:rPr>
              <a:t>SA5#148-e  E-Meeting</a:t>
            </a:r>
            <a:br>
              <a:rPr lang="en-US" altLang="en-US" sz="3600" b="1" i="1" dirty="0">
                <a:latin typeface="Arial" panose="020B0604020202020204" pitchFamily="34" charset="0"/>
                <a:cs typeface="Arial" panose="020B0604020202020204" pitchFamily="34" charset="0"/>
              </a:rPr>
            </a:br>
            <a:r>
              <a:rPr lang="en-US" altLang="en-US" sz="3600" b="1" i="1" dirty="0">
                <a:latin typeface="Arial" panose="020B0604020202020204" pitchFamily="34" charset="0"/>
                <a:cs typeface="Arial" panose="020B0604020202020204" pitchFamily="34" charset="0"/>
              </a:rPr>
              <a:t>Process</a:t>
            </a:r>
            <a:br>
              <a:rPr lang="en-US" altLang="en-US" sz="3600" b="1" i="1" dirty="0">
                <a:highlight>
                  <a:srgbClr val="00FFFF"/>
                </a:highlight>
                <a:latin typeface="Arial" panose="020B0604020202020204" pitchFamily="34" charset="0"/>
                <a:cs typeface="Arial" panose="020B0604020202020204" pitchFamily="34" charset="0"/>
              </a:rPr>
            </a:br>
            <a:br>
              <a:rPr lang="en-US" altLang="en-US" sz="3600" b="1" i="1" dirty="0">
                <a:highlight>
                  <a:srgbClr val="00FFFF"/>
                </a:highlight>
                <a:latin typeface="Arial" panose="020B0604020202020204" pitchFamily="34" charset="0"/>
                <a:cs typeface="Arial" panose="020B0604020202020204" pitchFamily="34" charset="0"/>
              </a:rPr>
            </a:br>
            <a:br>
              <a:rPr lang="en-US" altLang="en-US" sz="2000" i="1" dirty="0">
                <a:highlight>
                  <a:srgbClr val="FFFF00"/>
                </a:highlight>
                <a:latin typeface="Arial" panose="020B0604020202020204" pitchFamily="34" charset="0"/>
                <a:cs typeface="Arial" panose="020B0604020202020204" pitchFamily="34" charset="0"/>
              </a:rPr>
            </a:br>
            <a:br>
              <a:rPr lang="en-US" altLang="en-US" sz="2000" i="1" dirty="0">
                <a:solidFill>
                  <a:srgbClr val="0000CC"/>
                </a:solidFill>
                <a:highlight>
                  <a:srgbClr val="00FFFF"/>
                </a:highlight>
              </a:rPr>
            </a:br>
            <a:br>
              <a:rPr lang="en-GB" altLang="zh-CN" sz="4400" b="1" i="1" dirty="0">
                <a:highlight>
                  <a:srgbClr val="00FFFF"/>
                </a:highlight>
              </a:rPr>
            </a:br>
            <a:r>
              <a:rPr lang="en-GB" altLang="zh-CN" sz="2300" i="1" dirty="0">
                <a:highlight>
                  <a:srgbClr val="00FFFF"/>
                </a:highlight>
                <a:latin typeface="Arial" panose="020B0604020202020204" pitchFamily="34" charset="0"/>
              </a:rPr>
              <a:t> </a:t>
            </a:r>
            <a:br>
              <a:rPr lang="en-US" altLang="zh-CN" sz="2300" i="1" dirty="0">
                <a:effectLst>
                  <a:outerShdw blurRad="38100" dist="38100" dir="2700000" algn="tl">
                    <a:srgbClr val="C0C0C0"/>
                  </a:outerShdw>
                </a:effectLst>
                <a:highlight>
                  <a:srgbClr val="00FFFF"/>
                </a:highlight>
                <a:latin typeface="Arial" panose="020B0604020202020204" pitchFamily="34" charset="0"/>
              </a:rPr>
            </a:br>
            <a:br>
              <a:rPr lang="en-US" altLang="zh-CN" sz="2100" i="1" dirty="0">
                <a:effectLst>
                  <a:outerShdw blurRad="38100" dist="38100" dir="2700000" algn="tl">
                    <a:srgbClr val="C0C0C0"/>
                  </a:outerShdw>
                </a:effectLst>
                <a:highlight>
                  <a:srgbClr val="00FFFF"/>
                </a:highlight>
              </a:rPr>
            </a:br>
            <a:endParaRPr lang="en-GB" altLang="zh-CN" sz="2100" i="1" dirty="0">
              <a:effectLst>
                <a:outerShdw blurRad="38100" dist="38100" dir="2700000" algn="tl">
                  <a:srgbClr val="C0C0C0"/>
                </a:outerShdw>
              </a:effectLst>
              <a:highlight>
                <a:srgbClr val="00FFFF"/>
              </a:highlight>
            </a:endParaRPr>
          </a:p>
        </p:txBody>
      </p:sp>
      <p:sp>
        <p:nvSpPr>
          <p:cNvPr id="5123" name="Subtitle 6">
            <a:extLst>
              <a:ext uri="{FF2B5EF4-FFF2-40B4-BE49-F238E27FC236}">
                <a16:creationId xmlns:a16="http://schemas.microsoft.com/office/drawing/2014/main" id="{DF018147-2912-4BF3-BB72-2E9217F826DB}"/>
              </a:ext>
            </a:extLst>
          </p:cNvPr>
          <p:cNvSpPr>
            <a:spLocks noGrp="1"/>
          </p:cNvSpPr>
          <p:nvPr>
            <p:ph type="subTitle" idx="1"/>
          </p:nvPr>
        </p:nvSpPr>
        <p:spPr>
          <a:xfrm>
            <a:off x="883920" y="3764280"/>
            <a:ext cx="6946900" cy="1766570"/>
          </a:xfrm>
        </p:spPr>
        <p:txBody>
          <a:bodyPr/>
          <a:lstStyle/>
          <a:p>
            <a:pPr eaLnBrk="1" hangingPunct="1">
              <a:defRPr/>
            </a:pPr>
            <a:endParaRPr lang="en-GB" altLang="en-US" b="1" dirty="0">
              <a:solidFill>
                <a:srgbClr val="0000CC"/>
              </a:solidFill>
              <a:latin typeface="+mj-lt"/>
              <a:ea typeface="+mj-ea"/>
              <a:cs typeface="+mj-cs"/>
            </a:endParaRPr>
          </a:p>
          <a:p>
            <a:pPr eaLnBrk="1" hangingPunct="1">
              <a:defRPr/>
            </a:pPr>
            <a:r>
              <a:rPr lang="en-GB" altLang="en-US" b="1" dirty="0">
                <a:solidFill>
                  <a:srgbClr val="0000CC"/>
                </a:solidFill>
                <a:latin typeface="+mj-lt"/>
                <a:ea typeface="+mj-ea"/>
                <a:cs typeface="+mj-cs"/>
              </a:rPr>
              <a:t>S5-233193</a:t>
            </a:r>
          </a:p>
          <a:p>
            <a:pPr eaLnBrk="1" hangingPunct="1">
              <a:defRPr/>
            </a:pPr>
            <a:endParaRPr lang="en-GB" altLang="en-US" sz="1200" dirty="0">
              <a:solidFill>
                <a:srgbClr val="0000CC"/>
              </a:solidFill>
              <a:latin typeface="+mj-lt"/>
              <a:ea typeface="+mj-ea"/>
              <a:cs typeface="+mj-cs"/>
            </a:endParaRPr>
          </a:p>
          <a:p>
            <a:pPr>
              <a:lnSpc>
                <a:spcPct val="80000"/>
              </a:lnSpc>
              <a:defRPr/>
            </a:pPr>
            <a:endParaRPr lang="en-GB" altLang="en-US" sz="2000" dirty="0">
              <a:latin typeface="Arial" panose="020B0604020202020204" pitchFamily="34" charset="0"/>
            </a:endParaRPr>
          </a:p>
          <a:p>
            <a:pPr>
              <a:lnSpc>
                <a:spcPct val="80000"/>
              </a:lnSpc>
              <a:defRPr/>
            </a:pPr>
            <a:endParaRPr lang="en-GB" altLang="en-US" sz="2000" dirty="0">
              <a:latin typeface="Arial" panose="020B0604020202020204" pitchFamily="34" charset="0"/>
            </a:endParaRP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644D45EE-622C-4ED1-8EC3-B21CE0903875}"/>
              </a:ext>
            </a:extLst>
          </p:cNvPr>
          <p:cNvSpPr>
            <a:spLocks noGrp="1"/>
          </p:cNvSpPr>
          <p:nvPr>
            <p:ph type="title"/>
          </p:nvPr>
        </p:nvSpPr>
        <p:spPr>
          <a:xfrm>
            <a:off x="715087" y="348435"/>
            <a:ext cx="6827838" cy="498475"/>
          </a:xfrm>
        </p:spPr>
        <p:txBody>
          <a:bodyPr/>
          <a:lstStyle/>
          <a:p>
            <a:r>
              <a:rPr lang="en-US" altLang="en-US" dirty="0"/>
              <a:t>Process (3)</a:t>
            </a:r>
          </a:p>
        </p:txBody>
      </p:sp>
      <p:sp>
        <p:nvSpPr>
          <p:cNvPr id="14339" name="Content Placeholder 2">
            <a:extLst>
              <a:ext uri="{FF2B5EF4-FFF2-40B4-BE49-F238E27FC236}">
                <a16:creationId xmlns:a16="http://schemas.microsoft.com/office/drawing/2014/main" id="{9F730716-A531-47CC-BC13-4D4A187B370B}"/>
              </a:ext>
            </a:extLst>
          </p:cNvPr>
          <p:cNvSpPr>
            <a:spLocks noGrp="1"/>
          </p:cNvSpPr>
          <p:nvPr>
            <p:ph idx="1"/>
          </p:nvPr>
        </p:nvSpPr>
        <p:spPr>
          <a:xfrm>
            <a:off x="276459" y="996995"/>
            <a:ext cx="8591081" cy="5669778"/>
          </a:xfrm>
        </p:spPr>
        <p:txBody>
          <a:bodyPr/>
          <a:lstStyle/>
          <a:p>
            <a:pPr marL="365125" lvl="2" indent="-273050"/>
            <a:r>
              <a:rPr lang="en-GB" altLang="en-US" sz="1800" dirty="0"/>
              <a:t>Email threads - thread titles</a:t>
            </a:r>
          </a:p>
          <a:p>
            <a:pPr marL="708025" lvl="2" indent="-360363"/>
            <a:r>
              <a:rPr lang="en-GB" altLang="en-US" sz="1600" b="1" dirty="0"/>
              <a:t>Subject field of single Tdoc threads </a:t>
            </a:r>
            <a:r>
              <a:rPr lang="en-GB" altLang="en-US" sz="1600" dirty="0"/>
              <a:t>shall take the format of </a:t>
            </a:r>
          </a:p>
          <a:p>
            <a:pPr marL="1165225" lvl="3" indent="-360363"/>
            <a:r>
              <a:rPr lang="en-GB" altLang="zh-CN" sz="1600" dirty="0">
                <a:ea typeface="宋体" panose="02010600030101010101" pitchFamily="2" charset="-122"/>
              </a:rPr>
              <a:t>"[SA5#1..e], AI#</a:t>
            </a:r>
            <a:r>
              <a:rPr lang="en-GB" sz="1600" dirty="0">
                <a:ea typeface="宋体" panose="02010600030101010101" pitchFamily="2" charset="-122"/>
              </a:rPr>
              <a:t>-Acronym</a:t>
            </a:r>
            <a:r>
              <a:rPr lang="en-GB" altLang="zh-CN" sz="1600" dirty="0">
                <a:ea typeface="宋体" panose="02010600030101010101" pitchFamily="2" charset="-122"/>
              </a:rPr>
              <a:t>, S5-201xxx &lt;exact Tdoc Title&gt;“</a:t>
            </a:r>
          </a:p>
          <a:p>
            <a:pPr marL="708025" lvl="2" indent="-360363"/>
            <a:r>
              <a:rPr lang="en-GB" altLang="en-US" sz="1600" b="1" dirty="0"/>
              <a:t>Subject field of </a:t>
            </a:r>
            <a:r>
              <a:rPr lang="en-US" sz="1600" b="1" dirty="0"/>
              <a:t>grouped Tdoc</a:t>
            </a:r>
            <a:r>
              <a:rPr lang="en-GB" altLang="en-US" sz="1600" b="1" dirty="0"/>
              <a:t> threads </a:t>
            </a:r>
            <a:r>
              <a:rPr lang="en-GB" altLang="en-US" sz="1600" dirty="0"/>
              <a:t>shall take the format of </a:t>
            </a:r>
          </a:p>
          <a:p>
            <a:pPr marL="1165225" lvl="3" indent="-360363"/>
            <a:r>
              <a:rPr lang="en-US" sz="1600" dirty="0"/>
              <a:t>"[SA5#1..e], AI#-Acronym, GROUP#Y (List of Tdoc numbers) &lt;Group description&gt;"</a:t>
            </a:r>
            <a:endParaRPr lang="en-GB" altLang="zh-CN" sz="1600" dirty="0">
              <a:ea typeface="宋体" panose="02010600030101010101" pitchFamily="2" charset="-122"/>
            </a:endParaRPr>
          </a:p>
          <a:p>
            <a:pPr marL="1165225" lvl="3" indent="-360363"/>
            <a:r>
              <a:rPr lang="en-GB" altLang="zh-CN" sz="1400" dirty="0">
                <a:ea typeface="宋体" panose="02010600030101010101" pitchFamily="2" charset="-122"/>
              </a:rPr>
              <a:t>where:</a:t>
            </a:r>
          </a:p>
          <a:p>
            <a:pPr lvl="4"/>
            <a:r>
              <a:rPr lang="en-US" sz="1400" dirty="0"/>
              <a:t>AI is the agenda item </a:t>
            </a:r>
            <a:r>
              <a:rPr lang="en-GB" sz="1400" dirty="0">
                <a:ea typeface="宋体" panose="02010600030101010101" pitchFamily="2" charset="-122"/>
              </a:rPr>
              <a:t>(if applicable)</a:t>
            </a:r>
            <a:endParaRPr lang="en-GB" sz="1400" dirty="0"/>
          </a:p>
          <a:p>
            <a:pPr lvl="4"/>
            <a:r>
              <a:rPr lang="en-US" sz="1400" dirty="0"/>
              <a:t>Acronym is acronym for the AI (but “MAINT” for AI 6.3 and 7.3)</a:t>
            </a:r>
          </a:p>
          <a:p>
            <a:pPr lvl="4"/>
            <a:r>
              <a:rPr lang="en-US" sz="1400" dirty="0"/>
              <a:t>Y is the group serial number shown in the OAM “</a:t>
            </a:r>
            <a:r>
              <a:rPr lang="en-US" altLang="en-US" sz="1400" dirty="0"/>
              <a:t>Tdoc sequence proposal</a:t>
            </a:r>
            <a:r>
              <a:rPr lang="en-US" sz="1400" dirty="0"/>
              <a:t>”</a:t>
            </a:r>
            <a:endParaRPr lang="en-GB" sz="1400" dirty="0"/>
          </a:p>
          <a:p>
            <a:pPr lvl="4"/>
            <a:r>
              <a:rPr lang="en-US" sz="1400" dirty="0"/>
              <a:t>(List of </a:t>
            </a:r>
            <a:r>
              <a:rPr lang="en-US" sz="1400" dirty="0" err="1"/>
              <a:t>tdoc</a:t>
            </a:r>
            <a:r>
              <a:rPr lang="en-US" sz="1400" dirty="0"/>
              <a:t> numbers) is the </a:t>
            </a:r>
            <a:r>
              <a:rPr lang="en-US" sz="1400" dirty="0" err="1"/>
              <a:t>tdoc</a:t>
            </a:r>
            <a:r>
              <a:rPr lang="en-US" sz="1400" dirty="0"/>
              <a:t> numbers belonging to this group</a:t>
            </a:r>
          </a:p>
          <a:p>
            <a:pPr lvl="4"/>
            <a:r>
              <a:rPr lang="en-GB" altLang="zh-CN" sz="1400" dirty="0">
                <a:ea typeface="宋体" panose="02010600030101010101" pitchFamily="2" charset="-122"/>
              </a:rPr>
              <a:t>&lt;exact Tdoc Title&gt; for CRs and pCRs shall be like &lt;Rel-16 CR/pCR 28.xxx Title&gt;.</a:t>
            </a:r>
            <a:r>
              <a:rPr lang="en-GB" altLang="zh-CN" sz="1600" dirty="0">
                <a:ea typeface="宋体" panose="02010600030101010101" pitchFamily="2" charset="-122"/>
              </a:rPr>
              <a:t> </a:t>
            </a:r>
          </a:p>
          <a:p>
            <a:pPr marL="708025" lvl="2" indent="-360363"/>
            <a:r>
              <a:rPr lang="en-GB" altLang="zh-CN" sz="1600" b="1" dirty="0">
                <a:ea typeface="宋体" panose="02010600030101010101" pitchFamily="2" charset="-122"/>
              </a:rPr>
              <a:t>Examples of single Tdoc thread titles:</a:t>
            </a:r>
          </a:p>
          <a:p>
            <a:pPr marL="1165225" lvl="3" indent="-360363"/>
            <a:r>
              <a:rPr lang="en-GB" altLang="zh-CN" sz="1600" dirty="0">
                <a:ea typeface="宋体" panose="02010600030101010101" pitchFamily="2" charset="-122"/>
              </a:rPr>
              <a:t>[SA5#130e], 6.3-MAINT, S5-202abc Rel-16 CR 28.541 Correction of…</a:t>
            </a:r>
          </a:p>
          <a:p>
            <a:pPr marL="1165225" lvl="3" indent="-360363"/>
            <a:r>
              <a:rPr lang="en-GB" sz="1600" dirty="0"/>
              <a:t>[SA5#130e], 6.4.1-QOED, S5-202cde Rel-16 pCR 28.308 Remove …</a:t>
            </a:r>
            <a:endParaRPr lang="en-US" altLang="en-US" sz="1600" dirty="0">
              <a:solidFill>
                <a:srgbClr val="00B050"/>
              </a:solidFill>
            </a:endParaRPr>
          </a:p>
          <a:p>
            <a:pPr lvl="1"/>
            <a:r>
              <a:rPr lang="en-GB" altLang="zh-CN" sz="1600" b="1" dirty="0">
                <a:ea typeface="宋体" panose="02010600030101010101" pitchFamily="2" charset="-122"/>
              </a:rPr>
              <a:t>Example of grouped Tdoc thread title</a:t>
            </a:r>
            <a:r>
              <a:rPr lang="en-US" sz="1600" b="1" dirty="0"/>
              <a:t>:</a:t>
            </a:r>
            <a:endParaRPr lang="en-GB" sz="1600" b="1" dirty="0"/>
          </a:p>
          <a:p>
            <a:pPr lvl="2"/>
            <a:r>
              <a:rPr lang="en-GB" sz="1600" dirty="0"/>
              <a:t>[SA5#130e], 6.3-MAINT, GROUP#1 (S5-201377/S5-201403/S5-201306/S5-201307/S5-201308/S5-201309/S5-201310/S5-201348) </a:t>
            </a:r>
            <a:r>
              <a:rPr lang="en-US" sz="1600" dirty="0"/>
              <a:t>Correction for TS 28.623</a:t>
            </a:r>
            <a:endParaRPr lang="en-GB" altLang="en-US" sz="1600" dirty="0"/>
          </a:p>
          <a:p>
            <a:pPr marL="708025" lvl="2" indent="-360363"/>
            <a:r>
              <a:rPr lang="en-GB" altLang="zh-CN" sz="1600" dirty="0">
                <a:ea typeface="宋体" panose="02010600030101010101" pitchFamily="2" charset="-122"/>
              </a:rPr>
              <a:t>A summary of all OAM thread titles is provided in the “</a:t>
            </a:r>
            <a:r>
              <a:rPr lang="en-US" altLang="en-US" sz="1600" dirty="0" err="1"/>
              <a:t>AgendaWithTdocAllocation</a:t>
            </a:r>
            <a:r>
              <a:rPr lang="en-GB" altLang="zh-CN" sz="1600" dirty="0">
                <a:ea typeface="宋体" panose="02010600030101010101" pitchFamily="2" charset="-122"/>
              </a:rPr>
              <a:t>” and the OAM chair notes, and for CH thread titles in </a:t>
            </a:r>
            <a:r>
              <a:rPr lang="en-GB" sz="1600" dirty="0">
                <a:ea typeface="宋体" panose="02010600030101010101" pitchFamily="2" charset="-122"/>
              </a:rPr>
              <a:t>the “CH Agenda &amp; Time plan”.</a:t>
            </a:r>
            <a:endParaRPr lang="en-GB" altLang="zh-CN" sz="1600" dirty="0">
              <a:ea typeface="宋体" panose="02010600030101010101" pitchFamily="2" charset="-122"/>
            </a:endParaRPr>
          </a:p>
          <a:p>
            <a:pPr marL="708025" lvl="2" indent="-360363"/>
            <a:endParaRPr lang="en-GB" altLang="zh-CN" sz="1600" i="1" dirty="0">
              <a:ea typeface="宋体" panose="02010600030101010101" pitchFamily="2" charset="-122"/>
            </a:endParaRPr>
          </a:p>
          <a:p>
            <a:pPr marL="1165225" lvl="3" indent="-360363"/>
            <a:endParaRPr lang="en-US" altLang="en-US" sz="1600" dirty="0"/>
          </a:p>
          <a:p>
            <a:pPr marL="1165225" lvl="3" indent="-360363"/>
            <a:endParaRPr lang="en-GB" altLang="en-US" sz="1800" dirty="0"/>
          </a:p>
        </p:txBody>
      </p:sp>
    </p:spTree>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4FA320AC-A24B-4880-8E57-2995EBDB51BF}"/>
              </a:ext>
            </a:extLst>
          </p:cNvPr>
          <p:cNvSpPr>
            <a:spLocks noGrp="1"/>
          </p:cNvSpPr>
          <p:nvPr>
            <p:ph type="title"/>
          </p:nvPr>
        </p:nvSpPr>
        <p:spPr>
          <a:xfrm>
            <a:off x="727711" y="109556"/>
            <a:ext cx="6827838" cy="498475"/>
          </a:xfrm>
        </p:spPr>
        <p:txBody>
          <a:bodyPr/>
          <a:lstStyle/>
          <a:p>
            <a:r>
              <a:rPr lang="en-US" altLang="en-US" dirty="0"/>
              <a:t>Process (4)</a:t>
            </a:r>
          </a:p>
        </p:txBody>
      </p:sp>
      <p:sp>
        <p:nvSpPr>
          <p:cNvPr id="11267" name="Content Placeholder 2">
            <a:extLst>
              <a:ext uri="{FF2B5EF4-FFF2-40B4-BE49-F238E27FC236}">
                <a16:creationId xmlns:a16="http://schemas.microsoft.com/office/drawing/2014/main" id="{CC2E8D24-F865-420F-89F0-22D27483A7BC}"/>
              </a:ext>
            </a:extLst>
          </p:cNvPr>
          <p:cNvSpPr>
            <a:spLocks noGrp="1"/>
          </p:cNvSpPr>
          <p:nvPr>
            <p:ph idx="1"/>
          </p:nvPr>
        </p:nvSpPr>
        <p:spPr>
          <a:xfrm>
            <a:off x="-301195" y="922131"/>
            <a:ext cx="8885650" cy="5728761"/>
          </a:xfrm>
        </p:spPr>
        <p:txBody>
          <a:bodyPr/>
          <a:lstStyle/>
          <a:p>
            <a:pPr lvl="2">
              <a:defRPr/>
            </a:pPr>
            <a:r>
              <a:rPr lang="en-GB" altLang="en-US" sz="1800" dirty="0"/>
              <a:t>Email threads - </a:t>
            </a:r>
            <a:r>
              <a:rPr lang="en-GB" sz="1800" dirty="0"/>
              <a:t>contribution handling</a:t>
            </a:r>
            <a:endParaRPr lang="en-GB" altLang="en-US" sz="1800" dirty="0"/>
          </a:p>
          <a:p>
            <a:pPr lvl="3">
              <a:defRPr/>
            </a:pPr>
            <a:r>
              <a:rPr lang="en-GB" altLang="zh-CN" sz="1600" b="1" dirty="0">
                <a:ea typeface="宋体" panose="02010600030101010101" pitchFamily="2" charset="-122"/>
              </a:rPr>
              <a:t>No files shall be attached in the email discussions. There will be a separate folder on the public 3GPP ftp server where delegates can upload revised drafts: </a:t>
            </a:r>
            <a:r>
              <a:rPr lang="en-GB" altLang="en-US" sz="1600" dirty="0">
                <a:solidFill>
                  <a:srgbClr val="000000"/>
                </a:solidFill>
                <a:cs typeface="Arial" panose="020B0604020202020204" pitchFamily="34" charset="0"/>
              </a:rPr>
              <a:t>/</a:t>
            </a:r>
            <a:r>
              <a:rPr lang="en-GB" altLang="en-US" sz="1600" dirty="0" err="1">
                <a:solidFill>
                  <a:srgbClr val="000000"/>
                </a:solidFill>
                <a:cs typeface="Arial" panose="020B0604020202020204" pitchFamily="34" charset="0"/>
              </a:rPr>
              <a:t>tsg_sa</a:t>
            </a:r>
            <a:r>
              <a:rPr lang="en-GB" altLang="en-US" sz="1600" dirty="0">
                <a:solidFill>
                  <a:srgbClr val="000000"/>
                </a:solidFill>
                <a:cs typeface="Arial" panose="020B0604020202020204" pitchFamily="34" charset="0"/>
              </a:rPr>
              <a:t>/WG5_TM/&lt;meeting#&gt;/Inbox/Drafts</a:t>
            </a:r>
          </a:p>
          <a:p>
            <a:pPr lvl="3">
              <a:defRPr/>
            </a:pPr>
            <a:r>
              <a:rPr lang="en-GB" altLang="en-US" sz="1600" dirty="0"/>
              <a:t>Authors are encouraged </a:t>
            </a:r>
            <a:r>
              <a:rPr lang="en-GB" altLang="en-US" sz="1600" b="1" dirty="0"/>
              <a:t>not to revise contributions too rapidly</a:t>
            </a:r>
            <a:r>
              <a:rPr lang="en-GB" altLang="en-US" sz="1600" dirty="0"/>
              <a:t> after getting comments, but rather acknowledge and collect comments </a:t>
            </a:r>
            <a:r>
              <a:rPr lang="en-GB" sz="1600" dirty="0"/>
              <a:t>before producing the revised drafts (availability to be announced under the thread). </a:t>
            </a:r>
            <a:endParaRPr lang="en-GB" altLang="en-US" sz="1600" dirty="0"/>
          </a:p>
          <a:p>
            <a:pPr lvl="3">
              <a:defRPr/>
            </a:pPr>
            <a:r>
              <a:rPr lang="en-GB" altLang="en-US" sz="1600" b="1" dirty="0">
                <a:highlight>
                  <a:srgbClr val="FFFF00"/>
                </a:highlight>
              </a:rPr>
              <a:t>Revisions of Tdocs submitted before the meeting start: </a:t>
            </a:r>
            <a:r>
              <a:rPr lang="en-US" altLang="en-US" sz="1600" dirty="0">
                <a:highlight>
                  <a:srgbClr val="FFFF00"/>
                </a:highlight>
              </a:rPr>
              <a:t> Use xxxrev1/rev2 etc., and then if agreed, a new Tdoc# will be allocated for the final version. </a:t>
            </a:r>
          </a:p>
          <a:p>
            <a:pPr lvl="3">
              <a:defRPr/>
            </a:pPr>
            <a:r>
              <a:rPr lang="en-GB" altLang="en-US" sz="1600" dirty="0"/>
              <a:t>If a revised Tdoc is not agreed, the original Tdoc is normally Noted / Not pursued and no new Tdoc# will be allocated for the revision. H</a:t>
            </a:r>
            <a:r>
              <a:rPr lang="en-GB" sz="1600" dirty="0"/>
              <a:t>owever, a new Tdoc# could also be allocated upon request for revised &amp; not agreed </a:t>
            </a:r>
            <a:r>
              <a:rPr lang="en-GB" sz="1600" dirty="0" err="1"/>
              <a:t>tdocs</a:t>
            </a:r>
            <a:r>
              <a:rPr lang="en-GB" sz="1600" dirty="0"/>
              <a:t>, or revised </a:t>
            </a:r>
            <a:r>
              <a:rPr lang="en-GB" sz="1600" dirty="0" err="1"/>
              <a:t>tdocs</a:t>
            </a:r>
            <a:r>
              <a:rPr lang="en-GB" sz="1600" dirty="0"/>
              <a:t> for information, if recorded in the minutes (chair notes).</a:t>
            </a:r>
            <a:endParaRPr lang="en-US" altLang="en-US" sz="1600" i="1" dirty="0"/>
          </a:p>
          <a:p>
            <a:pPr lvl="3">
              <a:defRPr/>
            </a:pPr>
            <a:r>
              <a:rPr lang="en-US" altLang="en-US" sz="1600" b="1" dirty="0">
                <a:highlight>
                  <a:srgbClr val="FFFF00"/>
                </a:highlight>
              </a:rPr>
              <a:t>Revisions of new Tdocs created during the meeting, or late Tdocs which were not </a:t>
            </a:r>
            <a:r>
              <a:rPr lang="en-GB" altLang="en-US" sz="1600" b="1" dirty="0">
                <a:highlight>
                  <a:srgbClr val="FFFF00"/>
                </a:highlight>
              </a:rPr>
              <a:t>submitted</a:t>
            </a:r>
            <a:r>
              <a:rPr lang="en-US" altLang="en-US" sz="1600" b="1" dirty="0">
                <a:highlight>
                  <a:srgbClr val="FFFF00"/>
                </a:highlight>
              </a:rPr>
              <a:t> before meeting start:</a:t>
            </a:r>
            <a:r>
              <a:rPr lang="en-US" altLang="en-US" sz="1600" dirty="0">
                <a:highlight>
                  <a:srgbClr val="FFFF00"/>
                </a:highlight>
              </a:rPr>
              <a:t> Use xxxd1/d2 etc., and the same Tdoc# shall be used for the final version.</a:t>
            </a:r>
          </a:p>
          <a:p>
            <a:pPr lvl="3">
              <a:defRPr/>
            </a:pPr>
            <a:r>
              <a:rPr lang="en-US" altLang="en-US" sz="1600" dirty="0">
                <a:highlight>
                  <a:srgbClr val="FFFF00"/>
                </a:highlight>
              </a:rPr>
              <a:t>Please indicate revision status in the form “Revision status: S5-221100rev3” at the </a:t>
            </a:r>
            <a:r>
              <a:rPr lang="en-GB" sz="1600" dirty="0">
                <a:highlight>
                  <a:srgbClr val="FFFF00"/>
                </a:highlight>
              </a:rPr>
              <a:t>top of the email if a tdoc has been revised, as well as in the comments table.</a:t>
            </a:r>
            <a:endParaRPr lang="en-US" altLang="en-US" sz="1600" dirty="0">
              <a:highlight>
                <a:srgbClr val="FFFF00"/>
              </a:highlight>
            </a:endParaRPr>
          </a:p>
          <a:p>
            <a:pPr lvl="3">
              <a:defRPr/>
            </a:pPr>
            <a:r>
              <a:rPr lang="en-US" altLang="en-US" sz="1600" b="1" dirty="0"/>
              <a:t>For</a:t>
            </a:r>
            <a:r>
              <a:rPr lang="en-US" altLang="en-US" sz="1600" dirty="0"/>
              <a:t> </a:t>
            </a:r>
            <a:r>
              <a:rPr lang="en-US" altLang="en-US" sz="1600" b="1" dirty="0"/>
              <a:t>revised CRs</a:t>
            </a:r>
            <a:r>
              <a:rPr lang="en-US" altLang="en-US" sz="1600" dirty="0"/>
              <a:t>, </a:t>
            </a:r>
            <a:r>
              <a:rPr lang="en-US" altLang="en-US" sz="1600" b="1" dirty="0"/>
              <a:t>the ‘rev’ field in the CR cover shall only be stepped once</a:t>
            </a:r>
            <a:r>
              <a:rPr lang="en-US" altLang="en-US" sz="1600" dirty="0"/>
              <a:t>, to 1 (step only once for each new Tdoc#).</a:t>
            </a:r>
          </a:p>
          <a:p>
            <a:pPr lvl="3">
              <a:defRPr/>
            </a:pPr>
            <a:endParaRPr lang="en-GB" altLang="en-US" sz="1600" dirty="0"/>
          </a:p>
          <a:p>
            <a:pPr lvl="2">
              <a:defRPr/>
            </a:pPr>
            <a:endParaRPr lang="en-GB" altLang="en-US" sz="1800" dirty="0"/>
          </a:p>
          <a:p>
            <a:pPr marL="1371600" lvl="3" indent="0">
              <a:buFont typeface="Arial" panose="020B0604020202020204" pitchFamily="34" charset="0"/>
              <a:buNone/>
              <a:defRPr/>
            </a:pPr>
            <a:endParaRPr lang="en-GB" altLang="en-US" sz="1800" dirty="0"/>
          </a:p>
          <a:p>
            <a:pPr lvl="1">
              <a:defRPr/>
            </a:pPr>
            <a:endParaRPr lang="en-GB" altLang="en-US" sz="1800" dirty="0"/>
          </a:p>
          <a:p>
            <a:pPr lvl="2">
              <a:defRPr/>
            </a:pPr>
            <a:endParaRPr lang="en-GB" altLang="en-US" dirty="0"/>
          </a:p>
        </p:txBody>
      </p:sp>
    </p:spTree>
    <p:extLst>
      <p:ext uri="{BB962C8B-B14F-4D97-AF65-F5344CB8AC3E}">
        <p14:creationId xmlns:p14="http://schemas.microsoft.com/office/powerpoint/2010/main" val="3940408507"/>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4FA320AC-A24B-4880-8E57-2995EBDB51BF}"/>
              </a:ext>
            </a:extLst>
          </p:cNvPr>
          <p:cNvSpPr>
            <a:spLocks noGrp="1"/>
          </p:cNvSpPr>
          <p:nvPr>
            <p:ph type="title"/>
          </p:nvPr>
        </p:nvSpPr>
        <p:spPr>
          <a:xfrm>
            <a:off x="758089" y="380322"/>
            <a:ext cx="6827838" cy="498475"/>
          </a:xfrm>
        </p:spPr>
        <p:txBody>
          <a:bodyPr/>
          <a:lstStyle/>
          <a:p>
            <a:r>
              <a:rPr lang="en-US" altLang="en-US" dirty="0"/>
              <a:t>Process (5)</a:t>
            </a:r>
          </a:p>
        </p:txBody>
      </p:sp>
      <p:sp>
        <p:nvSpPr>
          <p:cNvPr id="11267" name="Content Placeholder 2">
            <a:extLst>
              <a:ext uri="{FF2B5EF4-FFF2-40B4-BE49-F238E27FC236}">
                <a16:creationId xmlns:a16="http://schemas.microsoft.com/office/drawing/2014/main" id="{CC2E8D24-F865-420F-89F0-22D27483A7BC}"/>
              </a:ext>
            </a:extLst>
          </p:cNvPr>
          <p:cNvSpPr>
            <a:spLocks noGrp="1"/>
          </p:cNvSpPr>
          <p:nvPr>
            <p:ph idx="1"/>
          </p:nvPr>
        </p:nvSpPr>
        <p:spPr>
          <a:xfrm>
            <a:off x="-389637" y="1370012"/>
            <a:ext cx="8693664" cy="5487988"/>
          </a:xfrm>
        </p:spPr>
        <p:txBody>
          <a:bodyPr/>
          <a:lstStyle/>
          <a:p>
            <a:pPr lvl="3">
              <a:defRPr/>
            </a:pPr>
            <a:r>
              <a:rPr lang="en-GB" sz="1600" b="1" dirty="0">
                <a:highlight>
                  <a:srgbClr val="FFFF00"/>
                </a:highlight>
              </a:rPr>
              <a:t>New tdocs created during the meeting should always get a new separate thread,</a:t>
            </a:r>
            <a:r>
              <a:rPr lang="en-GB" sz="1600" dirty="0"/>
              <a:t> even if they relate to an existing tdoc group, to avoid renaming the thread title and risk for parallel forks </a:t>
            </a:r>
            <a:r>
              <a:rPr lang="en-GB" sz="1600" b="1" dirty="0"/>
              <a:t>– except in the following case: </a:t>
            </a:r>
            <a:r>
              <a:rPr lang="en-GB" sz="1600" dirty="0"/>
              <a:t>If one ore more new mirror CRs are created during the meeting, they shall be merged in the same thread as the original Cat-F CR, as all the technical comments should be the same for all “mirrors”.</a:t>
            </a:r>
          </a:p>
          <a:p>
            <a:pPr lvl="3">
              <a:defRPr/>
            </a:pPr>
            <a:r>
              <a:rPr lang="en-GB" altLang="en-US" sz="1600" b="1" dirty="0"/>
              <a:t>If two Tdocs are merged, e.g. xx1 merged into xx2,</a:t>
            </a:r>
            <a:r>
              <a:rPr lang="en-GB" altLang="en-US" sz="1600" dirty="0"/>
              <a:t> </a:t>
            </a:r>
            <a:r>
              <a:rPr lang="en-GB" altLang="en-US" sz="1600" b="1" dirty="0"/>
              <a:t>the status of xx1 shall be recorded as “merged in revision of xx2”</a:t>
            </a:r>
            <a:r>
              <a:rPr lang="en-GB" altLang="en-US" sz="1600" dirty="0"/>
              <a:t> (as the final tdoc# for the merged document is not known at the time of merge). </a:t>
            </a:r>
            <a:r>
              <a:rPr lang="en-US" altLang="en-US" sz="1600" dirty="0"/>
              <a:t>I</a:t>
            </a:r>
            <a:r>
              <a:rPr lang="en-US" sz="1600" dirty="0"/>
              <a:t>f the merged tdoc revision of xx2 is not agreed/approved, this anyway needs be allocated a tdoc# which will have the “Noted/not pursued” status.</a:t>
            </a:r>
          </a:p>
          <a:p>
            <a:pPr lvl="3">
              <a:defRPr/>
            </a:pPr>
            <a:r>
              <a:rPr lang="en-GB" sz="1600" b="1" dirty="0"/>
              <a:t>Thread names when moving tdoc(s) to another agenda item</a:t>
            </a:r>
            <a:r>
              <a:rPr lang="en-GB" sz="1600" dirty="0"/>
              <a:t> during the meeting</a:t>
            </a:r>
            <a:r>
              <a:rPr lang="en-US" sz="1600" dirty="0"/>
              <a:t>:</a:t>
            </a:r>
          </a:p>
          <a:p>
            <a:pPr lvl="4">
              <a:defRPr/>
            </a:pPr>
            <a:r>
              <a:rPr lang="en-US" sz="1400" dirty="0">
                <a:effectLst/>
                <a:latin typeface="Calibri" panose="020F0502020204030204" pitchFamily="34" charset="0"/>
                <a:ea typeface="Calibri" panose="020F0502020204030204" pitchFamily="34" charset="0"/>
                <a:cs typeface="Calibri" panose="020F0502020204030204" pitchFamily="34" charset="0"/>
              </a:rPr>
              <a:t>Create new individual thread(s) for the moved tdoc(s) under the correct agenda item. Announce the move in the new thread(s) and i</a:t>
            </a:r>
            <a:r>
              <a:rPr lang="en-US" sz="1400" dirty="0">
                <a:latin typeface="Calibri" panose="020F0502020204030204" pitchFamily="34" charset="0"/>
                <a:cs typeface="Calibri" panose="020F0502020204030204" pitchFamily="34" charset="0"/>
              </a:rPr>
              <a:t>nclude the comments from the original thread in the new thread table(s).</a:t>
            </a:r>
            <a:endParaRPr lang="en-US" sz="1400" dirty="0">
              <a:latin typeface="Calibri" panose="020F0502020204030204" pitchFamily="34" charset="0"/>
              <a:ea typeface="Calibri" panose="020F0502020204030204" pitchFamily="34" charset="0"/>
              <a:cs typeface="Arial" panose="020B0604020202020204" pitchFamily="34" charset="0"/>
            </a:endParaRPr>
          </a:p>
          <a:p>
            <a:pPr lvl="4">
              <a:defRPr/>
            </a:pPr>
            <a:r>
              <a:rPr lang="en-US" sz="1400" dirty="0">
                <a:latin typeface="Calibri" panose="020F0502020204030204" pitchFamily="34" charset="0"/>
                <a:cs typeface="Calibri" panose="020F0502020204030204" pitchFamily="34" charset="0"/>
              </a:rPr>
              <a:t>Discontinue </a:t>
            </a:r>
            <a:r>
              <a:rPr lang="en-US" sz="1400" dirty="0">
                <a:effectLst/>
                <a:latin typeface="Calibri" panose="020F0502020204030204" pitchFamily="34" charset="0"/>
                <a:ea typeface="Calibri" panose="020F0502020204030204" pitchFamily="34" charset="0"/>
                <a:cs typeface="Calibri" panose="020F0502020204030204" pitchFamily="34" charset="0"/>
              </a:rPr>
              <a:t>the moved tdoc(s)</a:t>
            </a:r>
            <a:r>
              <a:rPr lang="en-US" sz="1400" dirty="0">
                <a:latin typeface="Calibri" panose="020F0502020204030204" pitchFamily="34" charset="0"/>
                <a:cs typeface="Calibri" panose="020F0502020204030204" pitchFamily="34" charset="0"/>
              </a:rPr>
              <a:t> from the old thread (send announcement that comments on them should be sent on the new individual threads). No renaming of the old thread to avoid parallel forks, but no new comments on the moved </a:t>
            </a:r>
            <a:r>
              <a:rPr lang="en-US" sz="1400" dirty="0">
                <a:effectLst/>
                <a:latin typeface="Calibri" panose="020F0502020204030204" pitchFamily="34" charset="0"/>
                <a:ea typeface="Calibri" panose="020F0502020204030204" pitchFamily="34" charset="0"/>
                <a:cs typeface="Calibri" panose="020F0502020204030204" pitchFamily="34" charset="0"/>
              </a:rPr>
              <a:t>tdoc(s)</a:t>
            </a:r>
            <a:r>
              <a:rPr lang="en-US" sz="1400" dirty="0">
                <a:latin typeface="Calibri" panose="020F0502020204030204" pitchFamily="34" charset="0"/>
                <a:cs typeface="Calibri" panose="020F0502020204030204" pitchFamily="34" charset="0"/>
              </a:rPr>
              <a:t> shall be sent in that thread. </a:t>
            </a:r>
            <a:endParaRPr lang="en-GB" sz="1400" dirty="0">
              <a:latin typeface="Calibri" panose="020F0502020204030204" pitchFamily="34" charset="0"/>
              <a:cs typeface="Calibri" panose="020F0502020204030204" pitchFamily="34" charset="0"/>
            </a:endParaRPr>
          </a:p>
          <a:p>
            <a:pPr lvl="3">
              <a:defRPr/>
            </a:pPr>
            <a:endParaRPr lang="en-GB" sz="1600" b="1" dirty="0">
              <a:highlight>
                <a:srgbClr val="00FFFF"/>
              </a:highlight>
            </a:endParaRPr>
          </a:p>
          <a:p>
            <a:pPr lvl="3">
              <a:defRPr/>
            </a:pPr>
            <a:endParaRPr lang="en-GB" sz="1600" b="1" dirty="0">
              <a:highlight>
                <a:srgbClr val="00FFFF"/>
              </a:highlight>
            </a:endParaRPr>
          </a:p>
          <a:p>
            <a:pPr lvl="3">
              <a:defRPr/>
            </a:pPr>
            <a:endParaRPr lang="en-GB" sz="1600" dirty="0"/>
          </a:p>
          <a:p>
            <a:pPr lvl="3">
              <a:defRPr/>
            </a:pPr>
            <a:endParaRPr lang="en-GB" altLang="en-US" sz="1600" dirty="0"/>
          </a:p>
          <a:p>
            <a:pPr lvl="2">
              <a:defRPr/>
            </a:pPr>
            <a:endParaRPr lang="en-GB" altLang="en-US" sz="1800" dirty="0"/>
          </a:p>
          <a:p>
            <a:pPr marL="1371600" lvl="3" indent="0">
              <a:buFont typeface="Arial" panose="020B0604020202020204" pitchFamily="34" charset="0"/>
              <a:buNone/>
              <a:defRPr/>
            </a:pPr>
            <a:endParaRPr lang="en-GB" altLang="en-US" sz="1800" dirty="0"/>
          </a:p>
          <a:p>
            <a:pPr lvl="1">
              <a:defRPr/>
            </a:pPr>
            <a:endParaRPr lang="en-GB" altLang="en-US" sz="1800" dirty="0"/>
          </a:p>
          <a:p>
            <a:pPr lvl="2">
              <a:defRPr/>
            </a:pPr>
            <a:endParaRPr lang="en-GB" altLang="en-US" dirty="0"/>
          </a:p>
        </p:txBody>
      </p:sp>
    </p:spTree>
    <p:extLst>
      <p:ext uri="{BB962C8B-B14F-4D97-AF65-F5344CB8AC3E}">
        <p14:creationId xmlns:p14="http://schemas.microsoft.com/office/powerpoint/2010/main" val="3321131760"/>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79968" y="-95617"/>
            <a:ext cx="6827838" cy="1143000"/>
          </a:xfrm>
        </p:spPr>
        <p:txBody>
          <a:bodyPr/>
          <a:lstStyle/>
          <a:p>
            <a:r>
              <a:rPr lang="en-US" altLang="zh-CN" dirty="0"/>
              <a:t>Process (6)</a:t>
            </a:r>
            <a:endParaRPr lang="zh-CN" altLang="en-US" dirty="0"/>
          </a:p>
        </p:txBody>
      </p:sp>
      <p:sp>
        <p:nvSpPr>
          <p:cNvPr id="8" name="矩形 7"/>
          <p:cNvSpPr/>
          <p:nvPr/>
        </p:nvSpPr>
        <p:spPr>
          <a:xfrm>
            <a:off x="181865" y="1047383"/>
            <a:ext cx="8566350" cy="3871829"/>
          </a:xfrm>
          <a:prstGeom prst="rect">
            <a:avLst/>
          </a:prstGeom>
        </p:spPr>
        <p:txBody>
          <a:bodyPr wrap="square">
            <a:spAutoFit/>
          </a:bodyPr>
          <a:lstStyle/>
          <a:p>
            <a:pPr marL="228600" indent="-228600">
              <a:spcBef>
                <a:spcPct val="20000"/>
              </a:spcBef>
              <a:buFont typeface="Arial" panose="020B0604020202020204" pitchFamily="34" charset="0"/>
              <a:buChar char="•"/>
              <a:defRPr/>
            </a:pPr>
            <a:r>
              <a:rPr lang="en-GB" altLang="en-US" sz="1600" kern="0" dirty="0">
                <a:solidFill>
                  <a:prstClr val="black"/>
                </a:solidFill>
                <a:latin typeface="Calibri"/>
              </a:rPr>
              <a:t>Email threads – </a:t>
            </a:r>
            <a:r>
              <a:rPr lang="en-US" altLang="zh-CN" sz="1600" kern="0" dirty="0">
                <a:solidFill>
                  <a:prstClr val="black"/>
                </a:solidFill>
                <a:latin typeface="Calibri"/>
              </a:rPr>
              <a:t>Comments </a:t>
            </a:r>
            <a:r>
              <a:rPr lang="en-GB" altLang="zh-CN" sz="1600" kern="0" dirty="0">
                <a:solidFill>
                  <a:prstClr val="black"/>
                </a:solidFill>
                <a:latin typeface="Calibri"/>
              </a:rPr>
              <a:t>handling</a:t>
            </a:r>
            <a:endParaRPr lang="en-US" altLang="en-US" sz="1600" b="1" kern="0" dirty="0">
              <a:solidFill>
                <a:prstClr val="black"/>
              </a:solidFill>
              <a:latin typeface="Calibri"/>
            </a:endParaRPr>
          </a:p>
          <a:p>
            <a:pPr marL="685800" lvl="1" indent="-228600">
              <a:spcBef>
                <a:spcPct val="20000"/>
              </a:spcBef>
              <a:buFont typeface="Arial" panose="020B0604020202020204" pitchFamily="34" charset="0"/>
              <a:buChar char="–"/>
              <a:defRPr/>
            </a:pPr>
            <a:r>
              <a:rPr lang="en-US" altLang="en-US" sz="1400" b="1" kern="0" dirty="0">
                <a:solidFill>
                  <a:prstClr val="black"/>
                </a:solidFill>
                <a:latin typeface="Calibri"/>
              </a:rPr>
              <a:t>Comments</a:t>
            </a:r>
            <a:r>
              <a:rPr lang="en-US" altLang="en-US" sz="1400" kern="0" dirty="0">
                <a:solidFill>
                  <a:prstClr val="black"/>
                </a:solidFill>
                <a:latin typeface="Calibri"/>
              </a:rPr>
              <a:t> providing questions/proposals </a:t>
            </a:r>
            <a:r>
              <a:rPr lang="en-US" altLang="en-US" sz="1400" b="1" kern="0" dirty="0">
                <a:solidFill>
                  <a:prstClr val="black"/>
                </a:solidFill>
                <a:latin typeface="Calibri"/>
              </a:rPr>
              <a:t>embedded inside a copy of the actual Tdoc</a:t>
            </a:r>
            <a:r>
              <a:rPr lang="en-US" altLang="en-US" sz="1400" kern="0" dirty="0">
                <a:solidFill>
                  <a:prstClr val="black"/>
                </a:solidFill>
                <a:latin typeface="Calibri"/>
              </a:rPr>
              <a:t> are allowed. They should be uploaded on the Drafts folder and have file name like </a:t>
            </a:r>
            <a:r>
              <a:rPr lang="en-US" altLang="zh-CN" sz="1400" i="1" kern="0" dirty="0" err="1">
                <a:solidFill>
                  <a:prstClr val="black"/>
                </a:solidFill>
                <a:latin typeface="Calibri"/>
              </a:rPr>
              <a:t>tdoc_revx_AB</a:t>
            </a:r>
            <a:r>
              <a:rPr lang="en-US" altLang="zh-CN" sz="1400" i="1" kern="0" dirty="0">
                <a:solidFill>
                  <a:prstClr val="black"/>
                </a:solidFill>
                <a:latin typeface="Calibri"/>
              </a:rPr>
              <a:t> COMMENT </a:t>
            </a:r>
            <a:r>
              <a:rPr lang="en-US" altLang="en-US" sz="1400" kern="0" dirty="0">
                <a:solidFill>
                  <a:prstClr val="black"/>
                </a:solidFill>
                <a:latin typeface="Calibri"/>
              </a:rPr>
              <a:t> where AB is the commenter’s initials. The revision number x shall not be increased in this case. </a:t>
            </a:r>
            <a:r>
              <a:rPr lang="en-US" altLang="en-US" sz="1400" b="1" kern="0" dirty="0">
                <a:solidFill>
                  <a:prstClr val="black"/>
                </a:solidFill>
                <a:latin typeface="Calibri"/>
              </a:rPr>
              <a:t>O</a:t>
            </a:r>
            <a:r>
              <a:rPr lang="en-GB" altLang="en-US" sz="1400" b="1" kern="0" dirty="0" err="1">
                <a:solidFill>
                  <a:prstClr val="black"/>
                </a:solidFill>
                <a:latin typeface="Calibri"/>
              </a:rPr>
              <a:t>nly</a:t>
            </a:r>
            <a:r>
              <a:rPr lang="en-GB" altLang="zh-CN" sz="1400" b="1" kern="0" dirty="0">
                <a:solidFill>
                  <a:prstClr val="black"/>
                </a:solidFill>
                <a:latin typeface="Calibri"/>
              </a:rPr>
              <a:t> the author  is allowed to increase the </a:t>
            </a:r>
            <a:r>
              <a:rPr lang="en-GB" altLang="zh-CN" sz="1400" i="1" kern="0" dirty="0">
                <a:solidFill>
                  <a:prstClr val="black"/>
                </a:solidFill>
                <a:latin typeface="Calibri"/>
              </a:rPr>
              <a:t>x</a:t>
            </a:r>
            <a:r>
              <a:rPr lang="en-GB" altLang="zh-CN" sz="1400" b="1" kern="0" dirty="0">
                <a:solidFill>
                  <a:prstClr val="black"/>
                </a:solidFill>
                <a:latin typeface="Calibri"/>
              </a:rPr>
              <a:t> in </a:t>
            </a:r>
            <a:r>
              <a:rPr lang="en-GB" altLang="zh-CN" sz="1400" i="1" kern="0" dirty="0">
                <a:solidFill>
                  <a:prstClr val="black"/>
                </a:solidFill>
                <a:latin typeface="Calibri"/>
              </a:rPr>
              <a:t>‘</a:t>
            </a:r>
            <a:r>
              <a:rPr lang="en-GB" altLang="zh-CN" sz="1400" i="1" kern="0" dirty="0" err="1">
                <a:solidFill>
                  <a:prstClr val="black"/>
                </a:solidFill>
                <a:latin typeface="Calibri"/>
              </a:rPr>
              <a:t>tdoc_revx</a:t>
            </a:r>
            <a:r>
              <a:rPr lang="en-GB" altLang="zh-CN" sz="1400" b="1" kern="0" dirty="0">
                <a:solidFill>
                  <a:prstClr val="black"/>
                </a:solidFill>
                <a:latin typeface="Calibri"/>
              </a:rPr>
              <a:t>’ revision number, when submitting a new revision.</a:t>
            </a:r>
          </a:p>
          <a:p>
            <a:pPr marL="685800" lvl="1" indent="-228600">
              <a:spcBef>
                <a:spcPct val="20000"/>
              </a:spcBef>
              <a:buFont typeface="Arial" panose="020B0604020202020204" pitchFamily="34" charset="0"/>
              <a:buChar char="–"/>
              <a:defRPr/>
            </a:pPr>
            <a:r>
              <a:rPr lang="en-US" altLang="zh-CN" sz="1400" b="1" kern="0" dirty="0">
                <a:solidFill>
                  <a:prstClr val="black"/>
                </a:solidFill>
                <a:latin typeface="Calibri"/>
              </a:rPr>
              <a:t>A comments table should be used </a:t>
            </a:r>
            <a:r>
              <a:rPr lang="en-US" altLang="zh-CN" sz="1400" kern="0" dirty="0">
                <a:solidFill>
                  <a:prstClr val="black"/>
                </a:solidFill>
                <a:latin typeface="Calibri"/>
              </a:rPr>
              <a:t>in each thread, in the following way:</a:t>
            </a:r>
          </a:p>
          <a:p>
            <a:pPr marL="1143000" lvl="2" indent="-228600">
              <a:spcBef>
                <a:spcPct val="20000"/>
              </a:spcBef>
              <a:buFont typeface="Arial" panose="020B0604020202020204" pitchFamily="34" charset="0"/>
              <a:buChar char="–"/>
              <a:defRPr/>
            </a:pPr>
            <a:r>
              <a:rPr lang="en-US" altLang="zh-CN" sz="1400" kern="0" dirty="0">
                <a:solidFill>
                  <a:prstClr val="black"/>
                </a:solidFill>
                <a:latin typeface="Calibri"/>
              </a:rPr>
              <a:t>Every comment should be placed in the table by the commenter, either as a new row or ‘embedded’ if it is a response to a previous comment.</a:t>
            </a:r>
          </a:p>
          <a:p>
            <a:pPr marL="1143000" lvl="2" indent="-228600">
              <a:spcBef>
                <a:spcPct val="20000"/>
              </a:spcBef>
              <a:buFont typeface="Arial" panose="020B0604020202020204" pitchFamily="34" charset="0"/>
              <a:buChar char="–"/>
              <a:defRPr/>
            </a:pPr>
            <a:r>
              <a:rPr lang="en-US" altLang="zh-CN" sz="1400" kern="0" dirty="0">
                <a:solidFill>
                  <a:prstClr val="black"/>
                </a:solidFill>
                <a:latin typeface="Calibri"/>
              </a:rPr>
              <a:t>Every new comment should be highlighted at the very top in the email, giving a clear reference to where in the table it is located.</a:t>
            </a:r>
          </a:p>
          <a:p>
            <a:pPr marL="1143000" lvl="2" indent="-228600">
              <a:spcBef>
                <a:spcPct val="20000"/>
              </a:spcBef>
              <a:buFont typeface="Arial" panose="020B0604020202020204" pitchFamily="34" charset="0"/>
              <a:buChar char="–"/>
              <a:defRPr/>
            </a:pPr>
            <a:r>
              <a:rPr lang="en-US" altLang="zh-CN" sz="1400" kern="0" dirty="0">
                <a:solidFill>
                  <a:prstClr val="black"/>
                </a:solidFill>
                <a:latin typeface="Calibri"/>
              </a:rPr>
              <a:t>If c</a:t>
            </a:r>
            <a:r>
              <a:rPr lang="en-US" altLang="en-US" sz="1400" kern="0" dirty="0">
                <a:solidFill>
                  <a:prstClr val="black"/>
                </a:solidFill>
                <a:latin typeface="Calibri"/>
              </a:rPr>
              <a:t>omments have been embedded inside a copy of the actual Tdoc, a reference to the folder and file name should be included in the comments table.</a:t>
            </a:r>
          </a:p>
          <a:p>
            <a:pPr marL="1143000" lvl="2" indent="-228600">
              <a:spcBef>
                <a:spcPct val="20000"/>
              </a:spcBef>
              <a:buFont typeface="Arial" panose="020B0604020202020204" pitchFamily="34" charset="0"/>
              <a:buChar char="–"/>
              <a:defRPr/>
            </a:pPr>
            <a:r>
              <a:rPr lang="en-US" altLang="zh-CN" sz="1400" kern="0" dirty="0">
                <a:latin typeface="Calibri"/>
              </a:rPr>
              <a:t>For a group email thread, it is recommended to </a:t>
            </a:r>
            <a:r>
              <a:rPr lang="en-US" altLang="zh-CN" sz="1400" b="1" kern="0" dirty="0">
                <a:latin typeface="Calibri"/>
              </a:rPr>
              <a:t>keep the comments table separate for each tdoc</a:t>
            </a:r>
          </a:p>
          <a:p>
            <a:pPr marL="685800" lvl="1" indent="-228600">
              <a:spcBef>
                <a:spcPct val="20000"/>
              </a:spcBef>
              <a:buFont typeface="Arial" panose="020B0604020202020204" pitchFamily="34" charset="0"/>
              <a:buChar char="–"/>
              <a:defRPr/>
            </a:pPr>
            <a:r>
              <a:rPr lang="en-US" altLang="zh-CN" sz="1400" b="1" kern="0" dirty="0">
                <a:latin typeface="Calibri"/>
              </a:rPr>
              <a:t>Tags: </a:t>
            </a:r>
            <a:r>
              <a:rPr lang="en-US" altLang="zh-CN" sz="1400" kern="0" dirty="0">
                <a:latin typeface="Calibri"/>
              </a:rPr>
              <a:t>To be able to find new comments among earlier ones, please start each comment with a tag like [&lt;Company&gt;&lt;Date&gt;]. If more than one delegate per company is commenting, you may add the delegate’s signature, and if more than one comment per day, add a sequence number after the date like “0925-2”.</a:t>
            </a:r>
          </a:p>
        </p:txBody>
      </p:sp>
    </p:spTree>
    <p:extLst>
      <p:ext uri="{BB962C8B-B14F-4D97-AF65-F5344CB8AC3E}">
        <p14:creationId xmlns:p14="http://schemas.microsoft.com/office/powerpoint/2010/main" val="2404546210"/>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79968" y="-95617"/>
            <a:ext cx="6827838" cy="1143000"/>
          </a:xfrm>
        </p:spPr>
        <p:txBody>
          <a:bodyPr/>
          <a:lstStyle/>
          <a:p>
            <a:r>
              <a:rPr lang="en-US" altLang="zh-CN" dirty="0"/>
              <a:t>Process (7)</a:t>
            </a:r>
            <a:endParaRPr lang="zh-CN" altLang="en-US" dirty="0"/>
          </a:p>
        </p:txBody>
      </p:sp>
      <p:sp>
        <p:nvSpPr>
          <p:cNvPr id="4" name="矩形 3"/>
          <p:cNvSpPr/>
          <p:nvPr/>
        </p:nvSpPr>
        <p:spPr>
          <a:xfrm>
            <a:off x="442152" y="1115563"/>
            <a:ext cx="3526735" cy="276999"/>
          </a:xfrm>
          <a:prstGeom prst="rect">
            <a:avLst/>
          </a:prstGeom>
        </p:spPr>
        <p:txBody>
          <a:bodyPr wrap="none">
            <a:spAutoFit/>
          </a:bodyPr>
          <a:lstStyle/>
          <a:p>
            <a:r>
              <a:rPr lang="en-GB" altLang="zh-CN" sz="1200" b="1" dirty="0"/>
              <a:t>Template to use for recording all comments:</a:t>
            </a:r>
            <a:endParaRPr lang="zh-CN" altLang="en-US" sz="1200" b="1" i="1" dirty="0">
              <a:solidFill>
                <a:srgbClr val="FF0000"/>
              </a:solidFill>
              <a:highlight>
                <a:srgbClr val="FFFF00"/>
              </a:highlight>
            </a:endParaRPr>
          </a:p>
        </p:txBody>
      </p:sp>
      <p:graphicFrame>
        <p:nvGraphicFramePr>
          <p:cNvPr id="7" name="Table 9">
            <a:extLst>
              <a:ext uri="{FF2B5EF4-FFF2-40B4-BE49-F238E27FC236}">
                <a16:creationId xmlns:a16="http://schemas.microsoft.com/office/drawing/2014/main" id="{725A6AFA-11DA-4047-8C20-0AA254539464}"/>
              </a:ext>
            </a:extLst>
          </p:cNvPr>
          <p:cNvGraphicFramePr>
            <a:graphicFrameLocks noGrp="1"/>
          </p:cNvGraphicFramePr>
          <p:nvPr>
            <p:extLst>
              <p:ext uri="{D42A27DB-BD31-4B8C-83A1-F6EECF244321}">
                <p14:modId xmlns:p14="http://schemas.microsoft.com/office/powerpoint/2010/main" val="1990154371"/>
              </p:ext>
            </p:extLst>
          </p:nvPr>
        </p:nvGraphicFramePr>
        <p:xfrm>
          <a:off x="551751" y="1708605"/>
          <a:ext cx="8388350" cy="858984"/>
        </p:xfrm>
        <a:graphic>
          <a:graphicData uri="http://schemas.openxmlformats.org/drawingml/2006/table">
            <a:tbl>
              <a:tblPr firstRow="1" firstCol="1" bandRow="1">
                <a:tableStyleId>{5C22544A-7EE6-4342-B048-85BDC9FD1C3A}</a:tableStyleId>
              </a:tblPr>
              <a:tblGrid>
                <a:gridCol w="368766">
                  <a:extLst>
                    <a:ext uri="{9D8B030D-6E8A-4147-A177-3AD203B41FA5}">
                      <a16:colId xmlns:a16="http://schemas.microsoft.com/office/drawing/2014/main" val="3565437420"/>
                    </a:ext>
                  </a:extLst>
                </a:gridCol>
                <a:gridCol w="762044">
                  <a:extLst>
                    <a:ext uri="{9D8B030D-6E8A-4147-A177-3AD203B41FA5}">
                      <a16:colId xmlns:a16="http://schemas.microsoft.com/office/drawing/2014/main" val="2005541898"/>
                    </a:ext>
                  </a:extLst>
                </a:gridCol>
                <a:gridCol w="1132941">
                  <a:extLst>
                    <a:ext uri="{9D8B030D-6E8A-4147-A177-3AD203B41FA5}">
                      <a16:colId xmlns:a16="http://schemas.microsoft.com/office/drawing/2014/main" val="568265937"/>
                    </a:ext>
                  </a:extLst>
                </a:gridCol>
                <a:gridCol w="6124599">
                  <a:extLst>
                    <a:ext uri="{9D8B030D-6E8A-4147-A177-3AD203B41FA5}">
                      <a16:colId xmlns:a16="http://schemas.microsoft.com/office/drawing/2014/main" val="1481919802"/>
                    </a:ext>
                  </a:extLst>
                </a:gridCol>
              </a:tblGrid>
              <a:tr h="286328">
                <a:tc>
                  <a:txBody>
                    <a:bodyPr/>
                    <a:lstStyle/>
                    <a:p>
                      <a:pPr algn="ctr">
                        <a:lnSpc>
                          <a:spcPct val="105000"/>
                        </a:lnSpc>
                        <a:spcAft>
                          <a:spcPts val="0"/>
                        </a:spcAft>
                      </a:pPr>
                      <a:r>
                        <a:rPr lang="en-GB" sz="900" dirty="0">
                          <a:effectLst/>
                        </a:rPr>
                        <a:t>No.</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ctr">
                        <a:lnSpc>
                          <a:spcPct val="105000"/>
                        </a:lnSpc>
                        <a:spcAft>
                          <a:spcPts val="0"/>
                        </a:spcAft>
                      </a:pPr>
                      <a:r>
                        <a:rPr lang="en-GB" sz="900">
                          <a:effectLst/>
                        </a:rPr>
                        <a:t>Company name</a:t>
                      </a:r>
                      <a:endParaRPr lang="en-GB" sz="80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ctr">
                        <a:lnSpc>
                          <a:spcPct val="105000"/>
                        </a:lnSpc>
                        <a:spcAft>
                          <a:spcPts val="0"/>
                        </a:spcAft>
                      </a:pPr>
                      <a:r>
                        <a:rPr lang="en-US" sz="900" dirty="0">
                          <a:effectLst/>
                        </a:rPr>
                        <a:t>Support to </a:t>
                      </a:r>
                      <a:r>
                        <a:rPr lang="en-US" sz="900" dirty="0" err="1">
                          <a:effectLst/>
                        </a:rPr>
                        <a:t>tdocs</a:t>
                      </a:r>
                      <a:r>
                        <a:rPr lang="en-US"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l">
                        <a:lnSpc>
                          <a:spcPct val="105000"/>
                        </a:lnSpc>
                        <a:spcAft>
                          <a:spcPts val="0"/>
                        </a:spcAft>
                      </a:pPr>
                      <a:r>
                        <a:rPr lang="en-US" sz="900" dirty="0">
                          <a:effectLst/>
                        </a:rPr>
                        <a:t>Comments</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extLst>
                  <a:ext uri="{0D108BD9-81ED-4DB2-BD59-A6C34878D82A}">
                    <a16:rowId xmlns:a16="http://schemas.microsoft.com/office/drawing/2014/main" val="1489237956"/>
                  </a:ext>
                </a:extLst>
              </a:tr>
              <a:tr h="286328">
                <a:tc>
                  <a:txBody>
                    <a:bodyPr/>
                    <a:lstStyle/>
                    <a:p>
                      <a:pPr>
                        <a:lnSpc>
                          <a:spcPct val="105000"/>
                        </a:lnSpc>
                        <a:spcAft>
                          <a:spcPts val="0"/>
                        </a:spcAft>
                      </a:pPr>
                      <a:r>
                        <a:rPr lang="en-GB" sz="900">
                          <a:effectLst/>
                        </a:rPr>
                        <a:t>1</a:t>
                      </a:r>
                      <a:endParaRPr lang="en-GB" sz="80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Company-A</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marL="228600" indent="-228600">
                        <a:lnSpc>
                          <a:spcPct val="105000"/>
                        </a:lnSpc>
                        <a:spcAft>
                          <a:spcPts val="0"/>
                        </a:spcAft>
                        <a:buAutoNum type="arabicPeriod"/>
                      </a:pPr>
                      <a:r>
                        <a:rPr lang="en-GB" sz="900" dirty="0">
                          <a:effectLst/>
                        </a:rPr>
                        <a:t>…</a:t>
                      </a:r>
                    </a:p>
                    <a:p>
                      <a:pPr marL="228600" indent="-228600">
                        <a:lnSpc>
                          <a:spcPct val="105000"/>
                        </a:lnSpc>
                        <a:spcAft>
                          <a:spcPts val="0"/>
                        </a:spcAft>
                        <a:buAutoNum type="arabicPeriod"/>
                      </a:pPr>
                      <a:r>
                        <a:rPr lang="en-GB" sz="900" dirty="0">
                          <a:effectLst/>
                        </a:rPr>
                        <a:t>…</a:t>
                      </a:r>
                      <a:endParaRPr lang="en-GB" sz="800" dirty="0">
                        <a:effectLst/>
                      </a:endParaRPr>
                    </a:p>
                  </a:txBody>
                  <a:tcPr marL="57553" marR="57553" marT="0" marB="0"/>
                </a:tc>
                <a:extLst>
                  <a:ext uri="{0D108BD9-81ED-4DB2-BD59-A6C34878D82A}">
                    <a16:rowId xmlns:a16="http://schemas.microsoft.com/office/drawing/2014/main" val="1180994893"/>
                  </a:ext>
                </a:extLst>
              </a:tr>
              <a:tr h="286328">
                <a:tc>
                  <a:txBody>
                    <a:bodyPr/>
                    <a:lstStyle/>
                    <a:p>
                      <a:pPr>
                        <a:lnSpc>
                          <a:spcPct val="105000"/>
                        </a:lnSpc>
                        <a:spcAft>
                          <a:spcPts val="0"/>
                        </a:spcAft>
                      </a:pPr>
                      <a:r>
                        <a:rPr lang="en-GB" sz="900">
                          <a:effectLst/>
                        </a:rPr>
                        <a:t>2</a:t>
                      </a:r>
                      <a:endParaRPr lang="en-GB" sz="80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Company-B</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marL="228600" indent="-228600">
                        <a:lnSpc>
                          <a:spcPct val="105000"/>
                        </a:lnSpc>
                        <a:spcAft>
                          <a:spcPts val="0"/>
                        </a:spcAft>
                        <a:buAutoNum type="arabicPeriod"/>
                      </a:pPr>
                      <a:r>
                        <a:rPr lang="en-GB" sz="900" dirty="0">
                          <a:effectLst/>
                        </a:rPr>
                        <a:t>…</a:t>
                      </a:r>
                    </a:p>
                  </a:txBody>
                  <a:tcPr marL="57553" marR="57553" marT="0" marB="0"/>
                </a:tc>
                <a:extLst>
                  <a:ext uri="{0D108BD9-81ED-4DB2-BD59-A6C34878D82A}">
                    <a16:rowId xmlns:a16="http://schemas.microsoft.com/office/drawing/2014/main" val="428720909"/>
                  </a:ext>
                </a:extLst>
              </a:tr>
            </a:tbl>
          </a:graphicData>
        </a:graphic>
      </p:graphicFrame>
      <p:sp>
        <p:nvSpPr>
          <p:cNvPr id="9" name="Rectangle 7">
            <a:extLst>
              <a:ext uri="{FF2B5EF4-FFF2-40B4-BE49-F238E27FC236}">
                <a16:creationId xmlns:a16="http://schemas.microsoft.com/office/drawing/2014/main" id="{5A2A79FE-84BD-476C-95AD-D5506B4A3D34}"/>
              </a:ext>
            </a:extLst>
          </p:cNvPr>
          <p:cNvSpPr>
            <a:spLocks noChangeArrowheads="1"/>
          </p:cNvSpPr>
          <p:nvPr/>
        </p:nvSpPr>
        <p:spPr bwMode="auto">
          <a:xfrm>
            <a:off x="468138" y="1468440"/>
            <a:ext cx="4605754"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GB" b="1" dirty="0">
                <a:solidFill>
                  <a:srgbClr val="FF0000"/>
                </a:solidFill>
                <a:highlight>
                  <a:srgbClr val="FFFF00"/>
                </a:highlight>
              </a:rPr>
              <a:t>&lt;Tdoc-1&gt; &lt;Title&gt; &lt;(Source)&gt;:</a:t>
            </a:r>
            <a:endParaRPr kumimoji="0" lang="en-GB" altLang="en-US" sz="400" b="0" i="0" u="none" strike="noStrike" cap="none" normalizeH="0" baseline="0" dirty="0">
              <a:ln>
                <a:noFill/>
              </a:ln>
              <a:solidFill>
                <a:srgbClr val="FF0000"/>
              </a:solidFill>
              <a:effectLst/>
              <a:highlight>
                <a:srgbClr val="FFFF00"/>
              </a:highlight>
            </a:endParaRPr>
          </a:p>
        </p:txBody>
      </p:sp>
      <p:sp>
        <p:nvSpPr>
          <p:cNvPr id="10" name="Rectangle 7">
            <a:extLst>
              <a:ext uri="{FF2B5EF4-FFF2-40B4-BE49-F238E27FC236}">
                <a16:creationId xmlns:a16="http://schemas.microsoft.com/office/drawing/2014/main" id="{F40A1ED8-24E1-4BCC-BCD1-62F32D73DEE8}"/>
              </a:ext>
            </a:extLst>
          </p:cNvPr>
          <p:cNvSpPr>
            <a:spLocks noChangeArrowheads="1"/>
          </p:cNvSpPr>
          <p:nvPr/>
        </p:nvSpPr>
        <p:spPr bwMode="auto">
          <a:xfrm>
            <a:off x="450382" y="2625593"/>
            <a:ext cx="5322621"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GB" b="1" dirty="0">
                <a:solidFill>
                  <a:srgbClr val="FF0000"/>
                </a:solidFill>
                <a:highlight>
                  <a:srgbClr val="FFFF00"/>
                </a:highlight>
              </a:rPr>
              <a:t>&lt;Tdoc-2&gt; &lt;Title&gt; &lt;(Source)&gt;:</a:t>
            </a:r>
            <a:endParaRPr kumimoji="0" lang="en-GB" altLang="en-US" sz="400" b="0" i="0" u="none" strike="noStrike" cap="none" normalizeH="0" baseline="0" dirty="0">
              <a:ln>
                <a:noFill/>
              </a:ln>
              <a:effectLst/>
              <a:highlight>
                <a:srgbClr val="FFFF00"/>
              </a:highlight>
            </a:endParaRPr>
          </a:p>
        </p:txBody>
      </p:sp>
      <p:graphicFrame>
        <p:nvGraphicFramePr>
          <p:cNvPr id="11" name="Table 10">
            <a:extLst>
              <a:ext uri="{FF2B5EF4-FFF2-40B4-BE49-F238E27FC236}">
                <a16:creationId xmlns:a16="http://schemas.microsoft.com/office/drawing/2014/main" id="{621EB5FF-F314-425A-A25E-DF143B0C3983}"/>
              </a:ext>
            </a:extLst>
          </p:cNvPr>
          <p:cNvGraphicFramePr>
            <a:graphicFrameLocks noGrp="1"/>
          </p:cNvGraphicFramePr>
          <p:nvPr>
            <p:extLst>
              <p:ext uri="{D42A27DB-BD31-4B8C-83A1-F6EECF244321}">
                <p14:modId xmlns:p14="http://schemas.microsoft.com/office/powerpoint/2010/main" val="61861082"/>
              </p:ext>
            </p:extLst>
          </p:nvPr>
        </p:nvGraphicFramePr>
        <p:xfrm>
          <a:off x="551751" y="2871814"/>
          <a:ext cx="8388350" cy="858984"/>
        </p:xfrm>
        <a:graphic>
          <a:graphicData uri="http://schemas.openxmlformats.org/drawingml/2006/table">
            <a:tbl>
              <a:tblPr firstRow="1" firstCol="1" bandRow="1">
                <a:tableStyleId>{5C22544A-7EE6-4342-B048-85BDC9FD1C3A}</a:tableStyleId>
              </a:tblPr>
              <a:tblGrid>
                <a:gridCol w="368766">
                  <a:extLst>
                    <a:ext uri="{9D8B030D-6E8A-4147-A177-3AD203B41FA5}">
                      <a16:colId xmlns:a16="http://schemas.microsoft.com/office/drawing/2014/main" val="3565437420"/>
                    </a:ext>
                  </a:extLst>
                </a:gridCol>
                <a:gridCol w="762044">
                  <a:extLst>
                    <a:ext uri="{9D8B030D-6E8A-4147-A177-3AD203B41FA5}">
                      <a16:colId xmlns:a16="http://schemas.microsoft.com/office/drawing/2014/main" val="2005541898"/>
                    </a:ext>
                  </a:extLst>
                </a:gridCol>
                <a:gridCol w="1132941">
                  <a:extLst>
                    <a:ext uri="{9D8B030D-6E8A-4147-A177-3AD203B41FA5}">
                      <a16:colId xmlns:a16="http://schemas.microsoft.com/office/drawing/2014/main" val="568265937"/>
                    </a:ext>
                  </a:extLst>
                </a:gridCol>
                <a:gridCol w="6124599">
                  <a:extLst>
                    <a:ext uri="{9D8B030D-6E8A-4147-A177-3AD203B41FA5}">
                      <a16:colId xmlns:a16="http://schemas.microsoft.com/office/drawing/2014/main" val="1481919802"/>
                    </a:ext>
                  </a:extLst>
                </a:gridCol>
              </a:tblGrid>
              <a:tr h="286328">
                <a:tc>
                  <a:txBody>
                    <a:bodyPr/>
                    <a:lstStyle/>
                    <a:p>
                      <a:pPr algn="ctr">
                        <a:lnSpc>
                          <a:spcPct val="105000"/>
                        </a:lnSpc>
                        <a:spcAft>
                          <a:spcPts val="0"/>
                        </a:spcAft>
                      </a:pPr>
                      <a:r>
                        <a:rPr lang="en-GB" sz="900" dirty="0">
                          <a:effectLst/>
                        </a:rPr>
                        <a:t>No.</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ctr">
                        <a:lnSpc>
                          <a:spcPct val="105000"/>
                        </a:lnSpc>
                        <a:spcAft>
                          <a:spcPts val="0"/>
                        </a:spcAft>
                      </a:pPr>
                      <a:r>
                        <a:rPr lang="en-GB" sz="900" dirty="0">
                          <a:effectLst/>
                        </a:rPr>
                        <a:t>Company name</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ctr">
                        <a:lnSpc>
                          <a:spcPct val="105000"/>
                        </a:lnSpc>
                        <a:spcAft>
                          <a:spcPts val="0"/>
                        </a:spcAft>
                      </a:pPr>
                      <a:r>
                        <a:rPr lang="en-US" sz="900" dirty="0">
                          <a:effectLst/>
                        </a:rPr>
                        <a:t>Support to </a:t>
                      </a:r>
                      <a:r>
                        <a:rPr lang="en-US" sz="900" dirty="0" err="1">
                          <a:effectLst/>
                        </a:rPr>
                        <a:t>tdocs</a:t>
                      </a:r>
                      <a:r>
                        <a:rPr lang="en-US"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l">
                        <a:lnSpc>
                          <a:spcPct val="105000"/>
                        </a:lnSpc>
                        <a:spcAft>
                          <a:spcPts val="0"/>
                        </a:spcAft>
                      </a:pPr>
                      <a:r>
                        <a:rPr lang="en-US" sz="900" dirty="0">
                          <a:effectLst/>
                        </a:rPr>
                        <a:t>Comments</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extLst>
                  <a:ext uri="{0D108BD9-81ED-4DB2-BD59-A6C34878D82A}">
                    <a16:rowId xmlns:a16="http://schemas.microsoft.com/office/drawing/2014/main" val="1489237956"/>
                  </a:ext>
                </a:extLst>
              </a:tr>
              <a:tr h="286328">
                <a:tc>
                  <a:txBody>
                    <a:bodyPr/>
                    <a:lstStyle/>
                    <a:p>
                      <a:pPr>
                        <a:lnSpc>
                          <a:spcPct val="105000"/>
                        </a:lnSpc>
                        <a:spcAft>
                          <a:spcPts val="0"/>
                        </a:spcAft>
                      </a:pPr>
                      <a:r>
                        <a:rPr lang="en-GB" sz="900">
                          <a:effectLst/>
                        </a:rPr>
                        <a:t>1</a:t>
                      </a:r>
                      <a:endParaRPr lang="en-GB" sz="80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Company-A</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marL="228600" indent="-228600">
                        <a:lnSpc>
                          <a:spcPct val="105000"/>
                        </a:lnSpc>
                        <a:spcAft>
                          <a:spcPts val="0"/>
                        </a:spcAft>
                        <a:buAutoNum type="arabicPeriod"/>
                      </a:pPr>
                      <a:r>
                        <a:rPr lang="en-GB" sz="900" dirty="0">
                          <a:effectLst/>
                        </a:rPr>
                        <a:t>…</a:t>
                      </a:r>
                    </a:p>
                    <a:p>
                      <a:pPr marL="228600" indent="-228600">
                        <a:lnSpc>
                          <a:spcPct val="105000"/>
                        </a:lnSpc>
                        <a:spcAft>
                          <a:spcPts val="0"/>
                        </a:spcAft>
                        <a:buAutoNum type="arabicPeriod"/>
                      </a:pPr>
                      <a:r>
                        <a:rPr lang="en-GB" sz="900" dirty="0">
                          <a:effectLst/>
                        </a:rPr>
                        <a:t>…</a:t>
                      </a:r>
                      <a:endParaRPr lang="en-GB" sz="800" dirty="0">
                        <a:effectLst/>
                      </a:endParaRPr>
                    </a:p>
                  </a:txBody>
                  <a:tcPr marL="57553" marR="57553" marT="0" marB="0"/>
                </a:tc>
                <a:extLst>
                  <a:ext uri="{0D108BD9-81ED-4DB2-BD59-A6C34878D82A}">
                    <a16:rowId xmlns:a16="http://schemas.microsoft.com/office/drawing/2014/main" val="1180994893"/>
                  </a:ext>
                </a:extLst>
              </a:tr>
              <a:tr h="286328">
                <a:tc>
                  <a:txBody>
                    <a:bodyPr/>
                    <a:lstStyle/>
                    <a:p>
                      <a:pPr>
                        <a:lnSpc>
                          <a:spcPct val="105000"/>
                        </a:lnSpc>
                        <a:spcAft>
                          <a:spcPts val="0"/>
                        </a:spcAft>
                      </a:pPr>
                      <a:r>
                        <a:rPr lang="en-GB" sz="900" dirty="0">
                          <a:effectLst/>
                        </a:rPr>
                        <a:t>2</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Company-B</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marL="228600" indent="-228600">
                        <a:lnSpc>
                          <a:spcPct val="105000"/>
                        </a:lnSpc>
                        <a:spcAft>
                          <a:spcPts val="0"/>
                        </a:spcAft>
                        <a:buAutoNum type="arabicPeriod"/>
                      </a:pPr>
                      <a:r>
                        <a:rPr lang="en-GB" sz="900" dirty="0">
                          <a:effectLst/>
                        </a:rPr>
                        <a:t>…</a:t>
                      </a:r>
                    </a:p>
                  </a:txBody>
                  <a:tcPr marL="57553" marR="57553" marT="0" marB="0"/>
                </a:tc>
                <a:extLst>
                  <a:ext uri="{0D108BD9-81ED-4DB2-BD59-A6C34878D82A}">
                    <a16:rowId xmlns:a16="http://schemas.microsoft.com/office/drawing/2014/main" val="428720909"/>
                  </a:ext>
                </a:extLst>
              </a:tr>
            </a:tbl>
          </a:graphicData>
        </a:graphic>
      </p:graphicFrame>
    </p:spTree>
    <p:extLst>
      <p:ext uri="{BB962C8B-B14F-4D97-AF65-F5344CB8AC3E}">
        <p14:creationId xmlns:p14="http://schemas.microsoft.com/office/powerpoint/2010/main" val="4129628752"/>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4FA320AC-A24B-4880-8E57-2995EBDB51BF}"/>
              </a:ext>
            </a:extLst>
          </p:cNvPr>
          <p:cNvSpPr>
            <a:spLocks noGrp="1"/>
          </p:cNvSpPr>
          <p:nvPr>
            <p:ph type="title"/>
          </p:nvPr>
        </p:nvSpPr>
        <p:spPr>
          <a:xfrm>
            <a:off x="686814" y="342389"/>
            <a:ext cx="6827838" cy="498475"/>
          </a:xfrm>
        </p:spPr>
        <p:txBody>
          <a:bodyPr/>
          <a:lstStyle/>
          <a:p>
            <a:r>
              <a:rPr lang="en-US" altLang="en-US" dirty="0"/>
              <a:t>Process (8)</a:t>
            </a:r>
          </a:p>
        </p:txBody>
      </p:sp>
      <p:sp>
        <p:nvSpPr>
          <p:cNvPr id="11267" name="Content Placeholder 2">
            <a:extLst>
              <a:ext uri="{FF2B5EF4-FFF2-40B4-BE49-F238E27FC236}">
                <a16:creationId xmlns:a16="http://schemas.microsoft.com/office/drawing/2014/main" id="{CC2E8D24-F865-420F-89F0-22D27483A7BC}"/>
              </a:ext>
            </a:extLst>
          </p:cNvPr>
          <p:cNvSpPr>
            <a:spLocks noGrp="1"/>
          </p:cNvSpPr>
          <p:nvPr>
            <p:ph idx="1"/>
          </p:nvPr>
        </p:nvSpPr>
        <p:spPr>
          <a:xfrm>
            <a:off x="-316653" y="1431217"/>
            <a:ext cx="8834772" cy="6082899"/>
          </a:xfrm>
        </p:spPr>
        <p:txBody>
          <a:bodyPr/>
          <a:lstStyle/>
          <a:p>
            <a:pPr lvl="2">
              <a:defRPr/>
            </a:pPr>
            <a:r>
              <a:rPr lang="en-GB" altLang="en-US" sz="1800" dirty="0"/>
              <a:t>Email threads</a:t>
            </a:r>
            <a:r>
              <a:rPr lang="en-GB" sz="1800" dirty="0"/>
              <a:t> and decision process</a:t>
            </a:r>
            <a:endParaRPr lang="en-GB" altLang="en-US" sz="1800" dirty="0"/>
          </a:p>
          <a:p>
            <a:pPr lvl="3">
              <a:defRPr/>
            </a:pPr>
            <a:r>
              <a:rPr lang="en-GB" sz="1600" dirty="0"/>
              <a:t>The </a:t>
            </a:r>
            <a:r>
              <a:rPr lang="en-GB" sz="1600" b="1" dirty="0"/>
              <a:t>tdoc</a:t>
            </a:r>
            <a:r>
              <a:rPr lang="en-GB" sz="1600" dirty="0"/>
              <a:t> </a:t>
            </a:r>
            <a:r>
              <a:rPr lang="en-GB" sz="1600" b="1" dirty="0"/>
              <a:t>author</a:t>
            </a:r>
            <a:r>
              <a:rPr lang="en-GB" sz="1600" dirty="0"/>
              <a:t> coordinates the discussions and seeks </a:t>
            </a:r>
            <a:r>
              <a:rPr lang="en-US" sz="1600" dirty="0"/>
              <a:t>consensus</a:t>
            </a:r>
            <a:r>
              <a:rPr lang="en-GB" sz="1600" dirty="0"/>
              <a:t>. This may be for a single Tdoc thread or a package of grouped Tdocs (in which case the author needs to coordinate with the other authors in that group).</a:t>
            </a:r>
          </a:p>
          <a:p>
            <a:pPr lvl="3">
              <a:defRPr/>
            </a:pPr>
            <a:r>
              <a:rPr lang="en-GB" sz="1600" b="1" dirty="0"/>
              <a:t>Moderator</a:t>
            </a:r>
            <a:r>
              <a:rPr lang="en-GB" sz="1600" dirty="0"/>
              <a:t> is the chair or vice chair who moderates the discussions, </a:t>
            </a:r>
            <a:r>
              <a:rPr lang="en-US" sz="1600" dirty="0"/>
              <a:t>proposes actions (e.g. merging Tdocs or updates due to comments) </a:t>
            </a:r>
            <a:r>
              <a:rPr lang="en-GB" sz="1600" dirty="0"/>
              <a:t>and declares the final conclusion for each contribution.</a:t>
            </a:r>
          </a:p>
          <a:p>
            <a:pPr lvl="3">
              <a:defRPr/>
            </a:pPr>
            <a:r>
              <a:rPr lang="en-GB" sz="1600" b="1" dirty="0"/>
              <a:t>Conclusions will </a:t>
            </a:r>
            <a:r>
              <a:rPr lang="en-GB" sz="1600" b="1" u="sng" dirty="0"/>
              <a:t>not</a:t>
            </a:r>
            <a:r>
              <a:rPr lang="en-GB" sz="1600" b="1" dirty="0"/>
              <a:t> be declared in each thread but be shown in intermediate and final distributions of the “OAM chair notes” (also including </a:t>
            </a:r>
            <a:r>
              <a:rPr lang="en-GB" altLang="en-US" sz="1600" b="1" dirty="0"/>
              <a:t>agenda 2-5) </a:t>
            </a:r>
            <a:r>
              <a:rPr lang="en-GB" sz="1600" b="1" dirty="0"/>
              <a:t> and the “CH Agenda &amp; Time plan”. </a:t>
            </a:r>
          </a:p>
          <a:p>
            <a:pPr lvl="3">
              <a:defRPr/>
            </a:pPr>
            <a:r>
              <a:rPr lang="en-SE" sz="1600" dirty="0">
                <a:highlight>
                  <a:srgbClr val="FFFF00"/>
                </a:highlight>
              </a:rPr>
              <a:t>Final d</a:t>
            </a:r>
            <a:r>
              <a:rPr lang="en-US" sz="1600" dirty="0" err="1">
                <a:highlight>
                  <a:srgbClr val="FFFF00"/>
                </a:highlight>
              </a:rPr>
              <a:t>ecisions</a:t>
            </a:r>
            <a:r>
              <a:rPr lang="en-US" sz="1600" dirty="0">
                <a:highlight>
                  <a:srgbClr val="FFFF00"/>
                </a:highlight>
              </a:rPr>
              <a:t> are only taken in the closing plenary</a:t>
            </a:r>
            <a:endParaRPr lang="en-GB" sz="1600" dirty="0">
              <a:highlight>
                <a:srgbClr val="FFFF00"/>
              </a:highlight>
            </a:endParaRPr>
          </a:p>
          <a:p>
            <a:pPr marL="1371600" lvl="3" indent="0">
              <a:buNone/>
              <a:defRPr/>
            </a:pPr>
            <a:endParaRPr lang="en-US" altLang="en-US" sz="1600" dirty="0"/>
          </a:p>
          <a:p>
            <a:pPr lvl="3">
              <a:defRPr/>
            </a:pPr>
            <a:endParaRPr lang="en-US" altLang="en-US" sz="1600" dirty="0"/>
          </a:p>
          <a:p>
            <a:pPr lvl="3">
              <a:defRPr/>
            </a:pPr>
            <a:endParaRPr lang="en-GB" altLang="en-US" sz="1600" dirty="0"/>
          </a:p>
          <a:p>
            <a:pPr lvl="2">
              <a:defRPr/>
            </a:pPr>
            <a:endParaRPr lang="en-GB" altLang="en-US" sz="1800" b="1" dirty="0"/>
          </a:p>
          <a:p>
            <a:pPr marL="1371600" lvl="3" indent="0">
              <a:buFont typeface="Arial" panose="020B0604020202020204" pitchFamily="34" charset="0"/>
              <a:buNone/>
              <a:defRPr/>
            </a:pPr>
            <a:endParaRPr lang="en-GB" altLang="en-US" sz="1800" dirty="0"/>
          </a:p>
          <a:p>
            <a:pPr lvl="1">
              <a:defRPr/>
            </a:pPr>
            <a:endParaRPr lang="en-GB" altLang="en-US" sz="1800" dirty="0"/>
          </a:p>
          <a:p>
            <a:pPr lvl="2">
              <a:defRPr/>
            </a:pPr>
            <a:endParaRPr lang="en-GB" altLang="en-US" dirty="0"/>
          </a:p>
        </p:txBody>
      </p:sp>
    </p:spTree>
    <p:extLst>
      <p:ext uri="{BB962C8B-B14F-4D97-AF65-F5344CB8AC3E}">
        <p14:creationId xmlns:p14="http://schemas.microsoft.com/office/powerpoint/2010/main" val="3543240166"/>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C3F03803-F716-419D-AD51-8BBA1D350D7A}"/>
              </a:ext>
            </a:extLst>
          </p:cNvPr>
          <p:cNvSpPr>
            <a:spLocks noGrp="1"/>
          </p:cNvSpPr>
          <p:nvPr>
            <p:ph type="title"/>
          </p:nvPr>
        </p:nvSpPr>
        <p:spPr>
          <a:xfrm>
            <a:off x="776287" y="13526"/>
            <a:ext cx="6827837" cy="1143000"/>
          </a:xfrm>
        </p:spPr>
        <p:txBody>
          <a:bodyPr/>
          <a:lstStyle/>
          <a:p>
            <a:pPr>
              <a:defRPr/>
            </a:pPr>
            <a:r>
              <a:rPr lang="en-US" altLang="en-US" dirty="0"/>
              <a:t>Process (9)</a:t>
            </a:r>
            <a:endParaRPr lang="en-GB" altLang="en-US" dirty="0"/>
          </a:p>
        </p:txBody>
      </p:sp>
      <p:sp>
        <p:nvSpPr>
          <p:cNvPr id="16387" name="Content Placeholder 2">
            <a:extLst>
              <a:ext uri="{FF2B5EF4-FFF2-40B4-BE49-F238E27FC236}">
                <a16:creationId xmlns:a16="http://schemas.microsoft.com/office/drawing/2014/main" id="{FE009F97-868F-4990-A902-67BB289A20F5}"/>
              </a:ext>
            </a:extLst>
          </p:cNvPr>
          <p:cNvSpPr>
            <a:spLocks noGrp="1"/>
          </p:cNvSpPr>
          <p:nvPr>
            <p:ph idx="1"/>
          </p:nvPr>
        </p:nvSpPr>
        <p:spPr>
          <a:xfrm>
            <a:off x="75405" y="1089414"/>
            <a:ext cx="8229600" cy="5491162"/>
          </a:xfrm>
        </p:spPr>
        <p:txBody>
          <a:bodyPr/>
          <a:lstStyle/>
          <a:p>
            <a:pPr lvl="1"/>
            <a:r>
              <a:rPr lang="en-GB" altLang="en-US" sz="1800" dirty="0"/>
              <a:t>Conference calls</a:t>
            </a:r>
          </a:p>
          <a:p>
            <a:pPr lvl="2"/>
            <a:r>
              <a:rPr lang="en-GB" altLang="en-US" sz="1600" dirty="0"/>
              <a:t>Conference calls to be set up on a per-need basis for specific topics (Chair/VC to decide)</a:t>
            </a:r>
          </a:p>
          <a:p>
            <a:pPr lvl="3"/>
            <a:r>
              <a:rPr lang="en-GB" altLang="en-US" sz="1600" dirty="0"/>
              <a:t>Should account for time zones of participants. See the table in slide 3.</a:t>
            </a:r>
          </a:p>
          <a:p>
            <a:pPr lvl="3"/>
            <a:r>
              <a:rPr lang="en-GB" altLang="en-US" sz="1600" dirty="0"/>
              <a:t>MCC will set up each call with the web/audio conference tool supported by MCC. </a:t>
            </a:r>
            <a:r>
              <a:rPr lang="en-GB" altLang="en-US" sz="1600" dirty="0">
                <a:highlight>
                  <a:srgbClr val="00FFFF"/>
                </a:highlight>
              </a:rPr>
              <a:t>For specific call date/times of this meeting, see slides 6&amp;7.</a:t>
            </a:r>
          </a:p>
          <a:p>
            <a:pPr lvl="3"/>
            <a:r>
              <a:rPr lang="en-GB" sz="1600" b="1" dirty="0"/>
              <a:t>Please edit your profile</a:t>
            </a:r>
            <a:r>
              <a:rPr lang="en-GB" sz="1600" dirty="0"/>
              <a:t> in the </a:t>
            </a:r>
            <a:r>
              <a:rPr lang="en-GB" altLang="en-US" sz="1600" dirty="0"/>
              <a:t>conference tool</a:t>
            </a:r>
            <a:r>
              <a:rPr lang="en-GB" sz="1600" dirty="0"/>
              <a:t> with: &lt;Company&gt;, &lt;FirstName&gt; &lt;</a:t>
            </a:r>
            <a:r>
              <a:rPr lang="en-GB" sz="1600" dirty="0" err="1"/>
              <a:t>FamilyName</a:t>
            </a:r>
            <a:r>
              <a:rPr lang="en-GB" sz="1600" dirty="0"/>
              <a:t>&gt;" to help with identification of attendees</a:t>
            </a:r>
            <a:endParaRPr lang="en-GB" altLang="en-US" sz="1600" dirty="0"/>
          </a:p>
          <a:p>
            <a:pPr lvl="3"/>
            <a:r>
              <a:rPr lang="en-GB" sz="1600" b="1" dirty="0"/>
              <a:t>No final decisions </a:t>
            </a:r>
            <a:r>
              <a:rPr lang="en-GB" sz="1600" dirty="0"/>
              <a:t>will be taken in the conf. calls (except the CH closing and SA5 closing plenary conf. call); they are </a:t>
            </a:r>
            <a:r>
              <a:rPr lang="en-GB" sz="1600" b="1" dirty="0"/>
              <a:t>complementary to the email discussions/approvals to progress complex/controversial issues </a:t>
            </a:r>
            <a:r>
              <a:rPr lang="en-GB" sz="1600" dirty="0"/>
              <a:t>focusing on preliminary agreement for the way forward. </a:t>
            </a:r>
            <a:endParaRPr lang="en-GB" sz="1600" dirty="0">
              <a:solidFill>
                <a:srgbClr val="00B050"/>
              </a:solidFill>
            </a:endParaRPr>
          </a:p>
          <a:p>
            <a:pPr lvl="3"/>
            <a:r>
              <a:rPr lang="en-GB" sz="1600" b="1" dirty="0"/>
              <a:t>Topic for each conf. call (and moderator) will be announced latest the day before the conf. call</a:t>
            </a:r>
            <a:r>
              <a:rPr lang="en-GB" sz="1600" dirty="0"/>
              <a:t>, decided case by case depending on the ongoing discussions. </a:t>
            </a:r>
            <a:r>
              <a:rPr lang="en-GB" sz="1600" b="1" dirty="0"/>
              <a:t>We encourage rapporteurs to propose topics to the Chair/VC.</a:t>
            </a:r>
          </a:p>
          <a:p>
            <a:pPr lvl="3"/>
            <a:r>
              <a:rPr lang="en-GB" sz="1600" b="1" dirty="0"/>
              <a:t>For OAM, the time plan and agenda</a:t>
            </a:r>
            <a:r>
              <a:rPr lang="en-GB" sz="1600" dirty="0"/>
              <a:t> </a:t>
            </a:r>
            <a:r>
              <a:rPr lang="en-GB" sz="1600" b="1" dirty="0"/>
              <a:t>for the conf. calls</a:t>
            </a:r>
            <a:r>
              <a:rPr lang="en-GB" sz="1600" dirty="0"/>
              <a:t> will be distributed before the meeting and daily during the meeting (in the OAM chair notes or a separate Tdoc). For CH, see the CH agenda and time plan.</a:t>
            </a:r>
          </a:p>
          <a:p>
            <a:pPr lvl="1"/>
            <a:endParaRPr lang="en-GB" altLang="en-US" sz="1600" dirty="0"/>
          </a:p>
          <a:p>
            <a:pPr lvl="3"/>
            <a:endParaRPr lang="en-GB" altLang="en-US" sz="1600" dirty="0"/>
          </a:p>
          <a:p>
            <a:pPr lvl="3"/>
            <a:endParaRPr lang="en-GB" altLang="en-US" sz="1600" dirty="0"/>
          </a:p>
        </p:txBody>
      </p:sp>
    </p:spTree>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C3F03803-F716-419D-AD51-8BBA1D350D7A}"/>
              </a:ext>
            </a:extLst>
          </p:cNvPr>
          <p:cNvSpPr>
            <a:spLocks noGrp="1"/>
          </p:cNvSpPr>
          <p:nvPr>
            <p:ph type="title"/>
          </p:nvPr>
        </p:nvSpPr>
        <p:spPr>
          <a:xfrm>
            <a:off x="682846" y="0"/>
            <a:ext cx="6827837" cy="1143000"/>
          </a:xfrm>
        </p:spPr>
        <p:txBody>
          <a:bodyPr/>
          <a:lstStyle/>
          <a:p>
            <a:pPr>
              <a:defRPr/>
            </a:pPr>
            <a:r>
              <a:rPr lang="en-US" altLang="en-US" dirty="0"/>
              <a:t>Process (10)</a:t>
            </a:r>
            <a:endParaRPr lang="en-GB" altLang="en-US" dirty="0"/>
          </a:p>
        </p:txBody>
      </p:sp>
      <p:sp>
        <p:nvSpPr>
          <p:cNvPr id="16387" name="Content Placeholder 2">
            <a:extLst>
              <a:ext uri="{FF2B5EF4-FFF2-40B4-BE49-F238E27FC236}">
                <a16:creationId xmlns:a16="http://schemas.microsoft.com/office/drawing/2014/main" id="{FE009F97-868F-4990-A902-67BB289A20F5}"/>
              </a:ext>
            </a:extLst>
          </p:cNvPr>
          <p:cNvSpPr>
            <a:spLocks noGrp="1"/>
          </p:cNvSpPr>
          <p:nvPr>
            <p:ph idx="1"/>
          </p:nvPr>
        </p:nvSpPr>
        <p:spPr>
          <a:xfrm>
            <a:off x="548951" y="1029861"/>
            <a:ext cx="7368255" cy="5491162"/>
          </a:xfrm>
        </p:spPr>
        <p:txBody>
          <a:bodyPr/>
          <a:lstStyle/>
          <a:p>
            <a:pPr lvl="1"/>
            <a:r>
              <a:rPr lang="en-GB" altLang="en-US" sz="1800" b="1" dirty="0"/>
              <a:t>Opening SA5 plenary (conf. call; </a:t>
            </a:r>
            <a:r>
              <a:rPr lang="en-GB" sz="1800" b="1" dirty="0"/>
              <a:t>date/time: see slide 4</a:t>
            </a:r>
            <a:r>
              <a:rPr lang="en-GB" altLang="en-US" sz="1800" b="1" dirty="0"/>
              <a:t>)</a:t>
            </a:r>
          </a:p>
          <a:p>
            <a:pPr lvl="2"/>
            <a:r>
              <a:rPr lang="en-GB" sz="1600" dirty="0"/>
              <a:t>Normal agenda:</a:t>
            </a:r>
          </a:p>
          <a:p>
            <a:pPr lvl="3"/>
            <a:r>
              <a:rPr lang="en-GB" sz="1600" dirty="0"/>
              <a:t>SA5 General information (e.g. process, working procedures, calendar)</a:t>
            </a:r>
          </a:p>
          <a:p>
            <a:pPr lvl="3"/>
            <a:r>
              <a:rPr lang="en-GB" altLang="en-US" sz="1600" dirty="0"/>
              <a:t>SA5-level agenda items (2-5.x) initial discussion</a:t>
            </a:r>
          </a:p>
          <a:p>
            <a:pPr marL="914400" lvl="2" indent="0">
              <a:buNone/>
            </a:pPr>
            <a:endParaRPr lang="en-GB" altLang="en-US" sz="1600" dirty="0"/>
          </a:p>
          <a:p>
            <a:pPr lvl="1"/>
            <a:r>
              <a:rPr lang="en-GB" altLang="en-US" sz="1800" b="1" dirty="0"/>
              <a:t>Closing SA5 plenary (conf. call; </a:t>
            </a:r>
            <a:r>
              <a:rPr lang="en-GB" sz="1800" b="1" dirty="0"/>
              <a:t>date/time: see slide 4)</a:t>
            </a:r>
            <a:endParaRPr lang="en-GB" altLang="en-US" sz="1800" b="1" dirty="0"/>
          </a:p>
          <a:p>
            <a:pPr lvl="2"/>
            <a:r>
              <a:rPr lang="en-GB" altLang="en-US" sz="1600" dirty="0"/>
              <a:t>SA5 Closing Plenary Agenda will be organized in the following order:</a:t>
            </a:r>
          </a:p>
          <a:p>
            <a:pPr lvl="3"/>
            <a:r>
              <a:rPr lang="en-GB" sz="1600" dirty="0"/>
              <a:t>SA5 general information</a:t>
            </a:r>
            <a:endParaRPr lang="en-GB" altLang="en-US" sz="1600" dirty="0"/>
          </a:p>
          <a:p>
            <a:pPr lvl="3"/>
            <a:r>
              <a:rPr lang="en-US" altLang="en-US" sz="1600" dirty="0"/>
              <a:t>CH exec report and final (CH) conclusions confirmation (</a:t>
            </a:r>
            <a:r>
              <a:rPr lang="en-GB" altLang="en-US" sz="1600" dirty="0"/>
              <a:t>Note 2</a:t>
            </a:r>
            <a:r>
              <a:rPr lang="en-US" altLang="en-US" sz="1600" dirty="0"/>
              <a:t>)</a:t>
            </a:r>
          </a:p>
          <a:p>
            <a:pPr lvl="3"/>
            <a:r>
              <a:rPr lang="en-GB" altLang="en-US" sz="1600" dirty="0"/>
              <a:t>SA5 </a:t>
            </a:r>
            <a:r>
              <a:rPr lang="en-US" altLang="en-US" sz="1600" dirty="0"/>
              <a:t>a</a:t>
            </a:r>
            <a:r>
              <a:rPr lang="en-US" sz="1600" dirty="0"/>
              <a:t>genda item (2.x-5.x) </a:t>
            </a:r>
            <a:r>
              <a:rPr lang="en-GB" sz="1600" dirty="0"/>
              <a:t>conclusions confirmation</a:t>
            </a:r>
            <a:r>
              <a:rPr lang="en-US" altLang="en-US" sz="1600" dirty="0"/>
              <a:t> (</a:t>
            </a:r>
            <a:r>
              <a:rPr lang="en-GB" altLang="en-US" sz="1600" dirty="0"/>
              <a:t>Note 2</a:t>
            </a:r>
            <a:r>
              <a:rPr lang="en-US" altLang="en-US" sz="1600" dirty="0"/>
              <a:t>) </a:t>
            </a:r>
          </a:p>
          <a:p>
            <a:pPr lvl="3"/>
            <a:r>
              <a:rPr lang="en-GB" altLang="en-US" sz="1600" dirty="0"/>
              <a:t>OAM </a:t>
            </a:r>
            <a:r>
              <a:rPr lang="en-US" altLang="en-US" sz="1600" dirty="0"/>
              <a:t>a</a:t>
            </a:r>
            <a:r>
              <a:rPr lang="en-US" sz="1600" dirty="0"/>
              <a:t>genda item (6.x) </a:t>
            </a:r>
            <a:r>
              <a:rPr lang="en-GB" sz="1600" dirty="0"/>
              <a:t>conclusions confirmation</a:t>
            </a:r>
            <a:r>
              <a:rPr lang="en-US" altLang="en-US" sz="1600" dirty="0"/>
              <a:t> (</a:t>
            </a:r>
            <a:r>
              <a:rPr lang="en-GB" altLang="en-US" sz="1600" dirty="0"/>
              <a:t>Note 2</a:t>
            </a:r>
            <a:r>
              <a:rPr lang="en-US" altLang="en-US" sz="1600" dirty="0"/>
              <a:t>) </a:t>
            </a:r>
          </a:p>
          <a:p>
            <a:pPr lvl="3"/>
            <a:r>
              <a:rPr lang="en-GB" altLang="en-US" sz="1600" b="1" dirty="0">
                <a:highlight>
                  <a:srgbClr val="FFFF00"/>
                </a:highlight>
              </a:rPr>
              <a:t>Note 1: </a:t>
            </a:r>
            <a:r>
              <a:rPr lang="en-GB" altLang="en-US" sz="1600" dirty="0">
                <a:highlight>
                  <a:srgbClr val="FFFF00"/>
                </a:highlight>
              </a:rPr>
              <a:t>Reporting the status and completion rate of each WI/SI in OAM and CH, as well as updating the target date if needed, will be done offline by the rapporteurs and leaders after the meeting</a:t>
            </a:r>
            <a:r>
              <a:rPr lang="en-GB" altLang="en-US" sz="1600" dirty="0"/>
              <a:t> (proposals for agreement by the WG). </a:t>
            </a:r>
            <a:r>
              <a:rPr lang="en-US" altLang="en-US" sz="1600" dirty="0">
                <a:highlight>
                  <a:srgbClr val="FFFF00"/>
                </a:highlight>
              </a:rPr>
              <a:t>T</a:t>
            </a:r>
            <a:r>
              <a:rPr lang="en-US" sz="1600" dirty="0">
                <a:highlight>
                  <a:srgbClr val="FFFF00"/>
                </a:highlight>
              </a:rPr>
              <a:t>he finally agreed progress is reported in the OAM/CH exec reports and the SA5 report to SA.</a:t>
            </a:r>
            <a:endParaRPr lang="en-GB" altLang="en-US" sz="1600" dirty="0">
              <a:highlight>
                <a:srgbClr val="FFFF00"/>
              </a:highlight>
            </a:endParaRPr>
          </a:p>
          <a:p>
            <a:pPr lvl="3"/>
            <a:r>
              <a:rPr lang="en-GB" altLang="en-US" sz="1600" b="1" dirty="0"/>
              <a:t>Note 2:</a:t>
            </a:r>
            <a:r>
              <a:rPr lang="en-GB" altLang="en-US" sz="1600" dirty="0"/>
              <a:t> Correcting any errors in the conclusions and possibly agree some editorial updates.</a:t>
            </a:r>
          </a:p>
          <a:p>
            <a:pPr lvl="3"/>
            <a:endParaRPr lang="en-GB" altLang="en-US" sz="1800" dirty="0"/>
          </a:p>
        </p:txBody>
      </p:sp>
    </p:spTree>
    <p:extLst>
      <p:ext uri="{BB962C8B-B14F-4D97-AF65-F5344CB8AC3E}">
        <p14:creationId xmlns:p14="http://schemas.microsoft.com/office/powerpoint/2010/main" val="2539386502"/>
      </p:ext>
    </p:extLst>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30AA5079-9519-4231-A525-C4D46C30D5BD}"/>
              </a:ext>
            </a:extLst>
          </p:cNvPr>
          <p:cNvSpPr>
            <a:spLocks noGrp="1"/>
          </p:cNvSpPr>
          <p:nvPr>
            <p:ph type="title"/>
          </p:nvPr>
        </p:nvSpPr>
        <p:spPr>
          <a:xfrm>
            <a:off x="901700" y="341313"/>
            <a:ext cx="6827838" cy="498475"/>
          </a:xfrm>
        </p:spPr>
        <p:txBody>
          <a:bodyPr/>
          <a:lstStyle/>
          <a:p>
            <a:r>
              <a:rPr lang="en-US" altLang="en-US" dirty="0"/>
              <a:t>CH Process</a:t>
            </a:r>
          </a:p>
        </p:txBody>
      </p:sp>
      <p:sp>
        <p:nvSpPr>
          <p:cNvPr id="11267" name="Content Placeholder 2">
            <a:extLst>
              <a:ext uri="{FF2B5EF4-FFF2-40B4-BE49-F238E27FC236}">
                <a16:creationId xmlns:a16="http://schemas.microsoft.com/office/drawing/2014/main" id="{8C9EF31A-4E62-42DC-9394-32AC590A10EF}"/>
              </a:ext>
            </a:extLst>
          </p:cNvPr>
          <p:cNvSpPr>
            <a:spLocks noGrp="1"/>
          </p:cNvSpPr>
          <p:nvPr>
            <p:ph idx="1"/>
          </p:nvPr>
        </p:nvSpPr>
        <p:spPr>
          <a:xfrm>
            <a:off x="314979" y="1151157"/>
            <a:ext cx="8234362" cy="5487988"/>
          </a:xfrm>
        </p:spPr>
        <p:txBody>
          <a:bodyPr/>
          <a:lstStyle/>
          <a:p>
            <a:pPr lvl="2">
              <a:defRPr/>
            </a:pPr>
            <a:r>
              <a:rPr lang="en-GB" altLang="en-US" sz="1800" dirty="0"/>
              <a:t>Tdoc status</a:t>
            </a:r>
          </a:p>
          <a:p>
            <a:pPr lvl="3">
              <a:defRPr/>
            </a:pPr>
            <a:r>
              <a:rPr lang="en-GB" altLang="en-US" sz="1600" b="1" dirty="0"/>
              <a:t>The VC </a:t>
            </a:r>
            <a:r>
              <a:rPr lang="en-US" sz="1600" b="1" dirty="0"/>
              <a:t>/ CH SWG chair </a:t>
            </a:r>
            <a:r>
              <a:rPr lang="en-GB" altLang="en-US" sz="1600" b="1" dirty="0"/>
              <a:t>will provide an updated version of the “</a:t>
            </a:r>
            <a:r>
              <a:rPr lang="en-US" altLang="en-US" sz="1600" b="1" dirty="0"/>
              <a:t>CH Agenda and Time Plan”</a:t>
            </a:r>
            <a:r>
              <a:rPr lang="en-US" altLang="en-US" sz="1600" dirty="0"/>
              <a:t> document</a:t>
            </a:r>
            <a:r>
              <a:rPr lang="en-GB" altLang="en-US" sz="1600" dirty="0"/>
              <a:t> reflecting status of all Tdocs</a:t>
            </a:r>
            <a:r>
              <a:rPr lang="en-GB" altLang="en-US" sz="1600" dirty="0">
                <a:solidFill>
                  <a:srgbClr val="00B0F0"/>
                </a:solidFill>
              </a:rPr>
              <a:t> </a:t>
            </a:r>
            <a:r>
              <a:rPr lang="en-GB" altLang="en-US" sz="1600" dirty="0"/>
              <a:t>daily also including “chair notes” capturing key output so far. </a:t>
            </a:r>
            <a:r>
              <a:rPr lang="en-GB" sz="1600" dirty="0"/>
              <a:t>Location: &lt;meeting folder&gt;/ Inbox/Drafts.</a:t>
            </a:r>
            <a:endParaRPr lang="en-GB" altLang="en-US" sz="1600" dirty="0"/>
          </a:p>
          <a:p>
            <a:pPr lvl="3">
              <a:defRPr/>
            </a:pPr>
            <a:r>
              <a:rPr lang="en-US" altLang="en-US" sz="1600" dirty="0"/>
              <a:t>Once the deadline for last comments is passed, intermediate distributions of t</a:t>
            </a:r>
            <a:r>
              <a:rPr lang="en-GB" altLang="en-US" sz="1600" dirty="0"/>
              <a:t>he “</a:t>
            </a:r>
            <a:r>
              <a:rPr lang="en-US" altLang="en-US" sz="1600" dirty="0"/>
              <a:t>CH Agenda and Time Plan” by the VC will capture conclusions for sub-set of Tdocs until the full set of Tdocs are concluded. </a:t>
            </a:r>
            <a:r>
              <a:rPr lang="en-GB" altLang="en-US" sz="1600" dirty="0"/>
              <a:t>Revised </a:t>
            </a:r>
            <a:r>
              <a:rPr lang="en-GB" altLang="en-US" sz="1600" dirty="0" err="1"/>
              <a:t>Tdoc</a:t>
            </a:r>
            <a:r>
              <a:rPr lang="en-GB" altLang="en-US" sz="1600" dirty="0"/>
              <a:t>#  for </a:t>
            </a:r>
            <a:r>
              <a:rPr lang="en-US" altLang="en-US" sz="1600" dirty="0"/>
              <a:t>a</a:t>
            </a:r>
            <a:r>
              <a:rPr lang="en-GB" altLang="en-US" sz="1600" dirty="0" err="1"/>
              <a:t>pproved</a:t>
            </a:r>
            <a:r>
              <a:rPr lang="en-GB" altLang="en-US" sz="1600" dirty="0"/>
              <a:t> Tdocs will be allocated by the VC and the author shall upload the final version in Inbox.</a:t>
            </a:r>
            <a:r>
              <a:rPr lang="en-GB" altLang="en-US" sz="1600" b="1" dirty="0"/>
              <a:t> </a:t>
            </a:r>
          </a:p>
          <a:p>
            <a:pPr lvl="3">
              <a:defRPr/>
            </a:pPr>
            <a:r>
              <a:rPr lang="en-GB" sz="1600" dirty="0"/>
              <a:t>Final conclusion before the “last comment deadline</a:t>
            </a:r>
            <a:r>
              <a:rPr lang="en-US" altLang="en-US" sz="1600" dirty="0"/>
              <a:t>”:</a:t>
            </a:r>
            <a:r>
              <a:rPr lang="en-US" altLang="en-US" sz="1600" b="1" dirty="0"/>
              <a:t> </a:t>
            </a:r>
            <a:r>
              <a:rPr lang="en-GB" sz="1600" dirty="0" err="1"/>
              <a:t>Tdoc</a:t>
            </a:r>
            <a:r>
              <a:rPr lang="en-GB" sz="1600" dirty="0"/>
              <a:t> for which the thread includes an explicit “no comment” and does not receive any further </a:t>
            </a:r>
            <a:r>
              <a:rPr lang="en-US" altLang="en-US" sz="1600" dirty="0"/>
              <a:t>question or comment, </a:t>
            </a:r>
            <a:r>
              <a:rPr lang="en-GB" sz="1600" dirty="0"/>
              <a:t>can be declared agreed by the VC </a:t>
            </a:r>
            <a:r>
              <a:rPr lang="en-US" altLang="en-US" sz="1600" dirty="0"/>
              <a:t>at the end of the day assigned to the Tdoc. The VC may also propose a conclusion for a Tdoc at any time to be declared at the next distribution of the </a:t>
            </a:r>
            <a:r>
              <a:rPr lang="en-GB" altLang="en-US" sz="1600" dirty="0"/>
              <a:t>“</a:t>
            </a:r>
            <a:r>
              <a:rPr lang="en-US" altLang="en-US" sz="1600" dirty="0"/>
              <a:t>CH Agenda and Time Plan”. </a:t>
            </a:r>
            <a:endParaRPr lang="en-GB" altLang="en-US" sz="1600" dirty="0"/>
          </a:p>
        </p:txBody>
      </p:sp>
    </p:spTree>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D7C0E167-27A8-4074-BFF6-D13C6C08EA1A}"/>
              </a:ext>
            </a:extLst>
          </p:cNvPr>
          <p:cNvSpPr>
            <a:spLocks noGrp="1"/>
          </p:cNvSpPr>
          <p:nvPr>
            <p:ph type="title"/>
          </p:nvPr>
        </p:nvSpPr>
        <p:spPr>
          <a:xfrm>
            <a:off x="983996" y="380406"/>
            <a:ext cx="6827838" cy="498475"/>
          </a:xfrm>
        </p:spPr>
        <p:txBody>
          <a:bodyPr/>
          <a:lstStyle/>
          <a:p>
            <a:pPr>
              <a:defRPr/>
            </a:pPr>
            <a:r>
              <a:rPr lang="en-US" altLang="zh-CN" dirty="0"/>
              <a:t>OAM </a:t>
            </a:r>
            <a:r>
              <a:rPr lang="en-US" altLang="en-US" dirty="0"/>
              <a:t>Process (1)</a:t>
            </a:r>
          </a:p>
        </p:txBody>
      </p:sp>
      <p:sp>
        <p:nvSpPr>
          <p:cNvPr id="11267" name="Content Placeholder 2">
            <a:extLst>
              <a:ext uri="{FF2B5EF4-FFF2-40B4-BE49-F238E27FC236}">
                <a16:creationId xmlns:a16="http://schemas.microsoft.com/office/drawing/2014/main" id="{E21F0B3E-4109-4026-976F-4FF1D655BE94}"/>
              </a:ext>
            </a:extLst>
          </p:cNvPr>
          <p:cNvSpPr>
            <a:spLocks noGrp="1"/>
          </p:cNvSpPr>
          <p:nvPr>
            <p:ph idx="1"/>
          </p:nvPr>
        </p:nvSpPr>
        <p:spPr>
          <a:xfrm>
            <a:off x="0" y="1527330"/>
            <a:ext cx="8388350" cy="5487988"/>
          </a:xfrm>
        </p:spPr>
        <p:txBody>
          <a:bodyPr/>
          <a:lstStyle/>
          <a:p>
            <a:pPr lvl="2">
              <a:defRPr/>
            </a:pPr>
            <a:r>
              <a:rPr lang="en-GB" altLang="en-US" sz="1800" dirty="0"/>
              <a:t>Tdoc status</a:t>
            </a:r>
          </a:p>
          <a:p>
            <a:pPr lvl="3">
              <a:defRPr/>
            </a:pPr>
            <a:r>
              <a:rPr lang="en-GB" sz="1600" b="1" dirty="0"/>
              <a:t>The Chair </a:t>
            </a:r>
            <a:r>
              <a:rPr lang="en-US" sz="1600" b="1" dirty="0"/>
              <a:t>and one of the VCs</a:t>
            </a:r>
            <a:r>
              <a:rPr lang="en-GB" sz="1600" b="1" dirty="0"/>
              <a:t> will </a:t>
            </a:r>
            <a:r>
              <a:rPr lang="en-US" sz="1600" b="1" dirty="0"/>
              <a:t>daily </a:t>
            </a:r>
            <a:r>
              <a:rPr lang="en-GB" sz="1600" b="1" dirty="0"/>
              <a:t>capture </a:t>
            </a:r>
            <a:r>
              <a:rPr lang="en-US" sz="1600" b="1" dirty="0"/>
              <a:t>a high-level summary of the status </a:t>
            </a:r>
            <a:r>
              <a:rPr lang="en-US" sz="1600" dirty="0"/>
              <a:t>(e.g. ongoing discussion, any </a:t>
            </a:r>
            <a:r>
              <a:rPr lang="en-US" sz="1600" dirty="0" err="1"/>
              <a:t>prel</a:t>
            </a:r>
            <a:r>
              <a:rPr lang="en-US" sz="1600" dirty="0"/>
              <a:t>. agreements, no comments for X days since last revision) </a:t>
            </a:r>
            <a:r>
              <a:rPr lang="en-GB" sz="1600" b="1" dirty="0"/>
              <a:t> in </a:t>
            </a:r>
            <a:r>
              <a:rPr lang="sv-SE" sz="1600" b="1" dirty="0"/>
              <a:t>the ”</a:t>
            </a:r>
            <a:r>
              <a:rPr lang="en-GB" sz="1600" b="1" dirty="0"/>
              <a:t>OAM chair notes</a:t>
            </a:r>
            <a:r>
              <a:rPr lang="sv-SE" sz="1600" b="1" dirty="0"/>
              <a:t>” </a:t>
            </a:r>
            <a:r>
              <a:rPr lang="sv-SE" sz="1600" dirty="0" err="1"/>
              <a:t>document</a:t>
            </a:r>
            <a:r>
              <a:rPr lang="en-GB" sz="1600" dirty="0"/>
              <a:t>. Location: &lt;meeting folder&gt;/Inbox/Drafts. This document also covers SA5-level tdoc notes and will also capture </a:t>
            </a:r>
            <a:r>
              <a:rPr lang="en-GB" altLang="en-US" sz="1600" dirty="0"/>
              <a:t>all conclusions. </a:t>
            </a:r>
            <a:r>
              <a:rPr lang="en-GB" sz="1600" dirty="0"/>
              <a:t>Final version shall be uploaded before the closing plenary, and it may then be updated to capture decisions at the closing plenary.</a:t>
            </a:r>
          </a:p>
          <a:p>
            <a:pPr lvl="3">
              <a:defRPr/>
            </a:pPr>
            <a:r>
              <a:rPr lang="en-US" sz="1600" b="1" dirty="0"/>
              <a:t>Collection of </a:t>
            </a:r>
            <a:r>
              <a:rPr lang="en-US" sz="1600" b="1" dirty="0" err="1"/>
              <a:t>prel</a:t>
            </a:r>
            <a:r>
              <a:rPr lang="en-US" sz="1600" b="1" dirty="0"/>
              <a:t>. agreements or </a:t>
            </a:r>
            <a:r>
              <a:rPr lang="en-US" altLang="zh-CN" sz="1600" b="1" dirty="0"/>
              <a:t>potential </a:t>
            </a:r>
            <a:r>
              <a:rPr lang="en-US" sz="1600" b="1" dirty="0"/>
              <a:t>way forward options</a:t>
            </a:r>
            <a:r>
              <a:rPr lang="en-US" sz="1600" dirty="0"/>
              <a:t> could be sent by the authors to the exploder, to be captured in the chair notes. Preliminary agreements made in conf. calls are also captured in the chair notes.</a:t>
            </a:r>
          </a:p>
          <a:p>
            <a:pPr lvl="3">
              <a:defRPr/>
            </a:pPr>
            <a:r>
              <a:rPr lang="en-GB" altLang="en-US" sz="1600" b="1" dirty="0"/>
              <a:t>The Chair/VC will give out a new Tdoc# for each ‘revised and agreed’ Tdoc (unless it was created during the meeting).</a:t>
            </a:r>
          </a:p>
          <a:p>
            <a:pPr lvl="3">
              <a:defRPr/>
            </a:pPr>
            <a:r>
              <a:rPr lang="en-GB" sz="1600" b="1" dirty="0">
                <a:highlight>
                  <a:srgbClr val="00FFFF"/>
                </a:highlight>
              </a:rPr>
              <a:t>Block Noting: Similar to f2f meetings, some tdocs which the leaders propose to be noted may be marked for “Block Noting” at the start of the meeting. The conclusion is however only indicated in the final chair notes after the last comments deadline, and comments on such tdocs can be addressed at any time during the meeting (e.g. some comment may even lead to a tdoc be taken out of the block and be agreed, of nobody objects to such </a:t>
            </a:r>
            <a:r>
              <a:rPr lang="en-GB" sz="1600" b="1">
                <a:highlight>
                  <a:srgbClr val="00FFFF"/>
                </a:highlight>
              </a:rPr>
              <a:t>a proposal).</a:t>
            </a:r>
            <a:endParaRPr lang="en-GB" sz="1600" dirty="0">
              <a:highlight>
                <a:srgbClr val="00FFFF"/>
              </a:highlight>
            </a:endParaRPr>
          </a:p>
          <a:p>
            <a:pPr marL="1371600" lvl="3" indent="0">
              <a:buNone/>
              <a:defRPr/>
            </a:pPr>
            <a:endParaRPr lang="en-GB" altLang="en-US" sz="1600" dirty="0">
              <a:solidFill>
                <a:srgbClr val="FF0000"/>
              </a:solidFill>
            </a:endParaRPr>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FB3E1-049F-417C-AA01-EBF5B2FC6953}"/>
              </a:ext>
            </a:extLst>
          </p:cNvPr>
          <p:cNvSpPr>
            <a:spLocks noGrp="1"/>
          </p:cNvSpPr>
          <p:nvPr>
            <p:ph type="title"/>
          </p:nvPr>
        </p:nvSpPr>
        <p:spPr/>
        <p:txBody>
          <a:bodyPr/>
          <a:lstStyle/>
          <a:p>
            <a:r>
              <a:rPr lang="sv-SE" dirty="0">
                <a:solidFill>
                  <a:schemeClr val="tx1"/>
                </a:solidFill>
              </a:rPr>
              <a:t>Reading </a:t>
            </a:r>
            <a:r>
              <a:rPr lang="sv-SE" dirty="0" err="1">
                <a:solidFill>
                  <a:schemeClr val="tx1"/>
                </a:solidFill>
              </a:rPr>
              <a:t>guidelines</a:t>
            </a:r>
            <a:r>
              <a:rPr lang="sv-SE" dirty="0">
                <a:solidFill>
                  <a:schemeClr val="tx1"/>
                </a:solidFill>
              </a:rPr>
              <a:t> (1)</a:t>
            </a:r>
            <a:endParaRPr lang="en-GB" dirty="0">
              <a:solidFill>
                <a:schemeClr val="tx1"/>
              </a:solidFill>
            </a:endParaRPr>
          </a:p>
        </p:txBody>
      </p:sp>
      <p:sp>
        <p:nvSpPr>
          <p:cNvPr id="3" name="Content Placeholder 2">
            <a:extLst>
              <a:ext uri="{FF2B5EF4-FFF2-40B4-BE49-F238E27FC236}">
                <a16:creationId xmlns:a16="http://schemas.microsoft.com/office/drawing/2014/main" id="{35514D2E-1A48-464A-87B5-DD39DCD6FF4D}"/>
              </a:ext>
            </a:extLst>
          </p:cNvPr>
          <p:cNvSpPr>
            <a:spLocks noGrp="1"/>
          </p:cNvSpPr>
          <p:nvPr>
            <p:ph idx="1"/>
          </p:nvPr>
        </p:nvSpPr>
        <p:spPr>
          <a:xfrm>
            <a:off x="485775" y="1454150"/>
            <a:ext cx="7402449" cy="4830763"/>
          </a:xfrm>
        </p:spPr>
        <p:txBody>
          <a:bodyPr/>
          <a:lstStyle/>
          <a:p>
            <a:r>
              <a:rPr lang="en-US" altLang="en-US" sz="1600" i="1" dirty="0">
                <a:latin typeface="Arial" panose="020B0604020202020204" pitchFamily="34" charset="0"/>
                <a:cs typeface="Arial" panose="020B0604020202020204" pitchFamily="34" charset="0"/>
              </a:rPr>
              <a:t>Updates since last meeting (except dates/times/meeting numbers and editorials) are highlighted in </a:t>
            </a:r>
            <a:r>
              <a:rPr lang="en-US" altLang="en-US" sz="1600" i="1" dirty="0">
                <a:highlight>
                  <a:srgbClr val="00FFFF"/>
                </a:highlight>
                <a:latin typeface="Arial" panose="020B0604020202020204" pitchFamily="34" charset="0"/>
                <a:cs typeface="Arial" panose="020B0604020202020204" pitchFamily="34" charset="0"/>
              </a:rPr>
              <a:t>blue </a:t>
            </a:r>
          </a:p>
          <a:p>
            <a:r>
              <a:rPr lang="en-GB" altLang="en-US" sz="1600" i="1" dirty="0">
                <a:solidFill>
                  <a:srgbClr val="00B0F0"/>
                </a:solidFill>
                <a:latin typeface="Arial" panose="020B0604020202020204" pitchFamily="34" charset="0"/>
                <a:cs typeface="Arial" panose="020B0604020202020204" pitchFamily="34" charset="0"/>
              </a:rPr>
              <a:t>Light blue font</a:t>
            </a:r>
            <a:r>
              <a:rPr lang="en-GB" altLang="en-US" sz="1600" i="1" dirty="0">
                <a:latin typeface="Arial" panose="020B0604020202020204" pitchFamily="34" charset="0"/>
                <a:cs typeface="Arial" panose="020B0604020202020204" pitchFamily="34" charset="0"/>
              </a:rPr>
              <a:t> indicates information specific to this meeting, such as deadline date/time</a:t>
            </a:r>
          </a:p>
          <a:p>
            <a:r>
              <a:rPr lang="en-US" altLang="en-US" sz="1600" i="1" dirty="0">
                <a:latin typeface="Arial" panose="020B0604020202020204" pitchFamily="34" charset="0"/>
                <a:cs typeface="Arial" panose="020B0604020202020204" pitchFamily="34" charset="0"/>
              </a:rPr>
              <a:t>Items for special attention are highlighted in </a:t>
            </a:r>
            <a:r>
              <a:rPr lang="en-US" altLang="en-US" sz="1600" i="1" dirty="0">
                <a:highlight>
                  <a:srgbClr val="FFFF00"/>
                </a:highlight>
                <a:latin typeface="Arial" panose="020B0604020202020204" pitchFamily="34" charset="0"/>
                <a:cs typeface="Arial" panose="020B0604020202020204" pitchFamily="34" charset="0"/>
              </a:rPr>
              <a:t>yellow</a:t>
            </a:r>
          </a:p>
          <a:p>
            <a:pPr lvl="1"/>
            <a:endParaRPr lang="en-GB" sz="1200" dirty="0">
              <a:highlight>
                <a:srgbClr val="00FFFF"/>
              </a:highlight>
            </a:endParaRPr>
          </a:p>
        </p:txBody>
      </p:sp>
    </p:spTree>
    <p:extLst>
      <p:ext uri="{BB962C8B-B14F-4D97-AF65-F5344CB8AC3E}">
        <p14:creationId xmlns:p14="http://schemas.microsoft.com/office/powerpoint/2010/main" val="456156298"/>
      </p:ext>
    </p:extLst>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D7C0E167-27A8-4074-BFF6-D13C6C08EA1A}"/>
              </a:ext>
            </a:extLst>
          </p:cNvPr>
          <p:cNvSpPr>
            <a:spLocks noGrp="1"/>
          </p:cNvSpPr>
          <p:nvPr>
            <p:ph type="title"/>
          </p:nvPr>
        </p:nvSpPr>
        <p:spPr>
          <a:xfrm>
            <a:off x="978245" y="263441"/>
            <a:ext cx="6827838" cy="498475"/>
          </a:xfrm>
        </p:spPr>
        <p:txBody>
          <a:bodyPr/>
          <a:lstStyle/>
          <a:p>
            <a:pPr>
              <a:defRPr/>
            </a:pPr>
            <a:r>
              <a:rPr lang="en-US" altLang="zh-CN" dirty="0"/>
              <a:t>OAM </a:t>
            </a:r>
            <a:r>
              <a:rPr lang="en-US" altLang="en-US" dirty="0"/>
              <a:t>Process (2)</a:t>
            </a:r>
          </a:p>
        </p:txBody>
      </p:sp>
      <p:sp>
        <p:nvSpPr>
          <p:cNvPr id="11267" name="Content Placeholder 2">
            <a:extLst>
              <a:ext uri="{FF2B5EF4-FFF2-40B4-BE49-F238E27FC236}">
                <a16:creationId xmlns:a16="http://schemas.microsoft.com/office/drawing/2014/main" id="{E21F0B3E-4109-4026-976F-4FF1D655BE94}"/>
              </a:ext>
            </a:extLst>
          </p:cNvPr>
          <p:cNvSpPr>
            <a:spLocks noGrp="1"/>
          </p:cNvSpPr>
          <p:nvPr>
            <p:ph idx="1"/>
          </p:nvPr>
        </p:nvSpPr>
        <p:spPr>
          <a:xfrm>
            <a:off x="0" y="761916"/>
            <a:ext cx="8388350" cy="5487988"/>
          </a:xfrm>
        </p:spPr>
        <p:txBody>
          <a:bodyPr/>
          <a:lstStyle/>
          <a:p>
            <a:pPr lvl="2">
              <a:defRPr/>
            </a:pPr>
            <a:r>
              <a:rPr lang="en-GB" altLang="en-US" sz="1800" dirty="0"/>
              <a:t>Tdoc status</a:t>
            </a:r>
          </a:p>
          <a:p>
            <a:pPr lvl="3">
              <a:defRPr/>
            </a:pPr>
            <a:endParaRPr lang="en-GB" altLang="en-US" sz="1400" dirty="0"/>
          </a:p>
          <a:p>
            <a:pPr lvl="3">
              <a:defRPr/>
            </a:pPr>
            <a:r>
              <a:rPr lang="en-GB" sz="1600" dirty="0"/>
              <a:t>It is allowed to send comments or improvement suggestions on a tdoc at any time before the last revision deadline, and objections at any time before the last comments deadline. However, t</a:t>
            </a:r>
            <a:r>
              <a:rPr lang="en-GB" altLang="en-US" sz="1600" dirty="0"/>
              <a:t>o avoid “last minute first-time comments” (which would make it impossible to revise the contribution before the last revision deadline), thus encouraging the cooperation spirit which is the overall goal, </a:t>
            </a:r>
            <a:r>
              <a:rPr lang="en-GB" altLang="en-US" sz="1600" b="1" dirty="0"/>
              <a:t>all </a:t>
            </a:r>
            <a:r>
              <a:rPr lang="en-GB" altLang="en-US" sz="1600" dirty="0"/>
              <a:t>initial </a:t>
            </a:r>
            <a:r>
              <a:rPr lang="en-GB" altLang="en-US" sz="1600" b="1" dirty="0"/>
              <a:t>comments </a:t>
            </a:r>
            <a:r>
              <a:rPr lang="en-GB" altLang="en-US" sz="1600" dirty="0"/>
              <a:t>which imply an objection if not addressed agreeably for the commenter</a:t>
            </a:r>
            <a:r>
              <a:rPr lang="en-GB" altLang="en-US" sz="1600" b="1" dirty="0"/>
              <a:t> should be provided as early as possible but latest by 23:59 CE(S)T the </a:t>
            </a:r>
            <a:r>
              <a:rPr lang="en-GB" altLang="en-US" sz="1600" dirty="0">
                <a:solidFill>
                  <a:srgbClr val="00B0F0"/>
                </a:solidFill>
              </a:rPr>
              <a:t>first Thursday of the meeting</a:t>
            </a:r>
            <a:r>
              <a:rPr lang="en-GB" altLang="en-US" sz="1600" b="1" dirty="0"/>
              <a:t>.)</a:t>
            </a:r>
          </a:p>
          <a:p>
            <a:pPr lvl="3">
              <a:defRPr/>
            </a:pPr>
            <a:r>
              <a:rPr lang="en-GB" sz="1600" b="1" dirty="0">
                <a:highlight>
                  <a:srgbClr val="FFFF00"/>
                </a:highlight>
              </a:rPr>
              <a:t>For each Tdoc,</a:t>
            </a:r>
            <a:r>
              <a:rPr lang="en-GB" sz="1600" dirty="0">
                <a:highlight>
                  <a:srgbClr val="FFFF00"/>
                </a:highlight>
              </a:rPr>
              <a:t> </a:t>
            </a:r>
            <a:r>
              <a:rPr lang="en-GB" sz="1600" b="1" dirty="0">
                <a:highlight>
                  <a:srgbClr val="FFFF00"/>
                </a:highlight>
              </a:rPr>
              <a:t>if you have remaining comments that are unresolved</a:t>
            </a:r>
            <a:r>
              <a:rPr lang="en-GB" sz="1600" dirty="0">
                <a:highlight>
                  <a:srgbClr val="FFFF00"/>
                </a:highlight>
              </a:rPr>
              <a:t> </a:t>
            </a:r>
            <a:r>
              <a:rPr lang="en-GB" sz="1600" b="1" dirty="0">
                <a:highlight>
                  <a:srgbClr val="FFFF00"/>
                </a:highlight>
              </a:rPr>
              <a:t>after the last revision upload,</a:t>
            </a:r>
            <a:r>
              <a:rPr lang="en-GB" sz="1600" dirty="0">
                <a:highlight>
                  <a:srgbClr val="FFFF00"/>
                </a:highlight>
              </a:rPr>
              <a:t> latest between the deadline for last revision upload and the deadline for last comments, </a:t>
            </a:r>
            <a:r>
              <a:rPr lang="en-GB" sz="1600" b="1" dirty="0">
                <a:highlight>
                  <a:srgbClr val="FFFF00"/>
                </a:highlight>
              </a:rPr>
              <a:t>you must declare an explicit </a:t>
            </a:r>
            <a:r>
              <a:rPr lang="en-GB" sz="1600" b="1" dirty="0">
                <a:highlight>
                  <a:srgbClr val="00FFFF"/>
                </a:highlight>
              </a:rPr>
              <a:t>written</a:t>
            </a:r>
            <a:r>
              <a:rPr lang="en-GB" sz="1600" b="1" dirty="0">
                <a:highlight>
                  <a:srgbClr val="FFFF00"/>
                </a:highlight>
              </a:rPr>
              <a:t> objection </a:t>
            </a:r>
            <a:r>
              <a:rPr lang="en-GB" sz="1600" b="1" dirty="0">
                <a:highlight>
                  <a:srgbClr val="00FFFF"/>
                </a:highlight>
              </a:rPr>
              <a:t>in the email thread </a:t>
            </a:r>
            <a:r>
              <a:rPr lang="en-GB" sz="1600" b="1" dirty="0">
                <a:highlight>
                  <a:srgbClr val="FFFF00"/>
                </a:highlight>
              </a:rPr>
              <a:t>(by stating “object/objection” or “Not supportive”)</a:t>
            </a:r>
            <a:r>
              <a:rPr lang="en-GB" sz="1600" dirty="0">
                <a:highlight>
                  <a:srgbClr val="FFFF00"/>
                </a:highlight>
              </a:rPr>
              <a:t>. </a:t>
            </a:r>
            <a:r>
              <a:rPr lang="en-GB" sz="1600" b="1" dirty="0">
                <a:highlight>
                  <a:srgbClr val="FFFF00"/>
                </a:highlight>
              </a:rPr>
              <a:t>If no explicit objections are received after last revision upload and before deadline for last comments, we conclude in the chair notes that the document is agreed/approved (*). This rule will be strictly applied. </a:t>
            </a:r>
            <a:endParaRPr lang="en-GB" sz="1600" b="1" dirty="0">
              <a:highlight>
                <a:srgbClr val="00FFFF"/>
              </a:highlight>
            </a:endParaRPr>
          </a:p>
          <a:p>
            <a:pPr lvl="3">
              <a:defRPr/>
            </a:pPr>
            <a:r>
              <a:rPr lang="en-GB" sz="1600" dirty="0"/>
              <a:t>(*) This means that also </a:t>
            </a:r>
            <a:r>
              <a:rPr lang="en-GB" sz="1600" dirty="0">
                <a:highlight>
                  <a:srgbClr val="00FFFF"/>
                </a:highlight>
              </a:rPr>
              <a:t>written</a:t>
            </a:r>
            <a:r>
              <a:rPr lang="en-GB" sz="1600" dirty="0"/>
              <a:t> objections received </a:t>
            </a:r>
            <a:r>
              <a:rPr lang="en-GB" sz="1600" dirty="0">
                <a:highlight>
                  <a:srgbClr val="00FFFF"/>
                </a:highlight>
              </a:rPr>
              <a:t>in the thread </a:t>
            </a:r>
            <a:r>
              <a:rPr lang="en-GB" sz="1600" dirty="0"/>
              <a:t>before the deadline for last revision upload are regarded as “final objections” if no further revision was made before the last revision upload deadline (unless </a:t>
            </a:r>
            <a:r>
              <a:rPr lang="en-US" sz="1600" dirty="0"/>
              <a:t>some explanation is provided without revision which resolves the concern and the commenter withdraws the objection)</a:t>
            </a:r>
            <a:r>
              <a:rPr lang="en-GB" sz="1600" dirty="0"/>
              <a:t>.</a:t>
            </a:r>
          </a:p>
          <a:p>
            <a:pPr lvl="3">
              <a:defRPr/>
            </a:pPr>
            <a:endParaRPr lang="en-GB" altLang="en-US" sz="1600" dirty="0"/>
          </a:p>
        </p:txBody>
      </p:sp>
    </p:spTree>
    <p:extLst>
      <p:ext uri="{BB962C8B-B14F-4D97-AF65-F5344CB8AC3E}">
        <p14:creationId xmlns:p14="http://schemas.microsoft.com/office/powerpoint/2010/main" val="2282210597"/>
      </p:ext>
    </p:extLst>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D7C0E167-27A8-4074-BFF6-D13C6C08EA1A}"/>
              </a:ext>
            </a:extLst>
          </p:cNvPr>
          <p:cNvSpPr>
            <a:spLocks noGrp="1"/>
          </p:cNvSpPr>
          <p:nvPr>
            <p:ph type="title"/>
          </p:nvPr>
        </p:nvSpPr>
        <p:spPr>
          <a:xfrm>
            <a:off x="983996" y="237793"/>
            <a:ext cx="6827838" cy="498475"/>
          </a:xfrm>
        </p:spPr>
        <p:txBody>
          <a:bodyPr/>
          <a:lstStyle/>
          <a:p>
            <a:pPr>
              <a:defRPr/>
            </a:pPr>
            <a:r>
              <a:rPr lang="en-US" altLang="zh-CN" dirty="0"/>
              <a:t>OAM </a:t>
            </a:r>
            <a:r>
              <a:rPr lang="en-US" altLang="en-US" dirty="0"/>
              <a:t>Process (3)</a:t>
            </a:r>
          </a:p>
        </p:txBody>
      </p:sp>
      <p:sp>
        <p:nvSpPr>
          <p:cNvPr id="11267" name="Content Placeholder 2">
            <a:extLst>
              <a:ext uri="{FF2B5EF4-FFF2-40B4-BE49-F238E27FC236}">
                <a16:creationId xmlns:a16="http://schemas.microsoft.com/office/drawing/2014/main" id="{E21F0B3E-4109-4026-976F-4FF1D655BE94}"/>
              </a:ext>
            </a:extLst>
          </p:cNvPr>
          <p:cNvSpPr>
            <a:spLocks noGrp="1"/>
          </p:cNvSpPr>
          <p:nvPr>
            <p:ph idx="1"/>
          </p:nvPr>
        </p:nvSpPr>
        <p:spPr>
          <a:xfrm>
            <a:off x="0" y="736268"/>
            <a:ext cx="8388350" cy="5487988"/>
          </a:xfrm>
        </p:spPr>
        <p:txBody>
          <a:bodyPr/>
          <a:lstStyle/>
          <a:p>
            <a:pPr lvl="2">
              <a:defRPr/>
            </a:pPr>
            <a:r>
              <a:rPr lang="en-GB" altLang="en-US" sz="1800" dirty="0"/>
              <a:t>Tdoc status</a:t>
            </a:r>
          </a:p>
          <a:p>
            <a:pPr lvl="3">
              <a:defRPr/>
            </a:pPr>
            <a:r>
              <a:rPr lang="en-GB" sz="1600" b="1" dirty="0">
                <a:highlight>
                  <a:srgbClr val="FFFF00"/>
                </a:highlight>
              </a:rPr>
              <a:t>People who want to make late revisions after the last rev. deadline</a:t>
            </a:r>
            <a:r>
              <a:rPr lang="en-GB" sz="1600" dirty="0">
                <a:highlight>
                  <a:srgbClr val="FFFF00"/>
                </a:highlight>
              </a:rPr>
              <a:t>, e.g. due to very late blocking comments, </a:t>
            </a:r>
            <a:r>
              <a:rPr lang="en-GB" sz="1600" b="1" dirty="0">
                <a:highlight>
                  <a:srgbClr val="FFFF00"/>
                </a:highlight>
              </a:rPr>
              <a:t>need to first ask the leaders for permission</a:t>
            </a:r>
            <a:r>
              <a:rPr lang="en-GB" sz="1600" dirty="0">
                <a:highlight>
                  <a:srgbClr val="FFFF00"/>
                </a:highlight>
              </a:rPr>
              <a:t>.</a:t>
            </a:r>
            <a:r>
              <a:rPr lang="en-GB" sz="1600" dirty="0"/>
              <a:t> Then we decide case by case if the revision is allowed, if it goes to the closing plenary or email approval or is just ‘noted’ because of too complex discussions. But </a:t>
            </a:r>
            <a:r>
              <a:rPr lang="en-GB" sz="1600" b="1" dirty="0"/>
              <a:t>all discussions after the last revision deadline should be offline – no more discussions on the exploder after the deadline </a:t>
            </a:r>
            <a:r>
              <a:rPr lang="en-GB" sz="1600" dirty="0"/>
              <a:t>(except to clarify the reasons for the objections and/or details of the last revision updates if needed, which may lead to withdrawn objections). Thus, small changes which are shown at the closing plenary may then be directly agreed there. Other cases will be taken for email approval or just “noted” – no big technical discussions in the closing plenary.</a:t>
            </a:r>
          </a:p>
          <a:p>
            <a:pPr lvl="3">
              <a:defRPr/>
            </a:pPr>
            <a:r>
              <a:rPr lang="en-GB" sz="1600" dirty="0"/>
              <a:t>Editorial modifications are still allowed to be included in the final agreed version if the group agrees at the closing plenary. </a:t>
            </a:r>
            <a:endParaRPr lang="en-GB" altLang="en-US" sz="1600" dirty="0"/>
          </a:p>
          <a:p>
            <a:pPr lvl="3">
              <a:defRPr/>
            </a:pPr>
            <a:r>
              <a:rPr lang="en-GB" sz="1600" b="1" dirty="0"/>
              <a:t>For tdocs with unresolved comments and/or explicit objections, instead of “Noted/Not pursued” the Chair/VC may also exceptionally conclude “email approval” in the chair notes before the closing plenary (if the time before SA deadline allows it, if requested by the author and if the remaining issues seem relatively easy to address and agree on). </a:t>
            </a:r>
          </a:p>
          <a:p>
            <a:pPr lvl="3">
              <a:defRPr/>
            </a:pPr>
            <a:r>
              <a:rPr lang="en-GB" sz="1600" dirty="0"/>
              <a:t>For email approvals, it should be clear (in the chair notes) what is the topic (scope) for discussion/agreement in the email approval, so it does not open up discussions on new issues which were not commented before.</a:t>
            </a:r>
          </a:p>
          <a:p>
            <a:pPr lvl="3">
              <a:defRPr/>
            </a:pPr>
            <a:endParaRPr lang="en-GB" sz="1600" b="1" dirty="0"/>
          </a:p>
        </p:txBody>
      </p:sp>
    </p:spTree>
    <p:extLst>
      <p:ext uri="{BB962C8B-B14F-4D97-AF65-F5344CB8AC3E}">
        <p14:creationId xmlns:p14="http://schemas.microsoft.com/office/powerpoint/2010/main" val="2655239312"/>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FB3E1-049F-417C-AA01-EBF5B2FC6953}"/>
              </a:ext>
            </a:extLst>
          </p:cNvPr>
          <p:cNvSpPr>
            <a:spLocks noGrp="1"/>
          </p:cNvSpPr>
          <p:nvPr>
            <p:ph type="title"/>
          </p:nvPr>
        </p:nvSpPr>
        <p:spPr>
          <a:xfrm>
            <a:off x="485775" y="128092"/>
            <a:ext cx="6827838" cy="889990"/>
          </a:xfrm>
        </p:spPr>
        <p:txBody>
          <a:bodyPr/>
          <a:lstStyle/>
          <a:p>
            <a:r>
              <a:rPr lang="sv-SE" dirty="0">
                <a:solidFill>
                  <a:schemeClr val="tx1"/>
                </a:solidFill>
              </a:rPr>
              <a:t>Reading </a:t>
            </a:r>
            <a:r>
              <a:rPr lang="sv-SE" dirty="0" err="1">
                <a:solidFill>
                  <a:schemeClr val="tx1"/>
                </a:solidFill>
              </a:rPr>
              <a:t>guidelines</a:t>
            </a:r>
            <a:r>
              <a:rPr lang="sv-SE" dirty="0">
                <a:solidFill>
                  <a:schemeClr val="tx1"/>
                </a:solidFill>
              </a:rPr>
              <a:t> (2)</a:t>
            </a:r>
            <a:endParaRPr lang="en-GB" dirty="0">
              <a:solidFill>
                <a:schemeClr val="tx1"/>
              </a:solidFill>
            </a:endParaRPr>
          </a:p>
        </p:txBody>
      </p:sp>
      <p:sp>
        <p:nvSpPr>
          <p:cNvPr id="3" name="Content Placeholder 2">
            <a:extLst>
              <a:ext uri="{FF2B5EF4-FFF2-40B4-BE49-F238E27FC236}">
                <a16:creationId xmlns:a16="http://schemas.microsoft.com/office/drawing/2014/main" id="{35514D2E-1A48-464A-87B5-DD39DCD6FF4D}"/>
              </a:ext>
            </a:extLst>
          </p:cNvPr>
          <p:cNvSpPr>
            <a:spLocks noGrp="1"/>
          </p:cNvSpPr>
          <p:nvPr>
            <p:ph idx="1"/>
          </p:nvPr>
        </p:nvSpPr>
        <p:spPr>
          <a:xfrm>
            <a:off x="485775" y="877887"/>
            <a:ext cx="7402449" cy="5598414"/>
          </a:xfrm>
        </p:spPr>
        <p:txBody>
          <a:bodyPr/>
          <a:lstStyle/>
          <a:p>
            <a:endParaRPr lang="en-US" altLang="en-US" sz="1600" i="1" dirty="0">
              <a:highlight>
                <a:srgbClr val="FFFF00"/>
              </a:highlight>
              <a:latin typeface="Arial" panose="020B0604020202020204" pitchFamily="34" charset="0"/>
              <a:cs typeface="Arial" panose="020B0604020202020204" pitchFamily="34" charset="0"/>
            </a:endParaRPr>
          </a:p>
          <a:p>
            <a:r>
              <a:rPr lang="en-US" sz="1000" b="1" i="1" dirty="0">
                <a:solidFill>
                  <a:srgbClr val="FF0000"/>
                </a:solidFill>
                <a:latin typeface="Arial" panose="020B0604020202020204" pitchFamily="34" charset="0"/>
                <a:cs typeface="Arial" panose="020B0604020202020204" pitchFamily="34" charset="0"/>
              </a:rPr>
              <a:t>NOTE: We consistently use UTC as time reference</a:t>
            </a:r>
            <a:r>
              <a:rPr lang="en-US" sz="1000" i="1" dirty="0">
                <a:latin typeface="Arial" panose="020B0604020202020204" pitchFamily="34" charset="0"/>
                <a:cs typeface="Arial" panose="020B0604020202020204" pitchFamily="34" charset="0"/>
              </a:rPr>
              <a:t>, to have a more stable reference (not affected by DST) and be aligned with SA and other WGs. For convenience we also include some time conversion example tables here (note: CST is always UTC+8):</a:t>
            </a:r>
          </a:p>
          <a:p>
            <a:pPr lvl="1"/>
            <a:r>
              <a:rPr lang="en-GB" sz="1000" dirty="0"/>
              <a:t>Conf. call start times:</a:t>
            </a:r>
          </a:p>
          <a:p>
            <a:pPr lvl="1"/>
            <a:endParaRPr lang="en-GB" sz="1000" dirty="0">
              <a:highlight>
                <a:srgbClr val="00FFFF"/>
              </a:highlight>
            </a:endParaRPr>
          </a:p>
          <a:p>
            <a:pPr lvl="1"/>
            <a:endParaRPr lang="en-GB" sz="1000" dirty="0">
              <a:highlight>
                <a:srgbClr val="00FFFF"/>
              </a:highlight>
            </a:endParaRPr>
          </a:p>
          <a:p>
            <a:pPr lvl="1"/>
            <a:endParaRPr lang="en-GB" sz="1000" dirty="0">
              <a:highlight>
                <a:srgbClr val="00FFFF"/>
              </a:highlight>
            </a:endParaRPr>
          </a:p>
          <a:p>
            <a:pPr lvl="1"/>
            <a:endParaRPr lang="en-GB" sz="1000" dirty="0">
              <a:highlight>
                <a:srgbClr val="00FFFF"/>
              </a:highlight>
            </a:endParaRPr>
          </a:p>
          <a:p>
            <a:pPr lvl="1"/>
            <a:r>
              <a:rPr lang="en-GB" sz="1000" dirty="0"/>
              <a:t>Last OAM rev. upload deadline:</a:t>
            </a:r>
          </a:p>
          <a:p>
            <a:pPr lvl="1"/>
            <a:endParaRPr lang="en-GB" sz="1000" dirty="0">
              <a:highlight>
                <a:srgbClr val="00FFFF"/>
              </a:highlight>
            </a:endParaRPr>
          </a:p>
          <a:p>
            <a:pPr lvl="1"/>
            <a:endParaRPr lang="en-GB" sz="1000" dirty="0">
              <a:highlight>
                <a:srgbClr val="00FFFF"/>
              </a:highlight>
            </a:endParaRPr>
          </a:p>
          <a:p>
            <a:pPr lvl="1"/>
            <a:endParaRPr lang="en-GB" sz="1000" dirty="0">
              <a:highlight>
                <a:srgbClr val="00FFFF"/>
              </a:highlight>
            </a:endParaRPr>
          </a:p>
          <a:p>
            <a:pPr lvl="1"/>
            <a:endParaRPr lang="en-GB" sz="1000" dirty="0">
              <a:highlight>
                <a:srgbClr val="00FFFF"/>
              </a:highlight>
            </a:endParaRPr>
          </a:p>
          <a:p>
            <a:pPr lvl="1"/>
            <a:r>
              <a:rPr lang="en-GB" sz="1000" dirty="0"/>
              <a:t>Last OAM comments deadline:</a:t>
            </a:r>
          </a:p>
          <a:p>
            <a:pPr lvl="1"/>
            <a:endParaRPr lang="en-GB" sz="1200" dirty="0">
              <a:highlight>
                <a:srgbClr val="00FFFF"/>
              </a:highlight>
            </a:endParaRPr>
          </a:p>
          <a:p>
            <a:pPr lvl="1"/>
            <a:endParaRPr lang="en-GB" sz="1200" dirty="0">
              <a:highlight>
                <a:srgbClr val="00FFFF"/>
              </a:highlight>
            </a:endParaRPr>
          </a:p>
          <a:p>
            <a:pPr lvl="1"/>
            <a:endParaRPr lang="en-GB" sz="1200" dirty="0">
              <a:highlight>
                <a:srgbClr val="00FFFF"/>
              </a:highlight>
            </a:endParaRPr>
          </a:p>
          <a:p>
            <a:pPr lvl="1"/>
            <a:endParaRPr lang="en-GB" sz="1000" dirty="0">
              <a:highlight>
                <a:srgbClr val="00FFFF"/>
              </a:highlight>
            </a:endParaRPr>
          </a:p>
          <a:p>
            <a:pPr lvl="1"/>
            <a:r>
              <a:rPr lang="en-GB" sz="1000" dirty="0"/>
              <a:t>Last CH rev. upload deadline:</a:t>
            </a:r>
          </a:p>
          <a:p>
            <a:pPr lvl="1"/>
            <a:endParaRPr lang="en-GB" sz="1000" dirty="0">
              <a:highlight>
                <a:srgbClr val="00FFFF"/>
              </a:highlight>
            </a:endParaRPr>
          </a:p>
          <a:p>
            <a:pPr lvl="1"/>
            <a:endParaRPr lang="en-GB" sz="1000" dirty="0">
              <a:highlight>
                <a:srgbClr val="00FFFF"/>
              </a:highlight>
            </a:endParaRPr>
          </a:p>
          <a:p>
            <a:pPr lvl="1"/>
            <a:endParaRPr lang="en-GB" sz="1000" dirty="0">
              <a:highlight>
                <a:srgbClr val="00FFFF"/>
              </a:highlight>
            </a:endParaRPr>
          </a:p>
          <a:p>
            <a:pPr lvl="1"/>
            <a:endParaRPr lang="en-GB" sz="1000" dirty="0">
              <a:highlight>
                <a:srgbClr val="00FFFF"/>
              </a:highlight>
            </a:endParaRPr>
          </a:p>
          <a:p>
            <a:pPr lvl="1"/>
            <a:r>
              <a:rPr lang="en-GB" sz="1000" dirty="0"/>
              <a:t>Last CH comments deadline:</a:t>
            </a:r>
          </a:p>
          <a:p>
            <a:pPr lvl="1"/>
            <a:endParaRPr lang="en-GB" sz="1200" dirty="0">
              <a:highlight>
                <a:srgbClr val="00FFFF"/>
              </a:highlight>
            </a:endParaRPr>
          </a:p>
        </p:txBody>
      </p:sp>
      <p:graphicFrame>
        <p:nvGraphicFramePr>
          <p:cNvPr id="4" name="Table 3">
            <a:extLst>
              <a:ext uri="{FF2B5EF4-FFF2-40B4-BE49-F238E27FC236}">
                <a16:creationId xmlns:a16="http://schemas.microsoft.com/office/drawing/2014/main" id="{935CC058-A69B-4AB7-93D4-B7856B96A88D}"/>
              </a:ext>
            </a:extLst>
          </p:cNvPr>
          <p:cNvGraphicFramePr>
            <a:graphicFrameLocks noGrp="1"/>
          </p:cNvGraphicFramePr>
          <p:nvPr>
            <p:extLst>
              <p:ext uri="{D42A27DB-BD31-4B8C-83A1-F6EECF244321}">
                <p14:modId xmlns:p14="http://schemas.microsoft.com/office/powerpoint/2010/main" val="2444063666"/>
              </p:ext>
            </p:extLst>
          </p:nvPr>
        </p:nvGraphicFramePr>
        <p:xfrm>
          <a:off x="2558489" y="1823986"/>
          <a:ext cx="2541270" cy="609600"/>
        </p:xfrm>
        <a:graphic>
          <a:graphicData uri="http://schemas.openxmlformats.org/drawingml/2006/table">
            <a:tbl>
              <a:tblPr bandRow="1">
                <a:tableStyleId>{5C22544A-7EE6-4342-B048-85BDC9FD1C3A}</a:tableStyleId>
              </a:tblPr>
              <a:tblGrid>
                <a:gridCol w="1051560">
                  <a:extLst>
                    <a:ext uri="{9D8B030D-6E8A-4147-A177-3AD203B41FA5}">
                      <a16:colId xmlns:a16="http://schemas.microsoft.com/office/drawing/2014/main" val="2779560176"/>
                    </a:ext>
                  </a:extLst>
                </a:gridCol>
                <a:gridCol w="744855">
                  <a:extLst>
                    <a:ext uri="{9D8B030D-6E8A-4147-A177-3AD203B41FA5}">
                      <a16:colId xmlns:a16="http://schemas.microsoft.com/office/drawing/2014/main" val="3293382430"/>
                    </a:ext>
                  </a:extLst>
                </a:gridCol>
                <a:gridCol w="744855">
                  <a:extLst>
                    <a:ext uri="{9D8B030D-6E8A-4147-A177-3AD203B41FA5}">
                      <a16:colId xmlns:a16="http://schemas.microsoft.com/office/drawing/2014/main" val="365692952"/>
                    </a:ext>
                  </a:extLst>
                </a:gridCol>
              </a:tblGrid>
              <a:tr h="0">
                <a:tc>
                  <a:txBody>
                    <a:bodyPr/>
                    <a:lstStyle/>
                    <a:p>
                      <a:r>
                        <a:rPr lang="en-US" sz="1000" dirty="0">
                          <a:effectLst/>
                        </a:rPr>
                        <a:t>06:00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PDT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Vancouver </a:t>
                      </a:r>
                      <a:endParaRPr lang="en-S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397952376"/>
                  </a:ext>
                </a:extLst>
              </a:tr>
              <a:tr h="0">
                <a:tc>
                  <a:txBody>
                    <a:bodyPr/>
                    <a:lstStyle/>
                    <a:p>
                      <a:r>
                        <a:rPr lang="en-US" sz="1000" dirty="0">
                          <a:effectLst/>
                          <a:highlight>
                            <a:srgbClr val="FFFF00"/>
                          </a:highlight>
                        </a:rPr>
                        <a:t>13:00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highlight>
                            <a:srgbClr val="FFFF00"/>
                          </a:highlight>
                        </a:rPr>
                        <a:t>UTC       </a:t>
                      </a:r>
                      <a:endParaRPr lang="en-SE" sz="120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0515468"/>
                  </a:ext>
                </a:extLst>
              </a:tr>
              <a:tr h="0">
                <a:tc>
                  <a:txBody>
                    <a:bodyPr/>
                    <a:lstStyle/>
                    <a:p>
                      <a:r>
                        <a:rPr lang="en-US" sz="1000" dirty="0">
                          <a:effectLst/>
                        </a:rPr>
                        <a:t>15:00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CEST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Brussels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900801623"/>
                  </a:ext>
                </a:extLst>
              </a:tr>
              <a:tr h="0">
                <a:tc>
                  <a:txBody>
                    <a:bodyPr/>
                    <a:lstStyle/>
                    <a:p>
                      <a:r>
                        <a:rPr lang="en-US" sz="1000" dirty="0">
                          <a:effectLst/>
                        </a:rPr>
                        <a:t>21:00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CST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Beijing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28909036"/>
                  </a:ext>
                </a:extLst>
              </a:tr>
            </a:tbl>
          </a:graphicData>
        </a:graphic>
      </p:graphicFrame>
      <p:graphicFrame>
        <p:nvGraphicFramePr>
          <p:cNvPr id="5" name="Table 4">
            <a:extLst>
              <a:ext uri="{FF2B5EF4-FFF2-40B4-BE49-F238E27FC236}">
                <a16:creationId xmlns:a16="http://schemas.microsoft.com/office/drawing/2014/main" id="{B488EFA2-C756-4D5D-9858-14CA8070B080}"/>
              </a:ext>
            </a:extLst>
          </p:cNvPr>
          <p:cNvGraphicFramePr>
            <a:graphicFrameLocks noGrp="1"/>
          </p:cNvGraphicFramePr>
          <p:nvPr>
            <p:extLst>
              <p:ext uri="{D42A27DB-BD31-4B8C-83A1-F6EECF244321}">
                <p14:modId xmlns:p14="http://schemas.microsoft.com/office/powerpoint/2010/main" val="587764858"/>
              </p:ext>
            </p:extLst>
          </p:nvPr>
        </p:nvGraphicFramePr>
        <p:xfrm>
          <a:off x="2558489" y="2819400"/>
          <a:ext cx="2541270" cy="609600"/>
        </p:xfrm>
        <a:graphic>
          <a:graphicData uri="http://schemas.openxmlformats.org/drawingml/2006/table">
            <a:tbl>
              <a:tblPr bandRow="1">
                <a:tableStyleId>{5C22544A-7EE6-4342-B048-85BDC9FD1C3A}</a:tableStyleId>
              </a:tblPr>
              <a:tblGrid>
                <a:gridCol w="1051560">
                  <a:extLst>
                    <a:ext uri="{9D8B030D-6E8A-4147-A177-3AD203B41FA5}">
                      <a16:colId xmlns:a16="http://schemas.microsoft.com/office/drawing/2014/main" val="2779560176"/>
                    </a:ext>
                  </a:extLst>
                </a:gridCol>
                <a:gridCol w="744855">
                  <a:extLst>
                    <a:ext uri="{9D8B030D-6E8A-4147-A177-3AD203B41FA5}">
                      <a16:colId xmlns:a16="http://schemas.microsoft.com/office/drawing/2014/main" val="3293382430"/>
                    </a:ext>
                  </a:extLst>
                </a:gridCol>
                <a:gridCol w="744855">
                  <a:extLst>
                    <a:ext uri="{9D8B030D-6E8A-4147-A177-3AD203B41FA5}">
                      <a16:colId xmlns:a16="http://schemas.microsoft.com/office/drawing/2014/main" val="365692952"/>
                    </a:ext>
                  </a:extLst>
                </a:gridCol>
              </a:tblGrid>
              <a:tr h="0">
                <a:tc>
                  <a:txBody>
                    <a:bodyPr/>
                    <a:lstStyle/>
                    <a:p>
                      <a:r>
                        <a:rPr lang="en-US" sz="1000" dirty="0">
                          <a:effectLst/>
                        </a:rPr>
                        <a:t>03:00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PDT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Vancouver </a:t>
                      </a:r>
                      <a:endParaRPr lang="en-S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397952376"/>
                  </a:ext>
                </a:extLst>
              </a:tr>
              <a:tr h="0">
                <a:tc>
                  <a:txBody>
                    <a:bodyPr/>
                    <a:lstStyle/>
                    <a:p>
                      <a:r>
                        <a:rPr lang="en-US" sz="1000" dirty="0">
                          <a:effectLst/>
                          <a:highlight>
                            <a:srgbClr val="FFFF00"/>
                          </a:highlight>
                        </a:rPr>
                        <a:t>10:00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0515468"/>
                  </a:ext>
                </a:extLst>
              </a:tr>
              <a:tr h="0">
                <a:tc>
                  <a:txBody>
                    <a:bodyPr/>
                    <a:lstStyle/>
                    <a:p>
                      <a:r>
                        <a:rPr lang="en-US" sz="1000" dirty="0">
                          <a:effectLst/>
                        </a:rPr>
                        <a:t>12:00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CEST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Brussels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900801623"/>
                  </a:ext>
                </a:extLst>
              </a:tr>
              <a:tr h="0">
                <a:tc>
                  <a:txBody>
                    <a:bodyPr/>
                    <a:lstStyle/>
                    <a:p>
                      <a:r>
                        <a:rPr lang="en-US" sz="1000" dirty="0">
                          <a:effectLst/>
                        </a:rPr>
                        <a:t>18:00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CST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Beijing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28909036"/>
                  </a:ext>
                </a:extLst>
              </a:tr>
            </a:tbl>
          </a:graphicData>
        </a:graphic>
      </p:graphicFrame>
      <p:graphicFrame>
        <p:nvGraphicFramePr>
          <p:cNvPr id="6" name="Table 5">
            <a:extLst>
              <a:ext uri="{FF2B5EF4-FFF2-40B4-BE49-F238E27FC236}">
                <a16:creationId xmlns:a16="http://schemas.microsoft.com/office/drawing/2014/main" id="{F23DD544-0BE5-4693-8A15-55B9BF093CD9}"/>
              </a:ext>
            </a:extLst>
          </p:cNvPr>
          <p:cNvGraphicFramePr>
            <a:graphicFrameLocks noGrp="1"/>
          </p:cNvGraphicFramePr>
          <p:nvPr>
            <p:extLst>
              <p:ext uri="{D42A27DB-BD31-4B8C-83A1-F6EECF244321}">
                <p14:modId xmlns:p14="http://schemas.microsoft.com/office/powerpoint/2010/main" val="3442979157"/>
              </p:ext>
            </p:extLst>
          </p:nvPr>
        </p:nvGraphicFramePr>
        <p:xfrm>
          <a:off x="2558489" y="3734441"/>
          <a:ext cx="2541270" cy="609600"/>
        </p:xfrm>
        <a:graphic>
          <a:graphicData uri="http://schemas.openxmlformats.org/drawingml/2006/table">
            <a:tbl>
              <a:tblPr bandRow="1">
                <a:tableStyleId>{5C22544A-7EE6-4342-B048-85BDC9FD1C3A}</a:tableStyleId>
              </a:tblPr>
              <a:tblGrid>
                <a:gridCol w="1089586">
                  <a:extLst>
                    <a:ext uri="{9D8B030D-6E8A-4147-A177-3AD203B41FA5}">
                      <a16:colId xmlns:a16="http://schemas.microsoft.com/office/drawing/2014/main" val="2779560176"/>
                    </a:ext>
                  </a:extLst>
                </a:gridCol>
                <a:gridCol w="695325">
                  <a:extLst>
                    <a:ext uri="{9D8B030D-6E8A-4147-A177-3AD203B41FA5}">
                      <a16:colId xmlns:a16="http://schemas.microsoft.com/office/drawing/2014/main" val="3293382430"/>
                    </a:ext>
                  </a:extLst>
                </a:gridCol>
                <a:gridCol w="756359">
                  <a:extLst>
                    <a:ext uri="{9D8B030D-6E8A-4147-A177-3AD203B41FA5}">
                      <a16:colId xmlns:a16="http://schemas.microsoft.com/office/drawing/2014/main" val="365692952"/>
                    </a:ext>
                  </a:extLst>
                </a:gridCol>
              </a:tblGrid>
              <a:tr h="0">
                <a:tc>
                  <a:txBody>
                    <a:bodyPr/>
                    <a:lstStyle/>
                    <a:p>
                      <a:r>
                        <a:rPr lang="en-US" sz="1000" dirty="0">
                          <a:effectLst/>
                        </a:rPr>
                        <a:t>15:00 (3:00pm)</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PDT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Vancouver </a:t>
                      </a:r>
                      <a:endParaRPr lang="en-S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397952376"/>
                  </a:ext>
                </a:extLst>
              </a:tr>
              <a:tr h="0">
                <a:tc>
                  <a:txBody>
                    <a:bodyPr/>
                    <a:lstStyle/>
                    <a:p>
                      <a:r>
                        <a:rPr lang="en-US" sz="1000" dirty="0">
                          <a:effectLst/>
                          <a:highlight>
                            <a:srgbClr val="FFFF00"/>
                          </a:highlight>
                        </a:rPr>
                        <a:t>22:00</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0515468"/>
                  </a:ext>
                </a:extLst>
              </a:tr>
              <a:tr h="0">
                <a:tc>
                  <a:txBody>
                    <a:bodyPr/>
                    <a:lstStyle/>
                    <a:p>
                      <a:r>
                        <a:rPr lang="en-US" sz="1000" dirty="0">
                          <a:effectLst/>
                        </a:rPr>
                        <a:t>24:00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CEST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Brussels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900801623"/>
                  </a:ext>
                </a:extLst>
              </a:tr>
              <a:tr h="0">
                <a:tc>
                  <a:txBody>
                    <a:bodyPr/>
                    <a:lstStyle/>
                    <a:p>
                      <a:r>
                        <a:rPr lang="en-US" sz="1000" dirty="0">
                          <a:effectLst/>
                        </a:rPr>
                        <a:t>06:00</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CST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Beijing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28909036"/>
                  </a:ext>
                </a:extLst>
              </a:tr>
            </a:tbl>
          </a:graphicData>
        </a:graphic>
      </p:graphicFrame>
      <p:graphicFrame>
        <p:nvGraphicFramePr>
          <p:cNvPr id="10" name="Table 9">
            <a:extLst>
              <a:ext uri="{FF2B5EF4-FFF2-40B4-BE49-F238E27FC236}">
                <a16:creationId xmlns:a16="http://schemas.microsoft.com/office/drawing/2014/main" id="{AEA30261-D4C3-4298-A31A-0170B20137A9}"/>
              </a:ext>
            </a:extLst>
          </p:cNvPr>
          <p:cNvGraphicFramePr>
            <a:graphicFrameLocks noGrp="1"/>
          </p:cNvGraphicFramePr>
          <p:nvPr>
            <p:extLst>
              <p:ext uri="{D42A27DB-BD31-4B8C-83A1-F6EECF244321}">
                <p14:modId xmlns:p14="http://schemas.microsoft.com/office/powerpoint/2010/main" val="1011664202"/>
              </p:ext>
            </p:extLst>
          </p:nvPr>
        </p:nvGraphicFramePr>
        <p:xfrm>
          <a:off x="2558489" y="5675313"/>
          <a:ext cx="2541270" cy="609600"/>
        </p:xfrm>
        <a:graphic>
          <a:graphicData uri="http://schemas.openxmlformats.org/drawingml/2006/table">
            <a:tbl>
              <a:tblPr bandRow="1">
                <a:tableStyleId>{5C22544A-7EE6-4342-B048-85BDC9FD1C3A}</a:tableStyleId>
              </a:tblPr>
              <a:tblGrid>
                <a:gridCol w="1118161">
                  <a:extLst>
                    <a:ext uri="{9D8B030D-6E8A-4147-A177-3AD203B41FA5}">
                      <a16:colId xmlns:a16="http://schemas.microsoft.com/office/drawing/2014/main" val="2779560176"/>
                    </a:ext>
                  </a:extLst>
                </a:gridCol>
                <a:gridCol w="651752">
                  <a:extLst>
                    <a:ext uri="{9D8B030D-6E8A-4147-A177-3AD203B41FA5}">
                      <a16:colId xmlns:a16="http://schemas.microsoft.com/office/drawing/2014/main" val="3293382430"/>
                    </a:ext>
                  </a:extLst>
                </a:gridCol>
                <a:gridCol w="771357">
                  <a:extLst>
                    <a:ext uri="{9D8B030D-6E8A-4147-A177-3AD203B41FA5}">
                      <a16:colId xmlns:a16="http://schemas.microsoft.com/office/drawing/2014/main" val="365692952"/>
                    </a:ext>
                  </a:extLst>
                </a:gridCol>
              </a:tblGrid>
              <a:tr h="0">
                <a:tc>
                  <a:txBody>
                    <a:bodyPr/>
                    <a:lstStyle/>
                    <a:p>
                      <a:r>
                        <a:rPr lang="en-US" sz="1000" dirty="0">
                          <a:effectLst/>
                        </a:rPr>
                        <a:t>00:00</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PDT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Vancouver </a:t>
                      </a:r>
                      <a:endParaRPr lang="en-S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397952376"/>
                  </a:ext>
                </a:extLst>
              </a:tr>
              <a:tr h="0">
                <a:tc>
                  <a:txBody>
                    <a:bodyPr/>
                    <a:lstStyle/>
                    <a:p>
                      <a:r>
                        <a:rPr lang="en-US" sz="1000" dirty="0">
                          <a:effectLst/>
                          <a:highlight>
                            <a:srgbClr val="FFFF00"/>
                          </a:highlight>
                        </a:rPr>
                        <a:t>07:00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0515468"/>
                  </a:ext>
                </a:extLst>
              </a:tr>
              <a:tr h="0">
                <a:tc>
                  <a:txBody>
                    <a:bodyPr/>
                    <a:lstStyle/>
                    <a:p>
                      <a:r>
                        <a:rPr lang="en-US" sz="1000" dirty="0">
                          <a:effectLst/>
                        </a:rPr>
                        <a:t>09:00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CEST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Brussels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900801623"/>
                  </a:ext>
                </a:extLst>
              </a:tr>
              <a:tr h="0">
                <a:tc>
                  <a:txBody>
                    <a:bodyPr/>
                    <a:lstStyle/>
                    <a:p>
                      <a:r>
                        <a:rPr lang="en-US" sz="1000" dirty="0">
                          <a:effectLst/>
                        </a:rPr>
                        <a:t>15:00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CST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Beijing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28909036"/>
                  </a:ext>
                </a:extLst>
              </a:tr>
            </a:tbl>
          </a:graphicData>
        </a:graphic>
      </p:graphicFrame>
      <p:graphicFrame>
        <p:nvGraphicFramePr>
          <p:cNvPr id="12" name="Table 11">
            <a:extLst>
              <a:ext uri="{FF2B5EF4-FFF2-40B4-BE49-F238E27FC236}">
                <a16:creationId xmlns:a16="http://schemas.microsoft.com/office/drawing/2014/main" id="{86E8E27D-E3B2-4DAA-9E58-91B02CB2D918}"/>
              </a:ext>
            </a:extLst>
          </p:cNvPr>
          <p:cNvGraphicFramePr>
            <a:graphicFrameLocks noGrp="1"/>
          </p:cNvGraphicFramePr>
          <p:nvPr>
            <p:extLst>
              <p:ext uri="{D42A27DB-BD31-4B8C-83A1-F6EECF244321}">
                <p14:modId xmlns:p14="http://schemas.microsoft.com/office/powerpoint/2010/main" val="1941023178"/>
              </p:ext>
            </p:extLst>
          </p:nvPr>
        </p:nvGraphicFramePr>
        <p:xfrm>
          <a:off x="2558489" y="4760272"/>
          <a:ext cx="2541270" cy="609600"/>
        </p:xfrm>
        <a:graphic>
          <a:graphicData uri="http://schemas.openxmlformats.org/drawingml/2006/table">
            <a:tbl>
              <a:tblPr bandRow="1">
                <a:tableStyleId>{5C22544A-7EE6-4342-B048-85BDC9FD1C3A}</a:tableStyleId>
              </a:tblPr>
              <a:tblGrid>
                <a:gridCol w="1089586">
                  <a:extLst>
                    <a:ext uri="{9D8B030D-6E8A-4147-A177-3AD203B41FA5}">
                      <a16:colId xmlns:a16="http://schemas.microsoft.com/office/drawing/2014/main" val="2779560176"/>
                    </a:ext>
                  </a:extLst>
                </a:gridCol>
                <a:gridCol w="695325">
                  <a:extLst>
                    <a:ext uri="{9D8B030D-6E8A-4147-A177-3AD203B41FA5}">
                      <a16:colId xmlns:a16="http://schemas.microsoft.com/office/drawing/2014/main" val="3293382430"/>
                    </a:ext>
                  </a:extLst>
                </a:gridCol>
                <a:gridCol w="756359">
                  <a:extLst>
                    <a:ext uri="{9D8B030D-6E8A-4147-A177-3AD203B41FA5}">
                      <a16:colId xmlns:a16="http://schemas.microsoft.com/office/drawing/2014/main" val="365692952"/>
                    </a:ext>
                  </a:extLst>
                </a:gridCol>
              </a:tblGrid>
              <a:tr h="0">
                <a:tc>
                  <a:txBody>
                    <a:bodyPr/>
                    <a:lstStyle/>
                    <a:p>
                      <a:r>
                        <a:rPr lang="en-US" sz="1000" dirty="0">
                          <a:effectLst/>
                        </a:rPr>
                        <a:t>15:00 (3:00pm)</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PDT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Vancouver </a:t>
                      </a:r>
                      <a:endParaRPr lang="en-S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397952376"/>
                  </a:ext>
                </a:extLst>
              </a:tr>
              <a:tr h="0">
                <a:tc>
                  <a:txBody>
                    <a:bodyPr/>
                    <a:lstStyle/>
                    <a:p>
                      <a:r>
                        <a:rPr lang="en-US" sz="1000" dirty="0">
                          <a:effectLst/>
                          <a:highlight>
                            <a:srgbClr val="FFFF00"/>
                          </a:highlight>
                        </a:rPr>
                        <a:t>22:00</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0515468"/>
                  </a:ext>
                </a:extLst>
              </a:tr>
              <a:tr h="0">
                <a:tc>
                  <a:txBody>
                    <a:bodyPr/>
                    <a:lstStyle/>
                    <a:p>
                      <a:r>
                        <a:rPr lang="en-US" sz="1000" dirty="0">
                          <a:effectLst/>
                        </a:rPr>
                        <a:t>24:00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CEST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Brussels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900801623"/>
                  </a:ext>
                </a:extLst>
              </a:tr>
              <a:tr h="0">
                <a:tc>
                  <a:txBody>
                    <a:bodyPr/>
                    <a:lstStyle/>
                    <a:p>
                      <a:r>
                        <a:rPr lang="en-US" sz="1000" dirty="0">
                          <a:effectLst/>
                        </a:rPr>
                        <a:t>06:00</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CST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Beijing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28909036"/>
                  </a:ext>
                </a:extLst>
              </a:tr>
            </a:tbl>
          </a:graphicData>
        </a:graphic>
      </p:graphicFrame>
    </p:spTree>
    <p:extLst>
      <p:ext uri="{BB962C8B-B14F-4D97-AF65-F5344CB8AC3E}">
        <p14:creationId xmlns:p14="http://schemas.microsoft.com/office/powerpoint/2010/main" val="2331565301"/>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D1BC5C4A-EB09-4D22-8FF3-EEA9ABBCF3C6}"/>
              </a:ext>
            </a:extLst>
          </p:cNvPr>
          <p:cNvSpPr>
            <a:spLocks noGrp="1"/>
          </p:cNvSpPr>
          <p:nvPr>
            <p:ph type="title"/>
          </p:nvPr>
        </p:nvSpPr>
        <p:spPr>
          <a:xfrm>
            <a:off x="1048105" y="409220"/>
            <a:ext cx="6829425" cy="498475"/>
          </a:xfrm>
        </p:spPr>
        <p:txBody>
          <a:bodyPr/>
          <a:lstStyle/>
          <a:p>
            <a:r>
              <a:rPr lang="en-US" altLang="en-US" dirty="0">
                <a:solidFill>
                  <a:schemeClr val="tx1"/>
                </a:solidFill>
              </a:rPr>
              <a:t>General meeting info (1)</a:t>
            </a:r>
          </a:p>
        </p:txBody>
      </p:sp>
      <p:sp>
        <p:nvSpPr>
          <p:cNvPr id="8195" name="Content Placeholder 2">
            <a:extLst>
              <a:ext uri="{FF2B5EF4-FFF2-40B4-BE49-F238E27FC236}">
                <a16:creationId xmlns:a16="http://schemas.microsoft.com/office/drawing/2014/main" id="{D90DF324-10B6-49D0-8E30-DD5F42B84DAF}"/>
              </a:ext>
            </a:extLst>
          </p:cNvPr>
          <p:cNvSpPr>
            <a:spLocks noGrp="1"/>
          </p:cNvSpPr>
          <p:nvPr>
            <p:ph idx="1"/>
          </p:nvPr>
        </p:nvSpPr>
        <p:spPr>
          <a:xfrm>
            <a:off x="377825" y="1384510"/>
            <a:ext cx="8388350" cy="5602185"/>
          </a:xfrm>
        </p:spPr>
        <p:txBody>
          <a:bodyPr/>
          <a:lstStyle/>
          <a:p>
            <a:pPr lvl="1">
              <a:defRPr/>
            </a:pPr>
            <a:r>
              <a:rPr lang="sv-SE" altLang="en-US" sz="1600" b="1" dirty="0"/>
              <a:t>Scope</a:t>
            </a:r>
            <a:r>
              <a:rPr lang="sv-SE" altLang="en-US" sz="1600" dirty="0"/>
              <a:t>: According to the agenda in </a:t>
            </a:r>
            <a:r>
              <a:rPr lang="en-GB" sz="1600" b="1" dirty="0">
                <a:solidFill>
                  <a:srgbClr val="00B0F0"/>
                </a:solidFill>
              </a:rPr>
              <a:t>S5-233176. </a:t>
            </a:r>
          </a:p>
          <a:p>
            <a:pPr lvl="1">
              <a:defRPr/>
            </a:pPr>
            <a:r>
              <a:rPr lang="en-GB" altLang="en-US" sz="1600" dirty="0"/>
              <a:t>The electronic meeting has </a:t>
            </a:r>
            <a:r>
              <a:rPr lang="en-GB" altLang="en-US" sz="1600" b="1" dirty="0"/>
              <a:t>full SA5 decision power</a:t>
            </a:r>
          </a:p>
          <a:p>
            <a:pPr lvl="1">
              <a:defRPr/>
            </a:pPr>
            <a:r>
              <a:rPr lang="en-GB" sz="1600" dirty="0"/>
              <a:t>Please remember that </a:t>
            </a:r>
            <a:r>
              <a:rPr lang="en-GB" sz="1600" dirty="0">
                <a:highlight>
                  <a:srgbClr val="FFFF00"/>
                </a:highlight>
              </a:rPr>
              <a:t>you need to register to be allowed to join the meeting </a:t>
            </a:r>
            <a:r>
              <a:rPr lang="en-GB" sz="1600" dirty="0"/>
              <a:t>and send comments</a:t>
            </a:r>
          </a:p>
          <a:p>
            <a:pPr marL="742950" lvl="1" indent="-285750">
              <a:buFont typeface="Arial" panose="020B0604020202020204" pitchFamily="34" charset="0"/>
              <a:buChar char="•"/>
              <a:tabLst>
                <a:tab pos="914400" algn="l"/>
              </a:tabLst>
            </a:pPr>
            <a:r>
              <a:rPr lang="en-GB" sz="1600" dirty="0"/>
              <a:t>Latest draft TS/TR update for email approval after the E-meeting will be done as usual. Deadlines for email approval will be announced in the email approval status document.</a:t>
            </a:r>
            <a:endParaRPr lang="en-SE" sz="1600" dirty="0"/>
          </a:p>
          <a:p>
            <a:pPr marL="742950" lvl="1" indent="-285750">
              <a:buFont typeface="Arial" panose="020B0604020202020204" pitchFamily="34" charset="0"/>
              <a:buChar char="•"/>
              <a:tabLst>
                <a:tab pos="914400" algn="l"/>
              </a:tabLst>
            </a:pPr>
            <a:r>
              <a:rPr lang="en-GB" sz="1600" dirty="0"/>
              <a:t>LSs: </a:t>
            </a:r>
            <a:r>
              <a:rPr lang="en-US" sz="1600" dirty="0"/>
              <a:t>the incoming LS can be found in </a:t>
            </a:r>
            <a:r>
              <a:rPr lang="en-GB" sz="16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a:rPr>
              <a:t>https://www.3gpp.org/Liaisons/Incoming_LSs/S5-meeting.htm</a:t>
            </a:r>
            <a:endParaRPr lang="en-SE" sz="1600" dirty="0">
              <a:effectLst/>
              <a:latin typeface="Calibri" panose="020F0502020204030204" pitchFamily="34" charset="0"/>
              <a:ea typeface="Calibri" panose="020F0502020204030204" pitchFamily="34" charset="0"/>
              <a:cs typeface="Times New Roman" panose="02020603050405020304" pitchFamily="18" charset="0"/>
            </a:endParaRPr>
          </a:p>
          <a:p>
            <a:pPr lvl="1">
              <a:defRPr/>
            </a:pPr>
            <a:endParaRPr lang="en-GB" altLang="en-US" sz="1800" dirty="0"/>
          </a:p>
          <a:p>
            <a:pPr lvl="1">
              <a:defRPr/>
            </a:pPr>
            <a:endParaRPr lang="en-GB" altLang="en-US" sz="1800" b="1" dirty="0"/>
          </a:p>
          <a:p>
            <a:pPr lvl="3"/>
            <a:endParaRPr lang="en-GB" sz="1800" dirty="0"/>
          </a:p>
          <a:p>
            <a:pPr lvl="3"/>
            <a:endParaRPr lang="en-GB" altLang="en-US" sz="1800" dirty="0"/>
          </a:p>
          <a:p>
            <a:pPr marL="457200" lvl="1" indent="0">
              <a:buFont typeface="Arial" panose="020B0604020202020204" pitchFamily="34" charset="0"/>
              <a:buNone/>
              <a:defRPr/>
            </a:pPr>
            <a:endParaRPr lang="en-GB" altLang="en-US" sz="2000" dirty="0"/>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D1BC5C4A-EB09-4D22-8FF3-EEA9ABBCF3C6}"/>
              </a:ext>
            </a:extLst>
          </p:cNvPr>
          <p:cNvSpPr>
            <a:spLocks noGrp="1"/>
          </p:cNvSpPr>
          <p:nvPr>
            <p:ph type="title"/>
          </p:nvPr>
        </p:nvSpPr>
        <p:spPr>
          <a:xfrm>
            <a:off x="1048105" y="409220"/>
            <a:ext cx="6829425" cy="498475"/>
          </a:xfrm>
        </p:spPr>
        <p:txBody>
          <a:bodyPr/>
          <a:lstStyle/>
          <a:p>
            <a:r>
              <a:rPr lang="en-US" altLang="en-US" dirty="0">
                <a:solidFill>
                  <a:schemeClr val="tx1"/>
                </a:solidFill>
              </a:rPr>
              <a:t>General meeting info (2)</a:t>
            </a:r>
          </a:p>
        </p:txBody>
      </p:sp>
      <p:sp>
        <p:nvSpPr>
          <p:cNvPr id="8195" name="Content Placeholder 2">
            <a:extLst>
              <a:ext uri="{FF2B5EF4-FFF2-40B4-BE49-F238E27FC236}">
                <a16:creationId xmlns:a16="http://schemas.microsoft.com/office/drawing/2014/main" id="{D90DF324-10B6-49D0-8E30-DD5F42B84DAF}"/>
              </a:ext>
            </a:extLst>
          </p:cNvPr>
          <p:cNvSpPr>
            <a:spLocks noGrp="1"/>
          </p:cNvSpPr>
          <p:nvPr>
            <p:ph idx="1"/>
          </p:nvPr>
        </p:nvSpPr>
        <p:spPr>
          <a:xfrm>
            <a:off x="377825" y="1012371"/>
            <a:ext cx="8388350" cy="5602185"/>
          </a:xfrm>
        </p:spPr>
        <p:txBody>
          <a:bodyPr/>
          <a:lstStyle/>
          <a:p>
            <a:r>
              <a:rPr lang="en-GB" sz="1600" b="1" u="sng" kern="100" dirty="0">
                <a:effectLst/>
                <a:ea typeface="SimSun" panose="02010600030101010101" pitchFamily="2" charset="-122"/>
                <a:cs typeface="Arial" panose="020B0604020202020204" pitchFamily="34" charset="0"/>
              </a:rPr>
              <a:t>Important Notes:</a:t>
            </a:r>
            <a:r>
              <a:rPr lang="en-GB" sz="1600" b="1" dirty="0">
                <a:effectLst/>
                <a:ea typeface="SimSun" panose="02010600030101010101" pitchFamily="2" charset="-122"/>
              </a:rPr>
              <a:t> </a:t>
            </a:r>
          </a:p>
          <a:p>
            <a:endParaRPr lang="en-SE" sz="1600" dirty="0">
              <a:effectLst/>
              <a:ea typeface="SimSun" panose="02010600030101010101" pitchFamily="2" charset="-122"/>
            </a:endParaRPr>
          </a:p>
          <a:p>
            <a:r>
              <a:rPr lang="en-GB" sz="1600" b="1" dirty="0">
                <a:effectLst/>
                <a:ea typeface="SimSun" panose="02010600030101010101" pitchFamily="2" charset="-122"/>
              </a:rPr>
              <a:t>Attendance at this meeting, as it is an ordinary e-meeting, now counts towards accrual and maintenance of voting rights.</a:t>
            </a:r>
            <a:r>
              <a:rPr lang="en-GB" sz="1600" dirty="0">
                <a:effectLst/>
                <a:ea typeface="SimSun" panose="02010600030101010101" pitchFamily="2" charset="-122"/>
              </a:rPr>
              <a:t> For more details about how the voting rights are acquired/lost please refer to the </a:t>
            </a:r>
            <a:r>
              <a:rPr lang="en-US" sz="1600" u="sng" kern="100" dirty="0">
                <a:solidFill>
                  <a:srgbClr val="44628E"/>
                </a:solidFill>
                <a:effectLst/>
                <a:ea typeface="SimSun" panose="02010600030101010101" pitchFamily="2" charset="-122"/>
                <a:cs typeface="Arial" panose="020B0604020202020204" pitchFamily="34" charset="0"/>
                <a:hlinkClick r:id="rId2"/>
              </a:rPr>
              <a:t>working procedures webpage</a:t>
            </a:r>
            <a:r>
              <a:rPr lang="en-US" sz="1600" u="sng" kern="100" dirty="0">
                <a:solidFill>
                  <a:srgbClr val="44628E"/>
                </a:solidFill>
                <a:ea typeface="SimSun" panose="02010600030101010101" pitchFamily="2" charset="-122"/>
                <a:cs typeface="Arial" panose="020B0604020202020204" pitchFamily="34" charset="0"/>
              </a:rPr>
              <a:t>, </a:t>
            </a:r>
            <a:r>
              <a:rPr lang="en-SE" sz="1600" dirty="0">
                <a:ea typeface="SimSun" panose="02010600030101010101" pitchFamily="2" charset="-122"/>
              </a:rPr>
              <a:t>and </a:t>
            </a:r>
            <a:r>
              <a:rPr lang="en-US" sz="1600" dirty="0">
                <a:ea typeface="SimSun" panose="02010600030101010101" pitchFamily="2" charset="-122"/>
              </a:rPr>
              <a:t>for how to check in, see </a:t>
            </a:r>
            <a:r>
              <a:rPr lang="en-SE" sz="1600" dirty="0">
                <a:ea typeface="SimSun" panose="02010600030101010101" pitchFamily="2" charset="-122"/>
              </a:rPr>
              <a:t>the </a:t>
            </a:r>
            <a:r>
              <a:rPr lang="en-US" sz="1600" dirty="0">
                <a:ea typeface="SimSun" panose="02010600030101010101" pitchFamily="2" charset="-122"/>
              </a:rPr>
              <a:t>MCC </a:t>
            </a:r>
            <a:r>
              <a:rPr lang="en-SE" sz="1600" dirty="0">
                <a:ea typeface="SimSun" panose="02010600030101010101" pitchFamily="2" charset="-122"/>
              </a:rPr>
              <a:t>slides</a:t>
            </a:r>
            <a:r>
              <a:rPr lang="en-US" sz="1600" dirty="0">
                <a:ea typeface="SimSun" panose="02010600030101010101" pitchFamily="2" charset="-122"/>
              </a:rPr>
              <a:t> “Check-in”</a:t>
            </a:r>
            <a:r>
              <a:rPr lang="en-SE" sz="1600" dirty="0">
                <a:ea typeface="SimSun" panose="02010600030101010101" pitchFamily="2" charset="-122"/>
              </a:rPr>
              <a:t> placed in the Inbox of the e-meeting</a:t>
            </a:r>
            <a:r>
              <a:rPr lang="en-US" sz="1600" dirty="0">
                <a:ea typeface="SimSun" panose="02010600030101010101" pitchFamily="2" charset="-122"/>
              </a:rPr>
              <a:t>.</a:t>
            </a:r>
          </a:p>
          <a:p>
            <a:r>
              <a:rPr lang="en-GB" sz="1600" b="1" dirty="0">
                <a:effectLst/>
                <a:ea typeface="Times New Roman" panose="02020603050405020304" pitchFamily="18" charset="0"/>
              </a:rPr>
              <a:t>Delegates will have to check-in themselves between the start and the end of the e-meeting if they want to appear as attended.</a:t>
            </a:r>
            <a:r>
              <a:rPr lang="en-GB" sz="1600" dirty="0">
                <a:effectLst/>
                <a:ea typeface="Times New Roman" panose="02020603050405020304" pitchFamily="18" charset="0"/>
              </a:rPr>
              <a:t> If you do it outside the e-meeting times, your participation will not be taken into account. MCC will not mark anybody not checked-in as attended once the e-meeting is finished.</a:t>
            </a:r>
            <a:endParaRPr lang="en-SE" sz="1600" dirty="0">
              <a:effectLst/>
              <a:ea typeface="Times New Roman" panose="02020603050405020304" pitchFamily="18" charset="0"/>
            </a:endParaRPr>
          </a:p>
          <a:p>
            <a:pPr marL="742950" lvl="1" indent="-285750">
              <a:buFont typeface="Symbol" panose="05050102010706020507" pitchFamily="18" charset="2"/>
              <a:buChar char=""/>
            </a:pPr>
            <a:r>
              <a:rPr lang="en-GB" sz="1600" dirty="0">
                <a:solidFill>
                  <a:srgbClr val="00B0F0"/>
                </a:solidFill>
                <a:cs typeface="Arial" panose="020B0604020202020204" pitchFamily="34" charset="0"/>
              </a:rPr>
              <a:t>Meeting start time: </a:t>
            </a:r>
            <a:r>
              <a:rPr lang="en-SE" sz="1600" dirty="0">
                <a:solidFill>
                  <a:srgbClr val="00B0F0"/>
                </a:solidFill>
                <a:cs typeface="Arial" panose="020B0604020202020204" pitchFamily="34" charset="0"/>
              </a:rPr>
              <a:t>Mon 17 April 2023, 07:00 UTC (09:00 CEST)</a:t>
            </a:r>
          </a:p>
          <a:p>
            <a:pPr marL="742950" lvl="1" indent="-285750">
              <a:buFont typeface="Symbol" panose="05050102010706020507" pitchFamily="18" charset="2"/>
              <a:buChar char=""/>
            </a:pPr>
            <a:r>
              <a:rPr lang="en-GB" sz="1600" dirty="0">
                <a:solidFill>
                  <a:srgbClr val="00B0F0"/>
                </a:solidFill>
                <a:cs typeface="Arial" panose="020B0604020202020204" pitchFamily="34" charset="0"/>
              </a:rPr>
              <a:t>Meeting end time: </a:t>
            </a:r>
            <a:r>
              <a:rPr lang="en-US" sz="1600" dirty="0">
                <a:solidFill>
                  <a:srgbClr val="00B0F0"/>
                </a:solidFill>
                <a:cs typeface="Arial" panose="020B0604020202020204" pitchFamily="34" charset="0"/>
              </a:rPr>
              <a:t>Tue</a:t>
            </a:r>
            <a:r>
              <a:rPr lang="en-SE" sz="1600" dirty="0">
                <a:solidFill>
                  <a:srgbClr val="00B0F0"/>
                </a:solidFill>
                <a:cs typeface="Arial" panose="020B0604020202020204" pitchFamily="34" charset="0"/>
              </a:rPr>
              <a:t> 25 April 2023,16:00 UTC (18:00 CEST)</a:t>
            </a:r>
            <a:endParaRPr lang="en-GB" altLang="en-US" sz="1600" dirty="0">
              <a:solidFill>
                <a:srgbClr val="00B0F0"/>
              </a:solidFill>
              <a:cs typeface="Arial" panose="020B0604020202020204" pitchFamily="34" charset="0"/>
            </a:endParaRPr>
          </a:p>
          <a:p>
            <a:pPr marL="457200" lvl="1" indent="0">
              <a:buFont typeface="Arial" panose="020B0604020202020204" pitchFamily="34" charset="0"/>
              <a:buNone/>
              <a:defRPr/>
            </a:pPr>
            <a:endParaRPr lang="en-GB" altLang="en-US" sz="2000" dirty="0"/>
          </a:p>
        </p:txBody>
      </p:sp>
    </p:spTree>
    <p:extLst>
      <p:ext uri="{BB962C8B-B14F-4D97-AF65-F5344CB8AC3E}">
        <p14:creationId xmlns:p14="http://schemas.microsoft.com/office/powerpoint/2010/main" val="1671305164"/>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CCEC5244-1FBE-4707-BA18-203DCFBE2052}"/>
              </a:ext>
            </a:extLst>
          </p:cNvPr>
          <p:cNvSpPr>
            <a:spLocks noGrp="1"/>
          </p:cNvSpPr>
          <p:nvPr>
            <p:ph type="title"/>
          </p:nvPr>
        </p:nvSpPr>
        <p:spPr>
          <a:xfrm>
            <a:off x="652841" y="166151"/>
            <a:ext cx="6827838" cy="498475"/>
          </a:xfrm>
        </p:spPr>
        <p:txBody>
          <a:bodyPr/>
          <a:lstStyle/>
          <a:p>
            <a:r>
              <a:rPr lang="en-US" altLang="zh-CN" dirty="0"/>
              <a:t>SA5</a:t>
            </a:r>
            <a:r>
              <a:rPr lang="en-US" altLang="zh-CN" dirty="0">
                <a:solidFill>
                  <a:srgbClr val="7030A0"/>
                </a:solidFill>
              </a:rPr>
              <a:t> </a:t>
            </a:r>
            <a:r>
              <a:rPr lang="en-US" altLang="zh-CN" dirty="0">
                <a:solidFill>
                  <a:srgbClr val="72AF2F"/>
                </a:solidFill>
              </a:rPr>
              <a:t> </a:t>
            </a:r>
            <a:r>
              <a:rPr lang="en-US" altLang="en-US" dirty="0"/>
              <a:t>Timelines (1)</a:t>
            </a:r>
          </a:p>
        </p:txBody>
      </p:sp>
      <p:sp>
        <p:nvSpPr>
          <p:cNvPr id="11267" name="Content Placeholder 2">
            <a:extLst>
              <a:ext uri="{FF2B5EF4-FFF2-40B4-BE49-F238E27FC236}">
                <a16:creationId xmlns:a16="http://schemas.microsoft.com/office/drawing/2014/main" id="{35FC3D26-6967-4E55-9DEF-BA9580F3490C}"/>
              </a:ext>
            </a:extLst>
          </p:cNvPr>
          <p:cNvSpPr>
            <a:spLocks noGrp="1"/>
          </p:cNvSpPr>
          <p:nvPr>
            <p:ph idx="1"/>
          </p:nvPr>
        </p:nvSpPr>
        <p:spPr>
          <a:xfrm>
            <a:off x="488472" y="1000186"/>
            <a:ext cx="8484970" cy="5543735"/>
          </a:xfrm>
        </p:spPr>
        <p:txBody>
          <a:bodyPr/>
          <a:lstStyle/>
          <a:p>
            <a:pPr lvl="1"/>
            <a:r>
              <a:rPr lang="en-US" altLang="en-US" sz="1600" dirty="0"/>
              <a:t>E-meeting to run from </a:t>
            </a:r>
            <a:r>
              <a:rPr lang="en-US" altLang="en-US" sz="1600" dirty="0">
                <a:solidFill>
                  <a:srgbClr val="00B0F0"/>
                </a:solidFill>
              </a:rPr>
              <a:t>17 to 25 April 2023</a:t>
            </a:r>
          </a:p>
          <a:p>
            <a:pPr lvl="2"/>
            <a:r>
              <a:rPr lang="en-US" altLang="en-US" sz="1600" dirty="0"/>
              <a:t>3GPP portal will show these meeting dates</a:t>
            </a:r>
          </a:p>
          <a:p>
            <a:pPr lvl="2"/>
            <a:r>
              <a:rPr lang="en-US" altLang="en-US" sz="1600" dirty="0"/>
              <a:t>3GPP portal has updated document templates</a:t>
            </a:r>
          </a:p>
          <a:p>
            <a:pPr lvl="1"/>
            <a:r>
              <a:rPr lang="en-US" altLang="en-US" sz="1600" dirty="0"/>
              <a:t>Deadlines:</a:t>
            </a:r>
          </a:p>
          <a:p>
            <a:pPr lvl="2"/>
            <a:r>
              <a:rPr lang="en-US" altLang="en-US" sz="1600" dirty="0"/>
              <a:t>Tdoc submission: </a:t>
            </a:r>
            <a:r>
              <a:rPr lang="en-GB" sz="1600" dirty="0">
                <a:solidFill>
                  <a:srgbClr val="00B0F0"/>
                </a:solidFill>
              </a:rPr>
              <a:t>Friday 7 Apr</a:t>
            </a:r>
            <a:r>
              <a:rPr lang="en-US" altLang="en-US" sz="1600" dirty="0">
                <a:solidFill>
                  <a:srgbClr val="00B0F0"/>
                </a:solidFill>
              </a:rPr>
              <a:t> </a:t>
            </a:r>
            <a:r>
              <a:rPr lang="en-GB" altLang="en-US" sz="1600" dirty="0">
                <a:solidFill>
                  <a:srgbClr val="00B0F0"/>
                </a:solidFill>
              </a:rPr>
              <a:t>22:59 </a:t>
            </a:r>
            <a:r>
              <a:rPr lang="en-US" altLang="en-US" sz="1600" dirty="0">
                <a:solidFill>
                  <a:srgbClr val="00B0F0"/>
                </a:solidFill>
              </a:rPr>
              <a:t>UTC</a:t>
            </a:r>
            <a:endParaRPr lang="en-GB" altLang="en-US" sz="1600" dirty="0"/>
          </a:p>
          <a:p>
            <a:pPr lvl="2"/>
            <a:r>
              <a:rPr lang="en-US" altLang="en-US" sz="1600" dirty="0"/>
              <a:t>Tdoc reservation: </a:t>
            </a:r>
            <a:r>
              <a:rPr lang="en-GB" sz="1600" dirty="0">
                <a:solidFill>
                  <a:srgbClr val="00B0F0"/>
                </a:solidFill>
              </a:rPr>
              <a:t>Monday 10 Apr</a:t>
            </a:r>
            <a:r>
              <a:rPr lang="en-GB" altLang="en-US" sz="1600" dirty="0">
                <a:solidFill>
                  <a:srgbClr val="00B0F0"/>
                </a:solidFill>
              </a:rPr>
              <a:t> 22:59 </a:t>
            </a:r>
            <a:r>
              <a:rPr lang="en-US" altLang="en-US" sz="1600" dirty="0">
                <a:solidFill>
                  <a:srgbClr val="00B0F0"/>
                </a:solidFill>
              </a:rPr>
              <a:t>UTC</a:t>
            </a:r>
          </a:p>
          <a:p>
            <a:pPr lvl="1"/>
            <a:r>
              <a:rPr lang="en-US" altLang="en-US" sz="1600" dirty="0"/>
              <a:t>“</a:t>
            </a:r>
            <a:r>
              <a:rPr lang="en-US" altLang="en-US" sz="1600" dirty="0" err="1"/>
              <a:t>AgendaWithTdocAllocation</a:t>
            </a:r>
            <a:r>
              <a:rPr lang="en-US" altLang="en-US" sz="1600" dirty="0"/>
              <a:t>” should be sent out by MCC in the week </a:t>
            </a:r>
            <a:r>
              <a:rPr lang="sv-SE" altLang="en-US" sz="1600" dirty="0"/>
              <a:t>before the meeting starts</a:t>
            </a:r>
            <a:endParaRPr lang="en-US" altLang="en-US" sz="1600" dirty="0"/>
          </a:p>
          <a:p>
            <a:pPr lvl="1"/>
            <a:r>
              <a:rPr lang="en-US" altLang="en-US" sz="1600" dirty="0"/>
              <a:t>Start of E-meeting </a:t>
            </a:r>
            <a:r>
              <a:rPr lang="en-GB" sz="1600" dirty="0">
                <a:solidFill>
                  <a:srgbClr val="00B0F0"/>
                </a:solidFill>
                <a:cs typeface="Arial" panose="020B0604020202020204" pitchFamily="34" charset="0"/>
              </a:rPr>
              <a:t>Monday 17 Apr 2023, 07:00 UTC</a:t>
            </a:r>
            <a:endParaRPr lang="en-US" altLang="en-US" sz="1600" dirty="0">
              <a:solidFill>
                <a:srgbClr val="00B0F0"/>
              </a:solidFill>
            </a:endParaRPr>
          </a:p>
          <a:p>
            <a:pPr lvl="1"/>
            <a:r>
              <a:rPr lang="en-US" altLang="en-US" sz="1600" dirty="0"/>
              <a:t>Opening SA5 plenary (conf. call): </a:t>
            </a:r>
            <a:r>
              <a:rPr lang="en-US" altLang="en-US" sz="1600" dirty="0">
                <a:solidFill>
                  <a:srgbClr val="00B0F0"/>
                </a:solidFill>
              </a:rPr>
              <a:t>Monday </a:t>
            </a:r>
            <a:r>
              <a:rPr lang="en-GB" sz="1600" dirty="0">
                <a:solidFill>
                  <a:srgbClr val="00B0F0"/>
                </a:solidFill>
                <a:cs typeface="Arial" panose="020B0604020202020204" pitchFamily="34" charset="0"/>
              </a:rPr>
              <a:t>17 Apr </a:t>
            </a:r>
            <a:r>
              <a:rPr lang="en-US" altLang="en-US" sz="1600" dirty="0">
                <a:solidFill>
                  <a:srgbClr val="00B0F0"/>
                </a:solidFill>
              </a:rPr>
              <a:t>13:00-14:00 UTC </a:t>
            </a:r>
            <a:r>
              <a:rPr lang="en-US" altLang="en-US" sz="1600" dirty="0">
                <a:solidFill>
                  <a:srgbClr val="00B0F0"/>
                </a:solidFill>
                <a:highlight>
                  <a:srgbClr val="FFFF00"/>
                </a:highlight>
              </a:rPr>
              <a:t>(1h, then OAM/CH call)</a:t>
            </a:r>
            <a:endParaRPr lang="en-US" altLang="en-US" sz="1600" dirty="0">
              <a:highlight>
                <a:srgbClr val="FFFF00"/>
              </a:highlight>
            </a:endParaRPr>
          </a:p>
          <a:p>
            <a:pPr lvl="1"/>
            <a:r>
              <a:rPr lang="en-US" altLang="en-US" sz="1600" dirty="0"/>
              <a:t>Closing SA5 plenary (conf. call)    </a:t>
            </a:r>
            <a:r>
              <a:rPr lang="en-US" altLang="en-US" sz="1600" dirty="0">
                <a:solidFill>
                  <a:srgbClr val="00B0F0"/>
                </a:solidFill>
              </a:rPr>
              <a:t>Tuesday 25 Apr 13:00-16:00 UTC</a:t>
            </a:r>
            <a:endParaRPr lang="en-US" altLang="en-US" sz="1600" dirty="0"/>
          </a:p>
          <a:p>
            <a:pPr lvl="1"/>
            <a:r>
              <a:rPr lang="en-US" altLang="en-US" sz="1600" dirty="0"/>
              <a:t>End of E-meeting: At the end of Closing SA5 plenary </a:t>
            </a:r>
            <a:endParaRPr lang="en-US" altLang="en-US" sz="1600" dirty="0">
              <a:solidFill>
                <a:srgbClr val="00B0F0"/>
              </a:solidFill>
            </a:endParaRPr>
          </a:p>
          <a:p>
            <a:pPr lvl="1"/>
            <a:r>
              <a:rPr lang="en-GB" sz="1600" b="1" dirty="0">
                <a:solidFill>
                  <a:srgbClr val="FF0000"/>
                </a:solidFill>
                <a:highlight>
                  <a:srgbClr val="FFFF00"/>
                </a:highlight>
              </a:rPr>
              <a:t>All final Tdoc versions shall be uploaded </a:t>
            </a:r>
            <a:r>
              <a:rPr lang="en-GB" sz="1600" b="1" dirty="0">
                <a:solidFill>
                  <a:srgbClr val="FF0000"/>
                </a:solidFill>
                <a:effectLst/>
                <a:highlight>
                  <a:srgbClr val="FFFF00"/>
                </a:highlight>
                <a:latin typeface="Calibri" panose="020F0502020204030204" pitchFamily="34" charset="0"/>
                <a:ea typeface="Times New Roman" panose="02020603050405020304" pitchFamily="18" charset="0"/>
              </a:rPr>
              <a:t>in zip format </a:t>
            </a:r>
            <a:r>
              <a:rPr lang="en-GB" altLang="en-US" sz="1600" b="1" dirty="0">
                <a:solidFill>
                  <a:srgbClr val="FF0000"/>
                </a:solidFill>
                <a:highlight>
                  <a:srgbClr val="FFFF00"/>
                </a:highlight>
              </a:rPr>
              <a:t>by the author to the Inbox folder</a:t>
            </a:r>
            <a:r>
              <a:rPr lang="en-GB" altLang="en-US" sz="1600" b="1" dirty="0">
                <a:solidFill>
                  <a:srgbClr val="FF0000"/>
                </a:solidFill>
              </a:rPr>
              <a:t> (not the Drafts folder) </a:t>
            </a:r>
            <a:r>
              <a:rPr lang="en-GB" altLang="en-US" sz="1600" b="1" dirty="0">
                <a:solidFill>
                  <a:srgbClr val="FF0000"/>
                </a:solidFill>
                <a:highlight>
                  <a:srgbClr val="FFFF00"/>
                </a:highlight>
              </a:rPr>
              <a:t>latest </a:t>
            </a:r>
            <a:r>
              <a:rPr lang="en-GB" sz="1600" b="1" dirty="0">
                <a:solidFill>
                  <a:srgbClr val="FF0000"/>
                </a:solidFill>
                <a:highlight>
                  <a:srgbClr val="FFFF00"/>
                </a:highlight>
              </a:rPr>
              <a:t>by </a:t>
            </a:r>
            <a:r>
              <a:rPr lang="sv-SE" sz="1600" b="1" dirty="0" err="1">
                <a:solidFill>
                  <a:srgbClr val="FF0000"/>
                </a:solidFill>
                <a:highlight>
                  <a:srgbClr val="FFFF00"/>
                </a:highlight>
              </a:rPr>
              <a:t>two</a:t>
            </a:r>
            <a:r>
              <a:rPr lang="sv-SE" sz="1600" b="1" dirty="0">
                <a:solidFill>
                  <a:srgbClr val="FF0000"/>
                </a:solidFill>
                <a:highlight>
                  <a:srgbClr val="FFFF00"/>
                </a:highlight>
              </a:rPr>
              <a:t> </a:t>
            </a:r>
            <a:r>
              <a:rPr lang="sv-SE" sz="1600" b="1" dirty="0" err="1">
                <a:solidFill>
                  <a:srgbClr val="FF0000"/>
                </a:solidFill>
                <a:highlight>
                  <a:srgbClr val="FFFF00"/>
                </a:highlight>
              </a:rPr>
              <a:t>working</a:t>
            </a:r>
            <a:r>
              <a:rPr lang="sv-SE" sz="1600" b="1" dirty="0">
                <a:solidFill>
                  <a:srgbClr val="FF0000"/>
                </a:solidFill>
                <a:highlight>
                  <a:srgbClr val="FFFF00"/>
                </a:highlight>
              </a:rPr>
              <a:t> </a:t>
            </a:r>
            <a:r>
              <a:rPr lang="sv-SE" sz="1600" b="1" dirty="0" err="1">
                <a:solidFill>
                  <a:srgbClr val="FF0000"/>
                </a:solidFill>
                <a:highlight>
                  <a:srgbClr val="FFFF00"/>
                </a:highlight>
              </a:rPr>
              <a:t>days</a:t>
            </a:r>
            <a:r>
              <a:rPr lang="sv-SE" sz="1600" b="1" dirty="0">
                <a:solidFill>
                  <a:srgbClr val="FF0000"/>
                </a:solidFill>
                <a:highlight>
                  <a:srgbClr val="FFFF00"/>
                </a:highlight>
              </a:rPr>
              <a:t> </a:t>
            </a:r>
            <a:r>
              <a:rPr lang="sv-SE" sz="1600" b="1" dirty="0" err="1">
                <a:solidFill>
                  <a:srgbClr val="FF0000"/>
                </a:solidFill>
                <a:highlight>
                  <a:srgbClr val="FFFF00"/>
                </a:highlight>
              </a:rPr>
              <a:t>after</a:t>
            </a:r>
            <a:r>
              <a:rPr lang="sv-SE" sz="1600" b="1" dirty="0">
                <a:solidFill>
                  <a:srgbClr val="FF0000"/>
                </a:solidFill>
                <a:highlight>
                  <a:srgbClr val="FFFF00"/>
                </a:highlight>
              </a:rPr>
              <a:t> the meeting </a:t>
            </a:r>
            <a:r>
              <a:rPr lang="en-US" sz="1600" b="1" dirty="0">
                <a:solidFill>
                  <a:srgbClr val="FF0000"/>
                </a:solidFill>
                <a:highlight>
                  <a:srgbClr val="FFFF00"/>
                </a:highlight>
              </a:rPr>
              <a:t>(or email approval). </a:t>
            </a:r>
            <a:r>
              <a:rPr lang="en-GB" sz="1600" b="1" dirty="0">
                <a:solidFill>
                  <a:srgbClr val="FF0000"/>
                </a:solidFill>
                <a:effectLst/>
                <a:latin typeface="Calibri" panose="020F0502020204030204" pitchFamily="34" charset="0"/>
                <a:ea typeface="Calibri" panose="020F0502020204030204" pitchFamily="34" charset="0"/>
              </a:rPr>
              <a:t>Not doing so may cause the document to be ‘noted’</a:t>
            </a:r>
            <a:r>
              <a:rPr lang="en-GB" sz="1600" dirty="0">
                <a:effectLst/>
                <a:latin typeface="Calibri" panose="020F0502020204030204" pitchFamily="34" charset="0"/>
                <a:ea typeface="Calibri" panose="020F0502020204030204" pitchFamily="34" charset="0"/>
              </a:rPr>
              <a:t>. </a:t>
            </a:r>
            <a:r>
              <a:rPr lang="en-US" sz="1600" dirty="0">
                <a:effectLst/>
                <a:highlight>
                  <a:srgbClr val="FFFF00"/>
                </a:highlight>
                <a:latin typeface="Calibri" panose="020F0502020204030204" pitchFamily="34" charset="0"/>
                <a:ea typeface="Calibri" panose="020F0502020204030204" pitchFamily="34" charset="0"/>
                <a:cs typeface="Arial" panose="020B0604020202020204" pitchFamily="34" charset="0"/>
              </a:rPr>
              <a:t>Note: For any pCR under email approval, it needs to be uploaded immediately after approval, to be used in the latest draft TS/TR email </a:t>
            </a:r>
            <a:r>
              <a:rPr lang="en-US" sz="1600" dirty="0">
                <a:highlight>
                  <a:srgbClr val="FFFF00"/>
                </a:highlight>
                <a:latin typeface="Calibri" panose="020F0502020204030204" pitchFamily="34" charset="0"/>
                <a:cs typeface="Arial" panose="020B0604020202020204" pitchFamily="34" charset="0"/>
              </a:rPr>
              <a:t>approval</a:t>
            </a:r>
            <a:r>
              <a:rPr lang="sv-SE" sz="1600" dirty="0">
                <a:highlight>
                  <a:srgbClr val="FFFF00"/>
                </a:highlight>
                <a:latin typeface="Calibri" panose="020F0502020204030204" pitchFamily="34" charset="0"/>
                <a:cs typeface="Arial" panose="020B0604020202020204" pitchFamily="34" charset="0"/>
              </a:rPr>
              <a:t>. </a:t>
            </a:r>
            <a:r>
              <a:rPr lang="en-GB" sz="1600" dirty="0">
                <a:effectLst/>
                <a:latin typeface="Calibri" panose="020F0502020204030204" pitchFamily="34" charset="0"/>
                <a:ea typeface="Calibri" panose="020F0502020204030204" pitchFamily="34" charset="0"/>
              </a:rPr>
              <a:t>pCRs not uploaded in Inbox should not be implemented in the latest draft TS/TR.</a:t>
            </a:r>
            <a:r>
              <a:rPr lang="sv-SE" altLang="en-US" sz="1600" dirty="0">
                <a:solidFill>
                  <a:srgbClr val="00B0F0"/>
                </a:solidFill>
              </a:rPr>
              <a:t> </a:t>
            </a:r>
            <a:r>
              <a:rPr lang="sv-SE" altLang="en-US" sz="1600" dirty="0"/>
              <a:t>Also remember to remove any ’dx’ in the Word file name.</a:t>
            </a:r>
            <a:endParaRPr lang="en-US" altLang="en-US" sz="1600" dirty="0"/>
          </a:p>
        </p:txBody>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CCEC5244-1FBE-4707-BA18-203DCFBE2052}"/>
              </a:ext>
            </a:extLst>
          </p:cNvPr>
          <p:cNvSpPr>
            <a:spLocks noGrp="1"/>
          </p:cNvSpPr>
          <p:nvPr>
            <p:ph type="title"/>
          </p:nvPr>
        </p:nvSpPr>
        <p:spPr>
          <a:xfrm>
            <a:off x="608605" y="555862"/>
            <a:ext cx="6827838" cy="498475"/>
          </a:xfrm>
        </p:spPr>
        <p:txBody>
          <a:bodyPr/>
          <a:lstStyle/>
          <a:p>
            <a:r>
              <a:rPr lang="en-US" altLang="en-US" dirty="0"/>
              <a:t>OAM and CH Timelines (2)</a:t>
            </a:r>
          </a:p>
        </p:txBody>
      </p:sp>
      <p:sp>
        <p:nvSpPr>
          <p:cNvPr id="11267" name="Content Placeholder 2">
            <a:extLst>
              <a:ext uri="{FF2B5EF4-FFF2-40B4-BE49-F238E27FC236}">
                <a16:creationId xmlns:a16="http://schemas.microsoft.com/office/drawing/2014/main" id="{35FC3D26-6967-4E55-9DEF-BA9580F3490C}"/>
              </a:ext>
            </a:extLst>
          </p:cNvPr>
          <p:cNvSpPr>
            <a:spLocks noGrp="1"/>
          </p:cNvSpPr>
          <p:nvPr>
            <p:ph idx="1"/>
          </p:nvPr>
        </p:nvSpPr>
        <p:spPr>
          <a:xfrm>
            <a:off x="608605" y="1617662"/>
            <a:ext cx="8388350" cy="5240338"/>
          </a:xfrm>
        </p:spPr>
        <p:txBody>
          <a:bodyPr/>
          <a:lstStyle/>
          <a:p>
            <a:pPr lvl="1"/>
            <a:r>
              <a:rPr lang="en-US" altLang="en-US" sz="1600" dirty="0"/>
              <a:t>Start of OAM E-meeting</a:t>
            </a:r>
            <a:r>
              <a:rPr lang="en-US" altLang="en-US" sz="1600" dirty="0">
                <a:solidFill>
                  <a:srgbClr val="00B0F0"/>
                </a:solidFill>
              </a:rPr>
              <a:t>: Monday </a:t>
            </a:r>
            <a:r>
              <a:rPr lang="en-GB" sz="1600" dirty="0">
                <a:solidFill>
                  <a:srgbClr val="00B0F0"/>
                </a:solidFill>
              </a:rPr>
              <a:t>17 Apr</a:t>
            </a:r>
            <a:r>
              <a:rPr lang="en-US" altLang="en-US" sz="1600" dirty="0">
                <a:solidFill>
                  <a:srgbClr val="00B0F0"/>
                </a:solidFill>
              </a:rPr>
              <a:t> 07:00 UTC</a:t>
            </a:r>
          </a:p>
          <a:p>
            <a:pPr lvl="1"/>
            <a:r>
              <a:rPr lang="en-US" altLang="en-US" sz="1600" dirty="0"/>
              <a:t>Start of CH E-meeting:     </a:t>
            </a:r>
            <a:r>
              <a:rPr lang="en-US" altLang="en-US" sz="1600" dirty="0">
                <a:solidFill>
                  <a:srgbClr val="00B0F0"/>
                </a:solidFill>
              </a:rPr>
              <a:t>Monday</a:t>
            </a:r>
            <a:r>
              <a:rPr lang="en-GB" sz="1600" dirty="0">
                <a:solidFill>
                  <a:srgbClr val="00B0F0"/>
                </a:solidFill>
              </a:rPr>
              <a:t> 17 Apr </a:t>
            </a:r>
            <a:r>
              <a:rPr lang="en-US" altLang="en-US" sz="1600" dirty="0">
                <a:solidFill>
                  <a:srgbClr val="00B0F0"/>
                </a:solidFill>
              </a:rPr>
              <a:t>07:00 UTC</a:t>
            </a:r>
          </a:p>
          <a:p>
            <a:pPr lvl="1"/>
            <a:r>
              <a:rPr lang="en-US" altLang="en-US" sz="1600" b="1" dirty="0">
                <a:highlight>
                  <a:srgbClr val="FFFF00"/>
                </a:highlight>
              </a:rPr>
              <a:t>Last revision upload: </a:t>
            </a:r>
          </a:p>
          <a:p>
            <a:pPr lvl="2"/>
            <a:r>
              <a:rPr lang="en-US" altLang="en-US" sz="1600" dirty="0">
                <a:solidFill>
                  <a:srgbClr val="00B0F0"/>
                </a:solidFill>
              </a:rPr>
              <a:t>SA5-level and OAM tdocs: Monday </a:t>
            </a:r>
            <a:r>
              <a:rPr lang="sv-SE" altLang="en-US" sz="1600" dirty="0">
                <a:solidFill>
                  <a:srgbClr val="00B0F0"/>
                </a:solidFill>
              </a:rPr>
              <a:t>24 Apr</a:t>
            </a:r>
            <a:r>
              <a:rPr lang="en-US" altLang="en-US" sz="1600" dirty="0">
                <a:solidFill>
                  <a:srgbClr val="00B0F0"/>
                </a:solidFill>
              </a:rPr>
              <a:t> 10:00 UTC</a:t>
            </a:r>
          </a:p>
          <a:p>
            <a:pPr lvl="2"/>
            <a:r>
              <a:rPr lang="en-US" sz="1600" dirty="0">
                <a:solidFill>
                  <a:srgbClr val="00B0F0"/>
                </a:solidFill>
              </a:rPr>
              <a:t>CH tdocs: Friday</a:t>
            </a:r>
            <a:r>
              <a:rPr lang="en-US" altLang="en-US" sz="1600" dirty="0">
                <a:solidFill>
                  <a:srgbClr val="00B0F0"/>
                </a:solidFill>
              </a:rPr>
              <a:t> </a:t>
            </a:r>
            <a:r>
              <a:rPr lang="sv-SE" altLang="en-US" sz="1600" dirty="0">
                <a:solidFill>
                  <a:srgbClr val="00B0F0"/>
                </a:solidFill>
              </a:rPr>
              <a:t>21 Apr</a:t>
            </a:r>
            <a:r>
              <a:rPr lang="en-US" altLang="en-US" sz="1600" dirty="0">
                <a:solidFill>
                  <a:srgbClr val="00B0F0"/>
                </a:solidFill>
              </a:rPr>
              <a:t> 22:00 UTC</a:t>
            </a:r>
            <a:r>
              <a:rPr lang="en-US" sz="1600" dirty="0">
                <a:solidFill>
                  <a:srgbClr val="00B0F0"/>
                </a:solidFill>
                <a:highlight>
                  <a:srgbClr val="FF0000"/>
                </a:highlight>
              </a:rPr>
              <a:t> </a:t>
            </a:r>
            <a:endParaRPr lang="en-US" altLang="en-US" sz="1600" dirty="0">
              <a:solidFill>
                <a:srgbClr val="00B0F0"/>
              </a:solidFill>
              <a:highlight>
                <a:srgbClr val="FF0000"/>
              </a:highlight>
            </a:endParaRPr>
          </a:p>
          <a:p>
            <a:pPr lvl="1"/>
            <a:r>
              <a:rPr lang="en-US" altLang="en-US" sz="1600" b="1" dirty="0">
                <a:highlight>
                  <a:srgbClr val="FFFF00"/>
                </a:highlight>
              </a:rPr>
              <a:t>Last comments: </a:t>
            </a:r>
          </a:p>
          <a:p>
            <a:pPr lvl="2"/>
            <a:r>
              <a:rPr lang="en-US" altLang="en-US" sz="1600" dirty="0">
                <a:solidFill>
                  <a:srgbClr val="00B0F0"/>
                </a:solidFill>
              </a:rPr>
              <a:t>SA5-level and OAM tdocs: Monday </a:t>
            </a:r>
            <a:r>
              <a:rPr lang="sv-SE" altLang="en-US" sz="1600" dirty="0">
                <a:solidFill>
                  <a:srgbClr val="00B0F0"/>
                </a:solidFill>
              </a:rPr>
              <a:t>24 Apr</a:t>
            </a:r>
            <a:r>
              <a:rPr lang="en-US" altLang="en-US" sz="1600" dirty="0">
                <a:solidFill>
                  <a:srgbClr val="00B0F0"/>
                </a:solidFill>
              </a:rPr>
              <a:t> 22:00 UTC</a:t>
            </a:r>
          </a:p>
          <a:p>
            <a:pPr lvl="2"/>
            <a:r>
              <a:rPr lang="en-US" sz="1600" dirty="0">
                <a:solidFill>
                  <a:srgbClr val="00B0F0"/>
                </a:solidFill>
              </a:rPr>
              <a:t>CH</a:t>
            </a:r>
            <a:r>
              <a:rPr lang="en-US" altLang="en-US" sz="1600" dirty="0">
                <a:solidFill>
                  <a:srgbClr val="00B0F0"/>
                </a:solidFill>
              </a:rPr>
              <a:t> tdocs</a:t>
            </a:r>
            <a:r>
              <a:rPr lang="en-US" sz="1600" dirty="0">
                <a:solidFill>
                  <a:srgbClr val="00B0F0"/>
                </a:solidFill>
              </a:rPr>
              <a:t>: Monday</a:t>
            </a:r>
            <a:r>
              <a:rPr lang="en-US" altLang="en-US" sz="1600" dirty="0">
                <a:solidFill>
                  <a:srgbClr val="00B0F0"/>
                </a:solidFill>
              </a:rPr>
              <a:t> 24 Apr 07:00 UTC</a:t>
            </a:r>
            <a:endParaRPr lang="en-US" altLang="en-US" sz="1600" dirty="0">
              <a:solidFill>
                <a:srgbClr val="00B0F0"/>
              </a:solidFill>
              <a:highlight>
                <a:srgbClr val="FF00FF"/>
              </a:highlight>
            </a:endParaRPr>
          </a:p>
          <a:p>
            <a:pPr lvl="1"/>
            <a:r>
              <a:rPr lang="en-US" altLang="en-US" sz="1600" dirty="0"/>
              <a:t>End of OAM E-meeting: One hour before the closing SA5 plenary</a:t>
            </a:r>
          </a:p>
          <a:p>
            <a:pPr lvl="1"/>
            <a:r>
              <a:rPr lang="en-US" altLang="en-US" sz="1600" dirty="0"/>
              <a:t>Closing CH Plenary conf call: </a:t>
            </a:r>
            <a:r>
              <a:rPr lang="en-US" altLang="en-US" sz="1600" dirty="0">
                <a:solidFill>
                  <a:srgbClr val="00B0F0"/>
                </a:solidFill>
              </a:rPr>
              <a:t>Monday </a:t>
            </a:r>
            <a:r>
              <a:rPr lang="sv-SE" altLang="en-US" sz="1600" dirty="0">
                <a:solidFill>
                  <a:srgbClr val="00B0F0"/>
                </a:solidFill>
              </a:rPr>
              <a:t>24 Apr</a:t>
            </a:r>
            <a:r>
              <a:rPr lang="en-US" altLang="en-US" sz="1600" dirty="0">
                <a:solidFill>
                  <a:srgbClr val="00B0F0"/>
                </a:solidFill>
              </a:rPr>
              <a:t> </a:t>
            </a:r>
            <a:r>
              <a:rPr lang="en-US" sz="1600" dirty="0">
                <a:solidFill>
                  <a:srgbClr val="00B0F0"/>
                </a:solidFill>
              </a:rPr>
              <a:t>13:00-15:00 UTC</a:t>
            </a:r>
            <a:endParaRPr lang="en-US" altLang="en-US" sz="1600" dirty="0">
              <a:solidFill>
                <a:srgbClr val="00B0F0"/>
              </a:solidFill>
            </a:endParaRPr>
          </a:p>
          <a:p>
            <a:pPr lvl="1"/>
            <a:r>
              <a:rPr lang="en-US" altLang="en-US" sz="1600" dirty="0"/>
              <a:t>End of CH E-meeting:</a:t>
            </a:r>
            <a:r>
              <a:rPr lang="en-US" altLang="en-US" sz="1600" dirty="0">
                <a:solidFill>
                  <a:srgbClr val="00B0F0"/>
                </a:solidFill>
              </a:rPr>
              <a:t> 	        Monday </a:t>
            </a:r>
            <a:r>
              <a:rPr lang="sv-SE" altLang="en-US" sz="1600" dirty="0">
                <a:solidFill>
                  <a:srgbClr val="00B0F0"/>
                </a:solidFill>
              </a:rPr>
              <a:t>24 Apr</a:t>
            </a:r>
            <a:r>
              <a:rPr lang="en-US" sz="1600" dirty="0">
                <a:solidFill>
                  <a:srgbClr val="00B0F0"/>
                </a:solidFill>
              </a:rPr>
              <a:t> 15:00 UTC</a:t>
            </a:r>
            <a:endParaRPr lang="en-US" altLang="en-US" sz="1600" dirty="0">
              <a:solidFill>
                <a:srgbClr val="00B0F0"/>
              </a:solidFill>
            </a:endParaRPr>
          </a:p>
        </p:txBody>
      </p:sp>
    </p:spTree>
    <p:extLst>
      <p:ext uri="{BB962C8B-B14F-4D97-AF65-F5344CB8AC3E}">
        <p14:creationId xmlns:p14="http://schemas.microsoft.com/office/powerpoint/2010/main" val="2149436364"/>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E0A31445-2510-4393-8072-E68E3899D1FC}"/>
              </a:ext>
            </a:extLst>
          </p:cNvPr>
          <p:cNvSpPr>
            <a:spLocks noGrp="1"/>
          </p:cNvSpPr>
          <p:nvPr>
            <p:ph type="title"/>
          </p:nvPr>
        </p:nvSpPr>
        <p:spPr>
          <a:xfrm>
            <a:off x="976597" y="165099"/>
            <a:ext cx="6827837" cy="498475"/>
          </a:xfrm>
        </p:spPr>
        <p:txBody>
          <a:bodyPr/>
          <a:lstStyle/>
          <a:p>
            <a:r>
              <a:rPr lang="en-US" altLang="en-US" dirty="0"/>
              <a:t>Process (1)</a:t>
            </a:r>
          </a:p>
        </p:txBody>
      </p:sp>
      <p:sp>
        <p:nvSpPr>
          <p:cNvPr id="13315" name="Content Placeholder 2">
            <a:extLst>
              <a:ext uri="{FF2B5EF4-FFF2-40B4-BE49-F238E27FC236}">
                <a16:creationId xmlns:a16="http://schemas.microsoft.com/office/drawing/2014/main" id="{1D0449A2-FDED-442C-8DB5-3A11D0D306FB}"/>
              </a:ext>
            </a:extLst>
          </p:cNvPr>
          <p:cNvSpPr>
            <a:spLocks noGrp="1"/>
          </p:cNvSpPr>
          <p:nvPr>
            <p:ph idx="1"/>
          </p:nvPr>
        </p:nvSpPr>
        <p:spPr>
          <a:xfrm>
            <a:off x="220723" y="498475"/>
            <a:ext cx="8522657" cy="6194426"/>
          </a:xfrm>
        </p:spPr>
        <p:txBody>
          <a:bodyPr/>
          <a:lstStyle/>
          <a:p>
            <a:pPr lvl="1"/>
            <a:r>
              <a:rPr lang="en-GB" altLang="en-US" sz="1600" dirty="0"/>
              <a:t>Submission of input contributions</a:t>
            </a:r>
          </a:p>
          <a:p>
            <a:pPr lvl="2"/>
            <a:r>
              <a:rPr lang="en-GB" altLang="en-US" sz="1600" dirty="0"/>
              <a:t>Normal 3GU-based initial Tdoc reservation and submission until the deadline. </a:t>
            </a:r>
            <a:r>
              <a:rPr lang="en-GB" altLang="en-US" sz="1600" dirty="0" err="1"/>
              <a:t>Tdocs</a:t>
            </a:r>
            <a:r>
              <a:rPr lang="en-GB" altLang="en-US" sz="1600" dirty="0"/>
              <a:t> will be available on the 3GPP server as in the case of a regular meeting.</a:t>
            </a:r>
          </a:p>
          <a:p>
            <a:pPr lvl="2"/>
            <a:r>
              <a:rPr lang="en-GB" altLang="en-US" sz="1600" dirty="0" err="1"/>
              <a:t>Tdocs</a:t>
            </a:r>
            <a:r>
              <a:rPr lang="en-GB" altLang="en-US" sz="1600" dirty="0"/>
              <a:t> submitted that are not part of the agreed scope will be withdrawn.</a:t>
            </a:r>
          </a:p>
          <a:p>
            <a:pPr lvl="2"/>
            <a:r>
              <a:rPr lang="en-GB" altLang="en-US" sz="1600" b="1" dirty="0"/>
              <a:t>Late </a:t>
            </a:r>
            <a:r>
              <a:rPr lang="en-GB" altLang="en-US" sz="1600" b="1" dirty="0" err="1"/>
              <a:t>tdocs</a:t>
            </a:r>
            <a:r>
              <a:rPr lang="en-GB" altLang="en-US" sz="1600" b="1" dirty="0"/>
              <a:t> (uploaded after the deadline) will normally not be treated. The leadership will decide if any late tdoc is to be exceptionally treated. Everybody has the right to object to such a tdoc being agreed due to too limited time to review it properly.</a:t>
            </a:r>
            <a:endParaRPr lang="en-GB" altLang="en-US" sz="1600" dirty="0"/>
          </a:p>
          <a:p>
            <a:pPr lvl="1"/>
            <a:r>
              <a:rPr lang="en-GB" altLang="en-US" sz="1600" dirty="0"/>
              <a:t>Start of the E-meeting</a:t>
            </a:r>
          </a:p>
          <a:p>
            <a:pPr lvl="2"/>
            <a:r>
              <a:rPr lang="en-GB" altLang="en-US" sz="1600" b="1" dirty="0"/>
              <a:t>Start of the SA5 E-meeting </a:t>
            </a:r>
            <a:r>
              <a:rPr lang="en-GB" altLang="en-US" sz="1600" dirty="0"/>
              <a:t>will be announced by the SA5 Chair on the General SA5 exploder – declaring the IPR &amp; antitrust statements.</a:t>
            </a:r>
          </a:p>
          <a:p>
            <a:pPr lvl="1"/>
            <a:r>
              <a:rPr lang="en-GB" sz="1600" dirty="0"/>
              <a:t>Email </a:t>
            </a:r>
            <a:r>
              <a:rPr lang="en-GB" altLang="en-US" sz="1600" dirty="0"/>
              <a:t>threads handling</a:t>
            </a:r>
          </a:p>
          <a:p>
            <a:pPr lvl="2"/>
            <a:r>
              <a:rPr lang="en-GB" altLang="en-US" sz="1600" b="1" dirty="0"/>
              <a:t>All </a:t>
            </a:r>
            <a:r>
              <a:rPr lang="en-GB" sz="1600" b="1" dirty="0"/>
              <a:t>email OAM/CH threads can be started after the OAM/CH opening message sent out by the SA5 Vice chairs.</a:t>
            </a:r>
            <a:r>
              <a:rPr lang="en-GB" sz="1600" dirty="0"/>
              <a:t> This email will include the title of each thread. </a:t>
            </a:r>
            <a:r>
              <a:rPr lang="en-US" sz="1600" dirty="0"/>
              <a:t>After this email, delegates could start commenting anytime.</a:t>
            </a:r>
            <a:endParaRPr lang="en-GB" altLang="en-US" sz="1600" dirty="0"/>
          </a:p>
          <a:p>
            <a:pPr lvl="2"/>
            <a:r>
              <a:rPr lang="en-GB" sz="1600" b="1" dirty="0"/>
              <a:t>Each email thread is started by the first comment and therefore </a:t>
            </a:r>
            <a:r>
              <a:rPr lang="en-GB" sz="1600" dirty="0"/>
              <a:t>it is important for the first commenter to use the correct thread title (see separate slide below)</a:t>
            </a:r>
            <a:r>
              <a:rPr lang="en-GB" sz="1600" b="1" dirty="0"/>
              <a:t>. </a:t>
            </a:r>
          </a:p>
          <a:p>
            <a:pPr lvl="2"/>
            <a:r>
              <a:rPr lang="en-GB" sz="1600" b="1" dirty="0"/>
              <a:t>Note: Please reply to the latest email in each thread</a:t>
            </a:r>
            <a:r>
              <a:rPr lang="en-GB" sz="1600" dirty="0"/>
              <a:t> (to avoid parallel forks) AND </a:t>
            </a:r>
            <a:r>
              <a:rPr lang="en-GB" sz="1600" b="1" dirty="0"/>
              <a:t>use ONE comment table only for the same tdoc – don’t create a new table for same tdoc.</a:t>
            </a:r>
          </a:p>
          <a:p>
            <a:pPr lvl="2"/>
            <a:r>
              <a:rPr lang="en-GB" sz="1600" b="1" dirty="0"/>
              <a:t>Note: The tdoc author should check for, and merge, parallel forks if they occurred. This is very important to avoid the author missing important comments.</a:t>
            </a:r>
          </a:p>
          <a:p>
            <a:pPr lvl="2"/>
            <a:r>
              <a:rPr lang="en-GB" sz="1600" dirty="0"/>
              <a:t>A tdoc shall not have an individual</a:t>
            </a:r>
            <a:r>
              <a:rPr lang="en-GB" sz="1600" dirty="0">
                <a:solidFill>
                  <a:srgbClr val="00B050"/>
                </a:solidFill>
              </a:rPr>
              <a:t> </a:t>
            </a:r>
            <a:r>
              <a:rPr lang="en-GB" sz="1600" dirty="0"/>
              <a:t>thread</a:t>
            </a:r>
            <a:r>
              <a:rPr lang="en-GB" sz="1600" dirty="0">
                <a:solidFill>
                  <a:srgbClr val="00B050"/>
                </a:solidFill>
              </a:rPr>
              <a:t> </a:t>
            </a:r>
            <a:r>
              <a:rPr lang="en-GB" sz="1600" dirty="0"/>
              <a:t>if the tdoc is already included in a tdoc group. </a:t>
            </a:r>
            <a:endParaRPr lang="en-GB" altLang="en-US" sz="1600" dirty="0"/>
          </a:p>
          <a:p>
            <a:pPr lvl="2"/>
            <a:endParaRPr lang="en-GB" altLang="en-US" sz="1600" dirty="0"/>
          </a:p>
        </p:txBody>
      </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C4A4BC-AC83-40CA-8BAE-9D147BC312C9}"/>
              </a:ext>
            </a:extLst>
          </p:cNvPr>
          <p:cNvSpPr>
            <a:spLocks noGrp="1"/>
          </p:cNvSpPr>
          <p:nvPr>
            <p:ph type="title"/>
          </p:nvPr>
        </p:nvSpPr>
        <p:spPr>
          <a:xfrm>
            <a:off x="555694" y="72207"/>
            <a:ext cx="6827838" cy="1143000"/>
          </a:xfrm>
        </p:spPr>
        <p:txBody>
          <a:bodyPr/>
          <a:lstStyle/>
          <a:p>
            <a:r>
              <a:rPr lang="en-US" altLang="en-US" dirty="0"/>
              <a:t>Process (2)</a:t>
            </a:r>
            <a:endParaRPr lang="en-GB" dirty="0"/>
          </a:p>
        </p:txBody>
      </p:sp>
      <p:sp>
        <p:nvSpPr>
          <p:cNvPr id="3" name="Content Placeholder 2">
            <a:extLst>
              <a:ext uri="{FF2B5EF4-FFF2-40B4-BE49-F238E27FC236}">
                <a16:creationId xmlns:a16="http://schemas.microsoft.com/office/drawing/2014/main" id="{F4290879-35B6-498F-A3D8-3C54BA054BB1}"/>
              </a:ext>
            </a:extLst>
          </p:cNvPr>
          <p:cNvSpPr>
            <a:spLocks noGrp="1"/>
          </p:cNvSpPr>
          <p:nvPr>
            <p:ph idx="1"/>
          </p:nvPr>
        </p:nvSpPr>
        <p:spPr>
          <a:xfrm>
            <a:off x="172450" y="1215207"/>
            <a:ext cx="8799100" cy="5361439"/>
          </a:xfrm>
        </p:spPr>
        <p:txBody>
          <a:bodyPr/>
          <a:lstStyle/>
          <a:p>
            <a:pPr marL="719138" lvl="2" indent="-273050"/>
            <a:r>
              <a:rPr lang="en-GB" altLang="en-US" sz="1600" dirty="0"/>
              <a:t>During the E-meeting</a:t>
            </a:r>
          </a:p>
          <a:p>
            <a:pPr lvl="2"/>
            <a:r>
              <a:rPr lang="en-GB" altLang="en-US" sz="1600" dirty="0"/>
              <a:t>The E-meeting will be conducted primarily via email over the three SA5 reflectors/exploders (SA5, OAM and CH).</a:t>
            </a:r>
          </a:p>
          <a:p>
            <a:pPr lvl="2"/>
            <a:r>
              <a:rPr lang="en-GB" altLang="en-US" sz="1600" dirty="0"/>
              <a:t>There will also be conference calls to handle selected (more complex) topics that need more discussion (more details in a separate slide below). </a:t>
            </a:r>
          </a:p>
          <a:p>
            <a:pPr lvl="2"/>
            <a:r>
              <a:rPr lang="en-GB" altLang="en-US" sz="1600" dirty="0"/>
              <a:t>Reflectors to use:</a:t>
            </a:r>
            <a:endParaRPr lang="en-GB" altLang="en-US" sz="1600" dirty="0">
              <a:solidFill>
                <a:srgbClr val="00B050"/>
              </a:solidFill>
            </a:endParaRPr>
          </a:p>
          <a:p>
            <a:pPr marL="1622425" lvl="4" indent="-360363"/>
            <a:r>
              <a:rPr lang="en-GB" altLang="en-US" b="1" dirty="0"/>
              <a:t>SA5 main reflector </a:t>
            </a:r>
            <a:r>
              <a:rPr lang="en-GB" altLang="en-US" dirty="0"/>
              <a:t>(</a:t>
            </a:r>
            <a:r>
              <a:rPr lang="en-GB" altLang="en-US" dirty="0">
                <a:hlinkClick r:id="rId3"/>
              </a:rPr>
              <a:t>3GPP_TSG_SA_WG5@LIST.ETSI.ORG</a:t>
            </a:r>
            <a:r>
              <a:rPr lang="en-GB" altLang="en-US" dirty="0"/>
              <a:t> ) </a:t>
            </a:r>
            <a:r>
              <a:rPr lang="en-GB" altLang="en-US" b="1" dirty="0"/>
              <a:t>for SA5 plenary level topics: Agenda items 1-5. </a:t>
            </a:r>
          </a:p>
          <a:p>
            <a:pPr marL="1622425" lvl="4" indent="-360363"/>
            <a:r>
              <a:rPr lang="en-GB" altLang="en-US" b="1" dirty="0"/>
              <a:t>OAM reflector</a:t>
            </a:r>
            <a:r>
              <a:rPr lang="en-GB" altLang="en-US" dirty="0"/>
              <a:t> (</a:t>
            </a:r>
            <a:r>
              <a:rPr lang="en-GB" altLang="en-US" dirty="0">
                <a:hlinkClick r:id="rId4"/>
              </a:rPr>
              <a:t>3GPP_TSG_SA_WG5_OAM@LIST.ETSI.ORG</a:t>
            </a:r>
            <a:r>
              <a:rPr lang="en-GB" altLang="en-US" dirty="0"/>
              <a:t>) for OAM topics </a:t>
            </a:r>
            <a:r>
              <a:rPr lang="en-GB" altLang="en-US" b="1" dirty="0"/>
              <a:t>(incl. all  CRs and WIDs)</a:t>
            </a:r>
          </a:p>
          <a:p>
            <a:pPr marL="1622425" lvl="4" indent="-360363"/>
            <a:r>
              <a:rPr lang="en-GB" altLang="en-US" b="1" dirty="0"/>
              <a:t>CH reflector</a:t>
            </a:r>
            <a:r>
              <a:rPr lang="en-GB" altLang="en-US" dirty="0"/>
              <a:t> (</a:t>
            </a:r>
            <a:r>
              <a:rPr lang="en-GB" altLang="en-US" dirty="0">
                <a:hlinkClick r:id="rId5"/>
              </a:rPr>
              <a:t>3GPP_TSG_SA_WG5_CHARGING@LIST.ETSI.ORG</a:t>
            </a:r>
            <a:r>
              <a:rPr lang="en-GB" altLang="en-US" dirty="0"/>
              <a:t> ) for Charging topics </a:t>
            </a:r>
            <a:r>
              <a:rPr lang="en-GB" altLang="en-US" b="1" dirty="0"/>
              <a:t>(incl. all CRs and WIDs)</a:t>
            </a:r>
            <a:endParaRPr lang="en-GB" b="1" dirty="0"/>
          </a:p>
        </p:txBody>
      </p:sp>
    </p:spTree>
    <p:extLst>
      <p:ext uri="{BB962C8B-B14F-4D97-AF65-F5344CB8AC3E}">
        <p14:creationId xmlns:p14="http://schemas.microsoft.com/office/powerpoint/2010/main" val="2912076394"/>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AA7AC0C743A294CADF60F661720E3E6" ma:contentTypeVersion="10" ma:contentTypeDescription="Create a new document." ma:contentTypeScope="" ma:versionID="6292fa44ab954aa0fbadffb20d1b36d7">
  <xsd:schema xmlns:xsd="http://www.w3.org/2001/XMLSchema" xmlns:xs="http://www.w3.org/2001/XMLSchema" xmlns:p="http://schemas.microsoft.com/office/2006/metadata/properties" xmlns:ns3="6f846979-0e6f-42ff-8b87-e1893efeda99" targetNamespace="http://schemas.microsoft.com/office/2006/metadata/properties" ma:root="true" ma:fieldsID="beac905ced2eb3c7f1f983f973c4cb1e" ns3:_="">
    <xsd:import namespace="6f846979-0e6f-42ff-8b87-e1893efeda99"/>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846979-0e6f-42ff-8b87-e1893efeda9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31B320A-563D-4283-98FA-3523D6877845}">
  <ds:schemaRefs>
    <ds:schemaRef ds:uri="http://schemas.microsoft.com/sharepoint/v3/contenttype/forms"/>
  </ds:schemaRefs>
</ds:datastoreItem>
</file>

<file path=customXml/itemProps2.xml><?xml version="1.0" encoding="utf-8"?>
<ds:datastoreItem xmlns:ds="http://schemas.openxmlformats.org/officeDocument/2006/customXml" ds:itemID="{0CF09BDD-0CDF-4A78-A85A-0BA1765942A4}">
  <ds:schemaRefs>
    <ds:schemaRef ds:uri="6f846979-0e6f-42ff-8b87-e1893efeda99"/>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purl.org/dc/terms/"/>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A68E2980-8BB9-44B0-967F-C942CAA510A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846979-0e6f-42ff-8b87-e1893efeda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134968</TotalTime>
  <Words>4008</Words>
  <Application>Microsoft Office PowerPoint</Application>
  <PresentationFormat>On-screen Show (4:3)</PresentationFormat>
  <Paragraphs>301</Paragraphs>
  <Slides>21</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Symbol</vt:lpstr>
      <vt:lpstr>Times New Roman</vt:lpstr>
      <vt:lpstr>Office Theme</vt:lpstr>
      <vt:lpstr>     SA5#148-e  E-Meeting Process        </vt:lpstr>
      <vt:lpstr>Reading guidelines (1)</vt:lpstr>
      <vt:lpstr>Reading guidelines (2)</vt:lpstr>
      <vt:lpstr>General meeting info (1)</vt:lpstr>
      <vt:lpstr>General meeting info (2)</vt:lpstr>
      <vt:lpstr>SA5  Timelines (1)</vt:lpstr>
      <vt:lpstr>OAM and CH Timelines (2)</vt:lpstr>
      <vt:lpstr>Process (1)</vt:lpstr>
      <vt:lpstr>Process (2)</vt:lpstr>
      <vt:lpstr>Process (3)</vt:lpstr>
      <vt:lpstr>Process (4)</vt:lpstr>
      <vt:lpstr>Process (5)</vt:lpstr>
      <vt:lpstr>Process (6)</vt:lpstr>
      <vt:lpstr>Process (7)</vt:lpstr>
      <vt:lpstr>Process (8)</vt:lpstr>
      <vt:lpstr>Process (9)</vt:lpstr>
      <vt:lpstr>Process (10)</vt:lpstr>
      <vt:lpstr>CH Process</vt:lpstr>
      <vt:lpstr>OAM Process (1)</vt:lpstr>
      <vt:lpstr>OAM Process (2)</vt:lpstr>
      <vt:lpstr>OAM Process (3)</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Chair</dc:creator>
  <dc:description>© 2009  All rights reserved</dc:description>
  <cp:lastModifiedBy>Thomas Tovinger</cp:lastModifiedBy>
  <cp:revision>1245</cp:revision>
  <dcterms:created xsi:type="dcterms:W3CDTF">2008-08-30T09:32:10Z</dcterms:created>
  <dcterms:modified xsi:type="dcterms:W3CDTF">2023-04-24T08:58:15Z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0x0101003AA7AC0C743A294CADF60F661720E3E6</vt:lpwstr>
  </property>
  <property fmtid="{D5CDD505-2E9C-101B-9397-08002B2CF9AE}" pid="3" name="_2015_ms_pID_725343">
    <vt:lpwstr>(3)5Ogl7FnLUnBvIjtKCh2DPvGKNktM732WWJdGQHwXFrzx7cBMAqx59WAAWz31gJPQjA0KAufx
tPiGqJonmqe4htRAy+a95oRpke6QGD2sHP3Dmw/9bOpKH7hA9HQo/joO68RIzBP9QkJYsS9n
kI4vT4mH4dgljL91bAUItrdKxQrioSpe+IG2RcG3xpWGZcgazklcuwxTXJTIvGLDLqKp+6mi
oIjCqzJ9mPo88a+dMZ</vt:lpwstr>
  </property>
  <property fmtid="{D5CDD505-2E9C-101B-9397-08002B2CF9AE}" pid="4" name="_2015_ms_pID_7253431">
    <vt:lpwstr>f4VHicJVsBjZm4mxuFbxEYT9W0JUempysNjz6Wu75/a7+1Jcg0U7L0
0LBCEXE9c3+TDRyyH7z33wDTCFI1LOHaeHbFWRvT++y+JXIDu3hbe0DsfQaOzxVVz18X1U3y
NCKId3eiyngnk+E8p2YYYTNOGVrF7qjrockLlZk5zIxxtzKKp6fygeGJPjKTHzohS6pA48p3
pjwcIk/aZmQRqtxaC+aI9CDi3MCt/n8N+dqV</vt:lpwstr>
  </property>
  <property fmtid="{D5CDD505-2E9C-101B-9397-08002B2CF9AE}" pid="5" name="_2015_ms_pID_7253432">
    <vt:lpwstr>OQ==</vt:lpwstr>
  </property>
  <property fmtid="{D5CDD505-2E9C-101B-9397-08002B2CF9AE}" pid="6" name="_readonly">
    <vt:lpwstr/>
  </property>
  <property fmtid="{D5CDD505-2E9C-101B-9397-08002B2CF9AE}" pid="7" name="_change">
    <vt:lpwstr/>
  </property>
  <property fmtid="{D5CDD505-2E9C-101B-9397-08002B2CF9AE}" pid="8" name="_full-control">
    <vt:lpwstr/>
  </property>
  <property fmtid="{D5CDD505-2E9C-101B-9397-08002B2CF9AE}" pid="9" name="sflag">
    <vt:lpwstr>1581338635</vt:lpwstr>
  </property>
</Properties>
</file>