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6"/>
  </p:notesMasterIdLst>
  <p:handoutMasterIdLst>
    <p:handoutMasterId r:id="rId27"/>
  </p:handoutMasterIdLst>
  <p:sldIdLst>
    <p:sldId id="303" r:id="rId5"/>
    <p:sldId id="333" r:id="rId6"/>
    <p:sldId id="339" r:id="rId7"/>
    <p:sldId id="320" r:id="rId8"/>
    <p:sldId id="338" r:id="rId9"/>
    <p:sldId id="324" r:id="rId10"/>
    <p:sldId id="325" r:id="rId11"/>
    <p:sldId id="307" r:id="rId12"/>
    <p:sldId id="327" r:id="rId13"/>
    <p:sldId id="309" r:id="rId14"/>
    <p:sldId id="332" r:id="rId15"/>
    <p:sldId id="335" r:id="rId16"/>
    <p:sldId id="331" r:id="rId17"/>
    <p:sldId id="337" r:id="rId18"/>
    <p:sldId id="329" r:id="rId19"/>
    <p:sldId id="311" r:id="rId20"/>
    <p:sldId id="328" r:id="rId21"/>
    <p:sldId id="323" r:id="rId22"/>
    <p:sldId id="313" r:id="rId23"/>
    <p:sldId id="330" r:id="rId24"/>
    <p:sldId id="336"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23" autoAdjust="0"/>
    <p:restoredTop sz="93979" autoAdjust="0"/>
  </p:normalViewPr>
  <p:slideViewPr>
    <p:cSldViewPr snapToGrid="0">
      <p:cViewPr>
        <p:scale>
          <a:sx n="100" d="100"/>
          <a:sy n="100" d="100"/>
        </p:scale>
        <p:origin x="276"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694022B8-4599-470F-A321-A2CBE2C10E51}"/>
    <pc:docChg chg="modSld">
      <pc:chgData name="Thomas Tovinger" userId="d52090d9-82c6-45ae-b052-95c46e96cc30" providerId="ADAL" clId="{694022B8-4599-470F-A321-A2CBE2C10E51}" dt="2023-04-20T10:47:53.146" v="53" actId="13926"/>
      <pc:docMkLst>
        <pc:docMk/>
      </pc:docMkLst>
      <pc:sldChg chg="modSp mod">
        <pc:chgData name="Thomas Tovinger" userId="d52090d9-82c6-45ae-b052-95c46e96cc30" providerId="ADAL" clId="{694022B8-4599-470F-A321-A2CBE2C10E51}" dt="2023-04-20T10:47:53.146" v="53" actId="13926"/>
        <pc:sldMkLst>
          <pc:docMk/>
          <pc:sldMk cId="2282210597" sldId="330"/>
        </pc:sldMkLst>
        <pc:spChg chg="mod">
          <ac:chgData name="Thomas Tovinger" userId="d52090d9-82c6-45ae-b052-95c46e96cc30" providerId="ADAL" clId="{694022B8-4599-470F-A321-A2CBE2C10E51}" dt="2023-04-20T10:47:53.146" v="53" actId="13926"/>
          <ac:spMkLst>
            <pc:docMk/>
            <pc:sldMk cId="2282210597" sldId="330"/>
            <ac:spMk id="11267" creationId="{E21F0B3E-4109-4026-976F-4FF1D655BE9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4/17/2023</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4/16/2023</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6</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18</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900" spc="300" dirty="0"/>
              <a:t>SA5#148-e E-meeting 17-25 April 2023</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SA5#148-e E-meeting 17-25 April 2023</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Liaisons/Incoming_LSs/S5-meeting.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SA5#148-e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S5-233193</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and decision process</a:t>
            </a:r>
            <a:endParaRPr lang="en-GB" altLang="en-US" sz="1800" dirty="0"/>
          </a:p>
          <a:p>
            <a:pPr lvl="3">
              <a:defRPr/>
            </a:pPr>
            <a:r>
              <a:rPr lang="en-GB" sz="1600" dirty="0"/>
              <a:t>The </a:t>
            </a:r>
            <a:r>
              <a:rPr lang="en-GB" sz="1600" b="1" dirty="0"/>
              <a:t>tdoc</a:t>
            </a:r>
            <a:r>
              <a:rPr lang="en-GB" sz="1600" dirty="0"/>
              <a:t> </a:t>
            </a:r>
            <a:r>
              <a:rPr lang="en-GB" sz="1600" b="1" dirty="0"/>
              <a:t>author</a:t>
            </a:r>
            <a:r>
              <a:rPr lang="en-GB" sz="1600" dirty="0"/>
              <a:t> coordinates the discussions and seeks </a:t>
            </a:r>
            <a:r>
              <a:rPr lang="en-US" sz="1600" dirty="0"/>
              <a:t>consensus</a:t>
            </a:r>
            <a:r>
              <a:rPr lang="en-GB" sz="1600" dirty="0"/>
              <a:t>. This may be for a single Tdoc thread or a package of grouped Tdocs (in which case the author needs to coordinate with the other authors in that group).</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(also including </a:t>
            </a:r>
            <a:r>
              <a:rPr lang="en-GB" altLang="en-US" sz="1600" b="1" dirty="0"/>
              <a:t>agenda 2-5) </a:t>
            </a:r>
            <a:r>
              <a:rPr lang="en-GB" sz="1600" b="1" dirty="0"/>
              <a:t> and the “CH Agenda &amp; Time plan”. </a:t>
            </a:r>
          </a:p>
          <a:p>
            <a:pPr lvl="3">
              <a:defRPr/>
            </a:pPr>
            <a:r>
              <a:rPr lang="en-SE" sz="1600" dirty="0">
                <a:highlight>
                  <a:srgbClr val="FFFF00"/>
                </a:highlight>
              </a:rPr>
              <a:t>Final d</a:t>
            </a:r>
            <a:r>
              <a:rPr lang="en-US" sz="1600" dirty="0" err="1">
                <a:highlight>
                  <a:srgbClr val="FFFF00"/>
                </a:highlight>
              </a:rPr>
              <a:t>ecisions</a:t>
            </a:r>
            <a:r>
              <a:rPr lang="en-US" sz="1600" dirty="0">
                <a:highlight>
                  <a:srgbClr val="FFFF00"/>
                </a:highlight>
              </a:rPr>
              <a:t> are only taken in the closing plenary</a:t>
            </a:r>
            <a:endParaRPr lang="en-GB" sz="1600" dirty="0">
              <a:highlight>
                <a:srgbClr val="FFFF00"/>
              </a:highlight>
            </a:endParaRP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 See the table in slide 3.</a:t>
            </a:r>
          </a:p>
          <a:p>
            <a:pPr lvl="3"/>
            <a:r>
              <a:rPr lang="en-GB" altLang="en-US" sz="1600" dirty="0"/>
              <a:t>MCC will set up each call with the web/audio conference tool supported by MCC. </a:t>
            </a:r>
            <a:r>
              <a:rPr lang="en-GB" altLang="en-US" sz="1600" dirty="0">
                <a:highlight>
                  <a:srgbClr val="00FFFF"/>
                </a:highlight>
              </a:rPr>
              <a:t>For specific call date/times of this meeting, see slides 6&amp;7.</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48951" y="1029861"/>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highlight>
                  <a:srgbClr val="FFFF00"/>
                </a:highlight>
              </a:rPr>
              <a:t>Note 1: </a:t>
            </a:r>
            <a:r>
              <a:rPr lang="en-GB" altLang="en-US" sz="1600" dirty="0">
                <a:highlight>
                  <a:srgbClr val="FFFF00"/>
                </a:highlight>
              </a:rPr>
              <a:t>Reporting the status and completion rate of each WI/SI in OAM and CH, as well as updating the target date if needed, will be done offline by the rapporteurs and leaders after the meeting</a:t>
            </a:r>
            <a:r>
              <a:rPr lang="en-GB" altLang="en-US" sz="1600" dirty="0"/>
              <a:t> (proposals for agreement by the WG). </a:t>
            </a:r>
            <a:r>
              <a:rPr lang="en-US" altLang="en-US" sz="1600" dirty="0">
                <a:highlight>
                  <a:srgbClr val="FFFF00"/>
                </a:highlight>
              </a:rPr>
              <a:t>T</a:t>
            </a:r>
            <a:r>
              <a:rPr lang="en-US" sz="1600" dirty="0">
                <a:highlight>
                  <a:srgbClr val="FFFF00"/>
                </a:highlight>
              </a:rPr>
              <a:t>he finally agreed progress is reported in the OAM/CH exec reports and the SA5 report to SA.</a:t>
            </a:r>
            <a:endParaRPr lang="en-GB" altLang="en-US" sz="1600" dirty="0">
              <a:highlight>
                <a:srgbClr val="FFFF00"/>
              </a:highlight>
            </a:endParaRP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b="1" dirty="0"/>
              <a:t>The VC </a:t>
            </a:r>
            <a:r>
              <a:rPr lang="en-US" sz="1600" b="1" dirty="0"/>
              <a:t>/ CH SWG chair </a:t>
            </a:r>
            <a:r>
              <a:rPr lang="en-GB" altLang="en-US" sz="1600" b="1" dirty="0"/>
              <a:t>will provide an updated version of the “</a:t>
            </a:r>
            <a:r>
              <a:rPr lang="en-US" altLang="en-US" sz="1600" b="1" dirty="0"/>
              <a:t>CH Agenda and Time Plan”</a:t>
            </a:r>
            <a:r>
              <a:rPr lang="en-US" altLang="en-US" sz="1600" dirty="0"/>
              <a:t>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&lt;meeting folder&gt;/ Inbox/Drafts.</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 </a:t>
            </a:r>
            <a:r>
              <a:rPr lang="en-US" sz="1600" b="1" dirty="0"/>
              <a:t>and one of the VCs</a:t>
            </a:r>
            <a:r>
              <a:rPr lang="en-GB" sz="1600" b="1" dirty="0"/>
              <a:t>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err="1"/>
              <a:t>document</a:t>
            </a:r>
            <a:r>
              <a:rPr lang="en-GB" sz="1600" dirty="0"/>
              <a:t>. Location: &lt;meeting folder&gt;/Inbox/Drafts. This document also covers SA5-level tdoc notes and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(1)</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600" dirty="0"/>
              <a:t>It is allowed to send comments or improvement suggestions on a tdoc at any time before the last revision deadline, and objections at any time before the last comments deadline. However, t</a:t>
            </a:r>
            <a:r>
              <a:rPr lang="en-GB" altLang="en-US" sz="1600" dirty="0"/>
              <a:t>o avoid “last minute first-time comments” (which would make it impossible to revise the contribution before the last revision deadline), thus encouraging the cooperation spirit which is the overall goal, </a:t>
            </a:r>
            <a:r>
              <a:rPr lang="en-GB" altLang="en-US" sz="1600" b="1" dirty="0"/>
              <a:t>all </a:t>
            </a:r>
            <a:r>
              <a:rPr lang="en-GB" altLang="en-US" sz="1600" dirty="0"/>
              <a:t>initial </a:t>
            </a:r>
            <a:r>
              <a:rPr lang="en-GB" altLang="en-US" sz="1600" b="1" dirty="0"/>
              <a:t>comments </a:t>
            </a:r>
            <a:r>
              <a:rPr lang="en-GB" altLang="en-US" sz="1600" dirty="0"/>
              <a:t>which imply an objection if not addressed agreeably for the commenter</a:t>
            </a:r>
            <a:r>
              <a:rPr lang="en-GB" altLang="en-US" sz="1600" b="1" dirty="0"/>
              <a:t> should be provided as early as possible but latest by 23:59 CE(S)T the </a:t>
            </a:r>
            <a:r>
              <a:rPr lang="en-GB" altLang="en-US" sz="1600" dirty="0">
                <a:solidFill>
                  <a:srgbClr val="00B0F0"/>
                </a:solidFill>
              </a:rPr>
              <a:t>first Thursday of the meeting</a:t>
            </a:r>
            <a:r>
              <a:rPr lang="en-GB" altLang="en-US" sz="1600" b="1" dirty="0"/>
              <a:t>.)</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a:t>
            </a:r>
            <a:r>
              <a:rPr lang="en-GB" sz="1600" b="1" dirty="0">
                <a:highlight>
                  <a:srgbClr val="00FFFF"/>
                </a:highlight>
              </a:rPr>
              <a:t>written</a:t>
            </a:r>
            <a:r>
              <a:rPr lang="en-GB" sz="1600" b="1" dirty="0">
                <a:highlight>
                  <a:srgbClr val="FFFF00"/>
                </a:highlight>
              </a:rPr>
              <a:t> objection </a:t>
            </a:r>
            <a:r>
              <a:rPr lang="en-GB" sz="1600" b="1" dirty="0">
                <a:highlight>
                  <a:srgbClr val="00FFFF"/>
                </a:highlight>
              </a:rPr>
              <a:t>in the email thread </a:t>
            </a:r>
            <a:r>
              <a:rPr lang="en-GB" sz="1600" b="1" dirty="0">
                <a:highlight>
                  <a:srgbClr val="FFFF00"/>
                </a:highlight>
              </a:rPr>
              <a:t>(by stating “object/objection” or “Not supportive”)</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 </a:t>
            </a:r>
            <a:endParaRPr lang="en-GB" sz="1600" b="1" dirty="0">
              <a:highlight>
                <a:srgbClr val="00FFFF"/>
              </a:highlight>
            </a:endParaRPr>
          </a:p>
          <a:p>
            <a:pPr lvl="3">
              <a:defRPr/>
            </a:pPr>
            <a:r>
              <a:rPr lang="en-GB" sz="1600" dirty="0"/>
              <a:t>(*) This means that also </a:t>
            </a:r>
            <a:r>
              <a:rPr lang="en-GB" sz="1600" dirty="0">
                <a:highlight>
                  <a:srgbClr val="00FFFF"/>
                </a:highlight>
              </a:rPr>
              <a:t>written</a:t>
            </a:r>
            <a:r>
              <a:rPr lang="en-GB" sz="1600" dirty="0"/>
              <a:t> objections received </a:t>
            </a:r>
            <a:r>
              <a:rPr lang="en-GB" sz="1600" dirty="0">
                <a:highlight>
                  <a:srgbClr val="00FFFF"/>
                </a:highlight>
              </a:rPr>
              <a:t>in the thread </a:t>
            </a:r>
            <a:r>
              <a:rPr lang="en-GB" sz="1600" dirty="0"/>
              <a:t>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(2)</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latin typeface="Arial" panose="020B0604020202020204" pitchFamily="34" charset="0"/>
                <a:cs typeface="Arial" panose="020B0604020202020204" pitchFamily="34" charset="0"/>
              </a:rPr>
              <a:t>NOTE: We consistently use UTC as time reference</a:t>
            </a:r>
            <a:r>
              <a:rPr lang="en-US" sz="1000" i="1" dirty="0">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example tables here (note: CST is always UTC+8):</a:t>
            </a:r>
          </a:p>
          <a:p>
            <a:pPr lvl="1"/>
            <a:r>
              <a:rPr lang="en-GB" sz="1000" dirty="0"/>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extLst>
              <p:ext uri="{D42A27DB-BD31-4B8C-83A1-F6EECF244321}">
                <p14:modId xmlns:p14="http://schemas.microsoft.com/office/powerpoint/2010/main" val="2444063666"/>
              </p:ext>
            </p:extLst>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extLst>
              <p:ext uri="{D42A27DB-BD31-4B8C-83A1-F6EECF244321}">
                <p14:modId xmlns:p14="http://schemas.microsoft.com/office/powerpoint/2010/main" val="587764858"/>
              </p:ext>
            </p:extLst>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10:00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18:00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extLst>
              <p:ext uri="{D42A27DB-BD31-4B8C-83A1-F6EECF244321}">
                <p14:modId xmlns:p14="http://schemas.microsoft.com/office/powerpoint/2010/main" val="3442979157"/>
              </p:ext>
            </p:extLst>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22:00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06:00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extLst>
              <p:ext uri="{D42A27DB-BD31-4B8C-83A1-F6EECF244321}">
                <p14:modId xmlns:p14="http://schemas.microsoft.com/office/powerpoint/2010/main" val="1011664202"/>
              </p:ext>
            </p:extLst>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07:00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2" name="Table 11">
            <a:extLst>
              <a:ext uri="{FF2B5EF4-FFF2-40B4-BE49-F238E27FC236}">
                <a16:creationId xmlns:a16="http://schemas.microsoft.com/office/drawing/2014/main" id="{86E8E27D-E3B2-4DAA-9E58-91B02CB2D918}"/>
              </a:ext>
            </a:extLst>
          </p:cNvPr>
          <p:cNvGraphicFramePr>
            <a:graphicFrameLocks noGrp="1"/>
          </p:cNvGraphicFramePr>
          <p:nvPr>
            <p:extLst>
              <p:ext uri="{D42A27DB-BD31-4B8C-83A1-F6EECF244321}">
                <p14:modId xmlns:p14="http://schemas.microsoft.com/office/powerpoint/2010/main" val="1941023178"/>
              </p:ext>
            </p:extLst>
          </p:nvPr>
        </p:nvGraphicFramePr>
        <p:xfrm>
          <a:off x="2558489" y="4760272"/>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22:00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CEST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06:00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233156530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384510"/>
            <a:ext cx="8388350" cy="5602185"/>
          </a:xfrm>
        </p:spPr>
        <p:txBody>
          <a:bodyPr/>
          <a:lstStyle/>
          <a:p>
            <a:pPr lvl="1">
              <a:defRPr/>
            </a:pPr>
            <a:r>
              <a:rPr lang="sv-SE" altLang="en-US" sz="1600" b="1" dirty="0"/>
              <a:t>Scope</a:t>
            </a:r>
            <a:r>
              <a:rPr lang="sv-SE" altLang="en-US" sz="1600" dirty="0"/>
              <a:t>: According to the agenda in </a:t>
            </a:r>
            <a:r>
              <a:rPr lang="en-GB" sz="1600" b="1" dirty="0">
                <a:solidFill>
                  <a:srgbClr val="00B0F0"/>
                </a:solidFill>
              </a:rPr>
              <a:t>S5-233176. </a:t>
            </a:r>
          </a:p>
          <a:p>
            <a:pPr lvl="1">
              <a:defRPr/>
            </a:pPr>
            <a:r>
              <a:rPr lang="en-GB" altLang="en-US" sz="1600" dirty="0"/>
              <a:t>The electronic meeting has </a:t>
            </a:r>
            <a:r>
              <a:rPr lang="en-GB" altLang="en-US" sz="1600" b="1" dirty="0"/>
              <a:t>full SA5 decision power</a:t>
            </a:r>
          </a:p>
          <a:p>
            <a:pPr lvl="1">
              <a:defRPr/>
            </a:pPr>
            <a:r>
              <a:rPr lang="en-GB" sz="1600" dirty="0"/>
              <a:t>Please remember that </a:t>
            </a:r>
            <a:r>
              <a:rPr lang="en-GB" sz="1600" dirty="0">
                <a:highlight>
                  <a:srgbClr val="FFFF00"/>
                </a:highlight>
              </a:rPr>
              <a:t>you need to register to be allowed to join the meeting </a:t>
            </a:r>
            <a:r>
              <a:rPr lang="en-GB" sz="1600" dirty="0"/>
              <a:t>and send comments</a:t>
            </a:r>
          </a:p>
          <a:p>
            <a:pPr marL="742950" lvl="1" indent="-285750">
              <a:buFont typeface="Arial" panose="020B0604020202020204" pitchFamily="34" charset="0"/>
              <a:buChar char="•"/>
              <a:tabLst>
                <a:tab pos="914400" algn="l"/>
              </a:tabLst>
            </a:pPr>
            <a:r>
              <a:rPr lang="en-GB" sz="1600" dirty="0"/>
              <a:t>Latest draft TS/TR update for email approval after the E-meeting will be done as usual. Deadlines for email approval will be announced in the email approval status document.</a:t>
            </a:r>
            <a:endParaRPr lang="en-SE" sz="1600" dirty="0"/>
          </a:p>
          <a:p>
            <a:pPr marL="742950" lvl="1" indent="-285750">
              <a:buFont typeface="Arial" panose="020B0604020202020204" pitchFamily="34" charset="0"/>
              <a:buChar char="•"/>
              <a:tabLst>
                <a:tab pos="914400" algn="l"/>
              </a:tabLst>
            </a:pPr>
            <a:r>
              <a:rPr lang="en-GB" sz="1600" dirty="0"/>
              <a:t>LSs: </a:t>
            </a:r>
            <a:r>
              <a:rPr lang="en-US" sz="1600" dirty="0"/>
              <a:t>the incoming LS can be found in </a:t>
            </a:r>
            <a:r>
              <a:rPr lang="en-GB" sz="16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https://www.3gpp.org/Liaisons/Incoming_LSs/S5-meeting.htm</a:t>
            </a:r>
            <a:endParaRPr lang="en-SE" sz="1600" dirty="0">
              <a:effectLst/>
              <a:latin typeface="Calibri" panose="020F0502020204030204" pitchFamily="34" charset="0"/>
              <a:ea typeface="Calibri" panose="020F0502020204030204" pitchFamily="34" charset="0"/>
              <a:cs typeface="Times New Roman" panose="02020603050405020304" pitchFamily="18" charset="0"/>
            </a:endParaRPr>
          </a:p>
          <a:p>
            <a:pPr lvl="1">
              <a:defRPr/>
            </a:pPr>
            <a:endParaRPr lang="en-GB" altLang="en-US" sz="1800" dirty="0"/>
          </a:p>
          <a:p>
            <a:pPr lvl="1">
              <a:defRPr/>
            </a:pPr>
            <a:endParaRPr lang="en-GB" altLang="en-US" sz="1800" b="1" dirty="0"/>
          </a:p>
          <a:p>
            <a:pPr lvl="3"/>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a:t>
            </a:r>
            <a:r>
              <a:rPr lang="en-SE" sz="1600" dirty="0">
                <a:solidFill>
                  <a:srgbClr val="00B0F0"/>
                </a:solidFill>
                <a:cs typeface="Arial" panose="020B0604020202020204" pitchFamily="34" charset="0"/>
              </a:rPr>
              <a:t>Mon 17 April 2023, 07:00 UTC (09:00 CEST)</a:t>
            </a: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a:t>
            </a:r>
            <a:r>
              <a:rPr lang="en-US" sz="1600" dirty="0">
                <a:solidFill>
                  <a:srgbClr val="00B0F0"/>
                </a:solidFill>
                <a:cs typeface="Arial" panose="020B0604020202020204" pitchFamily="34" charset="0"/>
              </a:rPr>
              <a:t>Tue</a:t>
            </a:r>
            <a:r>
              <a:rPr lang="en-SE" sz="1600" dirty="0">
                <a:solidFill>
                  <a:srgbClr val="00B0F0"/>
                </a:solidFill>
                <a:cs typeface="Arial" panose="020B0604020202020204" pitchFamily="34" charset="0"/>
              </a:rPr>
              <a:t> 25 April 2023,16:00 UTC (18:00 CEST)</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17 to 25 April 2023</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7 Apr</a:t>
            </a:r>
            <a:r>
              <a:rPr lang="en-US" altLang="en-US" sz="1600" dirty="0">
                <a:solidFill>
                  <a:srgbClr val="00B0F0"/>
                </a:solidFill>
              </a:rPr>
              <a:t> </a:t>
            </a:r>
            <a:r>
              <a:rPr lang="en-GB" altLang="en-US" sz="1600" dirty="0">
                <a:solidFill>
                  <a:srgbClr val="00B0F0"/>
                </a:solidFill>
              </a:rPr>
              <a:t>22:59 </a:t>
            </a:r>
            <a:r>
              <a:rPr lang="en-US" altLang="en-US" sz="1600" dirty="0">
                <a:solidFill>
                  <a:srgbClr val="00B0F0"/>
                </a:solidFill>
              </a:rPr>
              <a:t>UTC</a:t>
            </a:r>
            <a:endParaRPr lang="en-GB" altLang="en-US" sz="1600" dirty="0"/>
          </a:p>
          <a:p>
            <a:pPr lvl="2"/>
            <a:r>
              <a:rPr lang="en-US" altLang="en-US" sz="1600" dirty="0"/>
              <a:t>Tdoc reservation: </a:t>
            </a:r>
            <a:r>
              <a:rPr lang="en-GB" sz="1600" dirty="0">
                <a:solidFill>
                  <a:srgbClr val="00B0F0"/>
                </a:solidFill>
              </a:rPr>
              <a:t>Monday 10 Apr</a:t>
            </a:r>
            <a:r>
              <a:rPr lang="en-GB" altLang="en-US" sz="1600" dirty="0">
                <a:solidFill>
                  <a:srgbClr val="00B0F0"/>
                </a:solidFill>
              </a:rPr>
              <a:t> 22:59 </a:t>
            </a:r>
            <a:r>
              <a:rPr lang="en-US" altLang="en-US" sz="1600" dirty="0">
                <a:solidFill>
                  <a:srgbClr val="00B0F0"/>
                </a:solidFill>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GB" sz="1600" dirty="0">
                <a:solidFill>
                  <a:srgbClr val="00B0F0"/>
                </a:solidFill>
                <a:cs typeface="Arial" panose="020B0604020202020204" pitchFamily="34" charset="0"/>
              </a:rPr>
              <a:t>Monday 17 Apr 2023, 07:00 UTC</a:t>
            </a:r>
            <a:endParaRPr lang="en-US" altLang="en-US" sz="1600" dirty="0">
              <a:solidFill>
                <a:srgbClr val="00B0F0"/>
              </a:solidFill>
            </a:endParaRPr>
          </a:p>
          <a:p>
            <a:pPr lvl="1"/>
            <a:r>
              <a:rPr lang="en-US" altLang="en-US" sz="1600" dirty="0"/>
              <a:t>Opening SA5 plenary (conf. call): </a:t>
            </a:r>
            <a:r>
              <a:rPr lang="en-US" altLang="en-US" sz="1600" dirty="0">
                <a:solidFill>
                  <a:srgbClr val="00B0F0"/>
                </a:solidFill>
              </a:rPr>
              <a:t>Monday </a:t>
            </a:r>
            <a:r>
              <a:rPr lang="en-GB" sz="1600" dirty="0">
                <a:solidFill>
                  <a:srgbClr val="00B0F0"/>
                </a:solidFill>
                <a:cs typeface="Arial" panose="020B0604020202020204" pitchFamily="34" charset="0"/>
              </a:rPr>
              <a:t>17 Apr </a:t>
            </a:r>
            <a:r>
              <a:rPr lang="en-US" altLang="en-US" sz="1600" dirty="0">
                <a:solidFill>
                  <a:srgbClr val="00B0F0"/>
                </a:solidFill>
              </a:rPr>
              <a:t>13:00-14:00 UTC </a:t>
            </a:r>
            <a:r>
              <a:rPr lang="en-US" altLang="en-US" sz="1600" dirty="0">
                <a:solidFill>
                  <a:srgbClr val="00B0F0"/>
                </a:solidFill>
                <a:highlight>
                  <a:srgbClr val="FFFF00"/>
                </a:highlight>
              </a:rPr>
              <a:t>(1h, then OAM/CH call)</a:t>
            </a:r>
            <a:endParaRPr lang="en-US" altLang="en-US" sz="1600" dirty="0">
              <a:highlight>
                <a:srgbClr val="FFFF00"/>
              </a:highlight>
            </a:endParaRPr>
          </a:p>
          <a:p>
            <a:pPr lvl="1"/>
            <a:r>
              <a:rPr lang="en-US" altLang="en-US" sz="1600" dirty="0"/>
              <a:t>Closing SA5 plenary (conf. call)    </a:t>
            </a:r>
            <a:r>
              <a:rPr lang="en-US" altLang="en-US" sz="1600" dirty="0">
                <a:solidFill>
                  <a:srgbClr val="00B0F0"/>
                </a:solidFill>
              </a:rPr>
              <a:t>Tuesday 25 Apr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FFFF00"/>
                </a:highlight>
              </a:rPr>
              <a:t>latest </a:t>
            </a:r>
            <a:r>
              <a:rPr lang="en-GB" sz="1600" b="1" dirty="0">
                <a:solidFill>
                  <a:srgbClr val="FF0000"/>
                </a:solidFill>
                <a:highlight>
                  <a:srgbClr val="FFFF00"/>
                </a:highlight>
              </a:rPr>
              <a:t>by </a:t>
            </a:r>
            <a:r>
              <a:rPr lang="sv-SE" sz="1600" b="1" dirty="0" err="1">
                <a:solidFill>
                  <a:srgbClr val="FF0000"/>
                </a:solidFill>
                <a:highlight>
                  <a:srgbClr val="FFFF00"/>
                </a:highlight>
              </a:rPr>
              <a:t>two</a:t>
            </a:r>
            <a:r>
              <a:rPr lang="sv-SE" sz="1600" b="1" dirty="0">
                <a:solidFill>
                  <a:srgbClr val="FF0000"/>
                </a:solidFill>
                <a:highlight>
                  <a:srgbClr val="FFFF00"/>
                </a:highlight>
              </a:rPr>
              <a:t> </a:t>
            </a:r>
            <a:r>
              <a:rPr lang="sv-SE" sz="1600" b="1" dirty="0" err="1">
                <a:solidFill>
                  <a:srgbClr val="FF0000"/>
                </a:solidFill>
                <a:highlight>
                  <a:srgbClr val="FFFF00"/>
                </a:highlight>
              </a:rPr>
              <a:t>working</a:t>
            </a:r>
            <a:r>
              <a:rPr lang="sv-SE" sz="1600" b="1" dirty="0">
                <a:solidFill>
                  <a:srgbClr val="FF0000"/>
                </a:solidFill>
                <a:highlight>
                  <a:srgbClr val="FFFF00"/>
                </a:highlight>
              </a:rPr>
              <a:t> </a:t>
            </a:r>
            <a:r>
              <a:rPr lang="sv-SE" sz="1600" b="1" dirty="0" err="1">
                <a:solidFill>
                  <a:srgbClr val="FF0000"/>
                </a:solidFill>
                <a:highlight>
                  <a:srgbClr val="FFFF00"/>
                </a:highlight>
              </a:rPr>
              <a:t>days</a:t>
            </a:r>
            <a:r>
              <a:rPr lang="sv-SE" sz="1600" b="1" dirty="0">
                <a:solidFill>
                  <a:srgbClr val="FF0000"/>
                </a:solidFill>
                <a:highlight>
                  <a:srgbClr val="FFFF00"/>
                </a:highlight>
              </a:rPr>
              <a:t> </a:t>
            </a:r>
            <a:r>
              <a:rPr lang="sv-SE" sz="1600" b="1" dirty="0" err="1">
                <a:solidFill>
                  <a:srgbClr val="FF0000"/>
                </a:solidFill>
                <a:highlight>
                  <a:srgbClr val="FFFF00"/>
                </a:highlight>
              </a:rPr>
              <a:t>after</a:t>
            </a:r>
            <a:r>
              <a:rPr lang="sv-SE" sz="1600" b="1" dirty="0">
                <a:solidFill>
                  <a:srgbClr val="FF0000"/>
                </a:solidFill>
                <a:highlight>
                  <a:srgbClr val="FFFF00"/>
                </a:highlight>
              </a:rPr>
              <a:t> the meeting </a:t>
            </a:r>
            <a:r>
              <a:rPr lang="en-US" sz="1600" b="1" dirty="0">
                <a:solidFill>
                  <a:srgbClr val="FF0000"/>
                </a:solidFill>
                <a:highlight>
                  <a:srgbClr val="FFFF00"/>
                </a:highlight>
              </a:rPr>
              <a:t>(or email approval).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FFFF00"/>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FFFF00"/>
                </a:highlight>
                <a:latin typeface="Calibri" panose="020F0502020204030204" pitchFamily="34" charset="0"/>
                <a:cs typeface="Arial" panose="020B0604020202020204" pitchFamily="34" charset="0"/>
              </a:rPr>
              <a:t>approval</a:t>
            </a:r>
            <a:r>
              <a:rPr lang="sv-SE" sz="1600" dirty="0">
                <a:highlight>
                  <a:srgbClr val="FFFF00"/>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t>Also remember to remove any ’dx’ in the Word file name.</a:t>
            </a:r>
            <a:endParaRPr lang="en-US" altLang="en-US" sz="16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dirty="0"/>
              <a:t>Start of OAM E-meeting</a:t>
            </a:r>
            <a:r>
              <a:rPr lang="en-US" altLang="en-US" sz="1600" dirty="0">
                <a:solidFill>
                  <a:srgbClr val="00B0F0"/>
                </a:solidFill>
              </a:rPr>
              <a:t>: Monday </a:t>
            </a:r>
            <a:r>
              <a:rPr lang="en-GB" sz="1600" dirty="0">
                <a:solidFill>
                  <a:srgbClr val="00B0F0"/>
                </a:solidFill>
              </a:rPr>
              <a:t>17 Apr</a:t>
            </a:r>
            <a:r>
              <a:rPr lang="en-US" altLang="en-US" sz="1600" dirty="0">
                <a:solidFill>
                  <a:srgbClr val="00B0F0"/>
                </a:solidFill>
              </a:rPr>
              <a:t> 07:00 UTC</a:t>
            </a:r>
          </a:p>
          <a:p>
            <a:pPr lvl="1"/>
            <a:r>
              <a:rPr lang="en-US" altLang="en-US" sz="1600" dirty="0"/>
              <a:t>Start of CH E-meeting:     </a:t>
            </a:r>
            <a:r>
              <a:rPr lang="en-US" altLang="en-US" sz="1600" dirty="0">
                <a:solidFill>
                  <a:srgbClr val="00B0F0"/>
                </a:solidFill>
              </a:rPr>
              <a:t>Monday</a:t>
            </a:r>
            <a:r>
              <a:rPr lang="en-GB" sz="1600" dirty="0">
                <a:solidFill>
                  <a:srgbClr val="00B0F0"/>
                </a:solidFill>
              </a:rPr>
              <a:t> 17 Apr </a:t>
            </a:r>
            <a:r>
              <a:rPr lang="en-US" altLang="en-US" sz="1600" dirty="0">
                <a:solidFill>
                  <a:srgbClr val="00B0F0"/>
                </a:solidFill>
              </a:rPr>
              <a:t>07:00 UTC</a:t>
            </a:r>
          </a:p>
          <a:p>
            <a:pPr lvl="1"/>
            <a:r>
              <a:rPr lang="en-US" altLang="en-US" sz="1600" b="1" dirty="0">
                <a:highlight>
                  <a:srgbClr val="FFFF00"/>
                </a:highlight>
              </a:rPr>
              <a:t>Last revision upload: </a:t>
            </a:r>
          </a:p>
          <a:p>
            <a:pPr lvl="2"/>
            <a:r>
              <a:rPr lang="en-US" altLang="en-US" sz="1600" dirty="0">
                <a:solidFill>
                  <a:srgbClr val="00B0F0"/>
                </a:solidFill>
              </a:rPr>
              <a:t>SA5-level and OAM tdocs: Monday </a:t>
            </a:r>
            <a:r>
              <a:rPr lang="sv-SE" altLang="en-US" sz="1600" dirty="0">
                <a:solidFill>
                  <a:srgbClr val="00B0F0"/>
                </a:solidFill>
              </a:rPr>
              <a:t>24 Apr</a:t>
            </a:r>
            <a:r>
              <a:rPr lang="en-US" altLang="en-US" sz="1600" dirty="0">
                <a:solidFill>
                  <a:srgbClr val="00B0F0"/>
                </a:solidFill>
              </a:rPr>
              <a:t> 10:00 UTC</a:t>
            </a:r>
          </a:p>
          <a:p>
            <a:pPr lvl="2"/>
            <a:r>
              <a:rPr lang="en-US" sz="1600" dirty="0">
                <a:solidFill>
                  <a:srgbClr val="00B0F0"/>
                </a:solidFill>
              </a:rPr>
              <a:t>CH tdocs: Friday</a:t>
            </a:r>
            <a:r>
              <a:rPr lang="en-US" altLang="en-US" sz="1600" dirty="0">
                <a:solidFill>
                  <a:srgbClr val="00B0F0"/>
                </a:solidFill>
              </a:rPr>
              <a:t> </a:t>
            </a:r>
            <a:r>
              <a:rPr lang="sv-SE" altLang="en-US" sz="1600" dirty="0">
                <a:solidFill>
                  <a:srgbClr val="00B0F0"/>
                </a:solidFill>
              </a:rPr>
              <a:t>21 Apr</a:t>
            </a:r>
            <a:r>
              <a:rPr lang="en-US" altLang="en-US" sz="1600" dirty="0">
                <a:solidFill>
                  <a:srgbClr val="00B0F0"/>
                </a:solidFill>
              </a:rPr>
              <a:t> 22:00 UTC</a:t>
            </a:r>
            <a:r>
              <a:rPr lang="en-US" sz="1600" dirty="0">
                <a:solidFill>
                  <a:srgbClr val="00B0F0"/>
                </a:solidFill>
                <a:highlight>
                  <a:srgbClr val="FF0000"/>
                </a:highlight>
              </a:rPr>
              <a:t> </a:t>
            </a:r>
            <a:endParaRPr lang="en-US" altLang="en-US" sz="1600" dirty="0">
              <a:solidFill>
                <a:srgbClr val="00B0F0"/>
              </a:solidFill>
              <a:highlight>
                <a:srgbClr val="FF0000"/>
              </a:highlight>
            </a:endParaRPr>
          </a:p>
          <a:p>
            <a:pPr lvl="1"/>
            <a:r>
              <a:rPr lang="en-US" altLang="en-US" sz="1600" b="1" dirty="0">
                <a:highlight>
                  <a:srgbClr val="FFFF00"/>
                </a:highlight>
              </a:rPr>
              <a:t>Last comments: </a:t>
            </a:r>
          </a:p>
          <a:p>
            <a:pPr lvl="2"/>
            <a:r>
              <a:rPr lang="en-US" altLang="en-US" sz="1600" dirty="0">
                <a:solidFill>
                  <a:srgbClr val="00B0F0"/>
                </a:solidFill>
              </a:rPr>
              <a:t>SA5-level and OAM tdocs: Monday </a:t>
            </a:r>
            <a:r>
              <a:rPr lang="sv-SE" altLang="en-US" sz="1600" dirty="0">
                <a:solidFill>
                  <a:srgbClr val="00B0F0"/>
                </a:solidFill>
              </a:rPr>
              <a:t>24 Apr</a:t>
            </a:r>
            <a:r>
              <a:rPr lang="en-US" altLang="en-US" sz="1600" dirty="0">
                <a:solidFill>
                  <a:srgbClr val="00B0F0"/>
                </a:solidFill>
              </a:rPr>
              <a:t> 22:00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Monday</a:t>
            </a:r>
            <a:r>
              <a:rPr lang="en-US" altLang="en-US" sz="1600" dirty="0">
                <a:solidFill>
                  <a:srgbClr val="00B0F0"/>
                </a:solidFill>
              </a:rPr>
              <a:t> 24 Apr 07:00 UTC</a:t>
            </a:r>
            <a:endParaRPr lang="en-US" altLang="en-US" sz="1600" dirty="0">
              <a:solidFill>
                <a:srgbClr val="00B0F0"/>
              </a:solidFill>
              <a:highlight>
                <a:srgbClr val="FF00FF"/>
              </a:highlight>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Monday </a:t>
            </a:r>
            <a:r>
              <a:rPr lang="sv-SE" altLang="en-US" sz="1600" dirty="0">
                <a:solidFill>
                  <a:srgbClr val="00B0F0"/>
                </a:solidFill>
              </a:rPr>
              <a:t>24 Apr</a:t>
            </a:r>
            <a:r>
              <a:rPr lang="en-US" altLang="en-US" sz="1600" dirty="0">
                <a:solidFill>
                  <a:srgbClr val="00B0F0"/>
                </a:solidFill>
              </a:rPr>
              <a:t> </a:t>
            </a:r>
            <a:r>
              <a:rPr lang="en-US" sz="1600" dirty="0">
                <a:solidFill>
                  <a:srgbClr val="00B0F0"/>
                </a:solidFill>
              </a:rPr>
              <a:t>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Monday </a:t>
            </a:r>
            <a:r>
              <a:rPr lang="sv-SE" altLang="en-US" sz="1600" dirty="0">
                <a:solidFill>
                  <a:srgbClr val="00B0F0"/>
                </a:solidFill>
              </a:rPr>
              <a:t>24 Apr</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3.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130829</TotalTime>
  <Words>3914</Words>
  <Application>Microsoft Office PowerPoint</Application>
  <PresentationFormat>On-screen Show (4:3)</PresentationFormat>
  <Paragraphs>300</Paragraphs>
  <Slides>21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SA5#148-e  E-Meeting Process        </vt:lpstr>
      <vt:lpstr>Reading guidelines (1)</vt:lpstr>
      <vt:lpstr>Reading guidelines (2)</vt:lpstr>
      <vt:lpstr>General meeting info (1)</vt:lpstr>
      <vt:lpstr>General meeting info (2)</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1244</cp:revision>
  <dcterms:created xsi:type="dcterms:W3CDTF">2008-08-30T09:32:10Z</dcterms:created>
  <dcterms:modified xsi:type="dcterms:W3CDTF">2023-04-20T10:47:55Z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