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  <p:sldMasterId id="2147483940" r:id="rId7"/>
  </p:sldMasterIdLst>
  <p:notesMasterIdLst>
    <p:notesMasterId r:id="rId29"/>
  </p:notesMasterIdLst>
  <p:handoutMasterIdLst>
    <p:handoutMasterId r:id="rId30"/>
  </p:handoutMasterIdLst>
  <p:sldIdLst>
    <p:sldId id="303" r:id="rId8"/>
    <p:sldId id="726" r:id="rId9"/>
    <p:sldId id="668" r:id="rId10"/>
    <p:sldId id="670" r:id="rId11"/>
    <p:sldId id="930" r:id="rId12"/>
    <p:sldId id="635" r:id="rId13"/>
    <p:sldId id="953" r:id="rId14"/>
    <p:sldId id="931" r:id="rId15"/>
    <p:sldId id="960" r:id="rId16"/>
    <p:sldId id="966" r:id="rId17"/>
    <p:sldId id="957" r:id="rId18"/>
    <p:sldId id="967" r:id="rId19"/>
    <p:sldId id="958" r:id="rId20"/>
    <p:sldId id="956" r:id="rId21"/>
    <p:sldId id="959" r:id="rId22"/>
    <p:sldId id="962" r:id="rId23"/>
    <p:sldId id="964" r:id="rId24"/>
    <p:sldId id="965" r:id="rId25"/>
    <p:sldId id="963" r:id="rId26"/>
    <p:sldId id="936" r:id="rId27"/>
    <p:sldId id="704" r:id="rId28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RIXX Software" initials="GG" lastIdx="1" clrIdx="0">
    <p:extLst>
      <p:ext uri="{19B8F6BF-5375-455C-9EA6-DF929625EA0E}">
        <p15:presenceInfo xmlns:p15="http://schemas.microsoft.com/office/powerpoint/2012/main" userId="MATRIXX Softwa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5C88D0"/>
    <a:srgbClr val="FFFFCC"/>
    <a:srgbClr val="C1E442"/>
    <a:srgbClr val="FFFF99"/>
    <a:srgbClr val="C6D254"/>
    <a:srgbClr val="00000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20" autoAdjust="0"/>
    <p:restoredTop sz="92197" autoAdjust="0"/>
  </p:normalViewPr>
  <p:slideViewPr>
    <p:cSldViewPr snapToGrid="0">
      <p:cViewPr varScale="1">
        <p:scale>
          <a:sx n="75" d="100"/>
          <a:sy n="75" d="100"/>
        </p:scale>
        <p:origin x="715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722" y="-12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4/25/2023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4/25/2023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848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2023/4/25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7220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2023/4/25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1218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2023/4/25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89195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2023/4/25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8702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2023/4/25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4146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2023/4/25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369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2023/4/25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517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25610684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303506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2023/4/25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7831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2023/4/25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330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2023/4/25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822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2023/4/25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1516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71266" y="6423758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S5-233186 CH exec report from SA5#148e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2023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  <p:sldLayoutId id="2147483952" r:id="rId4"/>
    <p:sldLayoutId id="2147483953" r:id="rId5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10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11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3DEB1-7EBD-41E7-8CD2-408332011F25}" type="datetimeFigureOut">
              <a:rPr lang="zh-CN" altLang="en-US" smtClean="0"/>
              <a:t>2023/4/25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0352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ftp://ftp.3gpp.org/information/WorkPlan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551671"/>
            <a:ext cx="103632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br>
              <a:rPr lang="en-GB" sz="4800" dirty="0"/>
            </a:br>
            <a:r>
              <a:rPr lang="en-GB" altLang="zh-CN" sz="4800" b="1" dirty="0"/>
              <a:t>Exec Report SA5#148e</a:t>
            </a:r>
            <a:br>
              <a:rPr lang="en-GB" sz="4800" b="1" i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19300" y="4328507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Gerald G</a:t>
            </a:r>
            <a:r>
              <a:rPr lang="en-US" sz="2400" dirty="0">
                <a:latin typeface="Arial" charset="0"/>
              </a:rPr>
              <a:t>ö</a:t>
            </a:r>
            <a:r>
              <a:rPr lang="en-GB" altLang="zh-CN" sz="2400" dirty="0">
                <a:latin typeface="Arial" charset="0"/>
              </a:rPr>
              <a:t>rmer</a:t>
            </a:r>
            <a:r>
              <a:rPr lang="de-DE" altLang="de-DE" sz="2400" dirty="0">
                <a:latin typeface="Arial" charset="0"/>
              </a:rPr>
              <a:t> SA5 Vice Chair, MATRIXX Software</a:t>
            </a:r>
            <a:endParaRPr lang="en-GB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02167" y="357332"/>
            <a:ext cx="9590561" cy="1143000"/>
          </a:xfrm>
        </p:spPr>
        <p:txBody>
          <a:bodyPr/>
          <a:lstStyle/>
          <a:p>
            <a:r>
              <a:rPr lang="en-US" altLang="en-US" sz="3200" b="1" dirty="0"/>
              <a:t>Rel-18 Charging aspects for Charging Aspects for NSSAA </a:t>
            </a:r>
            <a:br>
              <a:rPr lang="en-US" altLang="en-US" sz="3200" b="1" dirty="0"/>
            </a:br>
            <a:endParaRPr lang="en-GB" altLang="en-US" sz="32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005865"/>
              </p:ext>
            </p:extLst>
          </p:nvPr>
        </p:nvGraphicFramePr>
        <p:xfrm>
          <a:off x="476811" y="1725949"/>
          <a:ext cx="11000316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990032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Charging aspects for Charging Aspects for NSSAA 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NSSAA_CH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16/06/2024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SP-230182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402167" y="2667000"/>
            <a:ext cx="11000316" cy="3454399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SA#99: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5 pCRs for TS 28.204 were approved covering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Initial skeleton of the TS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Introduction of Scope, reference, terms and abbreviations 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Draft TS 28.204 (</a:t>
            </a:r>
            <a:r>
              <a:rPr lang="en-US" altLang="zh-CN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S5‑233645)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marR="0" lvl="1">
              <a:spcBef>
                <a:spcPts val="0"/>
              </a:spcBef>
              <a:spcAft>
                <a:spcPts val="600"/>
              </a:spcAft>
              <a:defRPr/>
            </a:pPr>
            <a:r>
              <a:rPr lang="de-DE" sz="1400" kern="0" dirty="0"/>
              <a:t>introduce charging principles and charging architecture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929767170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0" y="204727"/>
            <a:ext cx="9999023" cy="1143000"/>
          </a:xfrm>
        </p:spPr>
        <p:txBody>
          <a:bodyPr/>
          <a:lstStyle/>
          <a:p>
            <a:r>
              <a:rPr lang="en-GB" altLang="en-US" sz="3200" b="1" dirty="0"/>
              <a:t>Rel-18 </a:t>
            </a:r>
            <a:r>
              <a:rPr lang="en-US" altLang="en-US" sz="3200" b="1" dirty="0"/>
              <a:t>Charging Aspects for Enhanced support of Non-Public Networks</a:t>
            </a:r>
            <a:endParaRPr lang="en-GB" altLang="en-US" sz="32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75251"/>
              </p:ext>
            </p:extLst>
          </p:nvPr>
        </p:nvGraphicFramePr>
        <p:xfrm>
          <a:off x="363747" y="1470728"/>
          <a:ext cx="10409592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6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06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46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6106">
                  <a:extLst>
                    <a:ext uri="{9D8B030D-6E8A-4147-A177-3AD203B41FA5}">
                      <a16:colId xmlns:a16="http://schemas.microsoft.com/office/drawing/2014/main" val="3381448122"/>
                    </a:ext>
                  </a:extLst>
                </a:gridCol>
                <a:gridCol w="57842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771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940043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/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Charging Aspects for Enhanced support of Non-Public Networks </a:t>
                      </a:r>
                      <a:endParaRPr lang="en-US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eNPN_CH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03/03/2024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</a:t>
                      </a: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SP-230177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 </a:t>
                      </a:r>
                      <a:r>
                        <a:rPr lang="en-GB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</a:t>
                      </a:r>
                      <a:endParaRPr lang="en-GB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b="1" dirty="0">
                        <a:solidFill>
                          <a:srgbClr val="00B05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363748" y="2332914"/>
            <a:ext cx="10409592" cy="3944061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SA#99: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de-DE" altLang="de-DE" sz="2000" kern="0" dirty="0"/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No contribution at this meeting 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endParaRPr lang="en-US" altLang="zh-CN" sz="1400" dirty="0"/>
          </a:p>
          <a:p>
            <a:pPr lvl="1">
              <a:defRPr/>
            </a:pPr>
            <a:r>
              <a:rPr lang="en-US" altLang="zh-CN" sz="1400" dirty="0"/>
              <a:t>Start the WID</a:t>
            </a:r>
            <a:endParaRPr lang="en-US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3318425226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0" y="204727"/>
            <a:ext cx="9999023" cy="1143000"/>
          </a:xfrm>
        </p:spPr>
        <p:txBody>
          <a:bodyPr/>
          <a:lstStyle/>
          <a:p>
            <a:r>
              <a:rPr lang="en-GB" altLang="en-US" sz="3200" b="1" dirty="0"/>
              <a:t>Rel-18 </a:t>
            </a:r>
            <a:r>
              <a:rPr lang="en-US" altLang="en-US" sz="3200" b="1" dirty="0"/>
              <a:t>CHF Distributed Availability </a:t>
            </a:r>
            <a:endParaRPr lang="en-GB" altLang="en-US" sz="32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100347"/>
              </p:ext>
            </p:extLst>
          </p:nvPr>
        </p:nvGraphicFramePr>
        <p:xfrm>
          <a:off x="363747" y="1470728"/>
          <a:ext cx="10409592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6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06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46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4699">
                  <a:extLst>
                    <a:ext uri="{9D8B030D-6E8A-4147-A177-3AD203B41FA5}">
                      <a16:colId xmlns:a16="http://schemas.microsoft.com/office/drawing/2014/main" val="3381448122"/>
                    </a:ext>
                  </a:extLst>
                </a:gridCol>
                <a:gridCol w="6698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771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990029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/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CHF Distributed Availability </a:t>
                      </a:r>
                      <a:endParaRPr lang="en-US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DIST_CH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09/09/2023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</a:t>
                      </a: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SP-230179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5 %</a:t>
                      </a: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b="1" dirty="0">
                        <a:solidFill>
                          <a:srgbClr val="00B05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363748" y="2332914"/>
            <a:ext cx="10409592" cy="3944061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SA#99: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de-DE" altLang="de-DE" sz="2000" kern="0" dirty="0"/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Discussion Paper on CHF Distributed Deployment Availability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deployment options presented were not pursued, because those were not covered by the WID Scope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altLang="zh-CN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endParaRPr lang="en-US" altLang="zh-CN" sz="1400" dirty="0"/>
          </a:p>
          <a:p>
            <a:pPr lvl="1">
              <a:defRPr/>
            </a:pPr>
            <a:r>
              <a:rPr lang="en-US" altLang="zh-CN" sz="1400" dirty="0"/>
              <a:t>Discussion Paper on CHF Deployment Scenarios</a:t>
            </a:r>
            <a:endParaRPr lang="en-US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4112223060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-352338" y="0"/>
            <a:ext cx="10989578" cy="1143000"/>
          </a:xfrm>
        </p:spPr>
        <p:txBody>
          <a:bodyPr/>
          <a:lstStyle/>
          <a:p>
            <a:r>
              <a:rPr lang="en-GB" altLang="en-US" b="1" dirty="0"/>
              <a:t>Rel-18 Study (FS_NCHF_Ph2)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301359"/>
              </p:ext>
            </p:extLst>
          </p:nvPr>
        </p:nvGraphicFramePr>
        <p:xfrm>
          <a:off x="440266" y="1364193"/>
          <a:ext cx="10409592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6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06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46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4768">
                  <a:extLst>
                    <a:ext uri="{9D8B030D-6E8A-4147-A177-3AD203B41FA5}">
                      <a16:colId xmlns:a16="http://schemas.microsoft.com/office/drawing/2014/main" val="3549349587"/>
                    </a:ext>
                  </a:extLst>
                </a:gridCol>
                <a:gridCol w="6718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8551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920020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Nchf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charging services phase 2</a:t>
                      </a:r>
                      <a:endParaRPr lang="fr-FR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FS_NCHF_Ph2</a:t>
                      </a:r>
                      <a:endParaRPr lang="fr-FR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24/03/2023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 </a:t>
                      </a: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SP-210390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90 %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440266" y="2300819"/>
            <a:ext cx="10409592" cy="3976155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SA#99 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8 pCRs for TR 28.826 were approved covering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New solutions for documenting binding, CDR handling, and undefined CDR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Updating and correcting solution for cancelling using charging session identifier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Correcting use cases and key issues for documentation improvements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Update the evaluation for the cancelling, charging accuracy and documentation improvements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Draft TR 28.826 (</a:t>
            </a:r>
            <a:r>
              <a:rPr lang="en-US" altLang="zh-CN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S5‑233646)</a:t>
            </a:r>
            <a:r>
              <a:rPr lang="en-US" altLang="zh-CN" sz="1400" kern="0" dirty="0"/>
              <a:t> 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altLang="zh-CN" sz="1400" dirty="0"/>
              <a:t>Further evaluation and conclusion of the study and send TR for approval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423414090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02725" cy="1143000"/>
          </a:xfrm>
        </p:spPr>
        <p:txBody>
          <a:bodyPr/>
          <a:lstStyle/>
          <a:p>
            <a:r>
              <a:rPr lang="en-GB" altLang="en-US" b="1" dirty="0"/>
              <a:t>Rel-18 Study (FS_CHROAM)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734506"/>
              </p:ext>
            </p:extLst>
          </p:nvPr>
        </p:nvGraphicFramePr>
        <p:xfrm>
          <a:off x="440266" y="1444387"/>
          <a:ext cx="10409592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6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06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46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4699">
                  <a:extLst>
                    <a:ext uri="{9D8B030D-6E8A-4147-A177-3AD203B41FA5}">
                      <a16:colId xmlns:a16="http://schemas.microsoft.com/office/drawing/2014/main" val="3728181447"/>
                    </a:ext>
                  </a:extLst>
                </a:gridCol>
                <a:gridCol w="6698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771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920021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5G roaming charging architecture for wholesale and retail scenarios</a:t>
                      </a:r>
                      <a:endParaRPr lang="fr-FR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FS_CHROAM</a:t>
                      </a:r>
                      <a:endParaRPr lang="fr-FR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24/03/2023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</a:t>
                      </a: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SP-210391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97 %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440266" y="2255520"/>
            <a:ext cx="10409593" cy="4003039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SA#99 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9 pCRs for TR 28.827 were approved covering</a:t>
            </a:r>
            <a:endParaRPr lang="en-US" dirty="0">
              <a:effectLst/>
            </a:endParaRP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New solutions for roaming charging profile update CHF-to-CHF, and trigger of CHF-to-CHF interaction </a:t>
            </a: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Clarifying solutions for charging session between V-CHF and H-CHF per UE, and charging message exchange between V-CHF and H-CHF per charging data request</a:t>
            </a: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New conclusions for charging in visited MNO for wholesale charging towards home MNO, and conveying charging information from an MNO to an additional actor</a:t>
            </a: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Updating evaluation and conclusion for conveying charging information from visited MNO to home MNO</a:t>
            </a: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Correcting key issue for solution on roaming charging profile update</a:t>
            </a: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Update of the study conclusions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Draft TR 28.827 (</a:t>
            </a:r>
            <a:r>
              <a:rPr lang="en-US" altLang="zh-CN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S5‑233647)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altLang="zh-CN" sz="1400" dirty="0"/>
              <a:t>Further evaluation and conclusion of the study and send TR for approval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2215623811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02725" cy="1143000"/>
          </a:xfrm>
        </p:spPr>
        <p:txBody>
          <a:bodyPr/>
          <a:lstStyle/>
          <a:p>
            <a:r>
              <a:rPr lang="en-GB" altLang="en-US" b="1" dirty="0"/>
              <a:t>Rel-18 Study (FS_TSNCH)</a:t>
            </a:r>
            <a:br>
              <a:rPr lang="en-GB" altLang="en-US" b="1" dirty="0"/>
            </a:br>
            <a:endParaRPr lang="en-GB" altLang="en-US" sz="2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8149300"/>
              </p:ext>
            </p:extLst>
          </p:nvPr>
        </p:nvGraphicFramePr>
        <p:xfrm>
          <a:off x="363747" y="1470728"/>
          <a:ext cx="10409592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6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06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46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4699">
                  <a:extLst>
                    <a:ext uri="{9D8B030D-6E8A-4147-A177-3AD203B41FA5}">
                      <a16:colId xmlns:a16="http://schemas.microsoft.com/office/drawing/2014/main" val="1168613165"/>
                    </a:ext>
                  </a:extLst>
                </a:gridCol>
                <a:gridCol w="6698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771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970032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/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Time Sensitive Networking charging 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FS_TSNCH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16/06/2023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25 %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SP-220979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60 %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363747" y="2186162"/>
            <a:ext cx="10409592" cy="4024138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SA#99: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6 pCRs for TR 28.839 were approved for introduction of: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Addition of the new possible solutions about </a:t>
            </a:r>
          </a:p>
          <a:p>
            <a:pPr lvl="3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5GS bridge management and configuration via SMF</a:t>
            </a:r>
          </a:p>
          <a:p>
            <a:pPr lvl="3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5GS bridge management and configuration via TSN AF</a:t>
            </a:r>
          </a:p>
          <a:p>
            <a:pPr lvl="3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Time Sensitive Communication from TSN station to TSN station</a:t>
            </a:r>
          </a:p>
          <a:p>
            <a:pPr lvl="3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Time Sensitive Communication from TSN station to TSN system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Clarification on the solution for the Network Exposure Charging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Draft TR 28.839 (</a:t>
            </a:r>
            <a:r>
              <a:rPr lang="en-US" altLang="zh-CN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S5‑233648)</a:t>
            </a:r>
            <a:endParaRPr lang="en-US" altLang="zh-CN" sz="1400" kern="0" dirty="0"/>
          </a:p>
          <a:p>
            <a:pPr marL="457189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kern="0" dirty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marL="457189" lvl="1" indent="0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altLang="zh-CN" sz="1400" dirty="0"/>
              <a:t>Add new possible solutions and evaluation of the study and send TR for Information</a:t>
            </a:r>
            <a:endParaRPr lang="en-US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2321971264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02725" cy="1143000"/>
          </a:xfrm>
        </p:spPr>
        <p:txBody>
          <a:bodyPr/>
          <a:lstStyle/>
          <a:p>
            <a:r>
              <a:rPr lang="en-GB" altLang="en-US" b="1" dirty="0"/>
              <a:t>Rel-18 Study (</a:t>
            </a:r>
            <a:r>
              <a:rPr lang="en-GB" altLang="en-US" b="1" dirty="0" err="1"/>
              <a:t>FS_CHFSeg</a:t>
            </a:r>
            <a:r>
              <a:rPr lang="en-GB" altLang="en-US" b="1" dirty="0"/>
              <a:t>)</a:t>
            </a:r>
            <a:br>
              <a:rPr lang="en-GB" altLang="en-US" b="1" dirty="0"/>
            </a:br>
            <a:endParaRPr lang="en-GB" altLang="en-US" sz="2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383166"/>
              </p:ext>
            </p:extLst>
          </p:nvPr>
        </p:nvGraphicFramePr>
        <p:xfrm>
          <a:off x="363747" y="1470728"/>
          <a:ext cx="10409592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6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06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46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6106">
                  <a:extLst>
                    <a:ext uri="{9D8B030D-6E8A-4147-A177-3AD203B41FA5}">
                      <a16:colId xmlns:a16="http://schemas.microsoft.com/office/drawing/2014/main" val="1168613165"/>
                    </a:ext>
                  </a:extLst>
                </a:gridCol>
                <a:gridCol w="57842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771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980026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CHF Segmentation</a:t>
                      </a:r>
                      <a:endParaRPr lang="en-US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GB" sz="9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FS_CHFSeg</a:t>
                      </a:r>
                      <a:endParaRPr lang="en-US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15/09/2023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SP-221160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363746" y="2382976"/>
            <a:ext cx="11311467" cy="3827324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SA#99: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2 pCRs for TR 28.840 were approved covering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latin typeface="Calibri" pitchFamily="34" charset="0"/>
                <a:ea typeface="宋体" pitchFamily="2" charset="-122"/>
                <a:cs typeface="Arial" charset="0"/>
              </a:rPr>
              <a:t>TR Document Structure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 err="1">
                <a:latin typeface="Calibri" pitchFamily="34" charset="0"/>
                <a:ea typeface="宋体" pitchFamily="2" charset="-122"/>
                <a:cs typeface="Arial" charset="0"/>
              </a:rPr>
              <a:t>Abbreviations</a:t>
            </a:r>
            <a:r>
              <a:rPr lang="fr-FR" sz="14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400" dirty="0" err="1">
                <a:latin typeface="Calibri" pitchFamily="34" charset="0"/>
                <a:ea typeface="宋体" pitchFamily="2" charset="-122"/>
                <a:cs typeface="Arial" charset="0"/>
              </a:rPr>
              <a:t>Chapter</a:t>
            </a:r>
            <a:r>
              <a:rPr lang="fr-FR" sz="1400" dirty="0">
                <a:latin typeface="Calibri" pitchFamily="34" charset="0"/>
                <a:ea typeface="宋体" pitchFamily="2" charset="-122"/>
                <a:cs typeface="Arial" charset="0"/>
              </a:rPr>
              <a:t> Update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Draft TR 28.840 (</a:t>
            </a:r>
            <a:r>
              <a:rPr lang="en-US" altLang="zh-CN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S5‑233534)</a:t>
            </a:r>
          </a:p>
          <a:p>
            <a:pPr marL="457189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kern="0" dirty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marL="457189" lvl="1" indent="0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altLang="zh-CN" sz="1400" dirty="0"/>
              <a:t>Drafting of Introduction and requirements for the study</a:t>
            </a:r>
            <a:endParaRPr lang="en-US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3156586829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02725" cy="1143000"/>
          </a:xfrm>
        </p:spPr>
        <p:txBody>
          <a:bodyPr/>
          <a:lstStyle/>
          <a:p>
            <a:r>
              <a:rPr lang="en-GB" altLang="en-US" b="1" dirty="0"/>
              <a:t>Rel-18 Study (</a:t>
            </a:r>
            <a:r>
              <a:rPr lang="en-GB" b="1" dirty="0"/>
              <a:t>FS_SCV</a:t>
            </a:r>
            <a:r>
              <a:rPr lang="en-GB" altLang="en-US" b="1" dirty="0"/>
              <a:t>)</a:t>
            </a:r>
            <a:br>
              <a:rPr lang="en-GB" altLang="en-US" b="1" dirty="0"/>
            </a:br>
            <a:endParaRPr lang="en-GB" altLang="en-US" sz="2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874301"/>
              </p:ext>
            </p:extLst>
          </p:nvPr>
        </p:nvGraphicFramePr>
        <p:xfrm>
          <a:off x="363747" y="1470728"/>
          <a:ext cx="10409592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6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06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46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6106">
                  <a:extLst>
                    <a:ext uri="{9D8B030D-6E8A-4147-A177-3AD203B41FA5}">
                      <a16:colId xmlns:a16="http://schemas.microsoft.com/office/drawing/2014/main" val="1168613165"/>
                    </a:ext>
                  </a:extLst>
                </a:gridCol>
                <a:gridCol w="57842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771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980027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Study on Structure of Charging for Verticals</a:t>
                      </a:r>
                      <a:endParaRPr lang="en-US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FS_SCV</a:t>
                      </a:r>
                      <a:endParaRPr lang="en-US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16/06/2023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SP-221161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35 %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363747" y="2382976"/>
            <a:ext cx="10409592" cy="3827324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SA#99: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4 pCRs for TR 28.843 were approved covering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Update the corresponding Terms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Addition of the Key issues about architecture mapping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Addition of the Key issues about charging principles clarification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Draft TR 28.843 (</a:t>
            </a:r>
            <a:r>
              <a:rPr lang="en-US" altLang="zh-CN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S5‑233649)</a:t>
            </a:r>
          </a:p>
          <a:p>
            <a:pPr marL="457189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kern="0" dirty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marL="457189" lvl="1" indent="0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sz="1400" dirty="0"/>
              <a:t>Add new possible solutions and evaluation of the study</a:t>
            </a:r>
          </a:p>
        </p:txBody>
      </p:sp>
    </p:spTree>
    <p:extLst>
      <p:ext uri="{BB962C8B-B14F-4D97-AF65-F5344CB8AC3E}">
        <p14:creationId xmlns:p14="http://schemas.microsoft.com/office/powerpoint/2010/main" val="1346635443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02725" cy="1143000"/>
          </a:xfrm>
        </p:spPr>
        <p:txBody>
          <a:bodyPr/>
          <a:lstStyle/>
          <a:p>
            <a:r>
              <a:rPr lang="en-GB" altLang="en-US" b="1" dirty="0"/>
              <a:t>Rel-18 Study (</a:t>
            </a:r>
            <a:r>
              <a:rPr lang="en-GB" b="1" dirty="0"/>
              <a:t>FS_5GSAT_CH</a:t>
            </a:r>
            <a:r>
              <a:rPr lang="en-GB" altLang="en-US" b="1" dirty="0"/>
              <a:t>)</a:t>
            </a:r>
            <a:br>
              <a:rPr lang="en-GB" altLang="en-US" b="1" dirty="0"/>
            </a:br>
            <a:endParaRPr lang="en-GB" altLang="en-US" sz="2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731342"/>
              </p:ext>
            </p:extLst>
          </p:nvPr>
        </p:nvGraphicFramePr>
        <p:xfrm>
          <a:off x="363747" y="1470728"/>
          <a:ext cx="10409592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6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06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46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4699">
                  <a:extLst>
                    <a:ext uri="{9D8B030D-6E8A-4147-A177-3AD203B41FA5}">
                      <a16:colId xmlns:a16="http://schemas.microsoft.com/office/drawing/2014/main" val="1168613165"/>
                    </a:ext>
                  </a:extLst>
                </a:gridCol>
                <a:gridCol w="6698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771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980028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Satellite in 5GS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FS_5GSAT_CH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15/12/2023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SP-221162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363746" y="2382976"/>
            <a:ext cx="11311467" cy="3827324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SA#99: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5 pCRs for TR 28.844 were approved covering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Introduction of charging modes with business roles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Introduction of general background and satellite access architecture and functionality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Introduction of satellite backhaul architecture and functionality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Add charging scenarios and key issues for converged charging for </a:t>
            </a:r>
            <a:r>
              <a:rPr lang="en-GB" sz="1400" dirty="0">
                <a:latin typeface="Calibri" pitchFamily="34" charset="0"/>
                <a:ea typeface="宋体" pitchFamily="2" charset="-122"/>
                <a:cs typeface="Arial" charset="0"/>
              </a:rPr>
              <a:t>access connectivity in satellite access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Add charging scenarios and key issues for converged charging for Satellite backhaul </a:t>
            </a:r>
            <a:endParaRPr lang="en-US" altLang="zh-CN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Draft TR 28.844 (</a:t>
            </a:r>
            <a:r>
              <a:rPr lang="en-US" altLang="zh-CN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S5‑233650)</a:t>
            </a:r>
          </a:p>
          <a:p>
            <a:pPr marL="457189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kern="0" dirty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marL="457189" lvl="1" indent="0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altLang="zh-CN" sz="1400" dirty="0"/>
              <a:t>Drafting of requirements, key issues and solutions for the study</a:t>
            </a:r>
            <a:endParaRPr lang="en-US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2981388249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SA#100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9887079"/>
              </p:ext>
            </p:extLst>
          </p:nvPr>
        </p:nvGraphicFramePr>
        <p:xfrm>
          <a:off x="661595" y="2131921"/>
          <a:ext cx="10651674" cy="1435396"/>
        </p:xfrm>
        <a:graphic>
          <a:graphicData uri="http://schemas.openxmlformats.org/drawingml/2006/table">
            <a:tbl>
              <a:tblPr/>
              <a:tblGrid>
                <a:gridCol w="1280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99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081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4631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137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kumimoji="0" lang="fr-FR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823583"/>
                  </a:ext>
                </a:extLst>
              </a:tr>
              <a:tr h="486137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kumimoji="0" lang="fr-FR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9241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6487926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3888" y="1067553"/>
            <a:ext cx="10363200" cy="1470025"/>
          </a:xfrm>
        </p:spPr>
        <p:txBody>
          <a:bodyPr/>
          <a:lstStyle/>
          <a:p>
            <a:r>
              <a:rPr lang="en-GB" altLang="zh-CN" sz="4400" dirty="0"/>
              <a:t>Administrative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2590299" y="2955757"/>
            <a:ext cx="9090212" cy="2729331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/>
              <a:t>Social event at SA5#149 (22. – 26.Mai in Berlin)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MATRIXX Software invites SA5 delegates for a guided tour at East Side Gallery and has organized a self-funded dinner 3-courses menu with a drink for 35 EUR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/>
              <a:t>Election at SA5#150 (28.Aug – 1.Sep in Gothenburg)</a:t>
            </a:r>
            <a:endParaRPr lang="fr-FR" sz="2400" dirty="0"/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fr-FR" sz="2000" dirty="0"/>
              <a:t>The current SA5 VC/SWG Charging Chair announced his candidature for a second term for both roles to the charging group</a:t>
            </a:r>
          </a:p>
        </p:txBody>
      </p:sp>
    </p:spTree>
    <p:extLst>
      <p:ext uri="{BB962C8B-B14F-4D97-AF65-F5344CB8AC3E}">
        <p14:creationId xmlns:p14="http://schemas.microsoft.com/office/powerpoint/2010/main" val="3524770648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18" y="145473"/>
            <a:ext cx="9725891" cy="1143000"/>
          </a:xfrm>
        </p:spPr>
        <p:txBody>
          <a:bodyPr/>
          <a:lstStyle/>
          <a:p>
            <a:r>
              <a:rPr lang="en-US" sz="3200" dirty="0">
                <a:ea typeface="+mn-ea"/>
                <a:cs typeface="Arial" panose="020B0604020202020204" pitchFamily="34" charset="0"/>
              </a:rPr>
              <a:t>Charging CRs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076" y="1643974"/>
            <a:ext cx="10240729" cy="4059458"/>
          </a:xfrm>
        </p:spPr>
        <p:txBody>
          <a:bodyPr/>
          <a:lstStyle/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EDGE_CH</a:t>
            </a:r>
          </a:p>
          <a:p>
            <a:r>
              <a:rPr lang="en-US" sz="2800" dirty="0"/>
              <a:t>Maintenance and Rel-18 small Enhancements</a:t>
            </a:r>
          </a:p>
          <a:p>
            <a:pPr marL="0" indent="0">
              <a:buNone/>
            </a:pPr>
            <a:endParaRPr lang="en-US" sz="2800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BD6A02F-C6DC-C253-0C18-6E3FAC4D80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73204"/>
              </p:ext>
            </p:extLst>
          </p:nvPr>
        </p:nvGraphicFramePr>
        <p:xfrm>
          <a:off x="6421438" y="1871663"/>
          <a:ext cx="2946400" cy="255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showAsIcon="1" r:id="rId2" imgW="914282" imgH="792515" progId="Word.Document.8">
                  <p:embed/>
                </p:oleObj>
              </mc:Choice>
              <mc:Fallback>
                <p:oleObj name="Document" showAsIcon="1" r:id="rId2" imgW="914282" imgH="792515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421438" y="1871663"/>
                        <a:ext cx="2946400" cy="255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2765894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6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067" y="410966"/>
            <a:ext cx="8973312" cy="768101"/>
          </a:xfrm>
        </p:spPr>
        <p:txBody>
          <a:bodyPr/>
          <a:lstStyle/>
          <a:p>
            <a:r>
              <a:rPr lang="sv-SE" dirty="0"/>
              <a:t>Incoming LSs</a:t>
            </a:r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8894858"/>
              </p:ext>
            </p:extLst>
          </p:nvPr>
        </p:nvGraphicFramePr>
        <p:xfrm>
          <a:off x="702067" y="1939341"/>
          <a:ext cx="10950002" cy="28011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9969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279306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124727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405438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In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38501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S5-233207</a:t>
                      </a: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on charging aspects for Ranging/Sidelink Positioning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S2-2303231</a:t>
                      </a: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replied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S5-233655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695524"/>
                  </a:ext>
                </a:extLst>
              </a:tr>
              <a:tr h="52297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S5-233195</a:t>
                      </a: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Resubmitted LS out Rel17 Reply LS on Enhancement on Charging Identifier Uniqueness Mechanism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C4-225411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postponed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721556"/>
                  </a:ext>
                </a:extLst>
              </a:tr>
              <a:tr h="43469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S5-233542</a:t>
                      </a: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on Slice based (wholesale) differentiation and charging in roaming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GSMA</a:t>
                      </a:r>
                      <a:b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</a:b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 NG ENSWI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postponed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7849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431350372"/>
              </p:ext>
            </p:extLst>
          </p:nvPr>
        </p:nvGraphicFramePr>
        <p:xfrm>
          <a:off x="685800" y="2089763"/>
          <a:ext cx="10763250" cy="1923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25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638925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619760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380490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4357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358771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S5-233655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ReplyLS on charging aspects for Ranging/Sidelink Positioning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SA2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S5-233207</a:t>
                      </a:r>
                      <a:b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</a:b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(S2-2303231</a:t>
                      </a: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SIDs/WIDs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8" name="Group 76">
            <a:extLst>
              <a:ext uri="{FF2B5EF4-FFF2-40B4-BE49-F238E27FC236}">
                <a16:creationId xmlns:a16="http://schemas.microsoft.com/office/drawing/2014/main" id="{9969EA0D-50CF-4183-B85E-7E445686F9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1469051"/>
              </p:ext>
            </p:extLst>
          </p:nvPr>
        </p:nvGraphicFramePr>
        <p:xfrm>
          <a:off x="723900" y="1889721"/>
          <a:ext cx="10858502" cy="2064389"/>
        </p:xfrm>
        <a:graphic>
          <a:graphicData uri="http://schemas.openxmlformats.org/drawingml/2006/table">
            <a:tbl>
              <a:tblPr/>
              <a:tblGrid>
                <a:gridCol w="1369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3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7452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5548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7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S5-233661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WID on Charging Aspects of IMS Data Channel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China Mobile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712055"/>
                  </a:ext>
                </a:extLst>
              </a:tr>
              <a:tr h="453755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S5-233671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WID on Charging Aspects for SMF and MB-SMF to Support 5G Multicast-broadcast Services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China Mobile M2M Company Ltd.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6216114"/>
                  </a:ext>
                </a:extLst>
              </a:tr>
              <a:tr h="453755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S5-233662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SID on Charging Aspects of Ranging and Sidelink Positioning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China Telecommunications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8054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227667" y="101600"/>
            <a:ext cx="9103784" cy="1143000"/>
          </a:xfrm>
        </p:spPr>
        <p:txBody>
          <a:bodyPr/>
          <a:lstStyle/>
          <a:p>
            <a:r>
              <a:rPr lang="en-GB" altLang="en-US" dirty="0"/>
              <a:t>SA5 progress – Summary</a:t>
            </a:r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737274"/>
              </p:ext>
            </p:extLst>
          </p:nvPr>
        </p:nvGraphicFramePr>
        <p:xfrm>
          <a:off x="497333" y="1323730"/>
          <a:ext cx="11407699" cy="483387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9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69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8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19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46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5157">
                  <a:extLst>
                    <a:ext uri="{9D8B030D-6E8A-4147-A177-3AD203B41FA5}">
                      <a16:colId xmlns:a16="http://schemas.microsoft.com/office/drawing/2014/main" val="3182844481"/>
                    </a:ext>
                  </a:extLst>
                </a:gridCol>
                <a:gridCol w="5643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895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914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/>
                        <a:t>Target </a:t>
                      </a:r>
                      <a:r>
                        <a:rPr lang="en-GB" sz="800" dirty="0"/>
                        <a:t>(dd/mm/yyyy)</a:t>
                      </a:r>
                      <a:endParaRPr lang="en-GB" sz="14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053">
                <a:tc>
                  <a:txBody>
                    <a:bodyPr/>
                    <a:lstStyle/>
                    <a:p>
                      <a:pPr algn="ctr" fontAlgn="t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Rel-18 Work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---</a:t>
                      </a:r>
                      <a:r>
                        <a:rPr lang="en-GB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26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980025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algn="ctr" defTabSz="1219170" rtl="0" eaLnBrk="1" fontAlgn="t" latinLnBrk="0" hangingPunct="1"/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Charging Aspects of Network Slicing Phase 2 </a:t>
                      </a:r>
                      <a:endParaRPr lang="nl-NL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NETSLICE_CH_Ph2</a:t>
                      </a:r>
                      <a:endParaRPr lang="en-GB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16/06/2024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SP-230176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908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990032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Charging aspects for Charging Aspects for NSSAA </a:t>
                      </a:r>
                      <a:endParaRPr lang="nl-NL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NSSAA_CH</a:t>
                      </a:r>
                      <a:endParaRPr lang="en-GB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16/06/2024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SP-230182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883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990028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Charging aspects for Enhanced Support of Non-Public Networks </a:t>
                      </a:r>
                      <a:endParaRPr lang="nl-NL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eNPN_CH</a:t>
                      </a:r>
                      <a:endParaRPr lang="en-GB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03/03/2024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SP-230177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707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980029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CHF Distributed Availability </a:t>
                      </a:r>
                      <a:endParaRPr lang="nl-NL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DIST_CH</a:t>
                      </a:r>
                      <a:endParaRPr lang="en-GB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09/09/2023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SP-230179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2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Rel-18 Studies</a:t>
                      </a:r>
                      <a:endParaRPr lang="en-US" sz="1400" b="1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0369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920020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Nchf charging services phase 2</a:t>
                      </a:r>
                      <a:endParaRPr lang="fr-FR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FS_NCHF_Ph2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24/03/2023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88</a:t>
                      </a:r>
                      <a:r>
                        <a:rPr lang="en-US" altLang="zh-CN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SP-210390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zh-CN" sz="9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90 %</a:t>
                      </a:r>
                      <a:endParaRPr lang="en-GB" sz="9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082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920021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5G roaming charging architecture for wholesale and retail scenarios</a:t>
                      </a:r>
                      <a:endParaRPr lang="fr-FR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FS_CHROAM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24/03/2023</a:t>
                      </a: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</a:t>
                      </a:r>
                      <a:r>
                        <a:rPr lang="en-US" altLang="zh-CN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SP-210391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zh-CN" sz="9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97 %</a:t>
                      </a:r>
                      <a:endParaRPr lang="en-GB" sz="9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141432467"/>
                  </a:ext>
                </a:extLst>
              </a:tr>
              <a:tr h="316127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970032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/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Time Sensitive Networking charging</a:t>
                      </a:r>
                      <a:endParaRPr lang="en-US" sz="1200" b="1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FS_TSNCH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16/06/2023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SP-220979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60 %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892005409"/>
                  </a:ext>
                </a:extLst>
              </a:tr>
              <a:tr h="274297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980026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CHF Segmentation</a:t>
                      </a:r>
                      <a:endParaRPr lang="en-US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FS_CHFSeg</a:t>
                      </a:r>
                      <a:endParaRPr lang="en-US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15/09/2023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SP-221160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779963600"/>
                  </a:ext>
                </a:extLst>
              </a:tr>
              <a:tr h="292582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980027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Study on Structure of Charging for Verticals</a:t>
                      </a:r>
                      <a:endParaRPr lang="en-US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FS_SCV</a:t>
                      </a:r>
                      <a:endParaRPr lang="en-US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16/06/2023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SP-221161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35 %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480612945"/>
                  </a:ext>
                </a:extLst>
              </a:tr>
              <a:tr h="39069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980028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Satellite in 5GS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FS_5GSAT_CH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15/12/2023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SP-221162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0690">
                <a:tc>
                  <a:txBody>
                    <a:bodyPr/>
                    <a:lstStyle/>
                    <a:p>
                      <a:pPr algn="ctr" fontAlgn="t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Rel-19 Studies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848435437"/>
                  </a:ext>
                </a:extLst>
              </a:tr>
            </a:tbl>
          </a:graphicData>
        </a:graphic>
      </p:graphicFrame>
      <p:sp>
        <p:nvSpPr>
          <p:cNvPr id="6259" name="TextBox 1"/>
          <p:cNvSpPr txBox="1">
            <a:spLocks noChangeArrowheads="1"/>
          </p:cNvSpPr>
          <p:nvPr/>
        </p:nvSpPr>
        <p:spPr bwMode="auto">
          <a:xfrm>
            <a:off x="404027" y="6159917"/>
            <a:ext cx="1111698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altLang="en-US" sz="1100" dirty="0"/>
              <a:t>For more information, see the full Work Plan at: </a:t>
            </a:r>
            <a:r>
              <a:rPr lang="en-GB" altLang="en-US" sz="1100" dirty="0">
                <a:hlinkClick r:id="rId2"/>
              </a:rPr>
              <a:t>ftp://ftp.3gpp.org/information/WorkPlan</a:t>
            </a:r>
            <a:endParaRPr lang="en-GB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593346237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7692101"/>
              </p:ext>
            </p:extLst>
          </p:nvPr>
        </p:nvGraphicFramePr>
        <p:xfrm>
          <a:off x="1115876" y="1478555"/>
          <a:ext cx="10184439" cy="991501"/>
        </p:xfrm>
        <a:graphic>
          <a:graphicData uri="http://schemas.openxmlformats.org/drawingml/2006/table">
            <a:tbl>
              <a:tblPr/>
              <a:tblGrid>
                <a:gridCol w="1483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0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ctr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76811" y="165101"/>
            <a:ext cx="9339381" cy="1143000"/>
          </a:xfrm>
        </p:spPr>
        <p:txBody>
          <a:bodyPr/>
          <a:lstStyle/>
          <a:p>
            <a:r>
              <a:rPr lang="en-US" altLang="en-US" sz="3200" b="1" dirty="0"/>
              <a:t>Rel-18 Charging Aspects of Network Slicing Phase 2 </a:t>
            </a:r>
            <a:endParaRPr lang="en-GB" altLang="en-US" sz="32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747479"/>
              </p:ext>
            </p:extLst>
          </p:nvPr>
        </p:nvGraphicFramePr>
        <p:xfrm>
          <a:off x="476811" y="1725949"/>
          <a:ext cx="11000316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980025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Charging aspects for enhancements of Network Slicing Phase 2</a:t>
                      </a:r>
                      <a:endParaRPr lang="fr-FR" sz="10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NETSLICE_CH_Ph2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16/06/2024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SP-230176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476811" y="2667000"/>
            <a:ext cx="10925672" cy="3454399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SA#99: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5 pCRs for TS 28.203 were approved covering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introduction of architecture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Introduction of  charging and charging scenarios principles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Introduce triggers and message flows 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Draft TS 28.203 (</a:t>
            </a:r>
            <a:r>
              <a:rPr lang="en-US" altLang="zh-CN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S5‑233644)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marR="0" lvl="1">
              <a:spcBef>
                <a:spcPts val="0"/>
              </a:spcBef>
              <a:spcAft>
                <a:spcPts val="600"/>
              </a:spcAft>
              <a:defRPr/>
            </a:pPr>
            <a:r>
              <a:rPr lang="de-DE" sz="1400" kern="0" dirty="0"/>
              <a:t>complement on charging message flows and stage 2 parameter definitions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261498536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3C568A-0C46-4592-BB68-CDB41342D77A}">
  <ds:schemaRefs>
    <ds:schemaRef ds:uri="http://purl.org/dc/dcmitype/"/>
    <ds:schemaRef ds:uri="http://www.w3.org/XML/1998/namespace"/>
    <ds:schemaRef ds:uri="b4d06219-a142-4c5f-be55-53f74cb980c7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687e87d0-d0a8-4c48-8f94-14f0c67212c5"/>
    <ds:schemaRef ds:uri="71c5aaf6-e6ce-465b-b873-5148d2a4c105"/>
  </ds:schemaRefs>
</ds:datastoreItem>
</file>

<file path=customXml/itemProps3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1608</Words>
  <Application>Microsoft Office PowerPoint</Application>
  <PresentationFormat>Widescreen</PresentationFormat>
  <Paragraphs>455</Paragraphs>
  <Slides>21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Wingdings</vt:lpstr>
      <vt:lpstr>Office Theme</vt:lpstr>
      <vt:lpstr>自定义设计方案</vt:lpstr>
      <vt:lpstr>Document</vt:lpstr>
      <vt:lpstr>    Exec Report SA5#148e  Charging Management (CH)  </vt:lpstr>
      <vt:lpstr>Administrative aspects</vt:lpstr>
      <vt:lpstr>Incoming LSs</vt:lpstr>
      <vt:lpstr>Outgoing LSs</vt:lpstr>
      <vt:lpstr>Charging (CH) WIs/SIs</vt:lpstr>
      <vt:lpstr>PowerPoint Presentation</vt:lpstr>
      <vt:lpstr>SA5 progress – Summary</vt:lpstr>
      <vt:lpstr>PowerPoint Presentation</vt:lpstr>
      <vt:lpstr>Rel-18 Charging Aspects of Network Slicing Phase 2 </vt:lpstr>
      <vt:lpstr>Rel-18 Charging aspects for Charging Aspects for NSSAA  </vt:lpstr>
      <vt:lpstr>Rel-18 Charging Aspects for Enhanced support of Non-Public Networks</vt:lpstr>
      <vt:lpstr>Rel-18 CHF Distributed Availability </vt:lpstr>
      <vt:lpstr>Rel-18 Study (FS_NCHF_Ph2)</vt:lpstr>
      <vt:lpstr>Rel-18 Study (FS_CHROAM)</vt:lpstr>
      <vt:lpstr>Rel-18 Study (FS_TSNCH) </vt:lpstr>
      <vt:lpstr>Rel-18 Study (FS_CHFSeg) </vt:lpstr>
      <vt:lpstr>Rel-18 Study (FS_SCV) </vt:lpstr>
      <vt:lpstr>Rel-18 Study (FS_5GSAT_CH) </vt:lpstr>
      <vt:lpstr>PowerPoint Presentation</vt:lpstr>
      <vt:lpstr>Charging CRs 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MATRIXX Software</cp:lastModifiedBy>
  <cp:revision>476</cp:revision>
  <dcterms:created xsi:type="dcterms:W3CDTF">2019-03-13T01:38:36Z</dcterms:created>
  <dcterms:modified xsi:type="dcterms:W3CDTF">2023-04-25T12:39:14Z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(3)/upS5PqvUDxNtma0YdN1Fox7Xn/nfxuaa+w3rYYzf8kSp2ei/nt/92xNPSIHc1B+PDECOvh7
j8sXXkg7brBlCuV8Xn1grKTW5iBWIvnvHTaR7/lFCp2HPdL9+TIELnuZbakFXhnHokKoAY8R
1COIqWGYFY4Oj+H03ngfhGVT/jbJDFRrh1sN0O4G2zmlg4HqySiseYU/Br4US1MyTe27D/z7
zNhNo2u3i5JRaiFjGw</vt:lpwstr>
  </property>
  <property fmtid="{D5CDD505-2E9C-101B-9397-08002B2CF9AE}" pid="4" name="_2015_ms_pID_7253431">
    <vt:lpwstr>1m/N6mBBIl3e6HWOczWVxhvYeZMHI42Un1iqWxOhoClRqH9WsC3xZL
ypnVtu99CsEepB7quqB6twn6EutnzOSrQkrG4it9oRUwpMeVTgdx0s+/OhG14ghiDuY4WFDH
ZUbByvxp7743cCyYovqWQgcyYcm0Ww3P+jWXG3d/q+jZh+yJ1WY29eglMvAdOJ88AFRww4uw
dPxVZh4QeM/0/EtJSHh3AcogYWAiEApPsQAM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Yw==</vt:lpwstr>
  </property>
</Properties>
</file>