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945" r:id="rId2"/>
  </p:sldMasterIdLst>
  <p:notesMasterIdLst>
    <p:notesMasterId r:id="rId43"/>
  </p:notesMasterIdLst>
  <p:handoutMasterIdLst>
    <p:handoutMasterId r:id="rId44"/>
  </p:handoutMasterIdLst>
  <p:sldIdLst>
    <p:sldId id="303" r:id="rId3"/>
    <p:sldId id="893" r:id="rId4"/>
    <p:sldId id="1207" r:id="rId5"/>
    <p:sldId id="1223" r:id="rId6"/>
    <p:sldId id="1224" r:id="rId7"/>
    <p:sldId id="636" r:id="rId8"/>
    <p:sldId id="1216" r:id="rId9"/>
    <p:sldId id="726" r:id="rId10"/>
    <p:sldId id="1218" r:id="rId11"/>
    <p:sldId id="1202" r:id="rId12"/>
    <p:sldId id="1219" r:id="rId13"/>
    <p:sldId id="1115" r:id="rId14"/>
    <p:sldId id="1152" r:id="rId15"/>
    <p:sldId id="1167" r:id="rId16"/>
    <p:sldId id="1221" r:id="rId17"/>
    <p:sldId id="1148" r:id="rId18"/>
    <p:sldId id="1149" r:id="rId19"/>
    <p:sldId id="1174" r:id="rId20"/>
    <p:sldId id="1175" r:id="rId21"/>
    <p:sldId id="1176" r:id="rId22"/>
    <p:sldId id="1178" r:id="rId23"/>
    <p:sldId id="1150" r:id="rId24"/>
    <p:sldId id="1190" r:id="rId25"/>
    <p:sldId id="1187" r:id="rId26"/>
    <p:sldId id="1188" r:id="rId27"/>
    <p:sldId id="1189" r:id="rId28"/>
    <p:sldId id="1151" r:id="rId29"/>
    <p:sldId id="1199" r:id="rId30"/>
    <p:sldId id="1200" r:id="rId31"/>
    <p:sldId id="1201" r:id="rId32"/>
    <p:sldId id="891" r:id="rId33"/>
    <p:sldId id="860" r:id="rId34"/>
    <p:sldId id="737" r:id="rId35"/>
    <p:sldId id="793" r:id="rId36"/>
    <p:sldId id="876" r:id="rId37"/>
    <p:sldId id="704" r:id="rId38"/>
    <p:sldId id="900" r:id="rId39"/>
    <p:sldId id="907" r:id="rId40"/>
    <p:sldId id="913" r:id="rId41"/>
    <p:sldId id="895" r:id="rId42"/>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00FF"/>
    <a:srgbClr val="FF3300"/>
    <a:srgbClr val="72AF2F"/>
    <a:srgbClr val="FFFFCC"/>
    <a:srgbClr val="C1E442"/>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06" autoAdjust="0"/>
    <p:restoredTop sz="97931" autoAdjust="0"/>
  </p:normalViewPr>
  <p:slideViewPr>
    <p:cSldViewPr snapToGrid="0">
      <p:cViewPr varScale="1">
        <p:scale>
          <a:sx n="105" d="100"/>
          <a:sy n="105" d="100"/>
        </p:scale>
        <p:origin x="86" y="13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8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5/3/2023</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5/3/2023</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1343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590635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228809057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39864019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64038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kern="1200" spc="300" dirty="0">
                <a:solidFill>
                  <a:schemeClr val="tx1"/>
                </a:solidFill>
                <a:latin typeface="Arial" panose="020B0604020202020204" pitchFamily="34" charset="0"/>
                <a:ea typeface="+mn-ea"/>
                <a:cs typeface="Arial" panose="020B0604020202020204" pitchFamily="34" charset="0"/>
              </a:rPr>
              <a:t>S5-233182, SA5#148e, 17 April – 25 April, 2023</a:t>
            </a: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a:t>
            </a:r>
            <a:r>
              <a:rPr lang="en-US" altLang="zh-CN" sz="1067" dirty="0"/>
              <a:t>23</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4" r:id="rId4"/>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7"/>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8"/>
        </a:buBlip>
        <a:defRPr sz="3200">
          <a:solidFill>
            <a:schemeClr val="tx1"/>
          </a:solidFill>
          <a:latin typeface="+mn-lt"/>
        </a:defRPr>
      </a:lvl2pPr>
      <a:lvl3pPr marL="1522413" indent="-303213" algn="l" rtl="0" eaLnBrk="0" fontAlgn="base" hangingPunct="0">
        <a:spcBef>
          <a:spcPct val="20000"/>
        </a:spcBef>
        <a:spcAft>
          <a:spcPct val="0"/>
        </a:spcAft>
        <a:buBlip>
          <a:blip r:embed="rId9"/>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S5-233555, SA5#148e, 17– 25 </a:t>
            </a:r>
            <a:r>
              <a:rPr lang="en-US" altLang="zh-CN" sz="1100" b="1" spc="300" dirty="0">
                <a:ea typeface="+mn-ea"/>
                <a:cs typeface="Arial" panose="020B0604020202020204" pitchFamily="34" charset="0"/>
              </a:rPr>
              <a:t>April</a:t>
            </a:r>
            <a:r>
              <a:rPr lang="en-GB" sz="1100" b="1" spc="300" dirty="0">
                <a:ea typeface="+mn-ea"/>
                <a:cs typeface="Arial" panose="020B0604020202020204" pitchFamily="34" charset="0"/>
              </a:rPr>
              <a:t> 2023</a:t>
            </a: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2023</a:t>
            </a:r>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extLst>
      <p:ext uri="{BB962C8B-B14F-4D97-AF65-F5344CB8AC3E}">
        <p14:creationId xmlns:p14="http://schemas.microsoft.com/office/powerpoint/2010/main" val="3517262966"/>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23147"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OAM&amp;P Exec Report</a:t>
            </a:r>
            <a:br>
              <a:rPr lang="en-GB" sz="4800" b="1" i="1" dirty="0"/>
            </a:br>
            <a:r>
              <a:rPr lang="fr-FR" sz="2400" dirty="0">
                <a:latin typeface="Arial" pitchFamily="34" charset="0"/>
              </a:rPr>
              <a:t>SA5#148</a:t>
            </a:r>
            <a:r>
              <a:rPr lang="en-US" altLang="zh-CN" sz="2400" dirty="0">
                <a:latin typeface="Arial" pitchFamily="34" charset="0"/>
              </a:rPr>
              <a:t>e</a:t>
            </a:r>
            <a:r>
              <a:rPr lang="fr-FR" sz="2400" dirty="0">
                <a:latin typeface="Arial" pitchFamily="34" charset="0"/>
              </a:rPr>
              <a:t>, 17 </a:t>
            </a:r>
            <a:r>
              <a:rPr lang="en-US" altLang="zh-CN" sz="2400" dirty="0">
                <a:latin typeface="Arial" pitchFamily="34" charset="0"/>
              </a:rPr>
              <a:t>April</a:t>
            </a:r>
            <a:r>
              <a:rPr lang="fr-FR" sz="2400" dirty="0">
                <a:latin typeface="Arial" pitchFamily="34" charset="0"/>
              </a:rPr>
              <a:t> – 25 </a:t>
            </a:r>
            <a:r>
              <a:rPr lang="en-US" altLang="zh-CN" sz="2400" dirty="0">
                <a:latin typeface="Arial" pitchFamily="34" charset="0"/>
              </a:rPr>
              <a:t>April</a:t>
            </a:r>
            <a:r>
              <a:rPr lang="en-US" sz="2400" dirty="0">
                <a:latin typeface="Arial" pitchFamily="34" charset="0"/>
              </a:rPr>
              <a:t>, 2023</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br>
              <a:rPr lang="en-US" altLang="en-US" sz="2667" dirty="0"/>
            </a:br>
            <a:r>
              <a:rPr lang="en-US" altLang="en-US" sz="2400" dirty="0">
                <a:latin typeface="Arial" charset="0"/>
              </a:rPr>
              <a:t>Zou Lan, </a:t>
            </a:r>
            <a:r>
              <a:rPr lang="en-GB" altLang="zh-CN" sz="2400" dirty="0">
                <a:latin typeface="Arial" charset="0"/>
              </a:rPr>
              <a:t>SA5 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Tovinger, SA5 Chair, </a:t>
            </a:r>
            <a:r>
              <a:rPr lang="en-US" altLang="zh-CN" sz="2400" dirty="0">
                <a:latin typeface="Arial" charset="0"/>
              </a:rPr>
              <a:t>ERICSSON</a:t>
            </a:r>
          </a:p>
          <a:p>
            <a:pPr>
              <a:lnSpc>
                <a:spcPct val="80000"/>
              </a:lnSpc>
            </a:pPr>
            <a:r>
              <a:rPr lang="en-US" altLang="zh-CN" sz="2400" dirty="0">
                <a:latin typeface="Arial" charset="0"/>
              </a:rPr>
              <a:t>Mirko Cano Soveri, MCC</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0C83794F-6E29-4C84-8E72-3421E46E34ED}"/>
              </a:ext>
            </a:extLst>
          </p:cNvPr>
          <p:cNvSpPr>
            <a:spLocks noGrp="1"/>
          </p:cNvSpPr>
          <p:nvPr>
            <p:ph type="title"/>
          </p:nvPr>
        </p:nvSpPr>
        <p:spPr>
          <a:xfrm>
            <a:off x="120651" y="0"/>
            <a:ext cx="9759950" cy="1016000"/>
          </a:xfrm>
        </p:spPr>
        <p:txBody>
          <a:bodyPr/>
          <a:lstStyle/>
          <a:p>
            <a:pPr algn="l"/>
            <a:r>
              <a:rPr lang="en-US" sz="3600" dirty="0"/>
              <a:t>Overview of </a:t>
            </a:r>
            <a:r>
              <a:rPr lang="en-US" altLang="zh-CN" sz="3600" dirty="0"/>
              <a:t>Rel-18 </a:t>
            </a:r>
            <a:r>
              <a:rPr lang="en-US" sz="3600" dirty="0"/>
              <a:t>SA5 OAM ongoing WIs/SIs</a:t>
            </a:r>
          </a:p>
        </p:txBody>
      </p:sp>
      <p:sp>
        <p:nvSpPr>
          <p:cNvPr id="9" name="矩形 8">
            <a:extLst>
              <a:ext uri="{FF2B5EF4-FFF2-40B4-BE49-F238E27FC236}">
                <a16:creationId xmlns:a16="http://schemas.microsoft.com/office/drawing/2014/main" id="{02A3B14C-8DA4-478C-B42A-D677DFF2570B}"/>
              </a:ext>
            </a:extLst>
          </p:cNvPr>
          <p:cNvSpPr/>
          <p:nvPr/>
        </p:nvSpPr>
        <p:spPr>
          <a:xfrm>
            <a:off x="297544" y="724245"/>
            <a:ext cx="9682479" cy="276999"/>
          </a:xfrm>
          <a:prstGeom prst="rect">
            <a:avLst/>
          </a:prstGeom>
          <a:solidFill>
            <a:schemeClr val="bg1"/>
          </a:solidFill>
        </p:spPr>
        <p:txBody>
          <a:bodyPr wrap="square">
            <a:spAutoFit/>
          </a:bodyPr>
          <a:lstStyle/>
          <a:p>
            <a:r>
              <a:rPr lang="en-US" altLang="zh-CN" sz="1200" b="1" dirty="0">
                <a:solidFill>
                  <a:srgbClr val="0000FF"/>
                </a:solidFill>
                <a:latin typeface="+mn-lt"/>
              </a:rPr>
              <a:t>Altogether </a:t>
            </a:r>
            <a:r>
              <a:rPr lang="en-US" altLang="zh-CN" sz="1200" b="1" dirty="0">
                <a:solidFill>
                  <a:srgbClr val="FF0000"/>
                </a:solidFill>
                <a:latin typeface="+mn-lt"/>
              </a:rPr>
              <a:t>46</a:t>
            </a:r>
            <a:r>
              <a:rPr lang="en-US" altLang="zh-CN" sz="1200" b="1" dirty="0">
                <a:solidFill>
                  <a:srgbClr val="0000FF"/>
                </a:solidFill>
                <a:latin typeface="+mn-lt"/>
              </a:rPr>
              <a:t> WIs/Sis, including </a:t>
            </a:r>
            <a:r>
              <a:rPr lang="en-US" altLang="zh-CN" sz="1200" b="1" dirty="0">
                <a:solidFill>
                  <a:srgbClr val="FF0000"/>
                </a:solidFill>
                <a:latin typeface="+mn-lt"/>
              </a:rPr>
              <a:t>17</a:t>
            </a:r>
            <a:r>
              <a:rPr lang="en-US" altLang="zh-CN" sz="1200" b="1" dirty="0">
                <a:solidFill>
                  <a:srgbClr val="0000FF"/>
                </a:solidFill>
                <a:latin typeface="+mn-lt"/>
              </a:rPr>
              <a:t> ongoing Sis and </a:t>
            </a:r>
            <a:r>
              <a:rPr lang="en-US" altLang="zh-CN" sz="1200" b="1" dirty="0">
                <a:solidFill>
                  <a:srgbClr val="FF0000"/>
                </a:solidFill>
                <a:latin typeface="+mn-lt"/>
              </a:rPr>
              <a:t>17</a:t>
            </a:r>
            <a:r>
              <a:rPr lang="en-US" altLang="zh-CN" sz="1200" b="1" dirty="0">
                <a:solidFill>
                  <a:srgbClr val="0000FF"/>
                </a:solidFill>
                <a:latin typeface="+mn-lt"/>
              </a:rPr>
              <a:t> ongoing </a:t>
            </a:r>
            <a:r>
              <a:rPr lang="en-US" altLang="zh-CN" sz="1200" b="1" dirty="0" err="1">
                <a:solidFill>
                  <a:srgbClr val="0000FF"/>
                </a:solidFill>
                <a:latin typeface="+mn-lt"/>
              </a:rPr>
              <a:t>Wis</a:t>
            </a:r>
            <a:r>
              <a:rPr lang="en-US" altLang="zh-CN" sz="1200" b="1" dirty="0">
                <a:solidFill>
                  <a:srgbClr val="0000FF"/>
                </a:solidFill>
                <a:latin typeface="+mn-lt"/>
              </a:rPr>
              <a:t>, </a:t>
            </a:r>
            <a:r>
              <a:rPr lang="en-US" altLang="zh-CN" sz="1200" b="1" dirty="0">
                <a:solidFill>
                  <a:srgbClr val="FF0000"/>
                </a:solidFill>
                <a:latin typeface="+mn-lt"/>
              </a:rPr>
              <a:t>1</a:t>
            </a:r>
            <a:r>
              <a:rPr lang="en-US" altLang="zh-CN" sz="1200" b="1" dirty="0">
                <a:solidFill>
                  <a:srgbClr val="0000FF"/>
                </a:solidFill>
                <a:latin typeface="+mn-lt"/>
              </a:rPr>
              <a:t> WI is waiting for SA approval, </a:t>
            </a:r>
            <a:r>
              <a:rPr lang="en-US" altLang="zh-CN" sz="1200" b="1" dirty="0">
                <a:solidFill>
                  <a:srgbClr val="FF3300"/>
                </a:solidFill>
                <a:latin typeface="+mn-lt"/>
              </a:rPr>
              <a:t>9</a:t>
            </a:r>
            <a:r>
              <a:rPr lang="en-US" altLang="zh-CN" sz="1200" b="1" dirty="0">
                <a:solidFill>
                  <a:srgbClr val="0000FF"/>
                </a:solidFill>
                <a:latin typeface="+mn-lt"/>
              </a:rPr>
              <a:t> studies are finished, </a:t>
            </a:r>
            <a:r>
              <a:rPr lang="en-US" altLang="zh-CN" sz="1200" b="1" dirty="0">
                <a:solidFill>
                  <a:srgbClr val="FF0000"/>
                </a:solidFill>
                <a:latin typeface="+mn-lt"/>
              </a:rPr>
              <a:t>2</a:t>
            </a:r>
            <a:r>
              <a:rPr lang="en-US" altLang="zh-CN" sz="1200" b="1" dirty="0">
                <a:solidFill>
                  <a:srgbClr val="0000FF"/>
                </a:solidFill>
                <a:latin typeface="+mn-lt"/>
              </a:rPr>
              <a:t> work item is finished. </a:t>
            </a:r>
          </a:p>
        </p:txBody>
      </p:sp>
      <p:graphicFrame>
        <p:nvGraphicFramePr>
          <p:cNvPr id="6" name="表格 5">
            <a:extLst>
              <a:ext uri="{FF2B5EF4-FFF2-40B4-BE49-F238E27FC236}">
                <a16:creationId xmlns:a16="http://schemas.microsoft.com/office/drawing/2014/main" id="{54E91B30-FB4D-46F2-84DF-B3A9CAB19843}"/>
              </a:ext>
            </a:extLst>
          </p:cNvPr>
          <p:cNvGraphicFramePr>
            <a:graphicFrameLocks noGrp="1"/>
          </p:cNvGraphicFramePr>
          <p:nvPr>
            <p:extLst>
              <p:ext uri="{D42A27DB-BD31-4B8C-83A1-F6EECF244321}">
                <p14:modId xmlns:p14="http://schemas.microsoft.com/office/powerpoint/2010/main" val="2409975524"/>
              </p:ext>
            </p:extLst>
          </p:nvPr>
        </p:nvGraphicFramePr>
        <p:xfrm>
          <a:off x="6122128" y="1181470"/>
          <a:ext cx="5949224" cy="4049137"/>
        </p:xfrm>
        <a:graphic>
          <a:graphicData uri="http://schemas.openxmlformats.org/drawingml/2006/table">
            <a:tbl>
              <a:tblPr>
                <a:tableStyleId>{5C22544A-7EE6-4342-B048-85BDC9FD1C3A}</a:tableStyleId>
              </a:tblPr>
              <a:tblGrid>
                <a:gridCol w="327426">
                  <a:extLst>
                    <a:ext uri="{9D8B030D-6E8A-4147-A177-3AD203B41FA5}">
                      <a16:colId xmlns:a16="http://schemas.microsoft.com/office/drawing/2014/main" val="20000"/>
                    </a:ext>
                  </a:extLst>
                </a:gridCol>
                <a:gridCol w="2595433">
                  <a:extLst>
                    <a:ext uri="{9D8B030D-6E8A-4147-A177-3AD203B41FA5}">
                      <a16:colId xmlns:a16="http://schemas.microsoft.com/office/drawing/2014/main" val="20001"/>
                    </a:ext>
                  </a:extLst>
                </a:gridCol>
                <a:gridCol w="1140823">
                  <a:extLst>
                    <a:ext uri="{9D8B030D-6E8A-4147-A177-3AD203B41FA5}">
                      <a16:colId xmlns:a16="http://schemas.microsoft.com/office/drawing/2014/main" val="47629550"/>
                    </a:ext>
                  </a:extLst>
                </a:gridCol>
                <a:gridCol w="975845">
                  <a:extLst>
                    <a:ext uri="{9D8B030D-6E8A-4147-A177-3AD203B41FA5}">
                      <a16:colId xmlns:a16="http://schemas.microsoft.com/office/drawing/2014/main" val="3406308894"/>
                    </a:ext>
                  </a:extLst>
                </a:gridCol>
                <a:gridCol w="909697">
                  <a:extLst>
                    <a:ext uri="{9D8B030D-6E8A-4147-A177-3AD203B41FA5}">
                      <a16:colId xmlns:a16="http://schemas.microsoft.com/office/drawing/2014/main" val="20004"/>
                    </a:ext>
                  </a:extLst>
                </a:gridCol>
              </a:tblGrid>
              <a:tr h="168804">
                <a:tc gridSpan="5">
                  <a:txBody>
                    <a:bodyPr/>
                    <a:lstStyle/>
                    <a:p>
                      <a:pPr algn="l">
                        <a:spcAft>
                          <a:spcPts val="0"/>
                        </a:spcAft>
                      </a:pPr>
                      <a:r>
                        <a:rPr lang="en-GB" sz="1100" b="1" dirty="0">
                          <a:effectLst/>
                          <a:latin typeface="Arial" panose="020B0604020202020204" pitchFamily="34" charset="0"/>
                          <a:cs typeface="Arial" panose="020B0604020202020204" pitchFamily="34" charset="0"/>
                        </a:rPr>
                        <a:t> </a:t>
                      </a:r>
                      <a:r>
                        <a:rPr lang="en-GB" sz="1100" b="1" kern="1200" dirty="0">
                          <a:solidFill>
                            <a:schemeClr val="dk1"/>
                          </a:solidFill>
                          <a:effectLst/>
                          <a:latin typeface="Arial" panose="020B0604020202020204" pitchFamily="34" charset="0"/>
                          <a:ea typeface="+mn-ea"/>
                          <a:cs typeface="Arial" panose="020B0604020202020204" pitchFamily="34" charset="0"/>
                        </a:rPr>
                        <a:t>Rel-18 Operations, Administration, Maintenance and Provisioning (OAM&amp;P)</a:t>
                      </a:r>
                      <a:r>
                        <a:rPr lang="en-GB" sz="1050" b="1" dirty="0">
                          <a:effectLst/>
                          <a:latin typeface="Arial" panose="020B0604020202020204" pitchFamily="34" charset="0"/>
                          <a:cs typeface="Arial" panose="020B0604020202020204" pitchFamily="34" charset="0"/>
                        </a:rPr>
                        <a:t> </a:t>
                      </a:r>
                      <a:endParaRPr lang="zh-CN" sz="16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155024">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100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159695">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1</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p>
                  </a:txBody>
                  <a:tcPr marL="9525" marR="9525" marT="9525" marB="9525">
                    <a:solidFill>
                      <a:schemeClr val="tx2">
                        <a:lumMod val="20000"/>
                        <a:lumOff val="80000"/>
                      </a:schemeClr>
                    </a:solidFill>
                  </a:tcPr>
                </a:tc>
                <a:tc>
                  <a:txBody>
                    <a:bodyPr/>
                    <a:lstStyle/>
                    <a:p>
                      <a:r>
                        <a:rPr lang="en-US" altLang="zh-CN" sz="800" kern="120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altLang="en-US" sz="2000"/>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800" kern="120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2"/>
                  </a:ext>
                </a:extLst>
              </a:tr>
              <a:tr h="127464">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2</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fontAlgn="t"/>
                      <a:r>
                        <a:rPr lang="en-US" altLang="zh-CN" sz="800" b="0" i="0" u="none" strike="noStrike" dirty="0">
                          <a:solidFill>
                            <a:schemeClr val="tx1"/>
                          </a:solidFill>
                          <a:effectLst/>
                          <a:latin typeface="+mn-lt"/>
                          <a:ea typeface="等线" panose="02010600030101010101" pitchFamily="2" charset="-122"/>
                        </a:rPr>
                        <a:t>Management Data Analytics phase 2 </a:t>
                      </a:r>
                    </a:p>
                  </a:txBody>
                  <a:tcPr marL="9525" marR="9525" marT="9525" marB="9525">
                    <a:solidFill>
                      <a:schemeClr val="tx2">
                        <a:lumMod val="20000"/>
                        <a:lumOff val="8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Intel, NEC</a:t>
                      </a:r>
                      <a:endParaRPr lang="zh-CN" altLang="en-US" sz="2000"/>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800" kern="1200">
                          <a:solidFill>
                            <a:schemeClr val="tx1"/>
                          </a:solidFill>
                          <a:effectLst/>
                          <a:latin typeface="Arial" panose="020B0604020202020204" pitchFamily="34" charset="0"/>
                          <a:ea typeface="+mn-ea"/>
                          <a:cs typeface="Arial" panose="020B0604020202020204" pitchFamily="34" charset="0"/>
                        </a:rPr>
                        <a:t>eMDAS_Ph2</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Arial" panose="020B0604020202020204" pitchFamily="34" charset="0"/>
                          <a:ea typeface="+mn-ea"/>
                          <a:cs typeface="Arial" panose="020B0604020202020204" pitchFamily="34" charset="0"/>
                        </a:rPr>
                        <a:t>SP-220981</a:t>
                      </a:r>
                      <a:endParaRPr lang="zh-CN" altLang="en-US" sz="800" kern="1200" dirty="0">
                        <a:solidFill>
                          <a:schemeClr val="tx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543939380"/>
                  </a:ext>
                </a:extLst>
              </a:tr>
              <a:tr h="127464">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3</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AI/ML management</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800" kern="1200">
                          <a:solidFill>
                            <a:schemeClr val="tx1"/>
                          </a:solidFill>
                          <a:effectLst/>
                          <a:latin typeface="Arial" panose="020B0604020202020204" pitchFamily="34" charset="0"/>
                          <a:ea typeface="微软雅黑" panose="020B0503020204020204" pitchFamily="34" charset="-122"/>
                          <a:cs typeface="Arial" panose="020B0604020202020204" pitchFamily="34" charset="0"/>
                        </a:rPr>
                        <a:t>Intel, NEC</a:t>
                      </a:r>
                      <a:endParaRPr lang="zh-CN" altLang="en-US" sz="2000">
                        <a:solidFill>
                          <a:schemeClr val="tx1"/>
                        </a:solidFill>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800" kern="1200">
                          <a:solidFill>
                            <a:schemeClr val="tx1"/>
                          </a:solidFill>
                          <a:effectLst/>
                          <a:latin typeface="Arial" panose="020B0604020202020204" pitchFamily="34" charset="0"/>
                          <a:ea typeface="+mn-ea"/>
                          <a:cs typeface="Arial" panose="020B0604020202020204" pitchFamily="34" charset="0"/>
                        </a:rPr>
                        <a:t>AIML_MGMT</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fr-FR" altLang="zh-CN" sz="800" dirty="0">
                          <a:solidFill>
                            <a:schemeClr val="tx1"/>
                          </a:solidFill>
                          <a:effectLst/>
                          <a:latin typeface="Arial" panose="020B0604020202020204" pitchFamily="34" charset="0"/>
                          <a:cs typeface="Arial" panose="020B0604020202020204" pitchFamily="34" charset="0"/>
                        </a:rPr>
                        <a:t>SP-230335</a:t>
                      </a:r>
                      <a:endParaRPr lang="zh-CN" altLang="en-US" sz="800" kern="1200" dirty="0">
                        <a:solidFill>
                          <a:schemeClr val="tx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61879106"/>
                  </a:ext>
                </a:extLst>
              </a:tr>
              <a:tr h="226220">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4</a:t>
                      </a:r>
                      <a:endParaRPr lang="zh-CN" alt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Intent driven Management Service for Mobile Network phase 2 </a:t>
                      </a:r>
                    </a:p>
                  </a:txBody>
                  <a:tcPr marL="6350" marR="6350" marT="6350" marB="0" anchor="b">
                    <a:solidFill>
                      <a:schemeClr val="tx2">
                        <a:lumMod val="20000"/>
                        <a:lumOff val="80000"/>
                      </a:schemeClr>
                    </a:solidFill>
                  </a:tcPr>
                </a:tc>
                <a:tc>
                  <a:txBody>
                    <a:bodyPr/>
                    <a:lstStyle/>
                    <a:p>
                      <a:r>
                        <a:rPr lang="en-US" sz="800" kern="1200">
                          <a:solidFill>
                            <a:schemeClr val="tx1"/>
                          </a:solidFill>
                          <a:effectLst/>
                          <a:latin typeface="Arial" panose="020B0604020202020204" pitchFamily="34" charset="0"/>
                          <a:ea typeface="宋体" panose="02010600030101010101" pitchFamily="2" charset="-122"/>
                          <a:cs typeface="Arial" panose="020B0604020202020204" pitchFamily="34" charset="0"/>
                        </a:rPr>
                        <a:t>Huawei, Ericsson</a:t>
                      </a:r>
                      <a:endParaRPr lang="zh-CN" altLang="en-US" sz="2000">
                        <a:solidFill>
                          <a:schemeClr val="tx1"/>
                        </a:solidFill>
                      </a:endParaRPr>
                    </a:p>
                  </a:txBody>
                  <a:tcPr marL="6350" marR="6350" marT="6350" marB="0" anchor="b">
                    <a:solidFill>
                      <a:schemeClr val="tx2">
                        <a:lumMod val="20000"/>
                        <a:lumOff val="80000"/>
                      </a:schemeClr>
                    </a:solidFill>
                  </a:tcPr>
                </a:tc>
                <a:tc>
                  <a:txBody>
                    <a:bodyPr/>
                    <a:lstStyle/>
                    <a:p>
                      <a:pPr marL="0" algn="l" defTabSz="1219170" rtl="0" eaLnBrk="1" latinLnBrk="0" hangingPunct="1">
                        <a:spcAft>
                          <a:spcPts val="0"/>
                        </a:spcAft>
                      </a:pPr>
                      <a:r>
                        <a:rPr lang="en-US" altLang="zh-CN" sz="800" kern="1200">
                          <a:solidFill>
                            <a:schemeClr val="tx1"/>
                          </a:solidFill>
                          <a:effectLst/>
                          <a:latin typeface="Arial" panose="020B0604020202020204" pitchFamily="34" charset="0"/>
                          <a:ea typeface="宋体" panose="02010600030101010101" pitchFamily="2" charset="-122"/>
                          <a:cs typeface="Arial" panose="020B0604020202020204" pitchFamily="34" charset="0"/>
                        </a:rPr>
                        <a:t>IDMS_MN_ph2</a:t>
                      </a:r>
                      <a:endParaRPr lang="zh-CN" alt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b">
                    <a:solidFill>
                      <a:schemeClr val="tx2">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SP-230180</a:t>
                      </a:r>
                    </a:p>
                  </a:txBody>
                  <a:tcPr marL="6350" marR="6350" marT="6350" marB="0" anchor="b">
                    <a:solidFill>
                      <a:schemeClr val="tx2">
                        <a:lumMod val="20000"/>
                        <a:lumOff val="80000"/>
                      </a:schemeClr>
                    </a:solidFill>
                  </a:tcPr>
                </a:tc>
                <a:extLst>
                  <a:ext uri="{0D108BD9-81ED-4DB2-BD59-A6C34878D82A}">
                    <a16:rowId xmlns:a16="http://schemas.microsoft.com/office/drawing/2014/main" val="1334937300"/>
                  </a:ext>
                </a:extLst>
              </a:tr>
              <a:tr h="155024">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100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2262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5</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Service based management architecture </a:t>
                      </a:r>
                    </a:p>
                  </a:txBody>
                  <a:tcPr marL="6350" marR="6350" marT="6350" marB="0" anchor="b">
                    <a:solidFill>
                      <a:schemeClr val="accent6">
                        <a:lumMod val="20000"/>
                        <a:lumOff val="80000"/>
                      </a:schemeClr>
                    </a:solidFill>
                  </a:tcPr>
                </a:tc>
                <a:tc>
                  <a:txBody>
                    <a:bodyPr/>
                    <a:lstStyle/>
                    <a:p>
                      <a:r>
                        <a:rPr lang="en-US" sz="800" kern="1200">
                          <a:solidFill>
                            <a:schemeClr val="tx1"/>
                          </a:solidFill>
                          <a:effectLst/>
                          <a:latin typeface="Arial" panose="020B0604020202020204" pitchFamily="34" charset="0"/>
                          <a:ea typeface="+mn-ea"/>
                          <a:cs typeface="Arial" panose="020B0604020202020204" pitchFamily="34" charset="0"/>
                        </a:rPr>
                        <a:t>Huawei,</a:t>
                      </a:r>
                      <a:r>
                        <a:rPr lang="zh-CN" altLang="en-US" sz="800" kern="1200">
                          <a:solidFill>
                            <a:schemeClr val="tx1"/>
                          </a:solidFill>
                          <a:effectLst/>
                          <a:latin typeface="Arial" panose="020B0604020202020204" pitchFamily="34" charset="0"/>
                          <a:ea typeface="+mn-ea"/>
                          <a:cs typeface="Arial" panose="020B0604020202020204" pitchFamily="34" charset="0"/>
                        </a:rPr>
                        <a:t> </a:t>
                      </a:r>
                      <a:r>
                        <a:rPr lang="en-US" altLang="zh-CN" sz="800" kern="1200">
                          <a:solidFill>
                            <a:schemeClr val="tx1"/>
                          </a:solidFill>
                          <a:effectLst/>
                          <a:latin typeface="Arial" panose="020B0604020202020204" pitchFamily="34" charset="0"/>
                          <a:ea typeface="+mn-ea"/>
                          <a:cs typeface="Arial" panose="020B0604020202020204" pitchFamily="34" charset="0"/>
                        </a:rPr>
                        <a:t>Ericsson,</a:t>
                      </a:r>
                      <a:r>
                        <a:rPr lang="zh-CN" altLang="en-US" sz="800" kern="1200">
                          <a:solidFill>
                            <a:schemeClr val="tx1"/>
                          </a:solidFill>
                          <a:effectLst/>
                          <a:latin typeface="Arial" panose="020B0604020202020204" pitchFamily="34" charset="0"/>
                          <a:ea typeface="+mn-ea"/>
                          <a:cs typeface="Arial" panose="020B0604020202020204" pitchFamily="34" charset="0"/>
                        </a:rPr>
                        <a:t> </a:t>
                      </a:r>
                      <a:r>
                        <a:rPr lang="en-US" altLang="zh-CN" sz="800" kern="1200">
                          <a:solidFill>
                            <a:schemeClr val="tx1"/>
                          </a:solidFill>
                          <a:effectLst/>
                          <a:latin typeface="Arial" panose="020B0604020202020204" pitchFamily="34" charset="0"/>
                          <a:ea typeface="+mn-ea"/>
                          <a:cs typeface="Arial" panose="020B0604020202020204" pitchFamily="34" charset="0"/>
                        </a:rPr>
                        <a:t>Nokia</a:t>
                      </a:r>
                      <a:endParaRPr lang="zh-CN" altLang="en-US" sz="2000">
                        <a:solidFill>
                          <a:schemeClr val="tx1"/>
                        </a:solidFill>
                      </a:endParaRPr>
                    </a:p>
                  </a:txBody>
                  <a:tcPr marL="6350" marR="6350" marT="6350" marB="0" anchor="b">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err="1">
                          <a:solidFill>
                            <a:schemeClr val="tx1"/>
                          </a:solidFill>
                          <a:effectLst/>
                          <a:latin typeface="Arial" panose="020B0604020202020204" pitchFamily="34" charset="0"/>
                          <a:ea typeface="+mn-ea"/>
                          <a:cs typeface="Arial" panose="020B0604020202020204" pitchFamily="34" charset="0"/>
                        </a:rPr>
                        <a:t>eSBMA</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SP-230174</a:t>
                      </a:r>
                    </a:p>
                  </a:txBody>
                  <a:tcPr marL="6350" marR="6350" marT="6350" marB="0" anchor="b">
                    <a:solidFill>
                      <a:schemeClr val="accent6">
                        <a:lumMod val="20000"/>
                        <a:lumOff val="80000"/>
                      </a:schemeClr>
                    </a:solidFill>
                  </a:tcPr>
                </a:tc>
                <a:extLst>
                  <a:ext uri="{0D108BD9-81ED-4DB2-BD59-A6C34878D82A}">
                    <a16:rowId xmlns:a16="http://schemas.microsoft.com/office/drawing/2014/main" val="1159492382"/>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6</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r>
                        <a:rPr lang="en-US" altLang="zh-CN" sz="800" kern="1200">
                          <a:solidFill>
                            <a:srgbClr val="000000"/>
                          </a:solidFill>
                          <a:effectLst/>
                          <a:latin typeface="Arial" panose="020B0604020202020204" pitchFamily="34" charset="0"/>
                          <a:ea typeface="+mn-ea"/>
                          <a:cs typeface="Arial" panose="020B0604020202020204" pitchFamily="34" charset="0"/>
                        </a:rPr>
                        <a:t>Ericsson </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rgbClr val="000000"/>
                          </a:solidFill>
                          <a:effectLst/>
                          <a:latin typeface="Arial" panose="020B0604020202020204" pitchFamily="34" charset="0"/>
                          <a:ea typeface="+mn-ea"/>
                          <a:cs typeface="Arial" panose="020B0604020202020204" pitchFamily="34" charset="0"/>
                        </a:rPr>
                        <a:t>NSRULE</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mn-ea"/>
                          <a:cs typeface="Arial" panose="020B0604020202020204" pitchFamily="34" charset="0"/>
                        </a:rPr>
                        <a:t>SP-211449</a:t>
                      </a:r>
                      <a:endParaRPr lang="zh-CN"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04"/>
                  </a:ext>
                </a:extLst>
              </a:tr>
              <a:tr h="127464">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Network slice provisioning enhancement</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Samsung</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chemeClr val="tx1"/>
                          </a:solidFill>
                          <a:effectLst/>
                          <a:latin typeface="Arial" panose="020B0604020202020204" pitchFamily="34" charset="0"/>
                          <a:ea typeface="+mn-ea"/>
                          <a:cs typeface="Arial" panose="020B0604020202020204" pitchFamily="34" charset="0"/>
                        </a:rPr>
                        <a:t>eNETSLICE_PRO</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SP-211434</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2308453416"/>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8</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Management of Trace/MDT phase 2 </a:t>
                      </a:r>
                    </a:p>
                  </a:txBody>
                  <a:tcPr marL="9525" marR="9525" marT="9525" marB="9525">
                    <a:solidFill>
                      <a:schemeClr val="accent6">
                        <a:lumMod val="20000"/>
                        <a:lumOff val="80000"/>
                      </a:schemeClr>
                    </a:solidFill>
                  </a:tcPr>
                </a:tc>
                <a:tc>
                  <a:txBody>
                    <a:bodyPr/>
                    <a:lstStyle/>
                    <a:p>
                      <a:r>
                        <a:rPr lang="en-US" altLang="zh-CN" sz="800" kern="1200">
                          <a:solidFill>
                            <a:srgbClr val="000000"/>
                          </a:solidFill>
                          <a:effectLst/>
                          <a:latin typeface="Arial" panose="020B0604020202020204" pitchFamily="34" charset="0"/>
                          <a:ea typeface="+mn-ea"/>
                          <a:cs typeface="Arial" panose="020B0604020202020204" pitchFamily="34" charset="0"/>
                        </a:rPr>
                        <a:t>Nokia</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5GMDT_Ph2</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SP-221163</a:t>
                      </a:r>
                      <a:endParaRPr lang="zh-CN" alt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303857364"/>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9</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5G performance measurements and KPIs phase 3</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China Telecom, Intel</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PM_KPI_5G_Ph3</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SP-220489</a:t>
                      </a:r>
                      <a:endParaRPr lang="zh-CN" alt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2349257668"/>
                  </a:ext>
                </a:extLst>
              </a:tr>
              <a:tr h="127464">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10</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800" dirty="0">
                          <a:solidFill>
                            <a:schemeClr val="tx1"/>
                          </a:solidFill>
                          <a:effectLst/>
                          <a:latin typeface="Arial" panose="020B0604020202020204" pitchFamily="34" charset="0"/>
                          <a:ea typeface="+mn-ea"/>
                          <a:cs typeface="Arial" panose="020B0604020202020204" pitchFamily="34" charset="0"/>
                        </a:rPr>
                        <a:t>(finished) Enhancement of </a:t>
                      </a:r>
                      <a:r>
                        <a:rPr lang="en-GB" altLang="zh-CN" sz="800" dirty="0" err="1">
                          <a:solidFill>
                            <a:schemeClr val="tx1"/>
                          </a:solidFill>
                          <a:effectLst/>
                          <a:latin typeface="Arial" panose="020B0604020202020204" pitchFamily="34" charset="0"/>
                          <a:ea typeface="+mn-ea"/>
                          <a:cs typeface="Arial" panose="020B0604020202020204" pitchFamily="34" charset="0"/>
                        </a:rPr>
                        <a:t>QoE</a:t>
                      </a:r>
                      <a:r>
                        <a:rPr lang="en-GB" altLang="zh-CN" sz="800" dirty="0">
                          <a:solidFill>
                            <a:schemeClr val="tx1"/>
                          </a:solidFill>
                          <a:effectLst/>
                          <a:latin typeface="Arial" panose="020B0604020202020204" pitchFamily="34" charset="0"/>
                          <a:ea typeface="+mn-ea"/>
                          <a:cs typeface="Arial" panose="020B0604020202020204" pitchFamily="34" charset="0"/>
                        </a:rPr>
                        <a:t> Measurement Collection</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Ericsson</a:t>
                      </a:r>
                      <a:endParaRPr lang="zh-CN" altLang="en-US" sz="2000"/>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chemeClr val="tx1"/>
                          </a:solidFill>
                          <a:effectLst/>
                          <a:latin typeface="Arial" panose="020B0604020202020204" pitchFamily="34" charset="0"/>
                          <a:ea typeface="+mn-ea"/>
                          <a:cs typeface="Arial" panose="020B0604020202020204" pitchFamily="34" charset="0"/>
                        </a:rPr>
                        <a:t>eQoE</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SP-200193</a:t>
                      </a:r>
                      <a:endParaRPr lang="zh-CN" alt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4117441265"/>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11</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Additional NRM features phase 2 </a:t>
                      </a:r>
                    </a:p>
                  </a:txBody>
                  <a:tcPr marL="9525" marR="9525" marT="9525" marB="9525">
                    <a:solidFill>
                      <a:schemeClr val="accent6">
                        <a:lumMod val="20000"/>
                        <a:lumOff val="80000"/>
                      </a:schemeClr>
                    </a:solidFill>
                  </a:tcPr>
                </a:tc>
                <a:tc>
                  <a:txBody>
                    <a:bodyPr/>
                    <a:lstStyle/>
                    <a:p>
                      <a:r>
                        <a:rPr lang="en-US" altLang="zh-CN" sz="800" kern="1200">
                          <a:solidFill>
                            <a:srgbClr val="000000"/>
                          </a:solidFill>
                          <a:effectLst/>
                          <a:latin typeface="Arial" panose="020B0604020202020204" pitchFamily="34" charset="0"/>
                          <a:ea typeface="+mn-ea"/>
                          <a:cs typeface="Arial" panose="020B0604020202020204" pitchFamily="34" charset="0"/>
                        </a:rPr>
                        <a:t>Nokia</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rgbClr val="000000"/>
                          </a:solidFill>
                          <a:effectLst/>
                          <a:latin typeface="Arial" panose="020B0604020202020204" pitchFamily="34" charset="0"/>
                          <a:ea typeface="+mn-ea"/>
                          <a:cs typeface="Arial" panose="020B0604020202020204" pitchFamily="34" charset="0"/>
                        </a:rPr>
                        <a:t>AdNRM_ph2</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SP-220351</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05"/>
                  </a:ext>
                </a:extLst>
              </a:tr>
              <a:tr h="226220">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12</a:t>
                      </a:r>
                      <a:endParaRPr lang="zh-CN" alt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Management Aspects related to NWDAF </a:t>
                      </a:r>
                    </a:p>
                  </a:txBody>
                  <a:tcPr marL="6350" marR="6350" marT="6350" marB="0" anchor="b">
                    <a:solidFill>
                      <a:schemeClr val="accent6">
                        <a:lumMod val="20000"/>
                        <a:lumOff val="80000"/>
                      </a:schemeClr>
                    </a:solidFill>
                  </a:tcPr>
                </a:tc>
                <a:tc>
                  <a:txBody>
                    <a:bodyPr/>
                    <a:lstStyle/>
                    <a:p>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China telecom</a:t>
                      </a:r>
                      <a:endParaRPr lang="zh-CN" altLang="en-US" sz="2000" dirty="0">
                        <a:solidFill>
                          <a:schemeClr val="tx1"/>
                        </a:solidFill>
                      </a:endParaRPr>
                    </a:p>
                  </a:txBody>
                  <a:tcPr marL="6350" marR="6350" marT="6350" marB="0" anchor="b">
                    <a:solidFill>
                      <a:schemeClr val="accent6">
                        <a:lumMod val="20000"/>
                        <a:lumOff val="8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MANWDAF</a:t>
                      </a:r>
                      <a:endParaRPr lang="zh-CN" alt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6350" marR="6350" marT="6350" marB="0" anchor="b">
                    <a:solidFill>
                      <a:schemeClr val="accent6">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SP-230181</a:t>
                      </a:r>
                    </a:p>
                  </a:txBody>
                  <a:tcPr marL="6350" marR="6350" marT="6350" marB="0" anchor="b">
                    <a:solidFill>
                      <a:schemeClr val="accent6">
                        <a:lumMod val="20000"/>
                        <a:lumOff val="80000"/>
                      </a:schemeClr>
                    </a:solidFill>
                  </a:tcPr>
                </a:tc>
                <a:extLst>
                  <a:ext uri="{0D108BD9-81ED-4DB2-BD59-A6C34878D82A}">
                    <a16:rowId xmlns:a16="http://schemas.microsoft.com/office/drawing/2014/main" val="2707155363"/>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13</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Enhanced Edge Computing Management</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r>
                        <a:rPr lang="en-US" altLang="zh-CN" sz="800" kern="1200">
                          <a:solidFill>
                            <a:srgbClr val="000000"/>
                          </a:solidFill>
                          <a:effectLst/>
                          <a:latin typeface="Arial" panose="020B0604020202020204" pitchFamily="34" charset="0"/>
                          <a:ea typeface="+mn-ea"/>
                          <a:cs typeface="Arial" panose="020B0604020202020204" pitchFamily="34" charset="0"/>
                        </a:rPr>
                        <a:t>Samsung,</a:t>
                      </a:r>
                      <a:r>
                        <a:rPr lang="en-US" altLang="zh-CN" sz="800" kern="1200" baseline="0">
                          <a:solidFill>
                            <a:srgbClr val="000000"/>
                          </a:solidFill>
                          <a:effectLst/>
                          <a:latin typeface="Arial" panose="020B0604020202020204" pitchFamily="34" charset="0"/>
                          <a:ea typeface="+mn-ea"/>
                          <a:cs typeface="Arial" panose="020B0604020202020204" pitchFamily="34" charset="0"/>
                        </a:rPr>
                        <a:t> Intel</a:t>
                      </a:r>
                      <a:endParaRPr lang="zh-CN" altLang="en-US" sz="2000"/>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rgbClr val="000000"/>
                          </a:solidFill>
                          <a:effectLst/>
                          <a:latin typeface="Arial" panose="020B0604020202020204" pitchFamily="34" charset="0"/>
                          <a:ea typeface="+mn-ea"/>
                          <a:cs typeface="Arial" panose="020B0604020202020204" pitchFamily="34" charset="0"/>
                        </a:rPr>
                        <a:t>eECM</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SP-220154</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06"/>
                  </a:ext>
                </a:extLst>
              </a:tr>
              <a:tr h="2262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14</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Management Aspect of 5GLAN</a:t>
                      </a:r>
                    </a:p>
                  </a:txBody>
                  <a:tcPr marL="6350" marR="6350" marT="6350" marB="0" anchor="b">
                    <a:solidFill>
                      <a:schemeClr val="accent6">
                        <a:lumMod val="20000"/>
                        <a:lumOff val="80000"/>
                      </a:schemeClr>
                    </a:solidFill>
                  </a:tcPr>
                </a:tc>
                <a:tc>
                  <a:txBody>
                    <a:bodyPr/>
                    <a:lstStyle/>
                    <a:p>
                      <a:r>
                        <a:rPr lang="en-US" sz="800" kern="1200" dirty="0">
                          <a:solidFill>
                            <a:schemeClr val="tx1"/>
                          </a:solidFill>
                          <a:effectLst/>
                          <a:latin typeface="Arial" panose="020B0604020202020204" pitchFamily="34" charset="0"/>
                          <a:ea typeface="+mn-ea"/>
                          <a:cs typeface="Arial" panose="020B0604020202020204" pitchFamily="34" charset="0"/>
                        </a:rPr>
                        <a:t>China Mobile Com. Corporation</a:t>
                      </a:r>
                      <a:endParaRPr lang="zh-CN" altLang="en-US" sz="2000" dirty="0">
                        <a:solidFill>
                          <a:schemeClr val="tx1"/>
                        </a:solidFill>
                      </a:endParaRPr>
                    </a:p>
                  </a:txBody>
                  <a:tcPr marL="6350" marR="6350" marT="6350" marB="0" anchor="b">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5GLAN_Mgt</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SP-230175</a:t>
                      </a:r>
                    </a:p>
                  </a:txBody>
                  <a:tcPr marL="6350" marR="6350" marT="6350" marB="0" anchor="b">
                    <a:solidFill>
                      <a:schemeClr val="accent6">
                        <a:lumMod val="20000"/>
                        <a:lumOff val="80000"/>
                      </a:schemeClr>
                    </a:solidFill>
                  </a:tcPr>
                </a:tc>
                <a:extLst>
                  <a:ext uri="{0D108BD9-81ED-4DB2-BD59-A6C34878D82A}">
                    <a16:rowId xmlns:a16="http://schemas.microsoft.com/office/drawing/2014/main" val="2230201879"/>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15</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Management Aspects of NTN</a:t>
                      </a:r>
                    </a:p>
                  </a:txBody>
                  <a:tcPr marL="6350" marR="6350" marT="6350" marB="0" anchor="b">
                    <a:solidFill>
                      <a:schemeClr val="accent6">
                        <a:lumMod val="20000"/>
                        <a:lumOff val="80000"/>
                      </a:schemeClr>
                    </a:solidFill>
                  </a:tcPr>
                </a:tc>
                <a:tc>
                  <a:txBody>
                    <a:bodyPr/>
                    <a:lstStyle/>
                    <a:p>
                      <a:r>
                        <a:rPr lang="en-US" sz="800" kern="1200" dirty="0">
                          <a:solidFill>
                            <a:schemeClr val="tx1"/>
                          </a:solidFill>
                          <a:effectLst/>
                          <a:latin typeface="Arial" panose="020B0604020202020204" pitchFamily="34" charset="0"/>
                          <a:ea typeface="+mn-ea"/>
                          <a:cs typeface="Arial" panose="020B0604020202020204" pitchFamily="34" charset="0"/>
                        </a:rPr>
                        <a:t>China </a:t>
                      </a:r>
                      <a:r>
                        <a:rPr lang="en-US" sz="800" kern="1200" dirty="0" err="1">
                          <a:solidFill>
                            <a:schemeClr val="tx1"/>
                          </a:solidFill>
                          <a:effectLst/>
                          <a:latin typeface="Arial" panose="020B0604020202020204" pitchFamily="34" charset="0"/>
                          <a:ea typeface="+mn-ea"/>
                          <a:cs typeface="Arial" panose="020B0604020202020204" pitchFamily="34" charset="0"/>
                        </a:rPr>
                        <a:t>Unicom,CATT</a:t>
                      </a:r>
                      <a:endParaRPr lang="zh-CN" altLang="en-US" sz="2000" dirty="0">
                        <a:solidFill>
                          <a:schemeClr val="tx1"/>
                        </a:solidFill>
                      </a:endParaRPr>
                    </a:p>
                  </a:txBody>
                  <a:tcPr marL="6350" marR="6350" marT="6350" marB="0" anchor="b">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OAM_NTN</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Arial" panose="020B0604020202020204" pitchFamily="34" charset="0"/>
                          <a:ea typeface="+mn-ea"/>
                          <a:cs typeface="Arial" panose="020B0604020202020204" pitchFamily="34" charset="0"/>
                        </a:rPr>
                        <a:t>SP-230183</a:t>
                      </a:r>
                    </a:p>
                  </a:txBody>
                  <a:tcPr marL="6350" marR="6350" marT="6350" marB="0" anchor="b">
                    <a:solidFill>
                      <a:schemeClr val="accent6">
                        <a:lumMod val="20000"/>
                        <a:lumOff val="80000"/>
                      </a:schemeClr>
                    </a:solidFill>
                  </a:tcPr>
                </a:tc>
                <a:extLst>
                  <a:ext uri="{0D108BD9-81ED-4DB2-BD59-A6C34878D82A}">
                    <a16:rowId xmlns:a16="http://schemas.microsoft.com/office/drawing/2014/main" val="2223995143"/>
                  </a:ext>
                </a:extLst>
              </a:tr>
              <a:tr h="127464">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dirty="0">
                          <a:solidFill>
                            <a:schemeClr val="tx1"/>
                          </a:solidFill>
                          <a:latin typeface="Arial" panose="020B0604020202020204" pitchFamily="34" charset="0"/>
                          <a:cs typeface="Arial" panose="020B0604020202020204" pitchFamily="34" charset="0"/>
                        </a:rPr>
                        <a:t>(finished) methodology for deprecation</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Ericsson</a:t>
                      </a:r>
                      <a:endParaRPr lang="zh-CN" altLang="en-US" sz="2000"/>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a:solidFill>
                            <a:schemeClr val="tx1"/>
                          </a:solidFill>
                          <a:effectLst/>
                          <a:latin typeface="Arial" panose="020B0604020202020204" pitchFamily="34" charset="0"/>
                          <a:ea typeface="+mn-ea"/>
                          <a:cs typeface="Arial" panose="020B0604020202020204" pitchFamily="34" charset="0"/>
                        </a:rPr>
                        <a:t>OAM_MetDep</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SP-220843</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3"/>
                  </a:ext>
                </a:extLst>
              </a:tr>
              <a:tr h="2262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FF"/>
                          </a:solidFill>
                          <a:effectLst/>
                          <a:latin typeface="Arial" panose="020B0604020202020204" pitchFamily="34" charset="0"/>
                          <a:ea typeface="+mn-ea"/>
                          <a:cs typeface="Arial" panose="020B0604020202020204" pitchFamily="34" charset="0"/>
                        </a:rPr>
                        <a:t>New</a:t>
                      </a:r>
                      <a:endParaRPr lang="zh-CN" altLang="en-US" sz="8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1200" dirty="0">
                          <a:solidFill>
                            <a:srgbClr val="0000FF"/>
                          </a:solidFill>
                          <a:effectLst/>
                          <a:latin typeface="Arial" panose="020B0604020202020204" pitchFamily="34" charset="0"/>
                          <a:ea typeface="+mn-ea"/>
                          <a:cs typeface="Arial" panose="020B0604020202020204" pitchFamily="34" charset="0"/>
                        </a:rPr>
                        <a:t>Management of cloud-native Virtualized Network Functions</a:t>
                      </a:r>
                    </a:p>
                  </a:txBody>
                  <a:tcPr marL="6350" marR="6350" marT="6350" marB="0" anchor="b">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FF"/>
                          </a:solidFill>
                          <a:effectLst/>
                          <a:latin typeface="Arial" panose="020B0604020202020204" pitchFamily="34" charset="0"/>
                          <a:ea typeface="+mn-ea"/>
                          <a:cs typeface="Arial" panose="020B0604020202020204" pitchFamily="34" charset="0"/>
                        </a:rPr>
                        <a:t>China </a:t>
                      </a:r>
                      <a:r>
                        <a:rPr lang="en-US" altLang="zh-CN" sz="800" kern="1200" dirty="0" err="1">
                          <a:solidFill>
                            <a:srgbClr val="0000FF"/>
                          </a:solidFill>
                          <a:effectLst/>
                          <a:latin typeface="Arial" panose="020B0604020202020204" pitchFamily="34" charset="0"/>
                          <a:ea typeface="+mn-ea"/>
                          <a:cs typeface="Arial" panose="020B0604020202020204" pitchFamily="34" charset="0"/>
                        </a:rPr>
                        <a:t>Mobile,Huawei,AsiaInfo</a:t>
                      </a:r>
                      <a:endParaRPr lang="zh-CN" altLang="en-US" sz="800" kern="1200" dirty="0">
                        <a:solidFill>
                          <a:srgbClr val="0000FF"/>
                        </a:solidFill>
                        <a:effectLst/>
                        <a:latin typeface="Arial" panose="020B0604020202020204" pitchFamily="34" charset="0"/>
                        <a:ea typeface="+mn-ea"/>
                        <a:cs typeface="Arial" panose="020B0604020202020204" pitchFamily="34" charset="0"/>
                      </a:endParaRPr>
                    </a:p>
                  </a:txBody>
                  <a:tcPr marL="6350" marR="6350" marT="6350" marB="0" anchor="b">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FF"/>
                          </a:solidFill>
                          <a:effectLst/>
                          <a:latin typeface="Arial" panose="020B0604020202020204" pitchFamily="34" charset="0"/>
                          <a:ea typeface="+mn-ea"/>
                          <a:cs typeface="Arial" panose="020B0604020202020204" pitchFamily="34" charset="0"/>
                        </a:rPr>
                        <a:t>MCVNF</a:t>
                      </a:r>
                      <a:endParaRPr lang="zh-CN" altLang="en-US" sz="8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0" i="0" u="none" strike="noStrike" kern="1200" dirty="0">
                          <a:solidFill>
                            <a:srgbClr val="000000"/>
                          </a:solidFill>
                          <a:effectLst/>
                          <a:latin typeface="Calibri" panose="020F0502020204030204" pitchFamily="34" charset="0"/>
                          <a:ea typeface="+mn-ea"/>
                          <a:cs typeface="+mn-cs"/>
                        </a:rPr>
                        <a:t>S5-233557</a:t>
                      </a:r>
                      <a:endParaRPr lang="en-US" sz="800" kern="1200" dirty="0">
                        <a:solidFill>
                          <a:srgbClr val="0000FF"/>
                        </a:solidFill>
                        <a:effectLst/>
                        <a:latin typeface="Arial" panose="020B0604020202020204" pitchFamily="34" charset="0"/>
                        <a:ea typeface="+mn-ea"/>
                        <a:cs typeface="Arial" panose="020B0604020202020204" pitchFamily="34" charset="0"/>
                      </a:endParaRPr>
                    </a:p>
                  </a:txBody>
                  <a:tcPr marL="6350" marR="6350" marT="6350" marB="0" anchor="b">
                    <a:solidFill>
                      <a:schemeClr val="accent6">
                        <a:lumMod val="20000"/>
                        <a:lumOff val="80000"/>
                      </a:schemeClr>
                    </a:solidFill>
                  </a:tcPr>
                </a:tc>
                <a:extLst>
                  <a:ext uri="{0D108BD9-81ED-4DB2-BD59-A6C34878D82A}">
                    <a16:rowId xmlns:a16="http://schemas.microsoft.com/office/drawing/2014/main" val="224291887"/>
                  </a:ext>
                </a:extLst>
              </a:tr>
              <a:tr h="155024">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1000" kern="1200"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7"/>
                  </a:ext>
                </a:extLst>
              </a:tr>
              <a:tr h="12746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17</a:t>
                      </a:r>
                      <a:endParaRPr 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Access control for management service </a:t>
                      </a:r>
                    </a:p>
                  </a:txBody>
                  <a:tcPr marL="9525" marR="9525" marT="9525" marB="9525">
                    <a:solidFill>
                      <a:schemeClr val="accent3">
                        <a:lumMod val="20000"/>
                        <a:lumOff val="80000"/>
                      </a:schemeClr>
                    </a:solidFill>
                  </a:tcPr>
                </a:tc>
                <a:tc>
                  <a:txBody>
                    <a:bodyPr/>
                    <a:lstStyle/>
                    <a:p>
                      <a:r>
                        <a:rPr lang="en-US" altLang="zh-CN" sz="800" kern="1200">
                          <a:solidFill>
                            <a:schemeClr val="tx1"/>
                          </a:solidFill>
                          <a:effectLst/>
                          <a:latin typeface="Arial" panose="020B0604020202020204" pitchFamily="34" charset="0"/>
                          <a:ea typeface="+mn-ea"/>
                          <a:cs typeface="Arial" panose="020B0604020202020204" pitchFamily="34" charset="0"/>
                        </a:rPr>
                        <a:t>Nokia</a:t>
                      </a:r>
                      <a:endParaRPr lang="zh-CN" altLang="en-US" sz="2000"/>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MSAC</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SP-210859</a:t>
                      </a:r>
                      <a:endParaRPr lang="zh-CN" altLang="zh-CN"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3937838449"/>
                  </a:ext>
                </a:extLst>
              </a:tr>
              <a:tr h="127464">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18</a:t>
                      </a:r>
                      <a:endParaRPr 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Enhancements of EE for 5G Phase 2</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800" kern="1200">
                          <a:solidFill>
                            <a:srgbClr val="000000"/>
                          </a:solidFill>
                          <a:effectLst/>
                          <a:latin typeface="Arial" panose="020B0604020202020204" pitchFamily="34" charset="0"/>
                          <a:ea typeface="+mn-ea"/>
                          <a:cs typeface="Arial" panose="020B0604020202020204" pitchFamily="34" charset="0"/>
                        </a:rPr>
                        <a:t>Huawei</a:t>
                      </a:r>
                      <a:endParaRPr lang="zh-CN"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Arial" panose="020B0604020202020204" pitchFamily="34" charset="0"/>
                          <a:ea typeface="+mn-ea"/>
                          <a:cs typeface="Arial" panose="020B0604020202020204" pitchFamily="34" charset="0"/>
                        </a:rPr>
                        <a:t>EE5GPLUS_Ph2</a:t>
                      </a:r>
                      <a:endParaRPr lang="zh-CN" altLang="en-US" sz="8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800" kern="1200" dirty="0">
                          <a:solidFill>
                            <a:srgbClr val="000000"/>
                          </a:solidFill>
                          <a:effectLst/>
                          <a:latin typeface="Arial" panose="020B0604020202020204" pitchFamily="34" charset="0"/>
                          <a:ea typeface="+mn-ea"/>
                          <a:cs typeface="Arial" panose="020B0604020202020204" pitchFamily="34" charset="0"/>
                        </a:rPr>
                        <a:t>SP-211441</a:t>
                      </a:r>
                      <a:endParaRPr lang="zh-CN" altLang="zh-CN" sz="8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8"/>
                  </a:ext>
                </a:extLst>
              </a:tr>
              <a:tr h="152782">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19</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mn-ea"/>
                          <a:cs typeface="Arial" panose="020B0604020202020204" pitchFamily="34" charset="0"/>
                        </a:rPr>
                        <a:t>Management of non-public networks phase 2</a:t>
                      </a:r>
                    </a:p>
                  </a:txBody>
                  <a:tcPr marL="6350" marR="6350" marT="6350" marB="0" anchor="b">
                    <a:solidFill>
                      <a:schemeClr val="accent3">
                        <a:lumMod val="20000"/>
                        <a:lumOff val="80000"/>
                      </a:schemeClr>
                    </a:solidFill>
                  </a:tcPr>
                </a:tc>
                <a:tc>
                  <a:txBody>
                    <a:bodyPr/>
                    <a:lstStyle/>
                    <a:p>
                      <a:pPr marL="0" indent="0" algn="l" defTabSz="1219170" rtl="0" eaLnBrk="1" fontAlgn="b" latinLnBrk="0" hangingPunct="1">
                        <a:spcAft>
                          <a:spcPts val="0"/>
                        </a:spcAft>
                      </a:pPr>
                      <a:r>
                        <a:rPr lang="en-US" sz="800" kern="1200" dirty="0">
                          <a:solidFill>
                            <a:schemeClr val="tx1"/>
                          </a:solidFill>
                          <a:effectLst/>
                          <a:latin typeface="Arial" panose="020B0604020202020204" pitchFamily="34" charset="0"/>
                          <a:ea typeface="+mn-ea"/>
                          <a:cs typeface="Arial" panose="020B0604020202020204" pitchFamily="34" charset="0"/>
                        </a:rPr>
                        <a:t>Huawei</a:t>
                      </a:r>
                    </a:p>
                  </a:txBody>
                  <a:tcPr marL="6350" marR="6350" marT="6350" marB="0" anchor="b">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effectLst/>
                          <a:latin typeface="Arial" panose="020B0604020202020204" pitchFamily="34" charset="0"/>
                          <a:ea typeface="+mn-ea"/>
                          <a:cs typeface="Arial" panose="020B0604020202020204" pitchFamily="34" charset="0"/>
                        </a:rPr>
                        <a:t>OAM_NPN_Ph2</a:t>
                      </a:r>
                      <a:endParaRPr lang="zh-CN" altLang="en-US" sz="8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SP-230184</a:t>
                      </a:r>
                      <a:endParaRPr lang="zh-CN" altLang="zh-CN" sz="8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3700419553"/>
                  </a:ext>
                </a:extLst>
              </a:tr>
            </a:tbl>
          </a:graphicData>
        </a:graphic>
      </p:graphicFrame>
      <p:graphicFrame>
        <p:nvGraphicFramePr>
          <p:cNvPr id="7" name="表格 6">
            <a:extLst>
              <a:ext uri="{FF2B5EF4-FFF2-40B4-BE49-F238E27FC236}">
                <a16:creationId xmlns:a16="http://schemas.microsoft.com/office/drawing/2014/main" id="{81BAF4A4-AC5E-467C-B809-3990CE86C239}"/>
              </a:ext>
            </a:extLst>
          </p:cNvPr>
          <p:cNvGraphicFramePr>
            <a:graphicFrameLocks noGrp="1"/>
          </p:cNvGraphicFramePr>
          <p:nvPr>
            <p:extLst>
              <p:ext uri="{D42A27DB-BD31-4B8C-83A1-F6EECF244321}">
                <p14:modId xmlns:p14="http://schemas.microsoft.com/office/powerpoint/2010/main" val="3869509922"/>
              </p:ext>
            </p:extLst>
          </p:nvPr>
        </p:nvGraphicFramePr>
        <p:xfrm>
          <a:off x="120651" y="984393"/>
          <a:ext cx="5949223" cy="3868329"/>
        </p:xfrm>
        <a:graphic>
          <a:graphicData uri="http://schemas.openxmlformats.org/drawingml/2006/table">
            <a:tbl>
              <a:tblPr>
                <a:tableStyleId>{5C22544A-7EE6-4342-B048-85BDC9FD1C3A}</a:tableStyleId>
              </a:tblPr>
              <a:tblGrid>
                <a:gridCol w="290725">
                  <a:extLst>
                    <a:ext uri="{9D8B030D-6E8A-4147-A177-3AD203B41FA5}">
                      <a16:colId xmlns:a16="http://schemas.microsoft.com/office/drawing/2014/main" val="20000"/>
                    </a:ext>
                  </a:extLst>
                </a:gridCol>
                <a:gridCol w="2981671">
                  <a:extLst>
                    <a:ext uri="{9D8B030D-6E8A-4147-A177-3AD203B41FA5}">
                      <a16:colId xmlns:a16="http://schemas.microsoft.com/office/drawing/2014/main" val="20001"/>
                    </a:ext>
                  </a:extLst>
                </a:gridCol>
                <a:gridCol w="1146629">
                  <a:extLst>
                    <a:ext uri="{9D8B030D-6E8A-4147-A177-3AD203B41FA5}">
                      <a16:colId xmlns:a16="http://schemas.microsoft.com/office/drawing/2014/main" val="447333352"/>
                    </a:ext>
                  </a:extLst>
                </a:gridCol>
                <a:gridCol w="921657">
                  <a:extLst>
                    <a:ext uri="{9D8B030D-6E8A-4147-A177-3AD203B41FA5}">
                      <a16:colId xmlns:a16="http://schemas.microsoft.com/office/drawing/2014/main" val="3388475090"/>
                    </a:ext>
                  </a:extLst>
                </a:gridCol>
                <a:gridCol w="608541">
                  <a:extLst>
                    <a:ext uri="{9D8B030D-6E8A-4147-A177-3AD203B41FA5}">
                      <a16:colId xmlns:a16="http://schemas.microsoft.com/office/drawing/2014/main" val="1443695336"/>
                    </a:ext>
                  </a:extLst>
                </a:gridCol>
              </a:tblGrid>
              <a:tr h="168135">
                <a:tc gridSpan="5">
                  <a:txBody>
                    <a:bodyPr/>
                    <a:lstStyle/>
                    <a:p>
                      <a:pPr marL="0" algn="l" defTabSz="1219170" rtl="0" eaLnBrk="1" latinLnBrk="0" hangingPunct="1">
                        <a:spcAft>
                          <a:spcPts val="0"/>
                        </a:spcAft>
                      </a:pPr>
                      <a:r>
                        <a:rPr lang="en-US" altLang="zh-CN" sz="1050" b="1" kern="1200" dirty="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marL="0" algn="l" defTabSz="1219170" rtl="0" eaLnBrk="1" latinLnBrk="0" hangingPunct="1">
                        <a:spcAft>
                          <a:spcPts val="0"/>
                        </a:spcAft>
                      </a:pP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pPr marL="0" algn="l" defTabSz="1219170" rtl="0" eaLnBrk="1" latinLnBrk="0" hangingPunct="1">
                        <a:spcAft>
                          <a:spcPts val="0"/>
                        </a:spcAft>
                      </a:pPr>
                      <a:endParaRPr lang="zh-CN" sz="11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extLst>
                  <a:ext uri="{0D108BD9-81ED-4DB2-BD59-A6C34878D82A}">
                    <a16:rowId xmlns:a16="http://schemas.microsoft.com/office/drawing/2014/main" val="10000"/>
                  </a:ext>
                </a:extLst>
              </a:tr>
              <a:tr h="132362">
                <a:tc gridSpan="5">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rgbClr val="FF0000"/>
                          </a:solidFill>
                          <a:effectLst/>
                          <a:latin typeface="Arial" panose="020B0604020202020204" pitchFamily="34" charset="0"/>
                          <a:ea typeface="+mn-ea"/>
                          <a:cs typeface="Arial" panose="020B0604020202020204" pitchFamily="34" charset="0"/>
                        </a:rPr>
                        <a:t>Intelligence and Automation</a:t>
                      </a:r>
                      <a:endParaRPr lang="zh-CN" sz="8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1"/>
                  </a:ext>
                </a:extLst>
              </a:tr>
              <a:tr h="209013">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1</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700" kern="1200">
                          <a:solidFill>
                            <a:srgbClr val="000000"/>
                          </a:solidFill>
                          <a:effectLst/>
                          <a:latin typeface="Arial" panose="020B0604020202020204" pitchFamily="34" charset="0"/>
                          <a:ea typeface="+mn-ea"/>
                          <a:cs typeface="Arial" panose="020B0604020202020204" pitchFamily="34" charset="0"/>
                        </a:rPr>
                        <a:t>China Mobile, Huawei</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700">
                          <a:latin typeface="Arial" panose="020B0604020202020204" pitchFamily="34" charset="0"/>
                          <a:cs typeface="Arial" panose="020B0604020202020204" pitchFamily="34" charset="0"/>
                        </a:rPr>
                        <a:t>FS_eANL</a:t>
                      </a:r>
                      <a:endParaRPr lang="zh-CN" altLang="en-US" sz="2000"/>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70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2"/>
                  </a:ext>
                </a:extLst>
              </a:tr>
              <a:tr h="209013">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2</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700" kern="1200">
                          <a:solidFill>
                            <a:srgbClr val="000000"/>
                          </a:solidFill>
                          <a:effectLst/>
                          <a:latin typeface="Arial" panose="020B0604020202020204" pitchFamily="34" charset="0"/>
                          <a:ea typeface="+mn-ea"/>
                          <a:cs typeface="Arial" panose="020B0604020202020204" pitchFamily="34" charset="0"/>
                        </a:rPr>
                        <a:t>China Mobile, Huawei</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700">
                          <a:latin typeface="Arial" panose="020B0604020202020204" pitchFamily="34" charset="0"/>
                          <a:cs typeface="Arial" panose="020B0604020202020204" pitchFamily="34" charset="0"/>
                        </a:rPr>
                        <a:t>FS_ANLEVA</a:t>
                      </a:r>
                      <a:endParaRPr lang="zh-CN" altLang="en-US" sz="2000"/>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kern="1200">
                          <a:solidFill>
                            <a:schemeClr val="dk1"/>
                          </a:solidFill>
                          <a:latin typeface="Arial" panose="020B0604020202020204" pitchFamily="34" charset="0"/>
                          <a:ea typeface="+mn-ea"/>
                          <a:cs typeface="Arial" panose="020B0604020202020204" pitchFamily="34" charset="0"/>
                        </a:rPr>
                        <a:t>SP-211445</a:t>
                      </a:r>
                      <a:endParaRPr lang="zh-CN"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3"/>
                  </a:ext>
                </a:extLst>
              </a:tr>
              <a:tr h="218218">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3</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(finished)</a:t>
                      </a:r>
                      <a:r>
                        <a:rPr lang="zh-CN" altLang="en-US" sz="700" kern="1200" dirty="0">
                          <a:solidFill>
                            <a:srgbClr val="000000"/>
                          </a:solidFill>
                          <a:effectLst/>
                          <a:latin typeface="Arial" panose="020B0604020202020204" pitchFamily="34" charset="0"/>
                          <a:ea typeface="+mn-ea"/>
                          <a:cs typeface="Arial" panose="020B0604020202020204" pitchFamily="34" charset="0"/>
                        </a:rPr>
                        <a:t> </a:t>
                      </a:r>
                      <a:r>
                        <a:rPr lang="en-US" altLang="zh-CN" sz="700" kern="1200" dirty="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700" kern="1200">
                          <a:solidFill>
                            <a:srgbClr val="000000"/>
                          </a:solidFill>
                          <a:effectLst/>
                          <a:latin typeface="Arial" panose="020B0604020202020204" pitchFamily="34" charset="0"/>
                          <a:ea typeface="+mn-ea"/>
                          <a:cs typeface="Arial" panose="020B0604020202020204" pitchFamily="34" charset="0"/>
                        </a:rPr>
                        <a:t>Huawei, Ericsson</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bg1">
                        <a:lumMod val="65000"/>
                      </a:schemeClr>
                    </a:solidFill>
                  </a:tcPr>
                </a:tc>
                <a:tc>
                  <a:txBody>
                    <a:bodyPr/>
                    <a:lstStyle/>
                    <a:p>
                      <a:r>
                        <a:rPr lang="en-US" altLang="zh-CN" sz="700" kern="1200" dirty="0" err="1">
                          <a:solidFill>
                            <a:schemeClr val="dk1"/>
                          </a:solidFill>
                          <a:latin typeface="Arial" panose="020B0604020202020204" pitchFamily="34" charset="0"/>
                          <a:ea typeface="+mn-ea"/>
                          <a:cs typeface="Arial" panose="020B0604020202020204" pitchFamily="34" charset="0"/>
                        </a:rPr>
                        <a:t>FS_eIDMS_MN</a:t>
                      </a:r>
                      <a:endParaRPr lang="zh-CN" altLang="en-US" sz="2000" dirty="0"/>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kern="1200" dirty="0">
                          <a:solidFill>
                            <a:schemeClr val="dk1"/>
                          </a:solidFill>
                          <a:latin typeface="Arial" panose="020B0604020202020204" pitchFamily="34" charset="0"/>
                          <a:ea typeface="+mn-ea"/>
                          <a:cs typeface="Arial" panose="020B0604020202020204" pitchFamily="34" charset="0"/>
                        </a:rPr>
                        <a:t>SP-211450</a:t>
                      </a:r>
                      <a:endParaRPr lang="zh-CN"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4"/>
                  </a:ext>
                </a:extLst>
              </a:tr>
              <a:tr h="209013">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4</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effectLst/>
                          <a:latin typeface="Arial" panose="020B0604020202020204" pitchFamily="34" charset="0"/>
                          <a:ea typeface="+mn-ea"/>
                          <a:cs typeface="Arial" panose="020B0604020202020204" pitchFamily="34" charset="0"/>
                        </a:rPr>
                        <a:t>Study</a:t>
                      </a:r>
                      <a:r>
                        <a:rPr lang="en-US" altLang="zh-CN" sz="700" baseline="0" dirty="0">
                          <a:effectLst/>
                          <a:latin typeface="Arial" panose="020B0604020202020204" pitchFamily="34" charset="0"/>
                          <a:ea typeface="+mn-ea"/>
                          <a:cs typeface="Arial" panose="020B0604020202020204" pitchFamily="34" charset="0"/>
                        </a:rPr>
                        <a:t> </a:t>
                      </a:r>
                      <a:r>
                        <a:rPr lang="en-US" altLang="zh-CN" sz="700" dirty="0">
                          <a:effectLst/>
                          <a:latin typeface="Arial" panose="020B0604020202020204" pitchFamily="34" charset="0"/>
                          <a:ea typeface="+mn-ea"/>
                          <a:cs typeface="Arial" panose="020B0604020202020204" pitchFamily="34" charset="0"/>
                        </a:rPr>
                        <a:t>on intent-driven management for network slicing</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a:latin typeface="Arial" panose="020B0604020202020204" pitchFamily="34" charset="0"/>
                          <a:cs typeface="Arial" panose="020B0604020202020204" pitchFamily="34" charset="0"/>
                        </a:rPr>
                        <a:t>Ericsson, Huawei</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700" kern="1200">
                          <a:solidFill>
                            <a:schemeClr val="dk1"/>
                          </a:solidFill>
                          <a:latin typeface="Arial" panose="020B0604020202020204" pitchFamily="34" charset="0"/>
                          <a:ea typeface="+mn-ea"/>
                          <a:cs typeface="Arial" panose="020B0604020202020204" pitchFamily="34" charset="0"/>
                        </a:rPr>
                        <a:t>FS_NETSLICE_IDMS</a:t>
                      </a:r>
                      <a:endParaRPr lang="zh-CN" altLang="en-US" sz="2000"/>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dk1"/>
                          </a:solidFill>
                          <a:latin typeface="Arial" panose="020B0604020202020204" pitchFamily="34" charset="0"/>
                          <a:ea typeface="+mn-ea"/>
                          <a:cs typeface="Arial" panose="020B0604020202020204" pitchFamily="34" charset="0"/>
                        </a:rPr>
                        <a:t>SP-220278</a:t>
                      </a:r>
                      <a:endParaRPr lang="zh-CN"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5"/>
                  </a:ext>
                </a:extLst>
              </a:tr>
              <a:tr h="118052">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5</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(finished)</a:t>
                      </a:r>
                      <a:r>
                        <a:rPr lang="zh-CN" altLang="en-US" sz="700" kern="1200" dirty="0">
                          <a:solidFill>
                            <a:srgbClr val="000000"/>
                          </a:solidFill>
                          <a:effectLst/>
                          <a:latin typeface="Arial" panose="020B0604020202020204" pitchFamily="34" charset="0"/>
                          <a:ea typeface="+mn-ea"/>
                          <a:cs typeface="Arial" panose="020B0604020202020204" pitchFamily="34" charset="0"/>
                        </a:rPr>
                        <a:t> </a:t>
                      </a:r>
                      <a:r>
                        <a:rPr lang="en-US" altLang="zh-CN" sz="700" kern="1200" dirty="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rgbClr val="000000"/>
                          </a:solidFill>
                          <a:effectLst/>
                          <a:latin typeface="Arial" panose="020B0604020202020204" pitchFamily="34" charset="0"/>
                          <a:ea typeface="+mn-ea"/>
                          <a:cs typeface="Arial" panose="020B0604020202020204" pitchFamily="34" charset="0"/>
                        </a:rPr>
                        <a:t>Intel, NEC</a:t>
                      </a:r>
                      <a:endParaRPr lang="en-US" alt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r>
                        <a:rPr lang="en-US" altLang="zh-CN" sz="700">
                          <a:latin typeface="Arial" panose="020B0604020202020204" pitchFamily="34" charset="0"/>
                          <a:cs typeface="Arial" panose="020B0604020202020204" pitchFamily="34" charset="0"/>
                        </a:rPr>
                        <a:t>FS_AIML_MGMT</a:t>
                      </a:r>
                      <a:endParaRPr lang="zh-CN" altLang="en-US" sz="2000"/>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dk1"/>
                          </a:solidFill>
                          <a:latin typeface="Arial" panose="020B0604020202020204" pitchFamily="34" charset="0"/>
                          <a:ea typeface="+mn-ea"/>
                          <a:cs typeface="Arial" panose="020B0604020202020204" pitchFamily="34" charset="0"/>
                        </a:rPr>
                        <a:t>SP-211443</a:t>
                      </a:r>
                      <a:endParaRPr lang="zh-CN" altLang="en-US"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6"/>
                  </a:ext>
                </a:extLst>
              </a:tr>
              <a:tr h="218218">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6</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(finished)</a:t>
                      </a:r>
                      <a:r>
                        <a:rPr lang="zh-CN" altLang="en-US" sz="700" kern="1200" dirty="0">
                          <a:solidFill>
                            <a:srgbClr val="000000"/>
                          </a:solidFill>
                          <a:effectLst/>
                          <a:latin typeface="Arial" panose="020B0604020202020204" pitchFamily="34" charset="0"/>
                          <a:ea typeface="+mn-ea"/>
                          <a:cs typeface="Arial" panose="020B0604020202020204" pitchFamily="34" charset="0"/>
                        </a:rPr>
                        <a:t> </a:t>
                      </a:r>
                      <a:r>
                        <a:rPr lang="en-US" altLang="zh-CN" sz="700" kern="1200" dirty="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endParaRPr lang="en-US" altLang="zh-CN" sz="7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9525" marR="9525" marT="9525" marB="9525">
                    <a:solidFill>
                      <a:schemeClr val="bg1">
                        <a:lumMod val="65000"/>
                      </a:schemeClr>
                    </a:solidFill>
                  </a:tcPr>
                </a:tc>
                <a:tc>
                  <a:txBody>
                    <a:bodyPr/>
                    <a:lstStyle/>
                    <a:p>
                      <a:r>
                        <a:rPr lang="en-US" altLang="zh-CN" sz="700" kern="1200" dirty="0">
                          <a:solidFill>
                            <a:schemeClr val="tx1"/>
                          </a:solidFill>
                          <a:effectLst/>
                          <a:latin typeface="Arial" panose="020B0604020202020204" pitchFamily="34" charset="0"/>
                          <a:ea typeface="+mn-ea"/>
                          <a:cs typeface="Arial" panose="020B0604020202020204" pitchFamily="34" charset="0"/>
                        </a:rPr>
                        <a:t>FS_MANWDAF</a:t>
                      </a:r>
                      <a:endParaRPr lang="zh-CN" altLang="en-US" sz="2000" dirty="0"/>
                    </a:p>
                  </a:txBody>
                  <a:tcPr marL="9525" marR="9525" marT="9525" marB="9525">
                    <a:solidFill>
                      <a:schemeClr val="bg1">
                        <a:lumMod val="6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dk1"/>
                          </a:solidFill>
                          <a:latin typeface="Arial" panose="020B0604020202020204" pitchFamily="34" charset="0"/>
                          <a:ea typeface="+mn-ea"/>
                          <a:cs typeface="Arial" panose="020B0604020202020204" pitchFamily="34" charset="0"/>
                        </a:rPr>
                        <a:t>SP-211435</a:t>
                      </a:r>
                      <a:endParaRPr lang="zh-CN" altLang="en-US"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7"/>
                  </a:ext>
                </a:extLst>
              </a:tr>
              <a:tr h="209013">
                <a:tc>
                  <a:txBody>
                    <a:bodyPr/>
                    <a:lstStyle/>
                    <a:p>
                      <a:pPr marL="0" algn="l" defTabSz="1219170" rtl="0" eaLnBrk="1" latinLnBrk="0" hangingPunct="1">
                        <a:spcAft>
                          <a:spcPts val="0"/>
                        </a:spcAft>
                      </a:pPr>
                      <a:r>
                        <a:rPr lang="en-US" altLang="zh-CN" sz="700" kern="1200" dirty="0">
                          <a:solidFill>
                            <a:schemeClr val="dk1"/>
                          </a:solidFill>
                          <a:effectLst/>
                          <a:latin typeface="Arial" panose="020B0604020202020204" pitchFamily="34" charset="0"/>
                          <a:ea typeface="+mn-ea"/>
                          <a:cs typeface="Arial" panose="020B0604020202020204" pitchFamily="34" charset="0"/>
                        </a:rPr>
                        <a:t>7</a:t>
                      </a:r>
                      <a:endParaRPr lang="zh-CN" sz="7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a:t>
                      </a:r>
                      <a:r>
                        <a:rPr lang="en-US" altLang="zh-CN" sz="700" kern="1200" baseline="0" dirty="0">
                          <a:solidFill>
                            <a:schemeClr val="tx1"/>
                          </a:solidFill>
                          <a:effectLst/>
                          <a:latin typeface="Arial" panose="020B0604020202020204" pitchFamily="34" charset="0"/>
                          <a:ea typeface="+mn-ea"/>
                          <a:cs typeface="Arial" panose="020B0604020202020204" pitchFamily="34" charset="0"/>
                        </a:rPr>
                        <a:t> </a:t>
                      </a:r>
                      <a:r>
                        <a:rPr lang="en-US" altLang="zh-CN" sz="700" kern="1200" dirty="0">
                          <a:solidFill>
                            <a:schemeClr val="tx1"/>
                          </a:solidFill>
                          <a:effectLst/>
                          <a:latin typeface="Arial" panose="020B0604020202020204" pitchFamily="34" charset="0"/>
                          <a:ea typeface="+mn-ea"/>
                          <a:cs typeface="Arial" panose="020B0604020202020204" pitchFamily="34" charset="0"/>
                        </a:rPr>
                        <a:t>on Fault Supervision Evolution </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Mobile, Huawei</a:t>
                      </a:r>
                      <a:endParaRPr lang="en-US" altLang="zh-CN" sz="700" kern="1200" dirty="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9525" marR="9525" marT="9525" marB="9525">
                    <a:solidFill>
                      <a:schemeClr val="tx2">
                        <a:lumMod val="20000"/>
                        <a:lumOff val="80000"/>
                      </a:schemeClr>
                    </a:solidFill>
                  </a:tcPr>
                </a:tc>
                <a:tc>
                  <a:txBody>
                    <a:bodyPr/>
                    <a:lstStyle/>
                    <a:p>
                      <a:r>
                        <a:rPr lang="en-US" altLang="zh-CN" sz="700" kern="1200" dirty="0">
                          <a:solidFill>
                            <a:schemeClr val="tx1"/>
                          </a:solidFill>
                          <a:effectLst/>
                          <a:latin typeface="Arial" panose="020B0604020202020204" pitchFamily="34" charset="0"/>
                          <a:ea typeface="+mn-ea"/>
                          <a:cs typeface="Arial" panose="020B0604020202020204" pitchFamily="34" charset="0"/>
                        </a:rPr>
                        <a:t>FS_FSEV</a:t>
                      </a:r>
                      <a:endParaRPr lang="zh-CN" altLang="en-US" sz="2000" dirty="0"/>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chemeClr val="dk1"/>
                          </a:solidFill>
                          <a:latin typeface="Arial" panose="020B0604020202020204" pitchFamily="34" charset="0"/>
                          <a:ea typeface="+mn-ea"/>
                          <a:cs typeface="Arial" panose="020B0604020202020204" pitchFamily="34" charset="0"/>
                        </a:rPr>
                        <a:t>SP-220153</a:t>
                      </a:r>
                      <a:endParaRPr lang="zh-CN" altLang="en-US" sz="7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val="10008"/>
                  </a:ext>
                </a:extLst>
              </a:tr>
              <a:tr h="218218">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8</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(finished)Study on measurement data collection to support RAN intelligence</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Intel,</a:t>
                      </a:r>
                      <a:r>
                        <a:rPr lang="en-US" altLang="zh-CN" sz="700" kern="1200" baseline="0" dirty="0">
                          <a:solidFill>
                            <a:schemeClr val="tx1"/>
                          </a:solidFill>
                          <a:effectLst/>
                          <a:latin typeface="Arial" panose="020B0604020202020204" pitchFamily="34" charset="0"/>
                          <a:ea typeface="+mn-ea"/>
                          <a:cs typeface="Arial" panose="020B0604020202020204" pitchFamily="34" charset="0"/>
                        </a:rPr>
                        <a:t> China Mobile</a:t>
                      </a:r>
                      <a:endParaRPr lang="en-US"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r>
                        <a:rPr lang="en-US" altLang="zh-CN" sz="700" kern="1200" dirty="0">
                          <a:solidFill>
                            <a:schemeClr val="tx1"/>
                          </a:solidFill>
                          <a:effectLst/>
                          <a:latin typeface="Arial" panose="020B0604020202020204" pitchFamily="34" charset="0"/>
                          <a:ea typeface="+mn-ea"/>
                          <a:cs typeface="Arial" panose="020B0604020202020204" pitchFamily="34" charset="0"/>
                        </a:rPr>
                        <a:t>FS_MEDACO_RAN</a:t>
                      </a:r>
                      <a:endParaRPr lang="zh-CN" altLang="en-US" sz="2000" dirty="0"/>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SP-220488</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9"/>
                  </a:ext>
                </a:extLst>
              </a:tr>
              <a:tr h="132362">
                <a:tc gridSpan="5">
                  <a:txBody>
                    <a:bodyPr/>
                    <a:lstStyle/>
                    <a:p>
                      <a:pPr algn="l">
                        <a:spcAft>
                          <a:spcPts val="0"/>
                        </a:spcAft>
                      </a:pPr>
                      <a:r>
                        <a:rPr lang="en-US" altLang="zh-CN" sz="800" b="1" dirty="0">
                          <a:solidFill>
                            <a:srgbClr val="FF0000"/>
                          </a:solidFill>
                          <a:effectLst/>
                          <a:latin typeface="Arial" panose="020B0604020202020204" pitchFamily="34" charset="0"/>
                          <a:ea typeface="+mn-ea"/>
                          <a:cs typeface="Arial" panose="020B0604020202020204" pitchFamily="34" charset="0"/>
                        </a:rPr>
                        <a:t>Management Architecture and Mechanisms</a:t>
                      </a:r>
                      <a:endParaRPr lang="zh-CN" sz="8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algn="l">
                        <a:spcAft>
                          <a:spcPts val="0"/>
                        </a:spcAft>
                      </a:pPr>
                      <a:endParaRPr lang="zh-CN" sz="900" b="1" dirty="0">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09"/>
                  </a:ext>
                </a:extLst>
              </a:tr>
              <a:tr h="14287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9</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Huawei, Ericsson</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err="1">
                          <a:solidFill>
                            <a:schemeClr val="tx1"/>
                          </a:solidFill>
                          <a:effectLst/>
                          <a:latin typeface="Arial" panose="020B0604020202020204" pitchFamily="34" charset="0"/>
                          <a:ea typeface="+mn-ea"/>
                          <a:cs typeface="Arial" panose="020B0604020202020204" pitchFamily="34" charset="0"/>
                        </a:rPr>
                        <a:t>FS_eSBMA</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SP-211451</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10"/>
                  </a:ext>
                </a:extLst>
              </a:tr>
              <a:tr h="11805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10</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Nokia</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err="1">
                          <a:solidFill>
                            <a:schemeClr val="tx1"/>
                          </a:solidFill>
                          <a:effectLst/>
                          <a:latin typeface="Arial" panose="020B0604020202020204" pitchFamily="34" charset="0"/>
                          <a:ea typeface="+mn-ea"/>
                          <a:cs typeface="Arial" panose="020B0604020202020204" pitchFamily="34" charset="0"/>
                        </a:rPr>
                        <a:t>FS_eSBMAe</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S5-221506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11"/>
                  </a:ext>
                </a:extLst>
              </a:tr>
              <a:tr h="11805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11</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China Unicom</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FS_URLLC_Mgt</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SP-220146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12"/>
                  </a:ext>
                </a:extLst>
              </a:tr>
              <a:tr h="11805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12</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(finished) Study on Management Aspects of 5GLAN</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China Mobile</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FS_5GLAN_Mgt</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SP-220324</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3"/>
                  </a:ext>
                </a:extLst>
              </a:tr>
              <a:tr h="218218">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13</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(finished)</a:t>
                      </a:r>
                      <a:r>
                        <a:rPr lang="zh-CN" altLang="en-US" sz="700" kern="1200" dirty="0">
                          <a:solidFill>
                            <a:srgbClr val="000000"/>
                          </a:solidFill>
                          <a:effectLst/>
                          <a:latin typeface="Arial" panose="020B0604020202020204" pitchFamily="34" charset="0"/>
                          <a:ea typeface="+mn-ea"/>
                          <a:cs typeface="Arial" panose="020B0604020202020204" pitchFamily="34" charset="0"/>
                        </a:rPr>
                        <a:t> </a:t>
                      </a:r>
                      <a:r>
                        <a:rPr lang="en-US" altLang="zh-CN" sz="700" kern="1200" dirty="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China</a:t>
                      </a:r>
                      <a:r>
                        <a:rPr lang="en-US" altLang="zh-CN" sz="700" kern="1200" baseline="0" dirty="0">
                          <a:solidFill>
                            <a:schemeClr val="tx1"/>
                          </a:solidFill>
                          <a:effectLst/>
                          <a:latin typeface="Arial" panose="020B0604020202020204" pitchFamily="34" charset="0"/>
                          <a:ea typeface="+mn-ea"/>
                          <a:cs typeface="Arial" panose="020B0604020202020204" pitchFamily="34" charset="0"/>
                        </a:rPr>
                        <a:t> Mobile</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FS_MCVNF</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SP-220150</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4"/>
                  </a:ext>
                </a:extLst>
              </a:tr>
              <a:tr h="149908">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14</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 on Management Aspects of 5G MOCN Network Sharing Phase2</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China Unicom</a:t>
                      </a:r>
                      <a:endParaRPr lang="zh-CN" alt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FS_MANS_ph2</a:t>
                      </a:r>
                      <a:endParaRPr lang="zh-CN"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SP-220151</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15"/>
                  </a:ext>
                </a:extLst>
              </a:tr>
              <a:tr h="218218">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15</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altLang="zh-CN" sz="700" kern="12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Study on continuous integration continuous delivery support for 3GPP NFs</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SP-211427</a:t>
                      </a:r>
                      <a:endParaRPr lang="zh-CN" altLang="en-US"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6"/>
                  </a:ext>
                </a:extLst>
              </a:tr>
              <a:tr h="11805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Study on Management of Trace/MDT phase 2 </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FS_5GMDT_Ph2</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a:solidFill>
                            <a:schemeClr val="tx1"/>
                          </a:solidFill>
                          <a:effectLst/>
                          <a:latin typeface="Arial" panose="020B0604020202020204" pitchFamily="34" charset="0"/>
                          <a:ea typeface="+mn-ea"/>
                          <a:cs typeface="Arial" panose="020B0604020202020204" pitchFamily="34" charset="0"/>
                        </a:rPr>
                        <a:t>SP-220152</a:t>
                      </a:r>
                      <a:endParaRPr lang="zh-CN" altLang="en-US"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17"/>
                  </a:ext>
                </a:extLst>
              </a:tr>
              <a:tr h="20901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17</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algn="l">
                        <a:spcAft>
                          <a:spcPts val="0"/>
                        </a:spcAft>
                      </a:pPr>
                      <a:r>
                        <a:rPr lang="en-US" sz="700" dirty="0">
                          <a:effectLst/>
                          <a:latin typeface="Arial" panose="020B0604020202020204" pitchFamily="34" charset="0"/>
                          <a:ea typeface="宋体" panose="02010600030101010101" pitchFamily="2" charset="-122"/>
                        </a:rPr>
                        <a:t>(finished)Study on YANG P</a:t>
                      </a:r>
                      <a:r>
                        <a:rPr lang="en-US" sz="700" dirty="0">
                          <a:solidFill>
                            <a:schemeClr val="tx1"/>
                          </a:solidFill>
                          <a:effectLst/>
                          <a:latin typeface="Arial" panose="020B0604020202020204" pitchFamily="34" charset="0"/>
                          <a:ea typeface="宋体" panose="02010600030101010101" pitchFamily="2" charset="-122"/>
                        </a:rPr>
                        <a:t>USH (stopped at SA5#144e)</a:t>
                      </a:r>
                      <a:endParaRPr lang="zh-CN" sz="1050" dirty="0">
                        <a:solidFill>
                          <a:schemeClr val="tx1"/>
                        </a:solidFill>
                        <a:effectLst/>
                        <a:latin typeface="Times New Roman" panose="02020603050405020304" pitchFamily="18" charset="0"/>
                        <a:ea typeface="宋体" panose="02010600030101010101" pitchFamily="2" charset="-122"/>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Ericsson</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FS_YANG</a:t>
                      </a:r>
                      <a:endParaRPr lang="zh-CN"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SP-200765</a:t>
                      </a:r>
                      <a:endParaRPr lang="zh-CN" altLang="en-US" sz="7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18"/>
                  </a:ext>
                </a:extLst>
              </a:tr>
              <a:tr h="10711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18</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mn-cs"/>
                        </a:rPr>
                        <a:t>Study on Management Aspects of IoT NTN Enhancements</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China Unicom</a:t>
                      </a:r>
                      <a:endParaRPr lang="zh-CN" altLang="en-US" sz="700" kern="1200" dirty="0">
                        <a:solidFill>
                          <a:schemeClr val="tx1"/>
                        </a:solidFill>
                        <a:effectLst/>
                        <a:latin typeface="Arial" panose="020B0604020202020204" pitchFamily="34" charset="0"/>
                        <a:ea typeface="+mn-ea"/>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FS_IOT_NTN</a:t>
                      </a:r>
                      <a:endParaRPr lang="zh-CN" altLang="en-US"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mn-cs"/>
                        </a:rPr>
                        <a:t>SP-220490</a:t>
                      </a:r>
                      <a:endParaRPr lang="zh-CN" alt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20"/>
                  </a:ext>
                </a:extLst>
              </a:tr>
              <a:tr h="15304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宋体" panose="02010600030101010101" pitchFamily="2" charset="-122"/>
                          <a:cs typeface="+mn-cs"/>
                        </a:rPr>
                        <a:t>19</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Study on Data management phase 2</a:t>
                      </a:r>
                      <a:endParaRPr 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Nokia</a:t>
                      </a:r>
                      <a:endParaRPr lang="zh-CN" altLang="en-US" sz="700" kern="1200" dirty="0">
                        <a:solidFill>
                          <a:schemeClr val="tx1"/>
                        </a:solidFill>
                        <a:effectLst/>
                        <a:latin typeface="Arial" panose="020B0604020202020204" pitchFamily="34" charset="0"/>
                        <a:ea typeface="+mn-ea"/>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FS_MADCOL_ph2</a:t>
                      </a:r>
                      <a:endParaRPr lang="zh-CN" altLang="en-US"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mn-cs"/>
                        </a:rPr>
                        <a:t>SP-220842</a:t>
                      </a:r>
                      <a:endParaRPr lang="zh-CN" altLang="zh-CN" sz="700" kern="1200" dirty="0">
                        <a:solidFill>
                          <a:schemeClr val="tx1"/>
                        </a:solidFill>
                        <a:effectLst/>
                        <a:latin typeface="Arial" panose="020B0604020202020204" pitchFamily="34" charset="0"/>
                        <a:ea typeface="宋体" panose="02010600030101010101" pitchFamily="2" charset="-122"/>
                        <a:cs typeface="+mn-cs"/>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022"/>
                  </a:ext>
                </a:extLst>
              </a:tr>
            </a:tbl>
          </a:graphicData>
        </a:graphic>
      </p:graphicFrame>
      <p:graphicFrame>
        <p:nvGraphicFramePr>
          <p:cNvPr id="8" name="表格 7">
            <a:extLst>
              <a:ext uri="{FF2B5EF4-FFF2-40B4-BE49-F238E27FC236}">
                <a16:creationId xmlns:a16="http://schemas.microsoft.com/office/drawing/2014/main" id="{3EDDC5EA-CF05-409D-AE7B-B50EB7A6721E}"/>
              </a:ext>
            </a:extLst>
          </p:cNvPr>
          <p:cNvGraphicFramePr>
            <a:graphicFrameLocks noGrp="1"/>
          </p:cNvGraphicFramePr>
          <p:nvPr>
            <p:extLst>
              <p:ext uri="{D42A27DB-BD31-4B8C-83A1-F6EECF244321}">
                <p14:modId xmlns:p14="http://schemas.microsoft.com/office/powerpoint/2010/main" val="1087252366"/>
              </p:ext>
            </p:extLst>
          </p:nvPr>
        </p:nvGraphicFramePr>
        <p:xfrm>
          <a:off x="120651" y="4852722"/>
          <a:ext cx="5943735" cy="1447800"/>
        </p:xfrm>
        <a:graphic>
          <a:graphicData uri="http://schemas.openxmlformats.org/drawingml/2006/table">
            <a:tbl>
              <a:tblPr>
                <a:tableStyleId>{5C22544A-7EE6-4342-B048-85BDC9FD1C3A}</a:tableStyleId>
              </a:tblPr>
              <a:tblGrid>
                <a:gridCol w="285449">
                  <a:extLst>
                    <a:ext uri="{9D8B030D-6E8A-4147-A177-3AD203B41FA5}">
                      <a16:colId xmlns:a16="http://schemas.microsoft.com/office/drawing/2014/main" val="20000"/>
                    </a:ext>
                  </a:extLst>
                </a:gridCol>
                <a:gridCol w="2907574">
                  <a:extLst>
                    <a:ext uri="{9D8B030D-6E8A-4147-A177-3AD203B41FA5}">
                      <a16:colId xmlns:a16="http://schemas.microsoft.com/office/drawing/2014/main" val="20001"/>
                    </a:ext>
                  </a:extLst>
                </a:gridCol>
                <a:gridCol w="1209295">
                  <a:extLst>
                    <a:ext uri="{9D8B030D-6E8A-4147-A177-3AD203B41FA5}">
                      <a16:colId xmlns:a16="http://schemas.microsoft.com/office/drawing/2014/main" val="20002"/>
                    </a:ext>
                  </a:extLst>
                </a:gridCol>
                <a:gridCol w="931817">
                  <a:extLst>
                    <a:ext uri="{9D8B030D-6E8A-4147-A177-3AD203B41FA5}">
                      <a16:colId xmlns:a16="http://schemas.microsoft.com/office/drawing/2014/main" val="20003"/>
                    </a:ext>
                  </a:extLst>
                </a:gridCol>
                <a:gridCol w="609600">
                  <a:extLst>
                    <a:ext uri="{9D8B030D-6E8A-4147-A177-3AD203B41FA5}">
                      <a16:colId xmlns:a16="http://schemas.microsoft.com/office/drawing/2014/main" val="20005"/>
                    </a:ext>
                  </a:extLst>
                </a:gridCol>
              </a:tblGrid>
              <a:tr h="87570">
                <a:tc gridSpan="5">
                  <a:txBody>
                    <a:bodyPr/>
                    <a:lstStyle/>
                    <a:p>
                      <a:pPr marL="0" algn="l" defTabSz="1219170" rtl="0" eaLnBrk="1" latinLnBrk="0" hangingPunct="1">
                        <a:spcAft>
                          <a:spcPts val="0"/>
                        </a:spcAft>
                      </a:pPr>
                      <a:r>
                        <a:rPr lang="en-US" altLang="zh-CN" sz="800" b="1" kern="1200" dirty="0">
                          <a:solidFill>
                            <a:srgbClr val="FF0000"/>
                          </a:solidFill>
                          <a:effectLst/>
                          <a:latin typeface="Arial" panose="020B0604020202020204" pitchFamily="34" charset="0"/>
                          <a:ea typeface="+mn-ea"/>
                          <a:cs typeface="Arial" panose="020B0604020202020204" pitchFamily="34" charset="0"/>
                        </a:rPr>
                        <a:t>Support of New Services</a:t>
                      </a:r>
                      <a:endParaRPr lang="zh-CN" sz="800" b="1" kern="1200" dirty="0">
                        <a:solidFill>
                          <a:srgbClr val="FF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1"/>
                  </a:ext>
                </a:extLst>
              </a:tr>
              <a:tr h="7810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20</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algn="l">
                        <a:spcAft>
                          <a:spcPts val="0"/>
                        </a:spcAft>
                      </a:pPr>
                      <a:r>
                        <a:rPr lang="en-US" sz="700" kern="1200" dirty="0">
                          <a:solidFill>
                            <a:schemeClr val="tx1"/>
                          </a:solidFill>
                          <a:effectLst/>
                          <a:latin typeface="Arial" panose="020B0604020202020204" pitchFamily="34" charset="0"/>
                          <a:ea typeface="+mn-ea"/>
                          <a:cs typeface="Arial" panose="020B0604020202020204" pitchFamily="34" charset="0"/>
                        </a:rPr>
                        <a:t>(finished)Study on enhancement of management of non-public networks</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r>
                        <a:rPr lang="en-US" altLang="zh-CN" sz="700" kern="1200" dirty="0">
                          <a:solidFill>
                            <a:schemeClr val="tx1"/>
                          </a:solidFill>
                          <a:effectLst/>
                          <a:latin typeface="Arial" panose="020B0604020202020204" pitchFamily="34" charset="0"/>
                          <a:ea typeface="+mn-ea"/>
                          <a:cs typeface="Arial" panose="020B0604020202020204" pitchFamily="34" charset="0"/>
                        </a:rPr>
                        <a:t>Huawei</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algn="l" defTabSz="1219170" rtl="0" eaLnBrk="1" latinLnBrk="0" hangingPunct="1">
                        <a:spcAft>
                          <a:spcPts val="0"/>
                        </a:spcAft>
                      </a:pPr>
                      <a:r>
                        <a:rPr lang="en-GB" sz="700" kern="1200" dirty="0" err="1">
                          <a:solidFill>
                            <a:schemeClr val="tx1"/>
                          </a:solidFill>
                          <a:effectLst/>
                          <a:latin typeface="Arial" panose="020B0604020202020204" pitchFamily="34" charset="0"/>
                          <a:ea typeface="+mn-ea"/>
                          <a:cs typeface="Arial" panose="020B0604020202020204" pitchFamily="34" charset="0"/>
                        </a:rPr>
                        <a:t>FS_OAM_eNPN</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tc>
                  <a:txBody>
                    <a:bodyPr/>
                    <a:lstStyle/>
                    <a:p>
                      <a:pPr marL="0" algn="l" defTabSz="1219170" rtl="0" eaLnBrk="1" latinLnBrk="0" hangingPunct="1">
                        <a:spcAft>
                          <a:spcPts val="0"/>
                        </a:spcAft>
                      </a:pPr>
                      <a:r>
                        <a:rPr lang="en-US" altLang="zh-CN" sz="700" kern="1200" dirty="0">
                          <a:solidFill>
                            <a:schemeClr val="tx1"/>
                          </a:solidFill>
                          <a:effectLst/>
                          <a:latin typeface="Arial" panose="020B0604020202020204" pitchFamily="34" charset="0"/>
                          <a:ea typeface="+mn-ea"/>
                          <a:cs typeface="Arial" panose="020B0604020202020204" pitchFamily="34" charset="0"/>
                        </a:rPr>
                        <a:t>SP-211436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2"/>
                  </a:ext>
                </a:extLst>
              </a:tr>
              <a:tr h="7810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21</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Huawei</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3"/>
                  </a:ext>
                </a:extLst>
              </a:tr>
              <a:tr h="14437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22</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a:solidFill>
                            <a:srgbClr val="000000"/>
                          </a:solidFill>
                          <a:effectLst/>
                          <a:latin typeface="Arial" panose="020B0604020202020204" pitchFamily="34" charset="0"/>
                          <a:ea typeface="+mn-ea"/>
                          <a:cs typeface="Arial" panose="020B0604020202020204" pitchFamily="34" charset="0"/>
                        </a:rPr>
                        <a:t>Samsung</a:t>
                      </a:r>
                    </a:p>
                    <a:p>
                      <a:endParaRPr lang="zh-CN" altLang="en-US" sz="7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Arial" panose="020B0604020202020204" pitchFamily="34" charset="0"/>
                          <a:cs typeface="Arial" panose="020B0604020202020204" pitchFamily="34" charset="0"/>
                        </a:rPr>
                        <a:t>FS_NSOEU</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4"/>
                  </a:ext>
                </a:extLst>
              </a:tr>
              <a:tr h="7810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23</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7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7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p>
                  </a:txBody>
                  <a:tcPr marL="4763" marR="4763" marT="4763" marB="0">
                    <a:solidFill>
                      <a:schemeClr val="accent3">
                        <a:lumMod val="20000"/>
                        <a:lumOff val="80000"/>
                      </a:schemeClr>
                    </a:solidFill>
                  </a:tcPr>
                </a:tc>
                <a:tc>
                  <a:txBody>
                    <a:bodyPr/>
                    <a:lstStyle/>
                    <a:p>
                      <a:r>
                        <a:rPr lang="en-US" altLang="zh-CN" sz="700">
                          <a:latin typeface="Arial" panose="020B0604020202020204" pitchFamily="34" charset="0"/>
                          <a:cs typeface="Arial" panose="020B0604020202020204" pitchFamily="34" charset="0"/>
                        </a:rPr>
                        <a:t>Huawei</a:t>
                      </a:r>
                      <a:endParaRPr lang="zh-CN" altLang="en-US" sz="7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7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5"/>
                  </a:ext>
                </a:extLst>
              </a:tr>
              <a:tr h="7810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24</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7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700" kern="1200">
                          <a:solidFill>
                            <a:srgbClr val="000000"/>
                          </a:solidFill>
                          <a:effectLst/>
                          <a:latin typeface="Arial" panose="020B0604020202020204" pitchFamily="34" charset="0"/>
                          <a:ea typeface="+mn-ea"/>
                          <a:cs typeface="Arial" panose="020B0604020202020204" pitchFamily="34" charset="0"/>
                        </a:rPr>
                        <a:t>Huawei</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Arial" panose="020B0604020202020204" pitchFamily="34" charset="0"/>
                          <a:cs typeface="Arial" panose="020B0604020202020204" pitchFamily="34" charset="0"/>
                        </a:rPr>
                        <a:t>FS_DCSA</a:t>
                      </a:r>
                      <a:endParaRPr lang="zh-CN" altLang="en-US" sz="7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7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6"/>
                  </a:ext>
                </a:extLst>
              </a:tr>
              <a:tr h="14437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25</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management aspects of network slice management capability exposure</a:t>
                      </a:r>
                      <a:endParaRPr 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Alibaba</a:t>
                      </a:r>
                      <a:endParaRPr lang="zh-CN" altLang="en-US"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FS_NSCE</a:t>
                      </a:r>
                      <a:endParaRPr 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SP-220142</a:t>
                      </a:r>
                      <a:endParaRPr lang="zh-CN" altLang="en-US"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7"/>
                  </a:ext>
                </a:extLst>
              </a:tr>
              <a:tr h="14437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kern="1200" dirty="0">
                          <a:solidFill>
                            <a:schemeClr val="tx1"/>
                          </a:solidFill>
                          <a:effectLst/>
                          <a:latin typeface="Arial" panose="020B0604020202020204" pitchFamily="34" charset="0"/>
                          <a:ea typeface="+mn-ea"/>
                          <a:cs typeface="Arial" panose="020B0604020202020204" pitchFamily="34" charset="0"/>
                        </a:rPr>
                        <a:t>26</a:t>
                      </a:r>
                      <a:endParaRPr lang="zh-CN" altLang="en-US" sz="7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Study on alignment with ETSI MEC for Edge computing management</a:t>
                      </a:r>
                      <a:endParaRPr 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Huawei</a:t>
                      </a:r>
                      <a:endParaRPr lang="zh-CN" altLang="en-US"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FS_MEC_ECM</a:t>
                      </a:r>
                      <a:endParaRPr lang="zh-CN"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kern="1200" dirty="0">
                          <a:solidFill>
                            <a:srgbClr val="000000"/>
                          </a:solidFill>
                          <a:effectLst/>
                          <a:latin typeface="Arial" panose="020B0604020202020204" pitchFamily="34" charset="0"/>
                          <a:ea typeface="+mn-ea"/>
                          <a:cs typeface="Arial" panose="020B0604020202020204" pitchFamily="34" charset="0"/>
                        </a:rPr>
                        <a:t>SP-220147//S5-231198</a:t>
                      </a:r>
                      <a:endParaRPr lang="zh-CN" altLang="en-US" sz="7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7541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52463" y="0"/>
            <a:ext cx="9102725" cy="1143000"/>
          </a:xfrm>
        </p:spPr>
        <p:txBody>
          <a:bodyPr/>
          <a:lstStyle/>
          <a:p>
            <a:r>
              <a:rPr lang="en-GB" altLang="en-US" sz="2800" dirty="0"/>
              <a:t>Summary - SA5 </a:t>
            </a:r>
            <a:r>
              <a:rPr lang="en-US" altLang="zh-CN" sz="2800" dirty="0"/>
              <a:t>Rel-18 WI </a:t>
            </a:r>
            <a:r>
              <a:rPr lang="en-GB" altLang="en-US" sz="2800" dirty="0"/>
              <a:t>progress</a:t>
            </a:r>
            <a:endParaRPr lang="en-US" altLang="en-US" sz="2800" dirty="0"/>
          </a:p>
        </p:txBody>
      </p:sp>
      <p:graphicFrame>
        <p:nvGraphicFramePr>
          <p:cNvPr id="6"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2275707380"/>
              </p:ext>
            </p:extLst>
          </p:nvPr>
        </p:nvGraphicFramePr>
        <p:xfrm>
          <a:off x="195383" y="1027207"/>
          <a:ext cx="11801232" cy="4870260"/>
        </p:xfrm>
        <a:graphic>
          <a:graphicData uri="http://schemas.openxmlformats.org/drawingml/2006/table">
            <a:tbl>
              <a:tblPr firstRow="1" firstCol="1" bandRow="1">
                <a:tableStyleId>{F5AB1C69-6EDB-4FF4-983F-18BD219EF322}</a:tableStyleId>
              </a:tblPr>
              <a:tblGrid>
                <a:gridCol w="518771">
                  <a:extLst>
                    <a:ext uri="{9D8B030D-6E8A-4147-A177-3AD203B41FA5}">
                      <a16:colId xmlns:a16="http://schemas.microsoft.com/office/drawing/2014/main" val="20000"/>
                    </a:ext>
                  </a:extLst>
                </a:gridCol>
                <a:gridCol w="2583190">
                  <a:extLst>
                    <a:ext uri="{9D8B030D-6E8A-4147-A177-3AD203B41FA5}">
                      <a16:colId xmlns:a16="http://schemas.microsoft.com/office/drawing/2014/main" val="20001"/>
                    </a:ext>
                  </a:extLst>
                </a:gridCol>
                <a:gridCol w="774746">
                  <a:extLst>
                    <a:ext uri="{9D8B030D-6E8A-4147-A177-3AD203B41FA5}">
                      <a16:colId xmlns:a16="http://schemas.microsoft.com/office/drawing/2014/main" val="20002"/>
                    </a:ext>
                  </a:extLst>
                </a:gridCol>
                <a:gridCol w="1004974">
                  <a:extLst>
                    <a:ext uri="{9D8B030D-6E8A-4147-A177-3AD203B41FA5}">
                      <a16:colId xmlns:a16="http://schemas.microsoft.com/office/drawing/2014/main" val="20005"/>
                    </a:ext>
                  </a:extLst>
                </a:gridCol>
                <a:gridCol w="605048">
                  <a:extLst>
                    <a:ext uri="{9D8B030D-6E8A-4147-A177-3AD203B41FA5}">
                      <a16:colId xmlns:a16="http://schemas.microsoft.com/office/drawing/2014/main" val="20006"/>
                    </a:ext>
                  </a:extLst>
                </a:gridCol>
                <a:gridCol w="586714">
                  <a:extLst>
                    <a:ext uri="{9D8B030D-6E8A-4147-A177-3AD203B41FA5}">
                      <a16:colId xmlns:a16="http://schemas.microsoft.com/office/drawing/2014/main" val="2750818335"/>
                    </a:ext>
                  </a:extLst>
                </a:gridCol>
                <a:gridCol w="512973">
                  <a:extLst>
                    <a:ext uri="{9D8B030D-6E8A-4147-A177-3AD203B41FA5}">
                      <a16:colId xmlns:a16="http://schemas.microsoft.com/office/drawing/2014/main" val="20007"/>
                    </a:ext>
                  </a:extLst>
                </a:gridCol>
                <a:gridCol w="469900">
                  <a:extLst>
                    <a:ext uri="{9D8B030D-6E8A-4147-A177-3AD203B41FA5}">
                      <a16:colId xmlns:a16="http://schemas.microsoft.com/office/drawing/2014/main" val="20008"/>
                    </a:ext>
                  </a:extLst>
                </a:gridCol>
                <a:gridCol w="919177">
                  <a:extLst>
                    <a:ext uri="{9D8B030D-6E8A-4147-A177-3AD203B41FA5}">
                      <a16:colId xmlns:a16="http://schemas.microsoft.com/office/drawing/2014/main" val="20009"/>
                    </a:ext>
                  </a:extLst>
                </a:gridCol>
                <a:gridCol w="1431830">
                  <a:extLst>
                    <a:ext uri="{9D8B030D-6E8A-4147-A177-3AD203B41FA5}">
                      <a16:colId xmlns:a16="http://schemas.microsoft.com/office/drawing/2014/main" val="20010"/>
                    </a:ext>
                  </a:extLst>
                </a:gridCol>
                <a:gridCol w="1390046">
                  <a:extLst>
                    <a:ext uri="{9D8B030D-6E8A-4147-A177-3AD203B41FA5}">
                      <a16:colId xmlns:a16="http://schemas.microsoft.com/office/drawing/2014/main" val="20012"/>
                    </a:ext>
                  </a:extLst>
                </a:gridCol>
                <a:gridCol w="1003863">
                  <a:extLst>
                    <a:ext uri="{9D8B030D-6E8A-4147-A177-3AD203B41FA5}">
                      <a16:colId xmlns:a16="http://schemas.microsoft.com/office/drawing/2014/main" val="20013"/>
                    </a:ext>
                  </a:extLst>
                </a:gridCol>
              </a:tblGrid>
              <a:tr h="112527">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6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127661">
                <a:tc>
                  <a:txBody>
                    <a:bodyPr/>
                    <a:lstStyle/>
                    <a:p>
                      <a:pPr algn="l" fontAlgn="t"/>
                      <a:r>
                        <a:rPr lang="en-US" altLang="zh-CN" sz="800" b="0" i="0" u="none" strike="noStrike" dirty="0">
                          <a:solidFill>
                            <a:srgbClr val="000000"/>
                          </a:solidFill>
                          <a:effectLst/>
                          <a:latin typeface="+mn-lt"/>
                          <a:ea typeface="等线" panose="02010600030101010101" pitchFamily="2" charset="-122"/>
                        </a:rPr>
                        <a:t>990119</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AI/ML management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AIML_MGT</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SP-230335</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nchor="ctr"/>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algn="ctr">
                        <a:lnSpc>
                          <a:spcPct val="150000"/>
                        </a:lnSpc>
                        <a:spcAft>
                          <a:spcPts val="0"/>
                        </a:spcAft>
                      </a:pPr>
                      <a:endParaRPr lang="en-US" sz="8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Not started</a:t>
                      </a:r>
                      <a:endParaRPr lang="en-GB" sz="8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28.105; 28.552; 32.425; 28.554; 28.541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Yao, Yizhi, Intel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b="0" i="0" u="none" strike="noStrike" dirty="0">
                          <a:solidFill>
                            <a:schemeClr val="tx1"/>
                          </a:solidFill>
                          <a:effectLst/>
                          <a:latin typeface="Arial" panose="020B0604020202020204" pitchFamily="34" charset="0"/>
                          <a:ea typeface="等线" panose="02010600030101010101" pitchFamily="2" charset="-122"/>
                        </a:rPr>
                        <a:t>Hassan Al-kanani, NEC</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3324002326"/>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940045</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Network slicing provisioning rules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NSRULE</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2023/6/9</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60%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SP-211449</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8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0-&gt;15-&gt;35-&gt;45-&gt;55-&gt;60%</a:t>
                      </a:r>
                      <a:endParaRPr lang="en-GB" sz="8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28.531; 28.541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Robert Petersen, Ericsson </a:t>
                      </a:r>
                    </a:p>
                  </a:txBody>
                  <a:tcPr marL="9525" marR="9525" marT="9525" marB="0"/>
                </a:tc>
                <a:extLst>
                  <a:ext uri="{0D108BD9-81ED-4DB2-BD59-A6C34878D82A}">
                    <a16:rowId xmlns:a16="http://schemas.microsoft.com/office/drawing/2014/main" val="2055227842"/>
                  </a:ext>
                </a:extLst>
              </a:tr>
              <a:tr h="143019">
                <a:tc>
                  <a:txBody>
                    <a:bodyPr/>
                    <a:lstStyle/>
                    <a:p>
                      <a:pPr algn="l" fontAlgn="t"/>
                      <a:r>
                        <a:rPr lang="en-US" altLang="zh-CN" sz="800" b="0" i="0" u="none" strike="noStrike">
                          <a:solidFill>
                            <a:srgbClr val="000000"/>
                          </a:solidFill>
                          <a:effectLst/>
                          <a:latin typeface="+mn-lt"/>
                          <a:ea typeface="等线" panose="02010600030101010101" pitchFamily="2" charset="-122"/>
                        </a:rPr>
                        <a:t>990030</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Intent driven Management Service for Mobile Network phase 2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IDMS_MN_ph2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SP-230180</a:t>
                      </a:r>
                    </a:p>
                  </a:txBody>
                  <a:tcPr marL="9525" marR="9525" marT="9525" marB="0"/>
                </a:tc>
                <a:tc>
                  <a:txBody>
                    <a:bodyPr/>
                    <a:lstStyle/>
                    <a:p>
                      <a:pPr marL="0" algn="ctr" defTabSz="1219170" rtl="0" eaLnBrk="1" fontAlgn="t" latinLnBrk="0" hangingPunct="1">
                        <a:lnSpc>
                          <a:spcPct val="100000"/>
                        </a:lnSpc>
                        <a:spcAft>
                          <a:spcPts val="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800" kern="1200" dirty="0">
                          <a:solidFill>
                            <a:srgbClr val="000000"/>
                          </a:solidFill>
                          <a:effectLst/>
                          <a:latin typeface="+mn-lt"/>
                          <a:ea typeface="+mn-ea"/>
                          <a:cs typeface="Arial" panose="020B0604020202020204" pitchFamily="34" charset="0"/>
                        </a:rPr>
                        <a:t>SA2,RAN3,RAN2</a:t>
                      </a:r>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Not started</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28.312</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Xu </a:t>
                      </a:r>
                      <a:r>
                        <a:rPr lang="en-US" sz="700" b="0" i="0" u="none" strike="noStrike" dirty="0" err="1">
                          <a:solidFill>
                            <a:schemeClr val="tx1"/>
                          </a:solidFill>
                          <a:effectLst/>
                          <a:latin typeface="Arial" panose="020B0604020202020204" pitchFamily="34" charset="0"/>
                          <a:ea typeface="等线" panose="02010600030101010101" pitchFamily="2" charset="-122"/>
                        </a:rPr>
                        <a:t>Ruiyue</a:t>
                      </a:r>
                      <a:r>
                        <a:rPr lang="en-US" sz="700" b="0" i="0" u="none" strike="noStrike" dirty="0">
                          <a:solidFill>
                            <a:schemeClr val="tx1"/>
                          </a:solidFill>
                          <a:effectLst/>
                          <a:latin typeface="Arial" panose="020B0604020202020204" pitchFamily="34" charset="0"/>
                          <a:ea typeface="等线" panose="02010600030101010101" pitchFamily="2" charset="-122"/>
                        </a:rPr>
                        <a:t>, Huawei </a:t>
                      </a:r>
                    </a:p>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Mark Scott, Ericsson</a:t>
                      </a:r>
                    </a:p>
                  </a:txBody>
                  <a:tcPr marL="9525" marR="9525" marT="9525" marB="0"/>
                </a:tc>
                <a:extLst>
                  <a:ext uri="{0D108BD9-81ED-4DB2-BD59-A6C34878D82A}">
                    <a16:rowId xmlns:a16="http://schemas.microsoft.com/office/drawing/2014/main" val="10002"/>
                  </a:ext>
                </a:extLst>
              </a:tr>
              <a:tr h="189092">
                <a:tc>
                  <a:txBody>
                    <a:bodyPr/>
                    <a:lstStyle/>
                    <a:p>
                      <a:pPr algn="l" fontAlgn="t"/>
                      <a:r>
                        <a:rPr lang="en-US" altLang="zh-CN" sz="800" b="0" i="0" u="none" strike="noStrike">
                          <a:solidFill>
                            <a:srgbClr val="000000"/>
                          </a:solidFill>
                          <a:effectLst/>
                          <a:latin typeface="+mn-lt"/>
                          <a:ea typeface="等线" panose="02010600030101010101" pitchFamily="2" charset="-122"/>
                        </a:rPr>
                        <a:t>970031</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Data Analytics phase 2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eMDAS_Ph2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15%</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SP-220981</a:t>
                      </a:r>
                    </a:p>
                  </a:txBody>
                  <a:tcPr marL="9525" marR="9525" marT="9525" marB="0"/>
                </a:tc>
                <a:tc>
                  <a:txBody>
                    <a:bodyPr/>
                    <a:lstStyle/>
                    <a:p>
                      <a:pPr marL="0" algn="ctr" defTabSz="1219170" rtl="0" eaLnBrk="1" latinLnBrk="0" hangingPunct="1">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0-&gt;5-&gt;15%</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28.104; 28.552; 32.425; 28.554; 28.541; 28.622; 28.623; 28.533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Yao, Yizhi, Intel </a:t>
                      </a:r>
                    </a:p>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Hassan, NEC</a:t>
                      </a:r>
                    </a:p>
                  </a:txBody>
                  <a:tcPr marL="9525" marR="9525" marT="9525" marB="0"/>
                </a:tc>
                <a:extLst>
                  <a:ext uri="{0D108BD9-81ED-4DB2-BD59-A6C34878D82A}">
                    <a16:rowId xmlns:a16="http://schemas.microsoft.com/office/drawing/2014/main" val="10003"/>
                  </a:ext>
                </a:extLst>
              </a:tr>
              <a:tr h="138219">
                <a:tc>
                  <a:txBody>
                    <a:bodyPr/>
                    <a:lstStyle/>
                    <a:p>
                      <a:pPr algn="l" fontAlgn="t"/>
                      <a:r>
                        <a:rPr lang="en-US" altLang="zh-CN" sz="800" b="0" i="0" u="none" strike="noStrike">
                          <a:solidFill>
                            <a:srgbClr val="000000"/>
                          </a:solidFill>
                          <a:effectLst/>
                          <a:latin typeface="+mn-lt"/>
                          <a:ea typeface="等线" panose="02010600030101010101" pitchFamily="2" charset="-122"/>
                        </a:rPr>
                        <a:t>950031</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Additional NRM features phase 2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AdNRM_ph2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2023/3/3</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65%</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SP-220351</a:t>
                      </a:r>
                    </a:p>
                  </a:txBody>
                  <a:tcPr marL="9525" marR="9525" marT="9525" marB="0"/>
                </a:tc>
                <a:tc>
                  <a:txBody>
                    <a:bodyPr/>
                    <a:lstStyle/>
                    <a:p>
                      <a:pPr marL="0" algn="ctr" defTabSz="1219170" rtl="0" eaLnBrk="1" latinLnBrk="0" hangingPunct="1">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0-&gt;5-&gt;7-&gt;10 -&gt;</a:t>
                      </a:r>
                      <a:r>
                        <a:rPr lang="en-US" altLang="zh-CN" sz="800" kern="1200" baseline="0" dirty="0">
                          <a:solidFill>
                            <a:srgbClr val="000000"/>
                          </a:solidFill>
                          <a:effectLst/>
                          <a:latin typeface="+mn-lt"/>
                          <a:ea typeface="+mn-ea"/>
                          <a:cs typeface="Arial" panose="020B0604020202020204" pitchFamily="34" charset="0"/>
                        </a:rPr>
                        <a:t> </a:t>
                      </a:r>
                      <a:r>
                        <a:rPr lang="en-US" altLang="zh-CN" sz="800" kern="1200" dirty="0">
                          <a:solidFill>
                            <a:srgbClr val="000000"/>
                          </a:solidFill>
                          <a:effectLst/>
                          <a:latin typeface="+mn-lt"/>
                          <a:ea typeface="+mn-ea"/>
                          <a:cs typeface="Arial" panose="020B0604020202020204" pitchFamily="34" charset="0"/>
                        </a:rPr>
                        <a:t>30-&gt;55-&gt;65%</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zh-CN" altLang="en-US" sz="700" b="0" i="0" u="none" strike="noStrike">
                          <a:solidFill>
                            <a:srgbClr val="000000"/>
                          </a:solidFill>
                          <a:effectLst/>
                          <a:latin typeface="Arial" panose="020B0604020202020204" pitchFamily="34" charset="0"/>
                          <a:ea typeface="等线" panose="02010600030101010101" pitchFamily="2" charset="-122"/>
                        </a:rPr>
                        <a:t>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Sean Sun, Nokia </a:t>
                      </a:r>
                    </a:p>
                  </a:txBody>
                  <a:tcPr marL="9525" marR="9525" marT="9525" marB="0"/>
                </a:tc>
                <a:extLst>
                  <a:ext uri="{0D108BD9-81ED-4DB2-BD59-A6C34878D82A}">
                    <a16:rowId xmlns:a16="http://schemas.microsoft.com/office/drawing/2014/main" val="10004"/>
                  </a:ext>
                </a:extLst>
              </a:tr>
              <a:tr h="189092">
                <a:tc>
                  <a:txBody>
                    <a:bodyPr/>
                    <a:lstStyle/>
                    <a:p>
                      <a:pPr algn="l" fontAlgn="t"/>
                      <a:r>
                        <a:rPr lang="en-US" altLang="zh-CN" sz="800" b="0" i="0" u="none" strike="noStrike">
                          <a:solidFill>
                            <a:srgbClr val="000000"/>
                          </a:solidFill>
                          <a:effectLst/>
                          <a:latin typeface="+mn-lt"/>
                          <a:ea typeface="等线" panose="02010600030101010101" pitchFamily="2" charset="-122"/>
                        </a:rPr>
                        <a:t>940030</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Self-Configuration of RAN NEs</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RANSC</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50%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SP-211431</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sv-SE" sz="8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chemeClr val="tx1"/>
                          </a:solidFill>
                          <a:effectLst/>
                          <a:latin typeface="+mn-lt"/>
                          <a:ea typeface="+mn-ea"/>
                          <a:cs typeface="Arial" panose="020B0604020202020204" pitchFamily="34" charset="0"/>
                        </a:rPr>
                        <a:t>0-&gt;</a:t>
                      </a:r>
                      <a:r>
                        <a:rPr lang="en-US" altLang="zh-CN" sz="800" kern="1200" dirty="0">
                          <a:solidFill>
                            <a:srgbClr val="FF3300"/>
                          </a:solidFill>
                          <a:effectLst/>
                          <a:latin typeface="+mn-lt"/>
                          <a:ea typeface="+mn-ea"/>
                          <a:cs typeface="Arial" panose="020B0604020202020204" pitchFamily="34" charset="0"/>
                        </a:rPr>
                        <a:t>5-&gt;5-&gt;5-</a:t>
                      </a:r>
                      <a:r>
                        <a:rPr lang="en-US" altLang="zh-CN" sz="800" kern="1200" dirty="0">
                          <a:solidFill>
                            <a:schemeClr val="tx1"/>
                          </a:solidFill>
                          <a:effectLst/>
                          <a:latin typeface="+mn-lt"/>
                          <a:ea typeface="+mn-ea"/>
                          <a:cs typeface="Arial" panose="020B0604020202020204" pitchFamily="34" charset="0"/>
                        </a:rPr>
                        <a:t>&gt;45-&gt;50%</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28.313; ; 28.317</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Hu, </a:t>
                      </a:r>
                      <a:r>
                        <a:rPr lang="en-US" sz="700" b="0" i="0" u="none" strike="noStrike" dirty="0" err="1">
                          <a:solidFill>
                            <a:schemeClr val="tx1"/>
                          </a:solidFill>
                          <a:effectLst/>
                          <a:latin typeface="Arial" panose="020B0604020202020204" pitchFamily="34" charset="0"/>
                          <a:ea typeface="等线" panose="02010600030101010101" pitchFamily="2" charset="-122"/>
                        </a:rPr>
                        <a:t>Yaxi</a:t>
                      </a:r>
                      <a:r>
                        <a:rPr lang="en-US" sz="700" b="0" i="0" u="none" strike="noStrike" dirty="0">
                          <a:solidFill>
                            <a:schemeClr val="tx1"/>
                          </a:solidFill>
                          <a:effectLst/>
                          <a:latin typeface="Arial" panose="020B0604020202020204" pitchFamily="34" charset="0"/>
                          <a:ea typeface="等线" panose="02010600030101010101" pitchFamily="2" charset="-122"/>
                        </a:rPr>
                        <a:t>, China Mobile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b="0" i="0" u="none" strike="noStrike" dirty="0">
                          <a:solidFill>
                            <a:schemeClr val="tx1"/>
                          </a:solidFill>
                          <a:effectLst/>
                          <a:latin typeface="Arial" panose="020B0604020202020204" pitchFamily="34" charset="0"/>
                          <a:ea typeface="等线" panose="02010600030101010101" pitchFamily="2" charset="-122"/>
                        </a:rPr>
                        <a:t>Xu </a:t>
                      </a:r>
                      <a:r>
                        <a:rPr lang="en-US" altLang="zh-CN" sz="700" b="0" i="0" u="none" strike="noStrike" dirty="0" err="1">
                          <a:solidFill>
                            <a:schemeClr val="tx1"/>
                          </a:solidFill>
                          <a:effectLst/>
                          <a:latin typeface="Arial" panose="020B0604020202020204" pitchFamily="34" charset="0"/>
                          <a:ea typeface="等线" panose="02010600030101010101" pitchFamily="2" charset="-122"/>
                        </a:rPr>
                        <a:t>Ruiyue</a:t>
                      </a:r>
                      <a:r>
                        <a:rPr lang="en-US" altLang="zh-CN" sz="700" b="0" i="0" u="none" strike="noStrike" dirty="0">
                          <a:solidFill>
                            <a:schemeClr val="tx1"/>
                          </a:solidFill>
                          <a:effectLst/>
                          <a:latin typeface="Arial" panose="020B0604020202020204" pitchFamily="34" charset="0"/>
                          <a:ea typeface="等线" panose="02010600030101010101" pitchFamily="2" charset="-122"/>
                        </a:rPr>
                        <a:t>, Huawei </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10005"/>
                  </a:ext>
                </a:extLst>
              </a:tr>
              <a:tr h="189092">
                <a:tc>
                  <a:txBody>
                    <a:bodyPr/>
                    <a:lstStyle/>
                    <a:p>
                      <a:pPr algn="l" fontAlgn="t"/>
                      <a:r>
                        <a:rPr lang="en-US" altLang="zh-CN" sz="800" b="0" i="0" u="none" strike="noStrike">
                          <a:solidFill>
                            <a:srgbClr val="000000"/>
                          </a:solidFill>
                          <a:effectLst/>
                          <a:latin typeface="+mn-lt"/>
                          <a:ea typeface="等线" panose="02010600030101010101" pitchFamily="2" charset="-122"/>
                        </a:rPr>
                        <a:t>980029</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of Trace/MDT phase 2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5GMDT_Ph2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SP-221163</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SA2,RAN2,RAN3</a:t>
                      </a:r>
                      <a:endParaRPr lang="sv-SE" sz="9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800" kern="1200" dirty="0">
                          <a:solidFill>
                            <a:srgbClr val="000000"/>
                          </a:solidFill>
                          <a:effectLst/>
                          <a:latin typeface="+mn-lt"/>
                          <a:ea typeface="+mn-ea"/>
                          <a:cs typeface="Arial" panose="020B0604020202020204" pitchFamily="34" charset="0"/>
                        </a:rPr>
                        <a:t>Not started</a:t>
                      </a:r>
                      <a:endParaRPr lang="en-GB" sz="800" b="0" kern="1200" dirty="0">
                        <a:solidFill>
                          <a:schemeClr val="dk1"/>
                        </a:solidFill>
                        <a:effectLst/>
                        <a:latin typeface="+mn-lt"/>
                        <a:ea typeface="+mn-ea"/>
                        <a:cs typeface="Arial" panose="020B0604020202020204" pitchFamily="34" charset="0"/>
                      </a:endParaRPr>
                    </a:p>
                  </a:txBody>
                  <a:tcPr marL="36002" marR="36002"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28.621; 28.622; 28.623; 32.421; 32.422; 32.423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Swaminathan, Sivaramakrishnan, Nokia </a:t>
                      </a:r>
                    </a:p>
                  </a:txBody>
                  <a:tcPr marL="9525" marR="9525" marT="9525" marB="0"/>
                </a:tc>
                <a:extLst>
                  <a:ext uri="{0D108BD9-81ED-4DB2-BD59-A6C34878D82A}">
                    <a16:rowId xmlns:a16="http://schemas.microsoft.com/office/drawing/2014/main" val="10006"/>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940037</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Enhancements of EE for 5G Phase 2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EE5GPLUS_Ph2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30%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SP-211441</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b="0" i="0" u="none" strike="noStrike" kern="1200" dirty="0">
                          <a:solidFill>
                            <a:srgbClr val="000000"/>
                          </a:solidFill>
                          <a:effectLst/>
                          <a:latin typeface="+mn-lt"/>
                          <a:ea typeface="+mn-ea"/>
                          <a:cs typeface="+mn-cs"/>
                        </a:rPr>
                        <a:t>SA2,RAN2,RAN3</a:t>
                      </a:r>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0-&gt;0-&gt;0-&gt;10-&gt;25-&gt;30%</a:t>
                      </a:r>
                      <a:endParaRPr lang="en-GB" sz="900" kern="1200" dirty="0">
                        <a:solidFill>
                          <a:srgbClr val="FF0000"/>
                        </a:solidFill>
                        <a:effectLst/>
                        <a:latin typeface="+mn-lt"/>
                        <a:ea typeface="+mn-ea"/>
                        <a:cs typeface="Arial" panose="020B0604020202020204" pitchFamily="34" charset="0"/>
                      </a:endParaRPr>
                    </a:p>
                  </a:txBody>
                  <a:tcPr marL="36002" marR="36002"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28.310; 28.552; 28.554; 28.541 </a:t>
                      </a:r>
                    </a:p>
                  </a:txBody>
                  <a:tcPr marL="9525" marR="9525" marT="9525" marB="0"/>
                </a:tc>
                <a:tc>
                  <a:txBody>
                    <a:bodyPr/>
                    <a:lstStyle/>
                    <a:p>
                      <a:pPr algn="l" fontAlgn="t"/>
                      <a:r>
                        <a:rPr lang="en-US" sz="700" b="0" i="0" u="none" strike="noStrike">
                          <a:solidFill>
                            <a:schemeClr val="tx1"/>
                          </a:solidFill>
                          <a:effectLst/>
                          <a:latin typeface="Arial" panose="020B0604020202020204" pitchFamily="34" charset="0"/>
                          <a:ea typeface="等线" panose="02010600030101010101" pitchFamily="2" charset="-122"/>
                        </a:rPr>
                        <a:t>Cornily Jean-Michel, Orange </a:t>
                      </a:r>
                    </a:p>
                  </a:txBody>
                  <a:tcPr marL="9525" marR="9525" marT="9525" marB="0"/>
                </a:tc>
                <a:extLst>
                  <a:ext uri="{0D108BD9-81ED-4DB2-BD59-A6C34878D82A}">
                    <a16:rowId xmlns:a16="http://schemas.microsoft.com/office/drawing/2014/main" val="10007"/>
                  </a:ext>
                </a:extLst>
              </a:tr>
              <a:tr h="147818">
                <a:tc>
                  <a:txBody>
                    <a:bodyPr/>
                    <a:lstStyle/>
                    <a:p>
                      <a:pPr algn="l" fontAlgn="t"/>
                      <a:r>
                        <a:rPr lang="en-US" altLang="zh-CN" sz="800" b="0" i="0" u="none" strike="noStrike">
                          <a:solidFill>
                            <a:srgbClr val="000000"/>
                          </a:solidFill>
                          <a:effectLst/>
                          <a:latin typeface="+mn-lt"/>
                          <a:ea typeface="等线" panose="02010600030101010101" pitchFamily="2" charset="-122"/>
                        </a:rPr>
                        <a:t>960025</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5G performance measurements and KPIs phase 3</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PM_KPI_5G_Ph3</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60%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SP-220690</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800" b="0" i="0" u="none" strike="noStrike" kern="1200" dirty="0">
                          <a:solidFill>
                            <a:srgbClr val="000000"/>
                          </a:solidFill>
                          <a:effectLst/>
                          <a:latin typeface="+mn-lt"/>
                          <a:ea typeface="+mn-ea"/>
                          <a:cs typeface="+mn-cs"/>
                        </a:rPr>
                        <a:t>RAN2/RAN3/SA4/CT1/CT4</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sv-SE" altLang="zh-CN" sz="800" b="0" kern="1200" dirty="0">
                          <a:solidFill>
                            <a:schemeClr val="dk1"/>
                          </a:solidFill>
                          <a:effectLst/>
                          <a:latin typeface="+mn-lt"/>
                          <a:ea typeface="+mn-ea"/>
                          <a:cs typeface="Arial" panose="020B0604020202020204" pitchFamily="34" charset="0"/>
                        </a:rPr>
                        <a:t>0 -&gt; 5</a:t>
                      </a:r>
                      <a:r>
                        <a:rPr lang="en-US" altLang="zh-CN" sz="800" b="0" kern="1200" dirty="0">
                          <a:solidFill>
                            <a:schemeClr val="dk1"/>
                          </a:solidFill>
                          <a:effectLst/>
                          <a:latin typeface="+mn-lt"/>
                          <a:ea typeface="+mn-ea"/>
                          <a:cs typeface="Arial" panose="020B0604020202020204" pitchFamily="34" charset="0"/>
                        </a:rPr>
                        <a:t>-&gt;15</a:t>
                      </a:r>
                      <a:r>
                        <a:rPr lang="sv-SE" altLang="zh-CN" sz="800" b="0" kern="1200" dirty="0">
                          <a:solidFill>
                            <a:schemeClr val="dk1"/>
                          </a:solidFill>
                          <a:effectLst/>
                          <a:latin typeface="+mn-lt"/>
                          <a:ea typeface="+mn-ea"/>
                          <a:cs typeface="Arial" panose="020B0604020202020204" pitchFamily="34" charset="0"/>
                        </a:rPr>
                        <a:t>-&gt;50-&gt;60%</a:t>
                      </a:r>
                      <a:endParaRPr lang="en-GB" sz="800" kern="1200" dirty="0">
                        <a:solidFill>
                          <a:srgbClr val="000000"/>
                        </a:solidFill>
                        <a:effectLst/>
                        <a:latin typeface="+mn-lt"/>
                        <a:ea typeface="+mn-ea"/>
                        <a:cs typeface="Arial" panose="020B0604020202020204" pitchFamily="34" charset="0"/>
                      </a:endParaRPr>
                    </a:p>
                  </a:txBody>
                  <a:tcPr marL="36002" marR="36002"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28.552; 32.425; 28.554; 28.550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Chen, </a:t>
                      </a:r>
                      <a:r>
                        <a:rPr lang="en-US" sz="700" b="0" i="0" u="none" strike="noStrike" dirty="0" err="1">
                          <a:solidFill>
                            <a:schemeClr val="tx1"/>
                          </a:solidFill>
                          <a:effectLst/>
                          <a:latin typeface="Arial" panose="020B0604020202020204" pitchFamily="34" charset="0"/>
                          <a:ea typeface="等线" panose="02010600030101010101" pitchFamily="2" charset="-122"/>
                        </a:rPr>
                        <a:t>Xiumin</a:t>
                      </a:r>
                      <a:r>
                        <a:rPr lang="en-US" sz="700" b="0" i="0" u="none" strike="noStrike" dirty="0">
                          <a:solidFill>
                            <a:schemeClr val="tx1"/>
                          </a:solidFill>
                          <a:effectLst/>
                          <a:latin typeface="Arial" panose="020B0604020202020204" pitchFamily="34" charset="0"/>
                          <a:ea typeface="等线" panose="02010600030101010101" pitchFamily="2" charset="-122"/>
                        </a:rPr>
                        <a:t>, China Telecom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700" b="0" i="0" u="none" strike="noStrike" dirty="0">
                          <a:solidFill>
                            <a:schemeClr val="tx1"/>
                          </a:solidFill>
                          <a:effectLst/>
                          <a:latin typeface="Arial" panose="020B0604020202020204" pitchFamily="34" charset="0"/>
                          <a:ea typeface="等线" panose="02010600030101010101" pitchFamily="2" charset="-122"/>
                        </a:rPr>
                        <a:t>Yao, Yizhi, Intel </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10008"/>
                  </a:ext>
                </a:extLst>
              </a:tr>
              <a:tr h="189092">
                <a:tc>
                  <a:txBody>
                    <a:bodyPr/>
                    <a:lstStyle/>
                    <a:p>
                      <a:pPr algn="l" fontAlgn="t"/>
                      <a:r>
                        <a:rPr lang="en-US" altLang="zh-CN" sz="800" b="0" i="0" u="none" strike="noStrike">
                          <a:solidFill>
                            <a:srgbClr val="000000"/>
                          </a:solidFill>
                          <a:effectLst/>
                          <a:latin typeface="+mn-lt"/>
                          <a:ea typeface="等线" panose="02010600030101010101" pitchFamily="2" charset="-122"/>
                        </a:rPr>
                        <a:t>870027</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Enhancement of QoE Measurement Collection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eQoE</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highlight>
                            <a:srgbClr val="00FF00"/>
                          </a:highlight>
                          <a:latin typeface="+mn-lt"/>
                          <a:ea typeface="等线" panose="02010600030101010101" pitchFamily="2" charset="-122"/>
                        </a:rPr>
                        <a:t>100%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SP-200193</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800" b="0" kern="1200" dirty="0">
                          <a:solidFill>
                            <a:schemeClr val="dk1"/>
                          </a:solidFill>
                          <a:effectLst/>
                          <a:latin typeface="+mn-lt"/>
                          <a:ea typeface="+mn-ea"/>
                          <a:cs typeface="Arial" panose="020B0604020202020204" pitchFamily="34" charset="0"/>
                        </a:rPr>
                        <a:t>95-&gt;95-&gt;</a:t>
                      </a:r>
                      <a:r>
                        <a:rPr lang="en-US" altLang="zh-CN" sz="800" b="0" kern="1200" dirty="0">
                          <a:solidFill>
                            <a:schemeClr val="dk1"/>
                          </a:solidFill>
                          <a:effectLst/>
                          <a:latin typeface="+mn-lt"/>
                          <a:ea typeface="+mn-ea"/>
                          <a:cs typeface="Arial" panose="020B0604020202020204" pitchFamily="34" charset="0"/>
                        </a:rPr>
                        <a:t>70-&gt;95</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800" b="0" kern="1200" dirty="0">
                          <a:solidFill>
                            <a:schemeClr val="dk1"/>
                          </a:solidFill>
                          <a:effectLst/>
                          <a:latin typeface="+mn-lt"/>
                          <a:ea typeface="+mn-ea"/>
                          <a:cs typeface="Arial" panose="020B0604020202020204" pitchFamily="34" charset="0"/>
                        </a:rPr>
                        <a:t>-&gt;100%</a:t>
                      </a:r>
                      <a:endParaRPr lang="zh-CN" sz="8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28.307; 28.308; 28.309; 28.404; 28.405; 28.406; 28.622; 28.623; 28.533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Bagher Zadeh, Ericsson </a:t>
                      </a:r>
                    </a:p>
                  </a:txBody>
                  <a:tcPr marL="9525" marR="9525" marT="9525" marB="0"/>
                </a:tc>
                <a:extLst>
                  <a:ext uri="{0D108BD9-81ED-4DB2-BD59-A6C34878D82A}">
                    <a16:rowId xmlns:a16="http://schemas.microsoft.com/office/drawing/2014/main" val="10009"/>
                  </a:ext>
                </a:extLst>
              </a:tr>
              <a:tr h="138219">
                <a:tc>
                  <a:txBody>
                    <a:bodyPr/>
                    <a:lstStyle/>
                    <a:p>
                      <a:pPr algn="l" fontAlgn="t"/>
                      <a:r>
                        <a:rPr lang="en-US" altLang="zh-CN" sz="800" b="0" i="0" u="none" strike="noStrike">
                          <a:solidFill>
                            <a:srgbClr val="000000"/>
                          </a:solidFill>
                          <a:effectLst/>
                          <a:latin typeface="+mn-lt"/>
                          <a:ea typeface="等线" panose="02010600030101010101" pitchFamily="2" charset="-122"/>
                        </a:rPr>
                        <a:t>950036</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Enhanced Edge Computing Management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eECM</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dirty="0">
                          <a:solidFill>
                            <a:srgbClr val="000000"/>
                          </a:solidFill>
                          <a:effectLst/>
                          <a:latin typeface="+mn-lt"/>
                          <a:ea typeface="等线" panose="02010600030101010101" pitchFamily="2" charset="-122"/>
                        </a:rPr>
                        <a:t>50%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SP-220154</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800" b="0" kern="1200" dirty="0">
                          <a:solidFill>
                            <a:schemeClr val="dk1"/>
                          </a:solidFill>
                          <a:effectLst/>
                          <a:latin typeface="+mn-lt"/>
                          <a:ea typeface="+mn-ea"/>
                          <a:cs typeface="Arial" panose="020B0604020202020204" pitchFamily="34" charset="0"/>
                        </a:rPr>
                        <a:t>0-&gt;5-&gt;10-&gt;20-&gt; 35-&gt;50%</a:t>
                      </a:r>
                      <a:endParaRPr lang="zh-CN" altLang="en-US" sz="800" b="0" kern="1200" dirty="0">
                        <a:solidFill>
                          <a:schemeClr val="dk1"/>
                        </a:solidFill>
                        <a:effectLst/>
                        <a:latin typeface="+mn-lt"/>
                        <a:ea typeface="+mn-ea"/>
                        <a:cs typeface="Arial" panose="020B0604020202020204" pitchFamily="34" charset="0"/>
                      </a:endParaRPr>
                    </a:p>
                  </a:txBody>
                  <a:tcPr marL="114300" marR="114300" marT="0" marB="0"/>
                </a:tc>
                <a:tc>
                  <a:txBody>
                    <a:bodyPr/>
                    <a:lstStyle/>
                    <a:p>
                      <a:pPr algn="l" fontAlgn="t"/>
                      <a:r>
                        <a:rPr lang="en-US" altLang="zh-CN" sz="700" b="1" i="0" u="none" strike="noStrike" dirty="0">
                          <a:solidFill>
                            <a:srgbClr val="000000"/>
                          </a:solidFill>
                          <a:effectLst/>
                          <a:latin typeface="Arial" panose="020B0604020202020204" pitchFamily="34" charset="0"/>
                          <a:ea typeface="等线" panose="02010600030101010101" pitchFamily="2" charset="-122"/>
                        </a:rPr>
                        <a:t>28.541; 28.538; 28.552; 28.554; 28.531; 28.532 </a:t>
                      </a:r>
                    </a:p>
                  </a:txBody>
                  <a:tcPr marL="9525" marR="9525" marT="9525" marB="0"/>
                </a:tc>
                <a:tc>
                  <a:txBody>
                    <a:bodyPr/>
                    <a:lstStyle/>
                    <a:p>
                      <a:pPr algn="l" fontAlgn="t"/>
                      <a:r>
                        <a:rPr lang="en-US" altLang="zh-CN" sz="700" b="0" i="0" u="none" strike="noStrike" dirty="0">
                          <a:solidFill>
                            <a:schemeClr val="tx1"/>
                          </a:solidFill>
                          <a:effectLst/>
                          <a:latin typeface="Arial" panose="020B0604020202020204" pitchFamily="34" charset="0"/>
                          <a:ea typeface="等线" panose="02010600030101010101" pitchFamily="2" charset="-122"/>
                        </a:rPr>
                        <a:t>Deepanshu Gautam , Samsung </a:t>
                      </a:r>
                    </a:p>
                  </a:txBody>
                  <a:tcPr marL="9525" marR="9525" marT="9525" marB="0"/>
                </a:tc>
                <a:extLst>
                  <a:ext uri="{0D108BD9-81ED-4DB2-BD59-A6C34878D82A}">
                    <a16:rowId xmlns:a16="http://schemas.microsoft.com/office/drawing/2014/main" val="3939318273"/>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930010</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Access control for management service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MSAC</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69%</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SP-210859</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800" b="0" i="0" u="none" strike="noStrike" kern="1200" dirty="0">
                          <a:solidFill>
                            <a:srgbClr val="000000"/>
                          </a:solidFill>
                          <a:effectLst/>
                          <a:latin typeface="+mn-lt"/>
                          <a:ea typeface="+mn-ea"/>
                          <a:cs typeface="+mn-cs"/>
                        </a:rPr>
                        <a:t>SA3</a:t>
                      </a:r>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800" b="0" kern="1200" dirty="0">
                          <a:solidFill>
                            <a:srgbClr val="FF0000"/>
                          </a:solidFill>
                          <a:effectLst/>
                          <a:latin typeface="+mn-lt"/>
                          <a:ea typeface="+mn-ea"/>
                          <a:cs typeface="Arial" panose="020B0604020202020204" pitchFamily="34" charset="0"/>
                        </a:rPr>
                        <a:t>67-&gt;67-&gt;67%-</a:t>
                      </a:r>
                      <a:r>
                        <a:rPr lang="en-US" altLang="zh-CN" sz="800" b="0" kern="1200" dirty="0">
                          <a:solidFill>
                            <a:srgbClr val="FF0000"/>
                          </a:solidFill>
                          <a:effectLst/>
                          <a:latin typeface="+mn-lt"/>
                          <a:ea typeface="+mn-ea"/>
                          <a:cs typeface="Arial" panose="020B0604020202020204" pitchFamily="34" charset="0"/>
                        </a:rPr>
                        <a:t>&gt;68-&gt;69%</a:t>
                      </a:r>
                      <a:r>
                        <a:rPr lang="fr-FR" altLang="zh-CN" sz="800" b="0" kern="1200" dirty="0">
                          <a:solidFill>
                            <a:srgbClr val="FF0000"/>
                          </a:solidFill>
                          <a:effectLst/>
                          <a:latin typeface="+mn-lt"/>
                          <a:ea typeface="+mn-ea"/>
                          <a:cs typeface="Arial" panose="020B0604020202020204" pitchFamily="34" charset="0"/>
                        </a:rPr>
                        <a:t> </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28.533; 28.540; 28.622; 28.623; 28.532; </a:t>
                      </a:r>
                    </a:p>
                  </a:txBody>
                  <a:tcPr marL="9525" marR="9525" marT="9525" marB="0"/>
                </a:tc>
                <a:tc>
                  <a:txBody>
                    <a:bodyPr/>
                    <a:lstStyle/>
                    <a:p>
                      <a:pPr algn="l" fontAlgn="t"/>
                      <a:r>
                        <a:rPr lang="en-US" sz="700" b="0" i="0" u="none" strike="noStrike">
                          <a:solidFill>
                            <a:schemeClr val="tx1"/>
                          </a:solidFill>
                          <a:effectLst/>
                          <a:latin typeface="Arial" panose="020B0604020202020204" pitchFamily="34" charset="0"/>
                          <a:ea typeface="等线" panose="02010600030101010101" pitchFamily="2" charset="-122"/>
                        </a:rPr>
                        <a:t>Jing Ping, Nokia </a:t>
                      </a:r>
                    </a:p>
                  </a:txBody>
                  <a:tcPr marL="9525" marR="9525" marT="9525" marB="0"/>
                </a:tc>
                <a:extLst>
                  <a:ext uri="{0D108BD9-81ED-4DB2-BD59-A6C34878D82A}">
                    <a16:rowId xmlns:a16="http://schemas.microsoft.com/office/drawing/2014/main" val="311141217"/>
                  </a:ext>
                </a:extLst>
              </a:tr>
              <a:tr h="138219">
                <a:tc>
                  <a:txBody>
                    <a:bodyPr/>
                    <a:lstStyle/>
                    <a:p>
                      <a:pPr algn="l" fontAlgn="t"/>
                      <a:r>
                        <a:rPr lang="en-US" altLang="zh-CN" sz="800" b="0" i="0" u="none" strike="noStrike">
                          <a:solidFill>
                            <a:srgbClr val="000000"/>
                          </a:solidFill>
                          <a:effectLst/>
                          <a:latin typeface="+mn-lt"/>
                          <a:ea typeface="等线" panose="02010600030101010101" pitchFamily="2" charset="-122"/>
                        </a:rPr>
                        <a:t>940033</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Network slice provisioning enhancement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eNETSLICE_PRO</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90%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SP-211434</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00000"/>
                        </a:lnSpc>
                        <a:spcAft>
                          <a:spcPts val="0"/>
                        </a:spcAft>
                      </a:pPr>
                      <a:r>
                        <a:rPr lang="fr-FR" altLang="zh-CN" sz="800" kern="1200" dirty="0">
                          <a:solidFill>
                            <a:srgbClr val="FF0000"/>
                          </a:solidFill>
                          <a:effectLst/>
                          <a:latin typeface="+mn-lt"/>
                          <a:ea typeface="+mn-ea"/>
                          <a:cs typeface="Arial" panose="020B0604020202020204" pitchFamily="34" charset="0"/>
                        </a:rPr>
                        <a:t>85-&gt;85</a:t>
                      </a:r>
                    </a:p>
                    <a:p>
                      <a:pPr marL="0" algn="ctr" defTabSz="1219170" rtl="0" eaLnBrk="1" latinLnBrk="0" hangingPunct="1">
                        <a:lnSpc>
                          <a:spcPct val="100000"/>
                        </a:lnSpc>
                        <a:spcAft>
                          <a:spcPts val="0"/>
                        </a:spcAft>
                      </a:pPr>
                      <a:r>
                        <a:rPr lang="en-US" altLang="zh-CN" sz="800" kern="1200" dirty="0">
                          <a:solidFill>
                            <a:srgbClr val="FF0000"/>
                          </a:solidFill>
                          <a:effectLst/>
                          <a:latin typeface="+mn-lt"/>
                          <a:ea typeface="+mn-ea"/>
                          <a:cs typeface="Arial" panose="020B0604020202020204" pitchFamily="34" charset="0"/>
                        </a:rPr>
                        <a:t>-&gt;85</a:t>
                      </a:r>
                      <a:r>
                        <a:rPr lang="fr-FR" altLang="zh-CN" sz="800" kern="1200" dirty="0">
                          <a:solidFill>
                            <a:srgbClr val="FF0000"/>
                          </a:solidFill>
                          <a:effectLst/>
                          <a:latin typeface="+mn-lt"/>
                          <a:ea typeface="+mn-ea"/>
                          <a:cs typeface="Arial" panose="020B0604020202020204" pitchFamily="34" charset="0"/>
                        </a:rPr>
                        <a:t>%-&gt;90%</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28.531; 28.541 </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Deepanshu Gautam , Samsung </a:t>
                      </a:r>
                    </a:p>
                  </a:txBody>
                  <a:tcPr marL="9525" marR="9525" marT="9525" marB="0"/>
                </a:tc>
                <a:extLst>
                  <a:ext uri="{0D108BD9-81ED-4DB2-BD59-A6C34878D82A}">
                    <a16:rowId xmlns:a16="http://schemas.microsoft.com/office/drawing/2014/main" val="2238587088"/>
                  </a:ext>
                </a:extLst>
              </a:tr>
              <a:tr h="250523">
                <a:tc>
                  <a:txBody>
                    <a:bodyPr/>
                    <a:lstStyle/>
                    <a:p>
                      <a:pPr algn="l" fontAlgn="t"/>
                      <a:r>
                        <a:rPr lang="en-US" altLang="zh-CN" sz="800" b="0" i="0" u="none" strike="noStrike">
                          <a:solidFill>
                            <a:srgbClr val="000000"/>
                          </a:solidFill>
                          <a:effectLst/>
                          <a:latin typeface="+mn-lt"/>
                          <a:ea typeface="等线" panose="02010600030101010101" pitchFamily="2" charset="-122"/>
                        </a:rPr>
                        <a:t>990026</a:t>
                      </a:r>
                    </a:p>
                  </a:txBody>
                  <a:tcPr marL="9525" marR="9525" marT="9525" marB="0"/>
                </a:tc>
                <a:tc>
                  <a:txBody>
                    <a:bodyPr/>
                    <a:lstStyle/>
                    <a:p>
                      <a:pPr algn="l" fontAlgn="t"/>
                      <a:r>
                        <a:rPr lang="en-US" sz="800" b="0" i="0" u="none" strike="noStrike">
                          <a:solidFill>
                            <a:schemeClr val="tx1"/>
                          </a:solidFill>
                          <a:effectLst/>
                          <a:latin typeface="+mn-lt"/>
                          <a:ea typeface="等线" panose="02010600030101010101" pitchFamily="2" charset="-122"/>
                        </a:rPr>
                        <a:t>Service based management architecture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eSBMA</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SP-230174</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800" kern="1200" dirty="0">
                          <a:solidFill>
                            <a:schemeClr val="tx1"/>
                          </a:solidFill>
                          <a:effectLst/>
                          <a:latin typeface="+mn-lt"/>
                          <a:ea typeface="宋体" panose="02010600030101010101" pitchFamily="2" charset="-122"/>
                          <a:cs typeface="Arial" panose="020B0604020202020204" pitchFamily="34" charset="0"/>
                        </a:rPr>
                        <a:t>Not started</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32.404; 28.622; 28.623; 32.300; 28.532; 28.545; 28.532; 28.532; 28.532; 28.158; 28.532 ; 28.111</a:t>
                      </a:r>
                    </a:p>
                  </a:txBody>
                  <a:tcPr marL="9525" marR="9525" marT="9525" marB="0"/>
                </a:tc>
                <a:tc>
                  <a:txBody>
                    <a:bodyPr/>
                    <a:lstStyle/>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Lan Zou, Huawei</a:t>
                      </a:r>
                    </a:p>
                    <a:p>
                      <a:pPr algn="l" fontAlgn="t"/>
                      <a:r>
                        <a:rPr lang="en-US" sz="700" b="0" i="0" u="none" strike="noStrike" dirty="0">
                          <a:solidFill>
                            <a:schemeClr val="tx1"/>
                          </a:solidFill>
                          <a:effectLst/>
                          <a:latin typeface="Arial" panose="020B0604020202020204" pitchFamily="34" charset="0"/>
                          <a:ea typeface="等线" panose="02010600030101010101" pitchFamily="2" charset="-122"/>
                        </a:rPr>
                        <a:t>Robert Peterson, Ericsson</a:t>
                      </a:r>
                    </a:p>
                    <a:p>
                      <a:pPr algn="l" fontAlgn="t"/>
                      <a:r>
                        <a:rPr lang="en-US" sz="700" b="0" i="0" u="none" strike="noStrike" dirty="0" err="1">
                          <a:solidFill>
                            <a:schemeClr val="tx1"/>
                          </a:solidFill>
                          <a:effectLst/>
                          <a:latin typeface="Arial" panose="020B0604020202020204" pitchFamily="34" charset="0"/>
                          <a:ea typeface="等线" panose="02010600030101010101" pitchFamily="2" charset="-122"/>
                        </a:rPr>
                        <a:t>Pollakowski,Nokia</a:t>
                      </a:r>
                      <a:endParaRPr lang="en-US" sz="700" b="0" i="0" u="none" strike="noStrike" dirty="0">
                        <a:solidFill>
                          <a:schemeClr val="tx1"/>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1401175213"/>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990031</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Aspects related to NWDAF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MANWDAF</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SP-230181</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800" kern="1200" dirty="0">
                          <a:solidFill>
                            <a:schemeClr val="tx1"/>
                          </a:solidFill>
                          <a:effectLst/>
                          <a:latin typeface="+mn-lt"/>
                          <a:ea typeface="+mn-ea"/>
                          <a:cs typeface="Arial" panose="020B0604020202020204" pitchFamily="34" charset="0"/>
                        </a:rPr>
                        <a:t>Not started</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28.541; 28.552; 28.554 </a:t>
                      </a:r>
                    </a:p>
                  </a:txBody>
                  <a:tcPr marL="9525" marR="9525" marT="9525" marB="0"/>
                </a:tc>
                <a:tc>
                  <a:txBody>
                    <a:bodyPr/>
                    <a:lstStyle/>
                    <a:p>
                      <a:pPr algn="l" fontAlgn="t"/>
                      <a:r>
                        <a:rPr lang="en-US" sz="700" b="0" i="0" u="none" strike="noStrike" dirty="0" err="1">
                          <a:solidFill>
                            <a:srgbClr val="000000"/>
                          </a:solidFill>
                          <a:effectLst/>
                          <a:latin typeface="Arial" panose="020B0604020202020204" pitchFamily="34" charset="0"/>
                          <a:ea typeface="等线" panose="02010600030101010101" pitchFamily="2" charset="-122"/>
                        </a:rPr>
                        <a:t>Niu</a:t>
                      </a:r>
                      <a:r>
                        <a:rPr lang="en-US" sz="700" b="0" i="0" u="none" strike="noStrike" dirty="0">
                          <a:solidFill>
                            <a:srgbClr val="000000"/>
                          </a:solidFill>
                          <a:effectLst/>
                          <a:latin typeface="Arial" panose="020B0604020202020204" pitchFamily="34" charset="0"/>
                          <a:ea typeface="等线" panose="02010600030101010101" pitchFamily="2" charset="-122"/>
                        </a:rPr>
                        <a:t>, </a:t>
                      </a:r>
                      <a:r>
                        <a:rPr lang="en-US" sz="700" b="0" i="0" u="none" strike="noStrike" dirty="0" err="1">
                          <a:solidFill>
                            <a:srgbClr val="000000"/>
                          </a:solidFill>
                          <a:effectLst/>
                          <a:latin typeface="Arial" panose="020B0604020202020204" pitchFamily="34" charset="0"/>
                          <a:ea typeface="等线" panose="02010600030101010101" pitchFamily="2" charset="-122"/>
                        </a:rPr>
                        <a:t>Yuxia</a:t>
                      </a:r>
                      <a:r>
                        <a:rPr lang="en-US" sz="700" b="0" i="0" u="none" strike="noStrike" dirty="0">
                          <a:solidFill>
                            <a:srgbClr val="000000"/>
                          </a:solidFill>
                          <a:effectLst/>
                          <a:latin typeface="Arial" panose="020B0604020202020204" pitchFamily="34" charset="0"/>
                          <a:ea typeface="等线" panose="02010600030101010101" pitchFamily="2" charset="-122"/>
                        </a:rPr>
                        <a:t>, China Telecom </a:t>
                      </a:r>
                    </a:p>
                  </a:txBody>
                  <a:tcPr marL="9525" marR="9525" marT="9525" marB="0"/>
                </a:tc>
                <a:extLst>
                  <a:ext uri="{0D108BD9-81ED-4DB2-BD59-A6C34878D82A}">
                    <a16:rowId xmlns:a16="http://schemas.microsoft.com/office/drawing/2014/main" val="1936462661"/>
                  </a:ext>
                </a:extLst>
              </a:tr>
              <a:tr h="92946">
                <a:tc>
                  <a:txBody>
                    <a:bodyPr/>
                    <a:lstStyle/>
                    <a:p>
                      <a:pPr algn="l" fontAlgn="t"/>
                      <a:r>
                        <a:rPr lang="en-US" altLang="zh-CN" sz="800" b="0" i="0" u="none" strike="noStrike">
                          <a:solidFill>
                            <a:srgbClr val="000000"/>
                          </a:solidFill>
                          <a:effectLst/>
                          <a:latin typeface="+mn-lt"/>
                          <a:ea typeface="等线" panose="02010600030101010101" pitchFamily="2" charset="-122"/>
                        </a:rPr>
                        <a:t>990027</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Aspect of 5GLAN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5GLAN_Mgt</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SP-230175</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chemeClr val="tx1"/>
                          </a:solidFill>
                          <a:effectLst/>
                          <a:latin typeface="+mn-lt"/>
                          <a:ea typeface="+mn-ea"/>
                          <a:cs typeface="Arial" panose="020B0604020202020204" pitchFamily="34" charset="0"/>
                        </a:rPr>
                        <a:t>Not started</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28.541; 28.552; 28.554 </a:t>
                      </a:r>
                    </a:p>
                  </a:txBody>
                  <a:tcPr marL="9525" marR="9525" marT="9525" marB="0"/>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Yushuang Hu, CMCC</a:t>
                      </a:r>
                    </a:p>
                  </a:txBody>
                  <a:tcPr marL="9525" marR="9525" marT="9525" marB="0"/>
                </a:tc>
                <a:extLst>
                  <a:ext uri="{0D108BD9-81ED-4DB2-BD59-A6C34878D82A}">
                    <a16:rowId xmlns:a16="http://schemas.microsoft.com/office/drawing/2014/main" val="2165583142"/>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970030</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Methodology for deprecation </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OAM_MetDep</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2023/3/10</a:t>
                      </a:r>
                    </a:p>
                  </a:txBody>
                  <a:tcPr marL="9525" marR="9525" marT="9525" marB="0"/>
                </a:tc>
                <a:tc>
                  <a:txBody>
                    <a:bodyPr/>
                    <a:lstStyle/>
                    <a:p>
                      <a:pPr algn="l" fontAlgn="t"/>
                      <a:r>
                        <a:rPr lang="en-US" altLang="zh-CN" sz="800" b="0" i="0" u="none" strike="noStrike" dirty="0">
                          <a:solidFill>
                            <a:srgbClr val="000000"/>
                          </a:solidFill>
                          <a:effectLst/>
                          <a:highlight>
                            <a:srgbClr val="00FF00"/>
                          </a:highlight>
                          <a:latin typeface="+mn-lt"/>
                          <a:ea typeface="等线" panose="02010600030101010101" pitchFamily="2" charset="-122"/>
                        </a:rPr>
                        <a:t>100%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SP-220843</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800" kern="1200" dirty="0">
                          <a:solidFill>
                            <a:schemeClr val="tx1"/>
                          </a:solidFill>
                          <a:effectLst/>
                          <a:latin typeface="+mn-lt"/>
                          <a:ea typeface="+mn-ea"/>
                          <a:cs typeface="Arial" panose="020B0604020202020204" pitchFamily="34" charset="0"/>
                        </a:rPr>
                        <a:t>95-&gt;100%</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32.156; 32.160 </a:t>
                      </a:r>
                    </a:p>
                  </a:txBody>
                  <a:tcPr marL="9525" marR="9525" marT="9525" marB="0"/>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Lengyel, Balázs, Ericsson </a:t>
                      </a:r>
                    </a:p>
                  </a:txBody>
                  <a:tcPr marL="9525" marR="9525" marT="9525" marB="0"/>
                </a:tc>
                <a:extLst>
                  <a:ext uri="{0D108BD9-81ED-4DB2-BD59-A6C34878D82A}">
                    <a16:rowId xmlns:a16="http://schemas.microsoft.com/office/drawing/2014/main" val="3388986984"/>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990033</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Aspects of NTN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OAM_NTN</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a:solidFill>
                            <a:srgbClr val="000000"/>
                          </a:solidFill>
                          <a:effectLst/>
                          <a:latin typeface="+mn-lt"/>
                          <a:ea typeface="等线" panose="02010600030101010101" pitchFamily="2" charset="-122"/>
                        </a:rPr>
                        <a:t>SP-230183</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800" kern="1200" dirty="0">
                          <a:solidFill>
                            <a:schemeClr val="tx1"/>
                          </a:solidFill>
                          <a:effectLst/>
                          <a:latin typeface="+mn-lt"/>
                          <a:ea typeface="+mn-ea"/>
                          <a:cs typeface="Arial" panose="020B0604020202020204" pitchFamily="34" charset="0"/>
                        </a:rPr>
                        <a:t>Not started</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a:solidFill>
                            <a:srgbClr val="000000"/>
                          </a:solidFill>
                          <a:effectLst/>
                          <a:latin typeface="Arial" panose="020B0604020202020204" pitchFamily="34" charset="0"/>
                          <a:ea typeface="等线" panose="02010600030101010101" pitchFamily="2" charset="-122"/>
                        </a:rPr>
                        <a:t>28.541; 28.552; 28.554; 28.658 </a:t>
                      </a:r>
                    </a:p>
                  </a:txBody>
                  <a:tcPr marL="9525" marR="9525" marT="9525" marB="0"/>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Sun Mingrui, China Unicom </a:t>
                      </a:r>
                    </a:p>
                  </a:txBody>
                  <a:tcPr marL="9525" marR="9525" marT="9525" marB="0"/>
                </a:tc>
                <a:extLst>
                  <a:ext uri="{0D108BD9-81ED-4DB2-BD59-A6C34878D82A}">
                    <a16:rowId xmlns:a16="http://schemas.microsoft.com/office/drawing/2014/main" val="2892912761"/>
                  </a:ext>
                </a:extLst>
              </a:tr>
              <a:tr h="127661">
                <a:tc>
                  <a:txBody>
                    <a:bodyPr/>
                    <a:lstStyle/>
                    <a:p>
                      <a:pPr algn="l" fontAlgn="t"/>
                      <a:r>
                        <a:rPr lang="en-US" altLang="zh-CN" sz="800" b="0" i="0" u="none" strike="noStrike">
                          <a:solidFill>
                            <a:srgbClr val="000000"/>
                          </a:solidFill>
                          <a:effectLst/>
                          <a:latin typeface="+mn-lt"/>
                          <a:ea typeface="等线" panose="02010600030101010101" pitchFamily="2" charset="-122"/>
                        </a:rPr>
                        <a:t>990034</a:t>
                      </a:r>
                    </a:p>
                  </a:txBody>
                  <a:tcPr marL="9525" marR="9525" marT="9525" marB="0"/>
                </a:tc>
                <a:tc>
                  <a:txBody>
                    <a:bodyPr/>
                    <a:lstStyle/>
                    <a:p>
                      <a:pPr algn="l" fontAlgn="t"/>
                      <a:r>
                        <a:rPr lang="en-US" sz="800" b="0" i="0" u="none" strike="noStrike" dirty="0">
                          <a:solidFill>
                            <a:schemeClr val="tx1"/>
                          </a:solidFill>
                          <a:effectLst/>
                          <a:latin typeface="+mn-lt"/>
                          <a:ea typeface="等线" panose="02010600030101010101" pitchFamily="2" charset="-122"/>
                        </a:rPr>
                        <a:t>Management of non-public networks phase 2 </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OAM_NPN_Ph2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8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800" b="0" i="0" u="none" strike="noStrike" dirty="0">
                          <a:solidFill>
                            <a:srgbClr val="000000"/>
                          </a:solidFill>
                          <a:effectLst/>
                          <a:latin typeface="+mn-lt"/>
                          <a:ea typeface="等线" panose="02010600030101010101" pitchFamily="2" charset="-122"/>
                        </a:rPr>
                        <a:t>SP-230184</a:t>
                      </a:r>
                    </a:p>
                  </a:txBody>
                  <a:tcPr marL="9525" marR="9525" marT="9525" marB="0"/>
                </a:tc>
                <a:tc>
                  <a:txBody>
                    <a:bodyPr/>
                    <a:lstStyle/>
                    <a:p>
                      <a:pPr algn="ctr">
                        <a:lnSpc>
                          <a:spcPct val="107000"/>
                        </a:lnSpc>
                        <a:spcAft>
                          <a:spcPts val="800"/>
                        </a:spcAft>
                      </a:pPr>
                      <a:endParaRPr lang="en-GB" sz="8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8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8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800" kern="1200" dirty="0">
                          <a:solidFill>
                            <a:schemeClr val="tx1"/>
                          </a:solidFill>
                          <a:effectLst/>
                          <a:latin typeface="+mn-lt"/>
                          <a:ea typeface="+mn-ea"/>
                          <a:cs typeface="Arial" panose="020B0604020202020204" pitchFamily="34" charset="0"/>
                        </a:rPr>
                        <a:t>Not started</a:t>
                      </a:r>
                      <a:endParaRPr lang="zh-CN" sz="8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28.557; 28.541; 28.531; 28.533; 28.552 </a:t>
                      </a:r>
                    </a:p>
                  </a:txBody>
                  <a:tcPr marL="9525" marR="9525" marT="9525" marB="0"/>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ZHANG, Kai, Huawei </a:t>
                      </a:r>
                    </a:p>
                  </a:txBody>
                  <a:tcPr marL="9525" marR="9525" marT="9525" marB="0"/>
                </a:tc>
                <a:extLst>
                  <a:ext uri="{0D108BD9-81ED-4DB2-BD59-A6C34878D82A}">
                    <a16:rowId xmlns:a16="http://schemas.microsoft.com/office/drawing/2014/main" val="1482531068"/>
                  </a:ext>
                </a:extLst>
              </a:tr>
            </a:tbl>
          </a:graphicData>
        </a:graphic>
      </p:graphicFrame>
      <p:sp>
        <p:nvSpPr>
          <p:cNvPr id="2" name="文本框 1">
            <a:extLst>
              <a:ext uri="{FF2B5EF4-FFF2-40B4-BE49-F238E27FC236}">
                <a16:creationId xmlns:a16="http://schemas.microsoft.com/office/drawing/2014/main" id="{6CC14417-05BB-43C9-BF6C-55D99E0DB1C9}"/>
              </a:ext>
            </a:extLst>
          </p:cNvPr>
          <p:cNvSpPr txBox="1"/>
          <p:nvPr/>
        </p:nvSpPr>
        <p:spPr>
          <a:xfrm>
            <a:off x="3319437" y="2331268"/>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419962845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22B8879-F89A-42B9-AB3F-0B7F31675DD7}"/>
              </a:ext>
            </a:extLst>
          </p:cNvPr>
          <p:cNvSpPr>
            <a:spLocks noGrp="1"/>
          </p:cNvSpPr>
          <p:nvPr>
            <p:ph type="title"/>
          </p:nvPr>
        </p:nvSpPr>
        <p:spPr>
          <a:xfrm>
            <a:off x="669089"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2800" dirty="0"/>
              <a:t>Rel-18 WI - Intelligence and Automation</a:t>
            </a:r>
          </a:p>
        </p:txBody>
      </p:sp>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302164" y="2902590"/>
            <a:ext cx="2575260" cy="3183981"/>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marR="0" lvl="0" indent="0" algn="l" defTabSz="1219170" rtl="0" eaLnBrk="0" fontAlgn="base" latinLnBrk="0" hangingPunct="0">
              <a:lnSpc>
                <a:spcPct val="100000"/>
              </a:lnSpc>
              <a:spcBef>
                <a:spcPts val="0"/>
              </a:spcBef>
              <a:spcAft>
                <a:spcPts val="0"/>
              </a:spcAft>
              <a:buClrTx/>
              <a:buSzTx/>
              <a:buNone/>
              <a:tabLst/>
              <a:defRPr/>
            </a:pPr>
            <a:r>
              <a:rPr kumimoji="0" lang="de-DE" altLang="de-DE" sz="1800" b="1" i="0" u="none" strike="noStrike" kern="0" cap="none" spc="0" normalizeH="0" baseline="0" noProof="0" dirty="0">
                <a:ln>
                  <a:noFill/>
                </a:ln>
                <a:solidFill>
                  <a:srgbClr val="0000FF"/>
                </a:solidFill>
                <a:effectLst/>
                <a:uLnTx/>
                <a:uFillTx/>
                <a:latin typeface="Calibri"/>
                <a:ea typeface="MS PGothic" panose="020B0600070205080204" pitchFamily="34" charset="-128"/>
              </a:rPr>
              <a:t>RANSC:</a:t>
            </a: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de-DE" alt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SA5#147:</a:t>
            </a:r>
          </a:p>
          <a:p>
            <a:pPr marL="400050" lvl="1" indent="0" defTabSz="1219170">
              <a:spcBef>
                <a:spcPts val="0"/>
              </a:spcBef>
              <a:spcAft>
                <a:spcPts val="0"/>
              </a:spcAft>
              <a:buNone/>
              <a:defRPr/>
            </a:pPr>
            <a:r>
              <a:rPr lang="en-US" altLang="zh-CN" sz="1100" kern="0" dirty="0">
                <a:solidFill>
                  <a:prstClr val="black"/>
                </a:solidFill>
                <a:latin typeface="Calibri"/>
              </a:rPr>
              <a:t>WI is not in the agenda of SA5#148e.</a:t>
            </a:r>
            <a:endParaRPr kumimoji="0" lang="en-US" altLang="zh-CN"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Impacts and dependencies on other WGs:</a:t>
            </a:r>
            <a:endParaRPr kumimoji="0" 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988459" marR="0" lvl="1" indent="-378875" algn="l" defTabSz="121917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1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455073" marR="0" lvl="0" indent="-455073" algn="l" defTabSz="1219170" rtl="0" eaLnBrk="0" fontAlgn="base" latinLnBrk="0" hangingPunct="0">
              <a:lnSpc>
                <a:spcPct val="100000"/>
              </a:lnSpc>
              <a:spcBef>
                <a:spcPts val="0"/>
              </a:spcBef>
              <a:spcAft>
                <a:spcPts val="0"/>
              </a:spcAft>
              <a:buClrTx/>
              <a:buSzTx/>
              <a:buFontTx/>
              <a:buBlip>
                <a:blip r:embed="rId2"/>
              </a:buBlip>
              <a:tabLst/>
              <a:defRPr/>
            </a:pPr>
            <a:r>
              <a:rPr kumimoji="0" 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988459" lvl="1" indent="-378875" defTabSz="1219170">
              <a:spcBef>
                <a:spcPts val="0"/>
              </a:spcBef>
              <a:spcAft>
                <a:spcPts val="600"/>
              </a:spcAft>
              <a:defRPr/>
            </a:pPr>
            <a:r>
              <a:rPr lang="en-US" sz="1100" kern="0" dirty="0">
                <a:solidFill>
                  <a:prstClr val="black"/>
                </a:solidFill>
              </a:rPr>
              <a:t>The </a:t>
            </a:r>
            <a:r>
              <a:rPr lang="en-US" sz="1100" kern="0" dirty="0" err="1">
                <a:solidFill>
                  <a:prstClr val="black"/>
                </a:solidFill>
              </a:rPr>
              <a:t>MnS</a:t>
            </a:r>
            <a:r>
              <a:rPr lang="en-US" sz="1100" kern="0" dirty="0">
                <a:solidFill>
                  <a:prstClr val="black"/>
                </a:solidFill>
              </a:rPr>
              <a:t> definition and procedure for RANSC management; </a:t>
            </a:r>
          </a:p>
          <a:p>
            <a:pPr marL="988459" lvl="1" indent="-378875" defTabSz="1219170">
              <a:spcBef>
                <a:spcPts val="0"/>
              </a:spcBef>
              <a:spcAft>
                <a:spcPts val="600"/>
              </a:spcAft>
              <a:defRPr/>
            </a:pPr>
            <a:r>
              <a:rPr lang="en-US" sz="1100" kern="0" dirty="0">
                <a:solidFill>
                  <a:prstClr val="black"/>
                </a:solidFill>
              </a:rPr>
              <a:t>The </a:t>
            </a:r>
            <a:r>
              <a:rPr lang="en-US" sz="1100" kern="0" dirty="0" err="1">
                <a:solidFill>
                  <a:prstClr val="black"/>
                </a:solidFill>
              </a:rPr>
              <a:t>concept,use</a:t>
            </a:r>
            <a:r>
              <a:rPr lang="en-US" sz="1100" kern="0" dirty="0">
                <a:solidFill>
                  <a:prstClr val="black"/>
                </a:solidFill>
              </a:rPr>
              <a:t> case and requirement for configuration data handling</a:t>
            </a:r>
            <a:endParaRPr lang="de-DE" sz="1100" kern="0" dirty="0">
              <a:solidFill>
                <a:prstClr val="black"/>
              </a:solidFill>
              <a:latin typeface="Calibri"/>
            </a:endParaRPr>
          </a:p>
        </p:txBody>
      </p:sp>
      <p:graphicFrame>
        <p:nvGraphicFramePr>
          <p:cNvPr id="9"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490384621"/>
              </p:ext>
            </p:extLst>
          </p:nvPr>
        </p:nvGraphicFramePr>
        <p:xfrm>
          <a:off x="296221" y="838200"/>
          <a:ext cx="11669225" cy="1948371"/>
        </p:xfrm>
        <a:graphic>
          <a:graphicData uri="http://schemas.openxmlformats.org/drawingml/2006/table">
            <a:tbl>
              <a:tblPr firstRow="1" firstCol="1" bandRow="1">
                <a:tableStyleId>{F5AB1C69-6EDB-4FF4-983F-18BD219EF322}</a:tableStyleId>
              </a:tblPr>
              <a:tblGrid>
                <a:gridCol w="603429">
                  <a:extLst>
                    <a:ext uri="{9D8B030D-6E8A-4147-A177-3AD203B41FA5}">
                      <a16:colId xmlns:a16="http://schemas.microsoft.com/office/drawing/2014/main" val="20000"/>
                    </a:ext>
                  </a:extLst>
                </a:gridCol>
                <a:gridCol w="2560494">
                  <a:extLst>
                    <a:ext uri="{9D8B030D-6E8A-4147-A177-3AD203B41FA5}">
                      <a16:colId xmlns:a16="http://schemas.microsoft.com/office/drawing/2014/main" val="20001"/>
                    </a:ext>
                  </a:extLst>
                </a:gridCol>
                <a:gridCol w="685035">
                  <a:extLst>
                    <a:ext uri="{9D8B030D-6E8A-4147-A177-3AD203B41FA5}">
                      <a16:colId xmlns:a16="http://schemas.microsoft.com/office/drawing/2014/main" val="20002"/>
                    </a:ext>
                  </a:extLst>
                </a:gridCol>
                <a:gridCol w="799019">
                  <a:extLst>
                    <a:ext uri="{9D8B030D-6E8A-4147-A177-3AD203B41FA5}">
                      <a16:colId xmlns:a16="http://schemas.microsoft.com/office/drawing/2014/main" val="20005"/>
                    </a:ext>
                  </a:extLst>
                </a:gridCol>
                <a:gridCol w="506615">
                  <a:extLst>
                    <a:ext uri="{9D8B030D-6E8A-4147-A177-3AD203B41FA5}">
                      <a16:colId xmlns:a16="http://schemas.microsoft.com/office/drawing/2014/main" val="20006"/>
                    </a:ext>
                  </a:extLst>
                </a:gridCol>
                <a:gridCol w="711503">
                  <a:extLst>
                    <a:ext uri="{9D8B030D-6E8A-4147-A177-3AD203B41FA5}">
                      <a16:colId xmlns:a16="http://schemas.microsoft.com/office/drawing/2014/main" val="1440325282"/>
                    </a:ext>
                  </a:extLst>
                </a:gridCol>
                <a:gridCol w="711503">
                  <a:extLst>
                    <a:ext uri="{9D8B030D-6E8A-4147-A177-3AD203B41FA5}">
                      <a16:colId xmlns:a16="http://schemas.microsoft.com/office/drawing/2014/main" val="20007"/>
                    </a:ext>
                  </a:extLst>
                </a:gridCol>
                <a:gridCol w="1021160">
                  <a:extLst>
                    <a:ext uri="{9D8B030D-6E8A-4147-A177-3AD203B41FA5}">
                      <a16:colId xmlns:a16="http://schemas.microsoft.com/office/drawing/2014/main" val="20008"/>
                    </a:ext>
                  </a:extLst>
                </a:gridCol>
                <a:gridCol w="1080433">
                  <a:extLst>
                    <a:ext uri="{9D8B030D-6E8A-4147-A177-3AD203B41FA5}">
                      <a16:colId xmlns:a16="http://schemas.microsoft.com/office/drawing/2014/main" val="20009"/>
                    </a:ext>
                  </a:extLst>
                </a:gridCol>
                <a:gridCol w="996678">
                  <a:extLst>
                    <a:ext uri="{9D8B030D-6E8A-4147-A177-3AD203B41FA5}">
                      <a16:colId xmlns:a16="http://schemas.microsoft.com/office/drawing/2014/main" val="20010"/>
                    </a:ext>
                  </a:extLst>
                </a:gridCol>
                <a:gridCol w="996678">
                  <a:extLst>
                    <a:ext uri="{9D8B030D-6E8A-4147-A177-3AD203B41FA5}">
                      <a16:colId xmlns:a16="http://schemas.microsoft.com/office/drawing/2014/main" val="20012"/>
                    </a:ext>
                  </a:extLst>
                </a:gridCol>
                <a:gridCol w="996678">
                  <a:extLst>
                    <a:ext uri="{9D8B030D-6E8A-4147-A177-3AD203B41FA5}">
                      <a16:colId xmlns:a16="http://schemas.microsoft.com/office/drawing/2014/main" val="20013"/>
                    </a:ext>
                  </a:extLst>
                </a:gridCol>
              </a:tblGrid>
              <a:tr h="250975">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TS</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8337">
                <a:tc>
                  <a:txBody>
                    <a:bodyPr/>
                    <a:lstStyle/>
                    <a:p>
                      <a:pPr algn="l" fontAlgn="t"/>
                      <a:r>
                        <a:rPr lang="en-US" altLang="zh-CN" sz="900" b="0" i="0" u="none" strike="noStrike">
                          <a:solidFill>
                            <a:srgbClr val="000000"/>
                          </a:solidFill>
                          <a:effectLst/>
                          <a:latin typeface="+mn-lt"/>
                          <a:ea typeface="等线" panose="02010600030101010101" pitchFamily="2" charset="-122"/>
                        </a:rPr>
                        <a:t>940030</a:t>
                      </a:r>
                    </a:p>
                  </a:txBody>
                  <a:tcPr marL="9525" marR="9525" marT="9525" marB="0"/>
                </a:tc>
                <a:tc>
                  <a:txBody>
                    <a:bodyPr/>
                    <a:lstStyle/>
                    <a:p>
                      <a:pPr algn="l" fontAlgn="t"/>
                      <a:r>
                        <a:rPr lang="en-US" sz="900" b="1" i="0" u="none" strike="noStrike" dirty="0">
                          <a:solidFill>
                            <a:srgbClr val="0000FF"/>
                          </a:solidFill>
                          <a:effectLst/>
                          <a:latin typeface="+mn-lt"/>
                          <a:ea typeface="等线" panose="02010600030101010101" pitchFamily="2" charset="-122"/>
                        </a:rPr>
                        <a:t>Self-Configuration of RAN Network Entities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RANSC</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50%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SP-211431</a:t>
                      </a:r>
                    </a:p>
                  </a:txBody>
                  <a:tcPr marL="9525" marR="9525" marT="9525" marB="0"/>
                </a:tc>
                <a:tc>
                  <a:txBody>
                    <a:bodyPr/>
                    <a:lstStyle/>
                    <a:p>
                      <a:pPr marL="0" algn="ctr" defTabSz="1219170" rtl="0" eaLnBrk="1" latinLnBrk="0" hangingPunct="1">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chemeClr val="tx1"/>
                          </a:solidFill>
                          <a:effectLst/>
                          <a:latin typeface="+mn-lt"/>
                          <a:ea typeface="+mn-ea"/>
                          <a:cs typeface="Arial" panose="020B0604020202020204" pitchFamily="34" charset="0"/>
                        </a:rPr>
                        <a:t>0-&gt;</a:t>
                      </a:r>
                      <a:r>
                        <a:rPr lang="en-US" altLang="zh-CN" sz="900" kern="1200" dirty="0">
                          <a:solidFill>
                            <a:srgbClr val="FF3300"/>
                          </a:solidFill>
                          <a:effectLst/>
                          <a:latin typeface="+mn-lt"/>
                          <a:ea typeface="+mn-ea"/>
                          <a:cs typeface="Arial" panose="020B0604020202020204" pitchFamily="34" charset="0"/>
                        </a:rPr>
                        <a:t>5-&gt;5-&gt;5-</a:t>
                      </a:r>
                      <a:r>
                        <a:rPr lang="en-US" altLang="zh-CN" sz="900" kern="1200" dirty="0">
                          <a:solidFill>
                            <a:schemeClr val="tx1"/>
                          </a:solidFill>
                          <a:effectLst/>
                          <a:latin typeface="+mn-lt"/>
                          <a:ea typeface="+mn-ea"/>
                          <a:cs typeface="Arial" panose="020B0604020202020204" pitchFamily="34" charset="0"/>
                        </a:rPr>
                        <a:t>&gt;45-&gt;50%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zh-CN" altLang="en-US" sz="800" b="0" i="0" u="none" strike="noStrike">
                          <a:solidFill>
                            <a:srgbClr val="000000"/>
                          </a:solidFill>
                          <a:effectLst/>
                          <a:latin typeface="Arial" panose="020B0604020202020204" pitchFamily="34" charset="0"/>
                          <a:ea typeface="等线" panose="02010600030101010101" pitchFamily="2" charset="-122"/>
                        </a:rPr>
                        <a:t>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Sean Sun, Nokia </a:t>
                      </a:r>
                    </a:p>
                  </a:txBody>
                  <a:tcPr marL="9525" marR="9525" marT="9525" marB="0"/>
                </a:tc>
                <a:extLst>
                  <a:ext uri="{0D108BD9-81ED-4DB2-BD59-A6C34878D82A}">
                    <a16:rowId xmlns:a16="http://schemas.microsoft.com/office/drawing/2014/main" val="3324002326"/>
                  </a:ext>
                </a:extLst>
              </a:tr>
              <a:tr h="326001">
                <a:tc>
                  <a:txBody>
                    <a:bodyPr/>
                    <a:lstStyle/>
                    <a:p>
                      <a:pPr algn="l" fontAlgn="t"/>
                      <a:r>
                        <a:rPr lang="en-US" altLang="zh-CN" sz="900" b="0" i="0" u="none" strike="noStrike">
                          <a:solidFill>
                            <a:srgbClr val="000000"/>
                          </a:solidFill>
                          <a:effectLst/>
                          <a:latin typeface="+mn-lt"/>
                          <a:ea typeface="等线" panose="02010600030101010101" pitchFamily="2" charset="-122"/>
                        </a:rPr>
                        <a:t>970031</a:t>
                      </a:r>
                    </a:p>
                  </a:txBody>
                  <a:tcPr marL="9525" marR="9525" marT="9525" marB="0"/>
                </a:tc>
                <a:tc>
                  <a:txBody>
                    <a:bodyPr/>
                    <a:lstStyle/>
                    <a:p>
                      <a:pPr marL="0" algn="l" defTabSz="1219170" rtl="0" eaLnBrk="1" fontAlgn="t" latinLnBrk="0" hangingPunct="1"/>
                      <a:r>
                        <a:rPr lang="en-US" sz="900" b="1" i="0" u="none" strike="noStrike" kern="1200">
                          <a:solidFill>
                            <a:srgbClr val="0000FF"/>
                          </a:solidFill>
                          <a:effectLst/>
                          <a:latin typeface="+mn-lt"/>
                          <a:ea typeface="等线" panose="02010600030101010101" pitchFamily="2" charset="-122"/>
                          <a:cs typeface="+mn-cs"/>
                        </a:rPr>
                        <a:t>Management Data Analytics phase 2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eMDAS_Ph2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15%</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SP-220981</a:t>
                      </a:r>
                    </a:p>
                  </a:txBody>
                  <a:tcPr marL="9525" marR="9525" marT="9525" marB="0"/>
                </a:tc>
                <a:tc>
                  <a:txBody>
                    <a:bodyPr/>
                    <a:lstStyle/>
                    <a:p>
                      <a:pPr marL="0" algn="ctr" defTabSz="1219170" rtl="0" eaLnBrk="1" latinLnBrk="0" hangingPunct="1">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0-&gt;5-&gt;15%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28.104; 28.552; 32.425; 28.554; 28.541; 28.622; 28.623; 28.533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Yao, Yizhi, Intel </a:t>
                      </a:r>
                    </a:p>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Hassan, NEC</a:t>
                      </a:r>
                    </a:p>
                  </a:txBody>
                  <a:tcPr marL="9525" marR="9525" marT="9525" marB="0"/>
                </a:tc>
                <a:extLst>
                  <a:ext uri="{0D108BD9-81ED-4DB2-BD59-A6C34878D82A}">
                    <a16:rowId xmlns:a16="http://schemas.microsoft.com/office/drawing/2014/main" val="1491513699"/>
                  </a:ext>
                </a:extLst>
              </a:tr>
              <a:tr h="246062">
                <a:tc>
                  <a:txBody>
                    <a:bodyPr/>
                    <a:lstStyle/>
                    <a:p>
                      <a:pPr algn="l" fontAlgn="t"/>
                      <a:r>
                        <a:rPr lang="en-US" altLang="zh-CN" sz="900" b="0" i="0" u="none" strike="noStrike" dirty="0">
                          <a:solidFill>
                            <a:srgbClr val="000000"/>
                          </a:solidFill>
                          <a:effectLst/>
                          <a:latin typeface="+mn-lt"/>
                          <a:ea typeface="等线" panose="02010600030101010101" pitchFamily="2" charset="-122"/>
                        </a:rPr>
                        <a:t>990119</a:t>
                      </a:r>
                    </a:p>
                  </a:txBody>
                  <a:tcPr marL="9525" marR="9525" marT="9525" marB="0"/>
                </a:tc>
                <a:tc>
                  <a:txBody>
                    <a:bodyPr/>
                    <a:lstStyle/>
                    <a:p>
                      <a:pPr marL="0" algn="l" defTabSz="1219170" rtl="0" eaLnBrk="1" fontAlgn="t" latinLnBrk="0" hangingPunct="1"/>
                      <a:r>
                        <a:rPr lang="en-US" sz="900" b="1" i="0" u="none" strike="noStrike" kern="1200" dirty="0">
                          <a:solidFill>
                            <a:srgbClr val="0000FF"/>
                          </a:solidFill>
                          <a:effectLst/>
                          <a:latin typeface="+mn-lt"/>
                          <a:ea typeface="等线" panose="02010600030101010101" pitchFamily="2" charset="-122"/>
                          <a:cs typeface="+mn-cs"/>
                        </a:rPr>
                        <a:t>AI/ML management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AIML_MGT</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SP-230335</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nchor="ctr"/>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algn="ctr">
                        <a:lnSpc>
                          <a:spcPct val="150000"/>
                        </a:lnSpc>
                        <a:spcAft>
                          <a:spcPts val="0"/>
                        </a:spcAft>
                      </a:pPr>
                      <a:endParaRPr lang="en-US"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Not started</a:t>
                      </a:r>
                      <a:endParaRPr lang="en-GB" sz="9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28.105; 28.552; 32.425; 28.554; 28.541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Yao, Yizhi, Intel </a:t>
                      </a: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800" b="0" i="0" u="none" strike="noStrike" dirty="0">
                          <a:solidFill>
                            <a:srgbClr val="0066FF"/>
                          </a:solidFill>
                          <a:effectLst/>
                          <a:latin typeface="Arial" panose="020B0604020202020204" pitchFamily="34" charset="0"/>
                          <a:ea typeface="等线" panose="02010600030101010101" pitchFamily="2" charset="-122"/>
                        </a:rPr>
                        <a:t>Hassan, NEC</a:t>
                      </a:r>
                      <a:endParaRPr lang="en-US" sz="800" b="0" i="0" u="none" strike="noStrike" dirty="0">
                        <a:solidFill>
                          <a:srgbClr val="0066FF"/>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2038846232"/>
                  </a:ext>
                </a:extLst>
              </a:tr>
              <a:tr h="186108">
                <a:tc>
                  <a:txBody>
                    <a:bodyPr/>
                    <a:lstStyle/>
                    <a:p>
                      <a:pPr algn="l" fontAlgn="t"/>
                      <a:r>
                        <a:rPr lang="en-US" altLang="zh-CN" sz="900" b="0" i="0" u="none" strike="noStrike">
                          <a:solidFill>
                            <a:srgbClr val="000000"/>
                          </a:solidFill>
                          <a:effectLst/>
                          <a:latin typeface="+mn-lt"/>
                          <a:ea typeface="等线" panose="02010600030101010101" pitchFamily="2" charset="-122"/>
                        </a:rPr>
                        <a:t>990030</a:t>
                      </a:r>
                    </a:p>
                  </a:txBody>
                  <a:tcPr marL="9525" marR="9525" marT="9525" marB="0"/>
                </a:tc>
                <a:tc>
                  <a:txBody>
                    <a:bodyPr/>
                    <a:lstStyle/>
                    <a:p>
                      <a:pPr marL="0" algn="l" defTabSz="1219170" rtl="0" eaLnBrk="1" fontAlgn="t" latinLnBrk="0" hangingPunct="1"/>
                      <a:r>
                        <a:rPr lang="en-US" sz="900" b="1" i="0" u="none" strike="noStrike" kern="1200">
                          <a:solidFill>
                            <a:srgbClr val="0000FF"/>
                          </a:solidFill>
                          <a:effectLst/>
                          <a:latin typeface="+mn-lt"/>
                          <a:ea typeface="等线" panose="02010600030101010101" pitchFamily="2" charset="-122"/>
                          <a:cs typeface="+mn-cs"/>
                        </a:rPr>
                        <a:t>Intent driven Management Service for Mobile Network phase 2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IDMS_MN_ph2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SP-230180</a:t>
                      </a:r>
                    </a:p>
                  </a:txBody>
                  <a:tcPr marL="9525" marR="9525" marT="9525" marB="0"/>
                </a:tc>
                <a:tc>
                  <a:txBody>
                    <a:bodyPr/>
                    <a:lstStyle/>
                    <a:p>
                      <a:pPr marL="0" algn="ctr" defTabSz="1219170" rtl="0" eaLnBrk="1" fontAlgn="t" latinLnBrk="0" hangingPunct="1">
                        <a:lnSpc>
                          <a:spcPct val="100000"/>
                        </a:lnSpc>
                        <a:spcAft>
                          <a:spcPts val="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900" kern="1200" dirty="0">
                          <a:solidFill>
                            <a:srgbClr val="000000"/>
                          </a:solidFill>
                          <a:effectLst/>
                          <a:latin typeface="+mn-lt"/>
                          <a:ea typeface="+mn-ea"/>
                          <a:cs typeface="Arial" panose="020B0604020202020204" pitchFamily="34" charset="0"/>
                        </a:rPr>
                        <a:t>SA2,RAN3,RAN2</a:t>
                      </a:r>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Not started</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28.312</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Xu </a:t>
                      </a:r>
                      <a:r>
                        <a:rPr lang="en-US" sz="800" b="0" i="0" u="none" strike="noStrike" dirty="0" err="1">
                          <a:solidFill>
                            <a:srgbClr val="000000"/>
                          </a:solidFill>
                          <a:effectLst/>
                          <a:latin typeface="Arial" panose="020B0604020202020204" pitchFamily="34" charset="0"/>
                          <a:ea typeface="等线" panose="02010600030101010101" pitchFamily="2" charset="-122"/>
                        </a:rPr>
                        <a:t>Ruiyue</a:t>
                      </a:r>
                      <a:r>
                        <a:rPr lang="en-US" sz="800" b="0" i="0" u="none" strike="noStrike" dirty="0">
                          <a:solidFill>
                            <a:srgbClr val="000000"/>
                          </a:solidFill>
                          <a:effectLst/>
                          <a:latin typeface="Arial" panose="020B0604020202020204" pitchFamily="34" charset="0"/>
                          <a:ea typeface="等线" panose="02010600030101010101" pitchFamily="2" charset="-122"/>
                        </a:rPr>
                        <a:t>, Huawei </a:t>
                      </a:r>
                    </a:p>
                    <a:p>
                      <a:pPr algn="l" fontAlgn="t"/>
                      <a:r>
                        <a:rPr lang="en-US" sz="800" b="0" i="0" u="none" strike="noStrike" dirty="0">
                          <a:solidFill>
                            <a:srgbClr val="0066FF"/>
                          </a:solidFill>
                          <a:effectLst/>
                          <a:latin typeface="Arial" panose="020B0604020202020204" pitchFamily="34" charset="0"/>
                          <a:ea typeface="等线" panose="02010600030101010101" pitchFamily="2" charset="-122"/>
                        </a:rPr>
                        <a:t>Mark Scott, Ericsson</a:t>
                      </a:r>
                    </a:p>
                  </a:txBody>
                  <a:tcPr marL="9525" marR="9525" marT="9525" marB="0"/>
                </a:tc>
                <a:extLst>
                  <a:ext uri="{0D108BD9-81ED-4DB2-BD59-A6C34878D82A}">
                    <a16:rowId xmlns:a16="http://schemas.microsoft.com/office/drawing/2014/main" val="2225474388"/>
                  </a:ext>
                </a:extLst>
              </a:tr>
            </a:tbl>
          </a:graphicData>
        </a:graphic>
      </p:graphicFrame>
      <p:sp>
        <p:nvSpPr>
          <p:cNvPr id="5" name="Content Placeholder 7">
            <a:extLst>
              <a:ext uri="{FF2B5EF4-FFF2-40B4-BE49-F238E27FC236}">
                <a16:creationId xmlns:a16="http://schemas.microsoft.com/office/drawing/2014/main" id="{549A787E-1B60-4B3D-A538-B8939CE93A79}"/>
              </a:ext>
            </a:extLst>
          </p:cNvPr>
          <p:cNvSpPr txBox="1">
            <a:spLocks/>
          </p:cNvSpPr>
          <p:nvPr/>
        </p:nvSpPr>
        <p:spPr>
          <a:xfrm>
            <a:off x="3053891" y="2902590"/>
            <a:ext cx="3455965" cy="3183980"/>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800" b="1" kern="0" dirty="0">
                <a:solidFill>
                  <a:srgbClr val="0000FF"/>
                </a:solidFill>
                <a:latin typeface="Calibri"/>
              </a:rPr>
              <a:t>eMDAS_Ph2</a:t>
            </a:r>
            <a:r>
              <a:rPr lang="zh-CN" altLang="en-US" sz="1800" b="1" kern="0" dirty="0">
                <a:solidFill>
                  <a:srgbClr val="0000FF"/>
                </a:solidFill>
                <a:latin typeface="Calibri"/>
              </a:rPr>
              <a:t>：</a:t>
            </a:r>
            <a:endParaRPr lang="de-DE" altLang="de-DE" sz="1800" b="1" kern="0" dirty="0">
              <a:solidFill>
                <a:srgbClr val="0000FF"/>
              </a:solidFill>
              <a:latin typeface="Calibri"/>
            </a:endParaRPr>
          </a:p>
          <a:p>
            <a:pPr marL="455073"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200" kern="0" dirty="0">
                <a:solidFill>
                  <a:prstClr val="black"/>
                </a:solidFill>
                <a:latin typeface="Calibri"/>
              </a:rPr>
              <a:t>WI is not in the agenda of SA5#148e.</a:t>
            </a:r>
          </a:p>
          <a:p>
            <a:pPr marL="455073" indent="-455073" defTabSz="1219170">
              <a:spcBef>
                <a:spcPts val="0"/>
              </a:spcBef>
              <a:spcAft>
                <a:spcPts val="0"/>
              </a:spcAft>
              <a:defRPr/>
            </a:pPr>
            <a:r>
              <a:rPr lang="en-US" altLang="zh-CN" sz="1200" kern="0" dirty="0">
                <a:solidFill>
                  <a:prstClr val="black"/>
                </a:solidFill>
              </a:rPr>
              <a:t>Impacts and dependencies on other WGs:</a:t>
            </a:r>
            <a:endParaRPr lang="de-DE" altLang="zh-CN" sz="1200" kern="0" dirty="0">
              <a:solidFill>
                <a:prstClr val="black"/>
              </a:solidFill>
            </a:endParaRPr>
          </a:p>
          <a:p>
            <a:pPr marL="855123" lvl="1" indent="-455073" defTabSz="1219170">
              <a:spcBef>
                <a:spcPts val="0"/>
              </a:spcBef>
              <a:spcAft>
                <a:spcPts val="0"/>
              </a:spcAft>
              <a:defRPr/>
            </a:pPr>
            <a:r>
              <a:rPr lang="en-US" altLang="zh-CN" sz="1050" kern="0" dirty="0">
                <a:solidFill>
                  <a:prstClr val="black"/>
                </a:solidFill>
              </a:rPr>
              <a:t>SA2</a:t>
            </a:r>
          </a:p>
          <a:p>
            <a:pPr marL="455073" indent="-455073" defTabSz="1219170">
              <a:spcBef>
                <a:spcPts val="0"/>
              </a:spcBef>
              <a:spcAft>
                <a:spcPts val="0"/>
              </a:spcAft>
              <a:defRPr/>
            </a:pPr>
            <a:r>
              <a:rPr lang="de-DE" altLang="zh-CN" sz="1200" kern="0" dirty="0">
                <a:solidFill>
                  <a:prstClr val="black"/>
                </a:solidFill>
              </a:rPr>
              <a:t>Next steps:</a:t>
            </a:r>
          </a:p>
          <a:p>
            <a:pPr marL="855123" lvl="1" indent="-455073" defTabSz="1219170">
              <a:spcBef>
                <a:spcPts val="0"/>
              </a:spcBef>
              <a:spcAft>
                <a:spcPts val="0"/>
              </a:spcAft>
              <a:defRPr/>
            </a:pPr>
            <a:r>
              <a:rPr lang="en-US" altLang="zh-CN" sz="1050" kern="0" dirty="0">
                <a:solidFill>
                  <a:prstClr val="black"/>
                </a:solidFill>
              </a:rPr>
              <a:t>Continue progressing the work according to the WID.</a:t>
            </a:r>
          </a:p>
        </p:txBody>
      </p:sp>
      <p:sp>
        <p:nvSpPr>
          <p:cNvPr id="6" name="Content Placeholder 7">
            <a:extLst>
              <a:ext uri="{FF2B5EF4-FFF2-40B4-BE49-F238E27FC236}">
                <a16:creationId xmlns:a16="http://schemas.microsoft.com/office/drawing/2014/main" id="{19729A1D-3FB9-430D-8578-6C3DB12F875A}"/>
              </a:ext>
            </a:extLst>
          </p:cNvPr>
          <p:cNvSpPr txBox="1">
            <a:spLocks/>
          </p:cNvSpPr>
          <p:nvPr/>
        </p:nvSpPr>
        <p:spPr>
          <a:xfrm>
            <a:off x="6576604" y="2902590"/>
            <a:ext cx="2643595" cy="3183980"/>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800" b="1" kern="0" dirty="0">
                <a:solidFill>
                  <a:srgbClr val="0000FF"/>
                </a:solidFill>
                <a:latin typeface="Calibri"/>
              </a:rPr>
              <a:t>AI/ML</a:t>
            </a:r>
            <a:r>
              <a:rPr lang="zh-CN" altLang="en-US" sz="1800" b="1" kern="0" dirty="0">
                <a:solidFill>
                  <a:srgbClr val="0000FF"/>
                </a:solidFill>
                <a:latin typeface="Calibri"/>
              </a:rPr>
              <a:t> </a:t>
            </a:r>
            <a:r>
              <a:rPr lang="en-US" altLang="zh-CN" sz="1800" b="1" kern="0" dirty="0">
                <a:solidFill>
                  <a:srgbClr val="0000FF"/>
                </a:solidFill>
                <a:latin typeface="Calibri"/>
              </a:rPr>
              <a:t>management</a:t>
            </a:r>
            <a:r>
              <a:rPr lang="zh-CN" altLang="en-US" sz="1800" b="1" kern="0" dirty="0">
                <a:solidFill>
                  <a:srgbClr val="0000FF"/>
                </a:solidFill>
                <a:latin typeface="Calibri"/>
              </a:rPr>
              <a:t>：</a:t>
            </a:r>
            <a:endParaRPr lang="de-DE" altLang="de-DE" sz="1800" b="1" kern="0" dirty="0">
              <a:solidFill>
                <a:srgbClr val="0000FF"/>
              </a:solidFill>
              <a:latin typeface="Calibri"/>
            </a:endParaRPr>
          </a:p>
          <a:p>
            <a:pPr marL="455073"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200" kern="0" dirty="0">
                <a:solidFill>
                  <a:prstClr val="black"/>
                </a:solidFill>
                <a:latin typeface="Calibri"/>
              </a:rPr>
              <a:t>WI is not in the agenda of SA5#148e.</a:t>
            </a:r>
          </a:p>
          <a:p>
            <a:pPr marL="455073" indent="-455073" defTabSz="1219170">
              <a:spcBef>
                <a:spcPts val="0"/>
              </a:spcBef>
              <a:spcAft>
                <a:spcPts val="0"/>
              </a:spcAft>
              <a:defRPr/>
            </a:pPr>
            <a:r>
              <a:rPr lang="en-US" altLang="zh-CN" sz="1200" kern="0" dirty="0">
                <a:solidFill>
                  <a:prstClr val="black"/>
                </a:solidFill>
              </a:rPr>
              <a:t>Impacts and dependencies on other WGs:</a:t>
            </a:r>
            <a:endParaRPr lang="de-DE" altLang="zh-CN" sz="1200" kern="0" dirty="0">
              <a:solidFill>
                <a:prstClr val="black"/>
              </a:solidFill>
            </a:endParaRPr>
          </a:p>
          <a:p>
            <a:pPr marL="855123" lvl="1" indent="-455073" defTabSz="1219170">
              <a:spcBef>
                <a:spcPts val="0"/>
              </a:spcBef>
              <a:spcAft>
                <a:spcPts val="0"/>
              </a:spcAft>
              <a:defRPr/>
            </a:pPr>
            <a:endParaRPr lang="en-US" altLang="zh-CN" sz="1050" kern="0" dirty="0">
              <a:solidFill>
                <a:prstClr val="black"/>
              </a:solidFill>
            </a:endParaRPr>
          </a:p>
          <a:p>
            <a:pPr marL="455073" indent="-455073" defTabSz="1219170">
              <a:spcBef>
                <a:spcPts val="0"/>
              </a:spcBef>
              <a:spcAft>
                <a:spcPts val="0"/>
              </a:spcAft>
              <a:defRPr/>
            </a:pPr>
            <a:r>
              <a:rPr lang="de-DE" altLang="zh-CN" sz="1200" kern="0" dirty="0">
                <a:solidFill>
                  <a:prstClr val="black"/>
                </a:solidFill>
              </a:rPr>
              <a:t>Next steps:</a:t>
            </a:r>
          </a:p>
        </p:txBody>
      </p:sp>
      <p:sp>
        <p:nvSpPr>
          <p:cNvPr id="7" name="Content Placeholder 7">
            <a:extLst>
              <a:ext uri="{FF2B5EF4-FFF2-40B4-BE49-F238E27FC236}">
                <a16:creationId xmlns:a16="http://schemas.microsoft.com/office/drawing/2014/main" id="{A9FE1378-31CB-4D54-B13D-7CE18192E044}"/>
              </a:ext>
            </a:extLst>
          </p:cNvPr>
          <p:cNvSpPr txBox="1">
            <a:spLocks/>
          </p:cNvSpPr>
          <p:nvPr/>
        </p:nvSpPr>
        <p:spPr>
          <a:xfrm>
            <a:off x="9286948" y="2912376"/>
            <a:ext cx="2643595" cy="3183980"/>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800" b="1" kern="0" dirty="0">
                <a:solidFill>
                  <a:srgbClr val="0000FF"/>
                </a:solidFill>
              </a:rPr>
              <a:t>IDMS_MN_ph2</a:t>
            </a:r>
            <a:r>
              <a:rPr lang="zh-CN" altLang="en-US" sz="1800" b="1" kern="0" dirty="0">
                <a:solidFill>
                  <a:srgbClr val="0000FF"/>
                </a:solidFill>
                <a:latin typeface="Calibri"/>
              </a:rPr>
              <a:t>：</a:t>
            </a:r>
            <a:endParaRPr lang="de-DE" altLang="de-DE" sz="1800" b="1" kern="0" dirty="0">
              <a:solidFill>
                <a:srgbClr val="0000FF"/>
              </a:solidFill>
              <a:latin typeface="Calibri"/>
            </a:endParaRPr>
          </a:p>
          <a:p>
            <a:pPr marL="455073"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200" kern="0" dirty="0">
                <a:solidFill>
                  <a:prstClr val="black"/>
                </a:solidFill>
                <a:latin typeface="Calibri"/>
              </a:rPr>
              <a:t>WI is not in the agenda of SA5#148e.</a:t>
            </a:r>
          </a:p>
          <a:p>
            <a:pPr marL="455073" indent="-455073" defTabSz="1219170">
              <a:spcBef>
                <a:spcPts val="0"/>
              </a:spcBef>
              <a:spcAft>
                <a:spcPts val="0"/>
              </a:spcAft>
              <a:defRPr/>
            </a:pPr>
            <a:r>
              <a:rPr lang="en-US" altLang="zh-CN" sz="1200" kern="0" dirty="0">
                <a:solidFill>
                  <a:prstClr val="black"/>
                </a:solidFill>
              </a:rPr>
              <a:t>Impacts and dependencies on other WGs:</a:t>
            </a:r>
            <a:endParaRPr lang="de-DE" altLang="zh-CN" sz="1200" kern="0" dirty="0">
              <a:solidFill>
                <a:prstClr val="black"/>
              </a:solidFill>
            </a:endParaRPr>
          </a:p>
          <a:p>
            <a:pPr marL="855123" lvl="1" indent="-455073" defTabSz="1219170">
              <a:spcBef>
                <a:spcPts val="0"/>
              </a:spcBef>
              <a:spcAft>
                <a:spcPts val="0"/>
              </a:spcAft>
              <a:defRPr/>
            </a:pPr>
            <a:endParaRPr lang="en-US" altLang="zh-CN" sz="1050" kern="0" dirty="0">
              <a:solidFill>
                <a:prstClr val="black"/>
              </a:solidFill>
            </a:endParaRPr>
          </a:p>
          <a:p>
            <a:pPr marL="455073" indent="-455073" defTabSz="1219170">
              <a:spcBef>
                <a:spcPts val="0"/>
              </a:spcBef>
              <a:spcAft>
                <a:spcPts val="0"/>
              </a:spcAft>
              <a:defRPr/>
            </a:pPr>
            <a:r>
              <a:rPr lang="de-DE" altLang="zh-CN" sz="1200" kern="0" dirty="0">
                <a:solidFill>
                  <a:prstClr val="black"/>
                </a:solidFill>
              </a:rPr>
              <a:t>Next steps:</a:t>
            </a:r>
          </a:p>
        </p:txBody>
      </p:sp>
      <p:sp>
        <p:nvSpPr>
          <p:cNvPr id="8" name="文本框 7">
            <a:extLst>
              <a:ext uri="{FF2B5EF4-FFF2-40B4-BE49-F238E27FC236}">
                <a16:creationId xmlns:a16="http://schemas.microsoft.com/office/drawing/2014/main" id="{D848FD63-7FA0-4E2C-8EF5-EE14048BBF50}"/>
              </a:ext>
            </a:extLst>
          </p:cNvPr>
          <p:cNvSpPr txBox="1"/>
          <p:nvPr/>
        </p:nvSpPr>
        <p:spPr>
          <a:xfrm>
            <a:off x="3478829"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8671615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0776"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a:t>Rel-18 WI - Management Architecture and Mechanisms (1/3)</a:t>
            </a: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440887722"/>
              </p:ext>
            </p:extLst>
          </p:nvPr>
        </p:nvGraphicFramePr>
        <p:xfrm>
          <a:off x="297513" y="801774"/>
          <a:ext cx="11596973" cy="2090156"/>
        </p:xfrm>
        <a:graphic>
          <a:graphicData uri="http://schemas.openxmlformats.org/drawingml/2006/table">
            <a:tbl>
              <a:tblPr firstRow="1" firstCol="1" bandRow="1">
                <a:tableStyleId>{F5AB1C69-6EDB-4FF4-983F-18BD219EF322}</a:tableStyleId>
              </a:tblPr>
              <a:tblGrid>
                <a:gridCol w="515315">
                  <a:extLst>
                    <a:ext uri="{9D8B030D-6E8A-4147-A177-3AD203B41FA5}">
                      <a16:colId xmlns:a16="http://schemas.microsoft.com/office/drawing/2014/main" val="20000"/>
                    </a:ext>
                  </a:extLst>
                </a:gridCol>
                <a:gridCol w="2403796">
                  <a:extLst>
                    <a:ext uri="{9D8B030D-6E8A-4147-A177-3AD203B41FA5}">
                      <a16:colId xmlns:a16="http://schemas.microsoft.com/office/drawing/2014/main" val="20001"/>
                    </a:ext>
                  </a:extLst>
                </a:gridCol>
                <a:gridCol w="931776">
                  <a:extLst>
                    <a:ext uri="{9D8B030D-6E8A-4147-A177-3AD203B41FA5}">
                      <a16:colId xmlns:a16="http://schemas.microsoft.com/office/drawing/2014/main" val="20002"/>
                    </a:ext>
                  </a:extLst>
                </a:gridCol>
                <a:gridCol w="799420">
                  <a:extLst>
                    <a:ext uri="{9D8B030D-6E8A-4147-A177-3AD203B41FA5}">
                      <a16:colId xmlns:a16="http://schemas.microsoft.com/office/drawing/2014/main" val="20005"/>
                    </a:ext>
                  </a:extLst>
                </a:gridCol>
                <a:gridCol w="560066">
                  <a:extLst>
                    <a:ext uri="{9D8B030D-6E8A-4147-A177-3AD203B41FA5}">
                      <a16:colId xmlns:a16="http://schemas.microsoft.com/office/drawing/2014/main" val="20006"/>
                    </a:ext>
                  </a:extLst>
                </a:gridCol>
                <a:gridCol w="724821">
                  <a:extLst>
                    <a:ext uri="{9D8B030D-6E8A-4147-A177-3AD203B41FA5}">
                      <a16:colId xmlns:a16="http://schemas.microsoft.com/office/drawing/2014/main" val="2511190918"/>
                    </a:ext>
                  </a:extLst>
                </a:gridCol>
                <a:gridCol w="724821">
                  <a:extLst>
                    <a:ext uri="{9D8B030D-6E8A-4147-A177-3AD203B41FA5}">
                      <a16:colId xmlns:a16="http://schemas.microsoft.com/office/drawing/2014/main" val="20007"/>
                    </a:ext>
                  </a:extLst>
                </a:gridCol>
                <a:gridCol w="955514">
                  <a:extLst>
                    <a:ext uri="{9D8B030D-6E8A-4147-A177-3AD203B41FA5}">
                      <a16:colId xmlns:a16="http://schemas.microsoft.com/office/drawing/2014/main" val="20008"/>
                    </a:ext>
                  </a:extLst>
                </a:gridCol>
                <a:gridCol w="1080974">
                  <a:extLst>
                    <a:ext uri="{9D8B030D-6E8A-4147-A177-3AD203B41FA5}">
                      <a16:colId xmlns:a16="http://schemas.microsoft.com/office/drawing/2014/main" val="20009"/>
                    </a:ext>
                  </a:extLst>
                </a:gridCol>
                <a:gridCol w="997177">
                  <a:extLst>
                    <a:ext uri="{9D8B030D-6E8A-4147-A177-3AD203B41FA5}">
                      <a16:colId xmlns:a16="http://schemas.microsoft.com/office/drawing/2014/main" val="20010"/>
                    </a:ext>
                  </a:extLst>
                </a:gridCol>
                <a:gridCol w="997177">
                  <a:extLst>
                    <a:ext uri="{9D8B030D-6E8A-4147-A177-3AD203B41FA5}">
                      <a16:colId xmlns:a16="http://schemas.microsoft.com/office/drawing/2014/main" val="20012"/>
                    </a:ext>
                  </a:extLst>
                </a:gridCol>
                <a:gridCol w="906116">
                  <a:extLst>
                    <a:ext uri="{9D8B030D-6E8A-4147-A177-3AD203B41FA5}">
                      <a16:colId xmlns:a16="http://schemas.microsoft.com/office/drawing/2014/main" val="20013"/>
                    </a:ext>
                  </a:extLst>
                </a:gridCol>
              </a:tblGrid>
              <a:tr h="285287">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7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TS</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612781">
                <a:tc>
                  <a:txBody>
                    <a:bodyPr/>
                    <a:lstStyle/>
                    <a:p>
                      <a:pPr algn="l" fontAlgn="t"/>
                      <a:r>
                        <a:rPr lang="en-US" altLang="zh-CN" sz="900" b="0" i="0" u="none" strike="noStrike" dirty="0">
                          <a:solidFill>
                            <a:srgbClr val="000000"/>
                          </a:solidFill>
                          <a:effectLst/>
                          <a:latin typeface="+mn-lt"/>
                          <a:ea typeface="等线" panose="02010600030101010101" pitchFamily="2" charset="-122"/>
                        </a:rPr>
                        <a:t>990026</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Service based management architecture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eSBMA</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SP-230174</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900" kern="1200" dirty="0">
                          <a:solidFill>
                            <a:schemeClr val="tx1"/>
                          </a:solidFill>
                          <a:effectLst/>
                          <a:latin typeface="+mn-lt"/>
                          <a:ea typeface="宋体" panose="02010600030101010101" pitchFamily="2" charset="-122"/>
                          <a:cs typeface="Arial" panose="020B0604020202020204" pitchFamily="34" charset="0"/>
                        </a:rPr>
                        <a:t>Not started</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32.404; 28.622; 28.623; 32.300; 28.532; 28.545; 28.532; 28.532; 28.532; 28.158; 28.532 ; 28.111</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Lan Zou, Huawei</a:t>
                      </a:r>
                    </a:p>
                    <a:p>
                      <a:pPr algn="l" fontAlgn="t"/>
                      <a:r>
                        <a:rPr lang="en-US" sz="800" b="0" i="0" u="none" strike="noStrike" dirty="0">
                          <a:solidFill>
                            <a:srgbClr val="0066FF"/>
                          </a:solidFill>
                          <a:effectLst/>
                          <a:latin typeface="Arial" panose="020B0604020202020204" pitchFamily="34" charset="0"/>
                          <a:ea typeface="等线" panose="02010600030101010101" pitchFamily="2" charset="-122"/>
                        </a:rPr>
                        <a:t>Robert Peterson, Ericsson</a:t>
                      </a:r>
                    </a:p>
                    <a:p>
                      <a:pPr algn="l" fontAlgn="t"/>
                      <a:r>
                        <a:rPr lang="en-US" sz="800" b="0" i="0" u="none" strike="noStrike" dirty="0" err="1">
                          <a:solidFill>
                            <a:srgbClr val="0066FF"/>
                          </a:solidFill>
                          <a:effectLst/>
                          <a:latin typeface="Arial" panose="020B0604020202020204" pitchFamily="34" charset="0"/>
                          <a:ea typeface="等线" panose="02010600030101010101" pitchFamily="2" charset="-122"/>
                        </a:rPr>
                        <a:t>Pollakowski,Nokia</a:t>
                      </a:r>
                      <a:endParaRPr lang="en-US" sz="800" b="0" i="0" u="none" strike="noStrike" dirty="0">
                        <a:solidFill>
                          <a:srgbClr val="0066FF"/>
                        </a:solidFill>
                        <a:effectLst/>
                        <a:latin typeface="Arial" panose="020B0604020202020204" pitchFamily="34" charset="0"/>
                        <a:ea typeface="等线" panose="02010600030101010101" pitchFamily="2" charset="-122"/>
                      </a:endParaRPr>
                    </a:p>
                  </a:txBody>
                  <a:tcPr marL="9525" marR="9525" marT="9525" marB="0"/>
                </a:tc>
                <a:extLst>
                  <a:ext uri="{0D108BD9-81ED-4DB2-BD59-A6C34878D82A}">
                    <a16:rowId xmlns:a16="http://schemas.microsoft.com/office/drawing/2014/main" val="325094925"/>
                  </a:ext>
                </a:extLst>
              </a:tr>
              <a:tr h="612781">
                <a:tc>
                  <a:txBody>
                    <a:bodyPr/>
                    <a:lstStyle/>
                    <a:p>
                      <a:pPr algn="l" fontAlgn="t"/>
                      <a:r>
                        <a:rPr lang="en-US" altLang="zh-CN" sz="900" b="0" i="0" u="none" strike="noStrike" dirty="0">
                          <a:solidFill>
                            <a:srgbClr val="000000"/>
                          </a:solidFill>
                          <a:effectLst/>
                          <a:latin typeface="+mn-lt"/>
                          <a:ea typeface="等线" panose="02010600030101010101" pitchFamily="2" charset="-122"/>
                        </a:rPr>
                        <a:t>940045</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Network slicing provisioning rules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NSRULE</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2023/6/9</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60%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SP-211449</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0-&gt;15-&gt;35-&gt;45-&gt;55-&gt;60%</a:t>
                      </a:r>
                      <a:endParaRPr lang="en-GB" sz="900" kern="1200" dirty="0">
                        <a:solidFill>
                          <a:srgbClr val="000000"/>
                        </a:solidFill>
                        <a:effectLst/>
                        <a:latin typeface="+mn-lt"/>
                        <a:ea typeface="+mn-ea"/>
                        <a:cs typeface="Arial" panose="020B0604020202020204" pitchFamily="34" charset="0"/>
                      </a:endParaRPr>
                    </a:p>
                  </a:txBody>
                  <a:tcPr marL="36002" marR="36002" marT="0" marB="0" anchor="ctr"/>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28.531; 28.541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Robert Petersen, Ericsson </a:t>
                      </a:r>
                    </a:p>
                  </a:txBody>
                  <a:tcPr marL="9525" marR="9525" marT="9525" marB="0"/>
                </a:tc>
                <a:extLst>
                  <a:ext uri="{0D108BD9-81ED-4DB2-BD59-A6C34878D82A}">
                    <a16:rowId xmlns:a16="http://schemas.microsoft.com/office/drawing/2014/main" val="3324002326"/>
                  </a:ext>
                </a:extLst>
              </a:tr>
              <a:tr h="451043">
                <a:tc>
                  <a:txBody>
                    <a:bodyPr/>
                    <a:lstStyle/>
                    <a:p>
                      <a:pPr algn="l" fontAlgn="t"/>
                      <a:r>
                        <a:rPr lang="en-US" altLang="zh-CN" sz="900" b="0" i="0" u="none" strike="noStrike" dirty="0">
                          <a:solidFill>
                            <a:srgbClr val="000000"/>
                          </a:solidFill>
                          <a:effectLst/>
                          <a:latin typeface="+mn-lt"/>
                          <a:ea typeface="等线" panose="02010600030101010101" pitchFamily="2" charset="-122"/>
                        </a:rPr>
                        <a:t>940033</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Network slice provisioning enhancement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eNETSLICE_PRO</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90%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SP-211434</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00000"/>
                        </a:lnSpc>
                        <a:spcAft>
                          <a:spcPts val="0"/>
                        </a:spcAft>
                      </a:pPr>
                      <a:r>
                        <a:rPr lang="fr-FR" altLang="zh-CN" sz="900" kern="1200" dirty="0">
                          <a:solidFill>
                            <a:srgbClr val="FF0000"/>
                          </a:solidFill>
                          <a:effectLst/>
                          <a:latin typeface="+mn-lt"/>
                          <a:ea typeface="+mn-ea"/>
                          <a:cs typeface="Arial" panose="020B0604020202020204" pitchFamily="34" charset="0"/>
                        </a:rPr>
                        <a:t>85-&gt;85</a:t>
                      </a:r>
                    </a:p>
                    <a:p>
                      <a:pPr marL="0" algn="ctr" defTabSz="1219170" rtl="0" eaLnBrk="1" latinLnBrk="0" hangingPunct="1">
                        <a:lnSpc>
                          <a:spcPct val="100000"/>
                        </a:lnSpc>
                        <a:spcAft>
                          <a:spcPts val="0"/>
                        </a:spcAft>
                      </a:pPr>
                      <a:r>
                        <a:rPr lang="en-US" altLang="zh-CN" sz="900" kern="1200" dirty="0">
                          <a:solidFill>
                            <a:srgbClr val="FF0000"/>
                          </a:solidFill>
                          <a:effectLst/>
                          <a:latin typeface="+mn-lt"/>
                          <a:ea typeface="+mn-ea"/>
                          <a:cs typeface="Arial" panose="020B0604020202020204" pitchFamily="34" charset="0"/>
                        </a:rPr>
                        <a:t>-&gt;85</a:t>
                      </a:r>
                      <a:r>
                        <a:rPr lang="fr-FR" altLang="zh-CN" sz="900" kern="1200" dirty="0">
                          <a:solidFill>
                            <a:srgbClr val="FF0000"/>
                          </a:solidFill>
                          <a:effectLst/>
                          <a:latin typeface="+mn-lt"/>
                          <a:ea typeface="+mn-ea"/>
                          <a:cs typeface="Arial" panose="020B0604020202020204" pitchFamily="34" charset="0"/>
                        </a:rPr>
                        <a:t>%-&gt;90%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28.531; 28.541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Deepanshu Gautam , Samsung </a:t>
                      </a:r>
                    </a:p>
                  </a:txBody>
                  <a:tcPr marL="9525" marR="9525" marT="9525" marB="0"/>
                </a:tc>
                <a:extLst>
                  <a:ext uri="{0D108BD9-81ED-4DB2-BD59-A6C34878D82A}">
                    <a16:rowId xmlns:a16="http://schemas.microsoft.com/office/drawing/2014/main" val="10002"/>
                  </a:ext>
                </a:extLst>
              </a:tr>
            </a:tbl>
          </a:graphicData>
        </a:graphic>
      </p:graphicFrame>
      <p:sp>
        <p:nvSpPr>
          <p:cNvPr id="9" name="Content Placeholder 7">
            <a:extLst>
              <a:ext uri="{FF2B5EF4-FFF2-40B4-BE49-F238E27FC236}">
                <a16:creationId xmlns:a16="http://schemas.microsoft.com/office/drawing/2014/main" id="{B4F8F5CC-9B36-4C4A-96C2-095377087992}"/>
              </a:ext>
            </a:extLst>
          </p:cNvPr>
          <p:cNvSpPr txBox="1">
            <a:spLocks/>
          </p:cNvSpPr>
          <p:nvPr/>
        </p:nvSpPr>
        <p:spPr>
          <a:xfrm>
            <a:off x="4043309" y="3305626"/>
            <a:ext cx="3404775" cy="2576166"/>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dirty="0">
                <a:solidFill>
                  <a:srgbClr val="0000FF"/>
                </a:solidFill>
              </a:rPr>
              <a:t>NSRULE</a:t>
            </a:r>
            <a:r>
              <a:rPr lang="zh-CN" altLang="en-US" sz="1400" b="1" dirty="0">
                <a:solidFill>
                  <a:srgbClr val="0000FF"/>
                </a:solidFill>
              </a:rPr>
              <a:t>：</a:t>
            </a:r>
            <a:endParaRPr lang="de-DE" altLang="de-DE" sz="1400" b="1" dirty="0">
              <a:solidFill>
                <a:srgbClr val="0000FF"/>
              </a:solidFill>
            </a:endParaRPr>
          </a:p>
          <a:p>
            <a:pPr marL="455073" lvl="0" indent="-455073" defTabSz="1219170">
              <a:spcBef>
                <a:spcPts val="0"/>
              </a:spcBef>
              <a:spcAft>
                <a:spcPts val="0"/>
              </a:spcAft>
              <a:defRPr/>
            </a:pPr>
            <a:r>
              <a:rPr lang="de-DE" altLang="de-DE" sz="14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455073" indent="-455073" defTabSz="1219170">
              <a:spcBef>
                <a:spcPts val="0"/>
              </a:spcBef>
              <a:spcAft>
                <a:spcPts val="0"/>
              </a:spcAft>
              <a:defRPr/>
            </a:pPr>
            <a:r>
              <a:rPr lang="de-DE" sz="1600" kern="0" dirty="0">
                <a:solidFill>
                  <a:prstClr val="black"/>
                </a:solidFill>
                <a:latin typeface="Calibri"/>
              </a:rPr>
              <a:t>Next steps:</a:t>
            </a:r>
          </a:p>
        </p:txBody>
      </p:sp>
      <p:sp>
        <p:nvSpPr>
          <p:cNvPr id="10" name="Content Placeholder 7">
            <a:extLst>
              <a:ext uri="{FF2B5EF4-FFF2-40B4-BE49-F238E27FC236}">
                <a16:creationId xmlns:a16="http://schemas.microsoft.com/office/drawing/2014/main" id="{8BD5C979-D8DC-4CED-ACCC-CF8CEC732D7C}"/>
              </a:ext>
            </a:extLst>
          </p:cNvPr>
          <p:cNvSpPr txBox="1">
            <a:spLocks/>
          </p:cNvSpPr>
          <p:nvPr/>
        </p:nvSpPr>
        <p:spPr>
          <a:xfrm>
            <a:off x="7819401" y="3305626"/>
            <a:ext cx="3845607" cy="2576166"/>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dirty="0" err="1">
                <a:solidFill>
                  <a:srgbClr val="0000FF"/>
                </a:solidFill>
              </a:rPr>
              <a:t>eNETSLICE_PRO</a:t>
            </a:r>
            <a:r>
              <a:rPr lang="en-US" altLang="zh-CN" sz="1400" b="1" dirty="0">
                <a:solidFill>
                  <a:srgbClr val="0000FF"/>
                </a:solidFill>
              </a:rPr>
              <a:t>:</a:t>
            </a:r>
            <a:endParaRPr lang="de-DE" altLang="de-DE" sz="1400" b="1" kern="0" dirty="0">
              <a:solidFill>
                <a:srgbClr val="0000FF"/>
              </a:solidFill>
            </a:endParaRPr>
          </a:p>
          <a:p>
            <a:pPr marL="455073" lvl="0" indent="-455073" defTabSz="1219170">
              <a:spcBef>
                <a:spcPts val="0"/>
              </a:spcBef>
              <a:spcAft>
                <a:spcPts val="0"/>
              </a:spcAft>
              <a:defRPr/>
            </a:pPr>
            <a:r>
              <a:rPr lang="de-DE" altLang="de-DE" sz="14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400" kern="0" dirty="0">
                <a:solidFill>
                  <a:prstClr val="black"/>
                </a:solidFill>
              </a:rPr>
              <a:t>Impacts and dependencies on other WGs:</a:t>
            </a:r>
            <a:endParaRPr lang="de-DE" sz="1400" kern="0" dirty="0">
              <a:solidFill>
                <a:prstClr val="black"/>
              </a:solidFill>
            </a:endParaRPr>
          </a:p>
          <a:p>
            <a:pPr marL="855123" lvl="1" indent="-455073" defTabSz="1219170">
              <a:spcBef>
                <a:spcPts val="0"/>
              </a:spcBef>
              <a:spcAft>
                <a:spcPts val="0"/>
              </a:spcAft>
              <a:defRPr/>
            </a:pPr>
            <a:endParaRPr lang="en-US" sz="1050" kern="0" dirty="0">
              <a:solidFill>
                <a:prstClr val="black"/>
              </a:solidFill>
              <a:cs typeface="+mn-cs"/>
            </a:endParaRPr>
          </a:p>
          <a:p>
            <a:pPr marL="455073" indent="-455073" defTabSz="1219170">
              <a:spcBef>
                <a:spcPts val="0"/>
              </a:spcBef>
              <a:spcAft>
                <a:spcPts val="0"/>
              </a:spcAft>
              <a:defRPr/>
            </a:pPr>
            <a:r>
              <a:rPr lang="de-DE" sz="1400" kern="0" dirty="0">
                <a:solidFill>
                  <a:prstClr val="black"/>
                </a:solidFill>
              </a:rPr>
              <a:t>Next steps</a:t>
            </a:r>
            <a:endParaRPr lang="en-US" sz="1050" kern="0" dirty="0">
              <a:solidFill>
                <a:prstClr val="black"/>
              </a:solidFill>
              <a:cs typeface="+mn-cs"/>
            </a:endParaRPr>
          </a:p>
        </p:txBody>
      </p:sp>
      <p:sp>
        <p:nvSpPr>
          <p:cNvPr id="13" name="Content Placeholder 7">
            <a:extLst>
              <a:ext uri="{FF2B5EF4-FFF2-40B4-BE49-F238E27FC236}">
                <a16:creationId xmlns:a16="http://schemas.microsoft.com/office/drawing/2014/main" id="{7C80AF45-1D0B-4300-8A96-12AB5A1438B5}"/>
              </a:ext>
            </a:extLst>
          </p:cNvPr>
          <p:cNvSpPr txBox="1">
            <a:spLocks/>
          </p:cNvSpPr>
          <p:nvPr/>
        </p:nvSpPr>
        <p:spPr>
          <a:xfrm>
            <a:off x="660776" y="3322560"/>
            <a:ext cx="2414953" cy="2559232"/>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dirty="0" err="1">
                <a:solidFill>
                  <a:srgbClr val="0000FF"/>
                </a:solidFill>
              </a:rPr>
              <a:t>OAM_MetDep</a:t>
            </a:r>
            <a:r>
              <a:rPr lang="zh-CN" altLang="en-US" sz="1400" b="1" dirty="0">
                <a:solidFill>
                  <a:srgbClr val="0000FF"/>
                </a:solidFill>
              </a:rPr>
              <a:t>：</a:t>
            </a:r>
            <a:endParaRPr lang="de-DE" altLang="de-DE" sz="1400" b="1" dirty="0">
              <a:solidFill>
                <a:srgbClr val="0000FF"/>
              </a:solidFill>
            </a:endParaRPr>
          </a:p>
          <a:p>
            <a:pPr marL="455073" lvl="0" indent="-455073" defTabSz="1219170">
              <a:spcBef>
                <a:spcPts val="0"/>
              </a:spcBef>
              <a:spcAft>
                <a:spcPts val="0"/>
              </a:spcAft>
              <a:defRPr/>
            </a:pPr>
            <a:r>
              <a:rPr lang="de-DE" altLang="de-DE" sz="14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400" kern="0" dirty="0">
                <a:solidFill>
                  <a:prstClr val="black"/>
                </a:solidFill>
              </a:rPr>
              <a:t>Impacts and dependencies on other WGs:</a:t>
            </a:r>
            <a:endParaRPr lang="de-DE" sz="1400" kern="0" dirty="0">
              <a:solidFill>
                <a:prstClr val="black"/>
              </a:solidFill>
            </a:endParaRPr>
          </a:p>
          <a:p>
            <a:pPr marL="855123" lvl="1" indent="-455073" defTabSz="1219170">
              <a:spcBef>
                <a:spcPts val="0"/>
              </a:spcBef>
              <a:spcAft>
                <a:spcPts val="0"/>
              </a:spcAft>
              <a:defRPr/>
            </a:pPr>
            <a:endParaRPr lang="en-US" sz="1000" kern="0" dirty="0">
              <a:solidFill>
                <a:prstClr val="black"/>
              </a:solidFill>
            </a:endParaRPr>
          </a:p>
          <a:p>
            <a:pPr marL="455073" indent="-455073" defTabSz="1219170">
              <a:spcBef>
                <a:spcPts val="0"/>
              </a:spcBef>
              <a:spcAft>
                <a:spcPts val="0"/>
              </a:spcAft>
              <a:defRPr/>
            </a:pPr>
            <a:r>
              <a:rPr lang="de-DE" sz="1400" kern="0" dirty="0">
                <a:solidFill>
                  <a:prstClr val="black"/>
                </a:solidFill>
              </a:rPr>
              <a:t>Next steps:</a:t>
            </a:r>
          </a:p>
        </p:txBody>
      </p:sp>
      <p:sp>
        <p:nvSpPr>
          <p:cNvPr id="14" name="文本框 13">
            <a:extLst>
              <a:ext uri="{FF2B5EF4-FFF2-40B4-BE49-F238E27FC236}">
                <a16:creationId xmlns:a16="http://schemas.microsoft.com/office/drawing/2014/main" id="{9FE69361-A64C-4D87-962F-1E5DCC991800}"/>
              </a:ext>
            </a:extLst>
          </p:cNvPr>
          <p:cNvSpPr txBox="1"/>
          <p:nvPr/>
        </p:nvSpPr>
        <p:spPr>
          <a:xfrm>
            <a:off x="3319438"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239792021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9088"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a:t>Rel-18 WI - Management Architecture and Mechanisms (2/3)</a:t>
            </a: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234822340"/>
              </p:ext>
            </p:extLst>
          </p:nvPr>
        </p:nvGraphicFramePr>
        <p:xfrm>
          <a:off x="156519" y="980196"/>
          <a:ext cx="11722866" cy="2243600"/>
        </p:xfrm>
        <a:graphic>
          <a:graphicData uri="http://schemas.openxmlformats.org/drawingml/2006/table">
            <a:tbl>
              <a:tblPr firstRow="1" firstCol="1" bandRow="1">
                <a:tableStyleId>{F5AB1C69-6EDB-4FF4-983F-18BD219EF322}</a:tableStyleId>
              </a:tblPr>
              <a:tblGrid>
                <a:gridCol w="526392">
                  <a:extLst>
                    <a:ext uri="{9D8B030D-6E8A-4147-A177-3AD203B41FA5}">
                      <a16:colId xmlns:a16="http://schemas.microsoft.com/office/drawing/2014/main" val="20000"/>
                    </a:ext>
                  </a:extLst>
                </a:gridCol>
                <a:gridCol w="2707160">
                  <a:extLst>
                    <a:ext uri="{9D8B030D-6E8A-4147-A177-3AD203B41FA5}">
                      <a16:colId xmlns:a16="http://schemas.microsoft.com/office/drawing/2014/main" val="20001"/>
                    </a:ext>
                  </a:extLst>
                </a:gridCol>
                <a:gridCol w="700110">
                  <a:extLst>
                    <a:ext uri="{9D8B030D-6E8A-4147-A177-3AD203B41FA5}">
                      <a16:colId xmlns:a16="http://schemas.microsoft.com/office/drawing/2014/main" val="20002"/>
                    </a:ext>
                  </a:extLst>
                </a:gridCol>
                <a:gridCol w="816604">
                  <a:extLst>
                    <a:ext uri="{9D8B030D-6E8A-4147-A177-3AD203B41FA5}">
                      <a16:colId xmlns:a16="http://schemas.microsoft.com/office/drawing/2014/main" val="20005"/>
                    </a:ext>
                  </a:extLst>
                </a:gridCol>
                <a:gridCol w="412937">
                  <a:extLst>
                    <a:ext uri="{9D8B030D-6E8A-4147-A177-3AD203B41FA5}">
                      <a16:colId xmlns:a16="http://schemas.microsoft.com/office/drawing/2014/main" val="20006"/>
                    </a:ext>
                  </a:extLst>
                </a:gridCol>
                <a:gridCol w="617014">
                  <a:extLst>
                    <a:ext uri="{9D8B030D-6E8A-4147-A177-3AD203B41FA5}">
                      <a16:colId xmlns:a16="http://schemas.microsoft.com/office/drawing/2014/main" val="3102338106"/>
                    </a:ext>
                  </a:extLst>
                </a:gridCol>
                <a:gridCol w="617014">
                  <a:extLst>
                    <a:ext uri="{9D8B030D-6E8A-4147-A177-3AD203B41FA5}">
                      <a16:colId xmlns:a16="http://schemas.microsoft.com/office/drawing/2014/main" val="20007"/>
                    </a:ext>
                  </a:extLst>
                </a:gridCol>
                <a:gridCol w="1258608">
                  <a:extLst>
                    <a:ext uri="{9D8B030D-6E8A-4147-A177-3AD203B41FA5}">
                      <a16:colId xmlns:a16="http://schemas.microsoft.com/office/drawing/2014/main" val="20008"/>
                    </a:ext>
                  </a:extLst>
                </a:gridCol>
                <a:gridCol w="1104210">
                  <a:extLst>
                    <a:ext uri="{9D8B030D-6E8A-4147-A177-3AD203B41FA5}">
                      <a16:colId xmlns:a16="http://schemas.microsoft.com/office/drawing/2014/main" val="20009"/>
                    </a:ext>
                  </a:extLst>
                </a:gridCol>
                <a:gridCol w="1018612">
                  <a:extLst>
                    <a:ext uri="{9D8B030D-6E8A-4147-A177-3AD203B41FA5}">
                      <a16:colId xmlns:a16="http://schemas.microsoft.com/office/drawing/2014/main" val="20010"/>
                    </a:ext>
                  </a:extLst>
                </a:gridCol>
                <a:gridCol w="1018612">
                  <a:extLst>
                    <a:ext uri="{9D8B030D-6E8A-4147-A177-3AD203B41FA5}">
                      <a16:colId xmlns:a16="http://schemas.microsoft.com/office/drawing/2014/main" val="20012"/>
                    </a:ext>
                  </a:extLst>
                </a:gridCol>
                <a:gridCol w="925593">
                  <a:extLst>
                    <a:ext uri="{9D8B030D-6E8A-4147-A177-3AD203B41FA5}">
                      <a16:colId xmlns:a16="http://schemas.microsoft.com/office/drawing/2014/main" val="20013"/>
                    </a:ext>
                  </a:extLst>
                </a:gridCol>
              </a:tblGrid>
              <a:tr h="324196">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812674">
                <a:tc>
                  <a:txBody>
                    <a:bodyPr/>
                    <a:lstStyle/>
                    <a:p>
                      <a:pPr algn="l" fontAlgn="t"/>
                      <a:r>
                        <a:rPr lang="en-US" altLang="zh-CN" sz="900" b="0" i="0" u="none" strike="noStrike" dirty="0">
                          <a:solidFill>
                            <a:srgbClr val="000000"/>
                          </a:solidFill>
                          <a:effectLst/>
                          <a:latin typeface="+mn-lt"/>
                          <a:ea typeface="等线" panose="02010600030101010101" pitchFamily="2" charset="-122"/>
                        </a:rPr>
                        <a:t>980029</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of Trace/MDT phase 2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5GMDT_Ph2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SP-221163</a:t>
                      </a:r>
                    </a:p>
                  </a:txBody>
                  <a:tcPr marL="9525" marR="9525" marT="9525" marB="0"/>
                </a:tc>
                <a:tc>
                  <a:txBody>
                    <a:bodyPr/>
                    <a:lstStyle/>
                    <a:p>
                      <a:pPr algn="ct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SA2,RAN2,RAN3</a:t>
                      </a:r>
                      <a:endParaRPr lang="sv-SE" sz="10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Not started</a:t>
                      </a:r>
                      <a:endParaRPr lang="en-GB" sz="900" b="0" kern="1200" dirty="0">
                        <a:solidFill>
                          <a:schemeClr val="dk1"/>
                        </a:solidFill>
                        <a:effectLst/>
                        <a:latin typeface="+mn-lt"/>
                        <a:ea typeface="+mn-ea"/>
                        <a:cs typeface="Arial" panose="020B0604020202020204" pitchFamily="34" charset="0"/>
                      </a:endParaRPr>
                    </a:p>
                  </a:txBody>
                  <a:tcPr marL="36002" marR="36002"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28.621; 28.622; 28.623; 32.421; 32.422; 32.423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Swaminathan, Sivaramakrishnan, Nokia </a:t>
                      </a:r>
                    </a:p>
                  </a:txBody>
                  <a:tcPr marL="9525" marR="9525" marT="9525" marB="0"/>
                </a:tc>
                <a:extLst>
                  <a:ext uri="{0D108BD9-81ED-4DB2-BD59-A6C34878D82A}">
                    <a16:rowId xmlns:a16="http://schemas.microsoft.com/office/drawing/2014/main" val="10001"/>
                  </a:ext>
                </a:extLst>
              </a:tr>
              <a:tr h="487605">
                <a:tc>
                  <a:txBody>
                    <a:bodyPr/>
                    <a:lstStyle/>
                    <a:p>
                      <a:pPr algn="l" fontAlgn="t"/>
                      <a:r>
                        <a:rPr lang="en-US" altLang="zh-CN" sz="900" b="0" i="0" u="none" strike="noStrike" dirty="0">
                          <a:solidFill>
                            <a:srgbClr val="000000"/>
                          </a:solidFill>
                          <a:effectLst/>
                          <a:latin typeface="+mn-lt"/>
                          <a:ea typeface="等线" panose="02010600030101010101" pitchFamily="2" charset="-122"/>
                        </a:rPr>
                        <a:t>960025</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5G performance measurements and KPIs phase 3</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PM_KPI_5G_Ph3</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60%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SP-220690</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900" b="0" i="0" u="none" strike="noStrike" kern="1200" dirty="0">
                          <a:solidFill>
                            <a:srgbClr val="000000"/>
                          </a:solidFill>
                          <a:effectLst/>
                          <a:latin typeface="+mn-lt"/>
                          <a:ea typeface="+mn-ea"/>
                          <a:cs typeface="+mn-cs"/>
                        </a:rPr>
                        <a:t>RAN2/RAN3/SA4/CT1/CT4</a:t>
                      </a: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sv-SE" altLang="zh-CN" sz="900" b="0" kern="1200" dirty="0">
                          <a:solidFill>
                            <a:schemeClr val="dk1"/>
                          </a:solidFill>
                          <a:effectLst/>
                          <a:latin typeface="+mn-lt"/>
                          <a:ea typeface="+mn-ea"/>
                          <a:cs typeface="Arial" panose="020B0604020202020204" pitchFamily="34" charset="0"/>
                        </a:rPr>
                        <a:t>0 -&gt; 5</a:t>
                      </a:r>
                      <a:r>
                        <a:rPr lang="en-US" altLang="zh-CN" sz="900" b="0" kern="1200" dirty="0">
                          <a:solidFill>
                            <a:schemeClr val="dk1"/>
                          </a:solidFill>
                          <a:effectLst/>
                          <a:latin typeface="+mn-lt"/>
                          <a:ea typeface="+mn-ea"/>
                          <a:cs typeface="Arial" panose="020B0604020202020204" pitchFamily="34" charset="0"/>
                        </a:rPr>
                        <a:t>-&gt;15</a:t>
                      </a:r>
                      <a:r>
                        <a:rPr lang="sv-SE" altLang="zh-CN" sz="900" b="0" kern="1200" dirty="0">
                          <a:solidFill>
                            <a:schemeClr val="dk1"/>
                          </a:solidFill>
                          <a:effectLst/>
                          <a:latin typeface="+mn-lt"/>
                          <a:ea typeface="+mn-ea"/>
                          <a:cs typeface="Arial" panose="020B0604020202020204" pitchFamily="34" charset="0"/>
                        </a:rPr>
                        <a:t>-&gt;50-&gt;60%</a:t>
                      </a:r>
                      <a:endParaRPr lang="en-GB" sz="900" kern="1200" dirty="0">
                        <a:solidFill>
                          <a:srgbClr val="000000"/>
                        </a:solidFill>
                        <a:effectLst/>
                        <a:latin typeface="+mn-lt"/>
                        <a:ea typeface="+mn-ea"/>
                        <a:cs typeface="Arial" panose="020B0604020202020204" pitchFamily="34" charset="0"/>
                      </a:endParaRPr>
                    </a:p>
                  </a:txBody>
                  <a:tcPr marL="36002" marR="36002"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28.552; 32.425; 28.554; 28.550 </a:t>
                      </a:r>
                    </a:p>
                  </a:txBody>
                  <a:tcPr marL="9525" marR="9525" marT="9525" marB="0"/>
                </a:tc>
                <a:tc>
                  <a:txBody>
                    <a:bodyPr/>
                    <a:lstStyle/>
                    <a:p>
                      <a:pPr algn="l" fontAlgn="t"/>
                      <a:r>
                        <a:rPr lang="en-US" sz="800" b="0" i="0" u="none" strike="noStrike">
                          <a:solidFill>
                            <a:srgbClr val="000000"/>
                          </a:solidFill>
                          <a:effectLst/>
                          <a:latin typeface="Arial" panose="020B0604020202020204" pitchFamily="34" charset="0"/>
                          <a:ea typeface="等线" panose="02010600030101010101" pitchFamily="2" charset="-122"/>
                        </a:rPr>
                        <a:t>Chen, Xiumin, China Telecom </a:t>
                      </a:r>
                    </a:p>
                  </a:txBody>
                  <a:tcPr marL="9525" marR="9525" marT="9525" marB="0"/>
                </a:tc>
                <a:extLst>
                  <a:ext uri="{0D108BD9-81ED-4DB2-BD59-A6C34878D82A}">
                    <a16:rowId xmlns:a16="http://schemas.microsoft.com/office/drawing/2014/main" val="10002"/>
                  </a:ext>
                </a:extLst>
              </a:tr>
              <a:tr h="518606">
                <a:tc>
                  <a:txBody>
                    <a:bodyPr/>
                    <a:lstStyle/>
                    <a:p>
                      <a:pPr algn="l" fontAlgn="t"/>
                      <a:r>
                        <a:rPr lang="en-US" altLang="zh-CN" sz="900" b="0" i="0" u="none" strike="noStrike" dirty="0">
                          <a:solidFill>
                            <a:srgbClr val="000000"/>
                          </a:solidFill>
                          <a:effectLst/>
                          <a:latin typeface="+mn-lt"/>
                          <a:ea typeface="等线" panose="02010600030101010101" pitchFamily="2" charset="-122"/>
                        </a:rPr>
                        <a:t>870027</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Enhancement of </a:t>
                      </a:r>
                      <a:r>
                        <a:rPr lang="en-US" sz="900" b="0" i="0" u="none" strike="noStrike" dirty="0" err="1">
                          <a:solidFill>
                            <a:schemeClr val="tx1"/>
                          </a:solidFill>
                          <a:effectLst/>
                          <a:latin typeface="+mn-lt"/>
                          <a:ea typeface="等线" panose="02010600030101010101" pitchFamily="2" charset="-122"/>
                        </a:rPr>
                        <a:t>QoE</a:t>
                      </a:r>
                      <a:r>
                        <a:rPr lang="en-US" sz="900" b="0" i="0" u="none" strike="noStrike" dirty="0">
                          <a:solidFill>
                            <a:schemeClr val="tx1"/>
                          </a:solidFill>
                          <a:effectLst/>
                          <a:latin typeface="+mn-lt"/>
                          <a:ea typeface="等线" panose="02010600030101010101" pitchFamily="2" charset="-122"/>
                        </a:rPr>
                        <a:t> Measurement Collection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eQoE</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95%</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SP-200193</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900" b="0" kern="1200" dirty="0">
                          <a:solidFill>
                            <a:schemeClr val="dk1"/>
                          </a:solidFill>
                          <a:effectLst/>
                          <a:latin typeface="+mn-lt"/>
                          <a:ea typeface="+mn-ea"/>
                          <a:cs typeface="Arial" panose="020B0604020202020204" pitchFamily="34" charset="0"/>
                        </a:rPr>
                        <a:t>95-&gt;95-&gt;</a:t>
                      </a:r>
                      <a:r>
                        <a:rPr lang="en-US" altLang="zh-CN" sz="900" b="0" kern="1200" dirty="0">
                          <a:solidFill>
                            <a:schemeClr val="dk1"/>
                          </a:solidFill>
                          <a:effectLst/>
                          <a:latin typeface="+mn-lt"/>
                          <a:ea typeface="+mn-ea"/>
                          <a:cs typeface="Arial" panose="020B0604020202020204" pitchFamily="34" charset="0"/>
                        </a:rPr>
                        <a:t>70-&gt;95</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kern="1200" dirty="0">
                          <a:solidFill>
                            <a:schemeClr val="dk1"/>
                          </a:solidFill>
                          <a:effectLst/>
                          <a:latin typeface="+mn-lt"/>
                          <a:ea typeface="+mn-ea"/>
                          <a:cs typeface="Arial" panose="020B0604020202020204" pitchFamily="34" charset="0"/>
                        </a:rPr>
                        <a:t>-&gt;100%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28.307; 28.308; 28.309; 28.404; 28.405; 28.406; 28.622; 28.623; 28.533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Bagher Zadeh, Ericsson </a:t>
                      </a:r>
                    </a:p>
                  </a:txBody>
                  <a:tcPr marL="9525" marR="9525" marT="9525" marB="0"/>
                </a:tc>
                <a:extLst>
                  <a:ext uri="{0D108BD9-81ED-4DB2-BD59-A6C34878D82A}">
                    <a16:rowId xmlns:a16="http://schemas.microsoft.com/office/drawing/2014/main" val="10003"/>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8428728" y="3243024"/>
            <a:ext cx="3501080" cy="3042639"/>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err="1">
                <a:solidFill>
                  <a:srgbClr val="0000FF"/>
                </a:solidFill>
                <a:latin typeface="Calibri"/>
              </a:rPr>
              <a:t>eQoE</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7189" lvl="1" indent="0" defTabSz="1219170">
              <a:spcBef>
                <a:spcPts val="0"/>
              </a:spcBef>
              <a:spcAft>
                <a:spcPts val="0"/>
              </a:spcAft>
              <a:buNone/>
              <a:defRPr/>
            </a:pPr>
            <a:endParaRPr lang="en-US" altLang="zh-CN" sz="110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855123" lvl="1" indent="-455073" defTabSz="1219170">
              <a:spcBef>
                <a:spcPts val="0"/>
              </a:spcBef>
              <a:spcAft>
                <a:spcPts val="0"/>
              </a:spcAft>
              <a:defRPr/>
            </a:pPr>
            <a:endParaRPr lang="en-US" sz="1100" kern="0" dirty="0">
              <a:solidFill>
                <a:prstClr val="black"/>
              </a:solidFill>
            </a:endParaRPr>
          </a:p>
          <a:p>
            <a:pPr marL="455073" indent="-455073" defTabSz="1219170">
              <a:spcBef>
                <a:spcPts val="0"/>
              </a:spcBef>
              <a:spcAft>
                <a:spcPts val="0"/>
              </a:spcAft>
              <a:defRPr/>
            </a:pPr>
            <a:r>
              <a:rPr lang="de-DE" sz="1600" kern="0" dirty="0">
                <a:solidFill>
                  <a:prstClr val="black"/>
                </a:solidFill>
                <a:latin typeface="Calibri"/>
              </a:rPr>
              <a:t>Next steps:</a:t>
            </a:r>
          </a:p>
          <a:p>
            <a:pPr marL="855123" lvl="1" indent="-455073" defTabSz="1219170">
              <a:spcBef>
                <a:spcPts val="0"/>
              </a:spcBef>
              <a:spcAft>
                <a:spcPts val="0"/>
              </a:spcAft>
              <a:defRPr/>
            </a:pPr>
            <a:endParaRPr lang="en-US" sz="1100" kern="0" dirty="0">
              <a:solidFill>
                <a:prstClr val="black"/>
              </a:solidFill>
            </a:endParaRPr>
          </a:p>
        </p:txBody>
      </p:sp>
      <p:sp>
        <p:nvSpPr>
          <p:cNvPr id="6" name="Content Placeholder 7">
            <a:extLst>
              <a:ext uri="{FF2B5EF4-FFF2-40B4-BE49-F238E27FC236}">
                <a16:creationId xmlns:a16="http://schemas.microsoft.com/office/drawing/2014/main" id="{B4F8F5CC-9B36-4C4A-96C2-095377087992}"/>
              </a:ext>
            </a:extLst>
          </p:cNvPr>
          <p:cNvSpPr txBox="1">
            <a:spLocks/>
          </p:cNvSpPr>
          <p:nvPr/>
        </p:nvSpPr>
        <p:spPr>
          <a:xfrm>
            <a:off x="4147077" y="3243024"/>
            <a:ext cx="3897846" cy="3042639"/>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rPr>
              <a:t>PM_KPI_5G_Ph3</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455073" indent="-455073" defTabSz="1219170">
              <a:spcBef>
                <a:spcPts val="0"/>
              </a:spcBef>
              <a:spcAft>
                <a:spcPts val="0"/>
              </a:spcAft>
              <a:defRPr/>
            </a:pPr>
            <a:r>
              <a:rPr lang="de-DE" sz="1600" kern="0" dirty="0">
                <a:solidFill>
                  <a:prstClr val="black"/>
                </a:solidFill>
                <a:latin typeface="Calibri"/>
              </a:rPr>
              <a:t>Next steps:</a:t>
            </a:r>
          </a:p>
          <a:p>
            <a:pPr marL="855123" lvl="1" indent="-455073" defTabSz="1219170">
              <a:spcBef>
                <a:spcPts val="0"/>
              </a:spcBef>
              <a:spcAft>
                <a:spcPts val="0"/>
              </a:spcAft>
              <a:defRPr/>
            </a:pPr>
            <a:r>
              <a:rPr lang="en-US" sz="1100" kern="0" dirty="0">
                <a:solidFill>
                  <a:prstClr val="black"/>
                </a:solidFill>
              </a:rPr>
              <a:t>Continue the work per the </a:t>
            </a:r>
            <a:r>
              <a:rPr lang="en-US" sz="1100" kern="0" dirty="0" err="1">
                <a:solidFill>
                  <a:prstClr val="black"/>
                </a:solidFill>
              </a:rPr>
              <a:t>WoPs</a:t>
            </a:r>
            <a:endParaRPr lang="en-US" sz="1100" kern="0" dirty="0">
              <a:solidFill>
                <a:prstClr val="black"/>
              </a:solidFill>
            </a:endParaRPr>
          </a:p>
        </p:txBody>
      </p:sp>
      <p:sp>
        <p:nvSpPr>
          <p:cNvPr id="7" name="Content Placeholder 7">
            <a:extLst>
              <a:ext uri="{FF2B5EF4-FFF2-40B4-BE49-F238E27FC236}">
                <a16:creationId xmlns:a16="http://schemas.microsoft.com/office/drawing/2014/main" id="{E5E7BB41-D4CA-4E36-91EF-C4BA9B2CC4EC}"/>
              </a:ext>
            </a:extLst>
          </p:cNvPr>
          <p:cNvSpPr txBox="1">
            <a:spLocks/>
          </p:cNvSpPr>
          <p:nvPr/>
        </p:nvSpPr>
        <p:spPr>
          <a:xfrm>
            <a:off x="262194" y="3243024"/>
            <a:ext cx="3501080" cy="3042639"/>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rPr>
              <a:t>5GMDT_Ph2</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lvl="0"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7189" lvl="1" indent="0" defTabSz="1219170">
              <a:spcBef>
                <a:spcPts val="0"/>
              </a:spcBef>
              <a:spcAft>
                <a:spcPts val="0"/>
              </a:spcAft>
              <a:buNone/>
              <a:defRPr/>
            </a:pPr>
            <a:endParaRPr lang="en-US" altLang="zh-CN" sz="110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855123" lvl="1" indent="-455073" defTabSz="1219170">
              <a:spcBef>
                <a:spcPts val="0"/>
              </a:spcBef>
              <a:spcAft>
                <a:spcPts val="0"/>
              </a:spcAft>
              <a:defRPr/>
            </a:pPr>
            <a:endParaRPr lang="en-US" sz="1100" kern="0" dirty="0">
              <a:solidFill>
                <a:prstClr val="black"/>
              </a:solidFill>
            </a:endParaRPr>
          </a:p>
          <a:p>
            <a:pPr marL="455073" indent="-455073" defTabSz="1219170">
              <a:spcBef>
                <a:spcPts val="0"/>
              </a:spcBef>
              <a:spcAft>
                <a:spcPts val="0"/>
              </a:spcAft>
              <a:defRPr/>
            </a:pPr>
            <a:r>
              <a:rPr lang="de-DE" sz="1600" kern="0" dirty="0">
                <a:solidFill>
                  <a:prstClr val="black"/>
                </a:solidFill>
                <a:latin typeface="Calibri"/>
              </a:rPr>
              <a:t>Next steps:</a:t>
            </a:r>
          </a:p>
          <a:p>
            <a:pPr marL="855123" lvl="1" indent="-455073" defTabSz="1219170">
              <a:spcBef>
                <a:spcPts val="0"/>
              </a:spcBef>
              <a:spcAft>
                <a:spcPts val="0"/>
              </a:spcAft>
              <a:defRPr/>
            </a:pPr>
            <a:endParaRPr lang="en-US" sz="1100" kern="0" dirty="0">
              <a:solidFill>
                <a:prstClr val="black"/>
              </a:solidFill>
            </a:endParaRPr>
          </a:p>
        </p:txBody>
      </p:sp>
      <p:sp>
        <p:nvSpPr>
          <p:cNvPr id="9" name="文本框 8">
            <a:extLst>
              <a:ext uri="{FF2B5EF4-FFF2-40B4-BE49-F238E27FC236}">
                <a16:creationId xmlns:a16="http://schemas.microsoft.com/office/drawing/2014/main" id="{65477637-5E1B-46E8-8A69-01519AA8B2F8}"/>
              </a:ext>
            </a:extLst>
          </p:cNvPr>
          <p:cNvSpPr txBox="1"/>
          <p:nvPr/>
        </p:nvSpPr>
        <p:spPr>
          <a:xfrm>
            <a:off x="3319438"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159882255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9088" y="0"/>
            <a:ext cx="9102725"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2800" dirty="0"/>
              <a:t>Rel-18 WI - Management Architecture and Mechanisms (3/3)</a:t>
            </a: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938360362"/>
              </p:ext>
            </p:extLst>
          </p:nvPr>
        </p:nvGraphicFramePr>
        <p:xfrm>
          <a:off x="156519" y="980196"/>
          <a:ext cx="11722866" cy="2126131"/>
        </p:xfrm>
        <a:graphic>
          <a:graphicData uri="http://schemas.openxmlformats.org/drawingml/2006/table">
            <a:tbl>
              <a:tblPr firstRow="1" firstCol="1" bandRow="1">
                <a:tableStyleId>{F5AB1C69-6EDB-4FF4-983F-18BD219EF322}</a:tableStyleId>
              </a:tblPr>
              <a:tblGrid>
                <a:gridCol w="526392">
                  <a:extLst>
                    <a:ext uri="{9D8B030D-6E8A-4147-A177-3AD203B41FA5}">
                      <a16:colId xmlns:a16="http://schemas.microsoft.com/office/drawing/2014/main" val="20000"/>
                    </a:ext>
                  </a:extLst>
                </a:gridCol>
                <a:gridCol w="2707160">
                  <a:extLst>
                    <a:ext uri="{9D8B030D-6E8A-4147-A177-3AD203B41FA5}">
                      <a16:colId xmlns:a16="http://schemas.microsoft.com/office/drawing/2014/main" val="20001"/>
                    </a:ext>
                  </a:extLst>
                </a:gridCol>
                <a:gridCol w="700110">
                  <a:extLst>
                    <a:ext uri="{9D8B030D-6E8A-4147-A177-3AD203B41FA5}">
                      <a16:colId xmlns:a16="http://schemas.microsoft.com/office/drawing/2014/main" val="20002"/>
                    </a:ext>
                  </a:extLst>
                </a:gridCol>
                <a:gridCol w="816604">
                  <a:extLst>
                    <a:ext uri="{9D8B030D-6E8A-4147-A177-3AD203B41FA5}">
                      <a16:colId xmlns:a16="http://schemas.microsoft.com/office/drawing/2014/main" val="20005"/>
                    </a:ext>
                  </a:extLst>
                </a:gridCol>
                <a:gridCol w="412937">
                  <a:extLst>
                    <a:ext uri="{9D8B030D-6E8A-4147-A177-3AD203B41FA5}">
                      <a16:colId xmlns:a16="http://schemas.microsoft.com/office/drawing/2014/main" val="20006"/>
                    </a:ext>
                  </a:extLst>
                </a:gridCol>
                <a:gridCol w="617014">
                  <a:extLst>
                    <a:ext uri="{9D8B030D-6E8A-4147-A177-3AD203B41FA5}">
                      <a16:colId xmlns:a16="http://schemas.microsoft.com/office/drawing/2014/main" val="3102338106"/>
                    </a:ext>
                  </a:extLst>
                </a:gridCol>
                <a:gridCol w="617014">
                  <a:extLst>
                    <a:ext uri="{9D8B030D-6E8A-4147-A177-3AD203B41FA5}">
                      <a16:colId xmlns:a16="http://schemas.microsoft.com/office/drawing/2014/main" val="20007"/>
                    </a:ext>
                  </a:extLst>
                </a:gridCol>
                <a:gridCol w="1258608">
                  <a:extLst>
                    <a:ext uri="{9D8B030D-6E8A-4147-A177-3AD203B41FA5}">
                      <a16:colId xmlns:a16="http://schemas.microsoft.com/office/drawing/2014/main" val="20008"/>
                    </a:ext>
                  </a:extLst>
                </a:gridCol>
                <a:gridCol w="1104210">
                  <a:extLst>
                    <a:ext uri="{9D8B030D-6E8A-4147-A177-3AD203B41FA5}">
                      <a16:colId xmlns:a16="http://schemas.microsoft.com/office/drawing/2014/main" val="20009"/>
                    </a:ext>
                  </a:extLst>
                </a:gridCol>
                <a:gridCol w="1018612">
                  <a:extLst>
                    <a:ext uri="{9D8B030D-6E8A-4147-A177-3AD203B41FA5}">
                      <a16:colId xmlns:a16="http://schemas.microsoft.com/office/drawing/2014/main" val="20010"/>
                    </a:ext>
                  </a:extLst>
                </a:gridCol>
                <a:gridCol w="1018612">
                  <a:extLst>
                    <a:ext uri="{9D8B030D-6E8A-4147-A177-3AD203B41FA5}">
                      <a16:colId xmlns:a16="http://schemas.microsoft.com/office/drawing/2014/main" val="20012"/>
                    </a:ext>
                  </a:extLst>
                </a:gridCol>
                <a:gridCol w="925593">
                  <a:extLst>
                    <a:ext uri="{9D8B030D-6E8A-4147-A177-3AD203B41FA5}">
                      <a16:colId xmlns:a16="http://schemas.microsoft.com/office/drawing/2014/main" val="20013"/>
                    </a:ext>
                  </a:extLst>
                </a:gridCol>
              </a:tblGrid>
              <a:tr h="178480">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TS</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47401">
                <a:tc>
                  <a:txBody>
                    <a:bodyPr/>
                    <a:lstStyle/>
                    <a:p>
                      <a:pPr algn="l" fontAlgn="t"/>
                      <a:r>
                        <a:rPr lang="en-US" altLang="zh-CN" sz="900" b="0" i="0" u="none" strike="noStrike" dirty="0">
                          <a:solidFill>
                            <a:srgbClr val="000000"/>
                          </a:solidFill>
                          <a:effectLst/>
                          <a:latin typeface="+mn-lt"/>
                          <a:ea typeface="等线" panose="02010600030101010101" pitchFamily="2" charset="-122"/>
                        </a:rPr>
                        <a:t>950031</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Additional NRM features phase 2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AdNRM_ph2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2023/3/3</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65%</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SP-220351</a:t>
                      </a:r>
                    </a:p>
                  </a:txBody>
                  <a:tcPr marL="9525" marR="9525" marT="9525" marB="0"/>
                </a:tc>
                <a:tc>
                  <a:txBody>
                    <a:bodyPr/>
                    <a:lstStyle/>
                    <a:p>
                      <a:pPr marL="0" algn="ctr" defTabSz="1219170" rtl="0" eaLnBrk="1" latinLnBrk="0" hangingPunct="1">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0-&gt;5-&gt;7-&gt;10 -&gt;</a:t>
                      </a:r>
                      <a:r>
                        <a:rPr lang="en-US" altLang="zh-CN" sz="900" kern="1200" baseline="0" dirty="0">
                          <a:solidFill>
                            <a:srgbClr val="000000"/>
                          </a:solidFill>
                          <a:effectLst/>
                          <a:latin typeface="+mn-lt"/>
                          <a:ea typeface="+mn-ea"/>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30-&gt;55-&gt;65%</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zh-CN" altLang="en-US" sz="800" b="0" i="0" u="none" strike="noStrike">
                          <a:solidFill>
                            <a:srgbClr val="000000"/>
                          </a:solidFill>
                          <a:effectLst/>
                          <a:latin typeface="Arial" panose="020B0604020202020204" pitchFamily="34" charset="0"/>
                          <a:ea typeface="等线" panose="02010600030101010101" pitchFamily="2" charset="-122"/>
                        </a:rPr>
                        <a:t>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Sean Sun, Nokia </a:t>
                      </a:r>
                    </a:p>
                  </a:txBody>
                  <a:tcPr marL="9525" marR="9525" marT="9525" marB="0"/>
                </a:tc>
                <a:extLst>
                  <a:ext uri="{0D108BD9-81ED-4DB2-BD59-A6C34878D82A}">
                    <a16:rowId xmlns:a16="http://schemas.microsoft.com/office/drawing/2014/main" val="10001"/>
                  </a:ext>
                </a:extLst>
              </a:tr>
              <a:tr h="268441">
                <a:tc>
                  <a:txBody>
                    <a:bodyPr/>
                    <a:lstStyle/>
                    <a:p>
                      <a:pPr algn="l" fontAlgn="t"/>
                      <a:r>
                        <a:rPr lang="en-US" altLang="zh-CN" sz="900" b="0" i="0" u="none" strike="noStrike" dirty="0">
                          <a:solidFill>
                            <a:srgbClr val="000000"/>
                          </a:solidFill>
                          <a:effectLst/>
                          <a:latin typeface="+mn-lt"/>
                          <a:ea typeface="等线" panose="02010600030101010101" pitchFamily="2" charset="-122"/>
                        </a:rPr>
                        <a:t>990031</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Aspects related to NWDAF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MANWDAF</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SP-230181</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900" kern="1200" dirty="0">
                          <a:solidFill>
                            <a:schemeClr val="tx1"/>
                          </a:solidFill>
                          <a:effectLst/>
                          <a:latin typeface="+mn-lt"/>
                          <a:ea typeface="+mn-ea"/>
                          <a:cs typeface="Arial" panose="020B0604020202020204" pitchFamily="34" charset="0"/>
                        </a:rPr>
                        <a:t>Not started</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28.541; 28.552; 28.554 </a:t>
                      </a:r>
                    </a:p>
                  </a:txBody>
                  <a:tcPr marL="9525" marR="9525" marT="9525" marB="0"/>
                </a:tc>
                <a:tc>
                  <a:txBody>
                    <a:bodyPr/>
                    <a:lstStyle/>
                    <a:p>
                      <a:pPr algn="l" fontAlgn="t"/>
                      <a:r>
                        <a:rPr lang="en-US" sz="800" b="0" i="0" u="none" strike="noStrike" dirty="0" err="1">
                          <a:solidFill>
                            <a:srgbClr val="000000"/>
                          </a:solidFill>
                          <a:effectLst/>
                          <a:latin typeface="Arial" panose="020B0604020202020204" pitchFamily="34" charset="0"/>
                          <a:ea typeface="等线" panose="02010600030101010101" pitchFamily="2" charset="-122"/>
                        </a:rPr>
                        <a:t>Niu</a:t>
                      </a:r>
                      <a:r>
                        <a:rPr lang="en-US" sz="800" b="0" i="0" u="none" strike="noStrike" dirty="0">
                          <a:solidFill>
                            <a:srgbClr val="000000"/>
                          </a:solidFill>
                          <a:effectLst/>
                          <a:latin typeface="Arial" panose="020B0604020202020204" pitchFamily="34" charset="0"/>
                          <a:ea typeface="等线" panose="02010600030101010101" pitchFamily="2" charset="-122"/>
                        </a:rPr>
                        <a:t>, </a:t>
                      </a:r>
                      <a:r>
                        <a:rPr lang="en-US" sz="800" b="0" i="0" u="none" strike="noStrike" dirty="0" err="1">
                          <a:solidFill>
                            <a:srgbClr val="000000"/>
                          </a:solidFill>
                          <a:effectLst/>
                          <a:latin typeface="Arial" panose="020B0604020202020204" pitchFamily="34" charset="0"/>
                          <a:ea typeface="等线" panose="02010600030101010101" pitchFamily="2" charset="-122"/>
                        </a:rPr>
                        <a:t>Yuxia</a:t>
                      </a:r>
                      <a:r>
                        <a:rPr lang="en-US" sz="800" b="0" i="0" u="none" strike="noStrike" dirty="0">
                          <a:solidFill>
                            <a:srgbClr val="000000"/>
                          </a:solidFill>
                          <a:effectLst/>
                          <a:latin typeface="Arial" panose="020B0604020202020204" pitchFamily="34" charset="0"/>
                          <a:ea typeface="等线" panose="02010600030101010101" pitchFamily="2" charset="-122"/>
                        </a:rPr>
                        <a:t>, China Telecom </a:t>
                      </a:r>
                    </a:p>
                  </a:txBody>
                  <a:tcPr marL="9525" marR="9525" marT="9525" marB="0"/>
                </a:tc>
                <a:extLst>
                  <a:ext uri="{0D108BD9-81ED-4DB2-BD59-A6C34878D82A}">
                    <a16:rowId xmlns:a16="http://schemas.microsoft.com/office/drawing/2014/main" val="10002"/>
                  </a:ext>
                </a:extLst>
              </a:tr>
              <a:tr h="339329">
                <a:tc>
                  <a:txBody>
                    <a:bodyPr/>
                    <a:lstStyle/>
                    <a:p>
                      <a:pPr algn="l" fontAlgn="t"/>
                      <a:r>
                        <a:rPr lang="en-US" altLang="zh-CN" sz="900" b="0" i="0" u="none" strike="noStrike" dirty="0">
                          <a:solidFill>
                            <a:srgbClr val="000000"/>
                          </a:solidFill>
                          <a:effectLst/>
                          <a:latin typeface="+mn-lt"/>
                          <a:ea typeface="等线" panose="02010600030101010101" pitchFamily="2" charset="-122"/>
                        </a:rPr>
                        <a:t>950036</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Enhanced Edge Computing Management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eECM</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50%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SP-220154</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kern="1200" dirty="0">
                          <a:solidFill>
                            <a:schemeClr val="dk1"/>
                          </a:solidFill>
                          <a:effectLst/>
                          <a:latin typeface="+mn-lt"/>
                          <a:ea typeface="+mn-ea"/>
                          <a:cs typeface="Arial" panose="020B0604020202020204" pitchFamily="34" charset="0"/>
                        </a:rPr>
                        <a:t>0-&gt;5-&gt;10-&gt;20-&gt; 35-&gt;50%</a:t>
                      </a:r>
                      <a:endParaRPr lang="zh-CN" altLang="en-US" sz="900" b="0" kern="1200" dirty="0">
                        <a:solidFill>
                          <a:schemeClr val="dk1"/>
                        </a:solidFill>
                        <a:effectLst/>
                        <a:latin typeface="+mn-lt"/>
                        <a:ea typeface="+mn-ea"/>
                        <a:cs typeface="Arial" panose="020B0604020202020204" pitchFamily="34" charset="0"/>
                      </a:endParaRPr>
                    </a:p>
                  </a:txBody>
                  <a:tcPr marL="114300" marR="114300" marT="0" marB="0"/>
                </a:tc>
                <a:tc>
                  <a:txBody>
                    <a:bodyPr/>
                    <a:lstStyle/>
                    <a:p>
                      <a:pPr algn="l" fontAlgn="t"/>
                      <a:r>
                        <a:rPr lang="en-US" altLang="zh-CN" sz="800" b="1" i="0" u="none" strike="noStrike" dirty="0">
                          <a:solidFill>
                            <a:srgbClr val="000000"/>
                          </a:solidFill>
                          <a:effectLst/>
                          <a:latin typeface="Arial" panose="020B0604020202020204" pitchFamily="34" charset="0"/>
                          <a:ea typeface="等线" panose="02010600030101010101" pitchFamily="2" charset="-122"/>
                        </a:rPr>
                        <a:t>28.541; 28.538; 28.552; 28.554; 28.531; 28.532 </a:t>
                      </a:r>
                    </a:p>
                  </a:txBody>
                  <a:tcPr marL="9525" marR="9525" marT="9525"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Deepanshu Gautam , Samsung </a:t>
                      </a:r>
                    </a:p>
                  </a:txBody>
                  <a:tcPr marL="9525" marR="9525" marT="9525" marB="0"/>
                </a:tc>
                <a:extLst>
                  <a:ext uri="{0D108BD9-81ED-4DB2-BD59-A6C34878D82A}">
                    <a16:rowId xmlns:a16="http://schemas.microsoft.com/office/drawing/2014/main" val="10003"/>
                  </a:ext>
                </a:extLst>
              </a:tr>
              <a:tr h="285508">
                <a:tc>
                  <a:txBody>
                    <a:bodyPr/>
                    <a:lstStyle/>
                    <a:p>
                      <a:pPr algn="l" fontAlgn="t"/>
                      <a:r>
                        <a:rPr lang="en-US" altLang="zh-CN" sz="900" b="0" i="0" u="none" strike="noStrike" dirty="0">
                          <a:solidFill>
                            <a:srgbClr val="000000"/>
                          </a:solidFill>
                          <a:effectLst/>
                          <a:latin typeface="+mn-lt"/>
                          <a:ea typeface="等线" panose="02010600030101010101" pitchFamily="2" charset="-122"/>
                        </a:rPr>
                        <a:t>990027</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Aspect of 5GLAN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5GLAN_Mgt</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SP-230175</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chemeClr val="tx1"/>
                          </a:solidFill>
                          <a:effectLst/>
                          <a:latin typeface="+mn-lt"/>
                          <a:ea typeface="+mn-ea"/>
                          <a:cs typeface="Arial" panose="020B0604020202020204" pitchFamily="34" charset="0"/>
                        </a:rPr>
                        <a:t>Not started</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28.541; 28.552; 28.554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Yushuang Hu, CMCC</a:t>
                      </a:r>
                    </a:p>
                  </a:txBody>
                  <a:tcPr marL="9525" marR="9525" marT="9525" marB="0"/>
                </a:tc>
                <a:extLst>
                  <a:ext uri="{0D108BD9-81ED-4DB2-BD59-A6C34878D82A}">
                    <a16:rowId xmlns:a16="http://schemas.microsoft.com/office/drawing/2014/main" val="3596495204"/>
                  </a:ext>
                </a:extLst>
              </a:tr>
              <a:tr h="285508">
                <a:tc>
                  <a:txBody>
                    <a:bodyPr/>
                    <a:lstStyle/>
                    <a:p>
                      <a:pPr algn="l" fontAlgn="t"/>
                      <a:r>
                        <a:rPr lang="en-US" altLang="zh-CN" sz="900" b="0" i="0" u="none" strike="noStrike" dirty="0">
                          <a:solidFill>
                            <a:srgbClr val="000000"/>
                          </a:solidFill>
                          <a:effectLst/>
                          <a:latin typeface="+mn-lt"/>
                          <a:ea typeface="等线" panose="02010600030101010101" pitchFamily="2" charset="-122"/>
                        </a:rPr>
                        <a:t>990033</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Aspects of NTN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OAM_NTN</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SP-230183</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900" kern="1200" dirty="0">
                          <a:solidFill>
                            <a:schemeClr val="tx1"/>
                          </a:solidFill>
                          <a:effectLst/>
                          <a:latin typeface="+mn-lt"/>
                          <a:ea typeface="+mn-ea"/>
                          <a:cs typeface="Arial" panose="020B0604020202020204" pitchFamily="34" charset="0"/>
                        </a:rPr>
                        <a:t>Not started</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28.541; 28.552; 28.554; 28.658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Sun </a:t>
                      </a:r>
                      <a:r>
                        <a:rPr lang="en-US" sz="800" b="0" i="0" u="none" strike="noStrike" dirty="0" err="1">
                          <a:solidFill>
                            <a:srgbClr val="000000"/>
                          </a:solidFill>
                          <a:effectLst/>
                          <a:latin typeface="Arial" panose="020B0604020202020204" pitchFamily="34" charset="0"/>
                          <a:ea typeface="等线" panose="02010600030101010101" pitchFamily="2" charset="-122"/>
                        </a:rPr>
                        <a:t>Mingrui</a:t>
                      </a:r>
                      <a:r>
                        <a:rPr lang="en-US" sz="800" b="0" i="0" u="none" strike="noStrike" dirty="0">
                          <a:solidFill>
                            <a:srgbClr val="000000"/>
                          </a:solidFill>
                          <a:effectLst/>
                          <a:latin typeface="Arial" panose="020B0604020202020204" pitchFamily="34" charset="0"/>
                          <a:ea typeface="等线" panose="02010600030101010101" pitchFamily="2" charset="-122"/>
                        </a:rPr>
                        <a:t>, China Unicom </a:t>
                      </a:r>
                    </a:p>
                  </a:txBody>
                  <a:tcPr marL="9525" marR="9525" marT="9525" marB="0"/>
                </a:tc>
                <a:extLst>
                  <a:ext uri="{0D108BD9-81ED-4DB2-BD59-A6C34878D82A}">
                    <a16:rowId xmlns:a16="http://schemas.microsoft.com/office/drawing/2014/main" val="1810529861"/>
                  </a:ext>
                </a:extLst>
              </a:tr>
              <a:tr h="285508">
                <a:tc>
                  <a:txBody>
                    <a:bodyPr/>
                    <a:lstStyle/>
                    <a:p>
                      <a:pPr algn="l" fontAlgn="t"/>
                      <a:r>
                        <a:rPr lang="en-US" altLang="zh-CN" sz="900" b="0" i="0" u="none" strike="noStrike" dirty="0">
                          <a:solidFill>
                            <a:srgbClr val="000000"/>
                          </a:solidFill>
                          <a:effectLst/>
                          <a:latin typeface="+mn-lt"/>
                          <a:ea typeface="等线" panose="02010600030101010101" pitchFamily="2" charset="-122"/>
                        </a:rPr>
                        <a:t>970030</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Methodology for deprecation </a:t>
                      </a:r>
                    </a:p>
                  </a:txBody>
                  <a:tcPr marL="9525" marR="9525" marT="9525" marB="0"/>
                </a:tc>
                <a:tc>
                  <a:txBody>
                    <a:bodyPr/>
                    <a:lstStyle/>
                    <a:p>
                      <a:pPr algn="l" fontAlgn="t"/>
                      <a:r>
                        <a:rPr lang="en-US" sz="900" b="0" i="0" u="none" strike="noStrike" dirty="0" err="1">
                          <a:solidFill>
                            <a:srgbClr val="000000"/>
                          </a:solidFill>
                          <a:effectLst/>
                          <a:latin typeface="+mn-lt"/>
                          <a:ea typeface="等线" panose="02010600030101010101" pitchFamily="2" charset="-122"/>
                        </a:rPr>
                        <a:t>OAM_MetDep</a:t>
                      </a:r>
                      <a:endParaRPr lang="en-US" sz="900" b="0" i="0" u="none" strike="noStrike" dirty="0">
                        <a:solidFill>
                          <a:srgbClr val="000000"/>
                        </a:solidFill>
                        <a:effectLst/>
                        <a:latin typeface="+mn-lt"/>
                        <a:ea typeface="等线" panose="02010600030101010101" pitchFamily="2" charset="-122"/>
                      </a:endParaRP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2023/3/10</a:t>
                      </a:r>
                    </a:p>
                  </a:txBody>
                  <a:tcPr marL="9525" marR="9525" marT="9525" marB="0"/>
                </a:tc>
                <a:tc>
                  <a:txBody>
                    <a:bodyPr/>
                    <a:lstStyle/>
                    <a:p>
                      <a:pPr algn="l" fontAlgn="t"/>
                      <a:r>
                        <a:rPr lang="en-US" altLang="zh-CN" sz="900" b="0" i="0" u="none" strike="noStrike" dirty="0">
                          <a:solidFill>
                            <a:srgbClr val="000000"/>
                          </a:solidFill>
                          <a:effectLst/>
                          <a:highlight>
                            <a:srgbClr val="00FF00"/>
                          </a:highlight>
                          <a:latin typeface="+mn-lt"/>
                          <a:ea typeface="等线" panose="02010600030101010101" pitchFamily="2" charset="-122"/>
                        </a:rPr>
                        <a:t>100%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SP-220843</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chemeClr val="tx1"/>
                          </a:solidFill>
                          <a:effectLst/>
                          <a:latin typeface="+mn-lt"/>
                          <a:ea typeface="+mn-ea"/>
                          <a:cs typeface="Arial" panose="020B0604020202020204" pitchFamily="34" charset="0"/>
                        </a:rPr>
                        <a:t>95-&gt;100%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32.156; 32.160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Lengyel, Balázs, Ericsson </a:t>
                      </a:r>
                    </a:p>
                  </a:txBody>
                  <a:tcPr marL="9525" marR="9525" marT="9525" marB="0"/>
                </a:tc>
                <a:extLst>
                  <a:ext uri="{0D108BD9-81ED-4DB2-BD59-A6C34878D82A}">
                    <a16:rowId xmlns:a16="http://schemas.microsoft.com/office/drawing/2014/main" val="3006946887"/>
                  </a:ext>
                </a:extLst>
              </a:tr>
            </a:tbl>
          </a:graphicData>
        </a:graphic>
      </p:graphicFrame>
      <p:sp>
        <p:nvSpPr>
          <p:cNvPr id="7" name="Content Placeholder 7">
            <a:extLst>
              <a:ext uri="{FF2B5EF4-FFF2-40B4-BE49-F238E27FC236}">
                <a16:creationId xmlns:a16="http://schemas.microsoft.com/office/drawing/2014/main" id="{6F6CA238-B963-43E8-A5F1-DE3DD4551581}"/>
              </a:ext>
            </a:extLst>
          </p:cNvPr>
          <p:cNvSpPr txBox="1">
            <a:spLocks/>
          </p:cNvSpPr>
          <p:nvPr/>
        </p:nvSpPr>
        <p:spPr>
          <a:xfrm>
            <a:off x="4854344" y="3203103"/>
            <a:ext cx="2414953" cy="2559232"/>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err="1">
                <a:solidFill>
                  <a:srgbClr val="0000FF"/>
                </a:solidFill>
                <a:latin typeface="Calibri"/>
              </a:rPr>
              <a:t>eECM</a:t>
            </a:r>
            <a:r>
              <a:rPr lang="zh-CN" altLang="en-US" sz="1200" b="1" kern="0" dirty="0">
                <a:solidFill>
                  <a:srgbClr val="0000FF"/>
                </a:solidFill>
                <a:latin typeface="Calibri"/>
              </a:rPr>
              <a:t>：</a:t>
            </a:r>
            <a:endParaRPr lang="de-DE" altLang="de-DE" sz="1200" b="1" kern="0" dirty="0">
              <a:solidFill>
                <a:srgbClr val="0000FF"/>
              </a:solidFill>
              <a:latin typeface="Calibri"/>
            </a:endParaRPr>
          </a:p>
          <a:p>
            <a:pPr marL="455073" lvl="0"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200" kern="0" dirty="0">
                <a:solidFill>
                  <a:prstClr val="black"/>
                </a:solidFill>
                <a:latin typeface="Calibri"/>
              </a:rPr>
              <a:t>Impacts and dependencies on other WGs:</a:t>
            </a:r>
            <a:endParaRPr lang="de-DE" sz="1200" kern="0" dirty="0">
              <a:solidFill>
                <a:prstClr val="black"/>
              </a:solidFill>
              <a:latin typeface="Calibri"/>
            </a:endParaRPr>
          </a:p>
          <a:p>
            <a:pPr marL="988459" lvl="1" indent="-378875" defTabSz="1219170">
              <a:spcBef>
                <a:spcPts val="0"/>
              </a:spcBef>
              <a:spcAft>
                <a:spcPts val="600"/>
              </a:spcAft>
              <a:defRPr/>
            </a:pPr>
            <a:endParaRPr lang="en-US" sz="800" kern="0" dirty="0">
              <a:solidFill>
                <a:prstClr val="black"/>
              </a:solidFill>
              <a:latin typeface="Calibri"/>
              <a:cs typeface="+mn-cs"/>
            </a:endParaRPr>
          </a:p>
          <a:p>
            <a:pPr marL="455073" indent="-455073" defTabSz="1219170">
              <a:spcBef>
                <a:spcPts val="0"/>
              </a:spcBef>
              <a:spcAft>
                <a:spcPts val="0"/>
              </a:spcAft>
              <a:defRPr/>
            </a:pPr>
            <a:r>
              <a:rPr lang="de-DE" sz="1200" kern="0" dirty="0">
                <a:solidFill>
                  <a:prstClr val="black"/>
                </a:solidFill>
                <a:latin typeface="Calibri"/>
              </a:rPr>
              <a:t>Next steps</a:t>
            </a:r>
          </a:p>
        </p:txBody>
      </p:sp>
      <p:sp>
        <p:nvSpPr>
          <p:cNvPr id="9" name="Content Placeholder 7">
            <a:extLst>
              <a:ext uri="{FF2B5EF4-FFF2-40B4-BE49-F238E27FC236}">
                <a16:creationId xmlns:a16="http://schemas.microsoft.com/office/drawing/2014/main" id="{4DC644AB-C437-43AF-8214-233A2C82B358}"/>
              </a:ext>
            </a:extLst>
          </p:cNvPr>
          <p:cNvSpPr txBox="1">
            <a:spLocks/>
          </p:cNvSpPr>
          <p:nvPr/>
        </p:nvSpPr>
        <p:spPr>
          <a:xfrm>
            <a:off x="154508" y="3187533"/>
            <a:ext cx="2161399" cy="2596968"/>
          </a:xfrm>
          <a:prstGeom prst="rect">
            <a:avLst/>
          </a:prstGeom>
          <a:solidFill>
            <a:schemeClr val="bg1"/>
          </a:solidFill>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dirty="0">
                <a:solidFill>
                  <a:srgbClr val="0000FF"/>
                </a:solidFill>
              </a:rPr>
              <a:t>AdNRM_ph2</a:t>
            </a:r>
            <a:r>
              <a:rPr lang="zh-CN" altLang="en-US" sz="1200" b="1" dirty="0">
                <a:solidFill>
                  <a:srgbClr val="0000FF"/>
                </a:solidFill>
              </a:rPr>
              <a:t>：</a:t>
            </a:r>
            <a:endParaRPr lang="de-DE" altLang="de-DE" sz="1200" b="1" kern="0" dirty="0">
              <a:solidFill>
                <a:srgbClr val="0000FF"/>
              </a:solidFill>
            </a:endParaRPr>
          </a:p>
          <a:p>
            <a:pPr marL="455073" lvl="0"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855123" lvl="1" indent="-455073" defTabSz="1219170">
              <a:spcBef>
                <a:spcPts val="0"/>
              </a:spcBef>
              <a:spcAft>
                <a:spcPts val="0"/>
              </a:spcAft>
              <a:defRPr/>
            </a:pPr>
            <a:endParaRPr lang="de-DE" altLang="de-DE" sz="1000" kern="0" dirty="0">
              <a:solidFill>
                <a:prstClr val="black"/>
              </a:solidFill>
            </a:endParaRPr>
          </a:p>
          <a:p>
            <a:pPr marL="455073" lvl="1" indent="-455073" defTabSz="1219170">
              <a:spcBef>
                <a:spcPts val="0"/>
              </a:spcBef>
              <a:spcAft>
                <a:spcPts val="0"/>
              </a:spcAft>
              <a:buBlip>
                <a:blip r:embed="rId2"/>
              </a:buBlip>
              <a:defRPr/>
            </a:pPr>
            <a:r>
              <a:rPr lang="en-US" sz="1200" kern="0" dirty="0">
                <a:solidFill>
                  <a:prstClr val="black"/>
                </a:solidFill>
              </a:rPr>
              <a:t>Impacts and dependencies on other WGs:</a:t>
            </a:r>
          </a:p>
          <a:p>
            <a:pPr marL="455073" indent="-455073" defTabSz="1219170">
              <a:spcBef>
                <a:spcPts val="0"/>
              </a:spcBef>
              <a:spcAft>
                <a:spcPts val="0"/>
              </a:spcAft>
              <a:defRPr/>
            </a:pPr>
            <a:r>
              <a:rPr lang="de-DE" sz="1200" kern="0" dirty="0">
                <a:solidFill>
                  <a:prstClr val="black"/>
                </a:solidFill>
              </a:rPr>
              <a:t>Next steps:</a:t>
            </a:r>
          </a:p>
          <a:p>
            <a:pPr marL="855123" lvl="1" indent="-455073" defTabSz="1219170">
              <a:spcBef>
                <a:spcPts val="0"/>
              </a:spcBef>
              <a:spcAft>
                <a:spcPts val="0"/>
              </a:spcAft>
              <a:defRPr/>
            </a:pPr>
            <a:r>
              <a:rPr lang="en-US" sz="1000" kern="0" dirty="0">
                <a:solidFill>
                  <a:prstClr val="black"/>
                </a:solidFill>
              </a:rPr>
              <a:t>Remaining Core NF NRM enhancement and other NRM enhancement</a:t>
            </a:r>
          </a:p>
        </p:txBody>
      </p:sp>
      <p:sp>
        <p:nvSpPr>
          <p:cNvPr id="10" name="Content Placeholder 7">
            <a:extLst>
              <a:ext uri="{FF2B5EF4-FFF2-40B4-BE49-F238E27FC236}">
                <a16:creationId xmlns:a16="http://schemas.microsoft.com/office/drawing/2014/main" id="{E0C246EC-BDAB-405B-ADA4-33E1F1F9F622}"/>
              </a:ext>
            </a:extLst>
          </p:cNvPr>
          <p:cNvSpPr txBox="1">
            <a:spLocks/>
          </p:cNvSpPr>
          <p:nvPr/>
        </p:nvSpPr>
        <p:spPr>
          <a:xfrm>
            <a:off x="2367148" y="3194606"/>
            <a:ext cx="2414953" cy="2589895"/>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a:solidFill>
                  <a:srgbClr val="0000FF"/>
                </a:solidFill>
              </a:rPr>
              <a:t>MANWDAF</a:t>
            </a:r>
            <a:r>
              <a:rPr lang="zh-CN" altLang="en-US" sz="1200" b="1" kern="0" dirty="0">
                <a:solidFill>
                  <a:srgbClr val="0000FF"/>
                </a:solidFill>
                <a:latin typeface="Calibri"/>
              </a:rPr>
              <a:t>：</a:t>
            </a:r>
            <a:endParaRPr lang="de-DE" altLang="de-DE" sz="1200" b="1" kern="0" dirty="0">
              <a:solidFill>
                <a:srgbClr val="0000FF"/>
              </a:solidFill>
              <a:latin typeface="Calibri"/>
            </a:endParaRPr>
          </a:p>
          <a:p>
            <a:pPr marL="455073"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7189" lvl="1" indent="0" defTabSz="1219170">
              <a:spcBef>
                <a:spcPts val="0"/>
              </a:spcBef>
              <a:spcAft>
                <a:spcPts val="0"/>
              </a:spcAft>
              <a:buNone/>
              <a:defRPr/>
            </a:pPr>
            <a:endParaRPr lang="en-US" altLang="zh-CN" sz="1000" kern="0" dirty="0">
              <a:solidFill>
                <a:prstClr val="black"/>
              </a:solidFill>
              <a:latin typeface="Calibri"/>
              <a:cs typeface="+mn-cs"/>
            </a:endParaRPr>
          </a:p>
          <a:p>
            <a:pPr marL="455073" indent="-455073" defTabSz="1219170">
              <a:spcBef>
                <a:spcPts val="0"/>
              </a:spcBef>
              <a:spcAft>
                <a:spcPts val="0"/>
              </a:spcAft>
              <a:defRPr/>
            </a:pPr>
            <a:r>
              <a:rPr lang="en-US" sz="1200" kern="0" dirty="0">
                <a:solidFill>
                  <a:prstClr val="black"/>
                </a:solidFill>
                <a:latin typeface="Calibri"/>
              </a:rPr>
              <a:t>Impacts and dependencies on other WGs:</a:t>
            </a:r>
            <a:endParaRPr lang="de-DE" sz="1200" kern="0" dirty="0">
              <a:solidFill>
                <a:prstClr val="black"/>
              </a:solidFill>
              <a:latin typeface="Calibri"/>
            </a:endParaRPr>
          </a:p>
          <a:p>
            <a:pPr marL="855123" lvl="1" indent="-455073" defTabSz="1219170">
              <a:spcBef>
                <a:spcPts val="0"/>
              </a:spcBef>
              <a:spcAft>
                <a:spcPts val="0"/>
              </a:spcAft>
              <a:defRPr/>
            </a:pPr>
            <a:endParaRPr lang="en-US" sz="1000" kern="0" dirty="0">
              <a:solidFill>
                <a:prstClr val="black"/>
              </a:solidFill>
            </a:endParaRPr>
          </a:p>
          <a:p>
            <a:pPr marL="455073" indent="-455073" defTabSz="1219170">
              <a:spcBef>
                <a:spcPts val="0"/>
              </a:spcBef>
              <a:spcAft>
                <a:spcPts val="0"/>
              </a:spcAft>
              <a:defRPr/>
            </a:pPr>
            <a:r>
              <a:rPr lang="de-DE" sz="1200" kern="0" dirty="0">
                <a:solidFill>
                  <a:prstClr val="black"/>
                </a:solidFill>
                <a:latin typeface="Calibri"/>
              </a:rPr>
              <a:t>Next steps:</a:t>
            </a:r>
          </a:p>
          <a:p>
            <a:pPr marL="855123" lvl="1" indent="-455073" defTabSz="1219170">
              <a:spcBef>
                <a:spcPts val="0"/>
              </a:spcBef>
              <a:spcAft>
                <a:spcPts val="0"/>
              </a:spcAft>
              <a:defRPr/>
            </a:pPr>
            <a:endParaRPr lang="en-US" sz="1050" kern="0" dirty="0">
              <a:solidFill>
                <a:prstClr val="black"/>
              </a:solidFill>
            </a:endParaRPr>
          </a:p>
        </p:txBody>
      </p:sp>
      <p:sp>
        <p:nvSpPr>
          <p:cNvPr id="11" name="Content Placeholder 7">
            <a:extLst>
              <a:ext uri="{FF2B5EF4-FFF2-40B4-BE49-F238E27FC236}">
                <a16:creationId xmlns:a16="http://schemas.microsoft.com/office/drawing/2014/main" id="{C981FFB0-AEE3-483A-A4ED-A9011DF586D6}"/>
              </a:ext>
            </a:extLst>
          </p:cNvPr>
          <p:cNvSpPr txBox="1">
            <a:spLocks/>
          </p:cNvSpPr>
          <p:nvPr/>
        </p:nvSpPr>
        <p:spPr>
          <a:xfrm>
            <a:off x="7353498" y="3194606"/>
            <a:ext cx="2302030" cy="2567729"/>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a:solidFill>
                  <a:srgbClr val="0000FF"/>
                </a:solidFill>
              </a:rPr>
              <a:t>5GLAN_Mgt</a:t>
            </a:r>
            <a:r>
              <a:rPr lang="zh-CN" altLang="en-US" sz="1200" b="1" kern="0" dirty="0">
                <a:solidFill>
                  <a:srgbClr val="0000FF"/>
                </a:solidFill>
                <a:latin typeface="Calibri"/>
              </a:rPr>
              <a:t>：</a:t>
            </a:r>
            <a:endParaRPr lang="de-DE" altLang="de-DE" sz="1200" b="1" kern="0" dirty="0">
              <a:solidFill>
                <a:srgbClr val="0000FF"/>
              </a:solidFill>
              <a:latin typeface="Calibri"/>
            </a:endParaRPr>
          </a:p>
          <a:p>
            <a:pPr marL="455073" lvl="0"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7189" lvl="1" indent="0" defTabSz="1219170">
              <a:spcBef>
                <a:spcPts val="0"/>
              </a:spcBef>
              <a:spcAft>
                <a:spcPts val="0"/>
              </a:spcAft>
              <a:buNone/>
              <a:defRPr/>
            </a:pPr>
            <a:endParaRPr lang="en-US" altLang="zh-CN" sz="1000" kern="0" dirty="0">
              <a:solidFill>
                <a:prstClr val="black"/>
              </a:solidFill>
              <a:latin typeface="Calibri"/>
              <a:cs typeface="+mn-cs"/>
            </a:endParaRPr>
          </a:p>
          <a:p>
            <a:pPr marL="455073" indent="-455073" defTabSz="1219170">
              <a:spcBef>
                <a:spcPts val="0"/>
              </a:spcBef>
              <a:spcAft>
                <a:spcPts val="0"/>
              </a:spcAft>
              <a:defRPr/>
            </a:pPr>
            <a:r>
              <a:rPr lang="en-US" sz="1200" kern="0" dirty="0">
                <a:solidFill>
                  <a:prstClr val="black"/>
                </a:solidFill>
                <a:latin typeface="Calibri"/>
              </a:rPr>
              <a:t>Impacts and dependencies on other WGs:</a:t>
            </a:r>
            <a:endParaRPr lang="de-DE" sz="1200" kern="0" dirty="0">
              <a:solidFill>
                <a:prstClr val="black"/>
              </a:solidFill>
              <a:latin typeface="Calibri"/>
            </a:endParaRPr>
          </a:p>
          <a:p>
            <a:pPr marL="855123" lvl="1" indent="-455073" defTabSz="1219170">
              <a:spcBef>
                <a:spcPts val="0"/>
              </a:spcBef>
              <a:spcAft>
                <a:spcPts val="0"/>
              </a:spcAft>
              <a:defRPr/>
            </a:pPr>
            <a:endParaRPr lang="en-US" sz="1000" kern="0" dirty="0">
              <a:solidFill>
                <a:prstClr val="black"/>
              </a:solidFill>
            </a:endParaRPr>
          </a:p>
          <a:p>
            <a:pPr marL="455073" indent="-455073" defTabSz="1219170">
              <a:spcBef>
                <a:spcPts val="0"/>
              </a:spcBef>
              <a:spcAft>
                <a:spcPts val="0"/>
              </a:spcAft>
              <a:defRPr/>
            </a:pPr>
            <a:r>
              <a:rPr lang="de-DE" sz="1200" kern="0" dirty="0">
                <a:solidFill>
                  <a:prstClr val="black"/>
                </a:solidFill>
                <a:latin typeface="Calibri"/>
              </a:rPr>
              <a:t>Next steps:</a:t>
            </a:r>
          </a:p>
          <a:p>
            <a:pPr marL="855123" lvl="1" indent="-455073" defTabSz="1219170">
              <a:spcBef>
                <a:spcPts val="0"/>
              </a:spcBef>
              <a:spcAft>
                <a:spcPts val="0"/>
              </a:spcAft>
              <a:defRPr/>
            </a:pPr>
            <a:endParaRPr lang="en-US" sz="1050" kern="0" dirty="0">
              <a:solidFill>
                <a:prstClr val="black"/>
              </a:solidFill>
            </a:endParaRPr>
          </a:p>
        </p:txBody>
      </p:sp>
      <p:sp>
        <p:nvSpPr>
          <p:cNvPr id="12" name="Content Placeholder 7">
            <a:extLst>
              <a:ext uri="{FF2B5EF4-FFF2-40B4-BE49-F238E27FC236}">
                <a16:creationId xmlns:a16="http://schemas.microsoft.com/office/drawing/2014/main" id="{99B1E659-95C3-4D80-8D6D-10F4DE702E57}"/>
              </a:ext>
            </a:extLst>
          </p:cNvPr>
          <p:cNvSpPr txBox="1">
            <a:spLocks/>
          </p:cNvSpPr>
          <p:nvPr/>
        </p:nvSpPr>
        <p:spPr>
          <a:xfrm>
            <a:off x="9739729" y="3203104"/>
            <a:ext cx="2302030" cy="2559232"/>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200" b="1" kern="0" dirty="0">
                <a:solidFill>
                  <a:srgbClr val="0000FF"/>
                </a:solidFill>
              </a:rPr>
              <a:t>OAM_NTN</a:t>
            </a:r>
            <a:r>
              <a:rPr lang="zh-CN" altLang="en-US" sz="1200" b="1" kern="0" dirty="0">
                <a:solidFill>
                  <a:srgbClr val="0000FF"/>
                </a:solidFill>
                <a:latin typeface="Calibri"/>
              </a:rPr>
              <a:t>：</a:t>
            </a:r>
            <a:endParaRPr lang="de-DE" altLang="de-DE" sz="1200" b="1" kern="0" dirty="0">
              <a:solidFill>
                <a:srgbClr val="0000FF"/>
              </a:solidFill>
              <a:latin typeface="Calibri"/>
            </a:endParaRPr>
          </a:p>
          <a:p>
            <a:pPr marL="455073" lvl="0" indent="-455073" defTabSz="1219170">
              <a:spcBef>
                <a:spcPts val="0"/>
              </a:spcBef>
              <a:spcAft>
                <a:spcPts val="0"/>
              </a:spcAft>
              <a:defRPr/>
            </a:pPr>
            <a:r>
              <a:rPr lang="de-DE" altLang="de-DE" sz="1200" kern="0" dirty="0">
                <a:solidFill>
                  <a:prstClr val="black"/>
                </a:solidFill>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7189" lvl="1" indent="0" defTabSz="1219170">
              <a:spcBef>
                <a:spcPts val="0"/>
              </a:spcBef>
              <a:spcAft>
                <a:spcPts val="0"/>
              </a:spcAft>
              <a:buNone/>
              <a:defRPr/>
            </a:pPr>
            <a:endParaRPr lang="en-US" altLang="zh-CN" sz="1000" kern="0" dirty="0">
              <a:solidFill>
                <a:prstClr val="black"/>
              </a:solidFill>
              <a:latin typeface="Calibri"/>
              <a:cs typeface="+mn-cs"/>
            </a:endParaRPr>
          </a:p>
          <a:p>
            <a:pPr marL="455073" indent="-455073" defTabSz="1219170">
              <a:spcBef>
                <a:spcPts val="0"/>
              </a:spcBef>
              <a:spcAft>
                <a:spcPts val="0"/>
              </a:spcAft>
              <a:defRPr/>
            </a:pPr>
            <a:r>
              <a:rPr lang="en-US" sz="1200" kern="0" dirty="0">
                <a:solidFill>
                  <a:prstClr val="black"/>
                </a:solidFill>
                <a:latin typeface="Calibri"/>
              </a:rPr>
              <a:t>Impacts and dependencies on other WGs:</a:t>
            </a:r>
            <a:endParaRPr lang="de-DE" sz="1200" kern="0" dirty="0">
              <a:solidFill>
                <a:prstClr val="black"/>
              </a:solidFill>
              <a:latin typeface="Calibri"/>
            </a:endParaRPr>
          </a:p>
          <a:p>
            <a:pPr marL="855123" lvl="1" indent="-455073" defTabSz="1219170">
              <a:spcBef>
                <a:spcPts val="0"/>
              </a:spcBef>
              <a:spcAft>
                <a:spcPts val="0"/>
              </a:spcAft>
              <a:defRPr/>
            </a:pPr>
            <a:endParaRPr lang="en-US" sz="1000" kern="0" dirty="0">
              <a:solidFill>
                <a:prstClr val="black"/>
              </a:solidFill>
            </a:endParaRPr>
          </a:p>
          <a:p>
            <a:pPr marL="455073" indent="-455073" defTabSz="1219170">
              <a:spcBef>
                <a:spcPts val="0"/>
              </a:spcBef>
              <a:spcAft>
                <a:spcPts val="0"/>
              </a:spcAft>
              <a:defRPr/>
            </a:pPr>
            <a:r>
              <a:rPr lang="de-DE" sz="1200" kern="0" dirty="0">
                <a:solidFill>
                  <a:prstClr val="black"/>
                </a:solidFill>
                <a:latin typeface="Calibri"/>
              </a:rPr>
              <a:t>Next steps:</a:t>
            </a:r>
          </a:p>
          <a:p>
            <a:pPr marL="855123" lvl="1" indent="-455073" defTabSz="1219170">
              <a:spcBef>
                <a:spcPts val="0"/>
              </a:spcBef>
              <a:spcAft>
                <a:spcPts val="0"/>
              </a:spcAft>
              <a:defRPr/>
            </a:pPr>
            <a:endParaRPr lang="en-US" sz="1050" kern="0" dirty="0">
              <a:solidFill>
                <a:prstClr val="black"/>
              </a:solidFill>
            </a:endParaRPr>
          </a:p>
        </p:txBody>
      </p:sp>
      <p:sp>
        <p:nvSpPr>
          <p:cNvPr id="13" name="文本框 12">
            <a:extLst>
              <a:ext uri="{FF2B5EF4-FFF2-40B4-BE49-F238E27FC236}">
                <a16:creationId xmlns:a16="http://schemas.microsoft.com/office/drawing/2014/main" id="{6F5DCB50-EB0F-4D6A-809E-78A43B3B1AF8}"/>
              </a:ext>
            </a:extLst>
          </p:cNvPr>
          <p:cNvSpPr txBox="1"/>
          <p:nvPr/>
        </p:nvSpPr>
        <p:spPr>
          <a:xfrm>
            <a:off x="3319438"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367548324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77401" y="0"/>
            <a:ext cx="9102725" cy="1143000"/>
          </a:xfrm>
        </p:spPr>
        <p:txBody>
          <a:bodyPr/>
          <a:lstStyle/>
          <a:p>
            <a:r>
              <a:rPr lang="en-US" altLang="zh-CN" sz="2800" kern="0" dirty="0"/>
              <a:t>Rel-18 WI - Support of New Services</a:t>
            </a:r>
            <a:endParaRPr lang="en-US" altLang="en-US" sz="2800" dirty="0"/>
          </a:p>
        </p:txBody>
      </p:sp>
      <p:graphicFrame>
        <p:nvGraphicFramePr>
          <p:cNvPr id="7"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1960075937"/>
              </p:ext>
            </p:extLst>
          </p:nvPr>
        </p:nvGraphicFramePr>
        <p:xfrm>
          <a:off x="237685" y="1084472"/>
          <a:ext cx="11587848" cy="1599490"/>
        </p:xfrm>
        <a:graphic>
          <a:graphicData uri="http://schemas.openxmlformats.org/drawingml/2006/table">
            <a:tbl>
              <a:tblPr firstRow="1" firstCol="1" bandRow="1">
                <a:tableStyleId>{F5AB1C69-6EDB-4FF4-983F-18BD219EF322}</a:tableStyleId>
              </a:tblPr>
              <a:tblGrid>
                <a:gridCol w="519783">
                  <a:extLst>
                    <a:ext uri="{9D8B030D-6E8A-4147-A177-3AD203B41FA5}">
                      <a16:colId xmlns:a16="http://schemas.microsoft.com/office/drawing/2014/main" val="20000"/>
                    </a:ext>
                  </a:extLst>
                </a:gridCol>
                <a:gridCol w="2673169">
                  <a:extLst>
                    <a:ext uri="{9D8B030D-6E8A-4147-A177-3AD203B41FA5}">
                      <a16:colId xmlns:a16="http://schemas.microsoft.com/office/drawing/2014/main" val="20001"/>
                    </a:ext>
                  </a:extLst>
                </a:gridCol>
                <a:gridCol w="691320">
                  <a:extLst>
                    <a:ext uri="{9D8B030D-6E8A-4147-A177-3AD203B41FA5}">
                      <a16:colId xmlns:a16="http://schemas.microsoft.com/office/drawing/2014/main" val="20002"/>
                    </a:ext>
                  </a:extLst>
                </a:gridCol>
                <a:gridCol w="806350">
                  <a:extLst>
                    <a:ext uri="{9D8B030D-6E8A-4147-A177-3AD203B41FA5}">
                      <a16:colId xmlns:a16="http://schemas.microsoft.com/office/drawing/2014/main" val="20005"/>
                    </a:ext>
                  </a:extLst>
                </a:gridCol>
                <a:gridCol w="594331">
                  <a:extLst>
                    <a:ext uri="{9D8B030D-6E8A-4147-A177-3AD203B41FA5}">
                      <a16:colId xmlns:a16="http://schemas.microsoft.com/office/drawing/2014/main" val="20006"/>
                    </a:ext>
                  </a:extLst>
                </a:gridCol>
                <a:gridCol w="621439">
                  <a:extLst>
                    <a:ext uri="{9D8B030D-6E8A-4147-A177-3AD203B41FA5}">
                      <a16:colId xmlns:a16="http://schemas.microsoft.com/office/drawing/2014/main" val="497328363"/>
                    </a:ext>
                  </a:extLst>
                </a:gridCol>
                <a:gridCol w="621439">
                  <a:extLst>
                    <a:ext uri="{9D8B030D-6E8A-4147-A177-3AD203B41FA5}">
                      <a16:colId xmlns:a16="http://schemas.microsoft.com/office/drawing/2014/main" val="20007"/>
                    </a:ext>
                  </a:extLst>
                </a:gridCol>
                <a:gridCol w="1044055">
                  <a:extLst>
                    <a:ext uri="{9D8B030D-6E8A-4147-A177-3AD203B41FA5}">
                      <a16:colId xmlns:a16="http://schemas.microsoft.com/office/drawing/2014/main" val="20008"/>
                    </a:ext>
                  </a:extLst>
                </a:gridCol>
                <a:gridCol w="1090346">
                  <a:extLst>
                    <a:ext uri="{9D8B030D-6E8A-4147-A177-3AD203B41FA5}">
                      <a16:colId xmlns:a16="http://schemas.microsoft.com/office/drawing/2014/main" val="20009"/>
                    </a:ext>
                  </a:extLst>
                </a:gridCol>
                <a:gridCol w="1005823">
                  <a:extLst>
                    <a:ext uri="{9D8B030D-6E8A-4147-A177-3AD203B41FA5}">
                      <a16:colId xmlns:a16="http://schemas.microsoft.com/office/drawing/2014/main" val="20010"/>
                    </a:ext>
                  </a:extLst>
                </a:gridCol>
                <a:gridCol w="1005823">
                  <a:extLst>
                    <a:ext uri="{9D8B030D-6E8A-4147-A177-3AD203B41FA5}">
                      <a16:colId xmlns:a16="http://schemas.microsoft.com/office/drawing/2014/main" val="20012"/>
                    </a:ext>
                  </a:extLst>
                </a:gridCol>
                <a:gridCol w="913970">
                  <a:extLst>
                    <a:ext uri="{9D8B030D-6E8A-4147-A177-3AD203B41FA5}">
                      <a16:colId xmlns:a16="http://schemas.microsoft.com/office/drawing/2014/main" val="20013"/>
                    </a:ext>
                  </a:extLst>
                </a:gridCol>
              </a:tblGrid>
              <a:tr h="192026">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TS</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50087">
                <a:tc>
                  <a:txBody>
                    <a:bodyPr/>
                    <a:lstStyle/>
                    <a:p>
                      <a:pPr algn="l" fontAlgn="t"/>
                      <a:r>
                        <a:rPr lang="en-US" altLang="zh-CN" sz="900" b="0" i="0" u="none" strike="noStrike" dirty="0">
                          <a:solidFill>
                            <a:srgbClr val="000000"/>
                          </a:solidFill>
                          <a:effectLst/>
                          <a:latin typeface="+mn-lt"/>
                          <a:ea typeface="等线" panose="02010600030101010101" pitchFamily="2" charset="-122"/>
                        </a:rPr>
                        <a:t>930010</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Access control for management service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MSAC</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dirty="0">
                          <a:solidFill>
                            <a:srgbClr val="000000"/>
                          </a:solidFill>
                          <a:effectLst/>
                          <a:latin typeface="+mn-lt"/>
                          <a:ea typeface="等线" panose="02010600030101010101" pitchFamily="2" charset="-122"/>
                        </a:rPr>
                        <a:t>69%</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SP-210859</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sv-SE" altLang="zh-CN" sz="900" b="0" i="0" u="none" strike="noStrike" kern="1200" dirty="0">
                          <a:solidFill>
                            <a:srgbClr val="000000"/>
                          </a:solidFill>
                          <a:effectLst/>
                          <a:latin typeface="+mn-lt"/>
                          <a:ea typeface="+mn-ea"/>
                          <a:cs typeface="+mn-cs"/>
                        </a:rPr>
                        <a:t>SA3</a:t>
                      </a:r>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fr-FR" altLang="zh-CN" sz="900" b="0" kern="1200" dirty="0">
                          <a:solidFill>
                            <a:srgbClr val="FF0000"/>
                          </a:solidFill>
                          <a:effectLst/>
                          <a:latin typeface="+mn-lt"/>
                          <a:ea typeface="+mn-ea"/>
                          <a:cs typeface="Arial" panose="020B0604020202020204" pitchFamily="34" charset="0"/>
                        </a:rPr>
                        <a:t>67-&gt;67-&gt;67%-</a:t>
                      </a:r>
                      <a:r>
                        <a:rPr lang="en-US" altLang="zh-CN" sz="900" b="0" kern="1200" dirty="0">
                          <a:solidFill>
                            <a:srgbClr val="FF0000"/>
                          </a:solidFill>
                          <a:effectLst/>
                          <a:latin typeface="+mn-lt"/>
                          <a:ea typeface="+mn-ea"/>
                          <a:cs typeface="Arial" panose="020B0604020202020204" pitchFamily="34" charset="0"/>
                        </a:rPr>
                        <a:t>&gt;68-&gt;69%</a:t>
                      </a:r>
                      <a:r>
                        <a:rPr lang="fr-FR" altLang="zh-CN" sz="900" b="0" kern="1200" dirty="0">
                          <a:solidFill>
                            <a:srgbClr val="FF0000"/>
                          </a:solidFill>
                          <a:effectLst/>
                          <a:latin typeface="+mn-lt"/>
                          <a:ea typeface="+mn-ea"/>
                          <a:cs typeface="Arial" panose="020B0604020202020204" pitchFamily="34" charset="0"/>
                        </a:rPr>
                        <a:t> </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28.533; 28.540; 28.622; 28.623; 28.532;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Jing Ping, Nokia </a:t>
                      </a:r>
                    </a:p>
                  </a:txBody>
                  <a:tcPr marL="9525" marR="9525" marT="9525" marB="0"/>
                </a:tc>
                <a:extLst>
                  <a:ext uri="{0D108BD9-81ED-4DB2-BD59-A6C34878D82A}">
                    <a16:rowId xmlns:a16="http://schemas.microsoft.com/office/drawing/2014/main" val="10001"/>
                  </a:ext>
                </a:extLst>
              </a:tr>
              <a:tr h="415253">
                <a:tc>
                  <a:txBody>
                    <a:bodyPr/>
                    <a:lstStyle/>
                    <a:p>
                      <a:pPr algn="l" fontAlgn="t"/>
                      <a:r>
                        <a:rPr lang="en-US" altLang="zh-CN" sz="900" b="0" i="0" u="none" strike="noStrike" dirty="0">
                          <a:solidFill>
                            <a:srgbClr val="000000"/>
                          </a:solidFill>
                          <a:effectLst/>
                          <a:latin typeface="+mn-lt"/>
                          <a:ea typeface="等线" panose="02010600030101010101" pitchFamily="2" charset="-122"/>
                        </a:rPr>
                        <a:t>990034</a:t>
                      </a:r>
                    </a:p>
                  </a:txBody>
                  <a:tcPr marL="9525" marR="9525" marT="9525" marB="0"/>
                </a:tc>
                <a:tc>
                  <a:txBody>
                    <a:bodyPr/>
                    <a:lstStyle/>
                    <a:p>
                      <a:pPr algn="l" fontAlgn="t"/>
                      <a:r>
                        <a:rPr lang="en-US" sz="900" b="0" i="0" u="none" strike="noStrike" dirty="0">
                          <a:solidFill>
                            <a:schemeClr val="tx1"/>
                          </a:solidFill>
                          <a:effectLst/>
                          <a:latin typeface="+mn-lt"/>
                          <a:ea typeface="等线" panose="02010600030101010101" pitchFamily="2" charset="-122"/>
                        </a:rPr>
                        <a:t>Management of non-public networks phase 2 </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OAM_NPN_Ph2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0%</a:t>
                      </a:r>
                    </a:p>
                  </a:txBody>
                  <a:tcPr marL="9525" marR="9525" marT="9525" marB="0"/>
                </a:tc>
                <a:tc>
                  <a:txBody>
                    <a:bodyPr/>
                    <a:lstStyle/>
                    <a:p>
                      <a:pPr algn="l" fontAlgn="t"/>
                      <a:r>
                        <a:rPr lang="en-US" sz="900" b="0" i="0" u="none" strike="noStrike" dirty="0">
                          <a:solidFill>
                            <a:srgbClr val="000000"/>
                          </a:solidFill>
                          <a:effectLst/>
                          <a:latin typeface="+mn-lt"/>
                          <a:ea typeface="等线" panose="02010600030101010101" pitchFamily="2" charset="-122"/>
                        </a:rPr>
                        <a:t>SP-230184</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highlight>
                          <a:srgbClr val="00FF00"/>
                        </a:highligh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chemeClr val="tx1"/>
                        </a:solidFill>
                        <a:effectLst/>
                        <a:latin typeface="+mn-lt"/>
                        <a:ea typeface="+mn-ea"/>
                        <a:cs typeface="+mn-cs"/>
                      </a:endParaRPr>
                    </a:p>
                  </a:txBody>
                  <a:tcPr marL="36002" marR="36002" marT="0" marB="0" anchor="ctr"/>
                </a:tc>
                <a:tc>
                  <a:txBody>
                    <a:bodyPr/>
                    <a:lstStyle/>
                    <a:p>
                      <a:pPr marL="0" algn="l" defTabSz="1219170" rtl="0" eaLnBrk="1" fontAlgn="t" latinLnBrk="0" hangingPunct="1"/>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50000"/>
                        </a:lnSpc>
                        <a:spcAft>
                          <a:spcPts val="0"/>
                        </a:spcAft>
                      </a:pPr>
                      <a:r>
                        <a:rPr lang="en-US" altLang="zh-CN" sz="900" kern="1200" dirty="0">
                          <a:solidFill>
                            <a:schemeClr val="tx1"/>
                          </a:solidFill>
                          <a:effectLst/>
                          <a:latin typeface="+mn-lt"/>
                          <a:ea typeface="+mn-ea"/>
                          <a:cs typeface="Arial" panose="020B0604020202020204" pitchFamily="34" charset="0"/>
                        </a:rPr>
                        <a:t>Not started</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l" fontAlgn="t"/>
                      <a:r>
                        <a:rPr lang="en-US" altLang="zh-CN" sz="800" b="0" i="0" u="none" strike="noStrike" dirty="0">
                          <a:solidFill>
                            <a:srgbClr val="000000"/>
                          </a:solidFill>
                          <a:effectLst/>
                          <a:latin typeface="Arial" panose="020B0604020202020204" pitchFamily="34" charset="0"/>
                          <a:ea typeface="等线" panose="02010600030101010101" pitchFamily="2" charset="-122"/>
                        </a:rPr>
                        <a:t>28.557; 28.541; 28.531; 28.533; 28.552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ZHANG, Kai, Huawei </a:t>
                      </a:r>
                    </a:p>
                  </a:txBody>
                  <a:tcPr marL="9525" marR="9525" marT="9525" marB="0"/>
                </a:tc>
                <a:extLst>
                  <a:ext uri="{0D108BD9-81ED-4DB2-BD59-A6C34878D82A}">
                    <a16:rowId xmlns:a16="http://schemas.microsoft.com/office/drawing/2014/main" val="10002"/>
                  </a:ext>
                </a:extLst>
              </a:tr>
              <a:tr h="415253">
                <a:tc>
                  <a:txBody>
                    <a:bodyPr/>
                    <a:lstStyle/>
                    <a:p>
                      <a:pPr algn="l" fontAlgn="t"/>
                      <a:r>
                        <a:rPr lang="en-US" altLang="zh-CN" sz="900" b="0" i="0" u="none" strike="noStrike" dirty="0">
                          <a:solidFill>
                            <a:srgbClr val="000000"/>
                          </a:solidFill>
                          <a:effectLst/>
                          <a:latin typeface="+mn-lt"/>
                          <a:ea typeface="等线" panose="02010600030101010101" pitchFamily="2" charset="-122"/>
                        </a:rPr>
                        <a:t>940037</a:t>
                      </a:r>
                    </a:p>
                  </a:txBody>
                  <a:tcPr marL="9525" marR="9525" marT="9525" marB="0"/>
                </a:tc>
                <a:tc>
                  <a:txBody>
                    <a:bodyPr/>
                    <a:lstStyle/>
                    <a:p>
                      <a:pPr algn="l" fontAlgn="t"/>
                      <a:r>
                        <a:rPr lang="en-US" sz="900" b="0" i="0" u="none" strike="noStrike">
                          <a:solidFill>
                            <a:schemeClr val="tx1"/>
                          </a:solidFill>
                          <a:effectLst/>
                          <a:latin typeface="+mn-lt"/>
                          <a:ea typeface="等线" panose="02010600030101010101" pitchFamily="2" charset="-122"/>
                        </a:rPr>
                        <a:t>Enhancements of EE for 5G Phase 2 </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EE5GPLUS_Ph2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2023/12/12</a:t>
                      </a:r>
                    </a:p>
                  </a:txBody>
                  <a:tcPr marL="9525" marR="9525" marT="9525" marB="0"/>
                </a:tc>
                <a:tc>
                  <a:txBody>
                    <a:bodyPr/>
                    <a:lstStyle/>
                    <a:p>
                      <a:pPr algn="l" fontAlgn="t"/>
                      <a:r>
                        <a:rPr lang="en-US" altLang="zh-CN" sz="900" b="0" i="0" u="none" strike="noStrike">
                          <a:solidFill>
                            <a:srgbClr val="000000"/>
                          </a:solidFill>
                          <a:effectLst/>
                          <a:latin typeface="+mn-lt"/>
                          <a:ea typeface="等线" panose="02010600030101010101" pitchFamily="2" charset="-122"/>
                        </a:rPr>
                        <a:t>30%</a:t>
                      </a:r>
                    </a:p>
                  </a:txBody>
                  <a:tcPr marL="9525" marR="9525" marT="9525" marB="0"/>
                </a:tc>
                <a:tc>
                  <a:txBody>
                    <a:bodyPr/>
                    <a:lstStyle/>
                    <a:p>
                      <a:pPr algn="l" fontAlgn="t"/>
                      <a:r>
                        <a:rPr lang="en-US" sz="900" b="0" i="0" u="none" strike="noStrike">
                          <a:solidFill>
                            <a:srgbClr val="000000"/>
                          </a:solidFill>
                          <a:effectLst/>
                          <a:latin typeface="+mn-lt"/>
                          <a:ea typeface="等线" panose="02010600030101010101" pitchFamily="2" charset="-122"/>
                        </a:rPr>
                        <a:t>SP-211441</a:t>
                      </a:r>
                    </a:p>
                  </a:txBody>
                  <a:tcPr marL="9525" marR="9525" marT="9525" marB="0"/>
                </a:tc>
                <a:tc>
                  <a:txBody>
                    <a:bodyPr/>
                    <a:lstStyle/>
                    <a:p>
                      <a:pPr algn="ctr">
                        <a:lnSpc>
                          <a:spcPct val="107000"/>
                        </a:lnSpc>
                        <a:spcAft>
                          <a:spcPts val="800"/>
                        </a:spcAft>
                      </a:pPr>
                      <a:endParaRPr lang="en-GB" sz="900" b="0" i="0" u="none" strike="noStrike" kern="1200" dirty="0">
                        <a:solidFill>
                          <a:srgbClr val="0000FF"/>
                        </a:solidFill>
                        <a:effectLst/>
                        <a:latin typeface="+mn-lt"/>
                        <a:ea typeface="+mn-ea"/>
                        <a:cs typeface="+mn-cs"/>
                      </a:endParaRPr>
                    </a:p>
                  </a:txBody>
                  <a:tcPr marL="36002" marR="36002" marT="0" marB="0"/>
                </a:tc>
                <a:tc>
                  <a:txBody>
                    <a:bodyPr/>
                    <a:lstStyle/>
                    <a:p>
                      <a:pPr>
                        <a:lnSpc>
                          <a:spcPct val="107000"/>
                        </a:lnSpc>
                        <a:spcAft>
                          <a:spcPts val="800"/>
                        </a:spcAft>
                      </a:pPr>
                      <a:endParaRPr lang="en-GB" sz="9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mn-ea"/>
                          <a:cs typeface="+mn-cs"/>
                        </a:rPr>
                        <a:t>SA2,RAN2,RAN3</a:t>
                      </a:r>
                      <a:endParaRPr lang="zh-CN" altLang="en-US" sz="9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0-&gt;0-&gt;0-&gt;10-&gt;25-&gt;30%</a:t>
                      </a:r>
                      <a:endParaRPr lang="en-GB" sz="1000" kern="1200" dirty="0">
                        <a:solidFill>
                          <a:srgbClr val="FF0000"/>
                        </a:solidFill>
                        <a:effectLst/>
                        <a:latin typeface="+mn-lt"/>
                        <a:ea typeface="+mn-ea"/>
                        <a:cs typeface="Arial" panose="020B0604020202020204" pitchFamily="34" charset="0"/>
                      </a:endParaRPr>
                    </a:p>
                  </a:txBody>
                  <a:tcPr marL="36002" marR="36002" marT="0" marB="0"/>
                </a:tc>
                <a:tc>
                  <a:txBody>
                    <a:bodyPr/>
                    <a:lstStyle/>
                    <a:p>
                      <a:pPr algn="l" fontAlgn="t"/>
                      <a:r>
                        <a:rPr lang="en-US" altLang="zh-CN" sz="800" b="0" i="0" u="none" strike="noStrike">
                          <a:solidFill>
                            <a:srgbClr val="000000"/>
                          </a:solidFill>
                          <a:effectLst/>
                          <a:latin typeface="Arial" panose="020B0604020202020204" pitchFamily="34" charset="0"/>
                          <a:ea typeface="等线" panose="02010600030101010101" pitchFamily="2" charset="-122"/>
                        </a:rPr>
                        <a:t>28.310; 28.552; 28.554; 28.541 </a:t>
                      </a:r>
                    </a:p>
                  </a:txBody>
                  <a:tcPr marL="9525" marR="9525" marT="9525" marB="0"/>
                </a:tc>
                <a:tc>
                  <a:txBody>
                    <a:bodyPr/>
                    <a:lstStyle/>
                    <a:p>
                      <a:pPr algn="l" fontAlgn="t"/>
                      <a:r>
                        <a:rPr lang="en-US" sz="800" b="0" i="0" u="none" strike="noStrike" dirty="0">
                          <a:solidFill>
                            <a:srgbClr val="000000"/>
                          </a:solidFill>
                          <a:effectLst/>
                          <a:latin typeface="Arial" panose="020B0604020202020204" pitchFamily="34" charset="0"/>
                          <a:ea typeface="等线" panose="02010600030101010101" pitchFamily="2" charset="-122"/>
                        </a:rPr>
                        <a:t>Cornily Jean-Michel, Orange </a:t>
                      </a:r>
                    </a:p>
                  </a:txBody>
                  <a:tcPr marL="9525" marR="9525" marT="9525" marB="0"/>
                </a:tc>
                <a:extLst>
                  <a:ext uri="{0D108BD9-81ED-4DB2-BD59-A6C34878D82A}">
                    <a16:rowId xmlns:a16="http://schemas.microsoft.com/office/drawing/2014/main" val="1451949589"/>
                  </a:ext>
                </a:extLst>
              </a:tr>
            </a:tbl>
          </a:graphicData>
        </a:graphic>
      </p:graphicFrame>
      <p:sp>
        <p:nvSpPr>
          <p:cNvPr id="9" name="Content Placeholder 7">
            <a:extLst>
              <a:ext uri="{FF2B5EF4-FFF2-40B4-BE49-F238E27FC236}">
                <a16:creationId xmlns:a16="http://schemas.microsoft.com/office/drawing/2014/main" id="{B4F8F5CC-9B36-4C4A-96C2-095377087992}"/>
              </a:ext>
            </a:extLst>
          </p:cNvPr>
          <p:cNvSpPr txBox="1">
            <a:spLocks/>
          </p:cNvSpPr>
          <p:nvPr/>
        </p:nvSpPr>
        <p:spPr>
          <a:xfrm>
            <a:off x="7733947" y="2747997"/>
            <a:ext cx="3937879" cy="3428674"/>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dirty="0">
                <a:solidFill>
                  <a:srgbClr val="0000FF"/>
                </a:solidFill>
              </a:rPr>
              <a:t>EE5GPLUS_Ph2:</a:t>
            </a:r>
            <a:endParaRPr lang="de-DE" altLang="de-DE" sz="16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855123" lvl="1" indent="-455073" defTabSz="1219170">
              <a:spcBef>
                <a:spcPts val="0"/>
              </a:spcBef>
              <a:spcAft>
                <a:spcPts val="0"/>
              </a:spcAft>
              <a:defRPr/>
            </a:pPr>
            <a:endParaRPr lang="en-US" altLang="de-DE" sz="1100" kern="0" dirty="0">
              <a:solidFill>
                <a:prstClr val="black"/>
              </a:solidFill>
            </a:endParaRPr>
          </a:p>
          <a:p>
            <a:pPr marL="455073" indent="-455073" defTabSz="1219170">
              <a:spcBef>
                <a:spcPts val="0"/>
              </a:spcBef>
              <a:spcAft>
                <a:spcPts val="0"/>
              </a:spcAft>
              <a:defRPr/>
            </a:pPr>
            <a:r>
              <a:rPr lang="en-US" sz="1600" kern="0" dirty="0">
                <a:solidFill>
                  <a:prstClr val="black"/>
                </a:solidFill>
              </a:rPr>
              <a:t>Impacts and dependencies on other WGs:</a:t>
            </a:r>
            <a:endParaRPr lang="de-DE" sz="1600" kern="0" dirty="0">
              <a:solidFill>
                <a:prstClr val="black"/>
              </a:solidFill>
            </a:endParaRPr>
          </a:p>
          <a:p>
            <a:pPr marL="855123" lvl="1" indent="-455073" defTabSz="1219170">
              <a:spcBef>
                <a:spcPts val="0"/>
              </a:spcBef>
              <a:spcAft>
                <a:spcPts val="0"/>
              </a:spcAft>
              <a:defRPr/>
            </a:pPr>
            <a:r>
              <a:rPr lang="en-US" sz="1100" kern="0" dirty="0">
                <a:solidFill>
                  <a:prstClr val="black"/>
                </a:solidFill>
              </a:rPr>
              <a:t>SA2, RAN WGs</a:t>
            </a:r>
          </a:p>
          <a:p>
            <a:pPr marL="455073" indent="-455073" defTabSz="1219170">
              <a:spcBef>
                <a:spcPts val="0"/>
              </a:spcBef>
              <a:spcAft>
                <a:spcPts val="0"/>
              </a:spcAft>
              <a:defRPr/>
            </a:pPr>
            <a:r>
              <a:rPr lang="de-DE" sz="1600" kern="0" dirty="0">
                <a:solidFill>
                  <a:prstClr val="black"/>
                </a:solidFill>
              </a:rPr>
              <a:t>Next steps</a:t>
            </a:r>
          </a:p>
        </p:txBody>
      </p:sp>
      <p:sp>
        <p:nvSpPr>
          <p:cNvPr id="10" name="Content Placeholder 7">
            <a:extLst>
              <a:ext uri="{FF2B5EF4-FFF2-40B4-BE49-F238E27FC236}">
                <a16:creationId xmlns:a16="http://schemas.microsoft.com/office/drawing/2014/main" id="{B4F8F5CC-9B36-4C4A-96C2-095377087992}"/>
              </a:ext>
            </a:extLst>
          </p:cNvPr>
          <p:cNvSpPr txBox="1">
            <a:spLocks/>
          </p:cNvSpPr>
          <p:nvPr/>
        </p:nvSpPr>
        <p:spPr>
          <a:xfrm>
            <a:off x="4401088" y="2740421"/>
            <a:ext cx="3238856" cy="3428674"/>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dirty="0">
                <a:solidFill>
                  <a:srgbClr val="0000FF"/>
                </a:solidFill>
              </a:rPr>
              <a:t>OAM_NPN_Ph2:</a:t>
            </a:r>
            <a:endParaRPr lang="de-DE" altLang="de-DE" sz="16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455073" indent="-455073" defTabSz="1219170">
              <a:spcBef>
                <a:spcPts val="0"/>
              </a:spcBef>
              <a:spcAft>
                <a:spcPts val="0"/>
              </a:spcAft>
              <a:defRPr/>
            </a:pPr>
            <a:r>
              <a:rPr lang="en-US" sz="1600" kern="0" dirty="0">
                <a:solidFill>
                  <a:prstClr val="black"/>
                </a:solidFill>
              </a:rPr>
              <a:t>Impacts and dependencies on other WGs:</a:t>
            </a:r>
            <a:endParaRPr lang="de-DE" sz="1600" kern="0" dirty="0">
              <a:solidFill>
                <a:prstClr val="black"/>
              </a:solidFill>
            </a:endParaRPr>
          </a:p>
          <a:p>
            <a:pPr marL="855123" lvl="1" indent="-455073" defTabSz="1219170">
              <a:spcBef>
                <a:spcPts val="0"/>
              </a:spcBef>
              <a:spcAft>
                <a:spcPts val="0"/>
              </a:spcAft>
              <a:defRPr/>
            </a:pPr>
            <a:endParaRPr lang="en-US" sz="1100" kern="0" dirty="0">
              <a:solidFill>
                <a:prstClr val="black"/>
              </a:solidFill>
              <a:cs typeface="+mn-cs"/>
            </a:endParaRPr>
          </a:p>
          <a:p>
            <a:pPr marL="455073" indent="-455073" defTabSz="1219170">
              <a:spcBef>
                <a:spcPts val="0"/>
              </a:spcBef>
              <a:spcAft>
                <a:spcPts val="0"/>
              </a:spcAft>
              <a:defRPr/>
            </a:pPr>
            <a:r>
              <a:rPr lang="de-DE" sz="1600" kern="0" dirty="0">
                <a:solidFill>
                  <a:prstClr val="black"/>
                </a:solidFill>
              </a:rPr>
              <a:t>Next steps</a:t>
            </a:r>
            <a:endParaRPr lang="en-US" sz="1100" kern="0" dirty="0">
              <a:solidFill>
                <a:prstClr val="black"/>
              </a:solidFill>
              <a:cs typeface="+mn-cs"/>
            </a:endParaRPr>
          </a:p>
        </p:txBody>
      </p:sp>
      <p:sp>
        <p:nvSpPr>
          <p:cNvPr id="6" name="Content Placeholder 7">
            <a:extLst>
              <a:ext uri="{FF2B5EF4-FFF2-40B4-BE49-F238E27FC236}">
                <a16:creationId xmlns:a16="http://schemas.microsoft.com/office/drawing/2014/main" id="{2DB7BA59-7648-4750-884E-19FDDC3CAD1F}"/>
              </a:ext>
            </a:extLst>
          </p:cNvPr>
          <p:cNvSpPr txBox="1">
            <a:spLocks/>
          </p:cNvSpPr>
          <p:nvPr/>
        </p:nvSpPr>
        <p:spPr>
          <a:xfrm>
            <a:off x="369206" y="2741390"/>
            <a:ext cx="3937879" cy="3428674"/>
          </a:xfrm>
          <a:prstGeom prst="rect">
            <a:avLst/>
          </a:prstGeom>
          <a:ln>
            <a:solidFill>
              <a:schemeClr val="tx1"/>
            </a:solidFill>
            <a:prstDash val="sysDash"/>
          </a:ln>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600" b="1" kern="0" dirty="0">
                <a:solidFill>
                  <a:srgbClr val="0000FF"/>
                </a:solidFill>
                <a:latin typeface="Calibri"/>
              </a:rPr>
              <a:t>MSAC</a:t>
            </a:r>
            <a:r>
              <a:rPr lang="zh-CN" altLang="en-US" sz="1600" b="1" kern="0" dirty="0">
                <a:solidFill>
                  <a:srgbClr val="0000FF"/>
                </a:solidFill>
                <a:latin typeface="Calibri"/>
              </a:rPr>
              <a:t>：</a:t>
            </a:r>
            <a:endParaRPr lang="de-DE" altLang="de-DE" sz="1600" b="1" kern="0" dirty="0">
              <a:solidFill>
                <a:srgbClr val="0000FF"/>
              </a:solidFill>
              <a:latin typeface="Calibri"/>
            </a:endParaRPr>
          </a:p>
          <a:p>
            <a:pPr marL="455073" lvl="0" indent="-455073" defTabSz="1219170">
              <a:spcBef>
                <a:spcPts val="0"/>
              </a:spcBef>
              <a:spcAft>
                <a:spcPts val="0"/>
              </a:spcAft>
              <a:defRPr/>
            </a:pPr>
            <a:r>
              <a:rPr lang="de-DE" altLang="de-DE" sz="1600" kern="0" dirty="0">
                <a:solidFill>
                  <a:prstClr val="black"/>
                </a:solidFill>
                <a:latin typeface="Calibri"/>
              </a:rPr>
              <a:t>Progress since SA5#147:</a:t>
            </a:r>
          </a:p>
          <a:p>
            <a:pPr marL="400050" lvl="1" indent="0" defTabSz="1219170">
              <a:spcBef>
                <a:spcPts val="0"/>
              </a:spcBef>
              <a:spcAft>
                <a:spcPts val="0"/>
              </a:spcAft>
              <a:buNone/>
              <a:defRPr/>
            </a:pPr>
            <a:r>
              <a:rPr lang="en-US" altLang="zh-CN" sz="1100" kern="0" dirty="0">
                <a:solidFill>
                  <a:prstClr val="black"/>
                </a:solidFill>
              </a:rPr>
              <a:t>WI is not in the agenda of SA5#148e.</a:t>
            </a:r>
          </a:p>
          <a:p>
            <a:pPr marL="855123" lvl="1" indent="-455073" defTabSz="1219170">
              <a:spcBef>
                <a:spcPts val="0"/>
              </a:spcBef>
              <a:spcAft>
                <a:spcPts val="0"/>
              </a:spcAft>
              <a:defRPr/>
            </a:pPr>
            <a:endParaRPr lang="en-US" altLang="de-DE" sz="1100" kern="0" dirty="0">
              <a:solidFill>
                <a:prstClr val="black"/>
              </a:solidFill>
            </a:endParaRPr>
          </a:p>
          <a:p>
            <a:pPr marL="855123" lvl="1" indent="-455073" defTabSz="1219170">
              <a:spcBef>
                <a:spcPts val="0"/>
              </a:spcBef>
              <a:spcAft>
                <a:spcPts val="0"/>
              </a:spcAft>
              <a:defRPr/>
            </a:pPr>
            <a:endParaRPr lang="en-US" altLang="de-DE" sz="1100" kern="0" dirty="0">
              <a:solidFill>
                <a:prstClr val="black"/>
              </a:solidFill>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988459" lvl="1" indent="-378875" defTabSz="1219170">
              <a:spcBef>
                <a:spcPts val="0"/>
              </a:spcBef>
              <a:spcAft>
                <a:spcPts val="600"/>
              </a:spcAft>
              <a:defRPr/>
            </a:pPr>
            <a:r>
              <a:rPr lang="en-US" sz="1100" kern="0" dirty="0">
                <a:solidFill>
                  <a:prstClr val="black"/>
                </a:solidFill>
                <a:latin typeface="Calibri"/>
                <a:cs typeface="+mn-cs"/>
              </a:rPr>
              <a:t>Not identified</a:t>
            </a:r>
          </a:p>
          <a:p>
            <a:pPr marL="455073" indent="-455073" defTabSz="1219170">
              <a:spcBef>
                <a:spcPts val="0"/>
              </a:spcBef>
              <a:spcAft>
                <a:spcPts val="0"/>
              </a:spcAft>
              <a:defRPr/>
            </a:pPr>
            <a:r>
              <a:rPr lang="de-DE" sz="1600" kern="0" dirty="0">
                <a:solidFill>
                  <a:prstClr val="black"/>
                </a:solidFill>
                <a:latin typeface="Calibri"/>
              </a:rPr>
              <a:t>Next steps:</a:t>
            </a:r>
          </a:p>
          <a:p>
            <a:pPr marL="855123" lvl="1" indent="-455073" defTabSz="1219170">
              <a:spcBef>
                <a:spcPts val="0"/>
              </a:spcBef>
              <a:spcAft>
                <a:spcPts val="0"/>
              </a:spcAft>
              <a:defRPr/>
            </a:pPr>
            <a:r>
              <a:rPr lang="en-US" sz="1100" kern="0" dirty="0">
                <a:solidFill>
                  <a:prstClr val="black"/>
                </a:solidFill>
              </a:rPr>
              <a:t>Management Service Access control stage 2 and  stage 3</a:t>
            </a:r>
          </a:p>
          <a:p>
            <a:pPr marL="855123" lvl="1" indent="-455073" defTabSz="1219170">
              <a:spcBef>
                <a:spcPts val="0"/>
              </a:spcBef>
              <a:spcAft>
                <a:spcPts val="0"/>
              </a:spcAft>
              <a:defRPr/>
            </a:pPr>
            <a:r>
              <a:rPr lang="en-US" sz="1100" kern="0" dirty="0">
                <a:solidFill>
                  <a:prstClr val="black"/>
                </a:solidFill>
              </a:rPr>
              <a:t>Add use cases and requirements for management service access control if required</a:t>
            </a:r>
          </a:p>
          <a:p>
            <a:pPr marL="988459" lvl="1" indent="-378875" defTabSz="1219170">
              <a:defRPr/>
            </a:pPr>
            <a:endParaRPr lang="en-US" sz="1100" kern="0" dirty="0">
              <a:solidFill>
                <a:prstClr val="black"/>
              </a:solidFill>
              <a:cs typeface="+mn-cs"/>
            </a:endParaRPr>
          </a:p>
        </p:txBody>
      </p:sp>
      <p:sp>
        <p:nvSpPr>
          <p:cNvPr id="8" name="文本框 7">
            <a:extLst>
              <a:ext uri="{FF2B5EF4-FFF2-40B4-BE49-F238E27FC236}">
                <a16:creationId xmlns:a16="http://schemas.microsoft.com/office/drawing/2014/main" id="{D37F9EB0-9E84-4A98-B71C-60A509F8B4A7}"/>
              </a:ext>
            </a:extLst>
          </p:cNvPr>
          <p:cNvSpPr txBox="1"/>
          <p:nvPr/>
        </p:nvSpPr>
        <p:spPr>
          <a:xfrm>
            <a:off x="3319438"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352574932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77401" y="0"/>
            <a:ext cx="9102725" cy="1143000"/>
          </a:xfrm>
        </p:spPr>
        <p:txBody>
          <a:bodyPr/>
          <a:lstStyle/>
          <a:p>
            <a:r>
              <a:rPr lang="en-GB" altLang="en-US" sz="2800" dirty="0"/>
              <a:t>Summary - Rel-18 SI - Intelligence and Automation </a:t>
            </a:r>
            <a:endParaRPr lang="en-US" altLang="en-US" sz="2800" dirty="0"/>
          </a:p>
        </p:txBody>
      </p:sp>
      <p:sp>
        <p:nvSpPr>
          <p:cNvPr id="6259" name="TextBox 1">
            <a:extLst>
              <a:ext uri="{FF2B5EF4-FFF2-40B4-BE49-F238E27FC236}">
                <a16:creationId xmlns:a16="http://schemas.microsoft.com/office/drawing/2014/main" id="{069CA535-1391-46F0-8C3F-78AB758814C7}"/>
              </a:ext>
            </a:extLst>
          </p:cNvPr>
          <p:cNvSpPr txBox="1">
            <a:spLocks noChangeArrowheads="1"/>
          </p:cNvSpPr>
          <p:nvPr/>
        </p:nvSpPr>
        <p:spPr bwMode="auto">
          <a:xfrm>
            <a:off x="97470" y="6068418"/>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For more information, see the full Work Plan at: </a:t>
            </a:r>
            <a:r>
              <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hlinkClick r:id="rId2"/>
              </a:rPr>
              <a:t>ftp://ftp.3gpp.org/information/WorkPlan</a:t>
            </a:r>
            <a:endParaRPr kumimoji="0" lang="en-GB" altLang="en-US" sz="1333"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3748370911"/>
              </p:ext>
            </p:extLst>
          </p:nvPr>
        </p:nvGraphicFramePr>
        <p:xfrm>
          <a:off x="223086" y="807597"/>
          <a:ext cx="11610073" cy="5596224"/>
        </p:xfrm>
        <a:graphic>
          <a:graphicData uri="http://schemas.openxmlformats.org/drawingml/2006/table">
            <a:tbl>
              <a:tblPr firstRow="1" firstCol="1" bandRow="1">
                <a:tableStyleId>{F5AB1C69-6EDB-4FF4-983F-18BD219EF322}</a:tableStyleId>
              </a:tblPr>
              <a:tblGrid>
                <a:gridCol w="519192">
                  <a:extLst>
                    <a:ext uri="{9D8B030D-6E8A-4147-A177-3AD203B41FA5}">
                      <a16:colId xmlns:a16="http://schemas.microsoft.com/office/drawing/2014/main" val="20000"/>
                    </a:ext>
                  </a:extLst>
                </a:gridCol>
                <a:gridCol w="2409151">
                  <a:extLst>
                    <a:ext uri="{9D8B030D-6E8A-4147-A177-3AD203B41FA5}">
                      <a16:colId xmlns:a16="http://schemas.microsoft.com/office/drawing/2014/main" val="20001"/>
                    </a:ext>
                  </a:extLst>
                </a:gridCol>
                <a:gridCol w="803301">
                  <a:extLst>
                    <a:ext uri="{9D8B030D-6E8A-4147-A177-3AD203B41FA5}">
                      <a16:colId xmlns:a16="http://schemas.microsoft.com/office/drawing/2014/main" val="20002"/>
                    </a:ext>
                  </a:extLst>
                </a:gridCol>
                <a:gridCol w="1001194">
                  <a:extLst>
                    <a:ext uri="{9D8B030D-6E8A-4147-A177-3AD203B41FA5}">
                      <a16:colId xmlns:a16="http://schemas.microsoft.com/office/drawing/2014/main" val="20005"/>
                    </a:ext>
                  </a:extLst>
                </a:gridCol>
                <a:gridCol w="407289">
                  <a:extLst>
                    <a:ext uri="{9D8B030D-6E8A-4147-A177-3AD203B41FA5}">
                      <a16:colId xmlns:a16="http://schemas.microsoft.com/office/drawing/2014/main" val="20006"/>
                    </a:ext>
                  </a:extLst>
                </a:gridCol>
                <a:gridCol w="608575">
                  <a:extLst>
                    <a:ext uri="{9D8B030D-6E8A-4147-A177-3AD203B41FA5}">
                      <a16:colId xmlns:a16="http://schemas.microsoft.com/office/drawing/2014/main" val="2617781970"/>
                    </a:ext>
                  </a:extLst>
                </a:gridCol>
                <a:gridCol w="608575">
                  <a:extLst>
                    <a:ext uri="{9D8B030D-6E8A-4147-A177-3AD203B41FA5}">
                      <a16:colId xmlns:a16="http://schemas.microsoft.com/office/drawing/2014/main" val="20007"/>
                    </a:ext>
                  </a:extLst>
                </a:gridCol>
                <a:gridCol w="1241394">
                  <a:extLst>
                    <a:ext uri="{9D8B030D-6E8A-4147-A177-3AD203B41FA5}">
                      <a16:colId xmlns:a16="http://schemas.microsoft.com/office/drawing/2014/main" val="20008"/>
                    </a:ext>
                  </a:extLst>
                </a:gridCol>
                <a:gridCol w="1089108">
                  <a:extLst>
                    <a:ext uri="{9D8B030D-6E8A-4147-A177-3AD203B41FA5}">
                      <a16:colId xmlns:a16="http://schemas.microsoft.com/office/drawing/2014/main" val="20009"/>
                    </a:ext>
                  </a:extLst>
                </a:gridCol>
                <a:gridCol w="1004680">
                  <a:extLst>
                    <a:ext uri="{9D8B030D-6E8A-4147-A177-3AD203B41FA5}">
                      <a16:colId xmlns:a16="http://schemas.microsoft.com/office/drawing/2014/main" val="20010"/>
                    </a:ext>
                  </a:extLst>
                </a:gridCol>
                <a:gridCol w="1004680">
                  <a:extLst>
                    <a:ext uri="{9D8B030D-6E8A-4147-A177-3AD203B41FA5}">
                      <a16:colId xmlns:a16="http://schemas.microsoft.com/office/drawing/2014/main" val="20012"/>
                    </a:ext>
                  </a:extLst>
                </a:gridCol>
                <a:gridCol w="912934">
                  <a:extLst>
                    <a:ext uri="{9D8B030D-6E8A-4147-A177-3AD203B41FA5}">
                      <a16:colId xmlns:a16="http://schemas.microsoft.com/office/drawing/2014/main" val="20013"/>
                    </a:ext>
                  </a:extLst>
                </a:gridCol>
              </a:tblGrid>
              <a:tr h="217646">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TR</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682716">
                <a:tc>
                  <a:txBody>
                    <a:bodyPr/>
                    <a:lstStyle/>
                    <a:p>
                      <a:pPr algn="ctr" fontAlgn="t"/>
                      <a:r>
                        <a:rPr lang="en-US" sz="1000" b="0" i="0" u="none" strike="noStrike" dirty="0">
                          <a:solidFill>
                            <a:srgbClr val="000000"/>
                          </a:solidFill>
                          <a:effectLst/>
                          <a:latin typeface="+mn-lt"/>
                        </a:rPr>
                        <a:t>940042</a:t>
                      </a:r>
                    </a:p>
                  </a:txBody>
                  <a:tcPr marL="6350" marR="6350" marT="6350" marB="0"/>
                </a:tc>
                <a:tc>
                  <a:txBody>
                    <a:bodyPr/>
                    <a:lstStyle/>
                    <a:p>
                      <a:pPr algn="l" fontAlgn="t"/>
                      <a:r>
                        <a:rPr lang="en-US" sz="1000" b="0" i="0" u="none" strike="noStrike" dirty="0">
                          <a:solidFill>
                            <a:schemeClr val="tx1"/>
                          </a:solidFill>
                          <a:effectLst/>
                          <a:latin typeface="+mn-lt"/>
                        </a:rPr>
                        <a:t>Study on enhancement of autonomous network levels </a:t>
                      </a:r>
                    </a:p>
                  </a:txBody>
                  <a:tcPr marL="6350" marR="6350" marT="6350" marB="0"/>
                </a:tc>
                <a:tc>
                  <a:txBody>
                    <a:bodyPr/>
                    <a:lstStyle/>
                    <a:p>
                      <a:pPr algn="l" fontAlgn="t"/>
                      <a:r>
                        <a:rPr lang="en-US" sz="1000" b="0" i="0" u="none" strike="noStrike" dirty="0" err="1">
                          <a:solidFill>
                            <a:srgbClr val="000000"/>
                          </a:solidFill>
                          <a:effectLst/>
                          <a:latin typeface="+mn-lt"/>
                        </a:rPr>
                        <a:t>FS_eANL</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2023)-&gt;</a:t>
                      </a:r>
                      <a:r>
                        <a:rPr lang="en-US" altLang="zh-CN" sz="1000" b="0" kern="1200" dirty="0">
                          <a:solidFill>
                            <a:srgbClr val="0000FF"/>
                          </a:solidFill>
                          <a:effectLst/>
                          <a:latin typeface="+mn-lt"/>
                          <a:ea typeface="+mn-ea"/>
                          <a:cs typeface="Arial" panose="020B0604020202020204" pitchFamily="34" charset="0"/>
                        </a:rPr>
                        <a:t> </a:t>
                      </a:r>
                      <a:r>
                        <a:rPr lang="en-US" altLang="zh-CN" sz="1000" b="1" kern="1200" dirty="0">
                          <a:solidFill>
                            <a:srgbClr val="0000FF"/>
                          </a:solidFill>
                          <a:effectLst/>
                          <a:latin typeface="+mn-lt"/>
                          <a:ea typeface="+mn-ea"/>
                          <a:cs typeface="Arial" panose="020B0604020202020204" pitchFamily="34" charset="0"/>
                        </a:rPr>
                        <a:t>SA#100 (Jun.2023)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70% with WA</a:t>
                      </a: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SP-211446</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10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a:t>
                      </a:r>
                      <a:r>
                        <a:rPr lang="en-US" altLang="zh-CN" sz="1000" kern="1200" dirty="0">
                          <a:solidFill>
                            <a:srgbClr val="FF3300"/>
                          </a:solidFill>
                          <a:effectLst/>
                          <a:latin typeface="+mn-lt"/>
                          <a:ea typeface="+mn-ea"/>
                          <a:cs typeface="Arial" panose="020B0604020202020204" pitchFamily="34" charset="0"/>
                        </a:rPr>
                        <a:t>25-&gt;25-&gt;30-&gt;30%-&gt;70% with WA-&gt;75%</a:t>
                      </a:r>
                      <a:endParaRPr lang="zh-CN" sz="1000" kern="1200" dirty="0">
                        <a:solidFill>
                          <a:srgbClr val="FF3300"/>
                        </a:solidFill>
                        <a:effectLst/>
                        <a:latin typeface="+mn-lt"/>
                        <a:ea typeface="+mn-ea"/>
                        <a:cs typeface="Arial" panose="020B0604020202020204" pitchFamily="34" charset="0"/>
                      </a:endParaRPr>
                    </a:p>
                  </a:txBody>
                  <a:tcPr marL="114300" marR="114300" marT="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28.910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682716">
                <a:tc>
                  <a:txBody>
                    <a:bodyPr/>
                    <a:lstStyle/>
                    <a:p>
                      <a:pPr algn="ctr" fontAlgn="t"/>
                      <a:r>
                        <a:rPr lang="en-US" sz="1000" b="0" i="0" u="none" strike="noStrike" dirty="0">
                          <a:solidFill>
                            <a:srgbClr val="000000"/>
                          </a:solidFill>
                          <a:effectLst/>
                          <a:latin typeface="+mn-lt"/>
                        </a:rPr>
                        <a:t>940041</a:t>
                      </a:r>
                    </a:p>
                  </a:txBody>
                  <a:tcPr marL="6350" marR="6350" marT="6350" marB="0"/>
                </a:tc>
                <a:tc>
                  <a:txBody>
                    <a:bodyPr/>
                    <a:lstStyle/>
                    <a:p>
                      <a:pPr algn="l" fontAlgn="t"/>
                      <a:r>
                        <a:rPr lang="en-US" sz="1000" b="0" i="0" u="none" strike="noStrike" dirty="0">
                          <a:solidFill>
                            <a:schemeClr val="tx1"/>
                          </a:solidFill>
                          <a:effectLst/>
                          <a:latin typeface="+mn-lt"/>
                        </a:rPr>
                        <a:t>Study on evaluation of autonomous network levels </a:t>
                      </a:r>
                    </a:p>
                  </a:txBody>
                  <a:tcPr marL="6350" marR="6350" marT="6350" marB="0"/>
                </a:tc>
                <a:tc>
                  <a:txBody>
                    <a:bodyPr/>
                    <a:lstStyle/>
                    <a:p>
                      <a:pPr algn="l" fontAlgn="t"/>
                      <a:r>
                        <a:rPr lang="en-US" sz="1000" b="0" i="0" u="none" strike="noStrike">
                          <a:solidFill>
                            <a:srgbClr val="000000"/>
                          </a:solidFill>
                          <a:effectLst/>
                          <a:latin typeface="+mn-lt"/>
                        </a:rPr>
                        <a:t>FS_ANLEVA</a:t>
                      </a:r>
                      <a:endParaRPr lang="en-US" sz="1000" b="0" i="0" u="none" strike="noStrike" dirty="0">
                        <a:solidFill>
                          <a:srgbClr val="000000"/>
                        </a:solidFill>
                        <a:effectLst/>
                        <a:latin typeface="+mn-lt"/>
                      </a:endParaRPr>
                    </a:p>
                  </a:txBody>
                  <a:tcPr marL="6350" marR="6350" marT="6350" marB="0"/>
                </a:tc>
                <a:tc>
                  <a:txBody>
                    <a:bodyPr/>
                    <a:lstStyle/>
                    <a:p>
                      <a:pPr marL="0" algn="ctr" defTabSz="1219170" rtl="0" eaLnBrk="1" latinLnBrk="0" hangingPunct="1">
                        <a:lnSpc>
                          <a:spcPct val="150000"/>
                        </a:lnSpc>
                        <a:spcAft>
                          <a:spcPts val="0"/>
                        </a:spcAft>
                      </a:pPr>
                      <a:r>
                        <a:rPr lang="en-GB" altLang="zh-CN" sz="1000" b="0" kern="1200" dirty="0">
                          <a:solidFill>
                            <a:srgbClr val="000000"/>
                          </a:solidFill>
                          <a:effectLst/>
                          <a:latin typeface="+mn-lt"/>
                          <a:ea typeface="+mn-ea"/>
                          <a:cs typeface="Arial" panose="020B0604020202020204" pitchFamily="34" charset="0"/>
                        </a:rPr>
                        <a:t>SA#99(Mar 2023)-&gt; </a:t>
                      </a:r>
                      <a:r>
                        <a:rPr lang="en-US" altLang="zh-CN" sz="1000" b="1" kern="1200" dirty="0">
                          <a:solidFill>
                            <a:srgbClr val="0000FF"/>
                          </a:solidFill>
                          <a:effectLst/>
                          <a:latin typeface="+mn-lt"/>
                          <a:ea typeface="+mn-ea"/>
                          <a:cs typeface="Arial" panose="020B0604020202020204" pitchFamily="34" charset="0"/>
                        </a:rPr>
                        <a:t>SA#102 (Dec.2023)</a:t>
                      </a:r>
                      <a:endParaRPr lang="zh-CN"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60% with WA</a:t>
                      </a: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SP-211445</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60% with WA</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GB" altLang="zh-CN" sz="1000" dirty="0">
                          <a:latin typeface="+mn-lt"/>
                        </a:rPr>
                        <a:t>update</a:t>
                      </a:r>
                      <a:r>
                        <a:rPr lang="en-US" altLang="zh-CN" sz="1000" dirty="0">
                          <a:latin typeface="+mn-lt"/>
                        </a:rPr>
                        <a:t> TR title to align with SA5 official title</a:t>
                      </a: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10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a:t>
                      </a:r>
                      <a:r>
                        <a:rPr lang="en-US" altLang="zh-CN" sz="1000" kern="1200" dirty="0">
                          <a:solidFill>
                            <a:srgbClr val="FF3300"/>
                          </a:solidFill>
                          <a:effectLst/>
                          <a:latin typeface="+mn-lt"/>
                          <a:ea typeface="+mn-ea"/>
                          <a:cs typeface="Arial" panose="020B0604020202020204" pitchFamily="34" charset="0"/>
                        </a:rPr>
                        <a:t>10-&gt;10-&gt;10-&gt;10%-&gt;60% with WA</a:t>
                      </a:r>
                      <a:endParaRPr lang="zh-CN" sz="1000" kern="1200" dirty="0">
                        <a:solidFill>
                          <a:srgbClr val="FF3300"/>
                        </a:solidFill>
                        <a:effectLst/>
                        <a:latin typeface="+mn-lt"/>
                        <a:ea typeface="+mn-ea"/>
                        <a:cs typeface="Arial" panose="020B0604020202020204" pitchFamily="34" charset="0"/>
                      </a:endParaRPr>
                    </a:p>
                  </a:txBody>
                  <a:tcPr marL="114300" marR="114300" marT="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28.909</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r h="522111">
                <a:tc>
                  <a:txBody>
                    <a:bodyPr/>
                    <a:lstStyle/>
                    <a:p>
                      <a:pPr algn="ctr" fontAlgn="t"/>
                      <a:r>
                        <a:rPr lang="en-US" sz="1000" b="0" i="0" u="none" strike="noStrike" dirty="0">
                          <a:solidFill>
                            <a:srgbClr val="000000"/>
                          </a:solidFill>
                          <a:effectLst/>
                          <a:latin typeface="+mn-lt"/>
                        </a:rPr>
                        <a:t>940046</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enhanced intent driven management services for mobile networks </a:t>
                      </a:r>
                    </a:p>
                  </a:txBody>
                  <a:tcPr marL="6350" marR="6350" marT="6350" marB="0">
                    <a:solidFill>
                      <a:schemeClr val="bg1">
                        <a:lumMod val="65000"/>
                      </a:schemeClr>
                    </a:solidFill>
                  </a:tcPr>
                </a:tc>
                <a:tc>
                  <a:txBody>
                    <a:bodyPr/>
                    <a:lstStyle/>
                    <a:p>
                      <a:pPr algn="l" fontAlgn="t"/>
                      <a:r>
                        <a:rPr lang="en-US" sz="1000" b="0" i="0" u="none" strike="noStrike">
                          <a:solidFill>
                            <a:srgbClr val="000000"/>
                          </a:solidFill>
                          <a:effectLst/>
                          <a:latin typeface="+mn-lt"/>
                        </a:rPr>
                        <a:t>FS_eIDMS_MN</a:t>
                      </a:r>
                      <a:endParaRPr lang="en-US" sz="1000" b="0" i="0" u="none" strike="noStrike" dirty="0">
                        <a:solidFill>
                          <a:srgbClr val="000000"/>
                        </a:solidFill>
                        <a:effectLst/>
                        <a:latin typeface="+mn-lt"/>
                      </a:endParaRP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fr-FR" sz="1000" b="0" kern="1200" dirty="0">
                          <a:solidFill>
                            <a:srgbClr val="000000"/>
                          </a:solidFill>
                          <a:effectLst/>
                          <a:latin typeface="+mn-lt"/>
                          <a:ea typeface="宋体" panose="02010600030101010101" pitchFamily="2" charset="-122"/>
                          <a:cs typeface="Arial" panose="020B0604020202020204" pitchFamily="34" charset="0"/>
                        </a:rPr>
                        <a:t>SA#99(Mar 2023)-&gt; </a:t>
                      </a:r>
                      <a:r>
                        <a:rPr lang="fr-FR" sz="1000" b="1" kern="1200" dirty="0">
                          <a:solidFill>
                            <a:srgbClr val="0000FF"/>
                          </a:solidFill>
                          <a:effectLst/>
                          <a:latin typeface="+mn-lt"/>
                          <a:ea typeface="宋体" panose="02010600030101010101" pitchFamily="2" charset="-122"/>
                          <a:cs typeface="Arial" panose="020B0604020202020204" pitchFamily="34" charset="0"/>
                        </a:rPr>
                        <a:t>SA#100(Jun 2023)</a:t>
                      </a: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98%</a:t>
                      </a: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SP-211450</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65000"/>
                      </a:schemeClr>
                    </a:solidFill>
                  </a:tcPr>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SA2, RAN3, ETSI ZSM, TM Forum</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0-&gt;15-&gt;40-</a:t>
                      </a:r>
                      <a:r>
                        <a:rPr lang="en-US" altLang="zh-CN" sz="1000" kern="1200" dirty="0">
                          <a:solidFill>
                            <a:srgbClr val="000000"/>
                          </a:solidFill>
                          <a:effectLst/>
                          <a:latin typeface="+mn-lt"/>
                          <a:ea typeface="宋体" panose="02010600030101010101" pitchFamily="2" charset="-122"/>
                          <a:cs typeface="Arial" panose="020B0604020202020204" pitchFamily="34" charset="0"/>
                        </a:rPr>
                        <a:t>&gt;65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-&gt;80-&gt;90-&gt;98%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28.912</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 Ericsson</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3"/>
                  </a:ext>
                </a:extLst>
              </a:tr>
              <a:tr h="346906">
                <a:tc>
                  <a:txBody>
                    <a:bodyPr/>
                    <a:lstStyle/>
                    <a:p>
                      <a:pPr algn="ctr" fontAlgn="t"/>
                      <a:r>
                        <a:rPr lang="en-US" sz="1000" b="0" i="0" u="none" strike="noStrike" dirty="0">
                          <a:solidFill>
                            <a:srgbClr val="000000"/>
                          </a:solidFill>
                          <a:effectLst/>
                          <a:latin typeface="+mn-lt"/>
                        </a:rPr>
                        <a:t>950039</a:t>
                      </a:r>
                    </a:p>
                  </a:txBody>
                  <a:tcPr marL="6350" marR="6350" marT="6350" marB="0"/>
                </a:tc>
                <a:tc>
                  <a:txBody>
                    <a:bodyPr/>
                    <a:lstStyle/>
                    <a:p>
                      <a:pPr algn="l" fontAlgn="t"/>
                      <a:r>
                        <a:rPr lang="en-US" sz="1000" b="0" i="0" u="none" strike="noStrike" dirty="0">
                          <a:solidFill>
                            <a:schemeClr val="tx1"/>
                          </a:solidFill>
                          <a:effectLst/>
                          <a:latin typeface="+mn-lt"/>
                        </a:rPr>
                        <a:t>Study on intent-driven management for network slicing </a:t>
                      </a:r>
                    </a:p>
                  </a:txBody>
                  <a:tcPr marL="6350" marR="6350" marT="6350" marB="0"/>
                </a:tc>
                <a:tc>
                  <a:txBody>
                    <a:bodyPr/>
                    <a:lstStyle/>
                    <a:p>
                      <a:pPr algn="l" fontAlgn="t"/>
                      <a:r>
                        <a:rPr lang="en-US" sz="1000" b="0" i="0" u="none" strike="noStrike">
                          <a:solidFill>
                            <a:srgbClr val="000000"/>
                          </a:solidFill>
                          <a:effectLst/>
                          <a:latin typeface="+mn-lt"/>
                        </a:rPr>
                        <a:t>FS_NETSLICE_IDMS</a:t>
                      </a:r>
                      <a:endParaRPr lang="en-US" sz="1000" b="0" i="0" u="none" strike="noStrike" dirty="0">
                        <a:solidFill>
                          <a:srgbClr val="000000"/>
                        </a:solidFill>
                        <a:effectLst/>
                        <a:latin typeface="+mn-lt"/>
                      </a:endParaRPr>
                    </a:p>
                  </a:txBody>
                  <a:tcPr marL="6350" marR="6350" marT="6350" marB="0"/>
                </a:tc>
                <a:tc>
                  <a:txBody>
                    <a:bodyPr/>
                    <a:lstStyle/>
                    <a:p>
                      <a:pPr marL="0" algn="ctr" defTabSz="1219170" rtl="0" eaLnBrk="1" latinLnBrk="0" hangingPunct="1">
                        <a:lnSpc>
                          <a:spcPct val="150000"/>
                        </a:lnSpc>
                        <a:spcAft>
                          <a:spcPts val="0"/>
                        </a:spcAft>
                      </a:pPr>
                      <a:r>
                        <a:rPr lang="fr-FR" altLang="zh-CN" sz="1000" b="0" kern="1200" dirty="0">
                          <a:solidFill>
                            <a:schemeClr val="tx1"/>
                          </a:solidFill>
                          <a:effectLst/>
                          <a:latin typeface="+mn-lt"/>
                          <a:ea typeface="+mn-ea"/>
                          <a:cs typeface="Arial" panose="020B0604020202020204" pitchFamily="34" charset="0"/>
                        </a:rPr>
                        <a:t>SA#100 (Jun 2023)</a:t>
                      </a:r>
                      <a:endParaRPr lang="en-US"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60%</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SP-220278</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0-&gt;10-&gt;20-&gt;35-&gt;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40-&gt;50-&gt;60%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28.836</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 Ericsson</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4"/>
                  </a:ext>
                </a:extLst>
              </a:tr>
              <a:tr h="522111">
                <a:tc>
                  <a:txBody>
                    <a:bodyPr/>
                    <a:lstStyle/>
                    <a:p>
                      <a:pPr algn="ctr" fontAlgn="t"/>
                      <a:r>
                        <a:rPr lang="en-US" sz="1000" b="0" i="0" u="none" strike="noStrike" dirty="0">
                          <a:solidFill>
                            <a:srgbClr val="000000"/>
                          </a:solidFill>
                          <a:effectLst/>
                          <a:latin typeface="+mn-lt"/>
                        </a:rPr>
                        <a:t>940039</a:t>
                      </a:r>
                    </a:p>
                  </a:txBody>
                  <a:tcPr marL="6350" marR="6350" marT="6350" marB="0">
                    <a:solidFill>
                      <a:schemeClr val="bg1">
                        <a:lumMod val="65000"/>
                      </a:schemeClr>
                    </a:solidFill>
                  </a:tcPr>
                </a:tc>
                <a:tc>
                  <a:txBody>
                    <a:bodyPr/>
                    <a:lstStyle/>
                    <a:p>
                      <a:pPr algn="l" fontAlgn="t"/>
                      <a:r>
                        <a:rPr lang="en-US" sz="1000" b="0" i="0" u="none" strike="noStrike" kern="1200" dirty="0">
                          <a:solidFill>
                            <a:schemeClr val="tx1"/>
                          </a:solidFill>
                          <a:effectLst/>
                          <a:latin typeface="+mn-lt"/>
                          <a:ea typeface="+mn-ea"/>
                          <a:cs typeface="+mn-cs"/>
                        </a:rPr>
                        <a:t>Study on AI/ML management </a:t>
                      </a:r>
                    </a:p>
                  </a:txBody>
                  <a:tcPr marL="6350" marR="6350" marT="6350" marB="0">
                    <a:solidFill>
                      <a:schemeClr val="bg1">
                        <a:lumMod val="65000"/>
                      </a:schemeClr>
                    </a:solidFill>
                  </a:tcPr>
                </a:tc>
                <a:tc>
                  <a:txBody>
                    <a:bodyPr/>
                    <a:lstStyle/>
                    <a:p>
                      <a:pPr algn="l" fontAlgn="t"/>
                      <a:r>
                        <a:rPr lang="en-US" sz="1000" b="0" i="0" u="none" strike="noStrike">
                          <a:solidFill>
                            <a:srgbClr val="000000"/>
                          </a:solidFill>
                          <a:effectLst/>
                          <a:latin typeface="+mn-lt"/>
                        </a:rPr>
                        <a:t>FS_AIML_MGMT</a:t>
                      </a:r>
                      <a:endParaRPr lang="en-US" sz="1000" b="0" i="0" u="none" strike="noStrike" dirty="0">
                        <a:solidFill>
                          <a:srgbClr val="000000"/>
                        </a:solidFill>
                        <a:effectLst/>
                        <a:latin typeface="+mn-lt"/>
                      </a:endParaRP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SA#99 (Mar 2023 ) </a:t>
                      </a:r>
                      <a:r>
                        <a:rPr lang="fr-FR" altLang="zh-CN" sz="1000" b="0" kern="1200" dirty="0">
                          <a:solidFill>
                            <a:schemeClr val="tx1"/>
                          </a:solidFill>
                          <a:effectLst/>
                          <a:latin typeface="+mn-lt"/>
                          <a:ea typeface="+mn-ea"/>
                          <a:cs typeface="Arial" panose="020B0604020202020204" pitchFamily="34" charset="0"/>
                        </a:rPr>
                        <a:t>-&gt;</a:t>
                      </a:r>
                      <a:r>
                        <a:rPr lang="fr-FR" altLang="zh-CN" sz="1000" b="1" kern="1200" dirty="0">
                          <a:solidFill>
                            <a:srgbClr val="0000FF"/>
                          </a:solidFill>
                          <a:effectLst/>
                          <a:latin typeface="+mn-lt"/>
                          <a:ea typeface="+mn-ea"/>
                          <a:cs typeface="Arial" panose="020B0604020202020204" pitchFamily="34" charset="0"/>
                        </a:rPr>
                        <a:t> SA#100 </a:t>
                      </a:r>
                      <a:r>
                        <a:rPr lang="fr-FR" altLang="zh-CN" sz="1000" b="1" kern="1200" dirty="0">
                          <a:solidFill>
                            <a:srgbClr val="000000"/>
                          </a:solidFill>
                          <a:effectLst/>
                          <a:latin typeface="+mn-lt"/>
                          <a:ea typeface="+mn-ea"/>
                          <a:cs typeface="Arial" panose="020B0604020202020204" pitchFamily="34" charset="0"/>
                        </a:rPr>
                        <a:t>(</a:t>
                      </a:r>
                      <a:r>
                        <a:rPr lang="fr-FR" altLang="zh-CN" sz="1000" b="1" kern="1200" dirty="0">
                          <a:solidFill>
                            <a:srgbClr val="0000FF"/>
                          </a:solidFill>
                          <a:effectLst/>
                          <a:latin typeface="+mn-lt"/>
                          <a:ea typeface="+mn-ea"/>
                          <a:cs typeface="Arial" panose="020B0604020202020204" pitchFamily="34" charset="0"/>
                        </a:rPr>
                        <a:t>Jun 2023)</a:t>
                      </a:r>
                      <a:endParaRPr lang="zh-CN" sz="10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95%</a:t>
                      </a: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kern="1200" dirty="0">
                          <a:solidFill>
                            <a:srgbClr val="000000"/>
                          </a:solidFill>
                          <a:effectLst/>
                          <a:latin typeface="+mn-lt"/>
                          <a:ea typeface="+mn-ea"/>
                          <a:cs typeface="Arial" panose="020B0604020202020204" pitchFamily="34" charset="0"/>
                        </a:rPr>
                        <a:t>SP-211443</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65000"/>
                      </a:schemeClr>
                    </a:solidFill>
                  </a:tcPr>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SA1, SA2, RAN3,RAN2 </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&gt;30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-&gt;55%-&gt;85%-&gt;95%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fr-FR" altLang="zh-CN" sz="1000" kern="1200" dirty="0">
                          <a:solidFill>
                            <a:srgbClr val="000000"/>
                          </a:solidFill>
                          <a:effectLst/>
                          <a:latin typeface="+mn-lt"/>
                          <a:ea typeface="+mn-ea"/>
                          <a:cs typeface="Arial" panose="020B0604020202020204" pitchFamily="34" charset="0"/>
                        </a:rPr>
                        <a:t>Intel, NEC</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5"/>
                  </a:ext>
                </a:extLst>
              </a:tr>
              <a:tr h="547468">
                <a:tc>
                  <a:txBody>
                    <a:bodyPr/>
                    <a:lstStyle/>
                    <a:p>
                      <a:pPr algn="ctr" fontAlgn="t"/>
                      <a:r>
                        <a:rPr lang="en-US" sz="1050" b="0" i="0" u="none" strike="noStrike" dirty="0">
                          <a:solidFill>
                            <a:srgbClr val="000000"/>
                          </a:solidFill>
                          <a:effectLst/>
                          <a:latin typeface="+mn-lt"/>
                        </a:rPr>
                        <a:t>940034</a:t>
                      </a:r>
                    </a:p>
                  </a:txBody>
                  <a:tcPr marL="6350" marR="6350" marT="6350" marB="0">
                    <a:solidFill>
                      <a:schemeClr val="bg1">
                        <a:lumMod val="65000"/>
                      </a:schemeClr>
                    </a:solidFill>
                  </a:tcPr>
                </a:tc>
                <a:tc>
                  <a:txBody>
                    <a:bodyPr/>
                    <a:lstStyle/>
                    <a:p>
                      <a:pPr algn="l" fontAlgn="t"/>
                      <a:r>
                        <a:rPr lang="en-US" sz="1050" b="0" i="0" u="none" strike="noStrike" dirty="0">
                          <a:solidFill>
                            <a:schemeClr val="tx1"/>
                          </a:solidFill>
                          <a:effectLst/>
                          <a:latin typeface="+mn-lt"/>
                        </a:rPr>
                        <a:t>Study on Enhancement of the management aspects related to NWDAF </a:t>
                      </a:r>
                    </a:p>
                  </a:txBody>
                  <a:tcPr marL="6350" marR="6350" marT="6350" marB="0">
                    <a:solidFill>
                      <a:schemeClr val="bg1">
                        <a:lumMod val="65000"/>
                      </a:schemeClr>
                    </a:solidFill>
                  </a:tcPr>
                </a:tc>
                <a:tc>
                  <a:txBody>
                    <a:bodyPr/>
                    <a:lstStyle/>
                    <a:p>
                      <a:pPr algn="l" fontAlgn="t"/>
                      <a:r>
                        <a:rPr lang="en-US" sz="1050" b="0" i="0" u="none" strike="noStrike">
                          <a:solidFill>
                            <a:srgbClr val="000000"/>
                          </a:solidFill>
                          <a:effectLst/>
                          <a:latin typeface="+mn-lt"/>
                        </a:rPr>
                        <a:t>FS_MANWDAF</a:t>
                      </a:r>
                      <a:endParaRPr lang="en-US" sz="1050" b="0" i="0" u="none" strike="noStrike" dirty="0">
                        <a:solidFill>
                          <a:srgbClr val="000000"/>
                        </a:solidFill>
                        <a:effectLst/>
                        <a:latin typeface="+mn-lt"/>
                      </a:endParaRP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en-US" altLang="zh-CN" sz="1050" b="0" kern="1200" dirty="0">
                          <a:solidFill>
                            <a:schemeClr val="tx1"/>
                          </a:solidFill>
                          <a:effectLst/>
                          <a:latin typeface="+mn-lt"/>
                          <a:ea typeface="+mn-ea"/>
                          <a:cs typeface="Arial" panose="020B0604020202020204" pitchFamily="34" charset="0"/>
                        </a:rPr>
                        <a:t>SA#99 (Mar 2023)</a:t>
                      </a:r>
                    </a:p>
                    <a:p>
                      <a:pPr marL="0" algn="ctr" defTabSz="1219170" rtl="0" eaLnBrk="1" latinLnBrk="0" hangingPunct="1">
                        <a:lnSpc>
                          <a:spcPct val="150000"/>
                        </a:lnSpc>
                        <a:spcAft>
                          <a:spcPts val="0"/>
                        </a:spcAft>
                      </a:pPr>
                      <a:r>
                        <a:rPr lang="fr-FR" altLang="zh-CN" sz="1050" b="1" kern="1200" dirty="0">
                          <a:solidFill>
                            <a:srgbClr val="0000FF"/>
                          </a:solidFill>
                          <a:effectLst/>
                          <a:latin typeface="+mn-lt"/>
                          <a:ea typeface="+mn-ea"/>
                          <a:cs typeface="Arial" panose="020B0604020202020204" pitchFamily="34" charset="0"/>
                        </a:rPr>
                        <a:t>-</a:t>
                      </a:r>
                      <a:r>
                        <a:rPr lang="en-US" altLang="zh-CN" sz="1050" b="1" kern="1200" dirty="0">
                          <a:solidFill>
                            <a:srgbClr val="0000FF"/>
                          </a:solidFill>
                          <a:effectLst/>
                          <a:latin typeface="+mn-lt"/>
                          <a:ea typeface="+mn-ea"/>
                          <a:cs typeface="Arial" panose="020B0604020202020204" pitchFamily="34" charset="0"/>
                        </a:rPr>
                        <a:t>&gt;SA#100 (Jun 2023)</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algn="ctr" fontAlgn="t"/>
                      <a:r>
                        <a:rPr lang="en-US" sz="1050" b="0" i="0" u="none" strike="noStrike" dirty="0">
                          <a:solidFill>
                            <a:srgbClr val="000000"/>
                          </a:solidFill>
                          <a:effectLst/>
                          <a:latin typeface="+mn-lt"/>
                        </a:rPr>
                        <a:t>95%</a:t>
                      </a: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SP-211435</a:t>
                      </a:r>
                      <a:endParaRPr lang="en-GB" altLang="zh-CN" sz="1050" b="0" kern="1200" dirty="0">
                        <a:solidFill>
                          <a:schemeClr val="dk1"/>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a:lnSpc>
                          <a:spcPct val="107000"/>
                        </a:lnSpc>
                        <a:spcAft>
                          <a:spcPts val="800"/>
                        </a:spcAft>
                      </a:pPr>
                      <a:r>
                        <a:rPr lang="en-GB" sz="105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65000"/>
                      </a:schemeClr>
                    </a:solidFill>
                  </a:tcPr>
                </a:tc>
                <a:tc>
                  <a:txBody>
                    <a:bodyPr/>
                    <a:lstStyle/>
                    <a:p>
                      <a:pPr>
                        <a:lnSpc>
                          <a:spcPct val="107000"/>
                        </a:lnSpc>
                        <a:spcAft>
                          <a:spcPts val="800"/>
                        </a:spcAft>
                      </a:pPr>
                      <a:endParaRPr lang="en-GB" sz="1050" b="0" i="0" u="none" strike="noStrike" kern="1200" dirty="0">
                        <a:solidFill>
                          <a:srgbClr val="0000FF"/>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50" kern="1200" dirty="0">
                          <a:solidFill>
                            <a:srgbClr val="000000"/>
                          </a:solidFill>
                          <a:effectLst/>
                          <a:latin typeface="+mn-lt"/>
                          <a:ea typeface="宋体" panose="02010600030101010101" pitchFamily="2" charset="-122"/>
                          <a:cs typeface="Arial" panose="020B0604020202020204" pitchFamily="34" charset="0"/>
                        </a:rPr>
                        <a:t>SA2</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宋体" panose="02010600030101010101" pitchFamily="2" charset="-122"/>
                          <a:cs typeface="Arial" panose="020B0604020202020204" pitchFamily="34" charset="0"/>
                        </a:rPr>
                        <a:t> </a:t>
                      </a:r>
                      <a:r>
                        <a:rPr lang="en-US" altLang="zh-CN" sz="1050" kern="1200" dirty="0">
                          <a:solidFill>
                            <a:srgbClr val="000000"/>
                          </a:solidFill>
                          <a:effectLst/>
                          <a:latin typeface="+mn-lt"/>
                          <a:ea typeface="+mn-ea"/>
                          <a:cs typeface="Arial" panose="020B0604020202020204" pitchFamily="34" charset="0"/>
                        </a:rPr>
                        <a:t>0-&gt;5-&gt;</a:t>
                      </a:r>
                      <a:r>
                        <a:rPr lang="en-US" altLang="zh-CN" sz="1050" kern="1200" dirty="0">
                          <a:solidFill>
                            <a:srgbClr val="000000"/>
                          </a:solidFill>
                          <a:effectLst/>
                          <a:latin typeface="+mn-lt"/>
                          <a:ea typeface="宋体" panose="02010600030101010101" pitchFamily="2" charset="-122"/>
                          <a:cs typeface="Arial" panose="020B0604020202020204" pitchFamily="34" charset="0"/>
                        </a:rPr>
                        <a:t>30-&gt;60-&gt; 65-&gt;75-&gt;95-&gt;100%</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latinLnBrk="0" hangingPunct="1">
                        <a:lnSpc>
                          <a:spcPct val="150000"/>
                        </a:lnSpc>
                        <a:spcAft>
                          <a:spcPts val="0"/>
                        </a:spcAft>
                      </a:pPr>
                      <a:r>
                        <a:rPr lang="fr-FR" altLang="zh-CN" sz="1050" kern="1200" dirty="0">
                          <a:solidFill>
                            <a:srgbClr val="000000"/>
                          </a:solidFill>
                          <a:effectLst/>
                          <a:latin typeface="+mn-lt"/>
                          <a:ea typeface="宋体" panose="02010600030101010101" pitchFamily="2" charset="-122"/>
                          <a:cs typeface="Arial" panose="020B0604020202020204" pitchFamily="34" charset="0"/>
                        </a:rPr>
                        <a:t>28.864</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China Telecom</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6"/>
                  </a:ext>
                </a:extLst>
              </a:tr>
              <a:tr h="471351">
                <a:tc>
                  <a:txBody>
                    <a:bodyPr/>
                    <a:lstStyle/>
                    <a:p>
                      <a:pPr algn="ctr" fontAlgn="t"/>
                      <a:r>
                        <a:rPr lang="en-US" sz="1000" b="0" i="0" u="none" strike="noStrike" dirty="0">
                          <a:solidFill>
                            <a:srgbClr val="000000"/>
                          </a:solidFill>
                          <a:effectLst/>
                          <a:latin typeface="+mn-lt"/>
                        </a:rPr>
                        <a:t>950035</a:t>
                      </a:r>
                    </a:p>
                  </a:txBody>
                  <a:tcPr marL="6350" marR="6350" marT="6350" marB="0"/>
                </a:tc>
                <a:tc>
                  <a:txBody>
                    <a:bodyPr/>
                    <a:lstStyle/>
                    <a:p>
                      <a:pPr algn="l" fontAlgn="t"/>
                      <a:r>
                        <a:rPr lang="en-US" sz="1000" b="0" i="0" u="none" strike="noStrike" dirty="0">
                          <a:solidFill>
                            <a:schemeClr val="tx1"/>
                          </a:solidFill>
                          <a:effectLst/>
                          <a:latin typeface="+mn-lt"/>
                        </a:rPr>
                        <a:t>Study on Fault Supervision Evolution </a:t>
                      </a:r>
                    </a:p>
                  </a:txBody>
                  <a:tcPr marL="6350" marR="6350" marT="6350" marB="0"/>
                </a:tc>
                <a:tc>
                  <a:txBody>
                    <a:bodyPr/>
                    <a:lstStyle/>
                    <a:p>
                      <a:pPr algn="l" fontAlgn="t"/>
                      <a:r>
                        <a:rPr lang="en-US" sz="1000" b="0" i="0" u="none" strike="noStrike" dirty="0">
                          <a:solidFill>
                            <a:schemeClr val="tx1"/>
                          </a:solidFill>
                          <a:effectLst/>
                          <a:latin typeface="+mn-lt"/>
                        </a:rPr>
                        <a:t>FS_FSEV</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宋体" panose="02010600030101010101" pitchFamily="2" charset="-122"/>
                          <a:cs typeface="Arial" panose="020B0604020202020204" pitchFamily="34" charset="0"/>
                        </a:rPr>
                        <a:t>SA#99(Mar 2023)-&gt;</a:t>
                      </a:r>
                      <a:r>
                        <a:rPr lang="fr-FR" altLang="zh-CN" sz="900" b="1" kern="1200" dirty="0">
                          <a:solidFill>
                            <a:srgbClr val="0000FF"/>
                          </a:solidFill>
                          <a:effectLst/>
                          <a:latin typeface="+mn-lt"/>
                          <a:ea typeface="+mn-ea"/>
                          <a:cs typeface="Arial" panose="020B0604020202020204" pitchFamily="34" charset="0"/>
                        </a:rPr>
                        <a:t> SA#100 </a:t>
                      </a:r>
                      <a:r>
                        <a:rPr lang="fr-FR" altLang="zh-CN" sz="900" b="1" kern="1200" dirty="0">
                          <a:solidFill>
                            <a:srgbClr val="000000"/>
                          </a:solidFill>
                          <a:effectLst/>
                          <a:latin typeface="+mn-lt"/>
                          <a:ea typeface="+mn-ea"/>
                          <a:cs typeface="Arial" panose="020B0604020202020204" pitchFamily="34" charset="0"/>
                        </a:rPr>
                        <a:t>(</a:t>
                      </a:r>
                      <a:r>
                        <a:rPr lang="fr-FR" altLang="zh-CN" sz="900" b="1" kern="1200" dirty="0">
                          <a:solidFill>
                            <a:srgbClr val="0000FF"/>
                          </a:solidFill>
                          <a:effectLst/>
                          <a:latin typeface="+mn-lt"/>
                          <a:ea typeface="+mn-ea"/>
                          <a:cs typeface="Arial" panose="020B0604020202020204" pitchFamily="34" charset="0"/>
                        </a:rPr>
                        <a:t>Jun 2023)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30%</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SP-220153</a:t>
                      </a:r>
                      <a:endParaRPr lang="en-GB" altLang="zh-CN" sz="9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dirty="0">
                          <a:solidFill>
                            <a:srgbClr val="0000FF"/>
                          </a:solidFill>
                          <a:latin typeface="+mn-lt"/>
                        </a:rPr>
                        <a:t>30%</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0-&gt;10-&gt;10-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a:solidFill>
                            <a:srgbClr val="FF3300"/>
                          </a:solidFill>
                          <a:effectLst/>
                          <a:latin typeface="+mn-lt"/>
                          <a:ea typeface="宋体" panose="02010600030101010101" pitchFamily="2" charset="-122"/>
                          <a:cs typeface="Arial" panose="020B0604020202020204" pitchFamily="34" charset="0"/>
                        </a:rPr>
                        <a:t>15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FF3300"/>
                          </a:solidFill>
                          <a:effectLst/>
                          <a:latin typeface="+mn-lt"/>
                          <a:ea typeface="宋体" panose="02010600030101010101" pitchFamily="2" charset="-122"/>
                          <a:cs typeface="Arial" panose="020B0604020202020204" pitchFamily="34" charset="0"/>
                        </a:rPr>
                        <a:t>-&gt;20%-&gt;20-</a:t>
                      </a:r>
                      <a:r>
                        <a:rPr lang="en-US" altLang="zh-CN" sz="900" kern="1200" dirty="0">
                          <a:solidFill>
                            <a:schemeClr val="tx1"/>
                          </a:solidFill>
                          <a:effectLst/>
                          <a:latin typeface="+mn-lt"/>
                          <a:ea typeface="宋体" panose="02010600030101010101" pitchFamily="2" charset="-122"/>
                          <a:cs typeface="Arial" panose="020B0604020202020204" pitchFamily="34" charset="0"/>
                        </a:rPr>
                        <a:t>&gt;30-&gt;30%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28.830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7"/>
                  </a:ext>
                </a:extLst>
              </a:tr>
              <a:tr h="346906">
                <a:tc>
                  <a:txBody>
                    <a:bodyPr/>
                    <a:lstStyle/>
                    <a:p>
                      <a:pPr algn="ctr" fontAlgn="t"/>
                      <a:r>
                        <a:rPr lang="en-US" sz="1000" b="0" i="0" u="none" strike="noStrike" dirty="0">
                          <a:solidFill>
                            <a:srgbClr val="000000"/>
                          </a:solidFill>
                          <a:effectLst/>
                          <a:latin typeface="+mn-lt"/>
                        </a:rPr>
                        <a:t>960024</a:t>
                      </a:r>
                    </a:p>
                  </a:txBody>
                  <a:tcPr marL="6350" marR="6350" marT="6350" marB="0"/>
                </a:tc>
                <a:tc>
                  <a:txBody>
                    <a:bodyPr/>
                    <a:lstStyle/>
                    <a:p>
                      <a:pPr algn="l" fontAlgn="t"/>
                      <a:r>
                        <a:rPr lang="en-US" sz="1000" b="0" i="0" u="none" strike="noStrike" dirty="0">
                          <a:solidFill>
                            <a:schemeClr val="tx1"/>
                          </a:solidFill>
                          <a:effectLst/>
                          <a:latin typeface="+mn-lt"/>
                        </a:rPr>
                        <a:t>Study on measurement data collection to support RAN intelligence </a:t>
                      </a:r>
                    </a:p>
                  </a:txBody>
                  <a:tcPr marL="6350" marR="6350" marT="6350" marB="0">
                    <a:solidFill>
                      <a:schemeClr val="bg1">
                        <a:lumMod val="65000"/>
                      </a:schemeClr>
                    </a:solidFill>
                  </a:tcPr>
                </a:tc>
                <a:tc>
                  <a:txBody>
                    <a:bodyPr/>
                    <a:lstStyle/>
                    <a:p>
                      <a:pPr algn="l" fontAlgn="t"/>
                      <a:r>
                        <a:rPr lang="en-US" sz="1000" b="0" i="0" u="none" strike="noStrike" dirty="0">
                          <a:solidFill>
                            <a:srgbClr val="000000"/>
                          </a:solidFill>
                          <a:effectLst/>
                          <a:latin typeface="+mn-lt"/>
                        </a:rPr>
                        <a:t>FS_MEDACO_RAN</a:t>
                      </a: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SA#98(Dec. 2022)</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dirty="0">
                          <a:solidFill>
                            <a:srgbClr val="0000FF"/>
                          </a:solidFill>
                          <a:latin typeface="+mn-lt"/>
                        </a:rPr>
                        <a:t>100%</a:t>
                      </a:r>
                    </a:p>
                  </a:txBody>
                  <a:tcPr marL="36002" marR="36002" marT="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kern="1200" dirty="0">
                          <a:solidFill>
                            <a:srgbClr val="000000"/>
                          </a:solidFill>
                          <a:effectLst/>
                          <a:latin typeface="+mn-lt"/>
                          <a:ea typeface="+mn-ea"/>
                          <a:cs typeface="Arial" panose="020B0604020202020204" pitchFamily="34" charset="0"/>
                        </a:rPr>
                        <a:t>SP-220488</a:t>
                      </a:r>
                    </a:p>
                  </a:txBody>
                  <a:tcPr marL="9525" marR="9525" marT="9525" marB="9525">
                    <a:solidFill>
                      <a:schemeClr val="bg1">
                        <a:lumMod val="65000"/>
                      </a:schemeClr>
                    </a:solidFill>
                  </a:tcPr>
                </a:tc>
                <a:tc>
                  <a:txBody>
                    <a:bodyPr/>
                    <a:lstStyle/>
                    <a:p>
                      <a:pPr algn="ctr">
                        <a:lnSpc>
                          <a:spcPct val="107000"/>
                        </a:lnSpc>
                        <a:spcAft>
                          <a:spcPts val="800"/>
                        </a:spcAft>
                      </a:pPr>
                      <a:endParaRPr lang="en-GB" sz="1000" dirty="0">
                        <a:solidFill>
                          <a:srgbClr val="0000FF"/>
                        </a:solidFill>
                        <a:latin typeface="+mn-lt"/>
                      </a:endParaRPr>
                    </a:p>
                  </a:txBody>
                  <a:tcPr marL="36002" marR="36002" marT="0" marB="0">
                    <a:solidFill>
                      <a:schemeClr val="bg1">
                        <a:lumMod val="65000"/>
                      </a:schemeClr>
                    </a:solidFill>
                  </a:tcPr>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RAN2,RAN3</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1000" kern="1200" dirty="0">
                          <a:solidFill>
                            <a:srgbClr val="000000"/>
                          </a:solidFill>
                          <a:effectLst/>
                          <a:latin typeface="+mn-lt"/>
                          <a:ea typeface="宋体" panose="02010600030101010101" pitchFamily="2" charset="-122"/>
                          <a:cs typeface="Arial" panose="020B0604020202020204" pitchFamily="34" charset="0"/>
                        </a:rPr>
                        <a:t>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-&gt;10</a:t>
                      </a:r>
                      <a:r>
                        <a:rPr lang="en-US" altLang="zh-CN" sz="1000" kern="1200" baseline="0" dirty="0">
                          <a:solidFill>
                            <a:srgbClr val="000000"/>
                          </a:solidFill>
                          <a:effectLst/>
                          <a:latin typeface="+mn-lt"/>
                          <a:ea typeface="宋体" panose="02010600030101010101" pitchFamily="2" charset="-122"/>
                          <a:cs typeface="Arial" panose="020B0604020202020204" pitchFamily="34" charset="0"/>
                        </a:rPr>
                        <a:t>-&gt;100 </a:t>
                      </a:r>
                      <a:r>
                        <a:rPr lang="fr-FR" altLang="zh-CN" sz="1000" kern="1200" dirty="0">
                          <a:solidFill>
                            <a:srgbClr val="000000"/>
                          </a:solidFill>
                          <a:effectLst/>
                          <a:latin typeface="+mn-lt"/>
                          <a:ea typeface="宋体" panose="02010600030101010101" pitchFamily="2" charset="-122"/>
                          <a:cs typeface="Arial" panose="020B0604020202020204" pitchFamily="34" charset="0"/>
                        </a:rPr>
                        <a:t>%</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kern="1200" dirty="0">
                          <a:solidFill>
                            <a:srgbClr val="000000"/>
                          </a:solidFill>
                          <a:effectLst/>
                          <a:latin typeface="+mn-lt"/>
                          <a:ea typeface="+mn-ea"/>
                          <a:cs typeface="Arial" panose="020B0604020202020204" pitchFamily="34" charset="0"/>
                        </a:rPr>
                        <a:t>28.838</a:t>
                      </a:r>
                      <a:endParaRPr lang="zh-CN" sz="1000" kern="1200" dirty="0">
                        <a:solidFill>
                          <a:srgbClr val="000000"/>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Intel</a:t>
                      </a:r>
                      <a:r>
                        <a:rPr lang="en-US" altLang="zh-CN" sz="1000" kern="1200" dirty="0">
                          <a:solidFill>
                            <a:srgbClr val="000000"/>
                          </a:solidFill>
                          <a:effectLst/>
                          <a:latin typeface="+mn-lt"/>
                          <a:ea typeface="宋体" panose="02010600030101010101" pitchFamily="2" charset="-122"/>
                          <a:cs typeface="Arial" panose="020B0604020202020204" pitchFamily="34" charset="0"/>
                        </a:rPr>
                        <a:t>,</a:t>
                      </a:r>
                      <a:r>
                        <a:rPr lang="zh-CN" altLang="en-US" sz="1000" kern="1200" dirty="0">
                          <a:solidFill>
                            <a:srgbClr val="000000"/>
                          </a:solidFill>
                          <a:effectLst/>
                          <a:latin typeface="+mn-lt"/>
                          <a:ea typeface="宋体" panose="02010600030101010101" pitchFamily="2" charset="-122"/>
                          <a:cs typeface="Arial" panose="020B0604020202020204" pitchFamily="34" charset="0"/>
                        </a:rPr>
                        <a:t> </a:t>
                      </a:r>
                      <a:r>
                        <a:rPr lang="en-US" altLang="zh-CN" sz="1000" kern="1200" dirty="0">
                          <a:solidFill>
                            <a:srgbClr val="000000"/>
                          </a:solidFill>
                          <a:effectLst/>
                          <a:latin typeface="+mn-lt"/>
                          <a:ea typeface="宋体" panose="02010600030101010101" pitchFamily="2" charset="-122"/>
                          <a:cs typeface="Arial" panose="020B0604020202020204" pitchFamily="34" charset="0"/>
                        </a:rPr>
                        <a:t>China</a:t>
                      </a:r>
                      <a:r>
                        <a:rPr lang="zh-CN" altLang="en-US" sz="1000" kern="1200" dirty="0">
                          <a:solidFill>
                            <a:srgbClr val="000000"/>
                          </a:solidFill>
                          <a:effectLst/>
                          <a:latin typeface="+mn-lt"/>
                          <a:ea typeface="宋体" panose="02010600030101010101" pitchFamily="2" charset="-122"/>
                          <a:cs typeface="Arial" panose="020B0604020202020204" pitchFamily="34" charset="0"/>
                        </a:rPr>
                        <a:t> </a:t>
                      </a:r>
                      <a:r>
                        <a:rPr lang="en-US" altLang="zh-CN" sz="1000" kern="1200" dirty="0">
                          <a:solidFill>
                            <a:srgbClr val="000000"/>
                          </a:solidFill>
                          <a:effectLst/>
                          <a:latin typeface="+mn-lt"/>
                          <a:ea typeface="宋体" panose="02010600030101010101" pitchFamily="2" charset="-122"/>
                          <a:cs typeface="Arial" panose="020B0604020202020204" pitchFamily="34" charset="0"/>
                        </a:rPr>
                        <a:t>Mobile</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0078425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0776" y="0"/>
            <a:ext cx="9102725" cy="1143000"/>
          </a:xfrm>
        </p:spPr>
        <p:txBody>
          <a:bodyPr/>
          <a:lstStyle/>
          <a:p>
            <a:r>
              <a:rPr lang="en-GB" altLang="en-US" sz="2800" dirty="0"/>
              <a:t>Rel-18 SI - Intelligence and Automation (1/4) </a:t>
            </a:r>
            <a:endParaRPr lang="en-US" altLang="en-US" sz="2800" dirty="0"/>
          </a:p>
        </p:txBody>
      </p:sp>
      <p:sp>
        <p:nvSpPr>
          <p:cNvPr id="7" name="Content Placeholder 7">
            <a:extLst>
              <a:ext uri="{FF2B5EF4-FFF2-40B4-BE49-F238E27FC236}">
                <a16:creationId xmlns:a16="http://schemas.microsoft.com/office/drawing/2014/main" id="{B4F8F5CC-9B36-4C4A-96C2-095377087992}"/>
              </a:ext>
            </a:extLst>
          </p:cNvPr>
          <p:cNvSpPr txBox="1">
            <a:spLocks/>
          </p:cNvSpPr>
          <p:nvPr/>
        </p:nvSpPr>
        <p:spPr>
          <a:xfrm>
            <a:off x="199197" y="2981064"/>
            <a:ext cx="5577018" cy="278400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latin typeface="Calibri"/>
              </a:rPr>
              <a:t>FS_eANL</a:t>
            </a:r>
            <a:r>
              <a:rPr lang="zh-CN" altLang="en-US" sz="1400" b="1" kern="0" dirty="0">
                <a:solidFill>
                  <a:srgbClr val="0000FF"/>
                </a:solidFill>
                <a:latin typeface="Calibri"/>
              </a:rPr>
              <a:t>：</a:t>
            </a:r>
            <a:endParaRPr lang="de-DE" altLang="de-DE" sz="1400" b="1" kern="0" dirty="0">
              <a:solidFill>
                <a:srgbClr val="0000FF"/>
              </a:solidFill>
              <a:latin typeface="Calibri"/>
            </a:endParaRPr>
          </a:p>
          <a:p>
            <a:pPr marL="455073" indent="-455073" defTabSz="1219170">
              <a:spcBef>
                <a:spcPts val="0"/>
              </a:spcBef>
              <a:spcAft>
                <a:spcPts val="0"/>
              </a:spcAft>
              <a:defRPr/>
            </a:pPr>
            <a:r>
              <a:rPr lang="de-DE" altLang="de-DE" sz="1400" kern="0" dirty="0">
                <a:solidFill>
                  <a:prstClr val="black"/>
                </a:solidFill>
              </a:rPr>
              <a:t>Progress since SA5#147:</a:t>
            </a:r>
          </a:p>
          <a:p>
            <a:pPr marL="988459" lvl="1" indent="-378875" defTabSz="1219170">
              <a:defRPr/>
            </a:pPr>
            <a:r>
              <a:rPr lang="en-US" altLang="zh-CN" sz="1200" kern="0" dirty="0">
                <a:solidFill>
                  <a:prstClr val="black"/>
                </a:solidFill>
              </a:rPr>
              <a:t>Some Editor's Notes are cleaned up and some editorial issues are fixed.</a:t>
            </a:r>
          </a:p>
          <a:p>
            <a:pPr marL="988459" lvl="1" indent="-378875" defTabSz="1219170">
              <a:defRPr/>
            </a:pPr>
            <a:r>
              <a:rPr lang="en-US" altLang="zh-CN" sz="1200" kern="0" dirty="0">
                <a:solidFill>
                  <a:prstClr val="black"/>
                </a:solidFill>
              </a:rPr>
              <a:t>Key issues including management of ANL, attribution to individual </a:t>
            </a:r>
            <a:r>
              <a:rPr lang="en-US" altLang="zh-CN" sz="1200" kern="0" dirty="0" err="1">
                <a:solidFill>
                  <a:prstClr val="black"/>
                </a:solidFill>
              </a:rPr>
              <a:t>MnS</a:t>
            </a:r>
            <a:r>
              <a:rPr lang="en-US" altLang="zh-CN" sz="1200" kern="0" dirty="0">
                <a:solidFill>
                  <a:prstClr val="black"/>
                </a:solidFill>
              </a:rPr>
              <a:t> and some use cases e.g. 5GC NF deployment, RAN UE throughput optimization,  RAN energy saving are discussed but no agreement is achieved.</a:t>
            </a:r>
            <a:r>
              <a:rPr lang="en-US" altLang="zh-CN" sz="1050" kern="0" dirty="0">
                <a:solidFill>
                  <a:prstClr val="black"/>
                </a:solidFill>
              </a:rPr>
              <a:t> </a:t>
            </a:r>
          </a:p>
          <a:p>
            <a:pPr marL="455073" indent="-455073" defTabSz="1219170">
              <a:spcBef>
                <a:spcPts val="0"/>
              </a:spcBef>
              <a:spcAft>
                <a:spcPts val="0"/>
              </a:spcAft>
              <a:defRPr/>
            </a:pPr>
            <a:r>
              <a:rPr lang="en-US" altLang="zh-CN" sz="1400" kern="0" dirty="0">
                <a:solidFill>
                  <a:prstClr val="black"/>
                </a:solidFill>
              </a:rPr>
              <a:t>Impacts and dependencies on other WGs:</a:t>
            </a:r>
            <a:endParaRPr lang="de-DE" altLang="zh-CN" sz="1400" kern="0" dirty="0">
              <a:solidFill>
                <a:prstClr val="black"/>
              </a:solidFill>
            </a:endParaRPr>
          </a:p>
          <a:p>
            <a:pPr marL="988459" lvl="1" indent="-378875" defTabSz="1219170">
              <a:defRPr/>
            </a:pPr>
            <a:r>
              <a:rPr lang="fr-FR" altLang="zh-CN" sz="1200" kern="0" dirty="0">
                <a:solidFill>
                  <a:prstClr val="black"/>
                </a:solidFill>
              </a:rPr>
              <a:t>N</a:t>
            </a:r>
            <a:r>
              <a:rPr lang="en-US" altLang="zh-CN" sz="1200" kern="0" dirty="0">
                <a:solidFill>
                  <a:prstClr val="black"/>
                </a:solidFill>
              </a:rPr>
              <a:t>one identified</a:t>
            </a:r>
            <a:endParaRPr lang="en-US" altLang="zh-CN" sz="1050" kern="0" dirty="0">
              <a:solidFill>
                <a:prstClr val="black"/>
              </a:solidFill>
            </a:endParaRPr>
          </a:p>
          <a:p>
            <a:pPr marL="455073" indent="-455073" defTabSz="1219170">
              <a:spcBef>
                <a:spcPts val="0"/>
              </a:spcBef>
              <a:spcAft>
                <a:spcPts val="0"/>
              </a:spcAft>
              <a:defRPr/>
            </a:pPr>
            <a:r>
              <a:rPr lang="de-DE" altLang="zh-CN" sz="1400" kern="0" dirty="0">
                <a:solidFill>
                  <a:prstClr val="black"/>
                </a:solidFill>
              </a:rPr>
              <a:t>Next steps:</a:t>
            </a:r>
          </a:p>
          <a:p>
            <a:pPr marL="988459" lvl="1" indent="-378875" defTabSz="1219170">
              <a:defRPr/>
            </a:pPr>
            <a:r>
              <a:rPr lang="en-US" altLang="zh-CN" sz="1200" kern="0" dirty="0">
                <a:solidFill>
                  <a:prstClr val="black"/>
                </a:solidFill>
              </a:rPr>
              <a:t>add potential solution for KI #6-1 and #6.2, discuss management of ANL, make conclusion and recommendation. </a:t>
            </a:r>
            <a:endParaRPr lang="en-US" sz="1050" kern="0" dirty="0">
              <a:solidFill>
                <a:prstClr val="black"/>
              </a:solidFill>
              <a:latin typeface="Calibri"/>
              <a:cs typeface="+mn-cs"/>
            </a:endParaRPr>
          </a:p>
        </p:txBody>
      </p:sp>
      <p:sp>
        <p:nvSpPr>
          <p:cNvPr id="9" name="Content Placeholder 7">
            <a:extLst>
              <a:ext uri="{FF2B5EF4-FFF2-40B4-BE49-F238E27FC236}">
                <a16:creationId xmlns:a16="http://schemas.microsoft.com/office/drawing/2014/main" id="{B4F8F5CC-9B36-4C4A-96C2-095377087992}"/>
              </a:ext>
            </a:extLst>
          </p:cNvPr>
          <p:cNvSpPr txBox="1">
            <a:spLocks/>
          </p:cNvSpPr>
          <p:nvPr/>
        </p:nvSpPr>
        <p:spPr>
          <a:xfrm>
            <a:off x="6084915" y="2978203"/>
            <a:ext cx="5654002" cy="278973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FS_ANLEVA</a:t>
            </a:r>
            <a:r>
              <a:rPr lang="zh-CN" altLang="en-US" sz="1400" b="1" kern="0" dirty="0">
                <a:solidFill>
                  <a:srgbClr val="0000FF"/>
                </a:solidFill>
                <a:latin typeface="Calibri"/>
              </a:rPr>
              <a:t>：</a:t>
            </a:r>
            <a:endParaRPr lang="de-DE" altLang="de-DE" sz="1400" b="1" kern="0" dirty="0">
              <a:solidFill>
                <a:srgbClr val="0000FF"/>
              </a:solidFill>
              <a:latin typeface="Calibri"/>
            </a:endParaRPr>
          </a:p>
          <a:p>
            <a:pPr marL="455073" indent="-455073" defTabSz="1219170">
              <a:spcBef>
                <a:spcPts val="0"/>
              </a:spcBef>
              <a:spcAft>
                <a:spcPts val="0"/>
              </a:spcAft>
              <a:defRPr/>
            </a:pPr>
            <a:r>
              <a:rPr lang="de-DE" altLang="de-DE" sz="1400" kern="0" dirty="0">
                <a:solidFill>
                  <a:prstClr val="black"/>
                </a:solidFill>
                <a:latin typeface="Calibri"/>
              </a:rPr>
              <a:t>Progress since SA5#145:</a:t>
            </a:r>
          </a:p>
          <a:p>
            <a:pPr marL="988459" lvl="1" indent="-378875" defTabSz="1219170">
              <a:defRPr/>
            </a:pPr>
            <a:r>
              <a:rPr lang="en-US" altLang="de-DE" sz="1200" kern="0" dirty="0">
                <a:solidFill>
                  <a:prstClr val="black"/>
                </a:solidFill>
              </a:rPr>
              <a:t>Not</a:t>
            </a:r>
            <a:r>
              <a:rPr lang="zh-CN" altLang="en-US" sz="1200" kern="0" dirty="0">
                <a:solidFill>
                  <a:prstClr val="black"/>
                </a:solidFill>
              </a:rPr>
              <a:t> </a:t>
            </a:r>
            <a:r>
              <a:rPr lang="en-US" altLang="zh-CN" sz="1200" kern="0" dirty="0">
                <a:solidFill>
                  <a:prstClr val="black"/>
                </a:solidFill>
              </a:rPr>
              <a:t>in</a:t>
            </a:r>
            <a:r>
              <a:rPr lang="zh-CN" altLang="en-US" sz="1200" kern="0" dirty="0">
                <a:solidFill>
                  <a:prstClr val="black"/>
                </a:solidFill>
              </a:rPr>
              <a:t> </a:t>
            </a:r>
            <a:r>
              <a:rPr lang="en-US" altLang="zh-CN" sz="1200" kern="0" dirty="0">
                <a:solidFill>
                  <a:prstClr val="black"/>
                </a:solidFill>
              </a:rPr>
              <a:t>agenda</a:t>
            </a:r>
            <a:r>
              <a:rPr lang="zh-CN" altLang="en-US" sz="1200" kern="0" dirty="0">
                <a:solidFill>
                  <a:prstClr val="black"/>
                </a:solidFill>
              </a:rPr>
              <a:t> </a:t>
            </a:r>
            <a:r>
              <a:rPr lang="en-US" altLang="zh-CN" sz="1200" kern="0" dirty="0">
                <a:solidFill>
                  <a:prstClr val="black"/>
                </a:solidFill>
              </a:rPr>
              <a:t>of</a:t>
            </a:r>
            <a:r>
              <a:rPr lang="zh-CN" altLang="en-US" sz="1200" kern="0" dirty="0">
                <a:solidFill>
                  <a:prstClr val="black"/>
                </a:solidFill>
              </a:rPr>
              <a:t> </a:t>
            </a:r>
            <a:r>
              <a:rPr lang="en-US" altLang="zh-CN" sz="1200" kern="0" dirty="0">
                <a:solidFill>
                  <a:prstClr val="black"/>
                </a:solidFill>
              </a:rPr>
              <a:t>SA5#148e.</a:t>
            </a:r>
            <a:endParaRPr lang="de-DE" altLang="de-DE" sz="1200" kern="0" dirty="0">
              <a:solidFill>
                <a:prstClr val="black"/>
              </a:solidFill>
            </a:endParaRPr>
          </a:p>
          <a:p>
            <a:pPr marL="455073" lvl="1" indent="-455073" defTabSz="1219170">
              <a:spcBef>
                <a:spcPts val="0"/>
              </a:spcBef>
              <a:spcAft>
                <a:spcPts val="0"/>
              </a:spcAft>
              <a:buBlip>
                <a:blip r:embed="rId2">
                  <a:extLst/>
                </a:blip>
              </a:buBlip>
              <a:defRPr/>
            </a:pPr>
            <a:r>
              <a:rPr lang="en-US" altLang="zh-CN" sz="1400" kern="0" dirty="0">
                <a:solidFill>
                  <a:prstClr val="black"/>
                </a:solidFill>
              </a:rPr>
              <a:t> </a:t>
            </a:r>
            <a:r>
              <a:rPr lang="en-US" sz="1400" kern="0" dirty="0">
                <a:solidFill>
                  <a:prstClr val="black"/>
                </a:solidFill>
              </a:rPr>
              <a:t>Impacts and dependencies on other WGs:</a:t>
            </a:r>
            <a:endParaRPr lang="de-DE" sz="1400" kern="0" dirty="0">
              <a:solidFill>
                <a:prstClr val="black"/>
              </a:solidFill>
            </a:endParaRPr>
          </a:p>
          <a:p>
            <a:pPr marL="988459" lvl="1" indent="-378875" defTabSz="1219170">
              <a:defRPr/>
            </a:pPr>
            <a:r>
              <a:rPr lang="en-US" sz="1200" kern="0" dirty="0">
                <a:solidFill>
                  <a:prstClr val="black"/>
                </a:solidFill>
              </a:rPr>
              <a:t>None identified</a:t>
            </a:r>
          </a:p>
          <a:p>
            <a:pPr marL="455073" indent="-455073" defTabSz="1219170">
              <a:spcBef>
                <a:spcPts val="0"/>
              </a:spcBef>
              <a:spcAft>
                <a:spcPts val="0"/>
              </a:spcAft>
              <a:defRPr/>
            </a:pPr>
            <a:r>
              <a:rPr lang="de-DE" sz="1400" kern="0" dirty="0">
                <a:solidFill>
                  <a:prstClr val="black"/>
                </a:solidFill>
                <a:latin typeface="Calibri"/>
              </a:rPr>
              <a:t>Next steps:</a:t>
            </a:r>
          </a:p>
          <a:p>
            <a:pPr marL="988459" lvl="1" indent="-378875" defTabSz="1219170">
              <a:defRPr/>
            </a:pPr>
            <a:r>
              <a:rPr lang="en-US" altLang="zh-CN" sz="1200" kern="0" dirty="0">
                <a:solidFill>
                  <a:prstClr val="black"/>
                </a:solidFill>
              </a:rPr>
              <a:t>add potential modeling of evaluation object, add KEI for other use cases that defined in Rel-17.</a:t>
            </a:r>
            <a:endParaRPr lang="en-US" sz="1200" kern="0"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221673211"/>
              </p:ext>
            </p:extLst>
          </p:nvPr>
        </p:nvGraphicFramePr>
        <p:xfrm>
          <a:off x="117861" y="915263"/>
          <a:ext cx="11621056" cy="2060081"/>
        </p:xfrm>
        <a:graphic>
          <a:graphicData uri="http://schemas.openxmlformats.org/drawingml/2006/table">
            <a:tbl>
              <a:tblPr firstRow="1" firstCol="1" bandRow="1">
                <a:tableStyleId>{F5AB1C69-6EDB-4FF4-983F-18BD219EF322}</a:tableStyleId>
              </a:tblPr>
              <a:tblGrid>
                <a:gridCol w="521820">
                  <a:extLst>
                    <a:ext uri="{9D8B030D-6E8A-4147-A177-3AD203B41FA5}">
                      <a16:colId xmlns:a16="http://schemas.microsoft.com/office/drawing/2014/main" val="20000"/>
                    </a:ext>
                  </a:extLst>
                </a:gridCol>
                <a:gridCol w="2683649">
                  <a:extLst>
                    <a:ext uri="{9D8B030D-6E8A-4147-A177-3AD203B41FA5}">
                      <a16:colId xmlns:a16="http://schemas.microsoft.com/office/drawing/2014/main" val="20001"/>
                    </a:ext>
                  </a:extLst>
                </a:gridCol>
                <a:gridCol w="694030">
                  <a:extLst>
                    <a:ext uri="{9D8B030D-6E8A-4147-A177-3AD203B41FA5}">
                      <a16:colId xmlns:a16="http://schemas.microsoft.com/office/drawing/2014/main" val="20002"/>
                    </a:ext>
                  </a:extLst>
                </a:gridCol>
                <a:gridCol w="809512">
                  <a:extLst>
                    <a:ext uri="{9D8B030D-6E8A-4147-A177-3AD203B41FA5}">
                      <a16:colId xmlns:a16="http://schemas.microsoft.com/office/drawing/2014/main" val="20005"/>
                    </a:ext>
                  </a:extLst>
                </a:gridCol>
                <a:gridCol w="409351">
                  <a:extLst>
                    <a:ext uri="{9D8B030D-6E8A-4147-A177-3AD203B41FA5}">
                      <a16:colId xmlns:a16="http://schemas.microsoft.com/office/drawing/2014/main" val="20006"/>
                    </a:ext>
                  </a:extLst>
                </a:gridCol>
                <a:gridCol w="611655">
                  <a:extLst>
                    <a:ext uri="{9D8B030D-6E8A-4147-A177-3AD203B41FA5}">
                      <a16:colId xmlns:a16="http://schemas.microsoft.com/office/drawing/2014/main" val="2339014609"/>
                    </a:ext>
                  </a:extLst>
                </a:gridCol>
                <a:gridCol w="611655">
                  <a:extLst>
                    <a:ext uri="{9D8B030D-6E8A-4147-A177-3AD203B41FA5}">
                      <a16:colId xmlns:a16="http://schemas.microsoft.com/office/drawing/2014/main" val="20007"/>
                    </a:ext>
                  </a:extLst>
                </a:gridCol>
                <a:gridCol w="1247678">
                  <a:extLst>
                    <a:ext uri="{9D8B030D-6E8A-4147-A177-3AD203B41FA5}">
                      <a16:colId xmlns:a16="http://schemas.microsoft.com/office/drawing/2014/main" val="20008"/>
                    </a:ext>
                  </a:extLst>
                </a:gridCol>
                <a:gridCol w="1094620">
                  <a:extLst>
                    <a:ext uri="{9D8B030D-6E8A-4147-A177-3AD203B41FA5}">
                      <a16:colId xmlns:a16="http://schemas.microsoft.com/office/drawing/2014/main" val="20009"/>
                    </a:ext>
                  </a:extLst>
                </a:gridCol>
                <a:gridCol w="1009766">
                  <a:extLst>
                    <a:ext uri="{9D8B030D-6E8A-4147-A177-3AD203B41FA5}">
                      <a16:colId xmlns:a16="http://schemas.microsoft.com/office/drawing/2014/main" val="20010"/>
                    </a:ext>
                  </a:extLst>
                </a:gridCol>
                <a:gridCol w="1009766">
                  <a:extLst>
                    <a:ext uri="{9D8B030D-6E8A-4147-A177-3AD203B41FA5}">
                      <a16:colId xmlns:a16="http://schemas.microsoft.com/office/drawing/2014/main" val="20012"/>
                    </a:ext>
                  </a:extLst>
                </a:gridCol>
                <a:gridCol w="917554">
                  <a:extLst>
                    <a:ext uri="{9D8B030D-6E8A-4147-A177-3AD203B41FA5}">
                      <a16:colId xmlns:a16="http://schemas.microsoft.com/office/drawing/2014/main" val="20013"/>
                    </a:ext>
                  </a:extLst>
                </a:gridCol>
              </a:tblGrid>
              <a:tr h="240425">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TR</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1224">
                <a:tc>
                  <a:txBody>
                    <a:bodyPr/>
                    <a:lstStyle/>
                    <a:p>
                      <a:pPr algn="ctr" fontAlgn="t"/>
                      <a:r>
                        <a:rPr lang="en-US" sz="1000" b="0" i="0" u="none" strike="noStrike" dirty="0">
                          <a:solidFill>
                            <a:srgbClr val="000000"/>
                          </a:solidFill>
                          <a:effectLst/>
                          <a:latin typeface="+mn-lt"/>
                        </a:rPr>
                        <a:t>940042</a:t>
                      </a:r>
                    </a:p>
                  </a:txBody>
                  <a:tcPr marL="6350" marR="6350" marT="6350" marB="0"/>
                </a:tc>
                <a:tc>
                  <a:txBody>
                    <a:bodyPr/>
                    <a:lstStyle/>
                    <a:p>
                      <a:pPr algn="l" fontAlgn="t"/>
                      <a:r>
                        <a:rPr lang="en-US" sz="1000" b="0" i="0" u="none" strike="noStrike" dirty="0">
                          <a:solidFill>
                            <a:schemeClr val="tx1"/>
                          </a:solidFill>
                          <a:effectLst/>
                          <a:latin typeface="+mn-lt"/>
                        </a:rPr>
                        <a:t>Study on enhancement of autonomous network levels </a:t>
                      </a:r>
                    </a:p>
                  </a:txBody>
                  <a:tcPr marL="6350" marR="6350" marT="6350" marB="0"/>
                </a:tc>
                <a:tc>
                  <a:txBody>
                    <a:bodyPr/>
                    <a:lstStyle/>
                    <a:p>
                      <a:pPr algn="l" fontAlgn="t"/>
                      <a:r>
                        <a:rPr lang="en-US" sz="1000" b="0" i="0" u="none" strike="noStrike" dirty="0" err="1">
                          <a:solidFill>
                            <a:srgbClr val="000000"/>
                          </a:solidFill>
                          <a:effectLst/>
                          <a:latin typeface="+mn-lt"/>
                        </a:rPr>
                        <a:t>FS_eANL</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2023)-&gt;</a:t>
                      </a:r>
                      <a:r>
                        <a:rPr lang="en-US" altLang="zh-CN" sz="1000" b="0" kern="1200" dirty="0">
                          <a:solidFill>
                            <a:srgbClr val="0000FF"/>
                          </a:solidFill>
                          <a:effectLst/>
                          <a:latin typeface="+mn-lt"/>
                          <a:ea typeface="+mn-ea"/>
                          <a:cs typeface="Arial" panose="020B0604020202020204" pitchFamily="34" charset="0"/>
                        </a:rPr>
                        <a:t> </a:t>
                      </a:r>
                      <a:r>
                        <a:rPr lang="en-US" altLang="zh-CN" sz="1000" b="1" kern="1200" dirty="0">
                          <a:solidFill>
                            <a:srgbClr val="0000FF"/>
                          </a:solidFill>
                          <a:effectLst/>
                          <a:latin typeface="+mn-lt"/>
                          <a:ea typeface="+mn-ea"/>
                          <a:cs typeface="Arial" panose="020B0604020202020204" pitchFamily="34" charset="0"/>
                        </a:rPr>
                        <a:t>SA#100 (Jun.2023)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70% with WA</a:t>
                      </a: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SP-211446</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10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a:t>
                      </a:r>
                      <a:r>
                        <a:rPr lang="en-US" altLang="zh-CN" sz="1000" kern="1200" dirty="0">
                          <a:solidFill>
                            <a:srgbClr val="FF3300"/>
                          </a:solidFill>
                          <a:effectLst/>
                          <a:latin typeface="+mn-lt"/>
                          <a:ea typeface="+mn-ea"/>
                          <a:cs typeface="Arial" panose="020B0604020202020204" pitchFamily="34" charset="0"/>
                        </a:rPr>
                        <a:t>25-&gt;25-&gt;30-&gt;30%-&gt;70% with WA-&gt;75%</a:t>
                      </a:r>
                      <a:endParaRPr lang="zh-CN" sz="1000" kern="1200" dirty="0">
                        <a:solidFill>
                          <a:srgbClr val="FF3300"/>
                        </a:solidFill>
                        <a:effectLst/>
                        <a:latin typeface="+mn-lt"/>
                        <a:ea typeface="+mn-ea"/>
                        <a:cs typeface="Arial" panose="020B0604020202020204" pitchFamily="34" charset="0"/>
                      </a:endParaRPr>
                    </a:p>
                  </a:txBody>
                  <a:tcPr marL="114300" marR="114300" marT="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28.910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307631">
                <a:tc>
                  <a:txBody>
                    <a:bodyPr/>
                    <a:lstStyle/>
                    <a:p>
                      <a:pPr algn="ctr" fontAlgn="t"/>
                      <a:r>
                        <a:rPr lang="en-US" sz="1000" b="0" i="0" u="none" strike="noStrike" dirty="0">
                          <a:solidFill>
                            <a:srgbClr val="000000"/>
                          </a:solidFill>
                          <a:effectLst/>
                          <a:latin typeface="+mn-lt"/>
                        </a:rPr>
                        <a:t>940041</a:t>
                      </a:r>
                    </a:p>
                  </a:txBody>
                  <a:tcPr marL="6350" marR="6350" marT="6350" marB="0"/>
                </a:tc>
                <a:tc>
                  <a:txBody>
                    <a:bodyPr/>
                    <a:lstStyle/>
                    <a:p>
                      <a:pPr algn="l" fontAlgn="t"/>
                      <a:r>
                        <a:rPr lang="en-US" sz="1000" b="0" i="0" u="none" strike="noStrike" dirty="0">
                          <a:solidFill>
                            <a:schemeClr val="tx1"/>
                          </a:solidFill>
                          <a:effectLst/>
                          <a:latin typeface="+mn-lt"/>
                        </a:rPr>
                        <a:t>Study on evaluation of autonomous network levels </a:t>
                      </a:r>
                    </a:p>
                  </a:txBody>
                  <a:tcPr marL="6350" marR="6350" marT="6350" marB="0"/>
                </a:tc>
                <a:tc>
                  <a:txBody>
                    <a:bodyPr/>
                    <a:lstStyle/>
                    <a:p>
                      <a:pPr algn="l" fontAlgn="t"/>
                      <a:r>
                        <a:rPr lang="en-US" sz="1000" b="0" i="0" u="none" strike="noStrike" dirty="0">
                          <a:solidFill>
                            <a:srgbClr val="000000"/>
                          </a:solidFill>
                          <a:effectLst/>
                          <a:latin typeface="+mn-lt"/>
                        </a:rPr>
                        <a:t>FS_ANLEVA</a:t>
                      </a:r>
                    </a:p>
                  </a:txBody>
                  <a:tcPr marL="6350" marR="6350" marT="6350" marB="0"/>
                </a:tc>
                <a:tc>
                  <a:txBody>
                    <a:bodyPr/>
                    <a:lstStyle/>
                    <a:p>
                      <a:pPr marL="0" algn="ctr" defTabSz="1219170" rtl="0" eaLnBrk="1" latinLnBrk="0" hangingPunct="1">
                        <a:lnSpc>
                          <a:spcPct val="150000"/>
                        </a:lnSpc>
                        <a:spcAft>
                          <a:spcPts val="0"/>
                        </a:spcAft>
                      </a:pPr>
                      <a:r>
                        <a:rPr lang="en-GB" altLang="zh-CN" sz="1000" b="0" kern="1200" dirty="0">
                          <a:solidFill>
                            <a:srgbClr val="000000"/>
                          </a:solidFill>
                          <a:effectLst/>
                          <a:latin typeface="+mn-lt"/>
                          <a:ea typeface="+mn-ea"/>
                          <a:cs typeface="Arial" panose="020B0604020202020204" pitchFamily="34" charset="0"/>
                        </a:rPr>
                        <a:t>SA#99(Mar 2023)-&gt; </a:t>
                      </a:r>
                      <a:r>
                        <a:rPr lang="en-US" altLang="zh-CN" sz="1000" b="1" kern="1200" dirty="0">
                          <a:solidFill>
                            <a:srgbClr val="0000FF"/>
                          </a:solidFill>
                          <a:effectLst/>
                          <a:latin typeface="+mn-lt"/>
                          <a:ea typeface="+mn-ea"/>
                          <a:cs typeface="Arial" panose="020B0604020202020204" pitchFamily="34" charset="0"/>
                        </a:rPr>
                        <a:t>SA#102 (Dec.2023)</a:t>
                      </a:r>
                      <a:endParaRPr lang="zh-CN"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60% with WA</a:t>
                      </a:r>
                    </a:p>
                  </a:txBody>
                  <a:tcPr marL="36002" marR="36002" marT="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SP-211445</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60% with WA</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lang="en-GB" altLang="zh-CN" sz="1000" dirty="0">
                          <a:latin typeface="+mn-lt"/>
                        </a:rPr>
                        <a:t>update</a:t>
                      </a:r>
                      <a:r>
                        <a:rPr lang="en-US" altLang="zh-CN" sz="1000" dirty="0">
                          <a:latin typeface="+mn-lt"/>
                        </a:rPr>
                        <a:t> TR title to align with SA5 official title</a:t>
                      </a: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fi-FI" sz="1000" kern="1200" dirty="0">
                          <a:solidFill>
                            <a:srgbClr val="000000"/>
                          </a:solidFill>
                          <a:effectLst/>
                          <a:latin typeface="+mn-lt"/>
                          <a:ea typeface="宋体" panose="02010600030101010101" pitchFamily="2" charset="-122"/>
                          <a:cs typeface="Arial" panose="020B0604020202020204" pitchFamily="34" charset="0"/>
                        </a:rPr>
                        <a:t>SA2, RAN3 and ETSI ZSM</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a:t>
                      </a:r>
                      <a:r>
                        <a:rPr lang="en-US" altLang="zh-CN" sz="1000" kern="1200" dirty="0">
                          <a:solidFill>
                            <a:srgbClr val="FF3300"/>
                          </a:solidFill>
                          <a:effectLst/>
                          <a:latin typeface="+mn-lt"/>
                          <a:ea typeface="+mn-ea"/>
                          <a:cs typeface="Arial" panose="020B0604020202020204" pitchFamily="34" charset="0"/>
                        </a:rPr>
                        <a:t>10-&gt;10-&gt;10-&gt;10%-&gt;60% with WA</a:t>
                      </a:r>
                      <a:endParaRPr lang="zh-CN" sz="1000" kern="1200" dirty="0">
                        <a:solidFill>
                          <a:srgbClr val="FF3300"/>
                        </a:solidFill>
                        <a:effectLst/>
                        <a:latin typeface="+mn-lt"/>
                        <a:ea typeface="+mn-ea"/>
                        <a:cs typeface="Arial" panose="020B0604020202020204" pitchFamily="34" charset="0"/>
                      </a:endParaRPr>
                    </a:p>
                  </a:txBody>
                  <a:tcPr marL="114300" marR="114300" marT="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28.909</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China Mobile, 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8610387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69088" y="0"/>
            <a:ext cx="9102725" cy="1143000"/>
          </a:xfrm>
        </p:spPr>
        <p:txBody>
          <a:bodyPr/>
          <a:lstStyle/>
          <a:p>
            <a:r>
              <a:rPr lang="en-GB" altLang="en-US" sz="2800" dirty="0"/>
              <a:t>Rel-18 SI - Intelligence and Automation (2/4) </a:t>
            </a:r>
            <a:endParaRPr lang="en-US" altLang="en-US" sz="2800" dirty="0"/>
          </a:p>
        </p:txBody>
      </p:sp>
      <p:sp>
        <p:nvSpPr>
          <p:cNvPr id="10" name="Content Placeholder 7">
            <a:extLst>
              <a:ext uri="{FF2B5EF4-FFF2-40B4-BE49-F238E27FC236}">
                <a16:creationId xmlns:a16="http://schemas.microsoft.com/office/drawing/2014/main" id="{B4F8F5CC-9B36-4C4A-96C2-095377087992}"/>
              </a:ext>
            </a:extLst>
          </p:cNvPr>
          <p:cNvSpPr txBox="1">
            <a:spLocks/>
          </p:cNvSpPr>
          <p:nvPr/>
        </p:nvSpPr>
        <p:spPr>
          <a:xfrm>
            <a:off x="256800" y="2651625"/>
            <a:ext cx="5353166" cy="325336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FS_eIDMS_MN</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988459" lvl="1" indent="-378875" defTabSz="1219170">
              <a:defRPr/>
            </a:pPr>
            <a:r>
              <a:rPr lang="en-US" altLang="de-DE" sz="1200" kern="0" dirty="0">
                <a:solidFill>
                  <a:prstClr val="black"/>
                </a:solidFill>
              </a:rPr>
              <a:t>Add solution and conclusion for the remaining Issue for Intent-driven Closed Loop control and Service </a:t>
            </a:r>
            <a:r>
              <a:rPr lang="en-US" altLang="de-DE" sz="1200" kern="0" dirty="0" err="1">
                <a:solidFill>
                  <a:prstClr val="black"/>
                </a:solidFill>
              </a:rPr>
              <a:t>Supppry</a:t>
            </a:r>
            <a:r>
              <a:rPr lang="en-US" altLang="de-DE" sz="1200" kern="0" dirty="0">
                <a:solidFill>
                  <a:prstClr val="black"/>
                </a:solidFill>
              </a:rPr>
              <a:t> Expectation;  </a:t>
            </a:r>
          </a:p>
          <a:p>
            <a:pPr marL="988459" lvl="1" indent="-378875" defTabSz="1219170">
              <a:defRPr/>
            </a:pPr>
            <a:r>
              <a:rPr lang="en-US" altLang="de-DE" sz="1200" kern="0" dirty="0">
                <a:solidFill>
                  <a:prstClr val="black"/>
                </a:solidFill>
              </a:rPr>
              <a:t>Several clean up on the whole TR (including content related to intent report , intent conflict, collaboration with other SDOs, etc.). </a:t>
            </a:r>
          </a:p>
          <a:p>
            <a:pPr marL="988459" lvl="1" indent="-378875" defTabSz="1219170">
              <a:defRPr/>
            </a:pPr>
            <a:r>
              <a:rPr lang="en-US" altLang="de-DE" sz="1200" kern="0" dirty="0">
                <a:solidFill>
                  <a:prstClr val="black"/>
                </a:solidFill>
              </a:rPr>
              <a:t>The group agree to close this SID and send TR 28.912 for SA approval.</a:t>
            </a:r>
          </a:p>
          <a:p>
            <a:pPr marL="455073" lvl="1" indent="-455073" defTabSz="1219170">
              <a:spcBef>
                <a:spcPts val="0"/>
              </a:spcBef>
              <a:spcAft>
                <a:spcPts val="0"/>
              </a:spcAft>
              <a:buBlip>
                <a:blip r:embed="rId2"/>
              </a:buBlip>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988459" lvl="1" indent="-378875" defTabSz="1219170">
              <a:spcBef>
                <a:spcPts val="0"/>
              </a:spcBef>
              <a:spcAft>
                <a:spcPts val="600"/>
              </a:spcAft>
              <a:defRPr/>
            </a:pPr>
            <a:r>
              <a:rPr lang="de-DE" altLang="zh-CN" sz="1200" dirty="0"/>
              <a:t>not identified</a:t>
            </a:r>
            <a:endParaRPr lang="en-US" sz="1200" kern="0" dirty="0">
              <a:solidFill>
                <a:prstClr val="black"/>
              </a:solidFill>
              <a:latin typeface="Calibri"/>
              <a:cs typeface="+mn-cs"/>
            </a:endParaRPr>
          </a:p>
          <a:p>
            <a:pPr marL="455073" indent="-455073" defTabSz="1219170">
              <a:spcBef>
                <a:spcPts val="0"/>
              </a:spcBef>
              <a:spcAft>
                <a:spcPts val="0"/>
              </a:spcAft>
              <a:defRPr/>
            </a:pPr>
            <a:r>
              <a:rPr lang="de-DE" sz="1600" kern="0" dirty="0">
                <a:solidFill>
                  <a:prstClr val="black"/>
                </a:solidFill>
                <a:latin typeface="Calibri"/>
              </a:rPr>
              <a:t>Next steps:</a:t>
            </a:r>
          </a:p>
          <a:p>
            <a:pPr marL="855123" lvl="1" indent="-455073" defTabSz="1219170">
              <a:spcBef>
                <a:spcPts val="0"/>
              </a:spcBef>
              <a:spcAft>
                <a:spcPts val="0"/>
              </a:spcAft>
              <a:defRPr/>
            </a:pPr>
            <a:r>
              <a:rPr lang="en-US" altLang="zh-CN" sz="1200" kern="0" dirty="0">
                <a:solidFill>
                  <a:prstClr val="black"/>
                </a:solidFill>
              </a:rPr>
              <a:t>This study is completed in SA5#148e.</a:t>
            </a:r>
            <a:endParaRPr lang="en-US" sz="1200" kern="0" dirty="0">
              <a:solidFill>
                <a:prstClr val="black"/>
              </a:solidFill>
            </a:endParaRPr>
          </a:p>
          <a:p>
            <a:pPr marL="855123" lvl="1" indent="-455073" defTabSz="1219170">
              <a:spcBef>
                <a:spcPts val="0"/>
              </a:spcBef>
              <a:spcAft>
                <a:spcPts val="0"/>
              </a:spcAft>
              <a:defRPr/>
            </a:pPr>
            <a:endParaRPr lang="de-DE" sz="1200" kern="0" dirty="0">
              <a:solidFill>
                <a:prstClr val="black"/>
              </a:solidFill>
              <a:latin typeface="Calibri"/>
            </a:endParaRPr>
          </a:p>
        </p:txBody>
      </p:sp>
      <p:sp>
        <p:nvSpPr>
          <p:cNvPr id="11" name="Content Placeholder 7">
            <a:extLst>
              <a:ext uri="{FF2B5EF4-FFF2-40B4-BE49-F238E27FC236}">
                <a16:creationId xmlns:a16="http://schemas.microsoft.com/office/drawing/2014/main" id="{B4F8F5CC-9B36-4C4A-96C2-095377087992}"/>
              </a:ext>
            </a:extLst>
          </p:cNvPr>
          <p:cNvSpPr txBox="1">
            <a:spLocks/>
          </p:cNvSpPr>
          <p:nvPr/>
        </p:nvSpPr>
        <p:spPr>
          <a:xfrm>
            <a:off x="6150918" y="2698162"/>
            <a:ext cx="5634679" cy="3111094"/>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FS_NETSLICE_IDMS</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988459" lvl="1" indent="-378875" defTabSz="1219170">
              <a:defRPr/>
            </a:pPr>
            <a:r>
              <a:rPr lang="en-US" altLang="zh-CN" sz="1200" kern="0" dirty="0">
                <a:solidFill>
                  <a:prstClr val="black"/>
                </a:solidFill>
              </a:rPr>
              <a:t>The group enhanced the understanding about network slicing requirements and how they can be provided through intent expectation, some potential use cases and solutions have been documented.</a:t>
            </a: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988459" lvl="1" indent="-378875" defTabSz="1219170">
              <a:spcBef>
                <a:spcPts val="0"/>
              </a:spcBef>
              <a:spcAft>
                <a:spcPts val="600"/>
              </a:spcAft>
              <a:defRPr/>
            </a:pPr>
            <a:r>
              <a:rPr lang="en-US" sz="1050" kern="0" dirty="0">
                <a:solidFill>
                  <a:prstClr val="black"/>
                </a:solidFill>
                <a:cs typeface="+mn-cs"/>
              </a:rPr>
              <a:t>not identified </a:t>
            </a:r>
            <a:endParaRPr lang="en-US" sz="1050" kern="0" dirty="0">
              <a:solidFill>
                <a:prstClr val="black"/>
              </a:solidFill>
              <a:latin typeface="Calibri"/>
              <a:cs typeface="+mn-cs"/>
            </a:endParaRPr>
          </a:p>
          <a:p>
            <a:pPr marL="455073" indent="-455073" defTabSz="1219170">
              <a:spcBef>
                <a:spcPts val="0"/>
              </a:spcBef>
              <a:spcAft>
                <a:spcPts val="0"/>
              </a:spcAft>
              <a:defRPr/>
            </a:pPr>
            <a:r>
              <a:rPr lang="de-DE" sz="1600" kern="0" dirty="0">
                <a:solidFill>
                  <a:prstClr val="black"/>
                </a:solidFill>
                <a:latin typeface="Calibri"/>
              </a:rPr>
              <a:t>Next steps:</a:t>
            </a:r>
          </a:p>
          <a:p>
            <a:pPr marL="988459" lvl="1" indent="-378875" defTabSz="1219170">
              <a:defRPr/>
            </a:pPr>
            <a:endParaRPr lang="en-US" sz="1050" kern="0" dirty="0">
              <a:solidFill>
                <a:prstClr val="black"/>
              </a:solidFill>
              <a:latin typeface="Calibri"/>
              <a:cs typeface="+mn-cs"/>
            </a:endParaRPr>
          </a:p>
        </p:txBody>
      </p:sp>
      <p:graphicFrame>
        <p:nvGraphicFramePr>
          <p:cNvPr id="2" name="表格 1"/>
          <p:cNvGraphicFramePr>
            <a:graphicFrameLocks noGrp="1"/>
          </p:cNvGraphicFramePr>
          <p:nvPr>
            <p:extLst>
              <p:ext uri="{D42A27DB-BD31-4B8C-83A1-F6EECF244321}">
                <p14:modId xmlns:p14="http://schemas.microsoft.com/office/powerpoint/2010/main" val="1487964255"/>
              </p:ext>
            </p:extLst>
          </p:nvPr>
        </p:nvGraphicFramePr>
        <p:xfrm>
          <a:off x="256800" y="1048744"/>
          <a:ext cx="11528797" cy="1602881"/>
        </p:xfrm>
        <a:graphic>
          <a:graphicData uri="http://schemas.openxmlformats.org/drawingml/2006/table">
            <a:tbl>
              <a:tblPr firstRow="1" firstCol="1" bandRow="1">
                <a:tableStyleId>{F5AB1C69-6EDB-4FF4-983F-18BD219EF322}</a:tableStyleId>
              </a:tblPr>
              <a:tblGrid>
                <a:gridCol w="517678">
                  <a:extLst>
                    <a:ext uri="{9D8B030D-6E8A-4147-A177-3AD203B41FA5}">
                      <a16:colId xmlns:a16="http://schemas.microsoft.com/office/drawing/2014/main" val="20000"/>
                    </a:ext>
                  </a:extLst>
                </a:gridCol>
                <a:gridCol w="2662344">
                  <a:extLst>
                    <a:ext uri="{9D8B030D-6E8A-4147-A177-3AD203B41FA5}">
                      <a16:colId xmlns:a16="http://schemas.microsoft.com/office/drawing/2014/main" val="20001"/>
                    </a:ext>
                  </a:extLst>
                </a:gridCol>
                <a:gridCol w="688520">
                  <a:extLst>
                    <a:ext uri="{9D8B030D-6E8A-4147-A177-3AD203B41FA5}">
                      <a16:colId xmlns:a16="http://schemas.microsoft.com/office/drawing/2014/main" val="20002"/>
                    </a:ext>
                  </a:extLst>
                </a:gridCol>
                <a:gridCol w="803085">
                  <a:extLst>
                    <a:ext uri="{9D8B030D-6E8A-4147-A177-3AD203B41FA5}">
                      <a16:colId xmlns:a16="http://schemas.microsoft.com/office/drawing/2014/main" val="20005"/>
                    </a:ext>
                  </a:extLst>
                </a:gridCol>
                <a:gridCol w="406101">
                  <a:extLst>
                    <a:ext uri="{9D8B030D-6E8A-4147-A177-3AD203B41FA5}">
                      <a16:colId xmlns:a16="http://schemas.microsoft.com/office/drawing/2014/main" val="20006"/>
                    </a:ext>
                  </a:extLst>
                </a:gridCol>
                <a:gridCol w="606799">
                  <a:extLst>
                    <a:ext uri="{9D8B030D-6E8A-4147-A177-3AD203B41FA5}">
                      <a16:colId xmlns:a16="http://schemas.microsoft.com/office/drawing/2014/main" val="811818362"/>
                    </a:ext>
                  </a:extLst>
                </a:gridCol>
                <a:gridCol w="606799">
                  <a:extLst>
                    <a:ext uri="{9D8B030D-6E8A-4147-A177-3AD203B41FA5}">
                      <a16:colId xmlns:a16="http://schemas.microsoft.com/office/drawing/2014/main" val="20007"/>
                    </a:ext>
                  </a:extLst>
                </a:gridCol>
                <a:gridCol w="1237773">
                  <a:extLst>
                    <a:ext uri="{9D8B030D-6E8A-4147-A177-3AD203B41FA5}">
                      <a16:colId xmlns:a16="http://schemas.microsoft.com/office/drawing/2014/main" val="20008"/>
                    </a:ext>
                  </a:extLst>
                </a:gridCol>
                <a:gridCol w="1085930">
                  <a:extLst>
                    <a:ext uri="{9D8B030D-6E8A-4147-A177-3AD203B41FA5}">
                      <a16:colId xmlns:a16="http://schemas.microsoft.com/office/drawing/2014/main" val="20009"/>
                    </a:ext>
                  </a:extLst>
                </a:gridCol>
                <a:gridCol w="1001749">
                  <a:extLst>
                    <a:ext uri="{9D8B030D-6E8A-4147-A177-3AD203B41FA5}">
                      <a16:colId xmlns:a16="http://schemas.microsoft.com/office/drawing/2014/main" val="20010"/>
                    </a:ext>
                  </a:extLst>
                </a:gridCol>
                <a:gridCol w="1001749">
                  <a:extLst>
                    <a:ext uri="{9D8B030D-6E8A-4147-A177-3AD203B41FA5}">
                      <a16:colId xmlns:a16="http://schemas.microsoft.com/office/drawing/2014/main" val="20012"/>
                    </a:ext>
                  </a:extLst>
                </a:gridCol>
                <a:gridCol w="910270">
                  <a:extLst>
                    <a:ext uri="{9D8B030D-6E8A-4147-A177-3AD203B41FA5}">
                      <a16:colId xmlns:a16="http://schemas.microsoft.com/office/drawing/2014/main" val="20013"/>
                    </a:ext>
                  </a:extLst>
                </a:gridCol>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1224">
                <a:tc>
                  <a:txBody>
                    <a:bodyPr/>
                    <a:lstStyle/>
                    <a:p>
                      <a:pPr algn="ctr" fontAlgn="t"/>
                      <a:r>
                        <a:rPr lang="en-US" sz="1000" b="0" i="0" u="none" strike="noStrike" dirty="0">
                          <a:solidFill>
                            <a:srgbClr val="000000"/>
                          </a:solidFill>
                          <a:effectLst/>
                          <a:latin typeface="+mn-lt"/>
                        </a:rPr>
                        <a:t>940046</a:t>
                      </a:r>
                    </a:p>
                  </a:txBody>
                  <a:tcPr marL="6350" marR="6350" marT="6350" marB="0"/>
                </a:tc>
                <a:tc>
                  <a:txBody>
                    <a:bodyPr/>
                    <a:lstStyle/>
                    <a:p>
                      <a:pPr algn="l" fontAlgn="t"/>
                      <a:r>
                        <a:rPr lang="en-US" sz="1000" b="0" i="0" u="none" strike="noStrike" dirty="0">
                          <a:solidFill>
                            <a:schemeClr val="tx1"/>
                          </a:solidFill>
                          <a:effectLst/>
                          <a:latin typeface="+mn-lt"/>
                        </a:rPr>
                        <a:t>Study on enhanced intent driven management services for mobile networks </a:t>
                      </a:r>
                    </a:p>
                  </a:txBody>
                  <a:tcPr marL="6350" marR="6350" marT="6350" marB="0"/>
                </a:tc>
                <a:tc>
                  <a:txBody>
                    <a:bodyPr/>
                    <a:lstStyle/>
                    <a:p>
                      <a:pPr algn="l" fontAlgn="t"/>
                      <a:r>
                        <a:rPr lang="en-US" sz="1000" b="0" i="0" u="none" strike="noStrike" dirty="0" err="1">
                          <a:solidFill>
                            <a:srgbClr val="000000"/>
                          </a:solidFill>
                          <a:effectLst/>
                          <a:latin typeface="+mn-lt"/>
                        </a:rPr>
                        <a:t>FS_eIDMS_MN</a:t>
                      </a:r>
                      <a:endParaRPr lang="en-US" sz="1000" b="0" i="0" u="none" strike="noStrike" dirty="0">
                        <a:solidFill>
                          <a:srgbClr val="000000"/>
                        </a:solidFill>
                        <a:effectLst/>
                        <a:latin typeface="+mn-lt"/>
                      </a:endParaRPr>
                    </a:p>
                  </a:txBody>
                  <a:tcPr marL="6350" marR="6350" marT="6350" marB="0"/>
                </a:tc>
                <a:tc>
                  <a:txBody>
                    <a:bodyPr/>
                    <a:lstStyle/>
                    <a:p>
                      <a:pPr marL="0" algn="ctr" defTabSz="1219170" rtl="0" eaLnBrk="1" latinLnBrk="0" hangingPunct="1">
                        <a:lnSpc>
                          <a:spcPct val="150000"/>
                        </a:lnSpc>
                        <a:spcAft>
                          <a:spcPts val="0"/>
                        </a:spcAft>
                      </a:pPr>
                      <a:r>
                        <a:rPr lang="fr-FR" sz="1000" b="0" kern="1200" dirty="0">
                          <a:solidFill>
                            <a:srgbClr val="000000"/>
                          </a:solidFill>
                          <a:effectLst/>
                          <a:latin typeface="+mn-lt"/>
                          <a:ea typeface="宋体" panose="02010600030101010101" pitchFamily="2" charset="-122"/>
                          <a:cs typeface="Arial" panose="020B0604020202020204" pitchFamily="34" charset="0"/>
                        </a:rPr>
                        <a:t>SA#99(Mar 2023)-&gt; </a:t>
                      </a:r>
                      <a:r>
                        <a:rPr lang="fr-FR" sz="1000" b="1" kern="1200" dirty="0">
                          <a:solidFill>
                            <a:srgbClr val="0000FF"/>
                          </a:solidFill>
                          <a:effectLst/>
                          <a:latin typeface="+mn-lt"/>
                          <a:ea typeface="宋体" panose="02010600030101010101" pitchFamily="2" charset="-122"/>
                          <a:cs typeface="Arial" panose="020B0604020202020204" pitchFamily="34" charset="0"/>
                        </a:rPr>
                        <a:t>SA#100(Jun 2023)</a:t>
                      </a:r>
                    </a:p>
                  </a:txBody>
                  <a:tcPr marL="9525" marR="9525" marT="9525" marB="9525"/>
                </a:tc>
                <a:tc>
                  <a:txBody>
                    <a:bodyPr/>
                    <a:lstStyle/>
                    <a:p>
                      <a:pPr algn="ctr" fontAlgn="t"/>
                      <a:r>
                        <a:rPr lang="en-US" sz="1000" b="0" i="0" u="none" strike="noStrike" dirty="0">
                          <a:solidFill>
                            <a:srgbClr val="000000"/>
                          </a:solidFill>
                          <a:effectLst/>
                          <a:latin typeface="+mn-lt"/>
                        </a:rPr>
                        <a:t>98%</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SP-211450</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100%</a:t>
                      </a:r>
                    </a:p>
                  </a:txBody>
                  <a:tcPr marL="36002" marR="36002" marT="0" marB="0"/>
                </a:tc>
                <a:tc>
                  <a:txBody>
                    <a:bodyPr/>
                    <a:lstStyle/>
                    <a:p>
                      <a:pPr>
                        <a:lnSpc>
                          <a:spcPct val="107000"/>
                        </a:lnSpc>
                        <a:spcAft>
                          <a:spcPts val="800"/>
                        </a:spcAft>
                      </a:pPr>
                      <a:endParaRPr lang="en-GB" sz="1000" b="0" i="0" u="none" strike="noStrike" kern="1200" dirty="0">
                        <a:solidFill>
                          <a:schemeClr val="tx1"/>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SA2, RAN3, ETSI ZSM, TM Forum</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0-&gt;15-&gt;40-</a:t>
                      </a:r>
                      <a:r>
                        <a:rPr lang="en-US" altLang="zh-CN" sz="1000" kern="1200" dirty="0">
                          <a:solidFill>
                            <a:srgbClr val="000000"/>
                          </a:solidFill>
                          <a:effectLst/>
                          <a:latin typeface="+mn-lt"/>
                          <a:ea typeface="宋体" panose="02010600030101010101" pitchFamily="2" charset="-122"/>
                          <a:cs typeface="Arial" panose="020B0604020202020204" pitchFamily="34" charset="0"/>
                        </a:rPr>
                        <a:t>&gt;65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-&gt;80-&gt;90-&gt;98%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28.912</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 Ericsson</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261224">
                <a:tc>
                  <a:txBody>
                    <a:bodyPr/>
                    <a:lstStyle/>
                    <a:p>
                      <a:pPr algn="ctr" fontAlgn="t"/>
                      <a:r>
                        <a:rPr lang="en-US" sz="1000" b="0" i="0" u="none" strike="noStrike" dirty="0">
                          <a:solidFill>
                            <a:srgbClr val="000000"/>
                          </a:solidFill>
                          <a:effectLst/>
                          <a:latin typeface="+mn-lt"/>
                        </a:rPr>
                        <a:t>950039</a:t>
                      </a:r>
                    </a:p>
                  </a:txBody>
                  <a:tcPr marL="6350" marR="6350" marT="6350" marB="0"/>
                </a:tc>
                <a:tc>
                  <a:txBody>
                    <a:bodyPr/>
                    <a:lstStyle/>
                    <a:p>
                      <a:pPr algn="l" fontAlgn="t"/>
                      <a:r>
                        <a:rPr lang="en-US" sz="1000" b="0" i="0" u="none" strike="noStrike" dirty="0">
                          <a:solidFill>
                            <a:schemeClr val="tx1"/>
                          </a:solidFill>
                          <a:effectLst/>
                          <a:latin typeface="+mn-lt"/>
                        </a:rPr>
                        <a:t>Study on intent-driven management for network slicing </a:t>
                      </a:r>
                    </a:p>
                  </a:txBody>
                  <a:tcPr marL="6350" marR="6350" marT="6350" marB="0"/>
                </a:tc>
                <a:tc>
                  <a:txBody>
                    <a:bodyPr/>
                    <a:lstStyle/>
                    <a:p>
                      <a:pPr algn="l" fontAlgn="t"/>
                      <a:r>
                        <a:rPr lang="en-US" sz="1000" b="0" i="0" u="none" strike="noStrike" dirty="0">
                          <a:solidFill>
                            <a:srgbClr val="000000"/>
                          </a:solidFill>
                          <a:effectLst/>
                          <a:latin typeface="+mn-lt"/>
                        </a:rPr>
                        <a:t>FS_NETSLICE_IDMS</a:t>
                      </a:r>
                    </a:p>
                  </a:txBody>
                  <a:tcPr marL="6350" marR="6350" marT="6350" marB="0"/>
                </a:tc>
                <a:tc>
                  <a:txBody>
                    <a:bodyPr/>
                    <a:lstStyle/>
                    <a:p>
                      <a:pPr marL="0" algn="ctr" defTabSz="1219170" rtl="0" eaLnBrk="1" latinLnBrk="0" hangingPunct="1">
                        <a:lnSpc>
                          <a:spcPct val="150000"/>
                        </a:lnSpc>
                        <a:spcAft>
                          <a:spcPts val="0"/>
                        </a:spcAft>
                      </a:pPr>
                      <a:r>
                        <a:rPr lang="fr-FR" altLang="zh-CN" sz="1000" b="0" kern="1200" dirty="0">
                          <a:solidFill>
                            <a:schemeClr val="tx1"/>
                          </a:solidFill>
                          <a:effectLst/>
                          <a:latin typeface="+mn-lt"/>
                          <a:ea typeface="+mn-ea"/>
                          <a:cs typeface="Arial" panose="020B0604020202020204" pitchFamily="34" charset="0"/>
                        </a:rPr>
                        <a:t>SA#100 (Jun 2023)</a:t>
                      </a:r>
                      <a:endParaRPr lang="en-US"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60%</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SP-220278</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70%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0-&gt;10-&gt;20-&gt;35-&gt;</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40-&gt;50-&gt;60%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28.836</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 Ericsson</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0521427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LSs (SA5 level)</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327638613"/>
              </p:ext>
            </p:extLst>
          </p:nvPr>
        </p:nvGraphicFramePr>
        <p:xfrm>
          <a:off x="417285" y="1446580"/>
          <a:ext cx="11357429" cy="2959641"/>
        </p:xfrm>
        <a:graphic>
          <a:graphicData uri="http://schemas.openxmlformats.org/drawingml/2006/table">
            <a:tbl>
              <a:tblPr firstRow="1" bandRow="1">
                <a:tableStyleId>{5C22544A-7EE6-4342-B048-85BDC9FD1C3A}</a:tableStyleId>
              </a:tblPr>
              <a:tblGrid>
                <a:gridCol w="996348">
                  <a:extLst>
                    <a:ext uri="{9D8B030D-6E8A-4147-A177-3AD203B41FA5}">
                      <a16:colId xmlns:a16="http://schemas.microsoft.com/office/drawing/2014/main" val="570476699"/>
                    </a:ext>
                  </a:extLst>
                </a:gridCol>
                <a:gridCol w="6778454">
                  <a:extLst>
                    <a:ext uri="{9D8B030D-6E8A-4147-A177-3AD203B41FA5}">
                      <a16:colId xmlns:a16="http://schemas.microsoft.com/office/drawing/2014/main" val="2618836924"/>
                    </a:ext>
                  </a:extLst>
                </a:gridCol>
                <a:gridCol w="1437299">
                  <a:extLst>
                    <a:ext uri="{9D8B030D-6E8A-4147-A177-3AD203B41FA5}">
                      <a16:colId xmlns:a16="http://schemas.microsoft.com/office/drawing/2014/main" val="3016348962"/>
                    </a:ext>
                  </a:extLst>
                </a:gridCol>
                <a:gridCol w="1324014">
                  <a:extLst>
                    <a:ext uri="{9D8B030D-6E8A-4147-A177-3AD203B41FA5}">
                      <a16:colId xmlns:a16="http://schemas.microsoft.com/office/drawing/2014/main" val="3690116950"/>
                    </a:ext>
                  </a:extLst>
                </a:gridCol>
                <a:gridCol w="821314">
                  <a:extLst>
                    <a:ext uri="{9D8B030D-6E8A-4147-A177-3AD203B41FA5}">
                      <a16:colId xmlns:a16="http://schemas.microsoft.com/office/drawing/2014/main" val="2952368263"/>
                    </a:ext>
                  </a:extLst>
                </a:gridCol>
              </a:tblGrid>
              <a:tr h="323121">
                <a:tc>
                  <a:txBody>
                    <a:bodyPr/>
                    <a:lstStyle/>
                    <a:p>
                      <a:pPr algn="ctr"/>
                      <a:r>
                        <a:rPr lang="sv-SE" sz="1400" b="1"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rPr>
                        <a:t>Tdoc</a:t>
                      </a:r>
                      <a:endParaRPr lang="sv-SE" sz="14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err="1">
                          <a:solidFill>
                            <a:schemeClr val="tx1"/>
                          </a:solidFill>
                          <a:effectLst/>
                          <a:latin typeface="Arial" panose="020B0604020202020204" pitchFamily="34" charset="0"/>
                          <a:ea typeface="微软雅黑" panose="020B0503020204020204" pitchFamily="34" charset="-122"/>
                          <a:cs typeface="Arial" panose="020B0604020202020204" pitchFamily="34" charset="0"/>
                        </a:rPr>
                        <a:t>Title</a:t>
                      </a:r>
                      <a:endParaRPr lang="sv-SE" sz="1400" b="1"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a:solidFill>
                            <a:schemeClr val="tx1"/>
                          </a:solidFill>
                          <a:effectLst/>
                          <a:latin typeface="Arial" panose="020B0604020202020204" pitchFamily="34" charset="0"/>
                          <a:ea typeface="微软雅黑" panose="020B0503020204020204" pitchFamily="34" charset="-122"/>
                          <a:cs typeface="Arial" panose="020B0604020202020204" pitchFamily="34" charset="0"/>
                        </a:rPr>
                        <a:t>Reply In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0">
                <a:tc>
                  <a:txBody>
                    <a:bodyPr/>
                    <a:lstStyle/>
                    <a:p>
                      <a:r>
                        <a:rPr lang="en-US" sz="1200" b="1" i="0" u="sng" strike="noStrike" kern="1200" dirty="0">
                          <a:solidFill>
                            <a:srgbClr val="0000FF"/>
                          </a:solidFill>
                          <a:effectLst/>
                          <a:latin typeface="+mn-lt"/>
                          <a:ea typeface="+mn-ea"/>
                          <a:cs typeface="+mn-cs"/>
                        </a:rPr>
                        <a:t>S5-233197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dirty="0">
                          <a:solidFill>
                            <a:srgbClr val="000000"/>
                          </a:solidFill>
                          <a:effectLst/>
                          <a:latin typeface="+mn-lt"/>
                          <a:ea typeface="宋体" panose="02010600030101010101" pitchFamily="2" charset="-122"/>
                        </a:rPr>
                        <a:t>LS on the new work item </a:t>
                      </a:r>
                      <a:r>
                        <a:rPr lang="en-US" sz="1200" dirty="0" err="1">
                          <a:solidFill>
                            <a:srgbClr val="000000"/>
                          </a:solidFill>
                          <a:effectLst/>
                          <a:latin typeface="+mn-lt"/>
                          <a:ea typeface="宋体" panose="02010600030101010101" pitchFamily="2" charset="-122"/>
                        </a:rPr>
                        <a:t>Y.Arch_NGNe_ncp</a:t>
                      </a:r>
                      <a:r>
                        <a:rPr lang="en-US" sz="1200" dirty="0">
                          <a:solidFill>
                            <a:srgbClr val="000000"/>
                          </a:solidFill>
                          <a:effectLst/>
                          <a:latin typeface="+mn-lt"/>
                          <a:ea typeface="宋体" panose="02010600030101010101" pitchFamily="2" charset="-122"/>
                        </a:rPr>
                        <a:t> ""Architectural evolution of NGN control plane by applying SDN technology""</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ITU-T SG13</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0">
                <a:tc>
                  <a:txBody>
                    <a:bodyPr/>
                    <a:lstStyle/>
                    <a:p>
                      <a:r>
                        <a:rPr lang="en-US" sz="1200" b="1" i="0" u="sng" strike="noStrike" kern="1200" dirty="0">
                          <a:solidFill>
                            <a:srgbClr val="0000FF"/>
                          </a:solidFill>
                          <a:effectLst/>
                          <a:latin typeface="+mn-lt"/>
                          <a:ea typeface="+mn-ea"/>
                          <a:cs typeface="+mn-cs"/>
                        </a:rPr>
                        <a:t>S5-233201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Reply LS ccSA5 on 5G capabilities exposure for factories of the future – identified gaps (5G-ACIA-LS-2022-005 / S2-2302175)</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S2-2303304</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0">
                <a:tc>
                  <a:txBody>
                    <a:bodyPr/>
                    <a:lstStyle/>
                    <a:p>
                      <a:pPr marL="0" indent="0" algn="l" defTabSz="1219170" rtl="0" eaLnBrk="1" fontAlgn="t" latinLnBrk="0" hangingPunct="1"/>
                      <a:r>
                        <a:rPr lang="en-US" sz="1200" b="1" i="0" u="sng" strike="noStrike" kern="1200" dirty="0">
                          <a:solidFill>
                            <a:srgbClr val="0000FF"/>
                          </a:solidFill>
                          <a:effectLst/>
                          <a:latin typeface="+mn-lt"/>
                          <a:ea typeface="+mn-ea"/>
                          <a:cs typeface="+mn-cs"/>
                        </a:rPr>
                        <a:t>S5-233202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LS reply to TSG SA ccSA5 on LS 5G-ACIA-LS-2022-005 on 5G capabilities exposure for factories of the future – identified gaps from 5G ACIA</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S3-231387</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l"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4454">
                <a:tc>
                  <a:txBody>
                    <a:bodyPr/>
                    <a:lstStyle/>
                    <a:p>
                      <a:r>
                        <a:rPr lang="en-US" sz="1200" b="1" i="0" u="sng" strike="noStrike" kern="1200" dirty="0">
                          <a:solidFill>
                            <a:srgbClr val="0000FF"/>
                          </a:solidFill>
                          <a:effectLst/>
                          <a:latin typeface="+mn-lt"/>
                          <a:ea typeface="+mn-ea"/>
                          <a:cs typeface="+mn-cs"/>
                        </a:rPr>
                        <a:t>S5-233213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LS reply to TSG SA ccSA5 on LS 5G-ACIA-LS-2022-005 on 5G capabilities exposure for factories of the future – identified gaps from 5G ACIA</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S6-231068</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ctr"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277066"/>
                  </a:ext>
                </a:extLst>
              </a:tr>
              <a:tr h="174454">
                <a:tc>
                  <a:txBody>
                    <a:bodyPr/>
                    <a:lstStyle/>
                    <a:p>
                      <a:r>
                        <a:rPr lang="en-US" sz="1200" b="1" i="0" u="sng" strike="noStrike" kern="1200" dirty="0">
                          <a:solidFill>
                            <a:srgbClr val="0000FF"/>
                          </a:solidFill>
                          <a:effectLst/>
                          <a:latin typeface="+mn-lt"/>
                          <a:ea typeface="+mn-ea"/>
                          <a:cs typeface="+mn-cs"/>
                        </a:rPr>
                        <a:t>S5-233209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An Invitation to the SA4 Gender Diversity Committee Meetings</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S4-230431</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ctr"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2188984"/>
                  </a:ext>
                </a:extLst>
              </a:tr>
              <a:tr h="174454">
                <a:tc>
                  <a:txBody>
                    <a:bodyPr/>
                    <a:lstStyle/>
                    <a:p>
                      <a:r>
                        <a:rPr lang="en-US" sz="1200" b="1" i="0" u="sng" strike="noStrike" kern="1200" dirty="0">
                          <a:solidFill>
                            <a:srgbClr val="0000FF"/>
                          </a:solidFill>
                          <a:effectLst/>
                          <a:latin typeface="+mn-lt"/>
                          <a:ea typeface="+mn-ea"/>
                          <a:cs typeface="+mn-cs"/>
                        </a:rPr>
                        <a:t>S5-233210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Reply-LS ccSA5 on Research highlighting potential negated OAuth policy</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C4-230487</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ctr"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1356762"/>
                  </a:ext>
                </a:extLst>
              </a:tr>
              <a:tr h="174454">
                <a:tc>
                  <a:txBody>
                    <a:bodyPr/>
                    <a:lstStyle/>
                    <a:p>
                      <a:r>
                        <a:rPr lang="en-US" sz="1200" b="1" i="0" u="sng" strike="noStrike" kern="1200" dirty="0">
                          <a:solidFill>
                            <a:srgbClr val="0000FF"/>
                          </a:solidFill>
                          <a:effectLst/>
                          <a:latin typeface="+mn-lt"/>
                          <a:ea typeface="+mn-ea"/>
                          <a:cs typeface="+mn-cs"/>
                        </a:rPr>
                        <a:t>S5-233211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Reply LS ccSA5 on Tracking IANA assignment requests</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R3-230802</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noted</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5563" indent="0" algn="ctr" defTabSz="1219170" rtl="0" eaLnBrk="1" latinLnBrk="0" hangingPunct="1">
                        <a:spcAft>
                          <a:spcPts val="0"/>
                        </a:spcAft>
                      </a:pPr>
                      <a:endParaRPr lang="zh-CN" altLang="en-US" sz="1400" kern="1200" dirty="0">
                        <a:solidFill>
                          <a:schemeClr val="dk1"/>
                        </a:solidFill>
                        <a:effectLst/>
                        <a:latin typeface="+mn-lt"/>
                        <a:ea typeface="+mn-ea"/>
                        <a:cs typeface="Arial" panose="020B060402020202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2363805"/>
                  </a:ext>
                </a:extLst>
              </a:tr>
              <a:tr h="174454">
                <a:tc>
                  <a:txBody>
                    <a:bodyPr/>
                    <a:lstStyle/>
                    <a:p>
                      <a:r>
                        <a:rPr lang="en-US" sz="1200" b="1" i="0" u="sng" strike="noStrike" kern="1200" dirty="0">
                          <a:solidFill>
                            <a:srgbClr val="0000FF"/>
                          </a:solidFill>
                          <a:effectLst/>
                          <a:latin typeface="+mn-lt"/>
                          <a:ea typeface="+mn-ea"/>
                          <a:cs typeface="+mn-cs"/>
                        </a:rPr>
                        <a:t>S5-233328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mn-lt"/>
                          <a:ea typeface="宋体" panose="02010600030101010101" pitchFamily="2" charset="-122"/>
                        </a:rPr>
                        <a:t>LS on publication of GSMA OPG and OPAG documents</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GSMA</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a:solidFill>
                            <a:srgbClr val="000000"/>
                          </a:solidFill>
                          <a:effectLst/>
                          <a:latin typeface="+mn-lt"/>
                          <a:ea typeface="宋体" panose="02010600030101010101" pitchFamily="2" charset="-122"/>
                        </a:rPr>
                        <a:t>replied to</a:t>
                      </a:r>
                      <a:endParaRPr lang="zh-CN" sz="110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S5-233543</a:t>
                      </a:r>
                      <a:endParaRPr lang="zh-CN" sz="1100" dirty="0">
                        <a:effectLst/>
                        <a:latin typeface="+mn-lt"/>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0400455"/>
                  </a:ext>
                </a:extLst>
              </a:tr>
            </a:tbl>
          </a:graphicData>
        </a:graphic>
      </p:graphicFrame>
    </p:spTree>
    <p:extLst>
      <p:ext uri="{BB962C8B-B14F-4D97-AF65-F5344CB8AC3E}">
        <p14:creationId xmlns:p14="http://schemas.microsoft.com/office/powerpoint/2010/main" val="78867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52463" y="30176"/>
            <a:ext cx="9102725" cy="1143000"/>
          </a:xfrm>
        </p:spPr>
        <p:txBody>
          <a:bodyPr/>
          <a:lstStyle/>
          <a:p>
            <a:r>
              <a:rPr lang="en-GB" altLang="en-US" sz="2800" dirty="0"/>
              <a:t>Rel-18 SI - Intelligence and Automation (3/4) </a:t>
            </a:r>
            <a:endParaRPr lang="en-US" altLang="en-US" sz="2800" dirty="0"/>
          </a:p>
        </p:txBody>
      </p:sp>
      <p:sp>
        <p:nvSpPr>
          <p:cNvPr id="10" name="Content Placeholder 7">
            <a:extLst>
              <a:ext uri="{FF2B5EF4-FFF2-40B4-BE49-F238E27FC236}">
                <a16:creationId xmlns:a16="http://schemas.microsoft.com/office/drawing/2014/main" id="{B4F8F5CC-9B36-4C4A-96C2-095377087992}"/>
              </a:ext>
            </a:extLst>
          </p:cNvPr>
          <p:cNvSpPr txBox="1">
            <a:spLocks/>
          </p:cNvSpPr>
          <p:nvPr/>
        </p:nvSpPr>
        <p:spPr>
          <a:xfrm>
            <a:off x="121494" y="2810816"/>
            <a:ext cx="7237045" cy="352467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FS_AIML_MGMT</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en-US" altLang="de-DE" sz="1050" b="1" kern="0" dirty="0">
                <a:solidFill>
                  <a:prstClr val="black"/>
                </a:solidFill>
              </a:rPr>
              <a:t>Progress since SA5#147:</a:t>
            </a:r>
          </a:p>
          <a:p>
            <a:pPr marL="855123" lvl="1" indent="-455073" defTabSz="1219170">
              <a:spcBef>
                <a:spcPts val="0"/>
              </a:spcBef>
              <a:spcAft>
                <a:spcPts val="0"/>
              </a:spcAft>
              <a:defRPr/>
            </a:pPr>
            <a:r>
              <a:rPr lang="en-US" altLang="de-DE" sz="900" kern="0" dirty="0">
                <a:solidFill>
                  <a:prstClr val="black"/>
                </a:solidFill>
              </a:rPr>
              <a:t>A range of contributions covering various aspects of AI/ML management were discussed and approved in SA5#148, which led to the successful completion of the study. </a:t>
            </a:r>
          </a:p>
          <a:p>
            <a:pPr marL="855123" lvl="1" indent="-455073" defTabSz="1219170">
              <a:spcBef>
                <a:spcPts val="0"/>
              </a:spcBef>
              <a:spcAft>
                <a:spcPts val="0"/>
              </a:spcAft>
              <a:defRPr/>
            </a:pPr>
            <a:r>
              <a:rPr lang="en-US" altLang="de-DE" sz="900" kern="0" dirty="0">
                <a:solidFill>
                  <a:prstClr val="black"/>
                </a:solidFill>
              </a:rPr>
              <a:t>With this, the study is closed and the TR is agreed to be sent to SA plenary for approval.</a:t>
            </a:r>
          </a:p>
          <a:p>
            <a:pPr marL="855123" lvl="1" indent="-455073" defTabSz="1219170">
              <a:spcBef>
                <a:spcPts val="0"/>
              </a:spcBef>
              <a:spcAft>
                <a:spcPts val="0"/>
              </a:spcAft>
              <a:defRPr/>
            </a:pPr>
            <a:r>
              <a:rPr lang="en-US" altLang="de-DE" sz="900" kern="0" dirty="0">
                <a:solidFill>
                  <a:prstClr val="black"/>
                </a:solidFill>
              </a:rPr>
              <a:t>The contributions approved in SA5#148 are related to the following topics:</a:t>
            </a:r>
          </a:p>
          <a:p>
            <a:pPr marL="855123" lvl="1" indent="-455073" defTabSz="1219170">
              <a:spcBef>
                <a:spcPts val="0"/>
              </a:spcBef>
              <a:spcAft>
                <a:spcPts val="0"/>
              </a:spcAft>
              <a:defRPr/>
            </a:pPr>
            <a:r>
              <a:rPr lang="en-US" altLang="de-DE" sz="900" kern="0" dirty="0">
                <a:solidFill>
                  <a:prstClr val="black"/>
                </a:solidFill>
              </a:rPr>
              <a:t>-	Rapporteur clean-up &amp; clarifications;</a:t>
            </a:r>
          </a:p>
          <a:p>
            <a:pPr marL="855123" lvl="1" indent="-455073" defTabSz="1219170">
              <a:spcBef>
                <a:spcPts val="0"/>
              </a:spcBef>
              <a:spcAft>
                <a:spcPts val="0"/>
              </a:spcAft>
              <a:defRPr/>
            </a:pPr>
            <a:r>
              <a:rPr lang="en-US" altLang="de-DE" sz="900" kern="0" dirty="0">
                <a:solidFill>
                  <a:prstClr val="black"/>
                </a:solidFill>
              </a:rPr>
              <a:t>-	Add description for ML entity update;</a:t>
            </a:r>
          </a:p>
          <a:p>
            <a:pPr marL="855123" lvl="1" indent="-455073" defTabSz="1219170">
              <a:spcBef>
                <a:spcPts val="0"/>
              </a:spcBef>
              <a:spcAft>
                <a:spcPts val="0"/>
              </a:spcAft>
              <a:defRPr/>
            </a:pPr>
            <a:r>
              <a:rPr lang="en-US" altLang="de-DE" sz="900" kern="0" dirty="0">
                <a:solidFill>
                  <a:prstClr val="black"/>
                </a:solidFill>
              </a:rPr>
              <a:t>-	Update the solution of AI/ML update control;</a:t>
            </a:r>
          </a:p>
          <a:p>
            <a:pPr marL="855123" lvl="1" indent="-455073" defTabSz="1219170">
              <a:spcBef>
                <a:spcPts val="0"/>
              </a:spcBef>
              <a:spcAft>
                <a:spcPts val="0"/>
              </a:spcAft>
              <a:defRPr/>
            </a:pPr>
            <a:r>
              <a:rPr lang="en-US" altLang="de-DE" sz="900" kern="0" dirty="0">
                <a:solidFill>
                  <a:prstClr val="black"/>
                </a:solidFill>
              </a:rPr>
              <a:t>-	Replacing mandatory language from requirements;</a:t>
            </a:r>
          </a:p>
          <a:p>
            <a:pPr marL="855123" lvl="1" indent="-455073" defTabSz="1219170">
              <a:spcBef>
                <a:spcPts val="0"/>
              </a:spcBef>
              <a:spcAft>
                <a:spcPts val="0"/>
              </a:spcAft>
              <a:defRPr/>
            </a:pPr>
            <a:r>
              <a:rPr lang="en-US" altLang="de-DE" sz="900" kern="0" dirty="0">
                <a:solidFill>
                  <a:prstClr val="black"/>
                </a:solidFill>
              </a:rPr>
              <a:t>-	Add description for ML entity re-training;</a:t>
            </a:r>
          </a:p>
          <a:p>
            <a:pPr marL="855123" lvl="1" indent="-455073" defTabSz="1219170">
              <a:spcBef>
                <a:spcPts val="0"/>
              </a:spcBef>
              <a:spcAft>
                <a:spcPts val="0"/>
              </a:spcAft>
              <a:defRPr/>
            </a:pPr>
            <a:r>
              <a:rPr lang="en-US" altLang="de-DE" sz="900" kern="0" dirty="0">
                <a:solidFill>
                  <a:prstClr val="black"/>
                </a:solidFill>
              </a:rPr>
              <a:t>-	Clarifications to ML entity re-training use case;</a:t>
            </a:r>
          </a:p>
          <a:p>
            <a:pPr marL="855123" lvl="1" indent="-455073" defTabSz="1219170">
              <a:spcBef>
                <a:spcPts val="0"/>
              </a:spcBef>
              <a:spcAft>
                <a:spcPts val="0"/>
              </a:spcAft>
              <a:defRPr/>
            </a:pPr>
            <a:r>
              <a:rPr lang="en-US" altLang="de-DE" sz="900" kern="0" dirty="0">
                <a:solidFill>
                  <a:prstClr val="black"/>
                </a:solidFill>
              </a:rPr>
              <a:t>-	Add description for ML entity joint training;</a:t>
            </a:r>
          </a:p>
          <a:p>
            <a:pPr marL="855123" lvl="1" indent="-455073" defTabSz="1219170">
              <a:spcBef>
                <a:spcPts val="0"/>
              </a:spcBef>
              <a:spcAft>
                <a:spcPts val="0"/>
              </a:spcAft>
              <a:defRPr/>
            </a:pPr>
            <a:r>
              <a:rPr lang="en-US" altLang="de-DE" sz="900" kern="0" dirty="0">
                <a:solidFill>
                  <a:prstClr val="black"/>
                </a:solidFill>
              </a:rPr>
              <a:t>-	Clarifications to Training data effectiveness reporting and analytics use case;</a:t>
            </a:r>
          </a:p>
          <a:p>
            <a:pPr marL="855123" lvl="1" indent="-455073" defTabSz="1219170">
              <a:spcBef>
                <a:spcPts val="0"/>
              </a:spcBef>
              <a:spcAft>
                <a:spcPts val="0"/>
              </a:spcAft>
              <a:defRPr/>
            </a:pPr>
            <a:r>
              <a:rPr lang="en-US" altLang="de-DE" sz="900" kern="0" dirty="0">
                <a:solidFill>
                  <a:prstClr val="black"/>
                </a:solidFill>
              </a:rPr>
              <a:t>-	Add use case and requirement on Model evaluation for ML testing;</a:t>
            </a:r>
          </a:p>
          <a:p>
            <a:pPr marL="855123" lvl="1" indent="-455073" defTabSz="1219170">
              <a:spcBef>
                <a:spcPts val="0"/>
              </a:spcBef>
              <a:spcAft>
                <a:spcPts val="0"/>
              </a:spcAft>
              <a:defRPr/>
            </a:pPr>
            <a:r>
              <a:rPr lang="en-US" altLang="de-DE" sz="900" kern="0" dirty="0">
                <a:solidFill>
                  <a:prstClr val="black"/>
                </a:solidFill>
              </a:rPr>
              <a:t>-	Add potential solution on Model evaluation for ML testing;</a:t>
            </a:r>
          </a:p>
          <a:p>
            <a:pPr marL="855123" lvl="1" indent="-455073" defTabSz="1219170">
              <a:spcBef>
                <a:spcPts val="0"/>
              </a:spcBef>
              <a:spcAft>
                <a:spcPts val="0"/>
              </a:spcAft>
              <a:defRPr/>
            </a:pPr>
            <a:r>
              <a:rPr lang="en-US" altLang="de-DE" sz="900" kern="0" dirty="0">
                <a:solidFill>
                  <a:prstClr val="black"/>
                </a:solidFill>
              </a:rPr>
              <a:t>-	Add solution for AIML inference emulation;</a:t>
            </a:r>
          </a:p>
          <a:p>
            <a:pPr marL="855123" lvl="1" indent="-455073" defTabSz="1219170">
              <a:spcBef>
                <a:spcPts val="0"/>
              </a:spcBef>
              <a:spcAft>
                <a:spcPts val="0"/>
              </a:spcAft>
              <a:defRPr/>
            </a:pPr>
            <a:r>
              <a:rPr lang="en-US" altLang="de-DE" sz="900" kern="0" dirty="0">
                <a:solidFill>
                  <a:prstClr val="black"/>
                </a:solidFill>
              </a:rPr>
              <a:t>-	Add solution for configuration of AIML inference;</a:t>
            </a:r>
          </a:p>
          <a:p>
            <a:pPr marL="855123" lvl="1" indent="-455073" defTabSz="1219170">
              <a:spcBef>
                <a:spcPts val="0"/>
              </a:spcBef>
              <a:spcAft>
                <a:spcPts val="0"/>
              </a:spcAft>
              <a:defRPr/>
            </a:pPr>
            <a:r>
              <a:rPr lang="en-US" altLang="de-DE" sz="900" kern="0" dirty="0">
                <a:solidFill>
                  <a:prstClr val="black"/>
                </a:solidFill>
              </a:rPr>
              <a:t>-	Enhancement to solutions on AIML trustworthiness;</a:t>
            </a:r>
          </a:p>
          <a:p>
            <a:pPr marL="855123" lvl="1" indent="-455073" defTabSz="1219170">
              <a:spcBef>
                <a:spcPts val="0"/>
              </a:spcBef>
              <a:spcAft>
                <a:spcPts val="0"/>
              </a:spcAft>
              <a:defRPr/>
            </a:pPr>
            <a:r>
              <a:rPr lang="en-US" altLang="de-DE" sz="900" kern="0" dirty="0">
                <a:solidFill>
                  <a:prstClr val="black"/>
                </a:solidFill>
              </a:rPr>
              <a:t>-	Evaluation for AI/ML trustworthiness;</a:t>
            </a:r>
          </a:p>
          <a:p>
            <a:pPr marL="855123" lvl="1" indent="-455073" defTabSz="1219170">
              <a:spcBef>
                <a:spcPts val="0"/>
              </a:spcBef>
              <a:spcAft>
                <a:spcPts val="0"/>
              </a:spcAft>
              <a:defRPr/>
            </a:pPr>
            <a:r>
              <a:rPr lang="en-US" altLang="de-DE" sz="900" kern="0" dirty="0">
                <a:solidFill>
                  <a:prstClr val="black"/>
                </a:solidFill>
              </a:rPr>
              <a:t>-	Further clarifications and corrections to deployment scenarios.</a:t>
            </a:r>
            <a:endParaRPr lang="de-DE" altLang="de-DE" sz="1050" kern="0" dirty="0">
              <a:solidFill>
                <a:prstClr val="black"/>
              </a:solidFill>
            </a:endParaRPr>
          </a:p>
          <a:p>
            <a:pPr marL="455073" indent="-455073" defTabSz="1219170">
              <a:spcBef>
                <a:spcPts val="0"/>
              </a:spcBef>
              <a:spcAft>
                <a:spcPts val="0"/>
              </a:spcAft>
              <a:defRPr/>
            </a:pPr>
            <a:r>
              <a:rPr lang="en-US" altLang="zh-CN" sz="1050" b="1" kern="0" dirty="0">
                <a:solidFill>
                  <a:prstClr val="black"/>
                </a:solidFill>
              </a:rPr>
              <a:t>Impacts and dependencies on other WGs:</a:t>
            </a:r>
            <a:endParaRPr lang="de-DE" altLang="zh-CN" sz="1050" b="1" kern="0" dirty="0">
              <a:solidFill>
                <a:prstClr val="black"/>
              </a:solidFill>
            </a:endParaRPr>
          </a:p>
          <a:p>
            <a:pPr marL="855123" lvl="1" indent="-455073" defTabSz="1219170">
              <a:spcBef>
                <a:spcPts val="0"/>
              </a:spcBef>
              <a:spcAft>
                <a:spcPts val="0"/>
              </a:spcAft>
              <a:defRPr/>
            </a:pPr>
            <a:r>
              <a:rPr lang="en-US" altLang="zh-CN" sz="900" kern="0" dirty="0">
                <a:solidFill>
                  <a:prstClr val="black"/>
                </a:solidFill>
              </a:rPr>
              <a:t>SA2, RAN3</a:t>
            </a:r>
          </a:p>
          <a:p>
            <a:pPr marL="455073" indent="-455073" defTabSz="1219170">
              <a:spcBef>
                <a:spcPts val="0"/>
              </a:spcBef>
              <a:spcAft>
                <a:spcPts val="0"/>
              </a:spcAft>
              <a:defRPr/>
            </a:pPr>
            <a:r>
              <a:rPr lang="de-DE" altLang="zh-CN" sz="1050" b="1" kern="0" dirty="0">
                <a:solidFill>
                  <a:prstClr val="black"/>
                </a:solidFill>
              </a:rPr>
              <a:t>Next steps: </a:t>
            </a:r>
            <a:r>
              <a:rPr lang="de-DE" altLang="zh-CN" sz="1050" kern="0" dirty="0">
                <a:solidFill>
                  <a:prstClr val="black"/>
                </a:solidFill>
              </a:rPr>
              <a:t>Start the normative work.</a:t>
            </a:r>
          </a:p>
          <a:p>
            <a:pPr marL="855123" lvl="1" indent="-455073" defTabSz="1219170">
              <a:spcBef>
                <a:spcPts val="0"/>
              </a:spcBef>
              <a:spcAft>
                <a:spcPts val="0"/>
              </a:spcAft>
              <a:defRPr/>
            </a:pPr>
            <a:endParaRPr lang="en-US" altLang="zh-CN" sz="900" kern="0" dirty="0">
              <a:solidFill>
                <a:prstClr val="black"/>
              </a:solidFill>
            </a:endParaRPr>
          </a:p>
        </p:txBody>
      </p:sp>
      <p:sp>
        <p:nvSpPr>
          <p:cNvPr id="11" name="Content Placeholder 7">
            <a:extLst>
              <a:ext uri="{FF2B5EF4-FFF2-40B4-BE49-F238E27FC236}">
                <a16:creationId xmlns:a16="http://schemas.microsoft.com/office/drawing/2014/main" id="{B4F8F5CC-9B36-4C4A-96C2-095377087992}"/>
              </a:ext>
            </a:extLst>
          </p:cNvPr>
          <p:cNvSpPr txBox="1">
            <a:spLocks/>
          </p:cNvSpPr>
          <p:nvPr/>
        </p:nvSpPr>
        <p:spPr>
          <a:xfrm>
            <a:off x="7230412" y="2828098"/>
            <a:ext cx="4706763" cy="378289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FS_MANWDAF</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781034" lvl="1" indent="-171450" defTabSz="1219170">
              <a:spcBef>
                <a:spcPts val="0"/>
              </a:spcBef>
              <a:spcAft>
                <a:spcPts val="600"/>
              </a:spcAft>
              <a:defRPr/>
            </a:pPr>
            <a:r>
              <a:rPr lang="en-US" altLang="zh-CN" sz="1200" kern="0" dirty="0">
                <a:solidFill>
                  <a:prstClr val="black"/>
                </a:solidFill>
              </a:rPr>
              <a:t>1 </a:t>
            </a:r>
            <a:r>
              <a:rPr lang="en-US" altLang="zh-CN" sz="1200" kern="0" dirty="0" err="1">
                <a:solidFill>
                  <a:prstClr val="black"/>
                </a:solidFill>
              </a:rPr>
              <a:t>pCRs</a:t>
            </a:r>
            <a:r>
              <a:rPr lang="en-US" altLang="zh-CN" sz="1200" kern="0" dirty="0">
                <a:solidFill>
                  <a:prstClr val="black"/>
                </a:solidFill>
              </a:rPr>
              <a:t> is approved.(S5-233581 Update Evaluation and Conclusion for KI#3)</a:t>
            </a:r>
          </a:p>
          <a:p>
            <a:pPr marL="781034" lvl="1" indent="-171450" defTabSz="1219170">
              <a:spcBef>
                <a:spcPts val="0"/>
              </a:spcBef>
              <a:spcAft>
                <a:spcPts val="600"/>
              </a:spcAft>
              <a:defRPr/>
            </a:pPr>
            <a:r>
              <a:rPr lang="en-US" altLang="zh-CN" sz="1200" kern="0" dirty="0">
                <a:solidFill>
                  <a:prstClr val="black"/>
                </a:solidFill>
              </a:rPr>
              <a:t>1 Discussion Paper is endorsed (S5-233582	Discussion paper on summarization of TR 28.864 and work plan for MANWDAF)</a:t>
            </a:r>
          </a:p>
          <a:p>
            <a:pPr marL="455073" indent="-455073" defTabSz="1219170">
              <a:spcBef>
                <a:spcPts val="0"/>
              </a:spcBef>
              <a:spcAft>
                <a:spcPts val="0"/>
              </a:spcAft>
              <a:defRPr/>
            </a:pPr>
            <a:r>
              <a:rPr lang="en-US" sz="1600" kern="0" dirty="0">
                <a:solidFill>
                  <a:prstClr val="black"/>
                </a:solidFill>
              </a:rPr>
              <a:t>Impacts and dependencies on other WGs:</a:t>
            </a:r>
            <a:endParaRPr lang="de-DE" sz="1600" kern="0" dirty="0">
              <a:solidFill>
                <a:prstClr val="black"/>
              </a:solidFill>
            </a:endParaRPr>
          </a:p>
          <a:p>
            <a:pPr marL="855123" lvl="1" indent="-455073" defTabSz="1219170">
              <a:spcBef>
                <a:spcPts val="0"/>
              </a:spcBef>
              <a:spcAft>
                <a:spcPts val="0"/>
              </a:spcAft>
              <a:defRPr/>
            </a:pPr>
            <a:r>
              <a:rPr lang="en-US" sz="1200" kern="0" dirty="0">
                <a:solidFill>
                  <a:prstClr val="black"/>
                </a:solidFill>
              </a:rPr>
              <a:t>Not identified</a:t>
            </a:r>
          </a:p>
          <a:p>
            <a:pPr marL="455073" indent="-455073" defTabSz="1219170">
              <a:spcBef>
                <a:spcPts val="0"/>
              </a:spcBef>
              <a:spcAft>
                <a:spcPts val="0"/>
              </a:spcAft>
              <a:defRPr/>
            </a:pPr>
            <a:r>
              <a:rPr lang="de-DE" sz="1600" kern="0" dirty="0">
                <a:solidFill>
                  <a:prstClr val="black"/>
                </a:solidFill>
              </a:rPr>
              <a:t>Next steps:</a:t>
            </a:r>
          </a:p>
          <a:p>
            <a:pPr marL="781034" lvl="1" indent="-171450" defTabSz="1219170">
              <a:spcBef>
                <a:spcPts val="0"/>
              </a:spcBef>
              <a:spcAft>
                <a:spcPts val="600"/>
              </a:spcAft>
              <a:defRPr/>
            </a:pPr>
            <a:r>
              <a:rPr lang="en-US" sz="1200" kern="0" dirty="0">
                <a:solidFill>
                  <a:prstClr val="black"/>
                </a:solidFill>
              </a:rPr>
              <a:t>minor update of text, if necessary</a:t>
            </a:r>
          </a:p>
          <a:p>
            <a:pPr marL="781034" lvl="1" indent="-171450" defTabSz="1219170">
              <a:spcBef>
                <a:spcPts val="0"/>
              </a:spcBef>
              <a:spcAft>
                <a:spcPts val="600"/>
              </a:spcAft>
              <a:defRPr/>
            </a:pPr>
            <a:r>
              <a:rPr lang="en-US" sz="1200" kern="0" dirty="0">
                <a:solidFill>
                  <a:prstClr val="black"/>
                </a:solidFill>
              </a:rPr>
              <a:t>minor editorial updates, if necessary</a:t>
            </a:r>
          </a:p>
          <a:p>
            <a:pPr marL="781034" lvl="1" indent="-171450" defTabSz="1219170">
              <a:spcBef>
                <a:spcPts val="0"/>
              </a:spcBef>
              <a:spcAft>
                <a:spcPts val="600"/>
              </a:spcAft>
              <a:defRPr/>
            </a:pPr>
            <a:r>
              <a:rPr lang="en-US" sz="1200" kern="0" dirty="0">
                <a:solidFill>
                  <a:prstClr val="black"/>
                </a:solidFill>
              </a:rPr>
              <a:t>prepare the presentation cover page for approval in SA#100</a:t>
            </a:r>
          </a:p>
        </p:txBody>
      </p:sp>
      <p:graphicFrame>
        <p:nvGraphicFramePr>
          <p:cNvPr id="2" name="表格 1"/>
          <p:cNvGraphicFramePr>
            <a:graphicFrameLocks noGrp="1"/>
          </p:cNvGraphicFramePr>
          <p:nvPr>
            <p:extLst>
              <p:ext uri="{D42A27DB-BD31-4B8C-83A1-F6EECF244321}">
                <p14:modId xmlns:p14="http://schemas.microsoft.com/office/powerpoint/2010/main" val="1968033164"/>
              </p:ext>
            </p:extLst>
          </p:nvPr>
        </p:nvGraphicFramePr>
        <p:xfrm>
          <a:off x="196280" y="806374"/>
          <a:ext cx="11612767" cy="2004442"/>
        </p:xfrm>
        <a:graphic>
          <a:graphicData uri="http://schemas.openxmlformats.org/drawingml/2006/table">
            <a:tbl>
              <a:tblPr firstRow="1" firstCol="1" bandRow="1">
                <a:tableStyleId>{F5AB1C69-6EDB-4FF4-983F-18BD219EF322}</a:tableStyleId>
              </a:tblPr>
              <a:tblGrid>
                <a:gridCol w="521448">
                  <a:extLst>
                    <a:ext uri="{9D8B030D-6E8A-4147-A177-3AD203B41FA5}">
                      <a16:colId xmlns:a16="http://schemas.microsoft.com/office/drawing/2014/main" val="20000"/>
                    </a:ext>
                  </a:extLst>
                </a:gridCol>
                <a:gridCol w="2681735">
                  <a:extLst>
                    <a:ext uri="{9D8B030D-6E8A-4147-A177-3AD203B41FA5}">
                      <a16:colId xmlns:a16="http://schemas.microsoft.com/office/drawing/2014/main" val="20001"/>
                    </a:ext>
                  </a:extLst>
                </a:gridCol>
                <a:gridCol w="693535">
                  <a:extLst>
                    <a:ext uri="{9D8B030D-6E8A-4147-A177-3AD203B41FA5}">
                      <a16:colId xmlns:a16="http://schemas.microsoft.com/office/drawing/2014/main" val="20002"/>
                    </a:ext>
                  </a:extLst>
                </a:gridCol>
                <a:gridCol w="808934">
                  <a:extLst>
                    <a:ext uri="{9D8B030D-6E8A-4147-A177-3AD203B41FA5}">
                      <a16:colId xmlns:a16="http://schemas.microsoft.com/office/drawing/2014/main" val="20005"/>
                    </a:ext>
                  </a:extLst>
                </a:gridCol>
                <a:gridCol w="409059">
                  <a:extLst>
                    <a:ext uri="{9D8B030D-6E8A-4147-A177-3AD203B41FA5}">
                      <a16:colId xmlns:a16="http://schemas.microsoft.com/office/drawing/2014/main" val="20006"/>
                    </a:ext>
                  </a:extLst>
                </a:gridCol>
                <a:gridCol w="611219">
                  <a:extLst>
                    <a:ext uri="{9D8B030D-6E8A-4147-A177-3AD203B41FA5}">
                      <a16:colId xmlns:a16="http://schemas.microsoft.com/office/drawing/2014/main" val="1324243669"/>
                    </a:ext>
                  </a:extLst>
                </a:gridCol>
                <a:gridCol w="611219">
                  <a:extLst>
                    <a:ext uri="{9D8B030D-6E8A-4147-A177-3AD203B41FA5}">
                      <a16:colId xmlns:a16="http://schemas.microsoft.com/office/drawing/2014/main" val="20007"/>
                    </a:ext>
                  </a:extLst>
                </a:gridCol>
                <a:gridCol w="1246788">
                  <a:extLst>
                    <a:ext uri="{9D8B030D-6E8A-4147-A177-3AD203B41FA5}">
                      <a16:colId xmlns:a16="http://schemas.microsoft.com/office/drawing/2014/main" val="20008"/>
                    </a:ext>
                  </a:extLst>
                </a:gridCol>
                <a:gridCol w="1093840">
                  <a:extLst>
                    <a:ext uri="{9D8B030D-6E8A-4147-A177-3AD203B41FA5}">
                      <a16:colId xmlns:a16="http://schemas.microsoft.com/office/drawing/2014/main" val="20009"/>
                    </a:ext>
                  </a:extLst>
                </a:gridCol>
                <a:gridCol w="1009045">
                  <a:extLst>
                    <a:ext uri="{9D8B030D-6E8A-4147-A177-3AD203B41FA5}">
                      <a16:colId xmlns:a16="http://schemas.microsoft.com/office/drawing/2014/main" val="20010"/>
                    </a:ext>
                  </a:extLst>
                </a:gridCol>
                <a:gridCol w="1009045">
                  <a:extLst>
                    <a:ext uri="{9D8B030D-6E8A-4147-A177-3AD203B41FA5}">
                      <a16:colId xmlns:a16="http://schemas.microsoft.com/office/drawing/2014/main" val="20012"/>
                    </a:ext>
                  </a:extLst>
                </a:gridCol>
                <a:gridCol w="916900">
                  <a:extLst>
                    <a:ext uri="{9D8B030D-6E8A-4147-A177-3AD203B41FA5}">
                      <a16:colId xmlns:a16="http://schemas.microsoft.com/office/drawing/2014/main" val="20013"/>
                    </a:ext>
                  </a:extLst>
                </a:gridCol>
              </a:tblGrid>
              <a:tr h="96207">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624013">
                <a:tc>
                  <a:txBody>
                    <a:bodyPr/>
                    <a:lstStyle/>
                    <a:p>
                      <a:pPr algn="ctr" fontAlgn="t"/>
                      <a:r>
                        <a:rPr lang="en-US" sz="1000" b="0" i="0" u="none" strike="noStrike" dirty="0">
                          <a:solidFill>
                            <a:srgbClr val="000000"/>
                          </a:solidFill>
                          <a:effectLst/>
                          <a:latin typeface="+mn-lt"/>
                        </a:rPr>
                        <a:t>940039</a:t>
                      </a:r>
                    </a:p>
                  </a:txBody>
                  <a:tcPr marL="6350" marR="6350" marT="6350" marB="0"/>
                </a:tc>
                <a:tc>
                  <a:txBody>
                    <a:bodyPr/>
                    <a:lstStyle/>
                    <a:p>
                      <a:pPr algn="l" fontAlgn="t"/>
                      <a:r>
                        <a:rPr lang="en-US" sz="1000" b="0" i="0" u="none" strike="noStrike" kern="1200" dirty="0">
                          <a:solidFill>
                            <a:schemeClr val="tx1"/>
                          </a:solidFill>
                          <a:effectLst/>
                          <a:latin typeface="+mn-lt"/>
                          <a:ea typeface="+mn-ea"/>
                          <a:cs typeface="+mn-cs"/>
                        </a:rPr>
                        <a:t>Study on AI/ML management </a:t>
                      </a:r>
                    </a:p>
                  </a:txBody>
                  <a:tcPr marL="6350" marR="6350" marT="6350" marB="0"/>
                </a:tc>
                <a:tc>
                  <a:txBody>
                    <a:bodyPr/>
                    <a:lstStyle/>
                    <a:p>
                      <a:pPr algn="l" fontAlgn="t"/>
                      <a:r>
                        <a:rPr lang="en-US" sz="1000" b="0" i="0" u="none" strike="noStrike" dirty="0">
                          <a:solidFill>
                            <a:srgbClr val="000000"/>
                          </a:solidFill>
                          <a:effectLst/>
                          <a:latin typeface="+mn-lt"/>
                        </a:rPr>
                        <a:t>FS_AIML_MGMT</a:t>
                      </a:r>
                    </a:p>
                  </a:txBody>
                  <a:tcPr marL="6350" marR="6350" marT="6350" marB="0"/>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SA#99 (Mar 2023 ) </a:t>
                      </a:r>
                      <a:r>
                        <a:rPr lang="fr-FR" altLang="zh-CN" sz="1000" b="0" kern="1200" dirty="0">
                          <a:solidFill>
                            <a:schemeClr val="tx1"/>
                          </a:solidFill>
                          <a:effectLst/>
                          <a:latin typeface="+mn-lt"/>
                          <a:ea typeface="+mn-ea"/>
                          <a:cs typeface="Arial" panose="020B0604020202020204" pitchFamily="34" charset="0"/>
                        </a:rPr>
                        <a:t>-&gt;</a:t>
                      </a:r>
                      <a:r>
                        <a:rPr lang="fr-FR" altLang="zh-CN" sz="1000" b="1" kern="1200" dirty="0">
                          <a:solidFill>
                            <a:srgbClr val="0000FF"/>
                          </a:solidFill>
                          <a:effectLst/>
                          <a:latin typeface="+mn-lt"/>
                          <a:ea typeface="+mn-ea"/>
                          <a:cs typeface="Arial" panose="020B0604020202020204" pitchFamily="34" charset="0"/>
                        </a:rPr>
                        <a:t> SA#100 </a:t>
                      </a:r>
                      <a:r>
                        <a:rPr lang="fr-FR" altLang="zh-CN" sz="1000" b="1" kern="1200" dirty="0">
                          <a:solidFill>
                            <a:srgbClr val="000000"/>
                          </a:solidFill>
                          <a:effectLst/>
                          <a:latin typeface="+mn-lt"/>
                          <a:ea typeface="+mn-ea"/>
                          <a:cs typeface="Arial" panose="020B0604020202020204" pitchFamily="34" charset="0"/>
                        </a:rPr>
                        <a:t>(</a:t>
                      </a:r>
                      <a:r>
                        <a:rPr lang="fr-FR" altLang="zh-CN" sz="1000" b="1" kern="1200" dirty="0">
                          <a:solidFill>
                            <a:srgbClr val="0000FF"/>
                          </a:solidFill>
                          <a:effectLst/>
                          <a:latin typeface="+mn-lt"/>
                          <a:ea typeface="+mn-ea"/>
                          <a:cs typeface="Arial" panose="020B0604020202020204" pitchFamily="34" charset="0"/>
                        </a:rPr>
                        <a:t>Jun 2023)</a:t>
                      </a:r>
                      <a:endParaRPr lang="zh-CN" sz="1000" b="1" kern="1200" dirty="0">
                        <a:solidFill>
                          <a:srgbClr val="0000FF"/>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95%</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kern="1200" dirty="0">
                          <a:solidFill>
                            <a:srgbClr val="000000"/>
                          </a:solidFill>
                          <a:effectLst/>
                          <a:latin typeface="+mn-lt"/>
                          <a:ea typeface="+mn-ea"/>
                          <a:cs typeface="Arial" panose="020B0604020202020204" pitchFamily="34" charset="0"/>
                        </a:rPr>
                        <a:t>SP-211443</a:t>
                      </a:r>
                      <a:endParaRPr lang="en-GB" altLang="zh-CN" sz="10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SA1, SA2, RAN3,RAN2 </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&gt;30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-&gt;55%-&gt;85%-&gt;95%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fr-FR" altLang="zh-CN" sz="1000" kern="1200" dirty="0">
                          <a:solidFill>
                            <a:srgbClr val="000000"/>
                          </a:solidFill>
                          <a:effectLst/>
                          <a:latin typeface="+mn-lt"/>
                          <a:ea typeface="+mn-ea"/>
                          <a:cs typeface="Arial" panose="020B0604020202020204" pitchFamily="34" charset="0"/>
                        </a:rPr>
                        <a:t>Intel, NEC</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654544">
                <a:tc>
                  <a:txBody>
                    <a:bodyPr/>
                    <a:lstStyle/>
                    <a:p>
                      <a:pPr algn="ctr" fontAlgn="t"/>
                      <a:r>
                        <a:rPr lang="en-US" sz="1050" b="0" i="0" u="none" strike="noStrike" dirty="0">
                          <a:solidFill>
                            <a:srgbClr val="000000"/>
                          </a:solidFill>
                          <a:effectLst/>
                          <a:latin typeface="+mn-lt"/>
                        </a:rPr>
                        <a:t>940034</a:t>
                      </a:r>
                    </a:p>
                  </a:txBody>
                  <a:tcPr marL="6350" marR="6350" marT="6350" marB="0"/>
                </a:tc>
                <a:tc>
                  <a:txBody>
                    <a:bodyPr/>
                    <a:lstStyle/>
                    <a:p>
                      <a:pPr algn="l" fontAlgn="t"/>
                      <a:r>
                        <a:rPr lang="en-US" sz="1050" b="0" i="0" u="none" strike="noStrike" dirty="0">
                          <a:solidFill>
                            <a:schemeClr val="tx1"/>
                          </a:solidFill>
                          <a:effectLst/>
                          <a:latin typeface="+mn-lt"/>
                        </a:rPr>
                        <a:t>Study on Enhancement of the management aspects related to NWDAF </a:t>
                      </a:r>
                    </a:p>
                  </a:txBody>
                  <a:tcPr marL="6350" marR="6350" marT="6350" marB="0"/>
                </a:tc>
                <a:tc>
                  <a:txBody>
                    <a:bodyPr/>
                    <a:lstStyle/>
                    <a:p>
                      <a:pPr algn="l" fontAlgn="t"/>
                      <a:r>
                        <a:rPr lang="en-US" sz="1050" b="0" i="0" u="none" strike="noStrike" dirty="0">
                          <a:solidFill>
                            <a:srgbClr val="000000"/>
                          </a:solidFill>
                          <a:effectLst/>
                          <a:latin typeface="+mn-lt"/>
                        </a:rPr>
                        <a:t>FS_MANWDAF</a:t>
                      </a:r>
                    </a:p>
                  </a:txBody>
                  <a:tcPr marL="6350" marR="6350" marT="6350" marB="0"/>
                </a:tc>
                <a:tc>
                  <a:txBody>
                    <a:bodyPr/>
                    <a:lstStyle/>
                    <a:p>
                      <a:pPr marL="0" algn="ctr" defTabSz="1219170" rtl="0" eaLnBrk="1" latinLnBrk="0" hangingPunct="1">
                        <a:lnSpc>
                          <a:spcPct val="150000"/>
                        </a:lnSpc>
                        <a:spcAft>
                          <a:spcPts val="0"/>
                        </a:spcAft>
                      </a:pPr>
                      <a:r>
                        <a:rPr lang="en-US" altLang="zh-CN" sz="1050" b="0" kern="1200" dirty="0">
                          <a:solidFill>
                            <a:schemeClr val="tx1"/>
                          </a:solidFill>
                          <a:effectLst/>
                          <a:latin typeface="+mn-lt"/>
                          <a:ea typeface="+mn-ea"/>
                          <a:cs typeface="Arial" panose="020B0604020202020204" pitchFamily="34" charset="0"/>
                        </a:rPr>
                        <a:t>SA#99 (Mar 2023)</a:t>
                      </a:r>
                    </a:p>
                    <a:p>
                      <a:pPr marL="0" algn="ctr" defTabSz="1219170" rtl="0" eaLnBrk="1" latinLnBrk="0" hangingPunct="1">
                        <a:lnSpc>
                          <a:spcPct val="150000"/>
                        </a:lnSpc>
                        <a:spcAft>
                          <a:spcPts val="0"/>
                        </a:spcAft>
                      </a:pPr>
                      <a:r>
                        <a:rPr lang="fr-FR" altLang="zh-CN" sz="1050" b="1" kern="1200" dirty="0">
                          <a:solidFill>
                            <a:srgbClr val="0000FF"/>
                          </a:solidFill>
                          <a:effectLst/>
                          <a:latin typeface="+mn-lt"/>
                          <a:ea typeface="+mn-ea"/>
                          <a:cs typeface="Arial" panose="020B0604020202020204" pitchFamily="34" charset="0"/>
                        </a:rPr>
                        <a:t>-</a:t>
                      </a:r>
                      <a:r>
                        <a:rPr lang="en-US" altLang="zh-CN" sz="1050" b="1" kern="1200" dirty="0">
                          <a:solidFill>
                            <a:srgbClr val="0000FF"/>
                          </a:solidFill>
                          <a:effectLst/>
                          <a:latin typeface="+mn-lt"/>
                          <a:ea typeface="+mn-ea"/>
                          <a:cs typeface="Arial" panose="020B0604020202020204" pitchFamily="34" charset="0"/>
                        </a:rPr>
                        <a:t>&gt;SA#100 (Jun 2023)</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50" b="0" i="0" u="none" strike="noStrike" dirty="0">
                          <a:solidFill>
                            <a:srgbClr val="000000"/>
                          </a:solidFill>
                          <a:effectLst/>
                          <a:latin typeface="+mn-lt"/>
                        </a:rPr>
                        <a:t>95%</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SP-211435</a:t>
                      </a:r>
                      <a:endParaRPr lang="en-GB" altLang="zh-CN" sz="105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50" b="0" i="0" u="none" strike="noStrike" kern="1200" dirty="0">
                          <a:solidFill>
                            <a:srgbClr val="0000FF"/>
                          </a:solidFill>
                          <a:effectLst/>
                          <a:highlight>
                            <a:srgbClr val="00FF00"/>
                          </a:highlight>
                          <a:latin typeface="+mn-lt"/>
                          <a:ea typeface="+mn-ea"/>
                          <a:cs typeface="+mn-cs"/>
                        </a:rPr>
                        <a:t>100%</a:t>
                      </a:r>
                    </a:p>
                  </a:txBody>
                  <a:tcPr marL="36002" marR="36002" marT="0" marB="0"/>
                </a:tc>
                <a:tc>
                  <a:txBody>
                    <a:bodyPr/>
                    <a:lstStyle/>
                    <a:p>
                      <a:pPr>
                        <a:lnSpc>
                          <a:spcPct val="107000"/>
                        </a:lnSpc>
                        <a:spcAft>
                          <a:spcPts val="800"/>
                        </a:spcAft>
                      </a:pPr>
                      <a:endParaRPr lang="en-GB" sz="105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50" kern="1200" dirty="0">
                          <a:solidFill>
                            <a:srgbClr val="000000"/>
                          </a:solidFill>
                          <a:effectLst/>
                          <a:latin typeface="+mn-lt"/>
                          <a:ea typeface="宋体" panose="02010600030101010101" pitchFamily="2" charset="-122"/>
                          <a:cs typeface="Arial" panose="020B0604020202020204" pitchFamily="34" charset="0"/>
                        </a:rPr>
                        <a:t>SA2</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宋体" panose="02010600030101010101" pitchFamily="2" charset="-122"/>
                          <a:cs typeface="Arial" panose="020B0604020202020204" pitchFamily="34" charset="0"/>
                        </a:rPr>
                        <a:t> </a:t>
                      </a:r>
                      <a:r>
                        <a:rPr lang="en-US" altLang="zh-CN" sz="1050" kern="1200" dirty="0">
                          <a:solidFill>
                            <a:srgbClr val="000000"/>
                          </a:solidFill>
                          <a:effectLst/>
                          <a:latin typeface="+mn-lt"/>
                          <a:ea typeface="+mn-ea"/>
                          <a:cs typeface="Arial" panose="020B0604020202020204" pitchFamily="34" charset="0"/>
                        </a:rPr>
                        <a:t>0-&gt;5-&gt;</a:t>
                      </a:r>
                      <a:r>
                        <a:rPr lang="en-US" altLang="zh-CN" sz="1050" kern="1200" dirty="0">
                          <a:solidFill>
                            <a:srgbClr val="000000"/>
                          </a:solidFill>
                          <a:effectLst/>
                          <a:latin typeface="+mn-lt"/>
                          <a:ea typeface="宋体" panose="02010600030101010101" pitchFamily="2" charset="-122"/>
                          <a:cs typeface="Arial" panose="020B0604020202020204" pitchFamily="34" charset="0"/>
                        </a:rPr>
                        <a:t>30-&gt;60-&gt; 65-&gt;75-&gt;95-&gt;100%</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50" kern="1200" dirty="0">
                          <a:solidFill>
                            <a:srgbClr val="000000"/>
                          </a:solidFill>
                          <a:effectLst/>
                          <a:latin typeface="+mn-lt"/>
                          <a:ea typeface="宋体" panose="02010600030101010101" pitchFamily="2" charset="-122"/>
                          <a:cs typeface="Arial" panose="020B0604020202020204" pitchFamily="34" charset="0"/>
                        </a:rPr>
                        <a:t>28.864</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50" kern="1200" dirty="0">
                          <a:solidFill>
                            <a:srgbClr val="000000"/>
                          </a:solidFill>
                          <a:effectLst/>
                          <a:latin typeface="+mn-lt"/>
                          <a:ea typeface="+mn-ea"/>
                          <a:cs typeface="Arial" panose="020B0604020202020204" pitchFamily="34" charset="0"/>
                        </a:rPr>
                        <a:t>China Telecom</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3192865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52463" y="0"/>
            <a:ext cx="9102725" cy="1143000"/>
          </a:xfrm>
        </p:spPr>
        <p:txBody>
          <a:bodyPr/>
          <a:lstStyle/>
          <a:p>
            <a:r>
              <a:rPr lang="en-GB" altLang="en-US" sz="2800" dirty="0"/>
              <a:t>Rel-18 SI - Intelligence and Automation (4/4) </a:t>
            </a:r>
            <a:endParaRPr lang="en-US" altLang="en-US" sz="2800" dirty="0"/>
          </a:p>
        </p:txBody>
      </p:sp>
      <p:sp>
        <p:nvSpPr>
          <p:cNvPr id="10" name="Content Placeholder 7">
            <a:extLst>
              <a:ext uri="{FF2B5EF4-FFF2-40B4-BE49-F238E27FC236}">
                <a16:creationId xmlns:a16="http://schemas.microsoft.com/office/drawing/2014/main" id="{B4F8F5CC-9B36-4C4A-96C2-095377087992}"/>
              </a:ext>
            </a:extLst>
          </p:cNvPr>
          <p:cNvSpPr txBox="1">
            <a:spLocks/>
          </p:cNvSpPr>
          <p:nvPr/>
        </p:nvSpPr>
        <p:spPr>
          <a:xfrm>
            <a:off x="280089" y="2580626"/>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FS_FSEV</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685800" lvl="1" indent="-285750" defTabSz="1219170">
              <a:spcBef>
                <a:spcPts val="0"/>
              </a:spcBef>
              <a:spcAft>
                <a:spcPts val="0"/>
              </a:spcAft>
              <a:defRPr/>
            </a:pPr>
            <a:r>
              <a:rPr lang="en-US" altLang="zh-CN" sz="1100" kern="0" dirty="0">
                <a:solidFill>
                  <a:prstClr val="black"/>
                </a:solidFill>
              </a:rPr>
              <a:t>S5-233583 DP on FM restructuring TS 28.545 was endorsed.</a:t>
            </a:r>
          </a:p>
          <a:p>
            <a:pPr marL="685800" lvl="1" indent="-285750" defTabSz="1219170">
              <a:spcBef>
                <a:spcPts val="0"/>
              </a:spcBef>
              <a:spcAft>
                <a:spcPts val="0"/>
              </a:spcAft>
              <a:defRPr/>
            </a:pPr>
            <a:r>
              <a:rPr lang="en-US" altLang="zh-CN" sz="1100" kern="0" dirty="0">
                <a:solidFill>
                  <a:prstClr val="black"/>
                </a:solidFill>
              </a:rPr>
              <a:t>The concept of stateless alert and the description of  performance degradation analysis were discussed and noted.</a:t>
            </a:r>
          </a:p>
          <a:p>
            <a:pPr marL="685800" lvl="1" indent="-285750" defTabSz="1219170">
              <a:spcBef>
                <a:spcPts val="0"/>
              </a:spcBef>
              <a:spcAft>
                <a:spcPts val="0"/>
              </a:spcAft>
              <a:defRPr/>
            </a:pPr>
            <a:r>
              <a:rPr lang="en-US" altLang="zh-CN" sz="1100" kern="0" dirty="0">
                <a:solidFill>
                  <a:prstClr val="black"/>
                </a:solidFill>
              </a:rPr>
              <a:t>There was some consensus on the failure or error prediction type enhancement, the contribution was noted and the issue will be further discussed. </a:t>
            </a:r>
          </a:p>
          <a:p>
            <a:pPr marL="455073" indent="-455073" defTabSz="1219170">
              <a:spcBef>
                <a:spcPts val="0"/>
              </a:spcBef>
              <a:spcAft>
                <a:spcPts val="0"/>
              </a:spcAft>
              <a:defRPr/>
            </a:pPr>
            <a:r>
              <a:rPr lang="en-US" altLang="zh-CN" sz="1600" kern="0" dirty="0">
                <a:solidFill>
                  <a:prstClr val="black"/>
                </a:solidFill>
              </a:rPr>
              <a:t>Impacts and dependencies on other WGs:</a:t>
            </a:r>
            <a:endParaRPr lang="de-DE" altLang="zh-CN" sz="1600" kern="0" dirty="0">
              <a:solidFill>
                <a:prstClr val="black"/>
              </a:solidFill>
            </a:endParaRPr>
          </a:p>
          <a:p>
            <a:pPr marL="685800" lvl="1" indent="-285750" defTabSz="1219170">
              <a:spcBef>
                <a:spcPts val="0"/>
              </a:spcBef>
              <a:spcAft>
                <a:spcPts val="0"/>
              </a:spcAft>
              <a:defRPr/>
            </a:pPr>
            <a:r>
              <a:rPr lang="en-US" altLang="zh-CN" sz="1400" kern="0" dirty="0">
                <a:solidFill>
                  <a:prstClr val="black"/>
                </a:solidFill>
              </a:rPr>
              <a:t>None</a:t>
            </a:r>
          </a:p>
          <a:p>
            <a:pPr marL="455073" indent="-455073" defTabSz="1219170">
              <a:spcBef>
                <a:spcPts val="0"/>
              </a:spcBef>
              <a:spcAft>
                <a:spcPts val="0"/>
              </a:spcAft>
              <a:defRPr/>
            </a:pPr>
            <a:r>
              <a:rPr lang="de-DE" altLang="zh-CN" sz="1600" kern="0" dirty="0">
                <a:solidFill>
                  <a:prstClr val="black"/>
                </a:solidFill>
              </a:rPr>
              <a:t>Next steps:</a:t>
            </a:r>
          </a:p>
          <a:p>
            <a:pPr marL="685800" lvl="1" indent="-285750" defTabSz="1219170">
              <a:spcBef>
                <a:spcPts val="0"/>
              </a:spcBef>
              <a:spcAft>
                <a:spcPts val="0"/>
              </a:spcAft>
              <a:defRPr/>
            </a:pPr>
            <a:r>
              <a:rPr lang="en-US" altLang="zh-CN" sz="1100" kern="0" dirty="0" err="1">
                <a:solidFill>
                  <a:prstClr val="black"/>
                </a:solidFill>
              </a:rPr>
              <a:t>pCR</a:t>
            </a:r>
            <a:r>
              <a:rPr lang="en-US" altLang="zh-CN" sz="1100" kern="0" dirty="0">
                <a:solidFill>
                  <a:prstClr val="black"/>
                </a:solidFill>
              </a:rPr>
              <a:t> for TR 28.830 based on the endorsed S5-233583 may be submitted. </a:t>
            </a:r>
          </a:p>
          <a:p>
            <a:pPr marL="685800" lvl="1" indent="-285750" defTabSz="1219170">
              <a:spcBef>
                <a:spcPts val="0"/>
              </a:spcBef>
              <a:spcAft>
                <a:spcPts val="0"/>
              </a:spcAft>
              <a:defRPr/>
            </a:pPr>
            <a:r>
              <a:rPr lang="en-US" altLang="zh-CN" sz="1100" kern="0" dirty="0">
                <a:solidFill>
                  <a:prstClr val="black"/>
                </a:solidFill>
              </a:rPr>
              <a:t>Use cases and new requirements of fault related analysis and prediction may be submitted.</a:t>
            </a:r>
          </a:p>
          <a:p>
            <a:pPr marL="685800" lvl="1" indent="-285750" defTabSz="1219170">
              <a:spcBef>
                <a:spcPts val="0"/>
              </a:spcBef>
              <a:spcAft>
                <a:spcPts val="0"/>
              </a:spcAft>
              <a:defRPr/>
            </a:pPr>
            <a:endParaRPr lang="en-US" altLang="zh-CN" sz="1400" kern="0" dirty="0">
              <a:solidFill>
                <a:prstClr val="black"/>
              </a:solidFill>
            </a:endParaRPr>
          </a:p>
        </p:txBody>
      </p:sp>
      <p:sp>
        <p:nvSpPr>
          <p:cNvPr id="11" name="Content Placeholder 7">
            <a:extLst>
              <a:ext uri="{FF2B5EF4-FFF2-40B4-BE49-F238E27FC236}">
                <a16:creationId xmlns:a16="http://schemas.microsoft.com/office/drawing/2014/main" id="{B4F8F5CC-9B36-4C4A-96C2-095377087992}"/>
              </a:ext>
            </a:extLst>
          </p:cNvPr>
          <p:cNvSpPr txBox="1">
            <a:spLocks/>
          </p:cNvSpPr>
          <p:nvPr/>
        </p:nvSpPr>
        <p:spPr>
          <a:xfrm>
            <a:off x="6277232" y="2580626"/>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FS_MEDACO_RAN</a:t>
            </a:r>
            <a:r>
              <a:rPr lang="zh-CN" altLang="en-US" sz="1400" b="1" kern="0" dirty="0">
                <a:solidFill>
                  <a:srgbClr val="0000FF"/>
                </a:solidFill>
              </a:rPr>
              <a:t>：</a:t>
            </a:r>
            <a:endParaRPr lang="de-DE" altLang="de-DE" sz="1400" b="1" kern="0" dirty="0">
              <a:solidFill>
                <a:srgbClr val="0000FF"/>
              </a:solidFill>
            </a:endParaRPr>
          </a:p>
          <a:p>
            <a:pPr marL="855123" lvl="1" indent="-455073" defTabSz="1219170">
              <a:spcBef>
                <a:spcPts val="0"/>
              </a:spcBef>
              <a:spcAft>
                <a:spcPts val="0"/>
              </a:spcAft>
              <a:defRPr/>
            </a:pPr>
            <a:r>
              <a:rPr lang="en-US" sz="1400" kern="0" dirty="0">
                <a:solidFill>
                  <a:prstClr val="black"/>
                </a:solidFill>
              </a:rPr>
              <a:t>Study finished in SA5#146.</a:t>
            </a:r>
          </a:p>
        </p:txBody>
      </p:sp>
      <p:graphicFrame>
        <p:nvGraphicFramePr>
          <p:cNvPr id="2" name="表格 1"/>
          <p:cNvGraphicFramePr>
            <a:graphicFrameLocks noGrp="1"/>
          </p:cNvGraphicFramePr>
          <p:nvPr>
            <p:extLst>
              <p:ext uri="{D42A27DB-BD31-4B8C-83A1-F6EECF244321}">
                <p14:modId xmlns:p14="http://schemas.microsoft.com/office/powerpoint/2010/main" val="2469843807"/>
              </p:ext>
            </p:extLst>
          </p:nvPr>
        </p:nvGraphicFramePr>
        <p:xfrm>
          <a:off x="164754" y="1252815"/>
          <a:ext cx="11747157" cy="1308051"/>
        </p:xfrm>
        <a:graphic>
          <a:graphicData uri="http://schemas.openxmlformats.org/drawingml/2006/table">
            <a:tbl>
              <a:tblPr firstRow="1" firstCol="1" bandRow="1">
                <a:tableStyleId>{F5AB1C69-6EDB-4FF4-983F-18BD219EF322}</a:tableStyleId>
              </a:tblPr>
              <a:tblGrid>
                <a:gridCol w="527482">
                  <a:extLst>
                    <a:ext uri="{9D8B030D-6E8A-4147-A177-3AD203B41FA5}">
                      <a16:colId xmlns:a16="http://schemas.microsoft.com/office/drawing/2014/main" val="20000"/>
                    </a:ext>
                  </a:extLst>
                </a:gridCol>
                <a:gridCol w="2712770">
                  <a:extLst>
                    <a:ext uri="{9D8B030D-6E8A-4147-A177-3AD203B41FA5}">
                      <a16:colId xmlns:a16="http://schemas.microsoft.com/office/drawing/2014/main" val="20001"/>
                    </a:ext>
                  </a:extLst>
                </a:gridCol>
                <a:gridCol w="701561">
                  <a:extLst>
                    <a:ext uri="{9D8B030D-6E8A-4147-A177-3AD203B41FA5}">
                      <a16:colId xmlns:a16="http://schemas.microsoft.com/office/drawing/2014/main" val="20002"/>
                    </a:ext>
                  </a:extLst>
                </a:gridCol>
                <a:gridCol w="818296">
                  <a:extLst>
                    <a:ext uri="{9D8B030D-6E8A-4147-A177-3AD203B41FA5}">
                      <a16:colId xmlns:a16="http://schemas.microsoft.com/office/drawing/2014/main" val="20005"/>
                    </a:ext>
                  </a:extLst>
                </a:gridCol>
                <a:gridCol w="413793">
                  <a:extLst>
                    <a:ext uri="{9D8B030D-6E8A-4147-A177-3AD203B41FA5}">
                      <a16:colId xmlns:a16="http://schemas.microsoft.com/office/drawing/2014/main" val="20006"/>
                    </a:ext>
                  </a:extLst>
                </a:gridCol>
                <a:gridCol w="618292">
                  <a:extLst>
                    <a:ext uri="{9D8B030D-6E8A-4147-A177-3AD203B41FA5}">
                      <a16:colId xmlns:a16="http://schemas.microsoft.com/office/drawing/2014/main" val="2163327472"/>
                    </a:ext>
                  </a:extLst>
                </a:gridCol>
                <a:gridCol w="618292">
                  <a:extLst>
                    <a:ext uri="{9D8B030D-6E8A-4147-A177-3AD203B41FA5}">
                      <a16:colId xmlns:a16="http://schemas.microsoft.com/office/drawing/2014/main" val="20007"/>
                    </a:ext>
                  </a:extLst>
                </a:gridCol>
                <a:gridCol w="1261216">
                  <a:extLst>
                    <a:ext uri="{9D8B030D-6E8A-4147-A177-3AD203B41FA5}">
                      <a16:colId xmlns:a16="http://schemas.microsoft.com/office/drawing/2014/main" val="20008"/>
                    </a:ext>
                  </a:extLst>
                </a:gridCol>
                <a:gridCol w="1106498">
                  <a:extLst>
                    <a:ext uri="{9D8B030D-6E8A-4147-A177-3AD203B41FA5}">
                      <a16:colId xmlns:a16="http://schemas.microsoft.com/office/drawing/2014/main" val="20009"/>
                    </a:ext>
                  </a:extLst>
                </a:gridCol>
                <a:gridCol w="1020723">
                  <a:extLst>
                    <a:ext uri="{9D8B030D-6E8A-4147-A177-3AD203B41FA5}">
                      <a16:colId xmlns:a16="http://schemas.microsoft.com/office/drawing/2014/main" val="20010"/>
                    </a:ext>
                  </a:extLst>
                </a:gridCol>
                <a:gridCol w="1020723">
                  <a:extLst>
                    <a:ext uri="{9D8B030D-6E8A-4147-A177-3AD203B41FA5}">
                      <a16:colId xmlns:a16="http://schemas.microsoft.com/office/drawing/2014/main" val="20012"/>
                    </a:ext>
                  </a:extLst>
                </a:gridCol>
                <a:gridCol w="927511">
                  <a:extLst>
                    <a:ext uri="{9D8B030D-6E8A-4147-A177-3AD203B41FA5}">
                      <a16:colId xmlns:a16="http://schemas.microsoft.com/office/drawing/2014/main" val="20013"/>
                    </a:ext>
                  </a:extLst>
                </a:gridCol>
              </a:tblGrid>
              <a:tr h="240425">
                <a:tc>
                  <a:txBody>
                    <a:bodyPr/>
                    <a:lstStyle/>
                    <a:p>
                      <a:pPr algn="ctr">
                        <a:lnSpc>
                          <a:spcPct val="107000"/>
                        </a:lnSpc>
                        <a:spcAft>
                          <a:spcPts val="800"/>
                        </a:spcAft>
                      </a:pPr>
                      <a:r>
                        <a:rPr lang="en-GB" sz="900" dirty="0">
                          <a:latin typeface="+mn-lt"/>
                        </a:rPr>
                        <a:t>UID</a:t>
                      </a:r>
                    </a:p>
                  </a:txBody>
                  <a:tcPr marL="36002" marR="36002" marT="0" marB="0" anchor="ctr"/>
                </a:tc>
                <a:tc>
                  <a:txBody>
                    <a:bodyPr/>
                    <a:lstStyle/>
                    <a:p>
                      <a:pPr algn="ctr">
                        <a:lnSpc>
                          <a:spcPct val="107000"/>
                        </a:lnSpc>
                        <a:spcAft>
                          <a:spcPts val="800"/>
                        </a:spcAft>
                      </a:pPr>
                      <a:r>
                        <a:rPr lang="en-GB" sz="900" dirty="0">
                          <a:latin typeface="+mn-lt"/>
                        </a:rPr>
                        <a:t>Name</a:t>
                      </a:r>
                    </a:p>
                  </a:txBody>
                  <a:tcPr marL="36002" marR="36002" marT="0" marB="0" anchor="ctr"/>
                </a:tc>
                <a:tc>
                  <a:txBody>
                    <a:bodyPr/>
                    <a:lstStyle/>
                    <a:p>
                      <a:pPr algn="ctr">
                        <a:lnSpc>
                          <a:spcPct val="107000"/>
                        </a:lnSpc>
                        <a:spcAft>
                          <a:spcPts val="800"/>
                        </a:spcAft>
                      </a:pPr>
                      <a:r>
                        <a:rPr lang="en-GB" sz="900" dirty="0">
                          <a:latin typeface="+mn-lt"/>
                        </a:rPr>
                        <a:t>Acronym</a:t>
                      </a:r>
                    </a:p>
                  </a:txBody>
                  <a:tcPr marL="36002" marR="36002" marT="0" marB="0" anchor="ctr"/>
                </a:tc>
                <a:tc>
                  <a:txBody>
                    <a:bodyPr/>
                    <a:lstStyle/>
                    <a:p>
                      <a:pPr algn="ctr">
                        <a:lnSpc>
                          <a:spcPct val="107000"/>
                        </a:lnSpc>
                        <a:spcAft>
                          <a:spcPts val="800"/>
                        </a:spcAft>
                      </a:pPr>
                      <a:r>
                        <a:rPr lang="en-GB" sz="900" dirty="0">
                          <a:latin typeface="+mn-lt"/>
                        </a:rPr>
                        <a:t>Target</a:t>
                      </a:r>
                    </a:p>
                  </a:txBody>
                  <a:tcPr marL="36002" marR="36002" marT="0" marB="0" anchor="ctr"/>
                </a:tc>
                <a:tc>
                  <a:txBody>
                    <a:bodyPr/>
                    <a:lstStyle/>
                    <a:p>
                      <a:pPr algn="ctr">
                        <a:lnSpc>
                          <a:spcPct val="107000"/>
                        </a:lnSpc>
                        <a:spcAft>
                          <a:spcPts val="800"/>
                        </a:spcAft>
                      </a:pPr>
                      <a:r>
                        <a:rPr lang="en-GB" sz="9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900" b="1" kern="1200" dirty="0">
                          <a:solidFill>
                            <a:schemeClr val="lt1"/>
                          </a:solidFill>
                          <a:latin typeface="+mn-lt"/>
                          <a:ea typeface="+mn-ea"/>
                          <a:cs typeface="+mn-cs"/>
                        </a:rPr>
                        <a:t>WID</a:t>
                      </a:r>
                      <a:endParaRPr lang="en-GB" sz="9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9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9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900" dirty="0">
                          <a:solidFill>
                            <a:srgbClr val="FF0000"/>
                          </a:solidFill>
                          <a:latin typeface="+mn-lt"/>
                        </a:rPr>
                        <a:t>Related groups</a:t>
                      </a:r>
                      <a:endParaRPr lang="en-GB" sz="9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900" b="1" kern="1200" dirty="0">
                          <a:solidFill>
                            <a:srgbClr val="FF0000"/>
                          </a:solidFill>
                          <a:latin typeface="+mn-lt"/>
                          <a:ea typeface="+mn-ea"/>
                          <a:cs typeface="+mn-cs"/>
                        </a:rPr>
                        <a:t>SA5 Progress</a:t>
                      </a:r>
                      <a:endParaRPr lang="en-GB" sz="9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TR</a:t>
                      </a:r>
                      <a:endParaRPr lang="en-GB" sz="9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900" dirty="0">
                          <a:solidFill>
                            <a:srgbClr val="FF0000"/>
                          </a:solidFill>
                          <a:latin typeface="+mn-lt"/>
                        </a:rPr>
                        <a:t>Rapporteur</a:t>
                      </a:r>
                      <a:endParaRPr lang="en-GB" sz="9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261224">
                <a:tc>
                  <a:txBody>
                    <a:bodyPr/>
                    <a:lstStyle/>
                    <a:p>
                      <a:pPr algn="ctr" fontAlgn="t"/>
                      <a:r>
                        <a:rPr lang="en-US" sz="1000" b="0" i="0" u="none" strike="noStrike" dirty="0">
                          <a:solidFill>
                            <a:srgbClr val="000000"/>
                          </a:solidFill>
                          <a:effectLst/>
                          <a:latin typeface="+mn-lt"/>
                        </a:rPr>
                        <a:t>950035</a:t>
                      </a:r>
                    </a:p>
                  </a:txBody>
                  <a:tcPr marL="6350" marR="6350" marT="6350" marB="0"/>
                </a:tc>
                <a:tc>
                  <a:txBody>
                    <a:bodyPr/>
                    <a:lstStyle/>
                    <a:p>
                      <a:pPr algn="l" fontAlgn="t"/>
                      <a:r>
                        <a:rPr lang="en-US" sz="1000" b="0" i="0" u="none" strike="noStrike" dirty="0">
                          <a:solidFill>
                            <a:schemeClr val="tx1"/>
                          </a:solidFill>
                          <a:effectLst/>
                          <a:latin typeface="+mn-lt"/>
                        </a:rPr>
                        <a:t>Study on Fault Supervision Evolution </a:t>
                      </a:r>
                    </a:p>
                  </a:txBody>
                  <a:tcPr marL="6350" marR="6350" marT="6350" marB="0"/>
                </a:tc>
                <a:tc>
                  <a:txBody>
                    <a:bodyPr/>
                    <a:lstStyle/>
                    <a:p>
                      <a:pPr algn="l" fontAlgn="t"/>
                      <a:r>
                        <a:rPr lang="en-US" sz="1000" b="0" i="0" u="none" strike="noStrike" dirty="0">
                          <a:solidFill>
                            <a:schemeClr val="tx1"/>
                          </a:solidFill>
                          <a:effectLst/>
                          <a:latin typeface="+mn-lt"/>
                        </a:rPr>
                        <a:t>FS_FSEV</a:t>
                      </a:r>
                    </a:p>
                  </a:txBody>
                  <a:tcPr marL="6350" marR="6350" marT="6350" marB="0"/>
                </a:tc>
                <a:tc>
                  <a:txBody>
                    <a:bodyPr/>
                    <a:lstStyle/>
                    <a:p>
                      <a:pPr marL="0" algn="ctr" defTabSz="1219170" rtl="0" eaLnBrk="1" latinLnBrk="0" hangingPunct="1">
                        <a:lnSpc>
                          <a:spcPct val="150000"/>
                        </a:lnSpc>
                        <a:spcAft>
                          <a:spcPts val="0"/>
                        </a:spcAft>
                      </a:pPr>
                      <a:r>
                        <a:rPr lang="en-US" altLang="zh-CN" sz="900" kern="1200" dirty="0">
                          <a:solidFill>
                            <a:srgbClr val="000000"/>
                          </a:solidFill>
                          <a:effectLst/>
                          <a:latin typeface="+mn-lt"/>
                          <a:ea typeface="宋体" panose="02010600030101010101" pitchFamily="2" charset="-122"/>
                          <a:cs typeface="Arial" panose="020B0604020202020204" pitchFamily="34" charset="0"/>
                        </a:rPr>
                        <a:t>SA#99(Mar 2023)-&gt;</a:t>
                      </a:r>
                      <a:r>
                        <a:rPr lang="fr-FR" altLang="zh-CN" sz="900" b="1" kern="1200" dirty="0">
                          <a:solidFill>
                            <a:srgbClr val="0000FF"/>
                          </a:solidFill>
                          <a:effectLst/>
                          <a:latin typeface="+mn-lt"/>
                          <a:ea typeface="+mn-ea"/>
                          <a:cs typeface="Arial" panose="020B0604020202020204" pitchFamily="34" charset="0"/>
                        </a:rPr>
                        <a:t> SA#100 </a:t>
                      </a:r>
                      <a:r>
                        <a:rPr lang="fr-FR" altLang="zh-CN" sz="900" b="1" kern="1200" dirty="0">
                          <a:solidFill>
                            <a:srgbClr val="000000"/>
                          </a:solidFill>
                          <a:effectLst/>
                          <a:latin typeface="+mn-lt"/>
                          <a:ea typeface="+mn-ea"/>
                          <a:cs typeface="Arial" panose="020B0604020202020204" pitchFamily="34" charset="0"/>
                        </a:rPr>
                        <a:t>(</a:t>
                      </a:r>
                      <a:r>
                        <a:rPr lang="fr-FR" altLang="zh-CN" sz="900" b="1" kern="1200" dirty="0">
                          <a:solidFill>
                            <a:srgbClr val="0000FF"/>
                          </a:solidFill>
                          <a:effectLst/>
                          <a:latin typeface="+mn-lt"/>
                          <a:ea typeface="+mn-ea"/>
                          <a:cs typeface="Arial" panose="020B0604020202020204" pitchFamily="34" charset="0"/>
                        </a:rPr>
                        <a:t>Jun 2023)</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30%</a:t>
                      </a:r>
                    </a:p>
                  </a:txBody>
                  <a:tcPr marL="6350" marR="6350" marT="6350" marB="0"/>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altLang="zh-CN" sz="900" kern="1200" dirty="0">
                          <a:solidFill>
                            <a:srgbClr val="000000"/>
                          </a:solidFill>
                          <a:effectLst/>
                          <a:latin typeface="+mn-lt"/>
                          <a:ea typeface="+mn-ea"/>
                          <a:cs typeface="Arial" panose="020B0604020202020204" pitchFamily="34" charset="0"/>
                        </a:rPr>
                        <a:t>SP-220153</a:t>
                      </a:r>
                      <a:endParaRPr lang="en-GB" altLang="zh-CN" sz="900" b="0" kern="1200" dirty="0">
                        <a:solidFill>
                          <a:schemeClr val="dk1"/>
                        </a:solidFill>
                        <a:effectLst/>
                        <a:latin typeface="+mn-lt"/>
                        <a:ea typeface="+mn-ea"/>
                        <a:cs typeface="Arial" panose="020B0604020202020204" pitchFamily="34" charset="0"/>
                      </a:endParaRPr>
                    </a:p>
                  </a:txBody>
                  <a:tcPr marL="9525" marR="9525" marT="9525" marB="9525"/>
                </a:tc>
                <a:tc>
                  <a:txBody>
                    <a:bodyPr/>
                    <a:lstStyle/>
                    <a:p>
                      <a:pPr algn="ctr">
                        <a:lnSpc>
                          <a:spcPct val="107000"/>
                        </a:lnSpc>
                        <a:spcAft>
                          <a:spcPts val="800"/>
                        </a:spcAft>
                      </a:pPr>
                      <a:r>
                        <a:rPr lang="en-GB" sz="1000" dirty="0">
                          <a:solidFill>
                            <a:srgbClr val="0000FF"/>
                          </a:solidFill>
                          <a:latin typeface="+mn-lt"/>
                        </a:rPr>
                        <a:t>30%</a:t>
                      </a:r>
                    </a:p>
                  </a:txBody>
                  <a:tcPr marL="36002" marR="36002" marT="0" marB="0"/>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9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000000"/>
                          </a:solidFill>
                          <a:effectLst/>
                          <a:latin typeface="+mn-lt"/>
                          <a:ea typeface="宋体" panose="02010600030101010101" pitchFamily="2" charset="-122"/>
                          <a:cs typeface="Arial" panose="020B0604020202020204" pitchFamily="34" charset="0"/>
                        </a:rPr>
                        <a:t> </a:t>
                      </a:r>
                      <a:r>
                        <a:rPr lang="en-US" altLang="zh-CN" sz="900" kern="1200" dirty="0">
                          <a:solidFill>
                            <a:srgbClr val="000000"/>
                          </a:solidFill>
                          <a:effectLst/>
                          <a:latin typeface="+mn-lt"/>
                          <a:ea typeface="+mn-ea"/>
                          <a:cs typeface="Arial" panose="020B0604020202020204" pitchFamily="34" charset="0"/>
                        </a:rPr>
                        <a:t>0-&gt;10-&gt;10-</a:t>
                      </a:r>
                      <a:r>
                        <a:rPr lang="en-US" altLang="zh-CN" sz="900" kern="1200" dirty="0">
                          <a:solidFill>
                            <a:srgbClr val="000000"/>
                          </a:solidFill>
                          <a:effectLst/>
                          <a:latin typeface="+mn-lt"/>
                          <a:ea typeface="宋体" panose="02010600030101010101" pitchFamily="2" charset="-122"/>
                          <a:cs typeface="Arial" panose="020B0604020202020204" pitchFamily="34" charset="0"/>
                        </a:rPr>
                        <a:t>&gt;</a:t>
                      </a:r>
                      <a:r>
                        <a:rPr lang="en-US" altLang="zh-CN" sz="900" kern="1200" dirty="0">
                          <a:solidFill>
                            <a:srgbClr val="FF3300"/>
                          </a:solidFill>
                          <a:effectLst/>
                          <a:latin typeface="+mn-lt"/>
                          <a:ea typeface="宋体" panose="02010600030101010101" pitchFamily="2" charset="-122"/>
                          <a:cs typeface="Arial" panose="020B0604020202020204" pitchFamily="34" charset="0"/>
                        </a:rPr>
                        <a:t>15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900" kern="1200" dirty="0">
                          <a:solidFill>
                            <a:srgbClr val="FF3300"/>
                          </a:solidFill>
                          <a:effectLst/>
                          <a:latin typeface="+mn-lt"/>
                          <a:ea typeface="宋体" panose="02010600030101010101" pitchFamily="2" charset="-122"/>
                          <a:cs typeface="Arial" panose="020B0604020202020204" pitchFamily="34" charset="0"/>
                        </a:rPr>
                        <a:t>-&gt;20%-&gt;20-</a:t>
                      </a:r>
                      <a:r>
                        <a:rPr lang="en-US" altLang="zh-CN" sz="900" kern="1200" dirty="0">
                          <a:solidFill>
                            <a:schemeClr val="tx1"/>
                          </a:solidFill>
                          <a:effectLst/>
                          <a:latin typeface="+mn-lt"/>
                          <a:ea typeface="宋体" panose="02010600030101010101" pitchFamily="2" charset="-122"/>
                          <a:cs typeface="Arial" panose="020B0604020202020204" pitchFamily="34" charset="0"/>
                        </a:rPr>
                        <a:t>&gt;30-&gt;30%</a:t>
                      </a:r>
                      <a:endParaRPr lang="zh-CN" sz="90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900" kern="1200" dirty="0">
                          <a:solidFill>
                            <a:srgbClr val="000000"/>
                          </a:solidFill>
                          <a:effectLst/>
                          <a:latin typeface="+mn-lt"/>
                          <a:ea typeface="宋体" panose="02010600030101010101" pitchFamily="2" charset="-122"/>
                          <a:cs typeface="Arial" panose="020B0604020202020204" pitchFamily="34" charset="0"/>
                        </a:rPr>
                        <a:t>28.830</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900" kern="1200" dirty="0">
                          <a:solidFill>
                            <a:srgbClr val="000000"/>
                          </a:solidFill>
                          <a:effectLst/>
                          <a:latin typeface="+mn-lt"/>
                          <a:ea typeface="+mn-ea"/>
                          <a:cs typeface="Arial" panose="020B0604020202020204" pitchFamily="34" charset="0"/>
                        </a:rPr>
                        <a:t>China Mobile, Huawei</a:t>
                      </a:r>
                      <a:endParaRPr lang="zh-CN" sz="9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261224">
                <a:tc>
                  <a:txBody>
                    <a:bodyPr/>
                    <a:lstStyle/>
                    <a:p>
                      <a:pPr algn="ctr" fontAlgn="t"/>
                      <a:r>
                        <a:rPr lang="en-US" sz="1000" b="0" i="0" u="none" strike="noStrike" dirty="0">
                          <a:solidFill>
                            <a:srgbClr val="000000"/>
                          </a:solidFill>
                          <a:effectLst/>
                          <a:latin typeface="+mn-lt"/>
                        </a:rPr>
                        <a:t>960024</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measurement data collection to support RAN intelligence </a:t>
                      </a:r>
                    </a:p>
                  </a:txBody>
                  <a:tcPr marL="6350" marR="6350" marT="6350" marB="0">
                    <a:solidFill>
                      <a:schemeClr val="bg1">
                        <a:lumMod val="65000"/>
                      </a:schemeClr>
                    </a:solidFill>
                  </a:tcPr>
                </a:tc>
                <a:tc>
                  <a:txBody>
                    <a:bodyPr/>
                    <a:lstStyle/>
                    <a:p>
                      <a:pPr algn="l" fontAlgn="t"/>
                      <a:r>
                        <a:rPr lang="en-US" sz="1000" b="0" i="0" u="none" strike="noStrike" dirty="0">
                          <a:solidFill>
                            <a:srgbClr val="000000"/>
                          </a:solidFill>
                          <a:effectLst/>
                          <a:latin typeface="+mn-lt"/>
                        </a:rPr>
                        <a:t>FS_MEDACO_RAN</a:t>
                      </a: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SA#98(Dec. 2022)</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10%</a:t>
                      </a: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kern="1200" dirty="0">
                          <a:solidFill>
                            <a:srgbClr val="000000"/>
                          </a:solidFill>
                          <a:effectLst/>
                          <a:latin typeface="+mn-lt"/>
                          <a:ea typeface="+mn-ea"/>
                          <a:cs typeface="Arial" panose="020B0604020202020204" pitchFamily="34" charset="0"/>
                        </a:rPr>
                        <a:t>SP-220488</a:t>
                      </a:r>
                    </a:p>
                  </a:txBody>
                  <a:tcPr marL="9525" marR="9525" marT="9525" marB="9525">
                    <a:solidFill>
                      <a:schemeClr val="bg1">
                        <a:lumMod val="65000"/>
                      </a:schemeClr>
                    </a:solidFill>
                  </a:tcPr>
                </a:tc>
                <a:tc>
                  <a:txBody>
                    <a:bodyPr/>
                    <a:lstStyle/>
                    <a:p>
                      <a:pPr algn="ctr">
                        <a:lnSpc>
                          <a:spcPct val="107000"/>
                        </a:lnSpc>
                        <a:spcAft>
                          <a:spcPts val="800"/>
                        </a:spcAft>
                      </a:pPr>
                      <a:r>
                        <a:rPr lang="en-GB" sz="1000" dirty="0">
                          <a:solidFill>
                            <a:srgbClr val="0000FF"/>
                          </a:solidFill>
                          <a:latin typeface="+mn-lt"/>
                        </a:rPr>
                        <a:t>100%</a:t>
                      </a:r>
                    </a:p>
                  </a:txBody>
                  <a:tcPr marL="36002" marR="36002" marT="0" marB="0">
                    <a:solidFill>
                      <a:schemeClr val="bg1">
                        <a:lumMod val="65000"/>
                      </a:schemeClr>
                    </a:solidFill>
                  </a:tcPr>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RAN2,RAN3</a:t>
                      </a: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fr-FR" altLang="zh-CN" sz="1000" kern="1200" dirty="0">
                          <a:solidFill>
                            <a:srgbClr val="000000"/>
                          </a:solidFill>
                          <a:effectLst/>
                          <a:latin typeface="+mn-lt"/>
                          <a:ea typeface="宋体" panose="02010600030101010101" pitchFamily="2" charset="-122"/>
                          <a:cs typeface="Arial" panose="020B0604020202020204" pitchFamily="34" charset="0"/>
                        </a:rPr>
                        <a:t>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-&gt;10</a:t>
                      </a:r>
                      <a:r>
                        <a:rPr lang="en-US" altLang="zh-CN" sz="1000" kern="1200" baseline="0" dirty="0">
                          <a:solidFill>
                            <a:srgbClr val="000000"/>
                          </a:solidFill>
                          <a:effectLst/>
                          <a:latin typeface="+mn-lt"/>
                          <a:ea typeface="宋体" panose="02010600030101010101" pitchFamily="2" charset="-122"/>
                          <a:cs typeface="Arial" panose="020B0604020202020204" pitchFamily="34" charset="0"/>
                        </a:rPr>
                        <a:t>-&gt;100 </a:t>
                      </a:r>
                      <a:r>
                        <a:rPr lang="fr-FR" altLang="zh-CN" sz="1000" kern="1200" dirty="0">
                          <a:solidFill>
                            <a:srgbClr val="000000"/>
                          </a:solidFill>
                          <a:effectLst/>
                          <a:latin typeface="+mn-lt"/>
                          <a:ea typeface="宋体" panose="02010600030101010101" pitchFamily="2" charset="-122"/>
                          <a:cs typeface="Arial" panose="020B0604020202020204" pitchFamily="34" charset="0"/>
                        </a:rPr>
                        <a:t>%</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fr-FR" altLang="zh-CN" sz="1000" kern="1200" dirty="0">
                          <a:solidFill>
                            <a:srgbClr val="000000"/>
                          </a:solidFill>
                          <a:effectLst/>
                          <a:latin typeface="+mn-lt"/>
                          <a:ea typeface="+mn-ea"/>
                          <a:cs typeface="Arial" panose="020B0604020202020204" pitchFamily="34" charset="0"/>
                        </a:rPr>
                        <a:t>28.838</a:t>
                      </a:r>
                      <a:endParaRPr lang="zh-CN" sz="1000" kern="1200" dirty="0">
                        <a:solidFill>
                          <a:srgbClr val="000000"/>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marL="55563" indent="0" algn="l"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Intel</a:t>
                      </a:r>
                      <a:r>
                        <a:rPr lang="en-US" altLang="zh-CN" sz="1000" kern="1200" dirty="0">
                          <a:solidFill>
                            <a:srgbClr val="000000"/>
                          </a:solidFill>
                          <a:effectLst/>
                          <a:latin typeface="+mn-lt"/>
                          <a:ea typeface="宋体" panose="02010600030101010101" pitchFamily="2" charset="-122"/>
                          <a:cs typeface="Arial" panose="020B0604020202020204" pitchFamily="34" charset="0"/>
                        </a:rPr>
                        <a:t>,</a:t>
                      </a:r>
                      <a:r>
                        <a:rPr lang="zh-CN" altLang="en-US" sz="1000" kern="1200" dirty="0">
                          <a:solidFill>
                            <a:srgbClr val="000000"/>
                          </a:solidFill>
                          <a:effectLst/>
                          <a:latin typeface="+mn-lt"/>
                          <a:ea typeface="宋体" panose="02010600030101010101" pitchFamily="2" charset="-122"/>
                          <a:cs typeface="Arial" panose="020B0604020202020204" pitchFamily="34" charset="0"/>
                        </a:rPr>
                        <a:t> </a:t>
                      </a:r>
                      <a:r>
                        <a:rPr lang="en-US" altLang="zh-CN" sz="1000" kern="1200" dirty="0">
                          <a:solidFill>
                            <a:srgbClr val="000000"/>
                          </a:solidFill>
                          <a:effectLst/>
                          <a:latin typeface="+mn-lt"/>
                          <a:ea typeface="宋体" panose="02010600030101010101" pitchFamily="2" charset="-122"/>
                          <a:cs typeface="Arial" panose="020B0604020202020204" pitchFamily="34" charset="0"/>
                        </a:rPr>
                        <a:t>China</a:t>
                      </a:r>
                      <a:r>
                        <a:rPr lang="zh-CN" altLang="en-US" sz="1000" kern="1200" dirty="0">
                          <a:solidFill>
                            <a:srgbClr val="000000"/>
                          </a:solidFill>
                          <a:effectLst/>
                          <a:latin typeface="+mn-lt"/>
                          <a:ea typeface="宋体" panose="02010600030101010101" pitchFamily="2" charset="-122"/>
                          <a:cs typeface="Arial" panose="020B0604020202020204" pitchFamily="34" charset="0"/>
                        </a:rPr>
                        <a:t> </a:t>
                      </a:r>
                      <a:r>
                        <a:rPr lang="en-US" altLang="zh-CN" sz="1000" kern="1200" dirty="0">
                          <a:solidFill>
                            <a:srgbClr val="000000"/>
                          </a:solidFill>
                          <a:effectLst/>
                          <a:latin typeface="+mn-lt"/>
                          <a:ea typeface="宋体" panose="02010600030101010101" pitchFamily="2" charset="-122"/>
                          <a:cs typeface="Arial" panose="020B0604020202020204" pitchFamily="34" charset="0"/>
                        </a:rPr>
                        <a:t>Mobile</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6456211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a:xfrm>
            <a:off x="652463" y="0"/>
            <a:ext cx="9102725" cy="711200"/>
          </a:xfrm>
        </p:spPr>
        <p:txBody>
          <a:bodyPr/>
          <a:lstStyle/>
          <a:p>
            <a:r>
              <a:rPr lang="en-GB" altLang="en-US" sz="2400" dirty="0"/>
              <a:t>Summary</a:t>
            </a:r>
            <a:br>
              <a:rPr lang="en-GB" altLang="en-US" sz="2400" dirty="0"/>
            </a:br>
            <a:r>
              <a:rPr lang="en-US" altLang="en-US" sz="2400" dirty="0"/>
              <a:t>Rel-18 SI - Management Architecture and Mechanisms</a:t>
            </a:r>
          </a:p>
        </p:txBody>
      </p:sp>
      <p:graphicFrame>
        <p:nvGraphicFramePr>
          <p:cNvPr id="8" name="Table 5">
            <a:extLst>
              <a:ext uri="{FF2B5EF4-FFF2-40B4-BE49-F238E27FC236}">
                <a16:creationId xmlns:a16="http://schemas.microsoft.com/office/drawing/2014/main" id="{D8F42FF3-0490-47F9-A60A-62E42DC88CAC}"/>
              </a:ext>
            </a:extLst>
          </p:cNvPr>
          <p:cNvGraphicFramePr>
            <a:graphicFrameLocks noGrp="1"/>
          </p:cNvGraphicFramePr>
          <p:nvPr>
            <p:extLst>
              <p:ext uri="{D42A27DB-BD31-4B8C-83A1-F6EECF244321}">
                <p14:modId xmlns:p14="http://schemas.microsoft.com/office/powerpoint/2010/main" val="202640358"/>
              </p:ext>
            </p:extLst>
          </p:nvPr>
        </p:nvGraphicFramePr>
        <p:xfrm>
          <a:off x="162799" y="698503"/>
          <a:ext cx="11740034" cy="5995353"/>
        </p:xfrm>
        <a:graphic>
          <a:graphicData uri="http://schemas.openxmlformats.org/drawingml/2006/table">
            <a:tbl>
              <a:tblPr firstRow="1" firstCol="1" bandRow="1">
                <a:tableStyleId>{F5AB1C69-6EDB-4FF4-983F-18BD219EF322}</a:tableStyleId>
              </a:tblPr>
              <a:tblGrid>
                <a:gridCol w="527163">
                  <a:extLst>
                    <a:ext uri="{9D8B030D-6E8A-4147-A177-3AD203B41FA5}">
                      <a16:colId xmlns:a16="http://schemas.microsoft.com/office/drawing/2014/main" val="20000"/>
                    </a:ext>
                  </a:extLst>
                </a:gridCol>
                <a:gridCol w="2711124">
                  <a:extLst>
                    <a:ext uri="{9D8B030D-6E8A-4147-A177-3AD203B41FA5}">
                      <a16:colId xmlns:a16="http://schemas.microsoft.com/office/drawing/2014/main" val="20001"/>
                    </a:ext>
                  </a:extLst>
                </a:gridCol>
                <a:gridCol w="701137">
                  <a:extLst>
                    <a:ext uri="{9D8B030D-6E8A-4147-A177-3AD203B41FA5}">
                      <a16:colId xmlns:a16="http://schemas.microsoft.com/office/drawing/2014/main" val="20002"/>
                    </a:ext>
                  </a:extLst>
                </a:gridCol>
                <a:gridCol w="817799">
                  <a:extLst>
                    <a:ext uri="{9D8B030D-6E8A-4147-A177-3AD203B41FA5}">
                      <a16:colId xmlns:a16="http://schemas.microsoft.com/office/drawing/2014/main" val="20005"/>
                    </a:ext>
                  </a:extLst>
                </a:gridCol>
                <a:gridCol w="413542">
                  <a:extLst>
                    <a:ext uri="{9D8B030D-6E8A-4147-A177-3AD203B41FA5}">
                      <a16:colId xmlns:a16="http://schemas.microsoft.com/office/drawing/2014/main" val="20006"/>
                    </a:ext>
                  </a:extLst>
                </a:gridCol>
                <a:gridCol w="617917">
                  <a:extLst>
                    <a:ext uri="{9D8B030D-6E8A-4147-A177-3AD203B41FA5}">
                      <a16:colId xmlns:a16="http://schemas.microsoft.com/office/drawing/2014/main" val="440287312"/>
                    </a:ext>
                  </a:extLst>
                </a:gridCol>
                <a:gridCol w="645262">
                  <a:extLst>
                    <a:ext uri="{9D8B030D-6E8A-4147-A177-3AD203B41FA5}">
                      <a16:colId xmlns:a16="http://schemas.microsoft.com/office/drawing/2014/main" val="20007"/>
                    </a:ext>
                  </a:extLst>
                </a:gridCol>
                <a:gridCol w="1233108">
                  <a:extLst>
                    <a:ext uri="{9D8B030D-6E8A-4147-A177-3AD203B41FA5}">
                      <a16:colId xmlns:a16="http://schemas.microsoft.com/office/drawing/2014/main" val="20008"/>
                    </a:ext>
                  </a:extLst>
                </a:gridCol>
                <a:gridCol w="991932">
                  <a:extLst>
                    <a:ext uri="{9D8B030D-6E8A-4147-A177-3AD203B41FA5}">
                      <a16:colId xmlns:a16="http://schemas.microsoft.com/office/drawing/2014/main" val="20009"/>
                    </a:ext>
                  </a:extLst>
                </a:gridCol>
                <a:gridCol w="1133999">
                  <a:extLst>
                    <a:ext uri="{9D8B030D-6E8A-4147-A177-3AD203B41FA5}">
                      <a16:colId xmlns:a16="http://schemas.microsoft.com/office/drawing/2014/main" val="20010"/>
                    </a:ext>
                  </a:extLst>
                </a:gridCol>
                <a:gridCol w="1020103">
                  <a:extLst>
                    <a:ext uri="{9D8B030D-6E8A-4147-A177-3AD203B41FA5}">
                      <a16:colId xmlns:a16="http://schemas.microsoft.com/office/drawing/2014/main" val="20012"/>
                    </a:ext>
                  </a:extLst>
                </a:gridCol>
                <a:gridCol w="926948">
                  <a:extLst>
                    <a:ext uri="{9D8B030D-6E8A-4147-A177-3AD203B41FA5}">
                      <a16:colId xmlns:a16="http://schemas.microsoft.com/office/drawing/2014/main" val="20013"/>
                    </a:ext>
                  </a:extLst>
                </a:gridCol>
              </a:tblGrid>
              <a:tr h="116146">
                <a:tc>
                  <a:txBody>
                    <a:bodyPr/>
                    <a:lstStyle/>
                    <a:p>
                      <a:pPr algn="ctr">
                        <a:lnSpc>
                          <a:spcPct val="107000"/>
                        </a:lnSpc>
                        <a:spcAft>
                          <a:spcPts val="800"/>
                        </a:spcAft>
                      </a:pPr>
                      <a:r>
                        <a:rPr lang="en-GB" sz="1000" dirty="0">
                          <a:latin typeface="+mn-lt"/>
                        </a:rPr>
                        <a:t>UID</a:t>
                      </a:r>
                    </a:p>
                  </a:txBody>
                  <a:tcPr marL="36002" marR="36002" marT="0" marB="0" anchor="ctr"/>
                </a:tc>
                <a:tc>
                  <a:txBody>
                    <a:bodyPr/>
                    <a:lstStyle/>
                    <a:p>
                      <a:pPr algn="ctr">
                        <a:lnSpc>
                          <a:spcPct val="107000"/>
                        </a:lnSpc>
                        <a:spcAft>
                          <a:spcPts val="800"/>
                        </a:spcAft>
                      </a:pPr>
                      <a:r>
                        <a:rPr lang="en-GB" sz="1000" dirty="0">
                          <a:latin typeface="+mn-lt"/>
                        </a:rPr>
                        <a:t>Name</a:t>
                      </a:r>
                    </a:p>
                  </a:txBody>
                  <a:tcPr marL="36002" marR="36002" marT="0" marB="0" anchor="ctr"/>
                </a:tc>
                <a:tc>
                  <a:txBody>
                    <a:bodyPr/>
                    <a:lstStyle/>
                    <a:p>
                      <a:pPr algn="ctr">
                        <a:lnSpc>
                          <a:spcPct val="107000"/>
                        </a:lnSpc>
                        <a:spcAft>
                          <a:spcPts val="800"/>
                        </a:spcAft>
                      </a:pPr>
                      <a:r>
                        <a:rPr lang="en-GB" sz="1000" dirty="0">
                          <a:latin typeface="+mn-lt"/>
                        </a:rPr>
                        <a:t>Acronym</a:t>
                      </a:r>
                    </a:p>
                  </a:txBody>
                  <a:tcPr marL="36002" marR="36002" marT="0" marB="0" anchor="ctr"/>
                </a:tc>
                <a:tc>
                  <a:txBody>
                    <a:bodyPr/>
                    <a:lstStyle/>
                    <a:p>
                      <a:pPr algn="ctr">
                        <a:lnSpc>
                          <a:spcPct val="107000"/>
                        </a:lnSpc>
                        <a:spcAft>
                          <a:spcPts val="800"/>
                        </a:spcAft>
                      </a:pPr>
                      <a:r>
                        <a:rPr lang="en-GB" sz="1000" dirty="0">
                          <a:latin typeface="+mn-lt"/>
                        </a:rPr>
                        <a:t>Target</a:t>
                      </a:r>
                    </a:p>
                  </a:txBody>
                  <a:tcPr marL="36002" marR="36002" marT="0" marB="0" anchor="ctr"/>
                </a:tc>
                <a:tc>
                  <a:txBody>
                    <a:bodyPr/>
                    <a:lstStyle/>
                    <a:p>
                      <a:pPr algn="ctr">
                        <a:lnSpc>
                          <a:spcPct val="107000"/>
                        </a:lnSpc>
                        <a:spcAft>
                          <a:spcPts val="800"/>
                        </a:spcAft>
                      </a:pPr>
                      <a:r>
                        <a:rPr lang="en-GB" sz="10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000" b="1" kern="1200" dirty="0">
                          <a:solidFill>
                            <a:schemeClr val="lt1"/>
                          </a:solidFill>
                          <a:latin typeface="+mn-lt"/>
                          <a:ea typeface="+mn-ea"/>
                          <a:cs typeface="+mn-cs"/>
                        </a:rPr>
                        <a:t>WID</a:t>
                      </a:r>
                      <a:endParaRPr lang="en-GB" sz="10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0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0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000" dirty="0">
                          <a:solidFill>
                            <a:srgbClr val="FF0000"/>
                          </a:solidFill>
                          <a:latin typeface="+mn-lt"/>
                        </a:rPr>
                        <a:t>Related groups</a:t>
                      </a:r>
                      <a:endParaRPr lang="en-GB" sz="10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000" b="1" kern="1200" dirty="0">
                          <a:solidFill>
                            <a:srgbClr val="FF0000"/>
                          </a:solidFill>
                          <a:latin typeface="+mn-lt"/>
                          <a:ea typeface="+mn-ea"/>
                          <a:cs typeface="+mn-cs"/>
                        </a:rPr>
                        <a:t>SA5 Progress</a:t>
                      </a:r>
                      <a:endParaRPr lang="en-GB" sz="10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TR</a:t>
                      </a:r>
                      <a:endParaRPr lang="en-GB" sz="10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000" dirty="0">
                          <a:solidFill>
                            <a:srgbClr val="FF0000"/>
                          </a:solidFill>
                          <a:latin typeface="+mn-lt"/>
                        </a:rPr>
                        <a:t>Rapporteur</a:t>
                      </a:r>
                      <a:endParaRPr lang="en-GB" sz="10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93549">
                <a:tc>
                  <a:txBody>
                    <a:bodyPr/>
                    <a:lstStyle/>
                    <a:p>
                      <a:pPr algn="ctr" fontAlgn="t"/>
                      <a:r>
                        <a:rPr lang="en-US" sz="1000" b="0" i="0" u="none" strike="noStrike" dirty="0">
                          <a:solidFill>
                            <a:srgbClr val="000000"/>
                          </a:solidFill>
                          <a:effectLst/>
                          <a:latin typeface="+mn-lt"/>
                        </a:rPr>
                        <a:t>910031</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Enhancement of service-based management architecture </a:t>
                      </a:r>
                    </a:p>
                  </a:txBody>
                  <a:tcPr marL="6350" marR="6350" marT="6350" marB="0"/>
                </a:tc>
                <a:tc>
                  <a:txBody>
                    <a:bodyPr/>
                    <a:lstStyle/>
                    <a:p>
                      <a:pPr algn="l" fontAlgn="t"/>
                      <a:r>
                        <a:rPr lang="en-US" sz="1000" b="0" i="0" u="none" strike="noStrike" dirty="0" err="1">
                          <a:solidFill>
                            <a:srgbClr val="000000"/>
                          </a:solidFill>
                          <a:effectLst/>
                          <a:latin typeface="+mn-lt"/>
                        </a:rPr>
                        <a:t>FS_eSBMA</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a:t>
                      </a:r>
                      <a:r>
                        <a:rPr kumimoji="0" lang="en-US" altLang="zh-CN"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-&gt;</a:t>
                      </a:r>
                      <a:r>
                        <a:rPr kumimoji="0" lang="en-US" altLang="zh-CN" sz="1000" b="1" i="0" u="none" strike="noStrike" kern="1200" cap="none" spc="0" normalizeH="0" baseline="0" noProof="0" dirty="0">
                          <a:ln>
                            <a:noFill/>
                          </a:ln>
                          <a:solidFill>
                            <a:srgbClr val="0000FF"/>
                          </a:solidFill>
                          <a:effectLst/>
                          <a:uLnTx/>
                          <a:uFillTx/>
                          <a:latin typeface="+mn-lt"/>
                          <a:ea typeface="+mn-ea"/>
                          <a:cs typeface="Arial" panose="020B0604020202020204" pitchFamily="34" charset="0"/>
                        </a:rPr>
                        <a:t>SA#100(Jun 2023)</a:t>
                      </a:r>
                      <a:endParaRPr lang="zh-CN"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85%</a:t>
                      </a:r>
                    </a:p>
                  </a:txBody>
                  <a:tcPr marL="6350" marR="6350" marT="6350" marB="0"/>
                </a:tc>
                <a:tc>
                  <a:txBody>
                    <a:bodyPr/>
                    <a:lstStyle/>
                    <a:p>
                      <a:pPr marL="0" indent="0" algn="ctr"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SP-211451</a:t>
                      </a:r>
                    </a:p>
                  </a:txBody>
                  <a:tcPr marL="9525" marR="9525" marT="9525" marB="9525"/>
                </a:tc>
                <a:tc>
                  <a:txBody>
                    <a:bodyPr/>
                    <a:lstStyle/>
                    <a:p>
                      <a:pPr marL="0" algn="ctr" defTabSz="1219170" rtl="0" eaLnBrk="1" latinLnBrk="0" hangingPunct="1">
                        <a:lnSpc>
                          <a:spcPct val="107000"/>
                        </a:lnSpc>
                        <a:spcAft>
                          <a:spcPts val="800"/>
                        </a:spcAft>
                      </a:pPr>
                      <a:r>
                        <a:rPr lang="en-GB" sz="1000" kern="1200" dirty="0">
                          <a:solidFill>
                            <a:srgbClr val="0000FF"/>
                          </a:solidFill>
                          <a:latin typeface="+mn-lt"/>
                          <a:ea typeface="+mn-ea"/>
                          <a:cs typeface="+mn-cs"/>
                        </a:rPr>
                        <a:t>85%</a:t>
                      </a:r>
                    </a:p>
                  </a:txBody>
                  <a:tcPr marL="36002" marR="36002" marT="0" marB="0"/>
                </a:tc>
                <a:tc>
                  <a:txBody>
                    <a:bodyPr/>
                    <a:lstStyle/>
                    <a:p>
                      <a:pPr>
                        <a:lnSpc>
                          <a:spcPct val="107000"/>
                        </a:lnSpc>
                        <a:spcAft>
                          <a:spcPts val="800"/>
                        </a:spcAft>
                      </a:pPr>
                      <a:endParaRPr lang="en-GB" sz="1400" b="0" i="0" u="none" strike="noStrike" kern="1200" dirty="0">
                        <a:solidFill>
                          <a:srgbClr val="0000FF"/>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4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45-&gt;50-&gt;60-&gt;65-&gt;75%-&gt;80%-&gt;85-&gt;85%</a:t>
                      </a:r>
                      <a:endParaRPr lang="zh-CN" sz="10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28.925</a:t>
                      </a:r>
                      <a:endParaRPr lang="en-US"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Huawei, Ericsson</a:t>
                      </a:r>
                      <a:endParaRPr lang="en-US"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1"/>
                  </a:ext>
                </a:extLst>
              </a:tr>
              <a:tr h="518207">
                <a:tc>
                  <a:txBody>
                    <a:bodyPr/>
                    <a:lstStyle/>
                    <a:p>
                      <a:pPr algn="ctr" fontAlgn="t"/>
                      <a:r>
                        <a:rPr lang="en-US" sz="1050" b="0" i="0" u="none" strike="noStrike" dirty="0">
                          <a:solidFill>
                            <a:srgbClr val="000000"/>
                          </a:solidFill>
                          <a:effectLst/>
                          <a:latin typeface="+mn-lt"/>
                        </a:rPr>
                        <a:t>950027</a:t>
                      </a:r>
                    </a:p>
                  </a:txBody>
                  <a:tcPr marL="6350" marR="6350" marT="6350" marB="0"/>
                </a:tc>
                <a:tc>
                  <a:txBody>
                    <a:bodyPr/>
                    <a:lstStyle/>
                    <a:p>
                      <a:pPr algn="l" fontAlgn="t"/>
                      <a:r>
                        <a:rPr lang="en-US" sz="1050" b="0" i="0" u="none" strike="noStrike" dirty="0">
                          <a:solidFill>
                            <a:schemeClr val="tx1"/>
                          </a:solidFill>
                          <a:effectLst/>
                          <a:latin typeface="+mn-lt"/>
                        </a:rPr>
                        <a:t>Study on Basic SBMA enabler enhancements </a:t>
                      </a:r>
                    </a:p>
                  </a:txBody>
                  <a:tcPr marL="6350" marR="6350" marT="6350" marB="0"/>
                </a:tc>
                <a:tc>
                  <a:txBody>
                    <a:bodyPr/>
                    <a:lstStyle/>
                    <a:p>
                      <a:pPr algn="l" fontAlgn="t"/>
                      <a:r>
                        <a:rPr lang="en-US" sz="1050" b="0" i="0" u="none" strike="noStrike" dirty="0" err="1">
                          <a:solidFill>
                            <a:srgbClr val="000000"/>
                          </a:solidFill>
                          <a:effectLst/>
                          <a:latin typeface="+mn-lt"/>
                        </a:rPr>
                        <a:t>FS_eSBMAe</a:t>
                      </a:r>
                      <a:endParaRPr lang="en-US" sz="105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SA#98(Dec 2022)-&gt;</a:t>
                      </a:r>
                      <a:r>
                        <a:rPr lang="en-US" altLang="zh-CN" sz="1000" b="1" kern="1200" dirty="0">
                          <a:solidFill>
                            <a:srgbClr val="0000FF"/>
                          </a:solidFill>
                          <a:effectLst/>
                          <a:latin typeface="+mn-lt"/>
                          <a:ea typeface="+mn-ea"/>
                          <a:cs typeface="Arial" panose="020B0604020202020204" pitchFamily="34" charset="0"/>
                        </a:rPr>
                        <a:t>SA#100 (Jun 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50" b="0" i="0" u="none" strike="noStrike" dirty="0">
                          <a:solidFill>
                            <a:srgbClr val="000000"/>
                          </a:solidFill>
                          <a:effectLst/>
                          <a:latin typeface="+mn-lt"/>
                        </a:rPr>
                        <a:t>70%</a:t>
                      </a:r>
                    </a:p>
                  </a:txBody>
                  <a:tcPr marL="6350" marR="6350" marT="6350" marB="0"/>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50" b="0" i="0" u="none" strike="noStrike" kern="1200" dirty="0">
                          <a:solidFill>
                            <a:srgbClr val="000000"/>
                          </a:solidFill>
                          <a:effectLst/>
                          <a:latin typeface="+mn-lt"/>
                          <a:ea typeface="+mn-ea"/>
                          <a:cs typeface="+mn-cs"/>
                        </a:rPr>
                        <a:t>SP-220145</a:t>
                      </a:r>
                      <a:endParaRPr lang="en-GB" altLang="zh-CN" sz="1050" b="0" i="0" u="none" strike="noStrike" kern="1200" dirty="0">
                        <a:solidFill>
                          <a:srgbClr val="000000"/>
                        </a:solidFill>
                        <a:effectLst/>
                        <a:latin typeface="+mn-lt"/>
                        <a:ea typeface="+mn-ea"/>
                        <a:cs typeface="+mn-cs"/>
                      </a:endParaRPr>
                    </a:p>
                  </a:txBody>
                  <a:tcPr marL="9525" marR="9525" marT="9525" marB="9525"/>
                </a:tc>
                <a:tc>
                  <a:txBody>
                    <a:bodyPr/>
                    <a:lstStyle/>
                    <a:p>
                      <a:pPr marL="0" indent="0" algn="ctr" defTabSz="914296" rtl="0" eaLnBrk="1" latinLnBrk="0" hangingPunct="1">
                        <a:lnSpc>
                          <a:spcPct val="107000"/>
                        </a:lnSpc>
                        <a:spcAft>
                          <a:spcPts val="800"/>
                        </a:spcAft>
                      </a:pPr>
                      <a:r>
                        <a:rPr lang="en-GB" sz="1050" kern="1200" dirty="0">
                          <a:solidFill>
                            <a:srgbClr val="0000FF"/>
                          </a:solidFill>
                          <a:latin typeface="+mn-lt"/>
                          <a:ea typeface="+mn-ea"/>
                          <a:cs typeface="+mn-cs"/>
                        </a:rPr>
                        <a:t>85%</a:t>
                      </a:r>
                    </a:p>
                  </a:txBody>
                  <a:tcPr marL="36002" marR="36002" marT="0" marB="0"/>
                </a:tc>
                <a:tc>
                  <a:txBody>
                    <a:bodyPr/>
                    <a:lstStyle/>
                    <a:p>
                      <a:pPr marL="0" algn="l" defTabSz="914296" rtl="0" eaLnBrk="1" latinLnBrk="0" hangingPunct="1">
                        <a:lnSpc>
                          <a:spcPct val="107000"/>
                        </a:lnSpc>
                        <a:spcAft>
                          <a:spcPts val="800"/>
                        </a:spcAft>
                      </a:pPr>
                      <a:endParaRPr lang="en-GB" sz="1050" kern="1200" dirty="0">
                        <a:solidFill>
                          <a:srgbClr val="0000FF"/>
                        </a:solidFill>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05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0-&gt;5-&gt;10-</a:t>
                      </a:r>
                      <a:r>
                        <a:rPr lang="en-US" altLang="zh-CN" sz="1050" kern="1200" dirty="0">
                          <a:solidFill>
                            <a:srgbClr val="000000"/>
                          </a:solidFill>
                          <a:effectLst/>
                          <a:latin typeface="+mn-lt"/>
                          <a:ea typeface="宋体" panose="02010600030101010101" pitchFamily="2" charset="-122"/>
                          <a:cs typeface="Arial" panose="020B0604020202020204" pitchFamily="34" charset="0"/>
                        </a:rPr>
                        <a:t>&gt;15-&gt;25-&gt;35 -&gt;70-&gt;85%</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algn="ctr" defTabSz="1219170" rtl="0" eaLnBrk="1" fontAlgn="t" latinLnBrk="0" hangingPunct="1">
                        <a:lnSpc>
                          <a:spcPct val="150000"/>
                        </a:lnSpc>
                        <a:spcAft>
                          <a:spcPts val="0"/>
                        </a:spcAft>
                      </a:pPr>
                      <a:r>
                        <a:rPr lang="fr-FR" sz="1050" b="0" i="0" u="none" strike="noStrike" kern="1200" dirty="0">
                          <a:solidFill>
                            <a:srgbClr val="000000"/>
                          </a:solidFill>
                          <a:effectLst/>
                          <a:latin typeface="+mn-lt"/>
                          <a:ea typeface="+mn-ea"/>
                          <a:cs typeface="+mn-cs"/>
                        </a:rPr>
                        <a:t>28.831</a:t>
                      </a:r>
                      <a:endParaRPr lang="en-US" sz="105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50" b="0" i="0" u="none" strike="noStrike" kern="1200" dirty="0">
                          <a:solidFill>
                            <a:srgbClr val="000000"/>
                          </a:solidFill>
                          <a:effectLst/>
                          <a:latin typeface="+mn-lt"/>
                          <a:ea typeface="+mn-ea"/>
                          <a:cs typeface="+mn-cs"/>
                        </a:rPr>
                        <a:t>Nokia</a:t>
                      </a:r>
                      <a:endParaRPr lang="en-US" sz="105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2"/>
                  </a:ext>
                </a:extLst>
              </a:tr>
              <a:tr h="678132">
                <a:tc>
                  <a:txBody>
                    <a:bodyPr/>
                    <a:lstStyle/>
                    <a:p>
                      <a:pPr algn="ctr" fontAlgn="t"/>
                      <a:r>
                        <a:rPr lang="en-US" sz="1000" b="0" i="0" u="none" strike="noStrike" dirty="0">
                          <a:solidFill>
                            <a:srgbClr val="000000"/>
                          </a:solidFill>
                          <a:effectLst/>
                          <a:latin typeface="+mn-lt"/>
                        </a:rPr>
                        <a:t>950028</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URLLC </a:t>
                      </a:r>
                    </a:p>
                  </a:txBody>
                  <a:tcPr marL="6350" marR="6350" marT="6350" marB="0"/>
                </a:tc>
                <a:tc>
                  <a:txBody>
                    <a:bodyPr/>
                    <a:lstStyle/>
                    <a:p>
                      <a:pPr algn="l" fontAlgn="t"/>
                      <a:r>
                        <a:rPr lang="en-US" sz="1000" b="0" i="0" u="none" strike="noStrike" dirty="0" err="1">
                          <a:solidFill>
                            <a:srgbClr val="000000"/>
                          </a:solidFill>
                          <a:effectLst/>
                          <a:latin typeface="+mn-lt"/>
                        </a:rPr>
                        <a:t>FS_URLLC_Mgt</a:t>
                      </a:r>
                      <a:endParaRPr lang="en-US" sz="1000" b="0" i="0" u="none" strike="noStrike" dirty="0">
                        <a:solidFill>
                          <a:srgbClr val="000000"/>
                        </a:solidFill>
                        <a:effectLst/>
                        <a:latin typeface="+mn-lt"/>
                      </a:endParaRPr>
                    </a:p>
                  </a:txBody>
                  <a:tcPr marL="6350" marR="6350" marT="6350" marB="0"/>
                </a:tc>
                <a:tc>
                  <a:txBody>
                    <a:bodyPr/>
                    <a:lstStyle/>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SA#99(Mar 2023) -&gt;</a:t>
                      </a:r>
                      <a:r>
                        <a:rPr lang="en-US" altLang="zh-CN" sz="1000" b="1" kern="1200" dirty="0">
                          <a:solidFill>
                            <a:srgbClr val="0000FF"/>
                          </a:solidFill>
                          <a:effectLst/>
                          <a:latin typeface="+mn-lt"/>
                          <a:ea typeface="+mn-ea"/>
                          <a:cs typeface="Arial" panose="020B0604020202020204" pitchFamily="34" charset="0"/>
                        </a:rPr>
                        <a:t>SA#100(Jun 2023)</a:t>
                      </a:r>
                      <a:endParaRPr lang="en-US"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62%</a:t>
                      </a:r>
                    </a:p>
                  </a:txBody>
                  <a:tcPr marL="6350" marR="6350" marT="6350" marB="0"/>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00" b="0" i="0" u="none" strike="noStrike" kern="1200" dirty="0">
                          <a:solidFill>
                            <a:srgbClr val="000000"/>
                          </a:solidFill>
                          <a:effectLst/>
                          <a:latin typeface="+mn-lt"/>
                          <a:ea typeface="+mn-ea"/>
                          <a:cs typeface="+mn-cs"/>
                        </a:rPr>
                        <a:t>SP-220146</a:t>
                      </a:r>
                      <a:endParaRPr lang="en-GB" altLang="zh-CN" sz="1000" b="0" i="0" u="none" strike="noStrike" kern="1200" dirty="0">
                        <a:solidFill>
                          <a:srgbClr val="000000"/>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80%</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&gt;15-&gt;40-&gt;60-&gt;62-&gt;80%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28.832</a:t>
                      </a:r>
                      <a:endParaRPr lang="en-US"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Unicom</a:t>
                      </a:r>
                      <a:endParaRPr lang="en-US"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3"/>
                  </a:ext>
                </a:extLst>
              </a:tr>
              <a:tr h="337362">
                <a:tc>
                  <a:txBody>
                    <a:bodyPr/>
                    <a:lstStyle/>
                    <a:p>
                      <a:pPr algn="ctr" fontAlgn="t"/>
                      <a:r>
                        <a:rPr lang="en-US" sz="1000" b="0" i="0" u="none" strike="noStrike" dirty="0">
                          <a:solidFill>
                            <a:srgbClr val="000000"/>
                          </a:solidFill>
                          <a:effectLst/>
                          <a:latin typeface="+mn-lt"/>
                        </a:rPr>
                        <a:t>950030</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Management Aspect of 5GLAN </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FS_5GLAN_Mgt</a:t>
                      </a:r>
                    </a:p>
                  </a:txBody>
                  <a:tcPr marL="6350" marR="6350" marT="6350" marB="0">
                    <a:solidFill>
                      <a:schemeClr val="bg1">
                        <a:lumMod val="65000"/>
                      </a:schemeClr>
                    </a:solidFill>
                  </a:tcPr>
                </a:tc>
                <a:tc>
                  <a:txBody>
                    <a:bodyPr/>
                    <a:lstStyle/>
                    <a:p>
                      <a:pPr marL="0" algn="ctr" defTabSz="1219170" rtl="0" eaLnBrk="1" latinLnBrk="0" hangingPunct="1">
                        <a:lnSpc>
                          <a:spcPct val="100000"/>
                        </a:lnSpc>
                        <a:spcAft>
                          <a:spcPts val="0"/>
                        </a:spcAft>
                      </a:pPr>
                      <a:r>
                        <a:rPr lang="en-US" altLang="zh-CN" sz="1000" b="0" kern="1200" dirty="0">
                          <a:solidFill>
                            <a:schemeClr val="tx1"/>
                          </a:solidFill>
                          <a:effectLst/>
                          <a:latin typeface="+mn-lt"/>
                          <a:ea typeface="+mn-ea"/>
                          <a:cs typeface="Arial" panose="020B0604020202020204" pitchFamily="34" charset="0"/>
                        </a:rPr>
                        <a:t>SA#99 (Mar. 2023)</a:t>
                      </a: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98%</a:t>
                      </a:r>
                    </a:p>
                  </a:txBody>
                  <a:tcPr marL="6350" marR="6350" marT="6350" marB="0">
                    <a:solidFill>
                      <a:schemeClr val="bg1">
                        <a:lumMod val="65000"/>
                      </a:schemeClr>
                    </a:solidFill>
                  </a:tcPr>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00" b="0" i="0" u="none" strike="noStrike" kern="1200" dirty="0">
                          <a:solidFill>
                            <a:srgbClr val="000000"/>
                          </a:solidFill>
                          <a:effectLst/>
                          <a:latin typeface="+mn-lt"/>
                          <a:ea typeface="+mn-ea"/>
                          <a:cs typeface="+mn-cs"/>
                        </a:rPr>
                        <a:t>SP-220324</a:t>
                      </a:r>
                      <a:endParaRPr lang="en-GB" alt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dirty="0">
                          <a:solidFill>
                            <a:srgbClr val="0000FF"/>
                          </a:solidFill>
                          <a:highlight>
                            <a:srgbClr val="00FF00"/>
                          </a:highlight>
                          <a:latin typeface="+mn-lt"/>
                        </a:rPr>
                        <a:t>100%</a:t>
                      </a:r>
                    </a:p>
                  </a:txBody>
                  <a:tcPr marL="36002" marR="36002" marT="0" marB="0">
                    <a:solidFill>
                      <a:schemeClr val="bg1">
                        <a:lumMod val="65000"/>
                      </a:schemeClr>
                    </a:solidFill>
                  </a:tcPr>
                </a:tc>
                <a:tc>
                  <a:txBody>
                    <a:bodyPr/>
                    <a:lstStyle/>
                    <a:p>
                      <a:pPr>
                        <a:lnSpc>
                          <a:spcPct val="107000"/>
                        </a:lnSpc>
                        <a:spcAft>
                          <a:spcPts val="800"/>
                        </a:spcAft>
                      </a:pPr>
                      <a:endParaRPr lang="en-GB" sz="1000" dirty="0">
                        <a:solidFill>
                          <a:srgbClr val="0000FF"/>
                        </a:solidFill>
                        <a:latin typeface="+mn-lt"/>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SA2</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0-&gt;10-&gt;25-</a:t>
                      </a:r>
                      <a:r>
                        <a:rPr lang="en-US" altLang="zh-CN" sz="1000" kern="1200" dirty="0">
                          <a:solidFill>
                            <a:srgbClr val="000000"/>
                          </a:solidFill>
                          <a:effectLst/>
                          <a:latin typeface="+mn-lt"/>
                          <a:ea typeface="宋体" panose="02010600030101010101" pitchFamily="2" charset="-122"/>
                          <a:cs typeface="Arial" panose="020B0604020202020204" pitchFamily="34" charset="0"/>
                        </a:rPr>
                        <a:t>&gt;45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-&gt;65%-&gt;98%-&gt;100%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28.833</a:t>
                      </a:r>
                      <a:endParaRPr lang="en-US"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Mobile</a:t>
                      </a:r>
                      <a:endParaRPr lang="en-US"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extLst>
                  <a:ext uri="{0D108BD9-81ED-4DB2-BD59-A6C34878D82A}">
                    <a16:rowId xmlns:a16="http://schemas.microsoft.com/office/drawing/2014/main" val="10004"/>
                  </a:ext>
                </a:extLst>
              </a:tr>
              <a:tr h="678132">
                <a:tc>
                  <a:txBody>
                    <a:bodyPr/>
                    <a:lstStyle/>
                    <a:p>
                      <a:pPr algn="ctr" fontAlgn="t"/>
                      <a:r>
                        <a:rPr lang="en-US" sz="1000" b="0" i="0" u="none" strike="noStrike" dirty="0">
                          <a:solidFill>
                            <a:srgbClr val="000000"/>
                          </a:solidFill>
                          <a:effectLst/>
                          <a:latin typeface="+mn-lt"/>
                        </a:rPr>
                        <a:t>950032</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Management of Cloud Native Virtualized Network Functions </a:t>
                      </a:r>
                    </a:p>
                  </a:txBody>
                  <a:tcPr marL="6350" marR="6350" marT="6350" marB="0">
                    <a:solidFill>
                      <a:schemeClr val="bg1">
                        <a:lumMod val="65000"/>
                      </a:schemeClr>
                    </a:solidFill>
                  </a:tcPr>
                </a:tc>
                <a:tc>
                  <a:txBody>
                    <a:bodyPr/>
                    <a:lstStyle/>
                    <a:p>
                      <a:pPr algn="l" fontAlgn="t"/>
                      <a:r>
                        <a:rPr lang="en-US" sz="1000" b="0" i="0" u="none" strike="noStrike" dirty="0">
                          <a:solidFill>
                            <a:srgbClr val="000000"/>
                          </a:solidFill>
                          <a:effectLst/>
                          <a:latin typeface="+mn-lt"/>
                        </a:rPr>
                        <a:t>FS_MCVNF</a:t>
                      </a:r>
                    </a:p>
                  </a:txBody>
                  <a:tcPr marL="6350" marR="6350" marT="6350" marB="0">
                    <a:solidFill>
                      <a:schemeClr val="bg1">
                        <a:lumMod val="65000"/>
                      </a:schemeClr>
                    </a:solidFill>
                  </a:tcPr>
                </a:tc>
                <a:tc>
                  <a:txBody>
                    <a:bodyPr/>
                    <a:lstStyle/>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SA#99(Mar 2023)</a:t>
                      </a:r>
                    </a:p>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-&gt;</a:t>
                      </a:r>
                      <a:r>
                        <a:rPr lang="en-US" altLang="zh-CN" sz="1000" b="1" kern="1200" dirty="0">
                          <a:solidFill>
                            <a:srgbClr val="0000FF"/>
                          </a:solidFill>
                          <a:effectLst/>
                          <a:latin typeface="+mn-lt"/>
                          <a:ea typeface="+mn-ea"/>
                          <a:cs typeface="Arial" panose="020B0604020202020204" pitchFamily="34" charset="0"/>
                        </a:rPr>
                        <a:t>SA#100(Jun 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95%</a:t>
                      </a:r>
                    </a:p>
                  </a:txBody>
                  <a:tcPr marL="6350" marR="6350" marT="6350" marB="0">
                    <a:solidFill>
                      <a:schemeClr val="bg1">
                        <a:lumMod val="65000"/>
                      </a:schemeClr>
                    </a:solidFill>
                  </a:tcP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SP-220150</a:t>
                      </a:r>
                      <a:endParaRPr lang="zh-CN" alt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dirty="0">
                          <a:solidFill>
                            <a:srgbClr val="0000FF"/>
                          </a:solidFill>
                          <a:highlight>
                            <a:srgbClr val="00FF00"/>
                          </a:highlight>
                          <a:latin typeface="+mn-lt"/>
                        </a:rPr>
                        <a:t>100%</a:t>
                      </a:r>
                    </a:p>
                  </a:txBody>
                  <a:tcPr marL="36002" marR="36002" marT="0" marB="0">
                    <a:solidFill>
                      <a:schemeClr val="bg1">
                        <a:lumMod val="65000"/>
                      </a:schemeClr>
                    </a:solidFill>
                  </a:tcPr>
                </a:tc>
                <a:tc>
                  <a:txBody>
                    <a:bodyPr/>
                    <a:lstStyle/>
                    <a:p>
                      <a:pPr>
                        <a:lnSpc>
                          <a:spcPct val="107000"/>
                        </a:lnSpc>
                        <a:spcAft>
                          <a:spcPts val="800"/>
                        </a:spcAft>
                      </a:pPr>
                      <a:endParaRPr lang="en-GB" sz="1000" dirty="0">
                        <a:solidFill>
                          <a:srgbClr val="0000FF"/>
                        </a:solidFill>
                        <a:latin typeface="+mn-lt"/>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65000"/>
                      </a:schemeClr>
                    </a:solidFill>
                  </a:tcP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0-&gt;0-&gt;5-&gt;15-&gt;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30-&gt;70%-&gt;95%</a:t>
                      </a:r>
                      <a:endParaRPr 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28.834</a:t>
                      </a:r>
                      <a:endParaRPr 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Mobile </a:t>
                      </a:r>
                      <a:endParaRPr 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extLst>
                  <a:ext uri="{0D108BD9-81ED-4DB2-BD59-A6C34878D82A}">
                    <a16:rowId xmlns:a16="http://schemas.microsoft.com/office/drawing/2014/main" val="10005"/>
                  </a:ext>
                </a:extLst>
              </a:tr>
              <a:tr h="468559">
                <a:tc>
                  <a:txBody>
                    <a:bodyPr/>
                    <a:lstStyle/>
                    <a:p>
                      <a:pPr algn="ctr" fontAlgn="t"/>
                      <a:r>
                        <a:rPr lang="en-US" sz="1000" b="0" i="0" u="none" strike="noStrike" dirty="0">
                          <a:solidFill>
                            <a:srgbClr val="000000"/>
                          </a:solidFill>
                          <a:effectLst/>
                          <a:latin typeface="+mn-lt"/>
                        </a:rPr>
                        <a:t>950033</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5G MOCN Network Sharing Phase2 </a:t>
                      </a:r>
                    </a:p>
                  </a:txBody>
                  <a:tcPr marL="6350" marR="6350" marT="6350" marB="0"/>
                </a:tc>
                <a:tc>
                  <a:txBody>
                    <a:bodyPr/>
                    <a:lstStyle/>
                    <a:p>
                      <a:pPr algn="l" fontAlgn="t"/>
                      <a:r>
                        <a:rPr lang="en-US" sz="1000" b="0" i="0" u="none" strike="noStrike" dirty="0">
                          <a:solidFill>
                            <a:srgbClr val="000000"/>
                          </a:solidFill>
                          <a:effectLst/>
                          <a:latin typeface="+mn-lt"/>
                        </a:rPr>
                        <a:t>FS_MANS_ph2</a:t>
                      </a: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rgbClr val="000000"/>
                          </a:solidFill>
                          <a:effectLst/>
                          <a:latin typeface="+mn-lt"/>
                          <a:ea typeface="+mn-ea"/>
                          <a:cs typeface="Arial" panose="020B0604020202020204" pitchFamily="34" charset="0"/>
                        </a:rPr>
                        <a:t>SA#99(Mar. 2023) -&gt;</a:t>
                      </a:r>
                      <a:r>
                        <a:rPr lang="en-US" altLang="zh-CN" sz="1000" b="1" kern="1200" dirty="0">
                          <a:solidFill>
                            <a:srgbClr val="0000FF"/>
                          </a:solidFill>
                          <a:effectLst/>
                          <a:latin typeface="+mn-lt"/>
                          <a:ea typeface="+mn-ea"/>
                          <a:cs typeface="Arial" panose="020B0604020202020204" pitchFamily="34" charset="0"/>
                        </a:rPr>
                        <a:t>SA#100(Jun 2023)</a:t>
                      </a:r>
                      <a:endParaRPr lang="zh-CN" altLang="zh-CN"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94%</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SP-220151</a:t>
                      </a:r>
                      <a:endParaRPr lang="zh-CN" altLang="zh-CN" sz="1000" b="0" i="0" u="none" strike="noStrike" kern="1200" dirty="0">
                        <a:solidFill>
                          <a:srgbClr val="000000"/>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dirty="0">
                          <a:solidFill>
                            <a:srgbClr val="0000FF"/>
                          </a:solidFill>
                          <a:latin typeface="+mn-lt"/>
                        </a:rPr>
                        <a:t>94%</a:t>
                      </a:r>
                    </a:p>
                  </a:txBody>
                  <a:tcPr marL="36002" marR="36002" marT="0" marB="0"/>
                </a:tc>
                <a:tc>
                  <a:txBody>
                    <a:bodyPr/>
                    <a:lstStyle/>
                    <a:p>
                      <a:pPr>
                        <a:lnSpc>
                          <a:spcPct val="107000"/>
                        </a:lnSpc>
                        <a:spcAft>
                          <a:spcPts val="800"/>
                        </a:spcAft>
                      </a:pPr>
                      <a:endParaRPr lang="en-GB" sz="10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0-&gt;10-&gt;30-&gt;40-&gt;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75-&gt;90-&gt;94-&gt;94%</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Unicom</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6"/>
                  </a:ext>
                </a:extLst>
              </a:tr>
              <a:tr h="468559">
                <a:tc>
                  <a:txBody>
                    <a:bodyPr/>
                    <a:lstStyle/>
                    <a:p>
                      <a:pPr algn="ctr" fontAlgn="t"/>
                      <a:r>
                        <a:rPr lang="en-US" sz="1000" b="0" i="0" u="none" strike="noStrike" dirty="0">
                          <a:solidFill>
                            <a:srgbClr val="000000"/>
                          </a:solidFill>
                          <a:effectLst/>
                          <a:latin typeface="+mn-lt"/>
                        </a:rPr>
                        <a:t>950034</a:t>
                      </a:r>
                    </a:p>
                  </a:txBody>
                  <a:tcPr marL="6350" marR="6350" marT="6350" marB="0"/>
                </a:tc>
                <a:tc>
                  <a:txBody>
                    <a:bodyPr/>
                    <a:lstStyle/>
                    <a:p>
                      <a:pPr algn="l" fontAlgn="t"/>
                      <a:r>
                        <a:rPr lang="en-US" sz="1000" b="0" i="0" u="none" strike="noStrike" dirty="0">
                          <a:solidFill>
                            <a:schemeClr val="tx1"/>
                          </a:solidFill>
                          <a:effectLst/>
                          <a:latin typeface="+mn-lt"/>
                        </a:rPr>
                        <a:t>Study on Management of Trace/MDT phase 2 </a:t>
                      </a:r>
                    </a:p>
                  </a:txBody>
                  <a:tcPr marL="6350" marR="6350" marT="6350" marB="0"/>
                </a:tc>
                <a:tc>
                  <a:txBody>
                    <a:bodyPr/>
                    <a:lstStyle/>
                    <a:p>
                      <a:pPr algn="l" fontAlgn="t"/>
                      <a:r>
                        <a:rPr lang="en-US" sz="1000" b="0" i="0" u="none" strike="noStrike" dirty="0">
                          <a:solidFill>
                            <a:schemeClr val="tx1"/>
                          </a:solidFill>
                          <a:effectLst/>
                          <a:latin typeface="+mn-lt"/>
                        </a:rPr>
                        <a:t>FS_5GMDT_Ph2</a:t>
                      </a:r>
                    </a:p>
                  </a:txBody>
                  <a:tcPr marL="6350" marR="6350" marT="6350" marB="0"/>
                </a:tc>
                <a:tc>
                  <a:txBody>
                    <a:bodyPr/>
                    <a:lstStyle/>
                    <a:p>
                      <a:pPr marL="0" algn="ctr" defTabSz="1219170" rtl="0" eaLnBrk="1" latinLnBrk="0" hangingPunct="1">
                        <a:lnSpc>
                          <a:spcPct val="100000"/>
                        </a:lnSpc>
                        <a:spcAft>
                          <a:spcPts val="0"/>
                        </a:spcAft>
                      </a:pPr>
                      <a:r>
                        <a:rPr lang="en-US" altLang="zh-CN" sz="1000" b="0" kern="1200" dirty="0">
                          <a:solidFill>
                            <a:schemeClr val="tx1"/>
                          </a:solidFill>
                          <a:effectLst/>
                          <a:latin typeface="+mn-lt"/>
                          <a:ea typeface="+mn-ea"/>
                          <a:cs typeface="Arial" panose="020B0604020202020204" pitchFamily="34" charset="0"/>
                        </a:rPr>
                        <a:t>SA#99 (Mar 2023)</a:t>
                      </a:r>
                    </a:p>
                    <a:p>
                      <a:pPr marL="0" algn="ctr" defTabSz="1219170" rtl="0" eaLnBrk="1" latinLnBrk="0" hangingPunct="1">
                        <a:lnSpc>
                          <a:spcPct val="100000"/>
                        </a:lnSpc>
                        <a:spcAft>
                          <a:spcPts val="0"/>
                        </a:spcAft>
                      </a:pPr>
                      <a:r>
                        <a:rPr lang="en-US" altLang="zh-CN" sz="1000" b="1" kern="1200" dirty="0">
                          <a:solidFill>
                            <a:srgbClr val="0000FF"/>
                          </a:solidFill>
                          <a:effectLst/>
                          <a:latin typeface="+mn-lt"/>
                          <a:ea typeface="+mn-ea"/>
                          <a:cs typeface="Arial" panose="020B0604020202020204" pitchFamily="34" charset="0"/>
                        </a:rPr>
                        <a:t>-&gt;SA#100 (Jun 2023)</a:t>
                      </a:r>
                      <a:endParaRPr lang="zh-CN"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marL="0" algn="ctr" defTabSz="1219170" rtl="0" eaLnBrk="1" fontAlgn="t" latinLnBrk="0" hangingPunct="1"/>
                      <a:r>
                        <a:rPr lang="en-US" sz="1000" b="0" i="0" u="none" strike="noStrike" kern="1200" dirty="0">
                          <a:solidFill>
                            <a:srgbClr val="000000"/>
                          </a:solidFill>
                          <a:effectLst/>
                          <a:latin typeface="+mn-lt"/>
                          <a:ea typeface="+mn-ea"/>
                          <a:cs typeface="+mn-cs"/>
                        </a:rPr>
                        <a:t>60%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SP-220152</a:t>
                      </a:r>
                      <a:endParaRPr lang="zh-CN" alt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07000"/>
                        </a:lnSpc>
                        <a:spcAft>
                          <a:spcPts val="800"/>
                        </a:spcAft>
                      </a:pPr>
                      <a:r>
                        <a:rPr lang="en-GB" sz="1000" b="0" i="0" u="none" strike="noStrike" kern="1200" dirty="0">
                          <a:solidFill>
                            <a:srgbClr val="0000FF"/>
                          </a:solidFill>
                          <a:effectLst/>
                          <a:latin typeface="+mn-lt"/>
                          <a:ea typeface="+mn-ea"/>
                          <a:cs typeface="+mn-cs"/>
                        </a:rPr>
                        <a:t>70%</a:t>
                      </a:r>
                    </a:p>
                  </a:txBody>
                  <a:tcPr marL="36002" marR="36002" marT="0" marB="0"/>
                </a:tc>
                <a:tc>
                  <a:txBody>
                    <a:bodyPr/>
                    <a:lstStyle/>
                    <a:p>
                      <a:pPr marL="0" algn="ctr" defTabSz="1219170" rtl="0" eaLnBrk="1" latinLnBrk="0" hangingPunct="1">
                        <a:lnSpc>
                          <a:spcPct val="107000"/>
                        </a:lnSpc>
                        <a:spcAft>
                          <a:spcPts val="800"/>
                        </a:spcAft>
                      </a:pPr>
                      <a:endParaRPr lang="en-GB" sz="1000" b="0" kern="1200" dirty="0">
                        <a:solidFill>
                          <a:schemeClr val="tx1"/>
                        </a:solidFill>
                        <a:effectLst/>
                        <a:latin typeface="+mn-lt"/>
                        <a:ea typeface="+mn-ea"/>
                        <a:cs typeface="Arial" panose="020B0604020202020204" pitchFamily="34" charset="0"/>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0-&gt;10-&gt;15-&gt;20-&gt;25-&gt;35-&gt;60-&gt;70%</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28.837</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Nokia </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7"/>
                  </a:ext>
                </a:extLst>
              </a:tr>
              <a:tr h="468559">
                <a:tc>
                  <a:txBody>
                    <a:bodyPr/>
                    <a:lstStyle/>
                    <a:p>
                      <a:pPr algn="ctr" fontAlgn="t"/>
                      <a:r>
                        <a:rPr lang="en-US" sz="1000" b="0" i="0" u="none" strike="noStrike" dirty="0">
                          <a:solidFill>
                            <a:srgbClr val="000000"/>
                          </a:solidFill>
                          <a:effectLst/>
                          <a:latin typeface="+mn-lt"/>
                        </a:rPr>
                        <a:t>960026</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IoT NTN Enhancements </a:t>
                      </a:r>
                    </a:p>
                  </a:txBody>
                  <a:tcPr marL="6350" marR="6350" marT="6350" marB="0"/>
                </a:tc>
                <a:tc>
                  <a:txBody>
                    <a:bodyPr/>
                    <a:lstStyle/>
                    <a:p>
                      <a:pPr algn="l" fontAlgn="t"/>
                      <a:r>
                        <a:rPr lang="en-US" sz="1000" b="0" i="0" u="none" strike="noStrike" dirty="0" err="1">
                          <a:solidFill>
                            <a:srgbClr val="000000"/>
                          </a:solidFill>
                          <a:effectLst/>
                          <a:latin typeface="+mn-lt"/>
                        </a:rPr>
                        <a:t>FS_IoT_NTN</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a:t>
                      </a:r>
                      <a:r>
                        <a:rPr lang="en-US" altLang="zh-CN" sz="1000" b="1" kern="1200" dirty="0">
                          <a:solidFill>
                            <a:srgbClr val="0000FF"/>
                          </a:solidFill>
                          <a:effectLst/>
                          <a:latin typeface="+mn-lt"/>
                          <a:ea typeface="+mn-ea"/>
                          <a:cs typeface="Arial" panose="020B0604020202020204" pitchFamily="34" charset="0"/>
                        </a:rPr>
                        <a:t> -&gt; SA#100 (Jun 2023)</a:t>
                      </a:r>
                    </a:p>
                  </a:txBody>
                  <a:tcPr marL="9525" marR="9525" marT="9525" marB="9525"/>
                </a:tc>
                <a:tc>
                  <a:txBody>
                    <a:bodyPr/>
                    <a:lstStyle/>
                    <a:p>
                      <a:pPr algn="ctr" fontAlgn="t"/>
                      <a:r>
                        <a:rPr lang="en-US" sz="1000" b="0" i="0" u="none" strike="noStrike" dirty="0">
                          <a:solidFill>
                            <a:srgbClr val="000000"/>
                          </a:solidFill>
                          <a:effectLst/>
                          <a:latin typeface="+mn-lt"/>
                        </a:rPr>
                        <a:t>95%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SP-220490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99%</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fr-FR" altLang="zh-CN" sz="1000" b="0" i="0" u="none" strike="noStrike" kern="1200" dirty="0">
                          <a:solidFill>
                            <a:srgbClr val="000000"/>
                          </a:solidFill>
                          <a:effectLst/>
                          <a:latin typeface="+mn-lt"/>
                          <a:ea typeface="+mn-ea"/>
                          <a:cs typeface="+mn-cs"/>
                        </a:rPr>
                        <a:t>0-&gt;20-&gt;30-&gt;75-&gt;95%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28.841</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China </a:t>
                      </a:r>
                      <a:r>
                        <a:rPr lang="fr-FR" altLang="zh-CN" sz="1000" b="0" i="0" u="none" strike="noStrike" kern="1200" dirty="0" err="1">
                          <a:solidFill>
                            <a:srgbClr val="000000"/>
                          </a:solidFill>
                          <a:effectLst/>
                          <a:latin typeface="+mn-lt"/>
                          <a:ea typeface="+mn-ea"/>
                          <a:cs typeface="+mn-cs"/>
                        </a:rPr>
                        <a:t>Unicom</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8"/>
                  </a:ext>
                </a:extLst>
              </a:tr>
              <a:tr h="241379">
                <a:tc>
                  <a:txBody>
                    <a:bodyPr/>
                    <a:lstStyle/>
                    <a:p>
                      <a:pPr algn="ctr" fontAlgn="t"/>
                      <a:r>
                        <a:rPr lang="en-US" sz="1000" b="0" i="0" u="none" strike="noStrike" dirty="0">
                          <a:solidFill>
                            <a:srgbClr val="000000"/>
                          </a:solidFill>
                          <a:effectLst/>
                          <a:latin typeface="+mn-lt"/>
                        </a:rPr>
                        <a:t>970029</a:t>
                      </a:r>
                    </a:p>
                  </a:txBody>
                  <a:tcPr marL="6350" marR="6350" marT="635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Study on Data management phase 2</a:t>
                      </a:r>
                      <a:endParaRPr lang="zh-CN" sz="1000" kern="1200" dirty="0">
                        <a:solidFill>
                          <a:schemeClr val="tx1"/>
                        </a:solidFill>
                        <a:effectLst/>
                        <a:latin typeface="+mn-lt"/>
                        <a:ea typeface="宋体" panose="02010600030101010101" pitchFamily="2" charset="-122"/>
                        <a:cs typeface="+mn-cs"/>
                      </a:endParaRPr>
                    </a:p>
                  </a:txBody>
                  <a:tcPr marL="9525" marR="9525" marT="9525" marB="9525"/>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FS_MADCOL_ph2</a:t>
                      </a:r>
                      <a:endParaRPr lang="zh-CN" altLang="en-US" sz="1000" kern="1200" dirty="0">
                        <a:solidFill>
                          <a:schemeClr val="tx1"/>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SA#100 (Jun 2023)</a:t>
                      </a:r>
                    </a:p>
                  </a:txBody>
                  <a:tcPr marL="9525" marR="9525" marT="9525" marB="9525"/>
                </a:tc>
                <a:tc>
                  <a:txBody>
                    <a:bodyPr/>
                    <a:lstStyle/>
                    <a:p>
                      <a:pPr algn="ctr" fontAlgn="t"/>
                      <a:r>
                        <a:rPr lang="en-US" sz="1000" b="0" i="0" u="none" strike="noStrike" dirty="0">
                          <a:solidFill>
                            <a:srgbClr val="000000"/>
                          </a:solidFill>
                          <a:effectLst/>
                          <a:latin typeface="+mn-lt"/>
                        </a:rPr>
                        <a:t>10%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SP-220842</a:t>
                      </a:r>
                      <a:endParaRPr lang="zh-CN" altLang="zh-CN" sz="1000" kern="1200" dirty="0">
                        <a:solidFill>
                          <a:schemeClr val="tx1"/>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15%</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0-&gt;5-&gt;10-&gt;15%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Nokia</a:t>
                      </a:r>
                      <a:endParaRPr lang="zh-CN" altLang="en-US" sz="1000" kern="1200" dirty="0">
                        <a:solidFill>
                          <a:schemeClr val="tx1"/>
                        </a:solidFill>
                        <a:effectLst/>
                        <a:latin typeface="+mn-lt"/>
                        <a:ea typeface="+mn-ea"/>
                        <a:cs typeface="+mn-cs"/>
                      </a:endParaRPr>
                    </a:p>
                  </a:txBody>
                  <a:tcPr marL="9525" marR="9525" marT="9525" marB="9525"/>
                </a:tc>
                <a:extLst>
                  <a:ext uri="{0D108BD9-81ED-4DB2-BD59-A6C34878D82A}">
                    <a16:rowId xmlns:a16="http://schemas.microsoft.com/office/drawing/2014/main" val="1920802795"/>
                  </a:ext>
                </a:extLst>
              </a:tr>
            </a:tbl>
          </a:graphicData>
        </a:graphic>
      </p:graphicFrame>
      <p:sp>
        <p:nvSpPr>
          <p:cNvPr id="4" name="TextBox 1">
            <a:extLst>
              <a:ext uri="{FF2B5EF4-FFF2-40B4-BE49-F238E27FC236}">
                <a16:creationId xmlns:a16="http://schemas.microsoft.com/office/drawing/2014/main" id="{BBE1C7FC-C35F-4066-873D-788364516E8F}"/>
              </a:ext>
            </a:extLst>
          </p:cNvPr>
          <p:cNvSpPr txBox="1">
            <a:spLocks noChangeArrowheads="1"/>
          </p:cNvSpPr>
          <p:nvPr/>
        </p:nvSpPr>
        <p:spPr bwMode="auto">
          <a:xfrm>
            <a:off x="5052544" y="6596390"/>
            <a:ext cx="5622713" cy="261610"/>
          </a:xfrm>
          <a:prstGeom prst="rect">
            <a:avLst/>
          </a:prstGeom>
          <a:solidFill>
            <a:schemeClr val="bg1"/>
          </a:solidFill>
          <a:ln>
            <a:noFill/>
          </a:ln>
          <a:extLst/>
        </p:spPr>
        <p:txBody>
          <a:bodyPr wrap="square">
            <a:spAutoFit/>
          </a:bodyPr>
          <a:lstStyle/>
          <a:p>
            <a:pPr defTabSz="1219170"/>
            <a:r>
              <a:rPr lang="en-GB" altLang="en-US" sz="1100" dirty="0">
                <a:solidFill>
                  <a:prstClr val="black"/>
                </a:solidFill>
                <a:ea typeface="MS PGothic" panose="020B0600070205080204" pitchFamily="34" charset="-128"/>
                <a:cs typeface="+mn-cs"/>
              </a:rPr>
              <a:t>For more information, see the full Work Plan at: </a:t>
            </a:r>
            <a:r>
              <a:rPr lang="en-GB" altLang="en-US" sz="1100" dirty="0">
                <a:solidFill>
                  <a:prstClr val="black"/>
                </a:solidFill>
                <a:ea typeface="MS PGothic" panose="020B0600070205080204" pitchFamily="34" charset="-128"/>
                <a:cs typeface="+mn-cs"/>
                <a:hlinkClick r:id="rId2"/>
              </a:rPr>
              <a:t>ftp://ftp.3gpp.org/information/WorkPlan</a:t>
            </a:r>
            <a:endParaRPr lang="en-GB" altLang="en-US" sz="1100" dirty="0">
              <a:solidFill>
                <a:prstClr val="black"/>
              </a:solidFill>
              <a:ea typeface="MS PGothic" panose="020B0600070205080204" pitchFamily="34" charset="-128"/>
              <a:cs typeface="+mn-cs"/>
            </a:endParaRPr>
          </a:p>
        </p:txBody>
      </p:sp>
    </p:spTree>
    <p:extLst>
      <p:ext uri="{BB962C8B-B14F-4D97-AF65-F5344CB8AC3E}">
        <p14:creationId xmlns:p14="http://schemas.microsoft.com/office/powerpoint/2010/main" val="210949578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(1/4)</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464888258"/>
              </p:ext>
            </p:extLst>
          </p:nvPr>
        </p:nvGraphicFramePr>
        <p:xfrm>
          <a:off x="194694" y="1025150"/>
          <a:ext cx="11567459" cy="1968818"/>
        </p:xfrm>
        <a:graphic>
          <a:graphicData uri="http://schemas.openxmlformats.org/drawingml/2006/table">
            <a:tbl>
              <a:tblPr firstRow="1" firstCol="1" bandRow="1">
                <a:tableStyleId>{F5AB1C69-6EDB-4FF4-983F-18BD219EF322}</a:tableStyleId>
              </a:tblPr>
              <a:tblGrid>
                <a:gridCol w="651856">
                  <a:extLst>
                    <a:ext uri="{9D8B030D-6E8A-4147-A177-3AD203B41FA5}">
                      <a16:colId xmlns:a16="http://schemas.microsoft.com/office/drawing/2014/main" val="20000"/>
                    </a:ext>
                  </a:extLst>
                </a:gridCol>
                <a:gridCol w="2529926">
                  <a:extLst>
                    <a:ext uri="{9D8B030D-6E8A-4147-A177-3AD203B41FA5}">
                      <a16:colId xmlns:a16="http://schemas.microsoft.com/office/drawing/2014/main" val="20001"/>
                    </a:ext>
                  </a:extLst>
                </a:gridCol>
                <a:gridCol w="688902">
                  <a:extLst>
                    <a:ext uri="{9D8B030D-6E8A-4147-A177-3AD203B41FA5}">
                      <a16:colId xmlns:a16="http://schemas.microsoft.com/office/drawing/2014/main" val="20002"/>
                    </a:ext>
                  </a:extLst>
                </a:gridCol>
                <a:gridCol w="803529">
                  <a:extLst>
                    <a:ext uri="{9D8B030D-6E8A-4147-A177-3AD203B41FA5}">
                      <a16:colId xmlns:a16="http://schemas.microsoft.com/office/drawing/2014/main" val="20005"/>
                    </a:ext>
                  </a:extLst>
                </a:gridCol>
                <a:gridCol w="525031">
                  <a:extLst>
                    <a:ext uri="{9D8B030D-6E8A-4147-A177-3AD203B41FA5}">
                      <a16:colId xmlns:a16="http://schemas.microsoft.com/office/drawing/2014/main" val="20006"/>
                    </a:ext>
                  </a:extLst>
                </a:gridCol>
                <a:gridCol w="639416">
                  <a:extLst>
                    <a:ext uri="{9D8B030D-6E8A-4147-A177-3AD203B41FA5}">
                      <a16:colId xmlns:a16="http://schemas.microsoft.com/office/drawing/2014/main" val="2011877165"/>
                    </a:ext>
                  </a:extLst>
                </a:gridCol>
                <a:gridCol w="639416">
                  <a:extLst>
                    <a:ext uri="{9D8B030D-6E8A-4147-A177-3AD203B41FA5}">
                      <a16:colId xmlns:a16="http://schemas.microsoft.com/office/drawing/2014/main" val="20007"/>
                    </a:ext>
                  </a:extLst>
                </a:gridCol>
                <a:gridCol w="1087473">
                  <a:extLst>
                    <a:ext uri="{9D8B030D-6E8A-4147-A177-3AD203B41FA5}">
                      <a16:colId xmlns:a16="http://schemas.microsoft.com/office/drawing/2014/main" val="20008"/>
                    </a:ext>
                  </a:extLst>
                </a:gridCol>
                <a:gridCol w="1086531">
                  <a:extLst>
                    <a:ext uri="{9D8B030D-6E8A-4147-A177-3AD203B41FA5}">
                      <a16:colId xmlns:a16="http://schemas.microsoft.com/office/drawing/2014/main" val="20009"/>
                    </a:ext>
                  </a:extLst>
                </a:gridCol>
                <a:gridCol w="1002303">
                  <a:extLst>
                    <a:ext uri="{9D8B030D-6E8A-4147-A177-3AD203B41FA5}">
                      <a16:colId xmlns:a16="http://schemas.microsoft.com/office/drawing/2014/main" val="20010"/>
                    </a:ext>
                  </a:extLst>
                </a:gridCol>
                <a:gridCol w="1002303">
                  <a:extLst>
                    <a:ext uri="{9D8B030D-6E8A-4147-A177-3AD203B41FA5}">
                      <a16:colId xmlns:a16="http://schemas.microsoft.com/office/drawing/2014/main" val="20012"/>
                    </a:ext>
                  </a:extLst>
                </a:gridCol>
                <a:gridCol w="910773">
                  <a:extLst>
                    <a:ext uri="{9D8B030D-6E8A-4147-A177-3AD203B41FA5}">
                      <a16:colId xmlns:a16="http://schemas.microsoft.com/office/drawing/2014/main" val="20013"/>
                    </a:ext>
                  </a:extLst>
                </a:gridCol>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78865">
                <a:tc>
                  <a:txBody>
                    <a:bodyPr/>
                    <a:lstStyle/>
                    <a:p>
                      <a:pPr algn="ctr" fontAlgn="t"/>
                      <a:r>
                        <a:rPr lang="en-US" sz="1000" b="0" i="0" u="none" strike="noStrike" dirty="0">
                          <a:solidFill>
                            <a:srgbClr val="000000"/>
                          </a:solidFill>
                          <a:effectLst/>
                          <a:latin typeface="+mn-lt"/>
                        </a:rPr>
                        <a:t>910031</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Enhancement of service-based management architecture </a:t>
                      </a:r>
                    </a:p>
                  </a:txBody>
                  <a:tcPr marL="6350" marR="6350" marT="6350" marB="0"/>
                </a:tc>
                <a:tc>
                  <a:txBody>
                    <a:bodyPr/>
                    <a:lstStyle/>
                    <a:p>
                      <a:pPr algn="l" fontAlgn="t"/>
                      <a:r>
                        <a:rPr lang="en-US" sz="1000" b="0" i="0" u="none" strike="noStrike" dirty="0" err="1">
                          <a:solidFill>
                            <a:srgbClr val="000000"/>
                          </a:solidFill>
                          <a:effectLst/>
                          <a:latin typeface="+mn-lt"/>
                        </a:rPr>
                        <a:t>FS_eSBMA</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a:t>
                      </a:r>
                      <a:r>
                        <a:rPr kumimoji="0" lang="en-US" altLang="zh-CN"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rPr>
                        <a:t>-&gt;</a:t>
                      </a:r>
                      <a:r>
                        <a:rPr kumimoji="0" lang="en-US" altLang="zh-CN" sz="1000" b="1" i="0" u="none" strike="noStrike" kern="1200" cap="none" spc="0" normalizeH="0" baseline="0" noProof="0" dirty="0">
                          <a:ln>
                            <a:noFill/>
                          </a:ln>
                          <a:solidFill>
                            <a:srgbClr val="0000FF"/>
                          </a:solidFill>
                          <a:effectLst/>
                          <a:uLnTx/>
                          <a:uFillTx/>
                          <a:latin typeface="+mn-lt"/>
                          <a:ea typeface="+mn-ea"/>
                          <a:cs typeface="Arial" panose="020B0604020202020204" pitchFamily="34" charset="0"/>
                        </a:rPr>
                        <a:t>SA#100(Jun 2023)</a:t>
                      </a:r>
                      <a:endParaRPr lang="zh-CN"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85%</a:t>
                      </a:r>
                    </a:p>
                  </a:txBody>
                  <a:tcPr marL="6350" marR="6350" marT="6350" marB="0"/>
                </a:tc>
                <a:tc>
                  <a:txBody>
                    <a:bodyPr/>
                    <a:lstStyle/>
                    <a:p>
                      <a:pPr marL="0" indent="0" algn="ctr"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SP-211451</a:t>
                      </a:r>
                    </a:p>
                  </a:txBody>
                  <a:tcPr marL="9525" marR="9525" marT="9525" marB="9525"/>
                </a:tc>
                <a:tc>
                  <a:txBody>
                    <a:bodyPr/>
                    <a:lstStyle/>
                    <a:p>
                      <a:pPr marL="0" algn="ctr" defTabSz="1219170" rtl="0" eaLnBrk="1" latinLnBrk="0" hangingPunct="1">
                        <a:lnSpc>
                          <a:spcPct val="107000"/>
                        </a:lnSpc>
                        <a:spcAft>
                          <a:spcPts val="800"/>
                        </a:spcAft>
                      </a:pPr>
                      <a:r>
                        <a:rPr lang="en-GB" sz="1000" kern="1200" dirty="0">
                          <a:solidFill>
                            <a:srgbClr val="0000FF"/>
                          </a:solidFill>
                          <a:latin typeface="+mn-lt"/>
                          <a:ea typeface="+mn-ea"/>
                          <a:cs typeface="+mn-cs"/>
                        </a:rPr>
                        <a:t>85%</a:t>
                      </a:r>
                    </a:p>
                  </a:txBody>
                  <a:tcPr marL="36002" marR="36002" marT="0" marB="0"/>
                </a:tc>
                <a:tc>
                  <a:txBody>
                    <a:bodyPr/>
                    <a:lstStyle/>
                    <a:p>
                      <a:pPr>
                        <a:lnSpc>
                          <a:spcPct val="107000"/>
                        </a:lnSpc>
                        <a:spcAft>
                          <a:spcPts val="800"/>
                        </a:spcAft>
                      </a:pPr>
                      <a:endParaRPr lang="en-GB" sz="1400" b="0" i="0" u="none" strike="noStrike" kern="1200" dirty="0">
                        <a:solidFill>
                          <a:srgbClr val="0000FF"/>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4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45-&gt;50-&gt;60-&gt;65-&gt;75%-&gt;80%-&gt;85-&gt;85%</a:t>
                      </a:r>
                      <a:endParaRPr lang="zh-CN" sz="1000" kern="1200" dirty="0">
                        <a:solidFill>
                          <a:srgbClr val="000000"/>
                        </a:solidFill>
                        <a:effectLst/>
                        <a:latin typeface="+mn-lt"/>
                        <a:ea typeface="+mn-ea"/>
                        <a:cs typeface="Arial" panose="020B0604020202020204" pitchFamily="34" charset="0"/>
                      </a:endParaRPr>
                    </a:p>
                  </a:txBody>
                  <a:tcPr marL="114300" marR="114300" marT="0" marB="0"/>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28.925</a:t>
                      </a:r>
                      <a:endParaRPr lang="en-US"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Huawei, Ericsson</a:t>
                      </a:r>
                      <a:endParaRPr lang="en-US"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1"/>
                  </a:ext>
                </a:extLst>
              </a:tr>
              <a:tr h="374354">
                <a:tc>
                  <a:txBody>
                    <a:bodyPr/>
                    <a:lstStyle/>
                    <a:p>
                      <a:pPr algn="ctr" fontAlgn="t"/>
                      <a:r>
                        <a:rPr lang="en-US" sz="1050" b="0" i="0" u="none" strike="noStrike" dirty="0">
                          <a:solidFill>
                            <a:srgbClr val="000000"/>
                          </a:solidFill>
                          <a:effectLst/>
                          <a:latin typeface="+mn-lt"/>
                        </a:rPr>
                        <a:t>950027</a:t>
                      </a:r>
                    </a:p>
                  </a:txBody>
                  <a:tcPr marL="6350" marR="6350" marT="6350" marB="0"/>
                </a:tc>
                <a:tc>
                  <a:txBody>
                    <a:bodyPr/>
                    <a:lstStyle/>
                    <a:p>
                      <a:pPr algn="l" fontAlgn="t"/>
                      <a:r>
                        <a:rPr lang="en-US" sz="1050" b="0" i="0" u="none" strike="noStrike" dirty="0">
                          <a:solidFill>
                            <a:schemeClr val="tx1"/>
                          </a:solidFill>
                          <a:effectLst/>
                          <a:latin typeface="+mn-lt"/>
                        </a:rPr>
                        <a:t>Study on Basic SBMA enabler enhancements </a:t>
                      </a:r>
                    </a:p>
                  </a:txBody>
                  <a:tcPr marL="6350" marR="6350" marT="6350" marB="0"/>
                </a:tc>
                <a:tc>
                  <a:txBody>
                    <a:bodyPr/>
                    <a:lstStyle/>
                    <a:p>
                      <a:pPr algn="l" fontAlgn="t"/>
                      <a:r>
                        <a:rPr lang="en-US" sz="1050" b="0" i="0" u="none" strike="noStrike" dirty="0" err="1">
                          <a:solidFill>
                            <a:srgbClr val="000000"/>
                          </a:solidFill>
                          <a:effectLst/>
                          <a:latin typeface="+mn-lt"/>
                        </a:rPr>
                        <a:t>FS_eSBMAe</a:t>
                      </a:r>
                      <a:endParaRPr lang="en-US" sz="105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SA#98(Dec 2022)-&gt;</a:t>
                      </a:r>
                      <a:r>
                        <a:rPr lang="en-US" altLang="zh-CN" sz="1000" b="1" kern="1200" dirty="0">
                          <a:solidFill>
                            <a:srgbClr val="0000FF"/>
                          </a:solidFill>
                          <a:effectLst/>
                          <a:latin typeface="+mn-lt"/>
                          <a:ea typeface="+mn-ea"/>
                          <a:cs typeface="Arial" panose="020B0604020202020204" pitchFamily="34" charset="0"/>
                        </a:rPr>
                        <a:t>SA#100 (Jun 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50" b="0" i="0" u="none" strike="noStrike" dirty="0">
                          <a:solidFill>
                            <a:srgbClr val="000000"/>
                          </a:solidFill>
                          <a:effectLst/>
                          <a:latin typeface="+mn-lt"/>
                        </a:rPr>
                        <a:t>70%</a:t>
                      </a:r>
                    </a:p>
                  </a:txBody>
                  <a:tcPr marL="6350" marR="6350" marT="6350" marB="0"/>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50" b="0" i="0" u="none" strike="noStrike" kern="1200" dirty="0">
                          <a:solidFill>
                            <a:srgbClr val="000000"/>
                          </a:solidFill>
                          <a:effectLst/>
                          <a:latin typeface="+mn-lt"/>
                          <a:ea typeface="+mn-ea"/>
                          <a:cs typeface="+mn-cs"/>
                        </a:rPr>
                        <a:t>SP-220145</a:t>
                      </a:r>
                      <a:endParaRPr lang="en-GB" altLang="zh-CN" sz="1050" b="0" i="0" u="none" strike="noStrike" kern="1200" dirty="0">
                        <a:solidFill>
                          <a:srgbClr val="000000"/>
                        </a:solidFill>
                        <a:effectLst/>
                        <a:latin typeface="+mn-lt"/>
                        <a:ea typeface="+mn-ea"/>
                        <a:cs typeface="+mn-cs"/>
                      </a:endParaRPr>
                    </a:p>
                  </a:txBody>
                  <a:tcPr marL="9525" marR="9525" marT="9525" marB="9525"/>
                </a:tc>
                <a:tc>
                  <a:txBody>
                    <a:bodyPr/>
                    <a:lstStyle/>
                    <a:p>
                      <a:pPr marL="0" indent="0" algn="ctr" defTabSz="914296" rtl="0" eaLnBrk="1" latinLnBrk="0" hangingPunct="1">
                        <a:lnSpc>
                          <a:spcPct val="107000"/>
                        </a:lnSpc>
                        <a:spcAft>
                          <a:spcPts val="800"/>
                        </a:spcAft>
                      </a:pPr>
                      <a:r>
                        <a:rPr lang="en-GB" sz="1050" kern="1200" dirty="0">
                          <a:solidFill>
                            <a:srgbClr val="0000FF"/>
                          </a:solidFill>
                          <a:latin typeface="+mn-lt"/>
                          <a:ea typeface="+mn-ea"/>
                          <a:cs typeface="+mn-cs"/>
                        </a:rPr>
                        <a:t>85%</a:t>
                      </a:r>
                    </a:p>
                  </a:txBody>
                  <a:tcPr marL="36002" marR="36002" marT="0" marB="0"/>
                </a:tc>
                <a:tc>
                  <a:txBody>
                    <a:bodyPr/>
                    <a:lstStyle/>
                    <a:p>
                      <a:pPr marL="0" algn="l" defTabSz="914296" rtl="0" eaLnBrk="1" latinLnBrk="0" hangingPunct="1">
                        <a:lnSpc>
                          <a:spcPct val="107000"/>
                        </a:lnSpc>
                        <a:spcAft>
                          <a:spcPts val="800"/>
                        </a:spcAft>
                      </a:pPr>
                      <a:endParaRPr lang="en-GB" sz="1050" kern="1200" dirty="0">
                        <a:solidFill>
                          <a:srgbClr val="0000FF"/>
                        </a:solidFill>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endParaRPr lang="sv-SE" sz="105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50" kern="1200" dirty="0">
                          <a:solidFill>
                            <a:srgbClr val="000000"/>
                          </a:solidFill>
                          <a:effectLst/>
                          <a:latin typeface="+mn-lt"/>
                          <a:ea typeface="+mn-ea"/>
                          <a:cs typeface="Arial" panose="020B0604020202020204" pitchFamily="34" charset="0"/>
                        </a:rPr>
                        <a:t>0-&gt;5-&gt;10-</a:t>
                      </a:r>
                      <a:r>
                        <a:rPr lang="en-US" altLang="zh-CN" sz="1050" kern="1200" dirty="0">
                          <a:solidFill>
                            <a:srgbClr val="000000"/>
                          </a:solidFill>
                          <a:effectLst/>
                          <a:latin typeface="+mn-lt"/>
                          <a:ea typeface="宋体" panose="02010600030101010101" pitchFamily="2" charset="-122"/>
                          <a:cs typeface="Arial" panose="020B0604020202020204" pitchFamily="34" charset="0"/>
                        </a:rPr>
                        <a:t>&gt;15-&gt;25-&gt;35 -&gt;70-&gt;85%</a:t>
                      </a:r>
                      <a:endParaRPr lang="zh-CN" sz="105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marL="0" algn="ctr" defTabSz="1219170" rtl="0" eaLnBrk="1" fontAlgn="t" latinLnBrk="0" hangingPunct="1">
                        <a:lnSpc>
                          <a:spcPct val="150000"/>
                        </a:lnSpc>
                        <a:spcAft>
                          <a:spcPts val="0"/>
                        </a:spcAft>
                      </a:pPr>
                      <a:r>
                        <a:rPr lang="fr-FR" sz="1050" b="0" i="0" u="none" strike="noStrike" kern="1200" dirty="0">
                          <a:solidFill>
                            <a:srgbClr val="000000"/>
                          </a:solidFill>
                          <a:effectLst/>
                          <a:latin typeface="+mn-lt"/>
                          <a:ea typeface="+mn-ea"/>
                          <a:cs typeface="+mn-cs"/>
                        </a:rPr>
                        <a:t>28.831</a:t>
                      </a:r>
                      <a:endParaRPr lang="en-US" sz="105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50" b="0" i="0" u="none" strike="noStrike" kern="1200" dirty="0">
                          <a:solidFill>
                            <a:srgbClr val="000000"/>
                          </a:solidFill>
                          <a:effectLst/>
                          <a:latin typeface="+mn-lt"/>
                          <a:ea typeface="+mn-ea"/>
                          <a:cs typeface="+mn-cs"/>
                        </a:rPr>
                        <a:t>Nokia</a:t>
                      </a:r>
                      <a:endParaRPr lang="en-US" sz="105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2"/>
                  </a:ext>
                </a:extLst>
              </a:tr>
            </a:tbl>
          </a:graphicData>
        </a:graphic>
      </p:graphicFrame>
      <p:sp>
        <p:nvSpPr>
          <p:cNvPr id="6" name="Content Placeholder 7">
            <a:extLst>
              <a:ext uri="{FF2B5EF4-FFF2-40B4-BE49-F238E27FC236}">
                <a16:creationId xmlns:a16="http://schemas.microsoft.com/office/drawing/2014/main" id="{B4F8F5CC-9B36-4C4A-96C2-095377087992}"/>
              </a:ext>
            </a:extLst>
          </p:cNvPr>
          <p:cNvSpPr txBox="1">
            <a:spLocks/>
          </p:cNvSpPr>
          <p:nvPr/>
        </p:nvSpPr>
        <p:spPr>
          <a:xfrm>
            <a:off x="359191" y="3057532"/>
            <a:ext cx="5353166" cy="315870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FS_eSBMA</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 </a:t>
            </a:r>
            <a:r>
              <a:rPr lang="en-US" altLang="de-DE" sz="1400" kern="0" dirty="0">
                <a:solidFill>
                  <a:prstClr val="black"/>
                </a:solidFill>
              </a:rPr>
              <a:t>the following topics are discussed but no agreement has reached.</a:t>
            </a:r>
          </a:p>
          <a:p>
            <a:pPr marL="855123" lvl="1" indent="-455073" defTabSz="1219170">
              <a:spcBef>
                <a:spcPts val="0"/>
              </a:spcBef>
              <a:spcAft>
                <a:spcPts val="0"/>
              </a:spcAft>
              <a:defRPr/>
            </a:pPr>
            <a:r>
              <a:rPr lang="en-US" altLang="de-DE" sz="1200" kern="0" dirty="0">
                <a:solidFill>
                  <a:prstClr val="black"/>
                </a:solidFill>
              </a:rPr>
              <a:t>Add conclusion and recommendation for issue#9 and issue#12</a:t>
            </a:r>
          </a:p>
          <a:p>
            <a:pPr marL="855123" lvl="1" indent="-455073" defTabSz="1219170">
              <a:spcBef>
                <a:spcPts val="0"/>
              </a:spcBef>
              <a:spcAft>
                <a:spcPts val="0"/>
              </a:spcAft>
              <a:defRPr/>
            </a:pPr>
            <a:r>
              <a:rPr lang="en-US" altLang="de-DE" sz="1200" kern="0" dirty="0">
                <a:solidFill>
                  <a:prstClr val="black"/>
                </a:solidFill>
              </a:rPr>
              <a:t>Issues and proposal in 28.621/622/623</a:t>
            </a:r>
          </a:p>
          <a:p>
            <a:pPr marL="855123" lvl="1" indent="-455073" defTabSz="1219170">
              <a:spcBef>
                <a:spcPts val="0"/>
              </a:spcBef>
              <a:spcAft>
                <a:spcPts val="0"/>
              </a:spcAft>
              <a:defRPr/>
            </a:pPr>
            <a:r>
              <a:rPr lang="en-US" altLang="de-DE" sz="1200" kern="0" dirty="0">
                <a:solidFill>
                  <a:prstClr val="black"/>
                </a:solidFill>
              </a:rPr>
              <a:t>management function deployment scenario overview for management service features </a:t>
            </a:r>
          </a:p>
          <a:p>
            <a:pPr marL="855123" lvl="1" indent="-455073" defTabSz="1219170">
              <a:spcBef>
                <a:spcPts val="0"/>
              </a:spcBef>
              <a:spcAft>
                <a:spcPts val="0"/>
              </a:spcAft>
              <a:defRPr/>
            </a:pPr>
            <a:r>
              <a:rPr lang="en-US" altLang="de-DE" sz="1200" kern="0" dirty="0" err="1">
                <a:solidFill>
                  <a:prstClr val="black"/>
                </a:solidFill>
              </a:rPr>
              <a:t>pCR</a:t>
            </a:r>
            <a:r>
              <a:rPr lang="en-US" altLang="de-DE" sz="1200" kern="0" dirty="0">
                <a:solidFill>
                  <a:prstClr val="black"/>
                </a:solidFill>
              </a:rPr>
              <a:t> TR 28.925 Add conclusion and recommendation for issue#6 software management feature in SBMA for 5G </a:t>
            </a:r>
          </a:p>
          <a:p>
            <a:pPr marL="855123" lvl="1" indent="-455073" defTabSz="1219170">
              <a:spcBef>
                <a:spcPts val="0"/>
              </a:spcBef>
              <a:spcAft>
                <a:spcPts val="0"/>
              </a:spcAft>
              <a:defRPr/>
            </a:pPr>
            <a:endParaRPr lang="en-US" altLang="zh-CN" sz="1100" kern="0" dirty="0">
              <a:solidFill>
                <a:prstClr val="black"/>
              </a:solidFill>
            </a:endParaRPr>
          </a:p>
          <a:p>
            <a:pPr marL="455073" indent="-455073" defTabSz="1219170">
              <a:spcBef>
                <a:spcPts val="0"/>
              </a:spcBef>
              <a:spcAft>
                <a:spcPts val="0"/>
              </a:spcAft>
              <a:defRPr/>
            </a:pPr>
            <a:r>
              <a:rPr lang="en-US" altLang="zh-CN" sz="1600" kern="0" dirty="0">
                <a:solidFill>
                  <a:prstClr val="black"/>
                </a:solidFill>
              </a:rPr>
              <a:t>Impacts and dependencies on other WGs:</a:t>
            </a:r>
          </a:p>
          <a:p>
            <a:pPr marL="855123" lvl="1" indent="-455073" defTabSz="1219170">
              <a:spcBef>
                <a:spcPts val="0"/>
              </a:spcBef>
              <a:spcAft>
                <a:spcPts val="0"/>
              </a:spcAft>
              <a:defRPr/>
            </a:pPr>
            <a:r>
              <a:rPr lang="en-US" altLang="zh-CN" sz="1400" kern="0" dirty="0">
                <a:solidFill>
                  <a:prstClr val="black"/>
                </a:solidFill>
              </a:rPr>
              <a:t>Not identified</a:t>
            </a:r>
            <a:endParaRPr lang="de-DE" altLang="zh-CN" sz="1400" kern="0" dirty="0">
              <a:solidFill>
                <a:prstClr val="black"/>
              </a:solidFill>
            </a:endParaRPr>
          </a:p>
          <a:p>
            <a:pPr marL="455073" indent="-455073" defTabSz="1219170">
              <a:spcBef>
                <a:spcPts val="0"/>
              </a:spcBef>
              <a:spcAft>
                <a:spcPts val="0"/>
              </a:spcAft>
              <a:defRPr/>
            </a:pPr>
            <a:r>
              <a:rPr lang="de-DE" altLang="zh-CN" sz="1600" kern="0" dirty="0">
                <a:solidFill>
                  <a:prstClr val="black"/>
                </a:solidFill>
              </a:rPr>
              <a:t>Next steps:</a:t>
            </a:r>
          </a:p>
          <a:p>
            <a:pPr marL="855123" lvl="1" indent="-455073" defTabSz="1219170">
              <a:spcBef>
                <a:spcPts val="0"/>
              </a:spcBef>
              <a:spcAft>
                <a:spcPts val="0"/>
              </a:spcAft>
              <a:defRPr/>
            </a:pPr>
            <a:r>
              <a:rPr lang="en-US" altLang="de-DE" sz="1400" kern="0" dirty="0">
                <a:solidFill>
                  <a:prstClr val="black"/>
                </a:solidFill>
              </a:rPr>
              <a:t>Finalize the TR and provide conclusions for the listed issues</a:t>
            </a:r>
            <a:r>
              <a:rPr lang="en-US" altLang="zh-CN" sz="1400" kern="0" dirty="0">
                <a:solidFill>
                  <a:prstClr val="black"/>
                </a:solidFill>
              </a:rPr>
              <a:t>. </a:t>
            </a:r>
          </a:p>
        </p:txBody>
      </p:sp>
      <p:sp>
        <p:nvSpPr>
          <p:cNvPr id="7" name="Content Placeholder 7">
            <a:extLst>
              <a:ext uri="{FF2B5EF4-FFF2-40B4-BE49-F238E27FC236}">
                <a16:creationId xmlns:a16="http://schemas.microsoft.com/office/drawing/2014/main" id="{B4F8F5CC-9B36-4C4A-96C2-095377087992}"/>
              </a:ext>
            </a:extLst>
          </p:cNvPr>
          <p:cNvSpPr txBox="1">
            <a:spLocks/>
          </p:cNvSpPr>
          <p:nvPr/>
        </p:nvSpPr>
        <p:spPr>
          <a:xfrm>
            <a:off x="6307172" y="3057532"/>
            <a:ext cx="5634679" cy="291910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FS_eSBMAe</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855123" lvl="1" indent="-455073" defTabSz="1219170">
              <a:spcBef>
                <a:spcPts val="0"/>
              </a:spcBef>
              <a:spcAft>
                <a:spcPts val="0"/>
              </a:spcAft>
              <a:defRPr/>
            </a:pPr>
            <a:r>
              <a:rPr lang="en-US" altLang="de-DE" sz="1400" kern="0" dirty="0">
                <a:solidFill>
                  <a:prstClr val="black"/>
                </a:solidFill>
              </a:rPr>
              <a:t>New key issues for advertising NRM properties, node selection and OAS definition versioning were added. The description of the HTTP error response format was significantly improved. A CR proposal for targeted notification subscription was added.</a:t>
            </a:r>
            <a:endParaRPr lang="de-DE" altLang="de-DE" sz="1400" kern="0" dirty="0">
              <a:solidFill>
                <a:prstClr val="black"/>
              </a:solidFill>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855123" lvl="1" indent="-455073" defTabSz="1219170">
              <a:spcBef>
                <a:spcPts val="0"/>
              </a:spcBef>
              <a:spcAft>
                <a:spcPts val="0"/>
              </a:spcAft>
              <a:defRPr/>
            </a:pPr>
            <a:endParaRPr lang="en-US" sz="1400" kern="0" dirty="0">
              <a:solidFill>
                <a:prstClr val="black"/>
              </a:solidFill>
            </a:endParaRPr>
          </a:p>
          <a:p>
            <a:pPr marL="455073" indent="-455073" defTabSz="1219170">
              <a:spcBef>
                <a:spcPts val="0"/>
              </a:spcBef>
              <a:spcAft>
                <a:spcPts val="0"/>
              </a:spcAft>
              <a:defRPr/>
            </a:pPr>
            <a:r>
              <a:rPr lang="de-DE" sz="1600" kern="0" dirty="0">
                <a:solidFill>
                  <a:prstClr val="black"/>
                </a:solidFill>
                <a:latin typeface="Calibri"/>
              </a:rPr>
              <a:t>Next steps</a:t>
            </a:r>
            <a:r>
              <a:rPr lang="de-DE" sz="1400" kern="0" dirty="0">
                <a:solidFill>
                  <a:prstClr val="black"/>
                </a:solidFill>
                <a:latin typeface="Calibri"/>
              </a:rPr>
              <a:t>:</a:t>
            </a:r>
          </a:p>
          <a:p>
            <a:pPr marL="855123" lvl="1" indent="-455073" defTabSz="1219170">
              <a:spcBef>
                <a:spcPts val="0"/>
              </a:spcBef>
              <a:spcAft>
                <a:spcPts val="0"/>
              </a:spcAft>
              <a:defRPr/>
            </a:pPr>
            <a:endParaRPr lang="en-US" sz="1400" kern="0" dirty="0">
              <a:solidFill>
                <a:prstClr val="black"/>
              </a:solidFill>
            </a:endParaRPr>
          </a:p>
        </p:txBody>
      </p:sp>
    </p:spTree>
    <p:extLst>
      <p:ext uri="{BB962C8B-B14F-4D97-AF65-F5344CB8AC3E}">
        <p14:creationId xmlns:p14="http://schemas.microsoft.com/office/powerpoint/2010/main" val="379646293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(2/4)</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2733391264"/>
              </p:ext>
            </p:extLst>
          </p:nvPr>
        </p:nvGraphicFramePr>
        <p:xfrm>
          <a:off x="186381" y="943566"/>
          <a:ext cx="11683347" cy="1973834"/>
        </p:xfrm>
        <a:graphic>
          <a:graphicData uri="http://schemas.openxmlformats.org/drawingml/2006/table">
            <a:tbl>
              <a:tblPr firstRow="1" firstCol="1" bandRow="1">
                <a:tableStyleId>{F5AB1C69-6EDB-4FF4-983F-18BD219EF322}</a:tableStyleId>
              </a:tblPr>
              <a:tblGrid>
                <a:gridCol w="643669">
                  <a:extLst>
                    <a:ext uri="{9D8B030D-6E8A-4147-A177-3AD203B41FA5}">
                      <a16:colId xmlns:a16="http://schemas.microsoft.com/office/drawing/2014/main" val="20000"/>
                    </a:ext>
                  </a:extLst>
                </a:gridCol>
                <a:gridCol w="2569990">
                  <a:extLst>
                    <a:ext uri="{9D8B030D-6E8A-4147-A177-3AD203B41FA5}">
                      <a16:colId xmlns:a16="http://schemas.microsoft.com/office/drawing/2014/main" val="20001"/>
                    </a:ext>
                  </a:extLst>
                </a:gridCol>
                <a:gridCol w="695804">
                  <a:extLst>
                    <a:ext uri="{9D8B030D-6E8A-4147-A177-3AD203B41FA5}">
                      <a16:colId xmlns:a16="http://schemas.microsoft.com/office/drawing/2014/main" val="20002"/>
                    </a:ext>
                  </a:extLst>
                </a:gridCol>
                <a:gridCol w="811579">
                  <a:extLst>
                    <a:ext uri="{9D8B030D-6E8A-4147-A177-3AD203B41FA5}">
                      <a16:colId xmlns:a16="http://schemas.microsoft.com/office/drawing/2014/main" val="20005"/>
                    </a:ext>
                  </a:extLst>
                </a:gridCol>
                <a:gridCol w="539488">
                  <a:extLst>
                    <a:ext uri="{9D8B030D-6E8A-4147-A177-3AD203B41FA5}">
                      <a16:colId xmlns:a16="http://schemas.microsoft.com/office/drawing/2014/main" val="20006"/>
                    </a:ext>
                  </a:extLst>
                </a:gridCol>
                <a:gridCol w="645822">
                  <a:extLst>
                    <a:ext uri="{9D8B030D-6E8A-4147-A177-3AD203B41FA5}">
                      <a16:colId xmlns:a16="http://schemas.microsoft.com/office/drawing/2014/main" val="3298333164"/>
                    </a:ext>
                  </a:extLst>
                </a:gridCol>
                <a:gridCol w="645822">
                  <a:extLst>
                    <a:ext uri="{9D8B030D-6E8A-4147-A177-3AD203B41FA5}">
                      <a16:colId xmlns:a16="http://schemas.microsoft.com/office/drawing/2014/main" val="20007"/>
                    </a:ext>
                  </a:extLst>
                </a:gridCol>
                <a:gridCol w="1089170">
                  <a:extLst>
                    <a:ext uri="{9D8B030D-6E8A-4147-A177-3AD203B41FA5}">
                      <a16:colId xmlns:a16="http://schemas.microsoft.com/office/drawing/2014/main" val="20008"/>
                    </a:ext>
                  </a:extLst>
                </a:gridCol>
                <a:gridCol w="1097416">
                  <a:extLst>
                    <a:ext uri="{9D8B030D-6E8A-4147-A177-3AD203B41FA5}">
                      <a16:colId xmlns:a16="http://schemas.microsoft.com/office/drawing/2014/main" val="20009"/>
                    </a:ext>
                  </a:extLst>
                </a:gridCol>
                <a:gridCol w="1012345">
                  <a:extLst>
                    <a:ext uri="{9D8B030D-6E8A-4147-A177-3AD203B41FA5}">
                      <a16:colId xmlns:a16="http://schemas.microsoft.com/office/drawing/2014/main" val="20010"/>
                    </a:ext>
                  </a:extLst>
                </a:gridCol>
                <a:gridCol w="1012345">
                  <a:extLst>
                    <a:ext uri="{9D8B030D-6E8A-4147-A177-3AD203B41FA5}">
                      <a16:colId xmlns:a16="http://schemas.microsoft.com/office/drawing/2014/main" val="20012"/>
                    </a:ext>
                  </a:extLst>
                </a:gridCol>
                <a:gridCol w="919897">
                  <a:extLst>
                    <a:ext uri="{9D8B030D-6E8A-4147-A177-3AD203B41FA5}">
                      <a16:colId xmlns:a16="http://schemas.microsoft.com/office/drawing/2014/main" val="20013"/>
                    </a:ext>
                  </a:extLst>
                </a:gridCol>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78865">
                <a:tc>
                  <a:txBody>
                    <a:bodyPr/>
                    <a:lstStyle/>
                    <a:p>
                      <a:pPr algn="ctr" fontAlgn="t"/>
                      <a:r>
                        <a:rPr lang="en-US" sz="1000" b="0" i="0" u="none" strike="noStrike" dirty="0">
                          <a:solidFill>
                            <a:srgbClr val="000000"/>
                          </a:solidFill>
                          <a:effectLst/>
                          <a:latin typeface="+mn-lt"/>
                        </a:rPr>
                        <a:t>950028</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URLLC </a:t>
                      </a:r>
                    </a:p>
                  </a:txBody>
                  <a:tcPr marL="6350" marR="6350" marT="6350" marB="0"/>
                </a:tc>
                <a:tc>
                  <a:txBody>
                    <a:bodyPr/>
                    <a:lstStyle/>
                    <a:p>
                      <a:pPr algn="l" fontAlgn="t"/>
                      <a:r>
                        <a:rPr lang="en-US" sz="1000" b="0" i="0" u="none" strike="noStrike" dirty="0" err="1">
                          <a:solidFill>
                            <a:srgbClr val="000000"/>
                          </a:solidFill>
                          <a:effectLst/>
                          <a:latin typeface="+mn-lt"/>
                        </a:rPr>
                        <a:t>FS_URLLC_Mgt</a:t>
                      </a:r>
                      <a:endParaRPr lang="en-US" sz="1000" b="0" i="0" u="none" strike="noStrike" dirty="0">
                        <a:solidFill>
                          <a:srgbClr val="000000"/>
                        </a:solidFill>
                        <a:effectLst/>
                        <a:latin typeface="+mn-lt"/>
                      </a:endParaRPr>
                    </a:p>
                  </a:txBody>
                  <a:tcPr marL="6350" marR="6350" marT="6350" marB="0"/>
                </a:tc>
                <a:tc>
                  <a:txBody>
                    <a:bodyPr/>
                    <a:lstStyle/>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SA#99(Mar 2023) -&gt;</a:t>
                      </a:r>
                      <a:r>
                        <a:rPr lang="en-US" altLang="zh-CN" sz="1000" b="1" kern="1200" dirty="0">
                          <a:solidFill>
                            <a:srgbClr val="0000FF"/>
                          </a:solidFill>
                          <a:effectLst/>
                          <a:latin typeface="+mn-lt"/>
                          <a:ea typeface="+mn-ea"/>
                          <a:cs typeface="Arial" panose="020B0604020202020204" pitchFamily="34" charset="0"/>
                        </a:rPr>
                        <a:t>SA#100(Jun 2023)</a:t>
                      </a:r>
                      <a:endParaRPr lang="en-US"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62%</a:t>
                      </a:r>
                    </a:p>
                  </a:txBody>
                  <a:tcPr marL="6350" marR="6350" marT="6350" marB="0"/>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00" b="0" i="0" u="none" strike="noStrike" kern="1200" dirty="0">
                          <a:solidFill>
                            <a:srgbClr val="000000"/>
                          </a:solidFill>
                          <a:effectLst/>
                          <a:latin typeface="+mn-lt"/>
                          <a:ea typeface="+mn-ea"/>
                          <a:cs typeface="+mn-cs"/>
                        </a:rPr>
                        <a:t>SP-220146</a:t>
                      </a:r>
                      <a:endParaRPr lang="en-GB" altLang="zh-CN" sz="1000" b="0" i="0" u="none" strike="noStrike" kern="1200" dirty="0">
                        <a:solidFill>
                          <a:srgbClr val="000000"/>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80%</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&gt;15-&gt;40-&gt;60-&gt;62-&gt;80%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28.832</a:t>
                      </a:r>
                      <a:endParaRPr lang="en-US"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Unicom</a:t>
                      </a:r>
                      <a:endParaRPr lang="en-US"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1"/>
                  </a:ext>
                </a:extLst>
              </a:tr>
              <a:tr h="374354">
                <a:tc>
                  <a:txBody>
                    <a:bodyPr/>
                    <a:lstStyle/>
                    <a:p>
                      <a:pPr algn="ctr" fontAlgn="t"/>
                      <a:r>
                        <a:rPr lang="en-US" sz="1000" b="0" i="0" u="none" strike="noStrike" dirty="0">
                          <a:solidFill>
                            <a:srgbClr val="000000"/>
                          </a:solidFill>
                          <a:effectLst/>
                          <a:latin typeface="+mn-lt"/>
                        </a:rPr>
                        <a:t>950030</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Management Aspect of 5GLAN </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FS_5GLAN_Mgt</a:t>
                      </a:r>
                    </a:p>
                  </a:txBody>
                  <a:tcPr marL="6350" marR="6350" marT="6350" marB="0">
                    <a:solidFill>
                      <a:schemeClr val="bg1">
                        <a:lumMod val="65000"/>
                      </a:schemeClr>
                    </a:solidFill>
                  </a:tcPr>
                </a:tc>
                <a:tc>
                  <a:txBody>
                    <a:bodyPr/>
                    <a:lstStyle/>
                    <a:p>
                      <a:pPr marL="0" algn="ctr" defTabSz="1219170" rtl="0" eaLnBrk="1" latinLnBrk="0" hangingPunct="1">
                        <a:lnSpc>
                          <a:spcPct val="100000"/>
                        </a:lnSpc>
                        <a:spcAft>
                          <a:spcPts val="0"/>
                        </a:spcAft>
                      </a:pPr>
                      <a:r>
                        <a:rPr lang="en-US" altLang="zh-CN" sz="1000" b="0" kern="1200" dirty="0">
                          <a:solidFill>
                            <a:schemeClr val="tx1"/>
                          </a:solidFill>
                          <a:effectLst/>
                          <a:latin typeface="+mn-lt"/>
                          <a:ea typeface="+mn-ea"/>
                          <a:cs typeface="Arial" panose="020B0604020202020204" pitchFamily="34" charset="0"/>
                        </a:rPr>
                        <a:t>SA#99 (Mar. 2023)</a:t>
                      </a: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98%</a:t>
                      </a:r>
                    </a:p>
                  </a:txBody>
                  <a:tcPr marL="6350" marR="6350" marT="6350" marB="0">
                    <a:solidFill>
                      <a:schemeClr val="bg1">
                        <a:lumMod val="65000"/>
                      </a:schemeClr>
                    </a:solidFill>
                  </a:tcPr>
                </a:tc>
                <a:tc>
                  <a:txBody>
                    <a:bodyPr/>
                    <a:lstStyle/>
                    <a:p>
                      <a:pPr marL="0" marR="0" lvl="0" indent="0" algn="ctr" defTabSz="1219170" rtl="0" eaLnBrk="1" fontAlgn="t" latinLnBrk="0" hangingPunct="1">
                        <a:lnSpc>
                          <a:spcPct val="107000"/>
                        </a:lnSpc>
                        <a:spcBef>
                          <a:spcPts val="0"/>
                        </a:spcBef>
                        <a:spcAft>
                          <a:spcPts val="800"/>
                        </a:spcAft>
                        <a:buClrTx/>
                        <a:buSzTx/>
                        <a:buFontTx/>
                        <a:buNone/>
                        <a:tabLst/>
                        <a:defRPr/>
                      </a:pPr>
                      <a:r>
                        <a:rPr lang="en-US" altLang="zh-CN" sz="1000" b="0" i="0" u="none" strike="noStrike" kern="1200" dirty="0">
                          <a:solidFill>
                            <a:srgbClr val="000000"/>
                          </a:solidFill>
                          <a:effectLst/>
                          <a:latin typeface="+mn-lt"/>
                          <a:ea typeface="+mn-ea"/>
                          <a:cs typeface="+mn-cs"/>
                        </a:rPr>
                        <a:t>SP-220324</a:t>
                      </a:r>
                      <a:endParaRPr lang="en-GB" alt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dirty="0">
                          <a:solidFill>
                            <a:srgbClr val="0000FF"/>
                          </a:solidFill>
                          <a:highlight>
                            <a:srgbClr val="00FF00"/>
                          </a:highlight>
                          <a:latin typeface="+mn-lt"/>
                        </a:rPr>
                        <a:t>100%</a:t>
                      </a:r>
                    </a:p>
                  </a:txBody>
                  <a:tcPr marL="36002" marR="36002" marT="0" marB="0">
                    <a:solidFill>
                      <a:schemeClr val="bg1">
                        <a:lumMod val="65000"/>
                      </a:schemeClr>
                    </a:solidFill>
                  </a:tcPr>
                </a:tc>
                <a:tc>
                  <a:txBody>
                    <a:bodyPr/>
                    <a:lstStyle/>
                    <a:p>
                      <a:pPr>
                        <a:lnSpc>
                          <a:spcPct val="107000"/>
                        </a:lnSpc>
                        <a:spcAft>
                          <a:spcPts val="800"/>
                        </a:spcAft>
                      </a:pPr>
                      <a:endParaRPr lang="en-GB" sz="1000" dirty="0">
                        <a:solidFill>
                          <a:srgbClr val="0000FF"/>
                        </a:solidFill>
                        <a:latin typeface="+mn-lt"/>
                      </a:endParaRPr>
                    </a:p>
                  </a:txBody>
                  <a:tcPr marL="36002" marR="36002" marT="0" marB="0" anchor="ctr">
                    <a:solidFill>
                      <a:schemeClr val="bg1">
                        <a:lumMod val="65000"/>
                      </a:schemeClr>
                    </a:solidFill>
                  </a:tcP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SA2</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65000"/>
                      </a:schemeClr>
                    </a:solidFill>
                  </a:tcP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0-&gt;10-&gt;25-</a:t>
                      </a:r>
                      <a:r>
                        <a:rPr lang="en-US" altLang="zh-CN" sz="1000" kern="1200" dirty="0">
                          <a:solidFill>
                            <a:srgbClr val="000000"/>
                          </a:solidFill>
                          <a:effectLst/>
                          <a:latin typeface="+mn-lt"/>
                          <a:ea typeface="宋体" panose="02010600030101010101" pitchFamily="2" charset="-122"/>
                          <a:cs typeface="Arial" panose="020B0604020202020204" pitchFamily="34" charset="0"/>
                        </a:rPr>
                        <a:t>&gt;45</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-&gt;65%-&gt;98%-&gt;100%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0" algn="ctr" defTabSz="1219170" rtl="0" eaLnBrk="1" fontAlgn="t" latinLnBrk="0" hangingPunct="1">
                        <a:lnSpc>
                          <a:spcPct val="150000"/>
                        </a:lnSpc>
                        <a:spcAft>
                          <a:spcPts val="0"/>
                        </a:spcAft>
                      </a:pPr>
                      <a:r>
                        <a:rPr lang="fr-FR" sz="1000" b="0" i="0" u="none" strike="noStrike" kern="1200" dirty="0">
                          <a:solidFill>
                            <a:srgbClr val="000000"/>
                          </a:solidFill>
                          <a:effectLst/>
                          <a:latin typeface="+mn-lt"/>
                          <a:ea typeface="+mn-ea"/>
                          <a:cs typeface="+mn-cs"/>
                        </a:rPr>
                        <a:t>28.833</a:t>
                      </a:r>
                      <a:endParaRPr lang="en-US"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Mobile</a:t>
                      </a:r>
                      <a:endParaRPr lang="en-US"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extLst>
                  <a:ext uri="{0D108BD9-81ED-4DB2-BD59-A6C34878D82A}">
                    <a16:rowId xmlns:a16="http://schemas.microsoft.com/office/drawing/2014/main" val="10002"/>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186381" y="3024304"/>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FS_URLLC_Mgt</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988459" lvl="1" indent="-378875" defTabSz="1219170">
              <a:spcBef>
                <a:spcPts val="0"/>
              </a:spcBef>
              <a:spcAft>
                <a:spcPts val="600"/>
              </a:spcAft>
              <a:defRPr/>
            </a:pPr>
            <a:r>
              <a:rPr lang="en-US" altLang="de-DE" sz="1400" kern="0" dirty="0">
                <a:solidFill>
                  <a:prstClr val="black"/>
                </a:solidFill>
              </a:rPr>
              <a:t>Two new solutions of performance and configurations are added and conclusion of key issue #4 is approved. One clean-up is approved.</a:t>
            </a:r>
            <a:endParaRPr lang="de-DE" altLang="de-DE" sz="1400" kern="0" dirty="0">
              <a:solidFill>
                <a:prstClr val="black"/>
              </a:solidFill>
            </a:endParaRPr>
          </a:p>
          <a:p>
            <a:pPr marL="455073" lvl="1" indent="-455073" defTabSz="1219170">
              <a:spcBef>
                <a:spcPts val="0"/>
              </a:spcBef>
              <a:spcAft>
                <a:spcPts val="0"/>
              </a:spcAft>
              <a:buBlip>
                <a:blip r:embed="rId2"/>
              </a:buBlip>
              <a:defRPr/>
            </a:pPr>
            <a:r>
              <a:rPr lang="en-US" altLang="zh-CN" sz="2000" kern="0" dirty="0">
                <a:solidFill>
                  <a:prstClr val="black"/>
                </a:solidFill>
                <a:cs typeface="ＭＳ Ｐゴシック" charset="0"/>
              </a:rPr>
              <a:t> </a:t>
            </a:r>
            <a:r>
              <a:rPr lang="en-US" altLang="zh-CN" sz="1600" kern="0" dirty="0">
                <a:solidFill>
                  <a:prstClr val="black"/>
                </a:solidFill>
                <a:cs typeface="ＭＳ Ｐゴシック" charset="0"/>
              </a:rPr>
              <a:t>Impacts and dependencies on other WGs:</a:t>
            </a:r>
            <a:endParaRPr lang="de-DE" altLang="zh-CN" sz="1600" kern="0" dirty="0">
              <a:solidFill>
                <a:prstClr val="black"/>
              </a:solidFill>
              <a:cs typeface="ＭＳ Ｐゴシック" charset="0"/>
            </a:endParaRPr>
          </a:p>
          <a:p>
            <a:pPr marL="855123" lvl="1" indent="-455073" defTabSz="1219170">
              <a:spcBef>
                <a:spcPts val="0"/>
              </a:spcBef>
              <a:spcAft>
                <a:spcPts val="0"/>
              </a:spcAft>
              <a:defRPr/>
            </a:pPr>
            <a:r>
              <a:rPr lang="en-US" altLang="zh-CN" sz="1400" kern="0" dirty="0">
                <a:solidFill>
                  <a:prstClr val="black"/>
                </a:solidFill>
              </a:rPr>
              <a:t>None</a:t>
            </a:r>
          </a:p>
          <a:p>
            <a:pPr marL="455073" indent="-455073" defTabSz="1219170">
              <a:spcBef>
                <a:spcPts val="0"/>
              </a:spcBef>
              <a:spcAft>
                <a:spcPts val="0"/>
              </a:spcAft>
              <a:defRPr/>
            </a:pPr>
            <a:r>
              <a:rPr lang="de-DE" altLang="zh-CN" sz="1600" kern="0" dirty="0">
                <a:solidFill>
                  <a:prstClr val="black"/>
                </a:solidFill>
              </a:rPr>
              <a:t>Next steps:</a:t>
            </a:r>
          </a:p>
          <a:p>
            <a:pPr marL="988459" lvl="1" indent="-378875" defTabSz="1219170">
              <a:spcBef>
                <a:spcPts val="0"/>
              </a:spcBef>
              <a:spcAft>
                <a:spcPts val="600"/>
              </a:spcAft>
              <a:defRPr/>
            </a:pPr>
            <a:r>
              <a:rPr lang="en-US" altLang="zh-CN" sz="1400" kern="0" dirty="0">
                <a:solidFill>
                  <a:prstClr val="black"/>
                </a:solidFill>
              </a:rPr>
              <a:t>Continue to work on left solutions and add conclusions of left key issues.</a:t>
            </a:r>
            <a:endParaRPr lang="de-DE" altLang="zh-CN" sz="1400" kern="0" dirty="0">
              <a:solidFill>
                <a:prstClr val="black"/>
              </a:solidFill>
            </a:endParaRPr>
          </a:p>
        </p:txBody>
      </p:sp>
      <p:sp>
        <p:nvSpPr>
          <p:cNvPr id="5" name="Content Placeholder 7">
            <a:extLst>
              <a:ext uri="{FF2B5EF4-FFF2-40B4-BE49-F238E27FC236}">
                <a16:creationId xmlns:a16="http://schemas.microsoft.com/office/drawing/2014/main" id="{B4F8F5CC-9B36-4C4A-96C2-095377087992}"/>
              </a:ext>
            </a:extLst>
          </p:cNvPr>
          <p:cNvSpPr txBox="1">
            <a:spLocks/>
          </p:cNvSpPr>
          <p:nvPr/>
        </p:nvSpPr>
        <p:spPr>
          <a:xfrm>
            <a:off x="6096000" y="3024304"/>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FS_5GLAN_Mgt</a:t>
            </a:r>
            <a:r>
              <a:rPr lang="zh-CN" altLang="en-US" sz="1400" b="1" kern="0" dirty="0">
                <a:solidFill>
                  <a:srgbClr val="0000FF"/>
                </a:solidFill>
              </a:rPr>
              <a:t>：</a:t>
            </a:r>
            <a:endParaRPr lang="de-DE" altLang="zh-CN" sz="1400" b="1" kern="0" dirty="0">
              <a:solidFill>
                <a:srgbClr val="0000FF"/>
              </a:solidFill>
            </a:endParaRPr>
          </a:p>
          <a:p>
            <a:pPr marL="0" indent="0" defTabSz="1219170">
              <a:spcBef>
                <a:spcPts val="0"/>
              </a:spcBef>
              <a:spcAft>
                <a:spcPts val="0"/>
              </a:spcAft>
              <a:buNone/>
              <a:defRPr/>
            </a:pPr>
            <a:r>
              <a:rPr lang="de-DE" altLang="zh-CN" sz="1400" kern="0" dirty="0">
                <a:solidFill>
                  <a:prstClr val="black"/>
                </a:solidFill>
              </a:rPr>
              <a:t>The study is completed </a:t>
            </a:r>
            <a:r>
              <a:rPr lang="en-US" altLang="zh-CN" sz="1400" kern="0" dirty="0">
                <a:solidFill>
                  <a:prstClr val="black"/>
                </a:solidFill>
              </a:rPr>
              <a:t>in SA5#146</a:t>
            </a:r>
            <a:r>
              <a:rPr lang="de-DE" altLang="zh-CN" sz="1400" kern="0" dirty="0">
                <a:solidFill>
                  <a:prstClr val="black"/>
                </a:solidFill>
              </a:rPr>
              <a:t>.</a:t>
            </a:r>
          </a:p>
        </p:txBody>
      </p:sp>
    </p:spTree>
    <p:extLst>
      <p:ext uri="{BB962C8B-B14F-4D97-AF65-F5344CB8AC3E}">
        <p14:creationId xmlns:p14="http://schemas.microsoft.com/office/powerpoint/2010/main" val="428858744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(3/4)</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595840679"/>
              </p:ext>
            </p:extLst>
          </p:nvPr>
        </p:nvGraphicFramePr>
        <p:xfrm>
          <a:off x="256801" y="995420"/>
          <a:ext cx="11605683" cy="2073656"/>
        </p:xfrm>
        <a:graphic>
          <a:graphicData uri="http://schemas.openxmlformats.org/drawingml/2006/table">
            <a:tbl>
              <a:tblPr firstRow="1" firstCol="1" bandRow="1">
                <a:tableStyleId>{F5AB1C69-6EDB-4FF4-983F-18BD219EF322}</a:tableStyleId>
              </a:tblPr>
              <a:tblGrid>
                <a:gridCol w="624594">
                  <a:extLst>
                    <a:ext uri="{9D8B030D-6E8A-4147-A177-3AD203B41FA5}">
                      <a16:colId xmlns:a16="http://schemas.microsoft.com/office/drawing/2014/main" val="20000"/>
                    </a:ext>
                  </a:extLst>
                </a:gridCol>
                <a:gridCol w="2579509">
                  <a:extLst>
                    <a:ext uri="{9D8B030D-6E8A-4147-A177-3AD203B41FA5}">
                      <a16:colId xmlns:a16="http://schemas.microsoft.com/office/drawing/2014/main" val="20001"/>
                    </a:ext>
                  </a:extLst>
                </a:gridCol>
                <a:gridCol w="693735">
                  <a:extLst>
                    <a:ext uri="{9D8B030D-6E8A-4147-A177-3AD203B41FA5}">
                      <a16:colId xmlns:a16="http://schemas.microsoft.com/office/drawing/2014/main" val="20002"/>
                    </a:ext>
                  </a:extLst>
                </a:gridCol>
                <a:gridCol w="823761">
                  <a:extLst>
                    <a:ext uri="{9D8B030D-6E8A-4147-A177-3AD203B41FA5}">
                      <a16:colId xmlns:a16="http://schemas.microsoft.com/office/drawing/2014/main" val="20005"/>
                    </a:ext>
                  </a:extLst>
                </a:gridCol>
                <a:gridCol w="531455">
                  <a:extLst>
                    <a:ext uri="{9D8B030D-6E8A-4147-A177-3AD203B41FA5}">
                      <a16:colId xmlns:a16="http://schemas.microsoft.com/office/drawing/2014/main" val="20006"/>
                    </a:ext>
                  </a:extLst>
                </a:gridCol>
                <a:gridCol w="750268">
                  <a:extLst>
                    <a:ext uri="{9D8B030D-6E8A-4147-A177-3AD203B41FA5}">
                      <a16:colId xmlns:a16="http://schemas.microsoft.com/office/drawing/2014/main" val="2367065505"/>
                    </a:ext>
                  </a:extLst>
                </a:gridCol>
                <a:gridCol w="664308">
                  <a:extLst>
                    <a:ext uri="{9D8B030D-6E8A-4147-A177-3AD203B41FA5}">
                      <a16:colId xmlns:a16="http://schemas.microsoft.com/office/drawing/2014/main" val="20007"/>
                    </a:ext>
                  </a:extLst>
                </a:gridCol>
                <a:gridCol w="908065">
                  <a:extLst>
                    <a:ext uri="{9D8B030D-6E8A-4147-A177-3AD203B41FA5}">
                      <a16:colId xmlns:a16="http://schemas.microsoft.com/office/drawing/2014/main" val="20008"/>
                    </a:ext>
                  </a:extLst>
                </a:gridCol>
                <a:gridCol w="1094154">
                  <a:extLst>
                    <a:ext uri="{9D8B030D-6E8A-4147-A177-3AD203B41FA5}">
                      <a16:colId xmlns:a16="http://schemas.microsoft.com/office/drawing/2014/main" val="20009"/>
                    </a:ext>
                  </a:extLst>
                </a:gridCol>
                <a:gridCol w="1009335">
                  <a:extLst>
                    <a:ext uri="{9D8B030D-6E8A-4147-A177-3AD203B41FA5}">
                      <a16:colId xmlns:a16="http://schemas.microsoft.com/office/drawing/2014/main" val="20010"/>
                    </a:ext>
                  </a:extLst>
                </a:gridCol>
                <a:gridCol w="1009335">
                  <a:extLst>
                    <a:ext uri="{9D8B030D-6E8A-4147-A177-3AD203B41FA5}">
                      <a16:colId xmlns:a16="http://schemas.microsoft.com/office/drawing/2014/main" val="20012"/>
                    </a:ext>
                  </a:extLst>
                </a:gridCol>
                <a:gridCol w="917164">
                  <a:extLst>
                    <a:ext uri="{9D8B030D-6E8A-4147-A177-3AD203B41FA5}">
                      <a16:colId xmlns:a16="http://schemas.microsoft.com/office/drawing/2014/main" val="20013"/>
                    </a:ext>
                  </a:extLst>
                </a:gridCol>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78865">
                <a:tc>
                  <a:txBody>
                    <a:bodyPr/>
                    <a:lstStyle/>
                    <a:p>
                      <a:pPr algn="ctr" fontAlgn="t"/>
                      <a:r>
                        <a:rPr lang="en-US" sz="1000" b="0" i="0" u="none" strike="noStrike" dirty="0">
                          <a:solidFill>
                            <a:srgbClr val="000000"/>
                          </a:solidFill>
                          <a:effectLst/>
                          <a:latin typeface="+mn-lt"/>
                        </a:rPr>
                        <a:t>950032</a:t>
                      </a:r>
                    </a:p>
                  </a:txBody>
                  <a:tcPr marL="6350" marR="6350" marT="6350" marB="0"/>
                </a:tc>
                <a:tc>
                  <a:txBody>
                    <a:bodyPr/>
                    <a:lstStyle/>
                    <a:p>
                      <a:pPr algn="l" fontAlgn="t"/>
                      <a:r>
                        <a:rPr lang="en-US" sz="1000" b="0" i="0" u="none" strike="noStrike" dirty="0">
                          <a:solidFill>
                            <a:schemeClr val="tx1"/>
                          </a:solidFill>
                          <a:effectLst/>
                          <a:latin typeface="+mn-lt"/>
                        </a:rPr>
                        <a:t>Study on Management of Cloud Native Virtualized Network Functions </a:t>
                      </a:r>
                    </a:p>
                  </a:txBody>
                  <a:tcPr marL="6350" marR="6350" marT="6350" marB="0"/>
                </a:tc>
                <a:tc>
                  <a:txBody>
                    <a:bodyPr/>
                    <a:lstStyle/>
                    <a:p>
                      <a:pPr algn="l" fontAlgn="t"/>
                      <a:r>
                        <a:rPr lang="en-US" sz="1000" b="0" i="0" u="none" strike="noStrike" dirty="0">
                          <a:solidFill>
                            <a:srgbClr val="000000"/>
                          </a:solidFill>
                          <a:effectLst/>
                          <a:latin typeface="+mn-lt"/>
                        </a:rPr>
                        <a:t>FS_MCVNF</a:t>
                      </a:r>
                    </a:p>
                  </a:txBody>
                  <a:tcPr marL="6350" marR="6350" marT="6350" marB="0"/>
                </a:tc>
                <a:tc>
                  <a:txBody>
                    <a:bodyPr/>
                    <a:lstStyle/>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SA#99(Mar 2023)</a:t>
                      </a:r>
                    </a:p>
                    <a:p>
                      <a:pPr marL="0" algn="ctr" defTabSz="1219170" rtl="0" eaLnBrk="1" latinLnBrk="0" hangingPunct="1">
                        <a:lnSpc>
                          <a:spcPct val="150000"/>
                        </a:lnSpc>
                        <a:spcAft>
                          <a:spcPts val="0"/>
                        </a:spcAft>
                      </a:pPr>
                      <a:r>
                        <a:rPr lang="en-US" altLang="zh-CN" sz="1000" b="0" kern="1200" dirty="0">
                          <a:solidFill>
                            <a:srgbClr val="000000"/>
                          </a:solidFill>
                          <a:effectLst/>
                          <a:latin typeface="+mn-lt"/>
                          <a:ea typeface="+mn-ea"/>
                          <a:cs typeface="Arial" panose="020B0604020202020204" pitchFamily="34" charset="0"/>
                        </a:rPr>
                        <a:t>-&gt;</a:t>
                      </a:r>
                      <a:r>
                        <a:rPr lang="en-US" altLang="zh-CN" sz="1000" b="1" kern="1200" dirty="0">
                          <a:solidFill>
                            <a:srgbClr val="0000FF"/>
                          </a:solidFill>
                          <a:effectLst/>
                          <a:latin typeface="+mn-lt"/>
                          <a:ea typeface="+mn-ea"/>
                          <a:cs typeface="Arial" panose="020B0604020202020204" pitchFamily="34" charset="0"/>
                        </a:rPr>
                        <a:t>SA#100(Jun 2023)</a:t>
                      </a:r>
                      <a:endParaRPr lang="zh-CN" altLang="en-US"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95%</a:t>
                      </a:r>
                    </a:p>
                  </a:txBody>
                  <a:tcPr marL="6350" marR="6350" marT="6350" marB="0"/>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SP-220150</a:t>
                      </a:r>
                      <a:endParaRPr lang="zh-CN" altLang="zh-CN" sz="1000" b="0" i="0" u="none" strike="noStrike" kern="1200" dirty="0">
                        <a:solidFill>
                          <a:srgbClr val="000000"/>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dirty="0">
                          <a:solidFill>
                            <a:srgbClr val="0000FF"/>
                          </a:solidFill>
                          <a:highlight>
                            <a:srgbClr val="00FF00"/>
                          </a:highlight>
                          <a:latin typeface="+mn-lt"/>
                        </a:rPr>
                        <a:t>100%</a:t>
                      </a:r>
                    </a:p>
                  </a:txBody>
                  <a:tcPr marL="36002" marR="36002" marT="0" marB="0"/>
                </a:tc>
                <a:tc>
                  <a:txBody>
                    <a:bodyPr/>
                    <a:lstStyle/>
                    <a:p>
                      <a:pPr>
                        <a:lnSpc>
                          <a:spcPct val="107000"/>
                        </a:lnSpc>
                        <a:spcAft>
                          <a:spcPts val="800"/>
                        </a:spcAft>
                      </a:pPr>
                      <a:endParaRPr lang="en-GB" sz="10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0-&gt;0-&gt;5-&gt;15-&gt;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30-&gt;70%-&gt;95%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28.834</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Mobile </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1"/>
                  </a:ext>
                </a:extLst>
              </a:tr>
              <a:tr h="374354">
                <a:tc>
                  <a:txBody>
                    <a:bodyPr/>
                    <a:lstStyle/>
                    <a:p>
                      <a:pPr algn="ctr" fontAlgn="t"/>
                      <a:r>
                        <a:rPr lang="en-US" sz="1000" b="0" i="0" u="none" strike="noStrike" dirty="0">
                          <a:solidFill>
                            <a:srgbClr val="000000"/>
                          </a:solidFill>
                          <a:effectLst/>
                          <a:latin typeface="+mn-lt"/>
                        </a:rPr>
                        <a:t>950033</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5G MOCN Network Sharing Phase2 </a:t>
                      </a:r>
                    </a:p>
                  </a:txBody>
                  <a:tcPr marL="6350" marR="6350" marT="6350" marB="0"/>
                </a:tc>
                <a:tc>
                  <a:txBody>
                    <a:bodyPr/>
                    <a:lstStyle/>
                    <a:p>
                      <a:pPr algn="l" fontAlgn="t"/>
                      <a:r>
                        <a:rPr lang="en-US" sz="1000" b="0" i="0" u="none" strike="noStrike" dirty="0">
                          <a:solidFill>
                            <a:srgbClr val="000000"/>
                          </a:solidFill>
                          <a:effectLst/>
                          <a:latin typeface="+mn-lt"/>
                        </a:rPr>
                        <a:t>FS_MANS_ph2</a:t>
                      </a: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rgbClr val="000000"/>
                          </a:solidFill>
                          <a:effectLst/>
                          <a:latin typeface="+mn-lt"/>
                          <a:ea typeface="+mn-ea"/>
                          <a:cs typeface="Arial" panose="020B0604020202020204" pitchFamily="34" charset="0"/>
                        </a:rPr>
                        <a:t>SA#99(Mar. 2023) -&gt;</a:t>
                      </a:r>
                      <a:r>
                        <a:rPr lang="en-US" altLang="zh-CN" sz="1000" b="1" kern="1200" dirty="0">
                          <a:solidFill>
                            <a:srgbClr val="0000FF"/>
                          </a:solidFill>
                          <a:effectLst/>
                          <a:latin typeface="+mn-lt"/>
                          <a:ea typeface="+mn-ea"/>
                          <a:cs typeface="Arial" panose="020B0604020202020204" pitchFamily="34" charset="0"/>
                        </a:rPr>
                        <a:t>SA#100(Jun 2023)</a:t>
                      </a:r>
                      <a:endParaRPr lang="zh-CN" altLang="zh-CN" sz="1000" b="1" kern="1200" dirty="0">
                        <a:solidFill>
                          <a:srgbClr val="0000FF"/>
                        </a:solidFill>
                        <a:effectLst/>
                        <a:latin typeface="+mn-lt"/>
                        <a:ea typeface="+mn-ea"/>
                        <a:cs typeface="Arial" panose="020B0604020202020204" pitchFamily="34" charset="0"/>
                      </a:endParaRPr>
                    </a:p>
                    <a:p>
                      <a:pPr marL="0" algn="ctr" defTabSz="1219170" rtl="0" eaLnBrk="1" latinLnBrk="0" hangingPunct="1">
                        <a:lnSpc>
                          <a:spcPct val="100000"/>
                        </a:lnSpc>
                        <a:spcAft>
                          <a:spcPts val="0"/>
                        </a:spcAft>
                      </a:pPr>
                      <a:endParaRPr lang="zh-CN" sz="1000" b="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94%</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SP-220151</a:t>
                      </a:r>
                      <a:endParaRPr lang="zh-CN" altLang="zh-CN" sz="1000" b="0" i="0" u="none" strike="noStrike" kern="1200" dirty="0">
                        <a:solidFill>
                          <a:srgbClr val="000000"/>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dirty="0">
                          <a:solidFill>
                            <a:srgbClr val="0000FF"/>
                          </a:solidFill>
                          <a:latin typeface="+mn-lt"/>
                        </a:rPr>
                        <a:t>94%</a:t>
                      </a:r>
                    </a:p>
                  </a:txBody>
                  <a:tcPr marL="36002" marR="36002" marT="0" marB="0"/>
                </a:tc>
                <a:tc>
                  <a:txBody>
                    <a:bodyPr/>
                    <a:lstStyle/>
                    <a:p>
                      <a:pPr>
                        <a:lnSpc>
                          <a:spcPct val="107000"/>
                        </a:lnSpc>
                        <a:spcAft>
                          <a:spcPts val="800"/>
                        </a:spcAft>
                      </a:pPr>
                      <a:endParaRPr lang="en-GB" sz="1000" dirty="0">
                        <a:solidFill>
                          <a:srgbClr val="0000FF"/>
                        </a:solidFill>
                        <a:latin typeface="+mn-lt"/>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0-&gt;10-&gt;30-&gt;40-&gt;</a:t>
                      </a:r>
                    </a:p>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75-&gt;90-&gt;94-&gt;94%</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China Unicom</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2"/>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206001" y="3327394"/>
            <a:ext cx="5353166" cy="262878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FS_MCVNF</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609584" lvl="1" indent="0" defTabSz="1219170">
              <a:spcBef>
                <a:spcPts val="0"/>
              </a:spcBef>
              <a:spcAft>
                <a:spcPts val="600"/>
              </a:spcAft>
              <a:buNone/>
              <a:defRPr/>
            </a:pPr>
            <a:r>
              <a:rPr lang="en-US" altLang="de-DE" sz="1200" kern="0" dirty="0">
                <a:solidFill>
                  <a:prstClr val="black"/>
                </a:solidFill>
              </a:rPr>
              <a:t>• three </a:t>
            </a:r>
            <a:r>
              <a:rPr lang="en-US" altLang="de-DE" sz="1200" kern="0" dirty="0" err="1">
                <a:solidFill>
                  <a:prstClr val="black"/>
                </a:solidFill>
              </a:rPr>
              <a:t>pCR</a:t>
            </a:r>
            <a:r>
              <a:rPr lang="en-US" altLang="de-DE" sz="1200" kern="0" dirty="0">
                <a:solidFill>
                  <a:prstClr val="black"/>
                </a:solidFill>
              </a:rPr>
              <a:t> about adding editorial changes are approved(Include a merged contribution)</a:t>
            </a:r>
          </a:p>
          <a:p>
            <a:pPr marL="609584" lvl="1" indent="0" defTabSz="1219170">
              <a:spcBef>
                <a:spcPts val="0"/>
              </a:spcBef>
              <a:spcAft>
                <a:spcPts val="600"/>
              </a:spcAft>
              <a:buNone/>
              <a:defRPr/>
            </a:pPr>
            <a:r>
              <a:rPr lang="en-US" altLang="de-DE" sz="1200" kern="0" dirty="0">
                <a:solidFill>
                  <a:prstClr val="black"/>
                </a:solidFill>
              </a:rPr>
              <a:t>• one  </a:t>
            </a:r>
            <a:r>
              <a:rPr lang="en-US" altLang="de-DE" sz="1200" kern="0" dirty="0" err="1">
                <a:solidFill>
                  <a:prstClr val="black"/>
                </a:solidFill>
              </a:rPr>
              <a:t>pCR</a:t>
            </a:r>
            <a:r>
              <a:rPr lang="en-US" altLang="de-DE" sz="1200" kern="0" dirty="0">
                <a:solidFill>
                  <a:prstClr val="black"/>
                </a:solidFill>
              </a:rPr>
              <a:t> about updating recommendation for VNF package management is approved.</a:t>
            </a:r>
          </a:p>
          <a:p>
            <a:pPr marL="455073" lvl="1" indent="-455073" defTabSz="1219170">
              <a:spcBef>
                <a:spcPts val="0"/>
              </a:spcBef>
              <a:spcAft>
                <a:spcPts val="0"/>
              </a:spcAft>
              <a:buBlip>
                <a:blip r:embed="rId2"/>
              </a:buBlip>
              <a:defRPr/>
            </a:pPr>
            <a:r>
              <a:rPr lang="en-US" altLang="zh-CN" sz="1600" kern="0" dirty="0">
                <a:solidFill>
                  <a:prstClr val="black"/>
                </a:solidFill>
              </a:rPr>
              <a:t>Impacts and dependencies on other WGs:</a:t>
            </a:r>
            <a:endParaRPr lang="de-DE" altLang="zh-CN" sz="1600" kern="0" dirty="0">
              <a:solidFill>
                <a:prstClr val="black"/>
              </a:solidFill>
            </a:endParaRPr>
          </a:p>
          <a:p>
            <a:pPr marL="988459" lvl="1" indent="-378875" defTabSz="1219170">
              <a:spcBef>
                <a:spcPts val="0"/>
              </a:spcBef>
              <a:spcAft>
                <a:spcPts val="600"/>
              </a:spcAft>
              <a:defRPr/>
            </a:pPr>
            <a:r>
              <a:rPr lang="en-US" altLang="zh-CN" sz="1200" kern="0" dirty="0">
                <a:solidFill>
                  <a:prstClr val="black"/>
                </a:solidFill>
              </a:rPr>
              <a:t>None identified</a:t>
            </a:r>
          </a:p>
          <a:p>
            <a:pPr marL="455073" indent="-455073" defTabSz="1219170">
              <a:spcBef>
                <a:spcPts val="0"/>
              </a:spcBef>
              <a:spcAft>
                <a:spcPts val="0"/>
              </a:spcAft>
              <a:defRPr/>
            </a:pPr>
            <a:r>
              <a:rPr lang="de-DE" altLang="zh-CN" sz="1600" kern="0" dirty="0">
                <a:solidFill>
                  <a:prstClr val="black"/>
                </a:solidFill>
              </a:rPr>
              <a:t>Next steps:</a:t>
            </a:r>
          </a:p>
          <a:p>
            <a:pPr marL="988459" lvl="1" indent="-378875" defTabSz="1219170">
              <a:defRPr/>
            </a:pPr>
            <a:r>
              <a:rPr lang="en-US" altLang="zh-CN" sz="1200" kern="0" dirty="0">
                <a:solidFill>
                  <a:prstClr val="black"/>
                </a:solidFill>
              </a:rPr>
              <a:t>This study is completed in SA5#148e.</a:t>
            </a:r>
          </a:p>
        </p:txBody>
      </p:sp>
      <p:sp>
        <p:nvSpPr>
          <p:cNvPr id="5" name="Content Placeholder 7">
            <a:extLst>
              <a:ext uri="{FF2B5EF4-FFF2-40B4-BE49-F238E27FC236}">
                <a16:creationId xmlns:a16="http://schemas.microsoft.com/office/drawing/2014/main" id="{B4F8F5CC-9B36-4C4A-96C2-095377087992}"/>
              </a:ext>
            </a:extLst>
          </p:cNvPr>
          <p:cNvSpPr txBox="1">
            <a:spLocks/>
          </p:cNvSpPr>
          <p:nvPr/>
        </p:nvSpPr>
        <p:spPr>
          <a:xfrm>
            <a:off x="5973805" y="3327394"/>
            <a:ext cx="5634679" cy="315621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FS_MANS_ph2</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988459" lvl="1" indent="-378875" defTabSz="1219170">
              <a:spcBef>
                <a:spcPts val="0"/>
              </a:spcBef>
              <a:spcAft>
                <a:spcPts val="600"/>
              </a:spcAft>
              <a:defRPr/>
            </a:pPr>
            <a:r>
              <a:rPr lang="en-US" altLang="zh-CN" sz="1200" kern="0" dirty="0">
                <a:solidFill>
                  <a:prstClr val="black"/>
                </a:solidFill>
              </a:rPr>
              <a:t> </a:t>
            </a:r>
            <a:r>
              <a:rPr lang="en-US" altLang="zh-CN" sz="1200" kern="0" dirty="0" err="1">
                <a:solidFill>
                  <a:prstClr val="black"/>
                </a:solidFill>
              </a:rPr>
              <a:t>pCRs</a:t>
            </a:r>
            <a:r>
              <a:rPr lang="en-US" altLang="zh-CN" sz="1200" kern="0" dirty="0">
                <a:solidFill>
                  <a:prstClr val="black"/>
                </a:solidFill>
              </a:rPr>
              <a:t> adding conclusions of issue#1-5 are objected for the reason that more discussion is needed after the concrete problems are clarified..</a:t>
            </a:r>
          </a:p>
          <a:p>
            <a:pPr marL="455073" indent="-455073" defTabSz="1219170">
              <a:spcBef>
                <a:spcPts val="0"/>
              </a:spcBef>
              <a:spcAft>
                <a:spcPts val="0"/>
              </a:spcAft>
              <a:defRPr/>
            </a:pPr>
            <a:r>
              <a:rPr lang="en-US" altLang="zh-CN" sz="1600" kern="0" dirty="0">
                <a:solidFill>
                  <a:prstClr val="black"/>
                </a:solidFill>
              </a:rPr>
              <a:t>Impacts and dependencies on other WGs:</a:t>
            </a:r>
            <a:endParaRPr lang="de-DE" altLang="zh-CN" sz="1600" kern="0" dirty="0">
              <a:solidFill>
                <a:prstClr val="black"/>
              </a:solidFill>
            </a:endParaRPr>
          </a:p>
          <a:p>
            <a:pPr marL="855123" lvl="1" indent="-455073" defTabSz="1219170">
              <a:spcBef>
                <a:spcPts val="0"/>
              </a:spcBef>
              <a:spcAft>
                <a:spcPts val="0"/>
              </a:spcAft>
              <a:defRPr/>
            </a:pPr>
            <a:r>
              <a:rPr lang="en-US" altLang="zh-CN" sz="1200" kern="0" dirty="0">
                <a:solidFill>
                  <a:prstClr val="black"/>
                </a:solidFill>
              </a:rPr>
              <a:t>None</a:t>
            </a:r>
          </a:p>
          <a:p>
            <a:pPr marL="455073" indent="-455073" defTabSz="1219170">
              <a:spcBef>
                <a:spcPts val="0"/>
              </a:spcBef>
              <a:spcAft>
                <a:spcPts val="0"/>
              </a:spcAft>
              <a:defRPr/>
            </a:pPr>
            <a:r>
              <a:rPr lang="de-DE" altLang="zh-CN" sz="1600" kern="0" dirty="0">
                <a:solidFill>
                  <a:prstClr val="black"/>
                </a:solidFill>
              </a:rPr>
              <a:t>Next steps:</a:t>
            </a:r>
          </a:p>
          <a:p>
            <a:pPr marL="988459" lvl="1" indent="-378875" defTabSz="1219170">
              <a:spcBef>
                <a:spcPts val="0"/>
              </a:spcBef>
              <a:spcAft>
                <a:spcPts val="600"/>
              </a:spcAft>
              <a:defRPr/>
            </a:pPr>
            <a:r>
              <a:rPr lang="en-US" altLang="zh-CN" sz="1200" kern="0" dirty="0" err="1">
                <a:solidFill>
                  <a:prstClr val="black"/>
                </a:solidFill>
              </a:rPr>
              <a:t>pCRs</a:t>
            </a:r>
            <a:r>
              <a:rPr lang="en-US" altLang="zh-CN" sz="1200" kern="0" dirty="0">
                <a:solidFill>
                  <a:prstClr val="black"/>
                </a:solidFill>
              </a:rPr>
              <a:t> could be reworded to avoid misunderstanding: 1)Clarify the detailed objectives for issue#1/2/3; 2)Clarify relationships with MSAC and reconstruct MOCN SBMA architecture diagram.</a:t>
            </a:r>
          </a:p>
          <a:p>
            <a:pPr marL="988459" lvl="1" indent="-378875" defTabSz="1219170">
              <a:spcBef>
                <a:spcPts val="0"/>
              </a:spcBef>
              <a:spcAft>
                <a:spcPts val="600"/>
              </a:spcAft>
              <a:defRPr/>
            </a:pPr>
            <a:r>
              <a:rPr lang="en-US" altLang="zh-CN" sz="1200" kern="0" dirty="0">
                <a:solidFill>
                  <a:prstClr val="black"/>
                </a:solidFill>
              </a:rPr>
              <a:t>More discussions to proceed to finish the study and approve corresponding WID proposal are needed, and a </a:t>
            </a:r>
            <a:r>
              <a:rPr lang="en-US" altLang="zh-CN" sz="1200" kern="0" dirty="0" err="1">
                <a:solidFill>
                  <a:prstClr val="black"/>
                </a:solidFill>
              </a:rPr>
              <a:t>rapportuer</a:t>
            </a:r>
            <a:r>
              <a:rPr lang="en-US" altLang="zh-CN" sz="1200" kern="0" dirty="0">
                <a:solidFill>
                  <a:prstClr val="black"/>
                </a:solidFill>
              </a:rPr>
              <a:t> call is expected to reserve for better understanding.</a:t>
            </a:r>
            <a:endParaRPr lang="de-DE" altLang="zh-CN" sz="1200" kern="0" dirty="0">
              <a:solidFill>
                <a:prstClr val="black"/>
              </a:solidFill>
            </a:endParaRPr>
          </a:p>
        </p:txBody>
      </p:sp>
    </p:spTree>
    <p:extLst>
      <p:ext uri="{BB962C8B-B14F-4D97-AF65-F5344CB8AC3E}">
        <p14:creationId xmlns:p14="http://schemas.microsoft.com/office/powerpoint/2010/main" val="335683031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Management Architecture and Mechanisms (4/4)</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3064970390"/>
              </p:ext>
            </p:extLst>
          </p:nvPr>
        </p:nvGraphicFramePr>
        <p:xfrm>
          <a:off x="124354" y="800100"/>
          <a:ext cx="11755032" cy="2224159"/>
        </p:xfrm>
        <a:graphic>
          <a:graphicData uri="http://schemas.openxmlformats.org/drawingml/2006/table">
            <a:tbl>
              <a:tblPr firstRow="1" firstCol="1" bandRow="1">
                <a:tableStyleId>{F5AB1C69-6EDB-4FF4-983F-18BD219EF322}</a:tableStyleId>
              </a:tblPr>
              <a:tblGrid>
                <a:gridCol w="636585">
                  <a:extLst>
                    <a:ext uri="{9D8B030D-6E8A-4147-A177-3AD203B41FA5}">
                      <a16:colId xmlns:a16="http://schemas.microsoft.com/office/drawing/2014/main" val="20000"/>
                    </a:ext>
                  </a:extLst>
                </a:gridCol>
                <a:gridCol w="2598939">
                  <a:extLst>
                    <a:ext uri="{9D8B030D-6E8A-4147-A177-3AD203B41FA5}">
                      <a16:colId xmlns:a16="http://schemas.microsoft.com/office/drawing/2014/main" val="20001"/>
                    </a:ext>
                  </a:extLst>
                </a:gridCol>
                <a:gridCol w="700538">
                  <a:extLst>
                    <a:ext uri="{9D8B030D-6E8A-4147-A177-3AD203B41FA5}">
                      <a16:colId xmlns:a16="http://schemas.microsoft.com/office/drawing/2014/main" val="20002"/>
                    </a:ext>
                  </a:extLst>
                </a:gridCol>
                <a:gridCol w="817102">
                  <a:extLst>
                    <a:ext uri="{9D8B030D-6E8A-4147-A177-3AD203B41FA5}">
                      <a16:colId xmlns:a16="http://schemas.microsoft.com/office/drawing/2014/main" val="20005"/>
                    </a:ext>
                  </a:extLst>
                </a:gridCol>
                <a:gridCol w="554206">
                  <a:extLst>
                    <a:ext uri="{9D8B030D-6E8A-4147-A177-3AD203B41FA5}">
                      <a16:colId xmlns:a16="http://schemas.microsoft.com/office/drawing/2014/main" val="20006"/>
                    </a:ext>
                  </a:extLst>
                </a:gridCol>
                <a:gridCol w="642404">
                  <a:extLst>
                    <a:ext uri="{9D8B030D-6E8A-4147-A177-3AD203B41FA5}">
                      <a16:colId xmlns:a16="http://schemas.microsoft.com/office/drawing/2014/main" val="2978466853"/>
                    </a:ext>
                  </a:extLst>
                </a:gridCol>
                <a:gridCol w="642404">
                  <a:extLst>
                    <a:ext uri="{9D8B030D-6E8A-4147-A177-3AD203B41FA5}">
                      <a16:colId xmlns:a16="http://schemas.microsoft.com/office/drawing/2014/main" val="20007"/>
                    </a:ext>
                  </a:extLst>
                </a:gridCol>
                <a:gridCol w="1093345">
                  <a:extLst>
                    <a:ext uri="{9D8B030D-6E8A-4147-A177-3AD203B41FA5}">
                      <a16:colId xmlns:a16="http://schemas.microsoft.com/office/drawing/2014/main" val="20008"/>
                    </a:ext>
                  </a:extLst>
                </a:gridCol>
                <a:gridCol w="1104884">
                  <a:extLst>
                    <a:ext uri="{9D8B030D-6E8A-4147-A177-3AD203B41FA5}">
                      <a16:colId xmlns:a16="http://schemas.microsoft.com/office/drawing/2014/main" val="20009"/>
                    </a:ext>
                  </a:extLst>
                </a:gridCol>
                <a:gridCol w="1019234">
                  <a:extLst>
                    <a:ext uri="{9D8B030D-6E8A-4147-A177-3AD203B41FA5}">
                      <a16:colId xmlns:a16="http://schemas.microsoft.com/office/drawing/2014/main" val="20010"/>
                    </a:ext>
                  </a:extLst>
                </a:gridCol>
                <a:gridCol w="1019234">
                  <a:extLst>
                    <a:ext uri="{9D8B030D-6E8A-4147-A177-3AD203B41FA5}">
                      <a16:colId xmlns:a16="http://schemas.microsoft.com/office/drawing/2014/main" val="20012"/>
                    </a:ext>
                  </a:extLst>
                </a:gridCol>
                <a:gridCol w="926157">
                  <a:extLst>
                    <a:ext uri="{9D8B030D-6E8A-4147-A177-3AD203B41FA5}">
                      <a16:colId xmlns:a16="http://schemas.microsoft.com/office/drawing/2014/main" val="20013"/>
                    </a:ext>
                  </a:extLst>
                </a:gridCol>
              </a:tblGrid>
              <a:tr h="336724">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724361">
                <a:tc>
                  <a:txBody>
                    <a:bodyPr/>
                    <a:lstStyle/>
                    <a:p>
                      <a:pPr algn="ctr" fontAlgn="t"/>
                      <a:r>
                        <a:rPr lang="en-US" sz="1000" b="0" i="0" u="none" strike="noStrike" dirty="0">
                          <a:solidFill>
                            <a:srgbClr val="000000"/>
                          </a:solidFill>
                          <a:effectLst/>
                          <a:latin typeface="+mn-lt"/>
                        </a:rPr>
                        <a:t>950034</a:t>
                      </a:r>
                    </a:p>
                  </a:txBody>
                  <a:tcPr marL="6350" marR="6350" marT="6350" marB="0"/>
                </a:tc>
                <a:tc>
                  <a:txBody>
                    <a:bodyPr/>
                    <a:lstStyle/>
                    <a:p>
                      <a:pPr algn="l" fontAlgn="t"/>
                      <a:r>
                        <a:rPr lang="en-US" sz="1000" b="0" i="0" u="none" strike="noStrike" dirty="0">
                          <a:solidFill>
                            <a:schemeClr val="tx1"/>
                          </a:solidFill>
                          <a:effectLst/>
                          <a:latin typeface="+mn-lt"/>
                        </a:rPr>
                        <a:t>Study on Management of Trace/MDT phase 2 </a:t>
                      </a:r>
                    </a:p>
                  </a:txBody>
                  <a:tcPr marL="6350" marR="6350" marT="6350" marB="0"/>
                </a:tc>
                <a:tc>
                  <a:txBody>
                    <a:bodyPr/>
                    <a:lstStyle/>
                    <a:p>
                      <a:pPr algn="l" fontAlgn="t"/>
                      <a:r>
                        <a:rPr lang="en-US" sz="1000" b="0" i="0" u="none" strike="noStrike" dirty="0">
                          <a:solidFill>
                            <a:schemeClr val="tx1"/>
                          </a:solidFill>
                          <a:effectLst/>
                          <a:latin typeface="+mn-lt"/>
                        </a:rPr>
                        <a:t>FS_5GMDT_Ph2</a:t>
                      </a:r>
                    </a:p>
                  </a:txBody>
                  <a:tcPr marL="6350" marR="6350" marT="6350" marB="0"/>
                </a:tc>
                <a:tc>
                  <a:txBody>
                    <a:bodyPr/>
                    <a:lstStyle/>
                    <a:p>
                      <a:pPr marL="0" algn="ctr" defTabSz="1219170" rtl="0" eaLnBrk="1" latinLnBrk="0" hangingPunct="1">
                        <a:lnSpc>
                          <a:spcPct val="100000"/>
                        </a:lnSpc>
                        <a:spcAft>
                          <a:spcPts val="0"/>
                        </a:spcAft>
                      </a:pPr>
                      <a:r>
                        <a:rPr lang="en-US" altLang="zh-CN" sz="1000" b="0" kern="1200" dirty="0">
                          <a:solidFill>
                            <a:schemeClr val="tx1"/>
                          </a:solidFill>
                          <a:effectLst/>
                          <a:latin typeface="+mn-lt"/>
                          <a:ea typeface="+mn-ea"/>
                          <a:cs typeface="Arial" panose="020B0604020202020204" pitchFamily="34" charset="0"/>
                        </a:rPr>
                        <a:t>SA#99 (Mar 2023)</a:t>
                      </a:r>
                    </a:p>
                    <a:p>
                      <a:pPr marL="0" algn="ctr" defTabSz="1219170" rtl="0" eaLnBrk="1" latinLnBrk="0" hangingPunct="1">
                        <a:lnSpc>
                          <a:spcPct val="100000"/>
                        </a:lnSpc>
                        <a:spcAft>
                          <a:spcPts val="0"/>
                        </a:spcAft>
                      </a:pPr>
                      <a:r>
                        <a:rPr lang="en-US" altLang="zh-CN" sz="1000" b="1" kern="1200" dirty="0">
                          <a:solidFill>
                            <a:srgbClr val="0000FF"/>
                          </a:solidFill>
                          <a:effectLst/>
                          <a:latin typeface="+mn-lt"/>
                          <a:ea typeface="+mn-ea"/>
                          <a:cs typeface="Arial" panose="020B0604020202020204" pitchFamily="34" charset="0"/>
                        </a:rPr>
                        <a:t>-&gt;SA#100 (Jun 2023)</a:t>
                      </a:r>
                      <a:endParaRPr lang="zh-CN" sz="1000" b="1" kern="1200" dirty="0">
                        <a:solidFill>
                          <a:srgbClr val="0000FF"/>
                        </a:solidFill>
                        <a:effectLst/>
                        <a:latin typeface="+mn-lt"/>
                        <a:ea typeface="+mn-ea"/>
                        <a:cs typeface="Arial" panose="020B0604020202020204" pitchFamily="34" charset="0"/>
                      </a:endParaRPr>
                    </a:p>
                  </a:txBody>
                  <a:tcPr marL="9525" marR="9525" marT="9525" marB="9525"/>
                </a:tc>
                <a:tc>
                  <a:txBody>
                    <a:bodyPr/>
                    <a:lstStyle/>
                    <a:p>
                      <a:pPr marL="0" algn="ctr" defTabSz="1219170" rtl="0" eaLnBrk="1" fontAlgn="t" latinLnBrk="0" hangingPunct="1"/>
                      <a:r>
                        <a:rPr lang="en-US" sz="1000" b="0" i="0" u="none" strike="noStrike" kern="1200" dirty="0">
                          <a:solidFill>
                            <a:srgbClr val="000000"/>
                          </a:solidFill>
                          <a:effectLst/>
                          <a:latin typeface="+mn-lt"/>
                          <a:ea typeface="+mn-ea"/>
                          <a:cs typeface="+mn-cs"/>
                        </a:rPr>
                        <a:t>60%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SP-220152</a:t>
                      </a:r>
                      <a:endParaRPr lang="zh-CN" alt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latinLnBrk="0" hangingPunct="1">
                        <a:lnSpc>
                          <a:spcPct val="107000"/>
                        </a:lnSpc>
                        <a:spcAft>
                          <a:spcPts val="800"/>
                        </a:spcAft>
                      </a:pPr>
                      <a:r>
                        <a:rPr lang="en-GB" sz="1000" b="0" i="0" u="none" strike="noStrike" kern="1200" dirty="0">
                          <a:solidFill>
                            <a:srgbClr val="0000FF"/>
                          </a:solidFill>
                          <a:effectLst/>
                          <a:latin typeface="+mn-lt"/>
                          <a:ea typeface="+mn-ea"/>
                          <a:cs typeface="+mn-cs"/>
                        </a:rPr>
                        <a:t>70%</a:t>
                      </a:r>
                    </a:p>
                  </a:txBody>
                  <a:tcPr marL="36002" marR="36002" marT="0" marB="0"/>
                </a:tc>
                <a:tc>
                  <a:txBody>
                    <a:bodyPr/>
                    <a:lstStyle/>
                    <a:p>
                      <a:pPr marL="0" algn="ctr" defTabSz="1219170" rtl="0" eaLnBrk="1" latinLnBrk="0" hangingPunct="1">
                        <a:lnSpc>
                          <a:spcPct val="107000"/>
                        </a:lnSpc>
                        <a:spcAft>
                          <a:spcPts val="800"/>
                        </a:spcAft>
                      </a:pPr>
                      <a:endParaRPr lang="en-GB" sz="1000" b="0" kern="1200" dirty="0">
                        <a:solidFill>
                          <a:schemeClr val="tx1"/>
                        </a:solidFill>
                        <a:effectLst/>
                        <a:latin typeface="+mn-lt"/>
                        <a:ea typeface="+mn-ea"/>
                        <a:cs typeface="Arial" panose="020B0604020202020204" pitchFamily="34" charset="0"/>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0-&gt;10-&gt;15-&gt;20-&gt;25-&gt;35-&gt;60-&gt;70%</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28.837</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en-US" altLang="zh-CN" sz="1000" b="0" i="0" u="none" strike="noStrike" kern="1200" dirty="0">
                          <a:solidFill>
                            <a:srgbClr val="000000"/>
                          </a:solidFill>
                          <a:effectLst/>
                          <a:latin typeface="+mn-lt"/>
                          <a:ea typeface="+mn-ea"/>
                          <a:cs typeface="+mn-cs"/>
                        </a:rPr>
                        <a:t>Nokia </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1"/>
                  </a:ext>
                </a:extLst>
              </a:tr>
              <a:tr h="488370">
                <a:tc>
                  <a:txBody>
                    <a:bodyPr/>
                    <a:lstStyle/>
                    <a:p>
                      <a:pPr algn="ctr" fontAlgn="t"/>
                      <a:r>
                        <a:rPr lang="en-US" sz="1000" b="0" i="0" u="none" strike="noStrike" dirty="0">
                          <a:solidFill>
                            <a:srgbClr val="000000"/>
                          </a:solidFill>
                          <a:effectLst/>
                          <a:latin typeface="+mn-lt"/>
                        </a:rPr>
                        <a:t>960026</a:t>
                      </a:r>
                    </a:p>
                  </a:txBody>
                  <a:tcPr marL="6350" marR="6350" marT="6350" marB="0"/>
                </a:tc>
                <a:tc>
                  <a:txBody>
                    <a:bodyPr/>
                    <a:lstStyle/>
                    <a:p>
                      <a:pPr algn="l" fontAlgn="t"/>
                      <a:r>
                        <a:rPr lang="en-US" sz="1000" b="0" i="0" u="none" strike="noStrike" dirty="0">
                          <a:solidFill>
                            <a:schemeClr val="tx1"/>
                          </a:solidFill>
                          <a:effectLst/>
                          <a:latin typeface="+mn-lt"/>
                        </a:rPr>
                        <a:t>Study on Management Aspects of IoT NTN Enhancements </a:t>
                      </a:r>
                    </a:p>
                  </a:txBody>
                  <a:tcPr marL="6350" marR="6350" marT="6350" marB="0"/>
                </a:tc>
                <a:tc>
                  <a:txBody>
                    <a:bodyPr/>
                    <a:lstStyle/>
                    <a:p>
                      <a:pPr algn="l" fontAlgn="t"/>
                      <a:r>
                        <a:rPr lang="en-US" sz="1000" b="0" i="0" u="none" strike="noStrike" dirty="0" err="1">
                          <a:solidFill>
                            <a:srgbClr val="000000"/>
                          </a:solidFill>
                          <a:effectLst/>
                          <a:latin typeface="+mn-lt"/>
                        </a:rPr>
                        <a:t>FS_IoT_NTN</a:t>
                      </a:r>
                      <a:endParaRPr lang="en-US" sz="1000" b="0" i="0" u="none" strike="noStrike" dirty="0">
                        <a:solidFill>
                          <a:srgbClr val="000000"/>
                        </a:solidFill>
                        <a:effectLst/>
                        <a:latin typeface="+mn-lt"/>
                      </a:endParaRP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 (Mar. 2023)</a:t>
                      </a:r>
                      <a:r>
                        <a:rPr lang="en-US" altLang="zh-CN" sz="1000" b="1" kern="1200" dirty="0">
                          <a:solidFill>
                            <a:srgbClr val="0000FF"/>
                          </a:solidFill>
                          <a:effectLst/>
                          <a:latin typeface="+mn-lt"/>
                          <a:ea typeface="+mn-ea"/>
                          <a:cs typeface="Arial" panose="020B0604020202020204" pitchFamily="34" charset="0"/>
                        </a:rPr>
                        <a:t> -&gt; SA#100 (Jun 2023)</a:t>
                      </a:r>
                    </a:p>
                  </a:txBody>
                  <a:tcPr marL="9525" marR="9525" marT="9525" marB="9525"/>
                </a:tc>
                <a:tc>
                  <a:txBody>
                    <a:bodyPr/>
                    <a:lstStyle/>
                    <a:p>
                      <a:pPr algn="ctr" fontAlgn="t"/>
                      <a:r>
                        <a:rPr lang="en-US" sz="1000" b="0" i="0" u="none" strike="noStrike" dirty="0">
                          <a:solidFill>
                            <a:srgbClr val="000000"/>
                          </a:solidFill>
                          <a:effectLst/>
                          <a:latin typeface="+mn-lt"/>
                        </a:rPr>
                        <a:t>95%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SP-220490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99%</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fr-FR" altLang="zh-CN" sz="1000" b="0" i="0" u="none" strike="noStrike" kern="1200" dirty="0">
                          <a:solidFill>
                            <a:srgbClr val="000000"/>
                          </a:solidFill>
                          <a:effectLst/>
                          <a:latin typeface="+mn-lt"/>
                          <a:ea typeface="+mn-ea"/>
                          <a:cs typeface="+mn-cs"/>
                        </a:rPr>
                        <a:t>0-&gt;20-&gt;30-&gt;75-&gt;95%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28.841</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indent="0" algn="l" defTabSz="1219170" rtl="0" eaLnBrk="1" fontAlgn="t" latinLnBrk="0" hangingPunct="1">
                        <a:lnSpc>
                          <a:spcPct val="150000"/>
                        </a:lnSpc>
                        <a:spcAft>
                          <a:spcPts val="0"/>
                        </a:spcAft>
                      </a:pPr>
                      <a:r>
                        <a:rPr lang="fr-FR" altLang="zh-CN" sz="1000" b="0" i="0" u="none" strike="noStrike" kern="1200" dirty="0">
                          <a:solidFill>
                            <a:srgbClr val="000000"/>
                          </a:solidFill>
                          <a:effectLst/>
                          <a:latin typeface="+mn-lt"/>
                          <a:ea typeface="+mn-ea"/>
                          <a:cs typeface="+mn-cs"/>
                        </a:rPr>
                        <a:t>China </a:t>
                      </a:r>
                      <a:r>
                        <a:rPr lang="fr-FR" altLang="zh-CN" sz="1000" b="0" i="0" u="none" strike="noStrike" kern="1200" dirty="0" err="1">
                          <a:solidFill>
                            <a:srgbClr val="000000"/>
                          </a:solidFill>
                          <a:effectLst/>
                          <a:latin typeface="+mn-lt"/>
                          <a:ea typeface="+mn-ea"/>
                          <a:cs typeface="+mn-cs"/>
                        </a:rPr>
                        <a:t>Unicom</a:t>
                      </a:r>
                      <a:endParaRPr lang="zh-CN" sz="1000" b="0" i="0" u="none" strike="noStrike" kern="1200" dirty="0">
                        <a:solidFill>
                          <a:srgbClr val="000000"/>
                        </a:solidFill>
                        <a:effectLst/>
                        <a:latin typeface="+mn-lt"/>
                        <a:ea typeface="+mn-ea"/>
                        <a:cs typeface="+mn-cs"/>
                      </a:endParaRPr>
                    </a:p>
                  </a:txBody>
                  <a:tcPr marL="9525" marR="9525" marT="9525" marB="9525"/>
                </a:tc>
                <a:extLst>
                  <a:ext uri="{0D108BD9-81ED-4DB2-BD59-A6C34878D82A}">
                    <a16:rowId xmlns:a16="http://schemas.microsoft.com/office/drawing/2014/main" val="10002"/>
                  </a:ext>
                </a:extLst>
              </a:tr>
              <a:tr h="488370">
                <a:tc>
                  <a:txBody>
                    <a:bodyPr/>
                    <a:lstStyle/>
                    <a:p>
                      <a:pPr algn="ctr" fontAlgn="t"/>
                      <a:r>
                        <a:rPr lang="en-US" sz="1000" b="0" i="0" u="none" strike="noStrike" dirty="0">
                          <a:solidFill>
                            <a:srgbClr val="000000"/>
                          </a:solidFill>
                          <a:effectLst/>
                          <a:latin typeface="+mn-lt"/>
                        </a:rPr>
                        <a:t>970029</a:t>
                      </a:r>
                    </a:p>
                  </a:txBody>
                  <a:tcPr marL="6350" marR="6350" marT="635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Study on Data management phase 2</a:t>
                      </a:r>
                      <a:endParaRPr lang="zh-CN" sz="1000" kern="1200" dirty="0">
                        <a:solidFill>
                          <a:schemeClr val="tx1"/>
                        </a:solidFill>
                        <a:effectLst/>
                        <a:latin typeface="+mn-lt"/>
                        <a:ea typeface="宋体" panose="02010600030101010101" pitchFamily="2" charset="-122"/>
                        <a:cs typeface="+mn-cs"/>
                      </a:endParaRPr>
                    </a:p>
                  </a:txBody>
                  <a:tcPr marL="9525" marR="9525" marT="9525" marB="9525"/>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FS_MADCOL_ph2</a:t>
                      </a:r>
                      <a:endParaRPr lang="zh-CN" altLang="en-US" sz="1000" kern="1200" dirty="0">
                        <a:solidFill>
                          <a:schemeClr val="tx1"/>
                        </a:solidFill>
                        <a:effectLst/>
                        <a:latin typeface="+mn-lt"/>
                        <a:ea typeface="+mn-ea"/>
                        <a:cs typeface="+mn-cs"/>
                      </a:endParaRPr>
                    </a:p>
                  </a:txBody>
                  <a:tcPr marL="9525" marR="9525" marT="9525" marB="9525"/>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SA#100 (Jun 2023)</a:t>
                      </a:r>
                    </a:p>
                  </a:txBody>
                  <a:tcPr marL="9525" marR="9525" marT="9525" marB="9525"/>
                </a:tc>
                <a:tc>
                  <a:txBody>
                    <a:bodyPr/>
                    <a:lstStyle/>
                    <a:p>
                      <a:pPr algn="ctr" fontAlgn="t"/>
                      <a:r>
                        <a:rPr lang="en-US" sz="1000" b="0" i="0" u="none" strike="noStrike" dirty="0">
                          <a:solidFill>
                            <a:srgbClr val="000000"/>
                          </a:solidFill>
                          <a:effectLst/>
                          <a:latin typeface="+mn-lt"/>
                        </a:rPr>
                        <a:t>10%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SP-220842</a:t>
                      </a:r>
                      <a:endParaRPr lang="zh-CN" altLang="zh-CN" sz="1000" kern="1200" dirty="0">
                        <a:solidFill>
                          <a:schemeClr val="tx1"/>
                        </a:solidFill>
                        <a:effectLst/>
                        <a:latin typeface="+mn-lt"/>
                        <a:ea typeface="+mn-ea"/>
                        <a:cs typeface="+mn-cs"/>
                      </a:endParaRP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15%</a:t>
                      </a:r>
                    </a:p>
                  </a:txBody>
                  <a:tcPr marL="36002" marR="36002" marT="0" marB="0"/>
                </a:tc>
                <a:tc>
                  <a:txBody>
                    <a:bodyPr/>
                    <a:lstStyle/>
                    <a:p>
                      <a:pPr>
                        <a:lnSpc>
                          <a:spcPct val="107000"/>
                        </a:lnSpc>
                        <a:spcAft>
                          <a:spcPts val="800"/>
                        </a:spcAft>
                      </a:pPr>
                      <a:endParaRPr lang="en-GB" sz="1000" b="0" i="0" u="none" strike="noStrike" kern="1200" dirty="0">
                        <a:solidFill>
                          <a:srgbClr val="0000FF"/>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0-&gt;5-&gt;10-&gt;15%</a:t>
                      </a: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algn="ctr" defTabSz="1219170" rtl="0" eaLnBrk="1" fontAlgn="t" latinLnBrk="0" hangingPunct="1">
                        <a:lnSpc>
                          <a:spcPct val="150000"/>
                        </a:lnSpc>
                        <a:spcAft>
                          <a:spcPts val="0"/>
                        </a:spcAft>
                      </a:pPr>
                      <a:endParaRPr lang="zh-CN" sz="1000" b="0" i="0" u="none" strike="noStrike" kern="1200" dirty="0">
                        <a:solidFill>
                          <a:srgbClr val="000000"/>
                        </a:solidFill>
                        <a:effectLst/>
                        <a:latin typeface="+mn-lt"/>
                        <a:ea typeface="+mn-ea"/>
                        <a:cs typeface="+mn-cs"/>
                      </a:endParaRPr>
                    </a:p>
                  </a:txBody>
                  <a:tcPr marL="9525" marR="9525" marT="9525" marB="9525"/>
                </a:tc>
                <a:tc>
                  <a:txBody>
                    <a:bodyPr/>
                    <a:lstStyle/>
                    <a:p>
                      <a:pPr marL="0" marR="0" lvl="0" indent="0" algn="l" defTabSz="1219170" rtl="0" eaLnBrk="1" fontAlgn="t" latinLnBrk="0" hangingPunct="1">
                        <a:lnSpc>
                          <a:spcPct val="150000"/>
                        </a:lnSpc>
                        <a:spcBef>
                          <a:spcPts val="0"/>
                        </a:spcBef>
                        <a:spcAft>
                          <a:spcPts val="0"/>
                        </a:spcAft>
                        <a:buClrTx/>
                        <a:buSzTx/>
                        <a:buFontTx/>
                        <a:buNone/>
                        <a:tabLst/>
                        <a:defRPr/>
                      </a:pPr>
                      <a:r>
                        <a:rPr lang="en-US" altLang="zh-CN" sz="1000" kern="1200" dirty="0">
                          <a:solidFill>
                            <a:schemeClr val="tx1"/>
                          </a:solidFill>
                          <a:effectLst/>
                          <a:latin typeface="+mn-lt"/>
                          <a:ea typeface="+mn-ea"/>
                          <a:cs typeface="+mn-cs"/>
                        </a:rPr>
                        <a:t>Nokia</a:t>
                      </a:r>
                      <a:endParaRPr lang="zh-CN" altLang="en-US" sz="1000" kern="1200" dirty="0">
                        <a:solidFill>
                          <a:schemeClr val="tx1"/>
                        </a:solidFill>
                        <a:effectLst/>
                        <a:latin typeface="+mn-lt"/>
                        <a:ea typeface="+mn-ea"/>
                        <a:cs typeface="+mn-cs"/>
                      </a:endParaRPr>
                    </a:p>
                  </a:txBody>
                  <a:tcPr marL="9525" marR="9525" marT="9525" marB="9525"/>
                </a:tc>
                <a:extLst>
                  <a:ext uri="{0D108BD9-81ED-4DB2-BD59-A6C34878D82A}">
                    <a16:rowId xmlns:a16="http://schemas.microsoft.com/office/drawing/2014/main" val="44296599"/>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265032" y="3085219"/>
            <a:ext cx="4116050" cy="2696028"/>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FS_5GMDT_Ph2</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a:solidFill>
                  <a:prstClr val="black"/>
                </a:solidFill>
              </a:rPr>
              <a:t>Progress since SA5#147:</a:t>
            </a:r>
          </a:p>
          <a:p>
            <a:pPr marL="988459" lvl="1" indent="-378875" defTabSz="1219170">
              <a:defRPr/>
            </a:pPr>
            <a:r>
              <a:rPr lang="de-DE" altLang="de-DE" sz="1200" kern="0" dirty="0">
                <a:solidFill>
                  <a:prstClr val="black"/>
                </a:solidFill>
              </a:rPr>
              <a:t>Problem Statement and solution on Management of MDT of MRO for inter-system handover for voice fallback</a:t>
            </a:r>
          </a:p>
          <a:p>
            <a:pPr marL="988459" lvl="1" indent="-378875" defTabSz="1219170">
              <a:defRPr/>
            </a:pPr>
            <a:r>
              <a:rPr lang="de-DE" altLang="de-DE" sz="1200" kern="0" dirty="0">
                <a:solidFill>
                  <a:prstClr val="black"/>
                </a:solidFill>
              </a:rPr>
              <a:t>Update on conclusions and recommendations</a:t>
            </a:r>
          </a:p>
          <a:p>
            <a:pPr marL="455073" indent="-455073" defTabSz="1219170">
              <a:spcBef>
                <a:spcPts val="0"/>
              </a:spcBef>
              <a:spcAft>
                <a:spcPts val="0"/>
              </a:spcAft>
              <a:defRPr/>
            </a:pPr>
            <a:endParaRPr lang="de-DE" altLang="de-DE" sz="1400" kern="0" dirty="0">
              <a:solidFill>
                <a:prstClr val="black"/>
              </a:solidFill>
            </a:endParaRPr>
          </a:p>
          <a:p>
            <a:pPr marL="455073" indent="-455073" defTabSz="1219170">
              <a:spcBef>
                <a:spcPts val="0"/>
              </a:spcBef>
              <a:spcAft>
                <a:spcPts val="0"/>
              </a:spcAft>
              <a:defRPr/>
            </a:pPr>
            <a:r>
              <a:rPr lang="en-US" altLang="zh-CN" sz="1400" kern="0" dirty="0">
                <a:solidFill>
                  <a:prstClr val="black"/>
                </a:solidFill>
              </a:rPr>
              <a:t>Impacts and dependencies on other WGs:</a:t>
            </a:r>
          </a:p>
          <a:p>
            <a:pPr marL="855123" lvl="1" indent="-455073" defTabSz="1219170">
              <a:spcBef>
                <a:spcPts val="0"/>
              </a:spcBef>
              <a:spcAft>
                <a:spcPts val="0"/>
              </a:spcAft>
              <a:defRPr/>
            </a:pPr>
            <a:r>
              <a:rPr lang="en-US" altLang="zh-CN" sz="1000" kern="0" dirty="0">
                <a:solidFill>
                  <a:prstClr val="black"/>
                </a:solidFill>
              </a:rPr>
              <a:t>RAN3</a:t>
            </a:r>
          </a:p>
          <a:p>
            <a:pPr marL="400050" lvl="1" indent="0" defTabSz="1219170">
              <a:spcBef>
                <a:spcPts val="0"/>
              </a:spcBef>
              <a:spcAft>
                <a:spcPts val="0"/>
              </a:spcAft>
              <a:buNone/>
              <a:defRPr/>
            </a:pPr>
            <a:endParaRPr lang="en-US" altLang="zh-CN" sz="1100" dirty="0"/>
          </a:p>
          <a:p>
            <a:pPr marL="455073" lvl="1" indent="-455073" defTabSz="1219170">
              <a:spcBef>
                <a:spcPts val="0"/>
              </a:spcBef>
              <a:spcAft>
                <a:spcPts val="0"/>
              </a:spcAft>
              <a:buBlip>
                <a:blip r:embed="rId2"/>
              </a:buBlip>
              <a:defRPr/>
            </a:pPr>
            <a:r>
              <a:rPr lang="de-DE" altLang="zh-CN" sz="1400" kern="0" dirty="0">
                <a:solidFill>
                  <a:prstClr val="black"/>
                </a:solidFill>
              </a:rPr>
              <a:t>Next steps:</a:t>
            </a:r>
          </a:p>
          <a:p>
            <a:pPr marL="457200" lvl="1" indent="-228600" defTabSz="1219170">
              <a:defRPr/>
            </a:pPr>
            <a:endParaRPr lang="de-DE" altLang="zh-CN" sz="1100" kern="0" dirty="0">
              <a:solidFill>
                <a:prstClr val="black"/>
              </a:solidFill>
            </a:endParaRPr>
          </a:p>
        </p:txBody>
      </p:sp>
      <p:sp>
        <p:nvSpPr>
          <p:cNvPr id="5" name="Content Placeholder 7">
            <a:extLst>
              <a:ext uri="{FF2B5EF4-FFF2-40B4-BE49-F238E27FC236}">
                <a16:creationId xmlns:a16="http://schemas.microsoft.com/office/drawing/2014/main" id="{B4F8F5CC-9B36-4C4A-96C2-095377087992}"/>
              </a:ext>
            </a:extLst>
          </p:cNvPr>
          <p:cNvSpPr txBox="1">
            <a:spLocks/>
          </p:cNvSpPr>
          <p:nvPr/>
        </p:nvSpPr>
        <p:spPr>
          <a:xfrm>
            <a:off x="4381082" y="3085219"/>
            <a:ext cx="3760744" cy="247028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FS_IoT_NTN</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latin typeface="Calibri"/>
              </a:rPr>
              <a:t>Progress since SA5#147:</a:t>
            </a:r>
          </a:p>
          <a:p>
            <a:pPr marL="988459" lvl="1" indent="-378875" defTabSz="1219170">
              <a:defRPr/>
            </a:pPr>
            <a:r>
              <a:rPr lang="en-US" altLang="de-DE" sz="1200" kern="0" dirty="0">
                <a:solidFill>
                  <a:prstClr val="black"/>
                </a:solidFill>
              </a:rPr>
              <a:t>make some clean up.</a:t>
            </a:r>
            <a:endParaRPr lang="en-US" altLang="zh-CN" sz="1050" kern="0" dirty="0">
              <a:solidFill>
                <a:prstClr val="black"/>
              </a:solidFill>
              <a:latin typeface="Calibri"/>
              <a:cs typeface="+mn-cs"/>
            </a:endParaRPr>
          </a:p>
          <a:p>
            <a:pPr marL="455073" indent="-455073" defTabSz="1219170">
              <a:spcBef>
                <a:spcPts val="0"/>
              </a:spcBef>
              <a:spcAft>
                <a:spcPts val="0"/>
              </a:spcAft>
              <a:defRPr/>
            </a:pPr>
            <a:r>
              <a:rPr lang="en-US" sz="1600" kern="0" dirty="0">
                <a:solidFill>
                  <a:prstClr val="black"/>
                </a:solidFill>
                <a:latin typeface="Calibri"/>
              </a:rPr>
              <a:t>Impacts and dependencies on other WGs:</a:t>
            </a:r>
            <a:endParaRPr lang="de-DE" sz="1600" kern="0" dirty="0">
              <a:solidFill>
                <a:prstClr val="black"/>
              </a:solidFill>
              <a:latin typeface="Calibri"/>
            </a:endParaRPr>
          </a:p>
          <a:p>
            <a:pPr marL="988459" lvl="1" indent="-378875" defTabSz="1219170">
              <a:defRPr/>
            </a:pPr>
            <a:r>
              <a:rPr lang="en-US" altLang="zh-CN" sz="1200" kern="0" dirty="0">
                <a:solidFill>
                  <a:prstClr val="black"/>
                </a:solidFill>
              </a:rPr>
              <a:t>None</a:t>
            </a:r>
            <a:endParaRPr lang="en-US" sz="1200" kern="0" dirty="0">
              <a:solidFill>
                <a:prstClr val="black"/>
              </a:solidFill>
            </a:endParaRPr>
          </a:p>
          <a:p>
            <a:pPr marL="455073" indent="-455073" defTabSz="1219170">
              <a:spcBef>
                <a:spcPts val="0"/>
              </a:spcBef>
              <a:spcAft>
                <a:spcPts val="0"/>
              </a:spcAft>
              <a:defRPr/>
            </a:pPr>
            <a:r>
              <a:rPr lang="de-DE" sz="1600" kern="0" dirty="0">
                <a:solidFill>
                  <a:prstClr val="black"/>
                </a:solidFill>
                <a:latin typeface="Calibri"/>
              </a:rPr>
              <a:t>Next steps</a:t>
            </a:r>
          </a:p>
          <a:p>
            <a:pPr marL="988459" lvl="1" indent="-378875" defTabSz="1219170">
              <a:defRPr/>
            </a:pPr>
            <a:r>
              <a:rPr lang="de-DE" sz="1200" kern="0" dirty="0">
                <a:solidFill>
                  <a:prstClr val="black"/>
                </a:solidFill>
              </a:rPr>
              <a:t>for information and approval</a:t>
            </a:r>
          </a:p>
        </p:txBody>
      </p:sp>
      <p:sp>
        <p:nvSpPr>
          <p:cNvPr id="6" name="Content Placeholder 7">
            <a:extLst>
              <a:ext uri="{FF2B5EF4-FFF2-40B4-BE49-F238E27FC236}">
                <a16:creationId xmlns:a16="http://schemas.microsoft.com/office/drawing/2014/main" id="{5C233DE2-9712-42A0-9829-255A1F95998C}"/>
              </a:ext>
            </a:extLst>
          </p:cNvPr>
          <p:cNvSpPr txBox="1">
            <a:spLocks/>
          </p:cNvSpPr>
          <p:nvPr/>
        </p:nvSpPr>
        <p:spPr>
          <a:xfrm>
            <a:off x="8336001" y="3085219"/>
            <a:ext cx="3349210" cy="233908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FS_MADCOL_ph2</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988459" lvl="1" indent="-378875" defTabSz="1219170">
              <a:defRPr/>
            </a:pPr>
            <a:r>
              <a:rPr lang="en-US" altLang="de-DE" sz="1200" kern="0" dirty="0">
                <a:solidFill>
                  <a:prstClr val="black"/>
                </a:solidFill>
              </a:rPr>
              <a:t>Key issues for enhancing the description of management data and for reporting of consolidated management data were added.</a:t>
            </a:r>
            <a:endParaRPr lang="de-DE" altLang="de-DE" sz="1200" kern="0" dirty="0">
              <a:solidFill>
                <a:prstClr val="black"/>
              </a:solidFill>
            </a:endParaRPr>
          </a:p>
          <a:p>
            <a:pPr marL="455073" indent="-455073" defTabSz="1219170">
              <a:spcBef>
                <a:spcPts val="0"/>
              </a:spcBef>
              <a:spcAft>
                <a:spcPts val="0"/>
              </a:spcAft>
              <a:defRPr/>
            </a:pPr>
            <a:r>
              <a:rPr lang="en-US" altLang="zh-CN" sz="1600" kern="0" dirty="0">
                <a:solidFill>
                  <a:prstClr val="black"/>
                </a:solidFill>
              </a:rPr>
              <a:t>Impacts and dependencies on other WGs:</a:t>
            </a:r>
          </a:p>
          <a:p>
            <a:pPr marL="988459" lvl="1" indent="-378875" defTabSz="1219170">
              <a:defRPr/>
            </a:pPr>
            <a:endParaRPr lang="de-DE" altLang="zh-CN" sz="1200" kern="0" dirty="0">
              <a:solidFill>
                <a:prstClr val="black"/>
              </a:solidFill>
            </a:endParaRPr>
          </a:p>
          <a:p>
            <a:pPr marL="455073" indent="-455073" defTabSz="1219170">
              <a:spcBef>
                <a:spcPts val="0"/>
              </a:spcBef>
              <a:spcAft>
                <a:spcPts val="0"/>
              </a:spcAft>
              <a:defRPr/>
            </a:pPr>
            <a:r>
              <a:rPr lang="de-DE" altLang="zh-CN" sz="1600" kern="0" dirty="0">
                <a:solidFill>
                  <a:prstClr val="black"/>
                </a:solidFill>
              </a:rPr>
              <a:t>Next steps:</a:t>
            </a:r>
          </a:p>
          <a:p>
            <a:pPr marL="855123" lvl="1" indent="-455073" defTabSz="1219170">
              <a:spcBef>
                <a:spcPts val="0"/>
              </a:spcBef>
              <a:spcAft>
                <a:spcPts val="0"/>
              </a:spcAft>
              <a:defRPr/>
            </a:pPr>
            <a:endParaRPr lang="en-US" altLang="zh-CN" sz="1200" dirty="0"/>
          </a:p>
        </p:txBody>
      </p:sp>
    </p:spTree>
    <p:extLst>
      <p:ext uri="{BB962C8B-B14F-4D97-AF65-F5344CB8AC3E}">
        <p14:creationId xmlns:p14="http://schemas.microsoft.com/office/powerpoint/2010/main" val="59511011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A9985057-8F2A-44BF-9F53-9E66C674A60C}"/>
              </a:ext>
            </a:extLst>
          </p:cNvPr>
          <p:cNvSpPr>
            <a:spLocks noGrp="1"/>
          </p:cNvSpPr>
          <p:nvPr>
            <p:ph type="title"/>
          </p:nvPr>
        </p:nvSpPr>
        <p:spPr/>
        <p:txBody>
          <a:bodyPr/>
          <a:lstStyle/>
          <a:p>
            <a:r>
              <a:rPr lang="en-GB" altLang="en-US" sz="2800" dirty="0"/>
              <a:t>Summary - </a:t>
            </a:r>
            <a:r>
              <a:rPr lang="en-US" altLang="zh-CN" sz="2800" kern="0" dirty="0"/>
              <a:t>Rel-18 SI - Support of New Services</a:t>
            </a:r>
            <a:endParaRPr lang="en-US" altLang="en-US" sz="2800" dirty="0"/>
          </a:p>
        </p:txBody>
      </p:sp>
      <p:sp>
        <p:nvSpPr>
          <p:cNvPr id="6259" name="TextBox 1">
            <a:extLst>
              <a:ext uri="{FF2B5EF4-FFF2-40B4-BE49-F238E27FC236}">
                <a16:creationId xmlns:a16="http://schemas.microsoft.com/office/drawing/2014/main" id="{069CA535-1391-46F0-8C3F-78AB758814C7}"/>
              </a:ext>
            </a:extLst>
          </p:cNvPr>
          <p:cNvSpPr txBox="1">
            <a:spLocks noChangeArrowheads="1"/>
          </p:cNvSpPr>
          <p:nvPr/>
        </p:nvSpPr>
        <p:spPr bwMode="auto">
          <a:xfrm>
            <a:off x="284092" y="5757507"/>
            <a:ext cx="8233833"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For more information, see the full Work Plan at: </a:t>
            </a:r>
            <a:r>
              <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hlinkClick r:id="rId2"/>
              </a:rPr>
              <a:t>ftp://ftp.3gpp.org/information/WorkPlan</a:t>
            </a:r>
            <a:endParaRPr kumimoji="0" lang="en-GB" altLang="en-US" sz="1333"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249115690"/>
              </p:ext>
            </p:extLst>
          </p:nvPr>
        </p:nvGraphicFramePr>
        <p:xfrm>
          <a:off x="160750" y="1092046"/>
          <a:ext cx="11747156" cy="4704461"/>
        </p:xfrm>
        <a:graphic>
          <a:graphicData uri="http://schemas.openxmlformats.org/drawingml/2006/table">
            <a:tbl>
              <a:tblPr firstRow="1" firstCol="1" bandRow="1">
                <a:tableStyleId>{F5AB1C69-6EDB-4FF4-983F-18BD219EF322}</a:tableStyleId>
              </a:tblPr>
              <a:tblGrid>
                <a:gridCol w="525457">
                  <a:extLst>
                    <a:ext uri="{9D8B030D-6E8A-4147-A177-3AD203B41FA5}">
                      <a16:colId xmlns:a16="http://schemas.microsoft.com/office/drawing/2014/main" val="20000"/>
                    </a:ext>
                  </a:extLst>
                </a:gridCol>
                <a:gridCol w="2262392">
                  <a:extLst>
                    <a:ext uri="{9D8B030D-6E8A-4147-A177-3AD203B41FA5}">
                      <a16:colId xmlns:a16="http://schemas.microsoft.com/office/drawing/2014/main" val="20001"/>
                    </a:ext>
                  </a:extLst>
                </a:gridCol>
                <a:gridCol w="851211">
                  <a:extLst>
                    <a:ext uri="{9D8B030D-6E8A-4147-A177-3AD203B41FA5}">
                      <a16:colId xmlns:a16="http://schemas.microsoft.com/office/drawing/2014/main" val="20002"/>
                    </a:ext>
                  </a:extLst>
                </a:gridCol>
                <a:gridCol w="1125953">
                  <a:extLst>
                    <a:ext uri="{9D8B030D-6E8A-4147-A177-3AD203B41FA5}">
                      <a16:colId xmlns:a16="http://schemas.microsoft.com/office/drawing/2014/main" val="20005"/>
                    </a:ext>
                  </a:extLst>
                </a:gridCol>
                <a:gridCol w="512062">
                  <a:extLst>
                    <a:ext uri="{9D8B030D-6E8A-4147-A177-3AD203B41FA5}">
                      <a16:colId xmlns:a16="http://schemas.microsoft.com/office/drawing/2014/main" val="20006"/>
                    </a:ext>
                  </a:extLst>
                </a:gridCol>
                <a:gridCol w="637853">
                  <a:extLst>
                    <a:ext uri="{9D8B030D-6E8A-4147-A177-3AD203B41FA5}">
                      <a16:colId xmlns:a16="http://schemas.microsoft.com/office/drawing/2014/main" val="4104336562"/>
                    </a:ext>
                  </a:extLst>
                </a:gridCol>
                <a:gridCol w="637853">
                  <a:extLst>
                    <a:ext uri="{9D8B030D-6E8A-4147-A177-3AD203B41FA5}">
                      <a16:colId xmlns:a16="http://schemas.microsoft.com/office/drawing/2014/main" val="20007"/>
                    </a:ext>
                  </a:extLst>
                </a:gridCol>
                <a:gridCol w="1134578">
                  <a:extLst>
                    <a:ext uri="{9D8B030D-6E8A-4147-A177-3AD203B41FA5}">
                      <a16:colId xmlns:a16="http://schemas.microsoft.com/office/drawing/2014/main" val="20008"/>
                    </a:ext>
                  </a:extLst>
                </a:gridCol>
                <a:gridCol w="1102247">
                  <a:extLst>
                    <a:ext uri="{9D8B030D-6E8A-4147-A177-3AD203B41FA5}">
                      <a16:colId xmlns:a16="http://schemas.microsoft.com/office/drawing/2014/main" val="20009"/>
                    </a:ext>
                  </a:extLst>
                </a:gridCol>
                <a:gridCol w="1016801">
                  <a:extLst>
                    <a:ext uri="{9D8B030D-6E8A-4147-A177-3AD203B41FA5}">
                      <a16:colId xmlns:a16="http://schemas.microsoft.com/office/drawing/2014/main" val="20010"/>
                    </a:ext>
                  </a:extLst>
                </a:gridCol>
                <a:gridCol w="1016801">
                  <a:extLst>
                    <a:ext uri="{9D8B030D-6E8A-4147-A177-3AD203B41FA5}">
                      <a16:colId xmlns:a16="http://schemas.microsoft.com/office/drawing/2014/main" val="20012"/>
                    </a:ext>
                  </a:extLst>
                </a:gridCol>
                <a:gridCol w="923948">
                  <a:extLst>
                    <a:ext uri="{9D8B030D-6E8A-4147-A177-3AD203B41FA5}">
                      <a16:colId xmlns:a16="http://schemas.microsoft.com/office/drawing/2014/main" val="20013"/>
                    </a:ext>
                  </a:extLst>
                </a:gridCol>
              </a:tblGrid>
              <a:tr h="281406">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391873">
                <a:tc>
                  <a:txBody>
                    <a:bodyPr/>
                    <a:lstStyle/>
                    <a:p>
                      <a:pPr algn="ctr" fontAlgn="t"/>
                      <a:r>
                        <a:rPr lang="en-US" sz="1000" b="0" i="0" u="none" strike="noStrike" dirty="0">
                          <a:solidFill>
                            <a:srgbClr val="000000"/>
                          </a:solidFill>
                          <a:effectLst/>
                          <a:latin typeface="+mn-lt"/>
                        </a:rPr>
                        <a:t>940035</a:t>
                      </a:r>
                    </a:p>
                  </a:txBody>
                  <a:tcPr marL="6350" marR="6350" marT="6350" marB="0">
                    <a:solidFill>
                      <a:schemeClr val="bg1">
                        <a:lumMod val="75000"/>
                      </a:schemeClr>
                    </a:solidFill>
                  </a:tcPr>
                </a:tc>
                <a:tc>
                  <a:txBody>
                    <a:bodyPr/>
                    <a:lstStyle/>
                    <a:p>
                      <a:pPr algn="l" fontAlgn="t"/>
                      <a:r>
                        <a:rPr lang="en-US" sz="1000" b="0" i="0" u="none" strike="noStrike" dirty="0">
                          <a:solidFill>
                            <a:schemeClr val="tx1"/>
                          </a:solidFill>
                          <a:effectLst/>
                          <a:latin typeface="+mn-lt"/>
                        </a:rPr>
                        <a:t>Study on enhancement of management of non-public networks </a:t>
                      </a:r>
                    </a:p>
                  </a:txBody>
                  <a:tcPr marL="6350" marR="6350" marT="6350" marB="0">
                    <a:solidFill>
                      <a:schemeClr val="bg1">
                        <a:lumMod val="75000"/>
                      </a:schemeClr>
                    </a:solidFill>
                  </a:tcPr>
                </a:tc>
                <a:tc>
                  <a:txBody>
                    <a:bodyPr/>
                    <a:lstStyle/>
                    <a:p>
                      <a:pPr algn="l" fontAlgn="t"/>
                      <a:r>
                        <a:rPr lang="en-US" sz="1000" b="0" i="0" u="none" strike="noStrike" dirty="0" err="1">
                          <a:solidFill>
                            <a:srgbClr val="000000"/>
                          </a:solidFill>
                          <a:effectLst/>
                          <a:latin typeface="+mn-lt"/>
                        </a:rPr>
                        <a:t>FS_OAM_eNPN</a:t>
                      </a:r>
                      <a:endParaRPr lang="en-US" sz="1000" b="0" i="0" u="none" strike="noStrike" dirty="0">
                        <a:solidFill>
                          <a:srgbClr val="000000"/>
                        </a:solidFill>
                        <a:effectLst/>
                        <a:latin typeface="+mn-lt"/>
                      </a:endParaRPr>
                    </a:p>
                  </a:txBody>
                  <a:tcPr marL="6350" marR="6350" marT="6350" marB="0">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a:t>
                      </a:r>
                      <a:endParaRPr lang="en-US" sz="1000" b="0" kern="1200" dirty="0">
                        <a:solidFill>
                          <a:schemeClr val="tx1"/>
                        </a:solidFill>
                        <a:effectLst/>
                        <a:latin typeface="+mn-lt"/>
                        <a:ea typeface="+mn-ea"/>
                        <a:cs typeface="Arial" panose="020B0604020202020204" pitchFamily="34" charset="0"/>
                      </a:endParaRPr>
                    </a:p>
                  </a:txBody>
                  <a:tcPr marL="9525" marR="9525" marT="9525" marB="9525">
                    <a:solidFill>
                      <a:schemeClr val="bg1">
                        <a:lumMod val="75000"/>
                      </a:schemeClr>
                    </a:solidFill>
                  </a:tcPr>
                </a:tc>
                <a:tc>
                  <a:txBody>
                    <a:bodyPr/>
                    <a:lstStyle/>
                    <a:p>
                      <a:pPr algn="ctr" fontAlgn="t"/>
                      <a:r>
                        <a:rPr lang="en-US" sz="1000" b="0" i="0" u="none" strike="noStrike" dirty="0">
                          <a:solidFill>
                            <a:srgbClr val="000000"/>
                          </a:solidFill>
                          <a:effectLst/>
                          <a:latin typeface="+mn-lt"/>
                        </a:rPr>
                        <a:t>90%</a:t>
                      </a:r>
                    </a:p>
                  </a:txBody>
                  <a:tcPr marL="6350" marR="6350" marT="6350" marB="0">
                    <a:solidFill>
                      <a:schemeClr val="bg1">
                        <a:lumMod val="75000"/>
                      </a:schemeClr>
                    </a:solidFill>
                  </a:tcPr>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SP-220152</a:t>
                      </a:r>
                      <a:endParaRPr lang="zh-CN" altLang="zh-CN" sz="1000" b="0" i="0" u="none" strike="noStrike" kern="1200" dirty="0">
                        <a:solidFill>
                          <a:srgbClr val="000000"/>
                        </a:solidFill>
                        <a:effectLst/>
                        <a:latin typeface="+mn-lt"/>
                        <a:ea typeface="+mn-ea"/>
                        <a:cs typeface="+mn-cs"/>
                      </a:endParaRPr>
                    </a:p>
                  </a:txBody>
                  <a:tcPr marL="9525" marR="9525" marT="9525" marB="9525">
                    <a:solidFill>
                      <a:schemeClr val="bg1">
                        <a:lumMod val="75000"/>
                      </a:schemeClr>
                    </a:solidFill>
                  </a:tcPr>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75000"/>
                      </a:schemeClr>
                    </a:solidFill>
                  </a:tcPr>
                </a:tc>
                <a:tc>
                  <a:txBody>
                    <a:bodyPr/>
                    <a:lstStyle/>
                    <a:p>
                      <a:pPr>
                        <a:lnSpc>
                          <a:spcPct val="107000"/>
                        </a:lnSpc>
                        <a:spcAft>
                          <a:spcPts val="800"/>
                        </a:spcAft>
                      </a:pPr>
                      <a:r>
                        <a:rPr lang="en-US" sz="1000" dirty="0">
                          <a:solidFill>
                            <a:schemeClr val="tx1"/>
                          </a:solidFill>
                          <a:latin typeface="+mn-lt"/>
                        </a:rPr>
                        <a:t>ready for SA Information approval</a:t>
                      </a:r>
                      <a:endParaRPr lang="en-GB" sz="1000" dirty="0">
                        <a:solidFill>
                          <a:schemeClr val="tx1"/>
                        </a:solidFill>
                        <a:latin typeface="+mn-lt"/>
                      </a:endParaRPr>
                    </a:p>
                  </a:txBody>
                  <a:tcPr marL="36002" marR="36002" marT="0" marB="0" anchor="ctr">
                    <a:solidFill>
                      <a:schemeClr val="bg1">
                        <a:lumMod val="75000"/>
                      </a:schemeClr>
                    </a:solidFill>
                  </a:tcPr>
                </a:tc>
                <a:tc>
                  <a:txBody>
                    <a:bodyPr/>
                    <a:lstStyle/>
                    <a:p>
                      <a:pPr marL="0" algn="l" defTabSz="1219170" rtl="0" eaLnBrk="1" latinLnBrk="0" hangingPunct="1">
                        <a:lnSpc>
                          <a:spcPct val="150000"/>
                        </a:lnSpc>
                        <a:spcAft>
                          <a:spcPts val="0"/>
                        </a:spcAft>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75000"/>
                      </a:schemeClr>
                    </a:solidFill>
                  </a:tcPr>
                </a:tc>
                <a:tc>
                  <a:txBody>
                    <a:bodyPr/>
                    <a:lstStyle/>
                    <a:p>
                      <a:pPr marL="0" algn="ctr" defTabSz="1219170" rtl="0" eaLnBrk="1" latinLnBrk="0" hangingPunct="1">
                        <a:lnSpc>
                          <a:spcPct val="100000"/>
                        </a:lnSpc>
                        <a:spcAft>
                          <a:spcPts val="0"/>
                        </a:spcAft>
                      </a:pPr>
                      <a:r>
                        <a:rPr lang="en-US" altLang="zh-CN" sz="1000" kern="1200" dirty="0">
                          <a:solidFill>
                            <a:srgbClr val="000000"/>
                          </a:solidFill>
                          <a:effectLst/>
                          <a:latin typeface="+mn-lt"/>
                          <a:ea typeface="+mn-ea"/>
                          <a:cs typeface="Arial" panose="020B0604020202020204" pitchFamily="34" charset="0"/>
                        </a:rPr>
                        <a:t>0-&gt;10-&gt;40-</a:t>
                      </a:r>
                      <a:r>
                        <a:rPr lang="en-US" altLang="zh-CN" sz="1000" kern="1200" dirty="0">
                          <a:solidFill>
                            <a:srgbClr val="000000"/>
                          </a:solidFill>
                          <a:effectLst/>
                          <a:latin typeface="+mn-lt"/>
                          <a:ea typeface="宋体" panose="02010600030101010101" pitchFamily="2" charset="-122"/>
                          <a:cs typeface="Arial" panose="020B0604020202020204" pitchFamily="34" charset="0"/>
                        </a:rPr>
                        <a:t>&gt;60-&gt;80-&gt;90-&gt;100%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solidFill>
                      <a:schemeClr val="bg1">
                        <a:lumMod val="75000"/>
                      </a:schemeClr>
                    </a:solidFill>
                  </a:tcPr>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28.907</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75000"/>
                      </a:schemeClr>
                    </a:solidFill>
                  </a:tcPr>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75000"/>
                      </a:schemeClr>
                    </a:solidFill>
                  </a:tcPr>
                </a:tc>
                <a:extLst>
                  <a:ext uri="{0D108BD9-81ED-4DB2-BD59-A6C34878D82A}">
                    <a16:rowId xmlns:a16="http://schemas.microsoft.com/office/drawing/2014/main" val="10001"/>
                  </a:ext>
                </a:extLst>
              </a:tr>
              <a:tr h="486811">
                <a:tc>
                  <a:txBody>
                    <a:bodyPr/>
                    <a:lstStyle/>
                    <a:p>
                      <a:pPr algn="ctr" fontAlgn="t"/>
                      <a:r>
                        <a:rPr lang="en-US" sz="1000" b="0" i="0" u="none" strike="noStrike" dirty="0">
                          <a:solidFill>
                            <a:srgbClr val="000000"/>
                          </a:solidFill>
                          <a:effectLst/>
                          <a:latin typeface="+mn-lt"/>
                        </a:rPr>
                        <a:t>940036</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new aspects of EE for 5G networks Phase 2 </a:t>
                      </a:r>
                    </a:p>
                  </a:txBody>
                  <a:tcPr marL="6350" marR="6350" marT="6350" marB="0"/>
                </a:tc>
                <a:tc>
                  <a:txBody>
                    <a:bodyPr/>
                    <a:lstStyle/>
                    <a:p>
                      <a:pPr algn="l" fontAlgn="t"/>
                      <a:r>
                        <a:rPr lang="en-US" sz="1000" b="0" i="0" u="none" strike="noStrike" dirty="0">
                          <a:solidFill>
                            <a:srgbClr val="000000"/>
                          </a:solidFill>
                          <a:effectLst/>
                          <a:latin typeface="+mn-lt"/>
                        </a:rPr>
                        <a:t>FS_EE5G_Ph2</a:t>
                      </a:r>
                    </a:p>
                  </a:txBody>
                  <a:tcPr marL="6350" marR="6350" marT="6350" marB="0"/>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SA#100(June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0" marB="9525"/>
                </a:tc>
                <a:tc>
                  <a:txBody>
                    <a:bodyPr/>
                    <a:lstStyle/>
                    <a:p>
                      <a:pPr algn="ctr" fontAlgn="t"/>
                      <a:r>
                        <a:rPr lang="en-US" sz="1000" b="0" i="0" u="none" strike="noStrike" dirty="0">
                          <a:solidFill>
                            <a:srgbClr val="000000"/>
                          </a:solidFill>
                          <a:effectLst/>
                          <a:latin typeface="+mn-lt"/>
                        </a:rPr>
                        <a:t>50%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SP-211440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sv-SE" sz="1000" kern="1200" dirty="0">
                          <a:solidFill>
                            <a:srgbClr val="000000"/>
                          </a:solidFill>
                          <a:effectLst/>
                          <a:latin typeface="+mn-lt"/>
                          <a:ea typeface="宋体" panose="02010600030101010101" pitchFamily="2" charset="-122"/>
                          <a:cs typeface="Arial" panose="020B0604020202020204" pitchFamily="34" charset="0"/>
                        </a:rPr>
                        <a:t>RAN WGs</a:t>
                      </a:r>
                    </a:p>
                  </a:txBody>
                  <a:tcPr marL="68580" marR="68580" marT="0" marB="0" anchor="ct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0-&gt;10-&gt;10-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&gt;15-&gt;25-&gt;50-&gt;50-&gt;90%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r h="391873">
                <a:tc>
                  <a:txBody>
                    <a:bodyPr/>
                    <a:lstStyle/>
                    <a:p>
                      <a:pPr algn="ctr" fontAlgn="t"/>
                      <a:r>
                        <a:rPr lang="en-US" sz="1000" b="0" i="0" u="none" strike="noStrike" dirty="0">
                          <a:solidFill>
                            <a:srgbClr val="000000"/>
                          </a:solidFill>
                          <a:effectLst/>
                          <a:latin typeface="+mn-lt"/>
                        </a:rPr>
                        <a:t>940040</a:t>
                      </a:r>
                    </a:p>
                  </a:txBody>
                  <a:tcPr marL="6350" marR="6350" marT="6350" marB="0"/>
                </a:tc>
                <a:tc>
                  <a:txBody>
                    <a:bodyPr/>
                    <a:lstStyle/>
                    <a:p>
                      <a:pPr algn="l" fontAlgn="t"/>
                      <a:r>
                        <a:rPr lang="en-US" sz="1000" b="0" i="0" u="none" strike="noStrike" dirty="0">
                          <a:solidFill>
                            <a:schemeClr val="tx1"/>
                          </a:solidFill>
                          <a:effectLst/>
                          <a:latin typeface="+mn-lt"/>
                        </a:rPr>
                        <a:t>Study on Network and Service Operations for Energy Utilities </a:t>
                      </a:r>
                    </a:p>
                  </a:txBody>
                  <a:tcPr marL="6350" marR="6350" marT="6350" marB="0"/>
                </a:tc>
                <a:tc>
                  <a:txBody>
                    <a:bodyPr/>
                    <a:lstStyle/>
                    <a:p>
                      <a:pPr algn="l" fontAlgn="t"/>
                      <a:r>
                        <a:rPr lang="en-US" sz="1000" b="0" i="0" u="none" strike="noStrike" dirty="0">
                          <a:solidFill>
                            <a:srgbClr val="000000"/>
                          </a:solidFill>
                          <a:effectLst/>
                          <a:latin typeface="+mn-lt"/>
                        </a:rPr>
                        <a:t>FS_NSOEU</a:t>
                      </a: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2023)-&gt;</a:t>
                      </a:r>
                      <a:r>
                        <a:rPr lang="en-US" altLang="zh-CN" sz="1000" b="1" kern="1200" dirty="0">
                          <a:solidFill>
                            <a:srgbClr val="FF0000"/>
                          </a:solidFill>
                          <a:effectLst/>
                          <a:latin typeface="+mn-lt"/>
                          <a:ea typeface="+mn-ea"/>
                          <a:cs typeface="Arial" panose="020B0604020202020204" pitchFamily="34" charset="0"/>
                        </a:rPr>
                        <a:t> </a:t>
                      </a:r>
                      <a:r>
                        <a:rPr lang="en-US" altLang="zh-CN" sz="1000" b="1" kern="1200" dirty="0">
                          <a:solidFill>
                            <a:srgbClr val="0000FF"/>
                          </a:solidFill>
                          <a:effectLst/>
                          <a:latin typeface="+mn-lt"/>
                          <a:ea typeface="+mn-ea"/>
                          <a:cs typeface="Arial" panose="020B0604020202020204" pitchFamily="34" charset="0"/>
                        </a:rPr>
                        <a:t>SA#100(Jun 2023)</a:t>
                      </a:r>
                    </a:p>
                  </a:txBody>
                  <a:tcPr marL="9525" marR="9525" marT="9525" marB="9525"/>
                </a:tc>
                <a:tc>
                  <a:txBody>
                    <a:bodyPr/>
                    <a:lstStyle/>
                    <a:p>
                      <a:pPr algn="ctr" fontAlgn="t"/>
                      <a:r>
                        <a:rPr lang="en-US" sz="1000" b="0" i="0" u="none" strike="noStrike" dirty="0">
                          <a:solidFill>
                            <a:srgbClr val="000000"/>
                          </a:solidFill>
                          <a:effectLst/>
                          <a:latin typeface="+mn-lt"/>
                        </a:rPr>
                        <a:t>79%</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SP-211622</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 0-&gt;10-&gt;15-&gt;35-&gt;45-&gt;55-&gt;79%</a:t>
                      </a:r>
                      <a:endParaRPr lang="zh-CN" altLang="zh-CN" sz="100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28.829</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Samsung </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3"/>
                  </a:ext>
                </a:extLst>
              </a:tr>
              <a:tr h="391873">
                <a:tc>
                  <a:txBody>
                    <a:bodyPr/>
                    <a:lstStyle/>
                    <a:p>
                      <a:pPr algn="ctr" fontAlgn="t"/>
                      <a:r>
                        <a:rPr lang="en-US" sz="1000" b="0" i="0" u="none" strike="noStrike" dirty="0">
                          <a:solidFill>
                            <a:srgbClr val="000000"/>
                          </a:solidFill>
                          <a:effectLst/>
                          <a:latin typeface="+mn-lt"/>
                        </a:rPr>
                        <a:t>940032</a:t>
                      </a:r>
                    </a:p>
                  </a:txBody>
                  <a:tcPr marL="6350" marR="6350" marT="6350" marB="0"/>
                </a:tc>
                <a:tc>
                  <a:txBody>
                    <a:bodyPr/>
                    <a:lstStyle/>
                    <a:p>
                      <a:pPr algn="l" fontAlgn="t"/>
                      <a:r>
                        <a:rPr lang="en-US" sz="1000" b="0" i="0" u="none" strike="noStrike" dirty="0">
                          <a:solidFill>
                            <a:schemeClr val="tx1"/>
                          </a:solidFill>
                          <a:effectLst/>
                          <a:latin typeface="+mn-lt"/>
                        </a:rPr>
                        <a:t>Study on Key Quality Indicators (KQIs) for 5G service experience </a:t>
                      </a:r>
                    </a:p>
                  </a:txBody>
                  <a:tcPr marL="6350" marR="6350" marT="6350" marB="0"/>
                </a:tc>
                <a:tc>
                  <a:txBody>
                    <a:bodyPr/>
                    <a:lstStyle/>
                    <a:p>
                      <a:pPr algn="l" fontAlgn="t"/>
                      <a:r>
                        <a:rPr lang="en-US" sz="1000" b="0" i="0" u="none" strike="noStrike" dirty="0">
                          <a:solidFill>
                            <a:srgbClr val="000000"/>
                          </a:solidFill>
                          <a:effectLst/>
                          <a:latin typeface="+mn-lt"/>
                        </a:rPr>
                        <a:t>FS_KQI_5G</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2023)-&gt;</a:t>
                      </a:r>
                      <a:r>
                        <a:rPr lang="en-US" altLang="zh-CN" sz="1000" b="1" kern="1200" baseline="0" dirty="0">
                          <a:solidFill>
                            <a:srgbClr val="0000FF"/>
                          </a:solidFill>
                          <a:effectLst/>
                          <a:latin typeface="+mn-lt"/>
                          <a:ea typeface="+mn-ea"/>
                          <a:cs typeface="Arial" panose="020B0604020202020204" pitchFamily="34" charset="0"/>
                        </a:rPr>
                        <a:t>SA#100(June 2023)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35%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SP-211433</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SA4,RAN2,RAN3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a:solidFill>
                            <a:srgbClr val="FF0000"/>
                          </a:solidFill>
                          <a:effectLst/>
                          <a:latin typeface="+mn-lt"/>
                          <a:ea typeface="宋体" panose="02010600030101010101" pitchFamily="2" charset="-122"/>
                          <a:cs typeface="Arial" panose="020B0604020202020204" pitchFamily="34" charset="0"/>
                        </a:rPr>
                        <a:t>20-&gt;20</a:t>
                      </a:r>
                      <a:r>
                        <a:rPr lang="en-US" altLang="zh-CN" sz="1000" kern="1200" dirty="0">
                          <a:solidFill>
                            <a:schemeClr val="tx1"/>
                          </a:solidFill>
                          <a:effectLst/>
                          <a:latin typeface="+mn-lt"/>
                          <a:ea typeface="宋体" panose="02010600030101010101" pitchFamily="2" charset="-122"/>
                          <a:cs typeface="Arial" panose="020B0604020202020204" pitchFamily="34" charset="0"/>
                        </a:rPr>
                        <a:t>-&gt;35-&gt;55%</a:t>
                      </a:r>
                      <a:endParaRPr lang="zh-CN" sz="1000" kern="1200" dirty="0">
                        <a:solidFill>
                          <a:srgbClr val="FF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28.863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4"/>
                  </a:ext>
                </a:extLst>
              </a:tr>
              <a:tr h="391873">
                <a:tc>
                  <a:txBody>
                    <a:bodyPr/>
                    <a:lstStyle/>
                    <a:p>
                      <a:pPr algn="ctr" fontAlgn="t"/>
                      <a:r>
                        <a:rPr lang="en-US" sz="1000" b="0" i="0" u="none" strike="noStrike" dirty="0">
                          <a:solidFill>
                            <a:srgbClr val="000000"/>
                          </a:solidFill>
                          <a:effectLst/>
                          <a:latin typeface="+mn-lt"/>
                        </a:rPr>
                        <a:t>940038</a:t>
                      </a:r>
                    </a:p>
                  </a:txBody>
                  <a:tcPr marL="6350" marR="6350" marT="6350" marB="0"/>
                </a:tc>
                <a:tc>
                  <a:txBody>
                    <a:bodyPr/>
                    <a:lstStyle/>
                    <a:p>
                      <a:pPr algn="l" fontAlgn="t"/>
                      <a:r>
                        <a:rPr lang="en-US" sz="1000" b="0" i="0" u="none" strike="noStrike" dirty="0">
                          <a:solidFill>
                            <a:schemeClr val="tx1"/>
                          </a:solidFill>
                          <a:effectLst/>
                          <a:latin typeface="+mn-lt"/>
                        </a:rPr>
                        <a:t>Study on Deterministic Communication Service Assurance </a:t>
                      </a:r>
                    </a:p>
                  </a:txBody>
                  <a:tcPr marL="6350" marR="6350" marT="6350" marB="0"/>
                </a:tc>
                <a:tc>
                  <a:txBody>
                    <a:bodyPr/>
                    <a:lstStyle/>
                    <a:p>
                      <a:pPr algn="l" fontAlgn="t"/>
                      <a:r>
                        <a:rPr lang="en-US" sz="1000" b="0" i="0" u="none" strike="noStrike" dirty="0">
                          <a:solidFill>
                            <a:srgbClr val="000000"/>
                          </a:solidFill>
                          <a:effectLst/>
                          <a:latin typeface="+mn-lt"/>
                        </a:rPr>
                        <a:t>FS_DCSA</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 </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-&gt;</a:t>
                      </a:r>
                      <a:r>
                        <a:rPr lang="en-US" altLang="zh-CN" sz="1000" b="1" kern="1200" baseline="0" dirty="0">
                          <a:solidFill>
                            <a:srgbClr val="0000FF"/>
                          </a:solidFill>
                          <a:effectLst/>
                          <a:latin typeface="+mn-lt"/>
                          <a:ea typeface="+mn-ea"/>
                          <a:cs typeface="Arial" panose="020B0604020202020204" pitchFamily="34" charset="0"/>
                        </a:rPr>
                        <a:t>SA#100(June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45%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SP-211442</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45%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SA2, SA6, RAN2, SA4</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a:t>
                      </a:r>
                      <a:r>
                        <a:rPr lang="en-US" altLang="zh-CN" sz="1000" kern="1200" dirty="0">
                          <a:solidFill>
                            <a:srgbClr val="FF3300"/>
                          </a:solidFill>
                          <a:effectLst/>
                          <a:latin typeface="+mn-lt"/>
                          <a:ea typeface="+mn-ea"/>
                          <a:cs typeface="Arial" panose="020B0604020202020204" pitchFamily="34" charset="0"/>
                        </a:rPr>
                        <a:t>30-&gt;32</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FF3300"/>
                          </a:solidFill>
                          <a:effectLst/>
                          <a:latin typeface="+mn-lt"/>
                          <a:ea typeface="+mn-ea"/>
                          <a:cs typeface="Arial" panose="020B0604020202020204" pitchFamily="34" charset="0"/>
                        </a:rPr>
                        <a:t>-&gt;32</a:t>
                      </a:r>
                      <a:r>
                        <a:rPr lang="en-US" altLang="zh-CN" sz="1000" kern="1200" dirty="0">
                          <a:solidFill>
                            <a:srgbClr val="FF3300"/>
                          </a:solidFill>
                          <a:effectLst/>
                          <a:latin typeface="+mn-lt"/>
                          <a:ea typeface="宋体" panose="02010600030101010101" pitchFamily="2" charset="-122"/>
                          <a:cs typeface="Arial" panose="020B0604020202020204" pitchFamily="34" charset="0"/>
                        </a:rPr>
                        <a:t>-&gt;32-&gt;45-&gt;45%</a:t>
                      </a:r>
                      <a:endParaRPr lang="zh-CN" sz="1000" kern="1200" dirty="0">
                        <a:solidFill>
                          <a:srgbClr val="FF33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28.865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5"/>
                  </a:ext>
                </a:extLst>
              </a:tr>
              <a:tr h="500816">
                <a:tc>
                  <a:txBody>
                    <a:bodyPr/>
                    <a:lstStyle/>
                    <a:p>
                      <a:pPr algn="ctr" fontAlgn="t"/>
                      <a:r>
                        <a:rPr lang="en-US" sz="1000" b="0" i="0" u="none" strike="noStrike" dirty="0">
                          <a:solidFill>
                            <a:srgbClr val="000000"/>
                          </a:solidFill>
                          <a:effectLst/>
                          <a:latin typeface="+mn-lt"/>
                        </a:rPr>
                        <a:t>910026</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network slice management capability exposure </a:t>
                      </a:r>
                    </a:p>
                  </a:txBody>
                  <a:tcPr marL="6350" marR="6350" marT="6350" marB="0"/>
                </a:tc>
                <a:tc>
                  <a:txBody>
                    <a:bodyPr/>
                    <a:lstStyle/>
                    <a:p>
                      <a:pPr algn="l" fontAlgn="t"/>
                      <a:r>
                        <a:rPr lang="en-US" sz="1000" b="0" i="0" u="none" strike="noStrike" dirty="0">
                          <a:solidFill>
                            <a:srgbClr val="000000"/>
                          </a:solidFill>
                          <a:effectLst/>
                          <a:latin typeface="+mn-lt"/>
                        </a:rPr>
                        <a:t>FS_NSCE</a:t>
                      </a:r>
                    </a:p>
                  </a:txBody>
                  <a:tcPr marL="6350" marR="6350" marT="6350" marB="0"/>
                </a:tc>
                <a:tc>
                  <a:txBody>
                    <a:bodyPr/>
                    <a:lstStyle/>
                    <a:p>
                      <a:pPr marL="0" algn="ctr" defTabSz="1219170" rtl="0" eaLnBrk="1" latinLnBrk="0" hangingPunct="1">
                        <a:lnSpc>
                          <a:spcPct val="150000"/>
                        </a:lnSpc>
                        <a:spcAft>
                          <a:spcPts val="0"/>
                        </a:spcAft>
                      </a:pPr>
                      <a:r>
                        <a:rPr lang="en-US" altLang="zh-CN" sz="1000" b="0" kern="1200" baseline="0" dirty="0">
                          <a:solidFill>
                            <a:schemeClr val="tx1"/>
                          </a:solidFill>
                          <a:effectLst/>
                          <a:latin typeface="+mn-lt"/>
                          <a:ea typeface="+mn-ea"/>
                          <a:cs typeface="Arial" panose="020B0604020202020204" pitchFamily="34" charset="0"/>
                        </a:rPr>
                        <a:t>SA#99(Mar 2023)-&gt; </a:t>
                      </a:r>
                      <a:r>
                        <a:rPr lang="en-US" altLang="zh-CN" sz="1000" b="1" kern="1200" baseline="0" dirty="0">
                          <a:solidFill>
                            <a:srgbClr val="0000FF"/>
                          </a:solidFill>
                          <a:effectLst/>
                          <a:latin typeface="+mn-lt"/>
                          <a:ea typeface="+mn-ea"/>
                          <a:cs typeface="Arial" panose="020B0604020202020204" pitchFamily="34" charset="0"/>
                        </a:rPr>
                        <a:t>SA#100(June 2023)</a:t>
                      </a:r>
                      <a:endParaRPr lang="zh-CN" altLang="en-US" sz="1000" b="1" kern="1200" baseline="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92%</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SP-220350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98%</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000" kern="1200" dirty="0">
                          <a:solidFill>
                            <a:srgbClr val="000000"/>
                          </a:solidFill>
                          <a:effectLst/>
                          <a:latin typeface="+mn-lt"/>
                          <a:ea typeface="宋体" panose="02010600030101010101" pitchFamily="2" charset="-122"/>
                          <a:cs typeface="Arial" panose="020B0604020202020204" pitchFamily="34" charset="0"/>
                        </a:rPr>
                        <a:t>SA3, SA, RAN</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70-&gt;75-&gt;80-</a:t>
                      </a:r>
                      <a:r>
                        <a:rPr lang="en-US" altLang="zh-CN" sz="1000" kern="1200" dirty="0">
                          <a:solidFill>
                            <a:srgbClr val="000000"/>
                          </a:solidFill>
                          <a:effectLst/>
                          <a:latin typeface="+mn-lt"/>
                          <a:ea typeface="宋体" panose="02010600030101010101" pitchFamily="2" charset="-122"/>
                          <a:cs typeface="Arial" panose="020B0604020202020204" pitchFamily="34" charset="0"/>
                        </a:rPr>
                        <a:t>&gt;82-&gt;83%-&gt;90%-&gt;92%-&gt;98%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28.824</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err="1">
                          <a:solidFill>
                            <a:srgbClr val="000000"/>
                          </a:solidFill>
                          <a:effectLst/>
                          <a:latin typeface="+mn-lt"/>
                          <a:ea typeface="+mn-ea"/>
                          <a:cs typeface="Arial" panose="020B0604020202020204" pitchFamily="34" charset="0"/>
                        </a:rPr>
                        <a:t>Alibaba</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6"/>
                  </a:ext>
                </a:extLst>
              </a:tr>
              <a:tr h="500816">
                <a:tc>
                  <a:txBody>
                    <a:bodyPr/>
                    <a:lstStyle/>
                    <a:p>
                      <a:pPr algn="ctr" fontAlgn="t"/>
                      <a:r>
                        <a:rPr lang="en-US" sz="1000" b="0" i="0" u="none" strike="noStrike" dirty="0">
                          <a:solidFill>
                            <a:srgbClr val="000000"/>
                          </a:solidFill>
                          <a:effectLst/>
                          <a:latin typeface="+mn-lt"/>
                        </a:rPr>
                        <a:t>950029</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alignment with ETSI MEC for Edge computing management </a:t>
                      </a:r>
                    </a:p>
                  </a:txBody>
                  <a:tcPr marL="6350" marR="6350" marT="6350" marB="0"/>
                </a:tc>
                <a:tc>
                  <a:txBody>
                    <a:bodyPr/>
                    <a:lstStyle/>
                    <a:p>
                      <a:pPr algn="l" fontAlgn="t"/>
                      <a:r>
                        <a:rPr lang="en-US" sz="1000" b="0" i="0" u="none" strike="noStrike" dirty="0">
                          <a:solidFill>
                            <a:srgbClr val="000000"/>
                          </a:solidFill>
                          <a:effectLst/>
                          <a:latin typeface="+mn-lt"/>
                        </a:rPr>
                        <a:t>FS_MEC_ECM</a:t>
                      </a:r>
                    </a:p>
                  </a:txBody>
                  <a:tcPr marL="6350" marR="6350" marT="6350" marB="0"/>
                </a:tc>
                <a:tc>
                  <a:txBody>
                    <a:bodyPr/>
                    <a:lstStyle/>
                    <a:p>
                      <a:pPr marL="0" algn="ctr" defTabSz="1219170" rtl="0" eaLnBrk="1" latinLnBrk="0" hangingPunct="1">
                        <a:lnSpc>
                          <a:spcPct val="150000"/>
                        </a:lnSpc>
                        <a:spcAft>
                          <a:spcPts val="0"/>
                        </a:spcAft>
                      </a:pPr>
                      <a:r>
                        <a:rPr lang="en-US" altLang="zh-CN" sz="1000" b="0" kern="1200" baseline="0" dirty="0">
                          <a:solidFill>
                            <a:schemeClr val="tx1"/>
                          </a:solidFill>
                          <a:effectLst/>
                          <a:latin typeface="+mn-lt"/>
                          <a:ea typeface="+mn-ea"/>
                          <a:cs typeface="Arial" panose="020B0604020202020204" pitchFamily="34" charset="0"/>
                        </a:rPr>
                        <a:t>SA#99(Mar 2023)-&gt;</a:t>
                      </a:r>
                      <a:r>
                        <a:rPr lang="en-US" altLang="zh-CN" sz="1000" b="1" kern="1200" baseline="0" dirty="0">
                          <a:solidFill>
                            <a:srgbClr val="0000FF"/>
                          </a:solidFill>
                          <a:effectLst/>
                          <a:latin typeface="+mn-lt"/>
                          <a:ea typeface="+mn-ea"/>
                          <a:cs typeface="Arial" panose="020B0604020202020204" pitchFamily="34" charset="0"/>
                        </a:rPr>
                        <a:t>SA#100(June 2023)</a:t>
                      </a:r>
                      <a:endParaRPr lang="zh-CN"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70%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SP-220147</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SA6, ETSI MEC</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&gt;40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a:solidFill>
                            <a:schemeClr val="tx1"/>
                          </a:solidFill>
                          <a:effectLst/>
                          <a:latin typeface="+mn-lt"/>
                          <a:ea typeface="宋体" panose="02010600030101010101" pitchFamily="2" charset="-122"/>
                          <a:cs typeface="Arial" panose="020B0604020202020204" pitchFamily="34" charset="0"/>
                        </a:rPr>
                        <a:t>50-&gt;50-&gt;70-&gt;90%</a:t>
                      </a:r>
                      <a:endParaRPr lang="zh-CN" sz="100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50459792"/>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 (1/3)</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904373694"/>
              </p:ext>
            </p:extLst>
          </p:nvPr>
        </p:nvGraphicFramePr>
        <p:xfrm>
          <a:off x="222421" y="1002611"/>
          <a:ext cx="11641331" cy="2598440"/>
        </p:xfrm>
        <a:graphic>
          <a:graphicData uri="http://schemas.openxmlformats.org/drawingml/2006/table">
            <a:tbl>
              <a:tblPr firstRow="1" firstCol="1" bandRow="1">
                <a:tableStyleId>{F5AB1C69-6EDB-4FF4-983F-18BD219EF322}</a:tableStyleId>
              </a:tblPr>
              <a:tblGrid>
                <a:gridCol w="522234">
                  <a:extLst>
                    <a:ext uri="{9D8B030D-6E8A-4147-A177-3AD203B41FA5}">
                      <a16:colId xmlns:a16="http://schemas.microsoft.com/office/drawing/2014/main" val="20000"/>
                    </a:ext>
                  </a:extLst>
                </a:gridCol>
                <a:gridCol w="2685778">
                  <a:extLst>
                    <a:ext uri="{9D8B030D-6E8A-4147-A177-3AD203B41FA5}">
                      <a16:colId xmlns:a16="http://schemas.microsoft.com/office/drawing/2014/main" val="20001"/>
                    </a:ext>
                  </a:extLst>
                </a:gridCol>
                <a:gridCol w="694582">
                  <a:extLst>
                    <a:ext uri="{9D8B030D-6E8A-4147-A177-3AD203B41FA5}">
                      <a16:colId xmlns:a16="http://schemas.microsoft.com/office/drawing/2014/main" val="20002"/>
                    </a:ext>
                  </a:extLst>
                </a:gridCol>
                <a:gridCol w="810154">
                  <a:extLst>
                    <a:ext uri="{9D8B030D-6E8A-4147-A177-3AD203B41FA5}">
                      <a16:colId xmlns:a16="http://schemas.microsoft.com/office/drawing/2014/main" val="20005"/>
                    </a:ext>
                  </a:extLst>
                </a:gridCol>
                <a:gridCol w="518614">
                  <a:extLst>
                    <a:ext uri="{9D8B030D-6E8A-4147-A177-3AD203B41FA5}">
                      <a16:colId xmlns:a16="http://schemas.microsoft.com/office/drawing/2014/main" val="20006"/>
                    </a:ext>
                  </a:extLst>
                </a:gridCol>
                <a:gridCol w="623198">
                  <a:extLst>
                    <a:ext uri="{9D8B030D-6E8A-4147-A177-3AD203B41FA5}">
                      <a16:colId xmlns:a16="http://schemas.microsoft.com/office/drawing/2014/main" val="3503595155"/>
                    </a:ext>
                  </a:extLst>
                </a:gridCol>
                <a:gridCol w="623198">
                  <a:extLst>
                    <a:ext uri="{9D8B030D-6E8A-4147-A177-3AD203B41FA5}">
                      <a16:colId xmlns:a16="http://schemas.microsoft.com/office/drawing/2014/main" val="20007"/>
                    </a:ext>
                  </a:extLst>
                </a:gridCol>
                <a:gridCol w="1128671">
                  <a:extLst>
                    <a:ext uri="{9D8B030D-6E8A-4147-A177-3AD203B41FA5}">
                      <a16:colId xmlns:a16="http://schemas.microsoft.com/office/drawing/2014/main" val="20008"/>
                    </a:ext>
                  </a:extLst>
                </a:gridCol>
                <a:gridCol w="1095488">
                  <a:extLst>
                    <a:ext uri="{9D8B030D-6E8A-4147-A177-3AD203B41FA5}">
                      <a16:colId xmlns:a16="http://schemas.microsoft.com/office/drawing/2014/main" val="20009"/>
                    </a:ext>
                  </a:extLst>
                </a:gridCol>
                <a:gridCol w="1010566">
                  <a:extLst>
                    <a:ext uri="{9D8B030D-6E8A-4147-A177-3AD203B41FA5}">
                      <a16:colId xmlns:a16="http://schemas.microsoft.com/office/drawing/2014/main" val="20010"/>
                    </a:ext>
                  </a:extLst>
                </a:gridCol>
                <a:gridCol w="1010566">
                  <a:extLst>
                    <a:ext uri="{9D8B030D-6E8A-4147-A177-3AD203B41FA5}">
                      <a16:colId xmlns:a16="http://schemas.microsoft.com/office/drawing/2014/main" val="20012"/>
                    </a:ext>
                  </a:extLst>
                </a:gridCol>
                <a:gridCol w="918282">
                  <a:extLst>
                    <a:ext uri="{9D8B030D-6E8A-4147-A177-3AD203B41FA5}">
                      <a16:colId xmlns:a16="http://schemas.microsoft.com/office/drawing/2014/main" val="20013"/>
                    </a:ext>
                  </a:extLst>
                </a:gridCol>
              </a:tblGrid>
              <a:tr h="331662">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677184">
                <a:tc>
                  <a:txBody>
                    <a:bodyPr/>
                    <a:lstStyle/>
                    <a:p>
                      <a:pPr algn="ctr" fontAlgn="t"/>
                      <a:r>
                        <a:rPr lang="en-US" sz="1000" b="0" i="0" u="none" strike="noStrike" dirty="0">
                          <a:solidFill>
                            <a:srgbClr val="000000"/>
                          </a:solidFill>
                          <a:effectLst/>
                          <a:latin typeface="+mn-lt"/>
                        </a:rPr>
                        <a:t>940035</a:t>
                      </a:r>
                    </a:p>
                  </a:txBody>
                  <a:tcPr marL="6350" marR="6350" marT="6350" marB="0">
                    <a:solidFill>
                      <a:schemeClr val="bg1">
                        <a:lumMod val="65000"/>
                      </a:schemeClr>
                    </a:solidFill>
                  </a:tcPr>
                </a:tc>
                <a:tc>
                  <a:txBody>
                    <a:bodyPr/>
                    <a:lstStyle/>
                    <a:p>
                      <a:pPr algn="l" fontAlgn="t"/>
                      <a:r>
                        <a:rPr lang="en-US" sz="1000" b="0" i="0" u="none" strike="noStrike" dirty="0">
                          <a:solidFill>
                            <a:schemeClr val="tx1"/>
                          </a:solidFill>
                          <a:effectLst/>
                          <a:latin typeface="+mn-lt"/>
                        </a:rPr>
                        <a:t>Study on enhancement of management of non-public networks </a:t>
                      </a:r>
                    </a:p>
                  </a:txBody>
                  <a:tcPr marL="6350" marR="6350" marT="6350" marB="0">
                    <a:solidFill>
                      <a:schemeClr val="bg1">
                        <a:lumMod val="65000"/>
                      </a:schemeClr>
                    </a:solidFill>
                  </a:tcPr>
                </a:tc>
                <a:tc>
                  <a:txBody>
                    <a:bodyPr/>
                    <a:lstStyle/>
                    <a:p>
                      <a:pPr algn="l" fontAlgn="t"/>
                      <a:r>
                        <a:rPr lang="en-US" sz="1000" b="0" i="0" u="none" strike="noStrike" dirty="0" err="1">
                          <a:solidFill>
                            <a:srgbClr val="000000"/>
                          </a:solidFill>
                          <a:effectLst/>
                          <a:latin typeface="+mn-lt"/>
                        </a:rPr>
                        <a:t>FS_OAM_eNPN</a:t>
                      </a:r>
                      <a:endParaRPr lang="en-US" sz="1000" b="0" i="0" u="none" strike="noStrike" dirty="0">
                        <a:solidFill>
                          <a:srgbClr val="000000"/>
                        </a:solidFill>
                        <a:effectLst/>
                        <a:latin typeface="+mn-lt"/>
                      </a:endParaRPr>
                    </a:p>
                  </a:txBody>
                  <a:tcPr marL="6350" marR="6350" marT="6350" marB="0">
                    <a:solidFill>
                      <a:schemeClr val="bg1">
                        <a:lumMod val="6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a:t>
                      </a:r>
                      <a:endParaRPr lang="en-US" sz="1000" b="0" kern="1200" dirty="0">
                        <a:solidFill>
                          <a:schemeClr val="tx1"/>
                        </a:solidFill>
                        <a:effectLst/>
                        <a:latin typeface="+mn-lt"/>
                        <a:ea typeface="+mn-ea"/>
                        <a:cs typeface="Arial" panose="020B0604020202020204" pitchFamily="34" charset="0"/>
                      </a:endParaRPr>
                    </a:p>
                  </a:txBody>
                  <a:tcPr marL="9525" marR="9525" marT="9525" marB="9525">
                    <a:solidFill>
                      <a:schemeClr val="bg1">
                        <a:lumMod val="65000"/>
                      </a:schemeClr>
                    </a:solidFill>
                  </a:tcPr>
                </a:tc>
                <a:tc>
                  <a:txBody>
                    <a:bodyPr/>
                    <a:lstStyle/>
                    <a:p>
                      <a:pPr algn="ctr" fontAlgn="t"/>
                      <a:r>
                        <a:rPr lang="en-US" sz="1000" b="0" i="0" u="none" strike="noStrike" dirty="0">
                          <a:solidFill>
                            <a:srgbClr val="000000"/>
                          </a:solidFill>
                          <a:effectLst/>
                          <a:latin typeface="+mn-lt"/>
                        </a:rPr>
                        <a:t>90%</a:t>
                      </a:r>
                    </a:p>
                  </a:txBody>
                  <a:tcPr marL="6350" marR="6350" marT="6350" marB="0">
                    <a:solidFill>
                      <a:schemeClr val="bg1">
                        <a:lumMod val="65000"/>
                      </a:schemeClr>
                    </a:solidFill>
                  </a:tcPr>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US" altLang="zh-CN" sz="1000" b="0" i="0" u="none" strike="noStrike" kern="1200" dirty="0">
                          <a:solidFill>
                            <a:srgbClr val="000000"/>
                          </a:solidFill>
                          <a:effectLst/>
                          <a:latin typeface="+mn-lt"/>
                          <a:ea typeface="+mn-ea"/>
                          <a:cs typeface="+mn-cs"/>
                        </a:rPr>
                        <a:t>SP-220152</a:t>
                      </a:r>
                      <a:endParaRPr lang="zh-CN" altLang="zh-CN" sz="1000" b="0" i="0" u="none" strike="noStrike" kern="1200" dirty="0">
                        <a:solidFill>
                          <a:srgbClr val="000000"/>
                        </a:solidFill>
                        <a:effectLst/>
                        <a:latin typeface="+mn-lt"/>
                        <a:ea typeface="+mn-ea"/>
                        <a:cs typeface="+mn-cs"/>
                      </a:endParaRPr>
                    </a:p>
                  </a:txBody>
                  <a:tcPr marL="9525" marR="9525" marT="9525" marB="9525">
                    <a:solidFill>
                      <a:schemeClr val="bg1">
                        <a:lumMod val="65000"/>
                      </a:schemeClr>
                    </a:solidFill>
                  </a:tcPr>
                </a:tc>
                <a:tc>
                  <a:txBody>
                    <a:bodyPr/>
                    <a:lstStyle/>
                    <a:p>
                      <a:pPr algn="ctr">
                        <a:lnSpc>
                          <a:spcPct val="107000"/>
                        </a:lnSpc>
                        <a:spcAft>
                          <a:spcPts val="800"/>
                        </a:spcAft>
                      </a:pPr>
                      <a:r>
                        <a:rPr lang="en-GB" sz="1000" b="0" i="0" u="none" strike="noStrike" kern="1200" dirty="0">
                          <a:solidFill>
                            <a:srgbClr val="0000FF"/>
                          </a:solidFill>
                          <a:effectLst/>
                          <a:highlight>
                            <a:srgbClr val="00FF00"/>
                          </a:highlight>
                          <a:latin typeface="+mn-lt"/>
                          <a:ea typeface="+mn-ea"/>
                          <a:cs typeface="+mn-cs"/>
                        </a:rPr>
                        <a:t>100%</a:t>
                      </a:r>
                    </a:p>
                  </a:txBody>
                  <a:tcPr marL="36002" marR="36002" marT="0" marB="0">
                    <a:solidFill>
                      <a:schemeClr val="bg1">
                        <a:lumMod val="65000"/>
                      </a:schemeClr>
                    </a:solidFill>
                  </a:tcPr>
                </a:tc>
                <a:tc>
                  <a:txBody>
                    <a:bodyPr/>
                    <a:lstStyle/>
                    <a:p>
                      <a:pPr>
                        <a:lnSpc>
                          <a:spcPct val="107000"/>
                        </a:lnSpc>
                        <a:spcAft>
                          <a:spcPts val="800"/>
                        </a:spcAft>
                      </a:pPr>
                      <a:r>
                        <a:rPr lang="en-US" sz="1000" dirty="0">
                          <a:solidFill>
                            <a:schemeClr val="tx1"/>
                          </a:solidFill>
                          <a:latin typeface="+mn-lt"/>
                        </a:rPr>
                        <a:t>ready for SA Information approval</a:t>
                      </a:r>
                      <a:endParaRPr lang="en-GB" sz="1000" dirty="0">
                        <a:solidFill>
                          <a:schemeClr val="tx1"/>
                        </a:solidFill>
                        <a:latin typeface="+mn-lt"/>
                      </a:endParaRPr>
                    </a:p>
                  </a:txBody>
                  <a:tcPr marL="36002" marR="36002" marT="0" marB="0" anchor="ctr">
                    <a:solidFill>
                      <a:schemeClr val="bg1">
                        <a:lumMod val="65000"/>
                      </a:schemeClr>
                    </a:solidFill>
                  </a:tcPr>
                </a:tc>
                <a:tc>
                  <a:txBody>
                    <a:bodyPr/>
                    <a:lstStyle/>
                    <a:p>
                      <a:pPr marL="0" algn="l" defTabSz="1219170" rtl="0" eaLnBrk="1" latinLnBrk="0" hangingPunct="1">
                        <a:lnSpc>
                          <a:spcPct val="150000"/>
                        </a:lnSpc>
                        <a:spcAft>
                          <a:spcPts val="0"/>
                        </a:spcAft>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solidFill>
                      <a:schemeClr val="bg1">
                        <a:lumMod val="65000"/>
                      </a:schemeClr>
                    </a:solidFill>
                  </a:tcPr>
                </a:tc>
                <a:tc>
                  <a:txBody>
                    <a:bodyPr/>
                    <a:lstStyle/>
                    <a:p>
                      <a:pPr marL="0" algn="ctr" defTabSz="1219170" rtl="0" eaLnBrk="1" latinLnBrk="0" hangingPunct="1">
                        <a:lnSpc>
                          <a:spcPct val="100000"/>
                        </a:lnSpc>
                        <a:spcAft>
                          <a:spcPts val="0"/>
                        </a:spcAft>
                      </a:pPr>
                      <a:r>
                        <a:rPr lang="en-US" altLang="zh-CN" sz="1000" kern="1200" dirty="0">
                          <a:solidFill>
                            <a:srgbClr val="000000"/>
                          </a:solidFill>
                          <a:effectLst/>
                          <a:latin typeface="+mn-lt"/>
                          <a:ea typeface="+mn-ea"/>
                          <a:cs typeface="Arial" panose="020B0604020202020204" pitchFamily="34" charset="0"/>
                        </a:rPr>
                        <a:t>0-&gt;10-&gt;40-</a:t>
                      </a:r>
                      <a:r>
                        <a:rPr lang="en-US" altLang="zh-CN" sz="1000" kern="1200" dirty="0">
                          <a:solidFill>
                            <a:srgbClr val="000000"/>
                          </a:solidFill>
                          <a:effectLst/>
                          <a:latin typeface="+mn-lt"/>
                          <a:ea typeface="宋体" panose="02010600030101010101" pitchFamily="2" charset="-122"/>
                          <a:cs typeface="Arial" panose="020B0604020202020204" pitchFamily="34" charset="0"/>
                        </a:rPr>
                        <a:t>&gt;60-&gt;80-&gt;90-&gt;100%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solidFill>
                      <a:schemeClr val="bg1">
                        <a:lumMod val="65000"/>
                      </a:schemeClr>
                    </a:solidFill>
                  </a:tcPr>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28.907</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65000"/>
                      </a:schemeClr>
                    </a:solidFill>
                  </a:tcPr>
                </a:tc>
                <a:extLst>
                  <a:ext uri="{0D108BD9-81ED-4DB2-BD59-A6C34878D82A}">
                    <a16:rowId xmlns:a16="http://schemas.microsoft.com/office/drawing/2014/main" val="10001"/>
                  </a:ext>
                </a:extLst>
              </a:tr>
              <a:tr h="571111">
                <a:tc>
                  <a:txBody>
                    <a:bodyPr/>
                    <a:lstStyle/>
                    <a:p>
                      <a:pPr algn="ctr" fontAlgn="t"/>
                      <a:r>
                        <a:rPr lang="en-US" sz="1000" b="0" i="0" u="none" strike="noStrike" dirty="0">
                          <a:solidFill>
                            <a:srgbClr val="000000"/>
                          </a:solidFill>
                          <a:effectLst/>
                          <a:latin typeface="+mn-lt"/>
                        </a:rPr>
                        <a:t>940040</a:t>
                      </a:r>
                    </a:p>
                  </a:txBody>
                  <a:tcPr marL="6350" marR="6350" marT="6350" marB="0"/>
                </a:tc>
                <a:tc>
                  <a:txBody>
                    <a:bodyPr/>
                    <a:lstStyle/>
                    <a:p>
                      <a:pPr algn="l" fontAlgn="t"/>
                      <a:r>
                        <a:rPr lang="en-US" sz="1000" b="0" i="0" u="none" strike="noStrike" dirty="0">
                          <a:solidFill>
                            <a:schemeClr val="tx1"/>
                          </a:solidFill>
                          <a:effectLst/>
                          <a:latin typeface="+mn-lt"/>
                        </a:rPr>
                        <a:t>Study on Network and Service Operations for Energy Utilities </a:t>
                      </a:r>
                    </a:p>
                  </a:txBody>
                  <a:tcPr marL="6350" marR="6350" marT="6350" marB="0"/>
                </a:tc>
                <a:tc>
                  <a:txBody>
                    <a:bodyPr/>
                    <a:lstStyle/>
                    <a:p>
                      <a:pPr algn="l" fontAlgn="t"/>
                      <a:r>
                        <a:rPr lang="en-US" sz="1000" b="0" i="0" u="none" strike="noStrike" dirty="0">
                          <a:solidFill>
                            <a:srgbClr val="000000"/>
                          </a:solidFill>
                          <a:effectLst/>
                          <a:latin typeface="+mn-lt"/>
                        </a:rPr>
                        <a:t>FS_NSOEU</a:t>
                      </a:r>
                    </a:p>
                  </a:txBody>
                  <a:tcPr marL="6350" marR="6350" marT="6350" marB="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2023)-&gt;</a:t>
                      </a:r>
                      <a:r>
                        <a:rPr lang="en-US" altLang="zh-CN" sz="1000" b="1" kern="1200" dirty="0">
                          <a:solidFill>
                            <a:srgbClr val="FF0000"/>
                          </a:solidFill>
                          <a:effectLst/>
                          <a:latin typeface="+mn-lt"/>
                          <a:ea typeface="+mn-ea"/>
                          <a:cs typeface="Arial" panose="020B0604020202020204" pitchFamily="34" charset="0"/>
                        </a:rPr>
                        <a:t> </a:t>
                      </a:r>
                      <a:r>
                        <a:rPr lang="en-US" altLang="zh-CN" sz="1000" b="1" kern="1200" dirty="0">
                          <a:solidFill>
                            <a:srgbClr val="0000FF"/>
                          </a:solidFill>
                          <a:effectLst/>
                          <a:latin typeface="+mn-lt"/>
                          <a:ea typeface="+mn-ea"/>
                          <a:cs typeface="Arial" panose="020B0604020202020204" pitchFamily="34" charset="0"/>
                        </a:rPr>
                        <a:t>SA#100(Jun 2023)</a:t>
                      </a:r>
                    </a:p>
                  </a:txBody>
                  <a:tcPr marL="9525" marR="9525" marT="9525" marB="9525"/>
                </a:tc>
                <a:tc>
                  <a:txBody>
                    <a:bodyPr/>
                    <a:lstStyle/>
                    <a:p>
                      <a:pPr algn="ctr" fontAlgn="t"/>
                      <a:r>
                        <a:rPr lang="en-US" sz="1000" b="0" i="0" u="none" strike="noStrike" dirty="0">
                          <a:solidFill>
                            <a:srgbClr val="000000"/>
                          </a:solidFill>
                          <a:effectLst/>
                          <a:latin typeface="+mn-lt"/>
                        </a:rPr>
                        <a:t>79%</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SP-211622</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 0-&gt;10-&gt;15-&gt;35-&gt;45-&gt;55-&gt;79%</a:t>
                      </a:r>
                      <a:endParaRPr lang="zh-CN" altLang="zh-CN" sz="1000" kern="1200" dirty="0">
                        <a:solidFill>
                          <a:srgbClr val="000000"/>
                        </a:solidFill>
                        <a:effectLst/>
                        <a:latin typeface="+mn-lt"/>
                        <a:ea typeface="+mn-ea"/>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28.829</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Samsung </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r h="711138">
                <a:tc>
                  <a:txBody>
                    <a:bodyPr/>
                    <a:lstStyle/>
                    <a:p>
                      <a:pPr algn="ctr" fontAlgn="t"/>
                      <a:r>
                        <a:rPr lang="en-US" sz="1000" b="0" i="0" u="none" strike="noStrike" dirty="0">
                          <a:solidFill>
                            <a:srgbClr val="000000"/>
                          </a:solidFill>
                          <a:effectLst/>
                          <a:latin typeface="+mn-lt"/>
                        </a:rPr>
                        <a:t>910026</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network slice management capability exposure </a:t>
                      </a:r>
                    </a:p>
                  </a:txBody>
                  <a:tcPr marL="6350" marR="6350" marT="6350" marB="0"/>
                </a:tc>
                <a:tc>
                  <a:txBody>
                    <a:bodyPr/>
                    <a:lstStyle/>
                    <a:p>
                      <a:pPr algn="l" fontAlgn="t"/>
                      <a:r>
                        <a:rPr lang="en-US" sz="1000" b="0" i="0" u="none" strike="noStrike" dirty="0">
                          <a:solidFill>
                            <a:srgbClr val="000000"/>
                          </a:solidFill>
                          <a:effectLst/>
                          <a:latin typeface="+mn-lt"/>
                        </a:rPr>
                        <a:t>FS_NSCE</a:t>
                      </a:r>
                    </a:p>
                  </a:txBody>
                  <a:tcPr marL="6350" marR="6350" marT="6350" marB="0"/>
                </a:tc>
                <a:tc>
                  <a:txBody>
                    <a:bodyPr/>
                    <a:lstStyle/>
                    <a:p>
                      <a:pPr marL="0" algn="ctr" defTabSz="1219170" rtl="0" eaLnBrk="1" latinLnBrk="0" hangingPunct="1">
                        <a:lnSpc>
                          <a:spcPct val="150000"/>
                        </a:lnSpc>
                        <a:spcAft>
                          <a:spcPts val="0"/>
                        </a:spcAft>
                      </a:pPr>
                      <a:r>
                        <a:rPr lang="en-US" altLang="zh-CN" sz="1000" b="0" kern="1200" baseline="0" dirty="0">
                          <a:solidFill>
                            <a:schemeClr val="tx1"/>
                          </a:solidFill>
                          <a:effectLst/>
                          <a:latin typeface="+mn-lt"/>
                          <a:ea typeface="+mn-ea"/>
                          <a:cs typeface="Arial" panose="020B0604020202020204" pitchFamily="34" charset="0"/>
                        </a:rPr>
                        <a:t>SA#99(Mar 2023)-&gt; </a:t>
                      </a:r>
                      <a:r>
                        <a:rPr lang="en-US" altLang="zh-CN" sz="1000" b="1" kern="1200" baseline="0" dirty="0">
                          <a:solidFill>
                            <a:srgbClr val="0000FF"/>
                          </a:solidFill>
                          <a:effectLst/>
                          <a:latin typeface="+mn-lt"/>
                          <a:ea typeface="+mn-ea"/>
                          <a:cs typeface="Arial" panose="020B0604020202020204" pitchFamily="34" charset="0"/>
                        </a:rPr>
                        <a:t>SA#100(June 2023)</a:t>
                      </a:r>
                      <a:endParaRPr lang="zh-CN" altLang="en-US" sz="1000" b="1" kern="1200" baseline="0" dirty="0">
                        <a:solidFill>
                          <a:srgbClr val="0000FF"/>
                        </a:solidFill>
                        <a:effectLst/>
                        <a:latin typeface="+mn-lt"/>
                        <a:ea typeface="+mn-ea"/>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92%</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SP-220350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98%</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000" kern="1200" dirty="0">
                          <a:solidFill>
                            <a:srgbClr val="000000"/>
                          </a:solidFill>
                          <a:effectLst/>
                          <a:latin typeface="+mn-lt"/>
                          <a:ea typeface="宋体" panose="02010600030101010101" pitchFamily="2" charset="-122"/>
                          <a:cs typeface="Arial" panose="020B0604020202020204" pitchFamily="34" charset="0"/>
                        </a:rPr>
                        <a:t>SA3, SA, RAN</a:t>
                      </a:r>
                      <a:endParaRPr lang="sv-SE" sz="1000" kern="1200" dirty="0">
                        <a:solidFill>
                          <a:srgbClr val="000000"/>
                        </a:solidFill>
                        <a:effectLst/>
                        <a:latin typeface="+mn-lt"/>
                        <a:ea typeface="宋体" panose="02010600030101010101" pitchFamily="2" charset="-122"/>
                        <a:cs typeface="Arial" panose="020B0604020202020204" pitchFamily="34" charset="0"/>
                      </a:endParaRP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70-&gt;75-&gt;80-</a:t>
                      </a:r>
                      <a:r>
                        <a:rPr lang="en-US" altLang="zh-CN" sz="1000" kern="1200" dirty="0">
                          <a:solidFill>
                            <a:srgbClr val="000000"/>
                          </a:solidFill>
                          <a:effectLst/>
                          <a:latin typeface="+mn-lt"/>
                          <a:ea typeface="宋体" panose="02010600030101010101" pitchFamily="2" charset="-122"/>
                          <a:cs typeface="Arial" panose="020B0604020202020204" pitchFamily="34" charset="0"/>
                        </a:rPr>
                        <a:t>&gt;82-&gt;83%-&gt;90%-&gt;92%-&gt;98%</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28.824</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err="1">
                          <a:solidFill>
                            <a:srgbClr val="000000"/>
                          </a:solidFill>
                          <a:effectLst/>
                          <a:latin typeface="+mn-lt"/>
                          <a:ea typeface="+mn-ea"/>
                          <a:cs typeface="Arial" panose="020B0604020202020204" pitchFamily="34" charset="0"/>
                        </a:rPr>
                        <a:t>Alibaba</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3"/>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135179" y="3617088"/>
            <a:ext cx="3137792" cy="2470382"/>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err="1">
                <a:solidFill>
                  <a:srgbClr val="0000FF"/>
                </a:solidFill>
              </a:rPr>
              <a:t>FS_OAM_eNPN</a:t>
            </a:r>
            <a:r>
              <a:rPr lang="zh-CN" altLang="en-US" sz="1400" b="1" kern="0" dirty="0">
                <a:solidFill>
                  <a:srgbClr val="0000FF"/>
                </a:solidFill>
              </a:rPr>
              <a:t>：</a:t>
            </a:r>
            <a:endParaRPr lang="en-US" altLang="zh-CN" sz="1400" b="1" kern="0" dirty="0">
              <a:solidFill>
                <a:srgbClr val="0000FF"/>
              </a:solidFill>
            </a:endParaRPr>
          </a:p>
          <a:p>
            <a:pPr marL="0" indent="0" defTabSz="1219170">
              <a:spcBef>
                <a:spcPts val="0"/>
              </a:spcBef>
              <a:spcAft>
                <a:spcPts val="0"/>
              </a:spcAft>
              <a:buNone/>
              <a:defRPr/>
            </a:pPr>
            <a:r>
              <a:rPr lang="en-US" altLang="zh-CN" sz="1400" kern="0" dirty="0">
                <a:solidFill>
                  <a:prstClr val="black"/>
                </a:solidFill>
              </a:rPr>
              <a:t>Study finished in SA5#146.</a:t>
            </a:r>
          </a:p>
          <a:p>
            <a:pPr marL="0" indent="0" defTabSz="1219170">
              <a:spcBef>
                <a:spcPts val="0"/>
              </a:spcBef>
              <a:spcAft>
                <a:spcPts val="0"/>
              </a:spcAft>
              <a:buNone/>
              <a:defRPr/>
            </a:pPr>
            <a:endParaRPr lang="zh-CN" altLang="en-US" sz="1400" b="1" kern="0" dirty="0">
              <a:solidFill>
                <a:srgbClr val="0000FF"/>
              </a:solidFill>
            </a:endParaRPr>
          </a:p>
          <a:p>
            <a:pPr marL="455073" indent="-455073" defTabSz="1219170">
              <a:spcBef>
                <a:spcPts val="0"/>
              </a:spcBef>
              <a:spcAft>
                <a:spcPts val="0"/>
              </a:spcAft>
              <a:defRPr/>
            </a:pPr>
            <a:endParaRPr lang="en-US" altLang="zh-CN" sz="1200" dirty="0"/>
          </a:p>
        </p:txBody>
      </p:sp>
      <p:sp>
        <p:nvSpPr>
          <p:cNvPr id="6" name="Content Placeholder 7">
            <a:extLst>
              <a:ext uri="{FF2B5EF4-FFF2-40B4-BE49-F238E27FC236}">
                <a16:creationId xmlns:a16="http://schemas.microsoft.com/office/drawing/2014/main" id="{B4F8F5CC-9B36-4C4A-96C2-095377087992}"/>
              </a:ext>
            </a:extLst>
          </p:cNvPr>
          <p:cNvSpPr txBox="1">
            <a:spLocks/>
          </p:cNvSpPr>
          <p:nvPr/>
        </p:nvSpPr>
        <p:spPr>
          <a:xfrm>
            <a:off x="8469086" y="3617087"/>
            <a:ext cx="3722914" cy="2908759"/>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FS_NSCE</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200" kern="0" dirty="0">
                <a:solidFill>
                  <a:prstClr val="black"/>
                </a:solidFill>
                <a:latin typeface="Calibri"/>
              </a:rPr>
              <a:t>Progress since SA5#147:</a:t>
            </a:r>
          </a:p>
          <a:p>
            <a:pPr marL="855123" lvl="1" indent="-455073" defTabSz="1219170">
              <a:spcBef>
                <a:spcPts val="0"/>
              </a:spcBef>
              <a:spcAft>
                <a:spcPts val="0"/>
              </a:spcAft>
              <a:defRPr/>
            </a:pPr>
            <a:r>
              <a:rPr lang="en-US" altLang="zh-CN" sz="900" kern="0" dirty="0">
                <a:solidFill>
                  <a:prstClr val="black"/>
                </a:solidFill>
              </a:rPr>
              <a:t>7 </a:t>
            </a:r>
            <a:r>
              <a:rPr lang="en-US" altLang="zh-CN" sz="900" kern="0" dirty="0" err="1">
                <a:solidFill>
                  <a:prstClr val="black"/>
                </a:solidFill>
              </a:rPr>
              <a:t>pCR</a:t>
            </a:r>
            <a:r>
              <a:rPr lang="en-US" altLang="zh-CN" sz="900" kern="0" dirty="0">
                <a:solidFill>
                  <a:prstClr val="black"/>
                </a:solidFill>
              </a:rPr>
              <a:t> approved: </a:t>
            </a:r>
          </a:p>
          <a:p>
            <a:pPr marL="855123" lvl="1" indent="-455073" defTabSz="1219170">
              <a:spcBef>
                <a:spcPts val="0"/>
              </a:spcBef>
              <a:spcAft>
                <a:spcPts val="0"/>
              </a:spcAft>
              <a:defRPr/>
            </a:pPr>
            <a:r>
              <a:rPr lang="en-US" altLang="zh-CN" sz="900" kern="0" dirty="0">
                <a:solidFill>
                  <a:prstClr val="black"/>
                </a:solidFill>
              </a:rPr>
              <a:t>S5-233354 Improve discovery solution</a:t>
            </a:r>
          </a:p>
          <a:p>
            <a:pPr marL="855123" lvl="1" indent="-455073" defTabSz="1219170">
              <a:spcBef>
                <a:spcPts val="0"/>
              </a:spcBef>
              <a:spcAft>
                <a:spcPts val="0"/>
              </a:spcAft>
              <a:defRPr/>
            </a:pPr>
            <a:r>
              <a:rPr lang="en-US" altLang="zh-CN" sz="900" kern="0" dirty="0">
                <a:solidFill>
                  <a:prstClr val="black"/>
                </a:solidFill>
              </a:rPr>
              <a:t>S5-233355 Improve description of exposure governance</a:t>
            </a:r>
          </a:p>
          <a:p>
            <a:pPr marL="855123" lvl="1" indent="-455073" defTabSz="1219170">
              <a:spcBef>
                <a:spcPts val="0"/>
              </a:spcBef>
              <a:spcAft>
                <a:spcPts val="0"/>
              </a:spcAft>
              <a:defRPr/>
            </a:pPr>
            <a:r>
              <a:rPr lang="en-US" altLang="zh-CN" sz="900" kern="0" dirty="0">
                <a:solidFill>
                  <a:prstClr val="black"/>
                </a:solidFill>
              </a:rPr>
              <a:t>S5-233626 clean-up</a:t>
            </a:r>
          </a:p>
          <a:p>
            <a:pPr marL="855123" lvl="1" indent="-455073" defTabSz="1219170">
              <a:spcBef>
                <a:spcPts val="0"/>
              </a:spcBef>
              <a:spcAft>
                <a:spcPts val="0"/>
              </a:spcAft>
              <a:defRPr/>
            </a:pPr>
            <a:r>
              <a:rPr lang="en-US" altLang="zh-CN" sz="900" kern="0" dirty="0">
                <a:solidFill>
                  <a:prstClr val="black"/>
                </a:solidFill>
              </a:rPr>
              <a:t>S5-233627 Add conclusion and recommendation for network slice management capability exposure via CAPIF</a:t>
            </a:r>
          </a:p>
          <a:p>
            <a:pPr marL="855123" lvl="1" indent="-455073" defTabSz="1219170">
              <a:spcBef>
                <a:spcPts val="0"/>
              </a:spcBef>
              <a:spcAft>
                <a:spcPts val="0"/>
              </a:spcAft>
              <a:defRPr/>
            </a:pPr>
            <a:r>
              <a:rPr lang="en-US" altLang="zh-CN" sz="900" kern="0" dirty="0">
                <a:solidFill>
                  <a:prstClr val="black"/>
                </a:solidFill>
              </a:rPr>
              <a:t>S5-233628 Add conclusion and recommendation for filtering</a:t>
            </a:r>
          </a:p>
          <a:p>
            <a:pPr marL="855123" lvl="1" indent="-455073" defTabSz="1219170">
              <a:spcBef>
                <a:spcPts val="0"/>
              </a:spcBef>
              <a:spcAft>
                <a:spcPts val="0"/>
              </a:spcAft>
              <a:defRPr/>
            </a:pPr>
            <a:r>
              <a:rPr lang="en-US" altLang="zh-CN" sz="900" kern="0" dirty="0">
                <a:solidFill>
                  <a:prstClr val="black"/>
                </a:solidFill>
              </a:rPr>
              <a:t>S5-233629 Correction of terminologies</a:t>
            </a:r>
          </a:p>
          <a:p>
            <a:pPr marL="855123" lvl="1" indent="-455073" defTabSz="1219170">
              <a:spcBef>
                <a:spcPts val="0"/>
              </a:spcBef>
              <a:spcAft>
                <a:spcPts val="0"/>
              </a:spcAft>
              <a:defRPr/>
            </a:pPr>
            <a:r>
              <a:rPr lang="en-US" altLang="zh-CN" sz="900" kern="0" dirty="0">
                <a:solidFill>
                  <a:prstClr val="black"/>
                </a:solidFill>
              </a:rPr>
              <a:t>S5-233630 Remove the EN about exposed management services</a:t>
            </a:r>
          </a:p>
          <a:p>
            <a:pPr marL="455073" indent="-455073" defTabSz="1219170">
              <a:spcBef>
                <a:spcPts val="0"/>
              </a:spcBef>
              <a:spcAft>
                <a:spcPts val="0"/>
              </a:spcAft>
              <a:defRPr/>
            </a:pPr>
            <a:r>
              <a:rPr lang="en-US" sz="1200" kern="0" dirty="0">
                <a:solidFill>
                  <a:prstClr val="black"/>
                </a:solidFill>
                <a:latin typeface="Calibri"/>
              </a:rPr>
              <a:t>Impacts and dependencies on other WGs:</a:t>
            </a:r>
            <a:endParaRPr lang="de-DE" sz="1200" kern="0" dirty="0">
              <a:solidFill>
                <a:prstClr val="black"/>
              </a:solidFill>
              <a:latin typeface="Calibri"/>
            </a:endParaRPr>
          </a:p>
          <a:p>
            <a:pPr marL="855123" lvl="1" indent="-455073" defTabSz="1219170">
              <a:spcBef>
                <a:spcPts val="0"/>
              </a:spcBef>
              <a:spcAft>
                <a:spcPts val="0"/>
              </a:spcAft>
              <a:defRPr/>
            </a:pPr>
            <a:r>
              <a:rPr lang="en-US" altLang="zh-CN" sz="900" kern="0" dirty="0">
                <a:solidFill>
                  <a:prstClr val="black"/>
                </a:solidFill>
              </a:rPr>
              <a:t>None</a:t>
            </a:r>
            <a:endParaRPr lang="en-US" sz="900" kern="0" dirty="0">
              <a:solidFill>
                <a:prstClr val="black"/>
              </a:solidFill>
            </a:endParaRPr>
          </a:p>
          <a:p>
            <a:pPr marL="455073" indent="-455073" defTabSz="1219170">
              <a:spcBef>
                <a:spcPts val="0"/>
              </a:spcBef>
              <a:spcAft>
                <a:spcPts val="0"/>
              </a:spcAft>
              <a:defRPr/>
            </a:pPr>
            <a:r>
              <a:rPr lang="de-DE" sz="1200" kern="0" dirty="0">
                <a:solidFill>
                  <a:prstClr val="black"/>
                </a:solidFill>
                <a:latin typeface="Calibri"/>
              </a:rPr>
              <a:t>Next steps:</a:t>
            </a:r>
          </a:p>
          <a:p>
            <a:pPr marL="855123" lvl="1" indent="-455073" defTabSz="1219170">
              <a:spcBef>
                <a:spcPts val="0"/>
              </a:spcBef>
              <a:spcAft>
                <a:spcPts val="0"/>
              </a:spcAft>
              <a:defRPr/>
            </a:pPr>
            <a:r>
              <a:rPr lang="en-US" sz="900" kern="0" dirty="0">
                <a:solidFill>
                  <a:prstClr val="black"/>
                </a:solidFill>
              </a:rPr>
              <a:t>Complete the Conclusion and Recommendation</a:t>
            </a:r>
          </a:p>
          <a:p>
            <a:pPr marL="855123" lvl="1" indent="-455073" defTabSz="1219170">
              <a:spcBef>
                <a:spcPts val="0"/>
              </a:spcBef>
              <a:spcAft>
                <a:spcPts val="0"/>
              </a:spcAft>
              <a:defRPr/>
            </a:pPr>
            <a:r>
              <a:rPr lang="en-US" sz="900" kern="0" dirty="0">
                <a:solidFill>
                  <a:prstClr val="black"/>
                </a:solidFill>
              </a:rPr>
              <a:t>Start work item for NSCE</a:t>
            </a:r>
          </a:p>
          <a:p>
            <a:pPr marL="855123" lvl="1" indent="-455073" defTabSz="1219170">
              <a:spcBef>
                <a:spcPts val="0"/>
              </a:spcBef>
              <a:spcAft>
                <a:spcPts val="0"/>
              </a:spcAft>
              <a:defRPr/>
            </a:pPr>
            <a:endParaRPr lang="en-US" sz="900" kern="0" dirty="0">
              <a:solidFill>
                <a:prstClr val="black"/>
              </a:solidFill>
            </a:endParaRPr>
          </a:p>
        </p:txBody>
      </p:sp>
      <p:sp>
        <p:nvSpPr>
          <p:cNvPr id="7" name="Content Placeholder 7">
            <a:extLst>
              <a:ext uri="{FF2B5EF4-FFF2-40B4-BE49-F238E27FC236}">
                <a16:creationId xmlns:a16="http://schemas.microsoft.com/office/drawing/2014/main" id="{B43CF5D0-986D-4CDB-BB45-C04CC9F349B7}"/>
              </a:ext>
            </a:extLst>
          </p:cNvPr>
          <p:cNvSpPr txBox="1">
            <a:spLocks/>
          </p:cNvSpPr>
          <p:nvPr/>
        </p:nvSpPr>
        <p:spPr>
          <a:xfrm>
            <a:off x="3389087" y="3601051"/>
            <a:ext cx="5145314" cy="2763463"/>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FS_NSOEU</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a:t>Progress since SA5#147:</a:t>
            </a:r>
          </a:p>
          <a:p>
            <a:pPr marL="571500" lvl="1" indent="-171450" defTabSz="1219170">
              <a:spcBef>
                <a:spcPts val="0"/>
              </a:spcBef>
              <a:spcAft>
                <a:spcPts val="0"/>
              </a:spcAft>
              <a:defRPr/>
            </a:pPr>
            <a:r>
              <a:rPr lang="en-US" altLang="de-DE" sz="1200" kern="0" dirty="0">
                <a:solidFill>
                  <a:prstClr val="black"/>
                </a:solidFill>
              </a:rPr>
              <a:t>Completion of the TR. The only known open issue is approval the TR cover sheet for sending for approval.</a:t>
            </a:r>
            <a:endParaRPr lang="de-DE" altLang="de-DE" sz="1200" kern="0" dirty="0">
              <a:solidFill>
                <a:prstClr val="black"/>
              </a:solidFill>
            </a:endParaRPr>
          </a:p>
          <a:p>
            <a:pPr marL="455073" indent="-455073" defTabSz="1219170">
              <a:spcBef>
                <a:spcPts val="0"/>
              </a:spcBef>
              <a:spcAft>
                <a:spcPts val="0"/>
              </a:spcAft>
              <a:defRPr/>
            </a:pPr>
            <a:r>
              <a:rPr lang="en-US" altLang="zh-CN" sz="1400" kern="0" dirty="0"/>
              <a:t>Impacts and dependencies on other WGs:</a:t>
            </a:r>
            <a:endParaRPr lang="de-DE" altLang="zh-CN" sz="1400" kern="0" dirty="0"/>
          </a:p>
          <a:p>
            <a:pPr marL="855123" lvl="1" indent="-455073" defTabSz="1219170">
              <a:spcBef>
                <a:spcPts val="0"/>
              </a:spcBef>
              <a:spcAft>
                <a:spcPts val="0"/>
              </a:spcAft>
              <a:defRPr/>
            </a:pPr>
            <a:r>
              <a:rPr lang="en-US" altLang="zh-CN" sz="1000" kern="0" dirty="0"/>
              <a:t>None</a:t>
            </a:r>
          </a:p>
          <a:p>
            <a:pPr marL="455073" indent="-455073" defTabSz="1219170">
              <a:spcBef>
                <a:spcPts val="0"/>
              </a:spcBef>
              <a:spcAft>
                <a:spcPts val="0"/>
              </a:spcAft>
              <a:defRPr/>
            </a:pPr>
            <a:r>
              <a:rPr lang="de-DE" altLang="zh-CN" sz="1400" kern="0" dirty="0"/>
              <a:t>Next steps:</a:t>
            </a:r>
          </a:p>
          <a:p>
            <a:pPr marL="571500" lvl="1" indent="-171450" defTabSz="1219170">
              <a:spcBef>
                <a:spcPts val="0"/>
              </a:spcBef>
              <a:spcAft>
                <a:spcPts val="0"/>
              </a:spcAft>
              <a:defRPr/>
            </a:pPr>
            <a:r>
              <a:rPr lang="en-US" altLang="zh-CN" sz="1200" kern="0" dirty="0">
                <a:solidFill>
                  <a:prstClr val="black"/>
                </a:solidFill>
              </a:rPr>
              <a:t>Bring the TR for approval and the WID for agreement.</a:t>
            </a:r>
          </a:p>
          <a:p>
            <a:pPr marL="855123" lvl="1" indent="-455073" defTabSz="1219170">
              <a:spcBef>
                <a:spcPts val="0"/>
              </a:spcBef>
              <a:spcAft>
                <a:spcPts val="0"/>
              </a:spcAft>
              <a:defRPr/>
            </a:pPr>
            <a:endParaRPr lang="de-DE" altLang="zh-CN" sz="1000" kern="0" dirty="0"/>
          </a:p>
        </p:txBody>
      </p:sp>
    </p:spTree>
    <p:extLst>
      <p:ext uri="{BB962C8B-B14F-4D97-AF65-F5344CB8AC3E}">
        <p14:creationId xmlns:p14="http://schemas.microsoft.com/office/powerpoint/2010/main" val="218655748"/>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 (2/3)</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2083972392"/>
              </p:ext>
            </p:extLst>
          </p:nvPr>
        </p:nvGraphicFramePr>
        <p:xfrm>
          <a:off x="256801" y="1124713"/>
          <a:ext cx="11622159" cy="1954784"/>
        </p:xfrm>
        <a:graphic>
          <a:graphicData uri="http://schemas.openxmlformats.org/drawingml/2006/table">
            <a:tbl>
              <a:tblPr firstRow="1" firstCol="1" bandRow="1">
                <a:tableStyleId>{F5AB1C69-6EDB-4FF4-983F-18BD219EF322}</a:tableStyleId>
              </a:tblPr>
              <a:tblGrid>
                <a:gridCol w="519935">
                  <a:extLst>
                    <a:ext uri="{9D8B030D-6E8A-4147-A177-3AD203B41FA5}">
                      <a16:colId xmlns:a16="http://schemas.microsoft.com/office/drawing/2014/main" val="20000"/>
                    </a:ext>
                  </a:extLst>
                </a:gridCol>
                <a:gridCol w="2673950">
                  <a:extLst>
                    <a:ext uri="{9D8B030D-6E8A-4147-A177-3AD203B41FA5}">
                      <a16:colId xmlns:a16="http://schemas.microsoft.com/office/drawing/2014/main" val="20001"/>
                    </a:ext>
                  </a:extLst>
                </a:gridCol>
                <a:gridCol w="691522">
                  <a:extLst>
                    <a:ext uri="{9D8B030D-6E8A-4147-A177-3AD203B41FA5}">
                      <a16:colId xmlns:a16="http://schemas.microsoft.com/office/drawing/2014/main" val="20002"/>
                    </a:ext>
                  </a:extLst>
                </a:gridCol>
                <a:gridCol w="806585">
                  <a:extLst>
                    <a:ext uri="{9D8B030D-6E8A-4147-A177-3AD203B41FA5}">
                      <a16:colId xmlns:a16="http://schemas.microsoft.com/office/drawing/2014/main" val="20005"/>
                    </a:ext>
                  </a:extLst>
                </a:gridCol>
                <a:gridCol w="512216">
                  <a:extLst>
                    <a:ext uri="{9D8B030D-6E8A-4147-A177-3AD203B41FA5}">
                      <a16:colId xmlns:a16="http://schemas.microsoft.com/office/drawing/2014/main" val="20006"/>
                    </a:ext>
                  </a:extLst>
                </a:gridCol>
                <a:gridCol w="652546">
                  <a:extLst>
                    <a:ext uri="{9D8B030D-6E8A-4147-A177-3AD203B41FA5}">
                      <a16:colId xmlns:a16="http://schemas.microsoft.com/office/drawing/2014/main" val="1508354813"/>
                    </a:ext>
                  </a:extLst>
                </a:gridCol>
                <a:gridCol w="652546">
                  <a:extLst>
                    <a:ext uri="{9D8B030D-6E8A-4147-A177-3AD203B41FA5}">
                      <a16:colId xmlns:a16="http://schemas.microsoft.com/office/drawing/2014/main" val="20007"/>
                    </a:ext>
                  </a:extLst>
                </a:gridCol>
                <a:gridCol w="1095723">
                  <a:extLst>
                    <a:ext uri="{9D8B030D-6E8A-4147-A177-3AD203B41FA5}">
                      <a16:colId xmlns:a16="http://schemas.microsoft.com/office/drawing/2014/main" val="20008"/>
                    </a:ext>
                  </a:extLst>
                </a:gridCol>
                <a:gridCol w="1090664">
                  <a:extLst>
                    <a:ext uri="{9D8B030D-6E8A-4147-A177-3AD203B41FA5}">
                      <a16:colId xmlns:a16="http://schemas.microsoft.com/office/drawing/2014/main" val="20009"/>
                    </a:ext>
                  </a:extLst>
                </a:gridCol>
                <a:gridCol w="1006117">
                  <a:extLst>
                    <a:ext uri="{9D8B030D-6E8A-4147-A177-3AD203B41FA5}">
                      <a16:colId xmlns:a16="http://schemas.microsoft.com/office/drawing/2014/main" val="20010"/>
                    </a:ext>
                  </a:extLst>
                </a:gridCol>
                <a:gridCol w="1006117">
                  <a:extLst>
                    <a:ext uri="{9D8B030D-6E8A-4147-A177-3AD203B41FA5}">
                      <a16:colId xmlns:a16="http://schemas.microsoft.com/office/drawing/2014/main" val="20012"/>
                    </a:ext>
                  </a:extLst>
                </a:gridCol>
                <a:gridCol w="914238">
                  <a:extLst>
                    <a:ext uri="{9D8B030D-6E8A-4147-A177-3AD203B41FA5}">
                      <a16:colId xmlns:a16="http://schemas.microsoft.com/office/drawing/2014/main" val="20013"/>
                    </a:ext>
                  </a:extLst>
                </a:gridCol>
              </a:tblGrid>
              <a:tr h="345976">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marL="0" algn="ctr" defTabSz="1219170" rtl="0" eaLnBrk="1" latinLnBrk="0" hangingPunct="1">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00501">
                <a:tc>
                  <a:txBody>
                    <a:bodyPr/>
                    <a:lstStyle/>
                    <a:p>
                      <a:pPr algn="ctr" fontAlgn="t"/>
                      <a:r>
                        <a:rPr lang="en-US" sz="1000" b="0" i="0" u="none" strike="noStrike" dirty="0">
                          <a:solidFill>
                            <a:srgbClr val="000000"/>
                          </a:solidFill>
                          <a:effectLst/>
                          <a:latin typeface="+mn-lt"/>
                        </a:rPr>
                        <a:t>940036</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new aspects of EE for 5G networks Phase 2 </a:t>
                      </a:r>
                    </a:p>
                  </a:txBody>
                  <a:tcPr marL="6350" marR="6350" marT="6350" marB="0"/>
                </a:tc>
                <a:tc>
                  <a:txBody>
                    <a:bodyPr/>
                    <a:lstStyle/>
                    <a:p>
                      <a:pPr algn="ctr" fontAlgn="t"/>
                      <a:r>
                        <a:rPr lang="en-US" sz="1000" b="0" i="0" u="none" strike="noStrike" dirty="0">
                          <a:solidFill>
                            <a:srgbClr val="000000"/>
                          </a:solidFill>
                          <a:effectLst/>
                          <a:latin typeface="+mn-lt"/>
                        </a:rPr>
                        <a:t>FS_EE5G_Ph2</a:t>
                      </a:r>
                    </a:p>
                  </a:txBody>
                  <a:tcPr marL="6350" marR="6350" marT="6350" marB="0"/>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SA#100(June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0" marB="9525"/>
                </a:tc>
                <a:tc>
                  <a:txBody>
                    <a:bodyPr/>
                    <a:lstStyle/>
                    <a:p>
                      <a:pPr algn="ctr" fontAlgn="t"/>
                      <a:r>
                        <a:rPr lang="en-US" sz="1000" b="0" i="0" u="none" strike="noStrike" dirty="0">
                          <a:solidFill>
                            <a:srgbClr val="000000"/>
                          </a:solidFill>
                          <a:effectLst/>
                          <a:latin typeface="+mn-lt"/>
                        </a:rPr>
                        <a:t>50%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SP-211440</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algn="l" defTabSz="1219170" rtl="0" eaLnBrk="1" latinLnBrk="0" hangingPunct="1">
                        <a:lnSpc>
                          <a:spcPct val="150000"/>
                        </a:lnSpc>
                        <a:spcAft>
                          <a:spcPts val="0"/>
                        </a:spcAft>
                      </a:pPr>
                      <a:r>
                        <a:rPr lang="sv-SE" sz="1000" kern="1200" dirty="0">
                          <a:solidFill>
                            <a:srgbClr val="000000"/>
                          </a:solidFill>
                          <a:effectLst/>
                          <a:latin typeface="+mn-lt"/>
                          <a:ea typeface="宋体" panose="02010600030101010101" pitchFamily="2" charset="-122"/>
                          <a:cs typeface="Arial" panose="020B0604020202020204" pitchFamily="34" charset="0"/>
                        </a:rPr>
                        <a:t>RAN WGs</a:t>
                      </a:r>
                    </a:p>
                  </a:txBody>
                  <a:tcPr marL="68580" marR="68580" marT="0" marB="0" anchor="ctr"/>
                </a:tc>
                <a:tc>
                  <a:txBody>
                    <a:bodyPr/>
                    <a:lstStyle/>
                    <a:p>
                      <a:pPr marL="0" algn="ctr"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0-&gt;10-&gt;10-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&gt;15-&gt;25-&gt;50-&gt;50-&gt;90%</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114300" marR="114300" marT="0" marB="0"/>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28.913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455953">
                <a:tc>
                  <a:txBody>
                    <a:bodyPr/>
                    <a:lstStyle/>
                    <a:p>
                      <a:pPr algn="ctr" fontAlgn="t"/>
                      <a:r>
                        <a:rPr lang="en-US" sz="1000" b="0" i="0" u="none" strike="noStrike" dirty="0">
                          <a:solidFill>
                            <a:srgbClr val="000000"/>
                          </a:solidFill>
                          <a:effectLst/>
                          <a:latin typeface="+mn-lt"/>
                        </a:rPr>
                        <a:t>950029</a:t>
                      </a:r>
                    </a:p>
                  </a:txBody>
                  <a:tcPr marL="6350" marR="6350" marT="6350" marB="0"/>
                </a:tc>
                <a:tc>
                  <a:txBody>
                    <a:bodyPr/>
                    <a:lstStyle/>
                    <a:p>
                      <a:pPr marL="0" algn="l" defTabSz="1219170" rtl="0" eaLnBrk="1" fontAlgn="t" latinLnBrk="0" hangingPunct="1"/>
                      <a:r>
                        <a:rPr lang="en-US" sz="1000" b="0" i="0" u="none" strike="noStrike" kern="1200" dirty="0">
                          <a:solidFill>
                            <a:schemeClr val="tx1"/>
                          </a:solidFill>
                          <a:effectLst/>
                          <a:latin typeface="+mn-lt"/>
                          <a:ea typeface="+mn-ea"/>
                          <a:cs typeface="+mn-cs"/>
                        </a:rPr>
                        <a:t>Study on alignment with ETSI MEC for Edge computing management </a:t>
                      </a:r>
                    </a:p>
                  </a:txBody>
                  <a:tcPr marL="6350" marR="6350" marT="6350" marB="0"/>
                </a:tc>
                <a:tc>
                  <a:txBody>
                    <a:bodyPr/>
                    <a:lstStyle/>
                    <a:p>
                      <a:pPr algn="l" fontAlgn="t"/>
                      <a:r>
                        <a:rPr lang="en-US" sz="1000" b="0" i="0" u="none" strike="noStrike" dirty="0">
                          <a:solidFill>
                            <a:srgbClr val="000000"/>
                          </a:solidFill>
                          <a:effectLst/>
                          <a:latin typeface="+mn-lt"/>
                        </a:rPr>
                        <a:t>FS_MEC_ECM</a:t>
                      </a:r>
                    </a:p>
                  </a:txBody>
                  <a:tcPr marL="6350" marR="6350" marT="6350" marB="0"/>
                </a:tc>
                <a:tc>
                  <a:txBody>
                    <a:bodyPr/>
                    <a:lstStyle/>
                    <a:p>
                      <a:pPr marL="0" algn="ctr" defTabSz="1219170" rtl="0" eaLnBrk="1" latinLnBrk="0" hangingPunct="1">
                        <a:lnSpc>
                          <a:spcPct val="150000"/>
                        </a:lnSpc>
                        <a:spcAft>
                          <a:spcPts val="0"/>
                        </a:spcAft>
                      </a:pPr>
                      <a:r>
                        <a:rPr lang="en-US" altLang="zh-CN" sz="1000" b="0" kern="1200" baseline="0" dirty="0">
                          <a:solidFill>
                            <a:schemeClr val="tx1"/>
                          </a:solidFill>
                          <a:effectLst/>
                          <a:latin typeface="+mn-lt"/>
                          <a:ea typeface="+mn-ea"/>
                          <a:cs typeface="Arial" panose="020B0604020202020204" pitchFamily="34" charset="0"/>
                        </a:rPr>
                        <a:t>SA#99(Mar 2023)-&gt;</a:t>
                      </a:r>
                      <a:r>
                        <a:rPr lang="en-US" altLang="zh-CN" sz="1000" b="1" kern="1200" baseline="0" dirty="0">
                          <a:solidFill>
                            <a:srgbClr val="0000FF"/>
                          </a:solidFill>
                          <a:effectLst/>
                          <a:latin typeface="+mn-lt"/>
                          <a:ea typeface="+mn-ea"/>
                          <a:cs typeface="Arial" panose="020B0604020202020204" pitchFamily="34" charset="0"/>
                        </a:rPr>
                        <a:t>SA#100(June 2023)</a:t>
                      </a:r>
                      <a:endParaRPr lang="zh-CN" sz="1000" b="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70%</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SP-220147</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90%</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SA6, ETSI MEC</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0-&gt;5-&gt;15-</a:t>
                      </a:r>
                      <a:r>
                        <a:rPr lang="en-US" altLang="zh-CN" sz="1000" kern="1200" dirty="0">
                          <a:solidFill>
                            <a:srgbClr val="000000"/>
                          </a:solidFill>
                          <a:effectLst/>
                          <a:latin typeface="+mn-lt"/>
                          <a:ea typeface="宋体" panose="02010600030101010101" pitchFamily="2" charset="-122"/>
                          <a:cs typeface="Arial" panose="020B0604020202020204" pitchFamily="34" charset="0"/>
                        </a:rPr>
                        <a:t>&gt;40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a:solidFill>
                            <a:schemeClr val="tx1"/>
                          </a:solidFill>
                          <a:effectLst/>
                          <a:latin typeface="+mn-lt"/>
                          <a:ea typeface="宋体" panose="02010600030101010101" pitchFamily="2" charset="-122"/>
                          <a:cs typeface="Arial" panose="020B0604020202020204" pitchFamily="34" charset="0"/>
                        </a:rPr>
                        <a:t>50-&gt;50-&gt;70-&gt;90%</a:t>
                      </a:r>
                      <a:endParaRPr lang="zh-CN" sz="1000"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28.903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195841" y="3079497"/>
            <a:ext cx="5353166"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FS_EE5G_Ph2</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a:solidFill>
                  <a:prstClr val="black"/>
                </a:solidFill>
              </a:rPr>
              <a:t>Progress since SA5#147:</a:t>
            </a:r>
          </a:p>
          <a:p>
            <a:pPr marL="571500" lvl="1" indent="-171450" defTabSz="1219170">
              <a:spcBef>
                <a:spcPts val="0"/>
              </a:spcBef>
              <a:spcAft>
                <a:spcPts val="0"/>
              </a:spcAft>
              <a:defRPr/>
            </a:pPr>
            <a:r>
              <a:rPr lang="en-US" altLang="de-DE" sz="1200" kern="0" dirty="0">
                <a:solidFill>
                  <a:prstClr val="black"/>
                </a:solidFill>
              </a:rPr>
              <a:t>several key issue conclusions have been discussed and agreed</a:t>
            </a:r>
          </a:p>
          <a:p>
            <a:pPr marL="455073" lvl="1" indent="-455073" defTabSz="1219170">
              <a:spcBef>
                <a:spcPts val="0"/>
              </a:spcBef>
              <a:spcAft>
                <a:spcPts val="0"/>
              </a:spcAft>
              <a:buBlip>
                <a:blip r:embed="rId2"/>
              </a:buBlip>
              <a:defRPr/>
            </a:pPr>
            <a:r>
              <a:rPr lang="en-US" altLang="zh-CN" sz="1400" kern="0" dirty="0">
                <a:solidFill>
                  <a:prstClr val="black"/>
                </a:solidFill>
              </a:rPr>
              <a:t> Impacts and dependencies on other WGs:</a:t>
            </a:r>
            <a:endParaRPr lang="de-DE" altLang="zh-CN" sz="1400" kern="0" dirty="0">
              <a:solidFill>
                <a:prstClr val="black"/>
              </a:solidFill>
            </a:endParaRPr>
          </a:p>
          <a:p>
            <a:pPr marL="988459" lvl="1" indent="-378875" defTabSz="1219170">
              <a:spcBef>
                <a:spcPts val="0"/>
              </a:spcBef>
              <a:spcAft>
                <a:spcPts val="600"/>
              </a:spcAft>
              <a:defRPr/>
            </a:pPr>
            <a:r>
              <a:rPr lang="en-US" altLang="zh-CN" sz="1200" kern="0" dirty="0">
                <a:solidFill>
                  <a:prstClr val="black"/>
                </a:solidFill>
              </a:rPr>
              <a:t>RAN WGs</a:t>
            </a:r>
          </a:p>
          <a:p>
            <a:pPr marL="455073" lvl="1" indent="-455073" defTabSz="1219170">
              <a:spcBef>
                <a:spcPts val="0"/>
              </a:spcBef>
              <a:spcAft>
                <a:spcPts val="0"/>
              </a:spcAft>
              <a:buBlip>
                <a:blip r:embed="rId2"/>
              </a:buBlip>
              <a:defRPr/>
            </a:pPr>
            <a:r>
              <a:rPr lang="de-DE" altLang="zh-CN" sz="1400" kern="0" dirty="0">
                <a:solidFill>
                  <a:prstClr val="black"/>
                </a:solidFill>
              </a:rPr>
              <a:t>Next steps</a:t>
            </a:r>
          </a:p>
          <a:p>
            <a:pPr marL="988459" lvl="1" indent="-378875" defTabSz="1219170">
              <a:spcBef>
                <a:spcPts val="0"/>
              </a:spcBef>
              <a:spcAft>
                <a:spcPts val="600"/>
              </a:spcAft>
              <a:defRPr/>
            </a:pPr>
            <a:r>
              <a:rPr lang="en-US" altLang="zh-CN" sz="1200" kern="0" dirty="0">
                <a:solidFill>
                  <a:prstClr val="black"/>
                </a:solidFill>
              </a:rPr>
              <a:t>close the study during the SA5#149 meeting in May</a:t>
            </a:r>
            <a:endParaRPr lang="de-DE" altLang="zh-CN" sz="1200" kern="0" dirty="0">
              <a:solidFill>
                <a:prstClr val="black"/>
              </a:solidFill>
            </a:endParaRPr>
          </a:p>
        </p:txBody>
      </p:sp>
      <p:sp>
        <p:nvSpPr>
          <p:cNvPr id="5" name="Content Placeholder 7">
            <a:extLst>
              <a:ext uri="{FF2B5EF4-FFF2-40B4-BE49-F238E27FC236}">
                <a16:creationId xmlns:a16="http://schemas.microsoft.com/office/drawing/2014/main" id="{B4F8F5CC-9B36-4C4A-96C2-095377087992}"/>
              </a:ext>
            </a:extLst>
          </p:cNvPr>
          <p:cNvSpPr txBox="1">
            <a:spLocks/>
          </p:cNvSpPr>
          <p:nvPr/>
        </p:nvSpPr>
        <p:spPr>
          <a:xfrm>
            <a:off x="6244281" y="3079497"/>
            <a:ext cx="5634679" cy="339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FS_MEC_ECM</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400" kern="0" dirty="0">
                <a:solidFill>
                  <a:prstClr val="black"/>
                </a:solidFill>
              </a:rPr>
              <a:t>Progress since SA5#147:</a:t>
            </a:r>
          </a:p>
          <a:p>
            <a:pPr marL="855123" lvl="1" indent="-455073" defTabSz="1219170">
              <a:spcBef>
                <a:spcPts val="0"/>
              </a:spcBef>
              <a:spcAft>
                <a:spcPts val="0"/>
              </a:spcAft>
              <a:defRPr/>
            </a:pPr>
            <a:r>
              <a:rPr lang="en-US" altLang="zh-CN" sz="1100" kern="0" dirty="0">
                <a:solidFill>
                  <a:prstClr val="black"/>
                </a:solidFill>
              </a:rPr>
              <a:t>Conclusion and Recommendation are provided for issues related to alignment with ETSI MEC and GSMA OPG NBI</a:t>
            </a:r>
          </a:p>
          <a:p>
            <a:pPr marL="855123" lvl="1" indent="-455073" defTabSz="1219170">
              <a:spcBef>
                <a:spcPts val="0"/>
              </a:spcBef>
              <a:spcAft>
                <a:spcPts val="0"/>
              </a:spcAft>
              <a:defRPr/>
            </a:pPr>
            <a:r>
              <a:rPr lang="en-US" altLang="zh-CN" sz="1100" kern="0" dirty="0">
                <a:solidFill>
                  <a:prstClr val="black"/>
                </a:solidFill>
              </a:rPr>
              <a:t>Solution related to GSMA OPG Federation Management is discussed and approved</a:t>
            </a:r>
          </a:p>
          <a:p>
            <a:pPr marL="855123" lvl="1" indent="-455073" defTabSz="1219170">
              <a:spcBef>
                <a:spcPts val="0"/>
              </a:spcBef>
              <a:spcAft>
                <a:spcPts val="0"/>
              </a:spcAft>
              <a:defRPr/>
            </a:pPr>
            <a:endParaRPr lang="en-US" altLang="zh-CN" sz="1100" kern="0" dirty="0">
              <a:solidFill>
                <a:prstClr val="black"/>
              </a:solidFill>
            </a:endParaRPr>
          </a:p>
          <a:p>
            <a:pPr marL="455073" indent="-455073" defTabSz="1219170">
              <a:spcBef>
                <a:spcPts val="0"/>
              </a:spcBef>
              <a:spcAft>
                <a:spcPts val="0"/>
              </a:spcAft>
              <a:defRPr/>
            </a:pPr>
            <a:r>
              <a:rPr lang="en-US" altLang="zh-CN" sz="1400" kern="0" dirty="0">
                <a:solidFill>
                  <a:prstClr val="black"/>
                </a:solidFill>
              </a:rPr>
              <a:t>Impacts and dependencies on other WGs:</a:t>
            </a:r>
            <a:endParaRPr lang="de-DE" altLang="zh-CN" sz="1400" kern="0" dirty="0">
              <a:solidFill>
                <a:prstClr val="black"/>
              </a:solidFill>
            </a:endParaRPr>
          </a:p>
          <a:p>
            <a:pPr marL="855123" lvl="1" indent="-455073" defTabSz="1219170">
              <a:spcBef>
                <a:spcPts val="0"/>
              </a:spcBef>
              <a:spcAft>
                <a:spcPts val="0"/>
              </a:spcAft>
              <a:defRPr/>
            </a:pPr>
            <a:r>
              <a:rPr lang="en-US" altLang="zh-CN" sz="1100" kern="0" dirty="0">
                <a:solidFill>
                  <a:prstClr val="black"/>
                </a:solidFill>
              </a:rPr>
              <a:t>None</a:t>
            </a:r>
          </a:p>
          <a:p>
            <a:pPr marL="455073" indent="-455073" defTabSz="1219170">
              <a:spcBef>
                <a:spcPts val="0"/>
              </a:spcBef>
              <a:spcAft>
                <a:spcPts val="0"/>
              </a:spcAft>
              <a:defRPr/>
            </a:pPr>
            <a:r>
              <a:rPr lang="de-DE" altLang="zh-CN" sz="1400" kern="0" dirty="0">
                <a:solidFill>
                  <a:prstClr val="black"/>
                </a:solidFill>
              </a:rPr>
              <a:t>Next steps:</a:t>
            </a:r>
          </a:p>
          <a:p>
            <a:pPr marL="855123" lvl="1" indent="-455073" defTabSz="1219170">
              <a:spcBef>
                <a:spcPts val="0"/>
              </a:spcBef>
              <a:spcAft>
                <a:spcPts val="0"/>
              </a:spcAft>
              <a:defRPr/>
            </a:pPr>
            <a:r>
              <a:rPr lang="en-US" altLang="zh-CN" sz="1100" kern="0" dirty="0">
                <a:solidFill>
                  <a:prstClr val="black"/>
                </a:solidFill>
              </a:rPr>
              <a:t>Working on solutions related to EDN sharing and Federated EAS resource reservation management</a:t>
            </a:r>
          </a:p>
          <a:p>
            <a:pPr marL="855123" lvl="1" indent="-455073" defTabSz="1219170">
              <a:spcBef>
                <a:spcPts val="0"/>
              </a:spcBef>
              <a:spcAft>
                <a:spcPts val="0"/>
              </a:spcAft>
              <a:defRPr/>
            </a:pPr>
            <a:r>
              <a:rPr lang="en-US" altLang="zh-CN" sz="1100" kern="0" dirty="0">
                <a:solidFill>
                  <a:prstClr val="black"/>
                </a:solidFill>
              </a:rPr>
              <a:t>Provide conclusion and Recommendation for all issues. </a:t>
            </a:r>
          </a:p>
          <a:p>
            <a:pPr marL="855123" lvl="1" indent="-455073" defTabSz="1219170">
              <a:spcBef>
                <a:spcPts val="0"/>
              </a:spcBef>
              <a:spcAft>
                <a:spcPts val="0"/>
              </a:spcAft>
              <a:defRPr/>
            </a:pPr>
            <a:endParaRPr lang="en-US" altLang="zh-CN" sz="1100" kern="0" dirty="0">
              <a:solidFill>
                <a:prstClr val="black"/>
              </a:solidFill>
            </a:endParaRPr>
          </a:p>
        </p:txBody>
      </p:sp>
    </p:spTree>
    <p:extLst>
      <p:ext uri="{BB962C8B-B14F-4D97-AF65-F5344CB8AC3E}">
        <p14:creationId xmlns:p14="http://schemas.microsoft.com/office/powerpoint/2010/main" val="206591869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LSs (SA5 level)</a:t>
            </a:r>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45070269"/>
              </p:ext>
            </p:extLst>
          </p:nvPr>
        </p:nvGraphicFramePr>
        <p:xfrm>
          <a:off x="651462" y="1481648"/>
          <a:ext cx="9730388" cy="717441"/>
        </p:xfrm>
        <a:graphic>
          <a:graphicData uri="http://schemas.openxmlformats.org/drawingml/2006/table">
            <a:tbl>
              <a:tblPr firstRow="1" bandRow="1">
                <a:tableStyleId>{5C22544A-7EE6-4342-B048-85BDC9FD1C3A}</a:tableStyleId>
              </a:tblPr>
              <a:tblGrid>
                <a:gridCol w="1072625">
                  <a:extLst>
                    <a:ext uri="{9D8B030D-6E8A-4147-A177-3AD203B41FA5}">
                      <a16:colId xmlns:a16="http://schemas.microsoft.com/office/drawing/2014/main" val="570476699"/>
                    </a:ext>
                  </a:extLst>
                </a:gridCol>
                <a:gridCol w="4156074">
                  <a:extLst>
                    <a:ext uri="{9D8B030D-6E8A-4147-A177-3AD203B41FA5}">
                      <a16:colId xmlns:a16="http://schemas.microsoft.com/office/drawing/2014/main" val="2618836924"/>
                    </a:ext>
                  </a:extLst>
                </a:gridCol>
                <a:gridCol w="1580592">
                  <a:extLst>
                    <a:ext uri="{9D8B030D-6E8A-4147-A177-3AD203B41FA5}">
                      <a16:colId xmlns:a16="http://schemas.microsoft.com/office/drawing/2014/main" val="2652586482"/>
                    </a:ext>
                  </a:extLst>
                </a:gridCol>
                <a:gridCol w="1441698">
                  <a:extLst>
                    <a:ext uri="{9D8B030D-6E8A-4147-A177-3AD203B41FA5}">
                      <a16:colId xmlns:a16="http://schemas.microsoft.com/office/drawing/2014/main" val="3690116950"/>
                    </a:ext>
                  </a:extLst>
                </a:gridCol>
                <a:gridCol w="1479399">
                  <a:extLst>
                    <a:ext uri="{9D8B030D-6E8A-4147-A177-3AD203B41FA5}">
                      <a16:colId xmlns:a16="http://schemas.microsoft.com/office/drawing/2014/main" val="2952368263"/>
                    </a:ext>
                  </a:extLst>
                </a:gridCol>
              </a:tblGrid>
              <a:tr h="429141">
                <a:tc>
                  <a:txBody>
                    <a:bodyPr/>
                    <a:lstStyle/>
                    <a:p>
                      <a:pPr algn="ctr">
                        <a:spcAft>
                          <a:spcPts val="0"/>
                        </a:spcAft>
                      </a:pPr>
                      <a:r>
                        <a:rPr lang="en-US" sz="1200" b="1"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Tdoc</a:t>
                      </a:r>
                      <a:endParaRPr lang="en-US"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200" b="1" dirty="0">
                          <a:solidFill>
                            <a:srgbClr val="000000"/>
                          </a:solidFill>
                          <a:effectLst/>
                          <a:latin typeface="Arial" panose="020B0604020202020204" pitchFamily="34" charset="0"/>
                          <a:ea typeface="宋体" panose="02010600030101010101" pitchFamily="2" charset="-122"/>
                          <a:cs typeface="Arial" panose="020B0604020202020204" pitchFamily="34" charset="0"/>
                        </a:rPr>
                        <a:t>Title</a:t>
                      </a:r>
                      <a:endParaRPr lang="en-US"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b="1" dirty="0">
                          <a:solidFill>
                            <a:srgbClr val="000000"/>
                          </a:solidFill>
                          <a:effectLst/>
                          <a:latin typeface="Arial" panose="020B0604020202020204" pitchFamily="34" charset="0"/>
                          <a:ea typeface="+mn-ea"/>
                          <a:cs typeface="Arial" panose="020B0604020202020204" pitchFamily="34" charset="0"/>
                        </a:rPr>
                        <a:t>To</a:t>
                      </a:r>
                      <a:endParaRPr lang="en-US"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200" b="1">
                          <a:solidFill>
                            <a:srgbClr val="000000"/>
                          </a:solidFill>
                          <a:effectLst/>
                          <a:latin typeface="Arial" panose="020B0604020202020204" pitchFamily="34" charset="0"/>
                          <a:ea typeface="宋体" panose="02010600030101010101" pitchFamily="2" charset="-122"/>
                          <a:cs typeface="Arial" panose="020B0604020202020204" pitchFamily="34" charset="0"/>
                        </a:rPr>
                        <a:t>Cc</a:t>
                      </a:r>
                      <a:endParaRPr lang="en-US"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200" b="1">
                          <a:solidFill>
                            <a:srgbClr val="000000"/>
                          </a:solidFill>
                          <a:effectLst/>
                          <a:latin typeface="Arial" panose="020B0604020202020204" pitchFamily="34" charset="0"/>
                          <a:ea typeface="宋体" panose="02010600030101010101" pitchFamily="2" charset="-122"/>
                          <a:cs typeface="Arial" panose="020B0604020202020204" pitchFamily="34" charset="0"/>
                        </a:rPr>
                        <a:t>ReplyTo</a:t>
                      </a:r>
                      <a:endParaRPr lang="en-US"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288300">
                <a:tc>
                  <a:txBody>
                    <a:bodyPr/>
                    <a:lstStyle/>
                    <a:p>
                      <a:pPr algn="l">
                        <a:spcAft>
                          <a:spcPts val="0"/>
                        </a:spcAft>
                      </a:pPr>
                      <a:r>
                        <a:rPr lang="en-US" sz="1200">
                          <a:solidFill>
                            <a:srgbClr val="000000"/>
                          </a:solidFill>
                          <a:effectLst/>
                          <a:latin typeface="Calibri" panose="020F0502020204030204" pitchFamily="34" charset="0"/>
                          <a:ea typeface="宋体" panose="02010600030101010101" pitchFamily="2" charset="-122"/>
                        </a:rPr>
                        <a:t>S5-233543</a:t>
                      </a:r>
                      <a:endParaRPr lang="zh-CN" sz="1100">
                        <a:effectLst/>
                        <a:latin typeface="Calibri" panose="020F0502020204030204" pitchFamily="34" charset="0"/>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Calibri" panose="020F0502020204030204" pitchFamily="34" charset="0"/>
                          <a:ea typeface="宋体" panose="02010600030101010101" pitchFamily="2" charset="-122"/>
                        </a:rPr>
                        <a:t>Reply to: LS on publication of GSMA OPG and OPAG documents</a:t>
                      </a:r>
                      <a:endParaRPr lang="zh-CN" sz="1100">
                        <a:effectLst/>
                        <a:latin typeface="Calibri" panose="020F0502020204030204" pitchFamily="34" charset="0"/>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Calibri" panose="020F0502020204030204" pitchFamily="34" charset="0"/>
                          <a:ea typeface="宋体" panose="02010600030101010101" pitchFamily="2" charset="-122"/>
                        </a:rPr>
                        <a:t>GSMA</a:t>
                      </a:r>
                      <a:endParaRPr lang="zh-CN" sz="1100">
                        <a:effectLst/>
                        <a:latin typeface="Calibri" panose="020F0502020204030204" pitchFamily="34" charset="0"/>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200" dirty="0">
                          <a:solidFill>
                            <a:srgbClr val="000000"/>
                          </a:solidFill>
                          <a:effectLst/>
                          <a:latin typeface="Calibri" panose="020F0502020204030204" pitchFamily="34" charset="0"/>
                          <a:ea typeface="宋体" panose="02010600030101010101" pitchFamily="2" charset="-122"/>
                        </a:rPr>
                        <a:t>S5-233328</a:t>
                      </a:r>
                      <a:endParaRPr lang="zh-CN" sz="1100" dirty="0">
                        <a:effectLst/>
                        <a:latin typeface="Calibri" panose="020F0502020204030204" pitchFamily="34" charset="0"/>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387503"/>
                  </a:ext>
                </a:extLst>
              </a:tr>
            </a:tbl>
          </a:graphicData>
        </a:graphic>
      </p:graphicFrame>
    </p:spTree>
    <p:extLst>
      <p:ext uri="{BB962C8B-B14F-4D97-AF65-F5344CB8AC3E}">
        <p14:creationId xmlns:p14="http://schemas.microsoft.com/office/powerpoint/2010/main" val="2802305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2800" dirty="0"/>
              <a:t>Rel-18 SI - Support of New Services (3/3)</a:t>
            </a:r>
            <a:br>
              <a:rPr lang="sv-SE" altLang="zh-CN" sz="2800" dirty="0"/>
            </a:br>
            <a:endParaRPr lang="zh-CN" altLang="en-US" sz="2800" dirty="0"/>
          </a:p>
        </p:txBody>
      </p:sp>
      <p:graphicFrame>
        <p:nvGraphicFramePr>
          <p:cNvPr id="3" name="表格 2"/>
          <p:cNvGraphicFramePr>
            <a:graphicFrameLocks noGrp="1"/>
          </p:cNvGraphicFramePr>
          <p:nvPr>
            <p:extLst>
              <p:ext uri="{D42A27DB-BD31-4B8C-83A1-F6EECF244321}">
                <p14:modId xmlns:p14="http://schemas.microsoft.com/office/powerpoint/2010/main" val="25604562"/>
              </p:ext>
            </p:extLst>
          </p:nvPr>
        </p:nvGraphicFramePr>
        <p:xfrm>
          <a:off x="194693" y="1068257"/>
          <a:ext cx="11583093" cy="2202434"/>
        </p:xfrm>
        <a:graphic>
          <a:graphicData uri="http://schemas.openxmlformats.org/drawingml/2006/table">
            <a:tbl>
              <a:tblPr firstRow="1" firstCol="1" bandRow="1">
                <a:tableStyleId>{F5AB1C69-6EDB-4FF4-983F-18BD219EF322}</a:tableStyleId>
              </a:tblPr>
              <a:tblGrid>
                <a:gridCol w="519622">
                  <a:extLst>
                    <a:ext uri="{9D8B030D-6E8A-4147-A177-3AD203B41FA5}">
                      <a16:colId xmlns:a16="http://schemas.microsoft.com/office/drawing/2014/main" val="20000"/>
                    </a:ext>
                  </a:extLst>
                </a:gridCol>
                <a:gridCol w="2672341">
                  <a:extLst>
                    <a:ext uri="{9D8B030D-6E8A-4147-A177-3AD203B41FA5}">
                      <a16:colId xmlns:a16="http://schemas.microsoft.com/office/drawing/2014/main" val="20001"/>
                    </a:ext>
                  </a:extLst>
                </a:gridCol>
                <a:gridCol w="691107">
                  <a:extLst>
                    <a:ext uri="{9D8B030D-6E8A-4147-A177-3AD203B41FA5}">
                      <a16:colId xmlns:a16="http://schemas.microsoft.com/office/drawing/2014/main" val="20002"/>
                    </a:ext>
                  </a:extLst>
                </a:gridCol>
                <a:gridCol w="806101">
                  <a:extLst>
                    <a:ext uri="{9D8B030D-6E8A-4147-A177-3AD203B41FA5}">
                      <a16:colId xmlns:a16="http://schemas.microsoft.com/office/drawing/2014/main" val="20005"/>
                    </a:ext>
                  </a:extLst>
                </a:gridCol>
                <a:gridCol w="558784">
                  <a:extLst>
                    <a:ext uri="{9D8B030D-6E8A-4147-A177-3AD203B41FA5}">
                      <a16:colId xmlns:a16="http://schemas.microsoft.com/office/drawing/2014/main" val="20006"/>
                    </a:ext>
                  </a:extLst>
                </a:gridCol>
                <a:gridCol w="620079">
                  <a:extLst>
                    <a:ext uri="{9D8B030D-6E8A-4147-A177-3AD203B41FA5}">
                      <a16:colId xmlns:a16="http://schemas.microsoft.com/office/drawing/2014/main" val="1975700025"/>
                    </a:ext>
                  </a:extLst>
                </a:gridCol>
                <a:gridCol w="620079">
                  <a:extLst>
                    <a:ext uri="{9D8B030D-6E8A-4147-A177-3AD203B41FA5}">
                      <a16:colId xmlns:a16="http://schemas.microsoft.com/office/drawing/2014/main" val="20007"/>
                    </a:ext>
                  </a:extLst>
                </a:gridCol>
                <a:gridCol w="1080262">
                  <a:extLst>
                    <a:ext uri="{9D8B030D-6E8A-4147-A177-3AD203B41FA5}">
                      <a16:colId xmlns:a16="http://schemas.microsoft.com/office/drawing/2014/main" val="20008"/>
                    </a:ext>
                  </a:extLst>
                </a:gridCol>
                <a:gridCol w="1090008">
                  <a:extLst>
                    <a:ext uri="{9D8B030D-6E8A-4147-A177-3AD203B41FA5}">
                      <a16:colId xmlns:a16="http://schemas.microsoft.com/office/drawing/2014/main" val="20009"/>
                    </a:ext>
                  </a:extLst>
                </a:gridCol>
                <a:gridCol w="1005511">
                  <a:extLst>
                    <a:ext uri="{9D8B030D-6E8A-4147-A177-3AD203B41FA5}">
                      <a16:colId xmlns:a16="http://schemas.microsoft.com/office/drawing/2014/main" val="20010"/>
                    </a:ext>
                  </a:extLst>
                </a:gridCol>
                <a:gridCol w="1005511">
                  <a:extLst>
                    <a:ext uri="{9D8B030D-6E8A-4147-A177-3AD203B41FA5}">
                      <a16:colId xmlns:a16="http://schemas.microsoft.com/office/drawing/2014/main" val="20012"/>
                    </a:ext>
                  </a:extLst>
                </a:gridCol>
                <a:gridCol w="913688">
                  <a:extLst>
                    <a:ext uri="{9D8B030D-6E8A-4147-A177-3AD203B41FA5}">
                      <a16:colId xmlns:a16="http://schemas.microsoft.com/office/drawing/2014/main" val="20013"/>
                    </a:ext>
                  </a:extLst>
                </a:gridCol>
              </a:tblGrid>
              <a:tr h="348380">
                <a:tc>
                  <a:txBody>
                    <a:bodyPr/>
                    <a:lstStyle/>
                    <a:p>
                      <a:pPr algn="ctr">
                        <a:lnSpc>
                          <a:spcPct val="107000"/>
                        </a:lnSpc>
                        <a:spcAft>
                          <a:spcPts val="800"/>
                        </a:spcAft>
                      </a:pPr>
                      <a:r>
                        <a:rPr lang="en-GB" sz="1200" dirty="0">
                          <a:latin typeface="+mn-lt"/>
                        </a:rPr>
                        <a:t>UID</a:t>
                      </a:r>
                    </a:p>
                  </a:txBody>
                  <a:tcPr marL="36002" marR="36002" marT="0" marB="0" anchor="ctr"/>
                </a:tc>
                <a:tc>
                  <a:txBody>
                    <a:bodyPr/>
                    <a:lstStyle/>
                    <a:p>
                      <a:pPr algn="ctr">
                        <a:lnSpc>
                          <a:spcPct val="107000"/>
                        </a:lnSpc>
                        <a:spcAft>
                          <a:spcPts val="800"/>
                        </a:spcAft>
                      </a:pPr>
                      <a:r>
                        <a:rPr lang="en-GB" sz="1200" dirty="0">
                          <a:latin typeface="+mn-lt"/>
                        </a:rPr>
                        <a:t>Name</a:t>
                      </a:r>
                    </a:p>
                  </a:txBody>
                  <a:tcPr marL="36002" marR="36002" marT="0" marB="0" anchor="ctr"/>
                </a:tc>
                <a:tc>
                  <a:txBody>
                    <a:bodyPr/>
                    <a:lstStyle/>
                    <a:p>
                      <a:pPr algn="ctr">
                        <a:lnSpc>
                          <a:spcPct val="107000"/>
                        </a:lnSpc>
                        <a:spcAft>
                          <a:spcPts val="800"/>
                        </a:spcAft>
                      </a:pPr>
                      <a:r>
                        <a:rPr lang="en-GB" sz="1200" dirty="0">
                          <a:latin typeface="+mn-lt"/>
                        </a:rPr>
                        <a:t>Acronym</a:t>
                      </a:r>
                    </a:p>
                  </a:txBody>
                  <a:tcPr marL="36002" marR="36002" marT="0" marB="0" anchor="ctr"/>
                </a:tc>
                <a:tc>
                  <a:txBody>
                    <a:bodyPr/>
                    <a:lstStyle/>
                    <a:p>
                      <a:pPr algn="ctr">
                        <a:lnSpc>
                          <a:spcPct val="107000"/>
                        </a:lnSpc>
                        <a:spcAft>
                          <a:spcPts val="800"/>
                        </a:spcAft>
                      </a:pPr>
                      <a:r>
                        <a:rPr lang="en-GB" sz="1200" dirty="0">
                          <a:latin typeface="+mn-lt"/>
                        </a:rPr>
                        <a:t>Target</a:t>
                      </a:r>
                    </a:p>
                  </a:txBody>
                  <a:tcPr marL="36002" marR="36002" marT="0" marB="0" anchor="ctr"/>
                </a:tc>
                <a:tc>
                  <a:txBody>
                    <a:bodyPr/>
                    <a:lstStyle/>
                    <a:p>
                      <a:pPr algn="ctr">
                        <a:lnSpc>
                          <a:spcPct val="107000"/>
                        </a:lnSpc>
                        <a:spcAft>
                          <a:spcPts val="800"/>
                        </a:spcAft>
                      </a:pPr>
                      <a:r>
                        <a:rPr lang="en-GB" sz="1200" dirty="0">
                          <a:latin typeface="+mn-lt"/>
                        </a:rPr>
                        <a:t>Old %</a:t>
                      </a:r>
                    </a:p>
                  </a:txBody>
                  <a:tcPr marL="36002" marR="36002" marT="0" marB="0" anchor="ctr"/>
                </a:tc>
                <a:tc>
                  <a:txBody>
                    <a:bodyPr/>
                    <a:lstStyle/>
                    <a:p>
                      <a:pPr algn="ctr">
                        <a:lnSpc>
                          <a:spcPct val="107000"/>
                        </a:lnSpc>
                        <a:spcAft>
                          <a:spcPts val="800"/>
                        </a:spcAft>
                      </a:pPr>
                      <a:r>
                        <a:rPr lang="en-US" altLang="zh-CN" sz="1200" b="1" kern="1200" dirty="0">
                          <a:solidFill>
                            <a:schemeClr val="lt1"/>
                          </a:solidFill>
                          <a:latin typeface="+mn-lt"/>
                          <a:ea typeface="+mn-ea"/>
                          <a:cs typeface="+mn-cs"/>
                        </a:rPr>
                        <a:t>WID</a:t>
                      </a:r>
                      <a:endParaRPr lang="en-GB" sz="1200" b="1" kern="1200" dirty="0">
                        <a:solidFill>
                          <a:schemeClr val="lt1"/>
                        </a:solidFill>
                        <a:latin typeface="+mn-lt"/>
                        <a:ea typeface="+mn-ea"/>
                        <a:cs typeface="+mn-cs"/>
                      </a:endParaRPr>
                    </a:p>
                  </a:txBody>
                  <a:tcPr marL="36002" marR="36002" marT="0" marB="0" anchor="ctr"/>
                </a:tc>
                <a:tc>
                  <a:txBody>
                    <a:bodyPr/>
                    <a:lstStyle/>
                    <a:p>
                      <a:pPr algn="ctr">
                        <a:lnSpc>
                          <a:spcPct val="107000"/>
                        </a:lnSpc>
                        <a:spcAft>
                          <a:spcPts val="800"/>
                        </a:spcAft>
                      </a:pPr>
                      <a:r>
                        <a:rPr lang="en-GB" sz="1200" dirty="0">
                          <a:solidFill>
                            <a:schemeClr val="bg1"/>
                          </a:solidFill>
                          <a:latin typeface="+mn-lt"/>
                        </a:rPr>
                        <a:t>New %</a:t>
                      </a:r>
                    </a:p>
                  </a:txBody>
                  <a:tcPr marL="36002" marR="36002" marT="0" marB="0" anchor="ctr"/>
                </a:tc>
                <a:tc>
                  <a:txBody>
                    <a:bodyPr/>
                    <a:lstStyle/>
                    <a:p>
                      <a:pPr algn="ctr">
                        <a:lnSpc>
                          <a:spcPct val="107000"/>
                        </a:lnSpc>
                        <a:spcAft>
                          <a:spcPts val="800"/>
                        </a:spcAft>
                      </a:pPr>
                      <a:r>
                        <a:rPr lang="en-GB" sz="1200" dirty="0">
                          <a:solidFill>
                            <a:schemeClr val="bg1"/>
                          </a:solidFill>
                          <a:latin typeface="+mn-lt"/>
                        </a:rPr>
                        <a:t>Change or comment</a:t>
                      </a:r>
                    </a:p>
                  </a:txBody>
                  <a:tcPr marL="36002" marR="36002" marT="0" marB="0" anchor="ctr"/>
                </a:tc>
                <a:tc>
                  <a:txBody>
                    <a:bodyPr/>
                    <a:lstStyle/>
                    <a:p>
                      <a:pPr algn="ctr">
                        <a:lnSpc>
                          <a:spcPct val="107000"/>
                        </a:lnSpc>
                        <a:spcAft>
                          <a:spcPts val="800"/>
                        </a:spcAft>
                      </a:pPr>
                      <a:r>
                        <a:rPr lang="en-US" altLang="zh-CN" sz="1200" dirty="0">
                          <a:solidFill>
                            <a:srgbClr val="FF0000"/>
                          </a:solidFill>
                          <a:latin typeface="+mn-lt"/>
                        </a:rPr>
                        <a:t>Related groups</a:t>
                      </a:r>
                      <a:endParaRPr lang="en-GB" sz="1200" dirty="0">
                        <a:solidFill>
                          <a:srgbClr val="FF0000"/>
                        </a:solidFill>
                        <a:latin typeface="+mn-lt"/>
                      </a:endParaRPr>
                    </a:p>
                  </a:txBody>
                  <a:tcPr marL="36002" marR="36002" marT="0" marB="0" anchor="ctr">
                    <a:solidFill>
                      <a:schemeClr val="accent5"/>
                    </a:solidFill>
                  </a:tcPr>
                </a:tc>
                <a:tc>
                  <a:txBody>
                    <a:bodyPr/>
                    <a:lstStyle/>
                    <a:p>
                      <a:pPr marL="0" algn="ctr" defTabSz="1219170" rtl="0" eaLnBrk="1" latinLnBrk="0" hangingPunct="1">
                        <a:lnSpc>
                          <a:spcPct val="107000"/>
                        </a:lnSpc>
                        <a:spcAft>
                          <a:spcPts val="800"/>
                        </a:spcAft>
                      </a:pPr>
                      <a:r>
                        <a:rPr lang="en-US" altLang="zh-CN" sz="1200" b="1" kern="1200" dirty="0">
                          <a:solidFill>
                            <a:srgbClr val="FF0000"/>
                          </a:solidFill>
                          <a:latin typeface="+mn-lt"/>
                          <a:ea typeface="+mn-ea"/>
                          <a:cs typeface="+mn-cs"/>
                        </a:rPr>
                        <a:t>SA5 Progress</a:t>
                      </a:r>
                      <a:endParaRPr lang="en-GB" sz="1200" b="1" kern="1200" dirty="0">
                        <a:solidFill>
                          <a:srgbClr val="FF0000"/>
                        </a:solidFill>
                        <a:latin typeface="+mn-lt"/>
                        <a:ea typeface="+mn-ea"/>
                        <a:cs typeface="+mn-cs"/>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TR</a:t>
                      </a:r>
                      <a:endParaRPr lang="en-GB" sz="1200" dirty="0">
                        <a:solidFill>
                          <a:srgbClr val="FF0000"/>
                        </a:solidFill>
                        <a:latin typeface="+mn-lt"/>
                      </a:endParaRPr>
                    </a:p>
                  </a:txBody>
                  <a:tcPr marL="36002" marR="36002" marT="0" marB="0" anchor="ctr">
                    <a:solidFill>
                      <a:schemeClr val="accent5"/>
                    </a:solidFill>
                  </a:tcPr>
                </a:tc>
                <a:tc>
                  <a:txBody>
                    <a:bodyPr/>
                    <a:lstStyle/>
                    <a:p>
                      <a:pPr algn="ctr">
                        <a:lnSpc>
                          <a:spcPct val="107000"/>
                        </a:lnSpc>
                        <a:spcAft>
                          <a:spcPts val="800"/>
                        </a:spcAft>
                      </a:pPr>
                      <a:r>
                        <a:rPr lang="en-US" altLang="zh-CN" sz="1200" dirty="0">
                          <a:solidFill>
                            <a:srgbClr val="FF0000"/>
                          </a:solidFill>
                          <a:latin typeface="+mn-lt"/>
                        </a:rPr>
                        <a:t>Rapporteur</a:t>
                      </a:r>
                      <a:endParaRPr lang="en-GB" sz="1200" dirty="0">
                        <a:solidFill>
                          <a:srgbClr val="FF0000"/>
                        </a:solidFill>
                        <a:latin typeface="+mn-lt"/>
                      </a:endParaRPr>
                    </a:p>
                  </a:txBody>
                  <a:tcPr marL="36002" marR="36002" marT="0" marB="0" anchor="ctr">
                    <a:solidFill>
                      <a:schemeClr val="accent5"/>
                    </a:solidFill>
                  </a:tcPr>
                </a:tc>
                <a:extLst>
                  <a:ext uri="{0D108BD9-81ED-4DB2-BD59-A6C34878D82A}">
                    <a16:rowId xmlns:a16="http://schemas.microsoft.com/office/drawing/2014/main" val="10000"/>
                  </a:ext>
                </a:extLst>
              </a:tr>
              <a:tr h="478865">
                <a:tc>
                  <a:txBody>
                    <a:bodyPr/>
                    <a:lstStyle/>
                    <a:p>
                      <a:pPr algn="ctr" fontAlgn="t"/>
                      <a:r>
                        <a:rPr lang="en-US" sz="1000" b="0" i="0" u="none" strike="noStrike" dirty="0">
                          <a:solidFill>
                            <a:srgbClr val="000000"/>
                          </a:solidFill>
                          <a:effectLst/>
                          <a:latin typeface="+mn-lt"/>
                        </a:rPr>
                        <a:t>940032</a:t>
                      </a:r>
                    </a:p>
                  </a:txBody>
                  <a:tcPr marL="6350" marR="6350" marT="6350" marB="0"/>
                </a:tc>
                <a:tc>
                  <a:txBody>
                    <a:bodyPr/>
                    <a:lstStyle/>
                    <a:p>
                      <a:pPr algn="l" fontAlgn="t"/>
                      <a:r>
                        <a:rPr lang="en-US" sz="1000" b="0" i="0" u="none" strike="noStrike" dirty="0">
                          <a:solidFill>
                            <a:schemeClr val="tx1"/>
                          </a:solidFill>
                          <a:effectLst/>
                          <a:latin typeface="+mn-lt"/>
                        </a:rPr>
                        <a:t>Study on Key Quality Indicators (KQIs) for 5G service experience </a:t>
                      </a:r>
                    </a:p>
                  </a:txBody>
                  <a:tcPr marL="6350" marR="6350" marT="6350" marB="0"/>
                </a:tc>
                <a:tc>
                  <a:txBody>
                    <a:bodyPr/>
                    <a:lstStyle/>
                    <a:p>
                      <a:pPr algn="l" fontAlgn="t"/>
                      <a:r>
                        <a:rPr lang="en-US" sz="1000" b="0" i="0" u="none" strike="noStrike" dirty="0">
                          <a:solidFill>
                            <a:srgbClr val="000000"/>
                          </a:solidFill>
                          <a:effectLst/>
                          <a:latin typeface="+mn-lt"/>
                        </a:rPr>
                        <a:t>FS_KQI_5G</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2023)-&gt;</a:t>
                      </a:r>
                      <a:r>
                        <a:rPr lang="en-US" altLang="zh-CN" sz="1000" b="1" kern="1200" baseline="0" dirty="0">
                          <a:solidFill>
                            <a:srgbClr val="0000FF"/>
                          </a:solidFill>
                          <a:effectLst/>
                          <a:latin typeface="+mn-lt"/>
                          <a:ea typeface="+mn-ea"/>
                          <a:cs typeface="Arial" panose="020B0604020202020204" pitchFamily="34" charset="0"/>
                        </a:rPr>
                        <a:t>SA#100(June 2023)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35%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SP-211433</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55%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SA4,RAN2,RAN3</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0-&gt;5-&gt;10-</a:t>
                      </a:r>
                      <a:r>
                        <a:rPr lang="en-US" altLang="zh-CN" sz="1000" kern="1200" dirty="0">
                          <a:solidFill>
                            <a:srgbClr val="000000"/>
                          </a:solidFill>
                          <a:effectLst/>
                          <a:latin typeface="+mn-lt"/>
                          <a:ea typeface="宋体" panose="02010600030101010101" pitchFamily="2" charset="-122"/>
                          <a:cs typeface="Arial" panose="020B0604020202020204" pitchFamily="34" charset="0"/>
                        </a:rPr>
                        <a:t>&gt;10</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宋体" panose="02010600030101010101" pitchFamily="2" charset="-122"/>
                          <a:cs typeface="Arial" panose="020B0604020202020204" pitchFamily="34" charset="0"/>
                        </a:rPr>
                        <a:t>-&gt;</a:t>
                      </a:r>
                      <a:r>
                        <a:rPr lang="en-US" altLang="zh-CN" sz="1000" kern="1200" dirty="0">
                          <a:solidFill>
                            <a:srgbClr val="FF0000"/>
                          </a:solidFill>
                          <a:effectLst/>
                          <a:latin typeface="+mn-lt"/>
                          <a:ea typeface="宋体" panose="02010600030101010101" pitchFamily="2" charset="-122"/>
                          <a:cs typeface="Arial" panose="020B0604020202020204" pitchFamily="34" charset="0"/>
                        </a:rPr>
                        <a:t>20-&gt;20</a:t>
                      </a:r>
                      <a:r>
                        <a:rPr lang="en-US" altLang="zh-CN" sz="1000" kern="1200" dirty="0">
                          <a:solidFill>
                            <a:schemeClr val="tx1"/>
                          </a:solidFill>
                          <a:effectLst/>
                          <a:latin typeface="+mn-lt"/>
                          <a:ea typeface="宋体" panose="02010600030101010101" pitchFamily="2" charset="-122"/>
                          <a:cs typeface="Arial" panose="020B0604020202020204" pitchFamily="34" charset="0"/>
                        </a:rPr>
                        <a:t>-&gt;35-&gt;55%</a:t>
                      </a:r>
                      <a:endParaRPr lang="zh-CN" sz="1000" kern="1200" dirty="0">
                        <a:solidFill>
                          <a:srgbClr val="FF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a:lnSpc>
                          <a:spcPct val="150000"/>
                        </a:lnSpc>
                        <a:spcAft>
                          <a:spcPts val="0"/>
                        </a:spcAft>
                      </a:pPr>
                      <a:r>
                        <a:rPr lang="fr-FR" sz="1000" kern="1200" dirty="0">
                          <a:solidFill>
                            <a:srgbClr val="000000"/>
                          </a:solidFill>
                          <a:effectLst/>
                          <a:latin typeface="+mn-lt"/>
                          <a:ea typeface="宋体" panose="02010600030101010101" pitchFamily="2" charset="-122"/>
                          <a:cs typeface="Arial" panose="020B0604020202020204" pitchFamily="34" charset="0"/>
                        </a:rPr>
                        <a:t>28.863</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en-US"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1"/>
                  </a:ext>
                </a:extLst>
              </a:tr>
              <a:tr h="374354">
                <a:tc>
                  <a:txBody>
                    <a:bodyPr/>
                    <a:lstStyle/>
                    <a:p>
                      <a:pPr algn="ctr" fontAlgn="t"/>
                      <a:r>
                        <a:rPr lang="en-US" sz="1000" b="0" i="0" u="none" strike="noStrike" dirty="0">
                          <a:solidFill>
                            <a:srgbClr val="000000"/>
                          </a:solidFill>
                          <a:effectLst/>
                          <a:latin typeface="+mn-lt"/>
                        </a:rPr>
                        <a:t>940038</a:t>
                      </a:r>
                    </a:p>
                  </a:txBody>
                  <a:tcPr marL="6350" marR="6350" marT="6350" marB="0"/>
                </a:tc>
                <a:tc>
                  <a:txBody>
                    <a:bodyPr/>
                    <a:lstStyle/>
                    <a:p>
                      <a:pPr algn="l" fontAlgn="t"/>
                      <a:r>
                        <a:rPr lang="en-US" sz="1000" b="0" i="0" u="none" strike="noStrike" dirty="0">
                          <a:solidFill>
                            <a:schemeClr val="tx1"/>
                          </a:solidFill>
                          <a:effectLst/>
                          <a:latin typeface="+mn-lt"/>
                        </a:rPr>
                        <a:t>Study on Deterministic Communication Service Assurance </a:t>
                      </a:r>
                    </a:p>
                  </a:txBody>
                  <a:tcPr marL="6350" marR="6350" marT="6350" marB="0"/>
                </a:tc>
                <a:tc>
                  <a:txBody>
                    <a:bodyPr/>
                    <a:lstStyle/>
                    <a:p>
                      <a:pPr algn="l" fontAlgn="t"/>
                      <a:r>
                        <a:rPr lang="en-US" sz="1000" b="0" i="0" u="none" strike="noStrike" dirty="0">
                          <a:solidFill>
                            <a:srgbClr val="000000"/>
                          </a:solidFill>
                          <a:effectLst/>
                          <a:latin typeface="+mn-lt"/>
                        </a:rPr>
                        <a:t>FS_DCSA</a:t>
                      </a:r>
                    </a:p>
                  </a:txBody>
                  <a:tcPr marL="6350" marR="6350" marT="6350" marB="0"/>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SA#99(Mar 2023) </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b="0" kern="1200" dirty="0">
                          <a:solidFill>
                            <a:schemeClr val="tx1"/>
                          </a:solidFill>
                          <a:effectLst/>
                          <a:latin typeface="+mn-lt"/>
                          <a:ea typeface="+mn-ea"/>
                          <a:cs typeface="Arial" panose="020B0604020202020204" pitchFamily="34" charset="0"/>
                        </a:rPr>
                        <a:t>-&gt;</a:t>
                      </a:r>
                      <a:r>
                        <a:rPr lang="en-US" altLang="zh-CN" sz="1000" b="1" kern="1200" baseline="0" dirty="0">
                          <a:solidFill>
                            <a:srgbClr val="0000FF"/>
                          </a:solidFill>
                          <a:effectLst/>
                          <a:latin typeface="+mn-lt"/>
                          <a:ea typeface="+mn-ea"/>
                          <a:cs typeface="Arial" panose="020B0604020202020204" pitchFamily="34" charset="0"/>
                        </a:rPr>
                        <a:t>SA#100(June 2023)</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algn="ctr" fontAlgn="t"/>
                      <a:r>
                        <a:rPr lang="en-US" sz="1000" b="0" i="0" u="none" strike="noStrike" dirty="0">
                          <a:solidFill>
                            <a:srgbClr val="000000"/>
                          </a:solidFill>
                          <a:effectLst/>
                          <a:latin typeface="+mn-lt"/>
                        </a:rPr>
                        <a:t>45%</a:t>
                      </a:r>
                    </a:p>
                  </a:txBody>
                  <a:tcPr marL="6350" marR="6350" marT="6350" marB="0"/>
                </a:tc>
                <a:tc>
                  <a:txBody>
                    <a:bodyPr/>
                    <a:lstStyle/>
                    <a:p>
                      <a:pPr marL="0" marR="0" lvl="0" indent="0" algn="ctr" defTabSz="1219170" rtl="0" eaLnBrk="1" fontAlgn="t" latinLnBrk="0" hangingPunct="1">
                        <a:lnSpc>
                          <a:spcPct val="150000"/>
                        </a:lnSpc>
                        <a:spcBef>
                          <a:spcPts val="0"/>
                        </a:spcBef>
                        <a:spcAft>
                          <a:spcPts val="0"/>
                        </a:spcAft>
                        <a:buClrTx/>
                        <a:buSzTx/>
                        <a:buFontTx/>
                        <a:buNone/>
                        <a:tabLst/>
                        <a:defRPr/>
                      </a:pPr>
                      <a:r>
                        <a:rPr lang="en-GB" altLang="zh-CN" sz="1000" b="0" i="0" u="none" strike="noStrike" kern="1200" dirty="0">
                          <a:solidFill>
                            <a:srgbClr val="000000"/>
                          </a:solidFill>
                          <a:effectLst/>
                          <a:latin typeface="+mn-lt"/>
                          <a:ea typeface="+mn-ea"/>
                          <a:cs typeface="+mn-cs"/>
                        </a:rPr>
                        <a:t>SP-211442</a:t>
                      </a:r>
                    </a:p>
                  </a:txBody>
                  <a:tcPr marL="9525" marR="9525" marT="9525" marB="9525"/>
                </a:tc>
                <a:tc>
                  <a:txBody>
                    <a:bodyPr/>
                    <a:lstStyle/>
                    <a:p>
                      <a:pPr algn="ctr">
                        <a:lnSpc>
                          <a:spcPct val="107000"/>
                        </a:lnSpc>
                        <a:spcAft>
                          <a:spcPts val="800"/>
                        </a:spcAft>
                      </a:pPr>
                      <a:r>
                        <a:rPr lang="en-GB" sz="1000" b="0" i="0" u="none" strike="noStrike" kern="1200" dirty="0">
                          <a:solidFill>
                            <a:srgbClr val="0000FF"/>
                          </a:solidFill>
                          <a:effectLst/>
                          <a:latin typeface="+mn-lt"/>
                          <a:ea typeface="+mn-ea"/>
                          <a:cs typeface="+mn-cs"/>
                        </a:rPr>
                        <a:t>45%</a:t>
                      </a:r>
                    </a:p>
                  </a:txBody>
                  <a:tcPr marL="36002" marR="36002" marT="0" marB="0"/>
                </a:tc>
                <a:tc>
                  <a:txBody>
                    <a:bodyPr/>
                    <a:lstStyle/>
                    <a:p>
                      <a:pPr>
                        <a:lnSpc>
                          <a:spcPct val="107000"/>
                        </a:lnSpc>
                        <a:spcAft>
                          <a:spcPts val="800"/>
                        </a:spcAft>
                      </a:pPr>
                      <a:endParaRPr lang="en-GB" sz="1000" b="0" i="0" u="none" strike="noStrike" kern="1200" dirty="0">
                        <a:solidFill>
                          <a:srgbClr val="FF0000"/>
                        </a:solidFill>
                        <a:effectLst/>
                        <a:latin typeface="+mn-lt"/>
                        <a:ea typeface="+mn-ea"/>
                        <a:cs typeface="+mn-cs"/>
                      </a:endParaRPr>
                    </a:p>
                  </a:txBody>
                  <a:tcPr marL="36002" marR="36002" marT="0" marB="0" anchor="ctr"/>
                </a:tc>
                <a:tc>
                  <a:txBody>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sv-SE" sz="1000" kern="1200" dirty="0">
                          <a:solidFill>
                            <a:srgbClr val="000000"/>
                          </a:solidFill>
                          <a:effectLst/>
                          <a:latin typeface="+mn-lt"/>
                          <a:ea typeface="宋体" panose="02010600030101010101" pitchFamily="2" charset="-122"/>
                          <a:cs typeface="Arial" panose="020B0604020202020204" pitchFamily="34" charset="0"/>
                        </a:rPr>
                        <a:t>SA2, SA6, RAN2, SA4</a:t>
                      </a:r>
                    </a:p>
                  </a:txBody>
                  <a:tcPr marL="68580" marR="68580" marT="0" marB="0" anchor="ctr"/>
                </a:tc>
                <a:tc>
                  <a:txBody>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000000"/>
                          </a:solidFill>
                          <a:effectLst/>
                          <a:latin typeface="+mn-lt"/>
                          <a:ea typeface="+mn-ea"/>
                          <a:cs typeface="Arial" panose="020B0604020202020204" pitchFamily="34" charset="0"/>
                        </a:rPr>
                        <a:t>0-&gt;5-&gt;</a:t>
                      </a:r>
                      <a:r>
                        <a:rPr lang="en-US" altLang="zh-CN" sz="1000" kern="1200" dirty="0">
                          <a:solidFill>
                            <a:srgbClr val="FF3300"/>
                          </a:solidFill>
                          <a:effectLst/>
                          <a:latin typeface="+mn-lt"/>
                          <a:ea typeface="+mn-ea"/>
                          <a:cs typeface="Arial" panose="020B0604020202020204" pitchFamily="34" charset="0"/>
                        </a:rPr>
                        <a:t>30-&gt;32</a:t>
                      </a:r>
                    </a:p>
                    <a:p>
                      <a:pPr marL="0" marR="0" lvl="0" indent="0" algn="ctr" defTabSz="1219170" rtl="0" eaLnBrk="1" fontAlgn="auto" latinLnBrk="0" hangingPunct="1">
                        <a:lnSpc>
                          <a:spcPct val="150000"/>
                        </a:lnSpc>
                        <a:spcBef>
                          <a:spcPts val="0"/>
                        </a:spcBef>
                        <a:spcAft>
                          <a:spcPts val="0"/>
                        </a:spcAft>
                        <a:buClrTx/>
                        <a:buSzTx/>
                        <a:buFontTx/>
                        <a:buNone/>
                        <a:tabLst/>
                        <a:defRPr/>
                      </a:pPr>
                      <a:r>
                        <a:rPr lang="en-US" altLang="zh-CN" sz="1000" kern="1200" dirty="0">
                          <a:solidFill>
                            <a:srgbClr val="FF3300"/>
                          </a:solidFill>
                          <a:effectLst/>
                          <a:latin typeface="+mn-lt"/>
                          <a:ea typeface="+mn-ea"/>
                          <a:cs typeface="Arial" panose="020B0604020202020204" pitchFamily="34" charset="0"/>
                        </a:rPr>
                        <a:t>-&gt;32</a:t>
                      </a:r>
                      <a:r>
                        <a:rPr lang="en-US" altLang="zh-CN" sz="1000" kern="1200" dirty="0">
                          <a:solidFill>
                            <a:srgbClr val="FF3300"/>
                          </a:solidFill>
                          <a:effectLst/>
                          <a:latin typeface="+mn-lt"/>
                          <a:ea typeface="宋体" panose="02010600030101010101" pitchFamily="2" charset="-122"/>
                          <a:cs typeface="Arial" panose="020B0604020202020204" pitchFamily="34" charset="0"/>
                        </a:rPr>
                        <a:t>-&gt;32-&gt;45-&gt;45%</a:t>
                      </a:r>
                      <a:endParaRPr lang="zh-CN" sz="1000" kern="1200" dirty="0">
                        <a:solidFill>
                          <a:srgbClr val="FF33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0" algn="ctr" defTabSz="1219170" rtl="0" eaLnBrk="1" latinLnBrk="0" hangingPunct="1">
                        <a:lnSpc>
                          <a:spcPct val="150000"/>
                        </a:lnSpc>
                        <a:spcAft>
                          <a:spcPts val="0"/>
                        </a:spcAft>
                      </a:pPr>
                      <a:r>
                        <a:rPr lang="fr-FR" altLang="zh-CN" sz="1000" kern="1200" dirty="0">
                          <a:solidFill>
                            <a:srgbClr val="000000"/>
                          </a:solidFill>
                          <a:effectLst/>
                          <a:latin typeface="+mn-lt"/>
                          <a:ea typeface="宋体" panose="02010600030101010101" pitchFamily="2" charset="-122"/>
                          <a:cs typeface="Arial" panose="020B0604020202020204" pitchFamily="34" charset="0"/>
                        </a:rPr>
                        <a:t>28.865</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tc>
                  <a:txBody>
                    <a:bodyPr/>
                    <a:lstStyle/>
                    <a:p>
                      <a:pPr marL="55563" indent="0" algn="l" defTabSz="1219170" rtl="0" eaLnBrk="1" latinLnBrk="0" hangingPunct="1">
                        <a:lnSpc>
                          <a:spcPct val="150000"/>
                        </a:lnSpc>
                        <a:spcAft>
                          <a:spcPts val="0"/>
                        </a:spcAft>
                      </a:pPr>
                      <a:r>
                        <a:rPr lang="en-US" altLang="zh-CN" sz="1000" kern="1200" dirty="0">
                          <a:solidFill>
                            <a:srgbClr val="000000"/>
                          </a:solidFill>
                          <a:effectLst/>
                          <a:latin typeface="+mn-lt"/>
                          <a:ea typeface="+mn-ea"/>
                          <a:cs typeface="Arial" panose="020B0604020202020204" pitchFamily="34" charset="0"/>
                        </a:rPr>
                        <a:t>Huawei</a:t>
                      </a:r>
                      <a:endParaRPr lang="zh-CN" sz="1000" kern="1200" dirty="0">
                        <a:solidFill>
                          <a:srgbClr val="000000"/>
                        </a:solidFill>
                        <a:effectLst/>
                        <a:latin typeface="+mn-lt"/>
                        <a:ea typeface="宋体" panose="02010600030101010101" pitchFamily="2" charset="-122"/>
                        <a:cs typeface="Arial" panose="020B0604020202020204" pitchFamily="34" charset="0"/>
                      </a:endParaRPr>
                    </a:p>
                  </a:txBody>
                  <a:tcPr marL="9525" marR="9525" marT="9525" marB="9525"/>
                </a:tc>
                <a:extLst>
                  <a:ext uri="{0D108BD9-81ED-4DB2-BD59-A6C34878D82A}">
                    <a16:rowId xmlns:a16="http://schemas.microsoft.com/office/drawing/2014/main" val="10002"/>
                  </a:ext>
                </a:extLst>
              </a:tr>
            </a:tbl>
          </a:graphicData>
        </a:graphic>
      </p:graphicFrame>
      <p:sp>
        <p:nvSpPr>
          <p:cNvPr id="4" name="Content Placeholder 7">
            <a:extLst>
              <a:ext uri="{FF2B5EF4-FFF2-40B4-BE49-F238E27FC236}">
                <a16:creationId xmlns:a16="http://schemas.microsoft.com/office/drawing/2014/main" id="{B4F8F5CC-9B36-4C4A-96C2-095377087992}"/>
              </a:ext>
            </a:extLst>
          </p:cNvPr>
          <p:cNvSpPr txBox="1">
            <a:spLocks/>
          </p:cNvSpPr>
          <p:nvPr/>
        </p:nvSpPr>
        <p:spPr>
          <a:xfrm>
            <a:off x="194694" y="3329773"/>
            <a:ext cx="5353166" cy="258694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FS_KQI_5G</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855123" lvl="1" indent="-455073" defTabSz="1219170">
              <a:spcBef>
                <a:spcPts val="0"/>
              </a:spcBef>
              <a:spcAft>
                <a:spcPts val="0"/>
              </a:spcAft>
              <a:defRPr/>
            </a:pPr>
            <a:r>
              <a:rPr lang="en-US" altLang="de-DE" sz="1100" kern="0" dirty="0">
                <a:solidFill>
                  <a:prstClr val="black"/>
                </a:solidFill>
              </a:rPr>
              <a:t>The definition of KQI is approved.</a:t>
            </a:r>
            <a:r>
              <a:rPr lang="en-US" altLang="zh-CN" sz="1100" kern="0" dirty="0">
                <a:solidFill>
                  <a:prstClr val="black"/>
                </a:solidFill>
              </a:rPr>
              <a:t> </a:t>
            </a:r>
          </a:p>
          <a:p>
            <a:pPr marL="855123" lvl="1" indent="-455073" defTabSz="1219170">
              <a:spcBef>
                <a:spcPts val="0"/>
              </a:spcBef>
              <a:spcAft>
                <a:spcPts val="0"/>
              </a:spcAft>
              <a:defRPr/>
            </a:pPr>
            <a:endParaRPr lang="en-US" altLang="zh-CN" sz="1100" kern="0" dirty="0">
              <a:solidFill>
                <a:prstClr val="black"/>
              </a:solidFill>
            </a:endParaRPr>
          </a:p>
          <a:p>
            <a:pPr marL="455073" indent="-455073" defTabSz="1219170">
              <a:spcBef>
                <a:spcPts val="0"/>
              </a:spcBef>
              <a:spcAft>
                <a:spcPts val="0"/>
              </a:spcAft>
              <a:defRPr/>
            </a:pPr>
            <a:r>
              <a:rPr lang="en-US" altLang="zh-CN" sz="1600" kern="0" dirty="0">
                <a:solidFill>
                  <a:prstClr val="black"/>
                </a:solidFill>
              </a:rPr>
              <a:t>Impacts and dependencies on other WGs:</a:t>
            </a:r>
          </a:p>
          <a:p>
            <a:pPr marL="855123" lvl="1" indent="-455073" defTabSz="1219170">
              <a:spcBef>
                <a:spcPts val="0"/>
              </a:spcBef>
              <a:spcAft>
                <a:spcPts val="0"/>
              </a:spcAft>
              <a:defRPr/>
            </a:pPr>
            <a:r>
              <a:rPr lang="en-US" altLang="zh-CN" sz="1200" kern="0" dirty="0">
                <a:solidFill>
                  <a:prstClr val="black"/>
                </a:solidFill>
              </a:rPr>
              <a:t>Not identified</a:t>
            </a:r>
            <a:endParaRPr lang="de-DE" altLang="zh-CN" sz="1200" kern="0" dirty="0">
              <a:solidFill>
                <a:prstClr val="black"/>
              </a:solidFill>
            </a:endParaRPr>
          </a:p>
          <a:p>
            <a:pPr marL="455073" indent="-455073" defTabSz="1219170">
              <a:spcBef>
                <a:spcPts val="0"/>
              </a:spcBef>
              <a:spcAft>
                <a:spcPts val="0"/>
              </a:spcAft>
              <a:defRPr/>
            </a:pPr>
            <a:endParaRPr lang="de-DE" altLang="zh-CN" sz="1600" kern="0" dirty="0">
              <a:solidFill>
                <a:prstClr val="black"/>
              </a:solidFill>
            </a:endParaRPr>
          </a:p>
          <a:p>
            <a:pPr marL="455073" indent="-455073" defTabSz="1219170">
              <a:spcBef>
                <a:spcPts val="0"/>
              </a:spcBef>
              <a:spcAft>
                <a:spcPts val="0"/>
              </a:spcAft>
              <a:defRPr/>
            </a:pPr>
            <a:r>
              <a:rPr lang="de-DE" altLang="zh-CN" sz="1600" kern="0" dirty="0">
                <a:solidFill>
                  <a:prstClr val="black"/>
                </a:solidFill>
              </a:rPr>
              <a:t>Next steps:</a:t>
            </a:r>
          </a:p>
          <a:p>
            <a:pPr marL="855123" lvl="1" indent="-455073" defTabSz="1219170">
              <a:spcBef>
                <a:spcPts val="0"/>
              </a:spcBef>
              <a:spcAft>
                <a:spcPts val="0"/>
              </a:spcAft>
              <a:defRPr/>
            </a:pPr>
            <a:r>
              <a:rPr lang="en-US" altLang="zh-CN" sz="1200" kern="0" dirty="0">
                <a:solidFill>
                  <a:prstClr val="black"/>
                </a:solidFill>
              </a:rPr>
              <a:t>The KQI for video uploading; The description of scenario and KQI for remote control.</a:t>
            </a:r>
          </a:p>
        </p:txBody>
      </p:sp>
      <p:sp>
        <p:nvSpPr>
          <p:cNvPr id="5" name="Content Placeholder 7">
            <a:extLst>
              <a:ext uri="{FF2B5EF4-FFF2-40B4-BE49-F238E27FC236}">
                <a16:creationId xmlns:a16="http://schemas.microsoft.com/office/drawing/2014/main" id="{B4F8F5CC-9B36-4C4A-96C2-095377087992}"/>
              </a:ext>
            </a:extLst>
          </p:cNvPr>
          <p:cNvSpPr txBox="1">
            <a:spLocks/>
          </p:cNvSpPr>
          <p:nvPr/>
        </p:nvSpPr>
        <p:spPr>
          <a:xfrm>
            <a:off x="6214832" y="3329773"/>
            <a:ext cx="5634679" cy="261090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0" indent="0" defTabSz="1219170">
              <a:spcBef>
                <a:spcPts val="0"/>
              </a:spcBef>
              <a:spcAft>
                <a:spcPts val="0"/>
              </a:spcAft>
              <a:buNone/>
              <a:defRPr/>
            </a:pPr>
            <a:r>
              <a:rPr lang="en-US" altLang="zh-CN" sz="1400" b="1" kern="0" dirty="0">
                <a:solidFill>
                  <a:srgbClr val="0000FF"/>
                </a:solidFill>
              </a:rPr>
              <a:t>FS_DCSA</a:t>
            </a:r>
            <a:r>
              <a:rPr lang="zh-CN" altLang="en-US" sz="1400" b="1" kern="0" dirty="0">
                <a:solidFill>
                  <a:srgbClr val="0000FF"/>
                </a:solidFill>
              </a:rPr>
              <a:t>：</a:t>
            </a:r>
            <a:endParaRPr lang="de-DE" altLang="de-DE" sz="1400" b="1" kern="0" dirty="0">
              <a:solidFill>
                <a:srgbClr val="0000FF"/>
              </a:solidFill>
            </a:endParaRPr>
          </a:p>
          <a:p>
            <a:pPr marL="455073" indent="-455073" defTabSz="1219170">
              <a:spcBef>
                <a:spcPts val="0"/>
              </a:spcBef>
              <a:spcAft>
                <a:spcPts val="0"/>
              </a:spcAft>
              <a:defRPr/>
            </a:pPr>
            <a:r>
              <a:rPr lang="de-DE" altLang="de-DE" sz="1600" kern="0" dirty="0">
                <a:solidFill>
                  <a:prstClr val="black"/>
                </a:solidFill>
              </a:rPr>
              <a:t>Progress since SA5#147:</a:t>
            </a:r>
          </a:p>
          <a:p>
            <a:pPr marL="855123" lvl="1" indent="-455073" defTabSz="1219170">
              <a:spcBef>
                <a:spcPts val="0"/>
              </a:spcBef>
              <a:spcAft>
                <a:spcPts val="0"/>
              </a:spcAft>
              <a:defRPr/>
            </a:pPr>
            <a:r>
              <a:rPr lang="en-US" altLang="zh-CN" sz="1100" kern="0" dirty="0">
                <a:solidFill>
                  <a:prstClr val="black"/>
                </a:solidFill>
              </a:rPr>
              <a:t>2 contributions on the reliability capability report and reliability analysis were discussed and noted.</a:t>
            </a:r>
          </a:p>
          <a:p>
            <a:pPr marL="455073" indent="-455073" defTabSz="1219170">
              <a:spcBef>
                <a:spcPts val="0"/>
              </a:spcBef>
              <a:spcAft>
                <a:spcPts val="0"/>
              </a:spcAft>
              <a:defRPr/>
            </a:pPr>
            <a:endParaRPr lang="en-US" sz="1600" kern="0" dirty="0">
              <a:solidFill>
                <a:prstClr val="black"/>
              </a:solidFill>
            </a:endParaRPr>
          </a:p>
          <a:p>
            <a:pPr marL="455073" indent="-455073" defTabSz="1219170">
              <a:spcBef>
                <a:spcPts val="0"/>
              </a:spcBef>
              <a:spcAft>
                <a:spcPts val="0"/>
              </a:spcAft>
              <a:defRPr/>
            </a:pPr>
            <a:r>
              <a:rPr lang="en-US" sz="1600" kern="0" dirty="0">
                <a:solidFill>
                  <a:prstClr val="black"/>
                </a:solidFill>
              </a:rPr>
              <a:t>Impacts and dependencies on other WGs:</a:t>
            </a:r>
            <a:endParaRPr lang="de-DE" sz="1600" kern="0" dirty="0">
              <a:solidFill>
                <a:prstClr val="black"/>
              </a:solidFill>
            </a:endParaRPr>
          </a:p>
          <a:p>
            <a:pPr marL="855123" lvl="1" indent="-455073" defTabSz="1219170">
              <a:spcBef>
                <a:spcPts val="0"/>
              </a:spcBef>
              <a:spcAft>
                <a:spcPts val="0"/>
              </a:spcAft>
              <a:defRPr/>
            </a:pPr>
            <a:r>
              <a:rPr lang="en-US" sz="1100" kern="0" dirty="0">
                <a:solidFill>
                  <a:prstClr val="black"/>
                </a:solidFill>
              </a:rPr>
              <a:t>No impacts and dependencies on SA/RAN/CT</a:t>
            </a:r>
          </a:p>
          <a:p>
            <a:pPr marL="455073" indent="-455073" defTabSz="1219170">
              <a:spcBef>
                <a:spcPts val="0"/>
              </a:spcBef>
              <a:spcAft>
                <a:spcPts val="0"/>
              </a:spcAft>
              <a:defRPr/>
            </a:pPr>
            <a:endParaRPr lang="de-DE" sz="1600" kern="0" dirty="0">
              <a:solidFill>
                <a:prstClr val="black"/>
              </a:solidFill>
            </a:endParaRPr>
          </a:p>
          <a:p>
            <a:pPr marL="455073" indent="-455073" defTabSz="1219170">
              <a:spcBef>
                <a:spcPts val="0"/>
              </a:spcBef>
              <a:spcAft>
                <a:spcPts val="0"/>
              </a:spcAft>
              <a:defRPr/>
            </a:pPr>
            <a:r>
              <a:rPr lang="de-DE" sz="1600" kern="0" dirty="0">
                <a:solidFill>
                  <a:prstClr val="black"/>
                </a:solidFill>
              </a:rPr>
              <a:t>Next steps:</a:t>
            </a:r>
          </a:p>
          <a:p>
            <a:pPr marL="855123" lvl="1" indent="-455073" defTabSz="1219170">
              <a:spcBef>
                <a:spcPts val="0"/>
              </a:spcBef>
              <a:spcAft>
                <a:spcPts val="0"/>
              </a:spcAft>
              <a:defRPr/>
            </a:pPr>
            <a:r>
              <a:rPr lang="en-US" sz="1100" kern="0" dirty="0">
                <a:solidFill>
                  <a:prstClr val="black"/>
                </a:solidFill>
              </a:rPr>
              <a:t>Solutions regarding network function provisioning and performance assurance related to deterministic communication service will be discussed.</a:t>
            </a:r>
          </a:p>
        </p:txBody>
      </p:sp>
    </p:spTree>
    <p:extLst>
      <p:ext uri="{BB962C8B-B14F-4D97-AF65-F5344CB8AC3E}">
        <p14:creationId xmlns:p14="http://schemas.microsoft.com/office/powerpoint/2010/main" val="1262933398"/>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a:t>latest </a:t>
            </a:r>
            <a:r>
              <a:rPr lang="en-GB" sz="3600" dirty="0" err="1"/>
              <a:t>DraftCRs</a:t>
            </a:r>
            <a:r>
              <a:rPr lang="en-GB" sz="3600" dirty="0"/>
              <a:t> </a:t>
            </a:r>
            <a:endParaRPr lang="zh-CN"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606641676"/>
              </p:ext>
            </p:extLst>
          </p:nvPr>
        </p:nvGraphicFramePr>
        <p:xfrm>
          <a:off x="385354" y="1610338"/>
          <a:ext cx="10991087" cy="3007234"/>
        </p:xfrm>
        <a:graphic>
          <a:graphicData uri="http://schemas.openxmlformats.org/drawingml/2006/table">
            <a:tbl>
              <a:tblPr firstRow="1" firstCol="1" bandRow="1">
                <a:tableStyleId>{5C22544A-7EE6-4342-B048-85BDC9FD1C3A}</a:tableStyleId>
              </a:tblPr>
              <a:tblGrid>
                <a:gridCol w="673647">
                  <a:extLst>
                    <a:ext uri="{9D8B030D-6E8A-4147-A177-3AD203B41FA5}">
                      <a16:colId xmlns:a16="http://schemas.microsoft.com/office/drawing/2014/main" val="20000"/>
                    </a:ext>
                  </a:extLst>
                </a:gridCol>
                <a:gridCol w="1578749">
                  <a:extLst>
                    <a:ext uri="{9D8B030D-6E8A-4147-A177-3AD203B41FA5}">
                      <a16:colId xmlns:a16="http://schemas.microsoft.com/office/drawing/2014/main" val="20001"/>
                    </a:ext>
                  </a:extLst>
                </a:gridCol>
                <a:gridCol w="1025095">
                  <a:extLst>
                    <a:ext uri="{9D8B030D-6E8A-4147-A177-3AD203B41FA5}">
                      <a16:colId xmlns:a16="http://schemas.microsoft.com/office/drawing/2014/main" val="20002"/>
                    </a:ext>
                  </a:extLst>
                </a:gridCol>
                <a:gridCol w="1199796">
                  <a:extLst>
                    <a:ext uri="{9D8B030D-6E8A-4147-A177-3AD203B41FA5}">
                      <a16:colId xmlns:a16="http://schemas.microsoft.com/office/drawing/2014/main" val="20003"/>
                    </a:ext>
                  </a:extLst>
                </a:gridCol>
                <a:gridCol w="2050804">
                  <a:extLst>
                    <a:ext uri="{9D8B030D-6E8A-4147-A177-3AD203B41FA5}">
                      <a16:colId xmlns:a16="http://schemas.microsoft.com/office/drawing/2014/main" val="20004"/>
                    </a:ext>
                  </a:extLst>
                </a:gridCol>
                <a:gridCol w="2231498">
                  <a:extLst>
                    <a:ext uri="{9D8B030D-6E8A-4147-A177-3AD203B41FA5}">
                      <a16:colId xmlns:a16="http://schemas.microsoft.com/office/drawing/2014/main" val="3637879540"/>
                    </a:ext>
                  </a:extLst>
                </a:gridCol>
                <a:gridCol w="2231498">
                  <a:extLst>
                    <a:ext uri="{9D8B030D-6E8A-4147-A177-3AD203B41FA5}">
                      <a16:colId xmlns:a16="http://schemas.microsoft.com/office/drawing/2014/main" val="2243599289"/>
                    </a:ext>
                  </a:extLst>
                </a:gridCol>
              </a:tblGrid>
              <a:tr h="230004">
                <a:tc>
                  <a:txBody>
                    <a:bodyPr/>
                    <a:lstStyle/>
                    <a:p>
                      <a:pPr algn="ctr">
                        <a:lnSpc>
                          <a:spcPct val="115000"/>
                        </a:lnSpc>
                        <a:spcAft>
                          <a:spcPts val="0"/>
                        </a:spcAft>
                      </a:pPr>
                      <a:r>
                        <a:rPr lang="en-GB" sz="1600" b="1" dirty="0" err="1">
                          <a:effectLst/>
                          <a:latin typeface="+mn-lt"/>
                          <a:ea typeface="Liberation Sans"/>
                          <a:cs typeface="Liberation Sans"/>
                        </a:rPr>
                        <a:t>Tdoc</a:t>
                      </a:r>
                      <a:r>
                        <a:rPr lang="en-GB" sz="1600" b="1" dirty="0">
                          <a:effectLst/>
                          <a:latin typeface="+mn-lt"/>
                          <a:ea typeface="Liberation Sans"/>
                          <a:cs typeface="Liberation Sans"/>
                        </a:rPr>
                        <a:t>#</a:t>
                      </a:r>
                      <a:endParaRPr lang="en-US" sz="1800" dirty="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Title</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Source Company</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a:effectLst/>
                          <a:latin typeface="+mn-lt"/>
                          <a:ea typeface="Liberation Sans"/>
                          <a:cs typeface="Liberation Sans"/>
                        </a:rPr>
                        <a:t>Rapporteur</a:t>
                      </a:r>
                      <a:endParaRPr lang="en-US" sz="1800">
                        <a:effectLst/>
                        <a:latin typeface="+mn-lt"/>
                        <a:ea typeface="Liberation Sans"/>
                        <a:cs typeface="Liberation Sans"/>
                      </a:endParaRPr>
                    </a:p>
                  </a:txBody>
                  <a:tcPr marL="68580" marR="68580" marT="0" marB="0"/>
                </a:tc>
                <a:tc>
                  <a:txBody>
                    <a:bodyPr/>
                    <a:lstStyle/>
                    <a:p>
                      <a:pPr algn="ctr">
                        <a:lnSpc>
                          <a:spcPct val="115000"/>
                        </a:lnSpc>
                        <a:spcAft>
                          <a:spcPts val="0"/>
                        </a:spcAft>
                      </a:pPr>
                      <a:r>
                        <a:rPr lang="en-GB" sz="1600" b="1" dirty="0">
                          <a:effectLst/>
                          <a:latin typeface="+mn-lt"/>
                          <a:ea typeface="Liberation Sans"/>
                          <a:cs typeface="Liberation Sans"/>
                        </a:rPr>
                        <a:t>Agenda</a:t>
                      </a:r>
                      <a:endParaRPr lang="en-US" sz="1800" dirty="0">
                        <a:effectLst/>
                        <a:latin typeface="+mn-lt"/>
                        <a:ea typeface="Liberation Sans"/>
                        <a:cs typeface="Liberation Sans"/>
                      </a:endParaRPr>
                    </a:p>
                  </a:txBody>
                  <a:tcPr marL="68580" marR="68580" marT="0" marB="0"/>
                </a:tc>
                <a:tc>
                  <a:txBody>
                    <a:bodyPr/>
                    <a:lstStyle/>
                    <a:p>
                      <a:pPr marL="0" marR="0" algn="ctr">
                        <a:lnSpc>
                          <a:spcPct val="115000"/>
                        </a:lnSpc>
                        <a:spcBef>
                          <a:spcPts val="0"/>
                        </a:spcBef>
                        <a:spcAft>
                          <a:spcPts val="0"/>
                        </a:spcAft>
                      </a:pPr>
                      <a:r>
                        <a:rPr lang="en-GB" sz="1600" b="1" kern="1200" dirty="0">
                          <a:solidFill>
                            <a:schemeClr val="lt1"/>
                          </a:solidFill>
                          <a:effectLst/>
                          <a:latin typeface="+mn-lt"/>
                          <a:ea typeface="CG Times (WN)"/>
                        </a:rPr>
                        <a:t>Latest approved </a:t>
                      </a:r>
                      <a:r>
                        <a:rPr lang="en-GB" sz="1600" b="1" kern="1200" dirty="0" err="1">
                          <a:solidFill>
                            <a:schemeClr val="lt1"/>
                          </a:solidFill>
                          <a:effectLst/>
                          <a:latin typeface="+mn-lt"/>
                          <a:ea typeface="CG Times (WN)"/>
                        </a:rPr>
                        <a:t>DraftCR</a:t>
                      </a:r>
                      <a:r>
                        <a:rPr lang="en-GB" sz="1600" b="1" kern="1200" dirty="0">
                          <a:solidFill>
                            <a:schemeClr val="lt1"/>
                          </a:solidFill>
                          <a:effectLst/>
                          <a:latin typeface="+mn-lt"/>
                          <a:ea typeface="CG Times (WN)"/>
                        </a:rPr>
                        <a:t> from previous meeting(s)</a:t>
                      </a:r>
                      <a:endParaRPr lang="en-US" sz="1600" b="1" kern="1200" dirty="0">
                        <a:solidFill>
                          <a:schemeClr val="lt1"/>
                        </a:solidFill>
                        <a:effectLst/>
                        <a:latin typeface="+mn-lt"/>
                        <a:ea typeface="CG Times (WN)"/>
                      </a:endParaRPr>
                    </a:p>
                  </a:txBody>
                  <a:tcPr marL="0" marR="0" marT="0" marB="0"/>
                </a:tc>
                <a:tc>
                  <a:txBody>
                    <a:bodyPr/>
                    <a:lstStyle/>
                    <a:p>
                      <a:pPr marL="0" marR="0">
                        <a:lnSpc>
                          <a:spcPct val="115000"/>
                        </a:lnSpc>
                        <a:spcBef>
                          <a:spcPts val="0"/>
                        </a:spcBef>
                        <a:spcAft>
                          <a:spcPts val="0"/>
                        </a:spcAft>
                      </a:pPr>
                      <a:r>
                        <a:rPr lang="en-GB" sz="1600" b="1" kern="1200" dirty="0">
                          <a:solidFill>
                            <a:schemeClr val="lt1"/>
                          </a:solidFill>
                          <a:effectLst/>
                          <a:latin typeface="+mn-lt"/>
                          <a:ea typeface="CG Times (WN)"/>
                        </a:rPr>
                        <a:t>Approved Input(s) to </a:t>
                      </a:r>
                      <a:r>
                        <a:rPr lang="en-GB" sz="1600" b="1" kern="1200" dirty="0" err="1">
                          <a:solidFill>
                            <a:schemeClr val="lt1"/>
                          </a:solidFill>
                          <a:effectLst/>
                          <a:latin typeface="+mn-lt"/>
                          <a:ea typeface="CG Times (WN)"/>
                        </a:rPr>
                        <a:t>DraftCR</a:t>
                      </a:r>
                      <a:r>
                        <a:rPr lang="en-GB" sz="1600" b="1" kern="1200" dirty="0">
                          <a:solidFill>
                            <a:schemeClr val="lt1"/>
                          </a:solidFill>
                          <a:effectLst/>
                          <a:latin typeface="+mn-lt"/>
                          <a:ea typeface="CG Times (WN)"/>
                        </a:rPr>
                        <a:t> at this meeting</a:t>
                      </a:r>
                      <a:endParaRPr lang="en-US" sz="1600" b="1" kern="1200" dirty="0">
                        <a:solidFill>
                          <a:schemeClr val="lt1"/>
                        </a:solidFill>
                        <a:effectLst/>
                        <a:latin typeface="+mn-lt"/>
                        <a:ea typeface="CG Times (WN)"/>
                      </a:endParaRPr>
                    </a:p>
                  </a:txBody>
                  <a:tcPr marL="0" marR="0" marT="0" marB="0"/>
                </a:tc>
                <a:extLst>
                  <a:ext uri="{0D108BD9-81ED-4DB2-BD59-A6C34878D82A}">
                    <a16:rowId xmlns:a16="http://schemas.microsoft.com/office/drawing/2014/main" val="10000"/>
                  </a:ext>
                </a:extLst>
              </a:tr>
              <a:tr h="426406">
                <a:tc>
                  <a:txBody>
                    <a:bodyPr/>
                    <a:lstStyle/>
                    <a:p>
                      <a:pPr marL="0" marR="0" algn="ctr" defTabSz="1219170" rtl="0" eaLnBrk="1" latinLnBrk="0" hangingPunct="1">
                        <a:lnSpc>
                          <a:spcPct val="115000"/>
                        </a:lnSpc>
                        <a:spcBef>
                          <a:spcPts val="0"/>
                        </a:spcBef>
                        <a:spcAft>
                          <a:spcPts val="0"/>
                        </a:spcAft>
                      </a:pPr>
                      <a:r>
                        <a:rPr lang="en-GB" sz="1400" kern="1200">
                          <a:solidFill>
                            <a:schemeClr val="dk1"/>
                          </a:solidFill>
                          <a:effectLst/>
                          <a:latin typeface="+mn-lt"/>
                          <a:ea typeface="宋体" panose="02010600030101010101" pitchFamily="2" charset="-122"/>
                          <a:cs typeface="+mn-cs"/>
                        </a:rPr>
                        <a:t>S5-233137</a:t>
                      </a:r>
                      <a:endParaRPr lang="zh-CN" altLang="en-US" sz="1400" kern="1200">
                        <a:solidFill>
                          <a:schemeClr val="dk1"/>
                        </a:solidFill>
                        <a:effectLst/>
                        <a:latin typeface="+mn-lt"/>
                        <a:ea typeface="宋体" panose="02010600030101010101" pitchFamily="2" charset="-122"/>
                        <a:cs typeface="+mn-cs"/>
                      </a:endParaRPr>
                    </a:p>
                  </a:txBody>
                  <a:tcPr marL="9525" marR="9525" marT="9525" marB="9525"/>
                </a:tc>
                <a:tc>
                  <a:txBody>
                    <a:bodyPr/>
                    <a:lstStyle/>
                    <a:p>
                      <a:pPr marL="0" marR="0" indent="-91440" algn="ctr" defTabSz="1219170" rtl="0" eaLnBrk="1" latinLnBrk="0" hangingPunct="1">
                        <a:lnSpc>
                          <a:spcPct val="115000"/>
                        </a:lnSpc>
                        <a:spcBef>
                          <a:spcPts val="0"/>
                        </a:spcBef>
                        <a:spcAft>
                          <a:spcPts val="0"/>
                        </a:spcAft>
                      </a:pPr>
                      <a:r>
                        <a:rPr lang="en-GB" sz="1400" kern="1200" dirty="0" err="1">
                          <a:solidFill>
                            <a:schemeClr val="dk1"/>
                          </a:solidFill>
                          <a:effectLst/>
                          <a:latin typeface="+mn-lt"/>
                          <a:ea typeface="宋体" panose="02010600030101010101" pitchFamily="2" charset="-122"/>
                          <a:cs typeface="+mn-cs"/>
                        </a:rPr>
                        <a:t>DraftCR</a:t>
                      </a:r>
                      <a:r>
                        <a:rPr lang="en-GB" sz="1400" kern="1200" dirty="0">
                          <a:solidFill>
                            <a:schemeClr val="dk1"/>
                          </a:solidFill>
                          <a:effectLst/>
                          <a:latin typeface="+mn-lt"/>
                          <a:ea typeface="宋体" panose="02010600030101010101" pitchFamily="2" charset="-122"/>
                          <a:cs typeface="+mn-cs"/>
                        </a:rPr>
                        <a:t> 28.533 on Access control for management service</a:t>
                      </a:r>
                      <a:endParaRPr lang="zh-CN" altLang="en-US" sz="1400" kern="1200" dirty="0">
                        <a:solidFill>
                          <a:schemeClr val="dk1"/>
                        </a:solidFill>
                        <a:effectLst/>
                        <a:latin typeface="+mn-lt"/>
                        <a:ea typeface="宋体" panose="02010600030101010101" pitchFamily="2" charset="-122"/>
                        <a:cs typeface="+mn-cs"/>
                      </a:endParaRPr>
                    </a:p>
                  </a:txBody>
                  <a:tcPr marL="9525" marR="9525" marT="9525" marB="9525"/>
                </a:tc>
                <a:tc>
                  <a:txBody>
                    <a:bodyPr/>
                    <a:lstStyle/>
                    <a:p>
                      <a:pPr marL="0" marR="0" lvl="0" indent="-91440" algn="ctr" defTabSz="1219170" rtl="0" eaLnBrk="1" fontAlgn="auto" latinLnBrk="0" hangingPunct="1">
                        <a:lnSpc>
                          <a:spcPct val="115000"/>
                        </a:lnSpc>
                        <a:spcBef>
                          <a:spcPts val="0"/>
                        </a:spcBef>
                        <a:spcAft>
                          <a:spcPts val="0"/>
                        </a:spcAft>
                        <a:buClrTx/>
                        <a:buSzTx/>
                        <a:buFontTx/>
                        <a:buNone/>
                        <a:tabLst/>
                        <a:defRPr/>
                      </a:pPr>
                      <a:r>
                        <a:rPr lang="en-GB" altLang="zh-CN" sz="1400" kern="1200" dirty="0">
                          <a:solidFill>
                            <a:schemeClr val="dk1"/>
                          </a:solidFill>
                          <a:effectLst/>
                          <a:latin typeface="+mn-lt"/>
                          <a:ea typeface="+mn-ea"/>
                          <a:cs typeface="+mn-cs"/>
                        </a:rPr>
                        <a:t>Nokia, Deutsche Telekom</a:t>
                      </a:r>
                      <a:endParaRPr lang="zh-CN" altLang="en-US" sz="1400" kern="1200" dirty="0">
                        <a:solidFill>
                          <a:schemeClr val="dk1"/>
                        </a:solidFill>
                        <a:effectLst/>
                        <a:latin typeface="+mn-lt"/>
                        <a:ea typeface="宋体" panose="02010600030101010101" pitchFamily="2" charset="-122"/>
                        <a:cs typeface="+mn-cs"/>
                      </a:endParaRPr>
                    </a:p>
                  </a:txBody>
                  <a:tcPr marL="9525" marR="9525" marT="9525" marB="9525"/>
                </a:tc>
                <a:tc>
                  <a:txBody>
                    <a:bodyPr/>
                    <a:lstStyle/>
                    <a:p>
                      <a:pPr marL="0" marR="0" algn="ctr" defTabSz="1219170" rtl="0" eaLnBrk="1" latinLnBrk="0" hangingPunct="1">
                        <a:lnSpc>
                          <a:spcPct val="115000"/>
                        </a:lnSpc>
                        <a:spcBef>
                          <a:spcPts val="0"/>
                        </a:spcBef>
                        <a:spcAft>
                          <a:spcPts val="0"/>
                        </a:spcAft>
                      </a:pPr>
                      <a:r>
                        <a:rPr lang="en-US" altLang="zh-CN" sz="1400" kern="1200" dirty="0">
                          <a:solidFill>
                            <a:schemeClr val="dk1"/>
                          </a:solidFill>
                          <a:effectLst/>
                          <a:latin typeface="+mn-lt"/>
                          <a:ea typeface="宋体" panose="02010600030101010101" pitchFamily="2" charset="-122"/>
                          <a:cs typeface="+mn-cs"/>
                        </a:rPr>
                        <a:t>Nokia</a:t>
                      </a:r>
                      <a:endParaRPr lang="zh-CN" altLang="en-US" sz="1400" kern="1200" dirty="0">
                        <a:solidFill>
                          <a:schemeClr val="dk1"/>
                        </a:solidFill>
                        <a:effectLst/>
                        <a:latin typeface="+mn-lt"/>
                        <a:ea typeface="宋体" panose="02010600030101010101" pitchFamily="2" charset="-122"/>
                        <a:cs typeface="+mn-cs"/>
                      </a:endParaRPr>
                    </a:p>
                  </a:txBody>
                  <a:tcPr marL="9525" marR="9525" marT="9525" marB="9525"/>
                </a:tc>
                <a:tc>
                  <a:txBody>
                    <a:bodyPr/>
                    <a:lstStyle/>
                    <a:p>
                      <a:pPr marL="0" marR="0" algn="ctr" defTabSz="1219170" rtl="0" eaLnBrk="1" latinLnBrk="0" hangingPunct="1">
                        <a:lnSpc>
                          <a:spcPct val="115000"/>
                        </a:lnSpc>
                        <a:spcBef>
                          <a:spcPts val="0"/>
                        </a:spcBef>
                        <a:spcAft>
                          <a:spcPts val="0"/>
                        </a:spcAft>
                      </a:pPr>
                      <a:r>
                        <a:rPr lang="en-US" sz="1400" kern="1200" dirty="0">
                          <a:solidFill>
                            <a:schemeClr val="dk1"/>
                          </a:solidFill>
                          <a:effectLst/>
                          <a:latin typeface="+mn-lt"/>
                          <a:ea typeface="CG Times (WN)"/>
                          <a:cs typeface="+mn-cs"/>
                        </a:rPr>
                        <a:t>6.5.5.4</a:t>
                      </a:r>
                    </a:p>
                  </a:txBody>
                  <a:tcPr marL="0" marR="0" marT="0" marB="0"/>
                </a:tc>
                <a:tc>
                  <a:txBody>
                    <a:bodyPr/>
                    <a:lstStyle/>
                    <a:p>
                      <a:pPr marL="0" marR="0" algn="ctr">
                        <a:lnSpc>
                          <a:spcPct val="115000"/>
                        </a:lnSpc>
                        <a:spcBef>
                          <a:spcPts val="0"/>
                        </a:spcBef>
                        <a:spcAft>
                          <a:spcPts val="0"/>
                        </a:spcAft>
                      </a:pPr>
                      <a:endParaRPr lang="en-US" sz="1200" dirty="0">
                        <a:effectLst/>
                        <a:latin typeface="+mn-lt"/>
                        <a:ea typeface="CG Times (WN)"/>
                      </a:endParaRPr>
                    </a:p>
                  </a:txBody>
                  <a:tcPr marL="0" marR="0" marT="0" marB="0"/>
                </a:tc>
                <a:tc>
                  <a:txBody>
                    <a:bodyPr/>
                    <a:lstStyle/>
                    <a:p>
                      <a:pPr marL="0" marR="0" algn="ctr">
                        <a:lnSpc>
                          <a:spcPct val="115000"/>
                        </a:lnSpc>
                        <a:spcBef>
                          <a:spcPts val="0"/>
                        </a:spcBef>
                        <a:spcAft>
                          <a:spcPts val="0"/>
                        </a:spcAft>
                      </a:pPr>
                      <a:endParaRPr lang="en-US" sz="1200" dirty="0">
                        <a:effectLst/>
                        <a:latin typeface="+mn-lt"/>
                        <a:ea typeface="CG Times (WN)"/>
                      </a:endParaRPr>
                    </a:p>
                  </a:txBody>
                  <a:tcPr marL="0" marR="0" marT="0" marB="0"/>
                </a:tc>
                <a:extLst>
                  <a:ext uri="{0D108BD9-81ED-4DB2-BD59-A6C34878D82A}">
                    <a16:rowId xmlns:a16="http://schemas.microsoft.com/office/drawing/2014/main" val="10001"/>
                  </a:ext>
                </a:extLst>
              </a:tr>
              <a:tr h="394293">
                <a:tc>
                  <a:txBody>
                    <a:bodyPr/>
                    <a:lstStyle/>
                    <a:p>
                      <a:pPr marL="0" marR="0" algn="ctr" defTabSz="1219170" rtl="0" eaLnBrk="1" latinLnBrk="0" hangingPunct="1">
                        <a:lnSpc>
                          <a:spcPct val="115000"/>
                        </a:lnSpc>
                        <a:spcBef>
                          <a:spcPts val="0"/>
                        </a:spcBef>
                        <a:spcAft>
                          <a:spcPts val="0"/>
                        </a:spcAft>
                      </a:pPr>
                      <a:r>
                        <a:rPr lang="en-GB" sz="1400" kern="1200" dirty="0">
                          <a:solidFill>
                            <a:schemeClr val="dk1"/>
                          </a:solidFill>
                          <a:effectLst/>
                          <a:latin typeface="+mn-lt"/>
                          <a:ea typeface="宋体" panose="02010600030101010101" pitchFamily="2" charset="-122"/>
                          <a:cs typeface="+mn-cs"/>
                        </a:rPr>
                        <a:t>S5-233174</a:t>
                      </a:r>
                      <a:endParaRPr lang="zh-CN" altLang="en-US" sz="1400" kern="1200" dirty="0">
                        <a:solidFill>
                          <a:schemeClr val="dk1"/>
                        </a:solidFill>
                        <a:effectLst/>
                        <a:latin typeface="+mn-lt"/>
                        <a:ea typeface="宋体" panose="02010600030101010101" pitchFamily="2" charset="-122"/>
                        <a:cs typeface="+mn-cs"/>
                      </a:endParaRPr>
                    </a:p>
                  </a:txBody>
                  <a:tcPr marL="9525" marR="9525" marT="9525" marB="9525"/>
                </a:tc>
                <a:tc>
                  <a:txBody>
                    <a:bodyPr/>
                    <a:lstStyle/>
                    <a:p>
                      <a:pPr marL="0" marR="0" indent="-91440" algn="ctr" defTabSz="1219170" rtl="0" eaLnBrk="1" latinLnBrk="0" hangingPunct="1">
                        <a:lnSpc>
                          <a:spcPct val="115000"/>
                        </a:lnSpc>
                        <a:spcBef>
                          <a:spcPts val="0"/>
                        </a:spcBef>
                        <a:spcAft>
                          <a:spcPts val="0"/>
                        </a:spcAft>
                      </a:pPr>
                      <a:r>
                        <a:rPr lang="en-GB" sz="1400" kern="1200">
                          <a:solidFill>
                            <a:schemeClr val="dk1"/>
                          </a:solidFill>
                          <a:effectLst/>
                          <a:latin typeface="+mn-lt"/>
                          <a:ea typeface="宋体" panose="02010600030101010101" pitchFamily="2" charset="-122"/>
                          <a:cs typeface="+mn-cs"/>
                        </a:rPr>
                        <a:t>3. Draft CR eMDAS_Ph2 – TS28.104; Further enhancements into the Management Data Analytics (Phase 2).</a:t>
                      </a:r>
                      <a:endParaRPr lang="zh-CN" altLang="en-US" sz="1400" kern="1200">
                        <a:solidFill>
                          <a:schemeClr val="dk1"/>
                        </a:solidFill>
                        <a:effectLst/>
                        <a:latin typeface="+mn-lt"/>
                        <a:ea typeface="宋体" panose="02010600030101010101" pitchFamily="2" charset="-122"/>
                        <a:cs typeface="+mn-cs"/>
                      </a:endParaRPr>
                    </a:p>
                  </a:txBody>
                  <a:tcPr marL="9525" marR="9525" marT="9525" marB="9525"/>
                </a:tc>
                <a:tc>
                  <a:txBody>
                    <a:bodyPr/>
                    <a:lstStyle/>
                    <a:p>
                      <a:pPr marL="0" marR="0" algn="ctr" defTabSz="1219170" rtl="0" eaLnBrk="1" latinLnBrk="0" hangingPunct="1">
                        <a:lnSpc>
                          <a:spcPct val="115000"/>
                        </a:lnSpc>
                        <a:spcBef>
                          <a:spcPts val="0"/>
                        </a:spcBef>
                        <a:spcAft>
                          <a:spcPts val="0"/>
                        </a:spcAft>
                      </a:pPr>
                      <a:r>
                        <a:rPr lang="en-GB" sz="1400" kern="1200" dirty="0">
                          <a:solidFill>
                            <a:schemeClr val="dk1"/>
                          </a:solidFill>
                          <a:effectLst/>
                          <a:latin typeface="+mn-lt"/>
                          <a:ea typeface="宋体" panose="02010600030101010101" pitchFamily="2" charset="-122"/>
                          <a:cs typeface="+mn-cs"/>
                        </a:rPr>
                        <a:t>NEC</a:t>
                      </a:r>
                      <a:endParaRPr lang="zh-CN" altLang="en-US" sz="1400" kern="1200" dirty="0">
                        <a:solidFill>
                          <a:schemeClr val="dk1"/>
                        </a:solidFill>
                        <a:effectLst/>
                        <a:latin typeface="+mn-lt"/>
                        <a:ea typeface="宋体" panose="02010600030101010101" pitchFamily="2" charset="-122"/>
                        <a:cs typeface="+mn-cs"/>
                      </a:endParaRPr>
                    </a:p>
                  </a:txBody>
                  <a:tcPr marL="9525" marR="9525" marT="9525" marB="9525"/>
                </a:tc>
                <a:tc>
                  <a:txBody>
                    <a:bodyPr/>
                    <a:lstStyle/>
                    <a:p>
                      <a:pPr marL="0" marR="0" algn="ctr" defTabSz="1219170" rtl="0" eaLnBrk="1" latinLnBrk="0" hangingPunct="1">
                        <a:lnSpc>
                          <a:spcPct val="115000"/>
                        </a:lnSpc>
                        <a:spcBef>
                          <a:spcPts val="0"/>
                        </a:spcBef>
                        <a:spcAft>
                          <a:spcPts val="0"/>
                        </a:spcAft>
                      </a:pPr>
                      <a:r>
                        <a:rPr lang="en-US" sz="1400" kern="1200" dirty="0">
                          <a:solidFill>
                            <a:schemeClr val="dk1"/>
                          </a:solidFill>
                          <a:effectLst/>
                          <a:latin typeface="+mn-lt"/>
                          <a:ea typeface="宋体" panose="02010600030101010101" pitchFamily="2" charset="-122"/>
                          <a:cs typeface="+mn-cs"/>
                        </a:rPr>
                        <a:t>Intel, NEC</a:t>
                      </a:r>
                    </a:p>
                  </a:txBody>
                  <a:tcPr marL="68580" marR="68580" marT="0" marB="0"/>
                </a:tc>
                <a:tc>
                  <a:txBody>
                    <a:bodyPr/>
                    <a:lstStyle/>
                    <a:p>
                      <a:pPr marL="0" marR="0" algn="ctr" defTabSz="1219170" rtl="0" eaLnBrk="1" latinLnBrk="0" hangingPunct="1">
                        <a:lnSpc>
                          <a:spcPct val="115000"/>
                        </a:lnSpc>
                        <a:spcBef>
                          <a:spcPts val="0"/>
                        </a:spcBef>
                        <a:spcAft>
                          <a:spcPts val="0"/>
                        </a:spcAft>
                      </a:pPr>
                      <a:r>
                        <a:rPr lang="en-US" sz="1400" kern="1200" dirty="0">
                          <a:solidFill>
                            <a:schemeClr val="dk1"/>
                          </a:solidFill>
                          <a:effectLst/>
                          <a:latin typeface="+mn-lt"/>
                          <a:ea typeface="宋体" panose="02010600030101010101" pitchFamily="2" charset="-122"/>
                          <a:cs typeface="+mn-cs"/>
                        </a:rPr>
                        <a:t>6.4.2.1</a:t>
                      </a:r>
                    </a:p>
                  </a:txBody>
                  <a:tcPr marL="0" marR="0" marT="0" marB="0"/>
                </a:tc>
                <a:tc>
                  <a:txBody>
                    <a:bodyPr/>
                    <a:lstStyle/>
                    <a:p>
                      <a:pPr marL="0" marR="0" algn="ctr">
                        <a:lnSpc>
                          <a:spcPct val="115000"/>
                        </a:lnSpc>
                        <a:spcBef>
                          <a:spcPts val="0"/>
                        </a:spcBef>
                        <a:spcAft>
                          <a:spcPts val="0"/>
                        </a:spcAft>
                      </a:pPr>
                      <a:endParaRPr lang="en-US" sz="1200" dirty="0">
                        <a:effectLst/>
                        <a:latin typeface="+mn-lt"/>
                        <a:ea typeface="CG Times (WN)"/>
                      </a:endParaRPr>
                    </a:p>
                  </a:txBody>
                  <a:tcPr marL="0" marR="0" marT="0" marB="0"/>
                </a:tc>
                <a:tc>
                  <a:txBody>
                    <a:bodyPr/>
                    <a:lstStyle/>
                    <a:p>
                      <a:pPr marL="0" marR="0" algn="ctr">
                        <a:lnSpc>
                          <a:spcPct val="115000"/>
                        </a:lnSpc>
                        <a:spcBef>
                          <a:spcPts val="0"/>
                        </a:spcBef>
                        <a:spcAft>
                          <a:spcPts val="0"/>
                        </a:spcAft>
                      </a:pPr>
                      <a:endParaRPr lang="en-US" sz="1200" dirty="0">
                        <a:effectLst/>
                        <a:latin typeface="+mn-lt"/>
                        <a:ea typeface="CG Times (WN)"/>
                      </a:endParaRPr>
                    </a:p>
                  </a:txBody>
                  <a:tcPr marL="0" marR="0" marT="0" marB="0"/>
                </a:tc>
                <a:extLst>
                  <a:ext uri="{0D108BD9-81ED-4DB2-BD59-A6C34878D82A}">
                    <a16:rowId xmlns:a16="http://schemas.microsoft.com/office/drawing/2014/main" val="10002"/>
                  </a:ext>
                </a:extLst>
              </a:tr>
            </a:tbl>
          </a:graphicData>
        </a:graphic>
      </p:graphicFrame>
      <p:sp>
        <p:nvSpPr>
          <p:cNvPr id="5" name="文本框 4">
            <a:extLst>
              <a:ext uri="{FF2B5EF4-FFF2-40B4-BE49-F238E27FC236}">
                <a16:creationId xmlns:a16="http://schemas.microsoft.com/office/drawing/2014/main" id="{396CAA0F-0DEE-486F-A592-7FB9EDF7282B}"/>
              </a:ext>
            </a:extLst>
          </p:cNvPr>
          <p:cNvSpPr txBox="1"/>
          <p:nvPr/>
        </p:nvSpPr>
        <p:spPr>
          <a:xfrm>
            <a:off x="3319438" y="3136612"/>
            <a:ext cx="5553123" cy="292388"/>
          </a:xfrm>
          <a:prstGeom prst="rect">
            <a:avLst/>
          </a:prstGeom>
          <a:solidFill>
            <a:srgbClr val="FFFF00"/>
          </a:solidFill>
        </p:spPr>
        <p:txBody>
          <a:bodyPr wrap="none" rtlCol="0">
            <a:spAutoFit/>
          </a:bodyPr>
          <a:lstStyle/>
          <a:p>
            <a:r>
              <a:rPr lang="en-US" altLang="zh-CN" dirty="0"/>
              <a:t>There is no update for all the WIs as WIs are not in agenda of SA5#148e</a:t>
            </a:r>
            <a:endParaRPr lang="zh-CN" altLang="en-US" dirty="0"/>
          </a:p>
        </p:txBody>
      </p:sp>
    </p:spTree>
    <p:extLst>
      <p:ext uri="{BB962C8B-B14F-4D97-AF65-F5344CB8AC3E}">
        <p14:creationId xmlns:p14="http://schemas.microsoft.com/office/powerpoint/2010/main" val="3839991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3981954309"/>
              </p:ext>
            </p:extLst>
          </p:nvPr>
        </p:nvGraphicFramePr>
        <p:xfrm>
          <a:off x="231228" y="1843937"/>
          <a:ext cx="11619185" cy="701040"/>
        </p:xfrm>
        <a:graphic>
          <a:graphicData uri="http://schemas.openxmlformats.org/drawingml/2006/table">
            <a:tbl>
              <a:tblPr>
                <a:tableStyleId>{5C22544A-7EE6-4342-B048-85BDC9FD1C3A}</a:tableStyleId>
              </a:tblPr>
              <a:tblGrid>
                <a:gridCol w="954477">
                  <a:extLst>
                    <a:ext uri="{9D8B030D-6E8A-4147-A177-3AD203B41FA5}">
                      <a16:colId xmlns:a16="http://schemas.microsoft.com/office/drawing/2014/main" val="20000"/>
                    </a:ext>
                  </a:extLst>
                </a:gridCol>
                <a:gridCol w="5230168">
                  <a:extLst>
                    <a:ext uri="{9D8B030D-6E8A-4147-A177-3AD203B41FA5}">
                      <a16:colId xmlns:a16="http://schemas.microsoft.com/office/drawing/2014/main" val="20001"/>
                    </a:ext>
                  </a:extLst>
                </a:gridCol>
                <a:gridCol w="753626">
                  <a:extLst>
                    <a:ext uri="{9D8B030D-6E8A-4147-A177-3AD203B41FA5}">
                      <a16:colId xmlns:a16="http://schemas.microsoft.com/office/drawing/2014/main" val="20002"/>
                    </a:ext>
                  </a:extLst>
                </a:gridCol>
                <a:gridCol w="1836278">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473036">
                  <a:extLst>
                    <a:ext uri="{9D8B030D-6E8A-4147-A177-3AD203B41FA5}">
                      <a16:colId xmlns:a16="http://schemas.microsoft.com/office/drawing/2014/main" val="20005"/>
                    </a:ext>
                  </a:extLst>
                </a:gridCol>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000"/>
                  </a:ext>
                </a:extLst>
              </a:tr>
              <a:tr h="105015">
                <a:tc>
                  <a:txBody>
                    <a:bodyPr/>
                    <a:lstStyle/>
                    <a:p>
                      <a:pPr algn="ct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4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40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ct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en-US" sz="1400" kern="1200" dirty="0">
                        <a:solidFill>
                          <a:schemeClr val="dk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4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endParaRPr lang="zh-CN" sz="1400" dirty="0">
                        <a:effectLst/>
                        <a:latin typeface="+mj-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endParaRPr lang="en-US" sz="14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19860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SA#100</a:t>
            </a:r>
            <a:br>
              <a:rPr lang="sv-SE" dirty="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872748957"/>
              </p:ext>
            </p:extLst>
          </p:nvPr>
        </p:nvGraphicFramePr>
        <p:xfrm>
          <a:off x="269458" y="1514330"/>
          <a:ext cx="11776295" cy="1332580"/>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val="570476699"/>
                    </a:ext>
                  </a:extLst>
                </a:gridCol>
                <a:gridCol w="6101020">
                  <a:extLst>
                    <a:ext uri="{9D8B030D-6E8A-4147-A177-3AD203B41FA5}">
                      <a16:colId xmlns:a16="http://schemas.microsoft.com/office/drawing/2014/main" val="2618836924"/>
                    </a:ext>
                  </a:extLst>
                </a:gridCol>
                <a:gridCol w="1560475">
                  <a:extLst>
                    <a:ext uri="{9D8B030D-6E8A-4147-A177-3AD203B41FA5}">
                      <a16:colId xmlns:a16="http://schemas.microsoft.com/office/drawing/2014/main" val="20002"/>
                    </a:ext>
                  </a:extLst>
                </a:gridCol>
                <a:gridCol w="2932386">
                  <a:extLst>
                    <a:ext uri="{9D8B030D-6E8A-4147-A177-3AD203B41FA5}">
                      <a16:colId xmlns:a16="http://schemas.microsoft.com/office/drawing/2014/main" val="3016348962"/>
                    </a:ext>
                  </a:extLst>
                </a:gridCol>
              </a:tblGrid>
              <a:tr h="54419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Sent 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186105">
                <a:tc>
                  <a:txBody>
                    <a:bodyPr/>
                    <a:lstStyle/>
                    <a:p>
                      <a:pPr algn="l" fontAlgn="b"/>
                      <a:r>
                        <a:rPr lang="en-US" sz="1200" b="0" i="0" u="none" strike="noStrike" dirty="0">
                          <a:solidFill>
                            <a:srgbClr val="000000"/>
                          </a:solidFill>
                          <a:effectLst/>
                          <a:latin typeface="Calibri" panose="020F0502020204030204" pitchFamily="34" charset="0"/>
                        </a:rPr>
                        <a:t>S5-233345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Calibri" panose="020F0502020204030204" pitchFamily="34" charset="0"/>
                        </a:rPr>
                        <a:t>Presentation sheet of TR 28.912 for SA Approval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altLang="zh-CN" sz="1200" b="0" i="0" u="none" strike="noStrike" dirty="0">
                          <a:solidFill>
                            <a:srgbClr val="000000"/>
                          </a:solidFill>
                          <a:effectLst/>
                          <a:latin typeface="Calibri" panose="020F0502020204030204" pitchFamily="34" charset="0"/>
                        </a:rPr>
                        <a:t>Huawei</a:t>
                      </a:r>
                      <a:endParaRPr lang="en-US"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S Mincho"/>
                          <a:cs typeface="Calibri" panose="020F0502020204030204" pitchFamily="34" charset="0"/>
                        </a:rPr>
                        <a:t>approvaL</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4342">
                <a:tc>
                  <a:txBody>
                    <a:bodyPr/>
                    <a:lstStyle/>
                    <a:p>
                      <a:pPr marL="0" marR="0" lvl="0" indent="0" algn="l" defTabSz="1219170" rtl="0" eaLnBrk="1" fontAlgn="b" latinLnBrk="0" hangingPunct="1">
                        <a:lnSpc>
                          <a:spcPct val="100000"/>
                        </a:lnSpc>
                        <a:spcBef>
                          <a:spcPts val="0"/>
                        </a:spcBef>
                        <a:spcAft>
                          <a:spcPts val="0"/>
                        </a:spcAft>
                        <a:buClrTx/>
                        <a:buSzTx/>
                        <a:buFontTx/>
                        <a:buNone/>
                        <a:tabLst/>
                        <a:defRPr/>
                      </a:pPr>
                      <a:r>
                        <a:rPr lang="en-US" altLang="zh-CN" sz="1200" b="0" i="0" u="none" strike="noStrike" dirty="0">
                          <a:solidFill>
                            <a:srgbClr val="000000"/>
                          </a:solidFill>
                          <a:effectLst/>
                          <a:latin typeface="Calibri" panose="020F0502020204030204" pitchFamily="34" charset="0"/>
                        </a:rPr>
                        <a:t>S5-233344</a:t>
                      </a:r>
                      <a:endParaRPr lang="en-US"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Presentation of TR 28.908 for approval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altLang="zh-CN" sz="1200" b="0" i="0" u="none" strike="noStrike" kern="1200" dirty="0">
                          <a:solidFill>
                            <a:srgbClr val="000000"/>
                          </a:solidFill>
                          <a:effectLst/>
                          <a:latin typeface="Calibri" panose="020F0502020204030204" pitchFamily="34" charset="0"/>
                          <a:ea typeface="+mn-ea"/>
                          <a:cs typeface="+mn-cs"/>
                        </a:rPr>
                        <a:t>Intel, NEC</a:t>
                      </a:r>
                      <a:endParaRPr lang="en-US"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S Mincho"/>
                          <a:cs typeface="Calibri" panose="020F0502020204030204" pitchFamily="34" charset="0"/>
                        </a:rPr>
                        <a:t>approval</a:t>
                      </a:r>
                      <a:endParaRPr lang="zh-CN" altLang="en-US"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2949">
                <a:tc>
                  <a:txBody>
                    <a:bodyPr/>
                    <a:lstStyle/>
                    <a:p>
                      <a:pPr algn="l" fontAlgn="b"/>
                      <a:r>
                        <a:rPr lang="en-US" sz="1200" b="0" i="0" u="none" strike="noStrike" dirty="0">
                          <a:solidFill>
                            <a:srgbClr val="000000"/>
                          </a:solidFill>
                          <a:effectLst/>
                          <a:latin typeface="Calibri" panose="020F0502020204030204" pitchFamily="34" charset="0"/>
                        </a:rPr>
                        <a:t>S5-233608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Presentation sheet of TR 28.834 for SA Approval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Calibri" panose="020F0502020204030204" pitchFamily="34" charset="0"/>
                        </a:rPr>
                        <a:t>China Mobile Com. Corporation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S Mincho"/>
                          <a:cs typeface="Calibri" panose="020F0502020204030204" pitchFamily="34" charset="0"/>
                        </a:rPr>
                        <a:t>approval</a:t>
                      </a:r>
                      <a:endParaRPr lang="zh-CN" altLang="en-US"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3066338"/>
                  </a:ext>
                </a:extLst>
              </a:tr>
            </a:tbl>
          </a:graphicData>
        </a:graphic>
      </p:graphicFrame>
    </p:spTree>
    <p:extLst>
      <p:ext uri="{BB962C8B-B14F-4D97-AF65-F5344CB8AC3E}">
        <p14:creationId xmlns:p14="http://schemas.microsoft.com/office/powerpoint/2010/main" val="3256949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a:t>TRs / TSs to be sent to Edithelp </a:t>
            </a:r>
            <a:br>
              <a:rPr lang="sv-SE" dirty="0"/>
            </a:b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1433286005"/>
              </p:ext>
            </p:extLst>
          </p:nvPr>
        </p:nvGraphicFramePr>
        <p:xfrm>
          <a:off x="1513372" y="1654558"/>
          <a:ext cx="8843909" cy="3103201"/>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val="570476699"/>
                    </a:ext>
                  </a:extLst>
                </a:gridCol>
                <a:gridCol w="6101020">
                  <a:extLst>
                    <a:ext uri="{9D8B030D-6E8A-4147-A177-3AD203B41FA5}">
                      <a16:colId xmlns:a16="http://schemas.microsoft.com/office/drawing/2014/main" val="2618836924"/>
                    </a:ext>
                  </a:extLst>
                </a:gridCol>
                <a:gridCol w="1560475">
                  <a:extLst>
                    <a:ext uri="{9D8B030D-6E8A-4147-A177-3AD203B41FA5}">
                      <a16:colId xmlns:a16="http://schemas.microsoft.com/office/drawing/2014/main" val="2000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TR 28.912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Study on enhanced intent driven management services for mobile networks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altLang="zh-CN" sz="1200" b="0" i="0" u="none" strike="noStrike" dirty="0">
                          <a:solidFill>
                            <a:srgbClr val="000000"/>
                          </a:solidFill>
                          <a:effectLst/>
                          <a:latin typeface="Calibri" panose="020F0502020204030204" pitchFamily="34" charset="0"/>
                        </a:rPr>
                        <a:t>Huawei</a:t>
                      </a:r>
                      <a:endParaRPr lang="en-US"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rgbClr val="000000"/>
                          </a:solidFill>
                          <a:effectLst/>
                          <a:latin typeface="Calibri" panose="020F0502020204030204" pitchFamily="34" charset="0"/>
                          <a:ea typeface="+mn-ea"/>
                          <a:cs typeface="+mn-cs"/>
                        </a:rPr>
                        <a:t>TR 28.908 </a:t>
                      </a:r>
                      <a:endParaRPr lang="zh-CN" alt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S Mincho"/>
                          <a:cs typeface="Calibri" panose="020F0502020204030204" pitchFamily="34" charset="0"/>
                        </a:rPr>
                        <a:t>Study on Artificial Intelligence/Machine Learning (AI/ ML) management</a:t>
                      </a:r>
                      <a:endParaRPr lang="zh-CN" alt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altLang="zh-CN" sz="1200" b="0" i="0" u="none" strike="noStrike" kern="1200" dirty="0">
                          <a:solidFill>
                            <a:srgbClr val="000000"/>
                          </a:solidFill>
                          <a:effectLst/>
                          <a:latin typeface="Calibri" panose="020F0502020204030204" pitchFamily="34" charset="0"/>
                          <a:ea typeface="+mn-ea"/>
                          <a:cs typeface="+mn-cs"/>
                        </a:rPr>
                        <a:t>Intel, NEC</a:t>
                      </a:r>
                      <a:endParaRPr lang="en-US"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0" i="0" u="none" strike="noStrike" kern="1200" dirty="0">
                          <a:solidFill>
                            <a:srgbClr val="000000"/>
                          </a:solidFill>
                          <a:effectLst/>
                          <a:latin typeface="Calibri" panose="020F0502020204030204" pitchFamily="34" charset="0"/>
                          <a:ea typeface="+mn-ea"/>
                          <a:cs typeface="+mn-cs"/>
                        </a:rPr>
                        <a:t>TR 28.834 </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Study on management of cloud-native Virtualized Network Functions (VNF)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a:solidFill>
                            <a:srgbClr val="000000"/>
                          </a:solidFill>
                          <a:effectLst/>
                          <a:latin typeface="Calibri" panose="020F0502020204030204" pitchFamily="34" charset="0"/>
                        </a:rPr>
                        <a:t>China Mobile Com. Corporation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S Mincho"/>
                          <a:cs typeface="Calibri" panose="020F0502020204030204" pitchFamily="34" charset="0"/>
                        </a:rPr>
                        <a:t>TR 28.913 </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Study on new aspects of Energy Efficiency (EE) for 5G Phase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S Mincho"/>
                          <a:cs typeface="Calibri" panose="020F0502020204030204" pitchFamily="34" charset="0"/>
                        </a:rPr>
                        <a:t>Huawei</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09834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t>Rapporteur calls (draft plan after SA5#148e)</a:t>
            </a:r>
            <a:endParaRPr lang="zh-CN" altLang="en-US" sz="3600" dirty="0"/>
          </a:p>
        </p:txBody>
      </p:sp>
      <p:graphicFrame>
        <p:nvGraphicFramePr>
          <p:cNvPr id="4" name="Table 3">
            <a:extLst>
              <a:ext uri="{FF2B5EF4-FFF2-40B4-BE49-F238E27FC236}">
                <a16:creationId xmlns:a16="http://schemas.microsoft.com/office/drawing/2014/main" id="{CD03FDE6-BC74-41A1-9A61-DFB05B4DD863}"/>
              </a:ext>
            </a:extLst>
          </p:cNvPr>
          <p:cNvGraphicFramePr>
            <a:graphicFrameLocks noGrp="1"/>
          </p:cNvGraphicFramePr>
          <p:nvPr>
            <p:extLst>
              <p:ext uri="{D42A27DB-BD31-4B8C-83A1-F6EECF244321}">
                <p14:modId xmlns:p14="http://schemas.microsoft.com/office/powerpoint/2010/main" val="369664319"/>
              </p:ext>
            </p:extLst>
          </p:nvPr>
        </p:nvGraphicFramePr>
        <p:xfrm>
          <a:off x="1844604" y="1417638"/>
          <a:ext cx="6642242" cy="1216094"/>
        </p:xfrm>
        <a:graphic>
          <a:graphicData uri="http://schemas.openxmlformats.org/drawingml/2006/table">
            <a:tbl>
              <a:tblPr firstRow="1" firstCol="1" bandRow="1"/>
              <a:tblGrid>
                <a:gridCol w="1342683">
                  <a:extLst>
                    <a:ext uri="{9D8B030D-6E8A-4147-A177-3AD203B41FA5}">
                      <a16:colId xmlns:a16="http://schemas.microsoft.com/office/drawing/2014/main" val="1528860361"/>
                    </a:ext>
                  </a:extLst>
                </a:gridCol>
                <a:gridCol w="1541448">
                  <a:extLst>
                    <a:ext uri="{9D8B030D-6E8A-4147-A177-3AD203B41FA5}">
                      <a16:colId xmlns:a16="http://schemas.microsoft.com/office/drawing/2014/main" val="4099545169"/>
                    </a:ext>
                  </a:extLst>
                </a:gridCol>
                <a:gridCol w="3758111">
                  <a:extLst>
                    <a:ext uri="{9D8B030D-6E8A-4147-A177-3AD203B41FA5}">
                      <a16:colId xmlns:a16="http://schemas.microsoft.com/office/drawing/2014/main" val="809142848"/>
                    </a:ext>
                  </a:extLst>
                </a:gridCol>
              </a:tblGrid>
              <a:tr h="233778">
                <a:tc>
                  <a:txBody>
                    <a:bodyPr/>
                    <a:lstStyle/>
                    <a:p>
                      <a:pPr marL="0" marR="0">
                        <a:lnSpc>
                          <a:spcPct val="115000"/>
                        </a:lnSpc>
                        <a:spcBef>
                          <a:spcPts val="0"/>
                        </a:spcBef>
                        <a:spcAft>
                          <a:spcPts val="0"/>
                        </a:spcAft>
                      </a:pPr>
                      <a:r>
                        <a:rPr lang="en-US" sz="1200" b="1" dirty="0">
                          <a:effectLst/>
                          <a:latin typeface="+mn-lt"/>
                          <a:ea typeface="Calibri" panose="020F0502020204030204" pitchFamily="34" charset="0"/>
                        </a:rPr>
                        <a:t>Rapporteur calls</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1200" b="1" kern="1200" dirty="0">
                          <a:solidFill>
                            <a:schemeClr val="tx1"/>
                          </a:solidFill>
                          <a:effectLst/>
                          <a:latin typeface="+mn-lt"/>
                          <a:ea typeface="Calibri" panose="020F0502020204030204" pitchFamily="34" charset="0"/>
                          <a:cs typeface="+mn-cs"/>
                        </a:rPr>
                        <a:t>Date</a:t>
                      </a:r>
                      <a:endParaRPr lang="en-US" sz="1200" b="1" kern="1200" dirty="0">
                        <a:solidFill>
                          <a:schemeClr val="tx1"/>
                        </a:solidFill>
                        <a:effectLst/>
                        <a:latin typeface="+mn-lt"/>
                        <a:ea typeface="Calibri" panose="020F0502020204030204" pitchFamily="34" charset="0"/>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57150">
                        <a:lnSpc>
                          <a:spcPct val="115000"/>
                        </a:lnSpc>
                        <a:spcBef>
                          <a:spcPts val="0"/>
                        </a:spcBef>
                        <a:spcAft>
                          <a:spcPts val="0"/>
                        </a:spcAft>
                      </a:pPr>
                      <a:r>
                        <a:rPr lang="en-US" sz="1200" b="1" dirty="0">
                          <a:effectLst/>
                          <a:latin typeface="+mn-lt"/>
                          <a:ea typeface="Calibri" panose="020F0502020204030204" pitchFamily="34" charset="0"/>
                        </a:rPr>
                        <a:t>Potential Topics</a:t>
                      </a:r>
                      <a:endParaRPr lang="en-US" sz="1200" dirty="0">
                        <a:effectLst/>
                        <a:latin typeface="+mn-lt"/>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675917"/>
                  </a:ext>
                </a:extLst>
              </a:tr>
              <a:tr h="233778">
                <a:tc>
                  <a:txBody>
                    <a:bodyPr/>
                    <a:lstStyle/>
                    <a:p>
                      <a:pPr>
                        <a:lnSpc>
                          <a:spcPct val="115000"/>
                        </a:lnSpc>
                        <a:spcAft>
                          <a:spcPts val="0"/>
                        </a:spcAft>
                      </a:pPr>
                      <a:r>
                        <a:rPr lang="en-GB" sz="1100" u="none">
                          <a:solidFill>
                            <a:schemeClr val="tx1"/>
                          </a:solidFill>
                          <a:effectLst/>
                          <a:latin typeface="+mn-lt"/>
                          <a:ea typeface="CG Times (WN)"/>
                        </a:rPr>
                        <a:t>#148e.1</a:t>
                      </a:r>
                      <a:endParaRPr lang="zh-CN" sz="1100" u="none">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u="none" dirty="0">
                          <a:solidFill>
                            <a:schemeClr val="tx1"/>
                          </a:solidFill>
                          <a:effectLst/>
                          <a:latin typeface="+mn-lt"/>
                          <a:ea typeface="CG Times (WN)"/>
                        </a:rPr>
                        <a:t>4 May 13:00 ~15:00 UTC</a:t>
                      </a:r>
                      <a:endParaRPr lang="zh-CN" sz="1100" u="none" dirty="0">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7150">
                        <a:lnSpc>
                          <a:spcPct val="115000"/>
                        </a:lnSpc>
                        <a:spcAft>
                          <a:spcPts val="0"/>
                        </a:spcAft>
                      </a:pPr>
                      <a:r>
                        <a:rPr lang="zh-CN" sz="1100" u="none">
                          <a:solidFill>
                            <a:schemeClr val="tx1"/>
                          </a:solidFill>
                          <a:effectLst/>
                          <a:latin typeface="+mn-lt"/>
                          <a:ea typeface="Calibri" panose="020F0502020204030204" pitchFamily="34" charset="0"/>
                        </a:rPr>
                        <a:t>Rel-19 time plan</a:t>
                      </a:r>
                      <a:endParaRPr lang="zh-CN" sz="1100" u="none">
                        <a:solidFill>
                          <a:schemeClr val="tx1"/>
                        </a:solidFill>
                        <a:effectLst/>
                        <a:latin typeface="+mn-lt"/>
                        <a:ea typeface="CG Times (WN)"/>
                      </a:endParaRPr>
                    </a:p>
                    <a:p>
                      <a:pPr indent="57150">
                        <a:lnSpc>
                          <a:spcPct val="115000"/>
                        </a:lnSpc>
                        <a:spcAft>
                          <a:spcPts val="0"/>
                        </a:spcAft>
                      </a:pPr>
                      <a:r>
                        <a:rPr lang="zh-CN" sz="1100" u="none">
                          <a:solidFill>
                            <a:schemeClr val="tx1"/>
                          </a:solidFill>
                          <a:effectLst/>
                          <a:latin typeface="+mn-lt"/>
                          <a:ea typeface="Calibri" panose="020F0502020204030204" pitchFamily="34" charset="0"/>
                        </a:rPr>
                        <a:t>Rel-19 potential topics for SA workshop preparation</a:t>
                      </a:r>
                      <a:endParaRPr lang="zh-CN" sz="1100" u="none">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8125228"/>
                  </a:ext>
                </a:extLst>
              </a:tr>
              <a:tr h="233778">
                <a:tc>
                  <a:txBody>
                    <a:bodyPr/>
                    <a:lstStyle/>
                    <a:p>
                      <a:pPr>
                        <a:lnSpc>
                          <a:spcPct val="115000"/>
                        </a:lnSpc>
                        <a:spcAft>
                          <a:spcPts val="0"/>
                        </a:spcAft>
                      </a:pPr>
                      <a:r>
                        <a:rPr lang="en-GB" sz="1100" u="none">
                          <a:solidFill>
                            <a:schemeClr val="tx1"/>
                          </a:solidFill>
                          <a:effectLst/>
                          <a:latin typeface="+mn-lt"/>
                          <a:ea typeface="CG Times (WN)"/>
                        </a:rPr>
                        <a:t>#148e.2</a:t>
                      </a:r>
                      <a:endParaRPr lang="zh-CN" sz="1100" u="none">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100" u="none" dirty="0">
                          <a:solidFill>
                            <a:schemeClr val="tx1"/>
                          </a:solidFill>
                          <a:effectLst/>
                          <a:latin typeface="+mn-lt"/>
                          <a:ea typeface="CG Times (WN)"/>
                        </a:rPr>
                        <a:t>11 May 13:00 ~15:00 UTC</a:t>
                      </a:r>
                      <a:endParaRPr lang="zh-CN" sz="1100" u="none" dirty="0">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7150">
                        <a:lnSpc>
                          <a:spcPct val="115000"/>
                        </a:lnSpc>
                        <a:spcAft>
                          <a:spcPts val="0"/>
                        </a:spcAft>
                      </a:pPr>
                      <a:endParaRPr lang="zh-CN" sz="1100" u="none" dirty="0">
                        <a:solidFill>
                          <a:schemeClr val="tx1"/>
                        </a:solidFill>
                        <a:effectLst/>
                        <a:latin typeface="+mn-lt"/>
                        <a:ea typeface="CG Times (W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056916"/>
                  </a:ext>
                </a:extLst>
              </a:tr>
              <a:tr h="233778">
                <a:tc>
                  <a:txBody>
                    <a:bodyPr/>
                    <a:lstStyle/>
                    <a:p>
                      <a:pPr marL="0" marR="0" algn="l" hangingPunct="0">
                        <a:spcBef>
                          <a:spcPts val="0"/>
                        </a:spcBef>
                        <a:spcAft>
                          <a:spcPts val="900"/>
                        </a:spcAft>
                      </a:pPr>
                      <a:endParaRPr lang="en-US" sz="1100" u="none" dirty="0">
                        <a:solidFill>
                          <a:schemeClr val="tx1"/>
                        </a:solidFill>
                        <a:effectLst/>
                        <a:latin typeface="+mn-lt"/>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0"/>
                        </a:spcBef>
                        <a:spcAft>
                          <a:spcPts val="900"/>
                        </a:spcAft>
                      </a:pPr>
                      <a:endParaRPr lang="en-US" sz="1100" u="none" dirty="0">
                        <a:solidFill>
                          <a:schemeClr val="tx1"/>
                        </a:solidFill>
                        <a:effectLst/>
                        <a:latin typeface="+mn-lt"/>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spcBef>
                          <a:spcPts val="0"/>
                        </a:spcBef>
                        <a:spcAft>
                          <a:spcPts val="900"/>
                        </a:spcAft>
                      </a:pPr>
                      <a:endParaRPr lang="en-US" sz="1100" u="none" dirty="0">
                        <a:solidFill>
                          <a:schemeClr val="tx1"/>
                        </a:solidFill>
                        <a:effectLst/>
                        <a:latin typeface="+mn-lt"/>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864617"/>
                  </a:ext>
                </a:extLst>
              </a:tr>
            </a:tbl>
          </a:graphicData>
        </a:graphic>
      </p:graphicFrame>
      <p:sp>
        <p:nvSpPr>
          <p:cNvPr id="6" name="文本框 5"/>
          <p:cNvSpPr txBox="1"/>
          <p:nvPr/>
        </p:nvSpPr>
        <p:spPr>
          <a:xfrm>
            <a:off x="820179" y="5796201"/>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https://www.3gpp.org/ftp/Email_Discussions/SA5/OAM%20rapporteur%20calls/Rapporteur%20call%20%23147</a:t>
            </a:r>
            <a:endParaRPr lang="zh-CN" altLang="en-US" dirty="0"/>
          </a:p>
        </p:txBody>
      </p:sp>
    </p:spTree>
    <p:extLst>
      <p:ext uri="{BB962C8B-B14F-4D97-AF65-F5344CB8AC3E}">
        <p14:creationId xmlns:p14="http://schemas.microsoft.com/office/powerpoint/2010/main" val="2009032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037" y="4561122"/>
            <a:ext cx="4008341" cy="519616"/>
          </a:xfrm>
        </p:spPr>
        <p:txBody>
          <a:bodyPr/>
          <a:lstStyle/>
          <a:p>
            <a:r>
              <a:rPr lang="sv-SE" sz="6000" dirty="0" err="1"/>
              <a:t>Thank</a:t>
            </a:r>
            <a:r>
              <a:rPr lang="sv-SE" sz="6000" dirty="0"/>
              <a:t> </a:t>
            </a:r>
            <a:r>
              <a:rPr lang="sv-SE" sz="6000" dirty="0" err="1"/>
              <a:t>you</a:t>
            </a:r>
            <a:r>
              <a:rPr lang="sv-SE" sz="6000" dirty="0"/>
              <a:t>!</a:t>
            </a:r>
          </a:p>
        </p:txBody>
      </p:sp>
      <p:pic>
        <p:nvPicPr>
          <p:cNvPr id="3" name="Picture 2">
            <a:extLst>
              <a:ext uri="{FF2B5EF4-FFF2-40B4-BE49-F238E27FC236}">
                <a16:creationId xmlns:a16="http://schemas.microsoft.com/office/drawing/2014/main" id="{9F57D8C0-A957-4513-9FE5-0CF55F8B7F4C}"/>
              </a:ext>
            </a:extLst>
          </p:cNvPr>
          <p:cNvPicPr>
            <a:picLocks noChangeAspect="1"/>
          </p:cNvPicPr>
          <p:nvPr/>
        </p:nvPicPr>
        <p:blipFill>
          <a:blip r:embed="rId2"/>
          <a:stretch>
            <a:fillRect/>
          </a:stretch>
        </p:blipFill>
        <p:spPr>
          <a:xfrm>
            <a:off x="838094" y="486227"/>
            <a:ext cx="4343348" cy="2525778"/>
          </a:xfrm>
          <a:prstGeom prst="rect">
            <a:avLst/>
          </a:prstGeom>
        </p:spPr>
      </p:pic>
      <p:pic>
        <p:nvPicPr>
          <p:cNvPr id="4" name="Picture 3">
            <a:extLst>
              <a:ext uri="{FF2B5EF4-FFF2-40B4-BE49-F238E27FC236}">
                <a16:creationId xmlns:a16="http://schemas.microsoft.com/office/drawing/2014/main" id="{700901C5-D0A9-4190-9AB9-8D48AC0B9633}"/>
              </a:ext>
            </a:extLst>
          </p:cNvPr>
          <p:cNvPicPr>
            <a:picLocks noChangeAspect="1"/>
          </p:cNvPicPr>
          <p:nvPr/>
        </p:nvPicPr>
        <p:blipFill>
          <a:blip r:embed="rId3"/>
          <a:stretch>
            <a:fillRect/>
          </a:stretch>
        </p:blipFill>
        <p:spPr>
          <a:xfrm>
            <a:off x="838093" y="3307201"/>
            <a:ext cx="4343349" cy="2108069"/>
          </a:xfrm>
          <a:prstGeom prst="rect">
            <a:avLst/>
          </a:prstGeom>
        </p:spPr>
      </p:pic>
      <p:pic>
        <p:nvPicPr>
          <p:cNvPr id="5" name="Picture 4">
            <a:extLst>
              <a:ext uri="{FF2B5EF4-FFF2-40B4-BE49-F238E27FC236}">
                <a16:creationId xmlns:a16="http://schemas.microsoft.com/office/drawing/2014/main" id="{95C753AE-9513-47C7-81B8-2B9C4DA0BF1E}"/>
              </a:ext>
            </a:extLst>
          </p:cNvPr>
          <p:cNvPicPr>
            <a:picLocks noChangeAspect="1"/>
          </p:cNvPicPr>
          <p:nvPr/>
        </p:nvPicPr>
        <p:blipFill>
          <a:blip r:embed="rId4"/>
          <a:stretch>
            <a:fillRect/>
          </a:stretch>
        </p:blipFill>
        <p:spPr>
          <a:xfrm>
            <a:off x="5471886" y="1712455"/>
            <a:ext cx="5481895" cy="2599100"/>
          </a:xfrm>
          <a:prstGeom prst="rect">
            <a:avLst/>
          </a:prstGeom>
        </p:spPr>
      </p:pic>
    </p:spTree>
    <p:extLst>
      <p:ext uri="{BB962C8B-B14F-4D97-AF65-F5344CB8AC3E}">
        <p14:creationId xmlns:p14="http://schemas.microsoft.com/office/powerpoint/2010/main" val="1195480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19">
            <a:extLst>
              <a:ext uri="{FF2B5EF4-FFF2-40B4-BE49-F238E27FC236}">
                <a16:creationId xmlns:a16="http://schemas.microsoft.com/office/drawing/2014/main" id="{BE127356-83C7-4C71-9ECE-ECD8A704D9BD}"/>
              </a:ext>
            </a:extLst>
          </p:cNvPr>
          <p:cNvCxnSpPr/>
          <p:nvPr/>
        </p:nvCxnSpPr>
        <p:spPr bwMode="auto">
          <a:xfrm>
            <a:off x="2103948" y="1007087"/>
            <a:ext cx="725011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8" name="Straight Connector 114">
            <a:extLst>
              <a:ext uri="{FF2B5EF4-FFF2-40B4-BE49-F238E27FC236}">
                <a16:creationId xmlns:a16="http://schemas.microsoft.com/office/drawing/2014/main" id="{B4123E1E-EC48-4908-B7AE-F0E01EA0B7A5}"/>
              </a:ext>
            </a:extLst>
          </p:cNvPr>
          <p:cNvCxnSpPr>
            <a:cxnSpLocks noChangeShapeType="1"/>
          </p:cNvCxnSpPr>
          <p:nvPr/>
        </p:nvCxnSpPr>
        <p:spPr bwMode="auto">
          <a:xfrm>
            <a:off x="7542723" y="1459525"/>
            <a:ext cx="0" cy="3624262"/>
          </a:xfrm>
          <a:prstGeom prst="line">
            <a:avLst/>
          </a:prstGeom>
          <a:noFill/>
          <a:ln w="28575" algn="ctr">
            <a:solidFill>
              <a:schemeClr val="accent3"/>
            </a:solidFill>
            <a:round/>
            <a:headEnd/>
            <a:tailEnd/>
          </a:ln>
        </p:spPr>
      </p:cxnSp>
      <p:cxnSp>
        <p:nvCxnSpPr>
          <p:cNvPr id="69" name="Straight Connector 114">
            <a:extLst>
              <a:ext uri="{FF2B5EF4-FFF2-40B4-BE49-F238E27FC236}">
                <a16:creationId xmlns:a16="http://schemas.microsoft.com/office/drawing/2014/main" id="{41474A5C-B946-4EFA-85AD-451387F50C06}"/>
              </a:ext>
            </a:extLst>
          </p:cNvPr>
          <p:cNvCxnSpPr>
            <a:cxnSpLocks noChangeShapeType="1"/>
          </p:cNvCxnSpPr>
          <p:nvPr/>
        </p:nvCxnSpPr>
        <p:spPr bwMode="auto">
          <a:xfrm>
            <a:off x="4823336" y="1419837"/>
            <a:ext cx="0" cy="3663950"/>
          </a:xfrm>
          <a:prstGeom prst="line">
            <a:avLst/>
          </a:prstGeom>
          <a:noFill/>
          <a:ln w="28575" algn="ctr">
            <a:solidFill>
              <a:schemeClr val="accent3"/>
            </a:solidFill>
            <a:round/>
            <a:headEnd/>
            <a:tailEnd/>
          </a:ln>
        </p:spPr>
      </p:cxnSp>
      <p:cxnSp>
        <p:nvCxnSpPr>
          <p:cNvPr id="70" name="Straight Connector 114">
            <a:extLst>
              <a:ext uri="{FF2B5EF4-FFF2-40B4-BE49-F238E27FC236}">
                <a16:creationId xmlns:a16="http://schemas.microsoft.com/office/drawing/2014/main" id="{4BC95B18-4D03-4A8A-9454-40B343940B2C}"/>
              </a:ext>
            </a:extLst>
          </p:cNvPr>
          <p:cNvCxnSpPr>
            <a:cxnSpLocks noChangeShapeType="1"/>
          </p:cNvCxnSpPr>
          <p:nvPr/>
        </p:nvCxnSpPr>
        <p:spPr bwMode="auto">
          <a:xfrm flipH="1">
            <a:off x="2080136" y="1421425"/>
            <a:ext cx="14287" cy="3662362"/>
          </a:xfrm>
          <a:prstGeom prst="line">
            <a:avLst/>
          </a:prstGeom>
          <a:noFill/>
          <a:ln w="28575" algn="ctr">
            <a:solidFill>
              <a:schemeClr val="accent3"/>
            </a:solidFill>
            <a:round/>
            <a:headEnd/>
            <a:tailEnd/>
          </a:ln>
        </p:spPr>
      </p:cxnSp>
      <p:sp>
        <p:nvSpPr>
          <p:cNvPr id="72" name="TextBox 86">
            <a:extLst>
              <a:ext uri="{FF2B5EF4-FFF2-40B4-BE49-F238E27FC236}">
                <a16:creationId xmlns:a16="http://schemas.microsoft.com/office/drawing/2014/main" id="{7AC703CE-9B5A-4363-AE86-1258F8CD0EE3}"/>
              </a:ext>
            </a:extLst>
          </p:cNvPr>
          <p:cNvSpPr txBox="1">
            <a:spLocks noChangeArrowheads="1"/>
          </p:cNvSpPr>
          <p:nvPr/>
        </p:nvSpPr>
        <p:spPr bwMode="auto">
          <a:xfrm>
            <a:off x="1194311"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TSG#93-e</a:t>
            </a:r>
          </a:p>
        </p:txBody>
      </p:sp>
      <p:sp>
        <p:nvSpPr>
          <p:cNvPr id="73" name="Chevron 60">
            <a:extLst>
              <a:ext uri="{FF2B5EF4-FFF2-40B4-BE49-F238E27FC236}">
                <a16:creationId xmlns:a16="http://schemas.microsoft.com/office/drawing/2014/main" id="{45DB20F6-D310-4C04-9EE2-C7D513D3F0FF}"/>
              </a:ext>
            </a:extLst>
          </p:cNvPr>
          <p:cNvSpPr/>
          <p:nvPr/>
        </p:nvSpPr>
        <p:spPr bwMode="auto">
          <a:xfrm>
            <a:off x="764098" y="1524860"/>
            <a:ext cx="133985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SA1 Stage 1   100%</a:t>
            </a:r>
          </a:p>
        </p:txBody>
      </p:sp>
      <p:sp>
        <p:nvSpPr>
          <p:cNvPr id="74" name="Chevron 79">
            <a:extLst>
              <a:ext uri="{FF2B5EF4-FFF2-40B4-BE49-F238E27FC236}">
                <a16:creationId xmlns:a16="http://schemas.microsoft.com/office/drawing/2014/main" id="{47B2C540-24AF-4557-8F3E-6727E9C6BF47}"/>
              </a:ext>
            </a:extLst>
          </p:cNvPr>
          <p:cNvSpPr>
            <a:spLocks noChangeArrowheads="1"/>
          </p:cNvSpPr>
          <p:nvPr/>
        </p:nvSpPr>
        <p:spPr bwMode="auto">
          <a:xfrm>
            <a:off x="8177723" y="4079921"/>
            <a:ext cx="454025" cy="212725"/>
          </a:xfrm>
          <a:prstGeom prst="chevron">
            <a:avLst>
              <a:gd name="adj" fmla="val 50127"/>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RAN4_Perf </a:t>
            </a:r>
          </a:p>
        </p:txBody>
      </p:sp>
      <p:sp>
        <p:nvSpPr>
          <p:cNvPr id="75" name="Chevron 58">
            <a:extLst>
              <a:ext uri="{FF2B5EF4-FFF2-40B4-BE49-F238E27FC236}">
                <a16:creationId xmlns:a16="http://schemas.microsoft.com/office/drawing/2014/main" id="{3A026DE5-B259-48D2-94D7-8BC23DF0F870}"/>
              </a:ext>
            </a:extLst>
          </p:cNvPr>
          <p:cNvSpPr/>
          <p:nvPr/>
        </p:nvSpPr>
        <p:spPr bwMode="auto">
          <a:xfrm>
            <a:off x="4301048" y="4329158"/>
            <a:ext cx="3819525" cy="22542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Stage 3 (CT &amp; SA) </a:t>
            </a:r>
          </a:p>
        </p:txBody>
      </p:sp>
      <p:sp>
        <p:nvSpPr>
          <p:cNvPr id="76" name="Chevron 60">
            <a:extLst>
              <a:ext uri="{FF2B5EF4-FFF2-40B4-BE49-F238E27FC236}">
                <a16:creationId xmlns:a16="http://schemas.microsoft.com/office/drawing/2014/main" id="{205CCBA6-19AF-4486-9BFF-D70A824D16EE}"/>
              </a:ext>
            </a:extLst>
          </p:cNvPr>
          <p:cNvSpPr/>
          <p:nvPr/>
        </p:nvSpPr>
        <p:spPr bwMode="auto">
          <a:xfrm>
            <a:off x="2848486" y="3840208"/>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RAN1</a:t>
            </a:r>
          </a:p>
        </p:txBody>
      </p:sp>
      <p:sp>
        <p:nvSpPr>
          <p:cNvPr id="77" name="Chevron 60">
            <a:extLst>
              <a:ext uri="{FF2B5EF4-FFF2-40B4-BE49-F238E27FC236}">
                <a16:creationId xmlns:a16="http://schemas.microsoft.com/office/drawing/2014/main" id="{21905178-6364-4ABF-8755-5F12C3A73206}"/>
              </a:ext>
            </a:extLst>
          </p:cNvPr>
          <p:cNvSpPr/>
          <p:nvPr/>
        </p:nvSpPr>
        <p:spPr bwMode="auto">
          <a:xfrm>
            <a:off x="1645161" y="2132872"/>
            <a:ext cx="448310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Stage 2 (SA2, SA6,…) Normative</a:t>
            </a:r>
          </a:p>
        </p:txBody>
      </p:sp>
      <p:cxnSp>
        <p:nvCxnSpPr>
          <p:cNvPr id="78" name="Straight Connector 115">
            <a:extLst>
              <a:ext uri="{FF2B5EF4-FFF2-40B4-BE49-F238E27FC236}">
                <a16:creationId xmlns:a16="http://schemas.microsoft.com/office/drawing/2014/main" id="{7454C37A-B2B2-48A9-94F4-3DC5F194C44A}"/>
              </a:ext>
            </a:extLst>
          </p:cNvPr>
          <p:cNvCxnSpPr>
            <a:cxnSpLocks noChangeShapeType="1"/>
          </p:cNvCxnSpPr>
          <p:nvPr/>
        </p:nvCxnSpPr>
        <p:spPr bwMode="auto">
          <a:xfrm>
            <a:off x="2767523" y="1459525"/>
            <a:ext cx="0" cy="3724275"/>
          </a:xfrm>
          <a:prstGeom prst="line">
            <a:avLst/>
          </a:prstGeom>
          <a:noFill/>
          <a:ln w="9525" algn="ctr">
            <a:solidFill>
              <a:schemeClr val="accent3"/>
            </a:solidFill>
            <a:prstDash val="dash"/>
            <a:round/>
            <a:headEnd/>
            <a:tailEnd/>
          </a:ln>
        </p:spPr>
      </p:cxnSp>
      <p:cxnSp>
        <p:nvCxnSpPr>
          <p:cNvPr id="79" name="Straight Connector 114">
            <a:extLst>
              <a:ext uri="{FF2B5EF4-FFF2-40B4-BE49-F238E27FC236}">
                <a16:creationId xmlns:a16="http://schemas.microsoft.com/office/drawing/2014/main" id="{77329F2E-AC64-4E3E-A625-BDE30ED1978C}"/>
              </a:ext>
            </a:extLst>
          </p:cNvPr>
          <p:cNvCxnSpPr>
            <a:cxnSpLocks noChangeShapeType="1"/>
          </p:cNvCxnSpPr>
          <p:nvPr/>
        </p:nvCxnSpPr>
        <p:spPr bwMode="auto">
          <a:xfrm>
            <a:off x="9354061" y="1462700"/>
            <a:ext cx="0" cy="3803650"/>
          </a:xfrm>
          <a:prstGeom prst="line">
            <a:avLst/>
          </a:prstGeom>
          <a:noFill/>
          <a:ln w="9525" algn="ctr">
            <a:solidFill>
              <a:schemeClr val="accent3"/>
            </a:solidFill>
            <a:prstDash val="dash"/>
            <a:round/>
            <a:headEnd/>
            <a:tailEnd/>
          </a:ln>
        </p:spPr>
      </p:cxnSp>
      <p:cxnSp>
        <p:nvCxnSpPr>
          <p:cNvPr id="80" name="Straight Connector 114">
            <a:extLst>
              <a:ext uri="{FF2B5EF4-FFF2-40B4-BE49-F238E27FC236}">
                <a16:creationId xmlns:a16="http://schemas.microsoft.com/office/drawing/2014/main" id="{F4F780AE-C521-49F9-8F6A-76930D1CAC19}"/>
              </a:ext>
            </a:extLst>
          </p:cNvPr>
          <p:cNvCxnSpPr>
            <a:cxnSpLocks noChangeShapeType="1"/>
          </p:cNvCxnSpPr>
          <p:nvPr/>
        </p:nvCxnSpPr>
        <p:spPr bwMode="auto">
          <a:xfrm>
            <a:off x="1476886" y="1459525"/>
            <a:ext cx="0" cy="3724275"/>
          </a:xfrm>
          <a:prstGeom prst="line">
            <a:avLst/>
          </a:prstGeom>
          <a:noFill/>
          <a:ln w="9525" algn="ctr">
            <a:solidFill>
              <a:schemeClr val="accent3"/>
            </a:solidFill>
            <a:prstDash val="dash"/>
            <a:round/>
            <a:headEnd/>
            <a:tailEnd/>
          </a:ln>
        </p:spPr>
      </p:cxnSp>
      <p:cxnSp>
        <p:nvCxnSpPr>
          <p:cNvPr id="81" name="Straight Connector 114">
            <a:extLst>
              <a:ext uri="{FF2B5EF4-FFF2-40B4-BE49-F238E27FC236}">
                <a16:creationId xmlns:a16="http://schemas.microsoft.com/office/drawing/2014/main" id="{5980467F-E459-4FE9-9AE3-313DC4C8136C}"/>
              </a:ext>
            </a:extLst>
          </p:cNvPr>
          <p:cNvCxnSpPr>
            <a:cxnSpLocks noChangeShapeType="1"/>
          </p:cNvCxnSpPr>
          <p:nvPr/>
        </p:nvCxnSpPr>
        <p:spPr bwMode="auto">
          <a:xfrm>
            <a:off x="8120573" y="1459525"/>
            <a:ext cx="0" cy="3806825"/>
          </a:xfrm>
          <a:prstGeom prst="line">
            <a:avLst/>
          </a:prstGeom>
          <a:noFill/>
          <a:ln w="9525" algn="ctr">
            <a:solidFill>
              <a:schemeClr val="accent3"/>
            </a:solidFill>
            <a:prstDash val="dash"/>
            <a:round/>
            <a:headEnd/>
            <a:tailEnd/>
          </a:ln>
        </p:spPr>
      </p:cxnSp>
      <p:cxnSp>
        <p:nvCxnSpPr>
          <p:cNvPr id="82" name="Straight Connector 114">
            <a:extLst>
              <a:ext uri="{FF2B5EF4-FFF2-40B4-BE49-F238E27FC236}">
                <a16:creationId xmlns:a16="http://schemas.microsoft.com/office/drawing/2014/main" id="{9486168F-6126-485D-873C-0EA5B2B92864}"/>
              </a:ext>
            </a:extLst>
          </p:cNvPr>
          <p:cNvCxnSpPr>
            <a:cxnSpLocks noChangeShapeType="1"/>
          </p:cNvCxnSpPr>
          <p:nvPr/>
        </p:nvCxnSpPr>
        <p:spPr bwMode="auto">
          <a:xfrm>
            <a:off x="6877561" y="1459525"/>
            <a:ext cx="0" cy="3752850"/>
          </a:xfrm>
          <a:prstGeom prst="line">
            <a:avLst/>
          </a:prstGeom>
          <a:noFill/>
          <a:ln w="9525" algn="ctr">
            <a:solidFill>
              <a:schemeClr val="accent3"/>
            </a:solidFill>
            <a:prstDash val="dash"/>
            <a:round/>
            <a:headEnd/>
            <a:tailEnd/>
          </a:ln>
        </p:spPr>
      </p:cxnSp>
      <p:cxnSp>
        <p:nvCxnSpPr>
          <p:cNvPr id="83" name="Straight Connector 114">
            <a:extLst>
              <a:ext uri="{FF2B5EF4-FFF2-40B4-BE49-F238E27FC236}">
                <a16:creationId xmlns:a16="http://schemas.microsoft.com/office/drawing/2014/main" id="{0906F39A-0F21-43DB-9FB6-351AFAE0BBFB}"/>
              </a:ext>
            </a:extLst>
          </p:cNvPr>
          <p:cNvCxnSpPr>
            <a:cxnSpLocks noChangeShapeType="1"/>
          </p:cNvCxnSpPr>
          <p:nvPr/>
        </p:nvCxnSpPr>
        <p:spPr bwMode="auto">
          <a:xfrm>
            <a:off x="5485323" y="1459525"/>
            <a:ext cx="0" cy="3724275"/>
          </a:xfrm>
          <a:prstGeom prst="line">
            <a:avLst/>
          </a:prstGeom>
          <a:noFill/>
          <a:ln w="9525" algn="ctr">
            <a:solidFill>
              <a:schemeClr val="accent3"/>
            </a:solidFill>
            <a:prstDash val="dash"/>
            <a:round/>
            <a:headEnd/>
            <a:tailEnd/>
          </a:ln>
        </p:spPr>
      </p:cxnSp>
      <p:cxnSp>
        <p:nvCxnSpPr>
          <p:cNvPr id="84" name="Straight Connector 114">
            <a:extLst>
              <a:ext uri="{FF2B5EF4-FFF2-40B4-BE49-F238E27FC236}">
                <a16:creationId xmlns:a16="http://schemas.microsoft.com/office/drawing/2014/main" id="{39268CDE-736B-4A1E-88C4-155DD2744C79}"/>
              </a:ext>
            </a:extLst>
          </p:cNvPr>
          <p:cNvCxnSpPr>
            <a:cxnSpLocks noChangeShapeType="1"/>
          </p:cNvCxnSpPr>
          <p:nvPr/>
        </p:nvCxnSpPr>
        <p:spPr bwMode="auto">
          <a:xfrm>
            <a:off x="6182236" y="1459525"/>
            <a:ext cx="0" cy="3724275"/>
          </a:xfrm>
          <a:prstGeom prst="line">
            <a:avLst/>
          </a:prstGeom>
          <a:noFill/>
          <a:ln w="9525" algn="ctr">
            <a:solidFill>
              <a:schemeClr val="accent3"/>
            </a:solidFill>
            <a:prstDash val="dash"/>
            <a:round/>
            <a:headEnd/>
            <a:tailEnd/>
          </a:ln>
        </p:spPr>
      </p:cxnSp>
      <p:cxnSp>
        <p:nvCxnSpPr>
          <p:cNvPr id="85" name="Straight Connector 114">
            <a:extLst>
              <a:ext uri="{FF2B5EF4-FFF2-40B4-BE49-F238E27FC236}">
                <a16:creationId xmlns:a16="http://schemas.microsoft.com/office/drawing/2014/main" id="{643AE2E3-26D2-4095-9402-A0F98F681ABA}"/>
              </a:ext>
            </a:extLst>
          </p:cNvPr>
          <p:cNvCxnSpPr>
            <a:cxnSpLocks noChangeShapeType="1"/>
          </p:cNvCxnSpPr>
          <p:nvPr/>
        </p:nvCxnSpPr>
        <p:spPr bwMode="auto">
          <a:xfrm>
            <a:off x="4228023" y="1459525"/>
            <a:ext cx="0" cy="3724275"/>
          </a:xfrm>
          <a:prstGeom prst="line">
            <a:avLst/>
          </a:prstGeom>
          <a:noFill/>
          <a:ln w="9525" algn="ctr">
            <a:solidFill>
              <a:schemeClr val="accent3"/>
            </a:solidFill>
            <a:prstDash val="dash"/>
            <a:round/>
            <a:headEnd/>
            <a:tailEnd/>
          </a:ln>
        </p:spPr>
      </p:cxnSp>
      <p:cxnSp>
        <p:nvCxnSpPr>
          <p:cNvPr id="86" name="Straight Connector 114">
            <a:extLst>
              <a:ext uri="{FF2B5EF4-FFF2-40B4-BE49-F238E27FC236}">
                <a16:creationId xmlns:a16="http://schemas.microsoft.com/office/drawing/2014/main" id="{57ECEB7E-2770-4893-A01F-52EE9EC0BFF9}"/>
              </a:ext>
            </a:extLst>
          </p:cNvPr>
          <p:cNvCxnSpPr>
            <a:cxnSpLocks noChangeShapeType="1"/>
          </p:cNvCxnSpPr>
          <p:nvPr/>
        </p:nvCxnSpPr>
        <p:spPr bwMode="auto">
          <a:xfrm>
            <a:off x="3462848" y="1459525"/>
            <a:ext cx="0" cy="3724275"/>
          </a:xfrm>
          <a:prstGeom prst="line">
            <a:avLst/>
          </a:prstGeom>
          <a:noFill/>
          <a:ln w="9525" algn="ctr">
            <a:solidFill>
              <a:schemeClr val="accent3"/>
            </a:solidFill>
            <a:prstDash val="dash"/>
            <a:round/>
            <a:headEnd/>
            <a:tailEnd/>
          </a:ln>
        </p:spPr>
      </p:cxnSp>
      <p:cxnSp>
        <p:nvCxnSpPr>
          <p:cNvPr id="87" name="Straight Connector 114">
            <a:extLst>
              <a:ext uri="{FF2B5EF4-FFF2-40B4-BE49-F238E27FC236}">
                <a16:creationId xmlns:a16="http://schemas.microsoft.com/office/drawing/2014/main" id="{2BC1CE1B-EA0C-42B7-9B35-0CEC8FA17A71}"/>
              </a:ext>
            </a:extLst>
          </p:cNvPr>
          <p:cNvCxnSpPr>
            <a:cxnSpLocks noChangeShapeType="1"/>
          </p:cNvCxnSpPr>
          <p:nvPr/>
        </p:nvCxnSpPr>
        <p:spPr bwMode="auto">
          <a:xfrm>
            <a:off x="8653973" y="1462700"/>
            <a:ext cx="0" cy="3803650"/>
          </a:xfrm>
          <a:prstGeom prst="line">
            <a:avLst/>
          </a:prstGeom>
          <a:noFill/>
          <a:ln w="9525" algn="ctr">
            <a:solidFill>
              <a:schemeClr val="accent3"/>
            </a:solidFill>
            <a:prstDash val="dash"/>
            <a:round/>
            <a:headEnd/>
            <a:tailEnd/>
          </a:ln>
        </p:spPr>
      </p:cxnSp>
      <p:sp>
        <p:nvSpPr>
          <p:cNvPr id="88" name="Chevron 60">
            <a:extLst>
              <a:ext uri="{FF2B5EF4-FFF2-40B4-BE49-F238E27FC236}">
                <a16:creationId xmlns:a16="http://schemas.microsoft.com/office/drawing/2014/main" id="{FF1E84C1-78AB-44F8-B721-7CE480D303D1}"/>
              </a:ext>
            </a:extLst>
          </p:cNvPr>
          <p:cNvSpPr>
            <a:spLocks noChangeArrowheads="1"/>
          </p:cNvSpPr>
          <p:nvPr/>
        </p:nvSpPr>
        <p:spPr bwMode="auto">
          <a:xfrm>
            <a:off x="1865823" y="1804260"/>
            <a:ext cx="890588" cy="280987"/>
          </a:xfrm>
          <a:prstGeom prst="chevron">
            <a:avLst>
              <a:gd name="adj" fmla="val 50081"/>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RAN4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content def.</a:t>
            </a:r>
          </a:p>
        </p:txBody>
      </p:sp>
      <p:sp>
        <p:nvSpPr>
          <p:cNvPr id="89" name="TextBox 112">
            <a:extLst>
              <a:ext uri="{FF2B5EF4-FFF2-40B4-BE49-F238E27FC236}">
                <a16:creationId xmlns:a16="http://schemas.microsoft.com/office/drawing/2014/main" id="{FFCD15A6-84FB-4CAF-9D37-D879EC926140}"/>
              </a:ext>
            </a:extLst>
          </p:cNvPr>
          <p:cNvSpPr txBox="1">
            <a:spLocks noChangeArrowheads="1"/>
          </p:cNvSpPr>
          <p:nvPr/>
        </p:nvSpPr>
        <p:spPr bwMode="auto">
          <a:xfrm>
            <a:off x="8120573" y="1345472"/>
            <a:ext cx="14335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Release 18</a:t>
            </a:r>
            <a:endParaRPr kumimoji="0" lang="en-GB" altLang="en-US" sz="1600" b="1"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0" name="TextBox 1">
            <a:extLst>
              <a:ext uri="{FF2B5EF4-FFF2-40B4-BE49-F238E27FC236}">
                <a16:creationId xmlns:a16="http://schemas.microsoft.com/office/drawing/2014/main" id="{9C95EBC7-A4D0-45F0-AA13-712E9BEB9A9C}"/>
              </a:ext>
            </a:extLst>
          </p:cNvPr>
          <p:cNvSpPr txBox="1">
            <a:spLocks noChangeArrowheads="1"/>
          </p:cNvSpPr>
          <p:nvPr/>
        </p:nvSpPr>
        <p:spPr bwMode="auto">
          <a:xfrm>
            <a:off x="757748" y="4702787"/>
            <a:ext cx="1363663"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1"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Note</a:t>
            </a:r>
            <a:r>
              <a:rPr kumimoji="0" lang="en-GB" altLang="en-US" sz="5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 All starting dates are indicative</a:t>
            </a:r>
          </a:p>
        </p:txBody>
      </p:sp>
      <p:sp>
        <p:nvSpPr>
          <p:cNvPr id="91" name="TextBox 86">
            <a:extLst>
              <a:ext uri="{FF2B5EF4-FFF2-40B4-BE49-F238E27FC236}">
                <a16:creationId xmlns:a16="http://schemas.microsoft.com/office/drawing/2014/main" id="{C38FF6EC-FE9F-4E5F-86DD-4033B044DACD}"/>
              </a:ext>
            </a:extLst>
          </p:cNvPr>
          <p:cNvSpPr txBox="1">
            <a:spLocks noChangeArrowheads="1"/>
          </p:cNvSpPr>
          <p:nvPr/>
        </p:nvSpPr>
        <p:spPr bwMode="auto">
          <a:xfrm>
            <a:off x="1746761" y="1121387"/>
            <a:ext cx="623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TSG#94-e</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2" name="TextBox 86">
            <a:extLst>
              <a:ext uri="{FF2B5EF4-FFF2-40B4-BE49-F238E27FC236}">
                <a16:creationId xmlns:a16="http://schemas.microsoft.com/office/drawing/2014/main" id="{76B42662-756F-4961-BE06-CE627CFAEC6E}"/>
              </a:ext>
            </a:extLst>
          </p:cNvPr>
          <p:cNvSpPr txBox="1">
            <a:spLocks noChangeArrowheads="1"/>
          </p:cNvSpPr>
          <p:nvPr/>
        </p:nvSpPr>
        <p:spPr bwMode="auto">
          <a:xfrm>
            <a:off x="2424623"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TSG#95-e</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3" name="TextBox 86">
            <a:extLst>
              <a:ext uri="{FF2B5EF4-FFF2-40B4-BE49-F238E27FC236}">
                <a16:creationId xmlns:a16="http://schemas.microsoft.com/office/drawing/2014/main" id="{789ADBAF-03A6-4DB9-B677-6297267F3AFA}"/>
              </a:ext>
            </a:extLst>
          </p:cNvPr>
          <p:cNvSpPr txBox="1">
            <a:spLocks noChangeArrowheads="1"/>
          </p:cNvSpPr>
          <p:nvPr/>
        </p:nvSpPr>
        <p:spPr bwMode="auto">
          <a:xfrm>
            <a:off x="3186623" y="1121387"/>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TSG#96</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4" name="TextBox 86">
            <a:extLst>
              <a:ext uri="{FF2B5EF4-FFF2-40B4-BE49-F238E27FC236}">
                <a16:creationId xmlns:a16="http://schemas.microsoft.com/office/drawing/2014/main" id="{11AC30F4-D327-43D8-874A-60D8F37F7660}"/>
              </a:ext>
            </a:extLst>
          </p:cNvPr>
          <p:cNvSpPr txBox="1">
            <a:spLocks noChangeArrowheads="1"/>
          </p:cNvSpPr>
          <p:nvPr/>
        </p:nvSpPr>
        <p:spPr bwMode="auto">
          <a:xfrm>
            <a:off x="3920048"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TSG#97-e</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5" name="TextBox 86">
            <a:extLst>
              <a:ext uri="{FF2B5EF4-FFF2-40B4-BE49-F238E27FC236}">
                <a16:creationId xmlns:a16="http://schemas.microsoft.com/office/drawing/2014/main" id="{286FA5EB-1AF3-4029-85D9-010D4506C5A8}"/>
              </a:ext>
            </a:extLst>
          </p:cNvPr>
          <p:cNvSpPr txBox="1">
            <a:spLocks noChangeArrowheads="1"/>
          </p:cNvSpPr>
          <p:nvPr/>
        </p:nvSpPr>
        <p:spPr bwMode="auto">
          <a:xfrm>
            <a:off x="4534411" y="1121387"/>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TSG#98</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6" name="TextBox 86">
            <a:extLst>
              <a:ext uri="{FF2B5EF4-FFF2-40B4-BE49-F238E27FC236}">
                <a16:creationId xmlns:a16="http://schemas.microsoft.com/office/drawing/2014/main" id="{42212E21-FFB0-4390-B910-66C69BEC234D}"/>
              </a:ext>
            </a:extLst>
          </p:cNvPr>
          <p:cNvSpPr txBox="1">
            <a:spLocks noChangeArrowheads="1"/>
          </p:cNvSpPr>
          <p:nvPr/>
        </p:nvSpPr>
        <p:spPr bwMode="auto">
          <a:xfrm>
            <a:off x="5202748" y="1121387"/>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TSG#99</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7" name="TextBox 86">
            <a:extLst>
              <a:ext uri="{FF2B5EF4-FFF2-40B4-BE49-F238E27FC236}">
                <a16:creationId xmlns:a16="http://schemas.microsoft.com/office/drawing/2014/main" id="{0832B578-E909-4BC0-B6D7-6E67AC4D94D8}"/>
              </a:ext>
            </a:extLst>
          </p:cNvPr>
          <p:cNvSpPr txBox="1">
            <a:spLocks noChangeArrowheads="1"/>
          </p:cNvSpPr>
          <p:nvPr/>
        </p:nvSpPr>
        <p:spPr bwMode="auto">
          <a:xfrm>
            <a:off x="5848861" y="1121387"/>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TSG#100</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8" name="TextBox 86">
            <a:extLst>
              <a:ext uri="{FF2B5EF4-FFF2-40B4-BE49-F238E27FC236}">
                <a16:creationId xmlns:a16="http://schemas.microsoft.com/office/drawing/2014/main" id="{8D85F21E-4901-4466-A3F5-994938AAF1CC}"/>
              </a:ext>
            </a:extLst>
          </p:cNvPr>
          <p:cNvSpPr txBox="1">
            <a:spLocks noChangeArrowheads="1"/>
          </p:cNvSpPr>
          <p:nvPr/>
        </p:nvSpPr>
        <p:spPr bwMode="auto">
          <a:xfrm>
            <a:off x="6590223" y="1121387"/>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TSG#101</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99" name="TextBox 86">
            <a:extLst>
              <a:ext uri="{FF2B5EF4-FFF2-40B4-BE49-F238E27FC236}">
                <a16:creationId xmlns:a16="http://schemas.microsoft.com/office/drawing/2014/main" id="{5A28A642-7209-484E-B146-F3191F349481}"/>
              </a:ext>
            </a:extLst>
          </p:cNvPr>
          <p:cNvSpPr txBox="1">
            <a:spLocks noChangeArrowheads="1"/>
          </p:cNvSpPr>
          <p:nvPr/>
        </p:nvSpPr>
        <p:spPr bwMode="auto">
          <a:xfrm>
            <a:off x="7209348"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TSG#102</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100" name="TextBox 86">
            <a:extLst>
              <a:ext uri="{FF2B5EF4-FFF2-40B4-BE49-F238E27FC236}">
                <a16:creationId xmlns:a16="http://schemas.microsoft.com/office/drawing/2014/main" id="{288D1E34-B215-43E7-B797-A88DDB2281D4}"/>
              </a:ext>
            </a:extLst>
          </p:cNvPr>
          <p:cNvSpPr txBox="1">
            <a:spLocks noChangeArrowheads="1"/>
          </p:cNvSpPr>
          <p:nvPr/>
        </p:nvSpPr>
        <p:spPr bwMode="auto">
          <a:xfrm>
            <a:off x="7758623"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TSG#103</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101" name="TextBox 86">
            <a:extLst>
              <a:ext uri="{FF2B5EF4-FFF2-40B4-BE49-F238E27FC236}">
                <a16:creationId xmlns:a16="http://schemas.microsoft.com/office/drawing/2014/main" id="{3633BE85-4BF2-463E-B655-B4ED0F71C431}"/>
              </a:ext>
            </a:extLst>
          </p:cNvPr>
          <p:cNvSpPr txBox="1">
            <a:spLocks noChangeArrowheads="1"/>
          </p:cNvSpPr>
          <p:nvPr/>
        </p:nvSpPr>
        <p:spPr bwMode="auto">
          <a:xfrm>
            <a:off x="8347586" y="1121387"/>
            <a:ext cx="5730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TSG#104</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102" name="TextBox 86">
            <a:extLst>
              <a:ext uri="{FF2B5EF4-FFF2-40B4-BE49-F238E27FC236}">
                <a16:creationId xmlns:a16="http://schemas.microsoft.com/office/drawing/2014/main" id="{BE9314E8-2FBF-409E-B1D3-AB2DE28CB03C}"/>
              </a:ext>
            </a:extLst>
          </p:cNvPr>
          <p:cNvSpPr txBox="1">
            <a:spLocks noChangeArrowheads="1"/>
          </p:cNvSpPr>
          <p:nvPr/>
        </p:nvSpPr>
        <p:spPr bwMode="auto">
          <a:xfrm>
            <a:off x="9007986"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rPr>
              <a:t>TSG#105</a:t>
            </a:r>
            <a:endParaRPr kumimoji="0" lang="en-GB" altLang="en-US" sz="400" b="0" i="0" u="none" strike="noStrike" kern="1200" cap="none" spc="0" normalizeH="0" baseline="0" noProof="0">
              <a:ln>
                <a:noFill/>
              </a:ln>
              <a:solidFill>
                <a:prstClr val="black"/>
              </a:solidFill>
              <a:effectLst/>
              <a:uLnTx/>
              <a:uFillTx/>
              <a:latin typeface="Montserrat" pitchFamily="50" charset="0"/>
              <a:ea typeface="MS PGothic" panose="020B0600070205080204" pitchFamily="34" charset="-128"/>
              <a:cs typeface="Arial" panose="020B0604020202020204" pitchFamily="34" charset="0"/>
            </a:endParaRPr>
          </a:p>
        </p:txBody>
      </p:sp>
      <p:sp>
        <p:nvSpPr>
          <p:cNvPr id="103" name="Chevron 60">
            <a:extLst>
              <a:ext uri="{FF2B5EF4-FFF2-40B4-BE49-F238E27FC236}">
                <a16:creationId xmlns:a16="http://schemas.microsoft.com/office/drawing/2014/main" id="{6D520267-C688-4F04-99D3-CDF5948C0A7D}"/>
              </a:ext>
            </a:extLst>
          </p:cNvPr>
          <p:cNvSpPr>
            <a:spLocks noChangeArrowheads="1"/>
          </p:cNvSpPr>
          <p:nvPr/>
        </p:nvSpPr>
        <p:spPr bwMode="auto">
          <a:xfrm>
            <a:off x="743461" y="1804260"/>
            <a:ext cx="13398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900" b="1"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 </a:t>
            </a:r>
            <a:r>
              <a:rPr kumimoji="0" lang="fr-FR" altLang="en-US" sz="9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RAN Content </a:t>
            </a:r>
            <a:r>
              <a:rPr kumimoji="0" lang="fr-FR" altLang="en-US" sz="900" b="0" i="0" u="none" strike="noStrike" kern="1200" cap="none" spc="0" normalizeH="0" baseline="0" noProof="0" dirty="0" err="1">
                <a:ln>
                  <a:noFill/>
                </a:ln>
                <a:solidFill>
                  <a:prstClr val="black"/>
                </a:solidFill>
                <a:effectLst/>
                <a:uLnTx/>
                <a:uFillTx/>
                <a:latin typeface="Montserrat" panose="00000500000000000000" pitchFamily="50" charset="0"/>
                <a:ea typeface="+mn-ea"/>
                <a:cs typeface="Arial" panose="020B0604020202020204" pitchFamily="34" charset="0"/>
              </a:rPr>
              <a:t>def</a:t>
            </a:r>
            <a:r>
              <a:rPr kumimoji="0" lang="fr-FR" altLang="en-US" sz="9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a:t>
            </a:r>
          </a:p>
        </p:txBody>
      </p:sp>
      <p:sp>
        <p:nvSpPr>
          <p:cNvPr id="104" name="Chevron 60">
            <a:extLst>
              <a:ext uri="{FF2B5EF4-FFF2-40B4-BE49-F238E27FC236}">
                <a16:creationId xmlns:a16="http://schemas.microsoft.com/office/drawing/2014/main" id="{0B5DF4AE-8A83-4276-906D-6A857913B743}"/>
              </a:ext>
            </a:extLst>
          </p:cNvPr>
          <p:cNvSpPr/>
          <p:nvPr/>
        </p:nvSpPr>
        <p:spPr bwMode="auto">
          <a:xfrm>
            <a:off x="3515236" y="4076746"/>
            <a:ext cx="4014787" cy="20796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RAN </a:t>
            </a:r>
            <a:r>
              <a:rPr kumimoji="0" lang="fr-FR" sz="9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itchFamily="34" charset="0"/>
              </a:rPr>
              <a:t>Completion</a:t>
            </a: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 (RAN2/3/4core)</a:t>
            </a:r>
          </a:p>
        </p:txBody>
      </p:sp>
      <p:sp>
        <p:nvSpPr>
          <p:cNvPr id="105" name="TextBox 1">
            <a:extLst>
              <a:ext uri="{FF2B5EF4-FFF2-40B4-BE49-F238E27FC236}">
                <a16:creationId xmlns:a16="http://schemas.microsoft.com/office/drawing/2014/main" id="{42E59EAA-0E03-440E-8C7E-6301B2723C42}"/>
              </a:ext>
            </a:extLst>
          </p:cNvPr>
          <p:cNvSpPr txBox="1"/>
          <p:nvPr/>
        </p:nvSpPr>
        <p:spPr>
          <a:xfrm>
            <a:off x="3213611" y="884850"/>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2022</a:t>
            </a:r>
          </a:p>
        </p:txBody>
      </p:sp>
      <p:sp>
        <p:nvSpPr>
          <p:cNvPr id="106" name="TextBox 57">
            <a:extLst>
              <a:ext uri="{FF2B5EF4-FFF2-40B4-BE49-F238E27FC236}">
                <a16:creationId xmlns:a16="http://schemas.microsoft.com/office/drawing/2014/main" id="{F8151D39-2E86-4BAD-8A11-C12D4472FD13}"/>
              </a:ext>
            </a:extLst>
          </p:cNvPr>
          <p:cNvSpPr txBox="1"/>
          <p:nvPr/>
        </p:nvSpPr>
        <p:spPr>
          <a:xfrm>
            <a:off x="5917123" y="884850"/>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2023</a:t>
            </a:r>
          </a:p>
        </p:txBody>
      </p:sp>
      <p:sp>
        <p:nvSpPr>
          <p:cNvPr id="107" name="TextBox 2">
            <a:extLst>
              <a:ext uri="{FF2B5EF4-FFF2-40B4-BE49-F238E27FC236}">
                <a16:creationId xmlns:a16="http://schemas.microsoft.com/office/drawing/2014/main" id="{C7B70528-1E99-46BE-85D0-DAA5CAD74FC1}"/>
              </a:ext>
            </a:extLst>
          </p:cNvPr>
          <p:cNvSpPr txBox="1">
            <a:spLocks noChangeArrowheads="1"/>
          </p:cNvSpPr>
          <p:nvPr/>
        </p:nvSpPr>
        <p:spPr bwMode="auto">
          <a:xfrm>
            <a:off x="1308611" y="1224575"/>
            <a:ext cx="3190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Sep.</a:t>
            </a:r>
          </a:p>
        </p:txBody>
      </p:sp>
      <p:sp>
        <p:nvSpPr>
          <p:cNvPr id="108" name="TextBox 59">
            <a:extLst>
              <a:ext uri="{FF2B5EF4-FFF2-40B4-BE49-F238E27FC236}">
                <a16:creationId xmlns:a16="http://schemas.microsoft.com/office/drawing/2014/main" id="{CDFAEF7E-FCE0-43D4-BF59-176657950ACC}"/>
              </a:ext>
            </a:extLst>
          </p:cNvPr>
          <p:cNvSpPr txBox="1">
            <a:spLocks noChangeArrowheads="1"/>
          </p:cNvSpPr>
          <p:nvPr/>
        </p:nvSpPr>
        <p:spPr bwMode="auto">
          <a:xfrm>
            <a:off x="2602423" y="1211875"/>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Mar.</a:t>
            </a:r>
          </a:p>
        </p:txBody>
      </p:sp>
      <p:sp>
        <p:nvSpPr>
          <p:cNvPr id="109" name="TextBox 60">
            <a:extLst>
              <a:ext uri="{FF2B5EF4-FFF2-40B4-BE49-F238E27FC236}">
                <a16:creationId xmlns:a16="http://schemas.microsoft.com/office/drawing/2014/main" id="{FF09310B-EB0E-4E30-B4A0-53C7D3AB1758}"/>
              </a:ext>
            </a:extLst>
          </p:cNvPr>
          <p:cNvSpPr txBox="1">
            <a:spLocks noChangeArrowheads="1"/>
          </p:cNvSpPr>
          <p:nvPr/>
        </p:nvSpPr>
        <p:spPr bwMode="auto">
          <a:xfrm>
            <a:off x="7930073" y="1224575"/>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Mar.</a:t>
            </a:r>
          </a:p>
        </p:txBody>
      </p:sp>
      <p:sp>
        <p:nvSpPr>
          <p:cNvPr id="110" name="TextBox 61">
            <a:extLst>
              <a:ext uri="{FF2B5EF4-FFF2-40B4-BE49-F238E27FC236}">
                <a16:creationId xmlns:a16="http://schemas.microsoft.com/office/drawing/2014/main" id="{99BCFE47-EFA9-474E-B50C-13BFD290143D}"/>
              </a:ext>
            </a:extLst>
          </p:cNvPr>
          <p:cNvSpPr txBox="1">
            <a:spLocks noChangeArrowheads="1"/>
          </p:cNvSpPr>
          <p:nvPr/>
        </p:nvSpPr>
        <p:spPr bwMode="auto">
          <a:xfrm>
            <a:off x="5267836" y="1224575"/>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Mar.</a:t>
            </a:r>
          </a:p>
        </p:txBody>
      </p:sp>
      <p:sp>
        <p:nvSpPr>
          <p:cNvPr id="111" name="TextBox 62">
            <a:extLst>
              <a:ext uri="{FF2B5EF4-FFF2-40B4-BE49-F238E27FC236}">
                <a16:creationId xmlns:a16="http://schemas.microsoft.com/office/drawing/2014/main" id="{A0ABE8FA-13AF-4826-9010-D902EE05321A}"/>
              </a:ext>
            </a:extLst>
          </p:cNvPr>
          <p:cNvSpPr txBox="1">
            <a:spLocks noChangeArrowheads="1"/>
          </p:cNvSpPr>
          <p:nvPr/>
        </p:nvSpPr>
        <p:spPr bwMode="auto">
          <a:xfrm>
            <a:off x="3289811" y="1224575"/>
            <a:ext cx="3159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Jun.</a:t>
            </a:r>
          </a:p>
        </p:txBody>
      </p:sp>
      <p:sp>
        <p:nvSpPr>
          <p:cNvPr id="112" name="TextBox 63">
            <a:extLst>
              <a:ext uri="{FF2B5EF4-FFF2-40B4-BE49-F238E27FC236}">
                <a16:creationId xmlns:a16="http://schemas.microsoft.com/office/drawing/2014/main" id="{9D836895-159C-4749-A927-2B039E032853}"/>
              </a:ext>
            </a:extLst>
          </p:cNvPr>
          <p:cNvSpPr txBox="1">
            <a:spLocks noChangeArrowheads="1"/>
          </p:cNvSpPr>
          <p:nvPr/>
        </p:nvSpPr>
        <p:spPr bwMode="auto">
          <a:xfrm>
            <a:off x="6002848" y="1224575"/>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Jun.</a:t>
            </a:r>
          </a:p>
        </p:txBody>
      </p:sp>
      <p:sp>
        <p:nvSpPr>
          <p:cNvPr id="113" name="TextBox 64">
            <a:extLst>
              <a:ext uri="{FF2B5EF4-FFF2-40B4-BE49-F238E27FC236}">
                <a16:creationId xmlns:a16="http://schemas.microsoft.com/office/drawing/2014/main" id="{2E6C6848-3FCD-4DF1-94D3-B2412B9A9232}"/>
              </a:ext>
            </a:extLst>
          </p:cNvPr>
          <p:cNvSpPr txBox="1">
            <a:spLocks noChangeArrowheads="1"/>
          </p:cNvSpPr>
          <p:nvPr/>
        </p:nvSpPr>
        <p:spPr bwMode="auto">
          <a:xfrm>
            <a:off x="8504748" y="1224575"/>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Jun.</a:t>
            </a:r>
          </a:p>
        </p:txBody>
      </p:sp>
      <p:sp>
        <p:nvSpPr>
          <p:cNvPr id="114" name="TextBox 65">
            <a:extLst>
              <a:ext uri="{FF2B5EF4-FFF2-40B4-BE49-F238E27FC236}">
                <a16:creationId xmlns:a16="http://schemas.microsoft.com/office/drawing/2014/main" id="{60CF51EB-38B8-47F7-A133-88B98F6B5BDE}"/>
              </a:ext>
            </a:extLst>
          </p:cNvPr>
          <p:cNvSpPr txBox="1">
            <a:spLocks noChangeArrowheads="1"/>
          </p:cNvSpPr>
          <p:nvPr/>
        </p:nvSpPr>
        <p:spPr bwMode="auto">
          <a:xfrm>
            <a:off x="4064511" y="1224575"/>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Sep.</a:t>
            </a:r>
          </a:p>
        </p:txBody>
      </p:sp>
      <p:sp>
        <p:nvSpPr>
          <p:cNvPr id="115" name="TextBox 66">
            <a:extLst>
              <a:ext uri="{FF2B5EF4-FFF2-40B4-BE49-F238E27FC236}">
                <a16:creationId xmlns:a16="http://schemas.microsoft.com/office/drawing/2014/main" id="{91510504-D0F3-4F9C-BE45-8BCD1AAAD903}"/>
              </a:ext>
            </a:extLst>
          </p:cNvPr>
          <p:cNvSpPr txBox="1">
            <a:spLocks noChangeArrowheads="1"/>
          </p:cNvSpPr>
          <p:nvPr/>
        </p:nvSpPr>
        <p:spPr bwMode="auto">
          <a:xfrm>
            <a:off x="6714048" y="1224575"/>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Sep.</a:t>
            </a:r>
          </a:p>
        </p:txBody>
      </p:sp>
      <p:sp>
        <p:nvSpPr>
          <p:cNvPr id="116" name="TextBox 67">
            <a:extLst>
              <a:ext uri="{FF2B5EF4-FFF2-40B4-BE49-F238E27FC236}">
                <a16:creationId xmlns:a16="http://schemas.microsoft.com/office/drawing/2014/main" id="{8F1F8E4D-2E92-441A-A882-F8D57B16C3C2}"/>
              </a:ext>
            </a:extLst>
          </p:cNvPr>
          <p:cNvSpPr txBox="1">
            <a:spLocks noChangeArrowheads="1"/>
          </p:cNvSpPr>
          <p:nvPr/>
        </p:nvSpPr>
        <p:spPr bwMode="auto">
          <a:xfrm>
            <a:off x="9169911" y="1224575"/>
            <a:ext cx="3206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Sep.</a:t>
            </a:r>
          </a:p>
        </p:txBody>
      </p:sp>
      <p:sp>
        <p:nvSpPr>
          <p:cNvPr id="117" name="TextBox 69">
            <a:extLst>
              <a:ext uri="{FF2B5EF4-FFF2-40B4-BE49-F238E27FC236}">
                <a16:creationId xmlns:a16="http://schemas.microsoft.com/office/drawing/2014/main" id="{87BC914C-A695-489A-A6C4-36CA90771809}"/>
              </a:ext>
            </a:extLst>
          </p:cNvPr>
          <p:cNvSpPr txBox="1">
            <a:spLocks noChangeArrowheads="1"/>
          </p:cNvSpPr>
          <p:nvPr/>
        </p:nvSpPr>
        <p:spPr bwMode="auto">
          <a:xfrm>
            <a:off x="1905511" y="1224575"/>
            <a:ext cx="3254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Dec.</a:t>
            </a:r>
          </a:p>
        </p:txBody>
      </p:sp>
      <p:sp>
        <p:nvSpPr>
          <p:cNvPr id="118" name="TextBox 70">
            <a:extLst>
              <a:ext uri="{FF2B5EF4-FFF2-40B4-BE49-F238E27FC236}">
                <a16:creationId xmlns:a16="http://schemas.microsoft.com/office/drawing/2014/main" id="{0E0CD202-2106-4A98-9DFC-57474FCDF578}"/>
              </a:ext>
            </a:extLst>
          </p:cNvPr>
          <p:cNvSpPr txBox="1">
            <a:spLocks noChangeArrowheads="1"/>
          </p:cNvSpPr>
          <p:nvPr/>
        </p:nvSpPr>
        <p:spPr bwMode="auto">
          <a:xfrm>
            <a:off x="4656648" y="1224575"/>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Dec.</a:t>
            </a:r>
          </a:p>
        </p:txBody>
      </p:sp>
      <p:sp>
        <p:nvSpPr>
          <p:cNvPr id="119" name="TextBox 71">
            <a:extLst>
              <a:ext uri="{FF2B5EF4-FFF2-40B4-BE49-F238E27FC236}">
                <a16:creationId xmlns:a16="http://schemas.microsoft.com/office/drawing/2014/main" id="{C6BCEB86-AF1B-4D1C-A5EA-BC26A71CA4DE}"/>
              </a:ext>
            </a:extLst>
          </p:cNvPr>
          <p:cNvSpPr txBox="1">
            <a:spLocks noChangeArrowheads="1"/>
          </p:cNvSpPr>
          <p:nvPr/>
        </p:nvSpPr>
        <p:spPr bwMode="auto">
          <a:xfrm>
            <a:off x="7355398" y="1224575"/>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Dec.</a:t>
            </a:r>
          </a:p>
        </p:txBody>
      </p:sp>
      <p:sp>
        <p:nvSpPr>
          <p:cNvPr id="120" name="TextBox 91">
            <a:extLst>
              <a:ext uri="{FF2B5EF4-FFF2-40B4-BE49-F238E27FC236}">
                <a16:creationId xmlns:a16="http://schemas.microsoft.com/office/drawing/2014/main" id="{0DDA0090-9F22-4275-A5B2-9DF97871D845}"/>
              </a:ext>
            </a:extLst>
          </p:cNvPr>
          <p:cNvSpPr txBox="1"/>
          <p:nvPr/>
        </p:nvSpPr>
        <p:spPr>
          <a:xfrm>
            <a:off x="8411086" y="865800"/>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2024</a:t>
            </a:r>
          </a:p>
        </p:txBody>
      </p:sp>
      <p:pic>
        <p:nvPicPr>
          <p:cNvPr id="121" name="Picture 9222" descr="A picture containing text, clipart&#10;&#10;Description automatically generated">
            <a:extLst>
              <a:ext uri="{FF2B5EF4-FFF2-40B4-BE49-F238E27FC236}">
                <a16:creationId xmlns:a16="http://schemas.microsoft.com/office/drawing/2014/main" id="{C6F78E29-F426-4D3B-ACBB-034C15414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3548" y="441937"/>
            <a:ext cx="5159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Rectangle 12">
            <a:extLst>
              <a:ext uri="{FF2B5EF4-FFF2-40B4-BE49-F238E27FC236}">
                <a16:creationId xmlns:a16="http://schemas.microsoft.com/office/drawing/2014/main" id="{B165858E-D810-44E7-B3DF-355A14595A45}"/>
              </a:ext>
            </a:extLst>
          </p:cNvPr>
          <p:cNvSpPr>
            <a:spLocks noChangeArrowheads="1"/>
          </p:cNvSpPr>
          <p:nvPr/>
        </p:nvSpPr>
        <p:spPr bwMode="auto">
          <a:xfrm>
            <a:off x="4956684" y="5106072"/>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Now</a:t>
            </a:r>
          </a:p>
        </p:txBody>
      </p:sp>
      <p:cxnSp>
        <p:nvCxnSpPr>
          <p:cNvPr id="123" name="Straight Connector 114">
            <a:extLst>
              <a:ext uri="{FF2B5EF4-FFF2-40B4-BE49-F238E27FC236}">
                <a16:creationId xmlns:a16="http://schemas.microsoft.com/office/drawing/2014/main" id="{C15782BA-1524-4298-8346-A4E2AB073A54}"/>
              </a:ext>
            </a:extLst>
          </p:cNvPr>
          <p:cNvCxnSpPr>
            <a:cxnSpLocks noChangeShapeType="1"/>
          </p:cNvCxnSpPr>
          <p:nvPr/>
        </p:nvCxnSpPr>
        <p:spPr bwMode="auto">
          <a:xfrm>
            <a:off x="5485322" y="1392909"/>
            <a:ext cx="3175" cy="3805238"/>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124" name="Chevron 60">
            <a:extLst>
              <a:ext uri="{FF2B5EF4-FFF2-40B4-BE49-F238E27FC236}">
                <a16:creationId xmlns:a16="http://schemas.microsoft.com/office/drawing/2014/main" id="{01D1B50C-1C09-4370-A4FA-4FC1B8590D82}"/>
              </a:ext>
            </a:extLst>
          </p:cNvPr>
          <p:cNvSpPr/>
          <p:nvPr/>
        </p:nvSpPr>
        <p:spPr bwMode="auto">
          <a:xfrm>
            <a:off x="6780723" y="3835446"/>
            <a:ext cx="796925" cy="20796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Maint.</a:t>
            </a:r>
          </a:p>
        </p:txBody>
      </p:sp>
      <p:sp>
        <p:nvSpPr>
          <p:cNvPr id="125" name="Chevron 60">
            <a:extLst>
              <a:ext uri="{FF2B5EF4-FFF2-40B4-BE49-F238E27FC236}">
                <a16:creationId xmlns:a16="http://schemas.microsoft.com/office/drawing/2014/main" id="{BE43642B-BA32-4247-8A5A-1D0121672F33}"/>
              </a:ext>
            </a:extLst>
          </p:cNvPr>
          <p:cNvSpPr/>
          <p:nvPr/>
        </p:nvSpPr>
        <p:spPr bwMode="auto">
          <a:xfrm>
            <a:off x="7412548" y="4081508"/>
            <a:ext cx="796925"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Maint.</a:t>
            </a:r>
          </a:p>
        </p:txBody>
      </p:sp>
      <p:sp>
        <p:nvSpPr>
          <p:cNvPr id="126" name="Chevron 58">
            <a:extLst>
              <a:ext uri="{FF2B5EF4-FFF2-40B4-BE49-F238E27FC236}">
                <a16:creationId xmlns:a16="http://schemas.microsoft.com/office/drawing/2014/main" id="{868C9E3A-CBDA-433D-A633-87501404670B}"/>
              </a:ext>
            </a:extLst>
          </p:cNvPr>
          <p:cNvSpPr/>
          <p:nvPr/>
        </p:nvSpPr>
        <p:spPr bwMode="auto">
          <a:xfrm>
            <a:off x="6263198" y="4638721"/>
            <a:ext cx="2386013" cy="239712"/>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ASN.1 &amp; Open APIs </a:t>
            </a:r>
          </a:p>
        </p:txBody>
      </p:sp>
      <p:grpSp>
        <p:nvGrpSpPr>
          <p:cNvPr id="127" name="Group 17">
            <a:extLst>
              <a:ext uri="{FF2B5EF4-FFF2-40B4-BE49-F238E27FC236}">
                <a16:creationId xmlns:a16="http://schemas.microsoft.com/office/drawing/2014/main" id="{B80B4192-A53E-4731-A526-0CBFD722E472}"/>
              </a:ext>
            </a:extLst>
          </p:cNvPr>
          <p:cNvGrpSpPr>
            <a:grpSpLocks/>
          </p:cNvGrpSpPr>
          <p:nvPr/>
        </p:nvGrpSpPr>
        <p:grpSpPr bwMode="auto">
          <a:xfrm>
            <a:off x="7614161" y="4633958"/>
            <a:ext cx="947737" cy="482600"/>
            <a:chOff x="7917288" y="3354946"/>
            <a:chExt cx="948590" cy="482958"/>
          </a:xfrm>
        </p:grpSpPr>
        <p:sp>
          <p:nvSpPr>
            <p:cNvPr id="128" name="Diamond 16">
              <a:extLst>
                <a:ext uri="{FF2B5EF4-FFF2-40B4-BE49-F238E27FC236}">
                  <a16:creationId xmlns:a16="http://schemas.microsoft.com/office/drawing/2014/main" id="{0EF95B46-D8DE-4FC8-9375-4F5CF76F1084}"/>
                </a:ext>
              </a:extLst>
            </p:cNvPr>
            <p:cNvSpPr>
              <a:spLocks noChangeArrowheads="1"/>
            </p:cNvSpPr>
            <p:nvPr/>
          </p:nvSpPr>
          <p:spPr bwMode="auto">
            <a:xfrm>
              <a:off x="8113690" y="3354946"/>
              <a:ext cx="573110" cy="482958"/>
            </a:xfrm>
            <a:prstGeom prst="diamond">
              <a:avLst/>
            </a:prstGeom>
            <a:solidFill>
              <a:srgbClr val="31859C"/>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 name="Chevron 58">
              <a:extLst>
                <a:ext uri="{FF2B5EF4-FFF2-40B4-BE49-F238E27FC236}">
                  <a16:creationId xmlns:a16="http://schemas.microsoft.com/office/drawing/2014/main" id="{5E85C182-A339-4470-89A8-8F88E132D7BC}"/>
                </a:ext>
              </a:extLst>
            </p:cNvPr>
            <p:cNvSpPr>
              <a:spLocks noChangeArrowheads="1"/>
            </p:cNvSpPr>
            <p:nvPr/>
          </p:nvSpPr>
          <p:spPr bwMode="auto">
            <a:xfrm>
              <a:off x="7917288" y="3439885"/>
              <a:ext cx="948590" cy="375481"/>
            </a:xfrm>
            <a:prstGeom prst="chevron">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ASN.1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pitchFamily="50" charset="0"/>
                  <a:ea typeface="+mn-ea"/>
                  <a:cs typeface="Arial" panose="020B0604020202020204" pitchFamily="34" charset="0"/>
                </a:rPr>
                <a:t>1st review</a:t>
              </a:r>
            </a:p>
          </p:txBody>
        </p:sp>
      </p:grpSp>
      <p:sp>
        <p:nvSpPr>
          <p:cNvPr id="130" name="Title 1">
            <a:extLst>
              <a:ext uri="{FF2B5EF4-FFF2-40B4-BE49-F238E27FC236}">
                <a16:creationId xmlns:a16="http://schemas.microsoft.com/office/drawing/2014/main" id="{AB671980-3B7B-4804-852C-44DD9639FF7C}"/>
              </a:ext>
            </a:extLst>
          </p:cNvPr>
          <p:cNvSpPr txBox="1">
            <a:spLocks/>
          </p:cNvSpPr>
          <p:nvPr/>
        </p:nvSpPr>
        <p:spPr bwMode="auto">
          <a:xfrm>
            <a:off x="373324" y="132500"/>
            <a:ext cx="8322173"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FF0000"/>
                </a:solidFill>
                <a:effectLst/>
                <a:uLnTx/>
                <a:uFillTx/>
                <a:latin typeface="Calibri"/>
                <a:ea typeface="+mj-ea"/>
                <a:cs typeface="+mj-cs"/>
              </a:rPr>
              <a:t>Release 18 timeline– figure with SA5 OAM</a:t>
            </a:r>
            <a:endParaRPr kumimoji="0" lang="en-US" sz="3200" b="0" i="0" u="none" strike="noStrike" kern="1200" cap="none" spc="0" normalizeH="0" baseline="0" noProof="0" dirty="0">
              <a:ln>
                <a:noFill/>
              </a:ln>
              <a:solidFill>
                <a:srgbClr val="FF0000"/>
              </a:solidFill>
              <a:effectLst/>
              <a:uLnTx/>
              <a:uFillTx/>
              <a:latin typeface="Calibri"/>
              <a:ea typeface="+mj-ea"/>
              <a:cs typeface="+mj-cs"/>
            </a:endParaRPr>
          </a:p>
        </p:txBody>
      </p:sp>
      <p:sp>
        <p:nvSpPr>
          <p:cNvPr id="137" name="Chevron 60">
            <a:extLst>
              <a:ext uri="{FF2B5EF4-FFF2-40B4-BE49-F238E27FC236}">
                <a16:creationId xmlns:a16="http://schemas.microsoft.com/office/drawing/2014/main" id="{A63F40B6-CCAA-4193-813E-9464CC23B986}"/>
              </a:ext>
            </a:extLst>
          </p:cNvPr>
          <p:cNvSpPr/>
          <p:nvPr/>
        </p:nvSpPr>
        <p:spPr bwMode="auto">
          <a:xfrm>
            <a:off x="2773873" y="2554455"/>
            <a:ext cx="3421063" cy="224007"/>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Studies</a:t>
            </a: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(SA5 OAM)</a:t>
            </a:r>
          </a:p>
        </p:txBody>
      </p:sp>
      <p:sp>
        <p:nvSpPr>
          <p:cNvPr id="138" name="Chevron 60">
            <a:extLst>
              <a:ext uri="{FF2B5EF4-FFF2-40B4-BE49-F238E27FC236}">
                <a16:creationId xmlns:a16="http://schemas.microsoft.com/office/drawing/2014/main" id="{3A66003F-07CF-48C6-8F3D-F59BBE9E9A88}"/>
              </a:ext>
            </a:extLst>
          </p:cNvPr>
          <p:cNvSpPr/>
          <p:nvPr/>
        </p:nvSpPr>
        <p:spPr bwMode="auto">
          <a:xfrm>
            <a:off x="2768637" y="2803863"/>
            <a:ext cx="4094633" cy="20186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1 (SA5 OAM)</a:t>
            </a:r>
          </a:p>
        </p:txBody>
      </p:sp>
      <p:sp>
        <p:nvSpPr>
          <p:cNvPr id="139" name="Chevron 60">
            <a:extLst>
              <a:ext uri="{FF2B5EF4-FFF2-40B4-BE49-F238E27FC236}">
                <a16:creationId xmlns:a16="http://schemas.microsoft.com/office/drawing/2014/main" id="{CF66D53C-6EBA-4C81-A5FD-C8EEC6F18F12}"/>
              </a:ext>
            </a:extLst>
          </p:cNvPr>
          <p:cNvSpPr/>
          <p:nvPr/>
        </p:nvSpPr>
        <p:spPr bwMode="auto">
          <a:xfrm>
            <a:off x="3489041" y="3053650"/>
            <a:ext cx="4040981" cy="32045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and stage 3 work (OAM/CN related),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provide inputs to CT</a:t>
            </a:r>
          </a:p>
        </p:txBody>
      </p:sp>
      <p:sp>
        <p:nvSpPr>
          <p:cNvPr id="140" name="Chevron 60">
            <a:extLst>
              <a:ext uri="{FF2B5EF4-FFF2-40B4-BE49-F238E27FC236}">
                <a16:creationId xmlns:a16="http://schemas.microsoft.com/office/drawing/2014/main" id="{EADCEF38-873E-4FCB-A899-8A00CA330649}"/>
              </a:ext>
            </a:extLst>
          </p:cNvPr>
          <p:cNvSpPr/>
          <p:nvPr/>
        </p:nvSpPr>
        <p:spPr bwMode="auto">
          <a:xfrm>
            <a:off x="3486661" y="3415934"/>
            <a:ext cx="4633911" cy="20731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and stage 3 work (RAN related)</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endParaRPr>
          </a:p>
        </p:txBody>
      </p:sp>
      <p:sp>
        <p:nvSpPr>
          <p:cNvPr id="141" name="矩形 1">
            <a:extLst>
              <a:ext uri="{FF2B5EF4-FFF2-40B4-BE49-F238E27FC236}">
                <a16:creationId xmlns:a16="http://schemas.microsoft.com/office/drawing/2014/main" id="{877907D7-C211-4EE8-9E8C-5D4D2BD47A8D}"/>
              </a:ext>
            </a:extLst>
          </p:cNvPr>
          <p:cNvSpPr>
            <a:spLocks noChangeArrowheads="1"/>
          </p:cNvSpPr>
          <p:nvPr/>
        </p:nvSpPr>
        <p:spPr bwMode="auto">
          <a:xfrm>
            <a:off x="875223" y="2503427"/>
            <a:ext cx="7448546" cy="1184925"/>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文本框 2">
            <a:extLst>
              <a:ext uri="{FF2B5EF4-FFF2-40B4-BE49-F238E27FC236}">
                <a16:creationId xmlns:a16="http://schemas.microsoft.com/office/drawing/2014/main" id="{EBD462BF-A58C-461C-9282-5830333D0497}"/>
              </a:ext>
            </a:extLst>
          </p:cNvPr>
          <p:cNvSpPr txBox="1">
            <a:spLocks noChangeArrowheads="1"/>
          </p:cNvSpPr>
          <p:nvPr/>
        </p:nvSpPr>
        <p:spPr bwMode="auto">
          <a:xfrm>
            <a:off x="1084773" y="3189228"/>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SA5 OAM Rel-18 Timeline </a:t>
            </a:r>
            <a:endParaRPr kumimoji="0" lang="zh-CN" altLang="en-US" sz="13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1" name="矩形 51">
            <a:extLst>
              <a:ext uri="{FF2B5EF4-FFF2-40B4-BE49-F238E27FC236}">
                <a16:creationId xmlns:a16="http://schemas.microsoft.com/office/drawing/2014/main" id="{EEBED6A4-ADB6-48C0-B6C9-FBE75AC8E6DC}"/>
              </a:ext>
            </a:extLst>
          </p:cNvPr>
          <p:cNvSpPr/>
          <p:nvPr/>
        </p:nvSpPr>
        <p:spPr>
          <a:xfrm>
            <a:off x="246994" y="5990550"/>
            <a:ext cx="1438214" cy="307777"/>
          </a:xfrm>
          <a:prstGeom prst="rect">
            <a:avLst/>
          </a:prstGeom>
          <a:solidFill>
            <a:srgbClr val="00B0F0"/>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Ref: S5-233555</a:t>
            </a:r>
            <a:endPar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9317184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B8FB1D02-CFC0-4690-B9A8-136BAF479062}"/>
              </a:ext>
            </a:extLst>
          </p:cNvPr>
          <p:cNvSpPr>
            <a:spLocks noGrp="1"/>
          </p:cNvSpPr>
          <p:nvPr>
            <p:ph idx="1"/>
          </p:nvPr>
        </p:nvSpPr>
        <p:spPr>
          <a:xfrm>
            <a:off x="144850" y="1096962"/>
            <a:ext cx="8637587" cy="4664075"/>
          </a:xfrm>
        </p:spPr>
        <p:txBody>
          <a:bodyPr/>
          <a:lstStyle/>
          <a:p>
            <a:pPr marL="341313" indent="-341313">
              <a:defRPr/>
            </a:pPr>
            <a:r>
              <a:rPr lang="en-US" altLang="en-US" sz="1800" dirty="0"/>
              <a:t>Release 18 Freezes and other milestones, sorted by dates :</a:t>
            </a:r>
          </a:p>
          <a:p>
            <a:pPr lvl="1">
              <a:defRPr/>
            </a:pPr>
            <a:r>
              <a:rPr lang="en-GB" altLang="en-US" sz="1400" dirty="0"/>
              <a:t>Sept 2021 (TSG#93): </a:t>
            </a:r>
            <a:r>
              <a:rPr lang="en-GB" altLang="en-US" sz="1100" dirty="0"/>
              <a:t>Stage 1: 80% normative work; SA Workshop; joint SA/RAN/CT meeting</a:t>
            </a:r>
          </a:p>
          <a:p>
            <a:pPr lvl="1">
              <a:defRPr/>
            </a:pPr>
            <a:r>
              <a:rPr lang="en-GB" altLang="en-US" sz="1400" b="1" dirty="0"/>
              <a:t>Dec 2021 (TSG#94): </a:t>
            </a:r>
          </a:p>
          <a:p>
            <a:pPr lvl="2">
              <a:defRPr/>
            </a:pPr>
            <a:r>
              <a:rPr lang="en-GB" altLang="en-US" sz="1050" dirty="0"/>
              <a:t>Stage 1: 100% normative work</a:t>
            </a:r>
          </a:p>
          <a:p>
            <a:pPr lvl="2">
              <a:defRPr/>
            </a:pPr>
            <a:r>
              <a:rPr lang="en-US" altLang="en-US" sz="1050" dirty="0"/>
              <a:t>RAN/SA/CT</a:t>
            </a:r>
            <a:r>
              <a:rPr lang="en-GB" altLang="en-US" sz="1050" dirty="0"/>
              <a:t> joint meeting on Rel-18 content; SA2 Work Items prioritization; RAN Content Definition</a:t>
            </a:r>
          </a:p>
          <a:p>
            <a:pPr lvl="1">
              <a:defRPr/>
            </a:pPr>
            <a:r>
              <a:rPr lang="en-US" altLang="en-US" sz="1400" dirty="0"/>
              <a:t>Mar 2022 (TSG#95): </a:t>
            </a:r>
            <a:r>
              <a:rPr lang="en-US" altLang="en-US" sz="1100" dirty="0"/>
              <a:t>RAN4-lead WIDs specified</a:t>
            </a:r>
          </a:p>
          <a:p>
            <a:pPr lvl="1">
              <a:defRPr/>
            </a:pPr>
            <a:r>
              <a:rPr lang="en-US" altLang="en-US" sz="1200" i="1" dirty="0"/>
              <a:t>June 2022 (#96) till March 2023 (#99)</a:t>
            </a:r>
            <a:r>
              <a:rPr lang="en-GB" altLang="en-US" sz="1200" i="1" dirty="0"/>
              <a:t>: </a:t>
            </a:r>
            <a:r>
              <a:rPr lang="en-US" altLang="en-US" sz="1100" i="1" dirty="0"/>
              <a:t>no specific deadline</a:t>
            </a:r>
            <a:endParaRPr lang="en-US" altLang="en-US" sz="1000" i="1" dirty="0"/>
          </a:p>
          <a:p>
            <a:pPr lvl="1">
              <a:defRPr/>
            </a:pPr>
            <a:r>
              <a:rPr lang="en-US" altLang="en-US" sz="1400" b="1" dirty="0"/>
              <a:t>June 2023 (TSG#100): </a:t>
            </a:r>
            <a:r>
              <a:rPr lang="en-US" altLang="en-US" sz="1100" b="1" dirty="0"/>
              <a:t>Stage 2 Functional work (SA2 and SA6) Freeze</a:t>
            </a:r>
          </a:p>
          <a:p>
            <a:pPr lvl="1">
              <a:defRPr/>
            </a:pPr>
            <a:r>
              <a:rPr lang="en-US" altLang="en-US" sz="1400" dirty="0"/>
              <a:t>Sep 2023 (TSG#101): </a:t>
            </a:r>
          </a:p>
          <a:p>
            <a:pPr lvl="2">
              <a:defRPr/>
            </a:pPr>
            <a:r>
              <a:rPr lang="en-US" altLang="en-US" sz="1100" dirty="0"/>
              <a:t>RAN1 freeze before maintenance</a:t>
            </a:r>
          </a:p>
          <a:p>
            <a:pPr lvl="2">
              <a:defRPr/>
            </a:pPr>
            <a:r>
              <a:rPr lang="en-US" altLang="en-US" sz="1100" dirty="0"/>
              <a:t>Freeze for SA3</a:t>
            </a:r>
          </a:p>
          <a:p>
            <a:pPr lvl="1">
              <a:defRPr/>
            </a:pPr>
            <a:r>
              <a:rPr lang="en-US" altLang="en-US" sz="1400" dirty="0"/>
              <a:t>Dec 2023 (TSG#102):</a:t>
            </a:r>
          </a:p>
          <a:p>
            <a:pPr lvl="2">
              <a:defRPr/>
            </a:pPr>
            <a:r>
              <a:rPr lang="en-US" altLang="en-US" sz="1100" dirty="0"/>
              <a:t>RAN1 freeze after maintenance</a:t>
            </a:r>
          </a:p>
          <a:p>
            <a:pPr lvl="2">
              <a:defRPr/>
            </a:pPr>
            <a:r>
              <a:rPr lang="en-US" altLang="en-US" sz="1100" dirty="0"/>
              <a:t>RAN2, RAN3, RAN4Core freeze before maintenance</a:t>
            </a:r>
          </a:p>
          <a:p>
            <a:pPr lvl="1">
              <a:defRPr/>
            </a:pPr>
            <a:r>
              <a:rPr lang="en-US" altLang="en-US" sz="1400" dirty="0"/>
              <a:t>Mar 2024 (TSG#103):</a:t>
            </a:r>
          </a:p>
          <a:p>
            <a:pPr lvl="2">
              <a:defRPr/>
            </a:pPr>
            <a:r>
              <a:rPr lang="en-US" altLang="en-US" sz="1100" dirty="0"/>
              <a:t>RAN2, RAN3, RAN4Core freeze maintenance</a:t>
            </a:r>
          </a:p>
          <a:p>
            <a:pPr lvl="2">
              <a:defRPr/>
            </a:pPr>
            <a:r>
              <a:rPr lang="en-US" altLang="en-US" sz="1100" dirty="0"/>
              <a:t>Stage 3 (all CT WGs; SA WGs involved with Stage 3) freeze</a:t>
            </a:r>
          </a:p>
          <a:p>
            <a:pPr lvl="2">
              <a:defRPr/>
            </a:pPr>
            <a:r>
              <a:rPr lang="en-US" altLang="en-US" sz="1100" i="1" dirty="0"/>
              <a:t>(also first review of ASN.1)</a:t>
            </a:r>
          </a:p>
          <a:p>
            <a:pPr lvl="1">
              <a:defRPr/>
            </a:pPr>
            <a:r>
              <a:rPr lang="en-US" altLang="en-US" sz="1400" dirty="0"/>
              <a:t>June 2024 (TSG#104):</a:t>
            </a:r>
            <a:r>
              <a:rPr lang="en-GB" altLang="en-US" sz="1100" dirty="0"/>
              <a:t> </a:t>
            </a:r>
          </a:p>
          <a:p>
            <a:pPr lvl="2">
              <a:defRPr/>
            </a:pPr>
            <a:r>
              <a:rPr lang="en-US" altLang="en-US" sz="1100" dirty="0"/>
              <a:t>RAN4Perf freeze</a:t>
            </a:r>
          </a:p>
          <a:p>
            <a:pPr lvl="2">
              <a:defRPr/>
            </a:pPr>
            <a:r>
              <a:rPr lang="en-US" altLang="en-US" sz="1100" dirty="0"/>
              <a:t>“coding freeze”. Freeze of:</a:t>
            </a:r>
            <a:r>
              <a:rPr lang="en-GB" altLang="en-US" sz="1100" dirty="0"/>
              <a:t>ASN-1; Open APIs</a:t>
            </a:r>
          </a:p>
          <a:p>
            <a:pPr lvl="1">
              <a:defRPr/>
            </a:pPr>
            <a:endParaRPr lang="en-US" altLang="en-US" sz="1100" dirty="0"/>
          </a:p>
        </p:txBody>
      </p:sp>
      <p:sp>
        <p:nvSpPr>
          <p:cNvPr id="6" name="Oval 1">
            <a:extLst>
              <a:ext uri="{FF2B5EF4-FFF2-40B4-BE49-F238E27FC236}">
                <a16:creationId xmlns:a16="http://schemas.microsoft.com/office/drawing/2014/main" id="{98DC98DB-58D8-4443-A0ED-12FAFA77FB37}"/>
              </a:ext>
            </a:extLst>
          </p:cNvPr>
          <p:cNvSpPr>
            <a:spLocks noChangeArrowheads="1"/>
          </p:cNvSpPr>
          <p:nvPr/>
        </p:nvSpPr>
        <p:spPr bwMode="auto">
          <a:xfrm>
            <a:off x="657612" y="2551112"/>
            <a:ext cx="4249738" cy="3111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7" name="Straight Arrow Connector 6">
            <a:extLst>
              <a:ext uri="{FF2B5EF4-FFF2-40B4-BE49-F238E27FC236}">
                <a16:creationId xmlns:a16="http://schemas.microsoft.com/office/drawing/2014/main" id="{90A97178-5AC6-4195-8791-B007DBE99919}"/>
              </a:ext>
            </a:extLst>
          </p:cNvPr>
          <p:cNvCxnSpPr>
            <a:cxnSpLocks noChangeShapeType="1"/>
          </p:cNvCxnSpPr>
          <p:nvPr/>
        </p:nvCxnSpPr>
        <p:spPr bwMode="auto">
          <a:xfrm>
            <a:off x="43250" y="2682874"/>
            <a:ext cx="682625" cy="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8" name="TextBox 6">
            <a:extLst>
              <a:ext uri="{FF2B5EF4-FFF2-40B4-BE49-F238E27FC236}">
                <a16:creationId xmlns:a16="http://schemas.microsoft.com/office/drawing/2014/main" id="{68670BF9-CFF8-4D72-BFF9-A8AEA564D07F}"/>
              </a:ext>
            </a:extLst>
          </p:cNvPr>
          <p:cNvSpPr txBox="1">
            <a:spLocks noChangeArrowheads="1"/>
          </p:cNvSpPr>
          <p:nvPr/>
        </p:nvSpPr>
        <p:spPr bwMode="auto">
          <a:xfrm>
            <a:off x="0" y="2878064"/>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3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Now</a:t>
            </a:r>
          </a:p>
        </p:txBody>
      </p:sp>
      <p:sp>
        <p:nvSpPr>
          <p:cNvPr id="9" name="标题 1">
            <a:extLst>
              <a:ext uri="{FF2B5EF4-FFF2-40B4-BE49-F238E27FC236}">
                <a16:creationId xmlns:a16="http://schemas.microsoft.com/office/drawing/2014/main" id="{56858734-5EDE-4E59-9870-B4E95D85064C}"/>
              </a:ext>
            </a:extLst>
          </p:cNvPr>
          <p:cNvSpPr txBox="1">
            <a:spLocks/>
          </p:cNvSpPr>
          <p:nvPr/>
        </p:nvSpPr>
        <p:spPr bwMode="auto">
          <a:xfrm>
            <a:off x="117053" y="44669"/>
            <a:ext cx="10773369" cy="81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0" i="0" u="none" strike="noStrike" kern="0" cap="none" spc="0" normalizeH="0" baseline="0" noProof="0" dirty="0">
                <a:ln>
                  <a:noFill/>
                </a:ln>
                <a:solidFill>
                  <a:srgbClr val="FF0000"/>
                </a:solidFill>
                <a:effectLst/>
                <a:uLnTx/>
                <a:uFillTx/>
                <a:latin typeface="Calibri"/>
                <a:ea typeface="宋体" panose="02010600030101010101" pitchFamily="2" charset="-122"/>
                <a:cs typeface="+mj-cs"/>
              </a:rPr>
              <a:t>Release 18 timelines – with SA5 OAM text</a:t>
            </a:r>
            <a:endParaRPr kumimoji="0" lang="en-US" sz="3600" b="0" i="0" u="none" strike="noStrike" kern="0" cap="none" spc="0" normalizeH="0" baseline="0" noProof="0" dirty="0">
              <a:ln>
                <a:noFill/>
              </a:ln>
              <a:solidFill>
                <a:srgbClr val="FF0000"/>
              </a:solidFill>
              <a:effectLst/>
              <a:uLnTx/>
              <a:uFillTx/>
              <a:latin typeface="Calibri"/>
              <a:ea typeface="+mj-ea"/>
              <a:cs typeface="+mj-cs"/>
            </a:endParaRPr>
          </a:p>
        </p:txBody>
      </p:sp>
      <p:sp>
        <p:nvSpPr>
          <p:cNvPr id="12" name="Content Placeholder 5">
            <a:extLst>
              <a:ext uri="{FF2B5EF4-FFF2-40B4-BE49-F238E27FC236}">
                <a16:creationId xmlns:a16="http://schemas.microsoft.com/office/drawing/2014/main" id="{0392B4D0-88B5-40B2-8954-ED5117764BE3}"/>
              </a:ext>
            </a:extLst>
          </p:cNvPr>
          <p:cNvSpPr txBox="1">
            <a:spLocks/>
          </p:cNvSpPr>
          <p:nvPr/>
        </p:nvSpPr>
        <p:spPr bwMode="auto">
          <a:xfrm>
            <a:off x="6670487" y="2664477"/>
            <a:ext cx="5156198"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342861" indent="-342861" algn="l" rtl="0" eaLnBrk="0" fontAlgn="base" hangingPunct="0">
              <a:spcBef>
                <a:spcPct val="20000"/>
              </a:spcBef>
              <a:spcAft>
                <a:spcPct val="0"/>
              </a:spcAft>
              <a:buFontTx/>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ct val="20000"/>
              </a:spcBef>
              <a:spcAft>
                <a:spcPct val="0"/>
              </a:spcAft>
              <a:buClrTx/>
              <a:buSzTx/>
              <a:buFontTx/>
              <a:buBlip>
                <a:blip r:embed="rId2"/>
              </a:buBlip>
              <a:tabLst/>
              <a:defRPr/>
            </a:pPr>
            <a:r>
              <a:rPr kumimoji="0" lang="en-US" altLang="en-US" sz="1800" b="0" i="0" u="none" strike="noStrike" kern="0" cap="none" spc="0" normalizeH="0" baseline="0" noProof="0" dirty="0">
                <a:ln>
                  <a:noFill/>
                </a:ln>
                <a:solidFill>
                  <a:prstClr val="black"/>
                </a:solidFill>
                <a:effectLst/>
                <a:uLnTx/>
                <a:uFillTx/>
                <a:latin typeface="Calibri"/>
                <a:ea typeface="MS PGothic" panose="020B0600070205080204" pitchFamily="34" charset="-128"/>
              </a:rPr>
              <a:t>SA5 OAM Release 18 Freezes and other milestones, sorted by dates :</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US" altLang="en-US"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Mar 2022 (TSG#95): </a:t>
            </a:r>
            <a:r>
              <a:rPr kumimoji="0" lang="en-US" alt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SA5 SIDs/WIDs specified</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US" altLang="en-US"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Mar 2023 (TSG#99) and Jun 2023(TSG#100): SA5 SID concluded and Rel-18 WID started if needed</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US" altLang="en-US"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Sep 2023 (TSG#101): Stage 1 work freeze</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US" altLang="zh-CN"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Dec</a:t>
            </a:r>
            <a:r>
              <a:rPr kumimoji="0" lang="en-US" altLang="en-US"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2023 (TSG#102): </a:t>
            </a:r>
            <a:r>
              <a:rPr kumimoji="0" lang="en-US" alt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Stage 2 Functional work Freeze and stage 3(OAM/CN related), provide inputs to CT</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US" altLang="zh-CN"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Mar</a:t>
            </a:r>
            <a:r>
              <a:rPr kumimoji="0" lang="en-US" altLang="en-US" sz="1400" b="1"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2024 (TSG#103): </a:t>
            </a:r>
            <a:r>
              <a:rPr kumimoji="0" lang="en-US" alt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Stage 2 Functional work Freeze and stage 3 (RAN related)</a:t>
            </a:r>
            <a:endParaRPr kumimoji="0" lang="en-GB" alt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13" name="Rectangle 12">
            <a:extLst>
              <a:ext uri="{FF2B5EF4-FFF2-40B4-BE49-F238E27FC236}">
                <a16:creationId xmlns:a16="http://schemas.microsoft.com/office/drawing/2014/main" id="{027292F1-D319-48CA-B6A9-ED99C2A7DA91}"/>
              </a:ext>
            </a:extLst>
          </p:cNvPr>
          <p:cNvSpPr>
            <a:spLocks noChangeArrowheads="1"/>
          </p:cNvSpPr>
          <p:nvPr/>
        </p:nvSpPr>
        <p:spPr bwMode="auto">
          <a:xfrm>
            <a:off x="7073537" y="3510058"/>
            <a:ext cx="4753148" cy="1755903"/>
          </a:xfrm>
          <a:prstGeom prst="rect">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4" name="Straight Arrow Connector 6">
            <a:extLst>
              <a:ext uri="{FF2B5EF4-FFF2-40B4-BE49-F238E27FC236}">
                <a16:creationId xmlns:a16="http://schemas.microsoft.com/office/drawing/2014/main" id="{6677735D-5FF1-476F-81E3-69BBC97BE7A6}"/>
              </a:ext>
            </a:extLst>
          </p:cNvPr>
          <p:cNvCxnSpPr>
            <a:cxnSpLocks noChangeShapeType="1"/>
          </p:cNvCxnSpPr>
          <p:nvPr/>
        </p:nvCxnSpPr>
        <p:spPr bwMode="auto">
          <a:xfrm flipH="1" flipV="1">
            <a:off x="9349418" y="5265961"/>
            <a:ext cx="400004" cy="407762"/>
          </a:xfrm>
          <a:prstGeom prst="straightConnector1">
            <a:avLst/>
          </a:prstGeom>
          <a:noFill/>
          <a:ln w="571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15" name="TextBox 12">
            <a:extLst>
              <a:ext uri="{FF2B5EF4-FFF2-40B4-BE49-F238E27FC236}">
                <a16:creationId xmlns:a16="http://schemas.microsoft.com/office/drawing/2014/main" id="{B0F5D306-E1AD-4E73-952A-C3E0B7F5124D}"/>
              </a:ext>
            </a:extLst>
          </p:cNvPr>
          <p:cNvSpPr txBox="1">
            <a:spLocks noChangeArrowheads="1"/>
          </p:cNvSpPr>
          <p:nvPr/>
        </p:nvSpPr>
        <p:spPr bwMode="auto">
          <a:xfrm>
            <a:off x="9127465" y="5668726"/>
            <a:ext cx="13757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Updated at SA5#146bis-e</a:t>
            </a:r>
          </a:p>
        </p:txBody>
      </p:sp>
      <p:cxnSp>
        <p:nvCxnSpPr>
          <p:cNvPr id="16" name="直接箭头连接符 13">
            <a:extLst>
              <a:ext uri="{FF2B5EF4-FFF2-40B4-BE49-F238E27FC236}">
                <a16:creationId xmlns:a16="http://schemas.microsoft.com/office/drawing/2014/main" id="{32238234-6A89-48A3-B1D8-D9D0E8F3ED6A}"/>
              </a:ext>
            </a:extLst>
          </p:cNvPr>
          <p:cNvCxnSpPr>
            <a:cxnSpLocks noChangeShapeType="1"/>
          </p:cNvCxnSpPr>
          <p:nvPr/>
        </p:nvCxnSpPr>
        <p:spPr bwMode="auto">
          <a:xfrm flipH="1" flipV="1">
            <a:off x="4907351" y="3002035"/>
            <a:ext cx="2298792" cy="1393553"/>
          </a:xfrm>
          <a:prstGeom prst="straightConnector1">
            <a:avLst/>
          </a:prstGeom>
          <a:noFill/>
          <a:ln w="9525" algn="ctr">
            <a:solidFill>
              <a:srgbClr val="00B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 name="直接箭头连接符 11">
            <a:extLst>
              <a:ext uri="{FF2B5EF4-FFF2-40B4-BE49-F238E27FC236}">
                <a16:creationId xmlns:a16="http://schemas.microsoft.com/office/drawing/2014/main" id="{A423B560-243C-458D-A653-03DB3F3445DC}"/>
              </a:ext>
            </a:extLst>
          </p:cNvPr>
          <p:cNvCxnSpPr>
            <a:cxnSpLocks noChangeShapeType="1"/>
          </p:cNvCxnSpPr>
          <p:nvPr/>
        </p:nvCxnSpPr>
        <p:spPr bwMode="auto">
          <a:xfrm flipH="1" flipV="1">
            <a:off x="2801924" y="4469068"/>
            <a:ext cx="4314713" cy="367575"/>
          </a:xfrm>
          <a:prstGeom prst="straightConnector1">
            <a:avLst/>
          </a:prstGeom>
          <a:noFill/>
          <a:ln w="9525" algn="ctr">
            <a:solidFill>
              <a:srgbClr val="00B050"/>
            </a:solidFill>
            <a:round/>
            <a:headEnd type="triangle" w="med" len="med"/>
            <a:tailEnd type="triangle" w="med" len="med"/>
          </a:ln>
          <a:extLst>
            <a:ext uri="{909E8E84-426E-40DD-AFC4-6F175D3DCCD1}">
              <a14:hiddenFill xmlns:a14="http://schemas.microsoft.com/office/drawing/2010/main">
                <a:noFill/>
              </a14:hiddenFill>
            </a:ext>
          </a:extLst>
        </p:spPr>
      </p:cxnSp>
      <p:sp>
        <p:nvSpPr>
          <p:cNvPr id="18" name="文本框 27">
            <a:extLst>
              <a:ext uri="{FF2B5EF4-FFF2-40B4-BE49-F238E27FC236}">
                <a16:creationId xmlns:a16="http://schemas.microsoft.com/office/drawing/2014/main" id="{0C178EFF-0118-4301-B775-1D9193960FA2}"/>
              </a:ext>
            </a:extLst>
          </p:cNvPr>
          <p:cNvSpPr txBox="1"/>
          <p:nvPr/>
        </p:nvSpPr>
        <p:spPr>
          <a:xfrm>
            <a:off x="4934400" y="3659014"/>
            <a:ext cx="1565257"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rPr>
              <a:t>Support of SA2, provide inputs to CT</a:t>
            </a:r>
            <a:endParaRPr kumimoji="0" lang="zh-CN" altLang="en-US" sz="1200" b="0"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9" name="文本框 28">
            <a:extLst>
              <a:ext uri="{FF2B5EF4-FFF2-40B4-BE49-F238E27FC236}">
                <a16:creationId xmlns:a16="http://schemas.microsoft.com/office/drawing/2014/main" id="{7BB7B406-D148-481F-B802-F2CBE1F42607}"/>
              </a:ext>
            </a:extLst>
          </p:cNvPr>
          <p:cNvSpPr txBox="1"/>
          <p:nvPr/>
        </p:nvSpPr>
        <p:spPr>
          <a:xfrm>
            <a:off x="5220995" y="4760707"/>
            <a:ext cx="1300973"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0"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rPr>
              <a:t>Support of RAN</a:t>
            </a:r>
            <a:endParaRPr kumimoji="0" lang="zh-CN" altLang="en-US" sz="1200" b="0" i="0" u="none" strike="noStrike" kern="1200" cap="none" spc="0" normalizeH="0" baseline="0" noProof="0" dirty="0">
              <a:ln>
                <a:noFill/>
              </a:ln>
              <a:solidFill>
                <a:srgbClr val="00B050"/>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24" name="Straight Arrow Connector 6">
            <a:extLst>
              <a:ext uri="{FF2B5EF4-FFF2-40B4-BE49-F238E27FC236}">
                <a16:creationId xmlns:a16="http://schemas.microsoft.com/office/drawing/2014/main" id="{F48B49D4-9A20-4397-88E6-9DD3F65338E9}"/>
              </a:ext>
            </a:extLst>
          </p:cNvPr>
          <p:cNvCxnSpPr>
            <a:cxnSpLocks noChangeShapeType="1"/>
          </p:cNvCxnSpPr>
          <p:nvPr/>
        </p:nvCxnSpPr>
        <p:spPr bwMode="auto">
          <a:xfrm>
            <a:off x="6416700" y="3681748"/>
            <a:ext cx="682625" cy="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 name="TextBox 6">
            <a:extLst>
              <a:ext uri="{FF2B5EF4-FFF2-40B4-BE49-F238E27FC236}">
                <a16:creationId xmlns:a16="http://schemas.microsoft.com/office/drawing/2014/main" id="{A85FB4A6-727A-49FD-8B03-BE077DA522C3}"/>
              </a:ext>
            </a:extLst>
          </p:cNvPr>
          <p:cNvSpPr txBox="1">
            <a:spLocks noChangeArrowheads="1"/>
          </p:cNvSpPr>
          <p:nvPr/>
        </p:nvSpPr>
        <p:spPr bwMode="auto">
          <a:xfrm>
            <a:off x="6368421" y="3349395"/>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3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Now</a:t>
            </a:r>
          </a:p>
        </p:txBody>
      </p:sp>
      <p:sp>
        <p:nvSpPr>
          <p:cNvPr id="20" name="矩形 51">
            <a:extLst>
              <a:ext uri="{FF2B5EF4-FFF2-40B4-BE49-F238E27FC236}">
                <a16:creationId xmlns:a16="http://schemas.microsoft.com/office/drawing/2014/main" id="{97F014FB-F60D-43DB-BA90-B2EEFCB7E14E}"/>
              </a:ext>
            </a:extLst>
          </p:cNvPr>
          <p:cNvSpPr/>
          <p:nvPr/>
        </p:nvSpPr>
        <p:spPr>
          <a:xfrm>
            <a:off x="246994" y="5990550"/>
            <a:ext cx="1438214" cy="307777"/>
          </a:xfrm>
          <a:prstGeom prst="rect">
            <a:avLst/>
          </a:prstGeom>
          <a:solidFill>
            <a:srgbClr val="00B0F0"/>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Ref: S5-233555</a:t>
            </a:r>
            <a:endPar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348318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9">
            <a:extLst>
              <a:ext uri="{FF2B5EF4-FFF2-40B4-BE49-F238E27FC236}">
                <a16:creationId xmlns:a16="http://schemas.microsoft.com/office/drawing/2014/main" id="{0721111E-BCDB-49E5-BB90-2751614F29C4}"/>
              </a:ext>
            </a:extLst>
          </p:cNvPr>
          <p:cNvCxnSpPr>
            <a:cxnSpLocks/>
          </p:cNvCxnSpPr>
          <p:nvPr/>
        </p:nvCxnSpPr>
        <p:spPr bwMode="auto">
          <a:xfrm>
            <a:off x="312999" y="774831"/>
            <a:ext cx="866616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5" name="Straight Connector 114">
            <a:extLst>
              <a:ext uri="{FF2B5EF4-FFF2-40B4-BE49-F238E27FC236}">
                <a16:creationId xmlns:a16="http://schemas.microsoft.com/office/drawing/2014/main" id="{C93C2B73-F280-45C6-BF9B-B622F9DA0506}"/>
              </a:ext>
            </a:extLst>
          </p:cNvPr>
          <p:cNvCxnSpPr>
            <a:cxnSpLocks noChangeShapeType="1"/>
          </p:cNvCxnSpPr>
          <p:nvPr/>
        </p:nvCxnSpPr>
        <p:spPr bwMode="auto">
          <a:xfrm>
            <a:off x="7804412" y="1210793"/>
            <a:ext cx="0" cy="4476211"/>
          </a:xfrm>
          <a:prstGeom prst="line">
            <a:avLst/>
          </a:prstGeom>
          <a:noFill/>
          <a:ln w="28575" algn="ctr">
            <a:solidFill>
              <a:schemeClr val="accent3"/>
            </a:solidFill>
            <a:round/>
            <a:headEnd/>
            <a:tailEnd/>
          </a:ln>
        </p:spPr>
      </p:cxnSp>
      <p:cxnSp>
        <p:nvCxnSpPr>
          <p:cNvPr id="6" name="Straight Connector 114">
            <a:extLst>
              <a:ext uri="{FF2B5EF4-FFF2-40B4-BE49-F238E27FC236}">
                <a16:creationId xmlns:a16="http://schemas.microsoft.com/office/drawing/2014/main" id="{F6D99CF8-250F-40AA-8D35-EEB43F1D9405}"/>
              </a:ext>
            </a:extLst>
          </p:cNvPr>
          <p:cNvCxnSpPr>
            <a:cxnSpLocks noChangeShapeType="1"/>
          </p:cNvCxnSpPr>
          <p:nvPr/>
        </p:nvCxnSpPr>
        <p:spPr bwMode="auto">
          <a:xfrm flipH="1">
            <a:off x="5081055" y="1171105"/>
            <a:ext cx="3969" cy="4515899"/>
          </a:xfrm>
          <a:prstGeom prst="line">
            <a:avLst/>
          </a:prstGeom>
          <a:noFill/>
          <a:ln w="28575" algn="ctr">
            <a:solidFill>
              <a:schemeClr val="accent3"/>
            </a:solidFill>
            <a:round/>
            <a:headEnd/>
            <a:tailEnd/>
          </a:ln>
        </p:spPr>
      </p:cxnSp>
      <p:cxnSp>
        <p:nvCxnSpPr>
          <p:cNvPr id="7" name="Straight Connector 114">
            <a:extLst>
              <a:ext uri="{FF2B5EF4-FFF2-40B4-BE49-F238E27FC236}">
                <a16:creationId xmlns:a16="http://schemas.microsoft.com/office/drawing/2014/main" id="{AC4D0791-E582-4CE1-A349-2D7382D7BA39}"/>
              </a:ext>
            </a:extLst>
          </p:cNvPr>
          <p:cNvCxnSpPr>
            <a:cxnSpLocks noChangeShapeType="1"/>
          </p:cNvCxnSpPr>
          <p:nvPr/>
        </p:nvCxnSpPr>
        <p:spPr bwMode="auto">
          <a:xfrm>
            <a:off x="2356112" y="1172693"/>
            <a:ext cx="0" cy="4668982"/>
          </a:xfrm>
          <a:prstGeom prst="line">
            <a:avLst/>
          </a:prstGeom>
          <a:noFill/>
          <a:ln w="28575" algn="ctr">
            <a:solidFill>
              <a:schemeClr val="accent3"/>
            </a:solidFill>
            <a:round/>
            <a:headEnd/>
            <a:tailEnd/>
          </a:ln>
        </p:spPr>
      </p:cxnSp>
      <p:sp>
        <p:nvSpPr>
          <p:cNvPr id="8" name="TextBox 86">
            <a:extLst>
              <a:ext uri="{FF2B5EF4-FFF2-40B4-BE49-F238E27FC236}">
                <a16:creationId xmlns:a16="http://schemas.microsoft.com/office/drawing/2014/main" id="{A98D9C69-92B3-48F7-B7B5-DFBD193F2E3F}"/>
              </a:ext>
            </a:extLst>
          </p:cNvPr>
          <p:cNvSpPr txBox="1">
            <a:spLocks noChangeArrowheads="1"/>
          </p:cNvSpPr>
          <p:nvPr/>
        </p:nvSpPr>
        <p:spPr bwMode="auto">
          <a:xfrm>
            <a:off x="1490924" y="872655"/>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TSG#101</a:t>
            </a:r>
          </a:p>
        </p:txBody>
      </p:sp>
      <p:cxnSp>
        <p:nvCxnSpPr>
          <p:cNvPr id="9" name="Straight Connector 115">
            <a:extLst>
              <a:ext uri="{FF2B5EF4-FFF2-40B4-BE49-F238E27FC236}">
                <a16:creationId xmlns:a16="http://schemas.microsoft.com/office/drawing/2014/main" id="{8A632F0C-8EE3-4721-9435-2F646F2FDA57}"/>
              </a:ext>
            </a:extLst>
          </p:cNvPr>
          <p:cNvCxnSpPr>
            <a:cxnSpLocks noChangeShapeType="1"/>
          </p:cNvCxnSpPr>
          <p:nvPr/>
        </p:nvCxnSpPr>
        <p:spPr bwMode="auto">
          <a:xfrm>
            <a:off x="3029212" y="1210793"/>
            <a:ext cx="9525" cy="4476211"/>
          </a:xfrm>
          <a:prstGeom prst="line">
            <a:avLst/>
          </a:prstGeom>
          <a:noFill/>
          <a:ln w="9525" algn="ctr">
            <a:solidFill>
              <a:schemeClr val="accent3"/>
            </a:solidFill>
            <a:prstDash val="dash"/>
            <a:round/>
            <a:headEnd/>
            <a:tailEnd/>
          </a:ln>
        </p:spPr>
      </p:cxnSp>
      <p:cxnSp>
        <p:nvCxnSpPr>
          <p:cNvPr id="10" name="Straight Connector 114">
            <a:extLst>
              <a:ext uri="{FF2B5EF4-FFF2-40B4-BE49-F238E27FC236}">
                <a16:creationId xmlns:a16="http://schemas.microsoft.com/office/drawing/2014/main" id="{86670FBD-6A52-4A66-8095-50A72D0F6A7C}"/>
              </a:ext>
            </a:extLst>
          </p:cNvPr>
          <p:cNvCxnSpPr>
            <a:cxnSpLocks noChangeShapeType="1"/>
          </p:cNvCxnSpPr>
          <p:nvPr/>
        </p:nvCxnSpPr>
        <p:spPr bwMode="auto">
          <a:xfrm>
            <a:off x="606687" y="1234605"/>
            <a:ext cx="0" cy="3803650"/>
          </a:xfrm>
          <a:prstGeom prst="line">
            <a:avLst/>
          </a:prstGeom>
          <a:noFill/>
          <a:ln w="9525" algn="ctr">
            <a:solidFill>
              <a:schemeClr val="accent3"/>
            </a:solidFill>
            <a:prstDash val="dash"/>
            <a:round/>
            <a:headEnd/>
            <a:tailEnd/>
          </a:ln>
        </p:spPr>
      </p:cxnSp>
      <p:cxnSp>
        <p:nvCxnSpPr>
          <p:cNvPr id="11" name="Straight Connector 114">
            <a:extLst>
              <a:ext uri="{FF2B5EF4-FFF2-40B4-BE49-F238E27FC236}">
                <a16:creationId xmlns:a16="http://schemas.microsoft.com/office/drawing/2014/main" id="{CDEE3A7E-EC2A-4FE4-8BAB-63E504405EA1}"/>
              </a:ext>
            </a:extLst>
          </p:cNvPr>
          <p:cNvCxnSpPr>
            <a:cxnSpLocks noChangeShapeType="1"/>
            <a:endCxn id="19" idx="2"/>
          </p:cNvCxnSpPr>
          <p:nvPr/>
        </p:nvCxnSpPr>
        <p:spPr bwMode="auto">
          <a:xfrm flipH="1">
            <a:off x="1736338" y="1043153"/>
            <a:ext cx="2236" cy="4476211"/>
          </a:xfrm>
          <a:prstGeom prst="line">
            <a:avLst/>
          </a:prstGeom>
          <a:noFill/>
          <a:ln w="9525" algn="ctr">
            <a:solidFill>
              <a:schemeClr val="accent3"/>
            </a:solidFill>
            <a:prstDash val="dash"/>
            <a:round/>
            <a:headEnd/>
            <a:tailEnd/>
          </a:ln>
        </p:spPr>
      </p:cxnSp>
      <p:cxnSp>
        <p:nvCxnSpPr>
          <p:cNvPr id="12" name="Straight Connector 114">
            <a:extLst>
              <a:ext uri="{FF2B5EF4-FFF2-40B4-BE49-F238E27FC236}">
                <a16:creationId xmlns:a16="http://schemas.microsoft.com/office/drawing/2014/main" id="{A84BDF95-116C-4551-92B4-92E0A98CD6F1}"/>
              </a:ext>
            </a:extLst>
          </p:cNvPr>
          <p:cNvCxnSpPr>
            <a:cxnSpLocks noChangeShapeType="1"/>
          </p:cNvCxnSpPr>
          <p:nvPr/>
        </p:nvCxnSpPr>
        <p:spPr bwMode="auto">
          <a:xfrm>
            <a:off x="8382262" y="1210793"/>
            <a:ext cx="0" cy="4476211"/>
          </a:xfrm>
          <a:prstGeom prst="line">
            <a:avLst/>
          </a:prstGeom>
          <a:noFill/>
          <a:ln w="9525" algn="ctr">
            <a:solidFill>
              <a:schemeClr val="accent3"/>
            </a:solidFill>
            <a:prstDash val="dash"/>
            <a:round/>
            <a:headEnd/>
            <a:tailEnd/>
          </a:ln>
        </p:spPr>
      </p:cxnSp>
      <p:cxnSp>
        <p:nvCxnSpPr>
          <p:cNvPr id="13" name="Straight Connector 114">
            <a:extLst>
              <a:ext uri="{FF2B5EF4-FFF2-40B4-BE49-F238E27FC236}">
                <a16:creationId xmlns:a16="http://schemas.microsoft.com/office/drawing/2014/main" id="{4DC2D321-EF6C-4552-96A4-EFAD25C79AC2}"/>
              </a:ext>
            </a:extLst>
          </p:cNvPr>
          <p:cNvCxnSpPr>
            <a:cxnSpLocks noChangeShapeType="1"/>
          </p:cNvCxnSpPr>
          <p:nvPr/>
        </p:nvCxnSpPr>
        <p:spPr bwMode="auto">
          <a:xfrm flipH="1">
            <a:off x="7135280" y="1210793"/>
            <a:ext cx="3969" cy="4476211"/>
          </a:xfrm>
          <a:prstGeom prst="line">
            <a:avLst/>
          </a:prstGeom>
          <a:noFill/>
          <a:ln w="9525" algn="ctr">
            <a:solidFill>
              <a:schemeClr val="accent3"/>
            </a:solidFill>
            <a:prstDash val="dash"/>
            <a:round/>
            <a:headEnd/>
            <a:tailEnd/>
          </a:ln>
        </p:spPr>
      </p:cxnSp>
      <p:cxnSp>
        <p:nvCxnSpPr>
          <p:cNvPr id="14" name="Straight Connector 114">
            <a:extLst>
              <a:ext uri="{FF2B5EF4-FFF2-40B4-BE49-F238E27FC236}">
                <a16:creationId xmlns:a16="http://schemas.microsoft.com/office/drawing/2014/main" id="{B4BFA980-C622-46A3-B23F-C09C47E6881D}"/>
              </a:ext>
            </a:extLst>
          </p:cNvPr>
          <p:cNvCxnSpPr>
            <a:cxnSpLocks noChangeShapeType="1"/>
          </p:cNvCxnSpPr>
          <p:nvPr/>
        </p:nvCxnSpPr>
        <p:spPr bwMode="auto">
          <a:xfrm flipH="1">
            <a:off x="5736693" y="1210793"/>
            <a:ext cx="10319" cy="4476211"/>
          </a:xfrm>
          <a:prstGeom prst="line">
            <a:avLst/>
          </a:prstGeom>
          <a:noFill/>
          <a:ln w="9525" algn="ctr">
            <a:solidFill>
              <a:schemeClr val="accent3"/>
            </a:solidFill>
            <a:prstDash val="dash"/>
            <a:round/>
            <a:headEnd/>
            <a:tailEnd/>
          </a:ln>
        </p:spPr>
      </p:cxnSp>
      <p:cxnSp>
        <p:nvCxnSpPr>
          <p:cNvPr id="15" name="Straight Connector 114">
            <a:extLst>
              <a:ext uri="{FF2B5EF4-FFF2-40B4-BE49-F238E27FC236}">
                <a16:creationId xmlns:a16="http://schemas.microsoft.com/office/drawing/2014/main" id="{C273D0FB-8448-4BD9-AE6F-F6BED57FFC5E}"/>
              </a:ext>
            </a:extLst>
          </p:cNvPr>
          <p:cNvCxnSpPr>
            <a:cxnSpLocks noChangeShapeType="1"/>
          </p:cNvCxnSpPr>
          <p:nvPr/>
        </p:nvCxnSpPr>
        <p:spPr bwMode="auto">
          <a:xfrm flipH="1">
            <a:off x="6434399" y="1210793"/>
            <a:ext cx="9525" cy="4476211"/>
          </a:xfrm>
          <a:prstGeom prst="line">
            <a:avLst/>
          </a:prstGeom>
          <a:noFill/>
          <a:ln w="9525" algn="ctr">
            <a:solidFill>
              <a:schemeClr val="accent3"/>
            </a:solidFill>
            <a:prstDash val="dash"/>
            <a:round/>
            <a:headEnd/>
            <a:tailEnd/>
          </a:ln>
        </p:spPr>
      </p:cxnSp>
      <p:cxnSp>
        <p:nvCxnSpPr>
          <p:cNvPr id="16" name="Straight Connector 114">
            <a:extLst>
              <a:ext uri="{FF2B5EF4-FFF2-40B4-BE49-F238E27FC236}">
                <a16:creationId xmlns:a16="http://schemas.microsoft.com/office/drawing/2014/main" id="{6EA00536-6C4E-45B2-AB5B-4F4EFB23EE1E}"/>
              </a:ext>
            </a:extLst>
          </p:cNvPr>
          <p:cNvCxnSpPr>
            <a:cxnSpLocks noChangeShapeType="1"/>
          </p:cNvCxnSpPr>
          <p:nvPr/>
        </p:nvCxnSpPr>
        <p:spPr bwMode="auto">
          <a:xfrm flipH="1">
            <a:off x="4485743" y="1210793"/>
            <a:ext cx="3969" cy="4476211"/>
          </a:xfrm>
          <a:prstGeom prst="line">
            <a:avLst/>
          </a:prstGeom>
          <a:noFill/>
          <a:ln w="9525" algn="ctr">
            <a:solidFill>
              <a:schemeClr val="accent3"/>
            </a:solidFill>
            <a:prstDash val="dash"/>
            <a:round/>
            <a:headEnd/>
            <a:tailEnd/>
          </a:ln>
        </p:spPr>
      </p:cxnSp>
      <p:cxnSp>
        <p:nvCxnSpPr>
          <p:cNvPr id="17" name="Straight Connector 114">
            <a:extLst>
              <a:ext uri="{FF2B5EF4-FFF2-40B4-BE49-F238E27FC236}">
                <a16:creationId xmlns:a16="http://schemas.microsoft.com/office/drawing/2014/main" id="{925DFCB8-9C29-4E8E-B58F-C4A3C7125806}"/>
              </a:ext>
            </a:extLst>
          </p:cNvPr>
          <p:cNvCxnSpPr>
            <a:cxnSpLocks noChangeShapeType="1"/>
          </p:cNvCxnSpPr>
          <p:nvPr/>
        </p:nvCxnSpPr>
        <p:spPr bwMode="auto">
          <a:xfrm>
            <a:off x="3724537" y="1210793"/>
            <a:ext cx="0" cy="4476211"/>
          </a:xfrm>
          <a:prstGeom prst="line">
            <a:avLst/>
          </a:prstGeom>
          <a:noFill/>
          <a:ln w="9525" algn="ctr">
            <a:solidFill>
              <a:schemeClr val="accent3"/>
            </a:solidFill>
            <a:prstDash val="dash"/>
            <a:round/>
            <a:headEnd/>
            <a:tailEnd/>
          </a:ln>
        </p:spPr>
      </p:cxnSp>
      <p:cxnSp>
        <p:nvCxnSpPr>
          <p:cNvPr id="18" name="Straight Connector 114">
            <a:extLst>
              <a:ext uri="{FF2B5EF4-FFF2-40B4-BE49-F238E27FC236}">
                <a16:creationId xmlns:a16="http://schemas.microsoft.com/office/drawing/2014/main" id="{F7B47089-62EE-4473-9AA8-50D59FF8A266}"/>
              </a:ext>
            </a:extLst>
          </p:cNvPr>
          <p:cNvCxnSpPr>
            <a:cxnSpLocks noChangeShapeType="1"/>
          </p:cNvCxnSpPr>
          <p:nvPr/>
        </p:nvCxnSpPr>
        <p:spPr bwMode="auto">
          <a:xfrm>
            <a:off x="8915662" y="1213968"/>
            <a:ext cx="3174" cy="4473036"/>
          </a:xfrm>
          <a:prstGeom prst="line">
            <a:avLst/>
          </a:prstGeom>
          <a:noFill/>
          <a:ln w="9525" algn="ctr">
            <a:solidFill>
              <a:schemeClr val="accent3"/>
            </a:solidFill>
            <a:prstDash val="dash"/>
            <a:round/>
            <a:headEnd/>
            <a:tailEnd/>
          </a:ln>
        </p:spPr>
      </p:cxnSp>
      <p:sp>
        <p:nvSpPr>
          <p:cNvPr id="19" name="TextBox 1">
            <a:extLst>
              <a:ext uri="{FF2B5EF4-FFF2-40B4-BE49-F238E27FC236}">
                <a16:creationId xmlns:a16="http://schemas.microsoft.com/office/drawing/2014/main" id="{E0DB00DF-8150-423F-8277-60AAC6F9CE06}"/>
              </a:ext>
            </a:extLst>
          </p:cNvPr>
          <p:cNvSpPr txBox="1">
            <a:spLocks noChangeArrowheads="1"/>
          </p:cNvSpPr>
          <p:nvPr/>
        </p:nvSpPr>
        <p:spPr bwMode="auto">
          <a:xfrm>
            <a:off x="1054506" y="5349501"/>
            <a:ext cx="1363663"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1"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Note</a:t>
            </a:r>
            <a:r>
              <a:rPr kumimoji="0" lang="en-GB" altLang="en-US" sz="500" b="0" i="0" u="none" strike="noStrike" kern="1200" cap="none" spc="0" normalizeH="0" baseline="0" noProof="0" dirty="0">
                <a:ln>
                  <a:noFill/>
                </a:ln>
                <a:solidFill>
                  <a:prstClr val="black"/>
                </a:solidFill>
                <a:effectLst/>
                <a:uLnTx/>
                <a:uFillTx/>
                <a:latin typeface="Montserrat" panose="00000500000000000000" pitchFamily="50" charset="0"/>
                <a:ea typeface="+mn-ea"/>
                <a:cs typeface="+mn-cs"/>
              </a:rPr>
              <a:t>: All starting dates are indicative</a:t>
            </a:r>
          </a:p>
        </p:txBody>
      </p:sp>
      <p:sp>
        <p:nvSpPr>
          <p:cNvPr id="20" name="TextBox 86">
            <a:extLst>
              <a:ext uri="{FF2B5EF4-FFF2-40B4-BE49-F238E27FC236}">
                <a16:creationId xmlns:a16="http://schemas.microsoft.com/office/drawing/2014/main" id="{21351EB1-79C4-4FA8-A028-4725E425C4D6}"/>
              </a:ext>
            </a:extLst>
          </p:cNvPr>
          <p:cNvSpPr txBox="1">
            <a:spLocks noChangeArrowheads="1"/>
          </p:cNvSpPr>
          <p:nvPr/>
        </p:nvSpPr>
        <p:spPr bwMode="auto">
          <a:xfrm>
            <a:off x="2038612" y="872655"/>
            <a:ext cx="5635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TSG#102</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1" name="TextBox 86">
            <a:extLst>
              <a:ext uri="{FF2B5EF4-FFF2-40B4-BE49-F238E27FC236}">
                <a16:creationId xmlns:a16="http://schemas.microsoft.com/office/drawing/2014/main" id="{487BB1E9-F16B-4E8D-B2C3-89D2E1E576D3}"/>
              </a:ext>
            </a:extLst>
          </p:cNvPr>
          <p:cNvSpPr txBox="1">
            <a:spLocks noChangeArrowheads="1"/>
          </p:cNvSpPr>
          <p:nvPr/>
        </p:nvSpPr>
        <p:spPr bwMode="auto">
          <a:xfrm>
            <a:off x="2711712" y="872655"/>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TSG#103</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2" name="TextBox 86">
            <a:extLst>
              <a:ext uri="{FF2B5EF4-FFF2-40B4-BE49-F238E27FC236}">
                <a16:creationId xmlns:a16="http://schemas.microsoft.com/office/drawing/2014/main" id="{F37180E3-93F5-42A3-81FE-FD725382299A}"/>
              </a:ext>
            </a:extLst>
          </p:cNvPr>
          <p:cNvSpPr txBox="1">
            <a:spLocks noChangeArrowheads="1"/>
          </p:cNvSpPr>
          <p:nvPr/>
        </p:nvSpPr>
        <p:spPr bwMode="auto">
          <a:xfrm>
            <a:off x="3427674" y="872655"/>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TSG#104</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3" name="TextBox 86">
            <a:extLst>
              <a:ext uri="{FF2B5EF4-FFF2-40B4-BE49-F238E27FC236}">
                <a16:creationId xmlns:a16="http://schemas.microsoft.com/office/drawing/2014/main" id="{7E57336F-3A37-4C92-A47A-BFA5B8D42B08}"/>
              </a:ext>
            </a:extLst>
          </p:cNvPr>
          <p:cNvSpPr txBox="1">
            <a:spLocks noChangeArrowheads="1"/>
          </p:cNvSpPr>
          <p:nvPr/>
        </p:nvSpPr>
        <p:spPr bwMode="auto">
          <a:xfrm>
            <a:off x="4207137" y="872655"/>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TSG#105</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4" name="TextBox 86">
            <a:extLst>
              <a:ext uri="{FF2B5EF4-FFF2-40B4-BE49-F238E27FC236}">
                <a16:creationId xmlns:a16="http://schemas.microsoft.com/office/drawing/2014/main" id="{6CFEFA66-DB5E-4A8E-83F9-4C1B73FA5153}"/>
              </a:ext>
            </a:extLst>
          </p:cNvPr>
          <p:cNvSpPr txBox="1">
            <a:spLocks noChangeArrowheads="1"/>
          </p:cNvSpPr>
          <p:nvPr/>
        </p:nvSpPr>
        <p:spPr bwMode="auto">
          <a:xfrm>
            <a:off x="4778637" y="872655"/>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TSG#106</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5" name="TextBox 86">
            <a:extLst>
              <a:ext uri="{FF2B5EF4-FFF2-40B4-BE49-F238E27FC236}">
                <a16:creationId xmlns:a16="http://schemas.microsoft.com/office/drawing/2014/main" id="{D5A62833-B2C8-41DF-B462-A88C6BBCCF3D}"/>
              </a:ext>
            </a:extLst>
          </p:cNvPr>
          <p:cNvSpPr txBox="1">
            <a:spLocks noChangeArrowheads="1"/>
          </p:cNvSpPr>
          <p:nvPr/>
        </p:nvSpPr>
        <p:spPr bwMode="auto">
          <a:xfrm>
            <a:off x="5453324" y="872655"/>
            <a:ext cx="566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TSG#107</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6" name="TextBox 86">
            <a:extLst>
              <a:ext uri="{FF2B5EF4-FFF2-40B4-BE49-F238E27FC236}">
                <a16:creationId xmlns:a16="http://schemas.microsoft.com/office/drawing/2014/main" id="{13BE53D2-A92A-48BA-8485-0CB235FCF92C}"/>
              </a:ext>
            </a:extLst>
          </p:cNvPr>
          <p:cNvSpPr txBox="1">
            <a:spLocks noChangeArrowheads="1"/>
          </p:cNvSpPr>
          <p:nvPr/>
        </p:nvSpPr>
        <p:spPr bwMode="auto">
          <a:xfrm>
            <a:off x="6110549" y="872655"/>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TSG#108</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7" name="TextBox 86">
            <a:extLst>
              <a:ext uri="{FF2B5EF4-FFF2-40B4-BE49-F238E27FC236}">
                <a16:creationId xmlns:a16="http://schemas.microsoft.com/office/drawing/2014/main" id="{678851CE-FD45-492E-A28F-C5339EB68599}"/>
              </a:ext>
            </a:extLst>
          </p:cNvPr>
          <p:cNvSpPr txBox="1">
            <a:spLocks noChangeArrowheads="1"/>
          </p:cNvSpPr>
          <p:nvPr/>
        </p:nvSpPr>
        <p:spPr bwMode="auto">
          <a:xfrm>
            <a:off x="6840799" y="872655"/>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TSG#109</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8" name="TextBox 86">
            <a:extLst>
              <a:ext uri="{FF2B5EF4-FFF2-40B4-BE49-F238E27FC236}">
                <a16:creationId xmlns:a16="http://schemas.microsoft.com/office/drawing/2014/main" id="{91E1B2E9-24B4-4DBF-AA4F-3D2B59483864}"/>
              </a:ext>
            </a:extLst>
          </p:cNvPr>
          <p:cNvSpPr txBox="1">
            <a:spLocks noChangeArrowheads="1"/>
          </p:cNvSpPr>
          <p:nvPr/>
        </p:nvSpPr>
        <p:spPr bwMode="auto">
          <a:xfrm>
            <a:off x="7480562" y="872655"/>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TSG#110</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29" name="TextBox 86">
            <a:extLst>
              <a:ext uri="{FF2B5EF4-FFF2-40B4-BE49-F238E27FC236}">
                <a16:creationId xmlns:a16="http://schemas.microsoft.com/office/drawing/2014/main" id="{796E7D98-5716-48D5-913A-49D0FD7EAB70}"/>
              </a:ext>
            </a:extLst>
          </p:cNvPr>
          <p:cNvSpPr txBox="1">
            <a:spLocks noChangeArrowheads="1"/>
          </p:cNvSpPr>
          <p:nvPr/>
        </p:nvSpPr>
        <p:spPr bwMode="auto">
          <a:xfrm>
            <a:off x="8044124" y="872655"/>
            <a:ext cx="517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TSG#111</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30" name="TextBox 86">
            <a:extLst>
              <a:ext uri="{FF2B5EF4-FFF2-40B4-BE49-F238E27FC236}">
                <a16:creationId xmlns:a16="http://schemas.microsoft.com/office/drawing/2014/main" id="{AA9C46A1-4914-478F-825B-C27013A5C6D9}"/>
              </a:ext>
            </a:extLst>
          </p:cNvPr>
          <p:cNvSpPr txBox="1">
            <a:spLocks noChangeArrowheads="1"/>
          </p:cNvSpPr>
          <p:nvPr/>
        </p:nvSpPr>
        <p:spPr bwMode="auto">
          <a:xfrm>
            <a:off x="8626737" y="872655"/>
            <a:ext cx="5381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TSG#112</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31" name="TextBox 86">
            <a:extLst>
              <a:ext uri="{FF2B5EF4-FFF2-40B4-BE49-F238E27FC236}">
                <a16:creationId xmlns:a16="http://schemas.microsoft.com/office/drawing/2014/main" id="{811B47A8-A9C8-4224-9575-0642F8BADD48}"/>
              </a:ext>
            </a:extLst>
          </p:cNvPr>
          <p:cNvSpPr txBox="1">
            <a:spLocks noChangeArrowheads="1"/>
          </p:cNvSpPr>
          <p:nvPr/>
        </p:nvSpPr>
        <p:spPr bwMode="auto">
          <a:xfrm>
            <a:off x="330462" y="886943"/>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rPr>
              <a:t>TSG#99</a:t>
            </a:r>
            <a:endParaRPr kumimoji="0" lang="en-GB" altLang="en-US" sz="400" b="0" i="0" u="none" strike="noStrike" kern="1200" cap="none" spc="0" normalizeH="0" baseline="0" noProof="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32" name="Chevron 60">
            <a:extLst>
              <a:ext uri="{FF2B5EF4-FFF2-40B4-BE49-F238E27FC236}">
                <a16:creationId xmlns:a16="http://schemas.microsoft.com/office/drawing/2014/main" id="{039254FC-D00F-4738-B7E7-05478FA9A5BC}"/>
              </a:ext>
            </a:extLst>
          </p:cNvPr>
          <p:cNvSpPr>
            <a:spLocks noChangeArrowheads="1"/>
          </p:cNvSpPr>
          <p:nvPr/>
        </p:nvSpPr>
        <p:spPr bwMode="auto">
          <a:xfrm>
            <a:off x="2210062" y="1473048"/>
            <a:ext cx="939800" cy="280987"/>
          </a:xfrm>
          <a:prstGeom prst="chevron">
            <a:avLst>
              <a:gd name="adj" fmla="val 50077"/>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RAN4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content def.</a:t>
            </a:r>
          </a:p>
        </p:txBody>
      </p:sp>
      <p:sp>
        <p:nvSpPr>
          <p:cNvPr id="33" name="Chevron 60">
            <a:extLst>
              <a:ext uri="{FF2B5EF4-FFF2-40B4-BE49-F238E27FC236}">
                <a16:creationId xmlns:a16="http://schemas.microsoft.com/office/drawing/2014/main" id="{E0479407-B332-4719-8EAA-9E4D362E5318}"/>
              </a:ext>
            </a:extLst>
          </p:cNvPr>
          <p:cNvSpPr>
            <a:spLocks noChangeArrowheads="1"/>
          </p:cNvSpPr>
          <p:nvPr/>
        </p:nvSpPr>
        <p:spPr bwMode="auto">
          <a:xfrm>
            <a:off x="1300424" y="1473048"/>
            <a:ext cx="11874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800" b="1"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 </a:t>
            </a:r>
            <a:r>
              <a:rPr kumimoji="0" lang="fr-FR" alt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RAN Content </a:t>
            </a:r>
            <a:r>
              <a:rPr kumimoji="0" lang="fr-FR" altLang="en-US" sz="800" b="0" i="0" u="none" strike="noStrike" kern="1200" cap="none" spc="0" normalizeH="0" baseline="0" noProof="0" dirty="0" err="1">
                <a:ln>
                  <a:noFill/>
                </a:ln>
                <a:solidFill>
                  <a:prstClr val="black"/>
                </a:solidFill>
                <a:effectLst/>
                <a:uLnTx/>
                <a:uFillTx/>
                <a:latin typeface="Montserrat" panose="00000500000000000000" pitchFamily="50" charset="0"/>
                <a:ea typeface="+mn-ea"/>
                <a:cs typeface="Arial" panose="020B0604020202020204" pitchFamily="34" charset="0"/>
              </a:rPr>
              <a:t>def</a:t>
            </a:r>
            <a:r>
              <a:rPr kumimoji="0" lang="fr-FR" alt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a:t>
            </a:r>
          </a:p>
        </p:txBody>
      </p:sp>
      <p:sp>
        <p:nvSpPr>
          <p:cNvPr id="34" name="TextBox 1">
            <a:extLst>
              <a:ext uri="{FF2B5EF4-FFF2-40B4-BE49-F238E27FC236}">
                <a16:creationId xmlns:a16="http://schemas.microsoft.com/office/drawing/2014/main" id="{B4876F43-500A-44C2-B90A-C0AA034CE2A5}"/>
              </a:ext>
            </a:extLst>
          </p:cNvPr>
          <p:cNvSpPr txBox="1"/>
          <p:nvPr/>
        </p:nvSpPr>
        <p:spPr>
          <a:xfrm>
            <a:off x="3475299" y="652594"/>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2024</a:t>
            </a:r>
          </a:p>
        </p:txBody>
      </p:sp>
      <p:sp>
        <p:nvSpPr>
          <p:cNvPr id="35" name="TextBox 57">
            <a:extLst>
              <a:ext uri="{FF2B5EF4-FFF2-40B4-BE49-F238E27FC236}">
                <a16:creationId xmlns:a16="http://schemas.microsoft.com/office/drawing/2014/main" id="{898521D4-54A2-4414-BD76-34D015381605}"/>
              </a:ext>
            </a:extLst>
          </p:cNvPr>
          <p:cNvSpPr txBox="1"/>
          <p:nvPr/>
        </p:nvSpPr>
        <p:spPr>
          <a:xfrm>
            <a:off x="6178812" y="652594"/>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2025</a:t>
            </a:r>
          </a:p>
        </p:txBody>
      </p:sp>
      <p:sp>
        <p:nvSpPr>
          <p:cNvPr id="36" name="TextBox 2">
            <a:extLst>
              <a:ext uri="{FF2B5EF4-FFF2-40B4-BE49-F238E27FC236}">
                <a16:creationId xmlns:a16="http://schemas.microsoft.com/office/drawing/2014/main" id="{7225E504-1DF0-4DB8-B39F-A76442B1456E}"/>
              </a:ext>
            </a:extLst>
          </p:cNvPr>
          <p:cNvSpPr txBox="1">
            <a:spLocks noChangeArrowheads="1"/>
          </p:cNvSpPr>
          <p:nvPr/>
        </p:nvSpPr>
        <p:spPr bwMode="auto">
          <a:xfrm>
            <a:off x="1570299" y="975843"/>
            <a:ext cx="3190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Sep.</a:t>
            </a:r>
          </a:p>
        </p:txBody>
      </p:sp>
      <p:sp>
        <p:nvSpPr>
          <p:cNvPr id="37" name="TextBox 59">
            <a:extLst>
              <a:ext uri="{FF2B5EF4-FFF2-40B4-BE49-F238E27FC236}">
                <a16:creationId xmlns:a16="http://schemas.microsoft.com/office/drawing/2014/main" id="{025A1DC8-DBD0-45EC-A0DC-4AECFD61643C}"/>
              </a:ext>
            </a:extLst>
          </p:cNvPr>
          <p:cNvSpPr txBox="1">
            <a:spLocks noChangeArrowheads="1"/>
          </p:cNvSpPr>
          <p:nvPr/>
        </p:nvSpPr>
        <p:spPr bwMode="auto">
          <a:xfrm>
            <a:off x="2864112" y="963143"/>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Mar.</a:t>
            </a:r>
          </a:p>
        </p:txBody>
      </p:sp>
      <p:sp>
        <p:nvSpPr>
          <p:cNvPr id="38" name="TextBox 60">
            <a:extLst>
              <a:ext uri="{FF2B5EF4-FFF2-40B4-BE49-F238E27FC236}">
                <a16:creationId xmlns:a16="http://schemas.microsoft.com/office/drawing/2014/main" id="{C20FDC14-0920-49DE-A648-6151F5A72FFB}"/>
              </a:ext>
            </a:extLst>
          </p:cNvPr>
          <p:cNvSpPr txBox="1">
            <a:spLocks noChangeArrowheads="1"/>
          </p:cNvSpPr>
          <p:nvPr/>
        </p:nvSpPr>
        <p:spPr bwMode="auto">
          <a:xfrm>
            <a:off x="8191762" y="975843"/>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Mar.</a:t>
            </a:r>
          </a:p>
        </p:txBody>
      </p:sp>
      <p:sp>
        <p:nvSpPr>
          <p:cNvPr id="39" name="TextBox 61">
            <a:extLst>
              <a:ext uri="{FF2B5EF4-FFF2-40B4-BE49-F238E27FC236}">
                <a16:creationId xmlns:a16="http://schemas.microsoft.com/office/drawing/2014/main" id="{2E9C853B-F248-475B-AE1B-399DB0DCA38F}"/>
              </a:ext>
            </a:extLst>
          </p:cNvPr>
          <p:cNvSpPr txBox="1">
            <a:spLocks noChangeArrowheads="1"/>
          </p:cNvSpPr>
          <p:nvPr/>
        </p:nvSpPr>
        <p:spPr bwMode="auto">
          <a:xfrm>
            <a:off x="5529524" y="975843"/>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Mar.</a:t>
            </a:r>
          </a:p>
        </p:txBody>
      </p:sp>
      <p:sp>
        <p:nvSpPr>
          <p:cNvPr id="40" name="TextBox 62">
            <a:extLst>
              <a:ext uri="{FF2B5EF4-FFF2-40B4-BE49-F238E27FC236}">
                <a16:creationId xmlns:a16="http://schemas.microsoft.com/office/drawing/2014/main" id="{D56560B0-067B-45D3-9546-4B1128E30E08}"/>
              </a:ext>
            </a:extLst>
          </p:cNvPr>
          <p:cNvSpPr txBox="1">
            <a:spLocks noChangeArrowheads="1"/>
          </p:cNvSpPr>
          <p:nvPr/>
        </p:nvSpPr>
        <p:spPr bwMode="auto">
          <a:xfrm>
            <a:off x="3551499" y="975843"/>
            <a:ext cx="3159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Jun.</a:t>
            </a:r>
          </a:p>
        </p:txBody>
      </p:sp>
      <p:sp>
        <p:nvSpPr>
          <p:cNvPr id="41" name="TextBox 63">
            <a:extLst>
              <a:ext uri="{FF2B5EF4-FFF2-40B4-BE49-F238E27FC236}">
                <a16:creationId xmlns:a16="http://schemas.microsoft.com/office/drawing/2014/main" id="{B57822CC-1B4F-42C1-BBBF-71A8A2B0E8C2}"/>
              </a:ext>
            </a:extLst>
          </p:cNvPr>
          <p:cNvSpPr txBox="1">
            <a:spLocks noChangeArrowheads="1"/>
          </p:cNvSpPr>
          <p:nvPr/>
        </p:nvSpPr>
        <p:spPr bwMode="auto">
          <a:xfrm>
            <a:off x="6264537" y="975843"/>
            <a:ext cx="3159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Jun.</a:t>
            </a:r>
          </a:p>
        </p:txBody>
      </p:sp>
      <p:sp>
        <p:nvSpPr>
          <p:cNvPr id="42" name="TextBox 64">
            <a:extLst>
              <a:ext uri="{FF2B5EF4-FFF2-40B4-BE49-F238E27FC236}">
                <a16:creationId xmlns:a16="http://schemas.microsoft.com/office/drawing/2014/main" id="{AD5A2933-AA45-4855-846F-C1FA02108C2F}"/>
              </a:ext>
            </a:extLst>
          </p:cNvPr>
          <p:cNvSpPr txBox="1">
            <a:spLocks noChangeArrowheads="1"/>
          </p:cNvSpPr>
          <p:nvPr/>
        </p:nvSpPr>
        <p:spPr bwMode="auto">
          <a:xfrm>
            <a:off x="8766437" y="975843"/>
            <a:ext cx="3159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Jun.</a:t>
            </a:r>
          </a:p>
        </p:txBody>
      </p:sp>
      <p:sp>
        <p:nvSpPr>
          <p:cNvPr id="43" name="TextBox 65">
            <a:extLst>
              <a:ext uri="{FF2B5EF4-FFF2-40B4-BE49-F238E27FC236}">
                <a16:creationId xmlns:a16="http://schemas.microsoft.com/office/drawing/2014/main" id="{069BB920-9196-4F58-A14D-422F440C6178}"/>
              </a:ext>
            </a:extLst>
          </p:cNvPr>
          <p:cNvSpPr txBox="1">
            <a:spLocks noChangeArrowheads="1"/>
          </p:cNvSpPr>
          <p:nvPr/>
        </p:nvSpPr>
        <p:spPr bwMode="auto">
          <a:xfrm>
            <a:off x="4326199" y="975843"/>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Sep.</a:t>
            </a:r>
          </a:p>
        </p:txBody>
      </p:sp>
      <p:sp>
        <p:nvSpPr>
          <p:cNvPr id="44" name="TextBox 66">
            <a:extLst>
              <a:ext uri="{FF2B5EF4-FFF2-40B4-BE49-F238E27FC236}">
                <a16:creationId xmlns:a16="http://schemas.microsoft.com/office/drawing/2014/main" id="{299CE7F2-06A4-4A92-AE2F-F14C78D7D401}"/>
              </a:ext>
            </a:extLst>
          </p:cNvPr>
          <p:cNvSpPr txBox="1">
            <a:spLocks noChangeArrowheads="1"/>
          </p:cNvSpPr>
          <p:nvPr/>
        </p:nvSpPr>
        <p:spPr bwMode="auto">
          <a:xfrm>
            <a:off x="6975737" y="975843"/>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Sep.</a:t>
            </a:r>
          </a:p>
        </p:txBody>
      </p:sp>
      <p:sp>
        <p:nvSpPr>
          <p:cNvPr id="45" name="TextBox 67">
            <a:extLst>
              <a:ext uri="{FF2B5EF4-FFF2-40B4-BE49-F238E27FC236}">
                <a16:creationId xmlns:a16="http://schemas.microsoft.com/office/drawing/2014/main" id="{DD0B53CF-2C17-4E7C-84A6-05620A235A32}"/>
              </a:ext>
            </a:extLst>
          </p:cNvPr>
          <p:cNvSpPr txBox="1">
            <a:spLocks noChangeArrowheads="1"/>
          </p:cNvSpPr>
          <p:nvPr/>
        </p:nvSpPr>
        <p:spPr bwMode="auto">
          <a:xfrm>
            <a:off x="422537" y="996480"/>
            <a:ext cx="3206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Sep.</a:t>
            </a:r>
          </a:p>
        </p:txBody>
      </p:sp>
      <p:sp>
        <p:nvSpPr>
          <p:cNvPr id="46" name="TextBox 69">
            <a:extLst>
              <a:ext uri="{FF2B5EF4-FFF2-40B4-BE49-F238E27FC236}">
                <a16:creationId xmlns:a16="http://schemas.microsoft.com/office/drawing/2014/main" id="{E713CEDC-60F5-4734-A700-3DDD902C78E1}"/>
              </a:ext>
            </a:extLst>
          </p:cNvPr>
          <p:cNvSpPr txBox="1">
            <a:spLocks noChangeArrowheads="1"/>
          </p:cNvSpPr>
          <p:nvPr/>
        </p:nvSpPr>
        <p:spPr bwMode="auto">
          <a:xfrm>
            <a:off x="2167199" y="975843"/>
            <a:ext cx="3254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Dec.</a:t>
            </a:r>
          </a:p>
        </p:txBody>
      </p:sp>
      <p:sp>
        <p:nvSpPr>
          <p:cNvPr id="47" name="TextBox 70">
            <a:extLst>
              <a:ext uri="{FF2B5EF4-FFF2-40B4-BE49-F238E27FC236}">
                <a16:creationId xmlns:a16="http://schemas.microsoft.com/office/drawing/2014/main" id="{AB64E089-14C8-4C63-AD5B-1A65E7ABF029}"/>
              </a:ext>
            </a:extLst>
          </p:cNvPr>
          <p:cNvSpPr txBox="1">
            <a:spLocks noChangeArrowheads="1"/>
          </p:cNvSpPr>
          <p:nvPr/>
        </p:nvSpPr>
        <p:spPr bwMode="auto">
          <a:xfrm>
            <a:off x="4918337" y="975843"/>
            <a:ext cx="3254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Dec.</a:t>
            </a:r>
          </a:p>
        </p:txBody>
      </p:sp>
      <p:sp>
        <p:nvSpPr>
          <p:cNvPr id="48" name="TextBox 71">
            <a:extLst>
              <a:ext uri="{FF2B5EF4-FFF2-40B4-BE49-F238E27FC236}">
                <a16:creationId xmlns:a16="http://schemas.microsoft.com/office/drawing/2014/main" id="{6EB2BBE2-0E0F-42DD-A908-6083D1D49013}"/>
              </a:ext>
            </a:extLst>
          </p:cNvPr>
          <p:cNvSpPr txBox="1">
            <a:spLocks noChangeArrowheads="1"/>
          </p:cNvSpPr>
          <p:nvPr/>
        </p:nvSpPr>
        <p:spPr bwMode="auto">
          <a:xfrm>
            <a:off x="7617087" y="975843"/>
            <a:ext cx="3254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Dec.</a:t>
            </a:r>
          </a:p>
        </p:txBody>
      </p:sp>
      <p:sp>
        <p:nvSpPr>
          <p:cNvPr id="49" name="TextBox 91">
            <a:extLst>
              <a:ext uri="{FF2B5EF4-FFF2-40B4-BE49-F238E27FC236}">
                <a16:creationId xmlns:a16="http://schemas.microsoft.com/office/drawing/2014/main" id="{B58B147E-5671-4BFD-9122-E872A5EEDF2D}"/>
              </a:ext>
            </a:extLst>
          </p:cNvPr>
          <p:cNvSpPr txBox="1"/>
          <p:nvPr/>
        </p:nvSpPr>
        <p:spPr>
          <a:xfrm>
            <a:off x="8672774" y="633544"/>
            <a:ext cx="49212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2026</a:t>
            </a:r>
          </a:p>
        </p:txBody>
      </p:sp>
      <p:pic>
        <p:nvPicPr>
          <p:cNvPr id="50" name="Picture 9222" descr="A picture containing text, clipart&#10;&#10;Description automatically generated">
            <a:extLst>
              <a:ext uri="{FF2B5EF4-FFF2-40B4-BE49-F238E27FC236}">
                <a16:creationId xmlns:a16="http://schemas.microsoft.com/office/drawing/2014/main" id="{080DADBB-96ED-4E5E-92DB-2630E6692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7249" y="358047"/>
            <a:ext cx="5159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Diamond 3">
            <a:extLst>
              <a:ext uri="{FF2B5EF4-FFF2-40B4-BE49-F238E27FC236}">
                <a16:creationId xmlns:a16="http://schemas.microsoft.com/office/drawing/2014/main" id="{B043C5CB-26C7-4E05-B7E3-C537F9C49452}"/>
              </a:ext>
            </a:extLst>
          </p:cNvPr>
          <p:cNvSpPr>
            <a:spLocks noChangeArrowheads="1"/>
          </p:cNvSpPr>
          <p:nvPr/>
        </p:nvSpPr>
        <p:spPr bwMode="auto">
          <a:xfrm>
            <a:off x="749562" y="1428598"/>
            <a:ext cx="896937" cy="392112"/>
          </a:xfrm>
          <a:prstGeom prst="diamond">
            <a:avLst/>
          </a:prstGeom>
          <a:solidFill>
            <a:srgbClr val="92D050"/>
          </a:solidFill>
          <a:ln w="9525" algn="ctr">
            <a:solidFill>
              <a:schemeClr val="tx1"/>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 name="TextBox 6">
            <a:extLst>
              <a:ext uri="{FF2B5EF4-FFF2-40B4-BE49-F238E27FC236}">
                <a16:creationId xmlns:a16="http://schemas.microsoft.com/office/drawing/2014/main" id="{9964F0A6-B4CC-44CC-9D7E-DF5AF43AD452}"/>
              </a:ext>
            </a:extLst>
          </p:cNvPr>
          <p:cNvSpPr txBox="1">
            <a:spLocks noChangeArrowheads="1"/>
          </p:cNvSpPr>
          <p:nvPr/>
        </p:nvSpPr>
        <p:spPr bwMode="auto">
          <a:xfrm>
            <a:off x="854337" y="1511148"/>
            <a:ext cx="65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1" i="0" u="none" strike="noStrike" kern="1200" cap="none" spc="0" normalizeH="0" baseline="0" noProof="0">
                <a:ln>
                  <a:noFill/>
                </a:ln>
                <a:solidFill>
                  <a:prstClr val="black"/>
                </a:solidFill>
                <a:effectLst/>
                <a:uLnTx/>
                <a:uFillTx/>
                <a:latin typeface="Montserrat"/>
                <a:ea typeface="+mn-ea"/>
                <a:cs typeface="Arial" panose="020B0604020202020204" pitchFamily="34" charset="0"/>
              </a:rPr>
              <a:t> </a:t>
            </a: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RAN Rel-19 workshop</a:t>
            </a:r>
          </a:p>
        </p:txBody>
      </p:sp>
      <p:sp>
        <p:nvSpPr>
          <p:cNvPr id="53" name="Diamond 16">
            <a:extLst>
              <a:ext uri="{FF2B5EF4-FFF2-40B4-BE49-F238E27FC236}">
                <a16:creationId xmlns:a16="http://schemas.microsoft.com/office/drawing/2014/main" id="{79AB2882-3774-41F7-8D80-8A5396DDDB59}"/>
              </a:ext>
            </a:extLst>
          </p:cNvPr>
          <p:cNvSpPr>
            <a:spLocks noChangeArrowheads="1"/>
          </p:cNvSpPr>
          <p:nvPr/>
        </p:nvSpPr>
        <p:spPr bwMode="auto">
          <a:xfrm>
            <a:off x="733687" y="1865478"/>
            <a:ext cx="866775" cy="368300"/>
          </a:xfrm>
          <a:prstGeom prst="diamond">
            <a:avLst/>
          </a:prstGeom>
          <a:solidFill>
            <a:srgbClr val="31859C">
              <a:alpha val="50195"/>
            </a:srgbClr>
          </a:solidFill>
          <a:ln w="9525" algn="ctr">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4" name="Chevron 79">
            <a:extLst>
              <a:ext uri="{FF2B5EF4-FFF2-40B4-BE49-F238E27FC236}">
                <a16:creationId xmlns:a16="http://schemas.microsoft.com/office/drawing/2014/main" id="{31D03FB7-2414-48C2-85C9-4E5048A34CA9}"/>
              </a:ext>
            </a:extLst>
          </p:cNvPr>
          <p:cNvSpPr>
            <a:spLocks noChangeArrowheads="1"/>
          </p:cNvSpPr>
          <p:nvPr/>
        </p:nvSpPr>
        <p:spPr bwMode="auto">
          <a:xfrm>
            <a:off x="6996374" y="2687485"/>
            <a:ext cx="746125" cy="209550"/>
          </a:xfrm>
          <a:prstGeom prst="chevron">
            <a:avLst>
              <a:gd name="adj" fmla="val 50046"/>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7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RAN4_Perf </a:t>
            </a:r>
            <a:endParaRPr kumimoji="0" lang="fr-FR"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endParaRPr>
          </a:p>
        </p:txBody>
      </p:sp>
      <p:sp>
        <p:nvSpPr>
          <p:cNvPr id="55" name="Chevron 58">
            <a:extLst>
              <a:ext uri="{FF2B5EF4-FFF2-40B4-BE49-F238E27FC236}">
                <a16:creationId xmlns:a16="http://schemas.microsoft.com/office/drawing/2014/main" id="{A69122BB-2AF3-4655-8E7C-A10A5800CFEB}"/>
              </a:ext>
            </a:extLst>
          </p:cNvPr>
          <p:cNvSpPr/>
          <p:nvPr/>
        </p:nvSpPr>
        <p:spPr bwMode="auto">
          <a:xfrm>
            <a:off x="3322899" y="2921483"/>
            <a:ext cx="3819525" cy="22542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Stage 3 (CT &amp; SA) </a:t>
            </a:r>
          </a:p>
        </p:txBody>
      </p:sp>
      <p:sp>
        <p:nvSpPr>
          <p:cNvPr id="56" name="Chevron 60">
            <a:extLst>
              <a:ext uri="{FF2B5EF4-FFF2-40B4-BE49-F238E27FC236}">
                <a16:creationId xmlns:a16="http://schemas.microsoft.com/office/drawing/2014/main" id="{D1850993-E973-4540-990E-D84E40FC199F}"/>
              </a:ext>
            </a:extLst>
          </p:cNvPr>
          <p:cNvSpPr/>
          <p:nvPr/>
        </p:nvSpPr>
        <p:spPr bwMode="auto">
          <a:xfrm>
            <a:off x="2419612" y="2460155"/>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RAN1</a:t>
            </a:r>
          </a:p>
        </p:txBody>
      </p:sp>
      <p:sp>
        <p:nvSpPr>
          <p:cNvPr id="57" name="Chevron 60">
            <a:extLst>
              <a:ext uri="{FF2B5EF4-FFF2-40B4-BE49-F238E27FC236}">
                <a16:creationId xmlns:a16="http://schemas.microsoft.com/office/drawing/2014/main" id="{A1F02D97-2515-4C18-BCCD-C0B22026AC18}"/>
              </a:ext>
            </a:extLst>
          </p:cNvPr>
          <p:cNvSpPr/>
          <p:nvPr/>
        </p:nvSpPr>
        <p:spPr bwMode="auto">
          <a:xfrm>
            <a:off x="1948124" y="2224570"/>
            <a:ext cx="316706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Stage 2 (SA2, SA6,…) Normative</a:t>
            </a:r>
          </a:p>
        </p:txBody>
      </p:sp>
      <p:sp>
        <p:nvSpPr>
          <p:cNvPr id="58" name="Chevron 60">
            <a:extLst>
              <a:ext uri="{FF2B5EF4-FFF2-40B4-BE49-F238E27FC236}">
                <a16:creationId xmlns:a16="http://schemas.microsoft.com/office/drawing/2014/main" id="{7DF826FC-2562-447A-AC7D-F4598559F0AE}"/>
              </a:ext>
            </a:extLst>
          </p:cNvPr>
          <p:cNvSpPr/>
          <p:nvPr/>
        </p:nvSpPr>
        <p:spPr bwMode="auto">
          <a:xfrm>
            <a:off x="3038737" y="2690660"/>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RAN </a:t>
            </a:r>
            <a:r>
              <a:rPr kumimoji="0" lang="fr-FR" sz="9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itchFamily="34" charset="0"/>
              </a:rPr>
              <a:t>Completion</a:t>
            </a: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 (RAN2/3/4core)</a:t>
            </a:r>
          </a:p>
        </p:txBody>
      </p:sp>
      <p:sp>
        <p:nvSpPr>
          <p:cNvPr id="59" name="Chevron 58">
            <a:extLst>
              <a:ext uri="{FF2B5EF4-FFF2-40B4-BE49-F238E27FC236}">
                <a16:creationId xmlns:a16="http://schemas.microsoft.com/office/drawing/2014/main" id="{4623866D-B100-48D8-86AE-8D413B992C9E}"/>
              </a:ext>
            </a:extLst>
          </p:cNvPr>
          <p:cNvSpPr/>
          <p:nvPr/>
        </p:nvSpPr>
        <p:spPr bwMode="auto">
          <a:xfrm>
            <a:off x="5454912" y="3170085"/>
            <a:ext cx="2386012" cy="23971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ASN.1 &amp; Open APIs </a:t>
            </a:r>
          </a:p>
        </p:txBody>
      </p:sp>
      <p:sp>
        <p:nvSpPr>
          <p:cNvPr id="60" name="Chevron 60">
            <a:extLst>
              <a:ext uri="{FF2B5EF4-FFF2-40B4-BE49-F238E27FC236}">
                <a16:creationId xmlns:a16="http://schemas.microsoft.com/office/drawing/2014/main" id="{1BAA0339-BBF8-4B97-A6C0-141953DA3FB5}"/>
              </a:ext>
            </a:extLst>
          </p:cNvPr>
          <p:cNvSpPr>
            <a:spLocks noChangeArrowheads="1"/>
          </p:cNvSpPr>
          <p:nvPr/>
        </p:nvSpPr>
        <p:spPr bwMode="auto">
          <a:xfrm>
            <a:off x="1378212" y="1900403"/>
            <a:ext cx="1047750" cy="280987"/>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rPr>
              <a:t>St.2 Content </a:t>
            </a:r>
            <a:r>
              <a:rPr kumimoji="0" lang="fr-FR" altLang="en-US" sz="800" b="0" i="0" u="none" strike="noStrike" kern="1200" cap="none" spc="0" normalizeH="0" baseline="0" noProof="0" dirty="0" err="1">
                <a:ln>
                  <a:noFill/>
                </a:ln>
                <a:solidFill>
                  <a:prstClr val="black"/>
                </a:solidFill>
                <a:effectLst/>
                <a:uLnTx/>
                <a:uFillTx/>
                <a:latin typeface="Montserrat" panose="00000500000000000000" pitchFamily="50" charset="0"/>
                <a:ea typeface="+mn-ea"/>
                <a:cs typeface="Arial" panose="020B0604020202020204" pitchFamily="34" charset="0"/>
              </a:rPr>
              <a:t>approval</a:t>
            </a:r>
            <a:endParaRPr kumimoji="0" lang="fr-FR" altLang="en-US" sz="800" b="0" i="0" u="none" strike="noStrike" kern="1200" cap="none" spc="0" normalizeH="0" baseline="0" noProof="0" dirty="0">
              <a:ln>
                <a:noFill/>
              </a:ln>
              <a:solidFill>
                <a:prstClr val="black"/>
              </a:solidFill>
              <a:effectLst/>
              <a:uLnTx/>
              <a:uFillTx/>
              <a:latin typeface="Montserrat" panose="00000500000000000000" pitchFamily="50" charset="0"/>
              <a:ea typeface="+mn-ea"/>
              <a:cs typeface="Arial" panose="020B0604020202020204" pitchFamily="34" charset="0"/>
            </a:endParaRPr>
          </a:p>
        </p:txBody>
      </p:sp>
      <p:sp>
        <p:nvSpPr>
          <p:cNvPr id="61" name="TextBox 7">
            <a:extLst>
              <a:ext uri="{FF2B5EF4-FFF2-40B4-BE49-F238E27FC236}">
                <a16:creationId xmlns:a16="http://schemas.microsoft.com/office/drawing/2014/main" id="{B49A3C1C-6D9E-4B71-8F71-CA8D6B956F44}"/>
              </a:ext>
            </a:extLst>
          </p:cNvPr>
          <p:cNvSpPr txBox="1">
            <a:spLocks noChangeArrowheads="1"/>
          </p:cNvSpPr>
          <p:nvPr/>
        </p:nvSpPr>
        <p:spPr bwMode="auto">
          <a:xfrm>
            <a:off x="879737" y="1894053"/>
            <a:ext cx="582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SA Rel-19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6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Workshop</a:t>
            </a:r>
          </a:p>
        </p:txBody>
      </p:sp>
      <p:sp>
        <p:nvSpPr>
          <p:cNvPr id="62" name="TextBox 86">
            <a:extLst>
              <a:ext uri="{FF2B5EF4-FFF2-40B4-BE49-F238E27FC236}">
                <a16:creationId xmlns:a16="http://schemas.microsoft.com/office/drawing/2014/main" id="{417DE3C7-EDE7-4E50-BAED-5F8C4960C0E7}"/>
              </a:ext>
            </a:extLst>
          </p:cNvPr>
          <p:cNvSpPr txBox="1">
            <a:spLocks noChangeArrowheads="1"/>
          </p:cNvSpPr>
          <p:nvPr/>
        </p:nvSpPr>
        <p:spPr bwMode="auto">
          <a:xfrm>
            <a:off x="887674" y="890118"/>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700" b="0" i="0" u="none" strike="noStrike" kern="1200" cap="none" spc="0" normalizeH="0" baseline="0" noProof="0" dirty="0">
                <a:ln>
                  <a:noFill/>
                </a:ln>
                <a:solidFill>
                  <a:prstClr val="black"/>
                </a:solidFill>
                <a:effectLst/>
                <a:uLnTx/>
                <a:uFillTx/>
                <a:latin typeface="Montserrat"/>
                <a:ea typeface="MS PGothic" panose="020B0600070205080204" pitchFamily="34" charset="-128"/>
                <a:cs typeface="Arial" panose="020B0604020202020204" pitchFamily="34" charset="0"/>
              </a:rPr>
              <a:t>TSG#100</a:t>
            </a:r>
            <a:endParaRPr kumimoji="0" lang="en-GB" altLang="en-US" sz="400" b="0" i="0" u="none" strike="noStrike" kern="1200" cap="none" spc="0" normalizeH="0" baseline="0" noProof="0" dirty="0">
              <a:ln>
                <a:noFill/>
              </a:ln>
              <a:solidFill>
                <a:prstClr val="black"/>
              </a:solidFill>
              <a:effectLst/>
              <a:uLnTx/>
              <a:uFillTx/>
              <a:latin typeface="Montserrat"/>
              <a:ea typeface="MS PGothic" panose="020B0600070205080204" pitchFamily="34" charset="-128"/>
              <a:cs typeface="Arial" panose="020B0604020202020204" pitchFamily="34" charset="0"/>
            </a:endParaRPr>
          </a:p>
        </p:txBody>
      </p:sp>
      <p:sp>
        <p:nvSpPr>
          <p:cNvPr id="63" name="TextBox 60">
            <a:extLst>
              <a:ext uri="{FF2B5EF4-FFF2-40B4-BE49-F238E27FC236}">
                <a16:creationId xmlns:a16="http://schemas.microsoft.com/office/drawing/2014/main" id="{1EEAC8AD-4379-4CBA-BD98-FCDE4F70B9A0}"/>
              </a:ext>
            </a:extLst>
          </p:cNvPr>
          <p:cNvSpPr txBox="1">
            <a:spLocks noChangeArrowheads="1"/>
          </p:cNvSpPr>
          <p:nvPr/>
        </p:nvSpPr>
        <p:spPr bwMode="auto">
          <a:xfrm>
            <a:off x="1062299" y="993305"/>
            <a:ext cx="342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500" b="0" i="0" u="none" strike="noStrike" kern="1200" cap="none" spc="0" normalizeH="0" baseline="0" noProof="0">
                <a:ln>
                  <a:noFill/>
                </a:ln>
                <a:solidFill>
                  <a:prstClr val="black"/>
                </a:solidFill>
                <a:effectLst/>
                <a:uLnTx/>
                <a:uFillTx/>
                <a:latin typeface="Montserrat"/>
                <a:ea typeface="+mn-ea"/>
                <a:cs typeface="Arial" panose="020B0604020202020204" pitchFamily="34" charset="0"/>
              </a:rPr>
              <a:t>June</a:t>
            </a:r>
          </a:p>
        </p:txBody>
      </p:sp>
      <p:cxnSp>
        <p:nvCxnSpPr>
          <p:cNvPr id="64" name="Straight Connector 114">
            <a:extLst>
              <a:ext uri="{FF2B5EF4-FFF2-40B4-BE49-F238E27FC236}">
                <a16:creationId xmlns:a16="http://schemas.microsoft.com/office/drawing/2014/main" id="{2A5A664A-2D3D-4F03-BB19-CAC0223A0718}"/>
              </a:ext>
            </a:extLst>
          </p:cNvPr>
          <p:cNvCxnSpPr>
            <a:cxnSpLocks noChangeShapeType="1"/>
          </p:cNvCxnSpPr>
          <p:nvPr/>
        </p:nvCxnSpPr>
        <p:spPr bwMode="auto">
          <a:xfrm flipH="1">
            <a:off x="1173424" y="1106018"/>
            <a:ext cx="4763" cy="4580986"/>
          </a:xfrm>
          <a:prstGeom prst="line">
            <a:avLst/>
          </a:prstGeom>
          <a:noFill/>
          <a:ln w="9525" algn="ctr">
            <a:solidFill>
              <a:schemeClr val="accent3"/>
            </a:solidFill>
            <a:prstDash val="dash"/>
            <a:round/>
            <a:headEnd/>
            <a:tailEnd/>
          </a:ln>
        </p:spPr>
      </p:cxnSp>
      <p:sp>
        <p:nvSpPr>
          <p:cNvPr id="65" name="TextBox 28">
            <a:extLst>
              <a:ext uri="{FF2B5EF4-FFF2-40B4-BE49-F238E27FC236}">
                <a16:creationId xmlns:a16="http://schemas.microsoft.com/office/drawing/2014/main" id="{FE9B703E-68CB-4835-B371-8E5F873422DE}"/>
              </a:ext>
            </a:extLst>
          </p:cNvPr>
          <p:cNvSpPr txBox="1"/>
          <p:nvPr/>
        </p:nvSpPr>
        <p:spPr>
          <a:xfrm>
            <a:off x="1216287" y="655769"/>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Montserrat" panose="00000500000000000000" pitchFamily="50" charset="0"/>
                <a:ea typeface="+mn-ea"/>
                <a:cs typeface="+mn-cs"/>
              </a:rPr>
              <a:t>2023</a:t>
            </a:r>
          </a:p>
        </p:txBody>
      </p:sp>
      <p:sp>
        <p:nvSpPr>
          <p:cNvPr id="66" name="Rectangle 12">
            <a:extLst>
              <a:ext uri="{FF2B5EF4-FFF2-40B4-BE49-F238E27FC236}">
                <a16:creationId xmlns:a16="http://schemas.microsoft.com/office/drawing/2014/main" id="{1149B9D1-9FC8-4859-90FE-DD61197CB2EA}"/>
              </a:ext>
            </a:extLst>
          </p:cNvPr>
          <p:cNvSpPr>
            <a:spLocks noChangeArrowheads="1"/>
          </p:cNvSpPr>
          <p:nvPr/>
        </p:nvSpPr>
        <p:spPr bwMode="auto">
          <a:xfrm>
            <a:off x="182824" y="5535459"/>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Now</a:t>
            </a:r>
          </a:p>
        </p:txBody>
      </p:sp>
      <p:cxnSp>
        <p:nvCxnSpPr>
          <p:cNvPr id="67" name="Straight Connector 114">
            <a:extLst>
              <a:ext uri="{FF2B5EF4-FFF2-40B4-BE49-F238E27FC236}">
                <a16:creationId xmlns:a16="http://schemas.microsoft.com/office/drawing/2014/main" id="{D3331AF5-1A80-4802-BB4B-6EB3CEE1082F}"/>
              </a:ext>
            </a:extLst>
          </p:cNvPr>
          <p:cNvCxnSpPr>
            <a:cxnSpLocks noChangeShapeType="1"/>
          </p:cNvCxnSpPr>
          <p:nvPr/>
        </p:nvCxnSpPr>
        <p:spPr bwMode="auto">
          <a:xfrm>
            <a:off x="617799" y="1106018"/>
            <a:ext cx="0" cy="4536535"/>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68" name="Rectangle 3">
            <a:extLst>
              <a:ext uri="{FF2B5EF4-FFF2-40B4-BE49-F238E27FC236}">
                <a16:creationId xmlns:a16="http://schemas.microsoft.com/office/drawing/2014/main" id="{2C6D9975-9049-4733-971B-AFD4A348E3A0}"/>
              </a:ext>
            </a:extLst>
          </p:cNvPr>
          <p:cNvSpPr>
            <a:spLocks noChangeArrowheads="1"/>
          </p:cNvSpPr>
          <p:nvPr/>
        </p:nvSpPr>
        <p:spPr bwMode="auto">
          <a:xfrm>
            <a:off x="1525849" y="2195996"/>
            <a:ext cx="6759575" cy="1240588"/>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TextBox 4">
            <a:extLst>
              <a:ext uri="{FF2B5EF4-FFF2-40B4-BE49-F238E27FC236}">
                <a16:creationId xmlns:a16="http://schemas.microsoft.com/office/drawing/2014/main" id="{94D46BE9-138F-4082-AF0F-1833778AB2AB}"/>
              </a:ext>
            </a:extLst>
          </p:cNvPr>
          <p:cNvSpPr txBox="1">
            <a:spLocks noChangeArrowheads="1"/>
          </p:cNvSpPr>
          <p:nvPr/>
        </p:nvSpPr>
        <p:spPr bwMode="auto">
          <a:xfrm>
            <a:off x="1600462" y="3191497"/>
            <a:ext cx="35637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at TSG#99 - Working assumption for SA, endorsed for RAN </a:t>
            </a:r>
          </a:p>
        </p:txBody>
      </p:sp>
      <p:sp>
        <p:nvSpPr>
          <p:cNvPr id="70" name="Chevron 60">
            <a:extLst>
              <a:ext uri="{FF2B5EF4-FFF2-40B4-BE49-F238E27FC236}">
                <a16:creationId xmlns:a16="http://schemas.microsoft.com/office/drawing/2014/main" id="{D63708F9-6378-4143-B362-943E6881459D}"/>
              </a:ext>
            </a:extLst>
          </p:cNvPr>
          <p:cNvSpPr/>
          <p:nvPr/>
        </p:nvSpPr>
        <p:spPr bwMode="auto">
          <a:xfrm>
            <a:off x="1633799" y="1212380"/>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100%</a:t>
            </a:r>
          </a:p>
        </p:txBody>
      </p:sp>
      <p:sp>
        <p:nvSpPr>
          <p:cNvPr id="71" name="Chevron 60">
            <a:extLst>
              <a:ext uri="{FF2B5EF4-FFF2-40B4-BE49-F238E27FC236}">
                <a16:creationId xmlns:a16="http://schemas.microsoft.com/office/drawing/2014/main" id="{A261021C-3654-40B8-B16A-A0CC36C89D27}"/>
              </a:ext>
            </a:extLst>
          </p:cNvPr>
          <p:cNvSpPr/>
          <p:nvPr/>
        </p:nvSpPr>
        <p:spPr bwMode="auto">
          <a:xfrm>
            <a:off x="366974" y="1209205"/>
            <a:ext cx="139541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itchFamily="34" charset="0"/>
              </a:rPr>
              <a:t>SA1 Stage 1        80%</a:t>
            </a:r>
          </a:p>
        </p:txBody>
      </p:sp>
      <p:sp>
        <p:nvSpPr>
          <p:cNvPr id="72" name="Title 1">
            <a:extLst>
              <a:ext uri="{FF2B5EF4-FFF2-40B4-BE49-F238E27FC236}">
                <a16:creationId xmlns:a16="http://schemas.microsoft.com/office/drawing/2014/main" id="{87A5B7A8-21D1-43AF-9CF3-F57729F0539D}"/>
              </a:ext>
            </a:extLst>
          </p:cNvPr>
          <p:cNvSpPr txBox="1">
            <a:spLocks/>
          </p:cNvSpPr>
          <p:nvPr/>
        </p:nvSpPr>
        <p:spPr bwMode="auto">
          <a:xfrm>
            <a:off x="182824" y="180884"/>
            <a:ext cx="8506323"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alibri"/>
                <a:ea typeface="+mj-ea"/>
                <a:cs typeface="+mj-cs"/>
              </a:rPr>
              <a:t>Release 19 timeline– figure with SA5 OAM (considering of sync with SA1/SA2/SA6/RAN/CT)</a:t>
            </a:r>
            <a:endParaRPr kumimoji="0" lang="en-US" sz="2400" b="0" i="0" u="none" strike="noStrike" kern="1200" cap="none" spc="0" normalizeH="0" baseline="0" noProof="0" dirty="0">
              <a:ln>
                <a:noFill/>
              </a:ln>
              <a:solidFill>
                <a:srgbClr val="FF0000"/>
              </a:solidFill>
              <a:effectLst/>
              <a:uLnTx/>
              <a:uFillTx/>
              <a:latin typeface="Calibri"/>
              <a:ea typeface="+mj-ea"/>
              <a:cs typeface="+mj-cs"/>
            </a:endParaRPr>
          </a:p>
        </p:txBody>
      </p:sp>
      <p:sp>
        <p:nvSpPr>
          <p:cNvPr id="87" name="Chevron 60">
            <a:extLst>
              <a:ext uri="{FF2B5EF4-FFF2-40B4-BE49-F238E27FC236}">
                <a16:creationId xmlns:a16="http://schemas.microsoft.com/office/drawing/2014/main" id="{16D18C63-8B79-419A-8FFC-83DC2C667CBD}"/>
              </a:ext>
            </a:extLst>
          </p:cNvPr>
          <p:cNvSpPr/>
          <p:nvPr/>
        </p:nvSpPr>
        <p:spPr bwMode="auto">
          <a:xfrm>
            <a:off x="2356111" y="3940291"/>
            <a:ext cx="1375569" cy="20469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9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Studies</a:t>
            </a:r>
            <a:r>
              <a:rPr kumimoji="0" lang="fr-FR"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(SA5 OAM)</a:t>
            </a:r>
          </a:p>
        </p:txBody>
      </p:sp>
      <p:sp>
        <p:nvSpPr>
          <p:cNvPr id="88" name="Chevron 60">
            <a:extLst>
              <a:ext uri="{FF2B5EF4-FFF2-40B4-BE49-F238E27FC236}">
                <a16:creationId xmlns:a16="http://schemas.microsoft.com/office/drawing/2014/main" id="{D401BDA8-F258-49F6-9516-C5531C755238}"/>
              </a:ext>
            </a:extLst>
          </p:cNvPr>
          <p:cNvSpPr/>
          <p:nvPr/>
        </p:nvSpPr>
        <p:spPr bwMode="auto">
          <a:xfrm>
            <a:off x="4480344" y="4788274"/>
            <a:ext cx="1283493" cy="33898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7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1 (Standalone OAM –part 2/SA5 RAN </a:t>
            </a:r>
            <a:r>
              <a:rPr kumimoji="0" lang="fr-FR" sz="7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related</a:t>
            </a:r>
            <a:r>
              <a:rPr kumimoji="0" lang="fr-FR" sz="7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OAM)</a:t>
            </a:r>
          </a:p>
        </p:txBody>
      </p:sp>
      <p:sp>
        <p:nvSpPr>
          <p:cNvPr id="89" name="Chevron 60">
            <a:extLst>
              <a:ext uri="{FF2B5EF4-FFF2-40B4-BE49-F238E27FC236}">
                <a16:creationId xmlns:a16="http://schemas.microsoft.com/office/drawing/2014/main" id="{274BFABB-2E29-4D6C-A5D9-B946CE759E1E}"/>
              </a:ext>
            </a:extLst>
          </p:cNvPr>
          <p:cNvSpPr/>
          <p:nvPr/>
        </p:nvSpPr>
        <p:spPr bwMode="auto">
          <a:xfrm>
            <a:off x="4469230" y="5145288"/>
            <a:ext cx="2681103" cy="366131"/>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and stage 3 work (standalone OAM part 2/RAN related OAM)</a:t>
            </a:r>
          </a:p>
        </p:txBody>
      </p:sp>
      <p:sp>
        <p:nvSpPr>
          <p:cNvPr id="91" name="矩形 1">
            <a:extLst>
              <a:ext uri="{FF2B5EF4-FFF2-40B4-BE49-F238E27FC236}">
                <a16:creationId xmlns:a16="http://schemas.microsoft.com/office/drawing/2014/main" id="{494185F5-C5FE-4734-B817-D91278C24885}"/>
              </a:ext>
            </a:extLst>
          </p:cNvPr>
          <p:cNvSpPr>
            <a:spLocks noChangeArrowheads="1"/>
          </p:cNvSpPr>
          <p:nvPr/>
        </p:nvSpPr>
        <p:spPr bwMode="auto">
          <a:xfrm>
            <a:off x="801950" y="3472120"/>
            <a:ext cx="7483473" cy="2843695"/>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2" name="文本框 2">
            <a:extLst>
              <a:ext uri="{FF2B5EF4-FFF2-40B4-BE49-F238E27FC236}">
                <a16:creationId xmlns:a16="http://schemas.microsoft.com/office/drawing/2014/main" id="{66FDFAC2-D8F8-4531-8A25-D3CF624ECA43}"/>
              </a:ext>
            </a:extLst>
          </p:cNvPr>
          <p:cNvSpPr txBox="1">
            <a:spLocks noChangeArrowheads="1"/>
          </p:cNvSpPr>
          <p:nvPr/>
        </p:nvSpPr>
        <p:spPr bwMode="auto">
          <a:xfrm>
            <a:off x="5943100" y="3624596"/>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rPr>
              <a:t>SA5 OAM Rel-19 Timeline </a:t>
            </a:r>
            <a:endParaRPr kumimoji="0" lang="zh-CN" altLang="en-US" sz="1300" b="1" i="0" u="none" strike="noStrike" kern="1200" cap="none" spc="0" normalizeH="0" baseline="0" noProof="0" dirty="0">
              <a:ln>
                <a:noFill/>
              </a:ln>
              <a:solidFill>
                <a:srgbClr val="0000FF"/>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2" name="Rectangle 1">
            <a:extLst>
              <a:ext uri="{FF2B5EF4-FFF2-40B4-BE49-F238E27FC236}">
                <a16:creationId xmlns:a16="http://schemas.microsoft.com/office/drawing/2014/main" id="{E1391863-9417-4BA5-996D-C4B59948DFBE}"/>
              </a:ext>
            </a:extLst>
          </p:cNvPr>
          <p:cNvSpPr/>
          <p:nvPr/>
        </p:nvSpPr>
        <p:spPr bwMode="auto">
          <a:xfrm>
            <a:off x="1713912" y="4010863"/>
            <a:ext cx="601518" cy="63984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SA5#151~152</a:t>
            </a:r>
            <a:r>
              <a:rPr kumimoji="0" lang="en-US" altLang="zh-CN"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:New SIDs</a:t>
            </a:r>
            <a:endParaRPr kumimoji="0" lang="zh-CN" altLang="en-US"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78" name="Rectangle 77">
            <a:extLst>
              <a:ext uri="{FF2B5EF4-FFF2-40B4-BE49-F238E27FC236}">
                <a16:creationId xmlns:a16="http://schemas.microsoft.com/office/drawing/2014/main" id="{07D0FE85-E0F3-43D5-8615-37689107E2B4}"/>
              </a:ext>
            </a:extLst>
          </p:cNvPr>
          <p:cNvSpPr/>
          <p:nvPr/>
        </p:nvSpPr>
        <p:spPr bwMode="auto">
          <a:xfrm>
            <a:off x="3484807" y="4805002"/>
            <a:ext cx="1004788" cy="671997"/>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SA5#155~156:</a:t>
            </a:r>
            <a:r>
              <a:rPr kumimoji="0" lang="en-US" altLang="zh-CN"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New WIDs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package3</a:t>
            </a:r>
            <a:endParaRPr kumimoji="0" lang="zh-CN" altLang="en-US"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cxnSp>
        <p:nvCxnSpPr>
          <p:cNvPr id="73" name="Straight Connector 72">
            <a:extLst>
              <a:ext uri="{FF2B5EF4-FFF2-40B4-BE49-F238E27FC236}">
                <a16:creationId xmlns:a16="http://schemas.microsoft.com/office/drawing/2014/main" id="{564731DF-408C-46C2-A6A9-DB7D85C79868}"/>
              </a:ext>
            </a:extLst>
          </p:cNvPr>
          <p:cNvCxnSpPr/>
          <p:nvPr/>
        </p:nvCxnSpPr>
        <p:spPr bwMode="auto">
          <a:xfrm>
            <a:off x="3712036" y="5617655"/>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9726608A-DDC6-4377-A90A-9E97B64CB74B}"/>
              </a:ext>
            </a:extLst>
          </p:cNvPr>
          <p:cNvCxnSpPr/>
          <p:nvPr/>
        </p:nvCxnSpPr>
        <p:spPr bwMode="auto">
          <a:xfrm>
            <a:off x="7135280" y="5617655"/>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7" name="Chevron 60">
            <a:extLst>
              <a:ext uri="{FF2B5EF4-FFF2-40B4-BE49-F238E27FC236}">
                <a16:creationId xmlns:a16="http://schemas.microsoft.com/office/drawing/2014/main" id="{489337C7-FE4E-40E2-9C3C-38847D1E6B6C}"/>
              </a:ext>
            </a:extLst>
          </p:cNvPr>
          <p:cNvSpPr/>
          <p:nvPr/>
        </p:nvSpPr>
        <p:spPr bwMode="auto">
          <a:xfrm>
            <a:off x="3642384" y="3933088"/>
            <a:ext cx="850502" cy="21669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700" b="0" i="0" u="none" strike="noStrike" kern="1200" cap="none" spc="0" normalizeH="0" baseline="0" noProof="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Studies (SA5 OAM)</a:t>
            </a:r>
            <a:endParaRPr kumimoji="0" lang="fr-FR" sz="7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endParaRPr>
          </a:p>
        </p:txBody>
      </p:sp>
      <p:sp>
        <p:nvSpPr>
          <p:cNvPr id="98" name="Rectangle 97">
            <a:extLst>
              <a:ext uri="{FF2B5EF4-FFF2-40B4-BE49-F238E27FC236}">
                <a16:creationId xmlns:a16="http://schemas.microsoft.com/office/drawing/2014/main" id="{0412AFA0-A22C-4E4A-A1E7-78F63FBE3909}"/>
              </a:ext>
            </a:extLst>
          </p:cNvPr>
          <p:cNvSpPr/>
          <p:nvPr/>
        </p:nvSpPr>
        <p:spPr bwMode="auto">
          <a:xfrm>
            <a:off x="3016024" y="4171659"/>
            <a:ext cx="720795" cy="570280"/>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SA5#154~155:</a:t>
            </a:r>
            <a:r>
              <a:rPr kumimoji="0" lang="en-US" altLang="zh-CN" sz="8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 New WIDs package 2</a:t>
            </a:r>
            <a:endParaRPr kumimoji="0" lang="zh-CN" altLang="en-US" sz="8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99" name="Chevron 60">
            <a:extLst>
              <a:ext uri="{FF2B5EF4-FFF2-40B4-BE49-F238E27FC236}">
                <a16:creationId xmlns:a16="http://schemas.microsoft.com/office/drawing/2014/main" id="{99D16E3A-E211-4825-BC28-EA84119254C7}"/>
              </a:ext>
            </a:extLst>
          </p:cNvPr>
          <p:cNvSpPr/>
          <p:nvPr/>
        </p:nvSpPr>
        <p:spPr bwMode="auto">
          <a:xfrm>
            <a:off x="3700327" y="4186864"/>
            <a:ext cx="1380728" cy="262212"/>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1 (SA2/SA6 </a:t>
            </a:r>
            <a:r>
              <a:rPr kumimoji="0" lang="fr-FR" sz="8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related</a:t>
            </a: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OAM)</a:t>
            </a:r>
          </a:p>
        </p:txBody>
      </p:sp>
      <p:sp>
        <p:nvSpPr>
          <p:cNvPr id="100" name="Chevron 60">
            <a:extLst>
              <a:ext uri="{FF2B5EF4-FFF2-40B4-BE49-F238E27FC236}">
                <a16:creationId xmlns:a16="http://schemas.microsoft.com/office/drawing/2014/main" id="{441A68E0-5D21-4A39-BAB1-C40AE40C8A71}"/>
              </a:ext>
            </a:extLst>
          </p:cNvPr>
          <p:cNvSpPr/>
          <p:nvPr/>
        </p:nvSpPr>
        <p:spPr bwMode="auto">
          <a:xfrm>
            <a:off x="3706065" y="4470252"/>
            <a:ext cx="2725159" cy="29356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work (</a:t>
            </a:r>
            <a:r>
              <a:rPr kumimoji="0" lang="en-US" altLang="zh-CN"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SA2/6 </a:t>
            </a:r>
            <a:r>
              <a:rPr kumimoji="0" lang="en-US" sz="9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related OAM) and CT related stage3 work</a:t>
            </a:r>
          </a:p>
        </p:txBody>
      </p:sp>
      <p:sp>
        <p:nvSpPr>
          <p:cNvPr id="84" name="Rectangle 83">
            <a:extLst>
              <a:ext uri="{FF2B5EF4-FFF2-40B4-BE49-F238E27FC236}">
                <a16:creationId xmlns:a16="http://schemas.microsoft.com/office/drawing/2014/main" id="{21C806E2-A949-459E-88BF-F9C288D4D26F}"/>
              </a:ext>
            </a:extLst>
          </p:cNvPr>
          <p:cNvSpPr/>
          <p:nvPr/>
        </p:nvSpPr>
        <p:spPr bwMode="auto">
          <a:xfrm>
            <a:off x="3724537" y="1684932"/>
            <a:ext cx="1359692" cy="3049001"/>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104" name="Rectangle 103">
            <a:extLst>
              <a:ext uri="{FF2B5EF4-FFF2-40B4-BE49-F238E27FC236}">
                <a16:creationId xmlns:a16="http://schemas.microsoft.com/office/drawing/2014/main" id="{79CCF4C0-33A4-4D28-A8C0-A99D538A281A}"/>
              </a:ext>
            </a:extLst>
          </p:cNvPr>
          <p:cNvSpPr/>
          <p:nvPr/>
        </p:nvSpPr>
        <p:spPr bwMode="auto">
          <a:xfrm>
            <a:off x="4500679" y="1948459"/>
            <a:ext cx="2625928" cy="3577672"/>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85" name="TextBox 84">
            <a:extLst>
              <a:ext uri="{FF2B5EF4-FFF2-40B4-BE49-F238E27FC236}">
                <a16:creationId xmlns:a16="http://schemas.microsoft.com/office/drawing/2014/main" id="{C1752441-777B-4187-99C7-BDC88CC65DF4}"/>
              </a:ext>
            </a:extLst>
          </p:cNvPr>
          <p:cNvSpPr txBox="1"/>
          <p:nvPr/>
        </p:nvSpPr>
        <p:spPr>
          <a:xfrm>
            <a:off x="8655311" y="998800"/>
            <a:ext cx="3361618" cy="5770369"/>
          </a:xfrm>
          <a:prstGeom prst="rect">
            <a:avLst/>
          </a:prstGeom>
          <a:solidFill>
            <a:schemeClr val="bg1"/>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Categorization of SA5 work:</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Standalone OAM (part 1 and part 2)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SA1 related OAM</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SA2/6 related OAM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RAN/CT related OAM</a:t>
            </a:r>
            <a:endParaRPr kumimoji="0" lang="en-US" altLang="zh-CN" sz="12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Key milestone and potential sync consideration: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①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Jun (SA5#150)</a:t>
            </a: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~Dec.2023 (SA5#152/</a:t>
            </a:r>
            <a:r>
              <a:rPr kumimoji="0" lang="en-US" altLang="zh-CN"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TSG#102)</a:t>
            </a: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follow SA1 discussion with </a:t>
            </a:r>
            <a:r>
              <a:rPr kumimoji="0" lang="en-US" altLang="zh-CN" sz="12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DP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②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Oct (SA5#151) ~Dec.2023 (SA5#152/TSG#102):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Rel-19 </a:t>
            </a:r>
            <a:r>
              <a:rPr kumimoji="0" lang="en-US" altLang="zh-CN" sz="12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SIs</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discussion time window. All SIs are to be ready in TSG#102.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③</a:t>
            </a: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Oct (SA5#151) ~Dec.2023 (SA5#152/TSG#102):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Rel-19 </a:t>
            </a:r>
            <a:r>
              <a:rPr kumimoji="0" lang="en-US" altLang="zh-CN" sz="12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WI package 1(Standalone OAM part1 )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discussion time window. Package1 WIs are to be ready in TSG#102.</a:t>
            </a:r>
            <a:endPar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④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Apr (SA5#154) ~Jun. 2024 (SA5#155/TSG#104)</a:t>
            </a:r>
            <a:r>
              <a:rPr kumimoji="0" lang="en-US" altLang="zh-CN" sz="12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WI package 2(SA2/SA6 related OAM)</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discussion time window. SA2/SA6 related </a:t>
            </a:r>
            <a:r>
              <a:rPr kumimoji="0" lang="en-US" altLang="zh-CN" sz="1200" b="0" i="0" u="none" strike="noStrike" kern="1200" cap="none" spc="0" normalizeH="0" baseline="0" noProof="0" dirty="0" err="1">
                <a:ln>
                  <a:noFill/>
                </a:ln>
                <a:solidFill>
                  <a:prstClr val="black"/>
                </a:solidFill>
                <a:effectLst/>
                <a:uLnTx/>
                <a:uFillTx/>
                <a:latin typeface="Calibri"/>
                <a:ea typeface="Microsoft YaHei" panose="020B0503020204020204" pitchFamily="34" charset="-122"/>
                <a:cs typeface="Arial" panose="020B0604020202020204" pitchFamily="34" charset="0"/>
              </a:rPr>
              <a:t>Wis</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should be ready in TSG#104, to be able to sync with SA2/SA6 discussion.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⑤</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Jun (SA5#155)~Sep. 2024 (SA5#156/TSG#105)</a:t>
            </a:r>
            <a:r>
              <a:rPr kumimoji="0" lang="en-US" altLang="zh-CN" sz="12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FF0000"/>
                </a:solidFill>
                <a:effectLst/>
                <a:uLnTx/>
                <a:uFillTx/>
                <a:latin typeface="Calibri"/>
                <a:ea typeface="Microsoft YaHei" panose="020B0503020204020204" pitchFamily="34" charset="-122"/>
                <a:cs typeface="Arial" panose="020B0604020202020204" pitchFamily="34" charset="0"/>
              </a:rPr>
              <a:t>WI package 3 (standalone OAM part 2 and RAN/CT related OAM)</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  discussion time window. Standalone OAM and RAN related SIs are to be ready in TSG#105, to be able to sync with RAN/CT.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⑥</a:t>
            </a: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Jun (SA5#150) ~Dec.2023 (SA5#152/ TSG#102)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potential sync time window with SA1.</a:t>
            </a:r>
            <a:endPar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Arial" panose="020B0604020202020204" pitchFamily="34" charset="0"/>
                <a:ea typeface="Microsoft YaHei" panose="020B0503020204020204" pitchFamily="34" charset="-122"/>
                <a:cs typeface="Arial" panose="020B0604020202020204" pitchFamily="34" charset="0"/>
              </a:rPr>
              <a:t>⑦</a:t>
            </a:r>
            <a:r>
              <a:rPr kumimoji="0" lang="zh-CN" altLang="en-US"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Jun(SA5#156)~Dec,2024 (SA5#158): </a:t>
            </a:r>
            <a:r>
              <a:rPr kumimoji="0" lang="en-US" altLang="zh-CN" sz="12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potential sync time window with SA2/SA6.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0000FF"/>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⑧</a:t>
            </a:r>
            <a:r>
              <a:rPr kumimoji="0" lang="en-US" altLang="zh-CN" sz="1200" b="1"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Oct,2024(SA5#157)~Sep,2025 (TSG#109): </a:t>
            </a:r>
            <a:r>
              <a:rPr kumimoji="0" lang="en-US" altLang="zh-CN" sz="1200" b="0" i="0" u="none" strike="noStrike" kern="1200" cap="none" spc="0" normalizeH="0" baseline="0" noProof="0" dirty="0">
                <a:ln>
                  <a:noFill/>
                </a:ln>
                <a:solidFill>
                  <a:srgbClr val="0000FF"/>
                </a:solidFill>
                <a:effectLst/>
                <a:uLnTx/>
                <a:uFillTx/>
                <a:latin typeface="Calibri"/>
                <a:ea typeface="Microsoft YaHei" panose="020B0503020204020204" pitchFamily="34" charset="-122"/>
                <a:cs typeface="Arial" panose="020B0604020202020204" pitchFamily="34" charset="0"/>
              </a:rPr>
              <a:t> </a:t>
            </a:r>
            <a:r>
              <a:rPr kumimoji="0" lang="en-US" altLang="zh-CN" sz="1200" b="0" i="0" u="none" strike="noStrike" kern="1200" cap="none" spc="0" normalizeH="0" baseline="0" noProof="0" dirty="0">
                <a:ln>
                  <a:noFill/>
                </a:ln>
                <a:solidFill>
                  <a:prstClr val="black"/>
                </a:solidFill>
                <a:effectLst/>
                <a:uLnTx/>
                <a:uFillTx/>
                <a:latin typeface="Calibri"/>
                <a:ea typeface="Microsoft YaHei" panose="020B0503020204020204" pitchFamily="34" charset="-122"/>
                <a:cs typeface="Arial" panose="020B0604020202020204" pitchFamily="34" charset="0"/>
              </a:rPr>
              <a:t>potential sync time window with RAN/CT.</a:t>
            </a:r>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Arial" panose="020B0604020202020204" pitchFamily="34" charset="0"/>
            </a:endParaRPr>
          </a:p>
        </p:txBody>
      </p:sp>
      <p:sp>
        <p:nvSpPr>
          <p:cNvPr id="105" name="Rectangle 104">
            <a:extLst>
              <a:ext uri="{FF2B5EF4-FFF2-40B4-BE49-F238E27FC236}">
                <a16:creationId xmlns:a16="http://schemas.microsoft.com/office/drawing/2014/main" id="{4A0C4C09-656A-4EBA-845F-2F07940F10B8}"/>
              </a:ext>
            </a:extLst>
          </p:cNvPr>
          <p:cNvSpPr/>
          <p:nvPr/>
        </p:nvSpPr>
        <p:spPr>
          <a:xfrm>
            <a:off x="1376425" y="4020897"/>
            <a:ext cx="351378"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②</a:t>
            </a:r>
            <a:endParaRPr kumimoji="0" lang="zh-CN" altLang="en-US" sz="13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6" name="Rectangle 105">
            <a:extLst>
              <a:ext uri="{FF2B5EF4-FFF2-40B4-BE49-F238E27FC236}">
                <a16:creationId xmlns:a16="http://schemas.microsoft.com/office/drawing/2014/main" id="{D8A32E66-A058-49F1-BF52-4B58196B6541}"/>
              </a:ext>
            </a:extLst>
          </p:cNvPr>
          <p:cNvSpPr/>
          <p:nvPr/>
        </p:nvSpPr>
        <p:spPr>
          <a:xfrm>
            <a:off x="1369328" y="5686927"/>
            <a:ext cx="351378"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③</a:t>
            </a:r>
            <a:endParaRPr kumimoji="0" lang="zh-CN" altLang="en-US" sz="13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Rectangle 106">
            <a:extLst>
              <a:ext uri="{FF2B5EF4-FFF2-40B4-BE49-F238E27FC236}">
                <a16:creationId xmlns:a16="http://schemas.microsoft.com/office/drawing/2014/main" id="{30C3BC8D-9B3D-4C68-BB15-89D9518B50A6}"/>
              </a:ext>
            </a:extLst>
          </p:cNvPr>
          <p:cNvSpPr/>
          <p:nvPr/>
        </p:nvSpPr>
        <p:spPr>
          <a:xfrm>
            <a:off x="3607518" y="1362347"/>
            <a:ext cx="2021707"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⑦ </a:t>
            </a:r>
            <a:r>
              <a:rPr kumimoji="0" lang="en-US" altLang="zh-CN"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6 months SA2/6 sync</a:t>
            </a:r>
            <a:endPar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08" name="Rectangle 107">
            <a:extLst>
              <a:ext uri="{FF2B5EF4-FFF2-40B4-BE49-F238E27FC236}">
                <a16:creationId xmlns:a16="http://schemas.microsoft.com/office/drawing/2014/main" id="{1C28EA64-B696-44E3-8A86-6E6942D29097}"/>
              </a:ext>
            </a:extLst>
          </p:cNvPr>
          <p:cNvSpPr/>
          <p:nvPr/>
        </p:nvSpPr>
        <p:spPr>
          <a:xfrm>
            <a:off x="5117566" y="1652778"/>
            <a:ext cx="2271776"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⑧</a:t>
            </a:r>
            <a:r>
              <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12 months RAN/CT sync</a:t>
            </a:r>
            <a:endPar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cxnSp>
        <p:nvCxnSpPr>
          <p:cNvPr id="109" name="Straight Arrow Connector 108">
            <a:extLst>
              <a:ext uri="{FF2B5EF4-FFF2-40B4-BE49-F238E27FC236}">
                <a16:creationId xmlns:a16="http://schemas.microsoft.com/office/drawing/2014/main" id="{4F672F5D-F087-4297-A821-A00B29A4F040}"/>
              </a:ext>
            </a:extLst>
          </p:cNvPr>
          <p:cNvCxnSpPr/>
          <p:nvPr/>
        </p:nvCxnSpPr>
        <p:spPr bwMode="auto">
          <a:xfrm flipH="1">
            <a:off x="3721334" y="6223133"/>
            <a:ext cx="110966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0" name="TextBox 109">
            <a:extLst>
              <a:ext uri="{FF2B5EF4-FFF2-40B4-BE49-F238E27FC236}">
                <a16:creationId xmlns:a16="http://schemas.microsoft.com/office/drawing/2014/main" id="{F7E8C959-7BA6-4823-BADF-3A961A71841A}"/>
              </a:ext>
            </a:extLst>
          </p:cNvPr>
          <p:cNvSpPr txBox="1"/>
          <p:nvPr/>
        </p:nvSpPr>
        <p:spPr>
          <a:xfrm>
            <a:off x="4838934" y="6108545"/>
            <a:ext cx="1513556" cy="2616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1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Work item 15 months</a:t>
            </a:r>
            <a:endParaRPr kumimoji="0" lang="zh-CN" altLang="en-US" sz="11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11" name="Straight Arrow Connector 110">
            <a:extLst>
              <a:ext uri="{FF2B5EF4-FFF2-40B4-BE49-F238E27FC236}">
                <a16:creationId xmlns:a16="http://schemas.microsoft.com/office/drawing/2014/main" id="{E96FAFF9-E821-427A-935B-4C9B8B79E197}"/>
              </a:ext>
            </a:extLst>
          </p:cNvPr>
          <p:cNvCxnSpPr>
            <a:cxnSpLocks/>
            <a:stCxn id="110" idx="3"/>
          </p:cNvCxnSpPr>
          <p:nvPr/>
        </p:nvCxnSpPr>
        <p:spPr bwMode="auto">
          <a:xfrm>
            <a:off x="6352490" y="6239350"/>
            <a:ext cx="797844" cy="4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3" name="Straight Connector 112">
            <a:extLst>
              <a:ext uri="{FF2B5EF4-FFF2-40B4-BE49-F238E27FC236}">
                <a16:creationId xmlns:a16="http://schemas.microsoft.com/office/drawing/2014/main" id="{5D8C3F65-DA37-4EB5-BFB9-0D5C32715617}"/>
              </a:ext>
            </a:extLst>
          </p:cNvPr>
          <p:cNvCxnSpPr/>
          <p:nvPr/>
        </p:nvCxnSpPr>
        <p:spPr bwMode="auto">
          <a:xfrm>
            <a:off x="2346572" y="5617655"/>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Arrow Connector 113">
            <a:extLst>
              <a:ext uri="{FF2B5EF4-FFF2-40B4-BE49-F238E27FC236}">
                <a16:creationId xmlns:a16="http://schemas.microsoft.com/office/drawing/2014/main" id="{32B44854-85F5-491F-B801-ED62ED2F3807}"/>
              </a:ext>
            </a:extLst>
          </p:cNvPr>
          <p:cNvCxnSpPr>
            <a:cxnSpLocks/>
            <a:stCxn id="115" idx="1"/>
          </p:cNvCxnSpPr>
          <p:nvPr/>
        </p:nvCxnSpPr>
        <p:spPr bwMode="auto">
          <a:xfrm flipH="1" flipV="1">
            <a:off x="2356111" y="6151060"/>
            <a:ext cx="311527" cy="4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5" name="TextBox 114">
            <a:extLst>
              <a:ext uri="{FF2B5EF4-FFF2-40B4-BE49-F238E27FC236}">
                <a16:creationId xmlns:a16="http://schemas.microsoft.com/office/drawing/2014/main" id="{885CEAF4-B1D6-4BD1-A6E5-063D27B49715}"/>
              </a:ext>
            </a:extLst>
          </p:cNvPr>
          <p:cNvSpPr txBox="1"/>
          <p:nvPr/>
        </p:nvSpPr>
        <p:spPr>
          <a:xfrm>
            <a:off x="2667638" y="5939956"/>
            <a:ext cx="763351"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05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Studies 6 months</a:t>
            </a:r>
            <a:endParaRPr kumimoji="0" lang="zh-CN" altLang="en-US" sz="105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16" name="Straight Arrow Connector 115">
            <a:extLst>
              <a:ext uri="{FF2B5EF4-FFF2-40B4-BE49-F238E27FC236}">
                <a16:creationId xmlns:a16="http://schemas.microsoft.com/office/drawing/2014/main" id="{2657363F-DB56-493D-AF99-87EEDFB91981}"/>
              </a:ext>
            </a:extLst>
          </p:cNvPr>
          <p:cNvCxnSpPr>
            <a:cxnSpLocks/>
            <a:stCxn id="115" idx="3"/>
          </p:cNvCxnSpPr>
          <p:nvPr/>
        </p:nvCxnSpPr>
        <p:spPr bwMode="auto">
          <a:xfrm>
            <a:off x="3430989" y="6155400"/>
            <a:ext cx="30069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2" name="Rectangle 101">
            <a:extLst>
              <a:ext uri="{FF2B5EF4-FFF2-40B4-BE49-F238E27FC236}">
                <a16:creationId xmlns:a16="http://schemas.microsoft.com/office/drawing/2014/main" id="{B5DF9E10-CF5B-4034-A300-39D0483974F1}"/>
              </a:ext>
            </a:extLst>
          </p:cNvPr>
          <p:cNvSpPr/>
          <p:nvPr/>
        </p:nvSpPr>
        <p:spPr bwMode="auto">
          <a:xfrm>
            <a:off x="1181363" y="3509130"/>
            <a:ext cx="1193799" cy="44772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SA5#150~152:</a:t>
            </a:r>
            <a:r>
              <a:rPr kumimoji="0" lang="en-US" altLang="zh-CN"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Follow SA1 discussion with DP</a:t>
            </a:r>
            <a:endParaRPr kumimoji="0" lang="zh-CN" altLang="en-US" sz="9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103" name="Rectangle 102">
            <a:extLst>
              <a:ext uri="{FF2B5EF4-FFF2-40B4-BE49-F238E27FC236}">
                <a16:creationId xmlns:a16="http://schemas.microsoft.com/office/drawing/2014/main" id="{6529448A-9C3F-4531-9663-E9DC4C8A210F}"/>
              </a:ext>
            </a:extLst>
          </p:cNvPr>
          <p:cNvSpPr/>
          <p:nvPr/>
        </p:nvSpPr>
        <p:spPr>
          <a:xfrm>
            <a:off x="837759" y="3545577"/>
            <a:ext cx="351378"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①</a:t>
            </a:r>
            <a:endParaRPr kumimoji="0" lang="zh-CN" altLang="en-US" sz="13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 name="Rectangle 2">
            <a:extLst>
              <a:ext uri="{FF2B5EF4-FFF2-40B4-BE49-F238E27FC236}">
                <a16:creationId xmlns:a16="http://schemas.microsoft.com/office/drawing/2014/main" id="{B015CFC2-31B8-40AA-8A16-DACFBF0A6FB5}"/>
              </a:ext>
            </a:extLst>
          </p:cNvPr>
          <p:cNvSpPr/>
          <p:nvPr/>
        </p:nvSpPr>
        <p:spPr>
          <a:xfrm>
            <a:off x="2689655" y="4277823"/>
            <a:ext cx="40107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3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④ </a:t>
            </a:r>
          </a:p>
        </p:txBody>
      </p:sp>
      <p:sp>
        <p:nvSpPr>
          <p:cNvPr id="118" name="Rectangle 117">
            <a:extLst>
              <a:ext uri="{FF2B5EF4-FFF2-40B4-BE49-F238E27FC236}">
                <a16:creationId xmlns:a16="http://schemas.microsoft.com/office/drawing/2014/main" id="{355B002B-A295-4A5D-A8B2-E75613959CF9}"/>
              </a:ext>
            </a:extLst>
          </p:cNvPr>
          <p:cNvSpPr/>
          <p:nvPr/>
        </p:nvSpPr>
        <p:spPr bwMode="auto">
          <a:xfrm>
            <a:off x="1108655" y="1203605"/>
            <a:ext cx="1359692" cy="2729483"/>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119" name="Rectangle 118">
            <a:extLst>
              <a:ext uri="{FF2B5EF4-FFF2-40B4-BE49-F238E27FC236}">
                <a16:creationId xmlns:a16="http://schemas.microsoft.com/office/drawing/2014/main" id="{CE6C41E3-2444-4AFC-95DE-794BDCD08AB2}"/>
              </a:ext>
            </a:extLst>
          </p:cNvPr>
          <p:cNvSpPr/>
          <p:nvPr/>
        </p:nvSpPr>
        <p:spPr>
          <a:xfrm>
            <a:off x="834819" y="2503563"/>
            <a:ext cx="1836369" cy="4616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FF0000"/>
                </a:solidFill>
                <a:effectLst/>
                <a:uLnTx/>
                <a:uFillTx/>
                <a:latin typeface="Microsoft YaHei UI" panose="020B0503020204020204" pitchFamily="34" charset="-122"/>
                <a:ea typeface="Microsoft YaHei UI" panose="020B0503020204020204" pitchFamily="34" charset="-122"/>
                <a:cs typeface="Arial" panose="020B0604020202020204" pitchFamily="34" charset="0"/>
              </a:rPr>
              <a:t>⑥</a:t>
            </a:r>
            <a:r>
              <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 </a:t>
            </a:r>
            <a:r>
              <a:rPr kumimoji="0" lang="en-US" altLang="zh-CN"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6 months SA1 sync</a:t>
            </a:r>
            <a:endPar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endParaRPr>
          </a:p>
        </p:txBody>
      </p:sp>
      <p:sp>
        <p:nvSpPr>
          <p:cNvPr id="120" name="Chevron 60">
            <a:extLst>
              <a:ext uri="{FF2B5EF4-FFF2-40B4-BE49-F238E27FC236}">
                <a16:creationId xmlns:a16="http://schemas.microsoft.com/office/drawing/2014/main" id="{B9D1EE83-49CD-475C-B26A-8092CFE51213}"/>
              </a:ext>
            </a:extLst>
          </p:cNvPr>
          <p:cNvSpPr/>
          <p:nvPr/>
        </p:nvSpPr>
        <p:spPr bwMode="auto">
          <a:xfrm>
            <a:off x="2366035" y="5524181"/>
            <a:ext cx="1283493" cy="266355"/>
          </a:xfrm>
          <a:prstGeom prst="chevr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1 (Standalone OAM-part 1)</a:t>
            </a:r>
          </a:p>
        </p:txBody>
      </p:sp>
      <p:sp>
        <p:nvSpPr>
          <p:cNvPr id="121" name="Chevron 60">
            <a:extLst>
              <a:ext uri="{FF2B5EF4-FFF2-40B4-BE49-F238E27FC236}">
                <a16:creationId xmlns:a16="http://schemas.microsoft.com/office/drawing/2014/main" id="{CB7D3D83-41D8-4AF2-A1C6-B2E90831CA46}"/>
              </a:ext>
            </a:extLst>
          </p:cNvPr>
          <p:cNvSpPr/>
          <p:nvPr/>
        </p:nvSpPr>
        <p:spPr bwMode="auto">
          <a:xfrm>
            <a:off x="2991523" y="5799181"/>
            <a:ext cx="4110583" cy="203259"/>
          </a:xfrm>
          <a:prstGeom prst="chevr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Stage 2 Functional and stage 3 work (standalone OAM-p1)</a:t>
            </a:r>
          </a:p>
        </p:txBody>
      </p:sp>
      <p:sp>
        <p:nvSpPr>
          <p:cNvPr id="122" name="Rectangle 121">
            <a:extLst>
              <a:ext uri="{FF2B5EF4-FFF2-40B4-BE49-F238E27FC236}">
                <a16:creationId xmlns:a16="http://schemas.microsoft.com/office/drawing/2014/main" id="{80CFCDB1-FB72-4009-B66D-F0818E89141C}"/>
              </a:ext>
            </a:extLst>
          </p:cNvPr>
          <p:cNvSpPr/>
          <p:nvPr/>
        </p:nvSpPr>
        <p:spPr bwMode="auto">
          <a:xfrm>
            <a:off x="1677441" y="5535307"/>
            <a:ext cx="633341" cy="63984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800" b="1"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SA5#151~152</a:t>
            </a:r>
            <a:r>
              <a:rPr kumimoji="0" lang="en-US" altLang="zh-CN" sz="8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rPr>
              <a:t>:New WIDs package1</a:t>
            </a:r>
            <a:endParaRPr kumimoji="0" lang="zh-CN" altLang="en-US" sz="800" b="0" i="0" u="none" strike="noStrike" kern="1200" cap="none" spc="0" normalizeH="0" baseline="0" noProof="0" dirty="0">
              <a:ln>
                <a:noFill/>
              </a:ln>
              <a:solidFill>
                <a:prstClr val="black"/>
              </a:solidFill>
              <a:effectLst/>
              <a:uLnTx/>
              <a:uFillTx/>
              <a:latin typeface="Arial" charset="0"/>
              <a:ea typeface="宋体" panose="02010600030101010101" pitchFamily="2" charset="-122"/>
              <a:cs typeface="Arial" panose="020B0604020202020204" pitchFamily="34" charset="0"/>
            </a:endParaRPr>
          </a:p>
        </p:txBody>
      </p:sp>
      <p:sp>
        <p:nvSpPr>
          <p:cNvPr id="76" name="Rectangle 75">
            <a:extLst>
              <a:ext uri="{FF2B5EF4-FFF2-40B4-BE49-F238E27FC236}">
                <a16:creationId xmlns:a16="http://schemas.microsoft.com/office/drawing/2014/main" id="{37445E7B-1697-4A3E-9166-362F18875B5A}"/>
              </a:ext>
            </a:extLst>
          </p:cNvPr>
          <p:cNvSpPr/>
          <p:nvPr/>
        </p:nvSpPr>
        <p:spPr>
          <a:xfrm>
            <a:off x="3158197" y="4988403"/>
            <a:ext cx="338554" cy="276999"/>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2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Arial" panose="020B0604020202020204" pitchFamily="34" charset="0"/>
              </a:rPr>
              <a:t>⑤</a:t>
            </a:r>
            <a:endParaRPr kumimoji="0" lang="zh-CN" altLang="en-US" sz="13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3" name="Chevron 60">
            <a:extLst>
              <a:ext uri="{FF2B5EF4-FFF2-40B4-BE49-F238E27FC236}">
                <a16:creationId xmlns:a16="http://schemas.microsoft.com/office/drawing/2014/main" id="{79FF77CC-9D95-4D39-8EF6-2BF1718D0B4B}"/>
              </a:ext>
            </a:extLst>
          </p:cNvPr>
          <p:cNvSpPr/>
          <p:nvPr/>
        </p:nvSpPr>
        <p:spPr bwMode="auto">
          <a:xfrm>
            <a:off x="2411378" y="3729458"/>
            <a:ext cx="2033886" cy="181749"/>
          </a:xfrm>
          <a:prstGeom prst="chevron">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a:ln w="9525" cap="flat" cmpd="sng" algn="ctr">
            <a:noFill/>
            <a:prstDash val="solid"/>
            <a:round/>
            <a:headEnd type="none" w="med" len="med"/>
            <a:tailEnd type="none" w="med" len="med"/>
          </a:ln>
          <a:effectLst/>
        </p:spPr>
        <p:txBody>
          <a:bodyPr lIns="0" rIns="0"/>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zh-CN" sz="800" b="0" i="0" u="none" strike="noStrike" kern="1200" cap="none" spc="0" normalizeH="0" baseline="0" noProof="0" dirty="0" err="1">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Studies</a:t>
            </a:r>
            <a:r>
              <a:rPr kumimoji="0" lang="fr-FR" altLang="zh-CN" sz="800" b="0" i="0" u="none" strike="noStrike" kern="1200" cap="none" spc="0" normalizeH="0" baseline="0" noProof="0" dirty="0">
                <a:ln>
                  <a:noFill/>
                </a:ln>
                <a:solidFill>
                  <a:prstClr val="black"/>
                </a:solidFill>
                <a:effectLst/>
                <a:uLnTx/>
                <a:uFillTx/>
                <a:latin typeface="Montserrat" panose="00000500000000000000" pitchFamily="50" charset="0"/>
                <a:ea typeface="ＭＳ Ｐゴシック" charset="-128"/>
                <a:cs typeface="Arial" panose="020B0604020202020204" pitchFamily="34" charset="0"/>
              </a:rPr>
              <a:t> (SA5 OAM)</a:t>
            </a:r>
          </a:p>
        </p:txBody>
      </p:sp>
      <p:sp>
        <p:nvSpPr>
          <p:cNvPr id="112" name="矩形 51">
            <a:extLst>
              <a:ext uri="{FF2B5EF4-FFF2-40B4-BE49-F238E27FC236}">
                <a16:creationId xmlns:a16="http://schemas.microsoft.com/office/drawing/2014/main" id="{C2689FC4-5A34-4368-B9AD-1B954A45DCB6}"/>
              </a:ext>
            </a:extLst>
          </p:cNvPr>
          <p:cNvSpPr/>
          <p:nvPr/>
        </p:nvSpPr>
        <p:spPr>
          <a:xfrm>
            <a:off x="246994" y="5990550"/>
            <a:ext cx="1438214" cy="307777"/>
          </a:xfrm>
          <a:prstGeom prst="rect">
            <a:avLst/>
          </a:prstGeom>
          <a:solidFill>
            <a:srgbClr val="00B0F0"/>
          </a:solid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Ref: S5-233555</a:t>
            </a:r>
            <a:endParaRPr kumimoji="0" lang="en-US" sz="14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704861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BEA3CCC-7761-400D-A702-82096E58DDAF}"/>
              </a:ext>
            </a:extLst>
          </p:cNvPr>
          <p:cNvGraphicFramePr>
            <a:graphicFrameLocks noGrp="1"/>
          </p:cNvGraphicFramePr>
          <p:nvPr>
            <p:extLst>
              <p:ext uri="{D42A27DB-BD31-4B8C-83A1-F6EECF244321}">
                <p14:modId xmlns:p14="http://schemas.microsoft.com/office/powerpoint/2010/main" val="1581484766"/>
              </p:ext>
            </p:extLst>
          </p:nvPr>
        </p:nvGraphicFramePr>
        <p:xfrm>
          <a:off x="224970" y="1106945"/>
          <a:ext cx="11509829" cy="4929323"/>
        </p:xfrm>
        <a:graphic>
          <a:graphicData uri="http://schemas.openxmlformats.org/drawingml/2006/table">
            <a:tbl>
              <a:tblPr firstRow="1" firstCol="1" bandRow="1"/>
              <a:tblGrid>
                <a:gridCol w="609602">
                  <a:extLst>
                    <a:ext uri="{9D8B030D-6E8A-4147-A177-3AD203B41FA5}">
                      <a16:colId xmlns:a16="http://schemas.microsoft.com/office/drawing/2014/main" val="71339059"/>
                    </a:ext>
                  </a:extLst>
                </a:gridCol>
                <a:gridCol w="7496628">
                  <a:extLst>
                    <a:ext uri="{9D8B030D-6E8A-4147-A177-3AD203B41FA5}">
                      <a16:colId xmlns:a16="http://schemas.microsoft.com/office/drawing/2014/main" val="1235112366"/>
                    </a:ext>
                  </a:extLst>
                </a:gridCol>
                <a:gridCol w="1124857">
                  <a:extLst>
                    <a:ext uri="{9D8B030D-6E8A-4147-A177-3AD203B41FA5}">
                      <a16:colId xmlns:a16="http://schemas.microsoft.com/office/drawing/2014/main" val="3659060236"/>
                    </a:ext>
                  </a:extLst>
                </a:gridCol>
                <a:gridCol w="1153886">
                  <a:extLst>
                    <a:ext uri="{9D8B030D-6E8A-4147-A177-3AD203B41FA5}">
                      <a16:colId xmlns:a16="http://schemas.microsoft.com/office/drawing/2014/main" val="11472713"/>
                    </a:ext>
                  </a:extLst>
                </a:gridCol>
                <a:gridCol w="1124856">
                  <a:extLst>
                    <a:ext uri="{9D8B030D-6E8A-4147-A177-3AD203B41FA5}">
                      <a16:colId xmlns:a16="http://schemas.microsoft.com/office/drawing/2014/main" val="3094412237"/>
                    </a:ext>
                  </a:extLst>
                </a:gridCol>
              </a:tblGrid>
              <a:tr h="44511">
                <a:tc>
                  <a:txBody>
                    <a:bodyPr/>
                    <a:lstStyle/>
                    <a:p>
                      <a:pPr marL="0" algn="ctr" defTabSz="1219170" rtl="0" eaLnBrk="1" latinLnBrk="0" hangingPunct="1">
                        <a:spcAft>
                          <a:spcPts val="0"/>
                        </a:spcAft>
                      </a:pPr>
                      <a:r>
                        <a:rPr lang="en-US" sz="1800" b="1" kern="1200" dirty="0" err="1">
                          <a:solidFill>
                            <a:srgbClr val="000000"/>
                          </a:solidFill>
                          <a:effectLst/>
                          <a:latin typeface="+mn-lt"/>
                          <a:ea typeface="宋体" panose="02010600030101010101" pitchFamily="2" charset="-122"/>
                          <a:cs typeface="+mn-cs"/>
                        </a:rPr>
                        <a:t>Tdoc</a:t>
                      </a:r>
                      <a:endParaRPr lang="zh-CN" altLang="en-US" sz="1800" b="1" kern="1200" dirty="0">
                        <a:solidFill>
                          <a:srgbClr val="000000"/>
                        </a:solidFill>
                        <a:effectLst/>
                        <a:latin typeface="+mn-lt"/>
                        <a:ea typeface="宋体" panose="02010600030101010101" pitchFamily="2" charset="-122"/>
                        <a:cs typeface="+mn-cs"/>
                      </a:endParaRPr>
                    </a:p>
                  </a:txBody>
                  <a:tcPr marL="2271" marR="2271" marT="2271" marB="2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US" sz="1800" b="1" kern="1200" dirty="0">
                          <a:solidFill>
                            <a:srgbClr val="000000"/>
                          </a:solidFill>
                          <a:effectLst/>
                          <a:latin typeface="+mn-lt"/>
                          <a:ea typeface="宋体" panose="02010600030101010101" pitchFamily="2" charset="-122"/>
                          <a:cs typeface="+mn-cs"/>
                        </a:rPr>
                        <a:t>Title</a:t>
                      </a:r>
                      <a:endParaRPr lang="zh-CN" altLang="en-US" sz="1800" b="1" kern="1200" dirty="0">
                        <a:solidFill>
                          <a:srgbClr val="000000"/>
                        </a:solidFill>
                        <a:effectLst/>
                        <a:latin typeface="+mn-lt"/>
                        <a:ea typeface="宋体" panose="02010600030101010101" pitchFamily="2" charset="-122"/>
                        <a:cs typeface="+mn-cs"/>
                      </a:endParaRPr>
                    </a:p>
                  </a:txBody>
                  <a:tcPr marL="2271" marR="2271" marT="2271" marB="2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US" sz="1800" b="1" kern="1200" dirty="0">
                          <a:solidFill>
                            <a:srgbClr val="000000"/>
                          </a:solidFill>
                          <a:effectLst/>
                          <a:latin typeface="+mn-lt"/>
                          <a:ea typeface="宋体" panose="02010600030101010101" pitchFamily="2" charset="-122"/>
                          <a:cs typeface="+mn-cs"/>
                        </a:rPr>
                        <a:t>Source</a:t>
                      </a:r>
                      <a:endParaRPr lang="zh-CN" altLang="en-US" sz="1800" b="1" kern="1200" dirty="0">
                        <a:solidFill>
                          <a:srgbClr val="000000"/>
                        </a:solidFill>
                        <a:effectLst/>
                        <a:latin typeface="+mn-lt"/>
                        <a:ea typeface="宋体" panose="02010600030101010101" pitchFamily="2" charset="-122"/>
                        <a:cs typeface="+mn-cs"/>
                      </a:endParaRPr>
                    </a:p>
                  </a:txBody>
                  <a:tcPr marL="2271" marR="2271" marT="2271" marB="2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US" sz="1800" b="1" kern="1200" dirty="0">
                          <a:solidFill>
                            <a:srgbClr val="000000"/>
                          </a:solidFill>
                          <a:effectLst/>
                          <a:latin typeface="+mn-lt"/>
                          <a:ea typeface="宋体" panose="02010600030101010101" pitchFamily="2" charset="-122"/>
                          <a:cs typeface="+mn-cs"/>
                        </a:rPr>
                        <a:t>Decision</a:t>
                      </a:r>
                      <a:endParaRPr lang="zh-CN" altLang="en-US" sz="1800" b="1" kern="1200" dirty="0">
                        <a:solidFill>
                          <a:srgbClr val="000000"/>
                        </a:solidFill>
                        <a:effectLst/>
                        <a:latin typeface="+mn-lt"/>
                        <a:ea typeface="宋体" panose="02010600030101010101" pitchFamily="2" charset="-122"/>
                        <a:cs typeface="+mn-cs"/>
                      </a:endParaRPr>
                    </a:p>
                  </a:txBody>
                  <a:tcPr marL="2271" marR="2271" marT="2271" marB="2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US" sz="1800" b="1" kern="1200" dirty="0" err="1">
                          <a:solidFill>
                            <a:srgbClr val="000000"/>
                          </a:solidFill>
                          <a:effectLst/>
                          <a:latin typeface="+mn-lt"/>
                          <a:ea typeface="宋体" panose="02010600030101010101" pitchFamily="2" charset="-122"/>
                          <a:cs typeface="+mn-cs"/>
                        </a:rPr>
                        <a:t>ReplyIn</a:t>
                      </a:r>
                      <a:endParaRPr lang="zh-CN" altLang="en-US" sz="1800" b="1" kern="1200" dirty="0">
                        <a:solidFill>
                          <a:srgbClr val="000000"/>
                        </a:solidFill>
                        <a:effectLst/>
                        <a:latin typeface="+mn-lt"/>
                        <a:ea typeface="宋体" panose="02010600030101010101" pitchFamily="2" charset="-122"/>
                        <a:cs typeface="+mn-cs"/>
                      </a:endParaRPr>
                    </a:p>
                  </a:txBody>
                  <a:tcPr marL="2271" marR="2271" marT="2271" marB="22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5226926"/>
                  </a:ext>
                </a:extLst>
              </a:tr>
              <a:tr h="204385">
                <a:tc>
                  <a:txBody>
                    <a:bodyPr/>
                    <a:lstStyle/>
                    <a:p>
                      <a:pPr algn="l">
                        <a:spcAft>
                          <a:spcPts val="0"/>
                        </a:spcAft>
                      </a:pPr>
                      <a:r>
                        <a:rPr lang="en-US" sz="1000" dirty="0">
                          <a:solidFill>
                            <a:srgbClr val="000000"/>
                          </a:solidFill>
                          <a:effectLst/>
                          <a:latin typeface="+mn-lt"/>
                          <a:ea typeface="宋体" panose="02010600030101010101" pitchFamily="2" charset="-122"/>
                        </a:rPr>
                        <a:t>S5-233194</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TM Forum Liaison: Update on TM Forum Intent Management API and Ontologies – Connector model and 3GPP connector mode</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TM Forum</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S5-233549</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72152271"/>
                  </a:ext>
                </a:extLst>
              </a:tr>
              <a:tr h="164417">
                <a:tc>
                  <a:txBody>
                    <a:bodyPr/>
                    <a:lstStyle/>
                    <a:p>
                      <a:pPr algn="l">
                        <a:spcAft>
                          <a:spcPts val="0"/>
                        </a:spcAft>
                      </a:pPr>
                      <a:r>
                        <a:rPr lang="en-US" sz="1000" dirty="0">
                          <a:solidFill>
                            <a:srgbClr val="000000"/>
                          </a:solidFill>
                          <a:effectLst/>
                          <a:latin typeface="+mn-lt"/>
                          <a:ea typeface="宋体" panose="02010600030101010101" pitchFamily="2" charset="-122"/>
                        </a:rPr>
                        <a:t>S5-233195</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out Rel17 Reply LS on Enhancement on Charging Identifier Uniqueness Mechanism</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C4-225411</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69311175"/>
                  </a:ext>
                </a:extLst>
              </a:tr>
              <a:tr h="84479">
                <a:tc>
                  <a:txBody>
                    <a:bodyPr/>
                    <a:lstStyle/>
                    <a:p>
                      <a:pPr algn="l">
                        <a:spcAft>
                          <a:spcPts val="0"/>
                        </a:spcAft>
                      </a:pPr>
                      <a:r>
                        <a:rPr lang="en-US" sz="1000" dirty="0">
                          <a:solidFill>
                            <a:srgbClr val="000000"/>
                          </a:solidFill>
                          <a:effectLst/>
                          <a:latin typeface="+mn-lt"/>
                          <a:ea typeface="宋体" panose="02010600030101010101" pitchFamily="2" charset="-122"/>
                        </a:rPr>
                        <a:t>S5-233196</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Performance measurement for AI/ML</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S2-2211428</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S5-233550</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10864370"/>
                  </a:ext>
                </a:extLst>
              </a:tr>
              <a:tr h="284323">
                <a:tc>
                  <a:txBody>
                    <a:bodyPr/>
                    <a:lstStyle/>
                    <a:p>
                      <a:pPr algn="l">
                        <a:spcAft>
                          <a:spcPts val="0"/>
                        </a:spcAft>
                      </a:pPr>
                      <a:r>
                        <a:rPr lang="en-US" sz="1000" dirty="0">
                          <a:solidFill>
                            <a:srgbClr val="000000"/>
                          </a:solidFill>
                          <a:effectLst/>
                          <a:latin typeface="+mn-lt"/>
                          <a:ea typeface="宋体" panose="02010600030101010101" pitchFamily="2" charset="-122"/>
                        </a:rPr>
                        <a:t>S5-233198</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LS on the consent of draft new Recommendation ITU-T Y.3183 (ex. ITU-T Y.ML-IMT2020-VNS): ""Framework for network slicing management assisted by machine learning leveraging </a:t>
                      </a:r>
                      <a:r>
                        <a:rPr lang="en-US" sz="1000" dirty="0" err="1">
                          <a:solidFill>
                            <a:srgbClr val="000000"/>
                          </a:solidFill>
                          <a:effectLst/>
                          <a:latin typeface="+mn-lt"/>
                          <a:ea typeface="宋体" panose="02010600030101010101" pitchFamily="2" charset="-122"/>
                        </a:rPr>
                        <a:t>QoE</a:t>
                      </a:r>
                      <a:r>
                        <a:rPr lang="en-US" sz="1000" dirty="0">
                          <a:solidFill>
                            <a:srgbClr val="000000"/>
                          </a:solidFill>
                          <a:effectLst/>
                          <a:latin typeface="+mn-lt"/>
                          <a:ea typeface="宋体" panose="02010600030101010101" pitchFamily="2" charset="-122"/>
                        </a:rPr>
                        <a:t> feedback from verticals""</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 SG13</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4152061"/>
                  </a:ext>
                </a:extLst>
              </a:tr>
              <a:tr h="124448">
                <a:tc>
                  <a:txBody>
                    <a:bodyPr/>
                    <a:lstStyle/>
                    <a:p>
                      <a:pPr algn="l">
                        <a:spcAft>
                          <a:spcPts val="0"/>
                        </a:spcAft>
                      </a:pPr>
                      <a:r>
                        <a:rPr lang="en-US" sz="1000" dirty="0">
                          <a:solidFill>
                            <a:srgbClr val="000000"/>
                          </a:solidFill>
                          <a:effectLst/>
                          <a:latin typeface="+mn-lt"/>
                          <a:ea typeface="宋体" panose="02010600030101010101" pitchFamily="2" charset="-122"/>
                        </a:rPr>
                        <a:t>S5-233199</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secured and trusted access to the serving PLMN OAM server by a MBSR</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S2-2301465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S5-233546</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72075645"/>
                  </a:ext>
                </a:extLst>
              </a:tr>
              <a:tr h="84479">
                <a:tc>
                  <a:txBody>
                    <a:bodyPr/>
                    <a:lstStyle/>
                    <a:p>
                      <a:pPr algn="l">
                        <a:spcAft>
                          <a:spcPts val="0"/>
                        </a:spcAft>
                      </a:pPr>
                      <a:r>
                        <a:rPr lang="en-US" sz="1000" dirty="0">
                          <a:solidFill>
                            <a:srgbClr val="000000"/>
                          </a:solidFill>
                          <a:effectLst/>
                          <a:latin typeface="+mn-lt"/>
                          <a:ea typeface="宋体" panose="02010600030101010101" pitchFamily="2" charset="-122"/>
                        </a:rPr>
                        <a:t>S5-233200</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O-RAN - Applicability of TS 32.404 in NR</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O-RAN</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S5-233613</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46380445"/>
                  </a:ext>
                </a:extLst>
              </a:tr>
              <a:tr h="84479">
                <a:tc>
                  <a:txBody>
                    <a:bodyPr/>
                    <a:lstStyle/>
                    <a:p>
                      <a:pPr algn="l">
                        <a:spcAft>
                          <a:spcPts val="0"/>
                        </a:spcAft>
                      </a:pPr>
                      <a:r>
                        <a:rPr lang="en-US" sz="1000" dirty="0">
                          <a:solidFill>
                            <a:srgbClr val="000000"/>
                          </a:solidFill>
                          <a:effectLst/>
                          <a:latin typeface="+mn-lt"/>
                          <a:ea typeface="宋体" panose="02010600030101010101" pitchFamily="2" charset="-122"/>
                        </a:rPr>
                        <a:t>S5-233203</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Reply LS ccSA5 on the user consent for trace reporting</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S3-231398</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noted</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86574617"/>
                  </a:ext>
                </a:extLst>
              </a:tr>
              <a:tr h="84479">
                <a:tc>
                  <a:txBody>
                    <a:bodyPr/>
                    <a:lstStyle/>
                    <a:p>
                      <a:pPr algn="l">
                        <a:spcAft>
                          <a:spcPts val="0"/>
                        </a:spcAft>
                      </a:pPr>
                      <a:r>
                        <a:rPr lang="en-US" sz="1000">
                          <a:solidFill>
                            <a:srgbClr val="000000"/>
                          </a:solidFill>
                          <a:effectLst/>
                          <a:latin typeface="+mn-lt"/>
                          <a:ea typeface="宋体" panose="02010600030101010101" pitchFamily="2" charset="-122"/>
                        </a:rPr>
                        <a:t>S5-233204</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Reply LS ccSA5 on user consent of Non-public Network</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S3-231399</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49035639"/>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S5-233205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Reply LS ccSA5 on ID of MBS session in MBS QoE configuration</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S4-230347</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64522738"/>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S5-233206</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Reply LS ccSA5 on QoE measurements in RRC IDLE/INACTIVE states</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S4-230369</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36876673"/>
                  </a:ext>
                </a:extLst>
              </a:tr>
              <a:tr h="84479">
                <a:tc>
                  <a:txBody>
                    <a:bodyPr/>
                    <a:lstStyle/>
                    <a:p>
                      <a:pPr algn="l">
                        <a:spcAft>
                          <a:spcPts val="0"/>
                        </a:spcAft>
                      </a:pPr>
                      <a:r>
                        <a:rPr lang="en-US" sz="1000">
                          <a:solidFill>
                            <a:srgbClr val="000000"/>
                          </a:solidFill>
                          <a:effectLst/>
                          <a:latin typeface="+mn-lt"/>
                          <a:ea typeface="宋体" panose="02010600030101010101" pitchFamily="2" charset="-122"/>
                        </a:rPr>
                        <a:t>S5-233207</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on charging aspects for Ranging/Sidelink Positioning</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S2-2303231</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S5-233655</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26490129"/>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S5-233208</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Reply LS on secured and trusted access to the serving PLMN OAM server by a MBSR</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S3-231400</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08669896"/>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S5-233212</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Reply LS on handover failures related to MRO for inter-system mobility</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R3-230805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51639208"/>
                  </a:ext>
                </a:extLst>
              </a:tr>
              <a:tr h="164417">
                <a:tc>
                  <a:txBody>
                    <a:bodyPr/>
                    <a:lstStyle/>
                    <a:p>
                      <a:pPr algn="l">
                        <a:spcAft>
                          <a:spcPts val="0"/>
                        </a:spcAft>
                      </a:pPr>
                      <a:r>
                        <a:rPr lang="en-US" sz="1000">
                          <a:solidFill>
                            <a:srgbClr val="000000"/>
                          </a:solidFill>
                          <a:effectLst/>
                          <a:latin typeface="+mn-lt"/>
                          <a:ea typeface="宋体" panose="02010600030101010101" pitchFamily="2" charset="-122"/>
                        </a:rPr>
                        <a:t>S5-233214</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LS on requirement for network slice management service exposure interface and exposure entities</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S6-230793</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S5-233624</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66890681"/>
                  </a:ext>
                </a:extLst>
              </a:tr>
              <a:tr h="84479">
                <a:tc>
                  <a:txBody>
                    <a:bodyPr/>
                    <a:lstStyle/>
                    <a:p>
                      <a:pPr algn="l">
                        <a:spcAft>
                          <a:spcPts val="0"/>
                        </a:spcAft>
                      </a:pPr>
                      <a:r>
                        <a:rPr lang="en-US" sz="1000">
                          <a:solidFill>
                            <a:srgbClr val="000000"/>
                          </a:solidFill>
                          <a:effectLst/>
                          <a:latin typeface="+mn-lt"/>
                          <a:ea typeface="宋体" panose="02010600030101010101" pitchFamily="2" charset="-122"/>
                        </a:rPr>
                        <a:t>S5-233215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NCR Solutions</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R3-225253</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6688570"/>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S5-233216</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Reply LS to SA5 on TS 28.404/TS 28.405 Clarification</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S4-221121</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31386416"/>
                  </a:ext>
                </a:extLst>
              </a:tr>
              <a:tr h="84479">
                <a:tc>
                  <a:txBody>
                    <a:bodyPr/>
                    <a:lstStyle/>
                    <a:p>
                      <a:pPr algn="l">
                        <a:spcAft>
                          <a:spcPts val="0"/>
                        </a:spcAft>
                      </a:pPr>
                      <a:r>
                        <a:rPr lang="en-US" sz="1000">
                          <a:solidFill>
                            <a:srgbClr val="000000"/>
                          </a:solidFill>
                          <a:effectLst/>
                          <a:latin typeface="+mn-lt"/>
                          <a:ea typeface="宋体" panose="02010600030101010101" pitchFamily="2" charset="-122"/>
                        </a:rPr>
                        <a:t>S5-233217</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RAN3 agreements for NR QoE</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R3-222890</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59574451"/>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S5-233218</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Resubmitted LS on O-RAN – Transport Network Slicing Enhancement IM/DM TS28.541</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O-RAN</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0231365"/>
                  </a:ext>
                </a:extLst>
              </a:tr>
              <a:tr h="204385">
                <a:tc>
                  <a:txBody>
                    <a:bodyPr/>
                    <a:lstStyle/>
                    <a:p>
                      <a:pPr algn="l">
                        <a:spcAft>
                          <a:spcPts val="0"/>
                        </a:spcAft>
                      </a:pPr>
                      <a:r>
                        <a:rPr lang="en-US" sz="1000">
                          <a:solidFill>
                            <a:srgbClr val="000000"/>
                          </a:solidFill>
                          <a:effectLst/>
                          <a:latin typeface="+mn-lt"/>
                          <a:ea typeface="宋体" panose="02010600030101010101" pitchFamily="2" charset="-122"/>
                        </a:rPr>
                        <a:t>S5-233243</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on work progress of M.fidtom, “Framework of intent driven telecom operation and management” (reply to 3GPP TSG SA5-S5-225599).</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S5-233545</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6483865"/>
                  </a:ext>
                </a:extLst>
              </a:tr>
              <a:tr h="244354">
                <a:tc>
                  <a:txBody>
                    <a:bodyPr/>
                    <a:lstStyle/>
                    <a:p>
                      <a:pPr algn="l">
                        <a:spcAft>
                          <a:spcPts val="0"/>
                        </a:spcAft>
                      </a:pPr>
                      <a:r>
                        <a:rPr lang="en-US" sz="1000">
                          <a:solidFill>
                            <a:srgbClr val="000000"/>
                          </a:solidFill>
                          <a:effectLst/>
                          <a:latin typeface="+mn-lt"/>
                          <a:ea typeface="宋体" panose="02010600030101010101" pitchFamily="2" charset="-122"/>
                        </a:rPr>
                        <a:t>S5-233244</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on Consent of revised Recommendation ITU-T M.3020, “Management Interface Specification Methodology” (reply to 3GPP TSG SA5-S5-225615)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noted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30981558"/>
                  </a:ext>
                </a:extLst>
              </a:tr>
              <a:tr h="164417">
                <a:tc>
                  <a:txBody>
                    <a:bodyPr/>
                    <a:lstStyle/>
                    <a:p>
                      <a:pPr algn="l">
                        <a:spcAft>
                          <a:spcPts val="0"/>
                        </a:spcAft>
                      </a:pPr>
                      <a:r>
                        <a:rPr lang="en-US" sz="1000">
                          <a:solidFill>
                            <a:srgbClr val="000000"/>
                          </a:solidFill>
                          <a:effectLst/>
                          <a:latin typeface="+mn-lt"/>
                          <a:ea typeface="宋体" panose="02010600030101010101" pitchFamily="2" charset="-122"/>
                        </a:rPr>
                        <a:t>S5-233245</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on the Consent of draft Recommendations ITU-T M.3384 (ex. M.il-AITOM) and M.3385 (ex. M.ilef-AITOM)</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S5-233547</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56007046"/>
                  </a:ext>
                </a:extLst>
              </a:tr>
              <a:tr h="244354">
                <a:tc>
                  <a:txBody>
                    <a:bodyPr/>
                    <a:lstStyle/>
                    <a:p>
                      <a:pPr algn="l">
                        <a:spcAft>
                          <a:spcPts val="0"/>
                        </a:spcAft>
                      </a:pPr>
                      <a:r>
                        <a:rPr lang="en-US" sz="1000">
                          <a:solidFill>
                            <a:srgbClr val="000000"/>
                          </a:solidFill>
                          <a:effectLst/>
                          <a:latin typeface="+mn-lt"/>
                          <a:ea typeface="宋体" panose="02010600030101010101" pitchFamily="2" charset="-122"/>
                        </a:rPr>
                        <a:t>S5-233246</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on initiation of a new work item M.eiil-AITOM, “Effectiveness indicators of intelligence level for AI enhanced telecom operation and management”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replied to</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S5-233548</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96812002"/>
                  </a:ext>
                </a:extLst>
              </a:tr>
              <a:tr h="244354">
                <a:tc>
                  <a:txBody>
                    <a:bodyPr/>
                    <a:lstStyle/>
                    <a:p>
                      <a:pPr algn="l">
                        <a:spcAft>
                          <a:spcPts val="0"/>
                        </a:spcAft>
                      </a:pPr>
                      <a:r>
                        <a:rPr lang="en-US" sz="1000">
                          <a:solidFill>
                            <a:srgbClr val="000000"/>
                          </a:solidFill>
                          <a:effectLst/>
                          <a:latin typeface="+mn-lt"/>
                          <a:ea typeface="宋体" panose="02010600030101010101" pitchFamily="2" charset="-122"/>
                        </a:rPr>
                        <a:t>S5-233540</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LS on new Recommendation ITU-T Y.3160 (</a:t>
                      </a:r>
                      <a:r>
                        <a:rPr lang="en-US" sz="1000" dirty="0" err="1">
                          <a:solidFill>
                            <a:srgbClr val="000000"/>
                          </a:solidFill>
                          <a:effectLst/>
                          <a:latin typeface="+mn-lt"/>
                          <a:ea typeface="宋体" panose="02010600030101010101" pitchFamily="2" charset="-122"/>
                        </a:rPr>
                        <a:t>ex.Y.SLOA</a:t>
                      </a:r>
                      <a:r>
                        <a:rPr lang="en-US" sz="1000" dirty="0">
                          <a:solidFill>
                            <a:srgbClr val="000000"/>
                          </a:solidFill>
                          <a:effectLst/>
                          <a:latin typeface="+mn-lt"/>
                          <a:ea typeface="宋体" panose="02010600030101010101" pitchFamily="2" charset="-122"/>
                        </a:rPr>
                        <a:t>-arch) “Architectural framework of end-to-end service level objective guarantee for future networks including IMT-2020”.</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ITU-T</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47186404"/>
                  </a:ext>
                </a:extLst>
              </a:tr>
              <a:tr h="84479">
                <a:tc>
                  <a:txBody>
                    <a:bodyPr/>
                    <a:lstStyle/>
                    <a:p>
                      <a:pPr algn="l">
                        <a:spcAft>
                          <a:spcPts val="0"/>
                        </a:spcAft>
                      </a:pPr>
                      <a:r>
                        <a:rPr lang="en-US" sz="1000">
                          <a:solidFill>
                            <a:srgbClr val="000000"/>
                          </a:solidFill>
                          <a:effectLst/>
                          <a:latin typeface="+mn-lt"/>
                          <a:ea typeface="宋体" panose="02010600030101010101" pitchFamily="2" charset="-122"/>
                        </a:rPr>
                        <a:t>S5-233541</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LS to SA5 on E2E Network Slicing Requirements</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GSMA</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91194610"/>
                  </a:ext>
                </a:extLst>
              </a:tr>
              <a:tr h="124448">
                <a:tc>
                  <a:txBody>
                    <a:bodyPr/>
                    <a:lstStyle/>
                    <a:p>
                      <a:pPr algn="l">
                        <a:spcAft>
                          <a:spcPts val="0"/>
                        </a:spcAft>
                      </a:pPr>
                      <a:r>
                        <a:rPr lang="en-US" sz="1000">
                          <a:solidFill>
                            <a:srgbClr val="000000"/>
                          </a:solidFill>
                          <a:effectLst/>
                          <a:latin typeface="+mn-lt"/>
                          <a:ea typeface="宋体" panose="02010600030101010101" pitchFamily="2" charset="-122"/>
                        </a:rPr>
                        <a:t>S5-233542</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dirty="0">
                          <a:solidFill>
                            <a:srgbClr val="000000"/>
                          </a:solidFill>
                          <a:effectLst/>
                          <a:latin typeface="+mn-lt"/>
                          <a:ea typeface="宋体" panose="02010600030101010101" pitchFamily="2" charset="-122"/>
                        </a:rPr>
                        <a:t>LS on Slice based (wholesale) differentiation and charging in roaming</a:t>
                      </a:r>
                      <a:endParaRPr lang="zh-CN" sz="1000" dirty="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GSMA</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000">
                          <a:solidFill>
                            <a:srgbClr val="000000"/>
                          </a:solidFill>
                          <a:effectLst/>
                          <a:latin typeface="+mn-lt"/>
                          <a:ea typeface="宋体" panose="02010600030101010101" pitchFamily="2" charset="-122"/>
                        </a:rPr>
                        <a:t>postponed</a:t>
                      </a:r>
                      <a:endParaRPr lang="zh-CN" sz="1000">
                        <a:effectLst/>
                        <a:latin typeface="+mn-lt"/>
                        <a:ea typeface="宋体" panose="02010600030101010101" pitchFamily="2" charset="-122"/>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900" dirty="0">
                        <a:effectLst/>
                        <a:latin typeface="+mn-lt"/>
                      </a:endParaRPr>
                    </a:p>
                  </a:txBody>
                  <a:tcPr marL="2271" marR="2271" marT="2271" marB="22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53474340"/>
                  </a:ext>
                </a:extLst>
              </a:tr>
            </a:tbl>
          </a:graphicData>
        </a:graphic>
      </p:graphicFrame>
      <p:sp>
        <p:nvSpPr>
          <p:cNvPr id="3" name="Title 1">
            <a:extLst>
              <a:ext uri="{FF2B5EF4-FFF2-40B4-BE49-F238E27FC236}">
                <a16:creationId xmlns:a16="http://schemas.microsoft.com/office/drawing/2014/main" id="{58F30E72-E19E-4748-82ED-F430A2B6DEDB}"/>
              </a:ext>
            </a:extLst>
          </p:cNvPr>
          <p:cNvSpPr>
            <a:spLocks noGrp="1"/>
          </p:cNvSpPr>
          <p:nvPr>
            <p:ph type="title"/>
          </p:nvPr>
        </p:nvSpPr>
        <p:spPr>
          <a:xfrm>
            <a:off x="625544" y="54245"/>
            <a:ext cx="8973312" cy="768101"/>
          </a:xfrm>
        </p:spPr>
        <p:txBody>
          <a:bodyPr/>
          <a:lstStyle/>
          <a:p>
            <a:r>
              <a:rPr lang="sv-SE" dirty="0"/>
              <a:t>Incoming LSs (OAM SWG level)</a:t>
            </a:r>
          </a:p>
        </p:txBody>
      </p:sp>
    </p:spTree>
    <p:extLst>
      <p:ext uri="{BB962C8B-B14F-4D97-AF65-F5344CB8AC3E}">
        <p14:creationId xmlns:p14="http://schemas.microsoft.com/office/powerpoint/2010/main" val="1671099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(Rel-18 prioritization and Work Package)</a:t>
            </a:r>
            <a:endParaRPr lang="sv-SE" sz="2800" kern="0" dirty="0"/>
          </a:p>
        </p:txBody>
      </p:sp>
      <p:sp>
        <p:nvSpPr>
          <p:cNvPr id="8" name="矩形 7"/>
          <p:cNvSpPr/>
          <p:nvPr/>
        </p:nvSpPr>
        <p:spPr>
          <a:xfrm>
            <a:off x="335395" y="664718"/>
            <a:ext cx="10607040" cy="4798237"/>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200" b="1" dirty="0">
                <a:solidFill>
                  <a:srgbClr val="0000FF"/>
                </a:solidFill>
                <a:latin typeface="+mn-lt"/>
                <a:cs typeface="Arial" charset="0"/>
              </a:rPr>
              <a:t>Info about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a:t>
            </a:r>
          </a:p>
          <a:p>
            <a:pPr marL="1217598" lvl="1" indent="-609585" defTabSz="1219170">
              <a:spcBef>
                <a:spcPct val="20000"/>
              </a:spcBef>
              <a:buBlip>
                <a:blip r:embed="rId2"/>
              </a:buBlip>
              <a:defRPr/>
            </a:pPr>
            <a:r>
              <a:rPr lang="en-US" altLang="zh-CN" sz="1100" dirty="0">
                <a:solidFill>
                  <a:prstClr val="black"/>
                </a:solidFill>
                <a:latin typeface="+mn-lt"/>
              </a:rPr>
              <a:t>We need to start the Rel-18 work at SA5#142e – all SA-approved Rel-18 WI/SIs should be on the agenda.</a:t>
            </a:r>
          </a:p>
          <a:p>
            <a:pPr marL="1217598" lvl="1" indent="-609585" defTabSz="1219170">
              <a:spcBef>
                <a:spcPct val="20000"/>
              </a:spcBef>
              <a:buBlip>
                <a:blip r:embed="rId2"/>
              </a:buBlip>
              <a:defRPr/>
            </a:pPr>
            <a:r>
              <a:rPr lang="en-US" altLang="zh-CN" sz="1100" dirty="0">
                <a:solidFill>
                  <a:prstClr val="black"/>
                </a:solidFill>
                <a:latin typeface="+mn-lt"/>
              </a:rPr>
              <a:t>Definition of the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proposed by the work item rapporteurs as input contributions to SA5#142e and agreed there, which means that the </a:t>
            </a:r>
            <a:r>
              <a:rPr lang="en-US" altLang="zh-CN" sz="1100" dirty="0" err="1">
                <a:solidFill>
                  <a:prstClr val="black"/>
                </a:solidFill>
                <a:latin typeface="+mn-lt"/>
              </a:rPr>
              <a:t>WoPs</a:t>
            </a:r>
            <a:r>
              <a:rPr lang="en-US" altLang="zh-CN" sz="1100" dirty="0">
                <a:solidFill>
                  <a:prstClr val="black"/>
                </a:solidFill>
                <a:latin typeface="+mn-lt"/>
              </a:rPr>
              <a:t> can and should then be used as basis for selection of subsets of the </a:t>
            </a:r>
            <a:r>
              <a:rPr lang="en-US" altLang="zh-CN" sz="1100" dirty="0" err="1">
                <a:solidFill>
                  <a:prstClr val="black"/>
                </a:solidFill>
                <a:latin typeface="+mn-lt"/>
              </a:rPr>
              <a:t>WoPs</a:t>
            </a:r>
            <a:r>
              <a:rPr lang="en-US" altLang="zh-CN" sz="1100" dirty="0">
                <a:solidFill>
                  <a:prstClr val="black"/>
                </a:solidFill>
                <a:latin typeface="+mn-lt"/>
              </a:rPr>
              <a:t> on the agenda for SA5#143e.</a:t>
            </a:r>
          </a:p>
          <a:p>
            <a:pPr marL="1217598" lvl="1" indent="-609585" defTabSz="1219170">
              <a:spcBef>
                <a:spcPct val="20000"/>
              </a:spcBef>
              <a:buBlip>
                <a:blip r:embed="rId2"/>
              </a:buBlip>
              <a:defRPr/>
            </a:pPr>
            <a:r>
              <a:rPr lang="en-US" altLang="zh-CN" sz="1100" dirty="0">
                <a:solidFill>
                  <a:prstClr val="black"/>
                </a:solidFill>
                <a:latin typeface="+mn-lt"/>
              </a:rPr>
              <a:t>Therefore we need some other less formal way of reducing the agenda for SA5#142e, if we want that – like a leaders recommendation of what to focus on, e.g. initial skeleton proposals and/or DPs. Maybe this will come natural anyway for a first Rel-18 meeting, so we did not decide on any such leaders recommendation yet (but I still ask everyone to consider that, to avoid a huge overload of Rel-18 contributions at the same time as we need to finish the Rel-17 work items with approved exceptions as well as the earlier Rel-17 studies that continue into Rel-18).</a:t>
            </a:r>
          </a:p>
          <a:p>
            <a:pPr marL="1217598" lvl="1" indent="-609585" defTabSz="1219170">
              <a:spcBef>
                <a:spcPct val="20000"/>
              </a:spcBef>
              <a:buBlip>
                <a:blip r:embed="rId2"/>
              </a:buBlip>
              <a:defRPr/>
            </a:pPr>
            <a:r>
              <a:rPr lang="en-US" altLang="zh-CN" sz="1100" dirty="0">
                <a:solidFill>
                  <a:prstClr val="black"/>
                </a:solidFill>
                <a:latin typeface="+mn-lt"/>
              </a:rPr>
              <a:t>The </a:t>
            </a:r>
            <a:r>
              <a:rPr lang="en-US" altLang="zh-CN" sz="1100" dirty="0" err="1">
                <a:solidFill>
                  <a:prstClr val="black"/>
                </a:solidFill>
                <a:latin typeface="+mn-lt"/>
              </a:rPr>
              <a:t>WoPs</a:t>
            </a:r>
            <a:r>
              <a:rPr lang="en-US" altLang="zh-CN" sz="1100" dirty="0">
                <a:solidFill>
                  <a:prstClr val="black"/>
                </a:solidFill>
                <a:latin typeface="+mn-lt"/>
              </a:rPr>
              <a:t> shall in no way modify the content or meaning of the objectives in the approved WID/SIDs – they are only allowed to identify clearly defined subsets of the objectives, typically one </a:t>
            </a:r>
            <a:r>
              <a:rPr lang="en-US" altLang="zh-CN" sz="1100" dirty="0" err="1">
                <a:solidFill>
                  <a:prstClr val="black"/>
                </a:solidFill>
                <a:latin typeface="+mn-lt"/>
              </a:rPr>
              <a:t>WoP</a:t>
            </a:r>
            <a:r>
              <a:rPr lang="en-US" altLang="zh-CN" sz="1100" dirty="0">
                <a:solidFill>
                  <a:prstClr val="black"/>
                </a:solidFill>
                <a:latin typeface="+mn-lt"/>
              </a:rPr>
              <a:t> per “main bullet” in the WID/SID Objectives, or in some cases subsets of a bullet if it’s clearly separable.</a:t>
            </a:r>
          </a:p>
          <a:p>
            <a:pPr marL="1217598" lvl="1" indent="-609585" defTabSz="1219170">
              <a:spcBef>
                <a:spcPct val="20000"/>
              </a:spcBef>
              <a:buBlip>
                <a:blip r:embed="rId2"/>
              </a:buBlip>
              <a:defRPr/>
            </a:pPr>
            <a:r>
              <a:rPr lang="en-US" altLang="zh-CN" sz="1100" dirty="0">
                <a:solidFill>
                  <a:prstClr val="black"/>
                </a:solidFill>
                <a:latin typeface="+mn-lt"/>
              </a:rPr>
              <a:t>The SA5#142e-agreed complete set of </a:t>
            </a:r>
            <a:r>
              <a:rPr lang="en-US" altLang="zh-CN" sz="1100" dirty="0" err="1">
                <a:solidFill>
                  <a:prstClr val="black"/>
                </a:solidFill>
                <a:latin typeface="+mn-lt"/>
              </a:rPr>
              <a:t>WoPs</a:t>
            </a:r>
            <a:r>
              <a:rPr lang="en-US" altLang="zh-CN" sz="1100" dirty="0">
                <a:solidFill>
                  <a:prstClr val="black"/>
                </a:solidFill>
                <a:latin typeface="+mn-lt"/>
              </a:rPr>
              <a:t> for each Rel-18 WID/SID should be documented as an “SA5-local WID/SID update with </a:t>
            </a:r>
            <a:r>
              <a:rPr lang="en-US" altLang="zh-CN" sz="1100" dirty="0" err="1">
                <a:solidFill>
                  <a:prstClr val="black"/>
                </a:solidFill>
                <a:latin typeface="+mn-lt"/>
              </a:rPr>
              <a:t>WoPs</a:t>
            </a:r>
            <a:r>
              <a:rPr lang="en-US" altLang="zh-CN" sz="1100" dirty="0">
                <a:solidFill>
                  <a:prstClr val="black"/>
                </a:solidFill>
                <a:latin typeface="+mn-lt"/>
              </a:rPr>
              <a:t>” (no need to send them to SA for approval).</a:t>
            </a:r>
          </a:p>
          <a:p>
            <a:pPr marL="1217598" lvl="1" indent="-609585" defTabSz="1219170">
              <a:spcBef>
                <a:spcPct val="20000"/>
              </a:spcBef>
              <a:buBlip>
                <a:blip r:embed="rId2"/>
              </a:buBlip>
              <a:defRPr/>
            </a:pPr>
            <a:r>
              <a:rPr lang="en-US" altLang="zh-CN" sz="1100" dirty="0">
                <a:solidFill>
                  <a:prstClr val="black"/>
                </a:solidFill>
                <a:latin typeface="+mn-lt"/>
              </a:rPr>
              <a:t>Then we ask the rapporteurs to propose a subset of all agreed </a:t>
            </a:r>
            <a:r>
              <a:rPr lang="en-US" altLang="zh-CN" sz="1100" dirty="0" err="1">
                <a:solidFill>
                  <a:prstClr val="black"/>
                </a:solidFill>
                <a:latin typeface="+mn-lt"/>
              </a:rPr>
              <a:t>WoPs</a:t>
            </a:r>
            <a:r>
              <a:rPr lang="en-US" altLang="zh-CN" sz="1100" dirty="0">
                <a:solidFill>
                  <a:prstClr val="black"/>
                </a:solidFill>
                <a:latin typeface="+mn-lt"/>
              </a:rPr>
              <a:t> to be recommended to the leaders to be put on the agenda for next meeting, which means that contributions to the next meeting (143e) are only allowed to address the selected </a:t>
            </a:r>
            <a:r>
              <a:rPr lang="en-US" altLang="zh-CN" sz="1100" dirty="0" err="1">
                <a:solidFill>
                  <a:prstClr val="black"/>
                </a:solidFill>
                <a:latin typeface="+mn-lt"/>
              </a:rPr>
              <a:t>WoPs</a:t>
            </a:r>
            <a:r>
              <a:rPr lang="en-US" altLang="zh-CN" sz="1100" dirty="0">
                <a:solidFill>
                  <a:prstClr val="black"/>
                </a:solidFill>
                <a:latin typeface="+mn-lt"/>
              </a:rPr>
              <a:t>. We don’t spend time on this selection during the meeting, as the agreed </a:t>
            </a:r>
            <a:r>
              <a:rPr lang="en-US" altLang="zh-CN" sz="1100" dirty="0" err="1">
                <a:solidFill>
                  <a:prstClr val="black"/>
                </a:solidFill>
                <a:latin typeface="+mn-lt"/>
              </a:rPr>
              <a:t>WoPs</a:t>
            </a:r>
            <a:r>
              <a:rPr lang="en-US" altLang="zh-CN" sz="1100" dirty="0">
                <a:solidFill>
                  <a:prstClr val="black"/>
                </a:solidFill>
                <a:latin typeface="+mn-lt"/>
              </a:rPr>
              <a:t> are not known until the end of the meeting but also to save time for the </a:t>
            </a:r>
            <a:r>
              <a:rPr lang="en-US" altLang="zh-CN" sz="1100" dirty="0" err="1">
                <a:solidFill>
                  <a:prstClr val="black"/>
                </a:solidFill>
                <a:latin typeface="+mn-lt"/>
              </a:rPr>
              <a:t>tdoc</a:t>
            </a:r>
            <a:r>
              <a:rPr lang="en-US" altLang="zh-CN" sz="1100" dirty="0">
                <a:solidFill>
                  <a:prstClr val="black"/>
                </a:solidFill>
                <a:latin typeface="+mn-lt"/>
              </a:rPr>
              <a:t> discussions and conclusions in the meeting.</a:t>
            </a:r>
          </a:p>
          <a:p>
            <a:pPr marL="1217598" lvl="1" indent="-609585" defTabSz="1219170">
              <a:spcBef>
                <a:spcPct val="20000"/>
              </a:spcBef>
              <a:buBlip>
                <a:blip r:embed="rId2"/>
              </a:buBlip>
              <a:defRPr/>
            </a:pPr>
            <a:r>
              <a:rPr lang="en-US" altLang="zh-CN" sz="1100" dirty="0">
                <a:solidFill>
                  <a:prstClr val="black"/>
                </a:solidFill>
                <a:latin typeface="+mn-lt"/>
              </a:rPr>
              <a:t>We will add the selection of subsets of </a:t>
            </a:r>
            <a:r>
              <a:rPr lang="en-US" altLang="zh-CN" sz="1100" dirty="0" err="1">
                <a:solidFill>
                  <a:prstClr val="black"/>
                </a:solidFill>
                <a:latin typeface="+mn-lt"/>
              </a:rPr>
              <a:t>WoPs</a:t>
            </a:r>
            <a:r>
              <a:rPr lang="en-US" altLang="zh-CN" sz="1100" dirty="0">
                <a:solidFill>
                  <a:prstClr val="black"/>
                </a:solidFill>
                <a:latin typeface="+mn-lt"/>
              </a:rPr>
              <a:t> to the real meeting agenda as “level 4 (or 5)” agenda item (e.g. 6.3.4.1 for </a:t>
            </a:r>
            <a:r>
              <a:rPr lang="en-US" altLang="zh-CN" sz="1100" dirty="0" err="1">
                <a:solidFill>
                  <a:prstClr val="black"/>
                </a:solidFill>
                <a:latin typeface="+mn-lt"/>
              </a:rPr>
              <a:t>WoP</a:t>
            </a:r>
            <a:r>
              <a:rPr lang="en-US" altLang="zh-CN" sz="1100" dirty="0">
                <a:solidFill>
                  <a:prstClr val="black"/>
                </a:solidFill>
                <a:latin typeface="+mn-lt"/>
              </a:rPr>
              <a:t> no. 1 in agenda 6.4.3) so that this has to be used for </a:t>
            </a:r>
            <a:r>
              <a:rPr lang="en-US" altLang="zh-CN" sz="1100" dirty="0" err="1">
                <a:solidFill>
                  <a:prstClr val="black"/>
                </a:solidFill>
                <a:latin typeface="+mn-lt"/>
              </a:rPr>
              <a:t>tdoc</a:t>
            </a:r>
            <a:r>
              <a:rPr lang="en-US" altLang="zh-CN" sz="1100" dirty="0">
                <a:solidFill>
                  <a:prstClr val="black"/>
                </a:solidFill>
                <a:latin typeface="+mn-lt"/>
              </a:rPr>
              <a:t> agenda allocation in 3GU. This is possible in 3GU according to Mirko. The next meeting’s draft agenda shall be sent out for email review asap after the meeting, and then it will be decided by the leaders after any comments have been considered. Thus the </a:t>
            </a:r>
            <a:r>
              <a:rPr lang="en-US" altLang="zh-CN" sz="1100" dirty="0" err="1">
                <a:solidFill>
                  <a:prstClr val="black"/>
                </a:solidFill>
                <a:latin typeface="+mn-lt"/>
              </a:rPr>
              <a:t>WoP</a:t>
            </a:r>
            <a:r>
              <a:rPr lang="en-US" altLang="zh-CN" sz="1100" dirty="0">
                <a:solidFill>
                  <a:prstClr val="black"/>
                </a:solidFill>
                <a:latin typeface="+mn-lt"/>
              </a:rPr>
              <a:t> selection for SA5#143e should be known soon after SA5#142e finished, for everyone to be able to plan and prepare contributions for SA5#143e as early as possible.</a:t>
            </a:r>
          </a:p>
          <a:p>
            <a:pPr marL="1217598" lvl="1" indent="-609585" defTabSz="1219170">
              <a:spcBef>
                <a:spcPct val="20000"/>
              </a:spcBef>
              <a:buBlip>
                <a:blip r:embed="rId2"/>
              </a:buBlip>
              <a:defRPr/>
            </a:pPr>
            <a:r>
              <a:rPr lang="en-US" altLang="zh-CN" sz="1100" dirty="0">
                <a:solidFill>
                  <a:prstClr val="black"/>
                </a:solidFill>
                <a:latin typeface="+mn-lt"/>
              </a:rPr>
              <a:t>This also means that the leaders have “full control” to decide about the </a:t>
            </a:r>
            <a:r>
              <a:rPr lang="en-US" altLang="zh-CN" sz="1100" dirty="0" err="1">
                <a:solidFill>
                  <a:prstClr val="black"/>
                </a:solidFill>
                <a:latin typeface="+mn-lt"/>
              </a:rPr>
              <a:t>WoP</a:t>
            </a:r>
            <a:r>
              <a:rPr lang="en-US" altLang="zh-CN" sz="1100" dirty="0">
                <a:solidFill>
                  <a:prstClr val="black"/>
                </a:solidFill>
                <a:latin typeface="+mn-lt"/>
              </a:rPr>
              <a:t> selection in the agenda for next meeting (like we always have for the agenda), and it is not possible to contribute to any other </a:t>
            </a:r>
            <a:r>
              <a:rPr lang="en-US" altLang="zh-CN" sz="1100" dirty="0" err="1">
                <a:solidFill>
                  <a:prstClr val="black"/>
                </a:solidFill>
                <a:latin typeface="+mn-lt"/>
              </a:rPr>
              <a:t>WoPs</a:t>
            </a:r>
            <a:r>
              <a:rPr lang="en-US" altLang="zh-CN" sz="1100" dirty="0">
                <a:solidFill>
                  <a:prstClr val="black"/>
                </a:solidFill>
                <a:latin typeface="+mn-lt"/>
              </a:rPr>
              <a:t> than the selected ones.</a:t>
            </a:r>
          </a:p>
          <a:p>
            <a:pPr marL="1217598" lvl="1" indent="-609585" defTabSz="1219170">
              <a:spcBef>
                <a:spcPct val="20000"/>
              </a:spcBef>
              <a:buBlip>
                <a:blip r:embed="rId2"/>
              </a:buBlip>
              <a:defRPr/>
            </a:pPr>
            <a:r>
              <a:rPr lang="en-US" altLang="zh-CN" sz="1100" dirty="0">
                <a:solidFill>
                  <a:prstClr val="black"/>
                </a:solidFill>
                <a:latin typeface="+mn-lt"/>
              </a:rPr>
              <a:t>This also has the big advantage that we can follow the “statistics of number of </a:t>
            </a:r>
            <a:r>
              <a:rPr lang="en-US" altLang="zh-CN" sz="1100" dirty="0" err="1">
                <a:solidFill>
                  <a:prstClr val="black"/>
                </a:solidFill>
                <a:latin typeface="+mn-lt"/>
              </a:rPr>
              <a:t>tdocs</a:t>
            </a:r>
            <a:r>
              <a:rPr lang="en-US" altLang="zh-CN" sz="1100" dirty="0">
                <a:solidFill>
                  <a:prstClr val="black"/>
                </a:solidFill>
                <a:latin typeface="+mn-lt"/>
              </a:rPr>
              <a:t> for every </a:t>
            </a:r>
            <a:r>
              <a:rPr lang="en-US" altLang="zh-CN" sz="1100" dirty="0" err="1">
                <a:solidFill>
                  <a:prstClr val="black"/>
                </a:solidFill>
                <a:latin typeface="+mn-lt"/>
              </a:rPr>
              <a:t>WoP</a:t>
            </a:r>
            <a:r>
              <a:rPr lang="en-US" altLang="zh-CN" sz="1100" dirty="0">
                <a:solidFill>
                  <a:prstClr val="black"/>
                </a:solidFill>
                <a:latin typeface="+mn-lt"/>
              </a:rPr>
              <a:t>” at every meeting to see an indication of the progress for each </a:t>
            </a:r>
            <a:r>
              <a:rPr lang="en-US" altLang="zh-CN" sz="1100" dirty="0" err="1">
                <a:solidFill>
                  <a:prstClr val="black"/>
                </a:solidFill>
                <a:latin typeface="+mn-lt"/>
              </a:rPr>
              <a:t>WoP</a:t>
            </a:r>
            <a:r>
              <a:rPr lang="en-US" altLang="zh-CN" sz="1100" dirty="0">
                <a:solidFill>
                  <a:prstClr val="black"/>
                </a:solidFill>
                <a:latin typeface="+mn-lt"/>
              </a:rPr>
              <a:t> and at the end of the release check if all objectives (</a:t>
            </a:r>
            <a:r>
              <a:rPr lang="en-US" altLang="zh-CN" sz="1100" dirty="0" err="1">
                <a:solidFill>
                  <a:prstClr val="black"/>
                </a:solidFill>
                <a:latin typeface="+mn-lt"/>
              </a:rPr>
              <a:t>WoPs</a:t>
            </a:r>
            <a:r>
              <a:rPr lang="en-US" altLang="zh-CN" sz="1100" dirty="0">
                <a:solidFill>
                  <a:prstClr val="black"/>
                </a:solidFill>
                <a:latin typeface="+mn-lt"/>
              </a:rPr>
              <a:t>) have been addressed with some contributions (and how many were agreed).</a:t>
            </a:r>
          </a:p>
          <a:p>
            <a:pPr defTabSz="1219170" eaLnBrk="1" fontAlgn="auto" hangingPunct="1">
              <a:spcBef>
                <a:spcPts val="0"/>
              </a:spcBef>
              <a:spcAft>
                <a:spcPts val="0"/>
              </a:spcAft>
              <a:defRPr/>
            </a:pPr>
            <a:endParaRPr lang="en-US" altLang="zh-CN" sz="1000" dirty="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a:solidFill>
                  <a:srgbClr val="0000FF"/>
                </a:solidFill>
                <a:latin typeface="+mn-lt"/>
                <a:cs typeface="Arial" charset="0"/>
              </a:rPr>
              <a:t>Latest version of </a:t>
            </a:r>
            <a:r>
              <a:rPr lang="en-US" altLang="zh-CN" sz="1200" b="1" dirty="0" err="1">
                <a:solidFill>
                  <a:srgbClr val="0000FF"/>
                </a:solidFill>
                <a:latin typeface="+mn-lt"/>
                <a:cs typeface="Arial" charset="0"/>
              </a:rPr>
              <a:t>WoP</a:t>
            </a:r>
            <a:r>
              <a:rPr lang="en-US" altLang="zh-CN" sz="1200" b="1" dirty="0">
                <a:solidFill>
                  <a:srgbClr val="0000FF"/>
                </a:solidFill>
                <a:latin typeface="+mn-lt"/>
                <a:cs typeface="Arial" charset="0"/>
              </a:rPr>
              <a:t> is captured in S5‑232012 Collection of Rel-18 3GPP SA5 OAM </a:t>
            </a:r>
            <a:r>
              <a:rPr lang="en-US" altLang="zh-CN" sz="1200" b="1" dirty="0" err="1">
                <a:solidFill>
                  <a:srgbClr val="0000FF"/>
                </a:solidFill>
                <a:latin typeface="+mn-lt"/>
                <a:cs typeface="Arial" charset="0"/>
              </a:rPr>
              <a:t>WoPs</a:t>
            </a:r>
            <a:endParaRPr lang="zh-CN" altLang="zh-CN" sz="1200" b="1" dirty="0">
              <a:solidFill>
                <a:srgbClr val="0000FF"/>
              </a:solidFill>
              <a:latin typeface="+mn-lt"/>
              <a:cs typeface="Arial" charset="0"/>
            </a:endParaRPr>
          </a:p>
          <a:p>
            <a:pPr lvl="1" defTabSz="1219170">
              <a:defRPr/>
            </a:pPr>
            <a:r>
              <a:rPr lang="en-US" altLang="zh-CN" sz="1000" dirty="0">
                <a:latin typeface="+mn-lt"/>
              </a:rPr>
              <a:t>We ask every rapporteur to provide proposal to update the </a:t>
            </a:r>
            <a:r>
              <a:rPr lang="en-US" altLang="zh-CN" sz="1000" dirty="0" err="1">
                <a:latin typeface="+mn-lt"/>
              </a:rPr>
              <a:t>WoP</a:t>
            </a:r>
            <a:r>
              <a:rPr lang="en-US" altLang="zh-CN" sz="1000" dirty="0">
                <a:latin typeface="+mn-lt"/>
              </a:rPr>
              <a:t> if needed, </a:t>
            </a:r>
            <a:r>
              <a:rPr lang="en-US" altLang="zh-CN" sz="1000" dirty="0">
                <a:solidFill>
                  <a:srgbClr val="FF0000"/>
                </a:solidFill>
                <a:latin typeface="+mn-lt"/>
              </a:rPr>
              <a:t>the latest version will be updated in S5-226xyz.</a:t>
            </a:r>
            <a:r>
              <a:rPr lang="en-US" altLang="zh-CN" sz="1000" dirty="0">
                <a:latin typeface="+mn-lt"/>
              </a:rPr>
              <a:t> </a:t>
            </a:r>
            <a:endParaRPr lang="en-US" altLang="zh-CN" sz="1000" dirty="0">
              <a:solidFill>
                <a:prstClr val="black"/>
              </a:solidFill>
              <a:latin typeface="+mn-lt"/>
            </a:endParaRPr>
          </a:p>
        </p:txBody>
      </p:sp>
    </p:spTree>
    <p:extLst>
      <p:ext uri="{BB962C8B-B14F-4D97-AF65-F5344CB8AC3E}">
        <p14:creationId xmlns:p14="http://schemas.microsoft.com/office/powerpoint/2010/main" val="249561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LSs</a:t>
            </a:r>
            <a:r>
              <a:rPr lang="sv-SE" altLang="zh-CN" dirty="0"/>
              <a:t> (OAM SWG level)</a:t>
            </a:r>
            <a:endParaRPr lang="sv-SE" dirty="0"/>
          </a:p>
        </p:txBody>
      </p:sp>
      <p:graphicFrame>
        <p:nvGraphicFramePr>
          <p:cNvPr id="6" name="Table 5">
            <a:extLst>
              <a:ext uri="{FF2B5EF4-FFF2-40B4-BE49-F238E27FC236}">
                <a16:creationId xmlns:a16="http://schemas.microsoft.com/office/drawing/2014/main" id="{FABD809D-537C-4AB1-846A-CA1526394FA7}"/>
              </a:ext>
            </a:extLst>
          </p:cNvPr>
          <p:cNvGraphicFramePr>
            <a:graphicFrameLocks noGrp="1"/>
          </p:cNvGraphicFramePr>
          <p:nvPr>
            <p:extLst>
              <p:ext uri="{D42A27DB-BD31-4B8C-83A1-F6EECF244321}">
                <p14:modId xmlns:p14="http://schemas.microsoft.com/office/powerpoint/2010/main" val="898365587"/>
              </p:ext>
            </p:extLst>
          </p:nvPr>
        </p:nvGraphicFramePr>
        <p:xfrm>
          <a:off x="967179" y="1561008"/>
          <a:ext cx="9659610" cy="4377047"/>
        </p:xfrm>
        <a:graphic>
          <a:graphicData uri="http://schemas.openxmlformats.org/drawingml/2006/table">
            <a:tbl>
              <a:tblPr firstRow="1" firstCol="1" bandRow="1"/>
              <a:tblGrid>
                <a:gridCol w="847107">
                  <a:extLst>
                    <a:ext uri="{9D8B030D-6E8A-4147-A177-3AD203B41FA5}">
                      <a16:colId xmlns:a16="http://schemas.microsoft.com/office/drawing/2014/main" val="769628929"/>
                    </a:ext>
                  </a:extLst>
                </a:gridCol>
                <a:gridCol w="4579258">
                  <a:extLst>
                    <a:ext uri="{9D8B030D-6E8A-4147-A177-3AD203B41FA5}">
                      <a16:colId xmlns:a16="http://schemas.microsoft.com/office/drawing/2014/main" val="617401825"/>
                    </a:ext>
                  </a:extLst>
                </a:gridCol>
                <a:gridCol w="1981200">
                  <a:extLst>
                    <a:ext uri="{9D8B030D-6E8A-4147-A177-3AD203B41FA5}">
                      <a16:colId xmlns:a16="http://schemas.microsoft.com/office/drawing/2014/main" val="3705520740"/>
                    </a:ext>
                  </a:extLst>
                </a:gridCol>
                <a:gridCol w="1146628">
                  <a:extLst>
                    <a:ext uri="{9D8B030D-6E8A-4147-A177-3AD203B41FA5}">
                      <a16:colId xmlns:a16="http://schemas.microsoft.com/office/drawing/2014/main" val="1491081547"/>
                    </a:ext>
                  </a:extLst>
                </a:gridCol>
                <a:gridCol w="1105417">
                  <a:extLst>
                    <a:ext uri="{9D8B030D-6E8A-4147-A177-3AD203B41FA5}">
                      <a16:colId xmlns:a16="http://schemas.microsoft.com/office/drawing/2014/main" val="2199323137"/>
                    </a:ext>
                  </a:extLst>
                </a:gridCol>
              </a:tblGrid>
              <a:tr h="161245">
                <a:tc>
                  <a:txBody>
                    <a:bodyPr/>
                    <a:lstStyle/>
                    <a:p>
                      <a:pPr algn="ctr">
                        <a:spcAft>
                          <a:spcPts val="0"/>
                        </a:spcAft>
                      </a:pPr>
                      <a:r>
                        <a:rPr lang="en-US" sz="1600" b="1" dirty="0" err="1">
                          <a:solidFill>
                            <a:srgbClr val="000000"/>
                          </a:solidFill>
                          <a:effectLst/>
                          <a:latin typeface="Calibri" panose="020F0502020204030204" pitchFamily="34" charset="0"/>
                          <a:ea typeface="宋体" panose="02010600030101010101" pitchFamily="2" charset="-122"/>
                        </a:rPr>
                        <a:t>Tdoc</a:t>
                      </a:r>
                      <a:endParaRPr lang="zh-CN" sz="1400" dirty="0">
                        <a:effectLst/>
                        <a:latin typeface="Calibri" panose="020F0502020204030204" pitchFamily="34" charset="0"/>
                        <a:ea typeface="宋体" panose="02010600030101010101" pitchFamily="2" charset="-122"/>
                      </a:endParaRPr>
                    </a:p>
                  </a:txBody>
                  <a:tcPr marL="8227" marR="8227" marT="8227" marB="8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effectLst/>
                          <a:latin typeface="Calibri" panose="020F0502020204030204" pitchFamily="34" charset="0"/>
                          <a:ea typeface="宋体" panose="02010600030101010101" pitchFamily="2" charset="-122"/>
                        </a:rPr>
                        <a:t>Title</a:t>
                      </a:r>
                      <a:endParaRPr lang="zh-CN" sz="1400" dirty="0">
                        <a:effectLst/>
                        <a:latin typeface="Calibri" panose="020F0502020204030204" pitchFamily="34" charset="0"/>
                        <a:ea typeface="宋体" panose="02010600030101010101" pitchFamily="2" charset="-122"/>
                      </a:endParaRPr>
                    </a:p>
                  </a:txBody>
                  <a:tcPr marL="8227" marR="8227" marT="8227" marB="8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effectLst/>
                          <a:latin typeface="Calibri" panose="020F0502020204030204" pitchFamily="34" charset="0"/>
                          <a:ea typeface="宋体" panose="02010600030101010101" pitchFamily="2" charset="-122"/>
                        </a:rPr>
                        <a:t>To</a:t>
                      </a:r>
                      <a:endParaRPr lang="zh-CN" sz="1400" dirty="0">
                        <a:effectLst/>
                        <a:latin typeface="Calibri" panose="020F0502020204030204" pitchFamily="34" charset="0"/>
                        <a:ea typeface="宋体" panose="02010600030101010101" pitchFamily="2" charset="-122"/>
                      </a:endParaRPr>
                    </a:p>
                  </a:txBody>
                  <a:tcPr marL="8227" marR="8227" marT="8227" marB="8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effectLst/>
                          <a:latin typeface="Calibri" panose="020F0502020204030204" pitchFamily="34" charset="0"/>
                          <a:ea typeface="宋体" panose="02010600030101010101" pitchFamily="2" charset="-122"/>
                        </a:rPr>
                        <a:t>Cc</a:t>
                      </a:r>
                      <a:endParaRPr lang="zh-CN" sz="1400" dirty="0">
                        <a:effectLst/>
                        <a:latin typeface="Calibri" panose="020F0502020204030204" pitchFamily="34" charset="0"/>
                        <a:ea typeface="宋体" panose="02010600030101010101" pitchFamily="2" charset="-122"/>
                      </a:endParaRPr>
                    </a:p>
                  </a:txBody>
                  <a:tcPr marL="8227" marR="8227" marT="8227" marB="8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600" b="1" dirty="0" err="1">
                          <a:solidFill>
                            <a:srgbClr val="000000"/>
                          </a:solidFill>
                          <a:effectLst/>
                          <a:latin typeface="Calibri" panose="020F0502020204030204" pitchFamily="34" charset="0"/>
                          <a:ea typeface="宋体" panose="02010600030101010101" pitchFamily="2" charset="-122"/>
                        </a:rPr>
                        <a:t>ReplyTo</a:t>
                      </a:r>
                      <a:endParaRPr lang="zh-CN" sz="1400" dirty="0">
                        <a:effectLst/>
                        <a:latin typeface="Calibri" panose="020F0502020204030204" pitchFamily="34" charset="0"/>
                        <a:ea typeface="宋体" panose="02010600030101010101" pitchFamily="2" charset="-122"/>
                      </a:endParaRPr>
                    </a:p>
                  </a:txBody>
                  <a:tcPr marL="8227" marR="8227" marT="8227" marB="82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099944201"/>
                  </a:ext>
                </a:extLst>
              </a:tr>
              <a:tr h="450827">
                <a:tc>
                  <a:txBody>
                    <a:bodyPr/>
                    <a:lstStyle/>
                    <a:p>
                      <a:pPr algn="l">
                        <a:spcAft>
                          <a:spcPts val="0"/>
                        </a:spcAft>
                      </a:pPr>
                      <a:r>
                        <a:rPr lang="en-US" sz="1200">
                          <a:solidFill>
                            <a:srgbClr val="000000"/>
                          </a:solidFill>
                          <a:effectLst/>
                          <a:latin typeface="+mn-lt"/>
                          <a:ea typeface="宋体" panose="02010600030101010101" pitchFamily="2" charset="-122"/>
                        </a:rPr>
                        <a:t>S5-233276</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LS on progress of 3GPP SA5 R18 work on intent driven management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TM Forum, ETSI ZSM, ETSI NFV IFA, ITU-T SG2, ITU FG-AN, GSMA OPG, 3GPP SA2,3GPP RAN3</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3GPP 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1100">
                        <a:effectLst/>
                        <a:latin typeface="+mn-lt"/>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99358154"/>
                  </a:ext>
                </a:extLst>
              </a:tr>
              <a:tr h="230530">
                <a:tc>
                  <a:txBody>
                    <a:bodyPr/>
                    <a:lstStyle/>
                    <a:p>
                      <a:pPr algn="l">
                        <a:spcAft>
                          <a:spcPts val="0"/>
                        </a:spcAft>
                      </a:pPr>
                      <a:r>
                        <a:rPr lang="en-US" sz="1200">
                          <a:solidFill>
                            <a:srgbClr val="000000"/>
                          </a:solidFill>
                          <a:effectLst/>
                          <a:latin typeface="+mn-lt"/>
                          <a:ea typeface="宋体" panose="02010600030101010101" pitchFamily="2" charset="-122"/>
                        </a:rPr>
                        <a:t>S5-233277</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LS on 3GPP SA5 work on intent interface collaboration</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TM Forum, ETSI ZSM, GSMA OPG</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3GPP 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1100">
                        <a:effectLst/>
                        <a:latin typeface="+mn-lt"/>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26795358"/>
                  </a:ext>
                </a:extLst>
              </a:tr>
              <a:tr h="210457">
                <a:tc>
                  <a:txBody>
                    <a:bodyPr/>
                    <a:lstStyle/>
                    <a:p>
                      <a:pPr algn="l">
                        <a:spcAft>
                          <a:spcPts val="0"/>
                        </a:spcAft>
                      </a:pPr>
                      <a:r>
                        <a:rPr lang="en-US" sz="1200">
                          <a:solidFill>
                            <a:srgbClr val="000000"/>
                          </a:solidFill>
                          <a:effectLst/>
                          <a:latin typeface="+mn-lt"/>
                          <a:ea typeface="宋体" panose="02010600030101010101" pitchFamily="2" charset="-122"/>
                        </a:rPr>
                        <a:t>S5-233385</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LS to 5G-ACIA on Management of non-public networks</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5G ACIA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zh-CN" sz="1100">
                        <a:effectLst/>
                        <a:latin typeface="+mn-lt"/>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80793348"/>
                  </a:ext>
                </a:extLst>
              </a:tr>
              <a:tr h="224971">
                <a:tc>
                  <a:txBody>
                    <a:bodyPr/>
                    <a:lstStyle/>
                    <a:p>
                      <a:pPr algn="l">
                        <a:spcAft>
                          <a:spcPts val="0"/>
                        </a:spcAft>
                      </a:pPr>
                      <a:r>
                        <a:rPr lang="en-US" sz="1200">
                          <a:solidFill>
                            <a:srgbClr val="000000"/>
                          </a:solidFill>
                          <a:effectLst/>
                          <a:latin typeface="+mn-lt"/>
                          <a:ea typeface="宋体" panose="02010600030101010101" pitchFamily="2" charset="-122"/>
                        </a:rPr>
                        <a:t>S5-233543</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LS on publication of GSMA OPG and OPAG documents</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GSMA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S5-233328</a:t>
                      </a:r>
                      <a:endParaRPr lang="zh-CN" sz="1100" dirty="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02203495"/>
                  </a:ext>
                </a:extLst>
              </a:tr>
              <a:tr h="241336">
                <a:tc>
                  <a:txBody>
                    <a:bodyPr/>
                    <a:lstStyle/>
                    <a:p>
                      <a:pPr algn="l">
                        <a:spcAft>
                          <a:spcPts val="0"/>
                        </a:spcAft>
                      </a:pPr>
                      <a:r>
                        <a:rPr lang="en-US" sz="1200">
                          <a:solidFill>
                            <a:srgbClr val="000000"/>
                          </a:solidFill>
                          <a:effectLst/>
                          <a:latin typeface="+mn-lt"/>
                          <a:ea typeface="宋体" panose="02010600030101010101" pitchFamily="2" charset="-122"/>
                        </a:rPr>
                        <a:t>S5-233545</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Reply to: LS on work progress of </a:t>
                      </a:r>
                      <a:r>
                        <a:rPr lang="en-US" sz="1200" dirty="0" err="1">
                          <a:solidFill>
                            <a:srgbClr val="000000"/>
                          </a:solidFill>
                          <a:effectLst/>
                          <a:latin typeface="+mn-lt"/>
                          <a:ea typeface="宋体" panose="02010600030101010101" pitchFamily="2" charset="-122"/>
                        </a:rPr>
                        <a:t>M.fidtom</a:t>
                      </a:r>
                      <a:r>
                        <a:rPr lang="en-US" sz="1200" dirty="0">
                          <a:solidFill>
                            <a:srgbClr val="000000"/>
                          </a:solidFill>
                          <a:effectLst/>
                          <a:latin typeface="+mn-lt"/>
                          <a:ea typeface="宋体" panose="02010600030101010101" pitchFamily="2" charset="-122"/>
                        </a:rPr>
                        <a:t>, “Framework of intent driven telecom operation and management” (reply to 3GPP TSG SA5-S5-225599).</a:t>
                      </a:r>
                      <a:endParaRPr lang="zh-CN" sz="1100" dirty="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ITU-T SG2</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S5-233243</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99119446"/>
                  </a:ext>
                </a:extLst>
              </a:tr>
              <a:tr h="302861">
                <a:tc>
                  <a:txBody>
                    <a:bodyPr/>
                    <a:lstStyle/>
                    <a:p>
                      <a:pPr algn="l">
                        <a:spcAft>
                          <a:spcPts val="0"/>
                        </a:spcAft>
                      </a:pPr>
                      <a:r>
                        <a:rPr lang="en-US" sz="1200">
                          <a:solidFill>
                            <a:srgbClr val="000000"/>
                          </a:solidFill>
                          <a:effectLst/>
                          <a:latin typeface="+mn-lt"/>
                          <a:ea typeface="宋体" panose="02010600030101010101" pitchFamily="2" charset="-122"/>
                        </a:rPr>
                        <a:t>S5-233546</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Resubmitted LS on secured and trusted access to the serving PLMN OAM server by a MBSR</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SA2</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S5-233199</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55888106"/>
                  </a:ext>
                </a:extLst>
              </a:tr>
              <a:tr h="221092">
                <a:tc>
                  <a:txBody>
                    <a:bodyPr/>
                    <a:lstStyle/>
                    <a:p>
                      <a:pPr algn="l">
                        <a:spcAft>
                          <a:spcPts val="0"/>
                        </a:spcAft>
                      </a:pPr>
                      <a:r>
                        <a:rPr lang="en-US" sz="1200">
                          <a:solidFill>
                            <a:srgbClr val="000000"/>
                          </a:solidFill>
                          <a:effectLst/>
                          <a:latin typeface="+mn-lt"/>
                          <a:ea typeface="宋体" panose="02010600030101010101" pitchFamily="2" charset="-122"/>
                        </a:rPr>
                        <a:t>S5-233550</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Resubmitted LS on Performance measurement for AI/ML</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SA2</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RAN3</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S5-233196</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72087281"/>
                  </a:ext>
                </a:extLst>
              </a:tr>
              <a:tr h="224972">
                <a:tc>
                  <a:txBody>
                    <a:bodyPr/>
                    <a:lstStyle/>
                    <a:p>
                      <a:pPr algn="l">
                        <a:spcAft>
                          <a:spcPts val="0"/>
                        </a:spcAft>
                      </a:pPr>
                      <a:r>
                        <a:rPr lang="en-US" sz="1200">
                          <a:solidFill>
                            <a:srgbClr val="000000"/>
                          </a:solidFill>
                          <a:effectLst/>
                          <a:latin typeface="+mn-lt"/>
                          <a:ea typeface="宋体" panose="02010600030101010101" pitchFamily="2" charset="-122"/>
                        </a:rPr>
                        <a:t>S5-233613</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Resubmitted LS on O-RAN - Applicability of TS 32.404 in NR</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O-RAN</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S5-233200</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79372978"/>
                  </a:ext>
                </a:extLst>
              </a:tr>
              <a:tr h="210457">
                <a:tc>
                  <a:txBody>
                    <a:bodyPr/>
                    <a:lstStyle/>
                    <a:p>
                      <a:pPr algn="l">
                        <a:spcAft>
                          <a:spcPts val="0"/>
                        </a:spcAft>
                      </a:pPr>
                      <a:r>
                        <a:rPr lang="en-US" sz="1200">
                          <a:solidFill>
                            <a:srgbClr val="000000"/>
                          </a:solidFill>
                          <a:effectLst/>
                          <a:latin typeface="+mn-lt"/>
                          <a:ea typeface="宋体" panose="02010600030101010101" pitchFamily="2" charset="-122"/>
                        </a:rPr>
                        <a:t>S5-233655</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LS on charging aspects for Ranging/Sidelink Positioning</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SA2</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S5-233207</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63112206"/>
                  </a:ext>
                </a:extLst>
              </a:tr>
              <a:tr h="254000">
                <a:tc>
                  <a:txBody>
                    <a:bodyPr/>
                    <a:lstStyle/>
                    <a:p>
                      <a:pPr algn="l">
                        <a:spcAft>
                          <a:spcPts val="0"/>
                        </a:spcAft>
                      </a:pPr>
                      <a:r>
                        <a:rPr lang="en-US" sz="1200">
                          <a:solidFill>
                            <a:srgbClr val="000000"/>
                          </a:solidFill>
                          <a:effectLst/>
                          <a:latin typeface="+mn-lt"/>
                          <a:ea typeface="宋体" panose="02010600030101010101" pitchFamily="2" charset="-122"/>
                        </a:rPr>
                        <a:t>S5-233711</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Reply to: LS on the Consent of draft Recommendations ITU-T M.3384 (ex. M.il-AITOM) and M.3385 (ex. M.ilef-AITOM)</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ITU-T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S5-233245</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66658647"/>
                  </a:ext>
                </a:extLst>
              </a:tr>
              <a:tr h="373563">
                <a:tc>
                  <a:txBody>
                    <a:bodyPr/>
                    <a:lstStyle/>
                    <a:p>
                      <a:pPr algn="l">
                        <a:spcAft>
                          <a:spcPts val="0"/>
                        </a:spcAft>
                      </a:pPr>
                      <a:r>
                        <a:rPr lang="en-US" sz="1200">
                          <a:solidFill>
                            <a:srgbClr val="000000"/>
                          </a:solidFill>
                          <a:effectLst/>
                          <a:latin typeface="+mn-lt"/>
                          <a:ea typeface="宋体" panose="02010600030101010101" pitchFamily="2" charset="-122"/>
                        </a:rPr>
                        <a:t>S5-233712</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Reply to: LS on initiation of a new work item </a:t>
                      </a:r>
                      <a:r>
                        <a:rPr lang="en-US" sz="1200" dirty="0" err="1">
                          <a:solidFill>
                            <a:srgbClr val="000000"/>
                          </a:solidFill>
                          <a:effectLst/>
                          <a:latin typeface="+mn-lt"/>
                          <a:ea typeface="宋体" panose="02010600030101010101" pitchFamily="2" charset="-122"/>
                        </a:rPr>
                        <a:t>M.eiil</a:t>
                      </a:r>
                      <a:r>
                        <a:rPr lang="en-US" sz="1200" dirty="0">
                          <a:solidFill>
                            <a:srgbClr val="000000"/>
                          </a:solidFill>
                          <a:effectLst/>
                          <a:latin typeface="+mn-lt"/>
                          <a:ea typeface="宋体" panose="02010600030101010101" pitchFamily="2" charset="-122"/>
                        </a:rPr>
                        <a:t>-AITOM, “Effectiveness indicators of intelligence level for AI enhanced telecom operation and management”</a:t>
                      </a:r>
                      <a:endParaRPr lang="zh-CN" sz="1100" dirty="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ITU-T</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a:solidFill>
                            <a:srgbClr val="000000"/>
                          </a:solidFill>
                          <a:effectLst/>
                          <a:latin typeface="+mn-lt"/>
                          <a:ea typeface="宋体" panose="02010600030101010101" pitchFamily="2" charset="-122"/>
                        </a:rPr>
                        <a:t>SA</a:t>
                      </a:r>
                      <a:endParaRPr lang="zh-CN" sz="110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S5-233246</a:t>
                      </a:r>
                      <a:endParaRPr lang="zh-CN" sz="1100" dirty="0">
                        <a:effectLst/>
                        <a:latin typeface="+mn-lt"/>
                        <a:ea typeface="宋体" panose="02010600030101010101" pitchFamily="2" charset="-122"/>
                      </a:endParaRPr>
                    </a:p>
                  </a:txBody>
                  <a:tcPr marL="8227" marR="8227" marT="8227" marB="82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2394629"/>
                  </a:ext>
                </a:extLst>
              </a:tr>
            </a:tbl>
          </a:graphicData>
        </a:graphic>
      </p:graphicFrame>
    </p:spTree>
    <p:extLst>
      <p:ext uri="{BB962C8B-B14F-4D97-AF65-F5344CB8AC3E}">
        <p14:creationId xmlns:p14="http://schemas.microsoft.com/office/powerpoint/2010/main" val="778273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7E9B9EDE-7754-438E-8B04-D60238AD1214}"/>
              </a:ext>
            </a:extLst>
          </p:cNvPr>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Rel-18 Work Items</a:t>
            </a:r>
          </a:p>
        </p:txBody>
      </p:sp>
      <p:graphicFrame>
        <p:nvGraphicFramePr>
          <p:cNvPr id="5" name="表格 4">
            <a:extLst>
              <a:ext uri="{FF2B5EF4-FFF2-40B4-BE49-F238E27FC236}">
                <a16:creationId xmlns:a16="http://schemas.microsoft.com/office/drawing/2014/main" id="{C874E254-74F3-42D0-9A45-A63CCF1B427B}"/>
              </a:ext>
            </a:extLst>
          </p:cNvPr>
          <p:cNvGraphicFramePr>
            <a:graphicFrameLocks noGrp="1"/>
          </p:cNvGraphicFramePr>
          <p:nvPr>
            <p:extLst>
              <p:ext uri="{D42A27DB-BD31-4B8C-83A1-F6EECF244321}">
                <p14:modId xmlns:p14="http://schemas.microsoft.com/office/powerpoint/2010/main" val="3552116308"/>
              </p:ext>
            </p:extLst>
          </p:nvPr>
        </p:nvGraphicFramePr>
        <p:xfrm>
          <a:off x="110690" y="1464734"/>
          <a:ext cx="11902965" cy="2658291"/>
        </p:xfrm>
        <a:graphic>
          <a:graphicData uri="http://schemas.openxmlformats.org/drawingml/2006/table">
            <a:tbl>
              <a:tblPr/>
              <a:tblGrid>
                <a:gridCol w="1203025">
                  <a:extLst>
                    <a:ext uri="{9D8B030D-6E8A-4147-A177-3AD203B41FA5}">
                      <a16:colId xmlns:a16="http://schemas.microsoft.com/office/drawing/2014/main" val="20000"/>
                    </a:ext>
                  </a:extLst>
                </a:gridCol>
                <a:gridCol w="903705">
                  <a:extLst>
                    <a:ext uri="{9D8B030D-6E8A-4147-A177-3AD203B41FA5}">
                      <a16:colId xmlns:a16="http://schemas.microsoft.com/office/drawing/2014/main" val="20001"/>
                    </a:ext>
                  </a:extLst>
                </a:gridCol>
                <a:gridCol w="943223">
                  <a:extLst>
                    <a:ext uri="{9D8B030D-6E8A-4147-A177-3AD203B41FA5}">
                      <a16:colId xmlns:a16="http://schemas.microsoft.com/office/drawing/2014/main" val="20002"/>
                    </a:ext>
                  </a:extLst>
                </a:gridCol>
                <a:gridCol w="3312728">
                  <a:extLst>
                    <a:ext uri="{9D8B030D-6E8A-4147-A177-3AD203B41FA5}">
                      <a16:colId xmlns:a16="http://schemas.microsoft.com/office/drawing/2014/main" val="20003"/>
                    </a:ext>
                  </a:extLst>
                </a:gridCol>
                <a:gridCol w="2182949">
                  <a:extLst>
                    <a:ext uri="{9D8B030D-6E8A-4147-A177-3AD203B41FA5}">
                      <a16:colId xmlns:a16="http://schemas.microsoft.com/office/drawing/2014/main" val="20004"/>
                    </a:ext>
                  </a:extLst>
                </a:gridCol>
                <a:gridCol w="3357335">
                  <a:extLst>
                    <a:ext uri="{9D8B030D-6E8A-4147-A177-3AD203B41FA5}">
                      <a16:colId xmlns:a16="http://schemas.microsoft.com/office/drawing/2014/main" val="20005"/>
                    </a:ext>
                  </a:extLst>
                </a:gridCol>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err="1">
                          <a:ln>
                            <a:noFill/>
                          </a:ln>
                          <a:solidFill>
                            <a:schemeClr val="tx1"/>
                          </a:solidFill>
                          <a:effectLst/>
                          <a:latin typeface="+mn-lt"/>
                          <a:ea typeface="宋体" pitchFamily="2" charset="-122"/>
                          <a:cs typeface="Arial" charset="0"/>
                        </a:rPr>
                        <a:t>Tdoc</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mn-lt"/>
                          <a:ea typeface="宋体" pitchFamily="2" charset="-122"/>
                          <a:cs typeface="Arial" charset="0"/>
                        </a:rPr>
                        <a:t>Potential related groups</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68821">
                <a:tc gridSpan="6">
                  <a:txBody>
                    <a:bodyPr/>
                    <a:lstStyle/>
                    <a:p>
                      <a:pPr marL="52388" indent="0" algn="l" fontAlgn="b"/>
                      <a:r>
                        <a:rPr lang="en-US" sz="1200" b="1" i="0" u="none" strike="noStrike" dirty="0">
                          <a:solidFill>
                            <a:srgbClr val="0000FF"/>
                          </a:solidFill>
                          <a:effectLst/>
                          <a:latin typeface="Calibri" panose="020F0502020204030204" pitchFamily="34" charset="0"/>
                        </a:rPr>
                        <a:t>Intelligence and Automation</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algn="ctr" defTabSz="1219170" rtl="0" eaLnBrk="1" latinLnBrk="0" hangingPunct="1"/>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2477922"/>
                  </a:ext>
                </a:extLst>
              </a:tr>
              <a:tr h="268821">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821">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232752"/>
                  </a:ext>
                </a:extLst>
              </a:tr>
              <a:tr h="268821">
                <a:tc gridSpan="6">
                  <a:txBody>
                    <a:bodyPr/>
                    <a:lstStyle/>
                    <a:p>
                      <a:pPr marL="52388" indent="0" algn="l" fontAlgn="b"/>
                      <a:r>
                        <a:rPr lang="en-US" sz="1200" b="1" i="0" u="none" strike="noStrike" dirty="0">
                          <a:solidFill>
                            <a:srgbClr val="0000FF"/>
                          </a:solidFill>
                          <a:effectLst/>
                          <a:latin typeface="Calibri" panose="020F0502020204030204" pitchFamily="34" charset="0"/>
                        </a:rPr>
                        <a:t>Management Architecture and Mechanisms</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1012709"/>
                  </a:ext>
                </a:extLst>
              </a:tr>
              <a:tr h="149143">
                <a:tc>
                  <a:txBody>
                    <a:bodyPr/>
                    <a:lstStyle/>
                    <a:p>
                      <a:pPr marL="52388" indent="0" algn="l" defTabSz="1187798"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S5-233557</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r>
                        <a:rPr lang="fr-FR" altLang="zh-CN" sz="1200" b="0" i="0" u="none" strike="noStrike" kern="1200" dirty="0">
                          <a:solidFill>
                            <a:srgbClr val="000000"/>
                          </a:solidFill>
                          <a:effectLst/>
                          <a:latin typeface="Calibri" panose="020F0502020204030204" pitchFamily="34" charset="0"/>
                          <a:ea typeface="+mn-ea"/>
                          <a:cs typeface="+mn-cs"/>
                        </a:rPr>
                        <a:t>WID new</a:t>
                      </a: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r>
                        <a:rPr lang="fr-FR" sz="1200" b="0" i="0" u="none" strike="noStrike" kern="1200" dirty="0">
                          <a:solidFill>
                            <a:srgbClr val="000000"/>
                          </a:solidFill>
                          <a:effectLst/>
                          <a:latin typeface="Calibri" panose="020F0502020204030204" pitchFamily="34" charset="0"/>
                          <a:ea typeface="+mn-ea"/>
                          <a:cs typeface="+mn-cs"/>
                        </a:rPr>
                        <a:t>Rel-18</a:t>
                      </a:r>
                      <a:endParaRPr lang="en-US"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New WID on Management of cloud-native Virtualized Network Functions</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r>
                        <a:rPr lang="en-US" sz="1200" b="0" i="0" u="none" strike="noStrike" kern="1200" dirty="0">
                          <a:solidFill>
                            <a:srgbClr val="000000"/>
                          </a:solidFill>
                          <a:effectLst/>
                          <a:latin typeface="Calibri" panose="020F0502020204030204" pitchFamily="34" charset="0"/>
                          <a:ea typeface="+mn-ea"/>
                          <a:cs typeface="+mn-cs"/>
                        </a:rPr>
                        <a:t> China </a:t>
                      </a:r>
                      <a:r>
                        <a:rPr lang="en-US" sz="1200" b="0" i="0" u="none" strike="noStrike" kern="1200" dirty="0" err="1">
                          <a:solidFill>
                            <a:srgbClr val="000000"/>
                          </a:solidFill>
                          <a:effectLst/>
                          <a:latin typeface="Calibri" panose="020F0502020204030204" pitchFamily="34" charset="0"/>
                          <a:ea typeface="+mn-ea"/>
                          <a:cs typeface="+mn-cs"/>
                        </a:rPr>
                        <a:t>Mobile,Huawei,AsiaInfo</a:t>
                      </a:r>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r>
                        <a:rPr lang="nb-NO" altLang="zh-CN" sz="1200" b="0" i="0" u="none" strike="noStrike" kern="1200" dirty="0">
                          <a:solidFill>
                            <a:srgbClr val="000000"/>
                          </a:solidFill>
                          <a:effectLst/>
                          <a:latin typeface="Calibri" panose="020F0502020204030204" pitchFamily="34" charset="0"/>
                          <a:ea typeface="+mn-ea"/>
                          <a:cs typeface="+mn-cs"/>
                        </a:rPr>
                        <a:t>ETSI NFV-EVE, ETSI NFV-IFA</a:t>
                      </a: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0670003"/>
                  </a:ext>
                </a:extLst>
              </a:tr>
              <a:tr h="268821">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0367696"/>
                  </a:ext>
                </a:extLst>
              </a:tr>
              <a:tr h="268821">
                <a:tc gridSpan="6">
                  <a:txBody>
                    <a:bodyPr/>
                    <a:lstStyle/>
                    <a:p>
                      <a:pPr marL="52388" indent="0" algn="l" fontAlgn="b"/>
                      <a:r>
                        <a:rPr lang="en-US" sz="1200" b="1" i="0" u="none" strike="noStrike" dirty="0">
                          <a:solidFill>
                            <a:srgbClr val="0000FF"/>
                          </a:solidFill>
                          <a:effectLst/>
                          <a:latin typeface="Calibri" panose="020F0502020204030204" pitchFamily="34" charset="0"/>
                        </a:rPr>
                        <a:t>Support of New Services</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52388" indent="0" algn="l" fontAlgn="b"/>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8051382"/>
                  </a:ext>
                </a:extLst>
              </a:tr>
              <a:tr h="268821">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defTabSz="1187798" rtl="0" eaLnBrk="1" fontAlgn="b" latinLnBrk="0" hangingPunct="1"/>
                      <a:endParaRPr lang="en-US" sz="1200" b="0" i="0" u="none" strike="noStrike" kern="1200" dirty="0">
                        <a:solidFill>
                          <a:srgbClr val="000000"/>
                        </a:solidFill>
                        <a:effectLst/>
                        <a:latin typeface="Calibri" panose="020F0502020204030204" pitchFamily="34" charset="0"/>
                        <a:ea typeface="+mn-ea"/>
                        <a:cs typeface="+mn-cs"/>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marR="0" lvl="0" indent="0" algn="l" defTabSz="1187798" rtl="0" eaLnBrk="1" fontAlgn="b" latinLnBrk="0" hangingPunct="1">
                        <a:lnSpc>
                          <a:spcPct val="100000"/>
                        </a:lnSpc>
                        <a:spcBef>
                          <a:spcPts val="0"/>
                        </a:spcBef>
                        <a:spcAft>
                          <a:spcPts val="0"/>
                        </a:spcAft>
                        <a:buClrTx/>
                        <a:buSzTx/>
                        <a:buFontTx/>
                        <a:buNone/>
                        <a:tabLst/>
                        <a:defRPr/>
                      </a:pPr>
                      <a:endParaRPr lang="en-US" altLang="zh-CN" sz="1200" b="0" i="0" u="none" strike="noStrike" kern="1200" dirty="0">
                        <a:solidFill>
                          <a:srgbClr val="000000"/>
                        </a:solidFill>
                        <a:effectLst/>
                        <a:latin typeface="Calibri" panose="020F0502020204030204" pitchFamily="34" charset="0"/>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107153"/>
                  </a:ext>
                </a:extLst>
              </a:tr>
            </a:tbl>
          </a:graphicData>
        </a:graphic>
      </p:graphicFrame>
    </p:spTree>
    <p:extLst>
      <p:ext uri="{BB962C8B-B14F-4D97-AF65-F5344CB8AC3E}">
        <p14:creationId xmlns:p14="http://schemas.microsoft.com/office/powerpoint/2010/main" val="45595254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Rel-18 Study / Work Items</a:t>
            </a:r>
          </a:p>
        </p:txBody>
      </p:sp>
      <p:graphicFrame>
        <p:nvGraphicFramePr>
          <p:cNvPr id="3" name="表格 2"/>
          <p:cNvGraphicFramePr>
            <a:graphicFrameLocks noGrp="1"/>
          </p:cNvGraphicFramePr>
          <p:nvPr>
            <p:extLst>
              <p:ext uri="{D42A27DB-BD31-4B8C-83A1-F6EECF244321}">
                <p14:modId xmlns:p14="http://schemas.microsoft.com/office/powerpoint/2010/main" val="1796135701"/>
              </p:ext>
            </p:extLst>
          </p:nvPr>
        </p:nvGraphicFramePr>
        <p:xfrm>
          <a:off x="110690" y="1464734"/>
          <a:ext cx="11902965" cy="754548"/>
        </p:xfrm>
        <a:graphic>
          <a:graphicData uri="http://schemas.openxmlformats.org/drawingml/2006/table">
            <a:tbl>
              <a:tblPr/>
              <a:tblGrid>
                <a:gridCol w="1064967">
                  <a:extLst>
                    <a:ext uri="{9D8B030D-6E8A-4147-A177-3AD203B41FA5}">
                      <a16:colId xmlns:a16="http://schemas.microsoft.com/office/drawing/2014/main" val="20000"/>
                    </a:ext>
                  </a:extLst>
                </a:gridCol>
                <a:gridCol w="1041763">
                  <a:extLst>
                    <a:ext uri="{9D8B030D-6E8A-4147-A177-3AD203B41FA5}">
                      <a16:colId xmlns:a16="http://schemas.microsoft.com/office/drawing/2014/main" val="20001"/>
                    </a:ext>
                  </a:extLst>
                </a:gridCol>
                <a:gridCol w="943223">
                  <a:extLst>
                    <a:ext uri="{9D8B030D-6E8A-4147-A177-3AD203B41FA5}">
                      <a16:colId xmlns:a16="http://schemas.microsoft.com/office/drawing/2014/main" val="20002"/>
                    </a:ext>
                  </a:extLst>
                </a:gridCol>
                <a:gridCol w="2936593">
                  <a:extLst>
                    <a:ext uri="{9D8B030D-6E8A-4147-A177-3AD203B41FA5}">
                      <a16:colId xmlns:a16="http://schemas.microsoft.com/office/drawing/2014/main" val="20003"/>
                    </a:ext>
                  </a:extLst>
                </a:gridCol>
                <a:gridCol w="2559084">
                  <a:extLst>
                    <a:ext uri="{9D8B030D-6E8A-4147-A177-3AD203B41FA5}">
                      <a16:colId xmlns:a16="http://schemas.microsoft.com/office/drawing/2014/main" val="20004"/>
                    </a:ext>
                  </a:extLst>
                </a:gridCol>
                <a:gridCol w="3357335">
                  <a:extLst>
                    <a:ext uri="{9D8B030D-6E8A-4147-A177-3AD203B41FA5}">
                      <a16:colId xmlns:a16="http://schemas.microsoft.com/office/drawing/2014/main" val="20005"/>
                    </a:ext>
                  </a:extLst>
                </a:gridCol>
              </a:tblGrid>
              <a:tr h="382438">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0" i="0" u="none" strike="noStrike" kern="1200" dirty="0" err="1">
                          <a:solidFill>
                            <a:srgbClr val="000000"/>
                          </a:solidFill>
                          <a:effectLst/>
                          <a:latin typeface="Calibri" panose="020F0502020204030204" pitchFamily="34" charset="0"/>
                          <a:ea typeface="+mn-ea"/>
                          <a:cs typeface="+mn-cs"/>
                        </a:rPr>
                        <a:t>Tdoc</a:t>
                      </a:r>
                      <a:endParaRPr lang="en-GB" altLang="zh-CN" sz="1200" b="0" i="0" u="none" strike="noStrike" kern="1200" dirty="0">
                        <a:solidFill>
                          <a:srgbClr val="000000"/>
                        </a:solidFill>
                        <a:effectLst/>
                        <a:latin typeface="Calibri" panose="020F0502020204030204" pitchFamily="34" charset="0"/>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mn-lt"/>
                          <a:ea typeface="宋体" pitchFamily="2" charset="-122"/>
                          <a:cs typeface="Arial" charset="0"/>
                        </a:rPr>
                        <a:t>Potential related groups</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6882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S5-233497</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S</a:t>
                      </a:r>
                      <a:r>
                        <a:rPr lang="fr-FR" altLang="zh-CN" sz="1200" kern="1200" dirty="0">
                          <a:solidFill>
                            <a:schemeClr val="tx1"/>
                          </a:solidFill>
                          <a:effectLst/>
                          <a:latin typeface="+mn-lt"/>
                          <a:ea typeface="+mn-ea"/>
                          <a:cs typeface="Arial" panose="020B0604020202020204" pitchFamily="34" charset="0"/>
                        </a:rPr>
                        <a:t>ID </a:t>
                      </a:r>
                      <a:r>
                        <a:rPr lang="fr-FR" altLang="zh-CN" sz="1200" kern="1200" dirty="0" err="1">
                          <a:solidFill>
                            <a:schemeClr val="tx1"/>
                          </a:solidFill>
                          <a:effectLst/>
                          <a:latin typeface="+mn-lt"/>
                          <a:ea typeface="+mn-ea"/>
                          <a:cs typeface="Arial" panose="020B0604020202020204" pitchFamily="34" charset="0"/>
                        </a:rPr>
                        <a:t>revised</a:t>
                      </a:r>
                      <a:endParaRPr lang="en-US" altLang="zh-CN" sz="1200" kern="1200" dirty="0">
                        <a:solidFill>
                          <a:schemeClr val="tx1"/>
                        </a:solidFill>
                        <a:effectLst/>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Arial" panose="020B0604020202020204" pitchFamily="34" charset="0"/>
                        </a:rPr>
                        <a:t>Rel-18</a:t>
                      </a:r>
                      <a:endParaRPr lang="en-US" sz="1200" kern="1200" dirty="0">
                        <a:solidFill>
                          <a:schemeClr val="tx1"/>
                        </a:solidFill>
                        <a:effectLst/>
                        <a:latin typeface="+mn-lt"/>
                        <a:ea typeface="+mn-ea"/>
                        <a:cs typeface="Arial" panose="020B060402020202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2388" indent="0" algn="l" fontAlgn="b"/>
                      <a:r>
                        <a:rPr lang="en-US" sz="1200" b="0" i="0" u="none" strike="noStrike" dirty="0" err="1">
                          <a:solidFill>
                            <a:srgbClr val="000000"/>
                          </a:solidFill>
                          <a:effectLst/>
                          <a:latin typeface="+mn-lt"/>
                        </a:rPr>
                        <a:t>Updade</a:t>
                      </a:r>
                      <a:r>
                        <a:rPr lang="en-US" sz="1200" b="0" i="0" u="none" strike="noStrike" dirty="0">
                          <a:solidFill>
                            <a:srgbClr val="000000"/>
                          </a:solidFill>
                          <a:effectLst/>
                          <a:latin typeface="+mn-lt"/>
                        </a:rPr>
                        <a:t> Release 18 SID on Management Aspects of URLLC</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indent="0" algn="l" fontAlgn="b"/>
                      <a:r>
                        <a:rPr lang="en-US" altLang="zh-CN" sz="1200" b="0" i="0" u="none" strike="noStrike" dirty="0">
                          <a:solidFill>
                            <a:srgbClr val="000000"/>
                          </a:solidFill>
                          <a:effectLst/>
                          <a:latin typeface="+mn-lt"/>
                        </a:rPr>
                        <a:t>China Unicom</a:t>
                      </a:r>
                      <a:endParaRPr lang="en-US" sz="1200" b="0" i="0" u="none" strike="noStrike" dirty="0">
                        <a:solidFill>
                          <a:srgbClr val="000000"/>
                        </a:solidFill>
                        <a:effectLst/>
                        <a:latin typeface="+mn-lt"/>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mn-lt"/>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1106247"/>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2450995041"/>
              </p:ext>
            </p:extLst>
          </p:nvPr>
        </p:nvGraphicFramePr>
        <p:xfrm>
          <a:off x="351418" y="1558060"/>
          <a:ext cx="11537378" cy="2377440"/>
        </p:xfrm>
        <a:graphic>
          <a:graphicData uri="http://schemas.openxmlformats.org/drawingml/2006/table">
            <a:tbl>
              <a:tblPr/>
              <a:tblGrid>
                <a:gridCol w="1040524">
                  <a:extLst>
                    <a:ext uri="{9D8B030D-6E8A-4147-A177-3AD203B41FA5}">
                      <a16:colId xmlns:a16="http://schemas.microsoft.com/office/drawing/2014/main" val="20000"/>
                    </a:ext>
                  </a:extLst>
                </a:gridCol>
                <a:gridCol w="5030108">
                  <a:extLst>
                    <a:ext uri="{9D8B030D-6E8A-4147-A177-3AD203B41FA5}">
                      <a16:colId xmlns:a16="http://schemas.microsoft.com/office/drawing/2014/main" val="20001"/>
                    </a:ext>
                  </a:extLst>
                </a:gridCol>
                <a:gridCol w="2733373">
                  <a:extLst>
                    <a:ext uri="{9D8B030D-6E8A-4147-A177-3AD203B41FA5}">
                      <a16:colId xmlns:a16="http://schemas.microsoft.com/office/drawing/2014/main" val="20002"/>
                    </a:ext>
                  </a:extLst>
                </a:gridCol>
                <a:gridCol w="2733373">
                  <a:extLst>
                    <a:ext uri="{9D8B030D-6E8A-4147-A177-3AD203B41FA5}">
                      <a16:colId xmlns:a16="http://schemas.microsoft.com/office/drawing/2014/main" val="20003"/>
                    </a:ext>
                  </a:extLst>
                </a:gridCol>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err="1">
                          <a:solidFill>
                            <a:schemeClr val="tx1"/>
                          </a:solidFill>
                          <a:latin typeface="+mn-lt"/>
                          <a:ea typeface="+mn-ea"/>
                          <a:cs typeface="+mn-cs"/>
                        </a:rPr>
                        <a:t>TDoc</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Source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Potential related topics and related groups</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44199">
                <a:tc>
                  <a:txBody>
                    <a:bodyPr/>
                    <a:lstStyle/>
                    <a:p>
                      <a:pPr marL="52388" indent="0" algn="l" fontAlgn="b"/>
                      <a:r>
                        <a:rPr lang="en-US" sz="1200" b="0" i="0" u="none" strike="noStrike" dirty="0">
                          <a:solidFill>
                            <a:srgbClr val="000000"/>
                          </a:solidFill>
                          <a:effectLst/>
                          <a:latin typeface="Calibri" panose="020F0502020204030204" pitchFamily="34" charset="0"/>
                        </a:rPr>
                        <a:t>S5-233320</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Service Management</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Ericsson</a:t>
                      </a:r>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S5-233555</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Rel-18&amp;Rel-19 time plan proposal for OAM</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SA5 Vice chair (Huawei),SA5 Chair</a:t>
                      </a:r>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S5-233556</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S5-23xxxx DP for Rel-19 topic </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Samsung Electronics France SA</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22365904"/>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S5-233582</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Discussion paper on summarization of TR 28.864 and work plan for MANWDAF</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China Telecommunication</a:t>
                      </a:r>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12973909"/>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S5-233583</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DP on FM restructuring TS 28-545</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Ericsson Hungary Ltd</a:t>
                      </a:r>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90477666"/>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S5-233606</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Discussion on URLLC performance management related to reliability</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China Unicom</a:t>
                      </a:r>
                      <a:endParaRPr lang="en-US"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03077998"/>
                  </a:ext>
                </a:extLst>
              </a:tr>
              <a:tr h="230719">
                <a:tc>
                  <a:txBody>
                    <a:bodyPr/>
                    <a:lstStyle/>
                    <a:p>
                      <a:pPr marL="52388" indent="0" algn="l" fontAlgn="b"/>
                      <a:r>
                        <a:rPr lang="en-US" sz="1200" b="0" i="0" u="none" strike="noStrike" dirty="0">
                          <a:solidFill>
                            <a:srgbClr val="000000"/>
                          </a:solidFill>
                          <a:effectLst/>
                          <a:latin typeface="Calibri" panose="020F0502020204030204" pitchFamily="34" charset="0"/>
                        </a:rPr>
                        <a:t>S5-233366</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sz="1200" b="0" i="0" u="none" strike="noStrike" dirty="0">
                          <a:solidFill>
                            <a:srgbClr val="000000"/>
                          </a:solidFill>
                          <a:effectLst/>
                          <a:latin typeface="Calibri" panose="020F0502020204030204" pitchFamily="34" charset="0"/>
                        </a:rPr>
                        <a:t>Discussion on Requirements in TR 28.829</a:t>
                      </a: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2388" indent="0" algn="l" fontAlgn="b"/>
                      <a:r>
                        <a:rPr lang="en-US" altLang="zh-CN" sz="1200" b="0" i="0" u="none" strike="noStrike" dirty="0">
                          <a:solidFill>
                            <a:srgbClr val="000000"/>
                          </a:solidFill>
                          <a:effectLst/>
                          <a:latin typeface="Calibri" panose="020F0502020204030204" pitchFamily="34" charset="0"/>
                        </a:rPr>
                        <a:t>Nokia</a:t>
                      </a:r>
                      <a:endParaRPr lang="fr-FR" sz="1200" b="0" i="0" u="none" strike="noStrike" dirty="0">
                        <a:solidFill>
                          <a:srgbClr val="000000"/>
                        </a:solidFill>
                        <a:effectLst/>
                        <a:latin typeface="Calibri" panose="020F0502020204030204" pitchFamily="34" charset="0"/>
                      </a:endParaRPr>
                    </a:p>
                  </a:txBody>
                  <a:tcPr marL="6350" marR="6350" marT="635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24388352"/>
                  </a:ext>
                </a:extLst>
              </a:tr>
            </a:tbl>
          </a:graphicData>
        </a:graphic>
      </p:graphicFrame>
    </p:spTree>
    <p:extLst>
      <p:ext uri="{BB962C8B-B14F-4D97-AF65-F5344CB8AC3E}">
        <p14:creationId xmlns:p14="http://schemas.microsoft.com/office/powerpoint/2010/main" val="252659694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31C0ADB-201A-45A1-ADA8-1A32868D5A49}"/>
              </a:ext>
            </a:extLst>
          </p:cNvPr>
          <p:cNvSpPr txBox="1">
            <a:spLocks/>
          </p:cNvSpPr>
          <p:nvPr/>
        </p:nvSpPr>
        <p:spPr>
          <a:xfrm>
            <a:off x="205572" y="271492"/>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a:t>OAM General Topics information</a:t>
            </a:r>
            <a:endParaRPr lang="sv-SE" sz="2800" kern="0" dirty="0"/>
          </a:p>
        </p:txBody>
      </p:sp>
      <p:sp>
        <p:nvSpPr>
          <p:cNvPr id="7" name="矩形 6">
            <a:extLst>
              <a:ext uri="{FF2B5EF4-FFF2-40B4-BE49-F238E27FC236}">
                <a16:creationId xmlns:a16="http://schemas.microsoft.com/office/drawing/2014/main" id="{70ED5907-CFC5-4DE3-90CF-BE4E14845504}"/>
              </a:ext>
            </a:extLst>
          </p:cNvPr>
          <p:cNvSpPr/>
          <p:nvPr/>
        </p:nvSpPr>
        <p:spPr>
          <a:xfrm>
            <a:off x="492150" y="1361404"/>
            <a:ext cx="10607040" cy="2015936"/>
          </a:xfrm>
          <a:prstGeom prst="rect">
            <a:avLst/>
          </a:prstGeom>
          <a:solidFill>
            <a:schemeClr val="bg1"/>
          </a:solidFill>
        </p:spPr>
        <p:txBody>
          <a:bodyPr wrap="square">
            <a:spAutoFit/>
          </a:bodyPr>
          <a:lstStyle/>
          <a:p>
            <a:pPr defTabSz="1219170" eaLnBrk="1" fontAlgn="auto" hangingPunct="1">
              <a:spcBef>
                <a:spcPts val="0"/>
              </a:spcBef>
              <a:spcAft>
                <a:spcPts val="0"/>
              </a:spcAft>
              <a:defRPr/>
            </a:pPr>
            <a:r>
              <a:rPr lang="en-US" altLang="zh-CN" sz="1800" b="1" dirty="0">
                <a:solidFill>
                  <a:srgbClr val="0000FF"/>
                </a:solidFill>
                <a:latin typeface="+mn-lt"/>
                <a:cs typeface="Arial" charset="0"/>
              </a:rPr>
              <a:t>Working procedure: </a:t>
            </a:r>
            <a:endParaRPr lang="en-US" altLang="zh-CN" sz="12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mn-lt"/>
                <a:cs typeface="Arial" charset="0"/>
              </a:rPr>
              <a:t>S5-233187 SA5 working procedures (WG Chair)</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mn-lt"/>
                <a:cs typeface="Arial" charset="0"/>
              </a:rPr>
              <a:t>S5-233552 SA5 Working Procedures (Nokia, Nokia Shanghai Bell)</a:t>
            </a:r>
          </a:p>
          <a:p>
            <a:pPr defTabSz="1219170" eaLnBrk="1" fontAlgn="auto" hangingPunct="1">
              <a:spcBef>
                <a:spcPts val="0"/>
              </a:spcBef>
              <a:spcAft>
                <a:spcPts val="0"/>
              </a:spcAft>
              <a:defRPr/>
            </a:pPr>
            <a:endParaRPr lang="en-US" altLang="zh-CN" sz="1200" dirty="0">
              <a:solidFill>
                <a:prstClr val="black"/>
              </a:solidFill>
              <a:latin typeface="+mn-lt"/>
              <a:cs typeface="Arial" charset="0"/>
            </a:endParaRPr>
          </a:p>
          <a:p>
            <a:pPr defTabSz="1219170" eaLnBrk="1" fontAlgn="auto" hangingPunct="1">
              <a:spcBef>
                <a:spcPts val="0"/>
              </a:spcBef>
              <a:spcAft>
                <a:spcPts val="0"/>
              </a:spcAft>
              <a:defRPr/>
            </a:pPr>
            <a:r>
              <a:rPr lang="en-US" altLang="zh-CN" sz="1800" b="1" dirty="0">
                <a:solidFill>
                  <a:srgbClr val="0000FF"/>
                </a:solidFill>
                <a:latin typeface="+mn-lt"/>
                <a:cs typeface="Arial" charset="0"/>
              </a:rPr>
              <a:t>Rel-18&amp;Rel-19 time plan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mn-lt"/>
                <a:cs typeface="Arial" charset="0"/>
              </a:rPr>
              <a:t>S5‑232555 Rel-18&amp;Rel-19 time plan proposal for OAM</a:t>
            </a:r>
          </a:p>
          <a:p>
            <a:pPr defTabSz="1219170" eaLnBrk="1" fontAlgn="auto" hangingPunct="1">
              <a:spcBef>
                <a:spcPts val="0"/>
              </a:spcBef>
              <a:spcAft>
                <a:spcPts val="0"/>
              </a:spcAft>
              <a:defRPr/>
            </a:pPr>
            <a:endParaRPr lang="en-US" altLang="zh-CN" sz="1200" dirty="0">
              <a:solidFill>
                <a:prstClr val="black"/>
              </a:solidFill>
              <a:latin typeface="+mn-lt"/>
              <a:cs typeface="Arial" charset="0"/>
            </a:endParaRPr>
          </a:p>
          <a:p>
            <a:pPr defTabSz="1219170" eaLnBrk="1" fontAlgn="auto" hangingPunct="1">
              <a:spcBef>
                <a:spcPts val="0"/>
              </a:spcBef>
              <a:spcAft>
                <a:spcPts val="0"/>
              </a:spcAft>
              <a:defRPr/>
            </a:pPr>
            <a:r>
              <a:rPr lang="en-US" altLang="zh-CN" sz="1800" b="1" dirty="0">
                <a:solidFill>
                  <a:srgbClr val="0000FF"/>
                </a:solidFill>
                <a:latin typeface="+mn-lt"/>
                <a:cs typeface="Arial" charset="0"/>
              </a:rPr>
              <a:t>Latest </a:t>
            </a:r>
            <a:r>
              <a:rPr lang="en-US" altLang="zh-CN" sz="1800" b="1" dirty="0" err="1">
                <a:solidFill>
                  <a:srgbClr val="0000FF"/>
                </a:solidFill>
                <a:latin typeface="+mn-lt"/>
                <a:cs typeface="Arial" charset="0"/>
              </a:rPr>
              <a:t>WoP</a:t>
            </a:r>
            <a:r>
              <a:rPr lang="en-US" altLang="zh-CN" sz="1800" b="1" dirty="0">
                <a:solidFill>
                  <a:srgbClr val="0000FF"/>
                </a:solidFill>
                <a:latin typeface="+mn-lt"/>
                <a:cs typeface="Arial" charset="0"/>
              </a:rPr>
              <a:t>:</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mn-lt"/>
                <a:cs typeface="Arial" charset="0"/>
              </a:rPr>
              <a:t>S5-233188 Collection of Rel-18 3GPP SA5 OAM </a:t>
            </a:r>
            <a:r>
              <a:rPr lang="en-US" altLang="zh-CN" sz="1200" dirty="0" err="1">
                <a:solidFill>
                  <a:prstClr val="black"/>
                </a:solidFill>
                <a:latin typeface="+mn-lt"/>
                <a:cs typeface="Arial" charset="0"/>
              </a:rPr>
              <a:t>WoP</a:t>
            </a:r>
            <a:endParaRPr lang="en-US" altLang="zh-CN" sz="1200" dirty="0">
              <a:solidFill>
                <a:prstClr val="black"/>
              </a:solidFill>
              <a:latin typeface="+mn-lt"/>
              <a:cs typeface="Arial" charset="0"/>
            </a:endParaRPr>
          </a:p>
        </p:txBody>
      </p:sp>
    </p:spTree>
    <p:extLst>
      <p:ext uri="{BB962C8B-B14F-4D97-AF65-F5344CB8AC3E}">
        <p14:creationId xmlns:p14="http://schemas.microsoft.com/office/powerpoint/2010/main" val="3000172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218417</TotalTime>
  <Words>10812</Words>
  <Application>Microsoft Office PowerPoint</Application>
  <PresentationFormat>Widescreen</PresentationFormat>
  <Paragraphs>2288</Paragraphs>
  <Slides>40</Slides>
  <Notes>4</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40</vt:i4>
      </vt:variant>
    </vt:vector>
  </HeadingPairs>
  <TitlesOfParts>
    <vt:vector size="58" baseType="lpstr">
      <vt:lpstr>CG Times (WN)</vt:lpstr>
      <vt:lpstr>Liberation Sans</vt:lpstr>
      <vt:lpstr>Microsoft YaHei UI</vt:lpstr>
      <vt:lpstr>Montserrat</vt:lpstr>
      <vt:lpstr>MS Mincho</vt:lpstr>
      <vt:lpstr>ＭＳ Ｐゴシック</vt:lpstr>
      <vt:lpstr>ＭＳ Ｐゴシック</vt:lpstr>
      <vt:lpstr>等线</vt:lpstr>
      <vt:lpstr>SimSun</vt:lpstr>
      <vt:lpstr>SimSun</vt:lpstr>
      <vt:lpstr>Microsoft YaHei</vt:lpstr>
      <vt:lpstr>Microsoft YaHei</vt:lpstr>
      <vt:lpstr>Arial</vt:lpstr>
      <vt:lpstr>Calibri</vt:lpstr>
      <vt:lpstr>Times New Roman</vt:lpstr>
      <vt:lpstr>Wingdings</vt:lpstr>
      <vt:lpstr>Office Theme</vt:lpstr>
      <vt:lpstr>1_Office Theme</vt:lpstr>
      <vt:lpstr>    SA5 OAM&amp;P Exec Report SA5#148e, 17 April – 25 April, 2023</vt:lpstr>
      <vt:lpstr>Incoming LSs (SA5 level)</vt:lpstr>
      <vt:lpstr>Outgoing LSs (SA5 level)</vt:lpstr>
      <vt:lpstr>Incoming LSs (OAM SWG level)</vt:lpstr>
      <vt:lpstr>Outgoing LSs (OAM SWG level)</vt:lpstr>
      <vt:lpstr>PowerPoint Presentation</vt:lpstr>
      <vt:lpstr>PowerPoint Presentation</vt:lpstr>
      <vt:lpstr>PowerPoint Presentation</vt:lpstr>
      <vt:lpstr>PowerPoint Presentation</vt:lpstr>
      <vt:lpstr>Overview of Rel-18 SA5 OAM ongoing WIs/SIs</vt:lpstr>
      <vt:lpstr>Summary - SA5 Rel-18 WI progress</vt:lpstr>
      <vt:lpstr>Rel-18 WI - Intelligence and Automation</vt:lpstr>
      <vt:lpstr>Rel-18 WI - Management Architecture and Mechanisms (1/3)</vt:lpstr>
      <vt:lpstr>Rel-18 WI - Management Architecture and Mechanisms (2/3)</vt:lpstr>
      <vt:lpstr>Rel-18 WI - Management Architecture and Mechanisms (3/3)</vt:lpstr>
      <vt:lpstr>Rel-18 WI - Support of New Services</vt:lpstr>
      <vt:lpstr>Summary - Rel-18 SI - Intelligence and Automation </vt:lpstr>
      <vt:lpstr>Rel-18 SI - Intelligence and Automation (1/4) </vt:lpstr>
      <vt:lpstr>Rel-18 SI - Intelligence and Automation (2/4) </vt:lpstr>
      <vt:lpstr>Rel-18 SI - Intelligence and Automation (3/4) </vt:lpstr>
      <vt:lpstr>Rel-18 SI - Intelligence and Automation (4/4) </vt:lpstr>
      <vt:lpstr>Summary Rel-18 SI - Management Architecture and Mechanisms</vt:lpstr>
      <vt:lpstr>Rel-18 SI - Management Architecture and Mechanisms (1/4) </vt:lpstr>
      <vt:lpstr>Rel-18 SI - Management Architecture and Mechanisms (2/4) </vt:lpstr>
      <vt:lpstr>Rel-18 SI - Management Architecture and Mechanisms (3/4) </vt:lpstr>
      <vt:lpstr>Rel-18 SI - Management Architecture and Mechanisms (4/4) </vt:lpstr>
      <vt:lpstr>Summary - Rel-18 SI - Support of New Services</vt:lpstr>
      <vt:lpstr>Rel-18 SI - Support of New Services (1/3) </vt:lpstr>
      <vt:lpstr>Rel-18 SI - Support of New Services (2/3) </vt:lpstr>
      <vt:lpstr>Rel-18 SI - Support of New Services (3/3) </vt:lpstr>
      <vt:lpstr>List of latest DraftCRs </vt:lpstr>
      <vt:lpstr>New action items from this meeting</vt:lpstr>
      <vt:lpstr>TRs / TSs to be sent to SA#100 </vt:lpstr>
      <vt:lpstr>TRs / TSs to be sent to Edithelp  </vt:lpstr>
      <vt:lpstr>Rapporteur calls (draft plan after SA5#148e)</vt:lpstr>
      <vt:lpstr>Thank you!</vt:lpstr>
      <vt:lpstr>PowerPoint Presentation</vt:lpstr>
      <vt:lpstr>PowerPoint Presentation</vt:lpstr>
      <vt:lpstr>PowerPoint Presentation</vt:lpstr>
      <vt:lpstr>PowerPoint Presentation</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Huawei</cp:lastModifiedBy>
  <cp:revision>5367</cp:revision>
  <dcterms:created xsi:type="dcterms:W3CDTF">2008-08-30T09:32:10Z</dcterms:created>
  <dcterms:modified xsi:type="dcterms:W3CDTF">2023-05-03T07:55:37Z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(3)/68oTAlrcGvt6qupSBMXFTFNFeQe1ak2DTSHNIjWA5mhje98NWNG6nNDqKo50exN/ZtFosWC
oAtwVUeU5nL91YTDUh6QUEi6B382jq/hf4eSBOA2Hu/j987fPFpKyGa5EdAFgYQG41rxYbdn
eL/Orj9A1K6U8FSncTAnWPuuV4FdiL0cB64YG24wiGFuTKBeCOdkFwa3QJBszfHDw/59IH3Y
MOutNrHEl1uSUsxlMH</vt:lpwstr>
  </property>
  <property fmtid="{D5CDD505-2E9C-101B-9397-08002B2CF9AE}" pid="3" name="_2015_ms_pID_7253431">
    <vt:lpwstr>bTDuMgiXGyu8ndHQk3l+sqV1bYPZq3epnMboMDtoB0f2mQTtGuUZOE
iWRkRaCnoKx874bpzHtmSCyJZUFYTbbjdQmWJBAQO91MyGnuwPqHR+fPy/MJLKVa69lO038I
TNPQI1jp9YfKe+e2iru5AkZgSBjX7I+WclED+kwEhbknsZDsd5yRvyG1ekuFaeIfhXpwGJBQ
mN2LeZyrSEpWiqWB9UimGIug7sAtYM99LoyJ</vt:lpwstr>
  </property>
  <property fmtid="{D5CDD505-2E9C-101B-9397-08002B2CF9AE}" pid="4" name="_2015_ms_pID_7253432">
    <vt:lpwstr>gdpR36nLsIn/aMTn1NFinWE=</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1682557554</vt:lpwstr>
  </property>
</Properties>
</file>