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3"/>
  </p:notesMasterIdLst>
  <p:handoutMasterIdLst>
    <p:handoutMasterId r:id="rId14"/>
  </p:handoutMasterIdLst>
  <p:sldIdLst>
    <p:sldId id="303" r:id="rId7"/>
    <p:sldId id="953" r:id="rId8"/>
    <p:sldId id="957" r:id="rId9"/>
    <p:sldId id="954" r:id="rId10"/>
    <p:sldId id="958" r:id="rId11"/>
    <p:sldId id="704" r:id="rId12"/>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2A6EA8"/>
    <a:srgbClr val="FFFFCC"/>
    <a:srgbClr val="C1E442"/>
    <a:srgbClr val="FFFF99"/>
    <a:srgbClr val="C6D254"/>
    <a:srgbClr val="000000"/>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浅色样式 2 - 强调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99" autoAdjust="0"/>
    <p:restoredTop sz="92197" autoAdjust="0"/>
  </p:normalViewPr>
  <p:slideViewPr>
    <p:cSldViewPr snapToGrid="0">
      <p:cViewPr varScale="1">
        <p:scale>
          <a:sx n="123" d="100"/>
          <a:sy n="123" d="100"/>
        </p:scale>
        <p:origin x="55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4/17/2023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4/17/2023</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31653" y="6460167"/>
            <a:ext cx="8197006"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S5-22XXXX DP on Cancelling solutions (SA5#148</a:t>
            </a:r>
            <a:r>
              <a:rPr lang="zh-CN" altLang="en-US" sz="1100" b="1" spc="300" dirty="0">
                <a:ea typeface="+mn-ea"/>
                <a:cs typeface="Arial" panose="020B0604020202020204" pitchFamily="34" charset="0"/>
              </a:rPr>
              <a:t>）</a:t>
            </a:r>
            <a:endParaRPr lang="en-GB" sz="1100" b="1" spc="300" dirty="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image" Target="../media/image3.jpeg"/><Relationship Id="rId7" Type="http://schemas.openxmlformats.org/officeDocument/2006/relationships/image" Target="../media/image7.emf"/><Relationship Id="rId12"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9.emf"/><Relationship Id="rId5" Type="http://schemas.openxmlformats.org/officeDocument/2006/relationships/image" Target="../media/image10.png"/><Relationship Id="rId10" Type="http://schemas.openxmlformats.org/officeDocument/2006/relationships/oleObject" Target="../embeddings/oleObject3.bin"/><Relationship Id="rId4" Type="http://schemas.openxmlformats.org/officeDocument/2006/relationships/image" Target="../media/image4.png"/><Relationship Id="rId9" Type="http://schemas.openxmlformats.org/officeDocument/2006/relationships/image" Target="../media/image8.emf"/></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3.jpeg"/><Relationship Id="rId7" Type="http://schemas.openxmlformats.org/officeDocument/2006/relationships/oleObject" Target="../embeddings/oleObject5.bin"/><Relationship Id="rId2" Type="http://schemas.openxmlformats.org/officeDocument/2006/relationships/slideLayout" Target="../slideLayouts/slideLayout3.xml"/><Relationship Id="rId1" Type="http://schemas.openxmlformats.org/officeDocument/2006/relationships/vmlDrawing" Target="../drawings/vmlDrawing2.vml"/><Relationship Id="rId6" Type="http://schemas.openxmlformats.org/officeDocument/2006/relationships/image" Target="../media/image12.emf"/><Relationship Id="rId5" Type="http://schemas.openxmlformats.org/officeDocument/2006/relationships/oleObject" Target="../embeddings/oleObject4.bin"/><Relationship Id="rId10" Type="http://schemas.openxmlformats.org/officeDocument/2006/relationships/image" Target="../media/image15.png"/><Relationship Id="rId4" Type="http://schemas.openxmlformats.org/officeDocument/2006/relationships/image" Target="../media/image4.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3.jpeg"/><Relationship Id="rId7"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vmlDrawing" Target="../drawings/vmlDrawing3.vml"/><Relationship Id="rId6" Type="http://schemas.openxmlformats.org/officeDocument/2006/relationships/image" Target="../media/image16.emf"/><Relationship Id="rId5" Type="http://schemas.openxmlformats.org/officeDocument/2006/relationships/oleObject" Target="../embeddings/oleObject6.bin"/><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066991" y="3145201"/>
            <a:ext cx="11530738" cy="1470025"/>
          </a:xfrm>
        </p:spPr>
        <p:txBody>
          <a:bodyPr>
            <a:noAutofit/>
          </a:bodyPr>
          <a:lstStyle/>
          <a:p>
            <a:pPr>
              <a:defRPr/>
            </a:pPr>
            <a:r>
              <a:rPr lang="en-GB" sz="4800" b="1" i="1" dirty="0">
                <a:effectLst>
                  <a:outerShdw blurRad="38100" dist="38100" dir="2700000" algn="tl">
                    <a:srgbClr val="C0C0C0"/>
                  </a:outerShdw>
                </a:effectLst>
              </a:rPr>
              <a:t>  </a:t>
            </a:r>
            <a:br>
              <a:rPr lang="en-GB" sz="4800" dirty="0"/>
            </a:br>
            <a:br>
              <a:rPr lang="en-GB" sz="4800" dirty="0"/>
            </a:br>
            <a:r>
              <a:rPr lang="en-GB" sz="4800" dirty="0"/>
              <a:t>DP on </a:t>
            </a:r>
            <a:r>
              <a:rPr lang="en-US" sz="4800" dirty="0"/>
              <a:t>Cancelling solutions</a:t>
            </a:r>
            <a:br>
              <a:rPr lang="en-US" altLang="zh-CN" sz="4400" b="1" dirty="0"/>
            </a:br>
            <a:r>
              <a:rPr lang="en-GB" altLang="zh-CN" sz="2800" b="1" dirty="0"/>
              <a:t> (SA5 #14</a:t>
            </a:r>
            <a:r>
              <a:rPr lang="en-US" altLang="zh-CN" sz="2800" b="1" dirty="0"/>
              <a:t>8</a:t>
            </a:r>
            <a:r>
              <a:rPr lang="en-GB" altLang="zh-CN" sz="2800" b="1" dirty="0"/>
              <a:t>)</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721700" y="4779095"/>
            <a:ext cx="8534400" cy="1752600"/>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Chen Shan   Huawei</a:t>
            </a:r>
            <a:endParaRPr lang="en-GB"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9A4C32-D373-482B-9507-BEE95E33CEA5}"/>
              </a:ext>
            </a:extLst>
          </p:cNvPr>
          <p:cNvSpPr>
            <a:spLocks noGrp="1"/>
          </p:cNvSpPr>
          <p:nvPr>
            <p:ph type="title"/>
          </p:nvPr>
        </p:nvSpPr>
        <p:spPr>
          <a:xfrm>
            <a:off x="1079598" y="-157145"/>
            <a:ext cx="9102725" cy="1143000"/>
          </a:xfrm>
        </p:spPr>
        <p:txBody>
          <a:bodyPr/>
          <a:lstStyle/>
          <a:p>
            <a:r>
              <a:rPr lang="en-US" altLang="zh-CN" dirty="0"/>
              <a:t>Service Operation and Event Type</a:t>
            </a:r>
            <a:endParaRPr lang="zh-CN" altLang="en-US" dirty="0"/>
          </a:p>
        </p:txBody>
      </p:sp>
      <p:sp>
        <p:nvSpPr>
          <p:cNvPr id="4" name="矩形 3">
            <a:extLst>
              <a:ext uri="{FF2B5EF4-FFF2-40B4-BE49-F238E27FC236}">
                <a16:creationId xmlns:a16="http://schemas.microsoft.com/office/drawing/2014/main" id="{E1C02371-871C-4E84-9CDB-BD164E180DF6}"/>
              </a:ext>
            </a:extLst>
          </p:cNvPr>
          <p:cNvSpPr/>
          <p:nvPr/>
        </p:nvSpPr>
        <p:spPr>
          <a:xfrm>
            <a:off x="114343" y="693841"/>
            <a:ext cx="6123725" cy="6163226"/>
          </a:xfrm>
          <a:prstGeom prst="rect">
            <a:avLst/>
          </a:prstGeom>
        </p:spPr>
        <p:txBody>
          <a:bodyPr wrap="square">
            <a:spAutoFit/>
          </a:bodyPr>
          <a:lstStyle/>
          <a:p>
            <a:pPr marL="449263" lvl="0" indent="-449263">
              <a:spcBef>
                <a:spcPts val="300"/>
              </a:spcBef>
              <a:buBlip>
                <a:blip r:embed="rId3"/>
              </a:buBlip>
            </a:pPr>
            <a:r>
              <a:rPr lang="en-US" altLang="zh-CN" sz="1800" kern="0" dirty="0">
                <a:solidFill>
                  <a:prstClr val="black"/>
                </a:solidFill>
                <a:latin typeface="Calibri"/>
              </a:rPr>
              <a:t>Service Operation (</a:t>
            </a:r>
            <a:r>
              <a:rPr lang="en-US" altLang="zh-CN" sz="1800" kern="0" dirty="0" err="1">
                <a:solidFill>
                  <a:prstClr val="black"/>
                </a:solidFill>
                <a:latin typeface="Calibri"/>
              </a:rPr>
              <a:t>Nchf</a:t>
            </a:r>
            <a:r>
              <a:rPr lang="en-US" altLang="zh-CN" sz="1800" kern="0" dirty="0">
                <a:solidFill>
                  <a:prstClr val="black"/>
                </a:solidFill>
                <a:latin typeface="Calibri"/>
              </a:rPr>
              <a:t>_ </a:t>
            </a:r>
            <a:r>
              <a:rPr lang="en-US" altLang="zh-CN" sz="1800" kern="0" dirty="0" err="1">
                <a:solidFill>
                  <a:prstClr val="black"/>
                </a:solidFill>
                <a:latin typeface="Calibri"/>
              </a:rPr>
              <a:t>ConvergedCharging</a:t>
            </a:r>
            <a:r>
              <a:rPr lang="en-US" altLang="zh-CN" sz="1800" kern="0" dirty="0">
                <a:solidFill>
                  <a:prstClr val="black"/>
                </a:solidFill>
                <a:latin typeface="Calibri"/>
              </a:rPr>
              <a:t> )</a:t>
            </a:r>
          </a:p>
          <a:p>
            <a:pPr marL="625475" lvl="1" indent="-355600">
              <a:spcBef>
                <a:spcPts val="300"/>
              </a:spcBef>
              <a:buClr>
                <a:srgbClr val="C00000"/>
              </a:buClr>
              <a:buBlip>
                <a:blip r:embed="rId4"/>
              </a:buBlip>
            </a:pPr>
            <a:r>
              <a:rPr lang="en-US" altLang="zh-CN" sz="1100" dirty="0" err="1"/>
              <a:t>Nchf_ConvergedCharging_Create</a:t>
            </a:r>
            <a:r>
              <a:rPr lang="en-US" altLang="zh-CN" sz="1100" dirty="0"/>
              <a:t> Operation</a:t>
            </a:r>
            <a:endParaRPr lang="en-US" altLang="zh-CN" sz="1200" dirty="0"/>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269875" lvl="1" indent="0">
              <a:spcBef>
                <a:spcPts val="300"/>
              </a:spcBef>
              <a:buClr>
                <a:srgbClr val="C00000"/>
              </a:buClr>
            </a:pPr>
            <a:r>
              <a:rPr lang="en-US" altLang="zh-CN" sz="1200" dirty="0"/>
              <a:t> </a:t>
            </a:r>
          </a:p>
          <a:p>
            <a:pPr marL="625475" lvl="1" indent="-355600">
              <a:spcBef>
                <a:spcPts val="300"/>
              </a:spcBef>
              <a:buClr>
                <a:srgbClr val="C00000"/>
              </a:buClr>
              <a:buBlip>
                <a:blip r:embed="rId4"/>
              </a:buBlip>
            </a:pPr>
            <a:endParaRPr lang="en-US" altLang="zh-CN" sz="1100" dirty="0"/>
          </a:p>
          <a:p>
            <a:pPr marL="625475" lvl="1" indent="-355600">
              <a:spcBef>
                <a:spcPts val="300"/>
              </a:spcBef>
              <a:buClr>
                <a:srgbClr val="C00000"/>
              </a:buClr>
              <a:buBlip>
                <a:blip r:embed="rId4"/>
              </a:buBlip>
            </a:pPr>
            <a:endParaRPr lang="en-US" altLang="zh-CN" sz="1100" dirty="0"/>
          </a:p>
          <a:p>
            <a:pPr marL="625475" lvl="1" indent="-355600">
              <a:spcBef>
                <a:spcPts val="300"/>
              </a:spcBef>
              <a:buClr>
                <a:srgbClr val="C00000"/>
              </a:buClr>
              <a:buBlip>
                <a:blip r:embed="rId4"/>
              </a:buBlip>
            </a:pPr>
            <a:endParaRPr lang="en-US" altLang="zh-CN" sz="1100" dirty="0"/>
          </a:p>
          <a:p>
            <a:pPr marL="625475" lvl="1" indent="-355600">
              <a:spcBef>
                <a:spcPts val="300"/>
              </a:spcBef>
              <a:buClr>
                <a:srgbClr val="C00000"/>
              </a:buClr>
              <a:buBlip>
                <a:blip r:embed="rId4"/>
              </a:buBlip>
            </a:pPr>
            <a:endParaRPr lang="en-US" altLang="zh-CN" sz="1100" dirty="0"/>
          </a:p>
          <a:p>
            <a:pPr marL="625475" lvl="1" indent="-355600">
              <a:spcBef>
                <a:spcPts val="300"/>
              </a:spcBef>
              <a:buClr>
                <a:srgbClr val="C00000"/>
              </a:buClr>
              <a:buBlip>
                <a:blip r:embed="rId4"/>
              </a:buBlip>
            </a:pPr>
            <a:r>
              <a:rPr lang="en-US" altLang="zh-CN" sz="1100" dirty="0" err="1"/>
              <a:t>Nchf_ConvergedCharging</a:t>
            </a:r>
            <a:r>
              <a:rPr lang="en-US" altLang="zh-CN" sz="1100" dirty="0"/>
              <a:t>_</a:t>
            </a:r>
            <a:r>
              <a:rPr lang="en-GB" altLang="zh-CN" sz="1100" dirty="0"/>
              <a:t>Update Operation</a:t>
            </a:r>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r>
              <a:rPr lang="en-GB" altLang="zh-CN" sz="1100" dirty="0" err="1"/>
              <a:t>Nchf_ConvergedCharging_Release</a:t>
            </a:r>
            <a:r>
              <a:rPr lang="en-GB" altLang="zh-CN" sz="1100" dirty="0"/>
              <a:t> Operation </a:t>
            </a:r>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endParaRPr lang="en-GB" altLang="zh-CN" sz="1100" dirty="0"/>
          </a:p>
          <a:p>
            <a:pPr marL="625475" lvl="1" indent="-355600">
              <a:spcBef>
                <a:spcPts val="300"/>
              </a:spcBef>
              <a:buClr>
                <a:srgbClr val="C00000"/>
              </a:buClr>
              <a:buBlip>
                <a:blip r:embed="rId4"/>
              </a:buBlip>
            </a:pPr>
            <a:r>
              <a:rPr lang="en-GB" altLang="zh-CN" sz="1100" dirty="0" err="1"/>
              <a:t>Nchf_ConvergedCharging_Notify</a:t>
            </a:r>
            <a:r>
              <a:rPr lang="en-GB" altLang="zh-CN" sz="1100" dirty="0"/>
              <a:t> Operation </a:t>
            </a:r>
            <a:r>
              <a:rPr lang="en-US" altLang="zh-CN" sz="1200" dirty="0"/>
              <a:t>Notify </a:t>
            </a:r>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801688" lvl="2" indent="-176213">
              <a:spcBef>
                <a:spcPts val="300"/>
              </a:spcBef>
              <a:buClr>
                <a:srgbClr val="C00000"/>
              </a:buClr>
              <a:buFont typeface="Arial" panose="020B0604020202020204" pitchFamily="34" charset="0"/>
              <a:buChar char="•"/>
            </a:pPr>
            <a:endParaRPr lang="en-US" altLang="zh-CN" sz="1200" dirty="0"/>
          </a:p>
        </p:txBody>
      </p:sp>
      <p:sp>
        <p:nvSpPr>
          <p:cNvPr id="3" name="矩形 2">
            <a:extLst>
              <a:ext uri="{FF2B5EF4-FFF2-40B4-BE49-F238E27FC236}">
                <a16:creationId xmlns:a16="http://schemas.microsoft.com/office/drawing/2014/main" id="{A782B097-A741-4CCC-8C5E-E70EDEE6C0E7}"/>
              </a:ext>
            </a:extLst>
          </p:cNvPr>
          <p:cNvSpPr/>
          <p:nvPr/>
        </p:nvSpPr>
        <p:spPr>
          <a:xfrm>
            <a:off x="629633" y="6134550"/>
            <a:ext cx="1471878" cy="307777"/>
          </a:xfrm>
          <a:prstGeom prst="rect">
            <a:avLst/>
          </a:prstGeom>
        </p:spPr>
        <p:txBody>
          <a:bodyPr wrap="none">
            <a:spAutoFit/>
          </a:bodyPr>
          <a:lstStyle/>
          <a:p>
            <a:r>
              <a:rPr lang="en-US" altLang="zh-CN" sz="1400" i="1" kern="0" dirty="0">
                <a:solidFill>
                  <a:schemeClr val="bg1">
                    <a:lumMod val="50000"/>
                  </a:schemeClr>
                </a:solidFill>
                <a:latin typeface="Calibri"/>
              </a:rPr>
              <a:t>Source: TS 32.291</a:t>
            </a:r>
            <a:endParaRPr lang="zh-CN" altLang="en-US" i="1" dirty="0">
              <a:solidFill>
                <a:schemeClr val="bg1">
                  <a:lumMod val="50000"/>
                </a:schemeClr>
              </a:solidFill>
            </a:endParaRPr>
          </a:p>
        </p:txBody>
      </p:sp>
      <p:pic>
        <p:nvPicPr>
          <p:cNvPr id="5" name="图片 4">
            <a:extLst>
              <a:ext uri="{FF2B5EF4-FFF2-40B4-BE49-F238E27FC236}">
                <a16:creationId xmlns:a16="http://schemas.microsoft.com/office/drawing/2014/main" id="{9AD722C1-5F13-4A58-9D1A-207746A4FD79}"/>
              </a:ext>
            </a:extLst>
          </p:cNvPr>
          <p:cNvPicPr>
            <a:picLocks noChangeAspect="1"/>
          </p:cNvPicPr>
          <p:nvPr/>
        </p:nvPicPr>
        <p:blipFill>
          <a:blip r:embed="rId5"/>
          <a:stretch>
            <a:fillRect/>
          </a:stretch>
        </p:blipFill>
        <p:spPr>
          <a:xfrm>
            <a:off x="6387723" y="1242197"/>
            <a:ext cx="4981547" cy="3879994"/>
          </a:xfrm>
          <a:prstGeom prst="rect">
            <a:avLst/>
          </a:prstGeom>
        </p:spPr>
      </p:pic>
      <p:sp>
        <p:nvSpPr>
          <p:cNvPr id="6" name="Rectangle 2">
            <a:extLst>
              <a:ext uri="{FF2B5EF4-FFF2-40B4-BE49-F238E27FC236}">
                <a16:creationId xmlns:a16="http://schemas.microsoft.com/office/drawing/2014/main" id="{F13D58F9-761C-4F91-96BF-3B84663339F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a:extLst>
              <a:ext uri="{FF2B5EF4-FFF2-40B4-BE49-F238E27FC236}">
                <a16:creationId xmlns:a16="http://schemas.microsoft.com/office/drawing/2014/main" id="{FE070C88-D37E-4342-A253-8E45054A87EF}"/>
              </a:ext>
            </a:extLst>
          </p:cNvPr>
          <p:cNvGraphicFramePr>
            <a:graphicFrameLocks noChangeAspect="1"/>
          </p:cNvGraphicFramePr>
          <p:nvPr>
            <p:extLst>
              <p:ext uri="{D42A27DB-BD31-4B8C-83A1-F6EECF244321}">
                <p14:modId xmlns:p14="http://schemas.microsoft.com/office/powerpoint/2010/main" val="4230254186"/>
              </p:ext>
            </p:extLst>
          </p:nvPr>
        </p:nvGraphicFramePr>
        <p:xfrm>
          <a:off x="798163" y="1286360"/>
          <a:ext cx="4943959" cy="1247613"/>
        </p:xfrm>
        <a:graphic>
          <a:graphicData uri="http://schemas.openxmlformats.org/presentationml/2006/ole">
            <mc:AlternateContent xmlns:mc="http://schemas.openxmlformats.org/markup-compatibility/2006">
              <mc:Choice xmlns:v="urn:schemas-microsoft-com:vml" Requires="v">
                <p:oleObj spid="_x0000_s1270" name="Visio" r:id="rId6" imgW="5533420" imgH="1607266" progId="Visio.Drawing.11">
                  <p:embed/>
                </p:oleObj>
              </mc:Choice>
              <mc:Fallback>
                <p:oleObj name="Visio" r:id="rId6" imgW="5533420" imgH="1607266" progId="Visio.Drawing.11">
                  <p:embed/>
                  <p:pic>
                    <p:nvPicPr>
                      <p:cNvPr id="0" name="Object 1"/>
                      <p:cNvPicPr>
                        <a:picLocks noChangeAspect="1" noChangeArrowheads="1"/>
                      </p:cNvPicPr>
                      <p:nvPr/>
                    </p:nvPicPr>
                    <p:blipFill>
                      <a:blip r:embed="rId7"/>
                      <a:srcRect/>
                      <a:stretch>
                        <a:fillRect/>
                      </a:stretch>
                    </p:blipFill>
                    <p:spPr bwMode="auto">
                      <a:xfrm>
                        <a:off x="798163" y="1286360"/>
                        <a:ext cx="4943959" cy="1247613"/>
                      </a:xfrm>
                      <a:prstGeom prst="rect">
                        <a:avLst/>
                      </a:prstGeom>
                      <a:noFill/>
                    </p:spPr>
                  </p:pic>
                </p:oleObj>
              </mc:Fallback>
            </mc:AlternateContent>
          </a:graphicData>
        </a:graphic>
      </p:graphicFrame>
      <p:sp>
        <p:nvSpPr>
          <p:cNvPr id="8" name="Rectangle 4">
            <a:extLst>
              <a:ext uri="{FF2B5EF4-FFF2-40B4-BE49-F238E27FC236}">
                <a16:creationId xmlns:a16="http://schemas.microsoft.com/office/drawing/2014/main" id="{197ED21F-98E5-4E4F-82D0-2ACCD45C9AE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6">
            <a:extLst>
              <a:ext uri="{FF2B5EF4-FFF2-40B4-BE49-F238E27FC236}">
                <a16:creationId xmlns:a16="http://schemas.microsoft.com/office/drawing/2014/main" id="{BF06D365-D131-4FE9-8EC5-979E03CC001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a:extLst>
              <a:ext uri="{FF2B5EF4-FFF2-40B4-BE49-F238E27FC236}">
                <a16:creationId xmlns:a16="http://schemas.microsoft.com/office/drawing/2014/main" id="{D395B8A0-EE5B-492F-B8A6-7914184ADFC2}"/>
              </a:ext>
            </a:extLst>
          </p:cNvPr>
          <p:cNvGraphicFramePr>
            <a:graphicFrameLocks noChangeAspect="1"/>
          </p:cNvGraphicFramePr>
          <p:nvPr>
            <p:extLst>
              <p:ext uri="{D42A27DB-BD31-4B8C-83A1-F6EECF244321}">
                <p14:modId xmlns:p14="http://schemas.microsoft.com/office/powerpoint/2010/main" val="3137322626"/>
              </p:ext>
            </p:extLst>
          </p:nvPr>
        </p:nvGraphicFramePr>
        <p:xfrm>
          <a:off x="929899" y="3169405"/>
          <a:ext cx="4757980" cy="1084880"/>
        </p:xfrm>
        <a:graphic>
          <a:graphicData uri="http://schemas.openxmlformats.org/presentationml/2006/ole">
            <mc:AlternateContent xmlns:mc="http://schemas.openxmlformats.org/markup-compatibility/2006">
              <mc:Choice xmlns:v="urn:schemas-microsoft-com:vml" Requires="v">
                <p:oleObj spid="_x0000_s1271" name="Visio" r:id="rId8" imgW="5636133" imgH="1525619" progId="Visio.Drawing.11">
                  <p:embed/>
                </p:oleObj>
              </mc:Choice>
              <mc:Fallback>
                <p:oleObj name="Visio" r:id="rId8" imgW="5636133" imgH="1525619" progId="Visio.Drawing.11">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9899" y="3169405"/>
                        <a:ext cx="4757980" cy="1084880"/>
                      </a:xfrm>
                      <a:prstGeom prst="rect">
                        <a:avLst/>
                      </a:prstGeom>
                      <a:noFill/>
                    </p:spPr>
                  </p:pic>
                </p:oleObj>
              </mc:Fallback>
            </mc:AlternateContent>
          </a:graphicData>
        </a:graphic>
      </p:graphicFrame>
      <p:sp>
        <p:nvSpPr>
          <p:cNvPr id="12" name="Rectangle 8">
            <a:extLst>
              <a:ext uri="{FF2B5EF4-FFF2-40B4-BE49-F238E27FC236}">
                <a16:creationId xmlns:a16="http://schemas.microsoft.com/office/drawing/2014/main" id="{7D615DFC-0684-4DEB-9C6E-6EA4F2E0331B}"/>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 name="对象 12">
            <a:extLst>
              <a:ext uri="{FF2B5EF4-FFF2-40B4-BE49-F238E27FC236}">
                <a16:creationId xmlns:a16="http://schemas.microsoft.com/office/drawing/2014/main" id="{5E6A794C-918D-4BAA-9B2C-CB78A001E7E8}"/>
              </a:ext>
            </a:extLst>
          </p:cNvPr>
          <p:cNvGraphicFramePr>
            <a:graphicFrameLocks noChangeAspect="1"/>
          </p:cNvGraphicFramePr>
          <p:nvPr>
            <p:extLst>
              <p:ext uri="{D42A27DB-BD31-4B8C-83A1-F6EECF244321}">
                <p14:modId xmlns:p14="http://schemas.microsoft.com/office/powerpoint/2010/main" val="3240380765"/>
              </p:ext>
            </p:extLst>
          </p:nvPr>
        </p:nvGraphicFramePr>
        <p:xfrm>
          <a:off x="1038387" y="4897465"/>
          <a:ext cx="4525505" cy="953145"/>
        </p:xfrm>
        <a:graphic>
          <a:graphicData uri="http://schemas.openxmlformats.org/presentationml/2006/ole">
            <mc:AlternateContent xmlns:mc="http://schemas.openxmlformats.org/markup-compatibility/2006">
              <mc:Choice xmlns:v="urn:schemas-microsoft-com:vml" Requires="v">
                <p:oleObj spid="_x0000_s1272" name="Visio" r:id="rId10" imgW="5638918" imgH="1609725" progId="Visio.Drawing.11">
                  <p:embed/>
                </p:oleObj>
              </mc:Choice>
              <mc:Fallback>
                <p:oleObj name="Visio" r:id="rId10" imgW="5638918" imgH="1609725" progId="Visio.Drawing.11">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38387" y="4897465"/>
                        <a:ext cx="4525505" cy="953145"/>
                      </a:xfrm>
                      <a:prstGeom prst="rect">
                        <a:avLst/>
                      </a:prstGeom>
                      <a:noFill/>
                    </p:spPr>
                  </p:pic>
                </p:oleObj>
              </mc:Fallback>
            </mc:AlternateContent>
          </a:graphicData>
        </a:graphic>
      </p:graphicFrame>
      <p:sp>
        <p:nvSpPr>
          <p:cNvPr id="14" name="矩形 13">
            <a:extLst>
              <a:ext uri="{FF2B5EF4-FFF2-40B4-BE49-F238E27FC236}">
                <a16:creationId xmlns:a16="http://schemas.microsoft.com/office/drawing/2014/main" id="{8492838C-1ACB-48B5-85A7-BEB07750003B}"/>
              </a:ext>
            </a:extLst>
          </p:cNvPr>
          <p:cNvSpPr/>
          <p:nvPr/>
        </p:nvSpPr>
        <p:spPr>
          <a:xfrm>
            <a:off x="5851253" y="700933"/>
            <a:ext cx="3458319" cy="377283"/>
          </a:xfrm>
          <a:prstGeom prst="rect">
            <a:avLst/>
          </a:prstGeom>
        </p:spPr>
        <p:txBody>
          <a:bodyPr wrap="none">
            <a:spAutoFit/>
          </a:bodyPr>
          <a:lstStyle/>
          <a:p>
            <a:pPr marL="449263" indent="-449263">
              <a:lnSpc>
                <a:spcPct val="125000"/>
              </a:lnSpc>
              <a:spcBef>
                <a:spcPts val="300"/>
              </a:spcBef>
              <a:buBlip>
                <a:blip r:embed="rId3"/>
              </a:buBlip>
            </a:pPr>
            <a:r>
              <a:rPr lang="en-US" altLang="zh-CN" sz="1600" kern="0" dirty="0">
                <a:solidFill>
                  <a:prstClr val="black"/>
                </a:solidFill>
                <a:latin typeface="Calibri"/>
              </a:rPr>
              <a:t>Service Operation and Event Type</a:t>
            </a:r>
          </a:p>
        </p:txBody>
      </p:sp>
      <p:pic>
        <p:nvPicPr>
          <p:cNvPr id="16" name="图片 15">
            <a:extLst>
              <a:ext uri="{FF2B5EF4-FFF2-40B4-BE49-F238E27FC236}">
                <a16:creationId xmlns:a16="http://schemas.microsoft.com/office/drawing/2014/main" id="{6848F752-4D9B-488F-9EAB-C570BD8EFFDF}"/>
              </a:ext>
            </a:extLst>
          </p:cNvPr>
          <p:cNvPicPr>
            <a:picLocks noChangeAspect="1"/>
          </p:cNvPicPr>
          <p:nvPr/>
        </p:nvPicPr>
        <p:blipFill>
          <a:blip r:embed="rId12"/>
          <a:stretch>
            <a:fillRect/>
          </a:stretch>
        </p:blipFill>
        <p:spPr>
          <a:xfrm>
            <a:off x="6451249" y="5159724"/>
            <a:ext cx="4878011" cy="1200349"/>
          </a:xfrm>
          <a:prstGeom prst="rect">
            <a:avLst/>
          </a:prstGeom>
        </p:spPr>
      </p:pic>
      <p:sp>
        <p:nvSpPr>
          <p:cNvPr id="17" name="矩形 16">
            <a:extLst>
              <a:ext uri="{FF2B5EF4-FFF2-40B4-BE49-F238E27FC236}">
                <a16:creationId xmlns:a16="http://schemas.microsoft.com/office/drawing/2014/main" id="{2F4C033D-4E45-4710-BAB9-75D189BFB6B8}"/>
              </a:ext>
            </a:extLst>
          </p:cNvPr>
          <p:cNvSpPr/>
          <p:nvPr/>
        </p:nvSpPr>
        <p:spPr>
          <a:xfrm>
            <a:off x="676759" y="4153064"/>
            <a:ext cx="5483817" cy="415498"/>
          </a:xfrm>
          <a:prstGeom prst="rect">
            <a:avLst/>
          </a:prstGeom>
        </p:spPr>
        <p:txBody>
          <a:bodyPr wrap="square">
            <a:spAutoFit/>
          </a:bodyPr>
          <a:lstStyle/>
          <a:p>
            <a:pPr marL="360680" indent="-180340">
              <a:spcAft>
                <a:spcPts val="900"/>
              </a:spcAft>
            </a:pPr>
            <a:r>
              <a:rPr lang="en-GB" altLang="zh-CN" sz="1050" dirty="0">
                <a:latin typeface="Times New Roman" panose="02020603050405020304" pitchFamily="18" charset="0"/>
              </a:rPr>
              <a:t>1. NF (CTF) </a:t>
            </a:r>
            <a:r>
              <a:rPr lang="en-GB" altLang="zh-CN" sz="1050" dirty="0">
                <a:highlight>
                  <a:srgbClr val="FFFF00"/>
                </a:highlight>
                <a:latin typeface="Times New Roman" panose="02020603050405020304" pitchFamily="18" charset="0"/>
              </a:rPr>
              <a:t>sends a </a:t>
            </a:r>
            <a:r>
              <a:rPr lang="en-US" altLang="zh-CN" sz="1050" dirty="0" err="1">
                <a:highlight>
                  <a:srgbClr val="FFFF00"/>
                </a:highlight>
                <a:latin typeface="Times New Roman" panose="02020603050405020304" pitchFamily="18" charset="0"/>
              </a:rPr>
              <a:t>Nchf_ConvergedCharging</a:t>
            </a:r>
            <a:r>
              <a:rPr lang="en-US" altLang="zh-CN" sz="1050" dirty="0">
                <a:highlight>
                  <a:srgbClr val="FFFF00"/>
                </a:highlight>
                <a:latin typeface="Times New Roman" panose="02020603050405020304" pitchFamily="18" charset="0"/>
              </a:rPr>
              <a:t>_</a:t>
            </a:r>
            <a:r>
              <a:rPr lang="en-GB" altLang="zh-CN" sz="1050" dirty="0">
                <a:highlight>
                  <a:srgbClr val="FFFF00"/>
                </a:highlight>
                <a:latin typeface="Times New Roman" panose="02020603050405020304" pitchFamily="18" charset="0"/>
              </a:rPr>
              <a:t>Update request to the CHF. The {</a:t>
            </a:r>
            <a:r>
              <a:rPr lang="en-GB" altLang="zh-CN" sz="1050" dirty="0" err="1">
                <a:highlight>
                  <a:srgbClr val="FFFF00"/>
                </a:highlight>
                <a:latin typeface="Times New Roman" panose="02020603050405020304" pitchFamily="18" charset="0"/>
              </a:rPr>
              <a:t>ChargingDataRef</a:t>
            </a:r>
            <a:r>
              <a:rPr lang="en-GB" altLang="zh-CN" sz="1050" dirty="0">
                <a:highlight>
                  <a:srgbClr val="FFFF00"/>
                </a:highlight>
                <a:latin typeface="Times New Roman" panose="02020603050405020304" pitchFamily="18" charset="0"/>
              </a:rPr>
              <a:t> } in the URI identifies the "Charging Data" to be updated. </a:t>
            </a:r>
            <a:r>
              <a:rPr lang="en-GB" altLang="zh-CN" sz="1050" dirty="0">
                <a:latin typeface="Times New Roman" panose="02020603050405020304" pitchFamily="18" charset="0"/>
              </a:rPr>
              <a:t>…. </a:t>
            </a:r>
            <a:endParaRPr lang="zh-CN" altLang="zh-CN" sz="1050" dirty="0">
              <a:latin typeface="Times New Roman" panose="02020603050405020304" pitchFamily="18" charset="0"/>
            </a:endParaRPr>
          </a:p>
        </p:txBody>
      </p:sp>
      <p:sp>
        <p:nvSpPr>
          <p:cNvPr id="18" name="矩形 17">
            <a:extLst>
              <a:ext uri="{FF2B5EF4-FFF2-40B4-BE49-F238E27FC236}">
                <a16:creationId xmlns:a16="http://schemas.microsoft.com/office/drawing/2014/main" id="{1EEFFBF2-AED0-48CB-B5AB-FF74DC6721C2}"/>
              </a:ext>
            </a:extLst>
          </p:cNvPr>
          <p:cNvSpPr/>
          <p:nvPr/>
        </p:nvSpPr>
        <p:spPr>
          <a:xfrm>
            <a:off x="459783" y="2248306"/>
            <a:ext cx="5700793" cy="707886"/>
          </a:xfrm>
          <a:prstGeom prst="rect">
            <a:avLst/>
          </a:prstGeom>
        </p:spPr>
        <p:txBody>
          <a:bodyPr wrap="square">
            <a:spAutoFit/>
          </a:bodyPr>
          <a:lstStyle/>
          <a:p>
            <a:pPr marL="360680" indent="-180340">
              <a:spcAft>
                <a:spcPts val="900"/>
              </a:spcAft>
            </a:pPr>
            <a:r>
              <a:rPr lang="en-GB" altLang="zh-CN" sz="1000" dirty="0">
                <a:latin typeface="Times New Roman" panose="02020603050405020304" pitchFamily="18" charset="0"/>
              </a:rPr>
              <a:t>2a.  At successful operation, "201 Created" response is returned. In the "201 Created" response, the CHF includes a Location header field and the allocated quota in the body. </a:t>
            </a:r>
            <a:r>
              <a:rPr lang="en-GB" altLang="zh-CN" sz="1000" dirty="0">
                <a:highlight>
                  <a:srgbClr val="FFFF00"/>
                </a:highlight>
                <a:latin typeface="Times New Roman" panose="02020603050405020304" pitchFamily="18" charset="0"/>
              </a:rPr>
              <a:t>The Location header field shall contain the URI of the created resource. The NF (CTF) shall use the URI received in the Location header in subsequent requests to the CHF for the same PDU session</a:t>
            </a:r>
            <a:r>
              <a:rPr lang="en-GB" altLang="zh-CN" sz="1000" dirty="0">
                <a:latin typeface="Times New Roman" panose="02020603050405020304" pitchFamily="18" charset="0"/>
              </a:rPr>
              <a:t>.</a:t>
            </a:r>
            <a:endParaRPr lang="zh-CN" altLang="zh-CN" sz="1000" dirty="0">
              <a:latin typeface="Times New Roman" panose="02020603050405020304" pitchFamily="18" charset="0"/>
            </a:endParaRPr>
          </a:p>
        </p:txBody>
      </p:sp>
      <p:sp>
        <p:nvSpPr>
          <p:cNvPr id="19" name="矩形 18">
            <a:extLst>
              <a:ext uri="{FF2B5EF4-FFF2-40B4-BE49-F238E27FC236}">
                <a16:creationId xmlns:a16="http://schemas.microsoft.com/office/drawing/2014/main" id="{ABA816C9-4FF4-4CB5-8217-B4E3E6B95404}"/>
              </a:ext>
            </a:extLst>
          </p:cNvPr>
          <p:cNvSpPr/>
          <p:nvPr/>
        </p:nvSpPr>
        <p:spPr bwMode="auto">
          <a:xfrm>
            <a:off x="6408549" y="2084523"/>
            <a:ext cx="4905214" cy="782664"/>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48839882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AB67D2-9F29-4660-BAAE-6C345B345FEC}"/>
              </a:ext>
            </a:extLst>
          </p:cNvPr>
          <p:cNvSpPr>
            <a:spLocks noGrp="1"/>
          </p:cNvSpPr>
          <p:nvPr>
            <p:ph type="title"/>
          </p:nvPr>
        </p:nvSpPr>
        <p:spPr>
          <a:xfrm>
            <a:off x="1229533" y="-128318"/>
            <a:ext cx="9112251" cy="1143000"/>
          </a:xfrm>
        </p:spPr>
        <p:txBody>
          <a:bodyPr/>
          <a:lstStyle/>
          <a:p>
            <a:r>
              <a:rPr lang="en-US" altLang="zh-CN" dirty="0"/>
              <a:t>Cancelling Solutions</a:t>
            </a:r>
            <a:endParaRPr lang="zh-CN" altLang="en-US" dirty="0"/>
          </a:p>
        </p:txBody>
      </p:sp>
      <p:sp>
        <p:nvSpPr>
          <p:cNvPr id="4" name="灯片编号占位符 3">
            <a:extLst>
              <a:ext uri="{FF2B5EF4-FFF2-40B4-BE49-F238E27FC236}">
                <a16:creationId xmlns:a16="http://schemas.microsoft.com/office/drawing/2014/main" id="{CA167FE2-FA7F-4D4B-98E1-E85140796848}"/>
              </a:ext>
            </a:extLst>
          </p:cNvPr>
          <p:cNvSpPr>
            <a:spLocks noGrp="1"/>
          </p:cNvSpPr>
          <p:nvPr>
            <p:ph type="sldNum" sz="quarter" idx="10"/>
          </p:nvPr>
        </p:nvSpPr>
        <p:spPr/>
        <p:txBody>
          <a:bodyPr/>
          <a:lstStyle/>
          <a:p>
            <a:pPr>
              <a:defRPr/>
            </a:pPr>
            <a:fld id="{8B78E712-7E90-46AF-8873-540771249AD5}" type="slidenum">
              <a:rPr lang="en-GB" smtClean="0"/>
              <a:pPr>
                <a:defRPr/>
              </a:pPr>
              <a:t>3</a:t>
            </a:fld>
            <a:endParaRPr lang="en-GB" dirty="0"/>
          </a:p>
        </p:txBody>
      </p:sp>
      <p:sp>
        <p:nvSpPr>
          <p:cNvPr id="19" name="矩形 18">
            <a:extLst>
              <a:ext uri="{FF2B5EF4-FFF2-40B4-BE49-F238E27FC236}">
                <a16:creationId xmlns:a16="http://schemas.microsoft.com/office/drawing/2014/main" id="{644F1BAD-484B-411B-9182-817F15730CDA}"/>
              </a:ext>
            </a:extLst>
          </p:cNvPr>
          <p:cNvSpPr/>
          <p:nvPr/>
        </p:nvSpPr>
        <p:spPr>
          <a:xfrm>
            <a:off x="6238070" y="1138651"/>
            <a:ext cx="6096000" cy="592470"/>
          </a:xfrm>
          <a:prstGeom prst="rect">
            <a:avLst/>
          </a:prstGeom>
        </p:spPr>
        <p:txBody>
          <a:bodyPr>
            <a:spAutoFit/>
          </a:bodyPr>
          <a:lstStyle/>
          <a:p>
            <a:pPr marL="449263" lvl="0" indent="-449263">
              <a:spcBef>
                <a:spcPts val="300"/>
              </a:spcBef>
              <a:buBlip>
                <a:blip r:embed="rId3"/>
              </a:buBlip>
            </a:pPr>
            <a:r>
              <a:rPr lang="en-US" altLang="zh-CN" sz="1800" kern="0" dirty="0">
                <a:solidFill>
                  <a:prstClr val="black"/>
                </a:solidFill>
                <a:latin typeface="Calibri"/>
              </a:rPr>
              <a:t>(2) Reuse Service Operation (</a:t>
            </a:r>
            <a:r>
              <a:rPr lang="en-US" altLang="zh-CN" sz="1800" kern="0" dirty="0" err="1">
                <a:solidFill>
                  <a:prstClr val="black"/>
                </a:solidFill>
                <a:latin typeface="Calibri"/>
              </a:rPr>
              <a:t>Nchf</a:t>
            </a:r>
            <a:r>
              <a:rPr lang="en-US" altLang="zh-CN" sz="1800" kern="0" dirty="0">
                <a:solidFill>
                  <a:prstClr val="black"/>
                </a:solidFill>
                <a:latin typeface="Calibri"/>
              </a:rPr>
              <a:t>_ </a:t>
            </a:r>
            <a:r>
              <a:rPr lang="en-US" altLang="zh-CN" sz="1800" kern="0" dirty="0" err="1">
                <a:solidFill>
                  <a:prstClr val="black"/>
                </a:solidFill>
                <a:latin typeface="Calibri"/>
              </a:rPr>
              <a:t>ConvergedCharging</a:t>
            </a:r>
            <a:r>
              <a:rPr lang="en-US" altLang="zh-CN" sz="1800" kern="0" dirty="0">
                <a:solidFill>
                  <a:prstClr val="black"/>
                </a:solidFill>
                <a:latin typeface="Calibri"/>
              </a:rPr>
              <a:t> )</a:t>
            </a:r>
          </a:p>
          <a:p>
            <a:pPr marL="625475" lvl="1" indent="-355600">
              <a:spcBef>
                <a:spcPts val="300"/>
              </a:spcBef>
              <a:buClr>
                <a:srgbClr val="C00000"/>
              </a:buClr>
              <a:buBlip>
                <a:blip r:embed="rId4"/>
              </a:buBlip>
            </a:pPr>
            <a:endParaRPr lang="en-US" altLang="zh-CN" sz="1200" dirty="0"/>
          </a:p>
        </p:txBody>
      </p:sp>
      <p:sp>
        <p:nvSpPr>
          <p:cNvPr id="20" name="矩形 19">
            <a:extLst>
              <a:ext uri="{FF2B5EF4-FFF2-40B4-BE49-F238E27FC236}">
                <a16:creationId xmlns:a16="http://schemas.microsoft.com/office/drawing/2014/main" id="{13E02815-F516-49E5-B96D-8FA43394F3CB}"/>
              </a:ext>
            </a:extLst>
          </p:cNvPr>
          <p:cNvSpPr/>
          <p:nvPr/>
        </p:nvSpPr>
        <p:spPr>
          <a:xfrm>
            <a:off x="6377896" y="1474617"/>
            <a:ext cx="5376793" cy="276999"/>
          </a:xfrm>
          <a:prstGeom prst="rect">
            <a:avLst/>
          </a:prstGeom>
        </p:spPr>
        <p:txBody>
          <a:bodyPr wrap="none">
            <a:spAutoFit/>
          </a:bodyPr>
          <a:lstStyle/>
          <a:p>
            <a:pPr marL="625475" lvl="1" indent="-355600">
              <a:spcBef>
                <a:spcPts val="300"/>
              </a:spcBef>
              <a:buClr>
                <a:srgbClr val="C00000"/>
              </a:buClr>
              <a:buBlip>
                <a:blip r:embed="rId4"/>
              </a:buBlip>
            </a:pPr>
            <a:r>
              <a:rPr lang="en-US" altLang="zh-CN" sz="1200" dirty="0" err="1"/>
              <a:t>Nchf_ConvergedCharging_Release</a:t>
            </a:r>
            <a:r>
              <a:rPr lang="en-US" altLang="zh-CN" sz="1200" dirty="0"/>
              <a:t> Operation + </a:t>
            </a:r>
            <a:r>
              <a:rPr lang="en-US" altLang="zh-CN" sz="1200" dirty="0" err="1"/>
              <a:t>Refundinformation</a:t>
            </a:r>
            <a:endParaRPr lang="en-US" altLang="zh-CN" sz="1400" dirty="0"/>
          </a:p>
        </p:txBody>
      </p:sp>
      <p:sp>
        <p:nvSpPr>
          <p:cNvPr id="21" name="矩形 20">
            <a:extLst>
              <a:ext uri="{FF2B5EF4-FFF2-40B4-BE49-F238E27FC236}">
                <a16:creationId xmlns:a16="http://schemas.microsoft.com/office/drawing/2014/main" id="{43AA4D5F-79AC-4813-97A0-D76FEB99AE04}"/>
              </a:ext>
            </a:extLst>
          </p:cNvPr>
          <p:cNvSpPr/>
          <p:nvPr/>
        </p:nvSpPr>
        <p:spPr>
          <a:xfrm>
            <a:off x="6675651" y="3950508"/>
            <a:ext cx="5222927" cy="1200329"/>
          </a:xfrm>
          <a:prstGeom prst="rect">
            <a:avLst/>
          </a:prstGeom>
        </p:spPr>
        <p:txBody>
          <a:bodyPr wrap="square">
            <a:spAutoFit/>
          </a:bodyPr>
          <a:lstStyle/>
          <a:p>
            <a:pPr marL="171450" indent="-171450">
              <a:buFont typeface="Wingdings" panose="05000000000000000000" pitchFamily="2" charset="2"/>
              <a:buChar char="l"/>
            </a:pPr>
            <a:r>
              <a:rPr lang="en-GB" altLang="zh-CN" sz="1200" b="1" dirty="0">
                <a:latin typeface="Times New Roman" panose="02020603050405020304" pitchFamily="18" charset="0"/>
              </a:rPr>
              <a:t>Event Charging Procedure: </a:t>
            </a:r>
            <a:r>
              <a:rPr lang="en-GB" altLang="zh-CN" sz="1200" dirty="0">
                <a:latin typeface="Times New Roman" panose="02020603050405020304" pitchFamily="18" charset="0"/>
              </a:rPr>
              <a:t>In the </a:t>
            </a:r>
            <a:r>
              <a:rPr lang="en-GB" altLang="zh-CN" sz="1200" dirty="0" err="1">
                <a:latin typeface="Times New Roman" panose="02020603050405020304" pitchFamily="18" charset="0"/>
              </a:rPr>
              <a:t>Nchf_ConvergedCharging_Create</a:t>
            </a:r>
            <a:r>
              <a:rPr lang="en-GB" altLang="zh-CN" sz="1200" dirty="0">
                <a:latin typeface="Times New Roman" panose="02020603050405020304" pitchFamily="18" charset="0"/>
              </a:rPr>
              <a:t> operation, the Location header field shall contain the URI</a:t>
            </a:r>
            <a:r>
              <a:rPr lang="en-US" altLang="zh-CN" sz="1200" dirty="0">
                <a:solidFill>
                  <a:srgbClr val="FF0000"/>
                </a:solidFill>
                <a:latin typeface="Times New Roman" panose="02020603050405020304" pitchFamily="18" charset="0"/>
              </a:rPr>
              <a:t> (</a:t>
            </a:r>
            <a:r>
              <a:rPr lang="en-US" altLang="zh-CN" sz="1200" dirty="0" err="1">
                <a:solidFill>
                  <a:srgbClr val="FF0000"/>
                </a:solidFill>
                <a:latin typeface="Times New Roman" panose="02020603050405020304" pitchFamily="18" charset="0"/>
              </a:rPr>
              <a:t>ChargingDataRef</a:t>
            </a:r>
            <a:r>
              <a:rPr lang="en-US" altLang="zh-CN" sz="1200" dirty="0">
                <a:solidFill>
                  <a:srgbClr val="FF0000"/>
                </a:solidFill>
                <a:latin typeface="Times New Roman" panose="02020603050405020304" pitchFamily="18" charset="0"/>
              </a:rPr>
              <a:t>)</a:t>
            </a:r>
            <a:r>
              <a:rPr lang="en-GB" altLang="zh-CN" sz="1200" dirty="0">
                <a:latin typeface="Times New Roman" panose="02020603050405020304" pitchFamily="18" charset="0"/>
              </a:rPr>
              <a:t> of the created resource</a:t>
            </a:r>
            <a:r>
              <a:rPr lang="en-GB" altLang="zh-CN" sz="1200" dirty="0">
                <a:highlight>
                  <a:srgbClr val="FFFF00"/>
                </a:highlight>
                <a:latin typeface="Times New Roman" panose="02020603050405020304" pitchFamily="18" charset="0"/>
              </a:rPr>
              <a:t>. </a:t>
            </a:r>
          </a:p>
          <a:p>
            <a:pPr marL="171450" indent="-171450">
              <a:buFont typeface="Wingdings" panose="05000000000000000000" pitchFamily="2" charset="2"/>
              <a:buChar char="l"/>
            </a:pPr>
            <a:r>
              <a:rPr lang="en-GB" altLang="zh-CN" sz="1200" b="1" dirty="0">
                <a:highlight>
                  <a:srgbClr val="FFFF00"/>
                </a:highlight>
                <a:latin typeface="Times New Roman" panose="02020603050405020304" pitchFamily="18" charset="0"/>
              </a:rPr>
              <a:t>Cancel Procedure: </a:t>
            </a:r>
            <a:r>
              <a:rPr lang="en-GB" altLang="zh-CN" sz="1200" dirty="0">
                <a:highlight>
                  <a:srgbClr val="FFFF00"/>
                </a:highlight>
                <a:latin typeface="Times New Roman" panose="02020603050405020304" pitchFamily="18" charset="0"/>
              </a:rPr>
              <a:t>The NF (CTF) use the URI (</a:t>
            </a:r>
            <a:r>
              <a:rPr lang="en-GB" altLang="zh-CN" sz="1200" dirty="0" err="1">
                <a:solidFill>
                  <a:srgbClr val="FF0000"/>
                </a:solidFill>
                <a:highlight>
                  <a:srgbClr val="FFFF00"/>
                </a:highlight>
                <a:latin typeface="Times New Roman" panose="02020603050405020304" pitchFamily="18" charset="0"/>
              </a:rPr>
              <a:t>chargingdataRef</a:t>
            </a:r>
            <a:r>
              <a:rPr lang="en-GB" altLang="zh-CN" sz="1200" dirty="0">
                <a:highlight>
                  <a:srgbClr val="FFFF00"/>
                </a:highlight>
                <a:latin typeface="Times New Roman" panose="02020603050405020304" pitchFamily="18" charset="0"/>
              </a:rPr>
              <a:t>)received in the Location header and sent </a:t>
            </a:r>
            <a:r>
              <a:rPr lang="en-GB" altLang="zh-CN" sz="1200" dirty="0" err="1">
                <a:highlight>
                  <a:srgbClr val="FFFF00"/>
                </a:highlight>
                <a:latin typeface="Times New Roman" panose="02020603050405020304" pitchFamily="18" charset="0"/>
              </a:rPr>
              <a:t>Nchf_ConvergedCharging_Release</a:t>
            </a:r>
            <a:r>
              <a:rPr lang="en-GB" altLang="zh-CN" sz="1200" dirty="0">
                <a:highlight>
                  <a:srgbClr val="FFFF00"/>
                </a:highlight>
                <a:latin typeface="Times New Roman" panose="02020603050405020304" pitchFamily="18" charset="0"/>
              </a:rPr>
              <a:t> operation to the CHF with the </a:t>
            </a:r>
            <a:r>
              <a:rPr lang="en-GB" altLang="zh-CN" sz="1200" dirty="0" err="1">
                <a:solidFill>
                  <a:srgbClr val="FF0000"/>
                </a:solidFill>
                <a:highlight>
                  <a:srgbClr val="FFFF00"/>
                </a:highlight>
                <a:latin typeface="Times New Roman" panose="02020603050405020304" pitchFamily="18" charset="0"/>
              </a:rPr>
              <a:t>Refundinformation</a:t>
            </a:r>
            <a:r>
              <a:rPr lang="en-GB" altLang="zh-CN" sz="1200" dirty="0">
                <a:highlight>
                  <a:srgbClr val="FFFF00"/>
                </a:highlight>
                <a:latin typeface="Times New Roman" panose="02020603050405020304" pitchFamily="18" charset="0"/>
              </a:rPr>
              <a:t> in the previous Charging Data Response</a:t>
            </a:r>
            <a:r>
              <a:rPr lang="en-GB" altLang="zh-CN" sz="1200" dirty="0">
                <a:latin typeface="Times New Roman" panose="02020603050405020304" pitchFamily="18" charset="0"/>
              </a:rPr>
              <a:t>.</a:t>
            </a:r>
            <a:endParaRPr lang="zh-CN" altLang="en-US" sz="1200" dirty="0"/>
          </a:p>
        </p:txBody>
      </p:sp>
      <p:sp>
        <p:nvSpPr>
          <p:cNvPr id="27" name="矩形 26">
            <a:extLst>
              <a:ext uri="{FF2B5EF4-FFF2-40B4-BE49-F238E27FC236}">
                <a16:creationId xmlns:a16="http://schemas.microsoft.com/office/drawing/2014/main" id="{0743CAFB-ECF3-4A78-B8C6-A75B0C486A42}"/>
              </a:ext>
            </a:extLst>
          </p:cNvPr>
          <p:cNvSpPr/>
          <p:nvPr/>
        </p:nvSpPr>
        <p:spPr>
          <a:xfrm>
            <a:off x="208438" y="738400"/>
            <a:ext cx="6096000" cy="592470"/>
          </a:xfrm>
          <a:prstGeom prst="rect">
            <a:avLst/>
          </a:prstGeom>
        </p:spPr>
        <p:txBody>
          <a:bodyPr>
            <a:spAutoFit/>
          </a:bodyPr>
          <a:lstStyle/>
          <a:p>
            <a:pPr marL="449263" lvl="0" indent="-449263">
              <a:spcBef>
                <a:spcPts val="300"/>
              </a:spcBef>
              <a:buBlip>
                <a:blip r:embed="rId3"/>
              </a:buBlip>
            </a:pPr>
            <a:r>
              <a:rPr lang="en-US" altLang="zh-CN" sz="1800" kern="0" dirty="0">
                <a:solidFill>
                  <a:prstClr val="black"/>
                </a:solidFill>
                <a:latin typeface="Calibri"/>
              </a:rPr>
              <a:t>(1) Reuse Service Operation (</a:t>
            </a:r>
            <a:r>
              <a:rPr lang="en-US" altLang="zh-CN" sz="1800" kern="0" dirty="0" err="1">
                <a:solidFill>
                  <a:prstClr val="black"/>
                </a:solidFill>
                <a:latin typeface="Calibri"/>
              </a:rPr>
              <a:t>Nchf</a:t>
            </a:r>
            <a:r>
              <a:rPr lang="en-US" altLang="zh-CN" sz="1800" kern="0" dirty="0">
                <a:solidFill>
                  <a:prstClr val="black"/>
                </a:solidFill>
                <a:latin typeface="Calibri"/>
              </a:rPr>
              <a:t>_ </a:t>
            </a:r>
            <a:r>
              <a:rPr lang="en-US" altLang="zh-CN" sz="1800" kern="0" dirty="0" err="1">
                <a:solidFill>
                  <a:prstClr val="black"/>
                </a:solidFill>
                <a:latin typeface="Calibri"/>
              </a:rPr>
              <a:t>ConvergedCharging</a:t>
            </a:r>
            <a:r>
              <a:rPr lang="en-US" altLang="zh-CN" sz="1800" kern="0" dirty="0">
                <a:solidFill>
                  <a:prstClr val="black"/>
                </a:solidFill>
                <a:latin typeface="Calibri"/>
              </a:rPr>
              <a:t> )</a:t>
            </a:r>
          </a:p>
          <a:p>
            <a:pPr marL="625475" lvl="1" indent="-355600">
              <a:spcBef>
                <a:spcPts val="300"/>
              </a:spcBef>
              <a:buClr>
                <a:srgbClr val="C00000"/>
              </a:buClr>
              <a:buBlip>
                <a:blip r:embed="rId4"/>
              </a:buBlip>
            </a:pPr>
            <a:endParaRPr lang="en-US" altLang="zh-CN" sz="1200" dirty="0"/>
          </a:p>
        </p:txBody>
      </p:sp>
      <p:sp>
        <p:nvSpPr>
          <p:cNvPr id="28" name="矩形 27">
            <a:extLst>
              <a:ext uri="{FF2B5EF4-FFF2-40B4-BE49-F238E27FC236}">
                <a16:creationId xmlns:a16="http://schemas.microsoft.com/office/drawing/2014/main" id="{771D0BB1-2899-453E-BE54-F57A26FB91DC}"/>
              </a:ext>
            </a:extLst>
          </p:cNvPr>
          <p:cNvSpPr/>
          <p:nvPr/>
        </p:nvSpPr>
        <p:spPr>
          <a:xfrm>
            <a:off x="290117" y="1136290"/>
            <a:ext cx="5819222" cy="276999"/>
          </a:xfrm>
          <a:prstGeom prst="rect">
            <a:avLst/>
          </a:prstGeom>
        </p:spPr>
        <p:txBody>
          <a:bodyPr wrap="none">
            <a:spAutoFit/>
          </a:bodyPr>
          <a:lstStyle/>
          <a:p>
            <a:pPr marL="625475" lvl="1" indent="-355600">
              <a:spcBef>
                <a:spcPts val="300"/>
              </a:spcBef>
              <a:buClr>
                <a:srgbClr val="C00000"/>
              </a:buClr>
              <a:buBlip>
                <a:blip r:embed="rId4"/>
              </a:buBlip>
            </a:pPr>
            <a:r>
              <a:rPr lang="en-US" altLang="zh-CN" sz="1200" dirty="0" err="1"/>
              <a:t>Nchf_ConvergedCharging_Release</a:t>
            </a:r>
            <a:r>
              <a:rPr lang="en-US" altLang="zh-CN" sz="1200" dirty="0"/>
              <a:t> Operation + New Event Type (Cancel)</a:t>
            </a:r>
            <a:endParaRPr lang="en-US" altLang="zh-CN" sz="1400" dirty="0"/>
          </a:p>
        </p:txBody>
      </p:sp>
      <p:graphicFrame>
        <p:nvGraphicFramePr>
          <p:cNvPr id="29" name="对象 28">
            <a:extLst>
              <a:ext uri="{FF2B5EF4-FFF2-40B4-BE49-F238E27FC236}">
                <a16:creationId xmlns:a16="http://schemas.microsoft.com/office/drawing/2014/main" id="{D7F459A3-778E-4FDE-81E6-AAFE40E770A4}"/>
              </a:ext>
            </a:extLst>
          </p:cNvPr>
          <p:cNvGraphicFramePr>
            <a:graphicFrameLocks noChangeAspect="1"/>
          </p:cNvGraphicFramePr>
          <p:nvPr>
            <p:extLst>
              <p:ext uri="{D42A27DB-BD31-4B8C-83A1-F6EECF244321}">
                <p14:modId xmlns:p14="http://schemas.microsoft.com/office/powerpoint/2010/main" val="548468790"/>
              </p:ext>
            </p:extLst>
          </p:nvPr>
        </p:nvGraphicFramePr>
        <p:xfrm>
          <a:off x="908158" y="1425261"/>
          <a:ext cx="4933950" cy="2401100"/>
        </p:xfrm>
        <a:graphic>
          <a:graphicData uri="http://schemas.openxmlformats.org/presentationml/2006/ole">
            <mc:AlternateContent xmlns:mc="http://schemas.openxmlformats.org/markup-compatibility/2006">
              <mc:Choice xmlns:v="urn:schemas-microsoft-com:vml" Requires="v">
                <p:oleObj spid="_x0000_s5249" name="Visio" r:id="rId5" imgW="5524225" imgH="2750382" progId="Visio.Drawing.11">
                  <p:embed/>
                </p:oleObj>
              </mc:Choice>
              <mc:Fallback>
                <p:oleObj name="Visio" r:id="rId5" imgW="5524225" imgH="2750382" progId="Visio.Drawing.11">
                  <p:embed/>
                  <p:pic>
                    <p:nvPicPr>
                      <p:cNvPr id="28" name="对象 27">
                        <a:extLst>
                          <a:ext uri="{FF2B5EF4-FFF2-40B4-BE49-F238E27FC236}">
                            <a16:creationId xmlns:a16="http://schemas.microsoft.com/office/drawing/2014/main" id="{7DAD3F16-7C1B-4338-BA0A-A6928E30C134}"/>
                          </a:ext>
                        </a:extLst>
                      </p:cNvPr>
                      <p:cNvPicPr>
                        <a:picLocks noChangeAspect="1" noChangeArrowheads="1"/>
                      </p:cNvPicPr>
                      <p:nvPr/>
                    </p:nvPicPr>
                    <p:blipFill>
                      <a:blip r:embed="rId6"/>
                      <a:srcRect/>
                      <a:stretch>
                        <a:fillRect/>
                      </a:stretch>
                    </p:blipFill>
                    <p:spPr bwMode="auto">
                      <a:xfrm>
                        <a:off x="908158" y="1425261"/>
                        <a:ext cx="4933950" cy="2401100"/>
                      </a:xfrm>
                      <a:prstGeom prst="rect">
                        <a:avLst/>
                      </a:prstGeom>
                      <a:noFill/>
                    </p:spPr>
                  </p:pic>
                </p:oleObj>
              </mc:Fallback>
            </mc:AlternateContent>
          </a:graphicData>
        </a:graphic>
      </p:graphicFrame>
      <p:sp>
        <p:nvSpPr>
          <p:cNvPr id="30" name="矩形 29">
            <a:extLst>
              <a:ext uri="{FF2B5EF4-FFF2-40B4-BE49-F238E27FC236}">
                <a16:creationId xmlns:a16="http://schemas.microsoft.com/office/drawing/2014/main" id="{5F948B56-0E70-4EFD-BAFD-45CD26ED09B9}"/>
              </a:ext>
            </a:extLst>
          </p:cNvPr>
          <p:cNvSpPr/>
          <p:nvPr/>
        </p:nvSpPr>
        <p:spPr>
          <a:xfrm>
            <a:off x="707954" y="3806736"/>
            <a:ext cx="5377910" cy="1200329"/>
          </a:xfrm>
          <a:prstGeom prst="rect">
            <a:avLst/>
          </a:prstGeom>
        </p:spPr>
        <p:txBody>
          <a:bodyPr wrap="square">
            <a:spAutoFit/>
          </a:bodyPr>
          <a:lstStyle/>
          <a:p>
            <a:pPr marL="171450" indent="-171450">
              <a:buFont typeface="Wingdings" panose="05000000000000000000" pitchFamily="2" charset="2"/>
              <a:buChar char="l"/>
            </a:pPr>
            <a:r>
              <a:rPr lang="en-GB" altLang="zh-CN" sz="1200" b="1" dirty="0">
                <a:latin typeface="Times New Roman" panose="02020603050405020304" pitchFamily="18" charset="0"/>
              </a:rPr>
              <a:t>Event Charging Procedure: </a:t>
            </a:r>
            <a:r>
              <a:rPr lang="en-GB" altLang="zh-CN" sz="1200" dirty="0">
                <a:latin typeface="Times New Roman" panose="02020603050405020304" pitchFamily="18" charset="0"/>
              </a:rPr>
              <a:t>In the </a:t>
            </a:r>
            <a:r>
              <a:rPr lang="en-GB" altLang="zh-CN" sz="1200" dirty="0" err="1">
                <a:latin typeface="Times New Roman" panose="02020603050405020304" pitchFamily="18" charset="0"/>
              </a:rPr>
              <a:t>Nchf_ConvergedCharging_Create</a:t>
            </a:r>
            <a:r>
              <a:rPr lang="en-GB" altLang="zh-CN" sz="1200" dirty="0">
                <a:latin typeface="Times New Roman" panose="02020603050405020304" pitchFamily="18" charset="0"/>
              </a:rPr>
              <a:t> operation, the Location header field shall contain the URI</a:t>
            </a:r>
            <a:r>
              <a:rPr lang="en-US" altLang="zh-CN" sz="1200" dirty="0">
                <a:solidFill>
                  <a:srgbClr val="FF0000"/>
                </a:solidFill>
                <a:latin typeface="Times New Roman" panose="02020603050405020304" pitchFamily="18" charset="0"/>
              </a:rPr>
              <a:t>(</a:t>
            </a:r>
            <a:r>
              <a:rPr lang="en-US" altLang="zh-CN" sz="1200" dirty="0" err="1">
                <a:solidFill>
                  <a:srgbClr val="FF0000"/>
                </a:solidFill>
                <a:latin typeface="Times New Roman" panose="02020603050405020304" pitchFamily="18" charset="0"/>
              </a:rPr>
              <a:t>ChargingDataRef</a:t>
            </a:r>
            <a:r>
              <a:rPr lang="en-US" altLang="zh-CN" sz="1200" dirty="0">
                <a:solidFill>
                  <a:srgbClr val="FF0000"/>
                </a:solidFill>
                <a:latin typeface="Times New Roman" panose="02020603050405020304" pitchFamily="18" charset="0"/>
              </a:rPr>
              <a:t>)</a:t>
            </a:r>
            <a:r>
              <a:rPr lang="en-GB" altLang="zh-CN" sz="1200" dirty="0">
                <a:solidFill>
                  <a:srgbClr val="FF0000"/>
                </a:solidFill>
                <a:latin typeface="Times New Roman" panose="02020603050405020304" pitchFamily="18" charset="0"/>
              </a:rPr>
              <a:t> </a:t>
            </a:r>
            <a:r>
              <a:rPr lang="en-GB" altLang="zh-CN" sz="1200" dirty="0">
                <a:latin typeface="Times New Roman" panose="02020603050405020304" pitchFamily="18" charset="0"/>
              </a:rPr>
              <a:t>of the created resource</a:t>
            </a:r>
            <a:r>
              <a:rPr lang="en-GB" altLang="zh-CN" sz="1200" dirty="0">
                <a:highlight>
                  <a:srgbClr val="FFFF00"/>
                </a:highlight>
                <a:latin typeface="Times New Roman" panose="02020603050405020304" pitchFamily="18" charset="0"/>
              </a:rPr>
              <a:t>. </a:t>
            </a:r>
          </a:p>
          <a:p>
            <a:pPr marL="171450" indent="-171450">
              <a:buFont typeface="Wingdings" panose="05000000000000000000" pitchFamily="2" charset="2"/>
              <a:buChar char="l"/>
            </a:pPr>
            <a:r>
              <a:rPr lang="en-GB" altLang="zh-CN" sz="1200" b="1" dirty="0">
                <a:highlight>
                  <a:srgbClr val="FFFF00"/>
                </a:highlight>
                <a:latin typeface="Times New Roman" panose="02020603050405020304" pitchFamily="18" charset="0"/>
              </a:rPr>
              <a:t>Cancel Procedure: </a:t>
            </a:r>
            <a:r>
              <a:rPr lang="en-GB" altLang="zh-CN" sz="1200" dirty="0">
                <a:highlight>
                  <a:srgbClr val="FFFF00"/>
                </a:highlight>
                <a:latin typeface="Times New Roman" panose="02020603050405020304" pitchFamily="18" charset="0"/>
              </a:rPr>
              <a:t>The NF (CTF) use the </a:t>
            </a:r>
            <a:r>
              <a:rPr lang="en-GB" altLang="zh-CN" sz="1200" dirty="0">
                <a:solidFill>
                  <a:srgbClr val="FF0000"/>
                </a:solidFill>
                <a:highlight>
                  <a:srgbClr val="FFFF00"/>
                </a:highlight>
                <a:latin typeface="Times New Roman" panose="02020603050405020304" pitchFamily="18" charset="0"/>
              </a:rPr>
              <a:t>URI (</a:t>
            </a:r>
            <a:r>
              <a:rPr lang="en-GB" altLang="zh-CN" sz="1200" dirty="0" err="1">
                <a:solidFill>
                  <a:srgbClr val="FF0000"/>
                </a:solidFill>
                <a:highlight>
                  <a:srgbClr val="FFFF00"/>
                </a:highlight>
                <a:latin typeface="Times New Roman" panose="02020603050405020304" pitchFamily="18" charset="0"/>
              </a:rPr>
              <a:t>chargingDataRef</a:t>
            </a:r>
            <a:r>
              <a:rPr lang="en-GB" altLang="zh-CN" sz="1200" dirty="0">
                <a:solidFill>
                  <a:srgbClr val="FF0000"/>
                </a:solidFill>
                <a:highlight>
                  <a:srgbClr val="FFFF00"/>
                </a:highlight>
                <a:latin typeface="Times New Roman" panose="02020603050405020304" pitchFamily="18" charset="0"/>
              </a:rPr>
              <a:t>) </a:t>
            </a:r>
            <a:r>
              <a:rPr lang="en-GB" altLang="zh-CN" sz="1200" dirty="0">
                <a:highlight>
                  <a:srgbClr val="FFFF00"/>
                </a:highlight>
                <a:latin typeface="Times New Roman" panose="02020603050405020304" pitchFamily="18" charset="0"/>
              </a:rPr>
              <a:t>received in the Location header and sent </a:t>
            </a:r>
            <a:r>
              <a:rPr lang="en-GB" altLang="zh-CN" sz="1200" dirty="0" err="1">
                <a:highlight>
                  <a:srgbClr val="FFFF00"/>
                </a:highlight>
                <a:latin typeface="Times New Roman" panose="02020603050405020304" pitchFamily="18" charset="0"/>
              </a:rPr>
              <a:t>Nchf_ConvergedCharging_Release</a:t>
            </a:r>
            <a:r>
              <a:rPr lang="en-GB" altLang="zh-CN" sz="1200" dirty="0">
                <a:highlight>
                  <a:srgbClr val="FFFF00"/>
                </a:highlight>
                <a:latin typeface="Times New Roman" panose="02020603050405020304" pitchFamily="18" charset="0"/>
              </a:rPr>
              <a:t> operation to the CHF with the </a:t>
            </a:r>
            <a:r>
              <a:rPr lang="en-GB" altLang="zh-CN" sz="1200" dirty="0">
                <a:solidFill>
                  <a:srgbClr val="FF0000"/>
                </a:solidFill>
                <a:highlight>
                  <a:srgbClr val="FFFF00"/>
                </a:highlight>
                <a:latin typeface="Times New Roman" panose="02020603050405020304" pitchFamily="18" charset="0"/>
              </a:rPr>
              <a:t>new Event Type (Cancel)</a:t>
            </a:r>
            <a:r>
              <a:rPr lang="en-GB" altLang="zh-CN" sz="1200" dirty="0">
                <a:solidFill>
                  <a:srgbClr val="FF0000"/>
                </a:solidFill>
                <a:latin typeface="Times New Roman" panose="02020603050405020304" pitchFamily="18" charset="0"/>
              </a:rPr>
              <a:t>.</a:t>
            </a:r>
            <a:endParaRPr lang="zh-CN" altLang="en-US" sz="1200" dirty="0">
              <a:solidFill>
                <a:srgbClr val="FF0000"/>
              </a:solidFill>
            </a:endParaRPr>
          </a:p>
        </p:txBody>
      </p:sp>
      <p:graphicFrame>
        <p:nvGraphicFramePr>
          <p:cNvPr id="31" name="表格 30">
            <a:extLst>
              <a:ext uri="{FF2B5EF4-FFF2-40B4-BE49-F238E27FC236}">
                <a16:creationId xmlns:a16="http://schemas.microsoft.com/office/drawing/2014/main" id="{4501DA1B-E889-40BE-BED7-1F671D949F10}"/>
              </a:ext>
            </a:extLst>
          </p:cNvPr>
          <p:cNvGraphicFramePr>
            <a:graphicFrameLocks noGrp="1"/>
          </p:cNvGraphicFramePr>
          <p:nvPr>
            <p:extLst>
              <p:ext uri="{D42A27DB-BD31-4B8C-83A1-F6EECF244321}">
                <p14:modId xmlns:p14="http://schemas.microsoft.com/office/powerpoint/2010/main" val="231355317"/>
              </p:ext>
            </p:extLst>
          </p:nvPr>
        </p:nvGraphicFramePr>
        <p:xfrm>
          <a:off x="806504" y="4986363"/>
          <a:ext cx="5289478" cy="824489"/>
        </p:xfrm>
        <a:graphic>
          <a:graphicData uri="http://schemas.openxmlformats.org/drawingml/2006/table">
            <a:tbl>
              <a:tblPr firstRow="1" firstCol="1" bandRow="1">
                <a:tableStyleId>{5C22544A-7EE6-4342-B048-85BDC9FD1C3A}</a:tableStyleId>
              </a:tblPr>
              <a:tblGrid>
                <a:gridCol w="1186626">
                  <a:extLst>
                    <a:ext uri="{9D8B030D-6E8A-4147-A177-3AD203B41FA5}">
                      <a16:colId xmlns:a16="http://schemas.microsoft.com/office/drawing/2014/main" val="3923445366"/>
                    </a:ext>
                  </a:extLst>
                </a:gridCol>
                <a:gridCol w="4102852">
                  <a:extLst>
                    <a:ext uri="{9D8B030D-6E8A-4147-A177-3AD203B41FA5}">
                      <a16:colId xmlns:a16="http://schemas.microsoft.com/office/drawing/2014/main" val="2014491324"/>
                    </a:ext>
                  </a:extLst>
                </a:gridCol>
              </a:tblGrid>
              <a:tr h="322626">
                <a:tc>
                  <a:txBody>
                    <a:bodyPr/>
                    <a:lstStyle/>
                    <a:p>
                      <a:pPr algn="ctr">
                        <a:spcAft>
                          <a:spcPts val="0"/>
                        </a:spcAft>
                      </a:pPr>
                      <a:r>
                        <a:rPr lang="en-GB" sz="1050">
                          <a:effectLst/>
                        </a:rPr>
                        <a:t>Enumeration value</a:t>
                      </a:r>
                      <a:endParaRPr lang="zh-CN" sz="1100">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0"/>
                        </a:spcAft>
                      </a:pPr>
                      <a:r>
                        <a:rPr lang="en-GB" sz="1050" dirty="0">
                          <a:effectLst/>
                        </a:rPr>
                        <a:t>Description</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755014580"/>
                  </a:ext>
                </a:extLst>
              </a:tr>
              <a:tr h="161313">
                <a:tc>
                  <a:txBody>
                    <a:bodyPr/>
                    <a:lstStyle/>
                    <a:p>
                      <a:pPr>
                        <a:spcAft>
                          <a:spcPts val="0"/>
                        </a:spcAft>
                      </a:pPr>
                      <a:r>
                        <a:rPr lang="x-none" sz="1050" dirty="0">
                          <a:effectLst/>
                        </a:rPr>
                        <a:t>IEC</a:t>
                      </a:r>
                      <a:endParaRPr lang="zh-CN" sz="1100" dirty="0">
                        <a:effectLst/>
                        <a:latin typeface="Times New Roman" panose="02020603050405020304" pitchFamily="18" charset="0"/>
                        <a:ea typeface="宋体" panose="02010600030101010101" pitchFamily="2" charset="-122"/>
                      </a:endParaRPr>
                    </a:p>
                  </a:txBody>
                  <a:tcPr marL="68580" marR="68580" marT="0" marB="0"/>
                </a:tc>
                <a:tc>
                  <a:txBody>
                    <a:bodyPr/>
                    <a:lstStyle/>
                    <a:p>
                      <a:pPr>
                        <a:spcAft>
                          <a:spcPts val="0"/>
                        </a:spcAft>
                      </a:pPr>
                      <a:r>
                        <a:rPr lang="x-none" sz="1050" dirty="0">
                          <a:effectLst/>
                        </a:rPr>
                        <a:t>This value is used to indicate immediate event charging.</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273607735"/>
                  </a:ext>
                </a:extLst>
              </a:tr>
              <a:tr h="161313">
                <a:tc>
                  <a:txBody>
                    <a:bodyPr/>
                    <a:lstStyle/>
                    <a:p>
                      <a:pPr>
                        <a:spcAft>
                          <a:spcPts val="0"/>
                        </a:spcAft>
                      </a:pPr>
                      <a:r>
                        <a:rPr lang="x-none" sz="1050">
                          <a:effectLst/>
                        </a:rPr>
                        <a:t>PEC</a:t>
                      </a:r>
                      <a:endParaRPr lang="zh-CN" sz="1100">
                        <a:effectLst/>
                        <a:latin typeface="Times New Roman" panose="02020603050405020304" pitchFamily="18" charset="0"/>
                        <a:ea typeface="宋体" panose="02010600030101010101" pitchFamily="2" charset="-122"/>
                      </a:endParaRPr>
                    </a:p>
                  </a:txBody>
                  <a:tcPr marL="68580" marR="68580" marT="0" marB="0"/>
                </a:tc>
                <a:tc>
                  <a:txBody>
                    <a:bodyPr/>
                    <a:lstStyle/>
                    <a:p>
                      <a:pPr>
                        <a:spcAft>
                          <a:spcPts val="0"/>
                        </a:spcAft>
                      </a:pPr>
                      <a:r>
                        <a:rPr lang="en-GB" sz="1050" dirty="0">
                          <a:effectLst/>
                        </a:rPr>
                        <a:t>This value is used to indicate post event charging.</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2575204517"/>
                  </a:ext>
                </a:extLst>
              </a:tr>
              <a:tr h="179237">
                <a:tc>
                  <a:txBody>
                    <a:bodyPr/>
                    <a:lstStyle/>
                    <a:p>
                      <a:pPr>
                        <a:spcAft>
                          <a:spcPts val="0"/>
                        </a:spcAft>
                      </a:pPr>
                      <a:r>
                        <a:rPr lang="en-US" altLang="zh-CN" sz="1100" dirty="0">
                          <a:solidFill>
                            <a:srgbClr val="FF0000"/>
                          </a:solidFill>
                          <a:effectLst/>
                          <a:latin typeface="Times New Roman" panose="02020603050405020304" pitchFamily="18" charset="0"/>
                          <a:ea typeface="宋体" panose="02010600030101010101" pitchFamily="2" charset="-122"/>
                        </a:rPr>
                        <a:t>Cancel</a:t>
                      </a:r>
                      <a:endParaRPr lang="zh-CN" sz="1100" dirty="0">
                        <a:solidFill>
                          <a:srgbClr val="FF0000"/>
                        </a:solidFill>
                        <a:effectLst/>
                        <a:latin typeface="Times New Roman" panose="02020603050405020304" pitchFamily="18" charset="0"/>
                        <a:ea typeface="宋体" panose="02010600030101010101" pitchFamily="2" charset="-122"/>
                      </a:endParaRPr>
                    </a:p>
                  </a:txBody>
                  <a:tcPr marL="68580" marR="68580" marT="0" marB="0"/>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altLang="zh-CN" sz="1100" dirty="0">
                          <a:solidFill>
                            <a:srgbClr val="FF0000"/>
                          </a:solidFill>
                          <a:effectLst/>
                        </a:rPr>
                        <a:t>This value is used to indicate Cancel event charging.</a:t>
                      </a:r>
                      <a:endParaRPr lang="zh-CN" sz="1100" dirty="0">
                        <a:solidFill>
                          <a:srgbClr val="FF0000"/>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536658826"/>
                  </a:ext>
                </a:extLst>
              </a:tr>
            </a:tbl>
          </a:graphicData>
        </a:graphic>
      </p:graphicFrame>
      <p:graphicFrame>
        <p:nvGraphicFramePr>
          <p:cNvPr id="32" name="对象 31">
            <a:extLst>
              <a:ext uri="{FF2B5EF4-FFF2-40B4-BE49-F238E27FC236}">
                <a16:creationId xmlns:a16="http://schemas.microsoft.com/office/drawing/2014/main" id="{A3E2C099-3087-4BE2-A342-F54ACFFEA78D}"/>
              </a:ext>
            </a:extLst>
          </p:cNvPr>
          <p:cNvGraphicFramePr>
            <a:graphicFrameLocks noChangeAspect="1"/>
          </p:cNvGraphicFramePr>
          <p:nvPr>
            <p:extLst>
              <p:ext uri="{D42A27DB-BD31-4B8C-83A1-F6EECF244321}">
                <p14:modId xmlns:p14="http://schemas.microsoft.com/office/powerpoint/2010/main" val="1128116827"/>
              </p:ext>
            </p:extLst>
          </p:nvPr>
        </p:nvGraphicFramePr>
        <p:xfrm>
          <a:off x="7043793" y="1762528"/>
          <a:ext cx="4758168" cy="2297152"/>
        </p:xfrm>
        <a:graphic>
          <a:graphicData uri="http://schemas.openxmlformats.org/presentationml/2006/ole">
            <mc:AlternateContent xmlns:mc="http://schemas.openxmlformats.org/markup-compatibility/2006">
              <mc:Choice xmlns:v="urn:schemas-microsoft-com:vml" Requires="v">
                <p:oleObj spid="_x0000_s5250" name="Visio" r:id="rId7" imgW="5524225" imgH="2865764" progId="Visio.Drawing.11">
                  <p:embed/>
                </p:oleObj>
              </mc:Choice>
              <mc:Fallback>
                <p:oleObj name="Visio" r:id="rId7" imgW="5524225" imgH="2865764" progId="Visio.Drawing.11">
                  <p:embed/>
                  <p:pic>
                    <p:nvPicPr>
                      <p:cNvPr id="29" name="对象 28">
                        <a:extLst>
                          <a:ext uri="{FF2B5EF4-FFF2-40B4-BE49-F238E27FC236}">
                            <a16:creationId xmlns:a16="http://schemas.microsoft.com/office/drawing/2014/main" id="{D7F459A3-778E-4FDE-81E6-AAFE40E770A4}"/>
                          </a:ext>
                        </a:extLst>
                      </p:cNvPr>
                      <p:cNvPicPr>
                        <a:picLocks noChangeAspect="1" noChangeArrowheads="1"/>
                      </p:cNvPicPr>
                      <p:nvPr/>
                    </p:nvPicPr>
                    <p:blipFill>
                      <a:blip r:embed="rId8"/>
                      <a:srcRect/>
                      <a:stretch>
                        <a:fillRect/>
                      </a:stretch>
                    </p:blipFill>
                    <p:spPr bwMode="auto">
                      <a:xfrm>
                        <a:off x="7043793" y="1762528"/>
                        <a:ext cx="4758168" cy="2297152"/>
                      </a:xfrm>
                      <a:prstGeom prst="rect">
                        <a:avLst/>
                      </a:prstGeom>
                      <a:noFill/>
                    </p:spPr>
                  </p:pic>
                </p:oleObj>
              </mc:Fallback>
            </mc:AlternateContent>
          </a:graphicData>
        </a:graphic>
      </p:graphicFrame>
      <p:pic>
        <p:nvPicPr>
          <p:cNvPr id="8" name="图片 7">
            <a:extLst>
              <a:ext uri="{FF2B5EF4-FFF2-40B4-BE49-F238E27FC236}">
                <a16:creationId xmlns:a16="http://schemas.microsoft.com/office/drawing/2014/main" id="{BFA06FC2-8FBF-48C4-9600-A4EB370D7408}"/>
              </a:ext>
            </a:extLst>
          </p:cNvPr>
          <p:cNvPicPr>
            <a:picLocks noChangeAspect="1"/>
          </p:cNvPicPr>
          <p:nvPr/>
        </p:nvPicPr>
        <p:blipFill>
          <a:blip r:embed="rId9"/>
          <a:stretch>
            <a:fillRect/>
          </a:stretch>
        </p:blipFill>
        <p:spPr>
          <a:xfrm>
            <a:off x="792958" y="5825825"/>
            <a:ext cx="5332836" cy="566731"/>
          </a:xfrm>
          <a:prstGeom prst="rect">
            <a:avLst/>
          </a:prstGeom>
        </p:spPr>
      </p:pic>
      <p:sp>
        <p:nvSpPr>
          <p:cNvPr id="9" name="矩形 8">
            <a:extLst>
              <a:ext uri="{FF2B5EF4-FFF2-40B4-BE49-F238E27FC236}">
                <a16:creationId xmlns:a16="http://schemas.microsoft.com/office/drawing/2014/main" id="{A687F7E3-2C70-4FE3-B9F9-4FDB38ABF0C6}"/>
              </a:ext>
            </a:extLst>
          </p:cNvPr>
          <p:cNvSpPr/>
          <p:nvPr/>
        </p:nvSpPr>
        <p:spPr>
          <a:xfrm>
            <a:off x="5197370" y="6168504"/>
            <a:ext cx="699736" cy="261610"/>
          </a:xfrm>
          <a:prstGeom prst="rect">
            <a:avLst/>
          </a:prstGeom>
        </p:spPr>
        <p:txBody>
          <a:bodyPr wrap="square">
            <a:spAutoFit/>
          </a:bodyPr>
          <a:lstStyle/>
          <a:p>
            <a:pPr algn="ctr"/>
            <a:r>
              <a:rPr lang="en-US" altLang="zh-CN" sz="1100" b="1" kern="0" dirty="0">
                <a:solidFill>
                  <a:srgbClr val="FF0000"/>
                </a:solidFill>
                <a:latin typeface="Calibri"/>
              </a:rPr>
              <a:t>[Event]</a:t>
            </a:r>
            <a:endParaRPr lang="zh-CN" altLang="en-US" sz="1100" b="1" dirty="0">
              <a:solidFill>
                <a:srgbClr val="FF0000"/>
              </a:solidFill>
            </a:endParaRPr>
          </a:p>
        </p:txBody>
      </p:sp>
      <p:pic>
        <p:nvPicPr>
          <p:cNvPr id="15" name="图片 14">
            <a:extLst>
              <a:ext uri="{FF2B5EF4-FFF2-40B4-BE49-F238E27FC236}">
                <a16:creationId xmlns:a16="http://schemas.microsoft.com/office/drawing/2014/main" id="{C6588085-4225-4957-88CA-ADA61D4C09B9}"/>
              </a:ext>
            </a:extLst>
          </p:cNvPr>
          <p:cNvPicPr>
            <a:picLocks noChangeAspect="1"/>
          </p:cNvPicPr>
          <p:nvPr/>
        </p:nvPicPr>
        <p:blipFill>
          <a:blip r:embed="rId9"/>
          <a:stretch>
            <a:fillRect/>
          </a:stretch>
        </p:blipFill>
        <p:spPr>
          <a:xfrm>
            <a:off x="6718476" y="5110322"/>
            <a:ext cx="5332836" cy="566731"/>
          </a:xfrm>
          <a:prstGeom prst="rect">
            <a:avLst/>
          </a:prstGeom>
        </p:spPr>
      </p:pic>
      <p:sp>
        <p:nvSpPr>
          <p:cNvPr id="16" name="矩形 15">
            <a:extLst>
              <a:ext uri="{FF2B5EF4-FFF2-40B4-BE49-F238E27FC236}">
                <a16:creationId xmlns:a16="http://schemas.microsoft.com/office/drawing/2014/main" id="{DA9724F7-A405-4D8A-A4EB-BE305BA1AA2B}"/>
              </a:ext>
            </a:extLst>
          </p:cNvPr>
          <p:cNvSpPr/>
          <p:nvPr/>
        </p:nvSpPr>
        <p:spPr>
          <a:xfrm>
            <a:off x="11122888" y="5453001"/>
            <a:ext cx="699736" cy="261610"/>
          </a:xfrm>
          <a:prstGeom prst="rect">
            <a:avLst/>
          </a:prstGeom>
        </p:spPr>
        <p:txBody>
          <a:bodyPr wrap="square">
            <a:spAutoFit/>
          </a:bodyPr>
          <a:lstStyle/>
          <a:p>
            <a:pPr algn="ctr"/>
            <a:r>
              <a:rPr lang="en-US" altLang="zh-CN" sz="1100" b="1" kern="0" dirty="0">
                <a:solidFill>
                  <a:srgbClr val="FF0000"/>
                </a:solidFill>
                <a:latin typeface="Calibri"/>
              </a:rPr>
              <a:t>[Event]</a:t>
            </a:r>
            <a:endParaRPr lang="zh-CN" altLang="en-US" sz="1100" b="1" dirty="0">
              <a:solidFill>
                <a:srgbClr val="FF0000"/>
              </a:solidFill>
            </a:endParaRPr>
          </a:p>
        </p:txBody>
      </p:sp>
      <p:pic>
        <p:nvPicPr>
          <p:cNvPr id="3" name="图片 2">
            <a:extLst>
              <a:ext uri="{FF2B5EF4-FFF2-40B4-BE49-F238E27FC236}">
                <a16:creationId xmlns:a16="http://schemas.microsoft.com/office/drawing/2014/main" id="{02E1A2EF-C7B4-4EC3-B7A3-E3F906E7B5FF}"/>
              </a:ext>
            </a:extLst>
          </p:cNvPr>
          <p:cNvPicPr>
            <a:picLocks noChangeAspect="1"/>
          </p:cNvPicPr>
          <p:nvPr/>
        </p:nvPicPr>
        <p:blipFill>
          <a:blip r:embed="rId10"/>
          <a:stretch>
            <a:fillRect/>
          </a:stretch>
        </p:blipFill>
        <p:spPr>
          <a:xfrm>
            <a:off x="7362422" y="5736095"/>
            <a:ext cx="4362046" cy="656956"/>
          </a:xfrm>
          <a:prstGeom prst="rect">
            <a:avLst/>
          </a:prstGeom>
        </p:spPr>
      </p:pic>
      <p:cxnSp>
        <p:nvCxnSpPr>
          <p:cNvPr id="6" name="直接连接符 5">
            <a:extLst>
              <a:ext uri="{FF2B5EF4-FFF2-40B4-BE49-F238E27FC236}">
                <a16:creationId xmlns:a16="http://schemas.microsoft.com/office/drawing/2014/main" id="{C5E09868-39AD-4E32-9B5F-D579EA1894E0}"/>
              </a:ext>
            </a:extLst>
          </p:cNvPr>
          <p:cNvCxnSpPr>
            <a:cxnSpLocks/>
          </p:cNvCxnSpPr>
          <p:nvPr/>
        </p:nvCxnSpPr>
        <p:spPr bwMode="auto">
          <a:xfrm>
            <a:off x="10562095" y="6338807"/>
            <a:ext cx="472698"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01643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AB67D2-9F29-4660-BAAE-6C345B345FEC}"/>
              </a:ext>
            </a:extLst>
          </p:cNvPr>
          <p:cNvSpPr>
            <a:spLocks noGrp="1"/>
          </p:cNvSpPr>
          <p:nvPr>
            <p:ph type="title"/>
          </p:nvPr>
        </p:nvSpPr>
        <p:spPr>
          <a:xfrm>
            <a:off x="1229533" y="-128318"/>
            <a:ext cx="9112251" cy="1143000"/>
          </a:xfrm>
        </p:spPr>
        <p:txBody>
          <a:bodyPr/>
          <a:lstStyle/>
          <a:p>
            <a:r>
              <a:rPr lang="en-US" altLang="zh-CN" dirty="0"/>
              <a:t>Cancelling Solutions</a:t>
            </a:r>
            <a:endParaRPr lang="zh-CN" altLang="en-US" dirty="0"/>
          </a:p>
        </p:txBody>
      </p:sp>
      <p:sp>
        <p:nvSpPr>
          <p:cNvPr id="4" name="灯片编号占位符 3">
            <a:extLst>
              <a:ext uri="{FF2B5EF4-FFF2-40B4-BE49-F238E27FC236}">
                <a16:creationId xmlns:a16="http://schemas.microsoft.com/office/drawing/2014/main" id="{CA167FE2-FA7F-4D4B-98E1-E85140796848}"/>
              </a:ext>
            </a:extLst>
          </p:cNvPr>
          <p:cNvSpPr>
            <a:spLocks noGrp="1"/>
          </p:cNvSpPr>
          <p:nvPr>
            <p:ph type="sldNum" sz="quarter" idx="10"/>
          </p:nvPr>
        </p:nvSpPr>
        <p:spPr/>
        <p:txBody>
          <a:bodyPr/>
          <a:lstStyle/>
          <a:p>
            <a:pPr>
              <a:defRPr/>
            </a:pPr>
            <a:fld id="{8B78E712-7E90-46AF-8873-540771249AD5}" type="slidenum">
              <a:rPr lang="en-GB" smtClean="0"/>
              <a:pPr>
                <a:defRPr/>
              </a:pPr>
              <a:t>4</a:t>
            </a:fld>
            <a:endParaRPr lang="en-GB" dirty="0"/>
          </a:p>
        </p:txBody>
      </p:sp>
      <p:sp>
        <p:nvSpPr>
          <p:cNvPr id="5" name="矩形 4">
            <a:extLst>
              <a:ext uri="{FF2B5EF4-FFF2-40B4-BE49-F238E27FC236}">
                <a16:creationId xmlns:a16="http://schemas.microsoft.com/office/drawing/2014/main" id="{F8AFBA5D-6465-48AA-B1E6-DB5F0EBA73AE}"/>
              </a:ext>
            </a:extLst>
          </p:cNvPr>
          <p:cNvSpPr/>
          <p:nvPr/>
        </p:nvSpPr>
        <p:spPr>
          <a:xfrm>
            <a:off x="99380" y="857819"/>
            <a:ext cx="6123725" cy="1038746"/>
          </a:xfrm>
          <a:prstGeom prst="rect">
            <a:avLst/>
          </a:prstGeom>
        </p:spPr>
        <p:txBody>
          <a:bodyPr wrap="square">
            <a:spAutoFit/>
          </a:bodyPr>
          <a:lstStyle/>
          <a:p>
            <a:pPr marL="449263" lvl="0" indent="-449263">
              <a:spcBef>
                <a:spcPts val="300"/>
              </a:spcBef>
              <a:buBlip>
                <a:blip r:embed="rId3"/>
              </a:buBlip>
            </a:pPr>
            <a:r>
              <a:rPr lang="en-US" altLang="zh-CN" sz="1800" kern="0" dirty="0">
                <a:solidFill>
                  <a:prstClr val="black"/>
                </a:solidFill>
                <a:latin typeface="Calibri"/>
              </a:rPr>
              <a:t>(3) New Service Operation (</a:t>
            </a:r>
            <a:r>
              <a:rPr lang="en-US" altLang="zh-CN" sz="1800" kern="0" dirty="0" err="1">
                <a:solidFill>
                  <a:prstClr val="black"/>
                </a:solidFill>
                <a:latin typeface="Calibri"/>
              </a:rPr>
              <a:t>Nchf</a:t>
            </a:r>
            <a:r>
              <a:rPr lang="en-US" altLang="zh-CN" sz="1800" kern="0" dirty="0">
                <a:solidFill>
                  <a:prstClr val="black"/>
                </a:solidFill>
                <a:latin typeface="Calibri"/>
              </a:rPr>
              <a:t>_ </a:t>
            </a:r>
            <a:r>
              <a:rPr lang="en-US" altLang="zh-CN" sz="1800" kern="0" dirty="0" err="1">
                <a:solidFill>
                  <a:prstClr val="black"/>
                </a:solidFill>
                <a:latin typeface="Calibri"/>
              </a:rPr>
              <a:t>ConvergedCharging</a:t>
            </a:r>
            <a:r>
              <a:rPr lang="en-US" altLang="zh-CN" sz="1800" kern="0" dirty="0">
                <a:solidFill>
                  <a:prstClr val="black"/>
                </a:solidFill>
                <a:latin typeface="Calibri"/>
              </a:rPr>
              <a:t> )</a:t>
            </a:r>
          </a:p>
          <a:p>
            <a:pPr marL="625475" lvl="1" indent="-355600">
              <a:spcBef>
                <a:spcPts val="300"/>
              </a:spcBef>
              <a:buClr>
                <a:srgbClr val="C00000"/>
              </a:buClr>
              <a:buBlip>
                <a:blip r:embed="rId4"/>
              </a:buBlip>
            </a:pPr>
            <a:endParaRPr lang="en-US" altLang="zh-CN" sz="1200" dirty="0"/>
          </a:p>
          <a:p>
            <a:pPr marL="625475" lvl="1" indent="-355600">
              <a:spcBef>
                <a:spcPts val="300"/>
              </a:spcBef>
              <a:buClr>
                <a:srgbClr val="C00000"/>
              </a:buClr>
              <a:buBlip>
                <a:blip r:embed="rId4"/>
              </a:buBlip>
            </a:pPr>
            <a:endParaRPr lang="en-US" altLang="zh-CN" sz="1200" dirty="0"/>
          </a:p>
          <a:p>
            <a:pPr marL="801688" lvl="2" indent="-176213">
              <a:spcBef>
                <a:spcPts val="300"/>
              </a:spcBef>
              <a:buClr>
                <a:srgbClr val="C00000"/>
              </a:buClr>
              <a:buFont typeface="Arial" panose="020B0604020202020204" pitchFamily="34" charset="0"/>
              <a:buChar char="•"/>
            </a:pPr>
            <a:endParaRPr lang="en-US" altLang="zh-CN" sz="1200" dirty="0"/>
          </a:p>
        </p:txBody>
      </p:sp>
      <p:sp>
        <p:nvSpPr>
          <p:cNvPr id="6" name="矩形 5">
            <a:extLst>
              <a:ext uri="{FF2B5EF4-FFF2-40B4-BE49-F238E27FC236}">
                <a16:creationId xmlns:a16="http://schemas.microsoft.com/office/drawing/2014/main" id="{DE21968A-7AC8-4CB4-A555-F90006CCD1A5}"/>
              </a:ext>
            </a:extLst>
          </p:cNvPr>
          <p:cNvSpPr/>
          <p:nvPr/>
        </p:nvSpPr>
        <p:spPr>
          <a:xfrm>
            <a:off x="201461" y="1221124"/>
            <a:ext cx="6096000" cy="500137"/>
          </a:xfrm>
          <a:prstGeom prst="rect">
            <a:avLst/>
          </a:prstGeom>
        </p:spPr>
        <p:txBody>
          <a:bodyPr>
            <a:spAutoFit/>
          </a:bodyPr>
          <a:lstStyle/>
          <a:p>
            <a:pPr marL="625475" lvl="1" indent="-355600">
              <a:spcBef>
                <a:spcPts val="300"/>
              </a:spcBef>
              <a:buClr>
                <a:srgbClr val="C00000"/>
              </a:buClr>
              <a:buBlip>
                <a:blip r:embed="rId4"/>
              </a:buBlip>
            </a:pPr>
            <a:r>
              <a:rPr lang="en-US" altLang="zh-CN" sz="1200" dirty="0" err="1"/>
              <a:t>Nchf_ConvergedCharging_Cancel</a:t>
            </a:r>
            <a:r>
              <a:rPr lang="en-US" altLang="zh-CN" sz="1200" dirty="0"/>
              <a:t> Operation + </a:t>
            </a:r>
            <a:r>
              <a:rPr lang="en-US" altLang="zh-CN" sz="1200" dirty="0" err="1"/>
              <a:t>ChargingDataRef</a:t>
            </a:r>
            <a:endParaRPr lang="en-US" altLang="zh-CN" sz="1400" dirty="0"/>
          </a:p>
          <a:p>
            <a:pPr marL="625475" lvl="1" indent="-355600">
              <a:spcBef>
                <a:spcPts val="300"/>
              </a:spcBef>
              <a:buClr>
                <a:srgbClr val="C00000"/>
              </a:buClr>
              <a:buBlip>
                <a:blip r:embed="rId4"/>
              </a:buBlip>
            </a:pPr>
            <a:endParaRPr lang="en-US" altLang="zh-CN" sz="1200" dirty="0"/>
          </a:p>
        </p:txBody>
      </p:sp>
      <p:graphicFrame>
        <p:nvGraphicFramePr>
          <p:cNvPr id="10" name="对象 9">
            <a:extLst>
              <a:ext uri="{FF2B5EF4-FFF2-40B4-BE49-F238E27FC236}">
                <a16:creationId xmlns:a16="http://schemas.microsoft.com/office/drawing/2014/main" id="{E0D502DB-7D3A-436A-8B6F-BA2B6956BF7B}"/>
              </a:ext>
            </a:extLst>
          </p:cNvPr>
          <p:cNvGraphicFramePr>
            <a:graphicFrameLocks noChangeAspect="1"/>
          </p:cNvGraphicFramePr>
          <p:nvPr>
            <p:extLst>
              <p:ext uri="{D42A27DB-BD31-4B8C-83A1-F6EECF244321}">
                <p14:modId xmlns:p14="http://schemas.microsoft.com/office/powerpoint/2010/main" val="1627276776"/>
              </p:ext>
            </p:extLst>
          </p:nvPr>
        </p:nvGraphicFramePr>
        <p:xfrm>
          <a:off x="613551" y="1680100"/>
          <a:ext cx="5047354" cy="2801158"/>
        </p:xfrm>
        <a:graphic>
          <a:graphicData uri="http://schemas.openxmlformats.org/presentationml/2006/ole">
            <mc:AlternateContent xmlns:mc="http://schemas.openxmlformats.org/markup-compatibility/2006">
              <mc:Choice xmlns:v="urn:schemas-microsoft-com:vml" Requires="v">
                <p:oleObj spid="_x0000_s2194" name="Visio" r:id="rId5" imgW="5649515" imgH="2751928" progId="Visio.Drawing.11">
                  <p:embed/>
                </p:oleObj>
              </mc:Choice>
              <mc:Fallback>
                <p:oleObj name="Visio" r:id="rId5" imgW="5649515" imgH="2751928" progId="Visio.Drawing.11">
                  <p:embed/>
                  <p:pic>
                    <p:nvPicPr>
                      <p:cNvPr id="0" name="Object 3"/>
                      <p:cNvPicPr>
                        <a:picLocks noChangeAspect="1" noChangeArrowheads="1"/>
                      </p:cNvPicPr>
                      <p:nvPr/>
                    </p:nvPicPr>
                    <p:blipFill>
                      <a:blip r:embed="rId6"/>
                      <a:srcRect/>
                      <a:stretch>
                        <a:fillRect/>
                      </a:stretch>
                    </p:blipFill>
                    <p:spPr bwMode="auto">
                      <a:xfrm>
                        <a:off x="613551" y="1680100"/>
                        <a:ext cx="5047354" cy="2801158"/>
                      </a:xfrm>
                      <a:prstGeom prst="rect">
                        <a:avLst/>
                      </a:prstGeom>
                      <a:noFill/>
                    </p:spPr>
                  </p:pic>
                </p:oleObj>
              </mc:Fallback>
            </mc:AlternateContent>
          </a:graphicData>
        </a:graphic>
      </p:graphicFrame>
      <p:sp>
        <p:nvSpPr>
          <p:cNvPr id="16" name="矩形 15">
            <a:extLst>
              <a:ext uri="{FF2B5EF4-FFF2-40B4-BE49-F238E27FC236}">
                <a16:creationId xmlns:a16="http://schemas.microsoft.com/office/drawing/2014/main" id="{54EBAD2D-4478-4314-8FCF-C6C93953E3E5}"/>
              </a:ext>
            </a:extLst>
          </p:cNvPr>
          <p:cNvSpPr/>
          <p:nvPr/>
        </p:nvSpPr>
        <p:spPr>
          <a:xfrm>
            <a:off x="153486" y="4601928"/>
            <a:ext cx="6096000" cy="830997"/>
          </a:xfrm>
          <a:prstGeom prst="rect">
            <a:avLst/>
          </a:prstGeom>
        </p:spPr>
        <p:txBody>
          <a:bodyPr>
            <a:spAutoFit/>
          </a:bodyPr>
          <a:lstStyle/>
          <a:p>
            <a:pPr marL="171450" indent="-171450">
              <a:buFont typeface="Wingdings" panose="05000000000000000000" pitchFamily="2" charset="2"/>
              <a:buChar char="l"/>
            </a:pPr>
            <a:r>
              <a:rPr lang="en-GB" altLang="zh-CN" sz="1200" b="1" dirty="0">
                <a:latin typeface="Times New Roman" panose="02020603050405020304" pitchFamily="18" charset="0"/>
              </a:rPr>
              <a:t>Event Charging Procedure:</a:t>
            </a:r>
            <a:r>
              <a:rPr lang="en-GB" altLang="zh-CN" sz="1200" dirty="0">
                <a:latin typeface="Times New Roman" panose="02020603050405020304" pitchFamily="18" charset="0"/>
              </a:rPr>
              <a:t> the </a:t>
            </a:r>
            <a:r>
              <a:rPr lang="en-GB" altLang="zh-CN" sz="1200" dirty="0" err="1">
                <a:latin typeface="Times New Roman" panose="02020603050405020304" pitchFamily="18" charset="0"/>
              </a:rPr>
              <a:t>Nchf_ConvergedCharging_Create</a:t>
            </a:r>
            <a:r>
              <a:rPr lang="en-GB" altLang="zh-CN" sz="1200" dirty="0">
                <a:latin typeface="Times New Roman" panose="02020603050405020304" pitchFamily="18" charset="0"/>
              </a:rPr>
              <a:t> operation, the Location header field shall contain the URI</a:t>
            </a:r>
            <a:r>
              <a:rPr lang="en-GB" altLang="zh-CN" sz="1200" dirty="0">
                <a:solidFill>
                  <a:srgbClr val="FF0000"/>
                </a:solidFill>
                <a:latin typeface="Times New Roman" panose="02020603050405020304" pitchFamily="18" charset="0"/>
              </a:rPr>
              <a:t>(</a:t>
            </a:r>
            <a:r>
              <a:rPr lang="en-GB" altLang="zh-CN" sz="1200" dirty="0" err="1">
                <a:solidFill>
                  <a:srgbClr val="FF0000"/>
                </a:solidFill>
                <a:latin typeface="Times New Roman" panose="02020603050405020304" pitchFamily="18" charset="0"/>
              </a:rPr>
              <a:t>ChargingDataRef</a:t>
            </a:r>
            <a:r>
              <a:rPr lang="en-GB" altLang="zh-CN" sz="1200" dirty="0">
                <a:solidFill>
                  <a:srgbClr val="FF0000"/>
                </a:solidFill>
                <a:latin typeface="Times New Roman" panose="02020603050405020304" pitchFamily="18" charset="0"/>
              </a:rPr>
              <a:t>) </a:t>
            </a:r>
            <a:r>
              <a:rPr lang="en-GB" altLang="zh-CN" sz="1200" dirty="0">
                <a:latin typeface="Times New Roman" panose="02020603050405020304" pitchFamily="18" charset="0"/>
              </a:rPr>
              <a:t>of the created resource</a:t>
            </a:r>
            <a:r>
              <a:rPr lang="en-GB" altLang="zh-CN" sz="1200" dirty="0">
                <a:highlight>
                  <a:srgbClr val="FFFF00"/>
                </a:highlight>
                <a:latin typeface="Times New Roman" panose="02020603050405020304" pitchFamily="18" charset="0"/>
              </a:rPr>
              <a:t>.</a:t>
            </a:r>
          </a:p>
          <a:p>
            <a:pPr marL="171450" indent="-171450">
              <a:buFont typeface="Wingdings" panose="05000000000000000000" pitchFamily="2" charset="2"/>
              <a:buChar char="l"/>
            </a:pPr>
            <a:r>
              <a:rPr lang="en-GB" altLang="zh-CN" sz="1200" b="1" dirty="0">
                <a:highlight>
                  <a:srgbClr val="FFFF00"/>
                </a:highlight>
                <a:latin typeface="Times New Roman" panose="02020603050405020304" pitchFamily="18" charset="0"/>
              </a:rPr>
              <a:t>Cancel Procedure:</a:t>
            </a:r>
            <a:r>
              <a:rPr lang="en-GB" altLang="zh-CN" sz="1200" dirty="0">
                <a:highlight>
                  <a:srgbClr val="FFFF00"/>
                </a:highlight>
                <a:latin typeface="Times New Roman" panose="02020603050405020304" pitchFamily="18" charset="0"/>
              </a:rPr>
              <a:t> The NF (CTF) use the </a:t>
            </a:r>
            <a:r>
              <a:rPr lang="en-GB" altLang="zh-CN" sz="1200" dirty="0">
                <a:solidFill>
                  <a:srgbClr val="FF0000"/>
                </a:solidFill>
                <a:highlight>
                  <a:srgbClr val="FFFF00"/>
                </a:highlight>
                <a:latin typeface="Times New Roman" panose="02020603050405020304" pitchFamily="18" charset="0"/>
              </a:rPr>
              <a:t>URI (</a:t>
            </a:r>
            <a:r>
              <a:rPr lang="en-GB" altLang="zh-CN" sz="1200" dirty="0" err="1">
                <a:solidFill>
                  <a:srgbClr val="FF0000"/>
                </a:solidFill>
                <a:highlight>
                  <a:srgbClr val="FFFF00"/>
                </a:highlight>
                <a:latin typeface="Times New Roman" panose="02020603050405020304" pitchFamily="18" charset="0"/>
              </a:rPr>
              <a:t>ChargingDataRef</a:t>
            </a:r>
            <a:r>
              <a:rPr lang="en-GB" altLang="zh-CN" sz="1200" dirty="0">
                <a:solidFill>
                  <a:srgbClr val="FF0000"/>
                </a:solidFill>
                <a:highlight>
                  <a:srgbClr val="FFFF00"/>
                </a:highlight>
                <a:latin typeface="Times New Roman" panose="02020603050405020304" pitchFamily="18" charset="0"/>
              </a:rPr>
              <a:t>) </a:t>
            </a:r>
            <a:r>
              <a:rPr lang="en-GB" altLang="zh-CN" sz="1200" dirty="0">
                <a:highlight>
                  <a:srgbClr val="FFFF00"/>
                </a:highlight>
                <a:latin typeface="Times New Roman" panose="02020603050405020304" pitchFamily="18" charset="0"/>
              </a:rPr>
              <a:t>received in the Location header </a:t>
            </a:r>
            <a:r>
              <a:rPr lang="en-US" altLang="zh-CN" sz="1200" dirty="0">
                <a:highlight>
                  <a:srgbClr val="FFFF00"/>
                </a:highlight>
                <a:latin typeface="Times New Roman" panose="02020603050405020304" pitchFamily="18" charset="0"/>
              </a:rPr>
              <a:t>and send the</a:t>
            </a:r>
            <a:r>
              <a:rPr lang="en-GB" altLang="zh-CN" sz="1200" dirty="0">
                <a:highlight>
                  <a:srgbClr val="FFFF00"/>
                </a:highlight>
                <a:latin typeface="Times New Roman" panose="02020603050405020304" pitchFamily="18" charset="0"/>
              </a:rPr>
              <a:t> </a:t>
            </a:r>
            <a:r>
              <a:rPr lang="en-GB" altLang="zh-CN" sz="1200" dirty="0" err="1">
                <a:solidFill>
                  <a:srgbClr val="FF0000"/>
                </a:solidFill>
                <a:highlight>
                  <a:srgbClr val="FFFF00"/>
                </a:highlight>
                <a:latin typeface="Times New Roman" panose="02020603050405020304" pitchFamily="18" charset="0"/>
              </a:rPr>
              <a:t>Nchf_ConvergedCharging_Cancel</a:t>
            </a:r>
            <a:r>
              <a:rPr lang="en-GB" altLang="zh-CN" sz="1200" dirty="0">
                <a:solidFill>
                  <a:srgbClr val="FF0000"/>
                </a:solidFill>
                <a:highlight>
                  <a:srgbClr val="FFFF00"/>
                </a:highlight>
                <a:latin typeface="Times New Roman" panose="02020603050405020304" pitchFamily="18" charset="0"/>
              </a:rPr>
              <a:t> </a:t>
            </a:r>
            <a:r>
              <a:rPr lang="en-GB" altLang="zh-CN" sz="1200" dirty="0">
                <a:highlight>
                  <a:srgbClr val="FFFF00"/>
                </a:highlight>
                <a:latin typeface="Times New Roman" panose="02020603050405020304" pitchFamily="18" charset="0"/>
              </a:rPr>
              <a:t>operation to the CHF</a:t>
            </a:r>
            <a:r>
              <a:rPr lang="en-GB" altLang="zh-CN" sz="1200" dirty="0">
                <a:latin typeface="Times New Roman" panose="02020603050405020304" pitchFamily="18" charset="0"/>
              </a:rPr>
              <a:t>.</a:t>
            </a:r>
            <a:endParaRPr lang="zh-CN" altLang="en-US" sz="1200" dirty="0"/>
          </a:p>
        </p:txBody>
      </p:sp>
      <p:sp>
        <p:nvSpPr>
          <p:cNvPr id="31" name="矩形 30">
            <a:extLst>
              <a:ext uri="{FF2B5EF4-FFF2-40B4-BE49-F238E27FC236}">
                <a16:creationId xmlns:a16="http://schemas.microsoft.com/office/drawing/2014/main" id="{F09E2A04-F27D-40C8-8835-CF3DD319BA2B}"/>
              </a:ext>
            </a:extLst>
          </p:cNvPr>
          <p:cNvSpPr/>
          <p:nvPr/>
        </p:nvSpPr>
        <p:spPr>
          <a:xfrm>
            <a:off x="5677764" y="849269"/>
            <a:ext cx="6096000" cy="592470"/>
          </a:xfrm>
          <a:prstGeom prst="rect">
            <a:avLst/>
          </a:prstGeom>
        </p:spPr>
        <p:txBody>
          <a:bodyPr>
            <a:spAutoFit/>
          </a:bodyPr>
          <a:lstStyle/>
          <a:p>
            <a:pPr marL="449263" lvl="0" indent="-449263">
              <a:spcBef>
                <a:spcPts val="300"/>
              </a:spcBef>
              <a:buBlip>
                <a:blip r:embed="rId3"/>
              </a:buBlip>
            </a:pPr>
            <a:r>
              <a:rPr lang="en-US" altLang="zh-CN" sz="1800" kern="0" dirty="0">
                <a:solidFill>
                  <a:prstClr val="black"/>
                </a:solidFill>
                <a:latin typeface="Calibri"/>
              </a:rPr>
              <a:t>(4) Reuse Service Operation (</a:t>
            </a:r>
            <a:r>
              <a:rPr lang="en-US" altLang="zh-CN" sz="1800" kern="0" dirty="0" err="1">
                <a:solidFill>
                  <a:prstClr val="black"/>
                </a:solidFill>
                <a:latin typeface="Calibri"/>
              </a:rPr>
              <a:t>Nchf</a:t>
            </a:r>
            <a:r>
              <a:rPr lang="en-US" altLang="zh-CN" sz="1800" kern="0" dirty="0">
                <a:solidFill>
                  <a:prstClr val="black"/>
                </a:solidFill>
                <a:latin typeface="Calibri"/>
              </a:rPr>
              <a:t>_ </a:t>
            </a:r>
            <a:r>
              <a:rPr lang="en-US" altLang="zh-CN" sz="1800" kern="0" dirty="0" err="1">
                <a:solidFill>
                  <a:prstClr val="black"/>
                </a:solidFill>
                <a:latin typeface="Calibri"/>
              </a:rPr>
              <a:t>ConvergedCharging</a:t>
            </a:r>
            <a:r>
              <a:rPr lang="en-US" altLang="zh-CN" sz="1800" kern="0" dirty="0">
                <a:solidFill>
                  <a:prstClr val="black"/>
                </a:solidFill>
                <a:latin typeface="Calibri"/>
              </a:rPr>
              <a:t> )</a:t>
            </a:r>
          </a:p>
          <a:p>
            <a:pPr marL="625475" lvl="1" indent="-355600">
              <a:spcBef>
                <a:spcPts val="300"/>
              </a:spcBef>
              <a:buClr>
                <a:srgbClr val="C00000"/>
              </a:buClr>
              <a:buBlip>
                <a:blip r:embed="rId4"/>
              </a:buBlip>
            </a:pPr>
            <a:endParaRPr lang="en-US" altLang="zh-CN" sz="1200" dirty="0"/>
          </a:p>
        </p:txBody>
      </p:sp>
      <p:sp>
        <p:nvSpPr>
          <p:cNvPr id="32" name="矩形 31">
            <a:extLst>
              <a:ext uri="{FF2B5EF4-FFF2-40B4-BE49-F238E27FC236}">
                <a16:creationId xmlns:a16="http://schemas.microsoft.com/office/drawing/2014/main" id="{35299567-BFCD-4040-A3E9-5F07136D70C1}"/>
              </a:ext>
            </a:extLst>
          </p:cNvPr>
          <p:cNvSpPr/>
          <p:nvPr/>
        </p:nvSpPr>
        <p:spPr>
          <a:xfrm>
            <a:off x="5822757" y="1174842"/>
            <a:ext cx="5473141" cy="461665"/>
          </a:xfrm>
          <a:prstGeom prst="rect">
            <a:avLst/>
          </a:prstGeom>
        </p:spPr>
        <p:txBody>
          <a:bodyPr wrap="square">
            <a:spAutoFit/>
          </a:bodyPr>
          <a:lstStyle/>
          <a:p>
            <a:pPr marL="625475" lvl="1" indent="-355600">
              <a:spcBef>
                <a:spcPts val="300"/>
              </a:spcBef>
              <a:buClr>
                <a:srgbClr val="C00000"/>
              </a:buClr>
              <a:buBlip>
                <a:blip r:embed="rId4"/>
              </a:buBlip>
            </a:pPr>
            <a:r>
              <a:rPr lang="en-US" altLang="zh-CN" sz="1200" dirty="0" err="1"/>
              <a:t>Nchf_ConvergedCharging_Create</a:t>
            </a:r>
            <a:r>
              <a:rPr lang="en-US" altLang="zh-CN" sz="1200" dirty="0"/>
              <a:t> Operation + New Event Type + New </a:t>
            </a:r>
            <a:r>
              <a:rPr lang="en-US" altLang="zh-CN" sz="1200" dirty="0" err="1"/>
              <a:t>paramenter</a:t>
            </a:r>
            <a:r>
              <a:rPr lang="en-US" altLang="zh-CN" sz="1200" dirty="0"/>
              <a:t> (</a:t>
            </a:r>
            <a:r>
              <a:rPr lang="en-US" altLang="zh-CN" sz="1200" dirty="0" err="1"/>
              <a:t>ChargingDataRef</a:t>
            </a:r>
            <a:r>
              <a:rPr lang="en-US" altLang="zh-CN" sz="1200" dirty="0"/>
              <a:t>)</a:t>
            </a:r>
            <a:endParaRPr lang="en-US" altLang="zh-CN" sz="1400" dirty="0"/>
          </a:p>
        </p:txBody>
      </p:sp>
      <p:graphicFrame>
        <p:nvGraphicFramePr>
          <p:cNvPr id="33" name="对象 32">
            <a:extLst>
              <a:ext uri="{FF2B5EF4-FFF2-40B4-BE49-F238E27FC236}">
                <a16:creationId xmlns:a16="http://schemas.microsoft.com/office/drawing/2014/main" id="{2E64AF4B-8FB4-4953-85DB-4D9F92C86019}"/>
              </a:ext>
            </a:extLst>
          </p:cNvPr>
          <p:cNvGraphicFramePr>
            <a:graphicFrameLocks noChangeAspect="1"/>
          </p:cNvGraphicFramePr>
          <p:nvPr>
            <p:extLst>
              <p:ext uri="{D42A27DB-BD31-4B8C-83A1-F6EECF244321}">
                <p14:modId xmlns:p14="http://schemas.microsoft.com/office/powerpoint/2010/main" val="1113983826"/>
              </p:ext>
            </p:extLst>
          </p:nvPr>
        </p:nvGraphicFramePr>
        <p:xfrm>
          <a:off x="6258570" y="1595007"/>
          <a:ext cx="5382452" cy="2603318"/>
        </p:xfrm>
        <a:graphic>
          <a:graphicData uri="http://schemas.openxmlformats.org/presentationml/2006/ole">
            <mc:AlternateContent xmlns:mc="http://schemas.openxmlformats.org/markup-compatibility/2006">
              <mc:Choice xmlns:v="urn:schemas-microsoft-com:vml" Requires="v">
                <p:oleObj spid="_x0000_s2195" name="Visio" r:id="rId7" imgW="5587098" imgH="2651344" progId="Visio.Drawing.11">
                  <p:embed/>
                </p:oleObj>
              </mc:Choice>
              <mc:Fallback>
                <p:oleObj name="Visio" r:id="rId7" imgW="5587098" imgH="2651344" progId="Visio.Drawing.11">
                  <p:embed/>
                  <p:pic>
                    <p:nvPicPr>
                      <p:cNvPr id="24" name="对象 23">
                        <a:extLst>
                          <a:ext uri="{FF2B5EF4-FFF2-40B4-BE49-F238E27FC236}">
                            <a16:creationId xmlns:a16="http://schemas.microsoft.com/office/drawing/2014/main" id="{FBF08705-D7AF-42DA-BA14-09B8560332C9}"/>
                          </a:ext>
                        </a:extLst>
                      </p:cNvPr>
                      <p:cNvPicPr>
                        <a:picLocks noChangeAspect="1" noChangeArrowheads="1"/>
                      </p:cNvPicPr>
                      <p:nvPr/>
                    </p:nvPicPr>
                    <p:blipFill>
                      <a:blip r:embed="rId8"/>
                      <a:srcRect/>
                      <a:stretch>
                        <a:fillRect/>
                      </a:stretch>
                    </p:blipFill>
                    <p:spPr bwMode="auto">
                      <a:xfrm>
                        <a:off x="6258570" y="1595007"/>
                        <a:ext cx="5382452" cy="2603318"/>
                      </a:xfrm>
                      <a:prstGeom prst="rect">
                        <a:avLst/>
                      </a:prstGeom>
                      <a:noFill/>
                    </p:spPr>
                  </p:pic>
                </p:oleObj>
              </mc:Fallback>
            </mc:AlternateContent>
          </a:graphicData>
        </a:graphic>
      </p:graphicFrame>
      <p:sp>
        <p:nvSpPr>
          <p:cNvPr id="34" name="矩形 33">
            <a:extLst>
              <a:ext uri="{FF2B5EF4-FFF2-40B4-BE49-F238E27FC236}">
                <a16:creationId xmlns:a16="http://schemas.microsoft.com/office/drawing/2014/main" id="{FA33C85C-0C1F-4FAC-A651-7DA32074C685}"/>
              </a:ext>
            </a:extLst>
          </p:cNvPr>
          <p:cNvSpPr/>
          <p:nvPr/>
        </p:nvSpPr>
        <p:spPr>
          <a:xfrm>
            <a:off x="6227125" y="4191502"/>
            <a:ext cx="5845443" cy="1200329"/>
          </a:xfrm>
          <a:prstGeom prst="rect">
            <a:avLst/>
          </a:prstGeom>
        </p:spPr>
        <p:txBody>
          <a:bodyPr wrap="square">
            <a:spAutoFit/>
          </a:bodyPr>
          <a:lstStyle/>
          <a:p>
            <a:pPr marL="171450" indent="-171450">
              <a:buFont typeface="Wingdings" panose="05000000000000000000" pitchFamily="2" charset="2"/>
              <a:buChar char="l"/>
            </a:pPr>
            <a:r>
              <a:rPr lang="en-GB" altLang="zh-CN" sz="1200" b="1" dirty="0">
                <a:latin typeface="Times New Roman" panose="02020603050405020304" pitchFamily="18" charset="0"/>
              </a:rPr>
              <a:t>Event Charging Procedure: </a:t>
            </a:r>
            <a:r>
              <a:rPr lang="en-GB" altLang="zh-CN" sz="1200" dirty="0">
                <a:latin typeface="Times New Roman" panose="02020603050405020304" pitchFamily="18" charset="0"/>
              </a:rPr>
              <a:t>In the </a:t>
            </a:r>
            <a:r>
              <a:rPr lang="en-GB" altLang="zh-CN" sz="1200" dirty="0" err="1">
                <a:latin typeface="Times New Roman" panose="02020603050405020304" pitchFamily="18" charset="0"/>
              </a:rPr>
              <a:t>Nchf_ConvergedCharging_Create</a:t>
            </a:r>
            <a:r>
              <a:rPr lang="en-GB" altLang="zh-CN" sz="1200" dirty="0">
                <a:latin typeface="Times New Roman" panose="02020603050405020304" pitchFamily="18" charset="0"/>
              </a:rPr>
              <a:t> operation, the Location header field shall contain the URI </a:t>
            </a:r>
            <a:r>
              <a:rPr lang="en-GB" altLang="zh-CN" sz="1200" dirty="0">
                <a:solidFill>
                  <a:srgbClr val="FF0000"/>
                </a:solidFill>
                <a:latin typeface="Times New Roman" panose="02020603050405020304" pitchFamily="18" charset="0"/>
              </a:rPr>
              <a:t>(</a:t>
            </a:r>
            <a:r>
              <a:rPr lang="en-GB" altLang="zh-CN" sz="1200" dirty="0" err="1">
                <a:solidFill>
                  <a:srgbClr val="FF0000"/>
                </a:solidFill>
                <a:latin typeface="Times New Roman" panose="02020603050405020304" pitchFamily="18" charset="0"/>
              </a:rPr>
              <a:t>chargingDataRef</a:t>
            </a:r>
            <a:r>
              <a:rPr lang="en-GB" altLang="zh-CN" sz="1200" dirty="0">
                <a:solidFill>
                  <a:srgbClr val="FF0000"/>
                </a:solidFill>
                <a:latin typeface="Times New Roman" panose="02020603050405020304" pitchFamily="18" charset="0"/>
              </a:rPr>
              <a:t>) </a:t>
            </a:r>
            <a:r>
              <a:rPr lang="en-GB" altLang="zh-CN" sz="1200" dirty="0">
                <a:latin typeface="Times New Roman" panose="02020603050405020304" pitchFamily="18" charset="0"/>
              </a:rPr>
              <a:t>of the created resource</a:t>
            </a:r>
            <a:r>
              <a:rPr lang="en-GB" altLang="zh-CN" sz="1200" dirty="0">
                <a:highlight>
                  <a:srgbClr val="FFFF00"/>
                </a:highlight>
                <a:latin typeface="Times New Roman" panose="02020603050405020304" pitchFamily="18" charset="0"/>
              </a:rPr>
              <a:t>. </a:t>
            </a:r>
          </a:p>
          <a:p>
            <a:pPr marL="171450" indent="-171450">
              <a:buFont typeface="Wingdings" panose="05000000000000000000" pitchFamily="2" charset="2"/>
              <a:buChar char="l"/>
            </a:pPr>
            <a:r>
              <a:rPr lang="en-GB" altLang="zh-CN" sz="1200" b="1" dirty="0">
                <a:highlight>
                  <a:srgbClr val="FFFF00"/>
                </a:highlight>
                <a:latin typeface="Times New Roman" panose="02020603050405020304" pitchFamily="18" charset="0"/>
              </a:rPr>
              <a:t>Cancel Procedure: </a:t>
            </a:r>
            <a:r>
              <a:rPr lang="en-GB" altLang="zh-CN" sz="1200" dirty="0">
                <a:highlight>
                  <a:srgbClr val="FFFF00"/>
                </a:highlight>
                <a:latin typeface="Times New Roman" panose="02020603050405020304" pitchFamily="18" charset="0"/>
              </a:rPr>
              <a:t>The NF (CTF) use the </a:t>
            </a:r>
            <a:r>
              <a:rPr lang="en-GB" altLang="zh-CN" sz="1200" dirty="0">
                <a:solidFill>
                  <a:srgbClr val="FF0000"/>
                </a:solidFill>
                <a:highlight>
                  <a:srgbClr val="FFFF00"/>
                </a:highlight>
                <a:latin typeface="Times New Roman" panose="02020603050405020304" pitchFamily="18" charset="0"/>
              </a:rPr>
              <a:t>URI (</a:t>
            </a:r>
            <a:r>
              <a:rPr lang="en-GB" altLang="zh-CN" sz="1200" dirty="0" err="1">
                <a:solidFill>
                  <a:srgbClr val="FF0000"/>
                </a:solidFill>
                <a:highlight>
                  <a:srgbClr val="FFFF00"/>
                </a:highlight>
                <a:latin typeface="Times New Roman" panose="02020603050405020304" pitchFamily="18" charset="0"/>
              </a:rPr>
              <a:t>chargingDataRef</a:t>
            </a:r>
            <a:r>
              <a:rPr lang="en-GB" altLang="zh-CN" sz="1200" dirty="0">
                <a:solidFill>
                  <a:srgbClr val="FF0000"/>
                </a:solidFill>
                <a:highlight>
                  <a:srgbClr val="FFFF00"/>
                </a:highlight>
                <a:latin typeface="Times New Roman" panose="02020603050405020304" pitchFamily="18" charset="0"/>
              </a:rPr>
              <a:t>) </a:t>
            </a:r>
            <a:r>
              <a:rPr lang="en-GB" altLang="zh-CN" sz="1200" dirty="0">
                <a:highlight>
                  <a:srgbClr val="FFFF00"/>
                </a:highlight>
                <a:latin typeface="Times New Roman" panose="02020603050405020304" pitchFamily="18" charset="0"/>
              </a:rPr>
              <a:t>received and send the</a:t>
            </a:r>
            <a:r>
              <a:rPr lang="en-US" altLang="zh-CN" sz="1200" dirty="0">
                <a:highlight>
                  <a:srgbClr val="FFFF00"/>
                </a:highlight>
                <a:latin typeface="Times New Roman" panose="02020603050405020304" pitchFamily="18" charset="0"/>
              </a:rPr>
              <a:t> </a:t>
            </a:r>
            <a:r>
              <a:rPr lang="en-GB" altLang="zh-CN" sz="1200" dirty="0" err="1">
                <a:highlight>
                  <a:srgbClr val="FFFF00"/>
                </a:highlight>
                <a:latin typeface="Times New Roman" panose="02020603050405020304" pitchFamily="18" charset="0"/>
              </a:rPr>
              <a:t>Nchf_ConvergedCharging_Create</a:t>
            </a:r>
            <a:r>
              <a:rPr lang="en-GB" altLang="zh-CN" sz="1200" dirty="0">
                <a:highlight>
                  <a:srgbClr val="FFFF00"/>
                </a:highlight>
                <a:latin typeface="Times New Roman" panose="02020603050405020304" pitchFamily="18" charset="0"/>
              </a:rPr>
              <a:t> operation to the CHF with the </a:t>
            </a:r>
            <a:r>
              <a:rPr lang="en-GB" altLang="zh-CN" sz="1200" dirty="0">
                <a:solidFill>
                  <a:srgbClr val="FF0000"/>
                </a:solidFill>
                <a:highlight>
                  <a:srgbClr val="FFFF00"/>
                </a:highlight>
                <a:latin typeface="Times New Roman" panose="02020603050405020304" pitchFamily="18" charset="0"/>
              </a:rPr>
              <a:t>new Event Type (Cancel) and </a:t>
            </a:r>
            <a:r>
              <a:rPr lang="en-GB" altLang="zh-CN" sz="1200" dirty="0" err="1">
                <a:solidFill>
                  <a:srgbClr val="FF0000"/>
                </a:solidFill>
                <a:highlight>
                  <a:srgbClr val="FFFF00"/>
                </a:highlight>
                <a:latin typeface="Times New Roman" panose="02020603050405020304" pitchFamily="18" charset="0"/>
              </a:rPr>
              <a:t>ChargingDataRef</a:t>
            </a:r>
            <a:r>
              <a:rPr lang="en-GB" altLang="zh-CN" sz="1200" dirty="0">
                <a:solidFill>
                  <a:srgbClr val="FF0000"/>
                </a:solidFill>
                <a:highlight>
                  <a:srgbClr val="FFFF00"/>
                </a:highlight>
                <a:latin typeface="Times New Roman" panose="02020603050405020304" pitchFamily="18" charset="0"/>
              </a:rPr>
              <a:t> in the new parameter</a:t>
            </a:r>
            <a:r>
              <a:rPr lang="en-US" altLang="zh-CN" sz="1200" dirty="0">
                <a:solidFill>
                  <a:srgbClr val="FF0000"/>
                </a:solidFill>
                <a:highlight>
                  <a:srgbClr val="FFFF00"/>
                </a:highlight>
                <a:latin typeface="Times New Roman" panose="02020603050405020304" pitchFamily="18" charset="0"/>
              </a:rPr>
              <a:t>.</a:t>
            </a:r>
            <a:r>
              <a:rPr lang="en-GB" altLang="zh-CN" sz="1200" dirty="0">
                <a:solidFill>
                  <a:srgbClr val="FF0000"/>
                </a:solidFill>
                <a:highlight>
                  <a:srgbClr val="FFFF00"/>
                </a:highlight>
                <a:latin typeface="Times New Roman" panose="02020603050405020304" pitchFamily="18" charset="0"/>
              </a:rPr>
              <a:t> The CHF will generate the </a:t>
            </a:r>
            <a:r>
              <a:rPr lang="en-GB" altLang="zh-CN" sz="1200" dirty="0" err="1">
                <a:solidFill>
                  <a:srgbClr val="0070C0"/>
                </a:solidFill>
                <a:highlight>
                  <a:srgbClr val="FFFF00"/>
                </a:highlight>
                <a:latin typeface="Times New Roman" panose="02020603050405020304" pitchFamily="18" charset="0"/>
              </a:rPr>
              <a:t>chargingdataRef</a:t>
            </a:r>
            <a:r>
              <a:rPr lang="en-GB" altLang="zh-CN" sz="1200" dirty="0">
                <a:solidFill>
                  <a:srgbClr val="0070C0"/>
                </a:solidFill>
                <a:highlight>
                  <a:srgbClr val="FFFF00"/>
                </a:highlight>
                <a:latin typeface="Times New Roman" panose="02020603050405020304" pitchFamily="18" charset="0"/>
              </a:rPr>
              <a:t> 1.</a:t>
            </a:r>
            <a:endParaRPr lang="zh-CN" altLang="en-US" sz="1200" dirty="0">
              <a:solidFill>
                <a:srgbClr val="0070C0"/>
              </a:solidFill>
            </a:endParaRPr>
          </a:p>
        </p:txBody>
      </p:sp>
      <p:graphicFrame>
        <p:nvGraphicFramePr>
          <p:cNvPr id="12" name="表格 11">
            <a:extLst>
              <a:ext uri="{FF2B5EF4-FFF2-40B4-BE49-F238E27FC236}">
                <a16:creationId xmlns:a16="http://schemas.microsoft.com/office/drawing/2014/main" id="{F096C379-A769-4F23-93B5-CA0BF90FF589}"/>
              </a:ext>
            </a:extLst>
          </p:cNvPr>
          <p:cNvGraphicFramePr>
            <a:graphicFrameLocks noGrp="1"/>
          </p:cNvGraphicFramePr>
          <p:nvPr>
            <p:extLst>
              <p:ext uri="{D42A27DB-BD31-4B8C-83A1-F6EECF244321}">
                <p14:modId xmlns:p14="http://schemas.microsoft.com/office/powerpoint/2010/main" val="1911775306"/>
              </p:ext>
            </p:extLst>
          </p:nvPr>
        </p:nvGraphicFramePr>
        <p:xfrm>
          <a:off x="6427767" y="5379507"/>
          <a:ext cx="5289478" cy="824489"/>
        </p:xfrm>
        <a:graphic>
          <a:graphicData uri="http://schemas.openxmlformats.org/drawingml/2006/table">
            <a:tbl>
              <a:tblPr firstRow="1" firstCol="1" bandRow="1">
                <a:tableStyleId>{5C22544A-7EE6-4342-B048-85BDC9FD1C3A}</a:tableStyleId>
              </a:tblPr>
              <a:tblGrid>
                <a:gridCol w="1186626">
                  <a:extLst>
                    <a:ext uri="{9D8B030D-6E8A-4147-A177-3AD203B41FA5}">
                      <a16:colId xmlns:a16="http://schemas.microsoft.com/office/drawing/2014/main" val="3923445366"/>
                    </a:ext>
                  </a:extLst>
                </a:gridCol>
                <a:gridCol w="4102852">
                  <a:extLst>
                    <a:ext uri="{9D8B030D-6E8A-4147-A177-3AD203B41FA5}">
                      <a16:colId xmlns:a16="http://schemas.microsoft.com/office/drawing/2014/main" val="2014491324"/>
                    </a:ext>
                  </a:extLst>
                </a:gridCol>
              </a:tblGrid>
              <a:tr h="322626">
                <a:tc>
                  <a:txBody>
                    <a:bodyPr/>
                    <a:lstStyle/>
                    <a:p>
                      <a:pPr algn="ctr">
                        <a:spcAft>
                          <a:spcPts val="0"/>
                        </a:spcAft>
                      </a:pPr>
                      <a:r>
                        <a:rPr lang="en-GB" sz="1050">
                          <a:effectLst/>
                        </a:rPr>
                        <a:t>Enumeration value</a:t>
                      </a:r>
                      <a:endParaRPr lang="zh-CN" sz="1100">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0"/>
                        </a:spcAft>
                      </a:pPr>
                      <a:r>
                        <a:rPr lang="en-GB" sz="1050" dirty="0">
                          <a:effectLst/>
                        </a:rPr>
                        <a:t>Description</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755014580"/>
                  </a:ext>
                </a:extLst>
              </a:tr>
              <a:tr h="161313">
                <a:tc>
                  <a:txBody>
                    <a:bodyPr/>
                    <a:lstStyle/>
                    <a:p>
                      <a:pPr>
                        <a:spcAft>
                          <a:spcPts val="0"/>
                        </a:spcAft>
                      </a:pPr>
                      <a:r>
                        <a:rPr lang="x-none" sz="1050" dirty="0">
                          <a:effectLst/>
                        </a:rPr>
                        <a:t>IEC</a:t>
                      </a:r>
                      <a:endParaRPr lang="zh-CN" sz="1100" dirty="0">
                        <a:effectLst/>
                        <a:latin typeface="Times New Roman" panose="02020603050405020304" pitchFamily="18" charset="0"/>
                        <a:ea typeface="宋体" panose="02010600030101010101" pitchFamily="2" charset="-122"/>
                      </a:endParaRPr>
                    </a:p>
                  </a:txBody>
                  <a:tcPr marL="68580" marR="68580" marT="0" marB="0"/>
                </a:tc>
                <a:tc>
                  <a:txBody>
                    <a:bodyPr/>
                    <a:lstStyle/>
                    <a:p>
                      <a:pPr>
                        <a:spcAft>
                          <a:spcPts val="0"/>
                        </a:spcAft>
                      </a:pPr>
                      <a:r>
                        <a:rPr lang="x-none" sz="1050" dirty="0">
                          <a:effectLst/>
                        </a:rPr>
                        <a:t>This value is used to indicate immediate event charging.</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273607735"/>
                  </a:ext>
                </a:extLst>
              </a:tr>
              <a:tr h="161313">
                <a:tc>
                  <a:txBody>
                    <a:bodyPr/>
                    <a:lstStyle/>
                    <a:p>
                      <a:pPr>
                        <a:spcAft>
                          <a:spcPts val="0"/>
                        </a:spcAft>
                      </a:pPr>
                      <a:r>
                        <a:rPr lang="x-none" sz="1050">
                          <a:effectLst/>
                        </a:rPr>
                        <a:t>PEC</a:t>
                      </a:r>
                      <a:endParaRPr lang="zh-CN" sz="1100">
                        <a:effectLst/>
                        <a:latin typeface="Times New Roman" panose="02020603050405020304" pitchFamily="18" charset="0"/>
                        <a:ea typeface="宋体" panose="02010600030101010101" pitchFamily="2" charset="-122"/>
                      </a:endParaRPr>
                    </a:p>
                  </a:txBody>
                  <a:tcPr marL="68580" marR="68580" marT="0" marB="0"/>
                </a:tc>
                <a:tc>
                  <a:txBody>
                    <a:bodyPr/>
                    <a:lstStyle/>
                    <a:p>
                      <a:pPr>
                        <a:spcAft>
                          <a:spcPts val="0"/>
                        </a:spcAft>
                      </a:pPr>
                      <a:r>
                        <a:rPr lang="en-GB" sz="1050" dirty="0">
                          <a:effectLst/>
                        </a:rPr>
                        <a:t>This value is used to indicate post event charging.</a:t>
                      </a:r>
                      <a:endParaRPr lang="zh-CN" sz="11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2575204517"/>
                  </a:ext>
                </a:extLst>
              </a:tr>
              <a:tr h="179237">
                <a:tc>
                  <a:txBody>
                    <a:bodyPr/>
                    <a:lstStyle/>
                    <a:p>
                      <a:pPr>
                        <a:spcAft>
                          <a:spcPts val="0"/>
                        </a:spcAft>
                      </a:pPr>
                      <a:r>
                        <a:rPr lang="en-US" altLang="zh-CN" sz="1100" dirty="0">
                          <a:solidFill>
                            <a:srgbClr val="FF0000"/>
                          </a:solidFill>
                          <a:effectLst/>
                          <a:latin typeface="Times New Roman" panose="02020603050405020304" pitchFamily="18" charset="0"/>
                          <a:ea typeface="宋体" panose="02010600030101010101" pitchFamily="2" charset="-122"/>
                        </a:rPr>
                        <a:t>Cancel</a:t>
                      </a:r>
                      <a:endParaRPr lang="zh-CN" sz="1100" dirty="0">
                        <a:solidFill>
                          <a:srgbClr val="FF0000"/>
                        </a:solidFill>
                        <a:effectLst/>
                        <a:latin typeface="Times New Roman" panose="02020603050405020304" pitchFamily="18" charset="0"/>
                        <a:ea typeface="宋体" panose="02010600030101010101" pitchFamily="2" charset="-122"/>
                      </a:endParaRPr>
                    </a:p>
                  </a:txBody>
                  <a:tcPr marL="68580" marR="68580" marT="0" marB="0"/>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altLang="zh-CN" sz="1100" dirty="0">
                          <a:solidFill>
                            <a:srgbClr val="FF0000"/>
                          </a:solidFill>
                          <a:effectLst/>
                        </a:rPr>
                        <a:t>This value is used to indicate Cancel event charging.</a:t>
                      </a:r>
                      <a:endParaRPr lang="zh-CN" sz="1100" dirty="0">
                        <a:solidFill>
                          <a:srgbClr val="FF0000"/>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536658826"/>
                  </a:ext>
                </a:extLst>
              </a:tr>
            </a:tbl>
          </a:graphicData>
        </a:graphic>
      </p:graphicFrame>
    </p:spTree>
    <p:extLst>
      <p:ext uri="{BB962C8B-B14F-4D97-AF65-F5344CB8AC3E}">
        <p14:creationId xmlns:p14="http://schemas.microsoft.com/office/powerpoint/2010/main" val="3140138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F77A53-6E65-4F08-9A0F-9EBDF6B8E4A3}"/>
              </a:ext>
            </a:extLst>
          </p:cNvPr>
          <p:cNvSpPr>
            <a:spLocks noGrp="1"/>
          </p:cNvSpPr>
          <p:nvPr>
            <p:ph type="title"/>
          </p:nvPr>
        </p:nvSpPr>
        <p:spPr>
          <a:xfrm>
            <a:off x="818827" y="0"/>
            <a:ext cx="9112251" cy="1143000"/>
          </a:xfrm>
        </p:spPr>
        <p:txBody>
          <a:bodyPr/>
          <a:lstStyle/>
          <a:p>
            <a:r>
              <a:rPr lang="en-US" altLang="zh-CN" dirty="0"/>
              <a:t>Solution Analysis</a:t>
            </a:r>
            <a:endParaRPr lang="zh-CN" altLang="en-US" dirty="0"/>
          </a:p>
        </p:txBody>
      </p:sp>
      <p:sp>
        <p:nvSpPr>
          <p:cNvPr id="4" name="灯片编号占位符 3">
            <a:extLst>
              <a:ext uri="{FF2B5EF4-FFF2-40B4-BE49-F238E27FC236}">
                <a16:creationId xmlns:a16="http://schemas.microsoft.com/office/drawing/2014/main" id="{D2EFDFAE-CB0E-4B78-8EF3-855FFCFF231D}"/>
              </a:ext>
            </a:extLst>
          </p:cNvPr>
          <p:cNvSpPr>
            <a:spLocks noGrp="1"/>
          </p:cNvSpPr>
          <p:nvPr>
            <p:ph type="sldNum" sz="quarter" idx="10"/>
          </p:nvPr>
        </p:nvSpPr>
        <p:spPr/>
        <p:txBody>
          <a:bodyPr/>
          <a:lstStyle/>
          <a:p>
            <a:pPr>
              <a:defRPr/>
            </a:pPr>
            <a:fld id="{8B78E712-7E90-46AF-8873-540771249AD5}" type="slidenum">
              <a:rPr lang="en-GB" smtClean="0"/>
              <a:pPr>
                <a:defRPr/>
              </a:pPr>
              <a:t>5</a:t>
            </a:fld>
            <a:endParaRPr lang="en-GB" dirty="0"/>
          </a:p>
        </p:txBody>
      </p:sp>
      <p:graphicFrame>
        <p:nvGraphicFramePr>
          <p:cNvPr id="5" name="表格 4">
            <a:extLst>
              <a:ext uri="{FF2B5EF4-FFF2-40B4-BE49-F238E27FC236}">
                <a16:creationId xmlns:a16="http://schemas.microsoft.com/office/drawing/2014/main" id="{D779A226-A017-471B-91EA-8FDEBFDBB230}"/>
              </a:ext>
            </a:extLst>
          </p:cNvPr>
          <p:cNvGraphicFramePr>
            <a:graphicFrameLocks noGrp="1"/>
          </p:cNvGraphicFramePr>
          <p:nvPr>
            <p:extLst>
              <p:ext uri="{D42A27DB-BD31-4B8C-83A1-F6EECF244321}">
                <p14:modId xmlns:p14="http://schemas.microsoft.com/office/powerpoint/2010/main" val="3833450590"/>
              </p:ext>
            </p:extLst>
          </p:nvPr>
        </p:nvGraphicFramePr>
        <p:xfrm>
          <a:off x="375036" y="1310640"/>
          <a:ext cx="11267918" cy="4207445"/>
        </p:xfrm>
        <a:graphic>
          <a:graphicData uri="http://schemas.openxmlformats.org/drawingml/2006/table">
            <a:tbl>
              <a:tblPr firstRow="1" bandRow="1">
                <a:tableStyleId>{5C22544A-7EE6-4342-B048-85BDC9FD1C3A}</a:tableStyleId>
              </a:tblPr>
              <a:tblGrid>
                <a:gridCol w="2375913">
                  <a:extLst>
                    <a:ext uri="{9D8B030D-6E8A-4147-A177-3AD203B41FA5}">
                      <a16:colId xmlns:a16="http://schemas.microsoft.com/office/drawing/2014/main" val="1419720376"/>
                    </a:ext>
                  </a:extLst>
                </a:gridCol>
                <a:gridCol w="3184902">
                  <a:extLst>
                    <a:ext uri="{9D8B030D-6E8A-4147-A177-3AD203B41FA5}">
                      <a16:colId xmlns:a16="http://schemas.microsoft.com/office/drawing/2014/main" val="1066344594"/>
                    </a:ext>
                  </a:extLst>
                </a:gridCol>
                <a:gridCol w="4492557">
                  <a:extLst>
                    <a:ext uri="{9D8B030D-6E8A-4147-A177-3AD203B41FA5}">
                      <a16:colId xmlns:a16="http://schemas.microsoft.com/office/drawing/2014/main" val="504327548"/>
                    </a:ext>
                  </a:extLst>
                </a:gridCol>
                <a:gridCol w="1214546">
                  <a:extLst>
                    <a:ext uri="{9D8B030D-6E8A-4147-A177-3AD203B41FA5}">
                      <a16:colId xmlns:a16="http://schemas.microsoft.com/office/drawing/2014/main" val="379649243"/>
                    </a:ext>
                  </a:extLst>
                </a:gridCol>
              </a:tblGrid>
              <a:tr h="223780">
                <a:tc>
                  <a:txBody>
                    <a:bodyPr/>
                    <a:lstStyle/>
                    <a:p>
                      <a:pPr algn="ctr"/>
                      <a:r>
                        <a:rPr lang="en-US" altLang="zh-CN" sz="1600" dirty="0"/>
                        <a:t>Solutions</a:t>
                      </a:r>
                      <a:endParaRPr lang="zh-CN" altLang="en-US" sz="1600" dirty="0"/>
                    </a:p>
                  </a:txBody>
                  <a:tcPr/>
                </a:tc>
                <a:tc gridSpan="2">
                  <a:txBody>
                    <a:bodyPr/>
                    <a:lstStyle/>
                    <a:p>
                      <a:pPr algn="ctr"/>
                      <a:r>
                        <a:rPr lang="en-US" altLang="zh-CN" sz="1600" dirty="0"/>
                        <a:t>Analysis</a:t>
                      </a:r>
                      <a:endParaRPr lang="zh-CN" altLang="en-US" sz="1600" dirty="0"/>
                    </a:p>
                  </a:txBody>
                  <a:tcPr/>
                </a:tc>
                <a:tc hMerge="1">
                  <a:txBody>
                    <a:bodyPr/>
                    <a:lstStyle/>
                    <a:p>
                      <a:pPr algn="ctr"/>
                      <a:endParaRPr lang="zh-CN" altLang="en-US" sz="2000" dirty="0"/>
                    </a:p>
                  </a:txBody>
                  <a:tcPr/>
                </a:tc>
                <a:tc>
                  <a:txBody>
                    <a:bodyPr/>
                    <a:lstStyle/>
                    <a:p>
                      <a:pPr algn="ctr"/>
                      <a:r>
                        <a:rPr lang="en-US" altLang="zh-CN" sz="1600" dirty="0"/>
                        <a:t>Preference</a:t>
                      </a:r>
                      <a:endParaRPr lang="zh-CN" altLang="en-US" sz="1600" dirty="0"/>
                    </a:p>
                  </a:txBody>
                  <a:tcPr/>
                </a:tc>
                <a:extLst>
                  <a:ext uri="{0D108BD9-81ED-4DB2-BD59-A6C34878D82A}">
                    <a16:rowId xmlns:a16="http://schemas.microsoft.com/office/drawing/2014/main" val="921542292"/>
                  </a:ext>
                </a:extLst>
              </a:tr>
              <a:tr h="12583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(1) </a:t>
                      </a:r>
                      <a:r>
                        <a:rPr lang="en-US" altLang="zh-CN" sz="1200" kern="1200" dirty="0" err="1">
                          <a:solidFill>
                            <a:schemeClr val="dk1"/>
                          </a:solidFill>
                          <a:latin typeface="+mn-lt"/>
                          <a:ea typeface="+mn-ea"/>
                          <a:cs typeface="+mn-cs"/>
                        </a:rPr>
                        <a:t>Nchf_ConvergedCharging_Release</a:t>
                      </a:r>
                      <a:r>
                        <a:rPr lang="en-US" altLang="zh-CN" sz="1200" kern="1200" dirty="0">
                          <a:solidFill>
                            <a:schemeClr val="dk1"/>
                          </a:solidFill>
                          <a:latin typeface="+mn-lt"/>
                          <a:ea typeface="+mn-ea"/>
                          <a:cs typeface="+mn-cs"/>
                        </a:rPr>
                        <a:t> Operation + New </a:t>
                      </a:r>
                      <a:r>
                        <a:rPr lang="en-US" altLang="zh-CN" sz="1200" kern="1200" dirty="0" err="1">
                          <a:solidFill>
                            <a:schemeClr val="dk1"/>
                          </a:solidFill>
                          <a:latin typeface="+mn-lt"/>
                          <a:ea typeface="+mn-ea"/>
                          <a:cs typeface="+mn-cs"/>
                        </a:rPr>
                        <a:t>EventType</a:t>
                      </a:r>
                      <a:r>
                        <a:rPr lang="en-US" altLang="zh-CN" sz="1200" kern="1200" dirty="0">
                          <a:solidFill>
                            <a:schemeClr val="dk1"/>
                          </a:solidFill>
                          <a:latin typeface="+mn-lt"/>
                          <a:ea typeface="+mn-ea"/>
                          <a:cs typeface="+mn-cs"/>
                        </a:rPr>
                        <a:t> (Cancel)</a:t>
                      </a:r>
                    </a:p>
                  </a:txBody>
                  <a:tcPr/>
                </a:tc>
                <a:tc>
                  <a:txBody>
                    <a:bodyPr/>
                    <a:lstStyle/>
                    <a:p>
                      <a:r>
                        <a:rPr lang="en-US" altLang="zh-CN" sz="1200" kern="1200" dirty="0">
                          <a:solidFill>
                            <a:schemeClr val="dk1"/>
                          </a:solidFill>
                          <a:latin typeface="+mn-lt"/>
                          <a:ea typeface="+mn-ea"/>
                          <a:cs typeface="+mn-cs"/>
                        </a:rPr>
                        <a:t>Add the New Event Type (Cancel)</a:t>
                      </a:r>
                    </a:p>
                    <a:p>
                      <a:r>
                        <a:rPr lang="en-US" altLang="zh-CN" sz="1200" kern="1200" dirty="0">
                          <a:solidFill>
                            <a:schemeClr val="dk1"/>
                          </a:solidFill>
                          <a:latin typeface="+mn-lt"/>
                          <a:ea typeface="+mn-ea"/>
                          <a:cs typeface="+mn-cs"/>
                        </a:rPr>
                        <a:t>Add supported message (Event) in the </a:t>
                      </a:r>
                      <a:r>
                        <a:rPr lang="en-US" altLang="zh-CN" sz="1200" kern="1200" dirty="0" err="1">
                          <a:solidFill>
                            <a:schemeClr val="dk1"/>
                          </a:solidFill>
                          <a:latin typeface="+mn-lt"/>
                          <a:ea typeface="+mn-ea"/>
                          <a:cs typeface="+mn-cs"/>
                        </a:rPr>
                        <a:t>Nchf_ConvergedCharging_Release</a:t>
                      </a:r>
                      <a:r>
                        <a:rPr lang="en-US" altLang="zh-CN" sz="1200" kern="1200" dirty="0">
                          <a:solidFill>
                            <a:schemeClr val="dk1"/>
                          </a:solidFill>
                          <a:latin typeface="+mn-lt"/>
                          <a:ea typeface="+mn-ea"/>
                          <a:cs typeface="+mn-cs"/>
                        </a:rPr>
                        <a:t> Operation </a:t>
                      </a:r>
                      <a:endParaRPr lang="zh-CN" altLang="en-US" sz="12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CHF and NF(CTF) should negotiate the supported feature (Cancel).</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There are 3 results:</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200" kern="1200" dirty="0">
                          <a:solidFill>
                            <a:schemeClr val="dk1"/>
                          </a:solidFill>
                          <a:latin typeface="+mn-lt"/>
                          <a:ea typeface="+mn-ea"/>
                          <a:cs typeface="+mn-cs"/>
                        </a:rPr>
                        <a:t>Cancel not supported</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200" kern="1200" dirty="0">
                          <a:solidFill>
                            <a:schemeClr val="dk1"/>
                          </a:solidFill>
                          <a:latin typeface="+mn-lt"/>
                          <a:ea typeface="+mn-ea"/>
                          <a:cs typeface="+mn-cs"/>
                        </a:rPr>
                        <a:t>Cancel is failed</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200" kern="1200" dirty="0">
                          <a:solidFill>
                            <a:schemeClr val="dk1"/>
                          </a:solidFill>
                          <a:latin typeface="+mn-lt"/>
                          <a:ea typeface="+mn-ea"/>
                          <a:cs typeface="+mn-cs"/>
                        </a:rPr>
                        <a:t>Cancel is successful. </a:t>
                      </a:r>
                      <a:endParaRPr lang="zh-CN" altLang="en-US" sz="12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zh-CN" sz="1200" kern="1200" dirty="0">
                          <a:solidFill>
                            <a:schemeClr val="dk1"/>
                          </a:solidFill>
                          <a:latin typeface="+mn-lt"/>
                          <a:ea typeface="+mn-ea"/>
                          <a:cs typeface="+mn-cs"/>
                        </a:rPr>
                        <a:t>2</a:t>
                      </a:r>
                      <a:endParaRPr lang="zh-CN" altLang="en-US" sz="1200" kern="1200" dirty="0">
                        <a:solidFill>
                          <a:schemeClr val="dk1"/>
                        </a:solidFill>
                        <a:latin typeface="+mn-lt"/>
                        <a:ea typeface="+mn-ea"/>
                        <a:cs typeface="+mn-cs"/>
                      </a:endParaRPr>
                    </a:p>
                  </a:txBody>
                  <a:tcPr/>
                </a:tc>
                <a:extLst>
                  <a:ext uri="{0D108BD9-81ED-4DB2-BD59-A6C34878D82A}">
                    <a16:rowId xmlns:a16="http://schemas.microsoft.com/office/drawing/2014/main" val="3234957591"/>
                  </a:ext>
                </a:extLst>
              </a:tr>
              <a:tr h="12583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(2) </a:t>
                      </a:r>
                      <a:r>
                        <a:rPr lang="en-US" altLang="zh-CN" sz="1200" kern="1200" dirty="0" err="1">
                          <a:solidFill>
                            <a:schemeClr val="dk1"/>
                          </a:solidFill>
                          <a:latin typeface="+mn-lt"/>
                          <a:ea typeface="+mn-ea"/>
                          <a:cs typeface="+mn-cs"/>
                        </a:rPr>
                        <a:t>Nchf_ConvergedCharging_Release</a:t>
                      </a:r>
                      <a:r>
                        <a:rPr lang="en-US" altLang="zh-CN" sz="1200" kern="1200" dirty="0">
                          <a:solidFill>
                            <a:schemeClr val="dk1"/>
                          </a:solidFill>
                          <a:latin typeface="+mn-lt"/>
                          <a:ea typeface="+mn-ea"/>
                          <a:cs typeface="+mn-cs"/>
                        </a:rPr>
                        <a:t> Operation + </a:t>
                      </a:r>
                      <a:r>
                        <a:rPr lang="en-US" altLang="zh-CN" sz="1200" kern="1200" dirty="0" err="1">
                          <a:solidFill>
                            <a:schemeClr val="dk1"/>
                          </a:solidFill>
                          <a:latin typeface="+mn-lt"/>
                          <a:ea typeface="+mn-ea"/>
                          <a:cs typeface="+mn-cs"/>
                        </a:rPr>
                        <a:t>Refundinformation</a:t>
                      </a:r>
                      <a:endParaRPr lang="zh-CN" altLang="en-US" sz="1200" kern="1200" dirty="0">
                        <a:solidFill>
                          <a:schemeClr val="dk1"/>
                        </a:solidFill>
                        <a:latin typeface="+mn-lt"/>
                        <a:ea typeface="+mn-ea"/>
                        <a:cs typeface="+mn-cs"/>
                      </a:endParaRPr>
                    </a:p>
                  </a:txBody>
                  <a:tcPr/>
                </a:tc>
                <a:tc>
                  <a:txBody>
                    <a:bodyPr/>
                    <a:lstStyle/>
                    <a:p>
                      <a:r>
                        <a:rPr lang="en-US" altLang="zh-CN" sz="1200" kern="1200" dirty="0">
                          <a:solidFill>
                            <a:schemeClr val="dk1"/>
                          </a:solidFill>
                          <a:latin typeface="+mn-lt"/>
                          <a:ea typeface="+mn-ea"/>
                          <a:cs typeface="+mn-cs"/>
                        </a:rPr>
                        <a:t>Add the New parameter(</a:t>
                      </a:r>
                      <a:r>
                        <a:rPr lang="en-US" altLang="zh-CN" sz="1200" kern="1200" dirty="0" err="1">
                          <a:solidFill>
                            <a:schemeClr val="dk1"/>
                          </a:solidFill>
                          <a:latin typeface="+mn-lt"/>
                          <a:ea typeface="+mn-ea"/>
                          <a:cs typeface="+mn-cs"/>
                        </a:rPr>
                        <a:t>Refundinformation</a:t>
                      </a:r>
                      <a:r>
                        <a:rPr lang="en-US" altLang="zh-CN" sz="1200" kern="1200" dirty="0">
                          <a:solidFill>
                            <a:schemeClr val="dk1"/>
                          </a:solidFill>
                          <a:latin typeface="+mn-lt"/>
                          <a:ea typeface="+mn-ea"/>
                          <a:cs typeface="+mn-cs"/>
                        </a:rPr>
                        <a:t>)</a:t>
                      </a:r>
                    </a:p>
                    <a:p>
                      <a:r>
                        <a:rPr lang="en-US" altLang="zh-CN" sz="1200" kern="1200" dirty="0">
                          <a:solidFill>
                            <a:schemeClr val="dk1"/>
                          </a:solidFill>
                          <a:latin typeface="+mn-lt"/>
                          <a:ea typeface="+mn-ea"/>
                          <a:cs typeface="+mn-cs"/>
                        </a:rPr>
                        <a:t>Add supported message (Event) in the </a:t>
                      </a:r>
                      <a:r>
                        <a:rPr lang="en-US" altLang="zh-CN" sz="1200" kern="1200" dirty="0" err="1">
                          <a:solidFill>
                            <a:schemeClr val="dk1"/>
                          </a:solidFill>
                          <a:latin typeface="+mn-lt"/>
                          <a:ea typeface="+mn-ea"/>
                          <a:cs typeface="+mn-cs"/>
                        </a:rPr>
                        <a:t>Nchf_ConvergedCharging_Release</a:t>
                      </a:r>
                      <a:r>
                        <a:rPr lang="en-US" altLang="zh-CN" sz="1200" kern="1200" dirty="0">
                          <a:solidFill>
                            <a:schemeClr val="dk1"/>
                          </a:solidFill>
                          <a:latin typeface="+mn-lt"/>
                          <a:ea typeface="+mn-ea"/>
                          <a:cs typeface="+mn-cs"/>
                        </a:rPr>
                        <a:t> Operation --PEC</a:t>
                      </a:r>
                      <a:endParaRPr lang="zh-CN" altLang="en-US" sz="1200" kern="1200" dirty="0">
                        <a:solidFill>
                          <a:schemeClr val="dk1"/>
                        </a:solidFill>
                        <a:latin typeface="+mn-lt"/>
                        <a:ea typeface="+mn-ea"/>
                        <a:cs typeface="+mn-cs"/>
                      </a:endParaRPr>
                    </a:p>
                  </a:txBody>
                  <a:tcPr/>
                </a:tc>
                <a:tc>
                  <a:txBody>
                    <a:bodyPr/>
                    <a:lstStyle/>
                    <a:p>
                      <a:pPr marL="0" algn="l" defTabSz="1219170" rtl="0" eaLnBrk="1" latinLnBrk="0" hangingPunct="1"/>
                      <a:r>
                        <a:rPr lang="en-US" altLang="zh-CN" sz="1200" kern="1200" dirty="0">
                          <a:solidFill>
                            <a:schemeClr val="dk1"/>
                          </a:solidFill>
                          <a:latin typeface="+mn-lt"/>
                          <a:ea typeface="+mn-ea"/>
                          <a:cs typeface="+mn-cs"/>
                        </a:rPr>
                        <a:t>CHF can indicate whether support the cancel. If </a:t>
                      </a:r>
                      <a:r>
                        <a:rPr lang="en-US" altLang="zh-CN" sz="1200" kern="1200" dirty="0" err="1">
                          <a:solidFill>
                            <a:schemeClr val="dk1"/>
                          </a:solidFill>
                          <a:latin typeface="+mn-lt"/>
                          <a:ea typeface="+mn-ea"/>
                          <a:cs typeface="+mn-cs"/>
                        </a:rPr>
                        <a:t>refundinformation</a:t>
                      </a:r>
                      <a:r>
                        <a:rPr lang="en-US" altLang="zh-CN" sz="1200" kern="1200" dirty="0">
                          <a:solidFill>
                            <a:schemeClr val="dk1"/>
                          </a:solidFill>
                          <a:latin typeface="+mn-lt"/>
                          <a:ea typeface="+mn-ea"/>
                          <a:cs typeface="+mn-cs"/>
                        </a:rPr>
                        <a:t> is covered in the </a:t>
                      </a:r>
                      <a:r>
                        <a:rPr lang="en-US" altLang="zh-CN" sz="1200" kern="1200" dirty="0" err="1">
                          <a:solidFill>
                            <a:schemeClr val="dk1"/>
                          </a:solidFill>
                          <a:latin typeface="+mn-lt"/>
                          <a:ea typeface="+mn-ea"/>
                          <a:cs typeface="+mn-cs"/>
                        </a:rPr>
                        <a:t>ChargingDataResponse</a:t>
                      </a:r>
                      <a:r>
                        <a:rPr lang="en-US" altLang="zh-CN" sz="1200" kern="1200" dirty="0">
                          <a:solidFill>
                            <a:schemeClr val="dk1"/>
                          </a:solidFill>
                          <a:latin typeface="+mn-lt"/>
                          <a:ea typeface="+mn-ea"/>
                          <a:cs typeface="+mn-cs"/>
                        </a:rPr>
                        <a:t>, that means CHF support the cancel.</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There are 2 results:</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200" kern="1200" dirty="0">
                          <a:solidFill>
                            <a:schemeClr val="dk1"/>
                          </a:solidFill>
                          <a:latin typeface="+mn-lt"/>
                          <a:ea typeface="+mn-ea"/>
                          <a:cs typeface="+mn-cs"/>
                        </a:rPr>
                        <a:t>Cancel is failed</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200" kern="1200" dirty="0">
                          <a:solidFill>
                            <a:schemeClr val="dk1"/>
                          </a:solidFill>
                          <a:latin typeface="+mn-lt"/>
                          <a:ea typeface="+mn-ea"/>
                          <a:cs typeface="+mn-cs"/>
                        </a:rPr>
                        <a:t>Cancel is successful. </a:t>
                      </a:r>
                      <a:endParaRPr lang="zh-CN" altLang="en-US" sz="1200" kern="1200" dirty="0">
                        <a:solidFill>
                          <a:schemeClr val="dk1"/>
                        </a:solidFill>
                        <a:latin typeface="+mn-lt"/>
                        <a:ea typeface="+mn-ea"/>
                        <a:cs typeface="+mn-cs"/>
                      </a:endParaRPr>
                    </a:p>
                  </a:txBody>
                  <a:tcPr/>
                </a:tc>
                <a:tc>
                  <a:txBody>
                    <a:bodyPr/>
                    <a:lstStyle/>
                    <a:p>
                      <a:pPr marL="0" algn="l" defTabSz="1219170" rtl="0" eaLnBrk="1" latinLnBrk="0" hangingPunct="1"/>
                      <a:r>
                        <a:rPr lang="en-US" altLang="zh-CN" sz="1200" kern="1200" dirty="0">
                          <a:solidFill>
                            <a:schemeClr val="dk1"/>
                          </a:solidFill>
                          <a:latin typeface="+mn-lt"/>
                          <a:ea typeface="+mn-ea"/>
                          <a:cs typeface="+mn-cs"/>
                        </a:rPr>
                        <a:t>1: Highest</a:t>
                      </a:r>
                      <a:endParaRPr lang="zh-CN" altLang="en-US" sz="1200" kern="1200" dirty="0">
                        <a:solidFill>
                          <a:schemeClr val="dk1"/>
                        </a:solidFill>
                        <a:latin typeface="+mn-lt"/>
                        <a:ea typeface="+mn-ea"/>
                        <a:cs typeface="+mn-cs"/>
                      </a:endParaRPr>
                    </a:p>
                  </a:txBody>
                  <a:tcPr/>
                </a:tc>
                <a:extLst>
                  <a:ext uri="{0D108BD9-81ED-4DB2-BD59-A6C34878D82A}">
                    <a16:rowId xmlns:a16="http://schemas.microsoft.com/office/drawing/2014/main" val="2270086798"/>
                  </a:ext>
                </a:extLst>
              </a:tr>
              <a:tr h="125831">
                <a:tc>
                  <a:txBody>
                    <a:bodyPr/>
                    <a:lstStyle/>
                    <a:p>
                      <a:r>
                        <a:rPr lang="en-US" altLang="zh-CN" sz="1200" dirty="0"/>
                        <a:t>(3) </a:t>
                      </a:r>
                      <a:r>
                        <a:rPr lang="en-US" altLang="zh-CN" sz="1200" dirty="0" err="1"/>
                        <a:t>Nchf_ConvergedCharging_Cancel</a:t>
                      </a:r>
                      <a:r>
                        <a:rPr lang="en-US" altLang="zh-CN" sz="1200" dirty="0"/>
                        <a:t> Operation + </a:t>
                      </a:r>
                      <a:r>
                        <a:rPr lang="en-US" altLang="zh-CN" sz="1200" dirty="0" err="1"/>
                        <a:t>ChargingDataRef</a:t>
                      </a:r>
                      <a:endParaRPr lang="zh-CN" altLang="en-US" dirty="0"/>
                    </a:p>
                  </a:txBody>
                  <a:tcPr/>
                </a:tc>
                <a:tc>
                  <a:txBody>
                    <a:bodyPr/>
                    <a:lstStyle/>
                    <a:p>
                      <a:r>
                        <a:rPr lang="en-US" altLang="zh-CN" sz="1200" kern="1200" dirty="0">
                          <a:solidFill>
                            <a:schemeClr val="dk1"/>
                          </a:solidFill>
                          <a:latin typeface="+mn-lt"/>
                          <a:ea typeface="+mn-ea"/>
                          <a:cs typeface="+mn-cs"/>
                        </a:rPr>
                        <a:t>Add the New Operations about </a:t>
                      </a:r>
                      <a:r>
                        <a:rPr lang="en-US" altLang="zh-CN" sz="1200" dirty="0" err="1"/>
                        <a:t>Nchf_ConvergedCharging_Cancel</a:t>
                      </a:r>
                      <a:r>
                        <a:rPr lang="en-US" altLang="zh-CN" sz="1200" dirty="0"/>
                        <a:t> Operation </a:t>
                      </a:r>
                      <a:endParaRPr lang="zh-CN" altLang="en-US" sz="1200" kern="1200" dirty="0">
                        <a:solidFill>
                          <a:schemeClr val="dk1"/>
                        </a:solidFill>
                        <a:latin typeface="+mn-lt"/>
                        <a:ea typeface="+mn-ea"/>
                        <a:cs typeface="+mn-cs"/>
                      </a:endParaRPr>
                    </a:p>
                  </a:txBody>
                  <a:tcPr/>
                </a:tc>
                <a:tc>
                  <a:txBody>
                    <a:bodyPr/>
                    <a:lstStyle/>
                    <a:p>
                      <a:pPr marL="0" algn="l" defTabSz="1219170" rtl="0" eaLnBrk="1" latinLnBrk="0" hangingPunct="1"/>
                      <a:r>
                        <a:rPr lang="en-US" altLang="zh-CN" sz="1200" kern="1200" dirty="0">
                          <a:solidFill>
                            <a:schemeClr val="dk1"/>
                          </a:solidFill>
                          <a:latin typeface="+mn-lt"/>
                          <a:ea typeface="+mn-ea"/>
                          <a:cs typeface="+mn-cs"/>
                        </a:rPr>
                        <a:t>More description for the new operation.</a:t>
                      </a:r>
                      <a:endParaRPr lang="zh-CN" altLang="en-US" sz="12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3</a:t>
                      </a:r>
                      <a:endParaRPr lang="zh-CN" altLang="en-US" sz="1200" kern="1200" dirty="0">
                        <a:solidFill>
                          <a:schemeClr val="dk1"/>
                        </a:solidFill>
                        <a:latin typeface="+mn-lt"/>
                        <a:ea typeface="+mn-ea"/>
                        <a:cs typeface="+mn-cs"/>
                      </a:endParaRPr>
                    </a:p>
                  </a:txBody>
                  <a:tcPr/>
                </a:tc>
                <a:extLst>
                  <a:ext uri="{0D108BD9-81ED-4DB2-BD59-A6C34878D82A}">
                    <a16:rowId xmlns:a16="http://schemas.microsoft.com/office/drawing/2014/main" val="1394458456"/>
                  </a:ext>
                </a:extLst>
              </a:tr>
              <a:tr h="103752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(4)          </a:t>
                      </a:r>
                      <a:r>
                        <a:rPr lang="en-US" altLang="zh-CN" sz="1200" kern="1200" dirty="0" err="1">
                          <a:solidFill>
                            <a:schemeClr val="dk1"/>
                          </a:solidFill>
                          <a:latin typeface="+mn-lt"/>
                          <a:ea typeface="+mn-ea"/>
                          <a:cs typeface="+mn-cs"/>
                        </a:rPr>
                        <a:t>Nchf_ConvergedCharging_Create</a:t>
                      </a:r>
                      <a:r>
                        <a:rPr lang="en-US" altLang="zh-CN" sz="1200" kern="1200" dirty="0">
                          <a:solidFill>
                            <a:schemeClr val="dk1"/>
                          </a:solidFill>
                          <a:latin typeface="+mn-lt"/>
                          <a:ea typeface="+mn-ea"/>
                          <a:cs typeface="+mn-cs"/>
                        </a:rPr>
                        <a:t> Operation + New Event Type(Cancel) + New parameter(</a:t>
                      </a:r>
                      <a:r>
                        <a:rPr lang="en-US" altLang="zh-CN" sz="1200" kern="1200" dirty="0" err="1">
                          <a:solidFill>
                            <a:schemeClr val="dk1"/>
                          </a:solidFill>
                          <a:latin typeface="+mn-lt"/>
                          <a:ea typeface="+mn-ea"/>
                          <a:cs typeface="+mn-cs"/>
                        </a:rPr>
                        <a:t>ChargingDataRef</a:t>
                      </a:r>
                      <a:r>
                        <a:rPr lang="en-US" altLang="zh-CN" sz="1200" kern="1200" dirty="0">
                          <a:solidFill>
                            <a:schemeClr val="dk1"/>
                          </a:solidFill>
                          <a:latin typeface="+mn-lt"/>
                          <a:ea typeface="+mn-ea"/>
                          <a:cs typeface="+mn-cs"/>
                        </a:rPr>
                        <a:t>)</a:t>
                      </a:r>
                      <a:endParaRPr lang="zh-CN" altLang="en-US" sz="1200" kern="1200" dirty="0">
                        <a:solidFill>
                          <a:schemeClr val="dk1"/>
                        </a:solidFill>
                        <a:latin typeface="+mn-lt"/>
                        <a:ea typeface="+mn-ea"/>
                        <a:cs typeface="+mn-cs"/>
                      </a:endParaRPr>
                    </a:p>
                  </a:txBody>
                  <a:tcPr/>
                </a:tc>
                <a:tc>
                  <a:txBody>
                    <a:bodyPr/>
                    <a:lstStyle/>
                    <a:p>
                      <a:r>
                        <a:rPr lang="en-US" altLang="zh-CN" sz="1200" kern="1200" dirty="0">
                          <a:solidFill>
                            <a:schemeClr val="dk1"/>
                          </a:solidFill>
                          <a:latin typeface="+mn-lt"/>
                          <a:ea typeface="+mn-ea"/>
                          <a:cs typeface="+mn-cs"/>
                        </a:rPr>
                        <a:t>Add the New Event Type (Cancel)</a:t>
                      </a:r>
                    </a:p>
                    <a:p>
                      <a:r>
                        <a:rPr lang="en-US" altLang="zh-CN" sz="1200" kern="1200" dirty="0">
                          <a:solidFill>
                            <a:schemeClr val="dk1"/>
                          </a:solidFill>
                          <a:latin typeface="+mn-lt"/>
                          <a:ea typeface="+mn-ea"/>
                          <a:cs typeface="+mn-cs"/>
                        </a:rPr>
                        <a:t>Add the New parameter (</a:t>
                      </a:r>
                      <a:r>
                        <a:rPr lang="en-US" altLang="zh-CN" sz="1200" kern="1200" dirty="0" err="1">
                          <a:solidFill>
                            <a:schemeClr val="dk1"/>
                          </a:solidFill>
                          <a:latin typeface="+mn-lt"/>
                          <a:ea typeface="+mn-ea"/>
                          <a:cs typeface="+mn-cs"/>
                        </a:rPr>
                        <a:t>ChargingDataRef</a:t>
                      </a:r>
                      <a:r>
                        <a:rPr lang="en-US" altLang="zh-CN" sz="1200" kern="1200" dirty="0">
                          <a:solidFill>
                            <a:schemeClr val="dk1"/>
                          </a:solidFill>
                          <a:latin typeface="+mn-lt"/>
                          <a:ea typeface="+mn-ea"/>
                          <a:cs typeface="+mn-cs"/>
                        </a:rPr>
                        <a:t>: indicated the cancelled resource)</a:t>
                      </a:r>
                    </a:p>
                    <a:p>
                      <a:r>
                        <a:rPr lang="en-US" altLang="zh-CN" sz="1200" kern="1200" dirty="0">
                          <a:solidFill>
                            <a:schemeClr val="dk1"/>
                          </a:solidFill>
                          <a:latin typeface="+mn-lt"/>
                          <a:ea typeface="+mn-ea"/>
                          <a:cs typeface="+mn-cs"/>
                        </a:rPr>
                        <a:t>The create operation will take more </a:t>
                      </a:r>
                      <a:r>
                        <a:rPr lang="en-US" altLang="zh-CN" sz="1200" kern="1200" dirty="0" err="1">
                          <a:solidFill>
                            <a:schemeClr val="dk1"/>
                          </a:solidFill>
                          <a:latin typeface="+mn-lt"/>
                          <a:ea typeface="+mn-ea"/>
                          <a:cs typeface="+mn-cs"/>
                        </a:rPr>
                        <a:t>chargingdataRef</a:t>
                      </a:r>
                      <a:r>
                        <a:rPr lang="en-US" altLang="zh-CN" sz="1200" kern="1200" dirty="0">
                          <a:solidFill>
                            <a:schemeClr val="dk1"/>
                          </a:solidFill>
                          <a:latin typeface="+mn-lt"/>
                          <a:ea typeface="+mn-ea"/>
                          <a:cs typeface="+mn-cs"/>
                        </a:rPr>
                        <a:t> 1.</a:t>
                      </a:r>
                      <a:endParaRPr lang="zh-CN" altLang="en-US" sz="1200" kern="1200" dirty="0">
                        <a:solidFill>
                          <a:schemeClr val="dk1"/>
                        </a:solidFill>
                        <a:latin typeface="+mn-lt"/>
                        <a:ea typeface="+mn-ea"/>
                        <a:cs typeface="+mn-cs"/>
                      </a:endParaRPr>
                    </a:p>
                  </a:txBody>
                  <a:tcPr/>
                </a:tc>
                <a:tc>
                  <a:txBody>
                    <a:bodyPr/>
                    <a:lstStyle/>
                    <a:p>
                      <a:pPr marL="0" algn="l" defTabSz="1219170" rtl="0" eaLnBrk="1" latinLnBrk="0" hangingPunct="1"/>
                      <a:r>
                        <a:rPr lang="en-US" altLang="zh-CN" sz="1200" kern="1200" dirty="0">
                          <a:solidFill>
                            <a:schemeClr val="dk1"/>
                          </a:solidFill>
                          <a:latin typeface="+mn-lt"/>
                          <a:ea typeface="+mn-ea"/>
                          <a:cs typeface="+mn-cs"/>
                        </a:rPr>
                        <a:t>More resource consumption</a:t>
                      </a:r>
                      <a:endParaRPr lang="zh-CN" altLang="en-US" sz="12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4: Lowest</a:t>
                      </a:r>
                      <a:endParaRPr lang="zh-CN" altLang="en-US" sz="1200" kern="1200" dirty="0">
                        <a:solidFill>
                          <a:schemeClr val="dk1"/>
                        </a:solidFill>
                        <a:latin typeface="+mn-lt"/>
                        <a:ea typeface="+mn-ea"/>
                        <a:cs typeface="+mn-cs"/>
                      </a:endParaRPr>
                    </a:p>
                    <a:p>
                      <a:pPr marL="0" algn="l" defTabSz="1219170" rtl="0" eaLnBrk="1" latinLnBrk="0" hangingPunct="1"/>
                      <a:endParaRPr lang="zh-CN" altLang="en-US" sz="1200" kern="1200" dirty="0">
                        <a:solidFill>
                          <a:schemeClr val="dk1"/>
                        </a:solidFill>
                        <a:latin typeface="+mn-lt"/>
                        <a:ea typeface="+mn-ea"/>
                        <a:cs typeface="+mn-cs"/>
                      </a:endParaRPr>
                    </a:p>
                  </a:txBody>
                  <a:tcPr/>
                </a:tc>
                <a:extLst>
                  <a:ext uri="{0D108BD9-81ED-4DB2-BD59-A6C34878D82A}">
                    <a16:rowId xmlns:a16="http://schemas.microsoft.com/office/drawing/2014/main" val="3542605162"/>
                  </a:ext>
                </a:extLst>
              </a:tr>
            </a:tbl>
          </a:graphicData>
        </a:graphic>
      </p:graphicFrame>
    </p:spTree>
    <p:extLst>
      <p:ext uri="{BB962C8B-B14F-4D97-AF65-F5344CB8AC3E}">
        <p14:creationId xmlns:p14="http://schemas.microsoft.com/office/powerpoint/2010/main" val="2666645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mso-contentType ?>
<SharedContentType xmlns="Microsoft.SharePoint.Taxonomy.ContentTypeSync" SourceId="34c87397-5fc1-491e-85e7-d6110dbe9cbd" ContentTypeId="0x0101" PreviousValue="false"/>
</file>

<file path=customXml/item5.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3C568A-0C46-4592-BB68-CDB41342D77A}">
  <ds:schemaRefs>
    <ds:schemaRef ds:uri="b4d06219-a142-4c5f-be55-53f74cb980c7"/>
    <ds:schemaRef ds:uri="http://schemas.microsoft.com/office/2006/documentManagement/types"/>
    <ds:schemaRef ds:uri="http://www.w3.org/XML/1998/namespace"/>
    <ds:schemaRef ds:uri="71c5aaf6-e6ce-465b-b873-5148d2a4c105"/>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687e87d0-d0a8-4c48-8f94-14f0c67212c5"/>
    <ds:schemaRef ds:uri="http://purl.org/dc/dcmitype/"/>
    <ds:schemaRef ds:uri="http://purl.org/dc/terms/"/>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4.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5.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25770</TotalTime>
  <Words>864</Words>
  <Application>Microsoft Office PowerPoint</Application>
  <PresentationFormat>宽屏</PresentationFormat>
  <Paragraphs>107</Paragraphs>
  <Slides>6</Slides>
  <Notes>1</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6</vt:i4>
      </vt:variant>
    </vt:vector>
  </HeadingPairs>
  <TitlesOfParts>
    <vt:vector size="13" baseType="lpstr">
      <vt:lpstr>宋体</vt:lpstr>
      <vt:lpstr>Arial</vt:lpstr>
      <vt:lpstr>Calibri</vt:lpstr>
      <vt:lpstr>Times New Roman</vt:lpstr>
      <vt:lpstr>Wingdings</vt:lpstr>
      <vt:lpstr>Office Theme</vt:lpstr>
      <vt:lpstr>Visio</vt:lpstr>
      <vt:lpstr>    DP on Cancelling solutions  (SA5 #148)   </vt:lpstr>
      <vt:lpstr>Service Operation and Event Type</vt:lpstr>
      <vt:lpstr>Cancelling Solutions</vt:lpstr>
      <vt:lpstr>Cancelling Solutions</vt:lpstr>
      <vt:lpstr>Solution Analysis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Huawei-1</cp:lastModifiedBy>
  <cp:revision>725</cp:revision>
  <dcterms:created xsi:type="dcterms:W3CDTF">2019-03-13T01:38:36Z</dcterms:created>
  <dcterms:modified xsi:type="dcterms:W3CDTF">2023-04-17T11:21:29Z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(3)8kCLbCz3vq0k96Wy77BmCt3EuNPpwyDlFQHeWux2rXUGMJnpHbG0xhE9kesGKYqFBVc6GQHK
uMY6L17BwvUqXG1bNAJ5HQUE6JZnkuYi4ndu/nFmUUct4xBrL1L6qlkbFErgNvPMKBBuxRho
+yrOTGG5Ls8MPJUw/pOAiXuBWBDeMS4usZm1QlIC/BusGts9xIqh97ULJnAyBKj7jeZ070LW
S+tdyQ5deL14b7za5f</vt:lpwstr>
  </property>
  <property fmtid="{D5CDD505-2E9C-101B-9397-08002B2CF9AE}" pid="4" name="_2015_ms_pID_7253431">
    <vt:lpwstr>AjZWNKhod7trZOojBZ8ov9AQdXDnjPsW8gifuaUF/Pn1Aqt9myacPl
MUb2BJGjCqcj/eBX+uzrYlmtAgr9CmylyUGLA5TfhHimmD9XuA0Y4jlXmSAzOno9HNw8piLg
ftMhCbJsetka3+DpxNVD1E5dci8gptGylmGNOvsDBHG35MoCmUXznFEtn8JSKUkfasEuwhI9
1E/h4vbq4nUabL6/iSCygKI8E/VZLEFbdq3+</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Kw==</vt:lpwstr>
  </property>
</Properties>
</file>