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6"/>
  </p:sldMasterIdLst>
  <p:notesMasterIdLst>
    <p:notesMasterId r:id="rId24"/>
  </p:notesMasterIdLst>
  <p:handoutMasterIdLst>
    <p:handoutMasterId r:id="rId25"/>
  </p:handoutMasterIdLst>
  <p:sldIdLst>
    <p:sldId id="303" r:id="rId7"/>
    <p:sldId id="948" r:id="rId8"/>
    <p:sldId id="2076136991" r:id="rId9"/>
    <p:sldId id="2134805337" r:id="rId10"/>
    <p:sldId id="2134805340" r:id="rId11"/>
    <p:sldId id="951" r:id="rId12"/>
    <p:sldId id="2134805344" r:id="rId13"/>
    <p:sldId id="2134805338" r:id="rId14"/>
    <p:sldId id="2134805329" r:id="rId15"/>
    <p:sldId id="955" r:id="rId16"/>
    <p:sldId id="2134805341" r:id="rId17"/>
    <p:sldId id="2134805342" r:id="rId18"/>
    <p:sldId id="2134805343" r:id="rId19"/>
    <p:sldId id="954" r:id="rId20"/>
    <p:sldId id="2134805334" r:id="rId21"/>
    <p:sldId id="2134805333" r:id="rId22"/>
    <p:sldId id="952" r:id="rId23"/>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0000FF"/>
    <a:srgbClr val="5C88D0"/>
    <a:srgbClr val="72AF2F"/>
    <a:srgbClr val="FFFFCC"/>
    <a:srgbClr val="C1E442"/>
    <a:srgbClr val="FFFF99"/>
    <a:srgbClr val="C6D254"/>
    <a:srgbClr val="00000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0B58F-5915-4E86-AD43-B4C9CCFA0B9E}" v="6" dt="2023-01-18T10:54:04.395"/>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90" autoAdjust="0"/>
    <p:restoredTop sz="94533" autoAdjust="0"/>
  </p:normalViewPr>
  <p:slideViewPr>
    <p:cSldViewPr snapToGrid="0">
      <p:cViewPr varScale="1">
        <p:scale>
          <a:sx n="88" d="100"/>
          <a:sy n="88" d="100"/>
        </p:scale>
        <p:origin x="653" y="3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45" d="100"/>
          <a:sy n="45" d="100"/>
        </p:scale>
        <p:origin x="2768" y="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un (NSB)" userId="ef6d28fa-f6d2-46f2-a5dd-bebee851067d" providerId="ADAL" clId="{8220B58F-5915-4E86-AD43-B4C9CCFA0B9E}"/>
    <pc:docChg chg="undo custSel modSld">
      <pc:chgData name="Sean Sun (NSB)" userId="ef6d28fa-f6d2-46f2-a5dd-bebee851067d" providerId="ADAL" clId="{8220B58F-5915-4E86-AD43-B4C9CCFA0B9E}" dt="2023-01-18T10:54:38.422" v="120" actId="1076"/>
      <pc:docMkLst>
        <pc:docMk/>
      </pc:docMkLst>
      <pc:sldChg chg="addSp modSp mod">
        <pc:chgData name="Sean Sun (NSB)" userId="ef6d28fa-f6d2-46f2-a5dd-bebee851067d" providerId="ADAL" clId="{8220B58F-5915-4E86-AD43-B4C9CCFA0B9E}" dt="2023-01-18T02:38:35.158" v="112" actId="20577"/>
        <pc:sldMkLst>
          <pc:docMk/>
          <pc:sldMk cId="4142213410" sldId="2134805338"/>
        </pc:sldMkLst>
        <pc:spChg chg="add mod">
          <ac:chgData name="Sean Sun (NSB)" userId="ef6d28fa-f6d2-46f2-a5dd-bebee851067d" providerId="ADAL" clId="{8220B58F-5915-4E86-AD43-B4C9CCFA0B9E}" dt="2023-01-18T02:38:05.574" v="104" actId="20577"/>
          <ac:spMkLst>
            <pc:docMk/>
            <pc:sldMk cId="4142213410" sldId="2134805338"/>
            <ac:spMk id="14" creationId="{074B90F2-BE10-49AB-9CF7-9E43DDF259DA}"/>
          </ac:spMkLst>
        </pc:spChg>
        <pc:spChg chg="add mod">
          <ac:chgData name="Sean Sun (NSB)" userId="ef6d28fa-f6d2-46f2-a5dd-bebee851067d" providerId="ADAL" clId="{8220B58F-5915-4E86-AD43-B4C9CCFA0B9E}" dt="2023-01-18T02:38:35.158" v="112" actId="20577"/>
          <ac:spMkLst>
            <pc:docMk/>
            <pc:sldMk cId="4142213410" sldId="2134805338"/>
            <ac:spMk id="15" creationId="{635027A9-DFE9-4F61-8BEA-2B1D49AAF5B7}"/>
          </ac:spMkLst>
        </pc:spChg>
      </pc:sldChg>
      <pc:sldChg chg="addSp modSp mod">
        <pc:chgData name="Sean Sun (NSB)" userId="ef6d28fa-f6d2-46f2-a5dd-bebee851067d" providerId="ADAL" clId="{8220B58F-5915-4E86-AD43-B4C9CCFA0B9E}" dt="2023-01-18T02:37:43.469" v="98" actId="20577"/>
        <pc:sldMkLst>
          <pc:docMk/>
          <pc:sldMk cId="3805521891" sldId="2134805343"/>
        </pc:sldMkLst>
        <pc:spChg chg="mod">
          <ac:chgData name="Sean Sun (NSB)" userId="ef6d28fa-f6d2-46f2-a5dd-bebee851067d" providerId="ADAL" clId="{8220B58F-5915-4E86-AD43-B4C9CCFA0B9E}" dt="2023-01-18T02:30:16.072" v="75" actId="20577"/>
          <ac:spMkLst>
            <pc:docMk/>
            <pc:sldMk cId="3805521891" sldId="2134805343"/>
            <ac:spMk id="6" creationId="{060E8E38-47D3-4B30-9ED5-D6183B5AE50D}"/>
          </ac:spMkLst>
        </pc:spChg>
        <pc:spChg chg="mod">
          <ac:chgData name="Sean Sun (NSB)" userId="ef6d28fa-f6d2-46f2-a5dd-bebee851067d" providerId="ADAL" clId="{8220B58F-5915-4E86-AD43-B4C9CCFA0B9E}" dt="2023-01-18T02:29:35.577" v="52" actId="1076"/>
          <ac:spMkLst>
            <pc:docMk/>
            <pc:sldMk cId="3805521891" sldId="2134805343"/>
            <ac:spMk id="7" creationId="{771B76A0-BFFF-4EB7-BAD1-5EB8F5FC5E3A}"/>
          </ac:spMkLst>
        </pc:spChg>
        <pc:spChg chg="mod">
          <ac:chgData name="Sean Sun (NSB)" userId="ef6d28fa-f6d2-46f2-a5dd-bebee851067d" providerId="ADAL" clId="{8220B58F-5915-4E86-AD43-B4C9CCFA0B9E}" dt="2023-01-18T02:29:43.353" v="55" actId="1076"/>
          <ac:spMkLst>
            <pc:docMk/>
            <pc:sldMk cId="3805521891" sldId="2134805343"/>
            <ac:spMk id="15" creationId="{1C9F93EC-E57B-4CB6-B93E-EFE4D73EE87E}"/>
          </ac:spMkLst>
        </pc:spChg>
        <pc:spChg chg="add mod">
          <ac:chgData name="Sean Sun (NSB)" userId="ef6d28fa-f6d2-46f2-a5dd-bebee851067d" providerId="ADAL" clId="{8220B58F-5915-4E86-AD43-B4C9CCFA0B9E}" dt="2023-01-18T02:37:43.469" v="98" actId="20577"/>
          <ac:spMkLst>
            <pc:docMk/>
            <pc:sldMk cId="3805521891" sldId="2134805343"/>
            <ac:spMk id="18" creationId="{5AC246B1-1E81-4C6D-8AC2-9F5086E37BC6}"/>
          </ac:spMkLst>
        </pc:spChg>
        <pc:cxnChg chg="mod">
          <ac:chgData name="Sean Sun (NSB)" userId="ef6d28fa-f6d2-46f2-a5dd-bebee851067d" providerId="ADAL" clId="{8220B58F-5915-4E86-AD43-B4C9CCFA0B9E}" dt="2023-01-18T02:29:38.184" v="53" actId="14100"/>
          <ac:cxnSpMkLst>
            <pc:docMk/>
            <pc:sldMk cId="3805521891" sldId="2134805343"/>
            <ac:cxnSpMk id="16" creationId="{D498941A-6C2E-464C-A1B6-1CBF58B4300F}"/>
          </ac:cxnSpMkLst>
        </pc:cxnChg>
        <pc:cxnChg chg="mod">
          <ac:chgData name="Sean Sun (NSB)" userId="ef6d28fa-f6d2-46f2-a5dd-bebee851067d" providerId="ADAL" clId="{8220B58F-5915-4E86-AD43-B4C9CCFA0B9E}" dt="2023-01-18T02:29:46.136" v="56" actId="14100"/>
          <ac:cxnSpMkLst>
            <pc:docMk/>
            <pc:sldMk cId="3805521891" sldId="2134805343"/>
            <ac:cxnSpMk id="17" creationId="{34DD2C01-66BA-42BD-9015-7A142DD679F2}"/>
          </ac:cxnSpMkLst>
        </pc:cxnChg>
      </pc:sldChg>
      <pc:sldChg chg="addSp delSp modSp mod">
        <pc:chgData name="Sean Sun (NSB)" userId="ef6d28fa-f6d2-46f2-a5dd-bebee851067d" providerId="ADAL" clId="{8220B58F-5915-4E86-AD43-B4C9CCFA0B9E}" dt="2023-01-18T10:54:38.422" v="120" actId="1076"/>
        <pc:sldMkLst>
          <pc:docMk/>
          <pc:sldMk cId="69503380" sldId="2134805344"/>
        </pc:sldMkLst>
        <pc:spChg chg="mod">
          <ac:chgData name="Sean Sun (NSB)" userId="ef6d28fa-f6d2-46f2-a5dd-bebee851067d" providerId="ADAL" clId="{8220B58F-5915-4E86-AD43-B4C9CCFA0B9E}" dt="2023-01-18T10:54:27.597" v="119" actId="1076"/>
          <ac:spMkLst>
            <pc:docMk/>
            <pc:sldMk cId="69503380" sldId="2134805344"/>
            <ac:spMk id="9" creationId="{A0518F84-1C19-44B6-AF6D-EAB4A331DC8E}"/>
          </ac:spMkLst>
        </pc:spChg>
        <pc:spChg chg="mod">
          <ac:chgData name="Sean Sun (NSB)" userId="ef6d28fa-f6d2-46f2-a5dd-bebee851067d" providerId="ADAL" clId="{8220B58F-5915-4E86-AD43-B4C9CCFA0B9E}" dt="2023-01-18T10:54:38.422" v="120" actId="1076"/>
          <ac:spMkLst>
            <pc:docMk/>
            <pc:sldMk cId="69503380" sldId="2134805344"/>
            <ac:spMk id="14" creationId="{4FC7A651-0348-4186-ACC1-A70820E854FD}"/>
          </ac:spMkLst>
        </pc:spChg>
        <pc:spChg chg="mod">
          <ac:chgData name="Sean Sun (NSB)" userId="ef6d28fa-f6d2-46f2-a5dd-bebee851067d" providerId="ADAL" clId="{8220B58F-5915-4E86-AD43-B4C9CCFA0B9E}" dt="2023-01-16T15:30:40.802" v="22" actId="1076"/>
          <ac:spMkLst>
            <pc:docMk/>
            <pc:sldMk cId="69503380" sldId="2134805344"/>
            <ac:spMk id="15" creationId="{1F485AED-8F28-4264-841B-689CE51EBF28}"/>
          </ac:spMkLst>
        </pc:spChg>
        <pc:picChg chg="add mod ord">
          <ac:chgData name="Sean Sun (NSB)" userId="ef6d28fa-f6d2-46f2-a5dd-bebee851067d" providerId="ADAL" clId="{8220B58F-5915-4E86-AD43-B4C9CCFA0B9E}" dt="2023-01-18T10:54:21.557" v="118" actId="167"/>
          <ac:picMkLst>
            <pc:docMk/>
            <pc:sldMk cId="69503380" sldId="2134805344"/>
            <ac:picMk id="5" creationId="{F19C0FBF-12D5-42B6-B9C8-F22713E38A71}"/>
          </ac:picMkLst>
        </pc:picChg>
        <pc:picChg chg="del">
          <ac:chgData name="Sean Sun (NSB)" userId="ef6d28fa-f6d2-46f2-a5dd-bebee851067d" providerId="ADAL" clId="{8220B58F-5915-4E86-AD43-B4C9CCFA0B9E}" dt="2023-01-16T15:28:52.822" v="0" actId="478"/>
          <ac:picMkLst>
            <pc:docMk/>
            <pc:sldMk cId="69503380" sldId="2134805344"/>
            <ac:picMk id="16" creationId="{02E245F1-6498-465C-BA07-2CF8CB148FAC}"/>
          </ac:picMkLst>
        </pc:picChg>
        <pc:picChg chg="add del mod">
          <ac:chgData name="Sean Sun (NSB)" userId="ef6d28fa-f6d2-46f2-a5dd-bebee851067d" providerId="ADAL" clId="{8220B58F-5915-4E86-AD43-B4C9CCFA0B9E}" dt="2023-01-16T15:29:42.921" v="11" actId="478"/>
          <ac:picMkLst>
            <pc:docMk/>
            <pc:sldMk cId="69503380" sldId="2134805344"/>
            <ac:picMk id="19" creationId="{DBEDDB77-B0D1-41AB-96E9-F71233478631}"/>
          </ac:picMkLst>
        </pc:picChg>
        <pc:picChg chg="add del mod ord">
          <ac:chgData name="Sean Sun (NSB)" userId="ef6d28fa-f6d2-46f2-a5dd-bebee851067d" providerId="ADAL" clId="{8220B58F-5915-4E86-AD43-B4C9CCFA0B9E}" dt="2023-01-18T10:54:11.781" v="116" actId="478"/>
          <ac:picMkLst>
            <pc:docMk/>
            <pc:sldMk cId="69503380" sldId="2134805344"/>
            <ac:picMk id="21" creationId="{C907608D-B130-42E5-80D3-807744CF97F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1/18/2023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1/18/2023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BB3565-DE1F-45E8-8B92-B6CEF3A5A934}" type="slidenum">
              <a:rPr lang="en-GB" altLang="en-US" smtClean="0"/>
              <a:pPr>
                <a:defRPr/>
              </a:pPr>
              <a:t>2</a:t>
            </a:fld>
            <a:endParaRPr lang="en-GB" altLang="en-US"/>
          </a:p>
        </p:txBody>
      </p:sp>
    </p:spTree>
    <p:extLst>
      <p:ext uri="{BB962C8B-B14F-4D97-AF65-F5344CB8AC3E}">
        <p14:creationId xmlns:p14="http://schemas.microsoft.com/office/powerpoint/2010/main" val="301278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3E261-3808-4523-A826-D56888313C90}" type="slidenum">
              <a:rPr lang="en-US" smtClean="0"/>
              <a:t>4</a:t>
            </a:fld>
            <a:endParaRPr lang="en-US"/>
          </a:p>
        </p:txBody>
      </p:sp>
    </p:spTree>
    <p:extLst>
      <p:ext uri="{BB962C8B-B14F-4D97-AF65-F5344CB8AC3E}">
        <p14:creationId xmlns:p14="http://schemas.microsoft.com/office/powerpoint/2010/main" val="398739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3E261-3808-4523-A826-D56888313C90}" type="slidenum">
              <a:rPr lang="en-US" smtClean="0"/>
              <a:t>5</a:t>
            </a:fld>
            <a:endParaRPr lang="en-US"/>
          </a:p>
        </p:txBody>
      </p:sp>
    </p:spTree>
    <p:extLst>
      <p:ext uri="{BB962C8B-B14F-4D97-AF65-F5344CB8AC3E}">
        <p14:creationId xmlns:p14="http://schemas.microsoft.com/office/powerpoint/2010/main" val="222041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r>
              <a:rPr lang="en-US" sz="1600" dirty="0">
                <a:solidFill>
                  <a:prstClr val="black"/>
                </a:solidFill>
                <a:latin typeface="Calibri Light" panose="020F0302020204030204"/>
                <a:ea typeface="+mn-ea"/>
              </a:rPr>
              <a:t>It’s safer to back up your branch before rebasing to make sure you don’t lose any changes. For example, consider a feature branch called my-feature-branch:</a:t>
            </a:r>
          </a:p>
          <a:p>
            <a:pPr defTabSz="1219170"/>
            <a:r>
              <a:rPr lang="en-US" sz="1600" dirty="0">
                <a:solidFill>
                  <a:prstClr val="black"/>
                </a:solidFill>
                <a:latin typeface="Calibri Light" panose="020F0302020204030204"/>
                <a:ea typeface="+mn-ea"/>
              </a:rPr>
              <a:t>Open your feature branch in the terminal:</a:t>
            </a:r>
          </a:p>
          <a:p>
            <a:pPr defTabSz="1219170"/>
            <a:r>
              <a:rPr lang="en-US" sz="1600" dirty="0">
                <a:solidFill>
                  <a:schemeClr val="bg1"/>
                </a:solidFill>
                <a:highlight>
                  <a:srgbClr val="000000"/>
                </a:highlight>
                <a:latin typeface="Calibri Light" panose="020F0302020204030204"/>
                <a:ea typeface="+mn-ea"/>
              </a:rPr>
              <a:t>  &gt;&gt; git checkout my-feature-branch</a:t>
            </a:r>
          </a:p>
          <a:p>
            <a:pPr defTabSz="1219170"/>
            <a:r>
              <a:rPr lang="en-US" sz="1600" dirty="0">
                <a:solidFill>
                  <a:prstClr val="black"/>
                </a:solidFill>
                <a:latin typeface="Calibri Light" panose="020F0302020204030204"/>
                <a:ea typeface="+mn-ea"/>
              </a:rPr>
              <a:t>Checkout a new branch from it:</a:t>
            </a:r>
          </a:p>
          <a:p>
            <a:pPr defTabSz="1219170"/>
            <a:r>
              <a:rPr lang="en-US" sz="1600" dirty="0">
                <a:solidFill>
                  <a:schemeClr val="bg1"/>
                </a:solidFill>
                <a:highlight>
                  <a:srgbClr val="000000"/>
                </a:highlight>
                <a:latin typeface="Calibri Light" panose="020F0302020204030204"/>
                <a:ea typeface="+mn-ea"/>
              </a:rPr>
              <a:t>  &gt;&gt; git checkout -b my-feature-branch-backup</a:t>
            </a:r>
          </a:p>
          <a:p>
            <a:pPr defTabSz="1219170"/>
            <a:r>
              <a:rPr lang="en-US" sz="1600" dirty="0">
                <a:solidFill>
                  <a:prstClr val="black"/>
                </a:solidFill>
                <a:latin typeface="Calibri Light" panose="020F0302020204030204"/>
                <a:ea typeface="+mn-ea"/>
              </a:rPr>
              <a:t>Go back to your original branch:</a:t>
            </a:r>
          </a:p>
          <a:p>
            <a:pPr defTabSz="1219170"/>
            <a:r>
              <a:rPr lang="en-US" sz="1600" dirty="0">
                <a:solidFill>
                  <a:schemeClr val="bg1"/>
                </a:solidFill>
                <a:highlight>
                  <a:srgbClr val="000000"/>
                </a:highlight>
                <a:latin typeface="Calibri Light" panose="020F0302020204030204"/>
                <a:ea typeface="+mn-ea"/>
              </a:rPr>
              <a:t>  &gt;&gt; git checkout my-feature-branch</a:t>
            </a:r>
          </a:p>
          <a:p>
            <a:endParaRPr lang="en-US" dirty="0"/>
          </a:p>
          <a:p>
            <a:pPr defTabSz="1219170">
              <a:lnSpc>
                <a:spcPct val="90000"/>
              </a:lnSpc>
              <a:spcAft>
                <a:spcPts val="800"/>
              </a:spcAft>
            </a:pPr>
            <a:r>
              <a:rPr lang="en-US" sz="1600" dirty="0">
                <a:solidFill>
                  <a:prstClr val="black"/>
                </a:solidFill>
                <a:latin typeface="Calibri Light" panose="020F0302020204030204"/>
              </a:rPr>
              <a:t>Now you can safely rebase it. If anything goes wrong, you can recover your changes by resetting my-feature-branch against my-feature-branch-backup:</a:t>
            </a:r>
          </a:p>
          <a:p>
            <a:pPr defTabSz="1219170">
              <a:lnSpc>
                <a:spcPct val="90000"/>
              </a:lnSpc>
              <a:spcAft>
                <a:spcPts val="800"/>
              </a:spcAft>
            </a:pPr>
            <a:r>
              <a:rPr lang="en-US" sz="1600" dirty="0">
                <a:solidFill>
                  <a:prstClr val="black"/>
                </a:solidFill>
                <a:latin typeface="Calibri Light" panose="020F0302020204030204"/>
              </a:rPr>
              <a:t>Make sure you’re in the correct branch (my-feature-branch):</a:t>
            </a:r>
          </a:p>
          <a:p>
            <a:pPr defTabSz="1219170">
              <a:lnSpc>
                <a:spcPct val="90000"/>
              </a:lnSpc>
              <a:spcAft>
                <a:spcPts val="800"/>
              </a:spcAft>
            </a:pPr>
            <a:r>
              <a:rPr lang="en-US" sz="1600" dirty="0">
                <a:solidFill>
                  <a:schemeClr val="bg1"/>
                </a:solidFill>
                <a:highlight>
                  <a:srgbClr val="000000"/>
                </a:highlight>
                <a:latin typeface="Calibri Light" panose="020F0302020204030204"/>
              </a:rPr>
              <a:t>  &gt;&gt; git checkout my-feature-branch</a:t>
            </a:r>
          </a:p>
          <a:p>
            <a:pPr defTabSz="1219170">
              <a:lnSpc>
                <a:spcPct val="90000"/>
              </a:lnSpc>
              <a:spcAft>
                <a:spcPts val="800"/>
              </a:spcAft>
            </a:pPr>
            <a:r>
              <a:rPr lang="en-US" sz="1600" dirty="0">
                <a:solidFill>
                  <a:prstClr val="black"/>
                </a:solidFill>
                <a:latin typeface="Calibri Light" panose="020F0302020204030204"/>
              </a:rPr>
              <a:t>Reset it against my-feature-branch-backup:</a:t>
            </a:r>
          </a:p>
          <a:p>
            <a:pPr defTabSz="1219170">
              <a:lnSpc>
                <a:spcPct val="90000"/>
              </a:lnSpc>
              <a:spcAft>
                <a:spcPts val="800"/>
              </a:spcAft>
            </a:pPr>
            <a:r>
              <a:rPr lang="en-US" sz="1600" dirty="0">
                <a:solidFill>
                  <a:schemeClr val="bg1"/>
                </a:solidFill>
                <a:highlight>
                  <a:srgbClr val="000000"/>
                </a:highlight>
                <a:latin typeface="Calibri Light" panose="020F0302020204030204"/>
              </a:rPr>
              <a:t>  &gt;&gt; git reset --hard my-feature-branch-backup</a:t>
            </a:r>
          </a:p>
          <a:p>
            <a:pPr defTabSz="1219170">
              <a:lnSpc>
                <a:spcPct val="90000"/>
              </a:lnSpc>
              <a:spcAft>
                <a:spcPts val="800"/>
              </a:spcAft>
            </a:pPr>
            <a:r>
              <a:rPr lang="en-US" sz="1600" dirty="0">
                <a:solidFill>
                  <a:prstClr val="black"/>
                </a:solidFill>
                <a:latin typeface="Calibri Light" panose="020F0302020204030204"/>
              </a:rPr>
              <a:t>Note that if you added changes to my-feature-branch after creating the backup branch, you lose them when resetting</a:t>
            </a:r>
            <a:r>
              <a:rPr lang="en-US" dirty="0">
                <a:solidFill>
                  <a:prstClr val="black"/>
                </a:solidFill>
                <a:latin typeface="Calibri Light" panose="020F0302020204030204"/>
              </a:rPr>
              <a:t>.</a:t>
            </a:r>
          </a:p>
          <a:p>
            <a:endParaRPr lang="en-US" dirty="0"/>
          </a:p>
        </p:txBody>
      </p:sp>
      <p:sp>
        <p:nvSpPr>
          <p:cNvPr id="4" name="Slide Number Placeholder 3"/>
          <p:cNvSpPr>
            <a:spLocks noGrp="1"/>
          </p:cNvSpPr>
          <p:nvPr>
            <p:ph type="sldNum" sz="quarter" idx="5"/>
          </p:nvPr>
        </p:nvSpPr>
        <p:spPr/>
        <p:txBody>
          <a:bodyPr/>
          <a:lstStyle/>
          <a:p>
            <a:fld id="{441F25FD-4320-431E-BA1E-7DE33EFB89BC}" type="slidenum">
              <a:rPr lang="en-US" smtClean="0"/>
              <a:t>15</a:t>
            </a:fld>
            <a:endParaRPr lang="en-US"/>
          </a:p>
        </p:txBody>
      </p:sp>
    </p:spTree>
    <p:extLst>
      <p:ext uri="{BB962C8B-B14F-4D97-AF65-F5344CB8AC3E}">
        <p14:creationId xmlns:p14="http://schemas.microsoft.com/office/powerpoint/2010/main" val="104989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fetch origin</a:t>
            </a:r>
          </a:p>
          <a:p>
            <a:r>
              <a:rPr lang="en-US" dirty="0"/>
              <a:t>git checkout -b "28.541_Rel17_CR0630_Stage3_update_for_UPF_and_PCF" "origin/28.541_Rel17_CR0630_Stage3_update_for_UPF_and_PCF"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git fetch origin</a:t>
            </a:r>
          </a:p>
          <a:p>
            <a:r>
              <a:rPr lang="en-US" altLang="zh-CN" sz="1200" dirty="0">
                <a:solidFill>
                  <a:srgbClr val="3333FF"/>
                </a:solidFill>
              </a:rPr>
              <a:t>git </a:t>
            </a:r>
            <a:r>
              <a:rPr lang="en-US" altLang="en-US" sz="1200" dirty="0">
                <a:solidFill>
                  <a:srgbClr val="3333FF"/>
                </a:solidFill>
              </a:rPr>
              <a:t>checkout -b “Integration_Rel16_SA5_138_YAML”  “origin/Integration_Rel16_SA5_138_YAML“  or </a:t>
            </a:r>
            <a:r>
              <a:rPr lang="en-US" altLang="zh-CN" sz="1200" dirty="0">
                <a:solidFill>
                  <a:srgbClr val="3333FF"/>
                </a:solidFill>
              </a:rPr>
              <a:t>integration</a:t>
            </a:r>
            <a:r>
              <a:rPr lang="zh-CN" altLang="en-US" sz="1200" dirty="0">
                <a:solidFill>
                  <a:srgbClr val="3333FF"/>
                </a:solidFill>
              </a:rPr>
              <a:t>已经有了</a:t>
            </a:r>
            <a:endParaRPr lang="en-US" altLang="en-US" sz="1200" dirty="0">
              <a:solidFill>
                <a:srgbClr val="3333FF"/>
              </a:solidFill>
            </a:endParaRPr>
          </a:p>
          <a:p>
            <a:r>
              <a:rPr lang="en-US" altLang="zh-CN" sz="1200" dirty="0">
                <a:solidFill>
                  <a:srgbClr val="3333FF"/>
                </a:solidFill>
              </a:rPr>
              <a:t>   git </a:t>
            </a:r>
            <a:r>
              <a:rPr lang="en-US" altLang="en-US" sz="1200" dirty="0">
                <a:solidFill>
                  <a:srgbClr val="3333FF"/>
                </a:solidFill>
              </a:rPr>
              <a:t>checkout  "Integration_Rel17_SA5_140_YAML" </a:t>
            </a:r>
          </a:p>
          <a:p>
            <a:r>
              <a:rPr lang="en-US" altLang="en-US" sz="1200" dirty="0">
                <a:solidFill>
                  <a:srgbClr val="3333FF"/>
                </a:solidFill>
              </a:rPr>
              <a:t>git merge  --no-ff "28.541_Rel17_CR0630_Stage3_update_for_UPF_and_PCF“</a:t>
            </a:r>
          </a:p>
          <a:p>
            <a:endParaRPr lang="en-US" altLang="en-US" sz="1200" dirty="0">
              <a:solidFill>
                <a:srgbClr val="3333FF"/>
              </a:solidFill>
            </a:endParaRPr>
          </a:p>
          <a:p>
            <a:r>
              <a:rPr lang="en-US" altLang="en-US" sz="1200" dirty="0">
                <a:solidFill>
                  <a:srgbClr val="3333FF"/>
                </a:solidFill>
              </a:rPr>
              <a:t>git push origin "Integration_Rel17_SA5_140_YAML" </a:t>
            </a:r>
          </a:p>
          <a:p>
            <a:endParaRPr lang="en-US" altLang="en-US" sz="1200" dirty="0">
              <a:solidFill>
                <a:srgbClr val="3333FF"/>
              </a:solidFill>
            </a:endParaRPr>
          </a:p>
          <a:p>
            <a:pPr defTabSz="1219170"/>
            <a:r>
              <a:rPr lang="en-US" sz="1200" dirty="0">
                <a:solidFill>
                  <a:prstClr val="black"/>
                </a:solidFill>
                <a:latin typeface="+mn-lt"/>
              </a:rPr>
              <a:t>## ----  </a:t>
            </a:r>
            <a:r>
              <a:rPr lang="en-US" sz="1200" dirty="0">
                <a:solidFill>
                  <a:prstClr val="black"/>
                </a:solidFill>
                <a:latin typeface="Calibri Light" panose="020F0302020204030204"/>
              </a:rPr>
              <a:t>Example for </a:t>
            </a:r>
            <a:r>
              <a:rPr lang="en-US" sz="1200" dirty="0">
                <a:solidFill>
                  <a:prstClr val="black"/>
                </a:solidFill>
                <a:latin typeface="+mn-lt"/>
              </a:rPr>
              <a:t>CR0584 </a:t>
            </a:r>
            <a:endParaRPr lang="en-US" sz="1200" dirty="0">
              <a:solidFill>
                <a:prstClr val="black"/>
              </a:solidFill>
              <a:latin typeface="Calibri Light" panose="020F0302020204030204"/>
            </a:endParaRPr>
          </a:p>
          <a:p>
            <a:pPr defTabSz="1219170"/>
            <a:r>
              <a:rPr lang="en-US" sz="1200" dirty="0">
                <a:solidFill>
                  <a:prstClr val="black"/>
                </a:solidFill>
                <a:latin typeface="Calibri Light" panose="020F0302020204030204"/>
              </a:rPr>
              <a:t>git fetch origin</a:t>
            </a:r>
          </a:p>
          <a:p>
            <a:pPr defTabSz="1219170"/>
            <a:r>
              <a:rPr lang="en-US" sz="1200" dirty="0">
                <a:solidFill>
                  <a:prstClr val="black"/>
                </a:solidFill>
                <a:latin typeface="Calibri Light" panose="020F0302020204030204"/>
              </a:rPr>
              <a:t>git checkout -b "TS28.541_CR0584_Enhance_NRM_to_support_local_NEF_selection" "origin/TS28.541_CR0584_Enhance_NRM_to_support_local_NEF_selection"</a:t>
            </a:r>
          </a:p>
          <a:p>
            <a:pPr defTabSz="1219170"/>
            <a:r>
              <a:rPr lang="en-US" sz="1200" dirty="0">
                <a:solidFill>
                  <a:prstClr val="black"/>
                </a:solidFill>
                <a:latin typeface="Calibri Light" panose="020F0302020204030204"/>
              </a:rPr>
              <a:t>git checkout  "Integration_Rel17_SA5_139_YAML" </a:t>
            </a:r>
          </a:p>
          <a:p>
            <a:pPr defTabSz="1219170"/>
            <a:r>
              <a:rPr lang="en-US" sz="1200" dirty="0">
                <a:solidFill>
                  <a:prstClr val="black"/>
                </a:solidFill>
                <a:latin typeface="Calibri Light" panose="020F0302020204030204"/>
              </a:rPr>
              <a:t>git merge  --no-ff "TS28.541_CR0584_Enhance_NRM_to_support_local_NEF_selection"</a:t>
            </a:r>
          </a:p>
          <a:p>
            <a:pPr defTabSz="1219170"/>
            <a:r>
              <a:rPr lang="en-US" sz="1200" dirty="0">
                <a:solidFill>
                  <a:prstClr val="black"/>
                </a:solidFill>
                <a:latin typeface="Calibri Light" panose="020F0302020204030204"/>
              </a:rPr>
              <a:t>git push origin "Integration_Rel17_SA5_139_YAML" </a:t>
            </a:r>
          </a:p>
          <a:p>
            <a:endParaRPr lang="en-US" altLang="en-US" sz="1200" dirty="0">
              <a:solidFill>
                <a:srgbClr val="3333FF"/>
              </a:solidFill>
            </a:endParaRPr>
          </a:p>
          <a:p>
            <a:endParaRPr lang="en-US" altLang="en-US" sz="1200" dirty="0">
              <a:solidFill>
                <a:srgbClr val="3333FF"/>
              </a:solidFill>
            </a:endParaRPr>
          </a:p>
          <a:p>
            <a:endParaRPr lang="en-US" dirty="0"/>
          </a:p>
        </p:txBody>
      </p:sp>
      <p:sp>
        <p:nvSpPr>
          <p:cNvPr id="4" name="Slide Number Placeholder 3"/>
          <p:cNvSpPr>
            <a:spLocks noGrp="1"/>
          </p:cNvSpPr>
          <p:nvPr>
            <p:ph type="sldNum" sz="quarter" idx="5"/>
          </p:nvPr>
        </p:nvSpPr>
        <p:spPr/>
        <p:txBody>
          <a:bodyPr/>
          <a:lstStyle/>
          <a:p>
            <a:fld id="{441F25FD-4320-431E-BA1E-7DE33EFB89BC}" type="slidenum">
              <a:rPr lang="en-US" smtClean="0"/>
              <a:t>16</a:t>
            </a:fld>
            <a:endParaRPr lang="en-US"/>
          </a:p>
        </p:txBody>
      </p:sp>
    </p:spTree>
    <p:extLst>
      <p:ext uri="{BB962C8B-B14F-4D97-AF65-F5344CB8AC3E}">
        <p14:creationId xmlns:p14="http://schemas.microsoft.com/office/powerpoint/2010/main" val="1092346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标题 4">
            <a:extLst>
              <a:ext uri="{FF2B5EF4-FFF2-40B4-BE49-F238E27FC236}">
                <a16:creationId xmlns:a16="http://schemas.microsoft.com/office/drawing/2014/main" id="{34B34A06-0E77-40D5-8C03-85C7F7B9475E}"/>
              </a:ext>
            </a:extLst>
          </p:cNvPr>
          <p:cNvSpPr>
            <a:spLocks noGrp="1"/>
          </p:cNvSpPr>
          <p:nvPr>
            <p:ph type="title"/>
          </p:nvPr>
        </p:nvSpPr>
        <p:spPr/>
        <p:txBody>
          <a:bodyPr/>
          <a:lstStyle/>
          <a:p>
            <a:r>
              <a:rPr lang="zh-CN" altLang="en-US" dirty="0"/>
              <a:t>单击此处编辑母版标题样式</a:t>
            </a: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mj-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mj-lt"/>
              </a:defRPr>
            </a:lvl1pPr>
          </a:lstStyle>
          <a:p>
            <a:pPr lvl="0"/>
            <a:r>
              <a:rPr lang="en-US" noProof="0"/>
              <a:t>Click to edit headline</a:t>
            </a:r>
          </a:p>
        </p:txBody>
      </p:sp>
      <p:sp>
        <p:nvSpPr>
          <p:cNvPr id="4" name="Text Placeholder 3"/>
          <p:cNvSpPr>
            <a:spLocks noGrp="1"/>
          </p:cNvSpPr>
          <p:nvPr>
            <p:ph type="body" sz="quarter" idx="12"/>
          </p:nvPr>
        </p:nvSpPr>
        <p:spPr>
          <a:xfrm>
            <a:off x="556800" y="1440000"/>
            <a:ext cx="110784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Nokia Pure Text Light" panose="020B0403020202020204" pitchFamily="34" charset="0"/>
                <a:ea typeface="Nokia Pure Text Light" panose="020B0403020202020204" pitchFamily="34" charset="0"/>
              </a:defRPr>
            </a:lvl1pPr>
            <a:lvl2pPr marL="307192" indent="0">
              <a:spcBef>
                <a:spcPts val="0"/>
              </a:spcBef>
              <a:spcAft>
                <a:spcPts val="800"/>
              </a:spcAft>
              <a:buNone/>
              <a:defRPr sz="1867">
                <a:solidFill>
                  <a:schemeClr val="tx2"/>
                </a:solidFill>
                <a:latin typeface="Nokia Pure Text Light" panose="020B0403020202020204" pitchFamily="34" charset="0"/>
                <a:ea typeface="Nokia Pure Text Light" panose="020B0403020202020204" pitchFamily="34" charset="0"/>
              </a:defRPr>
            </a:lvl2pPr>
            <a:lvl3pPr marL="616785" indent="0">
              <a:spcBef>
                <a:spcPts val="0"/>
              </a:spcBef>
              <a:spcAft>
                <a:spcPts val="800"/>
              </a:spcAft>
              <a:buNone/>
              <a:defRPr sz="1600">
                <a:solidFill>
                  <a:schemeClr val="tx2"/>
                </a:solidFill>
                <a:latin typeface="Nokia Pure Text Light" panose="020B0403020202020204" pitchFamily="34" charset="0"/>
                <a:ea typeface="Nokia Pure Text Light" panose="020B0403020202020204" pitchFamily="34" charset="0"/>
              </a:defRPr>
            </a:lvl3pPr>
            <a:lvl4pPr marL="923977" indent="0">
              <a:spcBef>
                <a:spcPts val="0"/>
              </a:spcBef>
              <a:spcAft>
                <a:spcPts val="800"/>
              </a:spcAft>
              <a:buNone/>
              <a:defRPr sz="1333">
                <a:solidFill>
                  <a:schemeClr val="tx2"/>
                </a:solidFill>
                <a:latin typeface="Nokia Pure Text Light" panose="020B0403020202020204" pitchFamily="34" charset="0"/>
                <a:ea typeface="Nokia Pure Text Light" panose="020B0403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Nokia Pure Text Light" panose="020B0403020202020204" pitchFamily="34" charset="0"/>
                <a:ea typeface="Nokia Pure Text Light" panose="020B0403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latin typeface="Nokia Pure Text Light" panose="020B0403020202020204" pitchFamily="34" charset="0"/>
                <a:ea typeface="Nokia Pure Text Light" panose="020B0403020202020204" pitchFamily="34" charset="0"/>
              </a:defRPr>
            </a:lvl6pPr>
            <a:lvl7pPr marL="2150346">
              <a:spcBef>
                <a:spcPts val="0"/>
              </a:spcBef>
              <a:spcAft>
                <a:spcPts val="800"/>
              </a:spcAft>
              <a:defRPr sz="933">
                <a:solidFill>
                  <a:schemeClr val="tx2"/>
                </a:solidFill>
                <a:latin typeface="Nokia Pure Text Light" panose="020B0403020202020204" pitchFamily="34" charset="0"/>
                <a:ea typeface="Nokia Pure Text Light" panose="020B0403020202020204" pitchFamily="34" charset="0"/>
              </a:defRPr>
            </a:lvl7pPr>
            <a:lvl8pPr marL="2457539">
              <a:spcBef>
                <a:spcPts val="0"/>
              </a:spcBef>
              <a:spcAft>
                <a:spcPts val="800"/>
              </a:spcAft>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372132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938327" y="6413501"/>
            <a:ext cx="5114811"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974515" y="6489360"/>
            <a:ext cx="7664660" cy="203249"/>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S5-231017 </a:t>
            </a:r>
            <a:r>
              <a:rPr lang="en-GB" sz="1100" b="1" kern="1200" spc="300" dirty="0">
                <a:solidFill>
                  <a:schemeClr val="tx1"/>
                </a:solidFill>
                <a:latin typeface="Arial" panose="020B0604020202020204" pitchFamily="34" charset="0"/>
                <a:ea typeface="+mn-ea"/>
                <a:cs typeface="Arial" panose="020B0604020202020204" pitchFamily="34" charset="0"/>
              </a:rPr>
              <a:t>Using </a:t>
            </a:r>
            <a:r>
              <a:rPr lang="en-US" altLang="zh-CN" sz="1100" b="1" kern="1200" spc="300" dirty="0">
                <a:solidFill>
                  <a:schemeClr val="tx1"/>
                </a:solidFill>
                <a:latin typeface="Arial" panose="020B0604020202020204" pitchFamily="34" charset="0"/>
                <a:ea typeface="+mn-ea"/>
                <a:cs typeface="Arial" panose="020B0604020202020204" pitchFamily="34" charset="0"/>
              </a:rPr>
              <a:t>Forge in SA5</a:t>
            </a:r>
            <a:endParaRPr lang="en-GB" sz="1100" b="1" kern="1200" spc="300" dirty="0">
              <a:solidFill>
                <a:schemeClr val="tx1"/>
              </a:solidFill>
              <a:latin typeface="Arial" panose="020B0604020202020204" pitchFamily="34" charset="0"/>
              <a:ea typeface="+mn-ea"/>
              <a:cs typeface="Arial" panose="020B0604020202020204" pitchFamily="34" charset="0"/>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2022</a:t>
            </a:r>
          </a:p>
        </p:txBody>
      </p:sp>
      <p:pic>
        <p:nvPicPr>
          <p:cNvPr id="11" name="Picture 13" descr="green2.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40"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docs.gitlab.com/ee/topics/git/git_rebase.html#regular-reba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it-scm.com/" TargetMode="External"/><Relationship Id="rId2" Type="http://schemas.openxmlformats.org/officeDocument/2006/relationships/image" Target="../media/image7.tmp"/><Relationship Id="rId1" Type="http://schemas.openxmlformats.org/officeDocument/2006/relationships/slideLayout" Target="../slideLayouts/slideLayout3.xml"/><Relationship Id="rId4" Type="http://schemas.openxmlformats.org/officeDocument/2006/relationships/hyperlink" Target="https://forge.3gpp.org/rep/help/user/index.m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hyperlink" Target="https://forge.3gpp.org/rep/sa5/M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forge.3gpp.org/rep/sa5/MnS/tree/Rel17-draf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252964" y="3104196"/>
            <a:ext cx="9502512" cy="1799940"/>
          </a:xfrm>
        </p:spPr>
        <p:txBody>
          <a:bodyPr>
            <a:noAutofit/>
          </a:bodyPr>
          <a:lstStyle/>
          <a:p>
            <a:pPr>
              <a:defRPr/>
            </a:pPr>
            <a:r>
              <a:rPr lang="en-GB" sz="4800" b="1" i="1">
                <a:effectLst>
                  <a:outerShdw blurRad="38100" dist="38100" dir="2700000" algn="tl">
                    <a:srgbClr val="C0C0C0"/>
                  </a:outerShdw>
                </a:effectLst>
              </a:rPr>
              <a:t>  </a:t>
            </a:r>
            <a:r>
              <a:rPr lang="en-GB" sz="4400" b="1"/>
              <a:t>Using </a:t>
            </a:r>
            <a:r>
              <a:rPr lang="en-US" altLang="zh-CN" sz="4400" b="1" dirty="0"/>
              <a:t>Forge in SA5</a:t>
            </a:r>
            <a:br>
              <a:rPr lang="en-US" altLang="zh-CN" sz="4400" b="1" dirty="0"/>
            </a:br>
            <a:r>
              <a:rPr lang="en-GB" altLang="zh-CN" sz="2800" b="1" dirty="0"/>
              <a:t> (updated for SA5 #146-bis)</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478420" y="4787484"/>
            <a:ext cx="8534400" cy="1035153"/>
          </a:xfrm>
        </p:spPr>
        <p:txBody>
          <a:bodyPr/>
          <a:lstStyle/>
          <a:p>
            <a:pPr>
              <a:lnSpc>
                <a:spcPct val="80000"/>
              </a:lnSpc>
            </a:pPr>
            <a:endParaRPr lang="en-US" altLang="zh-CN" sz="2400" dirty="0">
              <a:latin typeface="Arial" charset="0"/>
            </a:endParaRPr>
          </a:p>
          <a:p>
            <a:pPr>
              <a:lnSpc>
                <a:spcPct val="80000"/>
              </a:lnSpc>
            </a:pPr>
            <a:r>
              <a:rPr lang="en-US" altLang="zh-CN" sz="2400" dirty="0">
                <a:latin typeface="Arial" charset="0"/>
              </a:rPr>
              <a:t>Nokia, Nokia Shanghai Bell</a:t>
            </a:r>
            <a:endParaRPr lang="en-GB"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0F2D-387E-4271-81FA-9F0F667E2EC9}"/>
              </a:ext>
            </a:extLst>
          </p:cNvPr>
          <p:cNvSpPr>
            <a:spLocks noGrp="1"/>
          </p:cNvSpPr>
          <p:nvPr>
            <p:ph type="title"/>
          </p:nvPr>
        </p:nvSpPr>
        <p:spPr>
          <a:xfrm>
            <a:off x="141601" y="125569"/>
            <a:ext cx="11230444" cy="707265"/>
          </a:xfrm>
        </p:spPr>
        <p:txBody>
          <a:bodyPr/>
          <a:lstStyle/>
          <a:p>
            <a:r>
              <a:rPr lang="en-US" dirty="0"/>
              <a:t>Forge: Web IDE editor</a:t>
            </a:r>
          </a:p>
        </p:txBody>
      </p:sp>
      <p:pic>
        <p:nvPicPr>
          <p:cNvPr id="5" name="Content Placeholder 4" descr="Graphical user interface, application&#10;&#10;Description automatically generated">
            <a:extLst>
              <a:ext uri="{FF2B5EF4-FFF2-40B4-BE49-F238E27FC236}">
                <a16:creationId xmlns:a16="http://schemas.microsoft.com/office/drawing/2014/main" id="{590BCAB8-C256-4572-AFCF-A19B11BF95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614" y="766586"/>
            <a:ext cx="7030059" cy="1390771"/>
          </a:xfrm>
        </p:spPr>
      </p:pic>
      <p:pic>
        <p:nvPicPr>
          <p:cNvPr id="7" name="Picture 6" descr="Graphical user interface, text, application&#10;&#10;Description automatically generated">
            <a:extLst>
              <a:ext uri="{FF2B5EF4-FFF2-40B4-BE49-F238E27FC236}">
                <a16:creationId xmlns:a16="http://schemas.microsoft.com/office/drawing/2014/main" id="{29C2FE52-63A2-4ABE-8A87-2D386B7A2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86" y="1798988"/>
            <a:ext cx="7727350" cy="5002964"/>
          </a:xfrm>
          <a:prstGeom prst="rect">
            <a:avLst/>
          </a:prstGeom>
        </p:spPr>
      </p:pic>
      <p:sp>
        <p:nvSpPr>
          <p:cNvPr id="9" name="TextBox 8">
            <a:extLst>
              <a:ext uri="{FF2B5EF4-FFF2-40B4-BE49-F238E27FC236}">
                <a16:creationId xmlns:a16="http://schemas.microsoft.com/office/drawing/2014/main" id="{B3EEA657-8A23-401E-80B7-A79ACC95C0C5}"/>
              </a:ext>
            </a:extLst>
          </p:cNvPr>
          <p:cNvSpPr txBox="1"/>
          <p:nvPr/>
        </p:nvSpPr>
        <p:spPr>
          <a:xfrm>
            <a:off x="5973092" y="780242"/>
            <a:ext cx="3872247" cy="307777"/>
          </a:xfrm>
          <a:prstGeom prst="rect">
            <a:avLst/>
          </a:prstGeom>
          <a:noFill/>
          <a:ln>
            <a:solidFill>
              <a:srgbClr val="0000FF"/>
            </a:solidFill>
          </a:ln>
        </p:spPr>
        <p:txBody>
          <a:bodyPr wrap="square">
            <a:spAutoFit/>
          </a:bodyPr>
          <a:lstStyle/>
          <a:p>
            <a:pPr>
              <a:spcAft>
                <a:spcPts val="900"/>
              </a:spcAft>
            </a:pPr>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First Step : click “Web IDE” to start web IDE</a:t>
            </a:r>
          </a:p>
        </p:txBody>
      </p:sp>
      <p:sp>
        <p:nvSpPr>
          <p:cNvPr id="10" name="TextBox 9">
            <a:extLst>
              <a:ext uri="{FF2B5EF4-FFF2-40B4-BE49-F238E27FC236}">
                <a16:creationId xmlns:a16="http://schemas.microsoft.com/office/drawing/2014/main" id="{5E68DC78-819C-4412-9C65-A9653CEC9DD7}"/>
              </a:ext>
            </a:extLst>
          </p:cNvPr>
          <p:cNvSpPr txBox="1"/>
          <p:nvPr/>
        </p:nvSpPr>
        <p:spPr>
          <a:xfrm>
            <a:off x="64328" y="3884972"/>
            <a:ext cx="1120528" cy="738664"/>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means to change file name or move between folders</a:t>
            </a:r>
          </a:p>
        </p:txBody>
      </p:sp>
      <p:sp>
        <p:nvSpPr>
          <p:cNvPr id="11" name="TextBox 10">
            <a:extLst>
              <a:ext uri="{FF2B5EF4-FFF2-40B4-BE49-F238E27FC236}">
                <a16:creationId xmlns:a16="http://schemas.microsoft.com/office/drawing/2014/main" id="{2AAA8EE5-D8F0-40BC-B2A3-F9F9E2F3CE1B}"/>
              </a:ext>
            </a:extLst>
          </p:cNvPr>
          <p:cNvSpPr txBox="1"/>
          <p:nvPr/>
        </p:nvSpPr>
        <p:spPr>
          <a:xfrm>
            <a:off x="8652390" y="2311705"/>
            <a:ext cx="3286326" cy="969496"/>
          </a:xfrm>
          <a:prstGeom prst="rect">
            <a:avLst/>
          </a:prstGeom>
          <a:noFill/>
        </p:spPr>
        <p:txBody>
          <a:bodyPr wrap="square">
            <a:spAutoFit/>
          </a:bodyPr>
          <a:lstStyle/>
          <a:p>
            <a:pPr marL="342900" indent="-342900">
              <a:spcAft>
                <a:spcPts val="900"/>
              </a:spcAft>
              <a:buAutoNum type="arabicPeriod"/>
            </a:pPr>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Select one file for stage 3 contribution</a:t>
            </a:r>
          </a:p>
          <a:p>
            <a:pPr marL="342900" indent="-342900">
              <a:spcAft>
                <a:spcPts val="900"/>
              </a:spcAft>
              <a:buAutoNum type="arabicPeriod"/>
            </a:pPr>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In the right, it’s the editing window. </a:t>
            </a:r>
          </a:p>
          <a:p>
            <a:pPr marL="342900" indent="-342900">
              <a:spcAft>
                <a:spcPts val="900"/>
              </a:spcAft>
              <a:buAutoNum type="arabicPeriod"/>
            </a:pPr>
            <a:endPar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F491C131-E5F2-4402-8984-C3B9B54B2928}"/>
              </a:ext>
            </a:extLst>
          </p:cNvPr>
          <p:cNvCxnSpPr/>
          <p:nvPr/>
        </p:nvCxnSpPr>
        <p:spPr bwMode="auto">
          <a:xfrm flipV="1">
            <a:off x="1210614" y="3855076"/>
            <a:ext cx="1708597" cy="24469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2" name="TextBox 11">
            <a:extLst>
              <a:ext uri="{FF2B5EF4-FFF2-40B4-BE49-F238E27FC236}">
                <a16:creationId xmlns:a16="http://schemas.microsoft.com/office/drawing/2014/main" id="{695BA7E7-7FB5-4FE1-B7D7-0CCB05BBB9AB}"/>
              </a:ext>
            </a:extLst>
          </p:cNvPr>
          <p:cNvSpPr txBox="1"/>
          <p:nvPr/>
        </p:nvSpPr>
        <p:spPr>
          <a:xfrm>
            <a:off x="67971" y="2640291"/>
            <a:ext cx="619336"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Edit</a:t>
            </a:r>
          </a:p>
        </p:txBody>
      </p:sp>
      <p:sp>
        <p:nvSpPr>
          <p:cNvPr id="13" name="TextBox 12">
            <a:extLst>
              <a:ext uri="{FF2B5EF4-FFF2-40B4-BE49-F238E27FC236}">
                <a16:creationId xmlns:a16="http://schemas.microsoft.com/office/drawing/2014/main" id="{CB7D3F77-609E-450E-9476-403CF288FACE}"/>
              </a:ext>
            </a:extLst>
          </p:cNvPr>
          <p:cNvSpPr txBox="1"/>
          <p:nvPr/>
        </p:nvSpPr>
        <p:spPr>
          <a:xfrm>
            <a:off x="64328" y="3097141"/>
            <a:ext cx="619336"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Review</a:t>
            </a:r>
          </a:p>
        </p:txBody>
      </p:sp>
      <p:sp>
        <p:nvSpPr>
          <p:cNvPr id="14" name="TextBox 13">
            <a:extLst>
              <a:ext uri="{FF2B5EF4-FFF2-40B4-BE49-F238E27FC236}">
                <a16:creationId xmlns:a16="http://schemas.microsoft.com/office/drawing/2014/main" id="{56F21876-62AC-4E4F-9920-40EF0514C0B8}"/>
              </a:ext>
            </a:extLst>
          </p:cNvPr>
          <p:cNvSpPr txBox="1"/>
          <p:nvPr/>
        </p:nvSpPr>
        <p:spPr>
          <a:xfrm>
            <a:off x="64328" y="3492517"/>
            <a:ext cx="619336"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Commit</a:t>
            </a:r>
          </a:p>
        </p:txBody>
      </p:sp>
      <p:cxnSp>
        <p:nvCxnSpPr>
          <p:cNvPr id="15" name="Straight Arrow Connector 14">
            <a:extLst>
              <a:ext uri="{FF2B5EF4-FFF2-40B4-BE49-F238E27FC236}">
                <a16:creationId xmlns:a16="http://schemas.microsoft.com/office/drawing/2014/main" id="{3CDC6B93-CCF8-4DCE-B9E9-1CE4DFAB104F}"/>
              </a:ext>
            </a:extLst>
          </p:cNvPr>
          <p:cNvCxnSpPr>
            <a:cxnSpLocks/>
            <a:stCxn id="14" idx="3"/>
          </p:cNvCxnSpPr>
          <p:nvPr/>
        </p:nvCxnSpPr>
        <p:spPr bwMode="auto">
          <a:xfrm>
            <a:off x="683664" y="3619475"/>
            <a:ext cx="204978"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0CB2AA23-DA19-4F06-AB62-ABCE9A59B95E}"/>
              </a:ext>
            </a:extLst>
          </p:cNvPr>
          <p:cNvCxnSpPr>
            <a:cxnSpLocks/>
            <a:stCxn id="13" idx="3"/>
          </p:cNvCxnSpPr>
          <p:nvPr/>
        </p:nvCxnSpPr>
        <p:spPr bwMode="auto">
          <a:xfrm>
            <a:off x="683664" y="3224099"/>
            <a:ext cx="204978"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2EDD4B72-6006-4909-B151-D17F7D5AFA48}"/>
              </a:ext>
            </a:extLst>
          </p:cNvPr>
          <p:cNvCxnSpPr>
            <a:cxnSpLocks/>
            <a:stCxn id="12" idx="3"/>
          </p:cNvCxnSpPr>
          <p:nvPr/>
        </p:nvCxnSpPr>
        <p:spPr bwMode="auto">
          <a:xfrm>
            <a:off x="687307" y="2767249"/>
            <a:ext cx="201335"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3581582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0F2D-387E-4271-81FA-9F0F667E2EC9}"/>
              </a:ext>
            </a:extLst>
          </p:cNvPr>
          <p:cNvSpPr>
            <a:spLocks noGrp="1"/>
          </p:cNvSpPr>
          <p:nvPr>
            <p:ph type="title"/>
          </p:nvPr>
        </p:nvSpPr>
        <p:spPr>
          <a:xfrm>
            <a:off x="141601" y="125569"/>
            <a:ext cx="11689791" cy="707265"/>
          </a:xfrm>
        </p:spPr>
        <p:txBody>
          <a:bodyPr/>
          <a:lstStyle/>
          <a:p>
            <a:r>
              <a:rPr lang="en-US" dirty="0"/>
              <a:t>Forge: Web IDE (Review)</a:t>
            </a:r>
          </a:p>
        </p:txBody>
      </p:sp>
      <p:sp>
        <p:nvSpPr>
          <p:cNvPr id="9" name="TextBox 8">
            <a:extLst>
              <a:ext uri="{FF2B5EF4-FFF2-40B4-BE49-F238E27FC236}">
                <a16:creationId xmlns:a16="http://schemas.microsoft.com/office/drawing/2014/main" id="{B3EEA657-8A23-401E-80B7-A79ACC95C0C5}"/>
              </a:ext>
            </a:extLst>
          </p:cNvPr>
          <p:cNvSpPr txBox="1"/>
          <p:nvPr/>
        </p:nvSpPr>
        <p:spPr>
          <a:xfrm>
            <a:off x="5968799" y="856392"/>
            <a:ext cx="3872247" cy="307777"/>
          </a:xfrm>
          <a:prstGeom prst="rect">
            <a:avLst/>
          </a:prstGeom>
          <a:noFill/>
        </p:spPr>
        <p:txBody>
          <a:bodyPr wrap="square">
            <a:spAutoFit/>
          </a:bodyPr>
          <a:lstStyle/>
          <a:p>
            <a:pPr>
              <a:spcAft>
                <a:spcPts val="900"/>
              </a:spcAft>
            </a:pPr>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First Step : click “Web IDE” to start web IDE</a:t>
            </a:r>
          </a:p>
        </p:txBody>
      </p:sp>
      <p:pic>
        <p:nvPicPr>
          <p:cNvPr id="6" name="Picture 5" descr="Graphical user interface, text, application&#10;&#10;Description automatically generated">
            <a:extLst>
              <a:ext uri="{FF2B5EF4-FFF2-40B4-BE49-F238E27FC236}">
                <a16:creationId xmlns:a16="http://schemas.microsoft.com/office/drawing/2014/main" id="{4AC18DD3-EF81-4365-B437-2C74FA77C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90" y="885604"/>
            <a:ext cx="10851820" cy="5086791"/>
          </a:xfrm>
          <a:prstGeom prst="rect">
            <a:avLst/>
          </a:prstGeom>
        </p:spPr>
      </p:pic>
      <p:sp>
        <p:nvSpPr>
          <p:cNvPr id="7" name="TextBox 6">
            <a:extLst>
              <a:ext uri="{FF2B5EF4-FFF2-40B4-BE49-F238E27FC236}">
                <a16:creationId xmlns:a16="http://schemas.microsoft.com/office/drawing/2014/main" id="{D3AE84DE-B96C-428B-B09F-7BB400AB87E1}"/>
              </a:ext>
            </a:extLst>
          </p:cNvPr>
          <p:cNvSpPr txBox="1"/>
          <p:nvPr/>
        </p:nvSpPr>
        <p:spPr>
          <a:xfrm>
            <a:off x="4932542" y="3481434"/>
            <a:ext cx="2142252"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Line by line change comparison</a:t>
            </a:r>
          </a:p>
        </p:txBody>
      </p:sp>
      <p:sp>
        <p:nvSpPr>
          <p:cNvPr id="8" name="TextBox 7">
            <a:extLst>
              <a:ext uri="{FF2B5EF4-FFF2-40B4-BE49-F238E27FC236}">
                <a16:creationId xmlns:a16="http://schemas.microsoft.com/office/drawing/2014/main" id="{04FE876D-3F3F-4819-826F-8180C2F60EC6}"/>
              </a:ext>
            </a:extLst>
          </p:cNvPr>
          <p:cNvSpPr txBox="1"/>
          <p:nvPr/>
        </p:nvSpPr>
        <p:spPr>
          <a:xfrm>
            <a:off x="141601" y="2788121"/>
            <a:ext cx="860805" cy="57708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2 indicates number of file changed</a:t>
            </a:r>
          </a:p>
        </p:txBody>
      </p:sp>
    </p:spTree>
    <p:extLst>
      <p:ext uri="{BB962C8B-B14F-4D97-AF65-F5344CB8AC3E}">
        <p14:creationId xmlns:p14="http://schemas.microsoft.com/office/powerpoint/2010/main" val="357218104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0F2D-387E-4271-81FA-9F0F667E2EC9}"/>
              </a:ext>
            </a:extLst>
          </p:cNvPr>
          <p:cNvSpPr>
            <a:spLocks noGrp="1"/>
          </p:cNvSpPr>
          <p:nvPr>
            <p:ph type="title"/>
          </p:nvPr>
        </p:nvSpPr>
        <p:spPr>
          <a:xfrm>
            <a:off x="141601" y="125569"/>
            <a:ext cx="11732720" cy="707265"/>
          </a:xfrm>
        </p:spPr>
        <p:txBody>
          <a:bodyPr/>
          <a:lstStyle/>
          <a:p>
            <a:r>
              <a:rPr lang="en-US" dirty="0"/>
              <a:t>Forge: Web IDE for commit</a:t>
            </a:r>
          </a:p>
        </p:txBody>
      </p:sp>
      <p:pic>
        <p:nvPicPr>
          <p:cNvPr id="4" name="Picture 3" descr="Graphical user interface, text, application, email&#10;&#10;Description automatically generated">
            <a:extLst>
              <a:ext uri="{FF2B5EF4-FFF2-40B4-BE49-F238E27FC236}">
                <a16:creationId xmlns:a16="http://schemas.microsoft.com/office/drawing/2014/main" id="{5EAA4150-3DE7-4198-832A-328A009C4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94" y="1010280"/>
            <a:ext cx="10840389" cy="5094411"/>
          </a:xfrm>
          <a:prstGeom prst="rect">
            <a:avLst/>
          </a:prstGeom>
        </p:spPr>
      </p:pic>
      <p:sp>
        <p:nvSpPr>
          <p:cNvPr id="7" name="TextBox 6">
            <a:extLst>
              <a:ext uri="{FF2B5EF4-FFF2-40B4-BE49-F238E27FC236}">
                <a16:creationId xmlns:a16="http://schemas.microsoft.com/office/drawing/2014/main" id="{771B76A0-BFFF-4EB7-BAD1-5EB8F5FC5E3A}"/>
              </a:ext>
            </a:extLst>
          </p:cNvPr>
          <p:cNvSpPr txBox="1"/>
          <p:nvPr/>
        </p:nvSpPr>
        <p:spPr>
          <a:xfrm>
            <a:off x="69391" y="2934082"/>
            <a:ext cx="944683" cy="57708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“2” indicates number of file changed</a:t>
            </a:r>
          </a:p>
        </p:txBody>
      </p:sp>
      <p:sp>
        <p:nvSpPr>
          <p:cNvPr id="8" name="TextBox 7">
            <a:extLst>
              <a:ext uri="{FF2B5EF4-FFF2-40B4-BE49-F238E27FC236}">
                <a16:creationId xmlns:a16="http://schemas.microsoft.com/office/drawing/2014/main" id="{9BC4A51F-9679-41C9-BD92-C5289F6E51CB}"/>
              </a:ext>
            </a:extLst>
          </p:cNvPr>
          <p:cNvSpPr txBox="1"/>
          <p:nvPr/>
        </p:nvSpPr>
        <p:spPr>
          <a:xfrm>
            <a:off x="2922060" y="3605930"/>
            <a:ext cx="2418379" cy="57708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Commit message: for what purpose for this commit, good practice is to include CR number</a:t>
            </a:r>
          </a:p>
        </p:txBody>
      </p:sp>
      <p:sp>
        <p:nvSpPr>
          <p:cNvPr id="6" name="TextBox 5">
            <a:extLst>
              <a:ext uri="{FF2B5EF4-FFF2-40B4-BE49-F238E27FC236}">
                <a16:creationId xmlns:a16="http://schemas.microsoft.com/office/drawing/2014/main" id="{060E8E38-47D3-4B30-9ED5-D6183B5AE50D}"/>
              </a:ext>
            </a:extLst>
          </p:cNvPr>
          <p:cNvSpPr txBox="1"/>
          <p:nvPr/>
        </p:nvSpPr>
        <p:spPr>
          <a:xfrm>
            <a:off x="6329030" y="6174446"/>
            <a:ext cx="2862640"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if the validation is not green, fixed the code and commit till the validation is green.</a:t>
            </a:r>
          </a:p>
        </p:txBody>
      </p:sp>
    </p:spTree>
    <p:extLst>
      <p:ext uri="{BB962C8B-B14F-4D97-AF65-F5344CB8AC3E}">
        <p14:creationId xmlns:p14="http://schemas.microsoft.com/office/powerpoint/2010/main" val="404655123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0F2D-387E-4271-81FA-9F0F667E2EC9}"/>
              </a:ext>
            </a:extLst>
          </p:cNvPr>
          <p:cNvSpPr>
            <a:spLocks noGrp="1"/>
          </p:cNvSpPr>
          <p:nvPr>
            <p:ph type="title"/>
          </p:nvPr>
        </p:nvSpPr>
        <p:spPr>
          <a:xfrm>
            <a:off x="-306922" y="205539"/>
            <a:ext cx="11732720" cy="688556"/>
          </a:xfrm>
        </p:spPr>
        <p:txBody>
          <a:bodyPr/>
          <a:lstStyle/>
          <a:p>
            <a:r>
              <a:rPr lang="en-US" dirty="0"/>
              <a:t>Forge: </a:t>
            </a:r>
            <a:r>
              <a:rPr lang="en-US" sz="2800" dirty="0">
                <a:latin typeface="Calibri" panose="020F0502020204030204" pitchFamily="34" charset="0"/>
                <a:ea typeface="等线" panose="02010600030101010101" pitchFamily="2" charset="-122"/>
              </a:rPr>
              <a:t>Generating word CR (code change part) </a:t>
            </a:r>
            <a:br>
              <a:rPr lang="en-US" sz="2800" dirty="0">
                <a:latin typeface="Calibri" panose="020F0502020204030204" pitchFamily="34" charset="0"/>
                <a:ea typeface="等线" panose="02010600030101010101" pitchFamily="2" charset="-122"/>
              </a:rPr>
            </a:br>
            <a:r>
              <a:rPr lang="en-US" sz="2800" dirty="0">
                <a:latin typeface="Calibri" panose="020F0502020204030204" pitchFamily="34" charset="0"/>
                <a:ea typeface="等线" panose="02010600030101010101" pitchFamily="2" charset="-122"/>
              </a:rPr>
              <a:t>with a Draft merge request</a:t>
            </a:r>
            <a:endParaRPr lang="en-US" dirty="0"/>
          </a:p>
        </p:txBody>
      </p:sp>
      <p:sp>
        <p:nvSpPr>
          <p:cNvPr id="6" name="TextBox 5">
            <a:extLst>
              <a:ext uri="{FF2B5EF4-FFF2-40B4-BE49-F238E27FC236}">
                <a16:creationId xmlns:a16="http://schemas.microsoft.com/office/drawing/2014/main" id="{060E8E38-47D3-4B30-9ED5-D6183B5AE50D}"/>
              </a:ext>
            </a:extLst>
          </p:cNvPr>
          <p:cNvSpPr txBox="1"/>
          <p:nvPr/>
        </p:nvSpPr>
        <p:spPr>
          <a:xfrm>
            <a:off x="476701" y="4659159"/>
            <a:ext cx="5007796" cy="57708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2: before CR is approved in SA5 closing plenary meeting, the merge request shall be in status “Draft” by clicking “Mark as draft” button.  When in draft status, the title of merge request starts with “Draft:”, see example below.</a:t>
            </a:r>
          </a:p>
        </p:txBody>
      </p:sp>
      <p:pic>
        <p:nvPicPr>
          <p:cNvPr id="10" name="Picture 9" descr="Graphical user interface, text, application, email&#10;&#10;Description automatically generated">
            <a:extLst>
              <a:ext uri="{FF2B5EF4-FFF2-40B4-BE49-F238E27FC236}">
                <a16:creationId xmlns:a16="http://schemas.microsoft.com/office/drawing/2014/main" id="{4509453A-7B1E-44A9-85BB-D170B1CEF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01" y="1500585"/>
            <a:ext cx="8974988" cy="2987484"/>
          </a:xfrm>
          <a:prstGeom prst="rect">
            <a:avLst/>
          </a:prstGeom>
        </p:spPr>
      </p:pic>
      <p:sp>
        <p:nvSpPr>
          <p:cNvPr id="7" name="TextBox 6">
            <a:extLst>
              <a:ext uri="{FF2B5EF4-FFF2-40B4-BE49-F238E27FC236}">
                <a16:creationId xmlns:a16="http://schemas.microsoft.com/office/drawing/2014/main" id="{771B76A0-BFFF-4EB7-BAD1-5EB8F5FC5E3A}"/>
              </a:ext>
            </a:extLst>
          </p:cNvPr>
          <p:cNvSpPr txBox="1"/>
          <p:nvPr/>
        </p:nvSpPr>
        <p:spPr>
          <a:xfrm>
            <a:off x="9544400" y="3464625"/>
            <a:ext cx="2224122"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Click first option (“Download Word CR text:archive artifact)</a:t>
            </a:r>
          </a:p>
        </p:txBody>
      </p:sp>
      <p:pic>
        <p:nvPicPr>
          <p:cNvPr id="12" name="Picture 11">
            <a:extLst>
              <a:ext uri="{FF2B5EF4-FFF2-40B4-BE49-F238E27FC236}">
                <a16:creationId xmlns:a16="http://schemas.microsoft.com/office/drawing/2014/main" id="{FCCF6DF2-C4E3-4B13-AA67-209ACB08B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91" y="5276527"/>
            <a:ext cx="5302296" cy="641259"/>
          </a:xfrm>
          <a:prstGeom prst="rect">
            <a:avLst/>
          </a:prstGeom>
        </p:spPr>
      </p:pic>
      <p:sp>
        <p:nvSpPr>
          <p:cNvPr id="13" name="TextBox 12">
            <a:extLst>
              <a:ext uri="{FF2B5EF4-FFF2-40B4-BE49-F238E27FC236}">
                <a16:creationId xmlns:a16="http://schemas.microsoft.com/office/drawing/2014/main" id="{28A2C836-E790-4840-B622-0B4C7C4FAE00}"/>
              </a:ext>
            </a:extLst>
          </p:cNvPr>
          <p:cNvSpPr txBox="1"/>
          <p:nvPr/>
        </p:nvSpPr>
        <p:spPr>
          <a:xfrm>
            <a:off x="5765925" y="5320867"/>
            <a:ext cx="2075043" cy="738664"/>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Click “Mark as ready” button to make it ready for merge (e.g., when CR is approved in closing plenary meeting).</a:t>
            </a:r>
          </a:p>
        </p:txBody>
      </p:sp>
      <p:sp>
        <p:nvSpPr>
          <p:cNvPr id="14" name="TextBox 13">
            <a:extLst>
              <a:ext uri="{FF2B5EF4-FFF2-40B4-BE49-F238E27FC236}">
                <a16:creationId xmlns:a16="http://schemas.microsoft.com/office/drawing/2014/main" id="{069D11B9-9D53-409A-A1B1-6F8756C1A212}"/>
              </a:ext>
            </a:extLst>
          </p:cNvPr>
          <p:cNvSpPr txBox="1"/>
          <p:nvPr/>
        </p:nvSpPr>
        <p:spPr>
          <a:xfrm>
            <a:off x="9545355" y="3975473"/>
            <a:ext cx="2224122" cy="1061829"/>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 automatically generated word artifact is a Word file with line-by-line stage 3 change track per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Yaml file (for YANG, it’s a YANG file)</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The content may be used directly in Word CR (by adding your CR cover page)</a:t>
            </a:r>
          </a:p>
        </p:txBody>
      </p:sp>
      <p:pic>
        <p:nvPicPr>
          <p:cNvPr id="4" name="Picture 3" descr="A picture containing shape&#10;&#10;Description automatically generated">
            <a:extLst>
              <a:ext uri="{FF2B5EF4-FFF2-40B4-BE49-F238E27FC236}">
                <a16:creationId xmlns:a16="http://schemas.microsoft.com/office/drawing/2014/main" id="{222B0338-9D3C-4E1E-B29E-7D159A7CF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438" y="4756660"/>
            <a:ext cx="1695091" cy="404011"/>
          </a:xfrm>
          <a:prstGeom prst="rect">
            <a:avLst/>
          </a:prstGeom>
        </p:spPr>
      </p:pic>
      <p:sp>
        <p:nvSpPr>
          <p:cNvPr id="11" name="TextBox 10">
            <a:extLst>
              <a:ext uri="{FF2B5EF4-FFF2-40B4-BE49-F238E27FC236}">
                <a16:creationId xmlns:a16="http://schemas.microsoft.com/office/drawing/2014/main" id="{8AE8033A-81E3-49EC-B03F-41CB2D7B97FF}"/>
              </a:ext>
            </a:extLst>
          </p:cNvPr>
          <p:cNvSpPr txBox="1"/>
          <p:nvPr/>
        </p:nvSpPr>
        <p:spPr>
          <a:xfrm rot="19421671">
            <a:off x="-163774" y="377445"/>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Added for 146 bis</a:t>
            </a:r>
            <a:endParaRPr lang="en-US" dirty="0"/>
          </a:p>
        </p:txBody>
      </p:sp>
      <p:sp>
        <p:nvSpPr>
          <p:cNvPr id="15" name="TextBox 14">
            <a:extLst>
              <a:ext uri="{FF2B5EF4-FFF2-40B4-BE49-F238E27FC236}">
                <a16:creationId xmlns:a16="http://schemas.microsoft.com/office/drawing/2014/main" id="{1C9F93EC-E57B-4CB6-B93E-EFE4D73EE87E}"/>
              </a:ext>
            </a:extLst>
          </p:cNvPr>
          <p:cNvSpPr txBox="1"/>
          <p:nvPr/>
        </p:nvSpPr>
        <p:spPr>
          <a:xfrm>
            <a:off x="9544400" y="3106820"/>
            <a:ext cx="2224122"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open the merge request</a:t>
            </a:r>
          </a:p>
        </p:txBody>
      </p:sp>
      <p:cxnSp>
        <p:nvCxnSpPr>
          <p:cNvPr id="16" name="Straight Arrow Connector 15">
            <a:extLst>
              <a:ext uri="{FF2B5EF4-FFF2-40B4-BE49-F238E27FC236}">
                <a16:creationId xmlns:a16="http://schemas.microsoft.com/office/drawing/2014/main" id="{D498941A-6C2E-464C-A1B6-1CBF58B4300F}"/>
              </a:ext>
            </a:extLst>
          </p:cNvPr>
          <p:cNvCxnSpPr>
            <a:cxnSpLocks/>
            <a:stCxn id="7" idx="1"/>
          </p:cNvCxnSpPr>
          <p:nvPr/>
        </p:nvCxnSpPr>
        <p:spPr bwMode="auto">
          <a:xfrm flipH="1" flipV="1">
            <a:off x="9187336" y="3464625"/>
            <a:ext cx="357064" cy="20774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34DD2C01-66BA-42BD-9015-7A142DD679F2}"/>
              </a:ext>
            </a:extLst>
          </p:cNvPr>
          <p:cNvCxnSpPr>
            <a:cxnSpLocks/>
            <a:stCxn id="15" idx="1"/>
          </p:cNvCxnSpPr>
          <p:nvPr/>
        </p:nvCxnSpPr>
        <p:spPr bwMode="auto">
          <a:xfrm flipH="1" flipV="1">
            <a:off x="6886169" y="1764668"/>
            <a:ext cx="2658231" cy="147372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5" name="TextBox 24">
            <a:extLst>
              <a:ext uri="{FF2B5EF4-FFF2-40B4-BE49-F238E27FC236}">
                <a16:creationId xmlns:a16="http://schemas.microsoft.com/office/drawing/2014/main" id="{42FB2ACD-A312-4D75-A74D-57EDD0E816C7}"/>
              </a:ext>
            </a:extLst>
          </p:cNvPr>
          <p:cNvSpPr txBox="1"/>
          <p:nvPr/>
        </p:nvSpPr>
        <p:spPr>
          <a:xfrm>
            <a:off x="394290" y="1145151"/>
            <a:ext cx="9151063" cy="307777"/>
          </a:xfrm>
          <a:prstGeom prst="rect">
            <a:avLst/>
          </a:prstGeom>
          <a:noFill/>
        </p:spPr>
        <p:txBody>
          <a:bodyPr wrap="square">
            <a:spAutoFit/>
          </a:bodyPr>
          <a:lstStyle/>
          <a:p>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This function is newly introduced function from Forge in late 2022. </a:t>
            </a:r>
            <a:endParaRPr lang="en-US" dirty="0"/>
          </a:p>
        </p:txBody>
      </p:sp>
      <p:sp>
        <p:nvSpPr>
          <p:cNvPr id="18" name="TextBox 17">
            <a:extLst>
              <a:ext uri="{FF2B5EF4-FFF2-40B4-BE49-F238E27FC236}">
                <a16:creationId xmlns:a16="http://schemas.microsoft.com/office/drawing/2014/main" id="{5AC246B1-1E81-4C6D-8AC2-9F5086E37BC6}"/>
              </a:ext>
            </a:extLst>
          </p:cNvPr>
          <p:cNvSpPr txBox="1"/>
          <p:nvPr/>
        </p:nvSpPr>
        <p:spPr>
          <a:xfrm>
            <a:off x="9544400" y="1302898"/>
            <a:ext cx="2224122" cy="1708160"/>
          </a:xfrm>
          <a:prstGeom prst="rect">
            <a:avLst/>
          </a:prstGeom>
          <a:noFill/>
          <a:ln>
            <a:solidFill>
              <a:srgbClr val="0000FF"/>
            </a:solidFill>
          </a:ln>
        </p:spPr>
        <p:txBody>
          <a:bodyPr wrap="square">
            <a:spAutoFit/>
          </a:bodyPr>
          <a:lstStyle/>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1: Contribution author creates a merge request towards the Integration branch before meeting start. At this stage the MR shall be marked as a draft MR. If a CR includes both YANG and YAML changes, two separate MRs are needed. The MR Forge link(s) shall be added to the MS Word CR's cover page 'Other Comments' section."</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0552189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B2FF-4BBA-4FCE-A27D-238C6248D317}"/>
              </a:ext>
            </a:extLst>
          </p:cNvPr>
          <p:cNvSpPr>
            <a:spLocks noGrp="1"/>
          </p:cNvSpPr>
          <p:nvPr>
            <p:ph type="title"/>
          </p:nvPr>
        </p:nvSpPr>
        <p:spPr>
          <a:xfrm>
            <a:off x="652463" y="228600"/>
            <a:ext cx="11247616" cy="1143000"/>
          </a:xfrm>
        </p:spPr>
        <p:txBody>
          <a:bodyPr/>
          <a:lstStyle/>
          <a:p>
            <a:r>
              <a:rPr lang="en-US" dirty="0"/>
              <a:t>Forge: advanced tips</a:t>
            </a:r>
          </a:p>
        </p:txBody>
      </p:sp>
      <p:sp>
        <p:nvSpPr>
          <p:cNvPr id="3" name="Content Placeholder 2">
            <a:extLst>
              <a:ext uri="{FF2B5EF4-FFF2-40B4-BE49-F238E27FC236}">
                <a16:creationId xmlns:a16="http://schemas.microsoft.com/office/drawing/2014/main" id="{3DC3E6D7-C307-4B28-8132-F281C28EF9A9}"/>
              </a:ext>
            </a:extLst>
          </p:cNvPr>
          <p:cNvSpPr>
            <a:spLocks noGrp="1"/>
          </p:cNvSpPr>
          <p:nvPr>
            <p:ph idx="1"/>
          </p:nvPr>
        </p:nvSpPr>
        <p:spPr>
          <a:xfrm>
            <a:off x="647700" y="1578645"/>
            <a:ext cx="11183938" cy="3426943"/>
          </a:xfrm>
        </p:spPr>
        <p:txBody>
          <a:bodyPr/>
          <a:lstStyle/>
          <a:p>
            <a:r>
              <a:rPr lang="en-US" dirty="0"/>
              <a:t>Rebase and command line rebase</a:t>
            </a:r>
          </a:p>
          <a:p>
            <a:r>
              <a:rPr lang="en-US" dirty="0"/>
              <a:t>Merge confliction handling</a:t>
            </a:r>
          </a:p>
        </p:txBody>
      </p:sp>
      <p:sp>
        <p:nvSpPr>
          <p:cNvPr id="6" name="TextBox 5">
            <a:extLst>
              <a:ext uri="{FF2B5EF4-FFF2-40B4-BE49-F238E27FC236}">
                <a16:creationId xmlns:a16="http://schemas.microsoft.com/office/drawing/2014/main" id="{EBB447A5-C98C-4238-9A00-657E3814D55B}"/>
              </a:ext>
            </a:extLst>
          </p:cNvPr>
          <p:cNvSpPr txBox="1"/>
          <p:nvPr/>
        </p:nvSpPr>
        <p:spPr>
          <a:xfrm>
            <a:off x="1038895" y="4713200"/>
            <a:ext cx="8854826" cy="892552"/>
          </a:xfrm>
          <a:prstGeom prst="rect">
            <a:avLst/>
          </a:prstGeom>
          <a:noFill/>
        </p:spPr>
        <p:txBody>
          <a:bodyPr wrap="square">
            <a:spAutoFit/>
          </a:bodyPr>
          <a:lstStyle/>
          <a:p>
            <a:r>
              <a:rPr lang="en-US" dirty="0"/>
              <a:t>Note: </a:t>
            </a:r>
          </a:p>
          <a:p>
            <a:r>
              <a:rPr lang="en-US" dirty="0"/>
              <a:t>&gt; Only for advanced user or code moderators.</a:t>
            </a:r>
          </a:p>
          <a:p>
            <a:r>
              <a:rPr lang="en-US" dirty="0"/>
              <a:t>&gt; Assumed the user has good experience with git </a:t>
            </a:r>
            <a:r>
              <a:rPr lang="en-US"/>
              <a:t>and has </a:t>
            </a:r>
            <a:r>
              <a:rPr lang="en-US" dirty="0"/>
              <a:t>a local git environment as well as some common tools for code editing, comparison, etc.</a:t>
            </a:r>
          </a:p>
        </p:txBody>
      </p:sp>
    </p:spTree>
    <p:extLst>
      <p:ext uri="{BB962C8B-B14F-4D97-AF65-F5344CB8AC3E}">
        <p14:creationId xmlns:p14="http://schemas.microsoft.com/office/powerpoint/2010/main" val="180631674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Git rebase illustration">
            <a:extLst>
              <a:ext uri="{FF2B5EF4-FFF2-40B4-BE49-F238E27FC236}">
                <a16:creationId xmlns:a16="http://schemas.microsoft.com/office/drawing/2014/main" id="{7BAAAF89-BFA1-4921-9DBD-67096470D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4" y="432735"/>
            <a:ext cx="7952375" cy="3645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EC9AEF0-9FB0-4761-BE94-38B0C07570D4}"/>
              </a:ext>
            </a:extLst>
          </p:cNvPr>
          <p:cNvSpPr>
            <a:spLocks noGrp="1"/>
          </p:cNvSpPr>
          <p:nvPr>
            <p:ph type="body" sz="quarter" idx="11"/>
          </p:nvPr>
        </p:nvSpPr>
        <p:spPr>
          <a:xfrm>
            <a:off x="556800" y="164531"/>
            <a:ext cx="11078400" cy="412800"/>
          </a:xfrm>
        </p:spPr>
        <p:txBody>
          <a:bodyPr/>
          <a:lstStyle/>
          <a:p>
            <a:pPr algn="ctr">
              <a:spcBef>
                <a:spcPct val="0"/>
              </a:spcBef>
            </a:pPr>
            <a:r>
              <a:rPr lang="en-US" altLang="zh-CN" sz="4200" dirty="0">
                <a:solidFill>
                  <a:srgbClr val="FF0000"/>
                </a:solidFill>
                <a:ea typeface="+mj-ea"/>
                <a:cs typeface="+mj-cs"/>
              </a:rPr>
              <a:t>Git:</a:t>
            </a:r>
            <a:r>
              <a:rPr lang="zh-CN" altLang="en-US" sz="4200" dirty="0">
                <a:solidFill>
                  <a:srgbClr val="FF0000"/>
                </a:solidFill>
                <a:ea typeface="+mj-ea"/>
                <a:cs typeface="+mj-cs"/>
              </a:rPr>
              <a:t> </a:t>
            </a:r>
            <a:r>
              <a:rPr lang="en-US" altLang="zh-CN" sz="4200" dirty="0">
                <a:solidFill>
                  <a:srgbClr val="FF0000"/>
                </a:solidFill>
                <a:ea typeface="+mj-ea"/>
                <a:cs typeface="+mj-cs"/>
              </a:rPr>
              <a:t>Rebase</a:t>
            </a:r>
            <a:endParaRPr lang="en-US" sz="4200" dirty="0">
              <a:solidFill>
                <a:srgbClr val="FF0000"/>
              </a:solidFill>
              <a:ea typeface="+mj-ea"/>
              <a:cs typeface="+mj-cs"/>
            </a:endParaRPr>
          </a:p>
        </p:txBody>
      </p:sp>
      <p:sp>
        <p:nvSpPr>
          <p:cNvPr id="4" name="Text Placeholder 3">
            <a:extLst>
              <a:ext uri="{FF2B5EF4-FFF2-40B4-BE49-F238E27FC236}">
                <a16:creationId xmlns:a16="http://schemas.microsoft.com/office/drawing/2014/main" id="{3C37C985-4003-4849-A2E2-6D4AE03F2782}"/>
              </a:ext>
            </a:extLst>
          </p:cNvPr>
          <p:cNvSpPr>
            <a:spLocks noGrp="1"/>
          </p:cNvSpPr>
          <p:nvPr>
            <p:ph type="body" sz="quarter" idx="12"/>
          </p:nvPr>
        </p:nvSpPr>
        <p:spPr>
          <a:xfrm>
            <a:off x="8150460" y="1368910"/>
            <a:ext cx="3529776" cy="1711230"/>
          </a:xfrm>
          <a:ln>
            <a:solidFill>
              <a:srgbClr val="0000FF"/>
            </a:solidFill>
          </a:ln>
        </p:spPr>
        <p:txBody>
          <a:bodyPr>
            <a:normAutofit fontScale="92500"/>
          </a:bodyPr>
          <a:lstStyle/>
          <a:p>
            <a:r>
              <a:rPr lang="en-US" sz="1600" dirty="0">
                <a:solidFill>
                  <a:srgbClr val="0000FF"/>
                </a:solidFill>
              </a:rPr>
              <a:t>When you rebase:</a:t>
            </a:r>
          </a:p>
          <a:p>
            <a:pPr marL="285750" indent="-285750">
              <a:buFont typeface="Arial" panose="020B0604020202020204" pitchFamily="34" charset="0"/>
              <a:buChar char="•"/>
            </a:pPr>
            <a:r>
              <a:rPr lang="en-US" sz="1400" dirty="0">
                <a:solidFill>
                  <a:srgbClr val="0000FF"/>
                </a:solidFill>
              </a:rPr>
              <a:t>Git imports all the commits submitted to main after the moment you created your feature branch until the present moment.</a:t>
            </a:r>
          </a:p>
          <a:p>
            <a:pPr marL="285750" indent="-285750">
              <a:buFont typeface="Arial" panose="020B0604020202020204" pitchFamily="34" charset="0"/>
              <a:buChar char="•"/>
            </a:pPr>
            <a:r>
              <a:rPr lang="en-US" sz="1400" dirty="0">
                <a:solidFill>
                  <a:srgbClr val="0000FF"/>
                </a:solidFill>
              </a:rPr>
              <a:t>Git puts the commits you have in your feature branch on top of all the commits imported from main:</a:t>
            </a:r>
          </a:p>
        </p:txBody>
      </p:sp>
      <p:sp>
        <p:nvSpPr>
          <p:cNvPr id="7" name="Rectangle 6">
            <a:extLst>
              <a:ext uri="{FF2B5EF4-FFF2-40B4-BE49-F238E27FC236}">
                <a16:creationId xmlns:a16="http://schemas.microsoft.com/office/drawing/2014/main" id="{E32FF6A9-FAD3-47FB-9C75-5FC278003210}"/>
              </a:ext>
            </a:extLst>
          </p:cNvPr>
          <p:cNvSpPr/>
          <p:nvPr/>
        </p:nvSpPr>
        <p:spPr>
          <a:xfrm>
            <a:off x="3942257" y="3015765"/>
            <a:ext cx="4208203" cy="261610"/>
          </a:xfrm>
          <a:prstGeom prst="rect">
            <a:avLst/>
          </a:prstGeom>
        </p:spPr>
        <p:txBody>
          <a:bodyPr wrap="none">
            <a:spAutoFit/>
          </a:bodyPr>
          <a:lstStyle/>
          <a:p>
            <a:r>
              <a:rPr lang="en-US" sz="1100" dirty="0">
                <a:hlinkClick r:id="rId4"/>
              </a:rPr>
              <a:t>Figure is from: Introduction to Git rebase and force-push | GitLab</a:t>
            </a:r>
            <a:endParaRPr lang="en-US" sz="1100" dirty="0"/>
          </a:p>
        </p:txBody>
      </p:sp>
      <p:sp>
        <p:nvSpPr>
          <p:cNvPr id="9" name="Rectangle 8">
            <a:extLst>
              <a:ext uri="{FF2B5EF4-FFF2-40B4-BE49-F238E27FC236}">
                <a16:creationId xmlns:a16="http://schemas.microsoft.com/office/drawing/2014/main" id="{015D9211-6963-4588-95C4-BB4AEAEA6012}"/>
              </a:ext>
            </a:extLst>
          </p:cNvPr>
          <p:cNvSpPr/>
          <p:nvPr/>
        </p:nvSpPr>
        <p:spPr>
          <a:xfrm>
            <a:off x="789191" y="4046942"/>
            <a:ext cx="6394796" cy="2308324"/>
          </a:xfrm>
          <a:prstGeom prst="rect">
            <a:avLst/>
          </a:prstGeom>
          <a:ln>
            <a:solidFill>
              <a:srgbClr val="00B0F0"/>
            </a:solidFill>
          </a:ln>
        </p:spPr>
        <p:txBody>
          <a:bodyPr wrap="square">
            <a:spAutoFit/>
          </a:bodyPr>
          <a:lstStyle/>
          <a:p>
            <a:r>
              <a:rPr lang="en-US" sz="1200" dirty="0"/>
              <a:t>git fetch origin </a:t>
            </a:r>
          </a:p>
          <a:p>
            <a:r>
              <a:rPr lang="en-US" sz="1200" dirty="0"/>
              <a:t>git fetch origin Rel17-draft</a:t>
            </a:r>
          </a:p>
          <a:p>
            <a:r>
              <a:rPr lang="en-US" sz="1200" dirty="0"/>
              <a:t>git checkout "Integration_Rel17_SA5_140_YAML" </a:t>
            </a:r>
          </a:p>
          <a:p>
            <a:r>
              <a:rPr lang="en-US" sz="1200" dirty="0"/>
              <a:t>git pull</a:t>
            </a:r>
          </a:p>
          <a:p>
            <a:endParaRPr lang="en-US" sz="1200" dirty="0"/>
          </a:p>
          <a:p>
            <a:r>
              <a:rPr lang="en-US" sz="1200" dirty="0"/>
              <a:t>## --- backup 140_yaml branch &amp; switch back --</a:t>
            </a:r>
          </a:p>
          <a:p>
            <a:r>
              <a:rPr lang="en-US" sz="1200" dirty="0"/>
              <a:t>&gt;&gt; git checkout -b "Integration_Rel17_SA5_140_YAML_rebaseBK26Jan2022" </a:t>
            </a:r>
          </a:p>
          <a:p>
            <a:r>
              <a:rPr lang="en-US" sz="1200" dirty="0"/>
              <a:t>&gt;&gt; git checkout "Integration_Rel17_SA5_140_YAML" </a:t>
            </a:r>
          </a:p>
          <a:p>
            <a:r>
              <a:rPr lang="en-US" sz="1200" dirty="0"/>
              <a:t>git rebase "origin/Rel17-draft"</a:t>
            </a:r>
          </a:p>
          <a:p>
            <a:endParaRPr lang="en-US" sz="1200" dirty="0"/>
          </a:p>
          <a:p>
            <a:r>
              <a:rPr lang="en-US" sz="1200" dirty="0"/>
              <a:t>git pull</a:t>
            </a:r>
          </a:p>
          <a:p>
            <a:r>
              <a:rPr lang="en-US" sz="1200" dirty="0"/>
              <a:t>git push origin "Integration_Rel17_SA5_140_YAML"</a:t>
            </a:r>
          </a:p>
        </p:txBody>
      </p:sp>
      <p:sp>
        <p:nvSpPr>
          <p:cNvPr id="8" name="Rectangle 7">
            <a:extLst>
              <a:ext uri="{FF2B5EF4-FFF2-40B4-BE49-F238E27FC236}">
                <a16:creationId xmlns:a16="http://schemas.microsoft.com/office/drawing/2014/main" id="{EA8E6AB6-4349-4A78-BFEE-CF6879A23AA8}"/>
              </a:ext>
            </a:extLst>
          </p:cNvPr>
          <p:cNvSpPr/>
          <p:nvPr/>
        </p:nvSpPr>
        <p:spPr>
          <a:xfrm>
            <a:off x="4555006" y="6055434"/>
            <a:ext cx="4853891" cy="253916"/>
          </a:xfrm>
          <a:prstGeom prst="rect">
            <a:avLst/>
          </a:prstGeom>
          <a:ln>
            <a:solidFill>
              <a:srgbClr val="0000FF"/>
            </a:solidFill>
          </a:ln>
        </p:spPr>
        <p:txBody>
          <a:bodyPr wrap="square">
            <a:spAutoFit/>
          </a:bodyPr>
          <a:lstStyle/>
          <a:p>
            <a:r>
              <a:rPr lang="en-US" altLang="en-US" sz="1050" dirty="0">
                <a:solidFill>
                  <a:srgbClr val="3333FF"/>
                </a:solidFill>
              </a:rPr>
              <a:t>This command is to push commit (rebase) in </a:t>
            </a:r>
            <a:r>
              <a:rPr lang="en-US" altLang="zh-CN" sz="1050" dirty="0">
                <a:solidFill>
                  <a:srgbClr val="3333FF"/>
                </a:solidFill>
              </a:rPr>
              <a:t>local branch to remote repo</a:t>
            </a:r>
            <a:endParaRPr lang="en-US" sz="1050" dirty="0">
              <a:solidFill>
                <a:srgbClr val="3333FF"/>
              </a:solidFill>
            </a:endParaRPr>
          </a:p>
        </p:txBody>
      </p:sp>
      <p:sp>
        <p:nvSpPr>
          <p:cNvPr id="10" name="Rectangle 9">
            <a:extLst>
              <a:ext uri="{FF2B5EF4-FFF2-40B4-BE49-F238E27FC236}">
                <a16:creationId xmlns:a16="http://schemas.microsoft.com/office/drawing/2014/main" id="{4810C35F-4E19-4B23-97E0-9821C2D8A825}"/>
              </a:ext>
            </a:extLst>
          </p:cNvPr>
          <p:cNvSpPr/>
          <p:nvPr/>
        </p:nvSpPr>
        <p:spPr>
          <a:xfrm>
            <a:off x="4501700" y="4924230"/>
            <a:ext cx="7054519" cy="253916"/>
          </a:xfrm>
          <a:prstGeom prst="rect">
            <a:avLst/>
          </a:prstGeom>
          <a:ln>
            <a:solidFill>
              <a:srgbClr val="0000FF"/>
            </a:solidFill>
          </a:ln>
        </p:spPr>
        <p:txBody>
          <a:bodyPr wrap="square">
            <a:spAutoFit/>
          </a:bodyPr>
          <a:lstStyle/>
          <a:p>
            <a:r>
              <a:rPr lang="en-US" altLang="zh-CN" sz="1050" dirty="0">
                <a:solidFill>
                  <a:srgbClr val="3333FF"/>
                </a:solidFill>
                <a:latin typeface="Arial" panose="020B0604020202020204" pitchFamily="34" charset="0"/>
                <a:cs typeface="Arial" panose="020B0604020202020204" pitchFamily="34" charset="0"/>
              </a:rPr>
              <a:t>Command to create a backup branch, which has all contents before rebase, could be used for recovery anytime</a:t>
            </a:r>
            <a:endParaRPr lang="en-US" sz="1050" dirty="0">
              <a:solidFill>
                <a:srgbClr val="3333F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68AD4E-3BFD-4B34-A968-6AF307041554}"/>
              </a:ext>
            </a:extLst>
          </p:cNvPr>
          <p:cNvSpPr txBox="1"/>
          <p:nvPr/>
        </p:nvSpPr>
        <p:spPr>
          <a:xfrm>
            <a:off x="699752" y="3739165"/>
            <a:ext cx="6096000" cy="307777"/>
          </a:xfrm>
          <a:prstGeom prst="rect">
            <a:avLst/>
          </a:prstGeom>
          <a:noFill/>
        </p:spPr>
        <p:txBody>
          <a:bodyPr wrap="square">
            <a:spAutoFit/>
          </a:bodyPr>
          <a:lstStyle/>
          <a:p>
            <a:r>
              <a:rPr lang="en-US" altLang="zh-CN" sz="1400" dirty="0">
                <a:solidFill>
                  <a:srgbClr val="3333FF"/>
                </a:solidFill>
                <a:latin typeface="Arial" panose="020B0604020202020204" pitchFamily="34" charset="0"/>
                <a:cs typeface="Arial" panose="020B0604020202020204" pitchFamily="34" charset="0"/>
              </a:rPr>
              <a:t>Command line example for rebased </a:t>
            </a:r>
            <a:endParaRPr lang="en-US" dirty="0"/>
          </a:p>
        </p:txBody>
      </p:sp>
    </p:spTree>
    <p:extLst>
      <p:ext uri="{BB962C8B-B14F-4D97-AF65-F5344CB8AC3E}">
        <p14:creationId xmlns:p14="http://schemas.microsoft.com/office/powerpoint/2010/main" val="75798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B2BB92-902D-43ED-BEAA-F4F33B7B3405}"/>
              </a:ext>
            </a:extLst>
          </p:cNvPr>
          <p:cNvSpPr>
            <a:spLocks noGrp="1"/>
          </p:cNvSpPr>
          <p:nvPr>
            <p:ph type="body" sz="quarter" idx="11"/>
          </p:nvPr>
        </p:nvSpPr>
        <p:spPr>
          <a:xfrm>
            <a:off x="349280" y="119111"/>
            <a:ext cx="11078400" cy="412800"/>
          </a:xfrm>
        </p:spPr>
        <p:txBody>
          <a:bodyPr/>
          <a:lstStyle/>
          <a:p>
            <a:pPr algn="ctr">
              <a:spcBef>
                <a:spcPct val="0"/>
              </a:spcBef>
            </a:pPr>
            <a:r>
              <a:rPr lang="en-US" altLang="zh-CN" sz="3600" dirty="0">
                <a:solidFill>
                  <a:srgbClr val="FF0000"/>
                </a:solidFill>
                <a:ea typeface="+mj-ea"/>
                <a:cs typeface="+mj-cs"/>
              </a:rPr>
              <a:t>Git: Merge Request handling</a:t>
            </a:r>
            <a:endParaRPr lang="en-US" sz="3600" dirty="0">
              <a:solidFill>
                <a:srgbClr val="FF0000"/>
              </a:solidFill>
              <a:ea typeface="+mj-ea"/>
              <a:cs typeface="+mj-cs"/>
            </a:endParaRPr>
          </a:p>
        </p:txBody>
      </p:sp>
      <p:pic>
        <p:nvPicPr>
          <p:cNvPr id="5" name="Picture 4">
            <a:extLst>
              <a:ext uri="{FF2B5EF4-FFF2-40B4-BE49-F238E27FC236}">
                <a16:creationId xmlns:a16="http://schemas.microsoft.com/office/drawing/2014/main" id="{72887E52-A8B2-4793-A772-34FD88234496}"/>
              </a:ext>
            </a:extLst>
          </p:cNvPr>
          <p:cNvPicPr>
            <a:picLocks noChangeAspect="1"/>
          </p:cNvPicPr>
          <p:nvPr/>
        </p:nvPicPr>
        <p:blipFill>
          <a:blip r:embed="rId3"/>
          <a:stretch>
            <a:fillRect/>
          </a:stretch>
        </p:blipFill>
        <p:spPr>
          <a:xfrm>
            <a:off x="349280" y="943592"/>
            <a:ext cx="8232603" cy="5013514"/>
          </a:xfrm>
          <a:prstGeom prst="rect">
            <a:avLst/>
          </a:prstGeom>
        </p:spPr>
      </p:pic>
      <p:sp>
        <p:nvSpPr>
          <p:cNvPr id="6" name="Rectangle 5">
            <a:extLst>
              <a:ext uri="{FF2B5EF4-FFF2-40B4-BE49-F238E27FC236}">
                <a16:creationId xmlns:a16="http://schemas.microsoft.com/office/drawing/2014/main" id="{E514BBBB-D30C-4634-9065-A59C87E49DA1}"/>
              </a:ext>
            </a:extLst>
          </p:cNvPr>
          <p:cNvSpPr/>
          <p:nvPr/>
        </p:nvSpPr>
        <p:spPr>
          <a:xfrm>
            <a:off x="8474560" y="1739848"/>
            <a:ext cx="3077899" cy="600164"/>
          </a:xfrm>
          <a:prstGeom prst="rect">
            <a:avLst/>
          </a:prstGeom>
        </p:spPr>
        <p:txBody>
          <a:bodyPr wrap="square">
            <a:spAutoFit/>
          </a:bodyPr>
          <a:lstStyle/>
          <a:p>
            <a:r>
              <a:rPr lang="en-US" altLang="zh-CN" sz="1100" u="sng" dirty="0">
                <a:solidFill>
                  <a:srgbClr val="3333FF"/>
                </a:solidFill>
              </a:rPr>
              <a:t>Fetch origin </a:t>
            </a:r>
            <a:r>
              <a:rPr lang="en-US" altLang="zh-CN" sz="1100" dirty="0">
                <a:solidFill>
                  <a:srgbClr val="3333FF"/>
                </a:solidFill>
              </a:rPr>
              <a:t>copies all branches from remote </a:t>
            </a:r>
            <a:r>
              <a:rPr lang="en-US" altLang="en-US" sz="1100" dirty="0">
                <a:solidFill>
                  <a:srgbClr val="3333FF"/>
                </a:solidFill>
              </a:rPr>
              <a:t>refs/heads name space and store them to local refs/remotes/origin name space</a:t>
            </a:r>
            <a:endParaRPr lang="en-US" sz="1100" dirty="0">
              <a:solidFill>
                <a:srgbClr val="3333FF"/>
              </a:solidFill>
            </a:endParaRPr>
          </a:p>
        </p:txBody>
      </p:sp>
      <p:sp>
        <p:nvSpPr>
          <p:cNvPr id="7" name="Rectangle 6">
            <a:extLst>
              <a:ext uri="{FF2B5EF4-FFF2-40B4-BE49-F238E27FC236}">
                <a16:creationId xmlns:a16="http://schemas.microsoft.com/office/drawing/2014/main" id="{A6B37D4D-5C95-46A7-9552-9A815E6493AC}"/>
              </a:ext>
            </a:extLst>
          </p:cNvPr>
          <p:cNvSpPr/>
          <p:nvPr/>
        </p:nvSpPr>
        <p:spPr>
          <a:xfrm>
            <a:off x="8474560" y="2536104"/>
            <a:ext cx="3021982" cy="600164"/>
          </a:xfrm>
          <a:prstGeom prst="rect">
            <a:avLst/>
          </a:prstGeom>
        </p:spPr>
        <p:txBody>
          <a:bodyPr wrap="square">
            <a:spAutoFit/>
          </a:bodyPr>
          <a:lstStyle/>
          <a:p>
            <a:r>
              <a:rPr lang="en-US" altLang="zh-CN" sz="1100" dirty="0">
                <a:solidFill>
                  <a:srgbClr val="3333FF"/>
                </a:solidFill>
              </a:rPr>
              <a:t>Create a local branch from remote branch and switch to local branch 28.623_xx</a:t>
            </a:r>
          </a:p>
          <a:p>
            <a:r>
              <a:rPr lang="en-US" sz="1100" dirty="0">
                <a:solidFill>
                  <a:srgbClr val="3333FF"/>
                </a:solidFill>
              </a:rPr>
              <a:t>(Note: Same branch name is used)</a:t>
            </a:r>
          </a:p>
        </p:txBody>
      </p:sp>
      <p:sp>
        <p:nvSpPr>
          <p:cNvPr id="8" name="Rectangle 7">
            <a:extLst>
              <a:ext uri="{FF2B5EF4-FFF2-40B4-BE49-F238E27FC236}">
                <a16:creationId xmlns:a16="http://schemas.microsoft.com/office/drawing/2014/main" id="{589CFDF9-E43A-41B9-B1BE-DC5BD17AA599}"/>
              </a:ext>
            </a:extLst>
          </p:cNvPr>
          <p:cNvSpPr/>
          <p:nvPr/>
        </p:nvSpPr>
        <p:spPr>
          <a:xfrm>
            <a:off x="5273177" y="3927112"/>
            <a:ext cx="6405525" cy="430887"/>
          </a:xfrm>
          <a:prstGeom prst="rect">
            <a:avLst/>
          </a:prstGeom>
        </p:spPr>
        <p:txBody>
          <a:bodyPr wrap="square">
            <a:spAutoFit/>
          </a:bodyPr>
          <a:lstStyle/>
          <a:p>
            <a:r>
              <a:rPr lang="en-US" altLang="zh-CN" sz="1100" dirty="0">
                <a:solidFill>
                  <a:srgbClr val="3333FF"/>
                </a:solidFill>
              </a:rPr>
              <a:t>Alternatively, 2</a:t>
            </a:r>
            <a:r>
              <a:rPr lang="en-US" altLang="zh-CN" sz="1100" baseline="30000" dirty="0">
                <a:solidFill>
                  <a:srgbClr val="3333FF"/>
                </a:solidFill>
              </a:rPr>
              <a:t>nd</a:t>
            </a:r>
            <a:r>
              <a:rPr lang="en-US" altLang="zh-CN" sz="1100" dirty="0">
                <a:solidFill>
                  <a:srgbClr val="3333FF"/>
                </a:solidFill>
              </a:rPr>
              <a:t> command can be:</a:t>
            </a:r>
          </a:p>
          <a:p>
            <a:r>
              <a:rPr lang="en-US" altLang="zh-CN" sz="1100" dirty="0">
                <a:solidFill>
                  <a:srgbClr val="3333FF"/>
                </a:solidFill>
              </a:rPr>
              <a:t>git </a:t>
            </a:r>
            <a:r>
              <a:rPr lang="en-US" altLang="en-US" sz="1100" dirty="0">
                <a:solidFill>
                  <a:srgbClr val="3333FF"/>
                </a:solidFill>
              </a:rPr>
              <a:t>checkout -b "Integration_Rel16_SA5_138_YAML"  "origin/Integration_Rel16_SA5_138_YAML“</a:t>
            </a:r>
          </a:p>
        </p:txBody>
      </p:sp>
      <p:sp>
        <p:nvSpPr>
          <p:cNvPr id="9" name="Rectangle 8">
            <a:extLst>
              <a:ext uri="{FF2B5EF4-FFF2-40B4-BE49-F238E27FC236}">
                <a16:creationId xmlns:a16="http://schemas.microsoft.com/office/drawing/2014/main" id="{E872CE0B-B23D-42FF-8966-EDFA8D152F17}"/>
              </a:ext>
            </a:extLst>
          </p:cNvPr>
          <p:cNvSpPr/>
          <p:nvPr/>
        </p:nvSpPr>
        <p:spPr>
          <a:xfrm>
            <a:off x="5273178" y="4686805"/>
            <a:ext cx="6223364" cy="261610"/>
          </a:xfrm>
          <a:prstGeom prst="rect">
            <a:avLst/>
          </a:prstGeom>
        </p:spPr>
        <p:txBody>
          <a:bodyPr wrap="square">
            <a:spAutoFit/>
          </a:bodyPr>
          <a:lstStyle/>
          <a:p>
            <a:r>
              <a:rPr lang="en-US" altLang="zh-CN" sz="1100" dirty="0">
                <a:solidFill>
                  <a:srgbClr val="3333FF"/>
                </a:solidFill>
              </a:rPr>
              <a:t>Use some tools (vim, VSC, </a:t>
            </a:r>
            <a:r>
              <a:rPr lang="en-US" altLang="zh-CN" sz="1100" noProof="1">
                <a:solidFill>
                  <a:srgbClr val="3333FF"/>
                </a:solidFill>
              </a:rPr>
              <a:t>WinMerge</a:t>
            </a:r>
            <a:r>
              <a:rPr lang="en-US" altLang="zh-CN" sz="1100" dirty="0">
                <a:solidFill>
                  <a:srgbClr val="3333FF"/>
                </a:solidFill>
              </a:rPr>
              <a:t>, etc.) to resolve confliction,</a:t>
            </a:r>
            <a:r>
              <a:rPr lang="zh-CN" altLang="en-US" sz="1100" dirty="0">
                <a:solidFill>
                  <a:srgbClr val="3333FF"/>
                </a:solidFill>
              </a:rPr>
              <a:t> </a:t>
            </a:r>
            <a:r>
              <a:rPr lang="en-US" altLang="zh-CN" sz="1100" dirty="0">
                <a:solidFill>
                  <a:srgbClr val="3333FF"/>
                </a:solidFill>
              </a:rPr>
              <a:t>then “git add x, git commit x”</a:t>
            </a:r>
            <a:endParaRPr lang="en-US" sz="1100" dirty="0">
              <a:solidFill>
                <a:srgbClr val="3333FF"/>
              </a:solidFill>
            </a:endParaRPr>
          </a:p>
        </p:txBody>
      </p:sp>
      <p:sp>
        <p:nvSpPr>
          <p:cNvPr id="2" name="Rectangle 1">
            <a:extLst>
              <a:ext uri="{FF2B5EF4-FFF2-40B4-BE49-F238E27FC236}">
                <a16:creationId xmlns:a16="http://schemas.microsoft.com/office/drawing/2014/main" id="{28848EDC-A0DB-4979-BC08-61B40042F54E}"/>
              </a:ext>
            </a:extLst>
          </p:cNvPr>
          <p:cNvSpPr/>
          <p:nvPr/>
        </p:nvSpPr>
        <p:spPr>
          <a:xfrm>
            <a:off x="7239497" y="5323532"/>
            <a:ext cx="4257045" cy="1061829"/>
          </a:xfrm>
          <a:prstGeom prst="rect">
            <a:avLst/>
          </a:prstGeom>
          <a:ln>
            <a:solidFill>
              <a:srgbClr val="0000FF"/>
            </a:solidFill>
          </a:ln>
        </p:spPr>
        <p:txBody>
          <a:bodyPr wrap="square">
            <a:spAutoFit/>
          </a:bodyPr>
          <a:lstStyle/>
          <a:p>
            <a:pPr defTabSz="1219170"/>
            <a:r>
              <a:rPr lang="en-US" sz="900" dirty="0">
                <a:solidFill>
                  <a:prstClr val="black"/>
                </a:solidFill>
              </a:rPr>
              <a:t>## ----  </a:t>
            </a:r>
            <a:r>
              <a:rPr lang="en-US" sz="900" dirty="0">
                <a:solidFill>
                  <a:prstClr val="black"/>
                </a:solidFill>
                <a:latin typeface="Calibri Light" panose="020F0302020204030204"/>
              </a:rPr>
              <a:t>Example for </a:t>
            </a:r>
            <a:r>
              <a:rPr lang="en-US" sz="900" dirty="0">
                <a:solidFill>
                  <a:prstClr val="black"/>
                </a:solidFill>
              </a:rPr>
              <a:t>CR0584 </a:t>
            </a:r>
            <a:endParaRPr lang="en-US" sz="900" dirty="0">
              <a:solidFill>
                <a:prstClr val="black"/>
              </a:solidFill>
              <a:latin typeface="Calibri Light" panose="020F0302020204030204"/>
            </a:endParaRPr>
          </a:p>
          <a:p>
            <a:pPr defTabSz="1219170"/>
            <a:r>
              <a:rPr lang="en-US" sz="900" dirty="0">
                <a:solidFill>
                  <a:prstClr val="black"/>
                </a:solidFill>
                <a:latin typeface="Calibri Light" panose="020F0302020204030204"/>
              </a:rPr>
              <a:t>git fetch origin</a:t>
            </a:r>
          </a:p>
          <a:p>
            <a:pPr defTabSz="1219170"/>
            <a:r>
              <a:rPr lang="en-US" sz="900" dirty="0">
                <a:solidFill>
                  <a:prstClr val="black"/>
                </a:solidFill>
                <a:latin typeface="Calibri Light" panose="020F0302020204030204"/>
              </a:rPr>
              <a:t>git checkout -b "TS28.541_CR0584_Enhance_NRM_to_support_local_NEF_selection" "origin/TS28.541_CR0584_Enhance_NRM_to_support_local_NEF_selection"</a:t>
            </a:r>
          </a:p>
          <a:p>
            <a:pPr defTabSz="1219170"/>
            <a:r>
              <a:rPr lang="en-US" sz="900" dirty="0">
                <a:solidFill>
                  <a:prstClr val="black"/>
                </a:solidFill>
                <a:latin typeface="Calibri Light" panose="020F0302020204030204"/>
              </a:rPr>
              <a:t>git checkout  "Integration_Rel17_SA5_139_YAML" </a:t>
            </a:r>
          </a:p>
          <a:p>
            <a:pPr defTabSz="1219170"/>
            <a:r>
              <a:rPr lang="en-US" sz="900" dirty="0">
                <a:solidFill>
                  <a:prstClr val="black"/>
                </a:solidFill>
                <a:latin typeface="Calibri Light" panose="020F0302020204030204"/>
              </a:rPr>
              <a:t>git merge  --no-ff "TS28.541_CR0584_Enhance_NRM_to_support_local_NEF_selection"</a:t>
            </a:r>
          </a:p>
          <a:p>
            <a:pPr defTabSz="1219170"/>
            <a:r>
              <a:rPr lang="en-US" sz="900" dirty="0">
                <a:solidFill>
                  <a:prstClr val="black"/>
                </a:solidFill>
                <a:latin typeface="Calibri Light" panose="020F0302020204030204"/>
              </a:rPr>
              <a:t>git push origin "Integration_Rel17_SA5_139_YAML" </a:t>
            </a:r>
          </a:p>
        </p:txBody>
      </p:sp>
    </p:spTree>
    <p:extLst>
      <p:ext uri="{BB962C8B-B14F-4D97-AF65-F5344CB8AC3E}">
        <p14:creationId xmlns:p14="http://schemas.microsoft.com/office/powerpoint/2010/main" val="181848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F9EA-4D24-4648-A70A-8D95D047B9C0}"/>
              </a:ext>
            </a:extLst>
          </p:cNvPr>
          <p:cNvSpPr>
            <a:spLocks noGrp="1"/>
          </p:cNvSpPr>
          <p:nvPr>
            <p:ph type="title"/>
          </p:nvPr>
        </p:nvSpPr>
        <p:spPr>
          <a:xfrm>
            <a:off x="1046106" y="2684768"/>
            <a:ext cx="9102725" cy="1143000"/>
          </a:xfrm>
        </p:spPr>
        <p:txBody>
          <a:bodyPr/>
          <a:lstStyle/>
          <a:p>
            <a:r>
              <a:rPr lang="en-US" sz="9600" dirty="0"/>
              <a:t>Thanks</a:t>
            </a:r>
          </a:p>
        </p:txBody>
      </p:sp>
    </p:spTree>
    <p:extLst>
      <p:ext uri="{BB962C8B-B14F-4D97-AF65-F5344CB8AC3E}">
        <p14:creationId xmlns:p14="http://schemas.microsoft.com/office/powerpoint/2010/main" val="376399974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6735-437F-4227-99C6-FC1CC966E165}"/>
              </a:ext>
            </a:extLst>
          </p:cNvPr>
          <p:cNvSpPr>
            <a:spLocks noGrp="1"/>
          </p:cNvSpPr>
          <p:nvPr>
            <p:ph type="title"/>
          </p:nvPr>
        </p:nvSpPr>
        <p:spPr>
          <a:xfrm>
            <a:off x="485038" y="121276"/>
            <a:ext cx="9102725" cy="1143000"/>
          </a:xfrm>
        </p:spPr>
        <p:txBody>
          <a:bodyPr/>
          <a:lstStyle/>
          <a:p>
            <a:r>
              <a:rPr lang="en-US" sz="4400" dirty="0">
                <a:effectLst/>
                <a:latin typeface="Calibri" panose="020F0502020204030204" pitchFamily="34" charset="0"/>
                <a:ea typeface="等线" panose="02010600030101010101" pitchFamily="2" charset="-122"/>
              </a:rPr>
              <a:t>Background/Problem</a:t>
            </a:r>
            <a:endParaRPr lang="en-US" dirty="0"/>
          </a:p>
        </p:txBody>
      </p:sp>
      <p:sp>
        <p:nvSpPr>
          <p:cNvPr id="3" name="Content Placeholder 2">
            <a:extLst>
              <a:ext uri="{FF2B5EF4-FFF2-40B4-BE49-F238E27FC236}">
                <a16:creationId xmlns:a16="http://schemas.microsoft.com/office/drawing/2014/main" id="{376873C0-1188-4A8B-9787-B1A4779DD8EA}"/>
              </a:ext>
            </a:extLst>
          </p:cNvPr>
          <p:cNvSpPr>
            <a:spLocks noGrp="1"/>
          </p:cNvSpPr>
          <p:nvPr>
            <p:ph idx="1"/>
          </p:nvPr>
        </p:nvSpPr>
        <p:spPr>
          <a:xfrm>
            <a:off x="647700" y="1454151"/>
            <a:ext cx="11183938" cy="4362808"/>
          </a:xfrm>
        </p:spPr>
        <p:txBody>
          <a:bodyPr/>
          <a:lstStyle/>
          <a:p>
            <a:r>
              <a:rPr lang="en-US" sz="2400" dirty="0">
                <a:latin typeface="Calibri" panose="020F0502020204030204" pitchFamily="34" charset="0"/>
                <a:ea typeface="等线" panose="02010600030101010101" pitchFamily="2" charset="-122"/>
              </a:rPr>
              <a:t>A simple guide of Forge usage with screenshot for newcomers</a:t>
            </a:r>
            <a:r>
              <a:rPr lang="en-US" sz="2400" dirty="0">
                <a:effectLst/>
                <a:latin typeface="Calibri" panose="020F0502020204030204" pitchFamily="34" charset="0"/>
                <a:ea typeface="等线" panose="02010600030101010101" pitchFamily="2" charset="-122"/>
              </a:rPr>
              <a:t>:</a:t>
            </a:r>
          </a:p>
          <a:p>
            <a:pPr lvl="1"/>
            <a:r>
              <a:rPr lang="en-US" sz="1800" dirty="0">
                <a:effectLst/>
                <a:latin typeface="Calibri" panose="020F0502020204030204" pitchFamily="34" charset="0"/>
                <a:ea typeface="等线" panose="02010600030101010101" pitchFamily="2" charset="-122"/>
              </a:rPr>
              <a:t>Basic Forge environment</a:t>
            </a:r>
          </a:p>
          <a:p>
            <a:pPr lvl="2"/>
            <a:r>
              <a:rPr lang="en-US" sz="1400" dirty="0">
                <a:latin typeface="Calibri" panose="020F0502020204030204" pitchFamily="34" charset="0"/>
                <a:ea typeface="等线" panose="02010600030101010101" pitchFamily="2" charset="-122"/>
              </a:rPr>
              <a:t>Forge environment: tools provided</a:t>
            </a:r>
          </a:p>
          <a:p>
            <a:pPr lvl="2"/>
            <a:r>
              <a:rPr lang="en-US" altLang="zh-CN" sz="1400" dirty="0">
                <a:latin typeface="Calibri" panose="020F0502020204030204" pitchFamily="34" charset="0"/>
                <a:ea typeface="等线" panose="02010600030101010101" pitchFamily="2" charset="-122"/>
              </a:rPr>
              <a:t>B</a:t>
            </a:r>
            <a:r>
              <a:rPr lang="en-US" sz="1400" dirty="0">
                <a:latin typeface="Calibri" panose="020F0502020204030204" pitchFamily="34" charset="0"/>
                <a:ea typeface="等线" panose="02010600030101010101" pitchFamily="2" charset="-122"/>
              </a:rPr>
              <a:t>asic operations</a:t>
            </a:r>
          </a:p>
          <a:p>
            <a:pPr lvl="2"/>
            <a:r>
              <a:rPr lang="en-US" sz="1400" dirty="0">
                <a:latin typeface="Calibri" panose="020F0502020204030204" pitchFamily="34" charset="0"/>
                <a:ea typeface="等线" panose="02010600030101010101" pitchFamily="2" charset="-122"/>
              </a:rPr>
              <a:t>Create branches</a:t>
            </a:r>
          </a:p>
          <a:p>
            <a:pPr lvl="2"/>
            <a:r>
              <a:rPr lang="en-US" sz="1400" dirty="0">
                <a:latin typeface="Calibri" panose="020F0502020204030204" pitchFamily="34" charset="0"/>
                <a:ea typeface="等线" panose="02010600030101010101" pitchFamily="2" charset="-122"/>
              </a:rPr>
              <a:t>Create merge request</a:t>
            </a:r>
          </a:p>
          <a:p>
            <a:pPr lvl="1"/>
            <a:r>
              <a:rPr lang="en-US" sz="1800" dirty="0">
                <a:effectLst/>
                <a:latin typeface="Calibri" panose="020F0502020204030204" pitchFamily="34" charset="0"/>
                <a:ea typeface="等线" panose="02010600030101010101" pitchFamily="2" charset="-122"/>
              </a:rPr>
              <a:t>Web IDE for editing, reviewing changes, commit change set</a:t>
            </a:r>
          </a:p>
          <a:p>
            <a:pPr lvl="1"/>
            <a:r>
              <a:rPr lang="en-US" sz="1800" dirty="0">
                <a:solidFill>
                  <a:srgbClr val="3333FF"/>
                </a:solidFill>
                <a:latin typeface="Calibri" panose="020F0502020204030204" pitchFamily="34" charset="0"/>
                <a:ea typeface="等线" panose="02010600030101010101" pitchFamily="2" charset="-122"/>
              </a:rPr>
              <a:t>Generating word CR (code change part) automatically with a Draft merge request</a:t>
            </a:r>
            <a:endParaRPr lang="en-US" sz="1800" b="1" dirty="0">
              <a:solidFill>
                <a:srgbClr val="3333FF"/>
              </a:solidFill>
              <a:effectLst/>
              <a:latin typeface="Calibri" panose="020F0502020204030204" pitchFamily="34" charset="0"/>
              <a:ea typeface="等线" panose="02010600030101010101" pitchFamily="2" charset="-122"/>
            </a:endParaRPr>
          </a:p>
          <a:p>
            <a:r>
              <a:rPr lang="en-US" sz="2400" dirty="0">
                <a:latin typeface="Calibri" panose="020F0502020204030204" pitchFamily="34" charset="0"/>
                <a:ea typeface="等线" panose="02010600030101010101" pitchFamily="2" charset="-122"/>
              </a:rPr>
              <a:t>Advanced user tips</a:t>
            </a:r>
          </a:p>
          <a:p>
            <a:pPr lvl="1"/>
            <a:r>
              <a:rPr lang="en-US" sz="1600" dirty="0">
                <a:latin typeface="Calibri" panose="020F0502020204030204" pitchFamily="34" charset="0"/>
                <a:ea typeface="等线" panose="02010600030101010101" pitchFamily="2" charset="-122"/>
              </a:rPr>
              <a:t>Rebase with command line </a:t>
            </a:r>
          </a:p>
          <a:p>
            <a:pPr lvl="1"/>
            <a:r>
              <a:rPr lang="en-US" sz="1600" dirty="0">
                <a:latin typeface="Calibri" panose="020F0502020204030204" pitchFamily="34" charset="0"/>
                <a:ea typeface="等线" panose="02010600030101010101" pitchFamily="2" charset="-122"/>
              </a:rPr>
              <a:t>Merge with conflictions</a:t>
            </a:r>
            <a:endParaRPr lang="en-US" sz="1400" dirty="0">
              <a:latin typeface="Calibri" panose="020F0502020204030204" pitchFamily="34" charset="0"/>
              <a:ea typeface="等线" panose="02010600030101010101" pitchFamily="2" charset="-122"/>
            </a:endParaRPr>
          </a:p>
        </p:txBody>
      </p:sp>
      <p:sp>
        <p:nvSpPr>
          <p:cNvPr id="5" name="TextBox 4">
            <a:extLst>
              <a:ext uri="{FF2B5EF4-FFF2-40B4-BE49-F238E27FC236}">
                <a16:creationId xmlns:a16="http://schemas.microsoft.com/office/drawing/2014/main" id="{77A847E7-2981-4C73-98E0-E46907C7D735}"/>
              </a:ext>
            </a:extLst>
          </p:cNvPr>
          <p:cNvSpPr txBox="1"/>
          <p:nvPr/>
        </p:nvSpPr>
        <p:spPr>
          <a:xfrm rot="19421671">
            <a:off x="-104634" y="385023"/>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146 bis</a:t>
            </a:r>
            <a:endParaRPr lang="en-US" dirty="0"/>
          </a:p>
        </p:txBody>
      </p:sp>
    </p:spTree>
    <p:extLst>
      <p:ext uri="{BB962C8B-B14F-4D97-AF65-F5344CB8AC3E}">
        <p14:creationId xmlns:p14="http://schemas.microsoft.com/office/powerpoint/2010/main" val="404305290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544A9F-EC4E-4B47-93E5-FE62D209775E}"/>
              </a:ext>
            </a:extLst>
          </p:cNvPr>
          <p:cNvSpPr>
            <a:spLocks noGrp="1"/>
          </p:cNvSpPr>
          <p:nvPr>
            <p:ph type="body" sz="quarter" idx="11"/>
          </p:nvPr>
        </p:nvSpPr>
        <p:spPr>
          <a:xfrm>
            <a:off x="556800" y="236472"/>
            <a:ext cx="11078400" cy="412800"/>
          </a:xfrm>
        </p:spPr>
        <p:txBody>
          <a:bodyPr/>
          <a:lstStyle/>
          <a:p>
            <a:pPr lvl="0" algn="ctr">
              <a:spcBef>
                <a:spcPct val="0"/>
              </a:spcBef>
            </a:pPr>
            <a:r>
              <a:rPr lang="en-US" sz="3600" dirty="0">
                <a:solidFill>
                  <a:srgbClr val="FF0000"/>
                </a:solidFill>
                <a:ea typeface="+mj-ea"/>
                <a:cs typeface="+mj-cs"/>
              </a:rPr>
              <a:t>Basic Forge environment</a:t>
            </a:r>
          </a:p>
        </p:txBody>
      </p:sp>
      <p:pic>
        <p:nvPicPr>
          <p:cNvPr id="5" name="Picture 4" descr="Graphical user interface, text&#10;&#10;Description automatically generated">
            <a:extLst>
              <a:ext uri="{FF2B5EF4-FFF2-40B4-BE49-F238E27FC236}">
                <a16:creationId xmlns:a16="http://schemas.microsoft.com/office/drawing/2014/main" id="{65FA5326-5FA1-49F1-A1ED-E8BDC88B3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74" y="909085"/>
            <a:ext cx="7762952" cy="5516909"/>
          </a:xfrm>
          <a:prstGeom prst="rect">
            <a:avLst/>
          </a:prstGeom>
        </p:spPr>
      </p:pic>
      <p:sp>
        <p:nvSpPr>
          <p:cNvPr id="8" name="Rectangle 7">
            <a:extLst>
              <a:ext uri="{FF2B5EF4-FFF2-40B4-BE49-F238E27FC236}">
                <a16:creationId xmlns:a16="http://schemas.microsoft.com/office/drawing/2014/main" id="{A89BE4B3-8694-43B2-B82F-67308A1E37AF}"/>
              </a:ext>
            </a:extLst>
          </p:cNvPr>
          <p:cNvSpPr/>
          <p:nvPr/>
        </p:nvSpPr>
        <p:spPr>
          <a:xfrm>
            <a:off x="2409703" y="3275111"/>
            <a:ext cx="2836635" cy="307777"/>
          </a:xfrm>
          <a:prstGeom prst="rect">
            <a:avLst/>
          </a:prstGeom>
          <a:ln>
            <a:solidFill>
              <a:srgbClr val="0000FF"/>
            </a:solidFill>
          </a:ln>
        </p:spPr>
        <p:txBody>
          <a:bodyPr wrap="square">
            <a:spAutoFit/>
          </a:bodyPr>
          <a:lstStyle/>
          <a:p>
            <a:r>
              <a:rPr lang="en-US" altLang="zh-CN" sz="1400" dirty="0">
                <a:solidFill>
                  <a:srgbClr val="0000FF"/>
                </a:solidFill>
              </a:rPr>
              <a:t>SA5 Repository is here</a:t>
            </a:r>
          </a:p>
        </p:txBody>
      </p:sp>
      <p:sp>
        <p:nvSpPr>
          <p:cNvPr id="9" name="Rectangle 8">
            <a:extLst>
              <a:ext uri="{FF2B5EF4-FFF2-40B4-BE49-F238E27FC236}">
                <a16:creationId xmlns:a16="http://schemas.microsoft.com/office/drawing/2014/main" id="{0AEEFA24-D00C-4437-8B09-2BC12FD652C6}"/>
              </a:ext>
            </a:extLst>
          </p:cNvPr>
          <p:cNvSpPr/>
          <p:nvPr/>
        </p:nvSpPr>
        <p:spPr>
          <a:xfrm>
            <a:off x="2375034" y="2122974"/>
            <a:ext cx="3336716" cy="307777"/>
          </a:xfrm>
          <a:prstGeom prst="rect">
            <a:avLst/>
          </a:prstGeom>
          <a:ln>
            <a:solidFill>
              <a:srgbClr val="0000FF"/>
            </a:solidFill>
          </a:ln>
        </p:spPr>
        <p:txBody>
          <a:bodyPr wrap="square">
            <a:spAutoFit/>
          </a:bodyPr>
          <a:lstStyle/>
          <a:p>
            <a:r>
              <a:rPr lang="en-US" altLang="zh-CN" sz="1400" dirty="0">
                <a:solidFill>
                  <a:srgbClr val="0000FF"/>
                </a:solidFill>
              </a:rPr>
              <a:t>Common validation scripts used in SA5</a:t>
            </a:r>
          </a:p>
        </p:txBody>
      </p:sp>
      <p:sp>
        <p:nvSpPr>
          <p:cNvPr id="6" name="Rectangle 5">
            <a:extLst>
              <a:ext uri="{FF2B5EF4-FFF2-40B4-BE49-F238E27FC236}">
                <a16:creationId xmlns:a16="http://schemas.microsoft.com/office/drawing/2014/main" id="{7917351C-5C75-4179-89C2-8F43F45E6941}"/>
              </a:ext>
            </a:extLst>
          </p:cNvPr>
          <p:cNvSpPr/>
          <p:nvPr/>
        </p:nvSpPr>
        <p:spPr>
          <a:xfrm>
            <a:off x="8485157" y="2244059"/>
            <a:ext cx="3374995" cy="1815882"/>
          </a:xfrm>
          <a:prstGeom prst="rect">
            <a:avLst/>
          </a:prstGeom>
          <a:ln>
            <a:solidFill>
              <a:srgbClr val="0000FF"/>
            </a:solidFill>
          </a:ln>
        </p:spPr>
        <p:txBody>
          <a:bodyPr wrap="square">
            <a:spAutoFit/>
          </a:bodyPr>
          <a:lstStyle/>
          <a:p>
            <a:pPr marL="285750" indent="-285750">
              <a:buFont typeface="Arial" panose="020B0604020202020204" pitchFamily="34" charset="0"/>
              <a:buChar char="•"/>
            </a:pPr>
            <a:r>
              <a:rPr lang="en-US" altLang="zh-CN" sz="1400" dirty="0">
                <a:solidFill>
                  <a:srgbClr val="0000FF"/>
                </a:solidFill>
              </a:rPr>
              <a:t>Forge is built with GitLab Enterprise Edition. </a:t>
            </a:r>
          </a:p>
          <a:p>
            <a:pPr marL="285750" indent="-285750">
              <a:buFont typeface="Arial" panose="020B0604020202020204" pitchFamily="34" charset="0"/>
              <a:buChar char="•"/>
            </a:pPr>
            <a:r>
              <a:rPr lang="en-US" altLang="zh-CN" sz="1400" dirty="0">
                <a:solidFill>
                  <a:srgbClr val="0000FF"/>
                </a:solidFill>
              </a:rPr>
              <a:t>Using forge requires understanding of basic knowledge of git. More material could be found here:</a:t>
            </a:r>
          </a:p>
          <a:p>
            <a:pPr marL="893763" lvl="1" indent="-285750">
              <a:buFont typeface="Arial" panose="020B0604020202020204" pitchFamily="34" charset="0"/>
              <a:buChar char="•"/>
            </a:pPr>
            <a:r>
              <a:rPr lang="en-US" sz="1400" dirty="0">
                <a:hlinkClick r:id="rId3"/>
              </a:rPr>
              <a:t>Git (git-scm.com)</a:t>
            </a:r>
            <a:r>
              <a:rPr lang="en-US" sz="1400" dirty="0"/>
              <a:t>  or </a:t>
            </a:r>
          </a:p>
          <a:p>
            <a:pPr marL="893763" lvl="1" indent="-285750">
              <a:buFont typeface="Arial" panose="020B0604020202020204" pitchFamily="34" charset="0"/>
              <a:buChar char="•"/>
            </a:pPr>
            <a:r>
              <a:rPr lang="en-US" sz="1400" dirty="0">
                <a:hlinkClick r:id="rId4"/>
              </a:rPr>
              <a:t>Index · User · Help · GitLab (3gpp.org)</a:t>
            </a:r>
            <a:endParaRPr lang="en-US" altLang="zh-CN" sz="1400" dirty="0">
              <a:solidFill>
                <a:srgbClr val="0000FF"/>
              </a:solidFill>
            </a:endParaRPr>
          </a:p>
        </p:txBody>
      </p:sp>
    </p:spTree>
    <p:extLst>
      <p:ext uri="{BB962C8B-B14F-4D97-AF65-F5344CB8AC3E}">
        <p14:creationId xmlns:p14="http://schemas.microsoft.com/office/powerpoint/2010/main" val="117017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544A9F-EC4E-4B47-93E5-FE62D209775E}"/>
              </a:ext>
            </a:extLst>
          </p:cNvPr>
          <p:cNvSpPr>
            <a:spLocks noGrp="1"/>
          </p:cNvSpPr>
          <p:nvPr>
            <p:ph type="body" sz="quarter" idx="11"/>
          </p:nvPr>
        </p:nvSpPr>
        <p:spPr/>
        <p:txBody>
          <a:bodyPr/>
          <a:lstStyle/>
          <a:p>
            <a:pPr lvl="0"/>
            <a:r>
              <a:rPr lang="en-US" sz="3600" dirty="0">
                <a:solidFill>
                  <a:srgbClr val="FF0000"/>
                </a:solidFill>
                <a:ea typeface="+mj-ea"/>
                <a:cs typeface="+mj-cs"/>
              </a:rPr>
              <a:t>Basic Forge environment for SA5</a:t>
            </a:r>
          </a:p>
        </p:txBody>
      </p:sp>
      <p:grpSp>
        <p:nvGrpSpPr>
          <p:cNvPr id="25" name="Group 24">
            <a:extLst>
              <a:ext uri="{FF2B5EF4-FFF2-40B4-BE49-F238E27FC236}">
                <a16:creationId xmlns:a16="http://schemas.microsoft.com/office/drawing/2014/main" id="{872E9E9A-74AA-4B0C-9A14-72C695407A72}"/>
              </a:ext>
            </a:extLst>
          </p:cNvPr>
          <p:cNvGrpSpPr/>
          <p:nvPr/>
        </p:nvGrpSpPr>
        <p:grpSpPr>
          <a:xfrm>
            <a:off x="556800" y="1142219"/>
            <a:ext cx="10482623" cy="5060118"/>
            <a:chOff x="556800" y="1142219"/>
            <a:chExt cx="10482623" cy="5060118"/>
          </a:xfrm>
        </p:grpSpPr>
        <p:pic>
          <p:nvPicPr>
            <p:cNvPr id="9" name="Picture 8" descr="Graphical user interface, text, application, email&#10;&#10;Description automatically generated">
              <a:extLst>
                <a:ext uri="{FF2B5EF4-FFF2-40B4-BE49-F238E27FC236}">
                  <a16:creationId xmlns:a16="http://schemas.microsoft.com/office/drawing/2014/main" id="{BE554363-C50A-4733-980B-A77731F5E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00" y="1142219"/>
              <a:ext cx="8500847" cy="5060118"/>
            </a:xfrm>
            <a:prstGeom prst="rect">
              <a:avLst/>
            </a:prstGeom>
          </p:spPr>
        </p:pic>
        <p:sp>
          <p:nvSpPr>
            <p:cNvPr id="10" name="Rectangle 9">
              <a:extLst>
                <a:ext uri="{FF2B5EF4-FFF2-40B4-BE49-F238E27FC236}">
                  <a16:creationId xmlns:a16="http://schemas.microsoft.com/office/drawing/2014/main" id="{77A70004-FE66-447C-8A36-A540B42E4042}"/>
                </a:ext>
              </a:extLst>
            </p:cNvPr>
            <p:cNvSpPr/>
            <p:nvPr/>
          </p:nvSpPr>
          <p:spPr>
            <a:xfrm>
              <a:off x="7789860" y="4289142"/>
              <a:ext cx="2316208" cy="230832"/>
            </a:xfrm>
            <a:prstGeom prst="rect">
              <a:avLst/>
            </a:prstGeom>
            <a:ln>
              <a:solidFill>
                <a:srgbClr val="0000FF"/>
              </a:solidFill>
            </a:ln>
          </p:spPr>
          <p:txBody>
            <a:bodyPr wrap="square">
              <a:spAutoFit/>
            </a:bodyPr>
            <a:lstStyle/>
            <a:p>
              <a:r>
                <a:rPr lang="en-US" altLang="zh-CN" sz="900" dirty="0">
                  <a:solidFill>
                    <a:srgbClr val="0000FF"/>
                  </a:solidFill>
                </a:rPr>
                <a:t>Green </a:t>
              </a:r>
              <a:r>
                <a:rPr lang="en-US" altLang="zh-CN" sz="900" dirty="0">
                  <a:solidFill>
                    <a:srgbClr val="0000FF"/>
                  </a:solidFill>
                  <a:highlight>
                    <a:srgbClr val="00FF00"/>
                  </a:highlight>
                </a:rPr>
                <a:t>V</a:t>
              </a:r>
              <a:r>
                <a:rPr lang="en-US" altLang="zh-CN" sz="900" dirty="0">
                  <a:solidFill>
                    <a:srgbClr val="0000FF"/>
                  </a:solidFill>
                </a:rPr>
                <a:t> indicating validation is ok</a:t>
              </a:r>
            </a:p>
          </p:txBody>
        </p:sp>
        <p:sp>
          <p:nvSpPr>
            <p:cNvPr id="11" name="Rectangle 10">
              <a:extLst>
                <a:ext uri="{FF2B5EF4-FFF2-40B4-BE49-F238E27FC236}">
                  <a16:creationId xmlns:a16="http://schemas.microsoft.com/office/drawing/2014/main" id="{72BD740D-C614-49D2-AF4E-1B7B0F1E093B}"/>
                </a:ext>
              </a:extLst>
            </p:cNvPr>
            <p:cNvSpPr/>
            <p:nvPr/>
          </p:nvSpPr>
          <p:spPr>
            <a:xfrm>
              <a:off x="2131679" y="4058311"/>
              <a:ext cx="4586306" cy="230832"/>
            </a:xfrm>
            <a:prstGeom prst="rect">
              <a:avLst/>
            </a:prstGeom>
            <a:ln>
              <a:solidFill>
                <a:srgbClr val="0000FF"/>
              </a:solidFill>
            </a:ln>
          </p:spPr>
          <p:txBody>
            <a:bodyPr wrap="square">
              <a:spAutoFit/>
            </a:bodyPr>
            <a:lstStyle/>
            <a:p>
              <a:r>
                <a:rPr lang="en-US" altLang="zh-CN" sz="900" dirty="0">
                  <a:solidFill>
                    <a:srgbClr val="0000FF"/>
                  </a:solidFill>
                </a:rPr>
                <a:t>Indicates which branch is, could select branch/tag to switch between branches</a:t>
              </a:r>
            </a:p>
          </p:txBody>
        </p:sp>
        <p:sp>
          <p:nvSpPr>
            <p:cNvPr id="12" name="Rectangle 11">
              <a:extLst>
                <a:ext uri="{FF2B5EF4-FFF2-40B4-BE49-F238E27FC236}">
                  <a16:creationId xmlns:a16="http://schemas.microsoft.com/office/drawing/2014/main" id="{78D5538A-6CA4-4F46-BF0E-49F49F625A23}"/>
                </a:ext>
              </a:extLst>
            </p:cNvPr>
            <p:cNvSpPr/>
            <p:nvPr/>
          </p:nvSpPr>
          <p:spPr>
            <a:xfrm>
              <a:off x="1743804" y="2031697"/>
              <a:ext cx="2906201" cy="230832"/>
            </a:xfrm>
            <a:prstGeom prst="rect">
              <a:avLst/>
            </a:prstGeom>
            <a:ln>
              <a:solidFill>
                <a:srgbClr val="0000FF"/>
              </a:solidFill>
            </a:ln>
          </p:spPr>
          <p:txBody>
            <a:bodyPr wrap="square">
              <a:spAutoFit/>
            </a:bodyPr>
            <a:lstStyle/>
            <a:p>
              <a:r>
                <a:rPr lang="en-US" altLang="zh-CN" sz="900" dirty="0">
                  <a:solidFill>
                    <a:srgbClr val="0000FF"/>
                  </a:solidFill>
                </a:rPr>
                <a:t>“</a:t>
              </a:r>
              <a:r>
                <a:rPr lang="en-US" altLang="zh-CN" sz="900" b="1" dirty="0">
                  <a:solidFill>
                    <a:srgbClr val="0000FF"/>
                  </a:solidFill>
                </a:rPr>
                <a:t>Repository” </a:t>
              </a:r>
              <a:r>
                <a:rPr lang="en-US" altLang="zh-CN" sz="900" dirty="0">
                  <a:solidFill>
                    <a:srgbClr val="0000FF"/>
                  </a:solidFill>
                </a:rPr>
                <a:t>is to find branches/commits</a:t>
              </a:r>
            </a:p>
          </p:txBody>
        </p:sp>
        <p:sp>
          <p:nvSpPr>
            <p:cNvPr id="13" name="Rectangle 12">
              <a:extLst>
                <a:ext uri="{FF2B5EF4-FFF2-40B4-BE49-F238E27FC236}">
                  <a16:creationId xmlns:a16="http://schemas.microsoft.com/office/drawing/2014/main" id="{58CE0014-22AD-4839-B345-A0DE442C873E}"/>
                </a:ext>
              </a:extLst>
            </p:cNvPr>
            <p:cNvSpPr/>
            <p:nvPr/>
          </p:nvSpPr>
          <p:spPr>
            <a:xfrm>
              <a:off x="9037452" y="2930778"/>
              <a:ext cx="2001971" cy="507831"/>
            </a:xfrm>
            <a:prstGeom prst="rect">
              <a:avLst/>
            </a:prstGeom>
            <a:ln>
              <a:solidFill>
                <a:srgbClr val="0000FF"/>
              </a:solidFill>
            </a:ln>
          </p:spPr>
          <p:txBody>
            <a:bodyPr wrap="square">
              <a:spAutoFit/>
            </a:bodyPr>
            <a:lstStyle/>
            <a:p>
              <a:r>
                <a:rPr lang="en-US" altLang="zh-CN" sz="900" dirty="0">
                  <a:solidFill>
                    <a:srgbClr val="0000FF"/>
                  </a:solidFill>
                </a:rPr>
                <a:t>The </a:t>
              </a:r>
              <a:r>
                <a:rPr lang="en-US" altLang="zh-CN" sz="900" b="1" dirty="0">
                  <a:solidFill>
                    <a:srgbClr val="0000FF"/>
                  </a:solidFill>
                </a:rPr>
                <a:t>“Web IDE” </a:t>
              </a:r>
              <a:r>
                <a:rPr lang="en-US" altLang="zh-CN" sz="900" dirty="0">
                  <a:solidFill>
                    <a:srgbClr val="0000FF"/>
                  </a:solidFill>
                </a:rPr>
                <a:t>is very powerful tool for code changes/review, commit</a:t>
              </a:r>
            </a:p>
          </p:txBody>
        </p:sp>
        <p:sp>
          <p:nvSpPr>
            <p:cNvPr id="14" name="Rectangle 13">
              <a:extLst>
                <a:ext uri="{FF2B5EF4-FFF2-40B4-BE49-F238E27FC236}">
                  <a16:creationId xmlns:a16="http://schemas.microsoft.com/office/drawing/2014/main" id="{D1A5D15A-F5FE-4F5B-9CB2-7B483EDE8BDE}"/>
                </a:ext>
              </a:extLst>
            </p:cNvPr>
            <p:cNvSpPr/>
            <p:nvPr/>
          </p:nvSpPr>
          <p:spPr>
            <a:xfrm>
              <a:off x="3874364" y="3530660"/>
              <a:ext cx="2139692" cy="230832"/>
            </a:xfrm>
            <a:prstGeom prst="rect">
              <a:avLst/>
            </a:prstGeom>
            <a:ln>
              <a:solidFill>
                <a:srgbClr val="0000FF"/>
              </a:solidFill>
            </a:ln>
          </p:spPr>
          <p:txBody>
            <a:bodyPr wrap="square">
              <a:spAutoFit/>
            </a:bodyPr>
            <a:lstStyle/>
            <a:p>
              <a:r>
                <a:rPr lang="en-US" altLang="zh-CN" sz="900" b="1" dirty="0">
                  <a:solidFill>
                    <a:srgbClr val="0000FF"/>
                  </a:solidFill>
                </a:rPr>
                <a:t>“+”</a:t>
              </a:r>
              <a:r>
                <a:rPr lang="en-US" altLang="zh-CN" sz="900" dirty="0">
                  <a:solidFill>
                    <a:srgbClr val="0000FF"/>
                  </a:solidFill>
                </a:rPr>
                <a:t> is to add new file/create branches</a:t>
              </a:r>
            </a:p>
          </p:txBody>
        </p:sp>
        <p:sp>
          <p:nvSpPr>
            <p:cNvPr id="15" name="Rectangle 14">
              <a:extLst>
                <a:ext uri="{FF2B5EF4-FFF2-40B4-BE49-F238E27FC236}">
                  <a16:creationId xmlns:a16="http://schemas.microsoft.com/office/drawing/2014/main" id="{6D33DA34-59DE-4D0A-A718-DB050FAEE2A6}"/>
                </a:ext>
              </a:extLst>
            </p:cNvPr>
            <p:cNvSpPr/>
            <p:nvPr/>
          </p:nvSpPr>
          <p:spPr>
            <a:xfrm>
              <a:off x="6177945" y="3536652"/>
              <a:ext cx="2124635" cy="230832"/>
            </a:xfrm>
            <a:prstGeom prst="rect">
              <a:avLst/>
            </a:prstGeom>
            <a:ln>
              <a:solidFill>
                <a:srgbClr val="0000FF"/>
              </a:solidFill>
            </a:ln>
          </p:spPr>
          <p:txBody>
            <a:bodyPr wrap="square">
              <a:spAutoFit/>
            </a:bodyPr>
            <a:lstStyle/>
            <a:p>
              <a:r>
                <a:rPr lang="en-US" altLang="zh-CN" sz="900" b="1" dirty="0">
                  <a:solidFill>
                    <a:srgbClr val="0000FF"/>
                  </a:solidFill>
                </a:rPr>
                <a:t>“History”</a:t>
              </a:r>
              <a:r>
                <a:rPr lang="en-US" altLang="zh-CN" sz="900" dirty="0">
                  <a:solidFill>
                    <a:srgbClr val="0000FF"/>
                  </a:solidFill>
                </a:rPr>
                <a:t> is to find commit history</a:t>
              </a:r>
            </a:p>
          </p:txBody>
        </p:sp>
        <p:sp>
          <p:nvSpPr>
            <p:cNvPr id="16" name="Rectangle 15">
              <a:extLst>
                <a:ext uri="{FF2B5EF4-FFF2-40B4-BE49-F238E27FC236}">
                  <a16:creationId xmlns:a16="http://schemas.microsoft.com/office/drawing/2014/main" id="{52D8D8D8-C564-4CC0-AD27-7947FC514C2F}"/>
                </a:ext>
              </a:extLst>
            </p:cNvPr>
            <p:cNvSpPr/>
            <p:nvPr/>
          </p:nvSpPr>
          <p:spPr>
            <a:xfrm>
              <a:off x="9037452" y="5020469"/>
              <a:ext cx="1397975" cy="230832"/>
            </a:xfrm>
            <a:prstGeom prst="rect">
              <a:avLst/>
            </a:prstGeom>
            <a:ln>
              <a:solidFill>
                <a:srgbClr val="0000FF"/>
              </a:solidFill>
            </a:ln>
          </p:spPr>
          <p:txBody>
            <a:bodyPr wrap="square">
              <a:spAutoFit/>
            </a:bodyPr>
            <a:lstStyle/>
            <a:p>
              <a:r>
                <a:rPr lang="en-US" altLang="zh-CN" sz="900" dirty="0">
                  <a:solidFill>
                    <a:srgbClr val="0000FF"/>
                  </a:solidFill>
                </a:rPr>
                <a:t>OpenAPI Solution set</a:t>
              </a:r>
            </a:p>
          </p:txBody>
        </p:sp>
        <p:sp>
          <p:nvSpPr>
            <p:cNvPr id="17" name="Rectangle 16">
              <a:extLst>
                <a:ext uri="{FF2B5EF4-FFF2-40B4-BE49-F238E27FC236}">
                  <a16:creationId xmlns:a16="http://schemas.microsoft.com/office/drawing/2014/main" id="{01CC618F-F996-4103-9E4E-3888A1B03240}"/>
                </a:ext>
              </a:extLst>
            </p:cNvPr>
            <p:cNvSpPr/>
            <p:nvPr/>
          </p:nvSpPr>
          <p:spPr>
            <a:xfrm>
              <a:off x="9037452" y="5624422"/>
              <a:ext cx="1397975" cy="230832"/>
            </a:xfrm>
            <a:prstGeom prst="rect">
              <a:avLst/>
            </a:prstGeom>
            <a:ln>
              <a:solidFill>
                <a:srgbClr val="0000FF"/>
              </a:solidFill>
            </a:ln>
          </p:spPr>
          <p:txBody>
            <a:bodyPr wrap="square">
              <a:spAutoFit/>
            </a:bodyPr>
            <a:lstStyle/>
            <a:p>
              <a:r>
                <a:rPr lang="en-US" altLang="zh-CN" sz="900" dirty="0">
                  <a:solidFill>
                    <a:srgbClr val="0000FF"/>
                  </a:solidFill>
                </a:rPr>
                <a:t>YANG Solution set</a:t>
              </a:r>
            </a:p>
          </p:txBody>
        </p:sp>
        <p:cxnSp>
          <p:nvCxnSpPr>
            <p:cNvPr id="6" name="Straight Arrow Connector 5">
              <a:extLst>
                <a:ext uri="{FF2B5EF4-FFF2-40B4-BE49-F238E27FC236}">
                  <a16:creationId xmlns:a16="http://schemas.microsoft.com/office/drawing/2014/main" id="{3E092F0C-CC81-4AC3-A004-8F778757B178}"/>
                </a:ext>
              </a:extLst>
            </p:cNvPr>
            <p:cNvCxnSpPr>
              <a:cxnSpLocks/>
              <a:stCxn id="13" idx="1"/>
            </p:cNvCxnSpPr>
            <p:nvPr/>
          </p:nvCxnSpPr>
          <p:spPr bwMode="auto">
            <a:xfrm flipH="1">
              <a:off x="7887822" y="3184694"/>
              <a:ext cx="1149630" cy="927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1D8D193D-021F-4B13-A7DD-E0E9B9B25805}"/>
                </a:ext>
              </a:extLst>
            </p:cNvPr>
            <p:cNvCxnSpPr>
              <a:cxnSpLocks/>
            </p:cNvCxnSpPr>
            <p:nvPr/>
          </p:nvCxnSpPr>
          <p:spPr bwMode="auto">
            <a:xfrm flipV="1">
              <a:off x="7834648" y="4028517"/>
              <a:ext cx="0" cy="2446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4549DF4-1A07-4AFB-AAF0-5FF79E55E5E4}"/>
                </a:ext>
              </a:extLst>
            </p:cNvPr>
            <p:cNvCxnSpPr>
              <a:cxnSpLocks/>
              <a:stCxn id="12" idx="1"/>
            </p:cNvCxnSpPr>
            <p:nvPr/>
          </p:nvCxnSpPr>
          <p:spPr bwMode="auto">
            <a:xfrm flipH="1">
              <a:off x="1322231" y="2147113"/>
              <a:ext cx="421573" cy="33329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545D3FA2-8ADE-45B6-B93D-FFB0439204C7}"/>
                </a:ext>
              </a:extLst>
            </p:cNvPr>
            <p:cNvCxnSpPr>
              <a:cxnSpLocks/>
            </p:cNvCxnSpPr>
            <p:nvPr/>
          </p:nvCxnSpPr>
          <p:spPr bwMode="auto">
            <a:xfrm flipV="1">
              <a:off x="2245217" y="3494468"/>
              <a:ext cx="188890" cy="53404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pSp>
    </p:spTree>
    <p:extLst>
      <p:ext uri="{BB962C8B-B14F-4D97-AF65-F5344CB8AC3E}">
        <p14:creationId xmlns:p14="http://schemas.microsoft.com/office/powerpoint/2010/main" val="299151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8DE102E8-4A28-46BB-B4DD-897A977F6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8" y="1240555"/>
            <a:ext cx="8645639" cy="4644793"/>
          </a:xfrm>
          <a:prstGeom prst="rect">
            <a:avLst/>
          </a:prstGeom>
        </p:spPr>
      </p:pic>
      <p:sp>
        <p:nvSpPr>
          <p:cNvPr id="2" name="Text Placeholder 1">
            <a:extLst>
              <a:ext uri="{FF2B5EF4-FFF2-40B4-BE49-F238E27FC236}">
                <a16:creationId xmlns:a16="http://schemas.microsoft.com/office/drawing/2014/main" id="{A53618DD-B314-4573-885D-95B66AC6E431}"/>
              </a:ext>
            </a:extLst>
          </p:cNvPr>
          <p:cNvSpPr>
            <a:spLocks noGrp="1"/>
          </p:cNvSpPr>
          <p:nvPr>
            <p:ph type="body" sz="quarter" idx="10"/>
          </p:nvPr>
        </p:nvSpPr>
        <p:spPr/>
        <p:txBody>
          <a:bodyPr>
            <a:normAutofit/>
          </a:bodyPr>
          <a:lstStyle/>
          <a:p>
            <a:r>
              <a:rPr lang="en-US" sz="1800" dirty="0"/>
              <a:t>What service provided by Forge: check details of commit</a:t>
            </a:r>
          </a:p>
        </p:txBody>
      </p:sp>
      <p:sp>
        <p:nvSpPr>
          <p:cNvPr id="3" name="Text Placeholder 2">
            <a:extLst>
              <a:ext uri="{FF2B5EF4-FFF2-40B4-BE49-F238E27FC236}">
                <a16:creationId xmlns:a16="http://schemas.microsoft.com/office/drawing/2014/main" id="{BE544A9F-EC4E-4B47-93E5-FE62D209775E}"/>
              </a:ext>
            </a:extLst>
          </p:cNvPr>
          <p:cNvSpPr>
            <a:spLocks noGrp="1"/>
          </p:cNvSpPr>
          <p:nvPr>
            <p:ph type="body" sz="quarter" idx="11"/>
          </p:nvPr>
        </p:nvSpPr>
        <p:spPr>
          <a:xfrm>
            <a:off x="505284" y="147723"/>
            <a:ext cx="11078400" cy="412800"/>
          </a:xfrm>
        </p:spPr>
        <p:txBody>
          <a:bodyPr/>
          <a:lstStyle/>
          <a:p>
            <a:pPr lvl="0" algn="ctr">
              <a:spcBef>
                <a:spcPct val="0"/>
              </a:spcBef>
            </a:pPr>
            <a:r>
              <a:rPr lang="en-US" sz="4200" dirty="0">
                <a:solidFill>
                  <a:srgbClr val="FF0000"/>
                </a:solidFill>
                <a:ea typeface="+mj-ea"/>
                <a:cs typeface="+mj-cs"/>
              </a:rPr>
              <a:t>Basic Forge environment for commit</a:t>
            </a:r>
          </a:p>
        </p:txBody>
      </p:sp>
      <p:sp>
        <p:nvSpPr>
          <p:cNvPr id="11" name="Rectangle 10">
            <a:extLst>
              <a:ext uri="{FF2B5EF4-FFF2-40B4-BE49-F238E27FC236}">
                <a16:creationId xmlns:a16="http://schemas.microsoft.com/office/drawing/2014/main" id="{72BD740D-C614-49D2-AF4E-1B7B0F1E093B}"/>
              </a:ext>
            </a:extLst>
          </p:cNvPr>
          <p:cNvSpPr/>
          <p:nvPr/>
        </p:nvSpPr>
        <p:spPr>
          <a:xfrm>
            <a:off x="3034244" y="3374447"/>
            <a:ext cx="1819443" cy="253916"/>
          </a:xfrm>
          <a:prstGeom prst="rect">
            <a:avLst/>
          </a:prstGeom>
          <a:ln>
            <a:solidFill>
              <a:srgbClr val="0000FF"/>
            </a:solidFill>
          </a:ln>
        </p:spPr>
        <p:txBody>
          <a:bodyPr wrap="square">
            <a:spAutoFit/>
          </a:bodyPr>
          <a:lstStyle/>
          <a:p>
            <a:r>
              <a:rPr lang="en-US" altLang="zh-CN" sz="1050" dirty="0">
                <a:solidFill>
                  <a:srgbClr val="0000FF"/>
                </a:solidFill>
              </a:rPr>
              <a:t>Change details: line by line</a:t>
            </a:r>
          </a:p>
        </p:txBody>
      </p:sp>
      <p:sp>
        <p:nvSpPr>
          <p:cNvPr id="14" name="Rectangle 13">
            <a:extLst>
              <a:ext uri="{FF2B5EF4-FFF2-40B4-BE49-F238E27FC236}">
                <a16:creationId xmlns:a16="http://schemas.microsoft.com/office/drawing/2014/main" id="{D1A5D15A-F5FE-4F5B-9CB2-7B483EDE8BDE}"/>
              </a:ext>
            </a:extLst>
          </p:cNvPr>
          <p:cNvSpPr/>
          <p:nvPr/>
        </p:nvSpPr>
        <p:spPr>
          <a:xfrm>
            <a:off x="4359178" y="2209350"/>
            <a:ext cx="1105554" cy="253916"/>
          </a:xfrm>
          <a:prstGeom prst="rect">
            <a:avLst/>
          </a:prstGeom>
          <a:ln>
            <a:solidFill>
              <a:srgbClr val="0000FF"/>
            </a:solidFill>
          </a:ln>
        </p:spPr>
        <p:txBody>
          <a:bodyPr wrap="square">
            <a:spAutoFit/>
          </a:bodyPr>
          <a:lstStyle/>
          <a:p>
            <a:r>
              <a:rPr lang="en-US" altLang="zh-CN" sz="1050" dirty="0">
                <a:solidFill>
                  <a:srgbClr val="0000FF"/>
                </a:solidFill>
              </a:rPr>
              <a:t>target branch</a:t>
            </a:r>
          </a:p>
        </p:txBody>
      </p:sp>
      <p:sp>
        <p:nvSpPr>
          <p:cNvPr id="15" name="Rectangle 14">
            <a:extLst>
              <a:ext uri="{FF2B5EF4-FFF2-40B4-BE49-F238E27FC236}">
                <a16:creationId xmlns:a16="http://schemas.microsoft.com/office/drawing/2014/main" id="{6D33DA34-59DE-4D0A-A718-DB050FAEE2A6}"/>
              </a:ext>
            </a:extLst>
          </p:cNvPr>
          <p:cNvSpPr/>
          <p:nvPr/>
        </p:nvSpPr>
        <p:spPr>
          <a:xfrm>
            <a:off x="3830172" y="3997858"/>
            <a:ext cx="2743974" cy="253916"/>
          </a:xfrm>
          <a:prstGeom prst="rect">
            <a:avLst/>
          </a:prstGeom>
          <a:ln>
            <a:solidFill>
              <a:srgbClr val="0000FF"/>
            </a:solidFill>
          </a:ln>
        </p:spPr>
        <p:txBody>
          <a:bodyPr wrap="square">
            <a:spAutoFit/>
          </a:bodyPr>
          <a:lstStyle/>
          <a:p>
            <a:r>
              <a:rPr lang="en-US" altLang="zh-CN" sz="1050" dirty="0">
                <a:solidFill>
                  <a:srgbClr val="0000FF"/>
                </a:solidFill>
              </a:rPr>
              <a:t>Summary of total changes in this commit</a:t>
            </a:r>
          </a:p>
        </p:txBody>
      </p:sp>
    </p:spTree>
    <p:extLst>
      <p:ext uri="{BB962C8B-B14F-4D97-AF65-F5344CB8AC3E}">
        <p14:creationId xmlns:p14="http://schemas.microsoft.com/office/powerpoint/2010/main" val="283108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F3F3-A77D-490F-A09E-2996486DB91F}"/>
              </a:ext>
            </a:extLst>
          </p:cNvPr>
          <p:cNvSpPr>
            <a:spLocks noGrp="1"/>
          </p:cNvSpPr>
          <p:nvPr>
            <p:ph type="title"/>
          </p:nvPr>
        </p:nvSpPr>
        <p:spPr>
          <a:xfrm>
            <a:off x="342965" y="228600"/>
            <a:ext cx="11402567" cy="689900"/>
          </a:xfrm>
        </p:spPr>
        <p:txBody>
          <a:bodyPr/>
          <a:lstStyle/>
          <a:p>
            <a:r>
              <a:rPr lang="en-US" altLang="zh-CN" dirty="0"/>
              <a:t>Forge: main entry and login</a:t>
            </a: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50BD32D6-E0D1-4013-AAE9-9F6B9949D7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65" y="1265529"/>
            <a:ext cx="8144009" cy="4830763"/>
          </a:xfrm>
        </p:spPr>
      </p:pic>
      <p:pic>
        <p:nvPicPr>
          <p:cNvPr id="7" name="Picture 6" descr="Graphical user interface, text, application&#10;&#10;Description automatically generated">
            <a:extLst>
              <a:ext uri="{FF2B5EF4-FFF2-40B4-BE49-F238E27FC236}">
                <a16:creationId xmlns:a16="http://schemas.microsoft.com/office/drawing/2014/main" id="{038F1531-B6A0-4596-B89B-465678424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647" y="2311083"/>
            <a:ext cx="2728196" cy="2301439"/>
          </a:xfrm>
          <a:prstGeom prst="rect">
            <a:avLst/>
          </a:prstGeom>
        </p:spPr>
      </p:pic>
      <p:sp>
        <p:nvSpPr>
          <p:cNvPr id="6" name="Rectangle 5">
            <a:extLst>
              <a:ext uri="{FF2B5EF4-FFF2-40B4-BE49-F238E27FC236}">
                <a16:creationId xmlns:a16="http://schemas.microsoft.com/office/drawing/2014/main" id="{58C6DD79-AD00-4F38-99FD-7A1EDE5E52D9}"/>
              </a:ext>
            </a:extLst>
          </p:cNvPr>
          <p:cNvSpPr/>
          <p:nvPr/>
        </p:nvSpPr>
        <p:spPr>
          <a:xfrm>
            <a:off x="8872334" y="5762664"/>
            <a:ext cx="2728196" cy="577081"/>
          </a:xfrm>
          <a:prstGeom prst="rect">
            <a:avLst/>
          </a:prstGeom>
        </p:spPr>
        <p:txBody>
          <a:bodyPr wrap="square">
            <a:spAutoFit/>
          </a:bodyPr>
          <a:lstStyle/>
          <a:p>
            <a:r>
              <a:rPr lang="en-US" altLang="zh-CN" sz="1050" dirty="0">
                <a:solidFill>
                  <a:srgbClr val="0000FF"/>
                </a:solidFill>
              </a:rPr>
              <a:t>Note: if you do not have the write access, send email to MCC to apply the access. (Credential is the same as that for portal.)</a:t>
            </a:r>
          </a:p>
        </p:txBody>
      </p:sp>
      <p:cxnSp>
        <p:nvCxnSpPr>
          <p:cNvPr id="8" name="Straight Arrow Connector 7">
            <a:extLst>
              <a:ext uri="{FF2B5EF4-FFF2-40B4-BE49-F238E27FC236}">
                <a16:creationId xmlns:a16="http://schemas.microsoft.com/office/drawing/2014/main" id="{49F6394B-AF63-4F8B-A82A-362967E4095E}"/>
              </a:ext>
            </a:extLst>
          </p:cNvPr>
          <p:cNvCxnSpPr>
            <a:cxnSpLocks/>
            <a:stCxn id="7" idx="0"/>
          </p:cNvCxnSpPr>
          <p:nvPr/>
        </p:nvCxnSpPr>
        <p:spPr bwMode="auto">
          <a:xfrm flipH="1" flipV="1">
            <a:off x="8293994" y="1815921"/>
            <a:ext cx="1873751" cy="49516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TextBox 10">
            <a:extLst>
              <a:ext uri="{FF2B5EF4-FFF2-40B4-BE49-F238E27FC236}">
                <a16:creationId xmlns:a16="http://schemas.microsoft.com/office/drawing/2014/main" id="{C7AA9C81-9291-4732-8519-26CBD0825CB5}"/>
              </a:ext>
            </a:extLst>
          </p:cNvPr>
          <p:cNvSpPr txBox="1"/>
          <p:nvPr/>
        </p:nvSpPr>
        <p:spPr>
          <a:xfrm>
            <a:off x="257578" y="973141"/>
            <a:ext cx="6096000" cy="292388"/>
          </a:xfrm>
          <a:prstGeom prst="rect">
            <a:avLst/>
          </a:prstGeom>
          <a:noFill/>
        </p:spPr>
        <p:txBody>
          <a:bodyPr wrap="square">
            <a:spAutoFit/>
          </a:bodyPr>
          <a:lstStyle/>
          <a:p>
            <a:r>
              <a:rPr lang="en-US" dirty="0">
                <a:hlinkClick r:id="rId4"/>
              </a:rPr>
              <a:t>https://forge.3gpp.org/rep/sa5/MnS</a:t>
            </a:r>
            <a:endParaRPr lang="en-US" dirty="0"/>
          </a:p>
        </p:txBody>
      </p:sp>
      <p:sp>
        <p:nvSpPr>
          <p:cNvPr id="12" name="Rectangle 11">
            <a:extLst>
              <a:ext uri="{FF2B5EF4-FFF2-40B4-BE49-F238E27FC236}">
                <a16:creationId xmlns:a16="http://schemas.microsoft.com/office/drawing/2014/main" id="{15A26D5F-B493-4F43-ADDF-37618D478943}"/>
              </a:ext>
            </a:extLst>
          </p:cNvPr>
          <p:cNvSpPr/>
          <p:nvPr/>
        </p:nvSpPr>
        <p:spPr>
          <a:xfrm>
            <a:off x="8835844" y="4899052"/>
            <a:ext cx="2728196" cy="738664"/>
          </a:xfrm>
          <a:prstGeom prst="rect">
            <a:avLst/>
          </a:prstGeom>
        </p:spPr>
        <p:txBody>
          <a:bodyPr wrap="square">
            <a:spAutoFit/>
          </a:bodyPr>
          <a:lstStyle/>
          <a:p>
            <a:r>
              <a:rPr lang="en-US" altLang="zh-CN" sz="1050" dirty="0">
                <a:solidFill>
                  <a:srgbClr val="0000FF"/>
                </a:solidFill>
              </a:rPr>
              <a:t>After login, first to select your branch or create a CR branch, then code change can be done by open the code file directly or use the Web IDE tool.</a:t>
            </a:r>
          </a:p>
        </p:txBody>
      </p:sp>
    </p:spTree>
    <p:extLst>
      <p:ext uri="{BB962C8B-B14F-4D97-AF65-F5344CB8AC3E}">
        <p14:creationId xmlns:p14="http://schemas.microsoft.com/office/powerpoint/2010/main" val="250988874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F19C0FBF-12D5-42B6-B9C8-F22713E38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223" y="4099193"/>
            <a:ext cx="5178239" cy="1935648"/>
          </a:xfrm>
          <a:prstGeom prst="rect">
            <a:avLst/>
          </a:prstGeom>
        </p:spPr>
      </p:pic>
      <p:sp>
        <p:nvSpPr>
          <p:cNvPr id="2" name="Title 1">
            <a:extLst>
              <a:ext uri="{FF2B5EF4-FFF2-40B4-BE49-F238E27FC236}">
                <a16:creationId xmlns:a16="http://schemas.microsoft.com/office/drawing/2014/main" id="{EAD855E6-D7FF-459D-8384-03DD44987C7B}"/>
              </a:ext>
            </a:extLst>
          </p:cNvPr>
          <p:cNvSpPr>
            <a:spLocks noGrp="1"/>
          </p:cNvSpPr>
          <p:nvPr>
            <p:ph type="title"/>
          </p:nvPr>
        </p:nvSpPr>
        <p:spPr>
          <a:xfrm>
            <a:off x="257577" y="252363"/>
            <a:ext cx="11582400" cy="698101"/>
          </a:xfrm>
        </p:spPr>
        <p:txBody>
          <a:bodyPr/>
          <a:lstStyle/>
          <a:p>
            <a:r>
              <a:rPr lang="en-US" dirty="0"/>
              <a:t>Forge: create branch</a:t>
            </a:r>
          </a:p>
        </p:txBody>
      </p:sp>
      <p:pic>
        <p:nvPicPr>
          <p:cNvPr id="11" name="Content Placeholder 10" descr="Graphical user interface, application&#10;&#10;Description automatically generated">
            <a:extLst>
              <a:ext uri="{FF2B5EF4-FFF2-40B4-BE49-F238E27FC236}">
                <a16:creationId xmlns:a16="http://schemas.microsoft.com/office/drawing/2014/main" id="{D404B830-7EE6-444B-B99B-8501E57E2D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077" y="1396681"/>
            <a:ext cx="2712955" cy="3490262"/>
          </a:xfrm>
        </p:spPr>
      </p:pic>
      <p:pic>
        <p:nvPicPr>
          <p:cNvPr id="13" name="Picture 12" descr="Graphical user interface, text, application, email&#10;&#10;Description automatically generated">
            <a:extLst>
              <a:ext uri="{FF2B5EF4-FFF2-40B4-BE49-F238E27FC236}">
                <a16:creationId xmlns:a16="http://schemas.microsoft.com/office/drawing/2014/main" id="{B6F24D49-1141-42C0-8B2C-4CFC8B19E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040" y="1346072"/>
            <a:ext cx="6972904" cy="1992803"/>
          </a:xfrm>
          <a:prstGeom prst="rect">
            <a:avLst/>
          </a:prstGeom>
        </p:spPr>
      </p:pic>
      <p:sp>
        <p:nvSpPr>
          <p:cNvPr id="6" name="Rectangle 5">
            <a:extLst>
              <a:ext uri="{FF2B5EF4-FFF2-40B4-BE49-F238E27FC236}">
                <a16:creationId xmlns:a16="http://schemas.microsoft.com/office/drawing/2014/main" id="{5695D08C-838D-4A14-8B47-93FF95FF3597}"/>
              </a:ext>
            </a:extLst>
          </p:cNvPr>
          <p:cNvSpPr/>
          <p:nvPr/>
        </p:nvSpPr>
        <p:spPr>
          <a:xfrm>
            <a:off x="145748" y="2279913"/>
            <a:ext cx="1103503" cy="253916"/>
          </a:xfrm>
          <a:prstGeom prst="rect">
            <a:avLst/>
          </a:prstGeom>
          <a:ln>
            <a:solidFill>
              <a:srgbClr val="0000FF"/>
            </a:solidFill>
          </a:ln>
        </p:spPr>
        <p:txBody>
          <a:bodyPr wrap="square">
            <a:spAutoFit/>
          </a:bodyPr>
          <a:lstStyle/>
          <a:p>
            <a:r>
              <a:rPr lang="en-US" altLang="zh-CN" sz="1050" dirty="0">
                <a:solidFill>
                  <a:srgbClr val="0000FF"/>
                </a:solidFill>
              </a:rPr>
              <a:t>1</a:t>
            </a:r>
          </a:p>
        </p:txBody>
      </p:sp>
      <p:sp>
        <p:nvSpPr>
          <p:cNvPr id="7" name="Rectangle 6">
            <a:extLst>
              <a:ext uri="{FF2B5EF4-FFF2-40B4-BE49-F238E27FC236}">
                <a16:creationId xmlns:a16="http://schemas.microsoft.com/office/drawing/2014/main" id="{7EB63E79-DBD0-4AB0-92B0-DFAC5FE0E787}"/>
              </a:ext>
            </a:extLst>
          </p:cNvPr>
          <p:cNvSpPr/>
          <p:nvPr/>
        </p:nvSpPr>
        <p:spPr>
          <a:xfrm>
            <a:off x="1851233" y="2711355"/>
            <a:ext cx="1196767" cy="253916"/>
          </a:xfrm>
          <a:prstGeom prst="rect">
            <a:avLst/>
          </a:prstGeom>
          <a:ln>
            <a:solidFill>
              <a:srgbClr val="0000FF"/>
            </a:solidFill>
          </a:ln>
        </p:spPr>
        <p:txBody>
          <a:bodyPr wrap="square">
            <a:spAutoFit/>
          </a:bodyPr>
          <a:lstStyle/>
          <a:p>
            <a:r>
              <a:rPr lang="en-US" altLang="zh-CN" sz="1050" dirty="0">
                <a:solidFill>
                  <a:srgbClr val="0000FF"/>
                </a:solidFill>
              </a:rPr>
              <a:t>2</a:t>
            </a:r>
          </a:p>
        </p:txBody>
      </p:sp>
      <p:sp>
        <p:nvSpPr>
          <p:cNvPr id="8" name="Rectangle 7">
            <a:extLst>
              <a:ext uri="{FF2B5EF4-FFF2-40B4-BE49-F238E27FC236}">
                <a16:creationId xmlns:a16="http://schemas.microsoft.com/office/drawing/2014/main" id="{C09925AE-629B-4440-9F94-F8441833331D}"/>
              </a:ext>
            </a:extLst>
          </p:cNvPr>
          <p:cNvSpPr/>
          <p:nvPr/>
        </p:nvSpPr>
        <p:spPr>
          <a:xfrm>
            <a:off x="9609574" y="1706803"/>
            <a:ext cx="1103503" cy="253916"/>
          </a:xfrm>
          <a:prstGeom prst="rect">
            <a:avLst/>
          </a:prstGeom>
          <a:ln>
            <a:solidFill>
              <a:srgbClr val="0000FF"/>
            </a:solidFill>
          </a:ln>
        </p:spPr>
        <p:txBody>
          <a:bodyPr wrap="square">
            <a:spAutoFit/>
          </a:bodyPr>
          <a:lstStyle/>
          <a:p>
            <a:r>
              <a:rPr lang="en-US" altLang="zh-CN" sz="1050" dirty="0">
                <a:solidFill>
                  <a:srgbClr val="0000FF"/>
                </a:solidFill>
              </a:rPr>
              <a:t>                     3</a:t>
            </a:r>
          </a:p>
        </p:txBody>
      </p:sp>
      <p:sp>
        <p:nvSpPr>
          <p:cNvPr id="9" name="Rectangle 8">
            <a:extLst>
              <a:ext uri="{FF2B5EF4-FFF2-40B4-BE49-F238E27FC236}">
                <a16:creationId xmlns:a16="http://schemas.microsoft.com/office/drawing/2014/main" id="{A0518F84-1C19-44B6-AF6D-EAB4A331DC8E}"/>
              </a:ext>
            </a:extLst>
          </p:cNvPr>
          <p:cNvSpPr/>
          <p:nvPr/>
        </p:nvSpPr>
        <p:spPr>
          <a:xfrm>
            <a:off x="3446040" y="5665509"/>
            <a:ext cx="1262940" cy="369332"/>
          </a:xfrm>
          <a:prstGeom prst="rect">
            <a:avLst/>
          </a:prstGeom>
          <a:ln>
            <a:solidFill>
              <a:srgbClr val="0000FF"/>
            </a:solidFill>
          </a:ln>
        </p:spPr>
        <p:txBody>
          <a:bodyPr wrap="square">
            <a:spAutoFit/>
          </a:bodyPr>
          <a:lstStyle/>
          <a:p>
            <a:r>
              <a:rPr lang="en-US" altLang="zh-CN" sz="1800" dirty="0">
                <a:solidFill>
                  <a:srgbClr val="0000FF"/>
                </a:solidFill>
              </a:rPr>
              <a:t>6</a:t>
            </a:r>
          </a:p>
        </p:txBody>
      </p:sp>
      <p:sp>
        <p:nvSpPr>
          <p:cNvPr id="3" name="Arrow: Right 2">
            <a:extLst>
              <a:ext uri="{FF2B5EF4-FFF2-40B4-BE49-F238E27FC236}">
                <a16:creationId xmlns:a16="http://schemas.microsoft.com/office/drawing/2014/main" id="{26C365F5-EA75-4623-A7B7-4255D320157E}"/>
              </a:ext>
            </a:extLst>
          </p:cNvPr>
          <p:cNvSpPr/>
          <p:nvPr/>
        </p:nvSpPr>
        <p:spPr bwMode="auto">
          <a:xfrm>
            <a:off x="3159617" y="2838313"/>
            <a:ext cx="364901" cy="12695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12" name="Arrow: Right 11">
            <a:extLst>
              <a:ext uri="{FF2B5EF4-FFF2-40B4-BE49-F238E27FC236}">
                <a16:creationId xmlns:a16="http://schemas.microsoft.com/office/drawing/2014/main" id="{26EDBA6D-62D1-4DED-A76C-FE5CEA181FCA}"/>
              </a:ext>
            </a:extLst>
          </p:cNvPr>
          <p:cNvSpPr/>
          <p:nvPr/>
        </p:nvSpPr>
        <p:spPr bwMode="auto">
          <a:xfrm rot="5400000">
            <a:off x="5646995" y="3722202"/>
            <a:ext cx="877462" cy="10640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1F485AED-8F28-4264-841B-689CE51EBF28}"/>
              </a:ext>
            </a:extLst>
          </p:cNvPr>
          <p:cNvSpPr/>
          <p:nvPr/>
        </p:nvSpPr>
        <p:spPr>
          <a:xfrm>
            <a:off x="7384472" y="5035033"/>
            <a:ext cx="4018419" cy="253916"/>
          </a:xfrm>
          <a:prstGeom prst="rect">
            <a:avLst/>
          </a:prstGeom>
          <a:ln>
            <a:solidFill>
              <a:srgbClr val="0000FF"/>
            </a:solidFill>
          </a:ln>
        </p:spPr>
        <p:txBody>
          <a:bodyPr wrap="square">
            <a:spAutoFit/>
          </a:bodyPr>
          <a:lstStyle/>
          <a:p>
            <a:r>
              <a:rPr lang="en-US" altLang="zh-CN" sz="1050" dirty="0">
                <a:solidFill>
                  <a:srgbClr val="0000FF"/>
                </a:solidFill>
              </a:rPr>
              <a:t>5. Select the right base branch, normally from release branch</a:t>
            </a:r>
          </a:p>
        </p:txBody>
      </p:sp>
      <p:sp>
        <p:nvSpPr>
          <p:cNvPr id="14" name="Rectangle 13">
            <a:extLst>
              <a:ext uri="{FF2B5EF4-FFF2-40B4-BE49-F238E27FC236}">
                <a16:creationId xmlns:a16="http://schemas.microsoft.com/office/drawing/2014/main" id="{4FC7A651-0348-4186-ACC1-A70820E854FD}"/>
              </a:ext>
            </a:extLst>
          </p:cNvPr>
          <p:cNvSpPr/>
          <p:nvPr/>
        </p:nvSpPr>
        <p:spPr>
          <a:xfrm>
            <a:off x="8815430" y="4400751"/>
            <a:ext cx="2691790" cy="415498"/>
          </a:xfrm>
          <a:prstGeom prst="rect">
            <a:avLst/>
          </a:prstGeom>
          <a:ln>
            <a:solidFill>
              <a:srgbClr val="0000FF"/>
            </a:solidFill>
          </a:ln>
        </p:spPr>
        <p:txBody>
          <a:bodyPr wrap="square">
            <a:spAutoFit/>
          </a:bodyPr>
          <a:lstStyle/>
          <a:p>
            <a:r>
              <a:rPr lang="en-US" altLang="zh-CN" sz="1050" dirty="0">
                <a:solidFill>
                  <a:srgbClr val="0000FF"/>
                </a:solidFill>
              </a:rPr>
              <a:t>4. Follow the branch name rules (in working procedure) for a branch name</a:t>
            </a:r>
          </a:p>
        </p:txBody>
      </p:sp>
    </p:spTree>
    <p:extLst>
      <p:ext uri="{BB962C8B-B14F-4D97-AF65-F5344CB8AC3E}">
        <p14:creationId xmlns:p14="http://schemas.microsoft.com/office/powerpoint/2010/main" val="6950338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6E7346-F5C1-4FFD-9BD8-06F5A1C3B4F4}"/>
              </a:ext>
            </a:extLst>
          </p:cNvPr>
          <p:cNvSpPr>
            <a:spLocks noGrp="1"/>
          </p:cNvSpPr>
          <p:nvPr>
            <p:ph type="body" sz="quarter" idx="11"/>
          </p:nvPr>
        </p:nvSpPr>
        <p:spPr>
          <a:xfrm>
            <a:off x="528110" y="97352"/>
            <a:ext cx="11078400" cy="345468"/>
          </a:xfrm>
        </p:spPr>
        <p:txBody>
          <a:bodyPr/>
          <a:lstStyle/>
          <a:p>
            <a:pPr algn="ctr"/>
            <a:r>
              <a:rPr lang="en-US" sz="3600" dirty="0">
                <a:solidFill>
                  <a:srgbClr val="FF0000"/>
                </a:solidFill>
                <a:ea typeface="+mj-ea"/>
                <a:cs typeface="+mj-cs"/>
              </a:rPr>
              <a:t>Forge: creating Merge request</a:t>
            </a:r>
          </a:p>
        </p:txBody>
      </p:sp>
      <p:pic>
        <p:nvPicPr>
          <p:cNvPr id="5" name="Picture 2">
            <a:extLst>
              <a:ext uri="{FF2B5EF4-FFF2-40B4-BE49-F238E27FC236}">
                <a16:creationId xmlns:a16="http://schemas.microsoft.com/office/drawing/2014/main" id="{819CB136-C9A4-404A-9DAE-AC164D872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39" y="730740"/>
            <a:ext cx="66405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descr="Graphical user interface, text, application, email&#10;&#10;Description automatically generated">
            <a:extLst>
              <a:ext uri="{FF2B5EF4-FFF2-40B4-BE49-F238E27FC236}">
                <a16:creationId xmlns:a16="http://schemas.microsoft.com/office/drawing/2014/main" id="{A086106C-4EC8-4A8F-996A-202CC245C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19" y="2176523"/>
            <a:ext cx="5251938" cy="470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BAF5DEE-D638-44DA-9944-30D37030A29F}"/>
              </a:ext>
            </a:extLst>
          </p:cNvPr>
          <p:cNvSpPr/>
          <p:nvPr/>
        </p:nvSpPr>
        <p:spPr>
          <a:xfrm>
            <a:off x="7153352" y="887817"/>
            <a:ext cx="2863268" cy="761747"/>
          </a:xfrm>
          <a:prstGeom prst="rect">
            <a:avLst/>
          </a:prstGeom>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Find you Branch with part (or full) of branch name</a:t>
            </a:r>
          </a:p>
          <a:p>
            <a:pPr marL="171450" indent="-171450">
              <a:spcAft>
                <a:spcPts val="900"/>
              </a:spcAft>
              <a:buFont typeface="Arial" panose="020B0604020202020204" pitchFamily="34" charset="0"/>
              <a:buChar char="•"/>
            </a:pPr>
            <a:r>
              <a:rPr lang="en-GB"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Step 2: Click Merge Request button</a:t>
            </a:r>
            <a:endParaRPr lang="en-US" sz="4400" dirty="0">
              <a:solidFill>
                <a:srgbClr val="0000FF"/>
              </a:solidFill>
              <a:effectLst/>
              <a:latin typeface="Times New Roman" panose="02020603050405020304" pitchFamily="18" charset="0"/>
              <a:ea typeface="宋体" panose="02010600030101010101" pitchFamily="2" charset="-122"/>
            </a:endParaRPr>
          </a:p>
        </p:txBody>
      </p:sp>
      <p:sp>
        <p:nvSpPr>
          <p:cNvPr id="8" name="Rectangle 7">
            <a:extLst>
              <a:ext uri="{FF2B5EF4-FFF2-40B4-BE49-F238E27FC236}">
                <a16:creationId xmlns:a16="http://schemas.microsoft.com/office/drawing/2014/main" id="{EA9B26C2-030C-4A6A-A45F-A44A9524621D}"/>
              </a:ext>
            </a:extLst>
          </p:cNvPr>
          <p:cNvSpPr/>
          <p:nvPr/>
        </p:nvSpPr>
        <p:spPr>
          <a:xfrm>
            <a:off x="6951580" y="2111707"/>
            <a:ext cx="4065181" cy="1315745"/>
          </a:xfrm>
          <a:prstGeom prst="rect">
            <a:avLst/>
          </a:prstGeom>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Update target Branch (if not correct): normally should be integration branch: like:  Integration_Rel17_SA5_141_YAML</a:t>
            </a:r>
          </a:p>
          <a:p>
            <a:pPr marL="171450" indent="-171450">
              <a:spcAft>
                <a:spcPts val="900"/>
              </a:spcAft>
              <a:buFont typeface="Arial" panose="020B0604020202020204" pitchFamily="34" charset="0"/>
              <a:buChar char="•"/>
            </a:pPr>
            <a:r>
              <a:rPr lang="en-GB"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Step 4: </a:t>
            </a:r>
            <a:r>
              <a:rPr lang="en-US"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"Optionally" add some description about the merge request to Title or Description. It's always good to add CR number and key summary of change set.</a:t>
            </a:r>
            <a:endParaRPr lang="en-US" sz="4400" dirty="0">
              <a:solidFill>
                <a:srgbClr val="0000FF"/>
              </a:solidFill>
              <a:effectLst/>
              <a:latin typeface="Times New Roman" panose="02020603050405020304" pitchFamily="18" charset="0"/>
              <a:ea typeface="宋体" panose="02010600030101010101" pitchFamily="2" charset="-122"/>
            </a:endParaRPr>
          </a:p>
        </p:txBody>
      </p:sp>
      <p:sp>
        <p:nvSpPr>
          <p:cNvPr id="7" name="Rectangle 6">
            <a:extLst>
              <a:ext uri="{FF2B5EF4-FFF2-40B4-BE49-F238E27FC236}">
                <a16:creationId xmlns:a16="http://schemas.microsoft.com/office/drawing/2014/main" id="{856A3EA4-C74A-413D-9E44-E238D1BD9D44}"/>
              </a:ext>
            </a:extLst>
          </p:cNvPr>
          <p:cNvSpPr/>
          <p:nvPr/>
        </p:nvSpPr>
        <p:spPr>
          <a:xfrm>
            <a:off x="3951913" y="5827086"/>
            <a:ext cx="4607352" cy="261610"/>
          </a:xfrm>
          <a:prstGeom prst="rect">
            <a:avLst/>
          </a:prstGeom>
        </p:spPr>
        <p:txBody>
          <a:bodyPr wrap="none">
            <a:spAutoFit/>
          </a:bodyPr>
          <a:lstStyle/>
          <a:p>
            <a:pPr>
              <a:spcAft>
                <a:spcPts val="900"/>
              </a:spcAft>
            </a:pPr>
            <a:r>
              <a:rPr lang="en-GB" sz="1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Step5: uncheck this option. The plan is to delete source branch 6 months later</a:t>
            </a:r>
            <a:endParaRPr lang="en-US" sz="4000" dirty="0">
              <a:solidFill>
                <a:srgbClr val="0000FF"/>
              </a:solidFill>
              <a:effectLst/>
              <a:latin typeface="Times New Roman" panose="02020603050405020304" pitchFamily="18" charset="0"/>
              <a:ea typeface="宋体" panose="02010600030101010101" pitchFamily="2" charset="-122"/>
            </a:endParaRPr>
          </a:p>
        </p:txBody>
      </p:sp>
      <p:sp>
        <p:nvSpPr>
          <p:cNvPr id="9" name="Rectangle 8">
            <a:extLst>
              <a:ext uri="{FF2B5EF4-FFF2-40B4-BE49-F238E27FC236}">
                <a16:creationId xmlns:a16="http://schemas.microsoft.com/office/drawing/2014/main" id="{C16AA12B-8589-4D12-AF94-9E6DF13E971F}"/>
              </a:ext>
            </a:extLst>
          </p:cNvPr>
          <p:cNvSpPr/>
          <p:nvPr/>
        </p:nvSpPr>
        <p:spPr>
          <a:xfrm>
            <a:off x="2254266" y="6376616"/>
            <a:ext cx="2864887" cy="261610"/>
          </a:xfrm>
          <a:prstGeom prst="rect">
            <a:avLst/>
          </a:prstGeom>
        </p:spPr>
        <p:txBody>
          <a:bodyPr wrap="none">
            <a:spAutoFit/>
          </a:bodyPr>
          <a:lstStyle/>
          <a:p>
            <a:pPr>
              <a:spcAft>
                <a:spcPts val="900"/>
              </a:spcAft>
            </a:pPr>
            <a:r>
              <a:rPr lang="en-GB" sz="1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Step6: click "create merge request", then done</a:t>
            </a:r>
            <a:endParaRPr lang="en-US" sz="4000" dirty="0">
              <a:solidFill>
                <a:srgbClr val="0000FF"/>
              </a:solidFill>
              <a:effectLst/>
              <a:latin typeface="Times New Roman" panose="02020603050405020304" pitchFamily="18" charset="0"/>
              <a:ea typeface="宋体" panose="02010600030101010101" pitchFamily="2" charset="-122"/>
            </a:endParaRPr>
          </a:p>
        </p:txBody>
      </p:sp>
      <p:cxnSp>
        <p:nvCxnSpPr>
          <p:cNvPr id="10" name="Straight Arrow Connector 9">
            <a:extLst>
              <a:ext uri="{FF2B5EF4-FFF2-40B4-BE49-F238E27FC236}">
                <a16:creationId xmlns:a16="http://schemas.microsoft.com/office/drawing/2014/main" id="{70860796-9587-4A87-B684-AE971BB2B3AE}"/>
              </a:ext>
            </a:extLst>
          </p:cNvPr>
          <p:cNvCxnSpPr>
            <a:cxnSpLocks/>
          </p:cNvCxnSpPr>
          <p:nvPr/>
        </p:nvCxnSpPr>
        <p:spPr bwMode="auto">
          <a:xfrm flipH="1">
            <a:off x="5885096" y="1496756"/>
            <a:ext cx="1352098" cy="21615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7BC15847-F08E-476D-9413-6933231F46B4}"/>
              </a:ext>
            </a:extLst>
          </p:cNvPr>
          <p:cNvCxnSpPr>
            <a:cxnSpLocks/>
          </p:cNvCxnSpPr>
          <p:nvPr/>
        </p:nvCxnSpPr>
        <p:spPr bwMode="auto">
          <a:xfrm flipH="1">
            <a:off x="4754013" y="1040076"/>
            <a:ext cx="2483181" cy="14734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FF42720B-B0FC-4C2C-9272-7D3E7621BE7B}"/>
              </a:ext>
            </a:extLst>
          </p:cNvPr>
          <p:cNvCxnSpPr>
            <a:cxnSpLocks/>
          </p:cNvCxnSpPr>
          <p:nvPr/>
        </p:nvCxnSpPr>
        <p:spPr bwMode="auto">
          <a:xfrm flipH="1">
            <a:off x="3380246" y="2262165"/>
            <a:ext cx="3622931"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B8401850-DE34-40FF-AB98-B2F364CD3799}"/>
              </a:ext>
            </a:extLst>
          </p:cNvPr>
          <p:cNvCxnSpPr>
            <a:cxnSpLocks/>
          </p:cNvCxnSpPr>
          <p:nvPr/>
        </p:nvCxnSpPr>
        <p:spPr bwMode="auto">
          <a:xfrm flipH="1">
            <a:off x="5577407" y="2903545"/>
            <a:ext cx="1425770" cy="58070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738CD5D0-E85C-4268-B2BD-F62D24D0CAEB}"/>
              </a:ext>
            </a:extLst>
          </p:cNvPr>
          <p:cNvCxnSpPr>
            <a:cxnSpLocks/>
          </p:cNvCxnSpPr>
          <p:nvPr/>
        </p:nvCxnSpPr>
        <p:spPr bwMode="auto">
          <a:xfrm flipH="1">
            <a:off x="3531924" y="5970183"/>
            <a:ext cx="455033"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4" name="TextBox 13">
            <a:extLst>
              <a:ext uri="{FF2B5EF4-FFF2-40B4-BE49-F238E27FC236}">
                <a16:creationId xmlns:a16="http://schemas.microsoft.com/office/drawing/2014/main" id="{074B90F2-BE10-49AB-9CF7-9E43DDF259DA}"/>
              </a:ext>
            </a:extLst>
          </p:cNvPr>
          <p:cNvSpPr txBox="1"/>
          <p:nvPr/>
        </p:nvSpPr>
        <p:spPr>
          <a:xfrm>
            <a:off x="8895891" y="4931281"/>
            <a:ext cx="2800628" cy="1384995"/>
          </a:xfrm>
          <a:prstGeom prst="rect">
            <a:avLst/>
          </a:prstGeom>
          <a:noFill/>
          <a:ln>
            <a:solidFill>
              <a:srgbClr val="0000FF"/>
            </a:solidFill>
          </a:ln>
        </p:spPr>
        <p:txBody>
          <a:bodyPr wrap="square">
            <a:spAutoFit/>
          </a:bodyPr>
          <a:lstStyle/>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Contribution author creates a merge request towards the Integration branch before meeting start. At this stage the MR shall be marked as a draft MR. If a CR includes both YANG and YAML changes, two separate MRs are needed. The MR Forge link(s) shall be added to the MS Word CR's cover page 'Other Comments' section."</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5" name="TextBox 14">
            <a:extLst>
              <a:ext uri="{FF2B5EF4-FFF2-40B4-BE49-F238E27FC236}">
                <a16:creationId xmlns:a16="http://schemas.microsoft.com/office/drawing/2014/main" id="{635027A9-DFE9-4F61-8BEA-2B1D49AAF5B7}"/>
              </a:ext>
            </a:extLst>
          </p:cNvPr>
          <p:cNvSpPr txBox="1"/>
          <p:nvPr/>
        </p:nvSpPr>
        <p:spPr>
          <a:xfrm rot="19421671">
            <a:off x="-163774" y="377445"/>
            <a:ext cx="1633182" cy="307777"/>
          </a:xfrm>
          <a:prstGeom prst="rect">
            <a:avLst/>
          </a:prstGeom>
          <a:noFill/>
        </p:spPr>
        <p:txBody>
          <a:bodyPr wrap="square">
            <a:spAutoFit/>
          </a:bodyPr>
          <a:lstStyle/>
          <a:p>
            <a:r>
              <a:rPr lang="en-US" sz="1400" b="1" dirty="0" err="1">
                <a:solidFill>
                  <a:srgbClr val="3333FF"/>
                </a:solidFill>
                <a:latin typeface="Calibri" panose="020F0502020204030204" pitchFamily="34" charset="0"/>
                <a:ea typeface="等线" panose="02010600030101010101" pitchFamily="2" charset="-122"/>
              </a:rPr>
              <a:t>udpated</a:t>
            </a:r>
            <a:r>
              <a:rPr lang="en-US" sz="1400" b="1" dirty="0">
                <a:solidFill>
                  <a:srgbClr val="3333FF"/>
                </a:solidFill>
                <a:latin typeface="Calibri" panose="020F0502020204030204" pitchFamily="34" charset="0"/>
                <a:ea typeface="等线" panose="02010600030101010101" pitchFamily="2" charset="-122"/>
              </a:rPr>
              <a:t> for 146 bis</a:t>
            </a:r>
            <a:endParaRPr lang="en-US" dirty="0"/>
          </a:p>
        </p:txBody>
      </p:sp>
    </p:spTree>
    <p:extLst>
      <p:ext uri="{BB962C8B-B14F-4D97-AF65-F5344CB8AC3E}">
        <p14:creationId xmlns:p14="http://schemas.microsoft.com/office/powerpoint/2010/main" val="414221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6A2C9D-C3E2-46C5-AE98-1DF678E6B0EC}"/>
              </a:ext>
            </a:extLst>
          </p:cNvPr>
          <p:cNvSpPr>
            <a:spLocks noGrp="1"/>
          </p:cNvSpPr>
          <p:nvPr>
            <p:ph type="body" sz="quarter" idx="10"/>
          </p:nvPr>
        </p:nvSpPr>
        <p:spPr>
          <a:xfrm>
            <a:off x="522456" y="934255"/>
            <a:ext cx="11078400" cy="412800"/>
          </a:xfrm>
        </p:spPr>
        <p:txBody>
          <a:bodyPr>
            <a:normAutofit/>
          </a:bodyPr>
          <a:lstStyle/>
          <a:p>
            <a:r>
              <a:rPr lang="en-US" sz="1800" dirty="0">
                <a:solidFill>
                  <a:schemeClr val="tx1"/>
                </a:solidFill>
              </a:rPr>
              <a:t>Branch handling: what action needed and at when (for details to check working procedure)</a:t>
            </a:r>
          </a:p>
        </p:txBody>
      </p:sp>
      <p:sp>
        <p:nvSpPr>
          <p:cNvPr id="3" name="Text Placeholder 2">
            <a:extLst>
              <a:ext uri="{FF2B5EF4-FFF2-40B4-BE49-F238E27FC236}">
                <a16:creationId xmlns:a16="http://schemas.microsoft.com/office/drawing/2014/main" id="{6F0CF38D-5BD6-453C-ADC0-D6A01DA93A71}"/>
              </a:ext>
            </a:extLst>
          </p:cNvPr>
          <p:cNvSpPr>
            <a:spLocks noGrp="1"/>
          </p:cNvSpPr>
          <p:nvPr>
            <p:ph type="body" sz="quarter" idx="11"/>
          </p:nvPr>
        </p:nvSpPr>
        <p:spPr>
          <a:xfrm>
            <a:off x="522456" y="189703"/>
            <a:ext cx="11078400" cy="412800"/>
          </a:xfrm>
        </p:spPr>
        <p:txBody>
          <a:bodyPr/>
          <a:lstStyle/>
          <a:p>
            <a:pPr algn="ctr"/>
            <a:r>
              <a:rPr lang="en-US" sz="3600" dirty="0">
                <a:solidFill>
                  <a:srgbClr val="FF0000"/>
                </a:solidFill>
                <a:ea typeface="+mj-ea"/>
                <a:cs typeface="+mj-cs"/>
              </a:rPr>
              <a:t>Forge workflow</a:t>
            </a:r>
          </a:p>
        </p:txBody>
      </p:sp>
      <p:grpSp>
        <p:nvGrpSpPr>
          <p:cNvPr id="36" name="Group 35">
            <a:extLst>
              <a:ext uri="{FF2B5EF4-FFF2-40B4-BE49-F238E27FC236}">
                <a16:creationId xmlns:a16="http://schemas.microsoft.com/office/drawing/2014/main" id="{C095EB2B-00A3-4CAD-BB5B-4A390D6D75CE}"/>
              </a:ext>
            </a:extLst>
          </p:cNvPr>
          <p:cNvGrpSpPr/>
          <p:nvPr/>
        </p:nvGrpSpPr>
        <p:grpSpPr>
          <a:xfrm>
            <a:off x="428803" y="1805629"/>
            <a:ext cx="9841202" cy="3042288"/>
            <a:chOff x="499490" y="1333574"/>
            <a:chExt cx="10818925" cy="3706248"/>
          </a:xfrm>
        </p:grpSpPr>
        <p:sp>
          <p:nvSpPr>
            <p:cNvPr id="6" name="Rectangle 5">
              <a:extLst>
                <a:ext uri="{FF2B5EF4-FFF2-40B4-BE49-F238E27FC236}">
                  <a16:creationId xmlns:a16="http://schemas.microsoft.com/office/drawing/2014/main" id="{17317489-E48E-4A85-8FEA-3F6144E2FBA8}"/>
                </a:ext>
              </a:extLst>
            </p:cNvPr>
            <p:cNvSpPr/>
            <p:nvPr/>
          </p:nvSpPr>
          <p:spPr>
            <a:xfrm>
              <a:off x="499490" y="2453797"/>
              <a:ext cx="1828800"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tx1">
                      <a:lumMod val="75000"/>
                    </a:schemeClr>
                  </a:solidFill>
                  <a:latin typeface="Arial" panose="020B0604020202020204" pitchFamily="34" charset="0"/>
                  <a:cs typeface="Arial" panose="020B0604020202020204" pitchFamily="34" charset="0"/>
                </a:rPr>
                <a:t>139e</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CR1</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1037627-B3D7-4BFA-80F5-51F566048A2C}"/>
                </a:ext>
              </a:extLst>
            </p:cNvPr>
            <p:cNvSpPr/>
            <p:nvPr/>
          </p:nvSpPr>
          <p:spPr>
            <a:xfrm>
              <a:off x="2512887" y="2453797"/>
              <a:ext cx="1828800"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a:r>
                <a:rPr lang="en-US" sz="1200" dirty="0">
                  <a:solidFill>
                    <a:schemeClr val="tx1">
                      <a:lumMod val="75000"/>
                    </a:schemeClr>
                  </a:solidFill>
                  <a:latin typeface="Arial" panose="020B0604020202020204" pitchFamily="34" charset="0"/>
                  <a:cs typeface="Arial" panose="020B0604020202020204" pitchFamily="34" charset="0"/>
                </a:rPr>
                <a:t>139e</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CR2</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7A8EFEE-E7C4-4D73-84A5-BF77AC618539}"/>
                </a:ext>
              </a:extLst>
            </p:cNvPr>
            <p:cNvSpPr/>
            <p:nvPr/>
          </p:nvSpPr>
          <p:spPr>
            <a:xfrm>
              <a:off x="4790301" y="2453797"/>
              <a:ext cx="1828800"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tx1">
                      <a:lumMod val="75000"/>
                    </a:schemeClr>
                  </a:solidFill>
                  <a:latin typeface="Arial" panose="020B0604020202020204" pitchFamily="34" charset="0"/>
                  <a:cs typeface="Arial" panose="020B0604020202020204" pitchFamily="34" charset="0"/>
                </a:rPr>
                <a:t>139e</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err="1">
                  <a:solidFill>
                    <a:schemeClr val="tx1">
                      <a:lumMod val="75000"/>
                    </a:schemeClr>
                  </a:solidFill>
                  <a:latin typeface="Arial" panose="020B0604020202020204" pitchFamily="34" charset="0"/>
                  <a:cs typeface="Arial" panose="020B0604020202020204" pitchFamily="34" charset="0"/>
                </a:rPr>
                <a:t>CRn</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B15337D-92F9-40E9-946B-033E5ECAEA25}"/>
                </a:ext>
              </a:extLst>
            </p:cNvPr>
            <p:cNvSpPr/>
            <p:nvPr/>
          </p:nvSpPr>
          <p:spPr>
            <a:xfrm>
              <a:off x="1928182" y="3587138"/>
              <a:ext cx="3020096"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400" dirty="0">
                  <a:solidFill>
                    <a:srgbClr val="0000FF"/>
                  </a:solidFill>
                </a:rPr>
                <a:t>139e</a:t>
              </a:r>
              <a:r>
                <a:rPr lang="zh-CN" altLang="en-US" sz="1400" dirty="0">
                  <a:solidFill>
                    <a:srgbClr val="0000FF"/>
                  </a:solidFill>
                </a:rPr>
                <a:t> </a:t>
              </a:r>
              <a:r>
                <a:rPr lang="en-US" altLang="zh-CN" sz="1400" dirty="0">
                  <a:solidFill>
                    <a:srgbClr val="0000FF"/>
                  </a:solidFill>
                </a:rPr>
                <a:t>integration</a:t>
              </a:r>
              <a:r>
                <a:rPr lang="zh-CN" altLang="en-US" sz="1400" dirty="0">
                  <a:solidFill>
                    <a:srgbClr val="0000FF"/>
                  </a:solidFill>
                </a:rPr>
                <a:t> </a:t>
              </a:r>
              <a:r>
                <a:rPr lang="en-US" altLang="zh-CN" sz="1400" dirty="0">
                  <a:solidFill>
                    <a:srgbClr val="0000FF"/>
                  </a:solidFill>
                </a:rPr>
                <a:t>branch</a:t>
              </a:r>
              <a:endParaRPr lang="en-US" sz="1400" dirty="0">
                <a:solidFill>
                  <a:srgbClr val="0000FF"/>
                </a:solidFill>
              </a:endParaRPr>
            </a:p>
          </p:txBody>
        </p:sp>
        <p:sp>
          <p:nvSpPr>
            <p:cNvPr id="11" name="Rectangle 10">
              <a:extLst>
                <a:ext uri="{FF2B5EF4-FFF2-40B4-BE49-F238E27FC236}">
                  <a16:creationId xmlns:a16="http://schemas.microsoft.com/office/drawing/2014/main" id="{492E984E-580D-45F1-BD7D-27469219CA5F}"/>
                </a:ext>
              </a:extLst>
            </p:cNvPr>
            <p:cNvSpPr/>
            <p:nvPr/>
          </p:nvSpPr>
          <p:spPr>
            <a:xfrm>
              <a:off x="1551849" y="4648683"/>
              <a:ext cx="3785082" cy="391139"/>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altLang="zh-CN" sz="1200" dirty="0">
                  <a:solidFill>
                    <a:schemeClr val="accent4"/>
                  </a:solidFill>
                </a:rPr>
                <a:t>SA5 release</a:t>
              </a:r>
              <a:r>
                <a:rPr lang="zh-CN" altLang="en-US" sz="1200" dirty="0">
                  <a:solidFill>
                    <a:schemeClr val="accent4"/>
                  </a:solidFill>
                </a:rPr>
                <a:t> </a:t>
              </a:r>
              <a:r>
                <a:rPr lang="en-US" altLang="zh-CN" sz="1200" dirty="0">
                  <a:solidFill>
                    <a:schemeClr val="accent4"/>
                  </a:solidFill>
                </a:rPr>
                <a:t>branch (i.e., </a:t>
              </a:r>
              <a:r>
                <a:rPr lang="en-US" sz="1200" b="1" dirty="0">
                  <a:hlinkClick r:id="rId2"/>
                </a:rPr>
                <a:t>Rel-17</a:t>
              </a:r>
              <a:r>
                <a:rPr lang="en-US" sz="1200" dirty="0">
                  <a:solidFill>
                    <a:schemeClr val="accent4"/>
                  </a:solidFill>
                </a:rPr>
                <a:t>)</a:t>
              </a:r>
            </a:p>
          </p:txBody>
        </p:sp>
        <p:cxnSp>
          <p:nvCxnSpPr>
            <p:cNvPr id="13" name="Straight Arrow Connector 12">
              <a:extLst>
                <a:ext uri="{FF2B5EF4-FFF2-40B4-BE49-F238E27FC236}">
                  <a16:creationId xmlns:a16="http://schemas.microsoft.com/office/drawing/2014/main" id="{F24BF164-0CB1-4F34-ACEB-3CA1B0A84A66}"/>
                </a:ext>
              </a:extLst>
            </p:cNvPr>
            <p:cNvCxnSpPr>
              <a:stCxn id="6" idx="2"/>
              <a:endCxn id="10" idx="0"/>
            </p:cNvCxnSpPr>
            <p:nvPr/>
          </p:nvCxnSpPr>
          <p:spPr>
            <a:xfrm>
              <a:off x="1413890" y="2775769"/>
              <a:ext cx="2024340" cy="81136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AD3BB78-79AC-458C-85E8-7051604FCDAE}"/>
                </a:ext>
              </a:extLst>
            </p:cNvPr>
            <p:cNvCxnSpPr>
              <a:cxnSpLocks/>
              <a:stCxn id="8" idx="2"/>
              <a:endCxn id="10" idx="0"/>
            </p:cNvCxnSpPr>
            <p:nvPr/>
          </p:nvCxnSpPr>
          <p:spPr>
            <a:xfrm>
              <a:off x="3427287" y="2775769"/>
              <a:ext cx="10943" cy="81136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3084332-F61E-4F3E-BF1C-DC7EE8D52E9C}"/>
                </a:ext>
              </a:extLst>
            </p:cNvPr>
            <p:cNvCxnSpPr>
              <a:cxnSpLocks/>
              <a:stCxn id="9" idx="2"/>
              <a:endCxn id="10" idx="0"/>
            </p:cNvCxnSpPr>
            <p:nvPr/>
          </p:nvCxnSpPr>
          <p:spPr>
            <a:xfrm flipH="1">
              <a:off x="3438230" y="2775769"/>
              <a:ext cx="2266471" cy="81136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18821AE-D734-4D5E-B687-85D78B7F9264}"/>
                </a:ext>
              </a:extLst>
            </p:cNvPr>
            <p:cNvSpPr/>
            <p:nvPr/>
          </p:nvSpPr>
          <p:spPr>
            <a:xfrm>
              <a:off x="5530361" y="2969558"/>
              <a:ext cx="5230744" cy="787389"/>
            </a:xfrm>
            <a:prstGeom prst="rect">
              <a:avLst/>
            </a:prstGeom>
          </p:spPr>
          <p:txBody>
            <a:bodyPr wrap="none">
              <a:spAutoFit/>
            </a:bodyPr>
            <a:lstStyle/>
            <a:p>
              <a:r>
                <a:rPr lang="en-US" altLang="zh-CN" sz="1200" dirty="0">
                  <a:solidFill>
                    <a:srgbClr val="0000FF"/>
                  </a:solidFill>
                  <a:highlight>
                    <a:srgbClr val="FFFF00"/>
                  </a:highlight>
                </a:rPr>
                <a:t>CR author </a:t>
              </a:r>
              <a:r>
                <a:rPr lang="en-US" altLang="zh-CN" sz="1200" dirty="0">
                  <a:solidFill>
                    <a:srgbClr val="0000FF"/>
                  </a:solidFill>
                </a:rPr>
                <a:t>to initiate the Merge request: </a:t>
              </a:r>
              <a:r>
                <a:rPr lang="en-US" altLang="zh-CN" sz="1200" u="sng" dirty="0">
                  <a:solidFill>
                    <a:srgbClr val="0000FF"/>
                  </a:solidFill>
                </a:rPr>
                <a:t>once approved at SA5 level</a:t>
              </a:r>
            </a:p>
            <a:p>
              <a:r>
                <a:rPr lang="en-US" sz="1200" b="1" dirty="0">
                  <a:solidFill>
                    <a:srgbClr val="0000FF"/>
                  </a:solidFill>
                </a:rPr>
                <a:t>Code Moderator </a:t>
              </a:r>
              <a:r>
                <a:rPr lang="en-US" sz="1200" dirty="0">
                  <a:solidFill>
                    <a:srgbClr val="0000FF"/>
                  </a:solidFill>
                </a:rPr>
                <a:t>handle merger request: </a:t>
              </a:r>
              <a:r>
                <a:rPr lang="en-US" sz="1200" u="sng" dirty="0">
                  <a:solidFill>
                    <a:srgbClr val="0000FF"/>
                  </a:solidFill>
                </a:rPr>
                <a:t>validation passed</a:t>
              </a:r>
            </a:p>
            <a:p>
              <a:r>
                <a:rPr lang="en-US" sz="1200" u="sng" dirty="0">
                  <a:solidFill>
                    <a:srgbClr val="0000FF"/>
                  </a:solidFill>
                </a:rPr>
                <a:t>(Code Moderator creates integration branch from release branch)</a:t>
              </a:r>
              <a:endParaRPr lang="en-US" sz="1200" u="sng" dirty="0"/>
            </a:p>
          </p:txBody>
        </p:sp>
        <p:cxnSp>
          <p:nvCxnSpPr>
            <p:cNvPr id="21" name="Straight Arrow Connector 20">
              <a:extLst>
                <a:ext uri="{FF2B5EF4-FFF2-40B4-BE49-F238E27FC236}">
                  <a16:creationId xmlns:a16="http://schemas.microsoft.com/office/drawing/2014/main" id="{B26D4AA6-16BA-4BDC-96DA-3CF77955043E}"/>
                </a:ext>
              </a:extLst>
            </p:cNvPr>
            <p:cNvCxnSpPr>
              <a:cxnSpLocks/>
              <a:stCxn id="10" idx="2"/>
              <a:endCxn id="11" idx="0"/>
            </p:cNvCxnSpPr>
            <p:nvPr/>
          </p:nvCxnSpPr>
          <p:spPr>
            <a:xfrm>
              <a:off x="3438230" y="3909110"/>
              <a:ext cx="6160" cy="739573"/>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0ED72D7A-A4C0-4A5A-A300-72F39C424598}"/>
                </a:ext>
              </a:extLst>
            </p:cNvPr>
            <p:cNvSpPr/>
            <p:nvPr/>
          </p:nvSpPr>
          <p:spPr>
            <a:xfrm>
              <a:off x="5583569" y="3956074"/>
              <a:ext cx="5734846" cy="562420"/>
            </a:xfrm>
            <a:prstGeom prst="rect">
              <a:avLst/>
            </a:prstGeom>
          </p:spPr>
          <p:txBody>
            <a:bodyPr wrap="square">
              <a:spAutoFit/>
            </a:bodyPr>
            <a:lstStyle/>
            <a:p>
              <a:r>
                <a:rPr lang="en-US" altLang="zh-CN" sz="1200" b="1" dirty="0">
                  <a:solidFill>
                    <a:srgbClr val="0000FF"/>
                  </a:solidFill>
                </a:rPr>
                <a:t>Code moderator </a:t>
              </a:r>
              <a:r>
                <a:rPr lang="en-US" altLang="zh-CN" sz="1200" dirty="0">
                  <a:solidFill>
                    <a:srgbClr val="0000FF"/>
                  </a:solidFill>
                </a:rPr>
                <a:t>to initiate the Merge request (after SA plenary meeting)</a:t>
              </a:r>
            </a:p>
            <a:p>
              <a:r>
                <a:rPr lang="en-US" sz="1200" dirty="0">
                  <a:solidFill>
                    <a:srgbClr val="0000FF"/>
                  </a:solidFill>
                  <a:highlight>
                    <a:srgbClr val="00FF00"/>
                  </a:highlight>
                </a:rPr>
                <a:t>Code Master </a:t>
              </a:r>
              <a:r>
                <a:rPr lang="en-US" sz="1200" dirty="0">
                  <a:solidFill>
                    <a:srgbClr val="0000FF"/>
                  </a:solidFill>
                </a:rPr>
                <a:t>(MCC) address merge request</a:t>
              </a:r>
              <a:endParaRPr lang="en-US" sz="1200" dirty="0"/>
            </a:p>
          </p:txBody>
        </p:sp>
        <p:sp>
          <p:nvSpPr>
            <p:cNvPr id="22" name="Rectangle 21">
              <a:extLst>
                <a:ext uri="{FF2B5EF4-FFF2-40B4-BE49-F238E27FC236}">
                  <a16:creationId xmlns:a16="http://schemas.microsoft.com/office/drawing/2014/main" id="{7BECDF0A-6647-43E0-8D0A-00920F3F68A8}"/>
                </a:ext>
              </a:extLst>
            </p:cNvPr>
            <p:cNvSpPr/>
            <p:nvPr/>
          </p:nvSpPr>
          <p:spPr>
            <a:xfrm>
              <a:off x="499490" y="1333574"/>
              <a:ext cx="5547945" cy="428558"/>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accent4"/>
                  </a:solidFill>
                </a:rPr>
                <a:t>SA5 </a:t>
              </a:r>
              <a:r>
                <a:rPr lang="en-US" altLang="zh-CN" sz="1200" dirty="0">
                  <a:solidFill>
                    <a:schemeClr val="accent4"/>
                  </a:solidFill>
                </a:rPr>
                <a:t>base branch, Normally release</a:t>
              </a:r>
              <a:r>
                <a:rPr lang="zh-CN" altLang="en-US" sz="1200" dirty="0">
                  <a:solidFill>
                    <a:schemeClr val="accent4"/>
                  </a:solidFill>
                </a:rPr>
                <a:t> </a:t>
              </a:r>
              <a:r>
                <a:rPr lang="en-US" altLang="zh-CN" sz="1200" dirty="0">
                  <a:solidFill>
                    <a:schemeClr val="accent4"/>
                  </a:solidFill>
                </a:rPr>
                <a:t>branch (i.e., </a:t>
              </a:r>
              <a:r>
                <a:rPr lang="en-US" sz="1200" b="1" dirty="0">
                  <a:hlinkClick r:id="rId2"/>
                </a:rPr>
                <a:t>Rel-17</a:t>
              </a:r>
              <a:r>
                <a:rPr lang="en-US" sz="1200" dirty="0">
                  <a:solidFill>
                    <a:schemeClr val="accent4"/>
                  </a:solidFill>
                </a:rPr>
                <a:t>)</a:t>
              </a:r>
            </a:p>
          </p:txBody>
        </p:sp>
        <p:cxnSp>
          <p:nvCxnSpPr>
            <p:cNvPr id="23" name="Straight Arrow Connector 22">
              <a:extLst>
                <a:ext uri="{FF2B5EF4-FFF2-40B4-BE49-F238E27FC236}">
                  <a16:creationId xmlns:a16="http://schemas.microsoft.com/office/drawing/2014/main" id="{FCBD2383-7C78-426B-A2B9-9E5705F9C433}"/>
                </a:ext>
              </a:extLst>
            </p:cNvPr>
            <p:cNvCxnSpPr>
              <a:cxnSpLocks/>
              <a:endCxn id="8" idx="0"/>
            </p:cNvCxnSpPr>
            <p:nvPr/>
          </p:nvCxnSpPr>
          <p:spPr>
            <a:xfrm>
              <a:off x="3427287" y="1822058"/>
              <a:ext cx="0" cy="63173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C14D2DC2-B27F-4B66-92F1-E80EE1982DE9}"/>
                </a:ext>
              </a:extLst>
            </p:cNvPr>
            <p:cNvCxnSpPr>
              <a:cxnSpLocks/>
              <a:endCxn id="6" idx="0"/>
            </p:cNvCxnSpPr>
            <p:nvPr/>
          </p:nvCxnSpPr>
          <p:spPr>
            <a:xfrm flipH="1">
              <a:off x="1413890" y="1844315"/>
              <a:ext cx="1883226" cy="609482"/>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65D8876-927F-4863-92DD-4F00AC0B22B6}"/>
                </a:ext>
              </a:extLst>
            </p:cNvPr>
            <p:cNvCxnSpPr>
              <a:cxnSpLocks/>
            </p:cNvCxnSpPr>
            <p:nvPr/>
          </p:nvCxnSpPr>
          <p:spPr>
            <a:xfrm>
              <a:off x="3542662" y="1863075"/>
              <a:ext cx="1987700" cy="50853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BDF57EA0-BE6C-4976-8C47-629518433AEB}"/>
                </a:ext>
              </a:extLst>
            </p:cNvPr>
            <p:cNvSpPr/>
            <p:nvPr/>
          </p:nvSpPr>
          <p:spPr>
            <a:xfrm>
              <a:off x="5583570" y="1888077"/>
              <a:ext cx="5539140" cy="337452"/>
            </a:xfrm>
            <a:prstGeom prst="rect">
              <a:avLst/>
            </a:prstGeom>
          </p:spPr>
          <p:txBody>
            <a:bodyPr wrap="none">
              <a:spAutoFit/>
            </a:bodyPr>
            <a:lstStyle/>
            <a:p>
              <a:r>
                <a:rPr lang="en-US" altLang="zh-CN" sz="1200" dirty="0">
                  <a:solidFill>
                    <a:srgbClr val="0000FF"/>
                  </a:solidFill>
                  <a:highlight>
                    <a:srgbClr val="FFFF00"/>
                  </a:highlight>
                </a:rPr>
                <a:t>CR author </a:t>
              </a:r>
              <a:r>
                <a:rPr lang="en-US" altLang="zh-CN" sz="1200" dirty="0">
                  <a:solidFill>
                    <a:srgbClr val="0000FF"/>
                  </a:solidFill>
                </a:rPr>
                <a:t>to create CR development branch from latest release branch</a:t>
              </a:r>
            </a:p>
          </p:txBody>
        </p:sp>
        <p:sp>
          <p:nvSpPr>
            <p:cNvPr id="32" name="Rectangle 31">
              <a:extLst>
                <a:ext uri="{FF2B5EF4-FFF2-40B4-BE49-F238E27FC236}">
                  <a16:creationId xmlns:a16="http://schemas.microsoft.com/office/drawing/2014/main" id="{D250A209-295C-4FF7-BBB9-C3C32E75214F}"/>
                </a:ext>
              </a:extLst>
            </p:cNvPr>
            <p:cNvSpPr/>
            <p:nvPr/>
          </p:nvSpPr>
          <p:spPr>
            <a:xfrm>
              <a:off x="6199689" y="1350717"/>
              <a:ext cx="3027917" cy="337452"/>
            </a:xfrm>
            <a:prstGeom prst="rect">
              <a:avLst/>
            </a:prstGeom>
          </p:spPr>
          <p:txBody>
            <a:bodyPr wrap="none">
              <a:spAutoFit/>
            </a:bodyPr>
            <a:lstStyle/>
            <a:p>
              <a:r>
                <a:rPr lang="en-US" altLang="zh-CN" sz="1200" dirty="0">
                  <a:solidFill>
                    <a:srgbClr val="0000FF"/>
                  </a:solidFill>
                </a:rPr>
                <a:t>Base branch with e.g., 138e contents </a:t>
              </a:r>
            </a:p>
          </p:txBody>
        </p:sp>
      </p:grpSp>
    </p:spTree>
    <p:extLst>
      <p:ext uri="{BB962C8B-B14F-4D97-AF65-F5344CB8AC3E}">
        <p14:creationId xmlns:p14="http://schemas.microsoft.com/office/powerpoint/2010/main" val="580955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185B6FD968AC4F8244C98DADFCDDF2" ma:contentTypeVersion="13" ma:contentTypeDescription="Create a new document." ma:contentTypeScope="" ma:versionID="82ad2bae7f0c06f2affd04e202398948">
  <xsd:schema xmlns:xsd="http://www.w3.org/2001/XMLSchema" xmlns:xs="http://www.w3.org/2001/XMLSchema" xmlns:p="http://schemas.microsoft.com/office/2006/metadata/properties" xmlns:ns3="71c5aaf6-e6ce-465b-b873-5148d2a4c105" xmlns:ns4="687e87d0-d0a8-4c48-8f94-14f0c67212c5" xmlns:ns5="b4d06219-a142-4c5f-be55-53f74cb980c7" targetNamespace="http://schemas.microsoft.com/office/2006/metadata/properties" ma:root="true" ma:fieldsID="f9959177c7080051a0232d0818074d39" ns3:_="" ns4:_="" ns5:_="">
    <xsd:import namespace="71c5aaf6-e6ce-465b-b873-5148d2a4c105"/>
    <xsd:import namespace="687e87d0-d0a8-4c48-8f94-14f0c67212c5"/>
    <xsd:import namespace="b4d06219-a142-4c5f-be55-53f74cb980c7"/>
    <xsd:element name="properties">
      <xsd:complexType>
        <xsd:sequence>
          <xsd:element name="documentManagement">
            <xsd:complexType>
              <xsd:all>
                <xsd:element ref="ns3:_dlc_DocId" minOccurs="0"/>
                <xsd:element ref="ns3:_dlc_DocIdUrl" minOccurs="0"/>
                <xsd:element ref="ns3:_dlc_DocIdPersistId" minOccurs="0"/>
                <xsd:element ref="ns3:HideFromDelve" minOccurs="0"/>
                <xsd:element ref="ns4:MediaServiceFastMetadata" minOccurs="0"/>
                <xsd:element ref="ns5:SharedWithUsers" minOccurs="0"/>
                <xsd:element ref="ns5:SharedWithDetails" minOccurs="0"/>
                <xsd:element ref="ns5:SharingHintHash" minOccurs="0"/>
                <xsd:element ref="ns4:MediaService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7e87d0-d0a8-4c48-8f94-14f0c67212c5" elementFormDefault="qualified">
    <xsd:import namespace="http://schemas.microsoft.com/office/2006/documentManagement/types"/>
    <xsd:import namespace="http://schemas.microsoft.com/office/infopath/2007/PartnerControls"/>
    <xsd:element name="MediaServiceFastMetadata" ma:index="12" nillable="true" ma:displayName="MediaServiceFastMetadata" ma:hidden="true" ma:internalName="MediaServiceFastMetadata" ma:readOnly="true">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d06219-a142-4c5f-be55-53f74cb980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34c87397-5fc1-491e-85e7-d6110dbe9cbd" ContentTypeId="0x0101" PreviousValue="false"/>
</file>

<file path=customXml/item4.xml><?xml version="1.0" encoding="utf-8"?>
<?mso-contentType ?>
<spe:Receivers xmlns:spe="http://schemas.microsoft.com/sharepoint/event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C568A-0C46-4592-BB68-CDB41342D77A}">
  <ds:schemaRefs>
    <ds:schemaRef ds:uri="http://purl.org/dc/dcmitype/"/>
    <ds:schemaRef ds:uri="b4d06219-a142-4c5f-be55-53f74cb980c7"/>
    <ds:schemaRef ds:uri="http://schemas.microsoft.com/office/2006/metadata/properties"/>
    <ds:schemaRef ds:uri="http://www.w3.org/XML/1998/namespace"/>
    <ds:schemaRef ds:uri="http://schemas.microsoft.com/office/2006/documentManagement/types"/>
    <ds:schemaRef ds:uri="71c5aaf6-e6ce-465b-b873-5148d2a4c105"/>
    <ds:schemaRef ds:uri="http://schemas.microsoft.com/office/infopath/2007/PartnerControls"/>
    <ds:schemaRef ds:uri="http://schemas.openxmlformats.org/package/2006/metadata/core-properties"/>
    <ds:schemaRef ds:uri="687e87d0-d0a8-4c48-8f94-14f0c67212c5"/>
    <ds:schemaRef ds:uri="http://purl.org/dc/terms/"/>
    <ds:schemaRef ds:uri="http://purl.org/dc/elements/1.1/"/>
  </ds:schemaRefs>
</ds:datastoreItem>
</file>

<file path=customXml/itemProps2.xml><?xml version="1.0" encoding="utf-8"?>
<ds:datastoreItem xmlns:ds="http://schemas.openxmlformats.org/officeDocument/2006/customXml" ds:itemID="{362C99FD-0342-4981-9E51-9B4B3D0AA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87e87d0-d0a8-4c48-8f94-14f0c67212c5"/>
    <ds:schemaRef ds:uri="b4d06219-a142-4c5f-be55-53f74cb98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86EE5A-C607-470A-B2B8-6CB953A47714}">
  <ds:schemaRefs>
    <ds:schemaRef ds:uri="Microsoft.SharePoint.Taxonomy.ContentTypeSync"/>
  </ds:schemaRefs>
</ds:datastoreItem>
</file>

<file path=customXml/itemProps4.xml><?xml version="1.0" encoding="utf-8"?>
<ds:datastoreItem xmlns:ds="http://schemas.openxmlformats.org/officeDocument/2006/customXml" ds:itemID="{C533F262-609D-4DE1-971D-E33E47E685D8}">
  <ds:schemaRefs>
    <ds:schemaRef ds:uri="http://schemas.microsoft.com/sharepoint/events"/>
  </ds:schemaRefs>
</ds:datastoreItem>
</file>

<file path=customXml/itemProps5.xml><?xml version="1.0" encoding="utf-8"?>
<ds:datastoreItem xmlns:ds="http://schemas.openxmlformats.org/officeDocument/2006/customXml" ds:itemID="{D8EFD60F-3529-4261-B094-766615A33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36241</TotalTime>
  <Words>1852</Words>
  <Application>Microsoft Office PowerPoint</Application>
  <PresentationFormat>Widescreen</PresentationFormat>
  <Paragraphs>174</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Nokia Pure Text</vt:lpstr>
      <vt:lpstr>Nokia Pure Text Light</vt:lpstr>
      <vt:lpstr>Times New Roman</vt:lpstr>
      <vt:lpstr>Office Theme</vt:lpstr>
      <vt:lpstr>  Using Forge in SA5  (updated for SA5 #146-bis)</vt:lpstr>
      <vt:lpstr>Background/Problem</vt:lpstr>
      <vt:lpstr>PowerPoint Presentation</vt:lpstr>
      <vt:lpstr>PowerPoint Presentation</vt:lpstr>
      <vt:lpstr>PowerPoint Presentation</vt:lpstr>
      <vt:lpstr>Forge: main entry and login</vt:lpstr>
      <vt:lpstr>Forge: create branch</vt:lpstr>
      <vt:lpstr>PowerPoint Presentation</vt:lpstr>
      <vt:lpstr>PowerPoint Presentation</vt:lpstr>
      <vt:lpstr>Forge: Web IDE editor</vt:lpstr>
      <vt:lpstr>Forge: Web IDE (Review)</vt:lpstr>
      <vt:lpstr>Forge: Web IDE for commit</vt:lpstr>
      <vt:lpstr>Forge: Generating word CR (code change part)  with a Draft merge request</vt:lpstr>
      <vt:lpstr>Forge: advanced tips</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Sean Sun</cp:lastModifiedBy>
  <cp:revision>433</cp:revision>
  <dcterms:created xsi:type="dcterms:W3CDTF">2019-03-13T01:38:36Z</dcterms:created>
  <dcterms:modified xsi:type="dcterms:W3CDTF">2023-01-18T10:54:42Z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0x01010083185B6FD968AC4F8244C98DADFCDDF2</vt:lpwstr>
  </property>
  <property fmtid="{D5CDD505-2E9C-101B-9397-08002B2CF9AE}" pid="3" name="_2015_ms_pID_725343">
    <vt:lpwstr>(3)5ec3yjWdLaLrg6jQwgi1BMNg1nUbKEk6X2SudHtINbLqWKy/ZEBsf0diIq95M/IJ9yfxJz+9
EKo9aHHjkgYub2NZPf3/atsckhsLmFGv9BNsC6henuD0duK2ODL9lvmW+917wW0JOPDZvhYa
YZkeAxQ3i+roV73JIx0Bv0FvZ1y6kcqJnQ7qTn6uJ5mW9tOEaaF058jysVseL5bd+fhiv28A
kJhfhXOU21VOuh2UCe</vt:lpwstr>
  </property>
  <property fmtid="{D5CDD505-2E9C-101B-9397-08002B2CF9AE}" pid="4" name="_2015_ms_pID_7253431">
    <vt:lpwstr>MQNQq9btKDg9nxaETig0bCcF5fLh/D7P8gxIEQu3wsSZ9jFYPdUyLe
79A9RY/eUidDGm2aQP3wNTDwb75qTVVvVnTWZHDGz3i+SX4Yy60urO1zey1yA8DRkFy+y+6P
RHyf2p/4M7PphPg41VMF2zHMw2XExii6qqJWtrsDVbxQYUbocVY6hdzgyX9ONZW0X8sFFzQ2
T+qgALWIVGIl8a98bD9Sx6r7i/8apRxAC8PX</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1574815908</vt:lpwstr>
  </property>
  <property fmtid="{D5CDD505-2E9C-101B-9397-08002B2CF9AE}" pid="9" name="_2015_ms_pID_7253432">
    <vt:lpwstr>yFYskfzoBX8iHbEOYetKa2k=</vt:lpwstr>
  </property>
</Properties>
</file>