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  <p:sldMasterId id="2147483940" r:id="rId7"/>
  </p:sldMasterIdLst>
  <p:notesMasterIdLst>
    <p:notesMasterId r:id="rId24"/>
  </p:notesMasterIdLst>
  <p:handoutMasterIdLst>
    <p:handoutMasterId r:id="rId25"/>
  </p:handoutMasterIdLst>
  <p:sldIdLst>
    <p:sldId id="303" r:id="rId8"/>
    <p:sldId id="726" r:id="rId9"/>
    <p:sldId id="668" r:id="rId10"/>
    <p:sldId id="670" r:id="rId11"/>
    <p:sldId id="930" r:id="rId12"/>
    <p:sldId id="635" r:id="rId13"/>
    <p:sldId id="953" r:id="rId14"/>
    <p:sldId id="931" r:id="rId15"/>
    <p:sldId id="960" r:id="rId16"/>
    <p:sldId id="958" r:id="rId17"/>
    <p:sldId id="956" r:id="rId18"/>
    <p:sldId id="957" r:id="rId19"/>
    <p:sldId id="959" r:id="rId20"/>
    <p:sldId id="634" r:id="rId21"/>
    <p:sldId id="936" r:id="rId22"/>
    <p:sldId id="704" r:id="rId23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RIXX Software" initials="GG" lastIdx="1" clrIdx="0">
    <p:extLst>
      <p:ext uri="{19B8F6BF-5375-455C-9EA6-DF929625EA0E}">
        <p15:presenceInfo xmlns:p15="http://schemas.microsoft.com/office/powerpoint/2012/main" userId="MATRIXX Softwar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5C88D0"/>
    <a:srgbClr val="FFFFCC"/>
    <a:srgbClr val="C1E442"/>
    <a:srgbClr val="FFFF99"/>
    <a:srgbClr val="C6D254"/>
    <a:srgbClr val="000000"/>
    <a:srgbClr val="2A6EA8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20" autoAdjust="0"/>
    <p:restoredTop sz="92197" autoAdjust="0"/>
  </p:normalViewPr>
  <p:slideViewPr>
    <p:cSldViewPr snapToGrid="0">
      <p:cViewPr varScale="1">
        <p:scale>
          <a:sx n="78" d="100"/>
          <a:sy n="78" d="100"/>
        </p:scale>
        <p:origin x="206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1722" y="-12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4.xml"/><Relationship Id="rId24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1/19/2023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1/19/2023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14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336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506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2023/1/19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7220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2023/1/19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1218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2023/1/19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89195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2023/1/19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87024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2023/1/19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4146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2023/1/19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3691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2023/1/19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5179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925610684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303506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2023/1/19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7831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2023/1/19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1330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2023/1/19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8227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2023/1/19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1516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938327" y="6413501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71266" y="6423758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S5-231009 CH exec report from SA5#146Bis-e </a:t>
            </a: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2023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  <p:sldLayoutId id="2147483952" r:id="rId4"/>
    <p:sldLayoutId id="2147483953" r:id="rId5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10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11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3DEB1-7EBD-41E7-8CD2-408332011F25}" type="datetimeFigureOut">
              <a:rPr lang="zh-CN" altLang="en-US" smtClean="0"/>
              <a:t>2023/1/19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0352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1" r:id="rId1"/>
    <p:sldLayoutId id="2147483942" r:id="rId2"/>
    <p:sldLayoutId id="2147483943" r:id="rId3"/>
    <p:sldLayoutId id="2147483944" r:id="rId4"/>
    <p:sldLayoutId id="2147483945" r:id="rId5"/>
    <p:sldLayoutId id="2147483946" r:id="rId6"/>
    <p:sldLayoutId id="2147483947" r:id="rId7"/>
    <p:sldLayoutId id="2147483948" r:id="rId8"/>
    <p:sldLayoutId id="2147483949" r:id="rId9"/>
    <p:sldLayoutId id="2147483950" r:id="rId10"/>
    <p:sldLayoutId id="21474839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ftp://ftp.3gpp.org/information/WorkPlan" TargetMode="Externa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551671"/>
            <a:ext cx="103632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br>
              <a:rPr lang="en-GB" sz="4800" dirty="0"/>
            </a:br>
            <a:r>
              <a:rPr lang="en-GB" altLang="zh-CN" sz="4800" b="1" dirty="0"/>
              <a:t>Exec Report SA5#146Bis-e </a:t>
            </a:r>
            <a:br>
              <a:rPr lang="en-GB" sz="4800" b="1" i="1" dirty="0"/>
            </a:br>
            <a:r>
              <a:rPr lang="en-GB" sz="4800" dirty="0">
                <a:latin typeface="Arial" pitchFamily="34" charset="0"/>
              </a:rPr>
              <a:t> </a:t>
            </a:r>
            <a:r>
              <a:rPr lang="en-GB" altLang="zh-CN" sz="3200" b="1" dirty="0"/>
              <a:t>Charging Management (CH)</a:t>
            </a:r>
            <a:br>
              <a:rPr lang="en-GB" altLang="zh-CN" sz="3200" b="1" dirty="0"/>
            </a:b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19300" y="4328507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Gerald G</a:t>
            </a:r>
            <a:r>
              <a:rPr lang="en-US" sz="2400" dirty="0">
                <a:latin typeface="Arial" charset="0"/>
              </a:rPr>
              <a:t>ö</a:t>
            </a:r>
            <a:r>
              <a:rPr lang="en-GB" altLang="zh-CN" sz="2400" dirty="0">
                <a:latin typeface="Arial" charset="0"/>
              </a:rPr>
              <a:t>rmer</a:t>
            </a:r>
            <a:r>
              <a:rPr lang="de-DE" altLang="de-DE" sz="2400" dirty="0">
                <a:latin typeface="Arial" charset="0"/>
              </a:rPr>
              <a:t> SA5 Vice Chair, MATRIXX Software</a:t>
            </a:r>
            <a:endParaRPr lang="en-GB" sz="24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-352338" y="0"/>
            <a:ext cx="10989578" cy="1143000"/>
          </a:xfrm>
        </p:spPr>
        <p:txBody>
          <a:bodyPr/>
          <a:lstStyle/>
          <a:p>
            <a:r>
              <a:rPr lang="en-GB" altLang="en-US" b="1" dirty="0"/>
              <a:t>Rel-18 Study (FS_NCHF_Ph2)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5470676"/>
              </p:ext>
            </p:extLst>
          </p:nvPr>
        </p:nvGraphicFramePr>
        <p:xfrm>
          <a:off x="440266" y="1364193"/>
          <a:ext cx="10409592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6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4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1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06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46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94768">
                  <a:extLst>
                    <a:ext uri="{9D8B030D-6E8A-4147-A177-3AD203B41FA5}">
                      <a16:colId xmlns:a16="http://schemas.microsoft.com/office/drawing/2014/main" val="3549349587"/>
                    </a:ext>
                  </a:extLst>
                </a:gridCol>
                <a:gridCol w="67180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85514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920020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</a:t>
                      </a:r>
                      <a:r>
                        <a:rPr lang="en-US" sz="12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Nchf</a:t>
                      </a: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charging services phase 2</a:t>
                      </a:r>
                      <a:endParaRPr lang="fr-FR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FS_NCHF_Ph2</a:t>
                      </a:r>
                      <a:endParaRPr lang="fr-FR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24/03/2023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SP-210390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85</a:t>
                      </a:r>
                      <a:r>
                        <a:rPr lang="en-US" altLang="zh-CN" sz="1100" dirty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/>
          <p:cNvSpPr txBox="1">
            <a:spLocks/>
          </p:cNvSpPr>
          <p:nvPr/>
        </p:nvSpPr>
        <p:spPr>
          <a:xfrm>
            <a:off x="595842" y="2300820"/>
            <a:ext cx="11000316" cy="3735918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SA#98e: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11 pCRs for TR 28.826 were approved covering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Solutions for size of charging data and for rating group handling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Solution for documentation of information elements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Initial evaluations for threshold handling, rating input enhancement, charging cancellation, and non-blocking mode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Clarifications and corrections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Draft TR 28.826 (</a:t>
            </a:r>
            <a:r>
              <a:rPr lang="en-US" altLang="zh-CN" sz="14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S5‑231246)</a:t>
            </a:r>
            <a:r>
              <a:rPr lang="en-US" altLang="zh-CN" sz="1400" kern="0" dirty="0"/>
              <a:t> 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r>
              <a:rPr lang="en-US" altLang="zh-CN" sz="1400" dirty="0"/>
              <a:t>Add more solutions and evaluations of the study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423414090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02725" cy="1143000"/>
          </a:xfrm>
        </p:spPr>
        <p:txBody>
          <a:bodyPr/>
          <a:lstStyle/>
          <a:p>
            <a:r>
              <a:rPr lang="en-GB" altLang="en-US" b="1" dirty="0"/>
              <a:t>Rel-18 Study (FS_CHROAM)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3269380"/>
              </p:ext>
            </p:extLst>
          </p:nvPr>
        </p:nvGraphicFramePr>
        <p:xfrm>
          <a:off x="440266" y="1444387"/>
          <a:ext cx="10409592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6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4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1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06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46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4699">
                  <a:extLst>
                    <a:ext uri="{9D8B030D-6E8A-4147-A177-3AD203B41FA5}">
                      <a16:colId xmlns:a16="http://schemas.microsoft.com/office/drawing/2014/main" val="3728181447"/>
                    </a:ext>
                  </a:extLst>
                </a:gridCol>
                <a:gridCol w="66983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9771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920021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5G roaming charging architecture for wholesale and retail scenarios</a:t>
                      </a:r>
                      <a:endParaRPr lang="fr-FR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FS_CHROAM</a:t>
                      </a:r>
                      <a:endParaRPr lang="fr-FR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24/03/2023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  <a:r>
                        <a:rPr lang="en-GB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SP-210391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90%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>
                          <a:solidFill>
                            <a:srgbClr val="FF0000"/>
                          </a:solidFill>
                        </a:rPr>
                        <a:t>Completion will be delayed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/>
          <p:cNvSpPr txBox="1">
            <a:spLocks/>
          </p:cNvSpPr>
          <p:nvPr/>
        </p:nvSpPr>
        <p:spPr>
          <a:xfrm>
            <a:off x="440266" y="2643187"/>
            <a:ext cx="11156853" cy="3351451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SA#98e: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4 pCRs for TR 28.827 were approved covering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Clarifications and corrections on several solutions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600" dirty="0">
                <a:latin typeface="Calibri" pitchFamily="34" charset="0"/>
                <a:ea typeface="宋体" pitchFamily="2" charset="-122"/>
                <a:cs typeface="Arial" charset="0"/>
              </a:rPr>
              <a:t>Draft TR 28.827 (</a:t>
            </a:r>
            <a:r>
              <a:rPr lang="en-US" altLang="zh-CN" sz="16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altLang="zh-CN" sz="1600" dirty="0">
                <a:latin typeface="Calibri" pitchFamily="34" charset="0"/>
                <a:ea typeface="宋体" pitchFamily="2" charset="-122"/>
                <a:cs typeface="Arial" charset="0"/>
              </a:rPr>
              <a:t>S5‑231247)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r>
              <a:rPr lang="en-US" altLang="zh-CN" sz="1400" dirty="0"/>
              <a:t>Progress on more solutions and further evaluation and conclusion of the study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2215623811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02725" cy="1143000"/>
          </a:xfrm>
        </p:spPr>
        <p:txBody>
          <a:bodyPr/>
          <a:lstStyle/>
          <a:p>
            <a:r>
              <a:rPr lang="en-GB" altLang="en-US" b="1" dirty="0"/>
              <a:t>Rel-18 Study (</a:t>
            </a:r>
            <a:r>
              <a:rPr lang="en-GB" altLang="en-US" b="1" dirty="0" err="1"/>
              <a:t>FS_eNPN_CH</a:t>
            </a:r>
            <a:r>
              <a:rPr lang="en-GB" altLang="en-US" b="1" dirty="0"/>
              <a:t>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4054268"/>
              </p:ext>
            </p:extLst>
          </p:nvPr>
        </p:nvGraphicFramePr>
        <p:xfrm>
          <a:off x="363747" y="1470728"/>
          <a:ext cx="10409592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6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4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1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06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46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4699">
                  <a:extLst>
                    <a:ext uri="{9D8B030D-6E8A-4147-A177-3AD203B41FA5}">
                      <a16:colId xmlns:a16="http://schemas.microsoft.com/office/drawing/2014/main" val="3381448122"/>
                    </a:ext>
                  </a:extLst>
                </a:gridCol>
                <a:gridCol w="66983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9771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940043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/>
                      <a:r>
                        <a:rPr lang="en-GB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for Enhanced support of Non-Public Networks </a:t>
                      </a:r>
                      <a:endParaRPr lang="en-US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t" latinLnBrk="0" hangingPunct="1"/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FS_eNPN_CH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24/03/2023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SP-211447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90%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/>
          <p:cNvSpPr txBox="1">
            <a:spLocks/>
          </p:cNvSpPr>
          <p:nvPr/>
        </p:nvSpPr>
        <p:spPr>
          <a:xfrm>
            <a:off x="363747" y="2380539"/>
            <a:ext cx="11311467" cy="3648785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SA#98e: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6 pCRs for TR 28.828 were approved for introduction of: 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Correction on the SNPN Topic 1 and SNPN Topic 3   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Evaluation and Conclusion for SNPN Topic 1, SNPN Topic 2  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Evaluation and conclusion for Update PNI-NPN Topic 1 for consistency 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Overall conclusions and recommendations 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Draft TR 28.828 (</a:t>
            </a:r>
            <a:r>
              <a:rPr lang="en-US" altLang="zh-CN" sz="14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S5‑231248)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r>
              <a:rPr lang="en-US" altLang="zh-CN" sz="1400" dirty="0"/>
              <a:t>Study completion based on final evaluations and conclusions</a:t>
            </a:r>
            <a:endParaRPr lang="en-US" altLang="zh-CN" sz="1400" kern="0" dirty="0"/>
          </a:p>
        </p:txBody>
      </p:sp>
    </p:spTree>
    <p:extLst>
      <p:ext uri="{BB962C8B-B14F-4D97-AF65-F5344CB8AC3E}">
        <p14:creationId xmlns:p14="http://schemas.microsoft.com/office/powerpoint/2010/main" val="3318425226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02725" cy="1143000"/>
          </a:xfrm>
        </p:spPr>
        <p:txBody>
          <a:bodyPr/>
          <a:lstStyle/>
          <a:p>
            <a:r>
              <a:rPr lang="en-GB" altLang="en-US" b="1" dirty="0"/>
              <a:t>Rel-18 Study (FS_TSNCH)</a:t>
            </a:r>
            <a:br>
              <a:rPr lang="en-GB" altLang="en-US" b="1" dirty="0"/>
            </a:br>
            <a:endParaRPr lang="en-GB" altLang="en-US" sz="2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7787654"/>
              </p:ext>
            </p:extLst>
          </p:nvPr>
        </p:nvGraphicFramePr>
        <p:xfrm>
          <a:off x="363747" y="1470728"/>
          <a:ext cx="10409592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6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4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1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06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46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4699">
                  <a:extLst>
                    <a:ext uri="{9D8B030D-6E8A-4147-A177-3AD203B41FA5}">
                      <a16:colId xmlns:a16="http://schemas.microsoft.com/office/drawing/2014/main" val="1168613165"/>
                    </a:ext>
                  </a:extLst>
                </a:gridCol>
                <a:gridCol w="66983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9771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940043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/>
                      <a:r>
                        <a:rPr lang="en-GB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Time Sensitive Networking charging 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FS_TSNCH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16/06/2023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10 %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SP-220979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20%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/>
          <p:cNvSpPr txBox="1">
            <a:spLocks/>
          </p:cNvSpPr>
          <p:nvPr/>
        </p:nvSpPr>
        <p:spPr>
          <a:xfrm>
            <a:off x="363746" y="2382976"/>
            <a:ext cx="11311467" cy="3827324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SA#98e: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1 pCRs for TR 28.839 was approved for introduction of: 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Use Case, Potential Charging requirement and Key issues for Exposure of Time Synchronization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Draft TR 28.839 (</a:t>
            </a:r>
            <a:r>
              <a:rPr lang="en-US" altLang="zh-CN" sz="14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S5‑231249)</a:t>
            </a:r>
            <a:endParaRPr lang="en-US" altLang="zh-CN" sz="1400" kern="0" dirty="0"/>
          </a:p>
          <a:p>
            <a:pPr marL="457189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kern="0" dirty="0"/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 marL="457189" lvl="1" indent="0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r>
              <a:rPr lang="en-US" altLang="zh-CN" sz="1400" dirty="0"/>
              <a:t>Add new use cases and solutions of the study</a:t>
            </a:r>
            <a:endParaRPr lang="en-US" altLang="zh-CN" sz="1400" kern="0" dirty="0"/>
          </a:p>
        </p:txBody>
      </p:sp>
    </p:spTree>
    <p:extLst>
      <p:ext uri="{BB962C8B-B14F-4D97-AF65-F5344CB8AC3E}">
        <p14:creationId xmlns:p14="http://schemas.microsoft.com/office/powerpoint/2010/main" val="2321971264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636523" y="670114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TSs &amp; TRs </a:t>
            </a:r>
            <a:r>
              <a:rPr lang="en-US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to be sent to SA#99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0851797"/>
              </p:ext>
            </p:extLst>
          </p:nvPr>
        </p:nvGraphicFramePr>
        <p:xfrm>
          <a:off x="661595" y="2131921"/>
          <a:ext cx="10651674" cy="1435396"/>
        </p:xfrm>
        <a:graphic>
          <a:graphicData uri="http://schemas.openxmlformats.org/drawingml/2006/table">
            <a:tbl>
              <a:tblPr/>
              <a:tblGrid>
                <a:gridCol w="1280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999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1081">
                  <a:extLst>
                    <a:ext uri="{9D8B030D-6E8A-4147-A177-3AD203B41FA5}">
                      <a16:colId xmlns:a16="http://schemas.microsoft.com/office/drawing/2014/main" val="1307580657"/>
                    </a:ext>
                  </a:extLst>
                </a:gridCol>
              </a:tblGrid>
              <a:tr h="4631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For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137"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3823583"/>
                  </a:ext>
                </a:extLst>
              </a:tr>
              <a:tr h="486137"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9241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5739943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A4462-8410-4856-8E91-37BCEC64D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18" y="145473"/>
            <a:ext cx="9725891" cy="1143000"/>
          </a:xfrm>
        </p:spPr>
        <p:txBody>
          <a:bodyPr/>
          <a:lstStyle/>
          <a:p>
            <a:r>
              <a:rPr lang="en-US" sz="3200" dirty="0">
                <a:ea typeface="+mn-ea"/>
                <a:cs typeface="Arial" panose="020B0604020202020204" pitchFamily="34" charset="0"/>
              </a:rPr>
              <a:t>Charging CRs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A0F4C-1F3F-4B7E-AB9C-EEE50D4A0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076" y="1643974"/>
            <a:ext cx="10240729" cy="4059458"/>
          </a:xfrm>
        </p:spPr>
        <p:txBody>
          <a:bodyPr/>
          <a:lstStyle/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none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82765894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15" y="2879729"/>
            <a:ext cx="8221835" cy="519616"/>
          </a:xfrm>
        </p:spPr>
        <p:txBody>
          <a:bodyPr/>
          <a:lstStyle/>
          <a:p>
            <a:r>
              <a:rPr lang="sv-SE" sz="60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9825" y="1206500"/>
            <a:ext cx="10363200" cy="1470025"/>
          </a:xfrm>
        </p:spPr>
        <p:txBody>
          <a:bodyPr/>
          <a:lstStyle/>
          <a:p>
            <a:r>
              <a:rPr lang="en-GB" altLang="zh-CN" sz="4400" dirty="0"/>
              <a:t>Administrative aspects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2673164" y="2409826"/>
            <a:ext cx="9090212" cy="3543300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/>
              <a:t>Requirements on </a:t>
            </a:r>
            <a:r>
              <a:rPr lang="fr-FR" sz="2400" dirty="0"/>
              <a:t>SA5#147 </a:t>
            </a:r>
          </a:p>
          <a:p>
            <a:pPr marL="952485" lvl="1" indent="-342900" algn="l">
              <a:buFont typeface="Arial" panose="020B0604020202020204" pitchFamily="34" charset="0"/>
              <a:buChar char="•"/>
            </a:pPr>
            <a:r>
              <a:rPr lang="fr-FR" sz="2000" dirty="0"/>
              <a:t>Contributers are invited to socialize inputs with others before submission </a:t>
            </a:r>
          </a:p>
          <a:p>
            <a:pPr marL="952485" lvl="1" indent="-342900" algn="l">
              <a:buFont typeface="Arial" panose="020B0604020202020204" pitchFamily="34" charset="0"/>
              <a:buChar char="•"/>
            </a:pPr>
            <a:r>
              <a:rPr lang="fr-FR" sz="2000" dirty="0"/>
              <a:t>Use of late session(s) could assit to resolve controversal topics on demand</a:t>
            </a:r>
          </a:p>
          <a:p>
            <a:pPr marL="342900" lvl="1" indent="-342900" algn="l">
              <a:buClrTx/>
              <a:buFont typeface="Wingdings" panose="05000000000000000000" pitchFamily="2" charset="2"/>
              <a:buChar char="Ø"/>
            </a:pPr>
            <a:r>
              <a:rPr lang="en-US" sz="2400" dirty="0">
                <a:ea typeface="+mn-ea"/>
                <a:cs typeface="+mn-cs"/>
              </a:rPr>
              <a:t>3GPP Forge</a:t>
            </a:r>
            <a:r>
              <a:rPr lang="zh-CN" altLang="en-US" sz="2400" dirty="0">
                <a:ea typeface="+mn-ea"/>
                <a:cs typeface="+mn-cs"/>
              </a:rPr>
              <a:t>： </a:t>
            </a:r>
            <a:endParaRPr lang="en-US" altLang="zh-CN" sz="2400" dirty="0">
              <a:ea typeface="+mn-ea"/>
              <a:cs typeface="+mn-cs"/>
            </a:endParaRPr>
          </a:p>
          <a:p>
            <a:pPr marL="952485" lvl="1" indent="-342900" algn="l">
              <a:buFont typeface="Arial" panose="020B0604020202020204" pitchFamily="34" charset="0"/>
              <a:buChar char="•"/>
            </a:pPr>
            <a:r>
              <a:rPr lang="en-US" altLang="zh-CN" sz="2000" dirty="0"/>
              <a:t>Further offline discussions between SA5 Forge experts expected before </a:t>
            </a:r>
            <a:r>
              <a:rPr lang="fr-FR" sz="2000" dirty="0"/>
              <a:t>SA5#147 to define the next steps</a:t>
            </a:r>
          </a:p>
          <a:p>
            <a:pPr marL="342900" lvl="1" indent="-342900" algn="l">
              <a:buClrTx/>
              <a:buFont typeface="Wingdings" panose="05000000000000000000" pitchFamily="2" charset="2"/>
              <a:buChar char="Ø"/>
            </a:pPr>
            <a:r>
              <a:rPr lang="en-US" sz="2400" dirty="0">
                <a:ea typeface="+mn-ea"/>
                <a:cs typeface="+mn-cs"/>
              </a:rPr>
              <a:t>Practicalities </a:t>
            </a:r>
          </a:p>
          <a:p>
            <a:pPr marL="952485" lvl="1" indent="-342900" algn="l">
              <a:buFont typeface="Arial" panose="020B0604020202020204" pitchFamily="34" charset="0"/>
              <a:buChar char="•"/>
            </a:pPr>
            <a:r>
              <a:rPr lang="en-US" altLang="zh-CN" sz="2000" dirty="0"/>
              <a:t>Planned CH rapporteur call on 7th Feb (13:00 -15:00 UTC) before the next SA5#147 meeting to progress Rel-18 Study work i.e. FS_CHROAM</a:t>
            </a:r>
          </a:p>
          <a:p>
            <a:pPr marL="952485" lvl="1" indent="-342900" algn="l">
              <a:buFont typeface="Arial" panose="020B0604020202020204" pitchFamily="34" charset="0"/>
              <a:buChar char="•"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52477064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2067" y="410966"/>
            <a:ext cx="8973312" cy="768101"/>
          </a:xfrm>
        </p:spPr>
        <p:txBody>
          <a:bodyPr/>
          <a:lstStyle/>
          <a:p>
            <a:r>
              <a:rPr lang="sv-SE" dirty="0"/>
              <a:t>Incoming LSs</a:t>
            </a:r>
          </a:p>
        </p:txBody>
      </p:sp>
      <p:graphicFrame>
        <p:nvGraphicFramePr>
          <p:cNvPr id="6" name="Table Placeholder 4">
            <a:extLst>
              <a:ext uri="{FF2B5EF4-FFF2-40B4-BE49-F238E27FC236}">
                <a16:creationId xmlns:a16="http://schemas.microsoft.com/office/drawing/2014/main" id="{81E1A320-EF42-4A25-A368-F111EC773B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4096235"/>
              </p:ext>
            </p:extLst>
          </p:nvPr>
        </p:nvGraphicFramePr>
        <p:xfrm>
          <a:off x="702067" y="1939341"/>
          <a:ext cx="10950002" cy="1670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9969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6279306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124727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289281">
                <a:tc>
                  <a:txBody>
                    <a:bodyPr/>
                    <a:lstStyle/>
                    <a:p>
                      <a:pPr algn="ctr"/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sv-S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Decision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 In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endParaRPr kumimoji="0" lang="en-US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endParaRPr kumimoji="0" lang="en-US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6955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835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/>
              <a:t>Outgoing LSs</a:t>
            </a:r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328335062"/>
              </p:ext>
            </p:extLst>
          </p:nvPr>
        </p:nvGraphicFramePr>
        <p:xfrm>
          <a:off x="748145" y="1828506"/>
          <a:ext cx="10233891" cy="1803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1860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5234887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979960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010277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896907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3153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 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247912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S5-231253</a:t>
                      </a:r>
                      <a:endParaRPr kumimoji="0" lang="en-US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  <a:p>
                      <a:pPr algn="l" fontAlgn="t"/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LS on controlling number of UEs and PDU sessions for NPN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SA2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-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730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636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8C1BF-313B-4838-85C8-7573D771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001" y="2454388"/>
            <a:ext cx="9102725" cy="1143000"/>
          </a:xfrm>
        </p:spPr>
        <p:txBody>
          <a:bodyPr/>
          <a:lstStyle/>
          <a:p>
            <a:r>
              <a:rPr lang="sv-SE" dirty="0"/>
              <a:t>Charging (CH) WIs/SIs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062416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New or Revised Charging SIDs/WIDs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8" name="Group 76">
            <a:extLst>
              <a:ext uri="{FF2B5EF4-FFF2-40B4-BE49-F238E27FC236}">
                <a16:creationId xmlns:a16="http://schemas.microsoft.com/office/drawing/2014/main" id="{9969EA0D-50CF-4183-B85E-7E445686F9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3999055"/>
              </p:ext>
            </p:extLst>
          </p:nvPr>
        </p:nvGraphicFramePr>
        <p:xfrm>
          <a:off x="952500" y="1889721"/>
          <a:ext cx="10287000" cy="1008654"/>
        </p:xfrm>
        <a:graphic>
          <a:graphicData uri="http://schemas.openxmlformats.org/drawingml/2006/table">
            <a:tbl>
              <a:tblPr/>
              <a:tblGrid>
                <a:gridCol w="17743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372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5410">
                  <a:extLst>
                    <a:ext uri="{9D8B030D-6E8A-4147-A177-3AD203B41FA5}">
                      <a16:colId xmlns:a16="http://schemas.microsoft.com/office/drawing/2014/main" val="1853449902"/>
                    </a:ext>
                  </a:extLst>
                </a:gridCol>
              </a:tblGrid>
              <a:tr h="5548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Source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37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200"/>
                        </a:spcBef>
                        <a:spcAft>
                          <a:spcPts val="900"/>
                        </a:spcAft>
                        <a:tabLst>
                          <a:tab pos="257175" algn="l"/>
                        </a:tabLst>
                      </a:pP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200"/>
                        </a:spcBef>
                        <a:spcAft>
                          <a:spcPts val="900"/>
                        </a:spcAft>
                      </a:pP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200"/>
                        </a:spcBef>
                        <a:spcAft>
                          <a:spcPts val="900"/>
                        </a:spcAft>
                      </a:pP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17120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275073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1227667" y="101600"/>
            <a:ext cx="9103784" cy="1143000"/>
          </a:xfrm>
        </p:spPr>
        <p:txBody>
          <a:bodyPr/>
          <a:lstStyle/>
          <a:p>
            <a:r>
              <a:rPr lang="en-GB" altLang="en-US" dirty="0"/>
              <a:t>SA5 progress – Summary</a:t>
            </a:r>
            <a:endParaRPr lang="en-US" alt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5881831"/>
              </p:ext>
            </p:extLst>
          </p:nvPr>
        </p:nvGraphicFramePr>
        <p:xfrm>
          <a:off x="485457" y="1406267"/>
          <a:ext cx="11407699" cy="4450277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9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069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40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7875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8755">
                  <a:extLst>
                    <a:ext uri="{9D8B030D-6E8A-4147-A177-3AD203B41FA5}">
                      <a16:colId xmlns:a16="http://schemas.microsoft.com/office/drawing/2014/main" val="3182844481"/>
                    </a:ext>
                  </a:extLst>
                </a:gridCol>
                <a:gridCol w="5473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49885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914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/>
                        <a:t>Target </a:t>
                      </a:r>
                      <a:r>
                        <a:rPr lang="en-GB" sz="800" dirty="0"/>
                        <a:t>(dd/mm/</a:t>
                      </a:r>
                      <a:r>
                        <a:rPr lang="en-GB" sz="800" dirty="0" err="1"/>
                        <a:t>yyyy</a:t>
                      </a:r>
                      <a:r>
                        <a:rPr lang="en-GB" sz="800" dirty="0"/>
                        <a:t>)</a:t>
                      </a:r>
                      <a:endParaRPr lang="en-GB" sz="1400" dirty="0"/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053">
                <a:tc>
                  <a:txBody>
                    <a:bodyPr/>
                    <a:lstStyle/>
                    <a:p>
                      <a:pPr algn="ctr" fontAlgn="t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Rel-18 Work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---</a:t>
                      </a:r>
                      <a:r>
                        <a:rPr lang="en-GB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1260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980025</a:t>
                      </a:r>
                      <a:endParaRPr lang="en-GB" sz="900" b="1" i="0" u="none" strike="noStrike" kern="12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algn="ctr" defTabSz="1219170" rtl="0" eaLnBrk="1" fontAlgn="t" latinLnBrk="0" hangingPunct="1"/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Charging Aspects of Network Slicing Phase 2 </a:t>
                      </a:r>
                      <a:endParaRPr lang="nl-NL" sz="1200" b="1" i="0" u="none" strike="noStrike" kern="12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NETSLICE_CH_Ph2</a:t>
                      </a:r>
                      <a:endParaRPr lang="en-GB" sz="8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15/09/2023</a:t>
                      </a:r>
                    </a:p>
                    <a:p>
                      <a:pPr algn="ctr" fontAlgn="t"/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SP-221159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5908">
                <a:tc>
                  <a:txBody>
                    <a:bodyPr/>
                    <a:lstStyle/>
                    <a:p>
                      <a:pPr algn="ctr" fontAlgn="t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Rel-18 Studies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  <a:p>
                      <a:pPr algn="ctr" fontAlgn="t"/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----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883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900023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/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for enhancements of Network Slicing Phase 2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FS_NETSLICE_CH_Ph2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ctr" defTabSz="914296" rtl="0" eaLnBrk="1" fontAlgn="t" latinLnBrk="0" hangingPunct="1"/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24/03/2023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95%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SP-201082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98%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l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4707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920020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Nchf charging services phase 2</a:t>
                      </a:r>
                      <a:endParaRPr lang="fr-FR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ctr" defTabSz="914296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FS_NCHF_Ph2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ctr" defTabSz="914296" rtl="0" eaLnBrk="1" fontAlgn="t" latinLnBrk="0" hangingPunct="1"/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24/03/2023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  <a:r>
                        <a:rPr lang="en-US" altLang="zh-CN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SP-210390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85</a:t>
                      </a:r>
                      <a:r>
                        <a:rPr lang="en-US" altLang="zh-CN" sz="9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GB" sz="9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9266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920021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5G roaming charging architecture for wholesale and retail scenarios</a:t>
                      </a:r>
                      <a:endParaRPr lang="fr-FR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ctr" defTabSz="914296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FS_CHROAM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24/03/2023</a:t>
                      </a:r>
                      <a:endParaRPr kumimoji="0" lang="en-GB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</a:t>
                      </a:r>
                      <a:r>
                        <a:rPr lang="en-US" altLang="zh-CN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SP-210391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90</a:t>
                      </a:r>
                      <a:r>
                        <a:rPr lang="en-US" altLang="zh-CN" sz="9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GB" sz="9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0369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940043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/>
                      <a:r>
                        <a:rPr lang="en-GB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for Enhanced support of Non-Public Networks </a:t>
                      </a:r>
                      <a:endParaRPr lang="en-US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ctr" defTabSz="914296" rtl="0" eaLnBrk="1" fontAlgn="t" latinLnBrk="0" hangingPunct="1"/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FS_eNPN_CH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24/03/2023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  <a:r>
                        <a:rPr lang="en-US" altLang="zh-CN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SP-211447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90</a:t>
                      </a:r>
                      <a:r>
                        <a:rPr lang="en-US" altLang="zh-CN" sz="9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GB" sz="9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3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7082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970032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/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Time Sensitive Networking charging </a:t>
                      </a:r>
                      <a:b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</a:br>
                      <a:endParaRPr lang="en-US" sz="1200" b="1" i="0" u="none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ctr" defTabSz="914296" rtl="0" eaLnBrk="1" fontAlgn="t" latinLnBrk="0" hangingPunct="1"/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FS_TSNCH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ctr" defTabSz="914296" rtl="0" eaLnBrk="1" fontAlgn="t" latinLnBrk="0" hangingPunct="1"/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16/06/2023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indent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SP-220979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9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20%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3141432467"/>
                  </a:ext>
                </a:extLst>
              </a:tr>
              <a:tr h="316127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980026</a:t>
                      </a: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/>
                      <a:r>
                        <a:rPr lang="en-GB" sz="1200" b="1" i="0" u="none" strike="noStrike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CHF Segmentation</a:t>
                      </a:r>
                      <a:endParaRPr lang="en-US" sz="1200" b="1" i="0" u="none" strike="noStrike" kern="12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ctr" defTabSz="914296" rtl="0" eaLnBrk="1" fontAlgn="t" latinLnBrk="0" hangingPunct="1"/>
                      <a:r>
                        <a:rPr lang="en-GB" sz="900" b="1" i="0" u="none" strike="noStrike" kern="1200" dirty="0" err="1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FS_CHFSeg</a:t>
                      </a:r>
                      <a:endParaRPr lang="en-US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15/09/2023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SP-221160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892005409"/>
                  </a:ext>
                </a:extLst>
              </a:tr>
              <a:tr h="274297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980027</a:t>
                      </a: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/>
                      <a:r>
                        <a:rPr lang="en-GB" sz="1200" b="1" i="0" u="none" strike="noStrike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Study on Structure of Charging for Verticals</a:t>
                      </a:r>
                      <a:endParaRPr lang="en-US" sz="1200" b="1" i="0" u="none" strike="noStrike" kern="12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ctr" defTabSz="914296" rtl="0" eaLnBrk="1" fontAlgn="t" latinLnBrk="0" hangingPunct="1"/>
                      <a:r>
                        <a:rPr lang="en-GB" sz="900" b="1" i="0" u="none" strike="noStrike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UID_, FS_SCV</a:t>
                      </a:r>
                      <a:endParaRPr lang="en-US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16/06/2023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SP-221161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3779963600"/>
                  </a:ext>
                </a:extLst>
              </a:tr>
              <a:tr h="292582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1" i="0" u="none" strike="noStrike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980028</a:t>
                      </a:r>
                      <a:endParaRPr lang="en-GB" sz="900" b="1" i="0" u="none" strike="noStrike" kern="12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/>
                      <a:r>
                        <a:rPr lang="en-US" sz="1200" b="1" i="0" u="none" strike="noStrike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of Satellite in 5GS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ctr" defTabSz="914296" rtl="0" eaLnBrk="1" fontAlgn="t" latinLnBrk="0" hangingPunct="1"/>
                      <a:r>
                        <a:rPr lang="en-US" sz="900" b="1" i="0" u="none" strike="noStrike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FS_5GSAT_CH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15/12/2023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SP-221162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480612945"/>
                  </a:ext>
                </a:extLst>
              </a:tr>
              <a:tr h="390690">
                <a:tc>
                  <a:txBody>
                    <a:bodyPr/>
                    <a:lstStyle/>
                    <a:p>
                      <a:pPr algn="ctr" fontAlgn="t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Rel-19 Studies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  <a:p>
                      <a:pPr algn="ctr" fontAlgn="t"/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259" name="TextBox 1"/>
          <p:cNvSpPr txBox="1">
            <a:spLocks noChangeArrowheads="1"/>
          </p:cNvSpPr>
          <p:nvPr/>
        </p:nvSpPr>
        <p:spPr bwMode="auto">
          <a:xfrm>
            <a:off x="392151" y="6018212"/>
            <a:ext cx="1111698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altLang="en-US" sz="1100" dirty="0"/>
              <a:t>For more information, see the full Work Plan at: </a:t>
            </a:r>
            <a:r>
              <a:rPr lang="en-GB" altLang="en-US" sz="1100" dirty="0">
                <a:hlinkClick r:id="rId2"/>
              </a:rPr>
              <a:t>ftp://ftp.3gpp.org/information/WorkPlan</a:t>
            </a:r>
            <a:endParaRPr lang="en-GB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593346237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Exception requests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7692101"/>
              </p:ext>
            </p:extLst>
          </p:nvPr>
        </p:nvGraphicFramePr>
        <p:xfrm>
          <a:off x="1115876" y="1478555"/>
          <a:ext cx="10184439" cy="991501"/>
        </p:xfrm>
        <a:graphic>
          <a:graphicData uri="http://schemas.openxmlformats.org/drawingml/2006/table">
            <a:tbl>
              <a:tblPr/>
              <a:tblGrid>
                <a:gridCol w="1483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005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ctr" defTabSz="1219170" rtl="0" eaLnBrk="1" fontAlgn="t" latinLnBrk="0" hangingPunct="1">
                        <a:spcAft>
                          <a:spcPts val="900"/>
                        </a:spcAft>
                      </a:pP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9848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603900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-352338" y="0"/>
            <a:ext cx="10989578" cy="1143000"/>
          </a:xfrm>
        </p:spPr>
        <p:txBody>
          <a:bodyPr/>
          <a:lstStyle/>
          <a:p>
            <a:r>
              <a:rPr lang="en-GB" altLang="en-US" b="1" dirty="0"/>
              <a:t>Rel-18 Study (FS_NETSLICE_CH_Ph2)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827214"/>
              </p:ext>
            </p:extLst>
          </p:nvPr>
        </p:nvGraphicFramePr>
        <p:xfrm>
          <a:off x="476812" y="1725949"/>
          <a:ext cx="10409592" cy="723511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6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328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26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06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46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0190">
                  <a:extLst>
                    <a:ext uri="{9D8B030D-6E8A-4147-A177-3AD203B41FA5}">
                      <a16:colId xmlns:a16="http://schemas.microsoft.com/office/drawing/2014/main" val="1044384781"/>
                    </a:ext>
                  </a:extLst>
                </a:gridCol>
                <a:gridCol w="75577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69575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920023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for enhancements of Network Slicing Phase 2</a:t>
                      </a:r>
                      <a:endParaRPr lang="fr-FR" sz="10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FS_NETSLICE_CH_Ph2</a:t>
                      </a:r>
                      <a:endParaRPr lang="fr-FR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24/03/2023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</a:t>
                      </a:r>
                      <a:r>
                        <a:rPr lang="en-GB" altLang="zh-C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SP-201082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98 %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300" dirty="0">
                          <a:solidFill>
                            <a:srgbClr val="FF0000"/>
                          </a:solidFill>
                        </a:rPr>
                        <a:t>Completion expected at SA5#147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/>
          <p:cNvSpPr txBox="1">
            <a:spLocks/>
          </p:cNvSpPr>
          <p:nvPr/>
        </p:nvSpPr>
        <p:spPr>
          <a:xfrm>
            <a:off x="402167" y="2667000"/>
            <a:ext cx="11000316" cy="3454399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SA#98e: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8 pCRs for TR 32.847 were approved covering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Update solution#6.3 and add new solution #6.x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Solve Editor's Note in solution #7.2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New Key issue on SBI between UE CHF and Tenant CHF with</a:t>
            </a:r>
          </a:p>
          <a:p>
            <a:pPr lvl="3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solutions (reuse Nchf_ConvergedCharging, new service API)</a:t>
            </a:r>
          </a:p>
          <a:p>
            <a:pPr lvl="3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evaluation and conclusion 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Conclusions and recommendations for other Key issues added and refined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Draft TR 32.847 (</a:t>
            </a:r>
            <a:r>
              <a:rPr lang="en-US" altLang="zh-CN" sz="14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S5‑231245)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r>
              <a:rPr lang="en-US" altLang="zh-CN" sz="1400" dirty="0"/>
              <a:t>Final conclusions and send TR 32.847 for approval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2614985368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85B6FD968AC4F8244C98DADFCDDF2" ma:contentTypeVersion="13" ma:contentTypeDescription="Create a new document." ma:contentTypeScope="" ma:versionID="82ad2bae7f0c06f2affd04e202398948">
  <xsd:schema xmlns:xsd="http://www.w3.org/2001/XMLSchema" xmlns:xs="http://www.w3.org/2001/XMLSchema" xmlns:p="http://schemas.microsoft.com/office/2006/metadata/properties" xmlns:ns3="71c5aaf6-e6ce-465b-b873-5148d2a4c105" xmlns:ns4="687e87d0-d0a8-4c48-8f94-14f0c67212c5" xmlns:ns5="b4d06219-a142-4c5f-be55-53f74cb980c7" targetNamespace="http://schemas.microsoft.com/office/2006/metadata/properties" ma:root="true" ma:fieldsID="f9959177c7080051a0232d0818074d39" ns3:_="" ns4:_="" ns5:_="">
    <xsd:import namespace="71c5aaf6-e6ce-465b-b873-5148d2a4c105"/>
    <xsd:import namespace="687e87d0-d0a8-4c48-8f94-14f0c67212c5"/>
    <xsd:import namespace="b4d06219-a142-4c5f-be55-53f74cb980c7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FastMetadata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7e87d0-d0a8-4c48-8f94-14f0c67212c5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06219-a142-4c5f-be55-53f74cb980c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362C99FD-0342-4981-9E51-9B4B3D0AAD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687e87d0-d0a8-4c48-8f94-14f0c67212c5"/>
    <ds:schemaRef ds:uri="b4d06219-a142-4c5f-be55-53f74cb980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B86EE5A-C607-470A-B2B8-6CB953A47714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533F262-609D-4DE1-971D-E33E47E685D8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613C568A-0C46-4592-BB68-CDB41342D77A}">
  <ds:schemaRefs>
    <ds:schemaRef ds:uri="http://purl.org/dc/dcmitype/"/>
    <ds:schemaRef ds:uri="http://www.w3.org/XML/1998/namespace"/>
    <ds:schemaRef ds:uri="b4d06219-a142-4c5f-be55-53f74cb980c7"/>
    <ds:schemaRef ds:uri="http://purl.org/dc/terms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687e87d0-d0a8-4c48-8f94-14f0c67212c5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995</Words>
  <Application>Microsoft Office PowerPoint</Application>
  <PresentationFormat>Widescreen</PresentationFormat>
  <Paragraphs>281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Courier New</vt:lpstr>
      <vt:lpstr>Times New Roman</vt:lpstr>
      <vt:lpstr>Wingdings</vt:lpstr>
      <vt:lpstr>Office Theme</vt:lpstr>
      <vt:lpstr>自定义设计方案</vt:lpstr>
      <vt:lpstr>    Exec Report SA5#146Bis-e   Charging Management (CH)  </vt:lpstr>
      <vt:lpstr>Administrative aspects</vt:lpstr>
      <vt:lpstr>Incoming LSs</vt:lpstr>
      <vt:lpstr>Outgoing LSs</vt:lpstr>
      <vt:lpstr>Charging (CH) WIs/SIs</vt:lpstr>
      <vt:lpstr>PowerPoint Presentation</vt:lpstr>
      <vt:lpstr>SA5 progress – Summary</vt:lpstr>
      <vt:lpstr>PowerPoint Presentation</vt:lpstr>
      <vt:lpstr>Rel-18 Study (FS_NETSLICE_CH_Ph2)</vt:lpstr>
      <vt:lpstr>Rel-18 Study (FS_NCHF_Ph2)</vt:lpstr>
      <vt:lpstr>Rel-18 Study (FS_CHROAM)</vt:lpstr>
      <vt:lpstr>Rel-18 Study (FS_eNPN_CH)</vt:lpstr>
      <vt:lpstr>Rel-18 Study (FS_TSNCH) </vt:lpstr>
      <vt:lpstr>PowerPoint Presentation</vt:lpstr>
      <vt:lpstr>Charging CRs 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MATRIXX Software</cp:lastModifiedBy>
  <cp:revision>453</cp:revision>
  <dcterms:created xsi:type="dcterms:W3CDTF">2019-03-13T01:38:36Z</dcterms:created>
  <dcterms:modified xsi:type="dcterms:W3CDTF">2023-01-19T09:47:08Z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0x01010083185B6FD968AC4F8244C98DADFCDDF2</vt:lpwstr>
  </property>
  <property fmtid="{D5CDD505-2E9C-101B-9397-08002B2CF9AE}" pid="3" name="_2015_ms_pID_725343">
    <vt:lpwstr>(3)/upS5PqvUDxNtma0YdN1Fox7Xn/nfxuaa+w3rYYzf8kSp2ei/nt/92xNPSIHc1B+PDECOvh7
j8sXXkg7brBlCuV8Xn1grKTW5iBWIvnvHTaR7/lFCp2HPdL9+TIELnuZbakFXhnHokKoAY8R
1COIqWGYFY4Oj+H03ngfhGVT/jbJDFRrh1sN0O4G2zmlg4HqySiseYU/Br4US1MyTe27D/z7
zNhNo2u3i5JRaiFjGw</vt:lpwstr>
  </property>
  <property fmtid="{D5CDD505-2E9C-101B-9397-08002B2CF9AE}" pid="4" name="_2015_ms_pID_7253431">
    <vt:lpwstr>1m/N6mBBIl3e6HWOczWVxhvYeZMHI42Un1iqWxOhoClRqH9WsC3xZL
ypnVtu99CsEepB7quqB6twn6EutnzOSrQkrG4it9oRUwpMeVTgdx0s+/OhG14ghiDuY4WFDH
ZUbByvxp7743cCyYovqWQgcyYcm0Ww3P+jWXG3d/q+jZh+yJ1WY29eglMvAdOJ88AFRww4uw
dPxVZh4QeM/0/EtJSHh3AcogYWAiEApPsQAM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Yw==</vt:lpwstr>
  </property>
</Properties>
</file>