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9"/>
  </p:notesMasterIdLst>
  <p:handoutMasterIdLst>
    <p:handoutMasterId r:id="rId30"/>
  </p:handoutMasterIdLst>
  <p:sldIdLst>
    <p:sldId id="303" r:id="rId2"/>
    <p:sldId id="893" r:id="rId3"/>
    <p:sldId id="923" r:id="rId4"/>
    <p:sldId id="670" r:id="rId5"/>
    <p:sldId id="636" r:id="rId6"/>
    <p:sldId id="726" r:id="rId7"/>
    <p:sldId id="926" r:id="rId8"/>
    <p:sldId id="877" r:id="rId9"/>
    <p:sldId id="914" r:id="rId10"/>
    <p:sldId id="915" r:id="rId11"/>
    <p:sldId id="916" r:id="rId12"/>
    <p:sldId id="912" r:id="rId13"/>
    <p:sldId id="924" r:id="rId14"/>
    <p:sldId id="903" r:id="rId15"/>
    <p:sldId id="925" r:id="rId16"/>
    <p:sldId id="913" r:id="rId17"/>
    <p:sldId id="891" r:id="rId18"/>
    <p:sldId id="860" r:id="rId19"/>
    <p:sldId id="793" r:id="rId20"/>
    <p:sldId id="876" r:id="rId21"/>
    <p:sldId id="704" r:id="rId22"/>
    <p:sldId id="918" r:id="rId23"/>
    <p:sldId id="919" r:id="rId24"/>
    <p:sldId id="895" r:id="rId25"/>
    <p:sldId id="921" r:id="rId26"/>
    <p:sldId id="922" r:id="rId27"/>
    <p:sldId id="737" r:id="rId28"/>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FFCC"/>
    <a:srgbClr val="FF3300"/>
    <a:srgbClr val="72AF2F"/>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3" autoAdjust="0"/>
    <p:restoredTop sz="97931" autoAdjust="0"/>
  </p:normalViewPr>
  <p:slideViewPr>
    <p:cSldViewPr snapToGrid="0">
      <p:cViewPr varScale="1">
        <p:scale>
          <a:sx n="101" d="100"/>
          <a:sy n="101" d="100"/>
        </p:scale>
        <p:origin x="106" y="2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7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7/8/2022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7/8/2022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S5-224006, SA5#144e, </a:t>
            </a:r>
            <a:r>
              <a:rPr lang="en-US" sz="1100" b="1" spc="300" dirty="0">
                <a:ea typeface="+mn-ea"/>
                <a:cs typeface="Arial" panose="020B0604020202020204" pitchFamily="34" charset="0"/>
              </a:rPr>
              <a:t>e-meeting</a:t>
            </a:r>
            <a:r>
              <a:rPr lang="en-GB" sz="1100" b="1" spc="300" dirty="0">
                <a:ea typeface="+mn-ea"/>
                <a:cs typeface="Arial" panose="020B0604020202020204" pitchFamily="34" charset="0"/>
              </a:rPr>
              <a:t>, 27 June </a:t>
            </a:r>
            <a:r>
              <a:rPr lang="en-US" sz="1100" b="1" spc="300" dirty="0">
                <a:ea typeface="+mn-ea"/>
                <a:cs typeface="Arial" panose="020B0604020202020204" pitchFamily="34" charset="0"/>
              </a:rPr>
              <a:t>– 1 </a:t>
            </a:r>
            <a:r>
              <a:rPr lang="en-US" altLang="zh-CN" sz="1100" b="1" spc="300" dirty="0">
                <a:ea typeface="+mn-ea"/>
                <a:cs typeface="Arial" panose="020B0604020202020204" pitchFamily="34" charset="0"/>
              </a:rPr>
              <a:t>July</a:t>
            </a:r>
            <a:r>
              <a:rPr lang="en-US" sz="1100" b="1" spc="300" dirty="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3gpp.org/ftp/TSG_SA/WG5_TM/TSGS5_144e/Docs/S5-224336.zip" TargetMode="External"/><Relationship Id="rId3" Type="http://schemas.openxmlformats.org/officeDocument/2006/relationships/hyperlink" Target="https://www.3gpp.org/ftp/TSG_SA/WG5_TM/TSGS5_144e/Docs/S5-224319.zip" TargetMode="External"/><Relationship Id="rId7" Type="http://schemas.openxmlformats.org/officeDocument/2006/relationships/hyperlink" Target="https://www.3gpp.org/ftp/TSG_SA/WG5_TM/TSGS5_144e/Docs/S5-224334.zip" TargetMode="External"/><Relationship Id="rId2" Type="http://schemas.openxmlformats.org/officeDocument/2006/relationships/hyperlink" Target="https://www.3gpp.org/ftp/TSG_SA/WG5_TM/TSGS5_144e/Docs/S5-224316.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44e/Docs/S5-224332.zip" TargetMode="External"/><Relationship Id="rId5" Type="http://schemas.openxmlformats.org/officeDocument/2006/relationships/hyperlink" Target="https://www.3gpp.org/ftp/TSG_SA/WG5_TM/TSGS5_144e/Docs/S5-224329.zip" TargetMode="External"/><Relationship Id="rId4" Type="http://schemas.openxmlformats.org/officeDocument/2006/relationships/hyperlink" Target="https://www.3gpp.org/ftp/TSG_SA/WG5_TM/TSGS5_144e/Docs/S5-224323.zip" TargetMode="External"/><Relationship Id="rId9" Type="http://schemas.openxmlformats.org/officeDocument/2006/relationships/hyperlink" Target="https://www.3gpp.org/ftp/TSG_SA/WG5_TM/TSGS5_144e/Docs/S5-224337.zip"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4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3gpp.org/ftp/TSG_SA/WG5_TM/TSGS5_144e/Docs/S5-224327.zip" TargetMode="External"/><Relationship Id="rId13" Type="http://schemas.openxmlformats.org/officeDocument/2006/relationships/hyperlink" Target="https://www.3gpp.org/ftp/TSG_SA/WG5_TM/TSGS5_144e/Docs/S5-224335.zip" TargetMode="External"/><Relationship Id="rId3" Type="http://schemas.openxmlformats.org/officeDocument/2006/relationships/hyperlink" Target="https://www.3gpp.org/ftp/TSG_SA/WG5_TM/TSGS5_144e/Docs/S5-224321.zip" TargetMode="External"/><Relationship Id="rId7" Type="http://schemas.openxmlformats.org/officeDocument/2006/relationships/hyperlink" Target="https://www.3gpp.org/ftp/TSG_SA/WG5_TM/TSGS5_144e/Docs/S5-224326.zip" TargetMode="External"/><Relationship Id="rId12" Type="http://schemas.openxmlformats.org/officeDocument/2006/relationships/hyperlink" Target="https://www.3gpp.org/ftp/TSG_SA/WG5_TM/TSGS5_144e/Docs/S5-224333.zip" TargetMode="External"/><Relationship Id="rId2" Type="http://schemas.openxmlformats.org/officeDocument/2006/relationships/hyperlink" Target="https://www.3gpp.org/ftp/TSG_SA/WG5_TM/TSGS5_144e/Docs/S5-224317.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44e/Docs/S5-224325.zip" TargetMode="External"/><Relationship Id="rId11" Type="http://schemas.openxmlformats.org/officeDocument/2006/relationships/hyperlink" Target="https://www.3gpp.org/ftp/TSG_SA/WG5_TM/TSGS5_144e/Docs/S5-224331.zip" TargetMode="External"/><Relationship Id="rId5" Type="http://schemas.openxmlformats.org/officeDocument/2006/relationships/hyperlink" Target="https://www.3gpp.org/ftp/TSG_SA/WG5_TM/TSGS5_144e/Docs/S5-224324.zip" TargetMode="External"/><Relationship Id="rId10" Type="http://schemas.openxmlformats.org/officeDocument/2006/relationships/hyperlink" Target="https://www.3gpp.org/ftp/TSG_SA/WG5_TM/TSGS5_144e/Docs/S5-224330.zip" TargetMode="External"/><Relationship Id="rId4" Type="http://schemas.openxmlformats.org/officeDocument/2006/relationships/hyperlink" Target="https://www.3gpp.org/ftp/TSG_SA/WG5_TM/TSGS5_144e/Docs/S5-224322.zip" TargetMode="External"/><Relationship Id="rId9" Type="http://schemas.openxmlformats.org/officeDocument/2006/relationships/hyperlink" Target="https://www.3gpp.org/ftp/TSG_SA/WG5_TM/TSGS5_144e/Docs/S5-224328.zip" TargetMode="External"/><Relationship Id="rId14" Type="http://schemas.openxmlformats.org/officeDocument/2006/relationships/hyperlink" Target="https://www.3gpp.org/ftp/TSG_SA/WG5_TM/TSGS5_144e/Docs/S5-224338.zi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3gpp.org/ftp/TSG_SA/WG5_TM/TSGS5_144e/Docs/S5-224056.zip" TargetMode="External"/><Relationship Id="rId2" Type="http://schemas.openxmlformats.org/officeDocument/2006/relationships/hyperlink" Target="https://www.3gpp.org/ftp/TSG_SA/WG5_TM/TSGS5_144e/Docs/S5-224223.zi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OAM&amp;P Exec Report</a:t>
            </a:r>
            <a:r>
              <a:rPr lang="en-GB" sz="4800" b="1" i="1" dirty="0"/>
              <a:t/>
            </a:r>
            <a:br>
              <a:rPr lang="en-GB" sz="4800" b="1" i="1" dirty="0"/>
            </a:br>
            <a:r>
              <a:rPr lang="fr-FR" sz="2400" dirty="0">
                <a:latin typeface="Arial" pitchFamily="34" charset="0"/>
              </a:rPr>
              <a:t>SA5#144e, 27 June – 1 </a:t>
            </a:r>
            <a:r>
              <a:rPr lang="en-US" altLang="zh-CN" sz="2400" dirty="0">
                <a:latin typeface="Arial" pitchFamily="34" charset="0"/>
              </a:rPr>
              <a:t>July</a:t>
            </a:r>
            <a:r>
              <a:rPr lang="en-US" sz="2400" dirty="0">
                <a:latin typeface="Arial" pitchFamily="34" charset="0"/>
              </a:rPr>
              <a:t>, 2022</a:t>
            </a:r>
            <a:r>
              <a:rPr lang="fr-FR" sz="2400" dirty="0">
                <a:latin typeface="Arial" pitchFamily="34" charset="0"/>
              </a:rPr>
              <a:t/>
            </a:r>
            <a:br>
              <a:rPr lang="fr-FR" sz="2400" dirty="0">
                <a:latin typeface="Arial" pitchFamily="34" charset="0"/>
              </a:rPr>
            </a:br>
            <a:r>
              <a:rPr lang="en-US" sz="2400" dirty="0">
                <a:latin typeface="Arial" pitchFamily="34" charset="0"/>
              </a:rPr>
              <a:t>e-meeting</a:t>
            </a:r>
            <a:r>
              <a:rPr lang="fr-FR" sz="2400" dirty="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4" y="21983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13262941"/>
              </p:ext>
            </p:extLst>
          </p:nvPr>
        </p:nvGraphicFramePr>
        <p:xfrm>
          <a:off x="196303" y="537828"/>
          <a:ext cx="11799392" cy="2960370"/>
        </p:xfrm>
        <a:graphic>
          <a:graphicData uri="http://schemas.openxmlformats.org/drawingml/2006/table">
            <a:tbl>
              <a:tblPr firstRow="1" bandRow="1">
                <a:tableStyleId>{5C22544A-7EE6-4342-B048-85BDC9FD1C3A}</a:tableStyleId>
              </a:tblPr>
              <a:tblGrid>
                <a:gridCol w="812195">
                  <a:extLst>
                    <a:ext uri="{9D8B030D-6E8A-4147-A177-3AD203B41FA5}">
                      <a16:colId xmlns:a16="http://schemas.microsoft.com/office/drawing/2014/main" xmlns="" val="20000"/>
                    </a:ext>
                  </a:extLst>
                </a:gridCol>
                <a:gridCol w="2530105">
                  <a:extLst>
                    <a:ext uri="{9D8B030D-6E8A-4147-A177-3AD203B41FA5}">
                      <a16:colId xmlns:a16="http://schemas.microsoft.com/office/drawing/2014/main" xmlns="" val="20001"/>
                    </a:ext>
                  </a:extLst>
                </a:gridCol>
                <a:gridCol w="1353312">
                  <a:extLst>
                    <a:ext uri="{9D8B030D-6E8A-4147-A177-3AD203B41FA5}">
                      <a16:colId xmlns:a16="http://schemas.microsoft.com/office/drawing/2014/main" xmlns="" val="20002"/>
                    </a:ext>
                  </a:extLst>
                </a:gridCol>
                <a:gridCol w="2103120">
                  <a:extLst>
                    <a:ext uri="{9D8B030D-6E8A-4147-A177-3AD203B41FA5}">
                      <a16:colId xmlns:a16="http://schemas.microsoft.com/office/drawing/2014/main" xmlns="" val="3811641246"/>
                    </a:ext>
                  </a:extLst>
                </a:gridCol>
                <a:gridCol w="1828800">
                  <a:extLst>
                    <a:ext uri="{9D8B030D-6E8A-4147-A177-3AD203B41FA5}">
                      <a16:colId xmlns:a16="http://schemas.microsoft.com/office/drawing/2014/main" xmlns="" val="20003"/>
                    </a:ext>
                  </a:extLst>
                </a:gridCol>
                <a:gridCol w="1481328">
                  <a:extLst>
                    <a:ext uri="{9D8B030D-6E8A-4147-A177-3AD203B41FA5}">
                      <a16:colId xmlns:a16="http://schemas.microsoft.com/office/drawing/2014/main" xmlns="" val="20004"/>
                    </a:ext>
                  </a:extLst>
                </a:gridCol>
                <a:gridCol w="865102">
                  <a:extLst>
                    <a:ext uri="{9D8B030D-6E8A-4147-A177-3AD203B41FA5}">
                      <a16:colId xmlns:a16="http://schemas.microsoft.com/office/drawing/2014/main" xmlns="" val="20005"/>
                    </a:ext>
                  </a:extLst>
                </a:gridCol>
                <a:gridCol w="825430">
                  <a:extLst>
                    <a:ext uri="{9D8B030D-6E8A-4147-A177-3AD203B41FA5}">
                      <a16:colId xmlns:a16="http://schemas.microsoft.com/office/drawing/2014/main" xmlns="" val="20006"/>
                    </a:ext>
                  </a:extLst>
                </a:gridCol>
              </a:tblGrid>
              <a:tr h="419877">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88945">
                <a:tc>
                  <a:txBody>
                    <a:bodyPr/>
                    <a:lstStyle/>
                    <a:p>
                      <a:pPr marL="55563" indent="0"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NSRULE</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Network slicing provisioning rules (NSRULE) (SP-211449)</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28.531, 28.541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SA#97(Sep 2022)</a:t>
                      </a:r>
                    </a:p>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b="1" kern="1200" dirty="0">
                          <a:solidFill>
                            <a:srgbClr val="000000"/>
                          </a:solidFill>
                          <a:effectLst/>
                          <a:latin typeface="微软雅黑" panose="020B0503020204020204" pitchFamily="34" charset="-122"/>
                          <a:ea typeface="+mn-ea"/>
                          <a:cs typeface="Arial" panose="020B0604020202020204" pitchFamily="34" charset="0"/>
                        </a:rPr>
                        <a:t>-</a:t>
                      </a: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&gt; SA#98(Dec 2022)</a:t>
                      </a:r>
                      <a:endParaRPr 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0-&gt;15-&gt;35-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88945">
                <a:tc>
                  <a:txBody>
                    <a:bodyPr/>
                    <a:lstStyle/>
                    <a:p>
                      <a:pPr marL="55563" indent="0"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AdNRM_ph2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Additional NRM features Phase 2 (AdNRM_ph2) (SP-220351)</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Nokia Shanghai Bell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28.540, 28.541, 28.622, 28.623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0-&gt;5-&gt;7-</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206440">
                <a:tc>
                  <a:txBody>
                    <a:bodyPr/>
                    <a:lstStyle/>
                    <a:p>
                      <a:pPr marL="55563" indent="0" algn="just">
                        <a:spcAft>
                          <a:spcPts val="0"/>
                        </a:spcAft>
                      </a:pPr>
                      <a:r>
                        <a:rPr lang="en-US" altLang="zh-CN" sz="1050" b="1" kern="100" dirty="0" err="1">
                          <a:solidFill>
                            <a:schemeClr val="tx1"/>
                          </a:solidFill>
                          <a:effectLst/>
                          <a:latin typeface="Calibri" panose="020F0502020204030204" pitchFamily="34" charset="0"/>
                          <a:ea typeface="+mn-ea"/>
                          <a:cs typeface="Times New Roman" panose="02020603050405020304" pitchFamily="18" charset="0"/>
                        </a:rPr>
                        <a:t>eECM</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Enhanced Edge Computing Management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eECM</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(SP-220154)</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Intel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28.531, 28.532, 28.538, 28.541, 28.552, 28.554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a:solidFill>
                            <a:srgbClr val="000000"/>
                          </a:solidFill>
                          <a:effectLst/>
                          <a:latin typeface="微软雅黑" panose="020B0503020204020204" pitchFamily="34" charset="-122"/>
                          <a:ea typeface="+mn-ea"/>
                          <a:cs typeface="Arial" panose="020B0604020202020204" pitchFamily="34" charset="0"/>
                        </a:rPr>
                        <a:t>SA#99 (Mar 2023)</a:t>
                      </a:r>
                      <a:endParaRPr lang="en-US" sz="900" b="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0-&gt;5-&gt;10-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206440">
                <a:tc>
                  <a:txBody>
                    <a:bodyPr/>
                    <a:lstStyle/>
                    <a:p>
                      <a:pPr marL="55563" indent="0" algn="l">
                        <a:spcAft>
                          <a:spcPts val="0"/>
                        </a:spcAft>
                      </a:pPr>
                      <a:r>
                        <a:rPr lang="en-US" altLang="zh-CN" sz="1100" b="1" dirty="0">
                          <a:solidFill>
                            <a:schemeClr val="tx1"/>
                          </a:solidFill>
                          <a:effectLst/>
                          <a:latin typeface="+mn-lt"/>
                          <a:ea typeface="+mn-ea"/>
                        </a:rPr>
                        <a:t>PM_KPI_5G_Ph3</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55563" indent="0" algn="l">
                        <a:spcAft>
                          <a:spcPts val="0"/>
                        </a:spcAft>
                      </a:pPr>
                      <a:r>
                        <a:rPr lang="en-US" altLang="zh-CN" sz="1100" dirty="0">
                          <a:effectLst/>
                          <a:latin typeface="+mn-lt"/>
                          <a:ea typeface="+mn-ea"/>
                        </a:rPr>
                        <a:t>5G performance measurements and KPIs phase 3</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55563" marR="0" lvl="0" indent="0" algn="l" defTabSz="1219170" rtl="0" eaLnBrk="1" fontAlgn="auto" latinLnBrk="0" hangingPunct="1">
                        <a:lnSpc>
                          <a:spcPct val="100000"/>
                        </a:lnSpc>
                        <a:spcBef>
                          <a:spcPts val="1200"/>
                        </a:spcBef>
                        <a:spcAft>
                          <a:spcPts val="0"/>
                        </a:spcAft>
                        <a:buClrTx/>
                        <a:buSzTx/>
                        <a:buFontTx/>
                        <a:buNone/>
                        <a:tabLst/>
                        <a:defRPr/>
                      </a:pPr>
                      <a:r>
                        <a:rPr lang="sv-SE" altLang="zh-CN" sz="1100" b="0" kern="1200" dirty="0">
                          <a:solidFill>
                            <a:schemeClr val="dk1"/>
                          </a:solidFill>
                          <a:effectLst/>
                          <a:latin typeface="+mn-lt"/>
                          <a:ea typeface="+mn-ea"/>
                          <a:cs typeface="Arial" panose="020B0604020202020204" pitchFamily="34" charset="0"/>
                        </a:rPr>
                        <a:t>China Telecom</a:t>
                      </a:r>
                    </a:p>
                  </a:txBody>
                  <a:tcPr marL="68580" marR="68580" marT="0"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1100" kern="1200" dirty="0">
                          <a:solidFill>
                            <a:schemeClr val="dk1"/>
                          </a:solidFill>
                          <a:effectLst/>
                          <a:latin typeface="+mn-lt"/>
                          <a:ea typeface="SimSun" panose="02010600030101010101" pitchFamily="2" charset="-122"/>
                          <a:cs typeface="+mn-cs"/>
                        </a:rPr>
                        <a:t>28.550,28.552,28.554,32.425</a:t>
                      </a:r>
                      <a:endParaRPr lang="en-US" altLang="zh-CN"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SA#102 (Dec. 2023)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dk1"/>
                          </a:solidFill>
                          <a:effectLst/>
                          <a:latin typeface="+mn-lt"/>
                          <a:ea typeface="+mn-ea"/>
                          <a:cs typeface="Arial" panose="020B0604020202020204" pitchFamily="34" charset="0"/>
                        </a:rPr>
                        <a:t>0 -&gt; 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SA2,RAN2,RAN3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4164029932"/>
                  </a:ext>
                </a:extLst>
              </a:tr>
              <a:tr h="206440">
                <a:tc>
                  <a:txBody>
                    <a:bodyPr/>
                    <a:lstStyle/>
                    <a:p>
                      <a:pPr marL="55563" indent="0" algn="l">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eQoE</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a:spcAft>
                          <a:spcPts val="0"/>
                        </a:spcAft>
                      </a:pPr>
                      <a:r>
                        <a:rPr lang="en-GB" sz="1100" dirty="0">
                          <a:solidFill>
                            <a:srgbClr val="000000"/>
                          </a:solidFill>
                          <a:effectLst/>
                          <a:latin typeface="+mn-lt"/>
                          <a:ea typeface="宋体" panose="02010600030101010101" pitchFamily="2" charset="-122"/>
                          <a:cs typeface="Arial" panose="020B0604020202020204" pitchFamily="34" charset="0"/>
                        </a:rPr>
                        <a:t>Enhancement of </a:t>
                      </a:r>
                      <a:r>
                        <a:rPr lang="en-GB" sz="1100" dirty="0" err="1">
                          <a:solidFill>
                            <a:srgbClr val="000000"/>
                          </a:solidFill>
                          <a:effectLst/>
                          <a:latin typeface="+mn-lt"/>
                          <a:ea typeface="宋体" panose="02010600030101010101" pitchFamily="2" charset="-122"/>
                          <a:cs typeface="Arial" panose="020B0604020202020204" pitchFamily="34" charset="0"/>
                        </a:rPr>
                        <a:t>QoE</a:t>
                      </a:r>
                      <a:r>
                        <a:rPr lang="en-GB" sz="1100" dirty="0">
                          <a:solidFill>
                            <a:srgbClr val="000000"/>
                          </a:solidFill>
                          <a:effectLst/>
                          <a:latin typeface="+mn-lt"/>
                          <a:ea typeface="宋体" panose="02010600030101010101" pitchFamily="2" charset="-122"/>
                          <a:cs typeface="Arial" panose="020B0604020202020204" pitchFamily="34" charset="0"/>
                        </a:rPr>
                        <a:t> Measurement Collection (SP-220708)</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marR="0" lvl="0" indent="0" algn="l"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solidFill>
                      <a:schemeClr val="tx2">
                        <a:lumMod val="20000"/>
                        <a:lumOff val="80000"/>
                      </a:schemeClr>
                    </a:solidFill>
                  </a:tcPr>
                </a:tc>
                <a:tc>
                  <a:txBody>
                    <a:bodyPr/>
                    <a:lstStyle/>
                    <a:p>
                      <a:pPr algn="ctr">
                        <a:spcAft>
                          <a:spcPts val="0"/>
                        </a:spcAft>
                      </a:pPr>
                      <a:r>
                        <a:rPr lang="sv-SE" sz="1100" b="0" kern="1200" dirty="0">
                          <a:solidFill>
                            <a:schemeClr val="dk1"/>
                          </a:solidFill>
                          <a:effectLst/>
                          <a:latin typeface="+mn-lt"/>
                          <a:ea typeface="+mn-ea"/>
                          <a:cs typeface="Arial" panose="020B0604020202020204" pitchFamily="34" charset="0"/>
                        </a:rPr>
                        <a:t>28.307/28.308/28.309/28.404/28.405/28.406/28.622/28.623/28.533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SA#98 (Dec.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1100" b="0" kern="1200" dirty="0">
                          <a:solidFill>
                            <a:schemeClr val="tx1"/>
                          </a:solidFill>
                          <a:effectLst/>
                          <a:latin typeface="+mn-lt"/>
                          <a:ea typeface="+mn-ea"/>
                          <a:cs typeface="Arial" panose="020B0604020202020204" pitchFamily="34" charset="0"/>
                        </a:rPr>
                        <a:t>95-&gt;95%</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RAN2/RAN3/SA4/CT1/CT4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558282176"/>
                  </a:ext>
                </a:extLst>
              </a:tr>
              <a:tr h="206440">
                <a:tc>
                  <a:txBody>
                    <a:bodyPr/>
                    <a:lstStyle/>
                    <a:p>
                      <a:pPr marL="55563" indent="0" algn="l">
                        <a:spcAft>
                          <a:spcPts val="0"/>
                        </a:spcAft>
                      </a:pPr>
                      <a:r>
                        <a:rPr lang="en-US" altLang="zh-CN" sz="1100" b="1" dirty="0">
                          <a:solidFill>
                            <a:schemeClr val="tx1"/>
                          </a:solidFill>
                          <a:effectLst/>
                          <a:latin typeface="+mn-lt"/>
                          <a:ea typeface="+mn-ea"/>
                        </a:rPr>
                        <a:t>MSAC</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55563" indent="0" algn="l">
                        <a:spcAft>
                          <a:spcPts val="0"/>
                        </a:spcAft>
                      </a:pPr>
                      <a:r>
                        <a:rPr lang="en-US" altLang="zh-CN" sz="1100" dirty="0">
                          <a:effectLst/>
                          <a:latin typeface="+mn-lt"/>
                          <a:ea typeface="+mn-ea"/>
                        </a:rPr>
                        <a:t>Access control for management service (SP-220692)</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55563" marR="0" lvl="0" indent="0" algn="l" defTabSz="1219170" rtl="0" eaLnBrk="1" fontAlgn="auto" latinLnBrk="0" hangingPunct="1">
                        <a:lnSpc>
                          <a:spcPct val="100000"/>
                        </a:lnSpc>
                        <a:spcBef>
                          <a:spcPts val="120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Nokia</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SimSun" panose="02010600030101010101" pitchFamily="2" charset="-122"/>
                          <a:cs typeface="+mn-cs"/>
                        </a:rPr>
                        <a:t>28.533/28.622/28.623/28.532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SA#98 (Dec.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1100" b="0" kern="1200" dirty="0">
                          <a:solidFill>
                            <a:schemeClr val="tx1"/>
                          </a:solidFill>
                          <a:effectLst/>
                          <a:latin typeface="+mn-lt"/>
                          <a:ea typeface="+mn-ea"/>
                          <a:cs typeface="Arial" panose="020B0604020202020204" pitchFamily="34" charset="0"/>
                        </a:rPr>
                        <a:t>67-&gt;67% </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SA3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3904578154"/>
                  </a:ext>
                </a:extLst>
              </a:tr>
            </a:tbl>
          </a:graphicData>
        </a:graphic>
      </p:graphicFrame>
      <p:sp>
        <p:nvSpPr>
          <p:cNvPr id="7" name="矩形 6"/>
          <p:cNvSpPr/>
          <p:nvPr/>
        </p:nvSpPr>
        <p:spPr>
          <a:xfrm>
            <a:off x="105508" y="3824770"/>
            <a:ext cx="5554628" cy="2462213"/>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NSRULE</a:t>
            </a:r>
          </a:p>
          <a:p>
            <a:pPr marL="171450" lvl="0" indent="-171450" defTabSz="1219170">
              <a:buFont typeface="Wingdings" panose="05000000000000000000" pitchFamily="2" charset="2"/>
              <a:buChar char="Ø"/>
              <a:defRPr/>
            </a:pPr>
            <a:r>
              <a:rPr lang="en-US" altLang="zh-CN" sz="1100" dirty="0">
                <a:latin typeface="+mn-lt"/>
              </a:rPr>
              <a:t>The group discussed network slice provisioning rules requirements to support provisioning rules for network slicing and impacts on network slicing resource model.  Parts of the proposals were agreed, more work is needed to come to complete solution for solving the use case. </a:t>
            </a:r>
          </a:p>
          <a:p>
            <a:pPr lvl="0" defTabSz="1219170">
              <a:defRPr/>
            </a:pPr>
            <a:r>
              <a:rPr lang="en-US" altLang="zh-CN" sz="1100" b="1" dirty="0">
                <a:solidFill>
                  <a:srgbClr val="FF0000"/>
                </a:solidFill>
                <a:latin typeface="+mn-lt"/>
                <a:cs typeface="Arial" charset="0"/>
              </a:rPr>
              <a:t>AdNRM_ph2</a:t>
            </a:r>
          </a:p>
          <a:p>
            <a:pPr marL="171450" indent="-171450" defTabSz="1219170">
              <a:buFont typeface="Wingdings" panose="05000000000000000000" pitchFamily="2" charset="2"/>
              <a:buChar char="Ø"/>
              <a:defRPr/>
            </a:pPr>
            <a:r>
              <a:rPr lang="en-US" altLang="zh-CN" sz="1100" dirty="0">
                <a:latin typeface="+mn-lt"/>
              </a:rPr>
              <a:t>5GC NRM enhancement for NF profile and </a:t>
            </a:r>
            <a:r>
              <a:rPr lang="en-US" altLang="zh-CN" sz="1100" dirty="0" err="1">
                <a:latin typeface="+mn-lt"/>
              </a:rPr>
              <a:t>UPFFunction</a:t>
            </a:r>
            <a:r>
              <a:rPr lang="en-US" altLang="zh-CN" sz="1100" dirty="0">
                <a:latin typeface="+mn-lt"/>
              </a:rPr>
              <a:t>, input to </a:t>
            </a:r>
            <a:r>
              <a:rPr lang="en-US" altLang="zh-CN" sz="1100" dirty="0" err="1">
                <a:latin typeface="+mn-lt"/>
              </a:rPr>
              <a:t>draftCR</a:t>
            </a:r>
            <a:r>
              <a:rPr lang="en-US" altLang="zh-CN" sz="1100" dirty="0">
                <a:latin typeface="+mn-lt"/>
              </a:rPr>
              <a:t> regarding Add Scheduler IOC stage 2/3, Add BWP set support to NRM discussed and accepted</a:t>
            </a:r>
          </a:p>
          <a:p>
            <a:pPr marL="171450" indent="-171450" defTabSz="1219170">
              <a:buFont typeface="Wingdings" panose="05000000000000000000" pitchFamily="2" charset="2"/>
              <a:buChar char="Ø"/>
              <a:defRPr/>
            </a:pPr>
            <a:r>
              <a:rPr lang="en-US" altLang="zh-CN" sz="1100" dirty="0">
                <a:latin typeface="+mn-lt"/>
              </a:rPr>
              <a:t>Enhancing </a:t>
            </a:r>
            <a:r>
              <a:rPr lang="en-US" altLang="zh-CN" sz="1100" dirty="0" err="1">
                <a:latin typeface="+mn-lt"/>
              </a:rPr>
              <a:t>PerfMetricJob</a:t>
            </a:r>
            <a:r>
              <a:rPr lang="en-US" altLang="zh-CN" sz="1100" dirty="0">
                <a:latin typeface="+mn-lt"/>
              </a:rPr>
              <a:t> by service execution condition stage2/3, add missing definitions of common data type, Enhanced QoS model for RLC and PDCP and Add missing </a:t>
            </a:r>
            <a:r>
              <a:rPr lang="en-US" altLang="zh-CN" sz="1100" dirty="0" err="1">
                <a:latin typeface="+mn-lt"/>
              </a:rPr>
              <a:t>pLMNInfoList</a:t>
            </a:r>
            <a:r>
              <a:rPr lang="en-US" altLang="zh-CN" sz="1100" dirty="0">
                <a:latin typeface="+mn-lt"/>
              </a:rPr>
              <a:t> attribute for </a:t>
            </a:r>
            <a:r>
              <a:rPr lang="en-US" altLang="zh-CN" sz="1100" dirty="0" err="1">
                <a:latin typeface="+mn-lt"/>
              </a:rPr>
              <a:t>OperatorDU</a:t>
            </a:r>
            <a:r>
              <a:rPr lang="en-US" altLang="zh-CN" sz="1100" dirty="0">
                <a:latin typeface="+mn-lt"/>
              </a:rPr>
              <a:t> and </a:t>
            </a:r>
            <a:r>
              <a:rPr lang="en-US" altLang="zh-CN" sz="1100" dirty="0" err="1">
                <a:latin typeface="+mn-lt"/>
              </a:rPr>
              <a:t>GNBDUFunction</a:t>
            </a:r>
            <a:r>
              <a:rPr lang="en-US" altLang="zh-CN" sz="1100" dirty="0">
                <a:latin typeface="+mn-lt"/>
              </a:rPr>
              <a:t> discussed but not agreed, hence noted;</a:t>
            </a:r>
          </a:p>
          <a:p>
            <a:pPr defTabSz="1219170">
              <a:defRPr/>
            </a:pPr>
            <a:r>
              <a:rPr lang="en-US" altLang="zh-CN" sz="1100" b="1" dirty="0" err="1">
                <a:solidFill>
                  <a:srgbClr val="FF0000"/>
                </a:solidFill>
                <a:latin typeface="+mn-lt"/>
                <a:cs typeface="Arial" charset="0"/>
              </a:rPr>
              <a:t>eECM</a:t>
            </a:r>
            <a:r>
              <a:rPr lang="en-US" altLang="zh-CN" sz="1100" b="1" dirty="0">
                <a:solidFill>
                  <a:srgbClr val="FF0000"/>
                </a:solidFill>
                <a:latin typeface="+mn-lt"/>
                <a:cs typeface="Arial" charset="0"/>
              </a:rPr>
              <a:t>: </a:t>
            </a:r>
            <a:r>
              <a:rPr lang="en-US" altLang="zh-CN" sz="1100" dirty="0">
                <a:latin typeface="+mn-lt"/>
              </a:rPr>
              <a:t>The asynchronous support contributions could not be agreed as they have dependencies on the related discussion happening on </a:t>
            </a:r>
            <a:r>
              <a:rPr lang="en-US" altLang="zh-CN" sz="1100" dirty="0" err="1">
                <a:latin typeface="+mn-lt"/>
              </a:rPr>
              <a:t>eNETSLICE_PRO</a:t>
            </a:r>
            <a:r>
              <a:rPr lang="en-US" altLang="zh-CN" sz="1100" dirty="0">
                <a:latin typeface="+mn-lt"/>
              </a:rPr>
              <a:t>.</a:t>
            </a: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 Management Architecture and Mechanisms</a:t>
            </a:r>
            <a:endParaRPr lang="sv-SE" sz="2800" kern="0" dirty="0"/>
          </a:p>
        </p:txBody>
      </p:sp>
      <p:sp>
        <p:nvSpPr>
          <p:cNvPr id="8" name="矩形 6">
            <a:extLst>
              <a:ext uri="{FF2B5EF4-FFF2-40B4-BE49-F238E27FC236}">
                <a16:creationId xmlns:a16="http://schemas.microsoft.com/office/drawing/2014/main" xmlns="" id="{9CBA8716-FED8-4A03-B80D-456B198B5D06}"/>
              </a:ext>
            </a:extLst>
          </p:cNvPr>
          <p:cNvSpPr/>
          <p:nvPr/>
        </p:nvSpPr>
        <p:spPr>
          <a:xfrm>
            <a:off x="5660136" y="3837288"/>
            <a:ext cx="6426354" cy="2292935"/>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a:solidFill>
                  <a:srgbClr val="FF0000"/>
                </a:solidFill>
                <a:latin typeface="+mn-lt"/>
                <a:cs typeface="Arial" charset="0"/>
              </a:rPr>
              <a:t>eQoE</a:t>
            </a:r>
            <a:r>
              <a:rPr lang="en-US" altLang="zh-CN" sz="1100" b="1" dirty="0">
                <a:solidFill>
                  <a:srgbClr val="FF0000"/>
                </a:solidFill>
                <a:latin typeface="+mn-lt"/>
                <a:cs typeface="Arial" charset="0"/>
              </a:rPr>
              <a:t>:</a:t>
            </a:r>
            <a:r>
              <a:rPr lang="en-US" altLang="zh-CN" sz="1100" dirty="0">
                <a:latin typeface="+mn-lt"/>
                <a:cs typeface="Arial" charset="0"/>
              </a:rPr>
              <a:t> </a:t>
            </a:r>
            <a:r>
              <a:rPr lang="en-US" altLang="zh-CN" sz="1100" dirty="0">
                <a:latin typeface="+mn-lt"/>
              </a:rPr>
              <a:t>There were four contributions in this meeting: S5-224241 (adding </a:t>
            </a:r>
            <a:r>
              <a:rPr lang="en-US" altLang="zh-CN" sz="1100" dirty="0" err="1">
                <a:latin typeface="+mn-lt"/>
              </a:rPr>
              <a:t>QMCJob</a:t>
            </a:r>
            <a:r>
              <a:rPr lang="en-US" altLang="zh-CN" sz="1100" dirty="0">
                <a:latin typeface="+mn-lt"/>
              </a:rPr>
              <a:t> (Stage 2)), S5-224249 (add </a:t>
            </a:r>
            <a:r>
              <a:rPr lang="en-US" altLang="zh-CN" sz="1100" dirty="0" err="1">
                <a:latin typeface="+mn-lt"/>
              </a:rPr>
              <a:t>QMCJob</a:t>
            </a:r>
            <a:r>
              <a:rPr lang="en-US" altLang="zh-CN" sz="1100" dirty="0">
                <a:latin typeface="+mn-lt"/>
              </a:rPr>
              <a:t> (Stage 3)), S5-224244 (Handling of </a:t>
            </a:r>
            <a:r>
              <a:rPr lang="en-US" altLang="zh-CN" sz="1100" dirty="0" err="1">
                <a:latin typeface="+mn-lt"/>
              </a:rPr>
              <a:t>QoE</a:t>
            </a:r>
            <a:r>
              <a:rPr lang="en-US" altLang="zh-CN" sz="1100" dirty="0">
                <a:latin typeface="+mn-lt"/>
              </a:rPr>
              <a:t> measurement collection at handover in NR), S5-224246 (adding </a:t>
            </a:r>
            <a:r>
              <a:rPr lang="en-US" altLang="zh-CN" sz="1100" dirty="0" err="1">
                <a:latin typeface="+mn-lt"/>
              </a:rPr>
              <a:t>Signalling</a:t>
            </a:r>
            <a:r>
              <a:rPr lang="en-US" altLang="zh-CN" sz="1100" dirty="0">
                <a:latin typeface="+mn-lt"/>
              </a:rPr>
              <a:t> Based Activation for NR (stage 2)).</a:t>
            </a:r>
          </a:p>
          <a:p>
            <a:pPr lvl="0" defTabSz="1219170">
              <a:defRPr/>
            </a:pPr>
            <a:r>
              <a:rPr lang="en-US" altLang="zh-CN" sz="1100" dirty="0">
                <a:latin typeface="+mn-lt"/>
              </a:rPr>
              <a:t>Unfortunately, none of the contributions were agreed. Thus we did not have any progress.</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MSAC</a:t>
            </a:r>
          </a:p>
          <a:p>
            <a:pPr marL="171450" indent="-171450" defTabSz="1219170">
              <a:buFont typeface="Wingdings" panose="05000000000000000000" pitchFamily="2" charset="2"/>
              <a:buChar char="Ø"/>
              <a:defRPr/>
            </a:pPr>
            <a:r>
              <a:rPr lang="en-US" altLang="zh-CN" sz="1100" dirty="0">
                <a:latin typeface="+mn-lt"/>
              </a:rPr>
              <a:t>No major progress</a:t>
            </a:r>
          </a:p>
          <a:p>
            <a:pPr marL="171450" indent="-171450" defTabSz="1219170">
              <a:buFont typeface="Wingdings" panose="05000000000000000000" pitchFamily="2" charset="2"/>
              <a:buChar char="Ø"/>
              <a:defRPr/>
            </a:pPr>
            <a:r>
              <a:rPr lang="en-US" altLang="zh-CN" sz="1100" dirty="0">
                <a:latin typeface="+mn-lt"/>
              </a:rPr>
              <a:t>The </a:t>
            </a:r>
            <a:r>
              <a:rPr lang="en-US" altLang="zh-CN" sz="1100" dirty="0" err="1">
                <a:latin typeface="+mn-lt"/>
              </a:rPr>
              <a:t>AccessRight</a:t>
            </a:r>
            <a:r>
              <a:rPr lang="en-US" altLang="zh-CN" sz="1100" dirty="0">
                <a:latin typeface="+mn-lt"/>
              </a:rPr>
              <a:t> NRM design is open for further discussion</a:t>
            </a:r>
          </a:p>
          <a:p>
            <a:pPr defTabSz="1219170">
              <a:defRPr/>
            </a:pPr>
            <a:r>
              <a:rPr lang="en-US" altLang="zh-CN" sz="1100" b="1" dirty="0">
                <a:solidFill>
                  <a:srgbClr val="FF0000"/>
                </a:solidFill>
                <a:latin typeface="+mn-lt"/>
                <a:cs typeface="Arial" charset="0"/>
              </a:rPr>
              <a:t>PM_KPI_5G_Ph3</a:t>
            </a:r>
            <a:r>
              <a:rPr lang="en-US" altLang="zh-CN" sz="1100" dirty="0">
                <a:latin typeface="+mn-lt"/>
                <a:cs typeface="Arial" charset="0"/>
              </a:rPr>
              <a:t>: 3 Rel-18 </a:t>
            </a:r>
            <a:r>
              <a:rPr lang="en-US" altLang="zh-CN" sz="1100" dirty="0" err="1">
                <a:latin typeface="+mn-lt"/>
              </a:rPr>
              <a:t>draftCRs</a:t>
            </a:r>
            <a:r>
              <a:rPr lang="en-US" altLang="zh-CN" sz="1100" dirty="0">
                <a:latin typeface="+mn-lt"/>
              </a:rPr>
              <a:t> approved for TS 28.552:</a:t>
            </a:r>
          </a:p>
          <a:p>
            <a:pPr marL="171450" indent="-171450" defTabSz="1219170">
              <a:buFont typeface="Wingdings" panose="05000000000000000000" pitchFamily="2" charset="2"/>
              <a:buChar char="Ø"/>
              <a:defRPr/>
            </a:pPr>
            <a:r>
              <a:rPr lang="en-US" altLang="zh-CN" sz="1100" dirty="0">
                <a:latin typeface="+mn-lt"/>
              </a:rPr>
              <a:t>S5-224057 Add the per SSB RSRQ and SINR measurements</a:t>
            </a:r>
          </a:p>
          <a:p>
            <a:pPr marL="171450" indent="-171450" defTabSz="1219170">
              <a:buFont typeface="Wingdings" panose="05000000000000000000" pitchFamily="2" charset="2"/>
              <a:buChar char="Ø"/>
              <a:defRPr/>
            </a:pPr>
            <a:r>
              <a:rPr lang="en-US" altLang="zh-CN" sz="1100" dirty="0">
                <a:latin typeface="+mn-lt"/>
              </a:rPr>
              <a:t>S5-224166 28.552 Add beam specific inter-system handover counters related to MRO</a:t>
            </a:r>
          </a:p>
          <a:p>
            <a:pPr marL="171450" indent="-171450" defTabSz="1219170">
              <a:buFont typeface="Wingdings" panose="05000000000000000000" pitchFamily="2" charset="2"/>
              <a:buChar char="Ø"/>
              <a:defRPr/>
            </a:pPr>
            <a:r>
              <a:rPr lang="en-US" altLang="zh-CN" sz="1100" dirty="0">
                <a:latin typeface="+mn-lt"/>
              </a:rPr>
              <a:t>S5-224034 TS 28.552 Add remote interference related performance measurement</a:t>
            </a:r>
          </a:p>
          <a:p>
            <a:pPr defTabSz="1219170">
              <a:defRPr/>
            </a:pPr>
            <a:r>
              <a:rPr lang="fr-FR" altLang="zh-CN" sz="1100" dirty="0">
                <a:latin typeface="+mn-lt"/>
              </a:rPr>
              <a:t>1 Rel-18 draft CR for TS 28.313:</a:t>
            </a:r>
            <a:endParaRPr lang="en-US" altLang="zh-CN" sz="1100" dirty="0">
              <a:latin typeface="+mn-lt"/>
            </a:endParaRPr>
          </a:p>
          <a:p>
            <a:pPr marL="171450" indent="-171450" defTabSz="1219170">
              <a:buFont typeface="Wingdings" panose="05000000000000000000" pitchFamily="2" charset="2"/>
              <a:buChar char="Ø"/>
              <a:defRPr/>
            </a:pPr>
            <a:r>
              <a:rPr lang="en-US" altLang="zh-CN" sz="1100" dirty="0">
                <a:latin typeface="+mn-lt"/>
              </a:rPr>
              <a:t>S5-224168 Add beam specific inter-system handover counters related to MRO</a:t>
            </a:r>
          </a:p>
        </p:txBody>
      </p:sp>
    </p:spTree>
    <p:extLst>
      <p:ext uri="{BB962C8B-B14F-4D97-AF65-F5344CB8AC3E}">
        <p14:creationId xmlns:p14="http://schemas.microsoft.com/office/powerpoint/2010/main" val="393485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4127" y="3354595"/>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603864483"/>
              </p:ext>
            </p:extLst>
          </p:nvPr>
        </p:nvGraphicFramePr>
        <p:xfrm>
          <a:off x="194127" y="1425114"/>
          <a:ext cx="11681825" cy="1261804"/>
        </p:xfrm>
        <a:graphic>
          <a:graphicData uri="http://schemas.openxmlformats.org/drawingml/2006/table">
            <a:tbl>
              <a:tblPr firstRow="1" bandRow="1">
                <a:tableStyleId>{5C22544A-7EE6-4342-B048-85BDC9FD1C3A}</a:tableStyleId>
              </a:tblPr>
              <a:tblGrid>
                <a:gridCol w="1086033">
                  <a:extLst>
                    <a:ext uri="{9D8B030D-6E8A-4147-A177-3AD203B41FA5}">
                      <a16:colId xmlns:a16="http://schemas.microsoft.com/office/drawing/2014/main" xmlns="" val="20000"/>
                    </a:ext>
                  </a:extLst>
                </a:gridCol>
                <a:gridCol w="3586038">
                  <a:extLst>
                    <a:ext uri="{9D8B030D-6E8A-4147-A177-3AD203B41FA5}">
                      <a16:colId xmlns:a16="http://schemas.microsoft.com/office/drawing/2014/main" xmlns="" val="20001"/>
                    </a:ext>
                  </a:extLst>
                </a:gridCol>
                <a:gridCol w="1288112">
                  <a:extLst>
                    <a:ext uri="{9D8B030D-6E8A-4147-A177-3AD203B41FA5}">
                      <a16:colId xmlns:a16="http://schemas.microsoft.com/office/drawing/2014/main" xmlns="" val="20002"/>
                    </a:ext>
                  </a:extLst>
                </a:gridCol>
                <a:gridCol w="1574358">
                  <a:extLst>
                    <a:ext uri="{9D8B030D-6E8A-4147-A177-3AD203B41FA5}">
                      <a16:colId xmlns:a16="http://schemas.microsoft.com/office/drawing/2014/main" xmlns="" val="3744663979"/>
                    </a:ext>
                  </a:extLst>
                </a:gridCol>
                <a:gridCol w="1661822">
                  <a:extLst>
                    <a:ext uri="{9D8B030D-6E8A-4147-A177-3AD203B41FA5}">
                      <a16:colId xmlns:a16="http://schemas.microsoft.com/office/drawing/2014/main" xmlns="" val="20003"/>
                    </a:ext>
                  </a:extLst>
                </a:gridCol>
                <a:gridCol w="930303">
                  <a:extLst>
                    <a:ext uri="{9D8B030D-6E8A-4147-A177-3AD203B41FA5}">
                      <a16:colId xmlns:a16="http://schemas.microsoft.com/office/drawing/2014/main" xmlns="" val="20004"/>
                    </a:ext>
                  </a:extLst>
                </a:gridCol>
                <a:gridCol w="818984">
                  <a:extLst>
                    <a:ext uri="{9D8B030D-6E8A-4147-A177-3AD203B41FA5}">
                      <a16:colId xmlns:a16="http://schemas.microsoft.com/office/drawing/2014/main" xmlns="" val="20005"/>
                    </a:ext>
                  </a:extLst>
                </a:gridCol>
                <a:gridCol w="736175">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marL="55563" indent="0"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EE5GPLUS_Ph2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Enhancements of EE for 5G Phase 2 ( EE5GPLUS_Ph2) (SP-211441)</a:t>
                      </a:r>
                    </a:p>
                  </a:txBody>
                  <a:tcPr marL="9525" marR="9525" marT="9525" marB="9525">
                    <a:solidFill>
                      <a:schemeClr val="tx2">
                        <a:lumMod val="20000"/>
                        <a:lumOff val="80000"/>
                      </a:schemeClr>
                    </a:solidFill>
                  </a:tcPr>
                </a:tc>
                <a:tc>
                  <a:txBody>
                    <a:bodyPr/>
                    <a:lstStyle/>
                    <a:p>
                      <a:pPr marL="55563" indent="0" algn="l">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28.310, 28.541, 28.552, 28.554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SA#100 (June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374074">
                <a:tc>
                  <a:txBody>
                    <a:bodyPr/>
                    <a:lstStyle/>
                    <a:p>
                      <a:pPr marL="55563" indent="0" algn="just">
                        <a:spcAft>
                          <a:spcPts val="0"/>
                        </a:spcAft>
                      </a:pPr>
                      <a:r>
                        <a:rPr lang="fr-FR" altLang="zh-CN" sz="1050" b="1" kern="100" dirty="0" err="1">
                          <a:effectLst/>
                          <a:latin typeface="Calibri" panose="020F0502020204030204" pitchFamily="34" charset="0"/>
                          <a:ea typeface="宋体" panose="02010600030101010101" pitchFamily="2" charset="-122"/>
                          <a:cs typeface="Times New Roman" panose="02020603050405020304" pitchFamily="18" charset="0"/>
                        </a:rPr>
                        <a:t>eNETSLICE_PRO</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Network slice provisioning enhancement</a:t>
                      </a:r>
                    </a:p>
                  </a:txBody>
                  <a:tcPr marL="9525" marR="9525" marT="9525" marB="9525">
                    <a:solidFill>
                      <a:schemeClr val="tx2">
                        <a:lumMod val="20000"/>
                        <a:lumOff val="80000"/>
                      </a:schemeClr>
                    </a:solidFill>
                  </a:tcPr>
                </a:tc>
                <a:tc>
                  <a:txBody>
                    <a:bodyPr/>
                    <a:lstStyle/>
                    <a:p>
                      <a:pPr marL="55563" indent="0" algn="l">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Samsung</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28.531,28.541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SA#97 (Sept. 2022)</a:t>
                      </a: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85-&gt;85%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721230936"/>
                  </a:ext>
                </a:extLst>
              </a:tr>
            </a:tbl>
          </a:graphicData>
        </a:graphic>
      </p:graphicFrame>
      <p:sp>
        <p:nvSpPr>
          <p:cNvPr id="7" name="矩形 6"/>
          <p:cNvSpPr/>
          <p:nvPr/>
        </p:nvSpPr>
        <p:spPr>
          <a:xfrm>
            <a:off x="194127" y="3646983"/>
            <a:ext cx="5663600" cy="1277273"/>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EE5GPLUS_Ph2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No contribution at this meeting.</a:t>
            </a:r>
          </a:p>
          <a:p>
            <a:pPr marL="171450" lvl="0" indent="-171450" defTabSz="1219170" eaLnBrk="1" fontAlgn="auto" hangingPunct="1">
              <a:spcBef>
                <a:spcPts val="0"/>
              </a:spcBef>
              <a:spcAft>
                <a:spcPts val="0"/>
              </a:spcAft>
              <a:buFont typeface="Wingdings" panose="05000000000000000000" pitchFamily="2" charset="2"/>
              <a:buChar char="Ø"/>
              <a:defRPr/>
            </a:pPr>
            <a:endParaRPr lang="fr-FR" altLang="zh-CN" sz="1100" dirty="0">
              <a:latin typeface="+mn-lt"/>
            </a:endParaRPr>
          </a:p>
          <a:p>
            <a:pPr defTabSz="1219170" eaLnBrk="1" fontAlgn="auto" hangingPunct="1">
              <a:spcBef>
                <a:spcPts val="0"/>
              </a:spcBef>
              <a:spcAft>
                <a:spcPts val="0"/>
              </a:spcAft>
              <a:defRPr/>
            </a:pPr>
            <a:r>
              <a:rPr lang="en-US" altLang="zh-CN" sz="1100" b="1" dirty="0" err="1">
                <a:solidFill>
                  <a:srgbClr val="FF0000"/>
                </a:solidFill>
                <a:latin typeface="+mn-lt"/>
                <a:cs typeface="Arial" charset="0"/>
              </a:rPr>
              <a:t>eNETNLICE_PRO</a:t>
            </a:r>
            <a:r>
              <a:rPr lang="en-US" altLang="zh-CN" sz="1100" dirty="0">
                <a:latin typeface="+mn-lt"/>
              </a:rPr>
              <a:t>: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The asynchronous support contributions could not be agreed. The group is divided into two a) use of additional states b) </a:t>
            </a:r>
            <a:r>
              <a:rPr lang="en-US" altLang="zh-CN" sz="1100" dirty="0" err="1">
                <a:latin typeface="+mn-lt"/>
              </a:rPr>
              <a:t>XXXJob</a:t>
            </a:r>
            <a:r>
              <a:rPr lang="en-US" altLang="zh-CN" sz="1100" dirty="0">
                <a:latin typeface="+mn-lt"/>
              </a:rPr>
              <a:t> wrapper. The discussion will continue in one of the rapporteur calls.</a:t>
            </a: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 Support of New Services</a:t>
            </a:r>
          </a:p>
        </p:txBody>
      </p:sp>
    </p:spTree>
    <p:extLst>
      <p:ext uri="{BB962C8B-B14F-4D97-AF65-F5344CB8AC3E}">
        <p14:creationId xmlns:p14="http://schemas.microsoft.com/office/powerpoint/2010/main" val="401599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Intelligence and Automation (1/2)</a:t>
            </a:r>
          </a:p>
        </p:txBody>
      </p:sp>
      <p:sp>
        <p:nvSpPr>
          <p:cNvPr id="10" name="文本框 9"/>
          <p:cNvSpPr txBox="1"/>
          <p:nvPr/>
        </p:nvSpPr>
        <p:spPr>
          <a:xfrm>
            <a:off x="156264" y="3460684"/>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755856880"/>
              </p:ext>
            </p:extLst>
          </p:nvPr>
        </p:nvGraphicFramePr>
        <p:xfrm>
          <a:off x="156264" y="1055730"/>
          <a:ext cx="11820994" cy="2179320"/>
        </p:xfrm>
        <a:graphic>
          <a:graphicData uri="http://schemas.openxmlformats.org/drawingml/2006/table">
            <a:tbl>
              <a:tblPr firstRow="1" bandRow="1">
                <a:tableStyleId>{5C22544A-7EE6-4342-B048-85BDC9FD1C3A}</a:tableStyleId>
              </a:tblPr>
              <a:tblGrid>
                <a:gridCol w="1201196">
                  <a:extLst>
                    <a:ext uri="{9D8B030D-6E8A-4147-A177-3AD203B41FA5}">
                      <a16:colId xmlns:a16="http://schemas.microsoft.com/office/drawing/2014/main" xmlns="" val="20000"/>
                    </a:ext>
                  </a:extLst>
                </a:gridCol>
                <a:gridCol w="3280528">
                  <a:extLst>
                    <a:ext uri="{9D8B030D-6E8A-4147-A177-3AD203B41FA5}">
                      <a16:colId xmlns:a16="http://schemas.microsoft.com/office/drawing/2014/main" xmlns="" val="20001"/>
                    </a:ext>
                  </a:extLst>
                </a:gridCol>
                <a:gridCol w="1282045">
                  <a:extLst>
                    <a:ext uri="{9D8B030D-6E8A-4147-A177-3AD203B41FA5}">
                      <a16:colId xmlns:a16="http://schemas.microsoft.com/office/drawing/2014/main" xmlns="" val="20002"/>
                    </a:ext>
                  </a:extLst>
                </a:gridCol>
                <a:gridCol w="970961">
                  <a:extLst>
                    <a:ext uri="{9D8B030D-6E8A-4147-A177-3AD203B41FA5}">
                      <a16:colId xmlns:a16="http://schemas.microsoft.com/office/drawing/2014/main" xmlns="" val="4086969189"/>
                    </a:ext>
                  </a:extLst>
                </a:gridCol>
                <a:gridCol w="1781666">
                  <a:extLst>
                    <a:ext uri="{9D8B030D-6E8A-4147-A177-3AD203B41FA5}">
                      <a16:colId xmlns:a16="http://schemas.microsoft.com/office/drawing/2014/main" xmlns="" val="20003"/>
                    </a:ext>
                  </a:extLst>
                </a:gridCol>
                <a:gridCol w="904973">
                  <a:extLst>
                    <a:ext uri="{9D8B030D-6E8A-4147-A177-3AD203B41FA5}">
                      <a16:colId xmlns:a16="http://schemas.microsoft.com/office/drawing/2014/main" xmlns="" val="20004"/>
                    </a:ext>
                  </a:extLst>
                </a:gridCol>
                <a:gridCol w="1395167">
                  <a:extLst>
                    <a:ext uri="{9D8B030D-6E8A-4147-A177-3AD203B41FA5}">
                      <a16:colId xmlns:a16="http://schemas.microsoft.com/office/drawing/2014/main" xmlns="" val="20005"/>
                    </a:ext>
                  </a:extLst>
                </a:gridCol>
                <a:gridCol w="1004458">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marL="55563" indent="0">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autonomous network levels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(SP-211446)</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SA#97(Sep. 2022)</a:t>
                      </a:r>
                      <a:endPar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p>
                      <a:pPr marL="0" algn="ctr"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-&gt; SA#98(Dec. 2022)</a:t>
                      </a:r>
                      <a:endParaRPr 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0-&gt;10-&gt;25-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&gt;25%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94422">
                <a:tc>
                  <a:txBody>
                    <a:bodyPr/>
                    <a:lstStyle/>
                    <a:p>
                      <a:pPr marL="55563" indent="0" algn="l"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FS_ANLEVA</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evaluation of autonomous network levels(FS_ANLEVA) (SP-211445)</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28.909</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GB"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0-&gt;10-&gt;10-</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&gt;10%</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383923">
                <a:tc>
                  <a:txBody>
                    <a:bodyPr/>
                    <a:lstStyle/>
                    <a:p>
                      <a:pPr marL="55563" indent="0">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enhanced intent driven management services for mobile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(SP-211450)</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SA#97(Sep. 2022) -&gt;</a:t>
                      </a:r>
                    </a:p>
                    <a:p>
                      <a:pPr marL="0" algn="ctr" defTabSz="1219170" rtl="0" eaLnBrk="1" latinLnBrk="0" hangingPunct="1">
                        <a:lnSpc>
                          <a:spcPct val="150000"/>
                        </a:lnSpc>
                        <a:spcAft>
                          <a:spcPts val="0"/>
                        </a:spcAft>
                      </a:pPr>
                      <a:r>
                        <a:rPr lang="fr-FR"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t>
                      </a: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A#98(Dec. 2022)</a:t>
                      </a: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0-&gt;15-&gt;40-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ETSI ZSM, TM Forum</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31767">
                <a:tc>
                  <a:txBody>
                    <a:bodyPr/>
                    <a:lstStyle/>
                    <a:p>
                      <a:pPr marL="55563" indent="0">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FS_NETSLICE_IDMS</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intent-driven management for network slicing (FS_NETSLICE_IDMS) (SP-220278)</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28.836</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SA#97(Sep 2022</a:t>
                      </a: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 -&gt;</a:t>
                      </a:r>
                    </a:p>
                    <a:p>
                      <a:pPr marL="0" algn="ctr" defTabSz="1219170" rtl="0" eaLnBrk="1" latinLnBrk="0" hangingPunct="1">
                        <a:lnSpc>
                          <a:spcPct val="150000"/>
                        </a:lnSpc>
                        <a:spcAft>
                          <a:spcPts val="0"/>
                        </a:spcAft>
                      </a:pPr>
                      <a:r>
                        <a:rPr lang="fr-FR"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t>
                      </a: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A#98(Dec. 2022)</a:t>
                      </a: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0-&gt;10-&gt;20-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7" name="矩形 8">
            <a:extLst>
              <a:ext uri="{FF2B5EF4-FFF2-40B4-BE49-F238E27FC236}">
                <a16:creationId xmlns:a16="http://schemas.microsoft.com/office/drawing/2014/main" xmlns="" id="{3BEE0E18-59E2-4CB8-97BE-E9E2463FC97F}"/>
              </a:ext>
            </a:extLst>
          </p:cNvPr>
          <p:cNvSpPr/>
          <p:nvPr/>
        </p:nvSpPr>
        <p:spPr>
          <a:xfrm>
            <a:off x="6096000" y="3931217"/>
            <a:ext cx="5742088" cy="2292935"/>
          </a:xfrm>
          <a:prstGeom prst="rect">
            <a:avLst/>
          </a:prstGeom>
          <a:ln>
            <a:noFill/>
          </a:ln>
        </p:spPr>
        <p:txBody>
          <a:bodyPr wrap="square">
            <a:spAutoFit/>
          </a:bodyPr>
          <a:lstStyle/>
          <a:p>
            <a:pPr lvl="0" defTabSz="1219170">
              <a:defRPr/>
            </a:pPr>
            <a:r>
              <a:rPr lang="en-US" altLang="zh-CN" sz="1100" b="1" dirty="0" err="1">
                <a:solidFill>
                  <a:srgbClr val="FF0000"/>
                </a:solidFill>
                <a:latin typeface="+mn-lt"/>
                <a:cs typeface="Arial" charset="0"/>
              </a:rPr>
              <a:t>FS_eIDMS_MN</a:t>
            </a:r>
            <a:r>
              <a:rPr lang="en-US" altLang="zh-CN" sz="1100" b="1" dirty="0">
                <a:solidFill>
                  <a:srgbClr val="FF0000"/>
                </a:solidFill>
                <a:latin typeface="+mn-lt"/>
                <a:cs typeface="Arial" charset="0"/>
              </a:rPr>
              <a:t>: </a:t>
            </a:r>
          </a:p>
          <a:p>
            <a:pPr marL="171450" lvl="0" indent="-171450" defTabSz="1219170">
              <a:buFont typeface="Wingdings" panose="05000000000000000000" pitchFamily="2" charset="2"/>
              <a:buChar char="Ø"/>
              <a:defRPr/>
            </a:pPr>
            <a:r>
              <a:rPr lang="en-US" altLang="zh-CN" sz="1100" dirty="0">
                <a:latin typeface="+mn-lt"/>
              </a:rPr>
              <a:t>Regarding the Wop#1 and Wop#3, issues are concluded and finished, including issue for intent driven approach for RAN energy saving, issue for Enhancement of radio network intent expectation, issue for 5GC related intent expectation and issue for solution for radio service intent expectation.</a:t>
            </a:r>
          </a:p>
          <a:p>
            <a:pPr marL="171450" lvl="0" indent="-171450" defTabSz="1219170">
              <a:buFont typeface="Wingdings" panose="05000000000000000000" pitchFamily="2" charset="2"/>
              <a:buChar char="Ø"/>
              <a:defRPr/>
            </a:pPr>
            <a:r>
              <a:rPr lang="en-US" altLang="zh-CN" sz="1100" dirty="0">
                <a:latin typeface="+mn-lt"/>
              </a:rPr>
              <a:t>Regarding the Wop#2, following three issues are discussed and agreed: issue for intent Report, issues for intent driven closed loop control and issue for intent confliction.</a:t>
            </a:r>
          </a:p>
          <a:p>
            <a:pPr marL="171450" lvl="0" indent="-171450" defTabSz="1219170">
              <a:buFont typeface="Wingdings" panose="05000000000000000000" pitchFamily="2" charset="2"/>
              <a:buChar char="Ø"/>
              <a:defRPr/>
            </a:pPr>
            <a:r>
              <a:rPr lang="en-US" altLang="zh-CN" sz="1100" dirty="0">
                <a:latin typeface="+mn-lt"/>
              </a:rPr>
              <a:t>Regarding the Wop#4, following one issue is discussed and agreed: issue for mapping intent operations between 3GPP and TM Forum</a:t>
            </a:r>
          </a:p>
          <a:p>
            <a:pPr lvl="0" defTabSz="1219170">
              <a:defRPr/>
            </a:pPr>
            <a:r>
              <a:rPr lang="en-US" altLang="zh-CN" sz="1100" b="1" dirty="0">
                <a:solidFill>
                  <a:srgbClr val="FF0000"/>
                </a:solidFill>
                <a:latin typeface="+mn-lt"/>
                <a:cs typeface="Arial" charset="0"/>
              </a:rPr>
              <a:t>FS_NETSLICE_IDMS</a:t>
            </a:r>
          </a:p>
          <a:p>
            <a:pPr marL="171450" indent="-171450">
              <a:buFont typeface="Wingdings" panose="05000000000000000000" pitchFamily="2" charset="2"/>
              <a:buChar char="Ø"/>
            </a:pPr>
            <a:r>
              <a:rPr lang="en-US" altLang="zh-CN" sz="1100" dirty="0">
                <a:latin typeface="+mn-lt"/>
              </a:rPr>
              <a:t>The group has been discussing various proposals for network slice use cases and intent driven management solutions including discussion paper on gaps, progress has been made in the discussion however no new content for the report has been agreed at this meeting.</a:t>
            </a:r>
            <a:endParaRPr lang="zh-CN" altLang="zh-CN" sz="1100" dirty="0">
              <a:latin typeface="+mn-lt"/>
            </a:endParaRPr>
          </a:p>
        </p:txBody>
      </p:sp>
      <p:sp>
        <p:nvSpPr>
          <p:cNvPr id="9" name="矩形 8"/>
          <p:cNvSpPr/>
          <p:nvPr/>
        </p:nvSpPr>
        <p:spPr>
          <a:xfrm>
            <a:off x="156263" y="3931217"/>
            <a:ext cx="5617215" cy="1785104"/>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a:solidFill>
                  <a:srgbClr val="FF0000"/>
                </a:solidFill>
                <a:latin typeface="+mn-lt"/>
                <a:cs typeface="Arial" charset="0"/>
              </a:rPr>
              <a:t>FS_eANL</a:t>
            </a:r>
            <a:r>
              <a:rPr lang="en-US" altLang="zh-CN" sz="1100" b="1" dirty="0">
                <a:solidFill>
                  <a:srgbClr val="FF0000"/>
                </a:solidFill>
                <a:latin typeface="+mn-lt"/>
                <a:cs typeface="Arial" charset="0"/>
              </a:rPr>
              <a:t>: </a:t>
            </a:r>
            <a:r>
              <a:rPr lang="en-US" altLang="zh-CN" sz="1100" dirty="0">
                <a:latin typeface="+mn-lt"/>
              </a:rPr>
              <a:t>The following aspects were discussed but no agreement was achieved: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Introduction on relevant SI/WI in 3GPP</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WoP#1: ANL enhancement of network optimization, RAN NE deployment and fault management defined in Rel-17</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WoP#3: ANL of network slice provisioning, service experience optimization and 5GC network disaster recovery</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FS_ANLEVA: </a:t>
            </a:r>
            <a:r>
              <a:rPr lang="en-US" altLang="zh-CN" sz="1100" dirty="0">
                <a:latin typeface="+mn-lt"/>
              </a:rPr>
              <a:t>The following aspects were discussed but no agreement was achieved: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WoP#1: Process, dimension and generic methodology of evaluating the autonomous network level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WoP#2: KEI of autonomous network levels evaluation for radio network optimization</a:t>
            </a:r>
          </a:p>
        </p:txBody>
      </p:sp>
    </p:spTree>
    <p:extLst>
      <p:ext uri="{BB962C8B-B14F-4D97-AF65-F5344CB8AC3E}">
        <p14:creationId xmlns:p14="http://schemas.microsoft.com/office/powerpoint/2010/main" val="397791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Intelligence and Automation (2/2)</a:t>
            </a:r>
          </a:p>
        </p:txBody>
      </p:sp>
      <p:sp>
        <p:nvSpPr>
          <p:cNvPr id="10" name="文本框 9"/>
          <p:cNvSpPr txBox="1"/>
          <p:nvPr/>
        </p:nvSpPr>
        <p:spPr>
          <a:xfrm>
            <a:off x="156264" y="3215359"/>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87244757"/>
              </p:ext>
            </p:extLst>
          </p:nvPr>
        </p:nvGraphicFramePr>
        <p:xfrm>
          <a:off x="156264" y="1033425"/>
          <a:ext cx="11820994" cy="2179320"/>
        </p:xfrm>
        <a:graphic>
          <a:graphicData uri="http://schemas.openxmlformats.org/drawingml/2006/table">
            <a:tbl>
              <a:tblPr firstRow="1" bandRow="1">
                <a:tableStyleId>{5C22544A-7EE6-4342-B048-85BDC9FD1C3A}</a:tableStyleId>
              </a:tblPr>
              <a:tblGrid>
                <a:gridCol w="1201196">
                  <a:extLst>
                    <a:ext uri="{9D8B030D-6E8A-4147-A177-3AD203B41FA5}">
                      <a16:colId xmlns:a16="http://schemas.microsoft.com/office/drawing/2014/main" xmlns="" val="20000"/>
                    </a:ext>
                  </a:extLst>
                </a:gridCol>
                <a:gridCol w="3280528">
                  <a:extLst>
                    <a:ext uri="{9D8B030D-6E8A-4147-A177-3AD203B41FA5}">
                      <a16:colId xmlns:a16="http://schemas.microsoft.com/office/drawing/2014/main" xmlns="" val="20001"/>
                    </a:ext>
                  </a:extLst>
                </a:gridCol>
                <a:gridCol w="1282045">
                  <a:extLst>
                    <a:ext uri="{9D8B030D-6E8A-4147-A177-3AD203B41FA5}">
                      <a16:colId xmlns:a16="http://schemas.microsoft.com/office/drawing/2014/main" xmlns="" val="20002"/>
                    </a:ext>
                  </a:extLst>
                </a:gridCol>
                <a:gridCol w="970961">
                  <a:extLst>
                    <a:ext uri="{9D8B030D-6E8A-4147-A177-3AD203B41FA5}">
                      <a16:colId xmlns:a16="http://schemas.microsoft.com/office/drawing/2014/main" xmlns="" val="4086969189"/>
                    </a:ext>
                  </a:extLst>
                </a:gridCol>
                <a:gridCol w="1781666">
                  <a:extLst>
                    <a:ext uri="{9D8B030D-6E8A-4147-A177-3AD203B41FA5}">
                      <a16:colId xmlns:a16="http://schemas.microsoft.com/office/drawing/2014/main" xmlns="" val="20003"/>
                    </a:ext>
                  </a:extLst>
                </a:gridCol>
                <a:gridCol w="904973">
                  <a:extLst>
                    <a:ext uri="{9D8B030D-6E8A-4147-A177-3AD203B41FA5}">
                      <a16:colId xmlns:a16="http://schemas.microsoft.com/office/drawing/2014/main" xmlns="" val="20004"/>
                    </a:ext>
                  </a:extLst>
                </a:gridCol>
                <a:gridCol w="1395167">
                  <a:extLst>
                    <a:ext uri="{9D8B030D-6E8A-4147-A177-3AD203B41FA5}">
                      <a16:colId xmlns:a16="http://schemas.microsoft.com/office/drawing/2014/main" xmlns="" val="20005"/>
                    </a:ext>
                  </a:extLst>
                </a:gridCol>
                <a:gridCol w="1004458">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212424">
                <a:tc>
                  <a:txBody>
                    <a:bodyPr/>
                    <a:lstStyle/>
                    <a:p>
                      <a:pPr marL="55563" indent="0">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FS_AIML_MGMT</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AI/ ML management (FS_AIML_MGMT) (SP-211443)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Intel, NEC</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28.908</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0-&gt;5-&gt;10-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SA1, SA2, RAN3 and RAN2 </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212424">
                <a:tc>
                  <a:txBody>
                    <a:bodyPr/>
                    <a:lstStyle/>
                    <a:p>
                      <a:pPr marL="55563" indent="0">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FS_MANWDAF</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the management aspects related to NWDAF (FS_MANWDAF) (SP-211435)</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Telecom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a:solidFill>
                            <a:srgbClr val="000000"/>
                          </a:solidFill>
                          <a:effectLst/>
                          <a:latin typeface="微软雅黑" panose="020B0503020204020204" pitchFamily="34" charset="-122"/>
                          <a:ea typeface="+mn-ea"/>
                          <a:cs typeface="Arial" panose="020B0604020202020204" pitchFamily="34" charset="0"/>
                        </a:rPr>
                        <a:t>0-&gt;5-&gt;</a:t>
                      </a:r>
                      <a:r>
                        <a:rPr lang="en-US" altLang="zh-CN" sz="900"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30-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279837">
                <a:tc>
                  <a:txBody>
                    <a:bodyPr/>
                    <a:lstStyle/>
                    <a:p>
                      <a:pPr marL="55563" indent="0">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FS_FSEV</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Fault Supervision Evolution  (FS_FSEV) (SP-220153)</a:t>
                      </a:r>
                      <a:endParaRPr lang="zh-CN" alt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a:solidFill>
                            <a:srgbClr val="000000"/>
                          </a:solidFill>
                          <a:effectLst/>
                          <a:latin typeface="微软雅黑" panose="020B0503020204020204" pitchFamily="34" charset="-122"/>
                          <a:ea typeface="+mn-ea"/>
                          <a:cs typeface="Arial" panose="020B0604020202020204" pitchFamily="34" charset="0"/>
                        </a:rPr>
                        <a:t>0-&gt;10-&gt;10-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7"/>
                  </a:ext>
                </a:extLst>
              </a:tr>
              <a:tr h="0">
                <a:tc>
                  <a:txBody>
                    <a:bodyPr/>
                    <a:lstStyle/>
                    <a:p>
                      <a:pPr marL="55563" indent="0">
                        <a:lnSpc>
                          <a:spcPct val="150000"/>
                        </a:lnSpc>
                        <a:spcAft>
                          <a:spcPts val="0"/>
                        </a:spcAft>
                      </a:pPr>
                      <a:r>
                        <a:rPr lang="en-US" altLang="zh-CN" sz="900" b="1" dirty="0">
                          <a:effectLst/>
                          <a:latin typeface="Microsoft YaHei" panose="020B0503020204020204" pitchFamily="34" charset="-122"/>
                          <a:ea typeface="Microsoft YaHei" panose="020B0503020204020204" pitchFamily="34" charset="-122"/>
                        </a:rPr>
                        <a:t>FS_MEDACO_RAN</a:t>
                      </a:r>
                      <a:endParaRPr lang="zh-CN" sz="900" b="1" dirty="0">
                        <a:effectLst/>
                        <a:latin typeface="Microsoft YaHei" panose="020B0503020204020204" pitchFamily="34" charset="-122"/>
                        <a:ea typeface="Microsoft YaHei" panose="020B0503020204020204" pitchFamily="34" charset="-122"/>
                      </a:endParaRPr>
                    </a:p>
                  </a:txBody>
                  <a:tcPr marL="0" marR="0" marT="0" marB="0">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measurement data collection to support RAN intelligence</a:t>
                      </a:r>
                      <a:endParaRPr lang="zh-CN" alt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Intel</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28.838</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RAN2,RAN3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415637998"/>
                  </a:ext>
                </a:extLst>
              </a:tr>
            </a:tbl>
          </a:graphicData>
        </a:graphic>
      </p:graphicFrame>
      <p:sp>
        <p:nvSpPr>
          <p:cNvPr id="6" name="矩形 5"/>
          <p:cNvSpPr/>
          <p:nvPr/>
        </p:nvSpPr>
        <p:spPr>
          <a:xfrm>
            <a:off x="6305107" y="3550972"/>
            <a:ext cx="5532981" cy="2292935"/>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100" b="1" dirty="0">
                <a:solidFill>
                  <a:srgbClr val="FF0000"/>
                </a:solidFill>
                <a:latin typeface="+mn-lt"/>
                <a:cs typeface="Arial" charset="0"/>
              </a:rPr>
              <a:t>FS_MANWDAF: </a:t>
            </a:r>
            <a:r>
              <a:rPr lang="en-US" altLang="zh-CN" sz="1100" dirty="0">
                <a:latin typeface="+mn-lt"/>
                <a:cs typeface="Arial" charset="0"/>
              </a:rPr>
              <a:t>5 </a:t>
            </a:r>
            <a:r>
              <a:rPr lang="en-US" altLang="zh-CN" sz="1100" dirty="0" err="1">
                <a:latin typeface="+mn-lt"/>
                <a:cs typeface="Arial" charset="0"/>
              </a:rPr>
              <a:t>pCRs</a:t>
            </a:r>
            <a:r>
              <a:rPr lang="en-US" altLang="zh-CN" sz="1100" dirty="0">
                <a:latin typeface="+mn-lt"/>
                <a:cs typeface="Arial" charset="0"/>
              </a:rPr>
              <a:t> were agreed and 1 DP was endorsed. </a:t>
            </a:r>
            <a:r>
              <a:rPr lang="en-US" altLang="zh-CN" sz="1100" dirty="0" err="1">
                <a:latin typeface="+mn-lt"/>
                <a:cs typeface="Arial" charset="0"/>
              </a:rPr>
              <a:t>pCR</a:t>
            </a:r>
            <a:r>
              <a:rPr lang="en-US" altLang="zh-CN" sz="1100" dirty="0">
                <a:latin typeface="+mn-lt"/>
                <a:cs typeface="Arial" charset="0"/>
              </a:rPr>
              <a:t> agreed for TR 28.864:</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S5-224373 Update KI#1 and KI#2 (enhancement of NWDAF IOC)</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S5-224374 Add potential solution#1 for KI#1 (enhancement of NWDAF IOC)</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S5-224375 Add potential solution#1 for KI#2 (enhancement of NWDAF IOC)</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S5-224377 Add potential solution#1 for KI#5 (performance measurement on data collection aspect of NWDAF)</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S5-224265 Update potential solution#2 for KI#3 (performance measurement on interaction aspect of NWDAF)</a:t>
            </a:r>
          </a:p>
          <a:p>
            <a:pPr defTabSz="1219170" eaLnBrk="1" fontAlgn="auto" hangingPunct="1">
              <a:spcBef>
                <a:spcPts val="0"/>
              </a:spcBef>
              <a:spcAft>
                <a:spcPts val="0"/>
              </a:spcAft>
              <a:defRPr/>
            </a:pPr>
            <a:r>
              <a:rPr lang="en-US" altLang="zh-CN" sz="1100" dirty="0">
                <a:latin typeface="+mn-lt"/>
                <a:cs typeface="Arial" charset="0"/>
              </a:rPr>
              <a:t>DP endorsed: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S5-224382 Discussion on the relationship between EE KPI for NWDAF and the scope of FS_MANWDAF</a:t>
            </a:r>
          </a:p>
          <a:p>
            <a:pPr defTabSz="1219170" eaLnBrk="1" fontAlgn="auto" hangingPunct="1">
              <a:spcBef>
                <a:spcPts val="0"/>
              </a:spcBef>
              <a:spcAft>
                <a:spcPts val="0"/>
              </a:spcAft>
              <a:defRPr/>
            </a:pPr>
            <a:r>
              <a:rPr lang="fr-FR" altLang="zh-CN" sz="1100" b="1" dirty="0">
                <a:solidFill>
                  <a:srgbClr val="FF3300"/>
                </a:solidFill>
                <a:latin typeface="+mn-lt"/>
              </a:rPr>
              <a:t>F</a:t>
            </a:r>
            <a:r>
              <a:rPr lang="en-US" altLang="zh-CN" sz="1100" b="1" dirty="0">
                <a:solidFill>
                  <a:srgbClr val="FF3300"/>
                </a:solidFill>
                <a:latin typeface="+mn-lt"/>
              </a:rPr>
              <a:t>S_MEDACO_RAN:</a:t>
            </a:r>
            <a:r>
              <a:rPr lang="en-US" altLang="zh-CN" sz="1100" dirty="0">
                <a:latin typeface="+mn-lt"/>
              </a:rPr>
              <a:t> The group agreed the skeleton, scope, and overview for the measurement data collection to support RAN intelligence</a:t>
            </a:r>
          </a:p>
        </p:txBody>
      </p:sp>
      <p:sp>
        <p:nvSpPr>
          <p:cNvPr id="8" name="矩形 5">
            <a:extLst>
              <a:ext uri="{FF2B5EF4-FFF2-40B4-BE49-F238E27FC236}">
                <a16:creationId xmlns:a16="http://schemas.microsoft.com/office/drawing/2014/main" xmlns="" id="{962D2408-7FDC-409B-80B9-0BA597642618}"/>
              </a:ext>
            </a:extLst>
          </p:cNvPr>
          <p:cNvSpPr/>
          <p:nvPr/>
        </p:nvSpPr>
        <p:spPr>
          <a:xfrm>
            <a:off x="205572" y="3550972"/>
            <a:ext cx="5323358" cy="2800767"/>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FS_AIML_MGMT</a:t>
            </a:r>
          </a:p>
          <a:p>
            <a:pPr marL="171450" indent="-171450" defTabSz="1219170">
              <a:buFont typeface="Wingdings" panose="05000000000000000000" pitchFamily="2" charset="2"/>
              <a:buChar char="Ø"/>
              <a:defRPr/>
            </a:pPr>
            <a:r>
              <a:rPr lang="en-US" altLang="zh-CN" sz="1100" dirty="0">
                <a:latin typeface="+mn-lt"/>
              </a:rPr>
              <a:t>The study has made a relatively good progress this time. Several </a:t>
            </a:r>
            <a:r>
              <a:rPr lang="en-US" altLang="zh-CN" sz="1100" dirty="0" err="1">
                <a:latin typeface="+mn-lt"/>
              </a:rPr>
              <a:t>pCRs</a:t>
            </a:r>
            <a:r>
              <a:rPr lang="en-US" altLang="zh-CN" sz="1100" dirty="0">
                <a:latin typeface="+mn-lt"/>
              </a:rPr>
              <a:t> were discussed and repeatedly reviewed leading to the approval of 8 use cases, as listed below, covering various aspects of AI/ML management aspects: AIML context, AIML Inference History, AI-ML entity validation, AIML Testing, </a:t>
            </a:r>
            <a:r>
              <a:rPr lang="en-US" altLang="zh-CN" sz="1100" dirty="0" err="1">
                <a:latin typeface="+mn-lt"/>
              </a:rPr>
              <a:t>AIMLEntity</a:t>
            </a:r>
            <a:r>
              <a:rPr lang="en-US" altLang="zh-CN" sz="1100" dirty="0">
                <a:latin typeface="+mn-lt"/>
              </a:rPr>
              <a:t> Capability Discovery, Pre-processed event data for ML training, AI-ML model update, AI-ML model deployment.</a:t>
            </a:r>
          </a:p>
          <a:p>
            <a:pPr marL="171450" indent="-171450" defTabSz="1219170">
              <a:buFont typeface="Wingdings" panose="05000000000000000000" pitchFamily="2" charset="2"/>
              <a:buChar char="Ø"/>
              <a:defRPr/>
            </a:pPr>
            <a:r>
              <a:rPr lang="en-US" altLang="zh-CN" sz="1100" dirty="0">
                <a:latin typeface="+mn-lt"/>
              </a:rPr>
              <a:t>The discussion on the workflow has also reached initial agreements leading to the approval of one </a:t>
            </a:r>
            <a:r>
              <a:rPr lang="en-US" altLang="zh-CN" sz="1100" dirty="0" err="1">
                <a:latin typeface="+mn-lt"/>
              </a:rPr>
              <a:t>pCR</a:t>
            </a:r>
            <a:r>
              <a:rPr lang="en-US" altLang="zh-CN" sz="1100" dirty="0">
                <a:latin typeface="+mn-lt"/>
              </a:rPr>
              <a:t> which adds description of main task elements of the workflow. One </a:t>
            </a:r>
            <a:r>
              <a:rPr lang="en-US" altLang="zh-CN" sz="1100" dirty="0" err="1">
                <a:latin typeface="+mn-lt"/>
              </a:rPr>
              <a:t>pCR</a:t>
            </a:r>
            <a:r>
              <a:rPr lang="en-US" altLang="zh-CN" sz="1100" dirty="0">
                <a:latin typeface="+mn-lt"/>
              </a:rPr>
              <a:t> has also been approved adding clarifications into the overview and terminologies.</a:t>
            </a:r>
          </a:p>
          <a:p>
            <a:pPr defTabSz="1219170" eaLnBrk="1" fontAlgn="auto" hangingPunct="1">
              <a:spcBef>
                <a:spcPts val="0"/>
              </a:spcBef>
              <a:spcAft>
                <a:spcPts val="0"/>
              </a:spcAft>
              <a:defRPr/>
            </a:pPr>
            <a:r>
              <a:rPr lang="en-US" altLang="zh-CN" sz="1100" b="1" dirty="0">
                <a:solidFill>
                  <a:srgbClr val="FF0000"/>
                </a:solidFill>
                <a:latin typeface="+mn-lt"/>
                <a:cs typeface="Arial" charset="0"/>
              </a:rPr>
              <a:t>FS_FSEV: </a:t>
            </a:r>
            <a:r>
              <a:rPr lang="en-US" altLang="zh-CN" sz="1100" dirty="0">
                <a:latin typeface="+mn-lt"/>
              </a:rPr>
              <a:t>The following aspects were discussed and noted: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background, concepts and relation, management framework, 4 key issues description and solutions.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The following aspects were discussed and sent for email approval: key issue description for definitions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Change of the main </a:t>
            </a:r>
            <a:r>
              <a:rPr lang="en-US" altLang="zh-CN" sz="1100" dirty="0" err="1">
                <a:latin typeface="+mn-lt"/>
              </a:rPr>
              <a:t>rapp</a:t>
            </a:r>
            <a:r>
              <a:rPr lang="en-US" altLang="zh-CN" sz="1100" dirty="0">
                <a:latin typeface="+mn-lt"/>
              </a:rPr>
              <a:t>. from Chen Wang to </a:t>
            </a:r>
            <a:r>
              <a:rPr lang="en-US" altLang="zh-CN" sz="1100" dirty="0" err="1">
                <a:latin typeface="+mn-lt"/>
              </a:rPr>
              <a:t>Lingli</a:t>
            </a:r>
            <a:r>
              <a:rPr lang="en-US" altLang="zh-CN" sz="1100" dirty="0">
                <a:latin typeface="+mn-lt"/>
              </a:rPr>
              <a:t> Deng</a:t>
            </a:r>
          </a:p>
        </p:txBody>
      </p:sp>
    </p:spTree>
    <p:extLst>
      <p:ext uri="{BB962C8B-B14F-4D97-AF65-F5344CB8AC3E}">
        <p14:creationId xmlns:p14="http://schemas.microsoft.com/office/powerpoint/2010/main" val="311356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Management Architecture and Mechanisms (1/2)</a:t>
            </a:r>
            <a:endParaRPr lang="sv-SE" sz="2800" kern="0" dirty="0"/>
          </a:p>
        </p:txBody>
      </p:sp>
      <p:sp>
        <p:nvSpPr>
          <p:cNvPr id="10" name="文本框 9"/>
          <p:cNvSpPr txBox="1"/>
          <p:nvPr/>
        </p:nvSpPr>
        <p:spPr>
          <a:xfrm>
            <a:off x="271230" y="3164862"/>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54391513"/>
              </p:ext>
            </p:extLst>
          </p:nvPr>
        </p:nvGraphicFramePr>
        <p:xfrm>
          <a:off x="269898" y="1077363"/>
          <a:ext cx="11681826" cy="2160270"/>
        </p:xfrm>
        <a:graphic>
          <a:graphicData uri="http://schemas.openxmlformats.org/drawingml/2006/table">
            <a:tbl>
              <a:tblPr firstRow="1" bandRow="1">
                <a:tableStyleId>{5C22544A-7EE6-4342-B048-85BDC9FD1C3A}</a:tableStyleId>
              </a:tblPr>
              <a:tblGrid>
                <a:gridCol w="953997">
                  <a:extLst>
                    <a:ext uri="{9D8B030D-6E8A-4147-A177-3AD203B41FA5}">
                      <a16:colId xmlns:a16="http://schemas.microsoft.com/office/drawing/2014/main" xmlns="" val="20000"/>
                    </a:ext>
                  </a:extLst>
                </a:gridCol>
                <a:gridCol w="4340686">
                  <a:extLst>
                    <a:ext uri="{9D8B030D-6E8A-4147-A177-3AD203B41FA5}">
                      <a16:colId xmlns:a16="http://schemas.microsoft.com/office/drawing/2014/main" xmlns="" val="20001"/>
                    </a:ext>
                  </a:extLst>
                </a:gridCol>
                <a:gridCol w="1216550">
                  <a:extLst>
                    <a:ext uri="{9D8B030D-6E8A-4147-A177-3AD203B41FA5}">
                      <a16:colId xmlns:a16="http://schemas.microsoft.com/office/drawing/2014/main" xmlns="" val="20002"/>
                    </a:ext>
                  </a:extLst>
                </a:gridCol>
                <a:gridCol w="1049572">
                  <a:extLst>
                    <a:ext uri="{9D8B030D-6E8A-4147-A177-3AD203B41FA5}">
                      <a16:colId xmlns:a16="http://schemas.microsoft.com/office/drawing/2014/main" xmlns="" val="3285939756"/>
                    </a:ext>
                  </a:extLst>
                </a:gridCol>
                <a:gridCol w="1653871">
                  <a:extLst>
                    <a:ext uri="{9D8B030D-6E8A-4147-A177-3AD203B41FA5}">
                      <a16:colId xmlns:a16="http://schemas.microsoft.com/office/drawing/2014/main" xmlns="" val="20003"/>
                    </a:ext>
                  </a:extLst>
                </a:gridCol>
                <a:gridCol w="985962">
                  <a:extLst>
                    <a:ext uri="{9D8B030D-6E8A-4147-A177-3AD203B41FA5}">
                      <a16:colId xmlns:a16="http://schemas.microsoft.com/office/drawing/2014/main" xmlns="" val="20004"/>
                    </a:ext>
                  </a:extLst>
                </a:gridCol>
                <a:gridCol w="755374">
                  <a:extLst>
                    <a:ext uri="{9D8B030D-6E8A-4147-A177-3AD203B41FA5}">
                      <a16:colId xmlns:a16="http://schemas.microsoft.com/office/drawing/2014/main" xmlns="" val="20005"/>
                    </a:ext>
                  </a:extLst>
                </a:gridCol>
                <a:gridCol w="725814">
                  <a:extLst>
                    <a:ext uri="{9D8B030D-6E8A-4147-A177-3AD203B41FA5}">
                      <a16:colId xmlns:a16="http://schemas.microsoft.com/office/drawing/2014/main" xmlns="" val="20006"/>
                    </a:ext>
                  </a:extLst>
                </a:gridCol>
              </a:tblGrid>
              <a:tr h="38705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343940">
                <a:tc>
                  <a:txBody>
                    <a:bodyPr/>
                    <a:lstStyle/>
                    <a:p>
                      <a:pPr marL="55563" indent="0" algn="just">
                        <a:spcAft>
                          <a:spcPts val="0"/>
                        </a:spcAft>
                      </a:pPr>
                      <a:r>
                        <a:rPr lang="en-US" sz="1050" b="1" kern="100" dirty="0" err="1">
                          <a:effectLst/>
                          <a:latin typeface="Calibri" panose="020F0502020204030204" pitchFamily="34" charset="0"/>
                          <a:ea typeface="宋体" panose="02010600030101010101" pitchFamily="2" charset="-122"/>
                          <a:cs typeface="Times New Roman" panose="02020603050405020304" pitchFamily="18" charset="0"/>
                        </a:rPr>
                        <a:t>FS_eSBMA</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service based management architecture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(SP-211451)</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28.925</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45-&gt;50-&gt;60-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74174">
                <a:tc>
                  <a:txBody>
                    <a:bodyPr/>
                    <a:lstStyle/>
                    <a:p>
                      <a:pPr marL="55563" indent="0" algn="just">
                        <a:spcAft>
                          <a:spcPts val="0"/>
                        </a:spcAft>
                      </a:pPr>
                      <a:r>
                        <a:rPr lang="en-US" sz="1050" b="1" kern="100" dirty="0" err="1">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FS_eSBMAe</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Basic SBMA enabler enhancements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FS_eSBMAe</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(SP-220145)</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0-&gt;5-&gt;10-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174174">
                <a:tc>
                  <a:txBody>
                    <a:bodyPr/>
                    <a:lstStyle/>
                    <a:p>
                      <a:pPr marL="55563" indent="0" algn="just">
                        <a:spcAft>
                          <a:spcPts val="0"/>
                        </a:spcAft>
                      </a:pPr>
                      <a:r>
                        <a:rPr lang="en-US" sz="1050" b="1" kern="100" dirty="0" err="1">
                          <a:effectLst/>
                          <a:latin typeface="Calibri" panose="020F0502020204030204" pitchFamily="34" charset="0"/>
                          <a:ea typeface="宋体" panose="02010600030101010101" pitchFamily="2" charset="-122"/>
                          <a:cs typeface="Times New Roman" panose="02020603050405020304" pitchFamily="18" charset="0"/>
                        </a:rPr>
                        <a:t>FS_URLLC_Mgt</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URLLC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FS_URLLC_Mgt</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(SP-220146)</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ChinaUnicom</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SA#97(Sep 2022) -&gt;</a:t>
                      </a:r>
                      <a:endParaRPr lang="zh-CN" altLang="en-US" sz="900" b="1" kern="1200" dirty="0">
                        <a:solidFill>
                          <a:srgbClr val="000000"/>
                        </a:solidFill>
                        <a:effectLst/>
                        <a:latin typeface="微软雅黑" panose="020B0503020204020204" pitchFamily="34" charset="-122"/>
                        <a:ea typeface="+mn-ea"/>
                        <a:cs typeface="Arial" panose="020B0604020202020204" pitchFamily="34" charset="0"/>
                      </a:endParaRPr>
                    </a:p>
                    <a:p>
                      <a:pPr marL="0" algn="ctr"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SA#99(Mar. 2023)</a:t>
                      </a:r>
                      <a:endPar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74174">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FS_5GLAN_Mgt</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5GLAN (FS_5GLAN_Mgt) (SP-220324)</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0-&gt;10-&gt;25-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7" name="矩形 6"/>
          <p:cNvSpPr/>
          <p:nvPr/>
        </p:nvSpPr>
        <p:spPr>
          <a:xfrm>
            <a:off x="269898" y="3558584"/>
            <a:ext cx="6042829" cy="1754326"/>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err="1">
                <a:solidFill>
                  <a:srgbClr val="FF0000"/>
                </a:solidFill>
                <a:latin typeface="+mn-lt"/>
                <a:cs typeface="Arial" charset="0"/>
              </a:rPr>
              <a:t>FS_eSBMA</a:t>
            </a:r>
            <a:r>
              <a:rPr lang="en-US" altLang="zh-CN" sz="1200" dirty="0">
                <a:latin typeface="+mn-lt"/>
                <a:cs typeface="Arial" charset="0"/>
              </a:rPr>
              <a:t>: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A proposal for providing a usage guide for SBMA specifications was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Further understanding was </a:t>
            </a:r>
            <a:r>
              <a:rPr lang="en-US" altLang="zh-CN" sz="1200" dirty="0" err="1">
                <a:latin typeface="+mn-lt"/>
                <a:cs typeface="Arial" charset="0"/>
              </a:rPr>
              <a:t>acheieved</a:t>
            </a:r>
            <a:r>
              <a:rPr lang="en-US" altLang="zh-CN" sz="1200" dirty="0">
                <a:latin typeface="+mn-lt"/>
                <a:cs typeface="Arial" charset="0"/>
              </a:rPr>
              <a:t> for </a:t>
            </a:r>
            <a:r>
              <a:rPr lang="en-US" altLang="zh-CN" sz="1200" dirty="0" err="1">
                <a:latin typeface="+mn-lt"/>
                <a:cs typeface="Arial" charset="0"/>
              </a:rPr>
              <a:t>MnFs</a:t>
            </a:r>
            <a:r>
              <a:rPr lang="en-US" altLang="zh-CN" sz="1200" dirty="0">
                <a:latin typeface="+mn-lt"/>
                <a:cs typeface="Arial" charset="0"/>
              </a:rPr>
              <a:t> to be managed and a contribution on multiple </a:t>
            </a:r>
            <a:r>
              <a:rPr lang="en-US" altLang="zh-CN" sz="1200" dirty="0" err="1">
                <a:latin typeface="+mn-lt"/>
                <a:cs typeface="Arial" charset="0"/>
              </a:rPr>
              <a:t>MnS</a:t>
            </a:r>
            <a:r>
              <a:rPr lang="en-US" altLang="zh-CN" sz="1200" dirty="0">
                <a:latin typeface="+mn-lt"/>
                <a:cs typeface="Arial" charset="0"/>
              </a:rPr>
              <a:t> discovery service was discussed. </a:t>
            </a:r>
          </a:p>
          <a:p>
            <a:pPr lvl="0" defTabSz="1219170" eaLnBrk="1" fontAlgn="auto" hangingPunct="1">
              <a:spcBef>
                <a:spcPts val="0"/>
              </a:spcBef>
              <a:spcAft>
                <a:spcPts val="0"/>
              </a:spcAft>
              <a:defRPr/>
            </a:pPr>
            <a:r>
              <a:rPr lang="en-US" altLang="zh-CN" sz="1200" b="1" dirty="0" err="1">
                <a:solidFill>
                  <a:srgbClr val="FF0000"/>
                </a:solidFill>
                <a:latin typeface="+mn-lt"/>
                <a:cs typeface="Arial" charset="0"/>
              </a:rPr>
              <a:t>FS_eSBMAe</a:t>
            </a:r>
            <a:r>
              <a:rPr lang="en-US" altLang="zh-CN" sz="1200" dirty="0">
                <a:latin typeface="+mn-lt"/>
                <a:cs typeface="Arial" charset="0"/>
              </a:rPr>
              <a:t>:</a:t>
            </a:r>
            <a:endParaRPr lang="en-US" altLang="zh-CN" sz="1200" dirty="0">
              <a:latin typeface="+mn-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rPr>
              <a:t>The work on targeted notification subscriptions progressed. A set of potential requirements and potential solutions was agreed. Analysis of potential solutions started. First contributions on enhancing stage 2 definitions of the </a:t>
            </a:r>
            <a:r>
              <a:rPr lang="en-US" altLang="zh-CN" sz="1200" dirty="0" err="1">
                <a:latin typeface="+mn-lt"/>
              </a:rPr>
              <a:t>ProvMnS</a:t>
            </a:r>
            <a:r>
              <a:rPr lang="en-US" altLang="zh-CN" sz="1200" dirty="0">
                <a:latin typeface="+mn-lt"/>
              </a:rPr>
              <a:t> were submitted. In addition, the work on advertising which NRM features are supported by a </a:t>
            </a:r>
            <a:r>
              <a:rPr lang="en-US" altLang="zh-CN" sz="1200" dirty="0" err="1">
                <a:latin typeface="+mn-lt"/>
              </a:rPr>
              <a:t>MnS</a:t>
            </a:r>
            <a:r>
              <a:rPr lang="en-US" altLang="zh-CN" sz="1200" dirty="0">
                <a:latin typeface="+mn-lt"/>
              </a:rPr>
              <a:t> producer started.</a:t>
            </a:r>
          </a:p>
        </p:txBody>
      </p:sp>
      <p:sp>
        <p:nvSpPr>
          <p:cNvPr id="6" name="矩形 5"/>
          <p:cNvSpPr/>
          <p:nvPr/>
        </p:nvSpPr>
        <p:spPr>
          <a:xfrm>
            <a:off x="6628067" y="3558584"/>
            <a:ext cx="5323657" cy="1384995"/>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err="1">
                <a:solidFill>
                  <a:srgbClr val="FF0000"/>
                </a:solidFill>
                <a:latin typeface="+mn-lt"/>
                <a:cs typeface="Arial" charset="0"/>
              </a:rPr>
              <a:t>FS_URLLC_Mgt</a:t>
            </a:r>
            <a:r>
              <a:rPr lang="en-US" altLang="zh-CN" sz="1200" dirty="0">
                <a:latin typeface="+mn-lt"/>
                <a:cs typeface="Arial" charset="0"/>
              </a:rPr>
              <a:t>: no contribution at this meeting.</a:t>
            </a:r>
            <a:endParaRPr lang="en-US" altLang="zh-CN" sz="1200" b="1" dirty="0">
              <a:solidFill>
                <a:srgbClr val="FF0000"/>
              </a:solidFill>
              <a:latin typeface="+mn-lt"/>
              <a:cs typeface="Arial" charset="0"/>
            </a:endParaRPr>
          </a:p>
          <a:p>
            <a:pPr defTabSz="1219170" eaLnBrk="1" fontAlgn="auto" hangingPunct="1">
              <a:spcBef>
                <a:spcPts val="0"/>
              </a:spcBef>
              <a:spcAft>
                <a:spcPts val="0"/>
              </a:spcAft>
              <a:defRPr/>
            </a:pPr>
            <a:r>
              <a:rPr lang="en-US" altLang="zh-CN" sz="1200" b="1" dirty="0">
                <a:solidFill>
                  <a:srgbClr val="FF0000"/>
                </a:solidFill>
                <a:latin typeface="+mn-lt"/>
                <a:cs typeface="Arial" charset="0"/>
              </a:rPr>
              <a:t>FS_5GLAN_Mgt</a:t>
            </a:r>
            <a:r>
              <a:rPr lang="en-US" altLang="zh-CN" sz="1200" b="1" dirty="0">
                <a:latin typeface="+mn-lt"/>
                <a:cs typeface="Arial" charset="0"/>
              </a:rPr>
              <a:t>:</a:t>
            </a:r>
            <a:r>
              <a:rPr lang="en-US" altLang="zh-CN" sz="1200" dirty="0">
                <a:latin typeface="+mn-lt"/>
                <a:cs typeface="Arial" charset="0"/>
              </a:rPr>
              <a:t> This SI studies the use cases, requirements, and enhancement of the management system (e.g. performance measurement and related new KPIs in VN group level) to support 5G-LAN capabilities. CMCC changes the rapporteur from </a:t>
            </a:r>
            <a:r>
              <a:rPr lang="en-US" altLang="zh-CN" sz="1200" dirty="0" err="1">
                <a:latin typeface="+mn-lt"/>
                <a:cs typeface="Arial" charset="0"/>
              </a:rPr>
              <a:t>Xiaowen</a:t>
            </a:r>
            <a:r>
              <a:rPr lang="en-US" altLang="zh-CN" sz="1200" dirty="0">
                <a:latin typeface="+mn-lt"/>
                <a:cs typeface="Arial" charset="0"/>
              </a:rPr>
              <a:t> Sun to </a:t>
            </a:r>
            <a:r>
              <a:rPr lang="en-US" altLang="zh-CN" sz="1200" dirty="0" err="1">
                <a:latin typeface="+mn-lt"/>
                <a:cs typeface="Arial" charset="0"/>
              </a:rPr>
              <a:t>Yushuang</a:t>
            </a:r>
            <a:r>
              <a:rPr lang="en-US" altLang="zh-CN" sz="1200" dirty="0">
                <a:latin typeface="+mn-lt"/>
                <a:cs typeface="Arial" charset="0"/>
              </a:rPr>
              <a:t> Hu. </a:t>
            </a:r>
            <a:endParaRPr lang="en-US" altLang="zh-CN" sz="1200" dirty="0">
              <a:latin typeface="+mn-lt"/>
            </a:endParaRPr>
          </a:p>
          <a:p>
            <a:pPr lvl="0" defTabSz="1219170" eaLnBrk="1" fontAlgn="auto" hangingPunct="1">
              <a:spcBef>
                <a:spcPts val="0"/>
              </a:spcBef>
              <a:spcAft>
                <a:spcPts val="0"/>
              </a:spcAft>
              <a:defRPr/>
            </a:pPr>
            <a:endParaRPr lang="en-US" altLang="zh-CN" sz="1200" dirty="0">
              <a:latin typeface="+mn-lt"/>
            </a:endParaRPr>
          </a:p>
          <a:p>
            <a:pPr lvl="0" defTabSz="1219170" eaLnBrk="1" fontAlgn="auto" hangingPunct="1">
              <a:spcBef>
                <a:spcPts val="0"/>
              </a:spcBef>
              <a:spcAft>
                <a:spcPts val="0"/>
              </a:spcAft>
              <a:defRPr/>
            </a:pPr>
            <a:endParaRPr lang="en-US" altLang="zh-CN" sz="1200" dirty="0">
              <a:latin typeface="+mn-lt"/>
              <a:cs typeface="Arial" charset="0"/>
            </a:endParaRPr>
          </a:p>
        </p:txBody>
      </p:sp>
    </p:spTree>
    <p:extLst>
      <p:ext uri="{BB962C8B-B14F-4D97-AF65-F5344CB8AC3E}">
        <p14:creationId xmlns:p14="http://schemas.microsoft.com/office/powerpoint/2010/main" val="341139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Management Architecture and Mechanisms (2/2)</a:t>
            </a:r>
            <a:endParaRPr lang="sv-SE" sz="2800" kern="0" dirty="0"/>
          </a:p>
        </p:txBody>
      </p:sp>
      <p:sp>
        <p:nvSpPr>
          <p:cNvPr id="10" name="文本框 9"/>
          <p:cNvSpPr txBox="1"/>
          <p:nvPr/>
        </p:nvSpPr>
        <p:spPr>
          <a:xfrm>
            <a:off x="271232" y="365887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729048906"/>
              </p:ext>
            </p:extLst>
          </p:nvPr>
        </p:nvGraphicFramePr>
        <p:xfrm>
          <a:off x="271230" y="1127497"/>
          <a:ext cx="11681826" cy="2421399"/>
        </p:xfrm>
        <a:graphic>
          <a:graphicData uri="http://schemas.openxmlformats.org/drawingml/2006/table">
            <a:tbl>
              <a:tblPr firstRow="1" bandRow="1">
                <a:tableStyleId>{5C22544A-7EE6-4342-B048-85BDC9FD1C3A}</a:tableStyleId>
              </a:tblPr>
              <a:tblGrid>
                <a:gridCol w="953997">
                  <a:extLst>
                    <a:ext uri="{9D8B030D-6E8A-4147-A177-3AD203B41FA5}">
                      <a16:colId xmlns:a16="http://schemas.microsoft.com/office/drawing/2014/main" xmlns="" val="20000"/>
                    </a:ext>
                  </a:extLst>
                </a:gridCol>
                <a:gridCol w="4340686">
                  <a:extLst>
                    <a:ext uri="{9D8B030D-6E8A-4147-A177-3AD203B41FA5}">
                      <a16:colId xmlns:a16="http://schemas.microsoft.com/office/drawing/2014/main" xmlns="" val="20001"/>
                    </a:ext>
                  </a:extLst>
                </a:gridCol>
                <a:gridCol w="1216550">
                  <a:extLst>
                    <a:ext uri="{9D8B030D-6E8A-4147-A177-3AD203B41FA5}">
                      <a16:colId xmlns:a16="http://schemas.microsoft.com/office/drawing/2014/main" xmlns="" val="20002"/>
                    </a:ext>
                  </a:extLst>
                </a:gridCol>
                <a:gridCol w="1049572">
                  <a:extLst>
                    <a:ext uri="{9D8B030D-6E8A-4147-A177-3AD203B41FA5}">
                      <a16:colId xmlns:a16="http://schemas.microsoft.com/office/drawing/2014/main" xmlns="" val="3285939756"/>
                    </a:ext>
                  </a:extLst>
                </a:gridCol>
                <a:gridCol w="1653871">
                  <a:extLst>
                    <a:ext uri="{9D8B030D-6E8A-4147-A177-3AD203B41FA5}">
                      <a16:colId xmlns:a16="http://schemas.microsoft.com/office/drawing/2014/main" xmlns="" val="20003"/>
                    </a:ext>
                  </a:extLst>
                </a:gridCol>
                <a:gridCol w="985962">
                  <a:extLst>
                    <a:ext uri="{9D8B030D-6E8A-4147-A177-3AD203B41FA5}">
                      <a16:colId xmlns:a16="http://schemas.microsoft.com/office/drawing/2014/main" xmlns="" val="20004"/>
                    </a:ext>
                  </a:extLst>
                </a:gridCol>
                <a:gridCol w="755374">
                  <a:extLst>
                    <a:ext uri="{9D8B030D-6E8A-4147-A177-3AD203B41FA5}">
                      <a16:colId xmlns:a16="http://schemas.microsoft.com/office/drawing/2014/main" xmlns="" val="20005"/>
                    </a:ext>
                  </a:extLst>
                </a:gridCol>
                <a:gridCol w="725814">
                  <a:extLst>
                    <a:ext uri="{9D8B030D-6E8A-4147-A177-3AD203B41FA5}">
                      <a16:colId xmlns:a16="http://schemas.microsoft.com/office/drawing/2014/main" xmlns="" val="20006"/>
                    </a:ext>
                  </a:extLst>
                </a:gridCol>
              </a:tblGrid>
              <a:tr h="38705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343940">
                <a:tc>
                  <a:txBody>
                    <a:bodyPr/>
                    <a:lstStyle/>
                    <a:p>
                      <a:pPr marL="55563" indent="0" algn="just">
                        <a:spcAft>
                          <a:spcPts val="0"/>
                        </a:spcAft>
                      </a:pPr>
                      <a:r>
                        <a:rPr lang="en-US"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FS_MCVNF</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of Cloud Native Virtualized Network Functions (FS_MCVNF) (SP-220150)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343940">
                <a:tc>
                  <a:txBody>
                    <a:bodyPr/>
                    <a:lstStyle/>
                    <a:p>
                      <a:pPr marL="55563" indent="0"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FS_MANS_ph2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Aspects of 5G MOCN Network Sharing Phase2 (FS_MANS_ph2) SP-220151)</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Unicom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SA#97(Sep 2022) -&gt;</a:t>
                      </a:r>
                      <a:endParaRPr lang="zh-CN" altLang="en-US" sz="900" b="1" kern="1200" dirty="0">
                        <a:solidFill>
                          <a:srgbClr val="000000"/>
                        </a:solidFill>
                        <a:effectLst/>
                        <a:latin typeface="微软雅黑" panose="020B0503020204020204" pitchFamily="34" charset="-122"/>
                        <a:ea typeface="+mn-ea"/>
                        <a:cs typeface="Arial" panose="020B0604020202020204" pitchFamily="34" charset="0"/>
                      </a:endParaRPr>
                    </a:p>
                    <a:p>
                      <a:pPr marL="0" algn="ctr"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0-&gt;10-&gt;30-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0">
                <a:tc>
                  <a:txBody>
                    <a:bodyPr/>
                    <a:lstStyle/>
                    <a:p>
                      <a:pPr marL="55563" indent="0" algn="l" defTabSz="1219170" rtl="0" eaLnBrk="1" latinLnBrk="0" hangingPunct="1">
                        <a:lnSpc>
                          <a:spcPct val="150000"/>
                        </a:lnSpc>
                        <a:spcAft>
                          <a:spcPts val="0"/>
                        </a:spcAft>
                      </a:pPr>
                      <a:r>
                        <a:rPr lang="en-US" sz="900" b="1" kern="1200">
                          <a:solidFill>
                            <a:srgbClr val="000000"/>
                          </a:solidFill>
                          <a:effectLst/>
                          <a:latin typeface="微软雅黑" panose="020B0503020204020204" pitchFamily="34" charset="-122"/>
                          <a:ea typeface="+mn-ea"/>
                          <a:cs typeface="Arial" panose="020B0604020202020204" pitchFamily="34" charset="0"/>
                        </a:rPr>
                        <a:t>FS_5GMDT_Ph2</a:t>
                      </a:r>
                      <a:endParaRPr lang="zh-CN" sz="900" b="1" kern="120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of Trace/MDT phase 2 (FS_5GMDT_Ph2) (SP-220152)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28.837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8"/>
                  </a:ext>
                </a:extLst>
              </a:tr>
              <a:tr h="242079">
                <a:tc>
                  <a:txBody>
                    <a:bodyPr/>
                    <a:lstStyle/>
                    <a:p>
                      <a:pPr marL="55563" indent="0" algn="l" defTabSz="1219170" rtl="0" eaLnBrk="1" latinLnBrk="0" hangingPunct="1">
                        <a:lnSpc>
                          <a:spcPct val="150000"/>
                        </a:lnSpc>
                        <a:spcAft>
                          <a:spcPts val="0"/>
                        </a:spcAft>
                      </a:pPr>
                      <a:r>
                        <a:rPr lang="en-US" sz="900" b="1" kern="1200" dirty="0">
                          <a:solidFill>
                            <a:srgbClr val="000000"/>
                          </a:solidFill>
                          <a:effectLst/>
                          <a:latin typeface="微软雅黑" panose="020B0503020204020204" pitchFamily="34" charset="-122"/>
                          <a:ea typeface="+mn-ea"/>
                          <a:cs typeface="Arial" panose="020B0604020202020204" pitchFamily="34" charset="0"/>
                        </a:rPr>
                        <a:t>FS_YANG</a:t>
                      </a:r>
                      <a:endParaRPr lang="zh-CN" sz="900" b="1"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YANG PUSH(FS_YANG) ( SP-200765)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28.818</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10-&gt;10-&gt;10-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9"/>
                  </a:ext>
                </a:extLst>
              </a:tr>
              <a:tr h="242079">
                <a:tc>
                  <a:txBody>
                    <a:bodyPr/>
                    <a:lstStyle/>
                    <a:p>
                      <a:pPr marL="55563" indent="0" algn="l"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FS_IOT_NTN</a:t>
                      </a:r>
                      <a:endParaRPr lang="zh-CN" sz="900" b="1"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Aspects of IoT NTN Enhancements</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China </a:t>
                      </a:r>
                      <a:r>
                        <a:rPr lang="fr-FR" altLang="zh-CN" sz="900" kern="1200" dirty="0" err="1">
                          <a:solidFill>
                            <a:srgbClr val="000000"/>
                          </a:solidFill>
                          <a:effectLst/>
                          <a:latin typeface="微软雅黑" panose="020B0503020204020204" pitchFamily="34" charset="-122"/>
                          <a:ea typeface="+mn-ea"/>
                          <a:cs typeface="Arial" panose="020B0604020202020204" pitchFamily="34" charset="0"/>
                        </a:rPr>
                        <a:t>Unicom</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28.841</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SA#98(Dec 2022)</a:t>
                      </a:r>
                      <a:endParaRPr lang="zh-CN" altLang="en-US"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2053895244"/>
                  </a:ext>
                </a:extLst>
              </a:tr>
            </a:tbl>
          </a:graphicData>
        </a:graphic>
      </p:graphicFrame>
      <p:sp>
        <p:nvSpPr>
          <p:cNvPr id="7" name="矩形 6"/>
          <p:cNvSpPr/>
          <p:nvPr/>
        </p:nvSpPr>
        <p:spPr>
          <a:xfrm>
            <a:off x="205572" y="4022216"/>
            <a:ext cx="6042829" cy="147732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FS_MCVNF</a:t>
            </a:r>
            <a:r>
              <a:rPr lang="zh-CN" altLang="en-US" sz="1000" dirty="0">
                <a:latin typeface="+mn-lt"/>
                <a:cs typeface="Arial" charset="0"/>
              </a:rPr>
              <a:t>：</a:t>
            </a:r>
            <a:r>
              <a:rPr lang="en-US" altLang="zh-CN" sz="1000" dirty="0">
                <a:latin typeface="+mn-lt"/>
                <a:cs typeface="Arial" charset="0"/>
              </a:rPr>
              <a:t>Several contributions have been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S5-224428 Add use case for VNFC failover.</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S5-224429 Add Use Case on Traffic management of the cloud-native VNF using generic OAM functions.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S5-224430 Add Use Case on Configuration of the cloud-native VNF using generic OAM functions.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S5-224431 Add use case for VNF scaling</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FS_MANS_ph2: </a:t>
            </a:r>
            <a:r>
              <a:rPr lang="en-US" altLang="zh-CN" sz="1000" dirty="0">
                <a:latin typeface="+mn-lt"/>
                <a:cs typeface="Arial" charset="0"/>
              </a:rPr>
              <a:t>several contributions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S5-224162 Add key issue remote access requirement of MOP-SR-DM for each POP</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S5-224165 Add potential solution for remote access requirement of MOP-SR-DM for each POP</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S5-224432 Add potential solution for management requirement between MOP-NM and MOP-SR-DM </a:t>
            </a:r>
          </a:p>
        </p:txBody>
      </p:sp>
      <p:sp>
        <p:nvSpPr>
          <p:cNvPr id="6" name="矩形 5"/>
          <p:cNvSpPr/>
          <p:nvPr/>
        </p:nvSpPr>
        <p:spPr>
          <a:xfrm>
            <a:off x="6629399" y="3961926"/>
            <a:ext cx="5323657" cy="1631216"/>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FS_5GMDT_Ph2:</a:t>
            </a:r>
            <a:r>
              <a:rPr lang="en-US" altLang="zh-CN" sz="1000" dirty="0">
                <a:latin typeface="+mn-lt"/>
                <a:cs typeface="Arial" charset="0"/>
              </a:rPr>
              <a:t> The following aspects have been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Description and Problem Statement of Key Issue ‘Alignment of “Report Amount” parameter for Immediate MDT measurements’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Solution to Key Issue ‘Gaps in </a:t>
            </a:r>
            <a:r>
              <a:rPr lang="en-US" altLang="zh-CN" sz="1000" dirty="0" err="1">
                <a:latin typeface="+mn-lt"/>
                <a:cs typeface="Arial" charset="0"/>
              </a:rPr>
              <a:t>Signalling</a:t>
            </a:r>
            <a:r>
              <a:rPr lang="en-US" altLang="zh-CN" sz="1000" dirty="0">
                <a:latin typeface="+mn-lt"/>
                <a:cs typeface="Arial" charset="0"/>
              </a:rPr>
              <a:t> Trace Activation’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Problem statement of Key Issue ‘Reporting of Collected Management Data’</a:t>
            </a:r>
          </a:p>
          <a:p>
            <a:pPr defTabSz="1219170" eaLnBrk="1" fontAlgn="auto" hangingPunct="1">
              <a:spcBef>
                <a:spcPts val="0"/>
              </a:spcBef>
              <a:spcAft>
                <a:spcPts val="0"/>
              </a:spcAft>
              <a:defRPr/>
            </a:pPr>
            <a:r>
              <a:rPr lang="en-US" altLang="zh-CN" sz="1000" b="1" dirty="0">
                <a:solidFill>
                  <a:srgbClr val="FF0000"/>
                </a:solidFill>
                <a:latin typeface="Calibri"/>
                <a:cs typeface="Arial" charset="0"/>
              </a:rPr>
              <a:t>FS_YANG:</a:t>
            </a:r>
            <a:r>
              <a:rPr lang="en-US" altLang="zh-CN" sz="1000" b="1" dirty="0">
                <a:latin typeface="Calibri"/>
                <a:cs typeface="Arial" charset="0"/>
              </a:rPr>
              <a:t> It has been decided to close the study at this meeting</a:t>
            </a:r>
            <a:r>
              <a:rPr lang="en-US" altLang="zh-CN" sz="1000" dirty="0">
                <a:solidFill>
                  <a:prstClr val="black"/>
                </a:solidFill>
                <a:latin typeface="Calibri"/>
              </a:rPr>
              <a:t>. </a:t>
            </a:r>
            <a:endParaRPr lang="en-US" altLang="zh-CN" sz="1000" dirty="0"/>
          </a:p>
          <a:p>
            <a:pPr lvl="0" defTabSz="1219170" eaLnBrk="1" fontAlgn="auto" hangingPunct="1">
              <a:spcBef>
                <a:spcPts val="0"/>
              </a:spcBef>
              <a:spcAft>
                <a:spcPts val="0"/>
              </a:spcAft>
              <a:defRPr/>
            </a:pPr>
            <a:endParaRPr lang="en-US" altLang="zh-CN" sz="1000" dirty="0">
              <a:latin typeface="+mn-lt"/>
            </a:endParaRPr>
          </a:p>
          <a:p>
            <a:pPr lvl="0" defTabSz="1219170" eaLnBrk="1" fontAlgn="auto" hangingPunct="1">
              <a:spcBef>
                <a:spcPts val="0"/>
              </a:spcBef>
              <a:spcAft>
                <a:spcPts val="0"/>
              </a:spcAft>
              <a:defRPr/>
            </a:pPr>
            <a:r>
              <a:rPr lang="en-US" altLang="zh-CN" sz="1000" b="1">
                <a:solidFill>
                  <a:srgbClr val="FF0000"/>
                </a:solidFill>
                <a:latin typeface="Calibri"/>
                <a:cs typeface="Arial" charset="0"/>
              </a:rPr>
              <a:t>FS_IOT_NTN: </a:t>
            </a:r>
            <a:r>
              <a:rPr lang="en-US" sz="1000"/>
              <a:t>skeleton, TR structure, scope, introduction, concept and background are agreed.</a:t>
            </a:r>
            <a:endParaRPr lang="en-US" altLang="zh-CN" sz="1000" b="1">
              <a:solidFill>
                <a:srgbClr val="FF0000"/>
              </a:solidFill>
              <a:latin typeface="Calibri"/>
              <a:cs typeface="Arial" charset="0"/>
            </a:endParaRPr>
          </a:p>
          <a:p>
            <a:pPr lvl="0" defTabSz="1219170" eaLnBrk="1" fontAlgn="auto" hangingPunct="1">
              <a:spcBef>
                <a:spcPts val="0"/>
              </a:spcBef>
              <a:spcAft>
                <a:spcPts val="0"/>
              </a:spcAft>
              <a:defRPr/>
            </a:pPr>
            <a:endParaRPr lang="en-US" altLang="zh-CN" sz="1000" dirty="0">
              <a:latin typeface="+mn-lt"/>
              <a:cs typeface="Arial" charset="0"/>
            </a:endParaRPr>
          </a:p>
        </p:txBody>
      </p:sp>
    </p:spTree>
    <p:extLst>
      <p:ext uri="{BB962C8B-B14F-4D97-AF65-F5344CB8AC3E}">
        <p14:creationId xmlns:p14="http://schemas.microsoft.com/office/powerpoint/2010/main" val="320433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Support of New Services</a:t>
            </a:r>
          </a:p>
        </p:txBody>
      </p:sp>
      <p:sp>
        <p:nvSpPr>
          <p:cNvPr id="10" name="文本框 9"/>
          <p:cNvSpPr txBox="1"/>
          <p:nvPr/>
        </p:nvSpPr>
        <p:spPr>
          <a:xfrm>
            <a:off x="205572" y="31797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891438584"/>
              </p:ext>
            </p:extLst>
          </p:nvPr>
        </p:nvGraphicFramePr>
        <p:xfrm>
          <a:off x="178423" y="643181"/>
          <a:ext cx="11681826" cy="3470910"/>
        </p:xfrm>
        <a:graphic>
          <a:graphicData uri="http://schemas.openxmlformats.org/drawingml/2006/table">
            <a:tbl>
              <a:tblPr firstRow="1" bandRow="1">
                <a:tableStyleId>{5C22544A-7EE6-4342-B048-85BDC9FD1C3A}</a:tableStyleId>
              </a:tblPr>
              <a:tblGrid>
                <a:gridCol w="873420">
                  <a:extLst>
                    <a:ext uri="{9D8B030D-6E8A-4147-A177-3AD203B41FA5}">
                      <a16:colId xmlns:a16="http://schemas.microsoft.com/office/drawing/2014/main" xmlns="" val="20000"/>
                    </a:ext>
                  </a:extLst>
                </a:gridCol>
                <a:gridCol w="4435761">
                  <a:extLst>
                    <a:ext uri="{9D8B030D-6E8A-4147-A177-3AD203B41FA5}">
                      <a16:colId xmlns:a16="http://schemas.microsoft.com/office/drawing/2014/main" xmlns="" val="20001"/>
                    </a:ext>
                  </a:extLst>
                </a:gridCol>
                <a:gridCol w="928577">
                  <a:extLst>
                    <a:ext uri="{9D8B030D-6E8A-4147-A177-3AD203B41FA5}">
                      <a16:colId xmlns:a16="http://schemas.microsoft.com/office/drawing/2014/main" xmlns="" val="20002"/>
                    </a:ext>
                  </a:extLst>
                </a:gridCol>
                <a:gridCol w="871870">
                  <a:extLst>
                    <a:ext uri="{9D8B030D-6E8A-4147-A177-3AD203B41FA5}">
                      <a16:colId xmlns:a16="http://schemas.microsoft.com/office/drawing/2014/main" xmlns="" val="1670201933"/>
                    </a:ext>
                  </a:extLst>
                </a:gridCol>
                <a:gridCol w="1750828">
                  <a:extLst>
                    <a:ext uri="{9D8B030D-6E8A-4147-A177-3AD203B41FA5}">
                      <a16:colId xmlns:a16="http://schemas.microsoft.com/office/drawing/2014/main" xmlns="" val="20003"/>
                    </a:ext>
                  </a:extLst>
                </a:gridCol>
                <a:gridCol w="964019">
                  <a:extLst>
                    <a:ext uri="{9D8B030D-6E8A-4147-A177-3AD203B41FA5}">
                      <a16:colId xmlns:a16="http://schemas.microsoft.com/office/drawing/2014/main" xmlns="" val="20004"/>
                    </a:ext>
                  </a:extLst>
                </a:gridCol>
                <a:gridCol w="1063807">
                  <a:extLst>
                    <a:ext uri="{9D8B030D-6E8A-4147-A177-3AD203B41FA5}">
                      <a16:colId xmlns:a16="http://schemas.microsoft.com/office/drawing/2014/main" xmlns="" val="20005"/>
                    </a:ext>
                  </a:extLst>
                </a:gridCol>
                <a:gridCol w="793544">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marL="55563" indent="0" algn="just">
                        <a:spcAft>
                          <a:spcPts val="0"/>
                        </a:spcAft>
                      </a:pPr>
                      <a:r>
                        <a:rPr lang="en-GB" sz="1050" b="1" kern="100" dirty="0" err="1">
                          <a:effectLst/>
                          <a:latin typeface="Calibri" panose="020F0502020204030204" pitchFamily="34" charset="0"/>
                          <a:ea typeface="宋体" panose="02010600030101010101" pitchFamily="2" charset="-122"/>
                          <a:cs typeface="Times New Roman" panose="02020603050405020304" pitchFamily="18" charset="0"/>
                        </a:rPr>
                        <a:t>FS_OAM_eNPN</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management of non-public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FS_OAM_eNPN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(SP-211436)</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28.907</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0-&gt;10-&gt;40-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94422">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FS_EE5G_Ph2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new aspects of EE for 5G networks Phase 2 (FS_EE5G_Ph2) (SP-211440)</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SA#100(June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a:solidFill>
                            <a:srgbClr val="000000"/>
                          </a:solidFill>
                          <a:effectLst/>
                          <a:latin typeface="微软雅黑" panose="020B0503020204020204" pitchFamily="34" charset="-122"/>
                          <a:ea typeface="+mn-ea"/>
                          <a:cs typeface="Arial" panose="020B0604020202020204" pitchFamily="34" charset="0"/>
                        </a:rPr>
                        <a:t>0-&gt;10-&gt;10-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RAN WGs</a:t>
                      </a: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212470">
                <a:tc>
                  <a:txBody>
                    <a:bodyPr/>
                    <a:lstStyle/>
                    <a:p>
                      <a:pPr marL="55563" indent="0" algn="just">
                        <a:spcAft>
                          <a:spcPts val="0"/>
                        </a:spcAft>
                      </a:pPr>
                      <a:r>
                        <a:rPr lang="en-US"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FS_NSOEU</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Network and Service Operations for Energy Utilities ( FS_NSOEU) (SP-211622)</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28.829</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0-&gt;10-&gt;15-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SEI</a:t>
                      </a: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31767">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FS_KQI_5G</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80" marR="5080" marT="508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New Study on Key Quality Indicators (KQIs) for 5G service experience (FS_KQI_5G) ( SP-211433)</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0-&gt;5-&gt;10-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SA4,RAN2,RAN3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r h="212424">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FS_DCSA</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Deterministic Communication Service Assurance (FS_DCSA) (SP-211442)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0-&gt;5-&gt;30&gt;32</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SA6, RAN2, SA4</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212424">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FS_NSCE</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Network Slice Management Capability Exposure  (FS_NSCE ) (SP-220142)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Alibaba</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70-&gt;75-&gt;80-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&gt;82%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SA3, SA, RAN</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279837">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FS_MEC_ECM</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alignment with ETSI MEC for Edge computing management (FS_MEC_ECM) (SP-220147)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mn-ea"/>
                          <a:cs typeface="Arial" panose="020B0604020202020204" pitchFamily="34" charset="0"/>
                        </a:rPr>
                        <a:t>0-&gt;5-&gt;15-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SA6, ETSI MEC</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7"/>
                  </a:ext>
                </a:extLst>
              </a:tr>
            </a:tbl>
          </a:graphicData>
        </a:graphic>
      </p:graphicFrame>
      <p:sp>
        <p:nvSpPr>
          <p:cNvPr id="7" name="矩形 6"/>
          <p:cNvSpPr/>
          <p:nvPr/>
        </p:nvSpPr>
        <p:spPr>
          <a:xfrm>
            <a:off x="178423" y="4116539"/>
            <a:ext cx="5663600" cy="2092881"/>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err="1">
                <a:solidFill>
                  <a:srgbClr val="FF0000"/>
                </a:solidFill>
                <a:latin typeface="+mn-lt"/>
                <a:cs typeface="Arial" charset="0"/>
              </a:rPr>
              <a:t>FS_OAM_eNPN</a:t>
            </a:r>
            <a:r>
              <a:rPr lang="en-US" altLang="zh-CN" sz="1000" b="1" dirty="0">
                <a:solidFill>
                  <a:srgbClr val="FF0000"/>
                </a:solidFill>
                <a:latin typeface="+mn-lt"/>
                <a:cs typeface="Arial" charset="0"/>
              </a:rPr>
              <a:t>: </a:t>
            </a:r>
            <a:r>
              <a:rPr lang="en-US" altLang="zh-CN" sz="1000" dirty="0">
                <a:latin typeface="+mn-lt"/>
              </a:rPr>
              <a:t>The group agreed 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Update performance data collection procedure;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Add potential solution for SLA monitoring and evaluation.</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FS_EE5G_Ph2:</a:t>
            </a:r>
            <a:r>
              <a:rPr lang="en-US" altLang="zh-CN" sz="1000" b="1" dirty="0">
                <a:latin typeface="+mn-lt"/>
                <a:cs typeface="Arial" charset="0"/>
              </a:rPr>
              <a:t> </a:t>
            </a:r>
            <a:r>
              <a:rPr lang="en-US" altLang="zh-CN" sz="1000" dirty="0">
                <a:latin typeface="+mn-lt"/>
                <a:cs typeface="Arial" charset="0"/>
              </a:rPr>
              <a:t>The following </a:t>
            </a:r>
            <a:r>
              <a:rPr lang="en-US" altLang="zh-CN" sz="1000" dirty="0" err="1">
                <a:latin typeface="+mn-lt"/>
                <a:cs typeface="Arial" charset="0"/>
              </a:rPr>
              <a:t>pCRs</a:t>
            </a:r>
            <a:r>
              <a:rPr lang="en-US" altLang="zh-CN" sz="1000" dirty="0">
                <a:latin typeface="+mn-lt"/>
                <a:cs typeface="Arial" charset="0"/>
              </a:rPr>
              <a:t>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Add new Key Issue - EE KPI for V2X network slice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Correcting vocabulary for CNF</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New Key Issue – Customer accepts QoS degradation to save energy</a:t>
            </a:r>
          </a:p>
          <a:p>
            <a:pPr lvl="0" defTabSz="1219170" eaLnBrk="1" fontAlgn="auto" hangingPunct="1">
              <a:spcBef>
                <a:spcPts val="0"/>
              </a:spcBef>
              <a:spcAft>
                <a:spcPts val="0"/>
              </a:spcAft>
              <a:defRPr/>
            </a:pPr>
            <a:r>
              <a:rPr lang="fr-FR" altLang="zh-CN" sz="1000" dirty="0">
                <a:latin typeface="+mn-lt"/>
                <a:cs typeface="Arial" charset="0"/>
              </a:rPr>
              <a:t>O</a:t>
            </a:r>
            <a:r>
              <a:rPr lang="en-US" altLang="zh-CN" sz="1000" dirty="0">
                <a:latin typeface="+mn-lt"/>
                <a:cs typeface="Arial" charset="0"/>
              </a:rPr>
              <a:t>ne LS has been sent to NGMN and GSMA.</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FS_NSOEU: </a:t>
            </a:r>
            <a:r>
              <a:rPr lang="en-US" altLang="zh-CN" sz="1000" dirty="0">
                <a:latin typeface="+mn-lt"/>
                <a:cs typeface="Arial" charset="0"/>
              </a:rPr>
              <a:t>The following </a:t>
            </a:r>
            <a:r>
              <a:rPr lang="en-US" altLang="zh-CN" sz="1000" dirty="0" err="1">
                <a:latin typeface="+mn-lt"/>
                <a:cs typeface="Arial" charset="0"/>
              </a:rPr>
              <a:t>pCRs</a:t>
            </a:r>
            <a:r>
              <a:rPr lang="en-US" altLang="zh-CN" sz="1000" dirty="0">
                <a:latin typeface="+mn-lt"/>
                <a:cs typeface="Arial" charset="0"/>
              </a:rPr>
              <a:t>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Business use case - MNO exposes Network Performance Monitoring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Business use case - Business use case - MNO exposes Network Service Alarm </a:t>
            </a:r>
          </a:p>
          <a:p>
            <a:pPr lvl="0" defTabSz="1219170" eaLnBrk="1" fontAlgn="auto" hangingPunct="1">
              <a:spcBef>
                <a:spcPts val="0"/>
              </a:spcBef>
              <a:spcAft>
                <a:spcPts val="0"/>
              </a:spcAft>
              <a:defRPr/>
            </a:pPr>
            <a:r>
              <a:rPr lang="en-US" altLang="zh-CN" sz="1000" b="1" dirty="0">
                <a:solidFill>
                  <a:srgbClr val="FF0000"/>
                </a:solidFill>
                <a:latin typeface="Calibri"/>
                <a:cs typeface="Arial" charset="0"/>
              </a:rPr>
              <a:t>FS_KQI_5G: </a:t>
            </a:r>
            <a:r>
              <a:rPr lang="en-US" altLang="zh-CN" sz="1000" dirty="0">
                <a:solidFill>
                  <a:prstClr val="black"/>
                </a:solidFill>
                <a:latin typeface="Calibri"/>
              </a:rPr>
              <a:t>We discussed the relationship between KPI/KQI/</a:t>
            </a:r>
            <a:r>
              <a:rPr lang="en-US" altLang="zh-CN" sz="1000" dirty="0" err="1">
                <a:solidFill>
                  <a:prstClr val="black"/>
                </a:solidFill>
                <a:latin typeface="Calibri"/>
              </a:rPr>
              <a:t>QoE</a:t>
            </a:r>
            <a:r>
              <a:rPr lang="en-US" altLang="zh-CN" sz="1000" dirty="0">
                <a:solidFill>
                  <a:prstClr val="black"/>
                </a:solidFill>
                <a:latin typeface="Calibri"/>
              </a:rPr>
              <a:t>, and the scenarios of video uploading and remote controlling. But we have got no agreement.</a:t>
            </a:r>
            <a:endParaRPr lang="en-US" altLang="zh-CN" sz="1000" dirty="0">
              <a:latin typeface="+mn-lt"/>
            </a:endParaRPr>
          </a:p>
        </p:txBody>
      </p:sp>
      <p:sp>
        <p:nvSpPr>
          <p:cNvPr id="8" name="矩形 7"/>
          <p:cNvSpPr/>
          <p:nvPr/>
        </p:nvSpPr>
        <p:spPr>
          <a:xfrm>
            <a:off x="6019336" y="4121822"/>
            <a:ext cx="5663600" cy="2246769"/>
          </a:xfrm>
          <a:prstGeom prst="rect">
            <a:avLst/>
          </a:prstGeom>
          <a:ln>
            <a:noFill/>
          </a:ln>
        </p:spPr>
        <p:txBody>
          <a:bodyPr wrap="square">
            <a:spAutoFit/>
          </a:bodyPr>
          <a:lstStyle/>
          <a:p>
            <a:r>
              <a:rPr lang="en-US" altLang="zh-CN" sz="1000" b="1" dirty="0">
                <a:solidFill>
                  <a:srgbClr val="FF0000"/>
                </a:solidFill>
                <a:latin typeface="+mn-lt"/>
                <a:cs typeface="Arial" charset="0"/>
              </a:rPr>
              <a:t>FS_DCSA:  </a:t>
            </a:r>
            <a:r>
              <a:rPr lang="en-US" altLang="zh-CN" sz="1000" dirty="0">
                <a:latin typeface="+mn-lt"/>
              </a:rPr>
              <a:t>The following contribution has been approved:</a:t>
            </a:r>
          </a:p>
          <a:p>
            <a:pPr marL="171450" indent="-171450">
              <a:buFont typeface="Wingdings" panose="05000000000000000000" pitchFamily="2" charset="2"/>
              <a:buChar char="Ø"/>
            </a:pPr>
            <a:r>
              <a:rPr lang="en-US" altLang="zh-CN" sz="1000" dirty="0">
                <a:latin typeface="+mn-lt"/>
              </a:rPr>
              <a:t>Correct the inconsistence information in concept (S5-224055).</a:t>
            </a:r>
          </a:p>
          <a:p>
            <a:r>
              <a:rPr lang="fr-FR" altLang="zh-CN" sz="1000" dirty="0" err="1">
                <a:latin typeface="+mn-lt"/>
              </a:rPr>
              <a:t>Other</a:t>
            </a:r>
            <a:r>
              <a:rPr lang="fr-FR" altLang="zh-CN" sz="1000" dirty="0">
                <a:latin typeface="+mn-lt"/>
              </a:rPr>
              <a:t> contributions </a:t>
            </a:r>
            <a:r>
              <a:rPr lang="fr-FR" altLang="zh-CN" sz="1000" dirty="0" err="1">
                <a:latin typeface="+mn-lt"/>
              </a:rPr>
              <a:t>were</a:t>
            </a:r>
            <a:r>
              <a:rPr lang="fr-FR" altLang="zh-CN" sz="1000" dirty="0">
                <a:latin typeface="+mn-lt"/>
              </a:rPr>
              <a:t> </a:t>
            </a:r>
            <a:r>
              <a:rPr lang="fr-FR" altLang="zh-CN" sz="1000" dirty="0" err="1">
                <a:latin typeface="+mn-lt"/>
              </a:rPr>
              <a:t>discussed</a:t>
            </a:r>
            <a:r>
              <a:rPr lang="fr-FR" altLang="zh-CN" sz="1000" dirty="0">
                <a:latin typeface="+mn-lt"/>
              </a:rPr>
              <a:t> and </a:t>
            </a:r>
            <a:r>
              <a:rPr lang="fr-FR" altLang="zh-CN" sz="1000" dirty="0" err="1">
                <a:latin typeface="+mn-lt"/>
              </a:rPr>
              <a:t>noted</a:t>
            </a:r>
            <a:r>
              <a:rPr lang="fr-FR" altLang="zh-CN" sz="1000" dirty="0">
                <a:latin typeface="+mn-lt"/>
              </a:rPr>
              <a:t>.</a:t>
            </a:r>
            <a:endParaRPr lang="en-US" altLang="zh-CN" sz="1000" dirty="0">
              <a:latin typeface="+mn-lt"/>
            </a:endParaRPr>
          </a:p>
          <a:p>
            <a:r>
              <a:rPr lang="en-US" altLang="zh-CN" sz="1000" b="1" dirty="0">
                <a:solidFill>
                  <a:srgbClr val="FF0000"/>
                </a:solidFill>
                <a:latin typeface="+mn-lt"/>
                <a:cs typeface="Arial" charset="0"/>
              </a:rPr>
              <a:t>FS_NSCE: </a:t>
            </a:r>
            <a:r>
              <a:rPr lang="en-US" altLang="zh-CN" sz="1000" dirty="0">
                <a:latin typeface="+mn-lt"/>
                <a:cs typeface="Arial" charset="0"/>
              </a:rPr>
              <a:t>Several contributions have been approved:</a:t>
            </a:r>
          </a:p>
          <a:p>
            <a:pPr marL="171450" indent="-171450">
              <a:buFont typeface="Wingdings" panose="05000000000000000000" pitchFamily="2" charset="2"/>
              <a:buChar char="Ø"/>
            </a:pPr>
            <a:r>
              <a:rPr lang="en-US" altLang="zh-CN" sz="1000" dirty="0">
                <a:latin typeface="+mn-lt"/>
                <a:cs typeface="Arial" charset="0"/>
              </a:rPr>
              <a:t>S5-224121  Add solution based on CAPIF </a:t>
            </a:r>
            <a:r>
              <a:rPr lang="en-US" altLang="zh-CN" sz="1000" dirty="0" err="1">
                <a:latin typeface="+mn-lt"/>
                <a:cs typeface="Arial" charset="0"/>
              </a:rPr>
              <a:t>ServiceAPIDescription</a:t>
            </a:r>
            <a:endParaRPr lang="en-US" altLang="zh-CN" sz="1000" dirty="0">
              <a:latin typeface="+mn-lt"/>
              <a:cs typeface="Arial" charset="0"/>
            </a:endParaRPr>
          </a:p>
          <a:p>
            <a:pPr marL="171450" indent="-171450">
              <a:buFont typeface="Wingdings" panose="05000000000000000000" pitchFamily="2" charset="2"/>
              <a:buChar char="Ø"/>
            </a:pPr>
            <a:r>
              <a:rPr lang="en-US" altLang="zh-CN" sz="1000" dirty="0">
                <a:latin typeface="+mn-lt"/>
                <a:cs typeface="Arial" charset="0"/>
              </a:rPr>
              <a:t>S5-224436  Updating use case for Network slice management capability exposure</a:t>
            </a:r>
          </a:p>
          <a:p>
            <a:pPr marL="171450" indent="-171450">
              <a:buFont typeface="Wingdings" panose="05000000000000000000" pitchFamily="2" charset="2"/>
              <a:buChar char="Ø"/>
            </a:pPr>
            <a:r>
              <a:rPr lang="en-US" altLang="zh-CN" sz="1000" dirty="0">
                <a:latin typeface="+mn-lt"/>
                <a:cs typeface="Arial" charset="0"/>
              </a:rPr>
              <a:t>S5-224443  Update of solution 7.9</a:t>
            </a:r>
          </a:p>
          <a:p>
            <a:pPr marL="171450" indent="-171450">
              <a:buFont typeface="Wingdings" panose="05000000000000000000" pitchFamily="2" charset="2"/>
              <a:buChar char="Ø"/>
            </a:pPr>
            <a:r>
              <a:rPr lang="en-US" altLang="zh-CN" sz="1000" dirty="0">
                <a:latin typeface="+mn-lt"/>
                <a:cs typeface="Arial" charset="0"/>
              </a:rPr>
              <a:t>S5-224442  evaluation of solution 7.9</a:t>
            </a:r>
          </a:p>
          <a:p>
            <a:pPr marL="171450" indent="-171450">
              <a:buFont typeface="Wingdings" panose="05000000000000000000" pitchFamily="2" charset="2"/>
              <a:buChar char="Ø"/>
            </a:pPr>
            <a:r>
              <a:rPr lang="en-US" altLang="zh-CN" sz="1000" dirty="0">
                <a:latin typeface="+mn-lt"/>
                <a:cs typeface="Arial" charset="0"/>
              </a:rPr>
              <a:t>S5-224437 Requirements related to authorized external customers</a:t>
            </a:r>
          </a:p>
          <a:p>
            <a:pPr marL="171450" indent="-171450">
              <a:buFont typeface="Wingdings" panose="05000000000000000000" pitchFamily="2" charset="2"/>
              <a:buChar char="Ø"/>
            </a:pPr>
            <a:r>
              <a:rPr lang="en-US" altLang="zh-CN" sz="1000" dirty="0">
                <a:latin typeface="+mn-lt"/>
                <a:cs typeface="Arial" charset="0"/>
              </a:rPr>
              <a:t>S5-224120 Editorial improvements</a:t>
            </a:r>
          </a:p>
          <a:p>
            <a:pPr marL="171450" indent="-171450">
              <a:buFont typeface="Wingdings" panose="05000000000000000000" pitchFamily="2" charset="2"/>
              <a:buChar char="Ø"/>
            </a:pPr>
            <a:r>
              <a:rPr lang="en-US" altLang="zh-CN" sz="1000" dirty="0">
                <a:latin typeface="+mn-lt"/>
                <a:cs typeface="Arial" charset="0"/>
              </a:rPr>
              <a:t>S5-224288 Rephrase or replace </a:t>
            </a:r>
            <a:r>
              <a:rPr lang="en-US" altLang="zh-CN" sz="1000" dirty="0" err="1">
                <a:latin typeface="+mn-lt"/>
                <a:cs typeface="Arial" charset="0"/>
              </a:rPr>
              <a:t>eMnS</a:t>
            </a:r>
            <a:r>
              <a:rPr lang="en-US" altLang="zh-CN" sz="1000" dirty="0">
                <a:latin typeface="+mn-lt"/>
                <a:cs typeface="Arial" charset="0"/>
              </a:rPr>
              <a:t> with exposed </a:t>
            </a:r>
            <a:r>
              <a:rPr lang="en-US" altLang="zh-CN" sz="1000" dirty="0" err="1">
                <a:latin typeface="+mn-lt"/>
                <a:cs typeface="Arial" charset="0"/>
              </a:rPr>
              <a:t>MnS</a:t>
            </a:r>
            <a:endParaRPr lang="en-US" altLang="zh-CN" sz="1000" dirty="0">
              <a:latin typeface="+mn-lt"/>
              <a:cs typeface="Arial" charset="0"/>
            </a:endParaRPr>
          </a:p>
          <a:p>
            <a:pPr marL="171450" indent="-171450">
              <a:buFont typeface="Wingdings" panose="05000000000000000000" pitchFamily="2" charset="2"/>
              <a:buChar char="Ø"/>
            </a:pPr>
            <a:r>
              <a:rPr lang="en-US" altLang="zh-CN" sz="1000" dirty="0">
                <a:latin typeface="+mn-lt"/>
                <a:cs typeface="Arial" charset="0"/>
              </a:rPr>
              <a:t>S5-224289 Update Introduction to procedures 4.1.4.1</a:t>
            </a:r>
            <a:endParaRPr lang="en-US" altLang="zh-CN" sz="1000" dirty="0">
              <a:latin typeface="Calibri"/>
            </a:endParaRP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FS_MEC_ECM</a:t>
            </a: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000" dirty="0">
              <a:solidFill>
                <a:prstClr val="black"/>
              </a:solidFill>
              <a:latin typeface="Calibri"/>
            </a:endParaRPr>
          </a:p>
        </p:txBody>
      </p:sp>
    </p:spTree>
    <p:extLst>
      <p:ext uri="{BB962C8B-B14F-4D97-AF65-F5344CB8AC3E}">
        <p14:creationId xmlns:p14="http://schemas.microsoft.com/office/powerpoint/2010/main" val="159337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3763987607"/>
              </p:ext>
            </p:extLst>
          </p:nvPr>
        </p:nvGraphicFramePr>
        <p:xfrm>
          <a:off x="1224375" y="1871595"/>
          <a:ext cx="9490365" cy="2238884"/>
        </p:xfrm>
        <a:graphic>
          <a:graphicData uri="http://schemas.openxmlformats.org/drawingml/2006/table">
            <a:tbl>
              <a:tblPr firstRow="1" firstCol="1" bandRow="1">
                <a:tableStyleId>{5C22544A-7EE6-4342-B048-85BDC9FD1C3A}</a:tableStyleId>
              </a:tblPr>
              <a:tblGrid>
                <a:gridCol w="2227400">
                  <a:extLst>
                    <a:ext uri="{9D8B030D-6E8A-4147-A177-3AD203B41FA5}">
                      <a16:colId xmlns:a16="http://schemas.microsoft.com/office/drawing/2014/main" xmlns="" val="20000"/>
                    </a:ext>
                  </a:extLst>
                </a:gridCol>
                <a:gridCol w="2652968">
                  <a:extLst>
                    <a:ext uri="{9D8B030D-6E8A-4147-A177-3AD203B41FA5}">
                      <a16:colId xmlns:a16="http://schemas.microsoft.com/office/drawing/2014/main" xmlns="" val="20001"/>
                    </a:ext>
                  </a:extLst>
                </a:gridCol>
                <a:gridCol w="1732531">
                  <a:extLst>
                    <a:ext uri="{9D8B030D-6E8A-4147-A177-3AD203B41FA5}">
                      <a16:colId xmlns:a16="http://schemas.microsoft.com/office/drawing/2014/main" xmlns="" val="20002"/>
                    </a:ext>
                  </a:extLst>
                </a:gridCol>
                <a:gridCol w="1851612">
                  <a:extLst>
                    <a:ext uri="{9D8B030D-6E8A-4147-A177-3AD203B41FA5}">
                      <a16:colId xmlns:a16="http://schemas.microsoft.com/office/drawing/2014/main" xmlns="" val="20003"/>
                    </a:ext>
                  </a:extLst>
                </a:gridCol>
                <a:gridCol w="1025854">
                  <a:extLst>
                    <a:ext uri="{9D8B030D-6E8A-4147-A177-3AD203B41FA5}">
                      <a16:colId xmlns:a16="http://schemas.microsoft.com/office/drawing/2014/main" xmlns="" val="20004"/>
                    </a:ext>
                  </a:extLst>
                </a:gridCol>
              </a:tblGrid>
              <a:tr h="230004">
                <a:tc>
                  <a:txBody>
                    <a:bodyPr/>
                    <a:lstStyle/>
                    <a:p>
                      <a:pPr>
                        <a:lnSpc>
                          <a:spcPct val="115000"/>
                        </a:lnSpc>
                        <a:spcAft>
                          <a:spcPts val="0"/>
                        </a:spcAft>
                      </a:pPr>
                      <a:r>
                        <a:rPr lang="en-GB" sz="1600" b="1">
                          <a:effectLst/>
                          <a:latin typeface="Calibri" panose="020F0502020204030204" pitchFamily="34" charset="0"/>
                          <a:ea typeface="Liberation Sans"/>
                          <a:cs typeface="Liberation Sans"/>
                        </a:rPr>
                        <a:t>Tdoc#</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Title</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Source Company</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Rapporteur</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Agenda</a:t>
                      </a:r>
                      <a:endParaRPr lang="en-US" sz="1800">
                        <a:effectLst/>
                        <a:latin typeface="Liberation Sans"/>
                        <a:ea typeface="Liberation Sans"/>
                        <a:cs typeface="Liberation Sans"/>
                      </a:endParaRPr>
                    </a:p>
                  </a:txBody>
                  <a:tcPr marL="68580" marR="68580" marT="0" marB="0"/>
                </a:tc>
                <a:extLst>
                  <a:ext uri="{0D108BD9-81ED-4DB2-BD59-A6C34878D82A}">
                    <a16:rowId xmlns:a16="http://schemas.microsoft.com/office/drawing/2014/main" xmlns="" val="10000"/>
                  </a:ext>
                </a:extLst>
              </a:tr>
              <a:tr h="657156">
                <a:tc>
                  <a:txBody>
                    <a:bodyPr/>
                    <a:lstStyle/>
                    <a:p>
                      <a:pPr>
                        <a:lnSpc>
                          <a:spcPct val="115000"/>
                        </a:lnSpc>
                        <a:spcAft>
                          <a:spcPts val="0"/>
                        </a:spcAft>
                      </a:pPr>
                      <a:r>
                        <a:rPr lang="en-GB" sz="1400">
                          <a:effectLst/>
                          <a:latin typeface="Calibri" panose="020F0502020204030204" pitchFamily="34" charset="0"/>
                          <a:ea typeface="Liberation Sans"/>
                          <a:cs typeface="Liberation Sans"/>
                        </a:rPr>
                        <a:t>S5-224354</a:t>
                      </a:r>
                      <a:endParaRPr lang="en-US" sz="2000">
                        <a:effectLst/>
                        <a:latin typeface="Liberation Sans"/>
                        <a:ea typeface="Liberation Sans"/>
                        <a:cs typeface="Liberation Sans"/>
                      </a:endParaRPr>
                    </a:p>
                    <a:p>
                      <a:pPr marL="66675" indent="-66675">
                        <a:lnSpc>
                          <a:spcPct val="115000"/>
                        </a:lnSpc>
                        <a:spcAft>
                          <a:spcPts val="0"/>
                        </a:spcAft>
                      </a:pPr>
                      <a:r>
                        <a:rPr lang="en-GB" sz="1800" b="1">
                          <a:effectLst/>
                          <a:latin typeface="Calibri" panose="020F0502020204030204" pitchFamily="34" charset="0"/>
                          <a:ea typeface="Liberation Sans"/>
                          <a:cs typeface="Liberation Sans"/>
                        </a:rPr>
                        <a:t>-&gt; </a:t>
                      </a:r>
                      <a:r>
                        <a:rPr lang="en-GB" sz="1400">
                          <a:effectLst/>
                          <a:latin typeface="Calibri" panose="020F0502020204030204" pitchFamily="34" charset="0"/>
                          <a:ea typeface="Liberation Sans"/>
                          <a:cs typeface="Liberation Sans"/>
                        </a:rPr>
                        <a:t>S5-224385 (draftCR email approval)</a:t>
                      </a:r>
                      <a:endParaRPr lang="en-US" sz="20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DraftCR for eECM – TS 28.538</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Samsung</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Deepanshu</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 </a:t>
                      </a:r>
                      <a:endParaRPr lang="en-US" sz="1800">
                        <a:effectLst/>
                        <a:latin typeface="Liberation Sans"/>
                        <a:ea typeface="Liberation Sans"/>
                        <a:cs typeface="Liberation Sans"/>
                      </a:endParaRPr>
                    </a:p>
                  </a:txBody>
                  <a:tcPr marL="68580" marR="68580" marT="0" marB="0"/>
                </a:tc>
                <a:extLst>
                  <a:ext uri="{0D108BD9-81ED-4DB2-BD59-A6C34878D82A}">
                    <a16:rowId xmlns:a16="http://schemas.microsoft.com/office/drawing/2014/main" xmlns="" val="10001"/>
                  </a:ext>
                </a:extLst>
              </a:tr>
              <a:tr h="394293">
                <a:tc>
                  <a:txBody>
                    <a:bodyPr/>
                    <a:lstStyle/>
                    <a:p>
                      <a:pPr>
                        <a:lnSpc>
                          <a:spcPct val="115000"/>
                        </a:lnSpc>
                        <a:spcAft>
                          <a:spcPts val="0"/>
                        </a:spcAft>
                      </a:pPr>
                      <a:r>
                        <a:rPr lang="en-GB" sz="1400">
                          <a:effectLst/>
                          <a:latin typeface="Calibri" panose="020F0502020204030204" pitchFamily="34" charset="0"/>
                          <a:ea typeface="Liberation Sans"/>
                          <a:cs typeface="Liberation Sans"/>
                        </a:rPr>
                        <a:t>S5-224170</a:t>
                      </a:r>
                      <a:endParaRPr lang="en-US" sz="2000">
                        <a:effectLst/>
                        <a:latin typeface="Liberation Sans"/>
                        <a:ea typeface="Liberation Sans"/>
                        <a:cs typeface="Liberation Sans"/>
                      </a:endParaRPr>
                    </a:p>
                    <a:p>
                      <a:pPr>
                        <a:lnSpc>
                          <a:spcPct val="115000"/>
                        </a:lnSpc>
                        <a:spcAft>
                          <a:spcPts val="0"/>
                        </a:spcAft>
                      </a:pPr>
                      <a:r>
                        <a:rPr lang="en-GB" sz="1400">
                          <a:effectLst/>
                          <a:latin typeface="Calibri" panose="020F0502020204030204" pitchFamily="34" charset="0"/>
                          <a:ea typeface="Liberation Sans"/>
                          <a:cs typeface="Liberation Sans"/>
                        </a:rPr>
                        <a:t> </a:t>
                      </a:r>
                      <a:endParaRPr lang="en-US" sz="20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DraftCR for adNRM_ph2 - 28.623</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宋体" panose="02010600030101010101" pitchFamily="2" charset="-122"/>
                          <a:cs typeface="Liberation Sans"/>
                        </a:rPr>
                        <a:t>Nokia</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宋体" panose="02010600030101010101" pitchFamily="2" charset="-122"/>
                          <a:cs typeface="Liberation Sans"/>
                        </a:rPr>
                        <a:t>Christiane</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 </a:t>
                      </a:r>
                      <a:endParaRPr lang="en-US" sz="1800">
                        <a:effectLst/>
                        <a:latin typeface="Liberation Sans"/>
                        <a:ea typeface="Liberation Sans"/>
                        <a:cs typeface="Liberation Sans"/>
                      </a:endParaRPr>
                    </a:p>
                  </a:txBody>
                  <a:tcPr marL="68580" marR="68580" marT="0" marB="0"/>
                </a:tc>
                <a:extLst>
                  <a:ext uri="{0D108BD9-81ED-4DB2-BD59-A6C34878D82A}">
                    <a16:rowId xmlns:a16="http://schemas.microsoft.com/office/drawing/2014/main" xmlns="" val="10002"/>
                  </a:ext>
                </a:extLst>
              </a:tr>
              <a:tr h="591440">
                <a:tc>
                  <a:txBody>
                    <a:bodyPr/>
                    <a:lstStyle/>
                    <a:p>
                      <a:pPr>
                        <a:lnSpc>
                          <a:spcPct val="115000"/>
                        </a:lnSpc>
                        <a:spcAft>
                          <a:spcPts val="0"/>
                        </a:spcAft>
                      </a:pPr>
                      <a:r>
                        <a:rPr lang="en-GB" sz="1400">
                          <a:effectLst/>
                          <a:latin typeface="Calibri" panose="020F0502020204030204" pitchFamily="34" charset="0"/>
                          <a:ea typeface="Liberation Sans"/>
                          <a:cs typeface="Liberation Sans"/>
                        </a:rPr>
                        <a:t>S5-224350</a:t>
                      </a:r>
                      <a:endParaRPr lang="en-US" sz="2000">
                        <a:effectLst/>
                        <a:latin typeface="Liberation Sans"/>
                        <a:ea typeface="Liberation Sans"/>
                        <a:cs typeface="Liberation Sans"/>
                      </a:endParaRPr>
                    </a:p>
                    <a:p>
                      <a:pPr>
                        <a:lnSpc>
                          <a:spcPct val="115000"/>
                        </a:lnSpc>
                        <a:spcAft>
                          <a:spcPts val="0"/>
                        </a:spcAft>
                      </a:pPr>
                      <a:r>
                        <a:rPr lang="en-GB" sz="1400">
                          <a:effectLst/>
                          <a:latin typeface="Calibri" panose="020F0502020204030204" pitchFamily="34" charset="0"/>
                          <a:ea typeface="Liberation Sans"/>
                          <a:cs typeface="Liberation Sans"/>
                        </a:rPr>
                        <a:t> </a:t>
                      </a:r>
                      <a:endParaRPr lang="en-US" sz="20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DraftCR for adNRM_ph2 - 28.622</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宋体" panose="02010600030101010101" pitchFamily="2" charset="-122"/>
                          <a:cs typeface="Liberation Sans"/>
                        </a:rPr>
                        <a:t>Nokia</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宋体" panose="02010600030101010101" pitchFamily="2" charset="-122"/>
                          <a:cs typeface="Liberation Sans"/>
                        </a:rPr>
                        <a:t>Christiane</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 </a:t>
                      </a:r>
                      <a:endParaRPr lang="en-US" sz="1800">
                        <a:effectLst/>
                        <a:latin typeface="Liberation Sans"/>
                        <a:ea typeface="Liberation Sans"/>
                        <a:cs typeface="Liberation Sans"/>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39991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1795445915"/>
              </p:ext>
            </p:extLst>
          </p:nvPr>
        </p:nvGraphicFramePr>
        <p:xfrm>
          <a:off x="231228" y="1843937"/>
          <a:ext cx="11619185" cy="701040"/>
        </p:xfrm>
        <a:graphic>
          <a:graphicData uri="http://schemas.openxmlformats.org/drawingml/2006/table">
            <a:tbl>
              <a:tblPr>
                <a:tableStyleId>{5C22544A-7EE6-4342-B048-85BDC9FD1C3A}</a:tableStyleId>
              </a:tblPr>
              <a:tblGrid>
                <a:gridCol w="954477">
                  <a:extLst>
                    <a:ext uri="{9D8B030D-6E8A-4147-A177-3AD203B41FA5}">
                      <a16:colId xmlns:a16="http://schemas.microsoft.com/office/drawing/2014/main" xmlns="" val="20000"/>
                    </a:ext>
                  </a:extLst>
                </a:gridCol>
                <a:gridCol w="5230168">
                  <a:extLst>
                    <a:ext uri="{9D8B030D-6E8A-4147-A177-3AD203B41FA5}">
                      <a16:colId xmlns:a16="http://schemas.microsoft.com/office/drawing/2014/main" xmlns="" val="20001"/>
                    </a:ext>
                  </a:extLst>
                </a:gridCol>
                <a:gridCol w="753626">
                  <a:extLst>
                    <a:ext uri="{9D8B030D-6E8A-4147-A177-3AD203B41FA5}">
                      <a16:colId xmlns:a16="http://schemas.microsoft.com/office/drawing/2014/main" xmlns="" val="20002"/>
                    </a:ext>
                  </a:extLst>
                </a:gridCol>
                <a:gridCol w="1155560">
                  <a:extLst>
                    <a:ext uri="{9D8B030D-6E8A-4147-A177-3AD203B41FA5}">
                      <a16:colId xmlns:a16="http://schemas.microsoft.com/office/drawing/2014/main" xmlns="" val="20003"/>
                    </a:ext>
                  </a:extLst>
                </a:gridCol>
                <a:gridCol w="2516361">
                  <a:extLst>
                    <a:ext uri="{9D8B030D-6E8A-4147-A177-3AD203B41FA5}">
                      <a16:colId xmlns:a16="http://schemas.microsoft.com/office/drawing/2014/main" xmlns="" val="20004"/>
                    </a:ext>
                  </a:extLst>
                </a:gridCol>
                <a:gridCol w="1008993">
                  <a:extLst>
                    <a:ext uri="{9D8B030D-6E8A-4147-A177-3AD203B41FA5}">
                      <a16:colId xmlns:a16="http://schemas.microsoft.com/office/drawing/2014/main" xmlns=""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05015">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53051148"/>
              </p:ext>
            </p:extLst>
          </p:nvPr>
        </p:nvGraphicFramePr>
        <p:xfrm>
          <a:off x="119811" y="1519933"/>
          <a:ext cx="11946577" cy="1849761"/>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2"/>
                        </a:rPr>
                        <a:t>S5-224316</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ccSA5 on Logical relationship between query parameters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C1-223711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3"/>
                        </a:rPr>
                        <a:t>S5-224319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ccSA5 on Logical relationship between query parameters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C3-223457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4"/>
                        </a:rPr>
                        <a:t>S5-224323</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 LS on Inclusive language updates related to BBF TR-196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BBF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5"/>
                        </a:rPr>
                        <a:t>S5-224329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LSccSA5 on Issues Network Slice information delivery to a 3rd party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S1-221224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6"/>
                        </a:rPr>
                        <a:t>S5-224332</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ccSA5 on Logical relationship between query parameters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S4-220796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7"/>
                        </a:rPr>
                        <a:t>S5-224334</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to the clarification of Dynamic EAS instantiation triggering</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S6-221486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8"/>
                        </a:rPr>
                        <a:t>S5-224336</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ccSA5 on potential IPR issues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SP-220712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9810">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9"/>
                        </a:rPr>
                        <a:t>S5-224337</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Publication of GS ZSM009-2 and information about related ETSI ISG ZSM work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ETSI ISG ZSM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886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SA5#144e)</a:t>
            </a:r>
            <a:endParaRPr lang="zh-CN" altLang="en-US" sz="3600" dirty="0"/>
          </a:p>
        </p:txBody>
      </p:sp>
      <p:sp>
        <p:nvSpPr>
          <p:cNvPr id="3" name="文本框 2"/>
          <p:cNvSpPr txBox="1"/>
          <p:nvPr/>
        </p:nvSpPr>
        <p:spPr>
          <a:xfrm>
            <a:off x="953183" y="5136158"/>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https://www.3gpp.org/ftp/Email_Discussions/SA5/OAM%20rapporteur%20calls/Rapporteur%20call%20%23144e</a:t>
            </a:r>
            <a:endParaRPr lang="zh-CN" altLang="en-US" dirty="0"/>
          </a:p>
        </p:txBody>
      </p:sp>
      <p:graphicFrame>
        <p:nvGraphicFramePr>
          <p:cNvPr id="4" name="Table 3">
            <a:extLst>
              <a:ext uri="{FF2B5EF4-FFF2-40B4-BE49-F238E27FC236}">
                <a16:creationId xmlns:a16="http://schemas.microsoft.com/office/drawing/2014/main" xmlns="" id="{CD03FDE6-BC74-41A1-9A61-DFB05B4DD863}"/>
              </a:ext>
            </a:extLst>
          </p:cNvPr>
          <p:cNvGraphicFramePr>
            <a:graphicFrameLocks noGrp="1"/>
          </p:cNvGraphicFramePr>
          <p:nvPr>
            <p:extLst>
              <p:ext uri="{D42A27DB-BD31-4B8C-83A1-F6EECF244321}">
                <p14:modId xmlns:p14="http://schemas.microsoft.com/office/powerpoint/2010/main" val="3213386595"/>
              </p:ext>
            </p:extLst>
          </p:nvPr>
        </p:nvGraphicFramePr>
        <p:xfrm>
          <a:off x="1914613" y="1688458"/>
          <a:ext cx="6948550" cy="1224915"/>
        </p:xfrm>
        <a:graphic>
          <a:graphicData uri="http://schemas.openxmlformats.org/drawingml/2006/table">
            <a:tbl>
              <a:tblPr firstRow="1" firstCol="1" bandRow="1"/>
              <a:tblGrid>
                <a:gridCol w="1097280">
                  <a:extLst>
                    <a:ext uri="{9D8B030D-6E8A-4147-A177-3AD203B41FA5}">
                      <a16:colId xmlns:a16="http://schemas.microsoft.com/office/drawing/2014/main" xmlns="" val="1528860361"/>
                    </a:ext>
                  </a:extLst>
                </a:gridCol>
                <a:gridCol w="1259717">
                  <a:extLst>
                    <a:ext uri="{9D8B030D-6E8A-4147-A177-3AD203B41FA5}">
                      <a16:colId xmlns:a16="http://schemas.microsoft.com/office/drawing/2014/main" xmlns="" val="4099545169"/>
                    </a:ext>
                  </a:extLst>
                </a:gridCol>
                <a:gridCol w="1520314">
                  <a:extLst>
                    <a:ext uri="{9D8B030D-6E8A-4147-A177-3AD203B41FA5}">
                      <a16:colId xmlns:a16="http://schemas.microsoft.com/office/drawing/2014/main" xmlns="" val="415428099"/>
                    </a:ext>
                  </a:extLst>
                </a:gridCol>
                <a:gridCol w="3071239">
                  <a:extLst>
                    <a:ext uri="{9D8B030D-6E8A-4147-A177-3AD203B41FA5}">
                      <a16:colId xmlns:a16="http://schemas.microsoft.com/office/drawing/2014/main" xmlns="" val="809142848"/>
                    </a:ext>
                  </a:extLst>
                </a:gridCol>
              </a:tblGrid>
              <a:tr h="233778">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Rapporteur calls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b="1" kern="1200" dirty="0">
                          <a:solidFill>
                            <a:schemeClr val="tx1"/>
                          </a:solidFill>
                          <a:effectLst/>
                          <a:latin typeface="+mn-lt"/>
                          <a:ea typeface="Calibri" panose="020F0502020204030204" pitchFamily="34" charset="0"/>
                          <a:cs typeface="+mn-cs"/>
                        </a:rPr>
                        <a:t>Date</a:t>
                      </a:r>
                      <a:endParaRPr lang="en-US" sz="1200" b="1" kern="1200" dirty="0">
                        <a:solidFill>
                          <a:schemeClr val="tx1"/>
                        </a:solidFill>
                        <a:effectLst/>
                        <a:latin typeface="+mn-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Time</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b="1" dirty="0">
                          <a:effectLst/>
                          <a:latin typeface="+mn-lt"/>
                          <a:ea typeface="Calibri" panose="020F0502020204030204" pitchFamily="34" charset="0"/>
                        </a:rPr>
                        <a:t>Potential Topics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8675917"/>
                  </a:ext>
                </a:extLst>
              </a:tr>
              <a:tr h="233778">
                <a:tc>
                  <a:txBody>
                    <a:bodyPr/>
                    <a:lstStyle/>
                    <a:p>
                      <a:pPr marL="0" marR="0">
                        <a:lnSpc>
                          <a:spcPct val="115000"/>
                        </a:lnSpc>
                        <a:spcBef>
                          <a:spcPts val="0"/>
                        </a:spcBef>
                        <a:spcAft>
                          <a:spcPts val="0"/>
                        </a:spcAft>
                      </a:pPr>
                      <a:r>
                        <a:rPr lang="en-GB" sz="1200">
                          <a:effectLst/>
                          <a:latin typeface="+mn-lt"/>
                          <a:ea typeface="Calibri" panose="020F0502020204030204" pitchFamily="34" charset="0"/>
                        </a:rPr>
                        <a:t>#144e.1</a:t>
                      </a:r>
                      <a:endParaRPr lang="en-US" sz="12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July 21st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a:effectLst/>
                          <a:latin typeface="+mn-lt"/>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8125228"/>
                  </a:ext>
                </a:extLst>
              </a:tr>
              <a:tr h="233778">
                <a:tc>
                  <a:txBody>
                    <a:bodyPr/>
                    <a:lstStyle/>
                    <a:p>
                      <a:pPr marL="0" marR="0">
                        <a:lnSpc>
                          <a:spcPct val="115000"/>
                        </a:lnSpc>
                        <a:spcBef>
                          <a:spcPts val="0"/>
                        </a:spcBef>
                        <a:spcAft>
                          <a:spcPts val="0"/>
                        </a:spcAft>
                      </a:pPr>
                      <a:r>
                        <a:rPr lang="en-GB" sz="1200">
                          <a:effectLst/>
                          <a:latin typeface="+mn-lt"/>
                          <a:ea typeface="Calibri" panose="020F0502020204030204" pitchFamily="34" charset="0"/>
                        </a:rPr>
                        <a:t>#144e.2</a:t>
                      </a:r>
                      <a:endParaRPr lang="en-US" sz="12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July 28th</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a:effectLst/>
                          <a:latin typeface="+mn-lt"/>
                          <a:ea typeface="Calibri" panose="020F0502020204030204" pitchFamily="34" charset="0"/>
                        </a:rPr>
                        <a:t>Asynchronous operations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056916"/>
                  </a:ext>
                </a:extLst>
              </a:tr>
            </a:tbl>
          </a:graphicData>
        </a:graphic>
      </p:graphicFrame>
      <p:sp>
        <p:nvSpPr>
          <p:cNvPr id="5" name="TextBox 4">
            <a:extLst>
              <a:ext uri="{FF2B5EF4-FFF2-40B4-BE49-F238E27FC236}">
                <a16:creationId xmlns:a16="http://schemas.microsoft.com/office/drawing/2014/main" xmlns="" id="{A22E84F9-05FD-4A5E-AD0B-7A09ABB1820B}"/>
              </a:ext>
            </a:extLst>
          </p:cNvPr>
          <p:cNvSpPr txBox="1"/>
          <p:nvPr/>
        </p:nvSpPr>
        <p:spPr>
          <a:xfrm>
            <a:off x="1059366" y="3429000"/>
            <a:ext cx="3315331" cy="1292662"/>
          </a:xfrm>
          <a:prstGeom prst="rect">
            <a:avLst/>
          </a:prstGeom>
          <a:noFill/>
        </p:spPr>
        <p:txBody>
          <a:bodyPr wrap="none" rtlCol="0">
            <a:spAutoFit/>
          </a:bodyPr>
          <a:lstStyle/>
          <a:p>
            <a:r>
              <a:rPr lang="en-US" b="1" dirty="0"/>
              <a:t>Potential topics: </a:t>
            </a:r>
            <a:endParaRPr lang="en-US" dirty="0"/>
          </a:p>
          <a:p>
            <a:pPr marL="285750" lvl="0" indent="-285750">
              <a:buFont typeface="Wingdings" panose="05000000000000000000" pitchFamily="2" charset="2"/>
              <a:buChar char="Ø"/>
            </a:pPr>
            <a:r>
              <a:rPr lang="en-US" dirty="0"/>
              <a:t>FS_NSCE (Yu Xiaobo)</a:t>
            </a:r>
          </a:p>
          <a:p>
            <a:pPr marL="285750" lvl="0" indent="-285750">
              <a:buFont typeface="Wingdings" panose="05000000000000000000" pitchFamily="2" charset="2"/>
              <a:buChar char="Ø"/>
            </a:pPr>
            <a:r>
              <a:rPr lang="en-US" dirty="0"/>
              <a:t>Asynchronous operations (Joey Chou)</a:t>
            </a:r>
          </a:p>
          <a:p>
            <a:pPr marL="285750" lvl="0" indent="-285750">
              <a:buFont typeface="Wingdings" panose="05000000000000000000" pitchFamily="2" charset="2"/>
              <a:buChar char="Ø"/>
            </a:pPr>
            <a:r>
              <a:rPr lang="en-US" dirty="0"/>
              <a:t>FS_FSEV</a:t>
            </a:r>
          </a:p>
          <a:p>
            <a:pPr marL="285750" lvl="0" indent="-285750">
              <a:buFont typeface="Wingdings" panose="05000000000000000000" pitchFamily="2" charset="2"/>
              <a:buChar char="Ø"/>
            </a:pPr>
            <a:r>
              <a:rPr lang="en-US" dirty="0"/>
              <a:t>FS_ANL, FS_ANLEVA</a:t>
            </a:r>
          </a:p>
          <a:p>
            <a:pPr marL="285750" lvl="0" indent="-285750">
              <a:buFont typeface="Wingdings" panose="05000000000000000000" pitchFamily="2" charset="2"/>
              <a:buChar char="Ø"/>
            </a:pPr>
            <a:r>
              <a:rPr lang="en-US" dirty="0"/>
              <a:t>FS_MANWDAF</a:t>
            </a:r>
          </a:p>
        </p:txBody>
      </p:sp>
    </p:spTree>
    <p:extLst>
      <p:ext uri="{BB962C8B-B14F-4D97-AF65-F5344CB8AC3E}">
        <p14:creationId xmlns:p14="http://schemas.microsoft.com/office/powerpoint/2010/main" val="2009032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41" y="5651056"/>
            <a:ext cx="5038839" cy="519616"/>
          </a:xfrm>
        </p:spPr>
        <p:txBody>
          <a:bodyPr/>
          <a:lstStyle/>
          <a:p>
            <a:r>
              <a:rPr lang="sv-SE" sz="4400" dirty="0" err="1"/>
              <a:t>Thank</a:t>
            </a:r>
            <a:r>
              <a:rPr lang="sv-SE" sz="4400" dirty="0"/>
              <a:t> </a:t>
            </a:r>
            <a:r>
              <a:rPr lang="sv-SE" sz="4400" dirty="0" err="1"/>
              <a:t>you</a:t>
            </a:r>
            <a:r>
              <a:rPr lang="sv-SE" sz="4400" dirty="0"/>
              <a:t>!</a:t>
            </a:r>
          </a:p>
        </p:txBody>
      </p:sp>
      <p:pic>
        <p:nvPicPr>
          <p:cNvPr id="10" name="Picture 9">
            <a:extLst>
              <a:ext uri="{FF2B5EF4-FFF2-40B4-BE49-F238E27FC236}">
                <a16:creationId xmlns:a16="http://schemas.microsoft.com/office/drawing/2014/main" xmlns="" id="{956F27E0-A8BA-43C5-A74E-1046F1777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82495"/>
            <a:ext cx="6028366" cy="3669587"/>
          </a:xfrm>
          <a:prstGeom prst="rect">
            <a:avLst/>
          </a:prstGeom>
        </p:spPr>
      </p:pic>
      <p:pic>
        <p:nvPicPr>
          <p:cNvPr id="12" name="Picture 11">
            <a:extLst>
              <a:ext uri="{FF2B5EF4-FFF2-40B4-BE49-F238E27FC236}">
                <a16:creationId xmlns:a16="http://schemas.microsoft.com/office/drawing/2014/main" xmlns="" id="{509AF865-0CEC-4708-B2F4-FCB2A6041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400" y="1682496"/>
            <a:ext cx="6321762" cy="3669588"/>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a:solidFill>
                  <a:prstClr val="black"/>
                </a:solidFill>
                <a:latin typeface="+mj-lt"/>
                <a:cs typeface="Arial" charset="0"/>
              </a:rPr>
              <a:t>SA5 time plan:</a:t>
            </a:r>
            <a:endParaRPr lang="en-US" altLang="zh-CN" sz="1600" dirty="0">
              <a:solidFill>
                <a:prstClr val="black"/>
              </a:solidFill>
              <a:latin typeface="+mj-lt"/>
              <a:cs typeface="Arial" charset="0"/>
            </a:endParaRPr>
          </a:p>
          <a:p>
            <a:pPr marL="609585" indent="-609585" defTabSz="1219170">
              <a:spcBef>
                <a:spcPct val="20000"/>
              </a:spcBef>
              <a:buBlip>
                <a:blip r:embed="rId2"/>
              </a:buBlip>
              <a:defRPr/>
            </a:pPr>
            <a:r>
              <a:rPr lang="en-US" altLang="zh-CN" sz="1400" dirty="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18 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and stage 3 work (OAM/CN related),</a:t>
            </a:r>
          </a:p>
          <a:p>
            <a:pPr algn="ctr"/>
            <a:r>
              <a:rPr lang="en-US" altLang="en-US" sz="900" b="1" kern="0" dirty="0"/>
              <a:t> 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and stage 3 </a:t>
            </a:r>
            <a:r>
              <a:rPr lang="en-US" altLang="en-US" sz="900" b="1" kern="0" dirty="0"/>
              <a:t>work</a:t>
            </a:r>
            <a:r>
              <a:rPr lang="en-US" altLang="en-US" sz="900" b="1" dirty="0">
                <a:solidFill>
                  <a:srgbClr val="000000"/>
                </a:solidFill>
              </a:rPr>
              <a:t> (RAN related)</a:t>
            </a:r>
          </a:p>
          <a:p>
            <a:pPr algn="ctr"/>
            <a:endParaRPr lang="fr-FR" altLang="en-US" sz="900" b="1" dirty="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a:solidFill>
                  <a:srgbClr val="00B050"/>
                </a:solidFill>
              </a:rPr>
              <a:t>SA5 OAM 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a:solidFill>
                  <a:srgbClr val="000000"/>
                </a:solidFill>
              </a:rPr>
              <a:t>Rel-19 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a:solidFill>
                  <a:srgbClr val="0000FF"/>
                </a:solidFill>
                <a:latin typeface="+mn-lt"/>
                <a:cs typeface="Arial" charset="0"/>
              </a:rPr>
              <a:t>Latest version of WoP is captured in S5-224345 </a:t>
            </a:r>
            <a:r>
              <a:rPr lang="en-US" altLang="zh-CN" sz="1200" b="1" dirty="0">
                <a:solidFill>
                  <a:srgbClr val="0000FF"/>
                </a:solidFill>
                <a:latin typeface="+mn-lt"/>
                <a:cs typeface="Arial" charset="0"/>
              </a:rPr>
              <a:t>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needed. </a:t>
            </a:r>
            <a:endParaRPr lang="en-US" altLang="zh-CN" sz="1000" dirty="0">
              <a:solidFill>
                <a:prstClr val="black"/>
              </a:solidFill>
              <a:latin typeface="+mn-lt"/>
            </a:endParaRPr>
          </a:p>
        </p:txBody>
      </p:sp>
    </p:spTree>
    <p:extLst>
      <p:ext uri="{BB962C8B-B14F-4D97-AF65-F5344CB8AC3E}">
        <p14:creationId xmlns:p14="http://schemas.microsoft.com/office/powerpoint/2010/main" val="249561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(1/2)</a:t>
            </a:r>
            <a:endParaRPr lang="sv-SE" sz="2800" kern="0" dirty="0"/>
          </a:p>
        </p:txBody>
      </p:sp>
      <p:sp>
        <p:nvSpPr>
          <p:cNvPr id="8" name="矩形 7"/>
          <p:cNvSpPr/>
          <p:nvPr/>
        </p:nvSpPr>
        <p:spPr>
          <a:xfrm>
            <a:off x="205572" y="540034"/>
            <a:ext cx="11497330" cy="5693866"/>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400" b="1" dirty="0">
                <a:solidFill>
                  <a:srgbClr val="0000FF"/>
                </a:solidFill>
                <a:latin typeface="+mn-lt"/>
                <a:cs typeface="Arial" charset="0"/>
              </a:rPr>
              <a:t>Forge collaboration background information: </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SA approved forge structure: SP-220341 Proposed recommendations on Storage of 3GPP </a:t>
            </a:r>
            <a:r>
              <a:rPr lang="en-US" altLang="zh-CN" sz="1400" b="1" dirty="0" err="1">
                <a:solidFill>
                  <a:prstClr val="black"/>
                </a:solidFill>
                <a:latin typeface="+mn-lt"/>
                <a:cs typeface="Arial" charset="0"/>
              </a:rPr>
              <a:t>OpenAPI</a:t>
            </a:r>
            <a:r>
              <a:rPr lang="en-US" altLang="zh-CN" sz="1400" b="1" dirty="0">
                <a:solidFill>
                  <a:prstClr val="black"/>
                </a:solidFill>
                <a:latin typeface="+mn-lt"/>
                <a:cs typeface="Arial" charset="0"/>
              </a:rPr>
              <a:t> specification files in 3GPP Forge</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Request from CT Chair and CT expect: </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A. Update the file names to start with TS number, Correct internal references to common </a:t>
            </a:r>
            <a:r>
              <a:rPr lang="en-US" altLang="zh-CN" sz="1400" dirty="0" err="1">
                <a:solidFill>
                  <a:prstClr val="black"/>
                </a:solidFill>
                <a:latin typeface="+mn-lt"/>
                <a:cs typeface="Arial" charset="0"/>
              </a:rPr>
              <a:t>defs</a:t>
            </a:r>
            <a:r>
              <a:rPr lang="en-US" altLang="zh-CN" sz="1400" dirty="0">
                <a:solidFill>
                  <a:prstClr val="black"/>
                </a:solidFill>
                <a:latin typeface="+mn-lt"/>
                <a:cs typeface="Arial" charset="0"/>
              </a:rPr>
              <a:t> (and other SA5 spec) to take into account the file name update</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B. Use relative URIs to refer to external specifications (e.g. TS29571)</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C: “</a:t>
            </a:r>
            <a:r>
              <a:rPr lang="en-US" altLang="zh-CN" sz="1400" dirty="0" err="1">
                <a:solidFill>
                  <a:prstClr val="black"/>
                </a:solidFill>
                <a:latin typeface="+mn-lt"/>
                <a:cs typeface="Arial" charset="0"/>
              </a:rPr>
              <a:t>comDefs.yaml</a:t>
            </a:r>
            <a:r>
              <a:rPr lang="en-US" altLang="zh-CN" sz="1400" dirty="0">
                <a:solidFill>
                  <a:prstClr val="black"/>
                </a:solidFill>
                <a:latin typeface="+mn-lt"/>
                <a:cs typeface="Arial" charset="0"/>
              </a:rPr>
              <a:t>" and “"</a:t>
            </a:r>
            <a:r>
              <a:rPr lang="en-US" altLang="zh-CN" sz="1400" dirty="0" err="1">
                <a:solidFill>
                  <a:prstClr val="black"/>
                </a:solidFill>
                <a:latin typeface="+mn-lt"/>
                <a:cs typeface="Arial" charset="0"/>
              </a:rPr>
              <a:t>coslaNrm.yaml</a:t>
            </a:r>
            <a:r>
              <a:rPr lang="en-US" altLang="zh-CN" sz="1400" dirty="0">
                <a:solidFill>
                  <a:prstClr val="black"/>
                </a:solidFill>
                <a:latin typeface="+mn-lt"/>
                <a:cs typeface="Arial" charset="0"/>
              </a:rPr>
              <a:t>"</a:t>
            </a:r>
            <a:endParaRPr lang="en-US" altLang="zh-CN" sz="1400" b="1" dirty="0">
              <a:solidFill>
                <a:prstClr val="black"/>
              </a:solidFill>
              <a:latin typeface="+mn-lt"/>
              <a:cs typeface="Arial" charset="0"/>
            </a:endParaRPr>
          </a:p>
          <a:p>
            <a:pPr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400" b="1" dirty="0">
                <a:solidFill>
                  <a:srgbClr val="0000FF"/>
                </a:solidFill>
                <a:latin typeface="+mn-lt"/>
                <a:cs typeface="Arial" charset="0"/>
              </a:rPr>
              <a:t>Summary of the update in SA5#142e&amp;#143e:  All requests related to A-B-C from CT Chair and CT expert are completed. </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A. SA5 </a:t>
            </a:r>
            <a:r>
              <a:rPr lang="en-US" altLang="zh-CN" sz="1400" b="1" dirty="0" err="1">
                <a:solidFill>
                  <a:srgbClr val="0000FF"/>
                </a:solidFill>
                <a:latin typeface="+mn-lt"/>
                <a:cs typeface="Arial" charset="0"/>
              </a:rPr>
              <a:t>OpenAPI</a:t>
            </a:r>
            <a:r>
              <a:rPr lang="en-US" altLang="zh-CN" sz="1400" b="1" dirty="0">
                <a:solidFill>
                  <a:srgbClr val="0000FF"/>
                </a:solidFill>
                <a:latin typeface="+mn-lt"/>
                <a:cs typeface="Arial" charset="0"/>
              </a:rPr>
              <a:t> file name is fully aligned with the naming convention as CT, see the following examples how it look like. </a:t>
            </a:r>
          </a:p>
          <a:p>
            <a:pPr lvl="2" defTabSz="1219170" eaLnBrk="1" fontAlgn="auto" hangingPunct="1">
              <a:spcBef>
                <a:spcPts val="0"/>
              </a:spcBef>
              <a:spcAft>
                <a:spcPts val="0"/>
              </a:spcAft>
              <a:defRPr/>
            </a:pPr>
            <a:r>
              <a:rPr lang="en-US" altLang="zh-CN" sz="1400" dirty="0">
                <a:latin typeface="+mn-lt"/>
                <a:cs typeface="Arial" charset="0"/>
              </a:rPr>
              <a:t>TS28541_5GcNrm.yaml                               TS28541_NrNrm.yaml</a:t>
            </a:r>
          </a:p>
          <a:p>
            <a:pPr lvl="2" defTabSz="1219170" eaLnBrk="1" fontAlgn="auto" hangingPunct="1">
              <a:spcBef>
                <a:spcPts val="0"/>
              </a:spcBef>
              <a:spcAft>
                <a:spcPts val="0"/>
              </a:spcAft>
              <a:defRPr/>
            </a:pPr>
            <a:r>
              <a:rPr lang="en-US" altLang="zh-CN" sz="1400" dirty="0">
                <a:latin typeface="+mn-lt"/>
                <a:cs typeface="Arial" charset="0"/>
              </a:rPr>
              <a:t>TS28532_FaultMnS.yaml                             TS28541_SliceNrm.yaml</a:t>
            </a:r>
          </a:p>
          <a:p>
            <a:pPr lvl="2" defTabSz="1219170" eaLnBrk="1" fontAlgn="auto" hangingPunct="1">
              <a:spcBef>
                <a:spcPts val="0"/>
              </a:spcBef>
              <a:spcAft>
                <a:spcPts val="0"/>
              </a:spcAft>
              <a:defRPr/>
            </a:pPr>
            <a:r>
              <a:rPr lang="en-US" altLang="zh-CN" sz="1400" dirty="0">
                <a:latin typeface="+mn-lt"/>
                <a:cs typeface="Arial" charset="0"/>
              </a:rPr>
              <a:t>TS28532_FileDataReportingMnS.yaml     TS28550_PerfMeasJobCtrlMnS.yaml</a:t>
            </a:r>
          </a:p>
          <a:p>
            <a:pPr lvl="2" defTabSz="1219170" eaLnBrk="1" fontAlgn="auto" hangingPunct="1">
              <a:spcBef>
                <a:spcPts val="0"/>
              </a:spcBef>
              <a:spcAft>
                <a:spcPts val="0"/>
              </a:spcAft>
              <a:defRPr/>
            </a:pPr>
            <a:r>
              <a:rPr lang="en-US" altLang="zh-CN" sz="1400" dirty="0">
                <a:latin typeface="+mn-lt"/>
                <a:cs typeface="Arial" charset="0"/>
              </a:rPr>
              <a:t>TS28532_HeartbeatNtf.yaml                      TS28623_ComDefs.yaml</a:t>
            </a:r>
          </a:p>
          <a:p>
            <a:pPr lvl="2" defTabSz="1219170" eaLnBrk="1" fontAlgn="auto" hangingPunct="1">
              <a:spcBef>
                <a:spcPts val="0"/>
              </a:spcBef>
              <a:spcAft>
                <a:spcPts val="0"/>
              </a:spcAft>
              <a:defRPr/>
            </a:pPr>
            <a:r>
              <a:rPr lang="en-US" altLang="zh-CN" sz="1400" dirty="0">
                <a:latin typeface="+mn-lt"/>
                <a:cs typeface="Arial" charset="0"/>
              </a:rPr>
              <a:t>TS28532_PerfMnS.yaml                               TS28623_GenericNrm.yaml</a:t>
            </a:r>
          </a:p>
          <a:p>
            <a:pPr lvl="2" defTabSz="1219170" eaLnBrk="1" fontAlgn="auto" hangingPunct="1">
              <a:spcBef>
                <a:spcPts val="0"/>
              </a:spcBef>
              <a:spcAft>
                <a:spcPts val="0"/>
              </a:spcAft>
              <a:defRPr/>
            </a:pPr>
            <a:r>
              <a:rPr lang="en-US" altLang="zh-CN" sz="1400" dirty="0">
                <a:latin typeface="+mn-lt"/>
                <a:cs typeface="Arial" charset="0"/>
              </a:rPr>
              <a:t>TS28532_ProvMnS.yaml                              TS29512_Npcf_SMPolicyControl.yaml</a:t>
            </a:r>
          </a:p>
          <a:p>
            <a:pPr lvl="2" defTabSz="1219170" eaLnBrk="1" fontAlgn="auto" hangingPunct="1">
              <a:spcBef>
                <a:spcPts val="0"/>
              </a:spcBef>
              <a:spcAft>
                <a:spcPts val="0"/>
              </a:spcAft>
              <a:defRPr/>
            </a:pPr>
            <a:r>
              <a:rPr lang="en-US" altLang="zh-CN" sz="1400" dirty="0">
                <a:latin typeface="+mn-lt"/>
                <a:cs typeface="Arial" charset="0"/>
              </a:rPr>
              <a:t>TS28532_StreamingDataMnS.yaml           TS29514_Npcf_PolicyAuthorization.yaml</a:t>
            </a:r>
          </a:p>
          <a:p>
            <a:pPr lvl="2" defTabSz="1219170" eaLnBrk="1" fontAlgn="auto" hangingPunct="1">
              <a:spcBef>
                <a:spcPts val="0"/>
              </a:spcBef>
              <a:spcAft>
                <a:spcPts val="0"/>
              </a:spcAft>
              <a:defRPr/>
            </a:pPr>
            <a:r>
              <a:rPr lang="en-US" altLang="zh-CN" sz="1400" dirty="0">
                <a:latin typeface="+mn-lt"/>
                <a:cs typeface="Arial" charset="0"/>
              </a:rPr>
              <a:t>TS28536_CoslaNrm.yaml                             TS29571_CommonData.yaml</a:t>
            </a:r>
          </a:p>
          <a:p>
            <a:pPr lvl="2" defTabSz="1219170" eaLnBrk="1" fontAlgn="auto" hangingPunct="1">
              <a:spcBef>
                <a:spcPts val="0"/>
              </a:spcBef>
              <a:spcAft>
                <a:spcPts val="0"/>
              </a:spcAft>
              <a:defRPr/>
            </a:pPr>
            <a:r>
              <a:rPr lang="en-US" altLang="zh-CN" sz="1400" dirty="0">
                <a:latin typeface="+mn-lt"/>
                <a:cs typeface="Arial" charset="0"/>
              </a:rPr>
              <a:t>(Also the reference inside will also be updated)</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B. Relative URIs are used to external specifications, see the following example in S5-223048.</a:t>
            </a: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dirty="0">
              <a:latin typeface="+mn-lt"/>
            </a:endParaRP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C. YAML syntax issues in “</a:t>
            </a:r>
            <a:r>
              <a:rPr lang="en-US" altLang="zh-CN" sz="1400" b="1" dirty="0" err="1">
                <a:solidFill>
                  <a:srgbClr val="0000FF"/>
                </a:solidFill>
                <a:latin typeface="+mn-lt"/>
                <a:cs typeface="Arial" charset="0"/>
              </a:rPr>
              <a:t>comDefs.yaml</a:t>
            </a:r>
            <a:r>
              <a:rPr lang="en-US" altLang="zh-CN" sz="1400" b="1" dirty="0">
                <a:solidFill>
                  <a:srgbClr val="0000FF"/>
                </a:solidFill>
                <a:latin typeface="+mn-lt"/>
                <a:cs typeface="Arial" charset="0"/>
              </a:rPr>
              <a:t>" and "</a:t>
            </a:r>
            <a:r>
              <a:rPr lang="en-US" altLang="zh-CN" sz="1400" b="1" dirty="0" err="1">
                <a:solidFill>
                  <a:srgbClr val="0000FF"/>
                </a:solidFill>
                <a:latin typeface="+mn-lt"/>
                <a:cs typeface="Arial" charset="0"/>
              </a:rPr>
              <a:t>coslaNrm.yaml</a:t>
            </a:r>
            <a:r>
              <a:rPr lang="en-US" altLang="zh-CN" sz="1400" b="1" dirty="0">
                <a:solidFill>
                  <a:srgbClr val="0000FF"/>
                </a:solidFill>
                <a:latin typeface="+mn-lt"/>
                <a:cs typeface="Arial" charset="0"/>
              </a:rPr>
              <a:t>“ are corrected. </a:t>
            </a:r>
            <a:endParaRPr lang="en-US" altLang="zh-CN" sz="1050" dirty="0">
              <a:solidFill>
                <a:prstClr val="black"/>
              </a:solidFill>
              <a:latin typeface="+mn-lt"/>
              <a:cs typeface="Arial" charset="0"/>
            </a:endParaRPr>
          </a:p>
        </p:txBody>
      </p:sp>
      <p:pic>
        <p:nvPicPr>
          <p:cNvPr id="1029" name="Picture 5" descr="C:\Users\z00340018\AppData\Roaming\eSpace_Desktop\UserData\z00340018\imagefiles\6B444161-FEBE-483B-A3F9-11A26BC9E8E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68" y="4918943"/>
            <a:ext cx="5330455" cy="89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6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(2/2)</a:t>
            </a:r>
            <a:endParaRPr lang="sv-SE" sz="2800" kern="0" dirty="0"/>
          </a:p>
        </p:txBody>
      </p:sp>
      <p:sp>
        <p:nvSpPr>
          <p:cNvPr id="8" name="矩形 7"/>
          <p:cNvSpPr/>
          <p:nvPr/>
        </p:nvSpPr>
        <p:spPr>
          <a:xfrm>
            <a:off x="80397" y="464947"/>
            <a:ext cx="11447896" cy="6317114"/>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SA5#142e:</a:t>
            </a: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1. List of SA5#142e agreed </a:t>
            </a:r>
            <a:r>
              <a:rPr lang="en-US" altLang="zh-CN" sz="1200" b="1" dirty="0" err="1">
                <a:solidFill>
                  <a:prstClr val="black"/>
                </a:solidFill>
                <a:latin typeface="Calibri"/>
                <a:cs typeface="Arial" charset="0"/>
              </a:rPr>
              <a:t>tdocs</a:t>
            </a:r>
            <a:r>
              <a:rPr lang="en-US" altLang="zh-CN" sz="1200" b="1" dirty="0">
                <a:solidFill>
                  <a:prstClr val="black"/>
                </a:solidFill>
                <a:latin typeface="Calibri"/>
                <a:cs typeface="Arial" charset="0"/>
              </a:rPr>
              <a:t>: </a:t>
            </a:r>
          </a:p>
          <a:p>
            <a:pPr lvl="0" algn="just">
              <a:spcAft>
                <a:spcPts val="0"/>
              </a:spcAft>
            </a:pPr>
            <a:r>
              <a:rPr lang="en-US" altLang="zh-CN" sz="1200" b="1" dirty="0">
                <a:solidFill>
                  <a:prstClr val="black"/>
                </a:solidFill>
                <a:latin typeface="Calibri"/>
              </a:rPr>
              <a:t>Collaboration with CT on Forge (TS 32.312&amp;28.532&amp;28.536&amp;28.538&amp;28.541&amp;28.550&amp;28.622&amp;28.623): </a:t>
            </a:r>
            <a:endParaRPr lang="zh-CN" altLang="zh-CN" sz="12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S5-222384 Rel-17 CR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GROUP#1 (S5-222580/S5-222502) Draft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S5-222382 Rel-16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S5-222385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GROUP#2 (S5-222581/S5-222582/S5-222583)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S5-222518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6.3-MAINT,S5-222503 Rel-16 Draft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GROUP#3 (S5-222584/S5-222585)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a:t>
            </a:r>
            <a:r>
              <a:rPr lang="en-US" altLang="zh-CN" sz="1000" dirty="0" err="1">
                <a:solidFill>
                  <a:prstClr val="black"/>
                </a:solidFill>
                <a:latin typeface="Calibri"/>
              </a:rPr>
              <a:t>genericNRM.yaml</a:t>
            </a:r>
            <a:endParaRPr lang="en-US" altLang="zh-CN" sz="1000" b="1" dirty="0">
              <a:solidFill>
                <a:prstClr val="black"/>
              </a:solidFill>
              <a:latin typeface="Calibri"/>
              <a:cs typeface="Arial" charset="0"/>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2. Issues have been addressed in SA5#142e (corresponding to the requests A-B-C above from CT Chair and CT expect):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endParaRPr lang="en-US" altLang="zh-CN" sz="1200" b="1" dirty="0">
              <a:solidFill>
                <a:srgbClr val="0000FF"/>
              </a:solidFill>
              <a:latin typeface="Calibri"/>
              <a:cs typeface="Arial" charset="0"/>
            </a:endParaRPr>
          </a:p>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SA5#143e :</a:t>
            </a:r>
          </a:p>
          <a:p>
            <a:pPr lvl="0" algn="just">
              <a:spcAft>
                <a:spcPts val="0"/>
              </a:spcAft>
            </a:pPr>
            <a:r>
              <a:rPr lang="en-US" altLang="zh-CN" sz="1000" b="1" dirty="0">
                <a:solidFill>
                  <a:prstClr val="black"/>
                </a:solidFill>
                <a:cs typeface="Arial" charset="0"/>
              </a:rPr>
              <a:t>1. List of SA5#143e agreed </a:t>
            </a:r>
            <a:r>
              <a:rPr lang="en-US" altLang="zh-CN" sz="1000" b="1" dirty="0" err="1">
                <a:solidFill>
                  <a:prstClr val="black"/>
                </a:solidFill>
                <a:cs typeface="Arial" charset="0"/>
              </a:rPr>
              <a:t>tdocs</a:t>
            </a:r>
            <a:r>
              <a:rPr lang="en-US" altLang="zh-CN" sz="1000" b="1" dirty="0">
                <a:solidFill>
                  <a:prstClr val="black"/>
                </a:solidFill>
                <a:cs typeface="Arial" charset="0"/>
              </a:rPr>
              <a:t>: </a:t>
            </a:r>
            <a:endParaRPr lang="en-US"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GROUP#1 (S5-223527/S5-223528/S5-223529/S5-223530/S5-223531/S5-223532) CR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GROUP#2 (S5-223533/S5-223534/S5-223535/S5-223536) CR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 </a:t>
            </a:r>
            <a:r>
              <a:rPr lang="en-US" altLang="zh-CN" sz="1000" dirty="0" err="1">
                <a:solidFill>
                  <a:prstClr val="black"/>
                </a:solidFill>
                <a:latin typeface="Calibri"/>
              </a:rPr>
              <a:t>genericNrm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GROUP#3 (S5-223068/S5-223069)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S5-223537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GROUP#4 (S5-223314/ S5-223317)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GROUP#5 (S5-223312/ S5-223313/ S5-223315/ S5-223316)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part1/part2</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GROUP#6 (S5-223538/ S5-223126) CR 28.623 </a:t>
            </a:r>
            <a:r>
              <a:rPr lang="en-US" altLang="zh-CN" sz="1000" dirty="0" err="1">
                <a:solidFill>
                  <a:prstClr val="black"/>
                </a:solidFill>
                <a:latin typeface="Calibri"/>
              </a:rPr>
              <a:t>yaml</a:t>
            </a:r>
            <a:r>
              <a:rPr lang="en-US" altLang="zh-CN" sz="1000" dirty="0">
                <a:solidFill>
                  <a:prstClr val="black"/>
                </a:solidFill>
                <a:latin typeface="Calibri"/>
              </a:rPr>
              <a:t> indentation correction for </a:t>
            </a:r>
            <a:r>
              <a:rPr lang="en-US" altLang="zh-CN" sz="1000" dirty="0" err="1">
                <a:solidFill>
                  <a:prstClr val="black"/>
                </a:solidFill>
                <a:latin typeface="Calibri"/>
              </a:rPr>
              <a:t>comDefs.yaml</a:t>
            </a:r>
            <a:endParaRPr lang="zh-CN"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6.6.3-IDMS_MN, GROUP#1 (S5-223628) </a:t>
            </a:r>
            <a:r>
              <a:rPr lang="en-US" altLang="zh-CN" sz="1000" dirty="0" err="1">
                <a:solidFill>
                  <a:prstClr val="black"/>
                </a:solidFill>
                <a:latin typeface="Calibri"/>
              </a:rPr>
              <a:t>pCR</a:t>
            </a:r>
            <a:r>
              <a:rPr lang="en-US" altLang="zh-CN" sz="1000" dirty="0">
                <a:solidFill>
                  <a:prstClr val="black"/>
                </a:solidFill>
                <a:latin typeface="Calibri"/>
              </a:rPr>
              <a:t>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en-US"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6.7 S5-223048 Rel-16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 </a:t>
            </a:r>
          </a:p>
          <a:p>
            <a:pPr lvl="0" algn="just" defTabSz="1219170">
              <a:spcAft>
                <a:spcPts val="0"/>
              </a:spcAft>
              <a:defRPr/>
            </a:pPr>
            <a:r>
              <a:rPr lang="en-US" altLang="zh-CN" sz="1000" dirty="0">
                <a:solidFill>
                  <a:prstClr val="black"/>
                </a:solidFill>
                <a:latin typeface="Calibri"/>
              </a:rPr>
              <a:t>[SA5#143e], 6.7 S5-223049 Rel-17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p>
          <a:p>
            <a:pPr lvl="0" algn="just" defTabSz="1219170">
              <a:spcAft>
                <a:spcPts val="0"/>
              </a:spcAft>
              <a:defRPr/>
            </a:pPr>
            <a:r>
              <a:rPr lang="en-US" altLang="zh-CN" sz="1000" b="1" dirty="0">
                <a:solidFill>
                  <a:prstClr val="black"/>
                </a:solidFill>
                <a:cs typeface="Arial" charset="0"/>
              </a:rPr>
              <a:t>2. Issues have been addressed in SA5#143e (corresponding to the requests A-B-C above from CT Chair and CT expect):</a:t>
            </a:r>
            <a:endParaRPr lang="en-US" altLang="zh-CN" sz="1000" dirty="0">
              <a:solidFill>
                <a:prstClr val="black"/>
              </a:solidFill>
              <a:latin typeface="Calibri"/>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Block approve of Rel-16 CRs and Rel-17 mirror CRs based on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b) Lowercase/Uppercase: Rel-16 and Rel-17 contributions to address this issue.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Block approve of Rel-16 CRs and Rel-17 CRs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C. issues “</a:t>
            </a:r>
            <a:r>
              <a:rPr lang="en-US" altLang="zh-CN" sz="1000" dirty="0" err="1">
                <a:solidFill>
                  <a:prstClr val="black"/>
                </a:solidFill>
                <a:latin typeface="Calibri"/>
                <a:cs typeface="Arial" charset="0"/>
              </a:rPr>
              <a:t>comDefs.yaml</a:t>
            </a:r>
            <a:r>
              <a:rPr lang="en-US" altLang="zh-CN" sz="1000" dirty="0">
                <a:solidFill>
                  <a:prstClr val="black"/>
                </a:solidFill>
                <a:latin typeface="Calibri"/>
                <a:cs typeface="Arial" charset="0"/>
              </a:rPr>
              <a:t>" and “"</a:t>
            </a:r>
            <a:r>
              <a:rPr lang="en-US" altLang="zh-CN" sz="1000" dirty="0" err="1">
                <a:solidFill>
                  <a:prstClr val="black"/>
                </a:solidFill>
                <a:latin typeface="Calibri"/>
                <a:cs typeface="Arial" charset="0"/>
              </a:rPr>
              <a:t>coslaNrm.yaml</a:t>
            </a:r>
            <a:r>
              <a:rPr lang="en-US" altLang="zh-CN" sz="1000" dirty="0">
                <a:solidFill>
                  <a:prstClr val="black"/>
                </a:solidFill>
                <a:latin typeface="Calibri"/>
                <a:cs typeface="Arial" charset="0"/>
              </a:rPr>
              <a:t>“</a:t>
            </a: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Calibri"/>
                <a:cs typeface="Arial" charset="0"/>
              </a:rPr>
              <a:t>Collaboration plan with CT after SA5#143e: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After 3GPPSA5#143-e, we will have to copy the SA5 </a:t>
            </a:r>
            <a:r>
              <a:rPr lang="en-US" altLang="zh-CN" sz="1050" dirty="0" err="1">
                <a:latin typeface="+mn-lt"/>
              </a:rPr>
              <a:t>OpenAPI</a:t>
            </a:r>
            <a:r>
              <a:rPr lang="en-US" altLang="zh-CN" sz="1050" dirty="0">
                <a:latin typeface="+mn-lt"/>
              </a:rPr>
              <a:t> files into the draft release branches right before TSG#96.</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As the draft versions of the specifications sent to TSG#96 for approval should be available at the end of the week 21, I would propose to use May 27 as the targeted date for copying the SA5 files in the draft branches of 5G-APIs.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Of course, they can also be made available in week 22 but the sooner will be the better for having all the files available, to have more time to generate CRs if needed after error detection during the final sanity check.</a:t>
            </a:r>
            <a:endParaRPr lang="en-US" altLang="zh-CN" sz="1000" dirty="0">
              <a:solidFill>
                <a:prstClr val="black"/>
              </a:solidFill>
              <a:latin typeface="+mn-lt"/>
              <a:cs typeface="Arial" charset="0"/>
            </a:endParaRPr>
          </a:p>
        </p:txBody>
      </p:sp>
    </p:spTree>
    <p:extLst>
      <p:ext uri="{BB962C8B-B14F-4D97-AF65-F5344CB8AC3E}">
        <p14:creationId xmlns:p14="http://schemas.microsoft.com/office/powerpoint/2010/main" val="327780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SA#97-e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282568379"/>
              </p:ext>
            </p:extLst>
          </p:nvPr>
        </p:nvGraphicFramePr>
        <p:xfrm>
          <a:off x="269458" y="1514329"/>
          <a:ext cx="11776295" cy="2046746"/>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gridCol w="2932386">
                  <a:extLst>
                    <a:ext uri="{9D8B030D-6E8A-4147-A177-3AD203B41FA5}">
                      <a16:colId xmlns:a16="http://schemas.microsoft.com/office/drawing/2014/main" xmlns="" val="3016348962"/>
                    </a:ext>
                  </a:extLst>
                </a:gridCol>
              </a:tblGrid>
              <a:tr h="8673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6337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(OAM WG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810091157"/>
              </p:ext>
            </p:extLst>
          </p:nvPr>
        </p:nvGraphicFramePr>
        <p:xfrm>
          <a:off x="119811" y="1519933"/>
          <a:ext cx="11946577" cy="3032290"/>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2"/>
                        </a:rPr>
                        <a:t>S5-224317</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ccSA5 on NR </a:t>
                      </a:r>
                      <a:r>
                        <a:rPr lang="en-US" sz="1100" b="0" i="0" u="none" strike="noStrike" dirty="0" err="1">
                          <a:solidFill>
                            <a:srgbClr val="000000"/>
                          </a:solidFill>
                          <a:effectLst/>
                          <a:latin typeface="Arial" panose="020B0604020202020204" pitchFamily="34" charset="0"/>
                        </a:rPr>
                        <a:t>QoE</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C1-224182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3"/>
                        </a:rPr>
                        <a:t>S5-224321</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Answer to liaison IN EEPS(22)061016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ETSI TC EE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4"/>
                        </a:rPr>
                        <a:t>S5-224322</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Liaison Response to 3GPP TSG-SA5 for Network Slice Ordering, Provisioning &amp; Assurance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MEF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5"/>
                        </a:rPr>
                        <a:t>S5-224324</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RAN3 agreements for NR </a:t>
                      </a:r>
                      <a:r>
                        <a:rPr lang="en-US" sz="1100" b="0" i="0" u="none" strike="noStrike" dirty="0" err="1">
                          <a:solidFill>
                            <a:srgbClr val="000000"/>
                          </a:solidFill>
                          <a:effectLst/>
                          <a:latin typeface="Arial" panose="020B0604020202020204" pitchFamily="34" charset="0"/>
                        </a:rPr>
                        <a:t>QoE</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R3-222890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6"/>
                        </a:rPr>
                        <a:t>S5-224325</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on User Consent Updating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R3-224076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7"/>
                        </a:rPr>
                        <a:t>S5-224326</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M6 Delay Threshold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R3-224079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8"/>
                        </a:rPr>
                        <a:t>S5-224327</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Response LS on changes over E1AP due to RACH NSA Measurements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R3-224080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mn-ea"/>
                          <a:cs typeface="Arial" panose="020B0604020202020204" pitchFamily="34" charset="0"/>
                        </a:rPr>
                        <a:t>S5-244341</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9810">
                <a:tc>
                  <a:txBody>
                    <a:bodyPr/>
                    <a:lstStyle/>
                    <a:p>
                      <a:pPr marL="55563" indent="0" algn="l" fontAlgn="t"/>
                      <a:r>
                        <a:rPr lang="en-US" sz="1100" b="1" i="0" u="sng" strike="noStrike" dirty="0">
                          <a:solidFill>
                            <a:srgbClr val="0000FF"/>
                          </a:solidFill>
                          <a:effectLst/>
                          <a:latin typeface="Arial" panose="020B0604020202020204" pitchFamily="34" charset="0"/>
                          <a:hlinkClick r:id="rId9"/>
                        </a:rPr>
                        <a:t>S5-224328</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on Report Amount for M4, M5, M6 and M7 measurements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R3-224084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7411">
                <a:tc>
                  <a:txBody>
                    <a:bodyPr/>
                    <a:lstStyle/>
                    <a:p>
                      <a:pPr marL="55563" indent="0" algn="l" fontAlgn="t"/>
                      <a:r>
                        <a:rPr lang="en-US" sz="1100" b="1" i="0" u="sng" strike="noStrike" dirty="0">
                          <a:solidFill>
                            <a:srgbClr val="0000FF"/>
                          </a:solidFill>
                          <a:effectLst/>
                          <a:latin typeface="Arial" panose="020B0604020202020204" pitchFamily="34" charset="0"/>
                          <a:hlinkClick r:id="rId10"/>
                        </a:rPr>
                        <a:t>S5-224330</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O-RAN – UML models and tools to be used by 3GPP SA5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O-RAN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79044">
                <a:tc>
                  <a:txBody>
                    <a:bodyPr/>
                    <a:lstStyle/>
                    <a:p>
                      <a:pPr marL="55563" indent="0" algn="l" fontAlgn="t"/>
                      <a:r>
                        <a:rPr lang="en-US" sz="1100" b="1" i="0" u="sng" strike="noStrike" dirty="0">
                          <a:solidFill>
                            <a:srgbClr val="0000FF"/>
                          </a:solidFill>
                          <a:effectLst/>
                          <a:latin typeface="Arial" panose="020B0604020202020204" pitchFamily="34" charset="0"/>
                          <a:hlinkClick r:id="rId11"/>
                        </a:rPr>
                        <a:t>S5-224331</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O-RAN – Transport Network Slicing Enhancement IM/DM TS28.541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O-RAN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94607">
                <a:tc>
                  <a:txBody>
                    <a:bodyPr/>
                    <a:lstStyle/>
                    <a:p>
                      <a:pPr marL="55563" indent="0" algn="l" fontAlgn="t"/>
                      <a:r>
                        <a:rPr lang="en-US" sz="1100" b="1" i="0" u="sng" strike="noStrike" dirty="0">
                          <a:solidFill>
                            <a:srgbClr val="0000FF"/>
                          </a:solidFill>
                          <a:effectLst/>
                          <a:latin typeface="Arial" panose="020B0604020202020204" pitchFamily="34" charset="0"/>
                          <a:hlinkClick r:id="rId12"/>
                        </a:rPr>
                        <a:t>S5-224333</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DN energy efficiency data analytics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S6-221347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mn-ea"/>
                          <a:cs typeface="Arial" panose="020B0604020202020204" pitchFamily="34" charset="0"/>
                        </a:rPr>
                        <a:t>S4-224342</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4607">
                <a:tc>
                  <a:txBody>
                    <a:bodyPr/>
                    <a:lstStyle/>
                    <a:p>
                      <a:pPr marL="55563" indent="0" algn="l" fontAlgn="t"/>
                      <a:r>
                        <a:rPr lang="en-US" sz="1100" b="1" i="0" u="sng" strike="noStrike" dirty="0">
                          <a:solidFill>
                            <a:srgbClr val="0000FF"/>
                          </a:solidFill>
                          <a:effectLst/>
                          <a:latin typeface="Arial" panose="020B0604020202020204" pitchFamily="34" charset="0"/>
                          <a:hlinkClick r:id="rId13"/>
                        </a:rPr>
                        <a:t>S5-224335</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study on KQIs for 5G service experience (reply to 3GPP TSG SA5-LS35)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ITU-T SG12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94607">
                <a:tc>
                  <a:txBody>
                    <a:bodyPr/>
                    <a:lstStyle/>
                    <a:p>
                      <a:pPr marL="55563" indent="0" algn="l" fontAlgn="t"/>
                      <a:r>
                        <a:rPr lang="en-US" sz="1100" b="1" i="0" u="sng" strike="noStrike" dirty="0">
                          <a:solidFill>
                            <a:srgbClr val="0000FF"/>
                          </a:solidFill>
                          <a:effectLst/>
                          <a:latin typeface="Arial" panose="020B0604020202020204" pitchFamily="34" charset="0"/>
                          <a:hlinkClick r:id="rId14"/>
                        </a:rPr>
                        <a:t>S5-224338</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a:t>
                      </a:r>
                      <a:r>
                        <a:rPr lang="en-US" sz="1100" b="0" i="0" u="none" strike="noStrike" dirty="0" err="1">
                          <a:solidFill>
                            <a:srgbClr val="000000"/>
                          </a:solidFill>
                          <a:effectLst/>
                          <a:latin typeface="Arial" panose="020B0604020202020204" pitchFamily="34" charset="0"/>
                        </a:rPr>
                        <a:t>FS_eEDGEAPP</a:t>
                      </a:r>
                      <a:r>
                        <a:rPr lang="en-US" sz="1100" b="0" i="0" u="none" strike="noStrike" dirty="0">
                          <a:solidFill>
                            <a:srgbClr val="000000"/>
                          </a:solidFill>
                          <a:effectLst/>
                          <a:latin typeface="Arial" panose="020B0604020202020204" pitchFamily="34" charset="0"/>
                        </a:rPr>
                        <a:t>, Solution for Dynamic EAS instantiation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S6-220848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S5-224387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S5-224339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LS/r on methodology harmonization update </a:t>
                      </a:r>
                      <a:endParaRPr lang="en-US"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81703475"/>
                  </a:ext>
                </a:extLst>
              </a:tr>
            </a:tbl>
          </a:graphicData>
        </a:graphic>
      </p:graphicFrame>
    </p:spTree>
    <p:extLst>
      <p:ext uri="{BB962C8B-B14F-4D97-AF65-F5344CB8AC3E}">
        <p14:creationId xmlns:p14="http://schemas.microsoft.com/office/powerpoint/2010/main" val="338394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80836260"/>
              </p:ext>
            </p:extLst>
          </p:nvPr>
        </p:nvGraphicFramePr>
        <p:xfrm>
          <a:off x="426491" y="1368213"/>
          <a:ext cx="11310980" cy="2088032"/>
        </p:xfrm>
        <a:graphic>
          <a:graphicData uri="http://schemas.openxmlformats.org/drawingml/2006/table">
            <a:tbl>
              <a:tblPr firstRow="1" bandRow="1">
                <a:tableStyleId>{5C22544A-7EE6-4342-B048-85BDC9FD1C3A}</a:tableStyleId>
              </a:tblPr>
              <a:tblGrid>
                <a:gridCol w="1246861">
                  <a:extLst>
                    <a:ext uri="{9D8B030D-6E8A-4147-A177-3AD203B41FA5}">
                      <a16:colId xmlns:a16="http://schemas.microsoft.com/office/drawing/2014/main" xmlns="" val="570476699"/>
                    </a:ext>
                  </a:extLst>
                </a:gridCol>
                <a:gridCol w="4831181">
                  <a:extLst>
                    <a:ext uri="{9D8B030D-6E8A-4147-A177-3AD203B41FA5}">
                      <a16:colId xmlns:a16="http://schemas.microsoft.com/office/drawing/2014/main" xmlns="" val="2618836924"/>
                    </a:ext>
                  </a:extLst>
                </a:gridCol>
                <a:gridCol w="1837341">
                  <a:extLst>
                    <a:ext uri="{9D8B030D-6E8A-4147-A177-3AD203B41FA5}">
                      <a16:colId xmlns:a16="http://schemas.microsoft.com/office/drawing/2014/main" xmlns="" val="20002"/>
                    </a:ext>
                  </a:extLst>
                </a:gridCol>
                <a:gridCol w="2146137">
                  <a:extLst>
                    <a:ext uri="{9D8B030D-6E8A-4147-A177-3AD203B41FA5}">
                      <a16:colId xmlns:a16="http://schemas.microsoft.com/office/drawing/2014/main" xmlns="" val="3690116950"/>
                    </a:ext>
                  </a:extLst>
                </a:gridCol>
                <a:gridCol w="1249460">
                  <a:extLst>
                    <a:ext uri="{9D8B030D-6E8A-4147-A177-3AD203B41FA5}">
                      <a16:colId xmlns:a16="http://schemas.microsoft.com/office/drawing/2014/main" xmlns="" val="2952368263"/>
                    </a:ext>
                  </a:extLst>
                </a:gridCol>
              </a:tblGrid>
              <a:tr h="429141">
                <a:tc>
                  <a:txBody>
                    <a:bodyPr/>
                    <a:lstStyle/>
                    <a:p>
                      <a:pPr algn="ctr">
                        <a:spcAft>
                          <a:spcPts val="0"/>
                        </a:spcAft>
                      </a:pPr>
                      <a:r>
                        <a:rPr lang="en-US" sz="1100" b="1" dirty="0" err="1">
                          <a:solidFill>
                            <a:srgbClr val="000000"/>
                          </a:solidFill>
                          <a:effectLst/>
                          <a:latin typeface="+mn-lt"/>
                          <a:ea typeface="宋体" panose="02010600030101010101" pitchFamily="2" charset="-122"/>
                        </a:rPr>
                        <a:t>Tdoc</a:t>
                      </a:r>
                      <a:endParaRPr lang="en-US" sz="1100" dirty="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Title</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Cc</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ReplyTo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40827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S5-224100</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to NGMN GFN and GSMA NG on Customer acceptation of QoS degradation to save energy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fr-FR" sz="1100" b="0" i="0" u="none" strike="noStrike" kern="1200" dirty="0">
                          <a:solidFill>
                            <a:srgbClr val="000000"/>
                          </a:solidFill>
                          <a:effectLst/>
                          <a:latin typeface="Arial" panose="020B0604020202020204" pitchFamily="34" charset="0"/>
                          <a:ea typeface="+mn-ea"/>
                          <a:cs typeface="Arial" panose="020B0604020202020204" pitchFamily="34" charset="0"/>
                        </a:rPr>
                        <a:t>NGMN GFN, GSMA NG</a:t>
                      </a:r>
                      <a:endParaRPr lang="en-US"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52387503"/>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S5-224341</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changes over E1AP due to RACH NSA Measurements (R3-224080)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RAN3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S5-244327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6101739"/>
                  </a:ext>
                </a:extLst>
              </a:tr>
              <a:tr h="290027">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2"/>
                        </a:rPr>
                        <a:t>S5-224</a:t>
                      </a:r>
                      <a:r>
                        <a:rPr lang="en-US" sz="1100" b="1" i="0" u="sng" strike="noStrike" dirty="0">
                          <a:solidFill>
                            <a:srgbClr val="0000FF"/>
                          </a:solidFill>
                          <a:effectLst/>
                          <a:latin typeface="Arial" panose="020B0604020202020204" pitchFamily="34" charset="0"/>
                          <a:cs typeface="Arial" panose="020B0604020202020204" pitchFamily="34" charset="0"/>
                        </a:rPr>
                        <a:t>342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to SA6 on DN energy efficiency data analytics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SA6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SA1, 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S5-224333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3820080"/>
                  </a:ext>
                </a:extLst>
              </a:tr>
              <a:tr h="290027">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3"/>
                        </a:rPr>
                        <a:t>S5-224</a:t>
                      </a:r>
                      <a:r>
                        <a:rPr lang="en-US" sz="1100" b="1" i="0" u="sng" strike="noStrike" dirty="0">
                          <a:solidFill>
                            <a:srgbClr val="0000FF"/>
                          </a:solidFill>
                          <a:effectLst/>
                          <a:latin typeface="Arial" panose="020B0604020202020204" pitchFamily="34" charset="0"/>
                          <a:cs typeface="Arial" panose="020B0604020202020204" pitchFamily="34" charset="0"/>
                        </a:rPr>
                        <a:t>343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3GPP SA5 work on intent driven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TM Forum, ETSI ZSM, ETSI NFV IFA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5132897"/>
                  </a:ext>
                </a:extLst>
              </a:tr>
              <a:tr h="290027">
                <a:tc>
                  <a:txBody>
                    <a:bodyPr/>
                    <a:lstStyle/>
                    <a:p>
                      <a:pPr marL="55563" indent="0" algn="l" defTabSz="1219170" rtl="0" eaLnBrk="1" fontAlgn="t" latinLnBrk="0" hangingPunct="1"/>
                      <a:r>
                        <a:rPr lang="fr-FR" sz="1100" b="1" i="0" u="sng" strike="noStrike" kern="1200" dirty="0">
                          <a:solidFill>
                            <a:srgbClr val="0000FF"/>
                          </a:solidFill>
                          <a:effectLst/>
                          <a:latin typeface="Arial" panose="020B0604020202020204" pitchFamily="34" charset="0"/>
                          <a:ea typeface="+mn-ea"/>
                          <a:cs typeface="Arial" panose="020B0604020202020204" pitchFamily="34" charset="0"/>
                        </a:rPr>
                        <a:t>S5-224387</a:t>
                      </a:r>
                      <a:endParaRPr lang="en-US"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Reply LS on </a:t>
                      </a:r>
                      <a:r>
                        <a:rPr lang="en-US" sz="1100" b="0" i="0" u="none" strike="noStrike" kern="1200" dirty="0" err="1">
                          <a:solidFill>
                            <a:srgbClr val="000000"/>
                          </a:solidFill>
                          <a:effectLst/>
                          <a:latin typeface="Arial" panose="020B0604020202020204" pitchFamily="34" charset="0"/>
                          <a:ea typeface="+mn-ea"/>
                          <a:cs typeface="Arial" panose="020B0604020202020204" pitchFamily="34" charset="0"/>
                        </a:rPr>
                        <a:t>FS_eEDGEAPP</a:t>
                      </a:r>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 Solution for Dynamic EAS instantiation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SA6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S5-224338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06724562"/>
                  </a:ext>
                </a:extLst>
              </a:tr>
            </a:tbl>
          </a:graphicData>
        </a:graphic>
      </p:graphicFrame>
    </p:spTree>
    <p:extLst>
      <p:ext uri="{BB962C8B-B14F-4D97-AF65-F5344CB8AC3E}">
        <p14:creationId xmlns:p14="http://schemas.microsoft.com/office/powerpoint/2010/main" val="139763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764740589"/>
              </p:ext>
            </p:extLst>
          </p:nvPr>
        </p:nvGraphicFramePr>
        <p:xfrm>
          <a:off x="110690" y="1464734"/>
          <a:ext cx="11902965" cy="809158"/>
        </p:xfrm>
        <a:graphic>
          <a:graphicData uri="http://schemas.openxmlformats.org/drawingml/2006/table">
            <a:tbl>
              <a:tblPr/>
              <a:tblGrid>
                <a:gridCol w="1203025">
                  <a:extLst>
                    <a:ext uri="{9D8B030D-6E8A-4147-A177-3AD203B41FA5}">
                      <a16:colId xmlns:a16="http://schemas.microsoft.com/office/drawing/2014/main" xmlns="" val="20000"/>
                    </a:ext>
                  </a:extLst>
                </a:gridCol>
                <a:gridCol w="903705">
                  <a:extLst>
                    <a:ext uri="{9D8B030D-6E8A-4147-A177-3AD203B41FA5}">
                      <a16:colId xmlns:a16="http://schemas.microsoft.com/office/drawing/2014/main" xmlns="" val="20001"/>
                    </a:ext>
                  </a:extLst>
                </a:gridCol>
                <a:gridCol w="943223">
                  <a:extLst>
                    <a:ext uri="{9D8B030D-6E8A-4147-A177-3AD203B41FA5}">
                      <a16:colId xmlns:a16="http://schemas.microsoft.com/office/drawing/2014/main" xmlns="" val="20002"/>
                    </a:ext>
                  </a:extLst>
                </a:gridCol>
                <a:gridCol w="2936593">
                  <a:extLst>
                    <a:ext uri="{9D8B030D-6E8A-4147-A177-3AD203B41FA5}">
                      <a16:colId xmlns:a16="http://schemas.microsoft.com/office/drawing/2014/main" xmlns="" val="20003"/>
                    </a:ext>
                  </a:extLst>
                </a:gridCol>
                <a:gridCol w="2559084">
                  <a:extLst>
                    <a:ext uri="{9D8B030D-6E8A-4147-A177-3AD203B41FA5}">
                      <a16:colId xmlns:a16="http://schemas.microsoft.com/office/drawing/2014/main" xmlns="" val="20004"/>
                    </a:ext>
                  </a:extLst>
                </a:gridCol>
                <a:gridCol w="3357335">
                  <a:extLst>
                    <a:ext uri="{9D8B030D-6E8A-4147-A177-3AD203B41FA5}">
                      <a16:colId xmlns:a16="http://schemas.microsoft.com/office/drawing/2014/main" xmlns=""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mn-lt"/>
                          <a:cs typeface="Arial" panose="020B0604020202020204" pitchFamily="34" charset="0"/>
                        </a:rPr>
                        <a:t>S5-224384</a:t>
                      </a:r>
                      <a:endParaRPr lang="en-US" altLang="zh-CN" sz="1100" dirty="0">
                        <a:effectLst/>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mn-lt"/>
                          <a:ea typeface="+mn-ea"/>
                          <a:cs typeface="Arial" panose="020B0604020202020204" pitchFamily="34" charset="0"/>
                        </a:rPr>
                        <a:t>WID new</a:t>
                      </a:r>
                      <a:endParaRPr lang="en-US" altLang="zh-CN"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mn-lt"/>
                          <a:ea typeface="+mn-ea"/>
                          <a:cs typeface="Arial" panose="020B0604020202020204" pitchFamily="34" charset="0"/>
                        </a:rPr>
                        <a:t>Rel-18</a:t>
                      </a: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mn-lt"/>
                          <a:cs typeface="Arial" panose="020B0604020202020204" pitchFamily="34" charset="0"/>
                        </a:rPr>
                        <a:t>New Rel-18 WID Enhancement of Management Data Analytics phase 2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mn-lt"/>
                          <a:cs typeface="Arial" panose="020B0604020202020204" pitchFamily="34" charset="0"/>
                        </a:rPr>
                        <a:t>Intel, NEC</a:t>
                      </a:r>
                      <a:endParaRPr lang="en-US" sz="1100" dirty="0">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latin typeface="+mn-lt"/>
                          <a:ea typeface="+mn-ea"/>
                          <a:cs typeface="Arial" panose="020B0604020202020204" pitchFamily="34" charset="0"/>
                        </a:rPr>
                        <a:t>SA2,RAN2,RAN3</a:t>
                      </a:r>
                      <a:endParaRPr lang="en-US" altLang="zh-CN" sz="11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3550037460"/>
              </p:ext>
            </p:extLst>
          </p:nvPr>
        </p:nvGraphicFramePr>
        <p:xfrm>
          <a:off x="351418" y="1558060"/>
          <a:ext cx="11537378" cy="128016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extLst>
                    <a:ext uri="{9D8B030D-6E8A-4147-A177-3AD203B41FA5}">
                      <a16:colId xmlns:a16="http://schemas.microsoft.com/office/drawing/2014/main" xmlns="" val="20002"/>
                    </a:ext>
                  </a:extLst>
                </a:gridCol>
                <a:gridCol w="2733373">
                  <a:extLst>
                    <a:ext uri="{9D8B030D-6E8A-4147-A177-3AD203B41FA5}">
                      <a16:colId xmlns:a16="http://schemas.microsoft.com/office/drawing/2014/main" xmlns=""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S5-224347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DP on new specification for TS 28.622 in the context of SBMA with new structure proposal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Huawei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S5-224382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Discussion paper on relationship between the EE of NWDAF and the performance measurements of NWDAF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China Telecom</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6" name="表格 5"/>
          <p:cNvGraphicFramePr>
            <a:graphicFrameLocks noGrp="1"/>
          </p:cNvGraphicFramePr>
          <p:nvPr>
            <p:extLst>
              <p:ext uri="{D42A27DB-BD31-4B8C-83A1-F6EECF244321}">
                <p14:modId xmlns:p14="http://schemas.microsoft.com/office/powerpoint/2010/main" val="3539024045"/>
              </p:ext>
            </p:extLst>
          </p:nvPr>
        </p:nvGraphicFramePr>
        <p:xfrm>
          <a:off x="6433503" y="3322860"/>
          <a:ext cx="5543746" cy="2885583"/>
        </p:xfrm>
        <a:graphic>
          <a:graphicData uri="http://schemas.openxmlformats.org/drawingml/2006/table">
            <a:tbl>
              <a:tblPr>
                <a:tableStyleId>{5C22544A-7EE6-4342-B048-85BDC9FD1C3A}</a:tableStyleId>
              </a:tblPr>
              <a:tblGrid>
                <a:gridCol w="305109">
                  <a:extLst>
                    <a:ext uri="{9D8B030D-6E8A-4147-A177-3AD203B41FA5}">
                      <a16:colId xmlns:a16="http://schemas.microsoft.com/office/drawing/2014/main" xmlns="" val="20000"/>
                    </a:ext>
                  </a:extLst>
                </a:gridCol>
                <a:gridCol w="2321057">
                  <a:extLst>
                    <a:ext uri="{9D8B030D-6E8A-4147-A177-3AD203B41FA5}">
                      <a16:colId xmlns:a16="http://schemas.microsoft.com/office/drawing/2014/main" xmlns="" val="20001"/>
                    </a:ext>
                  </a:extLst>
                </a:gridCol>
                <a:gridCol w="1016148">
                  <a:extLst>
                    <a:ext uri="{9D8B030D-6E8A-4147-A177-3AD203B41FA5}">
                      <a16:colId xmlns:a16="http://schemas.microsoft.com/office/drawing/2014/main" xmlns="" val="20002"/>
                    </a:ext>
                  </a:extLst>
                </a:gridCol>
                <a:gridCol w="1053737">
                  <a:extLst>
                    <a:ext uri="{9D8B030D-6E8A-4147-A177-3AD203B41FA5}">
                      <a16:colId xmlns:a16="http://schemas.microsoft.com/office/drawing/2014/main" xmlns="" val="20003"/>
                    </a:ext>
                  </a:extLst>
                </a:gridCol>
                <a:gridCol w="847695">
                  <a:extLst>
                    <a:ext uri="{9D8B030D-6E8A-4147-A177-3AD203B41FA5}">
                      <a16:colId xmlns:a16="http://schemas.microsoft.com/office/drawing/2014/main" xmlns="" val="20004"/>
                    </a:ext>
                  </a:extLst>
                </a:gridCol>
              </a:tblGrid>
              <a:tr h="329795">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51428">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3"/>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4"/>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5"/>
                  </a:ext>
                </a:extLst>
              </a:tr>
              <a:tr h="13387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6"/>
                  </a:ext>
                </a:extLst>
              </a:tr>
              <a:tr h="31825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Telecom, Intel</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9"/>
                  </a:ext>
                </a:extLst>
              </a:tr>
              <a:tr h="25142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900" dirty="0">
                          <a:solidFill>
                            <a:schemeClr val="tx1"/>
                          </a:solidFill>
                          <a:effectLst/>
                          <a:latin typeface="Arial" panose="020B0604020202020204" pitchFamily="34" charset="0"/>
                          <a:ea typeface="+mn-ea"/>
                          <a:cs typeface="Arial" panose="020B0604020202020204" pitchFamily="34" charset="0"/>
                        </a:rPr>
                        <a:t>Enhancement of </a:t>
                      </a:r>
                      <a:r>
                        <a:rPr lang="en-GB" altLang="zh-CN" sz="900" dirty="0" err="1">
                          <a:solidFill>
                            <a:schemeClr val="tx1"/>
                          </a:solidFill>
                          <a:effectLst/>
                          <a:latin typeface="Arial" panose="020B0604020202020204" pitchFamily="34" charset="0"/>
                          <a:ea typeface="+mn-ea"/>
                          <a:cs typeface="Arial" panose="020B0604020202020204" pitchFamily="34" charset="0"/>
                        </a:rPr>
                        <a:t>QoE</a:t>
                      </a:r>
                      <a:r>
                        <a:rPr lang="en-GB" altLang="zh-CN" sz="900" dirty="0">
                          <a:solidFill>
                            <a:schemeClr val="tx1"/>
                          </a:solidFill>
                          <a:effectLst/>
                          <a:latin typeface="Arial" panose="020B0604020202020204" pitchFamily="34" charset="0"/>
                          <a:ea typeface="+mn-ea"/>
                          <a:cs typeface="Arial" panose="020B0604020202020204" pitchFamily="34" charset="0"/>
                        </a:rPr>
                        <a:t> </a:t>
                      </a:r>
                      <a:r>
                        <a:rPr lang="en-GB" altLang="zh-CN" sz="900">
                          <a:solidFill>
                            <a:schemeClr val="tx1"/>
                          </a:solidFill>
                          <a:effectLst/>
                          <a:latin typeface="Arial" panose="020B0604020202020204" pitchFamily="34" charset="0"/>
                          <a:ea typeface="+mn-ea"/>
                          <a:cs typeface="Arial" panose="020B0604020202020204" pitchFamily="34" charset="0"/>
                        </a:rPr>
                        <a:t>Measurement Collection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Ericsson</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eQoE</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SP-200193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2168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Access control on </a:t>
                      </a:r>
                      <a:r>
                        <a:rPr lang="en-US" altLang="zh-CN" sz="900" kern="1200">
                          <a:solidFill>
                            <a:schemeClr val="tx1"/>
                          </a:solidFill>
                          <a:effectLst/>
                          <a:latin typeface="Arial" panose="020B0604020202020204" pitchFamily="34" charset="0"/>
                          <a:ea typeface="+mn-ea"/>
                          <a:cs typeface="Arial" panose="020B0604020202020204" pitchFamily="34" charset="0"/>
                        </a:rPr>
                        <a:t>management service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MSAC</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SP-210859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216864">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33</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Network slice </a:t>
                      </a:r>
                      <a:r>
                        <a:rPr lang="en-US" altLang="zh-CN" sz="900" kern="1200">
                          <a:solidFill>
                            <a:schemeClr val="tx1"/>
                          </a:solidFill>
                          <a:effectLst/>
                          <a:latin typeface="Arial" panose="020B0604020202020204" pitchFamily="34" charset="0"/>
                          <a:ea typeface="+mn-ea"/>
                          <a:cs typeface="Arial" panose="020B0604020202020204" pitchFamily="34" charset="0"/>
                        </a:rPr>
                        <a:t>provisioning enhancement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Samsung</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eNETSLICE_PRO</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SP-211434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7"/>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34</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115547903"/>
              </p:ext>
            </p:extLst>
          </p:nvPr>
        </p:nvGraphicFramePr>
        <p:xfrm>
          <a:off x="203775" y="1023993"/>
          <a:ext cx="6082029" cy="5303863"/>
        </p:xfrm>
        <a:graphic>
          <a:graphicData uri="http://schemas.openxmlformats.org/drawingml/2006/table">
            <a:tbl>
              <a:tblPr>
                <a:tableStyleId>{5C22544A-7EE6-4342-B048-85BDC9FD1C3A}</a:tableStyleId>
              </a:tblPr>
              <a:tblGrid>
                <a:gridCol w="290725">
                  <a:extLst>
                    <a:ext uri="{9D8B030D-6E8A-4147-A177-3AD203B41FA5}">
                      <a16:colId xmlns:a16="http://schemas.microsoft.com/office/drawing/2014/main" xmlns="" val="20000"/>
                    </a:ext>
                  </a:extLst>
                </a:gridCol>
                <a:gridCol w="2774381">
                  <a:extLst>
                    <a:ext uri="{9D8B030D-6E8A-4147-A177-3AD203B41FA5}">
                      <a16:colId xmlns:a16="http://schemas.microsoft.com/office/drawing/2014/main" xmlns="" val="20001"/>
                    </a:ext>
                  </a:extLst>
                </a:gridCol>
                <a:gridCol w="987393">
                  <a:extLst>
                    <a:ext uri="{9D8B030D-6E8A-4147-A177-3AD203B41FA5}">
                      <a16:colId xmlns:a16="http://schemas.microsoft.com/office/drawing/2014/main" xmlns="" val="20002"/>
                    </a:ext>
                  </a:extLst>
                </a:gridCol>
                <a:gridCol w="1107376">
                  <a:extLst>
                    <a:ext uri="{9D8B030D-6E8A-4147-A177-3AD203B41FA5}">
                      <a16:colId xmlns:a16="http://schemas.microsoft.com/office/drawing/2014/main" xmlns="" val="20003"/>
                    </a:ext>
                  </a:extLst>
                </a:gridCol>
                <a:gridCol w="922154">
                  <a:extLst>
                    <a:ext uri="{9D8B030D-6E8A-4147-A177-3AD203B41FA5}">
                      <a16:colId xmlns:a16="http://schemas.microsoft.com/office/drawing/2014/main" xmlns="" val="20005"/>
                    </a:ext>
                  </a:extLst>
                </a:gridCol>
              </a:tblGrid>
              <a:tr h="157422">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33660">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121779">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228707">
                <a:tc>
                  <a:txBody>
                    <a:bodyPr/>
                    <a:lstStyle/>
                    <a:p>
                      <a:pPr marL="0" algn="l" defTabSz="1219170" rtl="0" eaLnBrk="1" latinLnBrk="0" hangingPunct="1">
                        <a:spcAft>
                          <a:spcPts val="0"/>
                        </a:spcAft>
                      </a:pPr>
                      <a:r>
                        <a:rPr lang="en-US" altLang="zh-CN" sz="900" kern="1200">
                          <a:solidFill>
                            <a:schemeClr val="dk1"/>
                          </a:solidFill>
                          <a:effectLst/>
                          <a:latin typeface="Arial" panose="020B0604020202020204" pitchFamily="34" charset="0"/>
                          <a:ea typeface="+mn-ea"/>
                          <a:cs typeface="Arial" panose="020B0604020202020204" pitchFamily="34" charset="0"/>
                        </a:rPr>
                        <a:t>new</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mn-ea"/>
                          <a:cs typeface="Arial" panose="020B0604020202020204" pitchFamily="34" charset="0"/>
                        </a:rPr>
                        <a:t>Enhancement of Management Data Analytics phase 2 </a:t>
                      </a:r>
                      <a:r>
                        <a:rPr lang="en-US" altLang="zh-CN" sz="900" kern="1200">
                          <a:solidFill>
                            <a:srgbClr val="0000FF"/>
                          </a:solidFill>
                          <a:effectLst/>
                          <a:latin typeface="Arial" panose="020B0604020202020204" pitchFamily="34" charset="0"/>
                          <a:ea typeface="+mn-ea"/>
                          <a:cs typeface="Arial" panose="020B0604020202020204" pitchFamily="34" charset="0"/>
                        </a:rPr>
                        <a:t>(wait for SA approval)</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Intel, NEC</a:t>
                      </a:r>
                      <a:endPar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a:solidFill>
                            <a:schemeClr val="tx1"/>
                          </a:solidFill>
                          <a:effectLst/>
                          <a:latin typeface="Arial" panose="020B0604020202020204" pitchFamily="34" charset="0"/>
                          <a:ea typeface="+mn-ea"/>
                          <a:cs typeface="Arial" panose="020B0604020202020204" pitchFamily="34" charset="0"/>
                        </a:rPr>
                        <a:t>eMDAS_Ph2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chemeClr val="dk1"/>
                          </a:solidFill>
                          <a:latin typeface="Arial" panose="020B0604020202020204" pitchFamily="34" charset="0"/>
                          <a:ea typeface="+mn-ea"/>
                          <a:cs typeface="Arial" panose="020B0604020202020204" pitchFamily="34" charset="0"/>
                        </a:rPr>
                        <a:t>S5-224384</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1"/>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8</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measurement data collection to support RAN intelligence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Intel,</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baseline="0">
                          <a:solidFill>
                            <a:schemeClr val="tx1"/>
                          </a:solidFill>
                          <a:effectLst/>
                          <a:latin typeface="Arial" panose="020B0604020202020204" pitchFamily="34" charset="0"/>
                          <a:ea typeface="+mn-ea"/>
                          <a:cs typeface="Arial" panose="020B0604020202020204" pitchFamily="34" charset="0"/>
                        </a:rPr>
                        <a:t>China Mobile</a:t>
                      </a:r>
                      <a:endParaRPr lang="en-US"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FS_MEDACO_RAN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SP-220488</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19"/>
                  </a:ext>
                </a:extLst>
              </a:tr>
              <a:tr h="133660">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9"/>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217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217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217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900" kern="1200" baseline="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900" kern="120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6"/>
                  </a:ext>
                </a:extLst>
              </a:tr>
              <a:tr h="1641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1217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900" dirty="0">
                          <a:effectLst/>
                          <a:latin typeface="Arial" panose="020B0604020202020204" pitchFamily="34" charset="0"/>
                          <a:ea typeface="宋体" panose="02010600030101010101" pitchFamily="2" charset="-122"/>
                        </a:rPr>
                        <a:t>Study on YANG PUSH </a:t>
                      </a:r>
                      <a:r>
                        <a:rPr lang="en-US" sz="900" dirty="0">
                          <a:solidFill>
                            <a:srgbClr val="0000FF"/>
                          </a:solidFill>
                          <a:effectLst/>
                          <a:latin typeface="Arial" panose="020B0604020202020204" pitchFamily="34" charset="0"/>
                          <a:ea typeface="宋体" panose="02010600030101010101" pitchFamily="2" charset="-122"/>
                        </a:rPr>
                        <a:t>(stopped at SA5#144e)</a:t>
                      </a:r>
                      <a:endParaRPr lang="zh-CN" sz="1200" dirty="0">
                        <a:solidFill>
                          <a:srgbClr val="0000FF"/>
                        </a:solidFill>
                        <a:effectLst/>
                        <a:latin typeface="Times New Roman" panose="02020603050405020304" pitchFamily="18"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8"/>
                  </a:ext>
                </a:extLst>
              </a:tr>
              <a:tr h="22870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18</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China Unicom</a:t>
                      </a:r>
                      <a:endParaRPr lang="zh-CN" altLang="en-US" sz="9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FS_IOT_NTN</a:t>
                      </a:r>
                      <a:endParaRPr lang="zh-CN" altLang="en-US"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SP-220490</a:t>
                      </a:r>
                      <a:endParaRPr lang="zh-CN" alt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2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942456906"/>
              </p:ext>
            </p:extLst>
          </p:nvPr>
        </p:nvGraphicFramePr>
        <p:xfrm>
          <a:off x="6433503" y="1037848"/>
          <a:ext cx="5543747" cy="2275523"/>
        </p:xfrm>
        <a:graphic>
          <a:graphicData uri="http://schemas.openxmlformats.org/drawingml/2006/table">
            <a:tbl>
              <a:tblPr>
                <a:tableStyleId>{5C22544A-7EE6-4342-B048-85BDC9FD1C3A}</a:tableStyleId>
              </a:tblPr>
              <a:tblGrid>
                <a:gridCol w="266240">
                  <a:extLst>
                    <a:ext uri="{9D8B030D-6E8A-4147-A177-3AD203B41FA5}">
                      <a16:colId xmlns:a16="http://schemas.microsoft.com/office/drawing/2014/main" xmlns="" val="20000"/>
                    </a:ext>
                  </a:extLst>
                </a:gridCol>
                <a:gridCol w="2835189">
                  <a:extLst>
                    <a:ext uri="{9D8B030D-6E8A-4147-A177-3AD203B41FA5}">
                      <a16:colId xmlns:a16="http://schemas.microsoft.com/office/drawing/2014/main" xmlns="" val="20001"/>
                    </a:ext>
                  </a:extLst>
                </a:gridCol>
                <a:gridCol w="555254">
                  <a:extLst>
                    <a:ext uri="{9D8B030D-6E8A-4147-A177-3AD203B41FA5}">
                      <a16:colId xmlns:a16="http://schemas.microsoft.com/office/drawing/2014/main" xmlns="" val="20002"/>
                    </a:ext>
                  </a:extLst>
                </a:gridCol>
                <a:gridCol w="1042572">
                  <a:extLst>
                    <a:ext uri="{9D8B030D-6E8A-4147-A177-3AD203B41FA5}">
                      <a16:colId xmlns:a16="http://schemas.microsoft.com/office/drawing/2014/main" xmlns="" val="20003"/>
                    </a:ext>
                  </a:extLst>
                </a:gridCol>
                <a:gridCol w="844492">
                  <a:extLst>
                    <a:ext uri="{9D8B030D-6E8A-4147-A177-3AD203B41FA5}">
                      <a16:colId xmlns:a16="http://schemas.microsoft.com/office/drawing/2014/main" xmlns="" val="20005"/>
                    </a:ext>
                  </a:extLst>
                </a:gridCol>
              </a:tblGrid>
              <a:tr h="171513">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40654">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2"/>
                  </a:ext>
                </a:extLst>
              </a:tr>
              <a:tr h="1300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3"/>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4"/>
                  </a:ext>
                </a:extLst>
              </a:tr>
              <a:tr h="2289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5"/>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6"/>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7"/>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sp>
        <p:nvSpPr>
          <p:cNvPr id="9" name="矩形 8"/>
          <p:cNvSpPr/>
          <p:nvPr/>
        </p:nvSpPr>
        <p:spPr>
          <a:xfrm>
            <a:off x="411846" y="739001"/>
            <a:ext cx="8773296" cy="276999"/>
          </a:xfrm>
          <a:prstGeom prst="rect">
            <a:avLst/>
          </a:prstGeom>
          <a:solidFill>
            <a:schemeClr val="bg1"/>
          </a:solidFill>
        </p:spPr>
        <p:txBody>
          <a:bodyPr wrap="square">
            <a:spAutoFit/>
          </a:bodyPr>
          <a:lstStyle/>
          <a:p>
            <a:r>
              <a:rPr lang="en-US" altLang="zh-CN" sz="1200" b="1">
                <a:solidFill>
                  <a:srgbClr val="0000FF"/>
                </a:solidFill>
                <a:latin typeface="+mn-lt"/>
              </a:rPr>
              <a:t>Altogether </a:t>
            </a:r>
            <a:r>
              <a:rPr lang="en-US" altLang="zh-CN" sz="1200" b="1">
                <a:solidFill>
                  <a:srgbClr val="FF3300"/>
                </a:solidFill>
                <a:latin typeface="+mn-lt"/>
              </a:rPr>
              <a:t>35</a:t>
            </a:r>
            <a:r>
              <a:rPr lang="en-US" altLang="zh-CN" sz="1200" b="1">
                <a:solidFill>
                  <a:srgbClr val="0000FF"/>
                </a:solidFill>
                <a:latin typeface="+mn-lt"/>
              </a:rPr>
              <a:t> </a:t>
            </a:r>
            <a:r>
              <a:rPr lang="en-US" altLang="zh-CN" sz="1200" b="1" dirty="0">
                <a:solidFill>
                  <a:srgbClr val="0000FF"/>
                </a:solidFill>
                <a:latin typeface="+mn-lt"/>
              </a:rPr>
              <a:t>WIs/Sis, including 23 ongoing Sis </a:t>
            </a:r>
            <a:r>
              <a:rPr lang="en-US" altLang="zh-CN" sz="1200" b="1">
                <a:solidFill>
                  <a:srgbClr val="0000FF"/>
                </a:solidFill>
                <a:latin typeface="+mn-lt"/>
              </a:rPr>
              <a:t>and </a:t>
            </a:r>
            <a:r>
              <a:rPr lang="en-US" altLang="zh-CN" sz="1200" b="1" dirty="0">
                <a:solidFill>
                  <a:srgbClr val="0000FF"/>
                </a:solidFill>
                <a:latin typeface="+mn-lt"/>
              </a:rPr>
              <a:t>9</a:t>
            </a:r>
            <a:r>
              <a:rPr lang="en-US" altLang="zh-CN" sz="1200" b="1">
                <a:solidFill>
                  <a:srgbClr val="0000FF"/>
                </a:solidFill>
                <a:latin typeface="+mn-lt"/>
              </a:rPr>
              <a:t> </a:t>
            </a:r>
            <a:r>
              <a:rPr lang="en-US" altLang="zh-CN" sz="1200" b="1" dirty="0">
                <a:solidFill>
                  <a:srgbClr val="0000FF"/>
                </a:solidFill>
                <a:latin typeface="+mn-lt"/>
              </a:rPr>
              <a:t>ongoing </a:t>
            </a:r>
            <a:r>
              <a:rPr lang="en-US" altLang="zh-CN" sz="1200" b="1" dirty="0" err="1">
                <a:solidFill>
                  <a:srgbClr val="0000FF"/>
                </a:solidFill>
                <a:latin typeface="+mn-lt"/>
              </a:rPr>
              <a:t>Wis</a:t>
            </a:r>
            <a:r>
              <a:rPr lang="en-US" altLang="zh-CN" sz="1200" b="1">
                <a:solidFill>
                  <a:srgbClr val="0000FF"/>
                </a:solidFill>
                <a:latin typeface="+mn-lt"/>
              </a:rPr>
              <a:t>, 1 </a:t>
            </a:r>
            <a:r>
              <a:rPr lang="en-US" altLang="zh-CN" sz="1200" b="1" dirty="0">
                <a:solidFill>
                  <a:srgbClr val="0000FF"/>
                </a:solidFill>
                <a:latin typeface="+mn-lt"/>
              </a:rPr>
              <a:t>WI are waiting for </a:t>
            </a:r>
            <a:r>
              <a:rPr lang="en-US" altLang="zh-CN" sz="1200" b="1">
                <a:solidFill>
                  <a:srgbClr val="0000FF"/>
                </a:solidFill>
                <a:latin typeface="+mn-lt"/>
              </a:rPr>
              <a:t>SA approval, 2 studies are finished. </a:t>
            </a:r>
            <a:endParaRPr lang="en-US" altLang="zh-CN" sz="1200" b="1" dirty="0">
              <a:solidFill>
                <a:srgbClr val="0000FF"/>
              </a:solidFill>
              <a:latin typeface="+mn-lt"/>
            </a:endParaRPr>
          </a:p>
        </p:txBody>
      </p:sp>
    </p:spTree>
    <p:extLst>
      <p:ext uri="{BB962C8B-B14F-4D97-AF65-F5344CB8AC3E}">
        <p14:creationId xmlns:p14="http://schemas.microsoft.com/office/powerpoint/2010/main" val="176380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29061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CRs</a:t>
            </a:r>
            <a:endParaRPr lang="sv-SE" sz="3200" kern="0" dirty="0"/>
          </a:p>
        </p:txBody>
      </p:sp>
      <p:sp>
        <p:nvSpPr>
          <p:cNvPr id="2" name="TextBox 1">
            <a:extLst>
              <a:ext uri="{FF2B5EF4-FFF2-40B4-BE49-F238E27FC236}">
                <a16:creationId xmlns:a16="http://schemas.microsoft.com/office/drawing/2014/main" xmlns="" id="{D373AB74-60E4-427A-9FF4-78779C7C6F0D}"/>
              </a:ext>
            </a:extLst>
          </p:cNvPr>
          <p:cNvSpPr txBox="1"/>
          <p:nvPr/>
        </p:nvSpPr>
        <p:spPr>
          <a:xfrm>
            <a:off x="4288536" y="1627632"/>
            <a:ext cx="2351926" cy="338554"/>
          </a:xfrm>
          <a:prstGeom prst="rect">
            <a:avLst/>
          </a:prstGeom>
          <a:noFill/>
        </p:spPr>
        <p:txBody>
          <a:bodyPr wrap="none" rtlCol="0">
            <a:spAutoFit/>
          </a:bodyPr>
          <a:lstStyle/>
          <a:p>
            <a:r>
              <a:rPr lang="fr-FR" sz="1600" dirty="0"/>
              <a:t>No </a:t>
            </a:r>
            <a:r>
              <a:rPr lang="fr-FR" sz="1600" dirty="0" err="1"/>
              <a:t>CRs</a:t>
            </a:r>
            <a:r>
              <a:rPr lang="fr-FR" sz="1600" dirty="0"/>
              <a:t> at </a:t>
            </a:r>
            <a:r>
              <a:rPr lang="fr-FR" sz="1600" dirty="0" err="1"/>
              <a:t>this</a:t>
            </a:r>
            <a:r>
              <a:rPr lang="fr-FR" sz="1600" dirty="0"/>
              <a:t> meeting.</a:t>
            </a:r>
            <a:endParaRPr lang="en-US" sz="1600" dirty="0"/>
          </a:p>
        </p:txBody>
      </p:sp>
    </p:spTree>
    <p:extLst>
      <p:ext uri="{BB962C8B-B14F-4D97-AF65-F5344CB8AC3E}">
        <p14:creationId xmlns:p14="http://schemas.microsoft.com/office/powerpoint/2010/main" val="196438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5572" y="3066161"/>
            <a:ext cx="5663600" cy="1200329"/>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a:solidFill>
                  <a:srgbClr val="FF0000"/>
                </a:solidFill>
                <a:latin typeface="+mn-lt"/>
                <a:cs typeface="Arial" charset="0"/>
              </a:rPr>
              <a:t>RANSC: </a:t>
            </a:r>
            <a:r>
              <a:rPr lang="en-US" altLang="zh-CN" sz="1200" dirty="0">
                <a:solidFill>
                  <a:prstClr val="black"/>
                </a:solidFill>
                <a:latin typeface="Calibri"/>
              </a:rPr>
              <a:t>The following aspects were discussed:</a:t>
            </a:r>
          </a:p>
          <a:p>
            <a:pPr lvl="0" defTabSz="1219170" eaLnBrk="1" fontAlgn="auto" hangingPunct="1">
              <a:spcBef>
                <a:spcPts val="0"/>
              </a:spcBef>
              <a:spcAft>
                <a:spcPts val="0"/>
              </a:spcAft>
              <a:defRPr/>
            </a:pPr>
            <a:r>
              <a:rPr lang="en-US" altLang="zh-CN" sz="1200" dirty="0">
                <a:solidFill>
                  <a:prstClr val="black"/>
                </a:solidFill>
                <a:latin typeface="Calibri"/>
              </a:rPr>
              <a:t>    - Concept and background </a:t>
            </a:r>
          </a:p>
          <a:p>
            <a:pPr lvl="0" defTabSz="1219170" eaLnBrk="1" fontAlgn="auto" hangingPunct="1">
              <a:spcBef>
                <a:spcPts val="0"/>
              </a:spcBef>
              <a:spcAft>
                <a:spcPts val="0"/>
              </a:spcAft>
              <a:defRPr/>
            </a:pPr>
            <a:r>
              <a:rPr lang="en-US" altLang="zh-CN" sz="1200" dirty="0">
                <a:solidFill>
                  <a:prstClr val="black"/>
                </a:solidFill>
                <a:latin typeface="Calibri"/>
              </a:rPr>
              <a:t>    - Updated Use case and requirement for ARCF data handling </a:t>
            </a:r>
          </a:p>
          <a:p>
            <a:pPr lvl="0" defTabSz="1219170" eaLnBrk="1" fontAlgn="auto" hangingPunct="1">
              <a:spcBef>
                <a:spcPts val="0"/>
              </a:spcBef>
              <a:spcAft>
                <a:spcPts val="0"/>
              </a:spcAft>
              <a:defRPr/>
            </a:pPr>
            <a:r>
              <a:rPr lang="en-US" altLang="zh-CN" sz="1200" dirty="0">
                <a:solidFill>
                  <a:prstClr val="black"/>
                </a:solidFill>
                <a:latin typeface="Calibri"/>
              </a:rPr>
              <a:t>    - Use case and requirement for Self-configuration Management</a:t>
            </a:r>
          </a:p>
          <a:p>
            <a:pPr lvl="0" defTabSz="1219170" eaLnBrk="1" fontAlgn="auto" hangingPunct="1">
              <a:spcBef>
                <a:spcPts val="0"/>
              </a:spcBef>
              <a:spcAft>
                <a:spcPts val="0"/>
              </a:spcAft>
              <a:defRPr/>
            </a:pPr>
            <a:r>
              <a:rPr lang="en-US" altLang="zh-CN" sz="1200" dirty="0">
                <a:solidFill>
                  <a:prstClr val="black"/>
                </a:solidFill>
                <a:latin typeface="Calibri"/>
              </a:rPr>
              <a:t>All above </a:t>
            </a:r>
            <a:r>
              <a:rPr lang="en-US" altLang="zh-CN" sz="1200" dirty="0" err="1">
                <a:solidFill>
                  <a:prstClr val="black"/>
                </a:solidFill>
                <a:latin typeface="Calibri"/>
              </a:rPr>
              <a:t>pCRs</a:t>
            </a:r>
            <a:r>
              <a:rPr lang="en-US" altLang="zh-CN" sz="1200" dirty="0">
                <a:solidFill>
                  <a:prstClr val="black"/>
                </a:solidFill>
                <a:latin typeface="Calibri"/>
              </a:rPr>
              <a:t> were noted due to Nokia's and </a:t>
            </a:r>
            <a:r>
              <a:rPr lang="en-US" altLang="zh-CN" sz="1200" dirty="0" err="1">
                <a:solidFill>
                  <a:prstClr val="black"/>
                </a:solidFill>
                <a:latin typeface="Calibri"/>
              </a:rPr>
              <a:t>Ericssion's</a:t>
            </a:r>
            <a:r>
              <a:rPr lang="en-US" altLang="zh-CN" sz="1200" dirty="0">
                <a:solidFill>
                  <a:prstClr val="black"/>
                </a:solidFill>
                <a:latin typeface="Calibri"/>
              </a:rPr>
              <a:t> objections. More offline discussions or rapporteur call may be needed for reaching some agreement.</a:t>
            </a:r>
          </a:p>
        </p:txBody>
      </p:sp>
      <p:sp>
        <p:nvSpPr>
          <p:cNvPr id="10" name="文本框 9"/>
          <p:cNvSpPr txBox="1"/>
          <p:nvPr/>
        </p:nvSpPr>
        <p:spPr>
          <a:xfrm>
            <a:off x="143227" y="257269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483922147"/>
              </p:ext>
            </p:extLst>
          </p:nvPr>
        </p:nvGraphicFramePr>
        <p:xfrm>
          <a:off x="143227" y="1373899"/>
          <a:ext cx="11681826" cy="887730"/>
        </p:xfrm>
        <a:graphic>
          <a:graphicData uri="http://schemas.openxmlformats.org/drawingml/2006/table">
            <a:tbl>
              <a:tblPr firstRow="1" bandRow="1">
                <a:tableStyleId>{5C22544A-7EE6-4342-B048-85BDC9FD1C3A}</a:tableStyleId>
              </a:tblPr>
              <a:tblGrid>
                <a:gridCol w="569276">
                  <a:extLst>
                    <a:ext uri="{9D8B030D-6E8A-4147-A177-3AD203B41FA5}">
                      <a16:colId xmlns:a16="http://schemas.microsoft.com/office/drawing/2014/main" xmlns="" val="20000"/>
                    </a:ext>
                  </a:extLst>
                </a:gridCol>
                <a:gridCol w="3660714">
                  <a:extLst>
                    <a:ext uri="{9D8B030D-6E8A-4147-A177-3AD203B41FA5}">
                      <a16:colId xmlns:a16="http://schemas.microsoft.com/office/drawing/2014/main" xmlns="" val="20001"/>
                    </a:ext>
                  </a:extLst>
                </a:gridCol>
                <a:gridCol w="1493122">
                  <a:extLst>
                    <a:ext uri="{9D8B030D-6E8A-4147-A177-3AD203B41FA5}">
                      <a16:colId xmlns:a16="http://schemas.microsoft.com/office/drawing/2014/main" xmlns="" val="20002"/>
                    </a:ext>
                  </a:extLst>
                </a:gridCol>
                <a:gridCol w="1051296">
                  <a:extLst>
                    <a:ext uri="{9D8B030D-6E8A-4147-A177-3AD203B41FA5}">
                      <a16:colId xmlns:a16="http://schemas.microsoft.com/office/drawing/2014/main" xmlns="" val="3723773406"/>
                    </a:ext>
                  </a:extLst>
                </a:gridCol>
                <a:gridCol w="1733384">
                  <a:extLst>
                    <a:ext uri="{9D8B030D-6E8A-4147-A177-3AD203B41FA5}">
                      <a16:colId xmlns:a16="http://schemas.microsoft.com/office/drawing/2014/main" xmlns="" val="20003"/>
                    </a:ext>
                  </a:extLst>
                </a:gridCol>
                <a:gridCol w="1017767">
                  <a:extLst>
                    <a:ext uri="{9D8B030D-6E8A-4147-A177-3AD203B41FA5}">
                      <a16:colId xmlns:a16="http://schemas.microsoft.com/office/drawing/2014/main" xmlns="" val="20004"/>
                    </a:ext>
                  </a:extLst>
                </a:gridCol>
                <a:gridCol w="1129085">
                  <a:extLst>
                    <a:ext uri="{9D8B030D-6E8A-4147-A177-3AD203B41FA5}">
                      <a16:colId xmlns:a16="http://schemas.microsoft.com/office/drawing/2014/main" xmlns="" val="20005"/>
                    </a:ext>
                  </a:extLst>
                </a:gridCol>
                <a:gridCol w="1027182">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marL="55563" indent="0">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RANSC</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Self-Configuration of RAN NEs (RANSC) (SP-211431)</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a:t>
                      </a: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Mobile,Huawei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28.317</a:t>
                      </a:r>
                    </a:p>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SA#100 (June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a:solidFill>
                            <a:srgbClr val="000000"/>
                          </a:solidFill>
                          <a:effectLst/>
                          <a:latin typeface="微软雅黑" panose="020B0503020204020204" pitchFamily="34" charset="-122"/>
                          <a:ea typeface="+mn-ea"/>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sp>
        <p:nvSpPr>
          <p:cNvPr id="7"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 Intelligence and Automation</a:t>
            </a:r>
          </a:p>
        </p:txBody>
      </p:sp>
    </p:spTree>
    <p:extLst>
      <p:ext uri="{BB962C8B-B14F-4D97-AF65-F5344CB8AC3E}">
        <p14:creationId xmlns:p14="http://schemas.microsoft.com/office/powerpoint/2010/main" val="20598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192257</TotalTime>
  <Words>5396</Words>
  <Application>Microsoft Office PowerPoint</Application>
  <PresentationFormat>宽屏</PresentationFormat>
  <Paragraphs>945</Paragraphs>
  <Slides>27</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Liberation Sans</vt:lpstr>
      <vt:lpstr>MS Mincho</vt:lpstr>
      <vt:lpstr>ＭＳ Ｐゴシック</vt:lpstr>
      <vt:lpstr>ＭＳ Ｐゴシック</vt:lpstr>
      <vt:lpstr>宋体</vt:lpstr>
      <vt:lpstr>宋体</vt:lpstr>
      <vt:lpstr>Microsoft YaHei</vt:lpstr>
      <vt:lpstr>Microsoft YaHei</vt:lpstr>
      <vt:lpstr>Arial</vt:lpstr>
      <vt:lpstr>Calibri</vt:lpstr>
      <vt:lpstr>Times New Roman</vt:lpstr>
      <vt:lpstr>Wingdings</vt:lpstr>
      <vt:lpstr>Office Theme</vt:lpstr>
      <vt:lpstr>    SA5 OAM&amp;P Exec Report SA5#144e, 27 June – 1 July, 2022 e-meeting </vt:lpstr>
      <vt:lpstr>Incoming LSs (SA5 level)</vt:lpstr>
      <vt:lpstr>Incoming LSs (OAM WG level)</vt:lpstr>
      <vt:lpstr>Outgoing LSs</vt:lpstr>
      <vt:lpstr>PowerPoint 演示文稿</vt:lpstr>
      <vt:lpstr>PowerPoint 演示文稿</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New action items from this meeting</vt:lpstr>
      <vt:lpstr>TRs / TSs to be sent to Edithelp  </vt:lpstr>
      <vt:lpstr>Rapporteur calls (draft plan after SA5#144e)</vt:lpstr>
      <vt:lpstr>Thank you!</vt:lpstr>
      <vt:lpstr>PowerPoint 演示文稿</vt:lpstr>
      <vt:lpstr>PowerPoint 演示文稿</vt:lpstr>
      <vt:lpstr>PowerPoint 演示文稿</vt:lpstr>
      <vt:lpstr>PowerPoint 演示文稿</vt:lpstr>
      <vt:lpstr>PowerPoint 演示文稿</vt:lpstr>
      <vt:lpstr>TRs / TSs to be sent to SA#97-e </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0707-1</cp:lastModifiedBy>
  <cp:revision>4665</cp:revision>
  <dcterms:created xsi:type="dcterms:W3CDTF">2008-08-30T09:32:10Z</dcterms:created>
  <dcterms:modified xsi:type="dcterms:W3CDTF">2022-07-08T15:08:43Z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(3)LdMDMej38Tu9EVRRrfVRPMT6glYoAZQYLR8mdYvL7mXF9QoeP05C9vsG4I3EY4ooc594vSsL
G526lV6Ncw1hbZvcgkylBCoitjNYExToJwfWLWBneWe+M9VW4yNYbUvWLTJNqH+6M8MHFx0F
0l9i8V2UEhiO9ZseOuI9y5XP5nehWd21mfDFrhqr4M8XTfe2nVxMUlUdD8H9BYcT4FMm919v
plQeO9EmelOMT0y3Nx</vt:lpwstr>
  </property>
  <property fmtid="{D5CDD505-2E9C-101B-9397-08002B2CF9AE}" pid="3" name="_2015_ms_pID_7253431">
    <vt:lpwstr>tRdwGUeU8+FoTFRzOJVmk3gvKTBneYKYAk5Fc1ryxcsLG9iF8B8XmO
MmWcB6LYPS1xAsWTo3c5kv3a4R29sIOdb2HLf4jU3yAXozvRNcOco3mYmbH4lXxEASL7C7wr
upQwCB+AgWsAHEJa0J8FrNBaSfJoZdTmgpAg17yRPuY06C3IdrfI/arwm0bndB/hMIs12qku
RXm8lCovspuNrMZTFrB6V6XxL6py3+alPDVB</vt:lpwstr>
  </property>
  <property fmtid="{D5CDD505-2E9C-101B-9397-08002B2CF9AE}" pid="4" name="_2015_ms_pID_7253432">
    <vt:lpwstr>TA==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1656918549</vt:lpwstr>
  </property>
</Properties>
</file>