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9"/>
  </p:notesMasterIdLst>
  <p:handoutMasterIdLst>
    <p:handoutMasterId r:id="rId30"/>
  </p:handoutMasterIdLst>
  <p:sldIdLst>
    <p:sldId id="303" r:id="rId2"/>
    <p:sldId id="893" r:id="rId3"/>
    <p:sldId id="923" r:id="rId4"/>
    <p:sldId id="670" r:id="rId5"/>
    <p:sldId id="636" r:id="rId6"/>
    <p:sldId id="726" r:id="rId7"/>
    <p:sldId id="926" r:id="rId8"/>
    <p:sldId id="877" r:id="rId9"/>
    <p:sldId id="914" r:id="rId10"/>
    <p:sldId id="915" r:id="rId11"/>
    <p:sldId id="916" r:id="rId12"/>
    <p:sldId id="912" r:id="rId13"/>
    <p:sldId id="924" r:id="rId14"/>
    <p:sldId id="903" r:id="rId15"/>
    <p:sldId id="925" r:id="rId16"/>
    <p:sldId id="913" r:id="rId17"/>
    <p:sldId id="891" r:id="rId18"/>
    <p:sldId id="860" r:id="rId19"/>
    <p:sldId id="793" r:id="rId20"/>
    <p:sldId id="876" r:id="rId21"/>
    <p:sldId id="704" r:id="rId22"/>
    <p:sldId id="918" r:id="rId23"/>
    <p:sldId id="919" r:id="rId24"/>
    <p:sldId id="895" r:id="rId25"/>
    <p:sldId id="921" r:id="rId26"/>
    <p:sldId id="922" r:id="rId27"/>
    <p:sldId id="737" r:id="rId28"/>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66FF"/>
    <a:srgbClr val="FFFFCC"/>
    <a:srgbClr val="FF3300"/>
    <a:srgbClr val="72AF2F"/>
    <a:srgbClr val="C1E442"/>
    <a:srgbClr val="C6D254"/>
    <a:srgbClr val="000000"/>
    <a:srgbClr val="5C88D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73" autoAdjust="0"/>
    <p:restoredTop sz="97931" autoAdjust="0"/>
  </p:normalViewPr>
  <p:slideViewPr>
    <p:cSldViewPr snapToGrid="0">
      <p:cViewPr varScale="1">
        <p:scale>
          <a:sx n="76" d="100"/>
          <a:sy n="76" d="100"/>
        </p:scale>
        <p:origin x="185" y="5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278" y="-378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7/7/2022</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7/7/2022</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523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spc="300" dirty="0">
                <a:ea typeface="+mn-ea"/>
                <a:cs typeface="Arial" panose="020B0604020202020204" pitchFamily="34" charset="0"/>
              </a:rPr>
              <a:t>S5-224006, SA5#144e, </a:t>
            </a:r>
            <a:r>
              <a:rPr lang="en-US" sz="1100" b="1" spc="300" dirty="0">
                <a:ea typeface="+mn-ea"/>
                <a:cs typeface="Arial" panose="020B0604020202020204" pitchFamily="34" charset="0"/>
              </a:rPr>
              <a:t>e-meeting</a:t>
            </a:r>
            <a:r>
              <a:rPr lang="en-GB" sz="1100" b="1" spc="300" dirty="0">
                <a:ea typeface="+mn-ea"/>
                <a:cs typeface="Arial" panose="020B0604020202020204" pitchFamily="34" charset="0"/>
              </a:rPr>
              <a:t>, 27 June </a:t>
            </a:r>
            <a:r>
              <a:rPr lang="en-US" sz="1100" b="1" spc="300" dirty="0">
                <a:ea typeface="+mn-ea"/>
                <a:cs typeface="Arial" panose="020B0604020202020204" pitchFamily="34" charset="0"/>
              </a:rPr>
              <a:t>– 1 </a:t>
            </a:r>
            <a:r>
              <a:rPr lang="en-US" altLang="zh-CN" sz="1100" b="1" spc="300" dirty="0">
                <a:ea typeface="+mn-ea"/>
                <a:cs typeface="Arial" panose="020B0604020202020204" pitchFamily="34" charset="0"/>
              </a:rPr>
              <a:t>July</a:t>
            </a:r>
            <a:r>
              <a:rPr lang="en-US" sz="1100" b="1" spc="300" dirty="0">
                <a:ea typeface="+mn-ea"/>
                <a:cs typeface="Arial" panose="020B0604020202020204" pitchFamily="34" charset="0"/>
              </a:rPr>
              <a:t> 2022</a:t>
            </a:r>
            <a:endParaRPr lang="en-GB" sz="1100" b="1" spc="300" dirty="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a:t>
            </a:r>
            <a:r>
              <a:rPr lang="en-US" altLang="zh-CN" sz="1067" dirty="0"/>
              <a:t>22</a:t>
            </a:r>
            <a:endParaRPr lang="en-GB" altLang="en-US" sz="1067" dirty="0"/>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https://www.3gpp.org/ftp/TSG_SA/WG5_TM/TSGS5_144e/Docs/S5-224336.zip" TargetMode="External"/><Relationship Id="rId3" Type="http://schemas.openxmlformats.org/officeDocument/2006/relationships/hyperlink" Target="https://www.3gpp.org/ftp/TSG_SA/WG5_TM/TSGS5_144e/Docs/S5-224319.zip" TargetMode="External"/><Relationship Id="rId7" Type="http://schemas.openxmlformats.org/officeDocument/2006/relationships/hyperlink" Target="https://www.3gpp.org/ftp/TSG_SA/WG5_TM/TSGS5_144e/Docs/S5-224334.zip" TargetMode="External"/><Relationship Id="rId2" Type="http://schemas.openxmlformats.org/officeDocument/2006/relationships/hyperlink" Target="https://www.3gpp.org/ftp/TSG_SA/WG5_TM/TSGS5_144e/Docs/S5-224316.zip" TargetMode="External"/><Relationship Id="rId1" Type="http://schemas.openxmlformats.org/officeDocument/2006/relationships/slideLayout" Target="../slideLayouts/slideLayout3.xml"/><Relationship Id="rId6" Type="http://schemas.openxmlformats.org/officeDocument/2006/relationships/hyperlink" Target="https://www.3gpp.org/ftp/TSG_SA/WG5_TM/TSGS5_144e/Docs/S5-224332.zip" TargetMode="External"/><Relationship Id="rId5" Type="http://schemas.openxmlformats.org/officeDocument/2006/relationships/hyperlink" Target="https://www.3gpp.org/ftp/TSG_SA/WG5_TM/TSGS5_144e/Docs/S5-224329.zip" TargetMode="External"/><Relationship Id="rId4" Type="http://schemas.openxmlformats.org/officeDocument/2006/relationships/hyperlink" Target="https://www.3gpp.org/ftp/TSG_SA/WG5_TM/TSGS5_144e/Docs/S5-224323.zip" TargetMode="External"/><Relationship Id="rId9" Type="http://schemas.openxmlformats.org/officeDocument/2006/relationships/hyperlink" Target="https://www.3gpp.org/ftp/TSG_SA/WG5_TM/TSGS5_144e/Docs/S5-224337.zip"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www.3gpp.org/ftp/Email_Discussions/SA5/OAM%20rapporteur%20calls/Rapporteur%20call%20#144e"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hyperlink" Target="https://www.3gpp.org/ftp/TSG_SA/WG5_TM/TSGS5_144e/Docs/S5-224327.zip" TargetMode="External"/><Relationship Id="rId13" Type="http://schemas.openxmlformats.org/officeDocument/2006/relationships/hyperlink" Target="https://www.3gpp.org/ftp/TSG_SA/WG5_TM/TSGS5_144e/Docs/S5-224335.zip" TargetMode="External"/><Relationship Id="rId3" Type="http://schemas.openxmlformats.org/officeDocument/2006/relationships/hyperlink" Target="https://www.3gpp.org/ftp/TSG_SA/WG5_TM/TSGS5_144e/Docs/S5-224321.zip" TargetMode="External"/><Relationship Id="rId7" Type="http://schemas.openxmlformats.org/officeDocument/2006/relationships/hyperlink" Target="https://www.3gpp.org/ftp/TSG_SA/WG5_TM/TSGS5_144e/Docs/S5-224326.zip" TargetMode="External"/><Relationship Id="rId12" Type="http://schemas.openxmlformats.org/officeDocument/2006/relationships/hyperlink" Target="https://www.3gpp.org/ftp/TSG_SA/WG5_TM/TSGS5_144e/Docs/S5-224333.zip" TargetMode="External"/><Relationship Id="rId2" Type="http://schemas.openxmlformats.org/officeDocument/2006/relationships/hyperlink" Target="https://www.3gpp.org/ftp/TSG_SA/WG5_TM/TSGS5_144e/Docs/S5-224317.zip" TargetMode="External"/><Relationship Id="rId1" Type="http://schemas.openxmlformats.org/officeDocument/2006/relationships/slideLayout" Target="../slideLayouts/slideLayout3.xml"/><Relationship Id="rId6" Type="http://schemas.openxmlformats.org/officeDocument/2006/relationships/hyperlink" Target="https://www.3gpp.org/ftp/TSG_SA/WG5_TM/TSGS5_144e/Docs/S5-224325.zip" TargetMode="External"/><Relationship Id="rId11" Type="http://schemas.openxmlformats.org/officeDocument/2006/relationships/hyperlink" Target="https://www.3gpp.org/ftp/TSG_SA/WG5_TM/TSGS5_144e/Docs/S5-224331.zip" TargetMode="External"/><Relationship Id="rId5" Type="http://schemas.openxmlformats.org/officeDocument/2006/relationships/hyperlink" Target="https://www.3gpp.org/ftp/TSG_SA/WG5_TM/TSGS5_144e/Docs/S5-224324.zip" TargetMode="External"/><Relationship Id="rId10" Type="http://schemas.openxmlformats.org/officeDocument/2006/relationships/hyperlink" Target="https://www.3gpp.org/ftp/TSG_SA/WG5_TM/TSGS5_144e/Docs/S5-224330.zip" TargetMode="External"/><Relationship Id="rId4" Type="http://schemas.openxmlformats.org/officeDocument/2006/relationships/hyperlink" Target="https://www.3gpp.org/ftp/TSG_SA/WG5_TM/TSGS5_144e/Docs/S5-224322.zip" TargetMode="External"/><Relationship Id="rId9" Type="http://schemas.openxmlformats.org/officeDocument/2006/relationships/hyperlink" Target="https://www.3gpp.org/ftp/TSG_SA/WG5_TM/TSGS5_144e/Docs/S5-224328.zip" TargetMode="External"/><Relationship Id="rId14" Type="http://schemas.openxmlformats.org/officeDocument/2006/relationships/hyperlink" Target="https://www.3gpp.org/ftp/TSG_SA/WG5_TM/TSGS5_144e/Docs/S5-224338.zip"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3gpp.org/ftp/TSG_SA/WG5_TM/TSGS5_144e/Docs/S5-224056.zip" TargetMode="External"/><Relationship Id="rId2" Type="http://schemas.openxmlformats.org/officeDocument/2006/relationships/hyperlink" Target="https://www.3gpp.org/ftp/TSG_SA/WG5_TM/TSGS5_144e/Docs/S5-224223.zip"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54990" y="2501576"/>
            <a:ext cx="8621712" cy="1468438"/>
          </a:xfrm>
        </p:spPr>
        <p:txBody>
          <a:bodyPr>
            <a:noAutofit/>
          </a:bodyPr>
          <a:lstStyle/>
          <a:p>
            <a:pPr>
              <a:defRPr/>
            </a:pPr>
            <a:r>
              <a:rPr lang="en-GB" sz="4800" b="1" i="1" dirty="0">
                <a:effectLst>
                  <a:outerShdw blurRad="38100" dist="38100" dir="2700000" algn="tl">
                    <a:srgbClr val="C0C0C0"/>
                  </a:outerShdw>
                </a:effectLst>
              </a:rPr>
              <a:t>  </a:t>
            </a:r>
            <a:r>
              <a:rPr lang="en-GB" sz="4800" dirty="0"/>
              <a:t/>
            </a:r>
            <a:br>
              <a:rPr lang="en-GB" sz="4800" dirty="0"/>
            </a:br>
            <a:r>
              <a:rPr lang="en-GB" sz="4800" dirty="0"/>
              <a:t> </a:t>
            </a:r>
            <a:r>
              <a:rPr lang="en-GB" altLang="zh-CN" sz="4800" b="1" dirty="0"/>
              <a:t>SA5 OAM&amp;P Exec Report</a:t>
            </a:r>
            <a:r>
              <a:rPr lang="en-GB" sz="4800" b="1" i="1" dirty="0"/>
              <a:t/>
            </a:r>
            <a:br>
              <a:rPr lang="en-GB" sz="4800" b="1" i="1" dirty="0"/>
            </a:br>
            <a:r>
              <a:rPr lang="fr-FR" sz="2400" dirty="0">
                <a:latin typeface="Arial" pitchFamily="34" charset="0"/>
              </a:rPr>
              <a:t>SA5#144e, 27 June – 1 </a:t>
            </a:r>
            <a:r>
              <a:rPr lang="en-US" altLang="zh-CN" sz="2400" dirty="0">
                <a:latin typeface="Arial" pitchFamily="34" charset="0"/>
              </a:rPr>
              <a:t>July</a:t>
            </a:r>
            <a:r>
              <a:rPr lang="en-US" sz="2400" dirty="0">
                <a:latin typeface="Arial" pitchFamily="34" charset="0"/>
              </a:rPr>
              <a:t>, 2022</a:t>
            </a:r>
            <a:r>
              <a:rPr lang="fr-FR" sz="2400" dirty="0">
                <a:latin typeface="Arial" pitchFamily="34" charset="0"/>
              </a:rPr>
              <a:t/>
            </a:r>
            <a:br>
              <a:rPr lang="fr-FR" sz="2400" dirty="0">
                <a:latin typeface="Arial" pitchFamily="34" charset="0"/>
              </a:rPr>
            </a:br>
            <a:r>
              <a:rPr lang="en-US" sz="2400" dirty="0">
                <a:latin typeface="Arial" pitchFamily="34" charset="0"/>
              </a:rPr>
              <a:t>e-meeting</a:t>
            </a:r>
            <a:r>
              <a:rPr lang="fr-FR" sz="2400" dirty="0">
                <a:latin typeface="Arial" pitchFamily="34" charset="0"/>
              </a:rPr>
              <a:t> </a:t>
            </a: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054990" y="4523069"/>
            <a:ext cx="8534400" cy="1752600"/>
          </a:xfrm>
        </p:spPr>
        <p:txBody>
          <a:bodyPr/>
          <a:lstStyle/>
          <a:p>
            <a:pPr>
              <a:lnSpc>
                <a:spcPct val="80000"/>
              </a:lnSpc>
            </a:pPr>
            <a:r>
              <a:rPr lang="en-US" altLang="en-US" sz="2667" dirty="0"/>
              <a:t/>
            </a:r>
            <a:br>
              <a:rPr lang="en-US" altLang="en-US" sz="2667" dirty="0"/>
            </a:br>
            <a:r>
              <a:rPr lang="en-US" altLang="en-US" sz="2400" dirty="0">
                <a:latin typeface="Arial" charset="0"/>
              </a:rPr>
              <a:t>Zou Lan, </a:t>
            </a:r>
            <a:r>
              <a:rPr lang="en-GB" altLang="zh-CN" sz="2400" dirty="0">
                <a:latin typeface="Arial" charset="0"/>
              </a:rPr>
              <a:t>SA5 Vice-Chair, </a:t>
            </a:r>
            <a:r>
              <a:rPr lang="en-US" altLang="zh-CN" sz="2400" dirty="0">
                <a:latin typeface="Arial" charset="0"/>
              </a:rPr>
              <a:t>HUAWEI</a:t>
            </a:r>
            <a:endParaRPr lang="en-US" altLang="en-US" sz="2400" dirty="0">
              <a:latin typeface="Arial" charset="0"/>
            </a:endParaRPr>
          </a:p>
          <a:p>
            <a:pPr>
              <a:lnSpc>
                <a:spcPct val="80000"/>
              </a:lnSpc>
            </a:pPr>
            <a:r>
              <a:rPr lang="en-US" altLang="en-US" sz="2400" dirty="0">
                <a:latin typeface="Arial" charset="0"/>
              </a:rPr>
              <a:t>Thomas Tovinger, SA5 Chair, </a:t>
            </a:r>
            <a:r>
              <a:rPr lang="en-US" altLang="zh-CN" sz="2400" dirty="0">
                <a:latin typeface="Arial" charset="0"/>
              </a:rPr>
              <a:t>ERICSSON</a:t>
            </a:r>
          </a:p>
          <a:p>
            <a:pPr>
              <a:lnSpc>
                <a:spcPct val="80000"/>
              </a:lnSpc>
            </a:pPr>
            <a:r>
              <a:rPr lang="en-US" altLang="zh-CN" sz="2400" dirty="0">
                <a:latin typeface="Arial" charset="0"/>
              </a:rPr>
              <a:t>Mirko Cano Soveri, MCC</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5574" y="2198391"/>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499709079"/>
              </p:ext>
            </p:extLst>
          </p:nvPr>
        </p:nvGraphicFramePr>
        <p:xfrm>
          <a:off x="196303" y="537828"/>
          <a:ext cx="11799392" cy="3299460"/>
        </p:xfrm>
        <a:graphic>
          <a:graphicData uri="http://schemas.openxmlformats.org/drawingml/2006/table">
            <a:tbl>
              <a:tblPr firstRow="1" bandRow="1">
                <a:tableStyleId>{5C22544A-7EE6-4342-B048-85BDC9FD1C3A}</a:tableStyleId>
              </a:tblPr>
              <a:tblGrid>
                <a:gridCol w="812195">
                  <a:extLst>
                    <a:ext uri="{9D8B030D-6E8A-4147-A177-3AD203B41FA5}">
                      <a16:colId xmlns:a16="http://schemas.microsoft.com/office/drawing/2014/main" xmlns="" val="20000"/>
                    </a:ext>
                  </a:extLst>
                </a:gridCol>
                <a:gridCol w="2530105">
                  <a:extLst>
                    <a:ext uri="{9D8B030D-6E8A-4147-A177-3AD203B41FA5}">
                      <a16:colId xmlns:a16="http://schemas.microsoft.com/office/drawing/2014/main" xmlns="" val="20001"/>
                    </a:ext>
                  </a:extLst>
                </a:gridCol>
                <a:gridCol w="1353312">
                  <a:extLst>
                    <a:ext uri="{9D8B030D-6E8A-4147-A177-3AD203B41FA5}">
                      <a16:colId xmlns:a16="http://schemas.microsoft.com/office/drawing/2014/main" xmlns="" val="20002"/>
                    </a:ext>
                  </a:extLst>
                </a:gridCol>
                <a:gridCol w="2103120">
                  <a:extLst>
                    <a:ext uri="{9D8B030D-6E8A-4147-A177-3AD203B41FA5}">
                      <a16:colId xmlns:a16="http://schemas.microsoft.com/office/drawing/2014/main" xmlns="" val="3811641246"/>
                    </a:ext>
                  </a:extLst>
                </a:gridCol>
                <a:gridCol w="1828800">
                  <a:extLst>
                    <a:ext uri="{9D8B030D-6E8A-4147-A177-3AD203B41FA5}">
                      <a16:colId xmlns:a16="http://schemas.microsoft.com/office/drawing/2014/main" xmlns="" val="20003"/>
                    </a:ext>
                  </a:extLst>
                </a:gridCol>
                <a:gridCol w="1481328">
                  <a:extLst>
                    <a:ext uri="{9D8B030D-6E8A-4147-A177-3AD203B41FA5}">
                      <a16:colId xmlns:a16="http://schemas.microsoft.com/office/drawing/2014/main" xmlns="" val="20004"/>
                    </a:ext>
                  </a:extLst>
                </a:gridCol>
                <a:gridCol w="865102">
                  <a:extLst>
                    <a:ext uri="{9D8B030D-6E8A-4147-A177-3AD203B41FA5}">
                      <a16:colId xmlns:a16="http://schemas.microsoft.com/office/drawing/2014/main" xmlns="" val="20005"/>
                    </a:ext>
                  </a:extLst>
                </a:gridCol>
                <a:gridCol w="825430">
                  <a:extLst>
                    <a:ext uri="{9D8B030D-6E8A-4147-A177-3AD203B41FA5}">
                      <a16:colId xmlns:a16="http://schemas.microsoft.com/office/drawing/2014/main" xmlns="" val="20006"/>
                    </a:ext>
                  </a:extLst>
                </a:gridCol>
              </a:tblGrid>
              <a:tr h="419877">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a:t>
                      </a:r>
                      <a:r>
                        <a:rPr lang="en-US" sz="1200" b="1" kern="1200" dirty="0">
                          <a:solidFill>
                            <a:schemeClr val="lt1"/>
                          </a:solidFill>
                          <a:latin typeface="+mn-lt"/>
                          <a:ea typeface="+mn-ea"/>
                          <a:cs typeface="Arial" panose="020B0604020202020204" pitchFamily="34" charset="0"/>
                        </a:rPr>
                        <a:t>/SI</a:t>
                      </a:r>
                      <a:r>
                        <a:rPr lang="en-GB" sz="1200" b="1" kern="1200" dirty="0">
                          <a:solidFill>
                            <a:schemeClr val="lt1"/>
                          </a:solidFill>
                          <a:latin typeface="+mn-lt"/>
                          <a:ea typeface="+mn-ea"/>
                          <a:cs typeface="Arial" panose="020B0604020202020204" pitchFamily="34" charset="0"/>
                        </a:rPr>
                        <a:t> </a:t>
                      </a:r>
                      <a:r>
                        <a:rPr lang="en-US" altLang="zh-CN" sz="1200" b="1" kern="1200" dirty="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Rapporteur</a:t>
                      </a: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TS</a:t>
                      </a: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extLst>
                  <a:ext uri="{0D108BD9-81ED-4DB2-BD59-A6C34878D82A}">
                    <a16:rowId xmlns:a16="http://schemas.microsoft.com/office/drawing/2014/main" xmlns="" val="10000"/>
                  </a:ext>
                </a:extLst>
              </a:tr>
              <a:tr h="188945">
                <a:tc>
                  <a:txBody>
                    <a:bodyPr/>
                    <a:lstStyle/>
                    <a:p>
                      <a:pPr marL="55563" indent="0" algn="just">
                        <a:spcAft>
                          <a:spcPts val="0"/>
                        </a:spcAft>
                      </a:pPr>
                      <a:r>
                        <a:rPr lang="en-US" altLang="zh-CN" sz="1050" b="1" kern="100" dirty="0">
                          <a:effectLst/>
                          <a:latin typeface="Calibri" panose="020F0502020204030204" pitchFamily="34" charset="0"/>
                          <a:ea typeface="+mn-ea"/>
                          <a:cs typeface="Times New Roman" panose="02020603050405020304" pitchFamily="18" charset="0"/>
                        </a:rPr>
                        <a:t>NSRULE</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Network slicing provisioning rules (NSRULE) (SP-211449)</a:t>
                      </a: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Ericsson</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28.531, 28.541</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SA#97(Sep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smtClean="0">
                          <a:solidFill>
                            <a:srgbClr val="000000"/>
                          </a:solidFill>
                          <a:effectLst/>
                          <a:latin typeface="微软雅黑" panose="020B0503020204020204" pitchFamily="34" charset="-122"/>
                          <a:ea typeface="+mn-ea"/>
                          <a:cs typeface="Arial" panose="020B0604020202020204" pitchFamily="34" charset="0"/>
                        </a:rPr>
                        <a:t>0-&gt;15-&gt;35-</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&gt;45%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1"/>
                  </a:ext>
                </a:extLst>
              </a:tr>
              <a:tr h="188945">
                <a:tc>
                  <a:txBody>
                    <a:bodyPr/>
                    <a:lstStyle/>
                    <a:p>
                      <a:pPr marL="55563" indent="0" algn="just">
                        <a:spcAft>
                          <a:spcPts val="0"/>
                        </a:spcAft>
                      </a:pPr>
                      <a:r>
                        <a:rPr lang="en-US" altLang="zh-CN" sz="1050" b="1" kern="100" dirty="0">
                          <a:effectLst/>
                          <a:latin typeface="Calibri" panose="020F0502020204030204" pitchFamily="34" charset="0"/>
                          <a:ea typeface="+mn-ea"/>
                          <a:cs typeface="Times New Roman" panose="02020603050405020304" pitchFamily="18" charset="0"/>
                        </a:rPr>
                        <a:t>AdNRM_ph2</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Additional NRM features Phase 2 (AdNRM_ph2) (SP-220351)</a:t>
                      </a: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Nokia, Nokia Shanghai Bell</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28.540, 28.541, 28.622, 28.623</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SA#99(Mar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smtClean="0">
                          <a:solidFill>
                            <a:srgbClr val="000000"/>
                          </a:solidFill>
                          <a:effectLst/>
                          <a:latin typeface="微软雅黑" panose="020B0503020204020204" pitchFamily="34" charset="-122"/>
                          <a:ea typeface="+mn-ea"/>
                          <a:cs typeface="Arial" panose="020B0604020202020204" pitchFamily="34" charset="0"/>
                        </a:rPr>
                        <a:t>0-&gt;5-&gt;7-</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&gt;10% </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2"/>
                  </a:ext>
                </a:extLst>
              </a:tr>
              <a:tr h="206440">
                <a:tc>
                  <a:txBody>
                    <a:bodyPr/>
                    <a:lstStyle/>
                    <a:p>
                      <a:pPr marL="55563" indent="0" algn="just">
                        <a:spcAft>
                          <a:spcPts val="0"/>
                        </a:spcAft>
                      </a:pPr>
                      <a:r>
                        <a:rPr lang="en-US" altLang="zh-CN" sz="1050" b="1" kern="100" dirty="0" err="1">
                          <a:solidFill>
                            <a:schemeClr val="tx1"/>
                          </a:solidFill>
                          <a:effectLst/>
                          <a:latin typeface="Calibri" panose="020F0502020204030204" pitchFamily="34" charset="0"/>
                          <a:ea typeface="+mn-ea"/>
                          <a:cs typeface="Times New Roman" panose="02020603050405020304" pitchFamily="18" charset="0"/>
                        </a:rPr>
                        <a:t>eECM</a:t>
                      </a:r>
                      <a:endParaRPr lang="zh-CN" sz="105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Enhanced Edge Computing Management (</a:t>
                      </a:r>
                      <a:r>
                        <a:rPr lang="en-US" sz="900"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eECM</a:t>
                      </a: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(SP-220154)</a:t>
                      </a: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Samsung, Intel</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28.531, 28.532, 28.538, 28.541, 28.552, 28.554</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b="0" kern="1200" dirty="0">
                          <a:solidFill>
                            <a:srgbClr val="000000"/>
                          </a:solidFill>
                          <a:effectLst/>
                          <a:latin typeface="微软雅黑" panose="020B0503020204020204" pitchFamily="34" charset="-122"/>
                          <a:ea typeface="+mn-ea"/>
                          <a:cs typeface="Arial" panose="020B0604020202020204" pitchFamily="34" charset="0"/>
                        </a:rPr>
                        <a:t>SA#100 (Jun 2023)</a:t>
                      </a:r>
                      <a:endParaRPr lang="en-US" sz="900" b="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smtClean="0">
                          <a:solidFill>
                            <a:srgbClr val="000000"/>
                          </a:solidFill>
                          <a:effectLst/>
                          <a:latin typeface="微软雅黑" panose="020B0503020204020204" pitchFamily="34" charset="-122"/>
                          <a:ea typeface="+mn-ea"/>
                          <a:cs typeface="Arial" panose="020B0604020202020204" pitchFamily="34" charset="0"/>
                        </a:rPr>
                        <a:t>0-&gt;5-&gt;10-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&gt;20%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3"/>
                  </a:ext>
                </a:extLst>
              </a:tr>
              <a:tr h="206440">
                <a:tc>
                  <a:txBody>
                    <a:bodyPr/>
                    <a:lstStyle/>
                    <a:p>
                      <a:pPr marL="55563" indent="0" algn="l">
                        <a:spcAft>
                          <a:spcPts val="0"/>
                        </a:spcAft>
                      </a:pPr>
                      <a:r>
                        <a:rPr lang="en-US" altLang="zh-CN" sz="1100" b="1" dirty="0">
                          <a:solidFill>
                            <a:schemeClr val="tx1"/>
                          </a:solidFill>
                          <a:effectLst/>
                          <a:latin typeface="+mn-lt"/>
                          <a:ea typeface="+mn-ea"/>
                        </a:rPr>
                        <a:t>PM_KPI_5G_Ph3</a:t>
                      </a:r>
                      <a:endParaRPr lang="zh-CN" sz="1100" b="1" dirty="0">
                        <a:solidFill>
                          <a:schemeClr val="tx1"/>
                        </a:solidFill>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55563" indent="0" algn="l">
                        <a:spcAft>
                          <a:spcPts val="0"/>
                        </a:spcAft>
                      </a:pPr>
                      <a:r>
                        <a:rPr lang="en-US" altLang="zh-CN" sz="1100" dirty="0">
                          <a:effectLst/>
                          <a:latin typeface="+mn-lt"/>
                          <a:ea typeface="+mn-ea"/>
                        </a:rPr>
                        <a:t>5G performance measurements and KPIs phase 3</a:t>
                      </a:r>
                      <a:endParaRPr lang="zh-CN" sz="1100" dirty="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55563" marR="0" lvl="0" indent="0" algn="l" defTabSz="1219170" rtl="0" eaLnBrk="1" fontAlgn="auto" latinLnBrk="0" hangingPunct="1">
                        <a:lnSpc>
                          <a:spcPct val="100000"/>
                        </a:lnSpc>
                        <a:spcBef>
                          <a:spcPts val="1200"/>
                        </a:spcBef>
                        <a:spcAft>
                          <a:spcPts val="0"/>
                        </a:spcAft>
                        <a:buClrTx/>
                        <a:buSzTx/>
                        <a:buFontTx/>
                        <a:buNone/>
                        <a:tabLst/>
                        <a:defRPr/>
                      </a:pPr>
                      <a:r>
                        <a:rPr lang="sv-SE" altLang="zh-CN" sz="1100" b="0" kern="1200" dirty="0">
                          <a:solidFill>
                            <a:schemeClr val="dk1"/>
                          </a:solidFill>
                          <a:effectLst/>
                          <a:latin typeface="+mn-lt"/>
                          <a:ea typeface="+mn-ea"/>
                          <a:cs typeface="Arial" panose="020B0604020202020204" pitchFamily="34" charset="0"/>
                        </a:rPr>
                        <a:t>China Telecom</a:t>
                      </a:r>
                    </a:p>
                  </a:txBody>
                  <a:tcPr marL="68580" marR="68580" marT="0"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fr-FR" altLang="zh-CN" sz="1100" kern="1200" dirty="0">
                          <a:solidFill>
                            <a:schemeClr val="dk1"/>
                          </a:solidFill>
                          <a:effectLst/>
                          <a:latin typeface="+mn-lt"/>
                          <a:ea typeface="SimSun" panose="02010600030101010101" pitchFamily="2" charset="-122"/>
                          <a:cs typeface="+mn-cs"/>
                        </a:rPr>
                        <a:t>28.550,28.552,28.554,32.425</a:t>
                      </a:r>
                      <a:endParaRPr lang="en-US" altLang="zh-CN"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a:solidFill>
                            <a:schemeClr val="dk1"/>
                          </a:solidFill>
                          <a:effectLst/>
                          <a:latin typeface="+mn-lt"/>
                          <a:ea typeface="+mn-ea"/>
                          <a:cs typeface="Arial" panose="020B0604020202020204" pitchFamily="34" charset="0"/>
                        </a:rPr>
                        <a:t>SA#102 (Dec. 2023)</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a:solidFill>
                            <a:schemeClr val="dk1"/>
                          </a:solidFill>
                          <a:effectLst/>
                          <a:latin typeface="+mn-lt"/>
                          <a:ea typeface="+mn-ea"/>
                          <a:cs typeface="Arial" panose="020B0604020202020204" pitchFamily="34" charset="0"/>
                        </a:rPr>
                        <a:t>0 -&gt; 5%</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mn-lt"/>
                          <a:ea typeface="SimSun" panose="02010600030101010101" pitchFamily="2" charset="-122"/>
                          <a:cs typeface="+mn-cs"/>
                        </a:rPr>
                        <a:t>SA2,RAN2,RAN3</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4164029932"/>
                  </a:ext>
                </a:extLst>
              </a:tr>
              <a:tr h="206440">
                <a:tc>
                  <a:txBody>
                    <a:bodyPr/>
                    <a:lstStyle/>
                    <a:p>
                      <a:pPr marL="55563" indent="0" algn="l">
                        <a:spcAft>
                          <a:spcPts val="0"/>
                        </a:spcAft>
                      </a:pPr>
                      <a:r>
                        <a:rPr lang="en-GB" sz="1100" b="1" dirty="0" err="1">
                          <a:solidFill>
                            <a:schemeClr val="tx1"/>
                          </a:solidFill>
                          <a:effectLst/>
                          <a:latin typeface="+mn-lt"/>
                          <a:ea typeface="宋体" panose="02010600030101010101" pitchFamily="2" charset="-122"/>
                          <a:cs typeface="Arial" panose="020B0604020202020204" pitchFamily="34" charset="0"/>
                        </a:rPr>
                        <a:t>eQoE</a:t>
                      </a:r>
                      <a:endParaRPr lang="zh-CN" sz="11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55563" indent="0" algn="l">
                        <a:spcAft>
                          <a:spcPts val="0"/>
                        </a:spcAft>
                      </a:pPr>
                      <a:r>
                        <a:rPr lang="en-GB" sz="1100" dirty="0">
                          <a:solidFill>
                            <a:srgbClr val="000000"/>
                          </a:solidFill>
                          <a:effectLst/>
                          <a:latin typeface="+mn-lt"/>
                          <a:ea typeface="宋体" panose="02010600030101010101" pitchFamily="2" charset="-122"/>
                          <a:cs typeface="Arial" panose="020B0604020202020204" pitchFamily="34" charset="0"/>
                        </a:rPr>
                        <a:t>Enhancement of </a:t>
                      </a:r>
                      <a:r>
                        <a:rPr lang="en-GB" sz="1100" dirty="0" err="1">
                          <a:solidFill>
                            <a:srgbClr val="000000"/>
                          </a:solidFill>
                          <a:effectLst/>
                          <a:latin typeface="+mn-lt"/>
                          <a:ea typeface="宋体" panose="02010600030101010101" pitchFamily="2" charset="-122"/>
                          <a:cs typeface="Arial" panose="020B0604020202020204" pitchFamily="34" charset="0"/>
                        </a:rPr>
                        <a:t>QoE</a:t>
                      </a:r>
                      <a:r>
                        <a:rPr lang="en-GB" sz="1100" dirty="0">
                          <a:solidFill>
                            <a:srgbClr val="000000"/>
                          </a:solidFill>
                          <a:effectLst/>
                          <a:latin typeface="+mn-lt"/>
                          <a:ea typeface="宋体" panose="02010600030101010101" pitchFamily="2" charset="-122"/>
                          <a:cs typeface="Arial" panose="020B0604020202020204" pitchFamily="34" charset="0"/>
                        </a:rPr>
                        <a:t> Measurement Collection (SP-220708)</a:t>
                      </a:r>
                      <a:endParaRPr lang="zh-CN" sz="110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55563" marR="0" lvl="0" indent="0" algn="l" defTabSz="1219170" rtl="0" eaLnBrk="1" fontAlgn="auto" latinLnBrk="0" hangingPunct="1">
                        <a:lnSpc>
                          <a:spcPct val="100000"/>
                        </a:lnSpc>
                        <a:spcBef>
                          <a:spcPts val="0"/>
                        </a:spcBef>
                        <a:spcAft>
                          <a:spcPts val="0"/>
                        </a:spcAft>
                        <a:buClrTx/>
                        <a:buSzTx/>
                        <a:buFontTx/>
                        <a:buNone/>
                        <a:tabLst/>
                        <a:defRPr/>
                      </a:pPr>
                      <a:r>
                        <a:rPr lang="en-US" altLang="zh-CN" sz="1100" b="0" kern="1200" dirty="0">
                          <a:solidFill>
                            <a:schemeClr val="dk1"/>
                          </a:solidFill>
                          <a:effectLst/>
                          <a:latin typeface="+mn-lt"/>
                          <a:ea typeface="+mn-ea"/>
                          <a:cs typeface="Arial" panose="020B0604020202020204" pitchFamily="34" charset="0"/>
                        </a:rPr>
                        <a:t>Ericsson</a:t>
                      </a:r>
                      <a:endParaRPr lang="sv-SE" sz="1100" b="0" kern="1200" dirty="0">
                        <a:solidFill>
                          <a:schemeClr val="dk1"/>
                        </a:solidFill>
                        <a:effectLst/>
                        <a:latin typeface="+mn-lt"/>
                        <a:ea typeface="+mn-ea"/>
                        <a:cs typeface="Arial" panose="020B0604020202020204" pitchFamily="34" charset="0"/>
                      </a:endParaRPr>
                    </a:p>
                  </a:txBody>
                  <a:tcPr marL="68580" marR="68580" marT="0" marB="0">
                    <a:solidFill>
                      <a:schemeClr val="tx2">
                        <a:lumMod val="20000"/>
                        <a:lumOff val="80000"/>
                      </a:schemeClr>
                    </a:solidFill>
                  </a:tcPr>
                </a:tc>
                <a:tc>
                  <a:txBody>
                    <a:bodyPr/>
                    <a:lstStyle/>
                    <a:p>
                      <a:pPr algn="ctr">
                        <a:spcAft>
                          <a:spcPts val="0"/>
                        </a:spcAft>
                      </a:pPr>
                      <a:r>
                        <a:rPr lang="sv-SE" sz="1100" b="0" kern="1200" dirty="0">
                          <a:solidFill>
                            <a:schemeClr val="dk1"/>
                          </a:solidFill>
                          <a:effectLst/>
                          <a:latin typeface="+mn-lt"/>
                          <a:ea typeface="+mn-ea"/>
                          <a:cs typeface="Arial" panose="020B0604020202020204" pitchFamily="34" charset="0"/>
                        </a:rPr>
                        <a:t>28.307/28.308/28.309/28.404/28.405/28.406/28.622/28.623/28.533</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a:solidFill>
                            <a:schemeClr val="dk1"/>
                          </a:solidFill>
                          <a:effectLst/>
                          <a:latin typeface="+mn-lt"/>
                          <a:ea typeface="+mn-ea"/>
                          <a:cs typeface="Arial" panose="020B0604020202020204" pitchFamily="34" charset="0"/>
                        </a:rPr>
                        <a:t>SA#98 (Dec. 2022)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fr-FR" altLang="zh-CN" sz="1100" b="0" kern="1200" dirty="0">
                          <a:solidFill>
                            <a:schemeClr val="tx1"/>
                          </a:solidFill>
                          <a:effectLst/>
                          <a:latin typeface="+mn-lt"/>
                          <a:ea typeface="+mn-ea"/>
                          <a:cs typeface="Arial" panose="020B0604020202020204" pitchFamily="34" charset="0"/>
                        </a:rPr>
                        <a:t>0-&gt;0%</a:t>
                      </a:r>
                      <a:endParaRPr lang="sv-SE" altLang="zh-CN"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a:solidFill>
                            <a:schemeClr val="tx1"/>
                          </a:solidFill>
                          <a:effectLst/>
                          <a:latin typeface="+mn-lt"/>
                          <a:ea typeface="+mn-ea"/>
                          <a:cs typeface="Arial" panose="020B0604020202020204" pitchFamily="34" charset="0"/>
                        </a:rPr>
                        <a:t>RAN2/RAN3/SA4/CT1/CT4</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558282176"/>
                  </a:ext>
                </a:extLst>
              </a:tr>
              <a:tr h="206440">
                <a:tc>
                  <a:txBody>
                    <a:bodyPr/>
                    <a:lstStyle/>
                    <a:p>
                      <a:pPr marL="55563" indent="0" algn="l">
                        <a:spcAft>
                          <a:spcPts val="0"/>
                        </a:spcAft>
                      </a:pPr>
                      <a:r>
                        <a:rPr lang="en-US" altLang="zh-CN" sz="1100" b="1" dirty="0">
                          <a:solidFill>
                            <a:schemeClr val="tx1"/>
                          </a:solidFill>
                          <a:effectLst/>
                          <a:latin typeface="+mn-lt"/>
                          <a:ea typeface="+mn-ea"/>
                        </a:rPr>
                        <a:t>MSAC</a:t>
                      </a:r>
                      <a:endParaRPr lang="zh-CN" sz="1100" b="1" dirty="0">
                        <a:solidFill>
                          <a:schemeClr val="tx1"/>
                        </a:solidFill>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55563" indent="0" algn="l">
                        <a:spcAft>
                          <a:spcPts val="0"/>
                        </a:spcAft>
                      </a:pPr>
                      <a:r>
                        <a:rPr lang="en-US" altLang="zh-CN" sz="1100" dirty="0">
                          <a:effectLst/>
                          <a:latin typeface="+mn-lt"/>
                          <a:ea typeface="+mn-ea"/>
                        </a:rPr>
                        <a:t>Access control for management service (SP-220692)</a:t>
                      </a:r>
                      <a:endParaRPr lang="zh-CN" sz="1100" dirty="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55563" marR="0" lvl="0" indent="0" algn="l" defTabSz="1219170" rtl="0" eaLnBrk="1" fontAlgn="auto" latinLnBrk="0" hangingPunct="1">
                        <a:lnSpc>
                          <a:spcPct val="100000"/>
                        </a:lnSpc>
                        <a:spcBef>
                          <a:spcPts val="1200"/>
                        </a:spcBef>
                        <a:spcAft>
                          <a:spcPts val="0"/>
                        </a:spcAft>
                        <a:buClrTx/>
                        <a:buSzTx/>
                        <a:buFontTx/>
                        <a:buNone/>
                        <a:tabLst/>
                        <a:defRPr/>
                      </a:pPr>
                      <a:r>
                        <a:rPr lang="sv-SE" sz="1100" b="0" kern="1200" dirty="0">
                          <a:solidFill>
                            <a:schemeClr val="dk1"/>
                          </a:solidFill>
                          <a:effectLst/>
                          <a:latin typeface="+mn-lt"/>
                          <a:ea typeface="+mn-ea"/>
                          <a:cs typeface="Arial" panose="020B0604020202020204" pitchFamily="34" charset="0"/>
                        </a:rPr>
                        <a:t>Nokia</a:t>
                      </a:r>
                      <a:endParaRPr lang="sv-SE" altLang="zh-CN" sz="1100" b="0" kern="1200" dirty="0">
                        <a:solidFill>
                          <a:schemeClr val="dk1"/>
                        </a:solidFill>
                        <a:effectLst/>
                        <a:latin typeface="+mn-lt"/>
                        <a:ea typeface="+mn-ea"/>
                        <a:cs typeface="Arial" panose="020B0604020202020204" pitchFamily="34" charset="0"/>
                      </a:endParaRPr>
                    </a:p>
                  </a:txBody>
                  <a:tcPr marL="68580" marR="68580" marT="0"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dk1"/>
                          </a:solidFill>
                          <a:effectLst/>
                          <a:latin typeface="+mn-lt"/>
                          <a:ea typeface="SimSun" panose="02010600030101010101" pitchFamily="2" charset="-122"/>
                          <a:cs typeface="+mn-cs"/>
                        </a:rPr>
                        <a:t>28.533/28.622/28.623/28.532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a:solidFill>
                            <a:schemeClr val="dk1"/>
                          </a:solidFill>
                          <a:effectLst/>
                          <a:latin typeface="+mn-lt"/>
                          <a:ea typeface="+mn-ea"/>
                          <a:cs typeface="Arial" panose="020B0604020202020204" pitchFamily="34" charset="0"/>
                        </a:rPr>
                        <a:t>SA#98 (Dec. 2022)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fr-FR" altLang="zh-CN" sz="1100" b="0" kern="1200" dirty="0">
                          <a:solidFill>
                            <a:schemeClr val="tx1"/>
                          </a:solidFill>
                          <a:effectLst/>
                          <a:latin typeface="+mn-lt"/>
                          <a:ea typeface="+mn-ea"/>
                          <a:cs typeface="Arial" panose="020B0604020202020204" pitchFamily="34" charset="0"/>
                        </a:rPr>
                        <a:t>67-&gt;67% </a:t>
                      </a:r>
                      <a:endParaRPr lang="sv-SE" altLang="zh-CN"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mn-lt"/>
                          <a:ea typeface="SimSun" panose="02010600030101010101" pitchFamily="2" charset="-122"/>
                          <a:cs typeface="+mn-cs"/>
                        </a:rPr>
                        <a:t>SA3</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3904578154"/>
                  </a:ext>
                </a:extLst>
              </a:tr>
              <a:tr h="206440">
                <a:tc>
                  <a:txBody>
                    <a:bodyPr/>
                    <a:lstStyle/>
                    <a:p>
                      <a:pPr marL="55563" indent="0" algn="just">
                        <a:spcAft>
                          <a:spcPts val="0"/>
                        </a:spcAft>
                      </a:pPr>
                      <a:r>
                        <a:rPr lang="fr-FR" altLang="zh-CN" sz="1050" b="1" kern="100" dirty="0" err="1">
                          <a:effectLst/>
                          <a:latin typeface="Calibri" panose="020F0502020204030204" pitchFamily="34" charset="0"/>
                          <a:ea typeface="宋体" panose="02010600030101010101" pitchFamily="2" charset="-122"/>
                          <a:cs typeface="Times New Roman" panose="02020603050405020304" pitchFamily="18" charset="0"/>
                        </a:rPr>
                        <a:t>eNETSLICE_PRO</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Network slice provisioning enhancement</a:t>
                      </a:r>
                    </a:p>
                  </a:txBody>
                  <a:tcPr marL="9525" marR="9525" marT="9525" marB="9525">
                    <a:solidFill>
                      <a:schemeClr val="tx2">
                        <a:lumMod val="20000"/>
                        <a:lumOff val="80000"/>
                      </a:schemeClr>
                    </a:solidFill>
                  </a:tcPr>
                </a:tc>
                <a:tc>
                  <a:txBody>
                    <a:bodyPr/>
                    <a:lstStyle/>
                    <a:p>
                      <a:pPr marL="55563" indent="0" algn="l">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Samsung</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28.531,28.541</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SA#97 (Sept. 2022)</a:t>
                      </a: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85-&gt;85%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
        <p:nvSpPr>
          <p:cNvPr id="7" name="矩形 6"/>
          <p:cNvSpPr/>
          <p:nvPr/>
        </p:nvSpPr>
        <p:spPr>
          <a:xfrm>
            <a:off x="105508" y="3824770"/>
            <a:ext cx="5554628" cy="2462213"/>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100" b="1" dirty="0">
                <a:solidFill>
                  <a:srgbClr val="FF0000"/>
                </a:solidFill>
                <a:latin typeface="+mn-lt"/>
                <a:cs typeface="Arial" charset="0"/>
              </a:rPr>
              <a:t>NSRULE</a:t>
            </a:r>
          </a:p>
          <a:p>
            <a:pPr marL="171450" lvl="0" indent="-171450" defTabSz="1219170">
              <a:buFont typeface="Wingdings" panose="05000000000000000000" pitchFamily="2" charset="2"/>
              <a:buChar char="Ø"/>
              <a:defRPr/>
            </a:pPr>
            <a:r>
              <a:rPr lang="en-US" altLang="zh-CN" sz="1100" dirty="0">
                <a:latin typeface="+mn-lt"/>
              </a:rPr>
              <a:t>The group discussed network slice provisioning rules requirements to support provisioning rules for network slicing and impacts on network slicing resource model.  Parts of the proposals were agreed, more work is needed to come to complete solution for solving the use case. </a:t>
            </a:r>
          </a:p>
          <a:p>
            <a:pPr lvl="0" defTabSz="1219170">
              <a:defRPr/>
            </a:pPr>
            <a:r>
              <a:rPr lang="en-US" altLang="zh-CN" sz="1100" b="1" dirty="0">
                <a:solidFill>
                  <a:srgbClr val="FF0000"/>
                </a:solidFill>
                <a:latin typeface="+mn-lt"/>
                <a:cs typeface="Arial" charset="0"/>
              </a:rPr>
              <a:t>AdNRM_ph2</a:t>
            </a:r>
          </a:p>
          <a:p>
            <a:pPr marL="171450" indent="-171450" defTabSz="1219170">
              <a:buFont typeface="Wingdings" panose="05000000000000000000" pitchFamily="2" charset="2"/>
              <a:buChar char="Ø"/>
              <a:defRPr/>
            </a:pPr>
            <a:r>
              <a:rPr lang="en-US" altLang="zh-CN" sz="1100" dirty="0">
                <a:latin typeface="+mn-lt"/>
              </a:rPr>
              <a:t>5GC NRM enhancement for NF profile and </a:t>
            </a:r>
            <a:r>
              <a:rPr lang="en-US" altLang="zh-CN" sz="1100" dirty="0" err="1">
                <a:latin typeface="+mn-lt"/>
              </a:rPr>
              <a:t>UPFFunction</a:t>
            </a:r>
            <a:r>
              <a:rPr lang="en-US" altLang="zh-CN" sz="1100" dirty="0">
                <a:latin typeface="+mn-lt"/>
              </a:rPr>
              <a:t>, input to </a:t>
            </a:r>
            <a:r>
              <a:rPr lang="en-US" altLang="zh-CN" sz="1100" dirty="0" err="1">
                <a:latin typeface="+mn-lt"/>
              </a:rPr>
              <a:t>draftCR</a:t>
            </a:r>
            <a:r>
              <a:rPr lang="en-US" altLang="zh-CN" sz="1100" dirty="0">
                <a:latin typeface="+mn-lt"/>
              </a:rPr>
              <a:t> regarding Add Scheduler IOC stage 2/3, Add BWP set support to NRM discussed and accepted</a:t>
            </a:r>
          </a:p>
          <a:p>
            <a:pPr marL="171450" indent="-171450" defTabSz="1219170">
              <a:buFont typeface="Wingdings" panose="05000000000000000000" pitchFamily="2" charset="2"/>
              <a:buChar char="Ø"/>
              <a:defRPr/>
            </a:pPr>
            <a:r>
              <a:rPr lang="en-US" altLang="zh-CN" sz="1100" dirty="0">
                <a:latin typeface="+mn-lt"/>
              </a:rPr>
              <a:t>Enhancing </a:t>
            </a:r>
            <a:r>
              <a:rPr lang="en-US" altLang="zh-CN" sz="1100" dirty="0" err="1">
                <a:latin typeface="+mn-lt"/>
              </a:rPr>
              <a:t>PerfMetricJob</a:t>
            </a:r>
            <a:r>
              <a:rPr lang="en-US" altLang="zh-CN" sz="1100" dirty="0">
                <a:latin typeface="+mn-lt"/>
              </a:rPr>
              <a:t> by service execution condition stage2/3, add missing definitions of common data type, Enhanced QoS model for RLC and PDCP and Add missing </a:t>
            </a:r>
            <a:r>
              <a:rPr lang="en-US" altLang="zh-CN" sz="1100" dirty="0" err="1">
                <a:latin typeface="+mn-lt"/>
              </a:rPr>
              <a:t>pLMNInfoList</a:t>
            </a:r>
            <a:r>
              <a:rPr lang="en-US" altLang="zh-CN" sz="1100" dirty="0">
                <a:latin typeface="+mn-lt"/>
              </a:rPr>
              <a:t> attribute for </a:t>
            </a:r>
            <a:r>
              <a:rPr lang="en-US" altLang="zh-CN" sz="1100" dirty="0" err="1">
                <a:latin typeface="+mn-lt"/>
              </a:rPr>
              <a:t>OperatorDU</a:t>
            </a:r>
            <a:r>
              <a:rPr lang="en-US" altLang="zh-CN" sz="1100" dirty="0">
                <a:latin typeface="+mn-lt"/>
              </a:rPr>
              <a:t> and </a:t>
            </a:r>
            <a:r>
              <a:rPr lang="en-US" altLang="zh-CN" sz="1100" dirty="0" err="1">
                <a:latin typeface="+mn-lt"/>
              </a:rPr>
              <a:t>GNBDUFunction</a:t>
            </a:r>
            <a:r>
              <a:rPr lang="en-US" altLang="zh-CN" sz="1100" dirty="0">
                <a:latin typeface="+mn-lt"/>
              </a:rPr>
              <a:t> discussed but not agreed, hence noted;</a:t>
            </a:r>
          </a:p>
          <a:p>
            <a:pPr defTabSz="1219170">
              <a:defRPr/>
            </a:pPr>
            <a:r>
              <a:rPr lang="en-US" altLang="zh-CN" sz="1100" b="1" dirty="0" err="1">
                <a:solidFill>
                  <a:srgbClr val="FF0000"/>
                </a:solidFill>
                <a:latin typeface="+mn-lt"/>
                <a:cs typeface="Arial" charset="0"/>
              </a:rPr>
              <a:t>eECM</a:t>
            </a:r>
            <a:r>
              <a:rPr lang="en-US" altLang="zh-CN" sz="1100" b="1" dirty="0">
                <a:solidFill>
                  <a:srgbClr val="FF0000"/>
                </a:solidFill>
                <a:latin typeface="+mn-lt"/>
                <a:cs typeface="Arial" charset="0"/>
              </a:rPr>
              <a:t>: </a:t>
            </a:r>
            <a:r>
              <a:rPr lang="en-US" altLang="zh-CN" sz="1100" dirty="0">
                <a:latin typeface="+mn-lt"/>
              </a:rPr>
              <a:t>The asynchronous support contributions could not be agreed as they have dependencies on the related discussion happening on </a:t>
            </a:r>
            <a:r>
              <a:rPr lang="en-US" altLang="zh-CN" sz="1100" dirty="0" err="1">
                <a:latin typeface="+mn-lt"/>
              </a:rPr>
              <a:t>eNETSLICE_PRO</a:t>
            </a:r>
            <a:r>
              <a:rPr lang="en-US" altLang="zh-CN" sz="1100" dirty="0">
                <a:latin typeface="+mn-lt"/>
              </a:rPr>
              <a:t>.</a:t>
            </a:r>
          </a:p>
        </p:txBody>
      </p:sp>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Rel-18 WI - Management Architecture and Mechanisms</a:t>
            </a:r>
            <a:endParaRPr lang="sv-SE" sz="2800" kern="0" dirty="0"/>
          </a:p>
        </p:txBody>
      </p:sp>
      <p:sp>
        <p:nvSpPr>
          <p:cNvPr id="8" name="矩形 6">
            <a:extLst>
              <a:ext uri="{FF2B5EF4-FFF2-40B4-BE49-F238E27FC236}">
                <a16:creationId xmlns:a16="http://schemas.microsoft.com/office/drawing/2014/main" xmlns="" id="{9CBA8716-FED8-4A03-B80D-456B198B5D06}"/>
              </a:ext>
            </a:extLst>
          </p:cNvPr>
          <p:cNvSpPr/>
          <p:nvPr/>
        </p:nvSpPr>
        <p:spPr>
          <a:xfrm>
            <a:off x="5660136" y="3837288"/>
            <a:ext cx="6426354" cy="2631490"/>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100" b="1" dirty="0" err="1">
                <a:solidFill>
                  <a:srgbClr val="FF0000"/>
                </a:solidFill>
                <a:latin typeface="+mn-lt"/>
                <a:cs typeface="Arial" charset="0"/>
              </a:rPr>
              <a:t>eQoE</a:t>
            </a:r>
            <a:r>
              <a:rPr lang="en-US" altLang="zh-CN" sz="1100" b="1" dirty="0">
                <a:solidFill>
                  <a:srgbClr val="FF0000"/>
                </a:solidFill>
                <a:latin typeface="+mn-lt"/>
                <a:cs typeface="Arial" charset="0"/>
              </a:rPr>
              <a:t>:</a:t>
            </a:r>
            <a:r>
              <a:rPr lang="en-US" altLang="zh-CN" sz="1100" dirty="0">
                <a:latin typeface="+mn-lt"/>
                <a:cs typeface="Arial" charset="0"/>
              </a:rPr>
              <a:t> </a:t>
            </a:r>
            <a:r>
              <a:rPr lang="en-US" altLang="zh-CN" sz="1100" dirty="0">
                <a:latin typeface="+mn-lt"/>
              </a:rPr>
              <a:t>There were four contributions in this meeting: S5-224241 (adding </a:t>
            </a:r>
            <a:r>
              <a:rPr lang="en-US" altLang="zh-CN" sz="1100" dirty="0" err="1">
                <a:latin typeface="+mn-lt"/>
              </a:rPr>
              <a:t>QMCJob</a:t>
            </a:r>
            <a:r>
              <a:rPr lang="en-US" altLang="zh-CN" sz="1100" dirty="0">
                <a:latin typeface="+mn-lt"/>
              </a:rPr>
              <a:t> (Stage 2)), S5-224249 (add </a:t>
            </a:r>
            <a:r>
              <a:rPr lang="en-US" altLang="zh-CN" sz="1100" dirty="0" err="1">
                <a:latin typeface="+mn-lt"/>
              </a:rPr>
              <a:t>QMCJob</a:t>
            </a:r>
            <a:r>
              <a:rPr lang="en-US" altLang="zh-CN" sz="1100" dirty="0">
                <a:latin typeface="+mn-lt"/>
              </a:rPr>
              <a:t> (Stage 3)), S5-224244 (Handling of </a:t>
            </a:r>
            <a:r>
              <a:rPr lang="en-US" altLang="zh-CN" sz="1100" dirty="0" err="1">
                <a:latin typeface="+mn-lt"/>
              </a:rPr>
              <a:t>QoE</a:t>
            </a:r>
            <a:r>
              <a:rPr lang="en-US" altLang="zh-CN" sz="1100" dirty="0">
                <a:latin typeface="+mn-lt"/>
              </a:rPr>
              <a:t> measurement collection at handover in NR), S5-224246 (adding </a:t>
            </a:r>
            <a:r>
              <a:rPr lang="en-US" altLang="zh-CN" sz="1100" dirty="0" err="1">
                <a:latin typeface="+mn-lt"/>
              </a:rPr>
              <a:t>Signalling</a:t>
            </a:r>
            <a:r>
              <a:rPr lang="en-US" altLang="zh-CN" sz="1100" dirty="0">
                <a:latin typeface="+mn-lt"/>
              </a:rPr>
              <a:t> Based Activation for NR (stage 2)).</a:t>
            </a:r>
          </a:p>
          <a:p>
            <a:pPr lvl="0" defTabSz="1219170">
              <a:defRPr/>
            </a:pPr>
            <a:r>
              <a:rPr lang="en-US" altLang="zh-CN" sz="1100" dirty="0">
                <a:latin typeface="+mn-lt"/>
              </a:rPr>
              <a:t>Unfortunately, none of the contributions were agreed. Thus we did not have any progress.</a:t>
            </a:r>
          </a:p>
          <a:p>
            <a:pPr lvl="0" defTabSz="1219170" eaLnBrk="1" fontAlgn="auto" hangingPunct="1">
              <a:spcBef>
                <a:spcPts val="0"/>
              </a:spcBef>
              <a:spcAft>
                <a:spcPts val="0"/>
              </a:spcAft>
              <a:defRPr/>
            </a:pPr>
            <a:r>
              <a:rPr lang="en-US" altLang="zh-CN" sz="1100" b="1" dirty="0">
                <a:solidFill>
                  <a:srgbClr val="FF0000"/>
                </a:solidFill>
                <a:latin typeface="+mn-lt"/>
                <a:cs typeface="Arial" charset="0"/>
              </a:rPr>
              <a:t>MSAC</a:t>
            </a:r>
          </a:p>
          <a:p>
            <a:pPr marL="171450" indent="-171450" defTabSz="1219170">
              <a:buFont typeface="Wingdings" panose="05000000000000000000" pitchFamily="2" charset="2"/>
              <a:buChar char="Ø"/>
              <a:defRPr/>
            </a:pPr>
            <a:r>
              <a:rPr lang="en-US" altLang="zh-CN" sz="1100" dirty="0">
                <a:latin typeface="+mn-lt"/>
              </a:rPr>
              <a:t>No major progress</a:t>
            </a:r>
          </a:p>
          <a:p>
            <a:pPr marL="171450" indent="-171450" defTabSz="1219170">
              <a:buFont typeface="Wingdings" panose="05000000000000000000" pitchFamily="2" charset="2"/>
              <a:buChar char="Ø"/>
              <a:defRPr/>
            </a:pPr>
            <a:r>
              <a:rPr lang="en-US" altLang="zh-CN" sz="1100" dirty="0">
                <a:latin typeface="+mn-lt"/>
              </a:rPr>
              <a:t>The </a:t>
            </a:r>
            <a:r>
              <a:rPr lang="en-US" altLang="zh-CN" sz="1100" dirty="0" err="1">
                <a:latin typeface="+mn-lt"/>
              </a:rPr>
              <a:t>AccessRight</a:t>
            </a:r>
            <a:r>
              <a:rPr lang="en-US" altLang="zh-CN" sz="1100" dirty="0">
                <a:latin typeface="+mn-lt"/>
              </a:rPr>
              <a:t> NRM design is open for further discussion</a:t>
            </a:r>
          </a:p>
          <a:p>
            <a:pPr defTabSz="1219170">
              <a:defRPr/>
            </a:pPr>
            <a:r>
              <a:rPr lang="en-US" altLang="zh-CN" sz="1100" b="1" dirty="0">
                <a:solidFill>
                  <a:srgbClr val="FF0000"/>
                </a:solidFill>
                <a:latin typeface="+mn-lt"/>
                <a:cs typeface="Arial" charset="0"/>
              </a:rPr>
              <a:t>PM_KPI_5G_Ph3</a:t>
            </a:r>
            <a:r>
              <a:rPr lang="en-US" altLang="zh-CN" sz="1100" dirty="0">
                <a:latin typeface="+mn-lt"/>
                <a:cs typeface="Arial" charset="0"/>
              </a:rPr>
              <a:t>: 3 Rel-18 </a:t>
            </a:r>
            <a:r>
              <a:rPr lang="en-US" altLang="zh-CN" sz="1100" dirty="0" err="1">
                <a:latin typeface="+mn-lt"/>
              </a:rPr>
              <a:t>draftCRs</a:t>
            </a:r>
            <a:r>
              <a:rPr lang="en-US" altLang="zh-CN" sz="1100" dirty="0">
                <a:latin typeface="+mn-lt"/>
              </a:rPr>
              <a:t> approved for TS 28.552:</a:t>
            </a:r>
          </a:p>
          <a:p>
            <a:pPr marL="171450" indent="-171450" defTabSz="1219170">
              <a:buFont typeface="Wingdings" panose="05000000000000000000" pitchFamily="2" charset="2"/>
              <a:buChar char="Ø"/>
              <a:defRPr/>
            </a:pPr>
            <a:r>
              <a:rPr lang="en-US" altLang="zh-CN" sz="1100" dirty="0">
                <a:latin typeface="+mn-lt"/>
              </a:rPr>
              <a:t>S5-224057 Add the per SSB RSRQ and SINR measurements</a:t>
            </a:r>
          </a:p>
          <a:p>
            <a:pPr marL="171450" indent="-171450" defTabSz="1219170">
              <a:buFont typeface="Wingdings" panose="05000000000000000000" pitchFamily="2" charset="2"/>
              <a:buChar char="Ø"/>
              <a:defRPr/>
            </a:pPr>
            <a:r>
              <a:rPr lang="en-US" altLang="zh-CN" sz="1100" dirty="0">
                <a:latin typeface="+mn-lt"/>
              </a:rPr>
              <a:t>S5-224166 28.552 Add beam specific inter-system handover counters related to MRO</a:t>
            </a:r>
          </a:p>
          <a:p>
            <a:pPr marL="171450" indent="-171450" defTabSz="1219170">
              <a:buFont typeface="Wingdings" panose="05000000000000000000" pitchFamily="2" charset="2"/>
              <a:buChar char="Ø"/>
              <a:defRPr/>
            </a:pPr>
            <a:r>
              <a:rPr lang="en-US" altLang="zh-CN" sz="1100" dirty="0">
                <a:latin typeface="+mn-lt"/>
              </a:rPr>
              <a:t>S5-224034 TS 28.552 Add remote interference related performance measurement</a:t>
            </a:r>
          </a:p>
          <a:p>
            <a:pPr defTabSz="1219170">
              <a:defRPr/>
            </a:pPr>
            <a:r>
              <a:rPr lang="fr-FR" altLang="zh-CN" sz="1100" dirty="0">
                <a:latin typeface="+mn-lt"/>
              </a:rPr>
              <a:t>1 Rel-18 draft CR for TS 28.313:</a:t>
            </a:r>
            <a:endParaRPr lang="en-US" altLang="zh-CN" sz="1100" dirty="0">
              <a:latin typeface="+mn-lt"/>
            </a:endParaRPr>
          </a:p>
          <a:p>
            <a:pPr marL="171450" indent="-171450" defTabSz="1219170">
              <a:buFont typeface="Wingdings" panose="05000000000000000000" pitchFamily="2" charset="2"/>
              <a:buChar char="Ø"/>
              <a:defRPr/>
            </a:pPr>
            <a:r>
              <a:rPr lang="en-US" altLang="zh-CN" sz="1100" dirty="0">
                <a:latin typeface="+mn-lt"/>
              </a:rPr>
              <a:t>S5-224168 Add beam specific inter-system handover counters related </a:t>
            </a:r>
            <a:r>
              <a:rPr lang="en-US" altLang="zh-CN" sz="1100">
                <a:latin typeface="+mn-lt"/>
              </a:rPr>
              <a:t>to </a:t>
            </a:r>
            <a:r>
              <a:rPr lang="en-US" altLang="zh-CN" sz="1100" smtClean="0">
                <a:latin typeface="+mn-lt"/>
              </a:rPr>
              <a:t>MRO</a:t>
            </a:r>
          </a:p>
          <a:p>
            <a:pPr defTabSz="1219170">
              <a:defRPr/>
            </a:pPr>
            <a:r>
              <a:rPr lang="en-US" altLang="zh-CN" sz="1100" b="1">
                <a:solidFill>
                  <a:srgbClr val="FF0000"/>
                </a:solidFill>
                <a:latin typeface="+mn-lt"/>
                <a:cs typeface="Arial" charset="0"/>
              </a:rPr>
              <a:t>eNETNLICE_PRO</a:t>
            </a:r>
            <a:r>
              <a:rPr lang="en-US" altLang="zh-CN" sz="1100">
                <a:latin typeface="+mn-lt"/>
              </a:rPr>
              <a:t>: The asynchronous support contributions could not be agreed. The group is divided into two a) use of additional states b) XXXJob wrapper. The discussion will continue in one of the rapporteur </a:t>
            </a:r>
            <a:r>
              <a:rPr lang="en-US" altLang="zh-CN" sz="1100">
                <a:latin typeface="+mn-lt"/>
              </a:rPr>
              <a:t>calls</a:t>
            </a:r>
            <a:r>
              <a:rPr lang="en-US" altLang="zh-CN" sz="1100" smtClean="0">
                <a:latin typeface="+mn-lt"/>
              </a:rPr>
              <a:t>.</a:t>
            </a:r>
            <a:endParaRPr lang="en-US" altLang="zh-CN" sz="1100" dirty="0">
              <a:latin typeface="+mn-lt"/>
            </a:endParaRPr>
          </a:p>
        </p:txBody>
      </p:sp>
    </p:spTree>
    <p:extLst>
      <p:ext uri="{BB962C8B-B14F-4D97-AF65-F5344CB8AC3E}">
        <p14:creationId xmlns:p14="http://schemas.microsoft.com/office/powerpoint/2010/main" val="3934859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4127" y="2589048"/>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279177299"/>
              </p:ext>
            </p:extLst>
          </p:nvPr>
        </p:nvGraphicFramePr>
        <p:xfrm>
          <a:off x="194127" y="1425114"/>
          <a:ext cx="11681825" cy="887730"/>
        </p:xfrm>
        <a:graphic>
          <a:graphicData uri="http://schemas.openxmlformats.org/drawingml/2006/table">
            <a:tbl>
              <a:tblPr firstRow="1" bandRow="1">
                <a:tableStyleId>{5C22544A-7EE6-4342-B048-85BDC9FD1C3A}</a:tableStyleId>
              </a:tblPr>
              <a:tblGrid>
                <a:gridCol w="1086033">
                  <a:extLst>
                    <a:ext uri="{9D8B030D-6E8A-4147-A177-3AD203B41FA5}">
                      <a16:colId xmlns:a16="http://schemas.microsoft.com/office/drawing/2014/main" xmlns="" val="20000"/>
                    </a:ext>
                  </a:extLst>
                </a:gridCol>
                <a:gridCol w="3586038">
                  <a:extLst>
                    <a:ext uri="{9D8B030D-6E8A-4147-A177-3AD203B41FA5}">
                      <a16:colId xmlns:a16="http://schemas.microsoft.com/office/drawing/2014/main" xmlns="" val="20001"/>
                    </a:ext>
                  </a:extLst>
                </a:gridCol>
                <a:gridCol w="1288112">
                  <a:extLst>
                    <a:ext uri="{9D8B030D-6E8A-4147-A177-3AD203B41FA5}">
                      <a16:colId xmlns:a16="http://schemas.microsoft.com/office/drawing/2014/main" xmlns="" val="20002"/>
                    </a:ext>
                  </a:extLst>
                </a:gridCol>
                <a:gridCol w="1574358">
                  <a:extLst>
                    <a:ext uri="{9D8B030D-6E8A-4147-A177-3AD203B41FA5}">
                      <a16:colId xmlns:a16="http://schemas.microsoft.com/office/drawing/2014/main" xmlns="" val="3744663979"/>
                    </a:ext>
                  </a:extLst>
                </a:gridCol>
                <a:gridCol w="1661822">
                  <a:extLst>
                    <a:ext uri="{9D8B030D-6E8A-4147-A177-3AD203B41FA5}">
                      <a16:colId xmlns:a16="http://schemas.microsoft.com/office/drawing/2014/main" xmlns="" val="20003"/>
                    </a:ext>
                  </a:extLst>
                </a:gridCol>
                <a:gridCol w="930303">
                  <a:extLst>
                    <a:ext uri="{9D8B030D-6E8A-4147-A177-3AD203B41FA5}">
                      <a16:colId xmlns:a16="http://schemas.microsoft.com/office/drawing/2014/main" xmlns="" val="20004"/>
                    </a:ext>
                  </a:extLst>
                </a:gridCol>
                <a:gridCol w="818984">
                  <a:extLst>
                    <a:ext uri="{9D8B030D-6E8A-4147-A177-3AD203B41FA5}">
                      <a16:colId xmlns:a16="http://schemas.microsoft.com/office/drawing/2014/main" xmlns="" val="20005"/>
                    </a:ext>
                  </a:extLst>
                </a:gridCol>
                <a:gridCol w="736175">
                  <a:extLst>
                    <a:ext uri="{9D8B030D-6E8A-4147-A177-3AD203B41FA5}">
                      <a16:colId xmlns:a16="http://schemas.microsoft.com/office/drawing/2014/main" xmlns="" val="20006"/>
                    </a:ext>
                  </a:extLst>
                </a:gridCol>
              </a:tblGrid>
              <a:tr h="432049">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a:t>
                      </a:r>
                      <a:r>
                        <a:rPr lang="en-US" sz="1200" b="1" kern="1200" dirty="0">
                          <a:solidFill>
                            <a:schemeClr val="lt1"/>
                          </a:solidFill>
                          <a:latin typeface="+mn-lt"/>
                          <a:ea typeface="+mn-ea"/>
                          <a:cs typeface="Arial" panose="020B0604020202020204" pitchFamily="34" charset="0"/>
                        </a:rPr>
                        <a:t>/SI</a:t>
                      </a:r>
                      <a:r>
                        <a:rPr lang="en-GB" sz="1200" b="1" kern="1200" dirty="0">
                          <a:solidFill>
                            <a:schemeClr val="lt1"/>
                          </a:solidFill>
                          <a:latin typeface="+mn-lt"/>
                          <a:ea typeface="+mn-ea"/>
                          <a:cs typeface="Arial" panose="020B0604020202020204" pitchFamily="34" charset="0"/>
                        </a:rPr>
                        <a:t> </a:t>
                      </a:r>
                      <a:r>
                        <a:rPr lang="en-US" altLang="zh-CN" sz="1200" b="1" kern="1200" dirty="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Rapporteur</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TS</a:t>
                      </a: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extLst>
                  <a:ext uri="{0D108BD9-81ED-4DB2-BD59-A6C34878D82A}">
                    <a16:rowId xmlns:a16="http://schemas.microsoft.com/office/drawing/2014/main" xmlns="" val="10000"/>
                  </a:ext>
                </a:extLst>
              </a:tr>
              <a:tr h="194422">
                <a:tc>
                  <a:txBody>
                    <a:bodyPr/>
                    <a:lstStyle/>
                    <a:p>
                      <a:pPr marL="55563" indent="0" algn="just">
                        <a:spcAft>
                          <a:spcPts val="0"/>
                        </a:spcAft>
                      </a:pPr>
                      <a:r>
                        <a:rPr lang="en-US" altLang="zh-CN" sz="1050" b="1" kern="100" dirty="0">
                          <a:effectLst/>
                          <a:latin typeface="Calibri" panose="020F0502020204030204" pitchFamily="34" charset="0"/>
                          <a:ea typeface="+mn-ea"/>
                          <a:cs typeface="Times New Roman" panose="02020603050405020304" pitchFamily="18" charset="0"/>
                        </a:rPr>
                        <a:t>EE5GPLUS_Ph2</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Enhancements of EE for 5G Phase 2 ( EE5GPLUS_Ph2) (SP-211441)</a:t>
                      </a:r>
                    </a:p>
                  </a:txBody>
                  <a:tcPr marL="9525" marR="9525" marT="9525" marB="9525">
                    <a:solidFill>
                      <a:schemeClr val="tx2">
                        <a:lumMod val="20000"/>
                        <a:lumOff val="80000"/>
                      </a:schemeClr>
                    </a:solidFill>
                  </a:tcPr>
                </a:tc>
                <a:tc>
                  <a:txBody>
                    <a:bodyPr/>
                    <a:lstStyle/>
                    <a:p>
                      <a:pPr marL="55563" indent="0" algn="l">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Orange</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28.310, 28.541, 28.552, 28.554</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/June 2023(SA#100)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1"/>
                  </a:ext>
                </a:extLst>
              </a:tr>
            </a:tbl>
          </a:graphicData>
        </a:graphic>
      </p:graphicFrame>
      <p:sp>
        <p:nvSpPr>
          <p:cNvPr id="7" name="矩形 6"/>
          <p:cNvSpPr/>
          <p:nvPr/>
        </p:nvSpPr>
        <p:spPr>
          <a:xfrm>
            <a:off x="194127" y="2881436"/>
            <a:ext cx="5663600" cy="430887"/>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100" b="1" dirty="0">
                <a:solidFill>
                  <a:srgbClr val="FF0000"/>
                </a:solidFill>
                <a:latin typeface="+mn-lt"/>
                <a:cs typeface="Arial" charset="0"/>
              </a:rPr>
              <a:t>EE5GPLUS_Ph2</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rPr>
              <a:t>No contribution at this </a:t>
            </a:r>
            <a:r>
              <a:rPr lang="en-US" altLang="zh-CN" sz="1100">
                <a:latin typeface="+mn-lt"/>
              </a:rPr>
              <a:t>meeting</a:t>
            </a:r>
            <a:r>
              <a:rPr lang="en-US" altLang="zh-CN" sz="1100" smtClean="0">
                <a:latin typeface="+mn-lt"/>
              </a:rPr>
              <a:t>.</a:t>
            </a:r>
            <a:endParaRPr lang="en-US" altLang="zh-CN" sz="1100" dirty="0">
              <a:latin typeface="+mn-lt"/>
            </a:endParaRPr>
          </a:p>
        </p:txBody>
      </p:sp>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Rel-18 WI - Support of New Services</a:t>
            </a:r>
          </a:p>
        </p:txBody>
      </p:sp>
    </p:spTree>
    <p:extLst>
      <p:ext uri="{BB962C8B-B14F-4D97-AF65-F5344CB8AC3E}">
        <p14:creationId xmlns:p14="http://schemas.microsoft.com/office/powerpoint/2010/main" val="4015998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Rel-18 SI - Intelligence and Automation (1/2)</a:t>
            </a:r>
          </a:p>
        </p:txBody>
      </p:sp>
      <p:sp>
        <p:nvSpPr>
          <p:cNvPr id="10" name="文本框 9"/>
          <p:cNvSpPr txBox="1"/>
          <p:nvPr/>
        </p:nvSpPr>
        <p:spPr>
          <a:xfrm>
            <a:off x="156264" y="3460684"/>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3521893770"/>
              </p:ext>
            </p:extLst>
          </p:nvPr>
        </p:nvGraphicFramePr>
        <p:xfrm>
          <a:off x="156264" y="1055730"/>
          <a:ext cx="11820994" cy="2179320"/>
        </p:xfrm>
        <a:graphic>
          <a:graphicData uri="http://schemas.openxmlformats.org/drawingml/2006/table">
            <a:tbl>
              <a:tblPr firstRow="1" bandRow="1">
                <a:tableStyleId>{5C22544A-7EE6-4342-B048-85BDC9FD1C3A}</a:tableStyleId>
              </a:tblPr>
              <a:tblGrid>
                <a:gridCol w="1201196">
                  <a:extLst>
                    <a:ext uri="{9D8B030D-6E8A-4147-A177-3AD203B41FA5}">
                      <a16:colId xmlns:a16="http://schemas.microsoft.com/office/drawing/2014/main" xmlns="" val="20000"/>
                    </a:ext>
                  </a:extLst>
                </a:gridCol>
                <a:gridCol w="3280528">
                  <a:extLst>
                    <a:ext uri="{9D8B030D-6E8A-4147-A177-3AD203B41FA5}">
                      <a16:colId xmlns:a16="http://schemas.microsoft.com/office/drawing/2014/main" xmlns="" val="20001"/>
                    </a:ext>
                  </a:extLst>
                </a:gridCol>
                <a:gridCol w="1282045">
                  <a:extLst>
                    <a:ext uri="{9D8B030D-6E8A-4147-A177-3AD203B41FA5}">
                      <a16:colId xmlns:a16="http://schemas.microsoft.com/office/drawing/2014/main" xmlns="" val="20002"/>
                    </a:ext>
                  </a:extLst>
                </a:gridCol>
                <a:gridCol w="970961">
                  <a:extLst>
                    <a:ext uri="{9D8B030D-6E8A-4147-A177-3AD203B41FA5}">
                      <a16:colId xmlns:a16="http://schemas.microsoft.com/office/drawing/2014/main" xmlns="" val="4086969189"/>
                    </a:ext>
                  </a:extLst>
                </a:gridCol>
                <a:gridCol w="1781666">
                  <a:extLst>
                    <a:ext uri="{9D8B030D-6E8A-4147-A177-3AD203B41FA5}">
                      <a16:colId xmlns:a16="http://schemas.microsoft.com/office/drawing/2014/main" xmlns="" val="20003"/>
                    </a:ext>
                  </a:extLst>
                </a:gridCol>
                <a:gridCol w="904973">
                  <a:extLst>
                    <a:ext uri="{9D8B030D-6E8A-4147-A177-3AD203B41FA5}">
                      <a16:colId xmlns:a16="http://schemas.microsoft.com/office/drawing/2014/main" xmlns="" val="20004"/>
                    </a:ext>
                  </a:extLst>
                </a:gridCol>
                <a:gridCol w="1395167">
                  <a:extLst>
                    <a:ext uri="{9D8B030D-6E8A-4147-A177-3AD203B41FA5}">
                      <a16:colId xmlns:a16="http://schemas.microsoft.com/office/drawing/2014/main" xmlns="" val="20005"/>
                    </a:ext>
                  </a:extLst>
                </a:gridCol>
                <a:gridCol w="1004458">
                  <a:extLst>
                    <a:ext uri="{9D8B030D-6E8A-4147-A177-3AD203B41FA5}">
                      <a16:colId xmlns:a16="http://schemas.microsoft.com/office/drawing/2014/main" xmlns="" val="20006"/>
                    </a:ext>
                  </a:extLst>
                </a:gridCol>
              </a:tblGrid>
              <a:tr h="432049">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a:t>
                      </a:r>
                      <a:r>
                        <a:rPr lang="en-US" sz="1200" b="1" kern="1200" dirty="0">
                          <a:solidFill>
                            <a:schemeClr val="lt1"/>
                          </a:solidFill>
                          <a:latin typeface="+mn-lt"/>
                          <a:ea typeface="+mn-ea"/>
                          <a:cs typeface="Arial" panose="020B0604020202020204" pitchFamily="34" charset="0"/>
                        </a:rPr>
                        <a:t>/SI</a:t>
                      </a:r>
                      <a:r>
                        <a:rPr lang="en-GB" sz="1200" b="1" kern="1200" dirty="0">
                          <a:solidFill>
                            <a:schemeClr val="lt1"/>
                          </a:solidFill>
                          <a:latin typeface="+mn-lt"/>
                          <a:ea typeface="+mn-ea"/>
                          <a:cs typeface="Arial" panose="020B0604020202020204" pitchFamily="34" charset="0"/>
                        </a:rPr>
                        <a:t> </a:t>
                      </a:r>
                      <a:r>
                        <a:rPr lang="en-US" altLang="zh-CN" sz="1200" b="1" kern="1200" dirty="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Rapporteur</a:t>
                      </a: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TR</a:t>
                      </a: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extLst>
                  <a:ext uri="{0D108BD9-81ED-4DB2-BD59-A6C34878D82A}">
                    <a16:rowId xmlns:a16="http://schemas.microsoft.com/office/drawing/2014/main" xmlns="" val="10000"/>
                  </a:ext>
                </a:extLst>
              </a:tr>
              <a:tr h="194422">
                <a:tc>
                  <a:txBody>
                    <a:bodyPr/>
                    <a:lstStyle/>
                    <a:p>
                      <a:pPr marL="55563" indent="0">
                        <a:lnSpc>
                          <a:spcPct val="150000"/>
                        </a:lnSpc>
                        <a:spcAft>
                          <a:spcPts val="0"/>
                        </a:spcAft>
                      </a:pPr>
                      <a:r>
                        <a:rPr lang="en-US" sz="900" b="1"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FS_eANL</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marL="55563" indent="0">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enhancement of autonomous network levels (</a:t>
                      </a:r>
                      <a:r>
                        <a:rPr lang="en-US" sz="900"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FS_eANL</a:t>
                      </a: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(SP-211446)</a:t>
                      </a: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Mobile, Huawei</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SA#97(Sep. 2022)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p>
                      <a:pPr marL="0" algn="ctr"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-&gt; SA#98(Dec.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smtClean="0">
                          <a:solidFill>
                            <a:srgbClr val="000000"/>
                          </a:solidFill>
                          <a:effectLst/>
                          <a:latin typeface="微软雅黑" panose="020B0503020204020204" pitchFamily="34" charset="-122"/>
                          <a:ea typeface="+mn-ea"/>
                          <a:cs typeface="Arial" panose="020B0604020202020204" pitchFamily="34" charset="0"/>
                        </a:rPr>
                        <a:t>0-&gt;10-&gt;25-</a:t>
                      </a:r>
                      <a:r>
                        <a:rPr lang="en-US" altLang="zh-CN" sz="900" kern="1200" dirty="0">
                          <a:solidFill>
                            <a:srgbClr val="000000"/>
                          </a:solidFill>
                          <a:effectLst/>
                          <a:latin typeface="微软雅黑" panose="020B0503020204020204" pitchFamily="34" charset="-122"/>
                          <a:ea typeface="+mn-ea"/>
                          <a:cs typeface="Arial" panose="020B0604020202020204" pitchFamily="34" charset="0"/>
                        </a:rPr>
                        <a:t>&gt;25%</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fi-FI"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SA2, RAN3 and ETSI ZSM</a:t>
                      </a: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1"/>
                  </a:ext>
                </a:extLst>
              </a:tr>
              <a:tr h="194422">
                <a:tc>
                  <a:txBody>
                    <a:bodyPr/>
                    <a:lstStyle/>
                    <a:p>
                      <a:pPr marL="55563" indent="0" algn="l" defTabSz="1219170" rtl="0" eaLnBrk="1" latinLnBrk="0" hangingPunct="1">
                        <a:lnSpc>
                          <a:spcPct val="150000"/>
                        </a:lnSpc>
                        <a:spcAft>
                          <a:spcPts val="0"/>
                        </a:spcAft>
                      </a:pPr>
                      <a:r>
                        <a:rPr lang="en-US" altLang="zh-CN"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FS_ANLEVA</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marL="55563" indent="0">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evaluation of autonomous network levels(FS_ANLEVA) (SP-211445)</a:t>
                      </a: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Mobile, Huawei</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28.909</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GB" altLang="zh-CN" sz="900" kern="1200" dirty="0">
                          <a:solidFill>
                            <a:srgbClr val="000000"/>
                          </a:solidFill>
                          <a:effectLst/>
                          <a:latin typeface="微软雅黑" panose="020B0503020204020204" pitchFamily="34" charset="-122"/>
                          <a:ea typeface="+mn-ea"/>
                          <a:cs typeface="Arial" panose="020B0604020202020204" pitchFamily="34" charset="0"/>
                        </a:rPr>
                        <a:t>SA#99(Mar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smtClean="0">
                          <a:solidFill>
                            <a:srgbClr val="000000"/>
                          </a:solidFill>
                          <a:effectLst/>
                          <a:latin typeface="微软雅黑" panose="020B0503020204020204" pitchFamily="34" charset="-122"/>
                          <a:ea typeface="+mn-ea"/>
                          <a:cs typeface="Arial" panose="020B0604020202020204" pitchFamily="34" charset="0"/>
                        </a:rPr>
                        <a:t>0-&gt;10-&gt;10-</a:t>
                      </a:r>
                      <a:r>
                        <a:rPr lang="en-US" altLang="zh-CN" sz="900" kern="1200" dirty="0">
                          <a:solidFill>
                            <a:srgbClr val="000000"/>
                          </a:solidFill>
                          <a:effectLst/>
                          <a:latin typeface="微软雅黑" panose="020B0503020204020204" pitchFamily="34" charset="-122"/>
                          <a:ea typeface="+mn-ea"/>
                          <a:cs typeface="Arial" panose="020B0604020202020204" pitchFamily="34" charset="0"/>
                        </a:rPr>
                        <a:t>&gt;10%</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fi-FI"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SA2, RAN3 and ETSI ZSM</a:t>
                      </a: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2"/>
                  </a:ext>
                </a:extLst>
              </a:tr>
              <a:tr h="383923">
                <a:tc>
                  <a:txBody>
                    <a:bodyPr/>
                    <a:lstStyle/>
                    <a:p>
                      <a:pPr marL="55563" indent="0">
                        <a:lnSpc>
                          <a:spcPct val="150000"/>
                        </a:lnSpc>
                        <a:spcAft>
                          <a:spcPts val="0"/>
                        </a:spcAft>
                      </a:pPr>
                      <a:r>
                        <a:rPr lang="en-US" sz="900" b="1"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FS_eIDMS_MN</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marL="55563" indent="0">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enhanced intent driven management services for mobile networks  (</a:t>
                      </a:r>
                      <a:r>
                        <a:rPr lang="en-US" sz="900"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FS_eIDMS_MN</a:t>
                      </a: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(SP-211450)</a:t>
                      </a: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Huawei, Ericsson</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28.912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SA#97(Sep. 2022) -&gt;</a:t>
                      </a:r>
                    </a:p>
                    <a:p>
                      <a:pPr marL="0" algn="ctr" defTabSz="1219170" rtl="0" eaLnBrk="1" latinLnBrk="0" hangingPunct="1">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t>
                      </a: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A#98(Dec. 2022)</a:t>
                      </a: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smtClean="0">
                          <a:solidFill>
                            <a:srgbClr val="000000"/>
                          </a:solidFill>
                          <a:effectLst/>
                          <a:latin typeface="微软雅黑" panose="020B0503020204020204" pitchFamily="34" charset="-122"/>
                          <a:ea typeface="+mn-ea"/>
                          <a:cs typeface="Arial" panose="020B0604020202020204" pitchFamily="34" charset="0"/>
                        </a:rPr>
                        <a:t>0-&gt;15-&gt;40-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&gt;65%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SA2, RAN3, ETSI ZSM, TM Forum</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3"/>
                  </a:ext>
                </a:extLst>
              </a:tr>
              <a:tr h="131767">
                <a:tc>
                  <a:txBody>
                    <a:bodyPr/>
                    <a:lstStyle/>
                    <a:p>
                      <a:pPr marL="55563" indent="0">
                        <a:lnSpc>
                          <a:spcPct val="150000"/>
                        </a:lnSpc>
                        <a:spcAft>
                          <a:spcPts val="0"/>
                        </a:spcAft>
                      </a:pPr>
                      <a:r>
                        <a:rPr lang="en-US"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FS_NETSLICE_IDMS</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marL="55563" indent="0">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intent-driven management for network slicing (FS_NETSLICE_IDMS) (SP-220278)</a:t>
                      </a: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Huawei, Ericsson</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28.836</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SA#97(Sep 2022)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smtClean="0">
                          <a:solidFill>
                            <a:srgbClr val="000000"/>
                          </a:solidFill>
                          <a:effectLst/>
                          <a:latin typeface="微软雅黑" panose="020B0503020204020204" pitchFamily="34" charset="-122"/>
                          <a:ea typeface="+mn-ea"/>
                          <a:cs typeface="Arial" panose="020B0604020202020204" pitchFamily="34" charset="0"/>
                        </a:rPr>
                        <a:t>0-&gt;10-&gt;20-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&gt;35%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4"/>
                  </a:ext>
                </a:extLst>
              </a:tr>
            </a:tbl>
          </a:graphicData>
        </a:graphic>
      </p:graphicFrame>
      <p:sp>
        <p:nvSpPr>
          <p:cNvPr id="7" name="矩形 8">
            <a:extLst>
              <a:ext uri="{FF2B5EF4-FFF2-40B4-BE49-F238E27FC236}">
                <a16:creationId xmlns:a16="http://schemas.microsoft.com/office/drawing/2014/main" xmlns="" id="{3BEE0E18-59E2-4CB8-97BE-E9E2463FC97F}"/>
              </a:ext>
            </a:extLst>
          </p:cNvPr>
          <p:cNvSpPr/>
          <p:nvPr/>
        </p:nvSpPr>
        <p:spPr>
          <a:xfrm>
            <a:off x="6096000" y="3931217"/>
            <a:ext cx="5742088" cy="2292935"/>
          </a:xfrm>
          <a:prstGeom prst="rect">
            <a:avLst/>
          </a:prstGeom>
          <a:ln>
            <a:noFill/>
          </a:ln>
        </p:spPr>
        <p:txBody>
          <a:bodyPr wrap="square">
            <a:spAutoFit/>
          </a:bodyPr>
          <a:lstStyle/>
          <a:p>
            <a:pPr lvl="0" defTabSz="1219170">
              <a:defRPr/>
            </a:pPr>
            <a:r>
              <a:rPr lang="en-US" altLang="zh-CN" sz="1100" b="1" dirty="0" err="1">
                <a:solidFill>
                  <a:srgbClr val="FF0000"/>
                </a:solidFill>
                <a:latin typeface="+mn-lt"/>
                <a:cs typeface="Arial" charset="0"/>
              </a:rPr>
              <a:t>FS_eIDMS_MN</a:t>
            </a:r>
            <a:r>
              <a:rPr lang="en-US" altLang="zh-CN" sz="1100" b="1" dirty="0">
                <a:solidFill>
                  <a:srgbClr val="FF0000"/>
                </a:solidFill>
                <a:latin typeface="+mn-lt"/>
                <a:cs typeface="Arial" charset="0"/>
              </a:rPr>
              <a:t>: </a:t>
            </a:r>
          </a:p>
          <a:p>
            <a:pPr marL="171450" lvl="0" indent="-171450" defTabSz="1219170">
              <a:buFont typeface="Wingdings" panose="05000000000000000000" pitchFamily="2" charset="2"/>
              <a:buChar char="Ø"/>
              <a:defRPr/>
            </a:pPr>
            <a:r>
              <a:rPr lang="en-US" altLang="zh-CN" sz="1100" dirty="0">
                <a:latin typeface="+mn-lt"/>
              </a:rPr>
              <a:t>Regarding the Wop#1 and Wop#3, issues are concluded and finished, including issue for intent driven approach for RAN energy saving, issue for Enhancement of radio network intent expectation, issue for 5GC related intent expectation and issue for solution for radio service intent expectation.</a:t>
            </a:r>
          </a:p>
          <a:p>
            <a:pPr marL="171450" lvl="0" indent="-171450" defTabSz="1219170">
              <a:buFont typeface="Wingdings" panose="05000000000000000000" pitchFamily="2" charset="2"/>
              <a:buChar char="Ø"/>
              <a:defRPr/>
            </a:pPr>
            <a:r>
              <a:rPr lang="en-US" altLang="zh-CN" sz="1100" dirty="0">
                <a:latin typeface="+mn-lt"/>
              </a:rPr>
              <a:t>Regarding the Wop#2, following three issues are discussed and agreed: issue for intent Report, issues for intent driven closed loop control and issue for intent confliction.</a:t>
            </a:r>
          </a:p>
          <a:p>
            <a:pPr marL="171450" lvl="0" indent="-171450" defTabSz="1219170">
              <a:buFont typeface="Wingdings" panose="05000000000000000000" pitchFamily="2" charset="2"/>
              <a:buChar char="Ø"/>
              <a:defRPr/>
            </a:pPr>
            <a:r>
              <a:rPr lang="en-US" altLang="zh-CN" sz="1100" dirty="0">
                <a:latin typeface="+mn-lt"/>
              </a:rPr>
              <a:t>Regarding the Wop#4, following one issue is discussed and agreed: issue for mapping intent operations between 3GPP and TM Forum</a:t>
            </a:r>
          </a:p>
          <a:p>
            <a:pPr lvl="0" defTabSz="1219170">
              <a:defRPr/>
            </a:pPr>
            <a:r>
              <a:rPr lang="en-US" altLang="zh-CN" sz="1100" b="1" dirty="0">
                <a:solidFill>
                  <a:srgbClr val="FF0000"/>
                </a:solidFill>
                <a:latin typeface="+mn-lt"/>
                <a:cs typeface="Arial" charset="0"/>
              </a:rPr>
              <a:t>FS_NETSLICE_IDMS</a:t>
            </a:r>
          </a:p>
          <a:p>
            <a:pPr marL="171450" indent="-171450">
              <a:buFont typeface="Wingdings" panose="05000000000000000000" pitchFamily="2" charset="2"/>
              <a:buChar char="Ø"/>
            </a:pPr>
            <a:r>
              <a:rPr lang="en-US" altLang="zh-CN" sz="1100" dirty="0">
                <a:latin typeface="+mn-lt"/>
              </a:rPr>
              <a:t>The group has been discussing various proposals for network slice use cases and intent driven management solutions including discussion paper on gaps, progress has been made in the discussion however no new content for the report has been agreed at this meeting.</a:t>
            </a:r>
            <a:endParaRPr lang="zh-CN" altLang="zh-CN" sz="1100" dirty="0">
              <a:latin typeface="+mn-lt"/>
            </a:endParaRPr>
          </a:p>
        </p:txBody>
      </p:sp>
      <p:sp>
        <p:nvSpPr>
          <p:cNvPr id="9" name="矩形 8"/>
          <p:cNvSpPr/>
          <p:nvPr/>
        </p:nvSpPr>
        <p:spPr>
          <a:xfrm>
            <a:off x="156263" y="3931217"/>
            <a:ext cx="5617215" cy="1785104"/>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100" b="1" dirty="0" err="1">
                <a:solidFill>
                  <a:srgbClr val="FF0000"/>
                </a:solidFill>
                <a:latin typeface="+mn-lt"/>
                <a:cs typeface="Arial" charset="0"/>
              </a:rPr>
              <a:t>FS_eANL</a:t>
            </a:r>
            <a:r>
              <a:rPr lang="en-US" altLang="zh-CN" sz="1100" b="1" dirty="0">
                <a:solidFill>
                  <a:srgbClr val="FF0000"/>
                </a:solidFill>
                <a:latin typeface="+mn-lt"/>
                <a:cs typeface="Arial" charset="0"/>
              </a:rPr>
              <a:t>: </a:t>
            </a:r>
            <a:r>
              <a:rPr lang="en-US" altLang="zh-CN" sz="1100" dirty="0">
                <a:latin typeface="+mn-lt"/>
              </a:rPr>
              <a:t>The following aspects were discussed but no agreement was achieved: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rPr>
              <a:t>Introduction on relevant SI/WI in 3GPP</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rPr>
              <a:t>WoP#1: ANL enhancement of network optimization, RAN NE deployment and fault management defined in Rel-17</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rPr>
              <a:t>WoP#3: ANL of network slice provisioning, service experience optimization and 5GC network disaster recovery</a:t>
            </a:r>
          </a:p>
          <a:p>
            <a:pPr lvl="0" defTabSz="1219170" eaLnBrk="1" fontAlgn="auto" hangingPunct="1">
              <a:spcBef>
                <a:spcPts val="0"/>
              </a:spcBef>
              <a:spcAft>
                <a:spcPts val="0"/>
              </a:spcAft>
              <a:defRPr/>
            </a:pPr>
            <a:r>
              <a:rPr lang="en-US" altLang="zh-CN" sz="1100" b="1" dirty="0">
                <a:solidFill>
                  <a:srgbClr val="FF0000"/>
                </a:solidFill>
                <a:latin typeface="+mn-lt"/>
                <a:cs typeface="Arial" charset="0"/>
              </a:rPr>
              <a:t>FS_ANLEVA: </a:t>
            </a:r>
            <a:r>
              <a:rPr lang="en-US" altLang="zh-CN" sz="1100" dirty="0">
                <a:latin typeface="+mn-lt"/>
              </a:rPr>
              <a:t>The following aspects were discussed but no agreement was achieved: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rPr>
              <a:t>WoP#1: Process, dimension and generic methodology of evaluating the autonomous network level</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rPr>
              <a:t>WoP#2: KEI of autonomous network levels evaluation for radio network optimization</a:t>
            </a:r>
          </a:p>
        </p:txBody>
      </p:sp>
    </p:spTree>
    <p:extLst>
      <p:ext uri="{BB962C8B-B14F-4D97-AF65-F5344CB8AC3E}">
        <p14:creationId xmlns:p14="http://schemas.microsoft.com/office/powerpoint/2010/main" val="3977911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Rel-18 SI - Intelligence and Automation (2/2)</a:t>
            </a:r>
          </a:p>
        </p:txBody>
      </p:sp>
      <p:sp>
        <p:nvSpPr>
          <p:cNvPr id="10" name="文本框 9"/>
          <p:cNvSpPr txBox="1"/>
          <p:nvPr/>
        </p:nvSpPr>
        <p:spPr>
          <a:xfrm>
            <a:off x="156264" y="3215359"/>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2559834267"/>
              </p:ext>
            </p:extLst>
          </p:nvPr>
        </p:nvGraphicFramePr>
        <p:xfrm>
          <a:off x="156264" y="1033425"/>
          <a:ext cx="11820994" cy="2179320"/>
        </p:xfrm>
        <a:graphic>
          <a:graphicData uri="http://schemas.openxmlformats.org/drawingml/2006/table">
            <a:tbl>
              <a:tblPr firstRow="1" bandRow="1">
                <a:tableStyleId>{5C22544A-7EE6-4342-B048-85BDC9FD1C3A}</a:tableStyleId>
              </a:tblPr>
              <a:tblGrid>
                <a:gridCol w="1201196">
                  <a:extLst>
                    <a:ext uri="{9D8B030D-6E8A-4147-A177-3AD203B41FA5}">
                      <a16:colId xmlns:a16="http://schemas.microsoft.com/office/drawing/2014/main" xmlns="" val="20000"/>
                    </a:ext>
                  </a:extLst>
                </a:gridCol>
                <a:gridCol w="3280528">
                  <a:extLst>
                    <a:ext uri="{9D8B030D-6E8A-4147-A177-3AD203B41FA5}">
                      <a16:colId xmlns:a16="http://schemas.microsoft.com/office/drawing/2014/main" xmlns="" val="20001"/>
                    </a:ext>
                  </a:extLst>
                </a:gridCol>
                <a:gridCol w="1282045">
                  <a:extLst>
                    <a:ext uri="{9D8B030D-6E8A-4147-A177-3AD203B41FA5}">
                      <a16:colId xmlns:a16="http://schemas.microsoft.com/office/drawing/2014/main" xmlns="" val="20002"/>
                    </a:ext>
                  </a:extLst>
                </a:gridCol>
                <a:gridCol w="970961">
                  <a:extLst>
                    <a:ext uri="{9D8B030D-6E8A-4147-A177-3AD203B41FA5}">
                      <a16:colId xmlns:a16="http://schemas.microsoft.com/office/drawing/2014/main" xmlns="" val="4086969189"/>
                    </a:ext>
                  </a:extLst>
                </a:gridCol>
                <a:gridCol w="1781666">
                  <a:extLst>
                    <a:ext uri="{9D8B030D-6E8A-4147-A177-3AD203B41FA5}">
                      <a16:colId xmlns:a16="http://schemas.microsoft.com/office/drawing/2014/main" xmlns="" val="20003"/>
                    </a:ext>
                  </a:extLst>
                </a:gridCol>
                <a:gridCol w="904973">
                  <a:extLst>
                    <a:ext uri="{9D8B030D-6E8A-4147-A177-3AD203B41FA5}">
                      <a16:colId xmlns:a16="http://schemas.microsoft.com/office/drawing/2014/main" xmlns="" val="20004"/>
                    </a:ext>
                  </a:extLst>
                </a:gridCol>
                <a:gridCol w="1395167">
                  <a:extLst>
                    <a:ext uri="{9D8B030D-6E8A-4147-A177-3AD203B41FA5}">
                      <a16:colId xmlns:a16="http://schemas.microsoft.com/office/drawing/2014/main" xmlns="" val="20005"/>
                    </a:ext>
                  </a:extLst>
                </a:gridCol>
                <a:gridCol w="1004458">
                  <a:extLst>
                    <a:ext uri="{9D8B030D-6E8A-4147-A177-3AD203B41FA5}">
                      <a16:colId xmlns:a16="http://schemas.microsoft.com/office/drawing/2014/main" xmlns="" val="20006"/>
                    </a:ext>
                  </a:extLst>
                </a:gridCol>
              </a:tblGrid>
              <a:tr h="432049">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a:t>
                      </a:r>
                      <a:r>
                        <a:rPr lang="en-US" sz="1200" b="1" kern="1200" dirty="0">
                          <a:solidFill>
                            <a:schemeClr val="lt1"/>
                          </a:solidFill>
                          <a:latin typeface="+mn-lt"/>
                          <a:ea typeface="+mn-ea"/>
                          <a:cs typeface="Arial" panose="020B0604020202020204" pitchFamily="34" charset="0"/>
                        </a:rPr>
                        <a:t>/SI</a:t>
                      </a:r>
                      <a:r>
                        <a:rPr lang="en-GB" sz="1200" b="1" kern="1200" dirty="0">
                          <a:solidFill>
                            <a:schemeClr val="lt1"/>
                          </a:solidFill>
                          <a:latin typeface="+mn-lt"/>
                          <a:ea typeface="+mn-ea"/>
                          <a:cs typeface="Arial" panose="020B0604020202020204" pitchFamily="34" charset="0"/>
                        </a:rPr>
                        <a:t> </a:t>
                      </a:r>
                      <a:r>
                        <a:rPr lang="en-US" altLang="zh-CN" sz="1200" b="1" kern="1200" dirty="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Rapporteur</a:t>
                      </a: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TR</a:t>
                      </a: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extLst>
                  <a:ext uri="{0D108BD9-81ED-4DB2-BD59-A6C34878D82A}">
                    <a16:rowId xmlns:a16="http://schemas.microsoft.com/office/drawing/2014/main" xmlns="" val="10000"/>
                  </a:ext>
                </a:extLst>
              </a:tr>
              <a:tr h="212424">
                <a:tc>
                  <a:txBody>
                    <a:bodyPr/>
                    <a:lstStyle/>
                    <a:p>
                      <a:pPr marL="55563" indent="0">
                        <a:lnSpc>
                          <a:spcPct val="150000"/>
                        </a:lnSpc>
                        <a:spcAft>
                          <a:spcPts val="0"/>
                        </a:spcAft>
                      </a:pPr>
                      <a:r>
                        <a:rPr lang="en-US"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FS_AIML_MGMT</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marL="55563" indent="0">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AI/ ML management (FS_AIML_MGMT) (SP-211443)</a:t>
                      </a:r>
                      <a:endParaRPr lang="zh-CN" sz="1050" dirty="0">
                        <a:effectLst/>
                        <a:latin typeface="Times New Roman" panose="02020603050405020304" pitchFamily="18"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mn-ea"/>
                          <a:cs typeface="Arial" panose="020B0604020202020204" pitchFamily="34" charset="0"/>
                        </a:rPr>
                        <a:t>Intel, NEC</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28.908</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SA#97(Sep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smtClean="0">
                          <a:solidFill>
                            <a:srgbClr val="000000"/>
                          </a:solidFill>
                          <a:effectLst/>
                          <a:latin typeface="微软雅黑" panose="020B0503020204020204" pitchFamily="34" charset="-122"/>
                          <a:ea typeface="+mn-ea"/>
                          <a:cs typeface="Arial" panose="020B0604020202020204" pitchFamily="34" charset="0"/>
                        </a:rPr>
                        <a:t>0-&gt;5-&gt;10-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&gt;30%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SA1, SA2, RAN3 and RAN2 </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5"/>
                  </a:ext>
                </a:extLst>
              </a:tr>
              <a:tr h="212424">
                <a:tc>
                  <a:txBody>
                    <a:bodyPr/>
                    <a:lstStyle/>
                    <a:p>
                      <a:pPr marL="55563" indent="0">
                        <a:lnSpc>
                          <a:spcPct val="150000"/>
                        </a:lnSpc>
                        <a:spcAft>
                          <a:spcPts val="0"/>
                        </a:spcAft>
                      </a:pPr>
                      <a:r>
                        <a:rPr lang="en-US"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FS_MANWDAF</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marL="55563" indent="0">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Enhancement of the management aspects related to NWDAF (FS_MANWDAF) (SP-211435)</a:t>
                      </a:r>
                      <a:endParaRPr lang="zh-CN" sz="1050" dirty="0">
                        <a:effectLst/>
                        <a:latin typeface="Times New Roman" panose="02020603050405020304" pitchFamily="18"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Telecom</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28.864</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SA5#146/SA#98(Dec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a:t>
                      </a:r>
                      <a:r>
                        <a:rPr lang="en-US" altLang="zh-CN" sz="900" kern="1200" smtClean="0">
                          <a:solidFill>
                            <a:srgbClr val="000000"/>
                          </a:solidFill>
                          <a:effectLst/>
                          <a:latin typeface="微软雅黑" panose="020B0503020204020204" pitchFamily="34" charset="-122"/>
                          <a:ea typeface="+mn-ea"/>
                          <a:cs typeface="Arial" panose="020B0604020202020204" pitchFamily="34" charset="0"/>
                        </a:rPr>
                        <a:t>0-&gt;5-&gt;</a:t>
                      </a:r>
                      <a:r>
                        <a:rPr lang="en-US" altLang="zh-CN" sz="900" kern="1200" smtClean="0">
                          <a:solidFill>
                            <a:srgbClr val="000000"/>
                          </a:solidFill>
                          <a:effectLst/>
                          <a:latin typeface="微软雅黑" panose="020B0503020204020204" pitchFamily="34" charset="-122"/>
                          <a:ea typeface="宋体" panose="02010600030101010101" pitchFamily="2" charset="-122"/>
                          <a:cs typeface="Arial" panose="020B0604020202020204" pitchFamily="34" charset="0"/>
                        </a:rPr>
                        <a:t>30-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&gt;60%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SA2</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6"/>
                  </a:ext>
                </a:extLst>
              </a:tr>
              <a:tr h="279837">
                <a:tc>
                  <a:txBody>
                    <a:bodyPr/>
                    <a:lstStyle/>
                    <a:p>
                      <a:pPr marL="55563" indent="0">
                        <a:lnSpc>
                          <a:spcPct val="150000"/>
                        </a:lnSpc>
                        <a:spcAft>
                          <a:spcPts val="0"/>
                        </a:spcAft>
                      </a:pPr>
                      <a:r>
                        <a:rPr lang="en-US" sz="900" b="1"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FS_FSEV</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Fault Supervision Evolution  (FS_FSEV) (SP-220153)</a:t>
                      </a:r>
                      <a:endParaRPr lang="zh-CN" alt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Mobile, Huawei</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28.830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SA#99(Mar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a:t>
                      </a:r>
                      <a:r>
                        <a:rPr lang="en-US" altLang="zh-CN" sz="900" kern="1200" smtClean="0">
                          <a:solidFill>
                            <a:srgbClr val="000000"/>
                          </a:solidFill>
                          <a:effectLst/>
                          <a:latin typeface="微软雅黑" panose="020B0503020204020204" pitchFamily="34" charset="-122"/>
                          <a:ea typeface="+mn-ea"/>
                          <a:cs typeface="Arial" panose="020B0604020202020204" pitchFamily="34" charset="0"/>
                        </a:rPr>
                        <a:t>0-&gt;10-&gt;10-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7"/>
                  </a:ext>
                </a:extLst>
              </a:tr>
              <a:tr h="0">
                <a:tc>
                  <a:txBody>
                    <a:bodyPr/>
                    <a:lstStyle/>
                    <a:p>
                      <a:pPr marL="55563" indent="0">
                        <a:lnSpc>
                          <a:spcPct val="150000"/>
                        </a:lnSpc>
                        <a:spcAft>
                          <a:spcPts val="0"/>
                        </a:spcAft>
                      </a:pPr>
                      <a:r>
                        <a:rPr lang="en-US" altLang="zh-CN" sz="900" b="1" dirty="0">
                          <a:effectLst/>
                          <a:latin typeface="Microsoft YaHei" panose="020B0503020204020204" pitchFamily="34" charset="-122"/>
                          <a:ea typeface="Microsoft YaHei" panose="020B0503020204020204" pitchFamily="34" charset="-122"/>
                        </a:rPr>
                        <a:t>FS_MEDACO_RAN</a:t>
                      </a:r>
                      <a:endParaRPr lang="zh-CN" sz="900" b="1" dirty="0">
                        <a:effectLst/>
                        <a:latin typeface="Microsoft YaHei" panose="020B0503020204020204" pitchFamily="34" charset="-122"/>
                        <a:ea typeface="Microsoft YaHei" panose="020B0503020204020204" pitchFamily="34" charset="-122"/>
                      </a:endParaRPr>
                    </a:p>
                  </a:txBody>
                  <a:tcPr marL="0" marR="0" marT="0" marB="0">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measurement data collection to support RAN intelligence</a:t>
                      </a:r>
                      <a:endParaRPr lang="zh-CN" alt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Intel</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28.838</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SA#98(Dec.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RAN2,RAN3</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415637998"/>
                  </a:ext>
                </a:extLst>
              </a:tr>
            </a:tbl>
          </a:graphicData>
        </a:graphic>
      </p:graphicFrame>
      <p:sp>
        <p:nvSpPr>
          <p:cNvPr id="6" name="矩形 5"/>
          <p:cNvSpPr/>
          <p:nvPr/>
        </p:nvSpPr>
        <p:spPr>
          <a:xfrm>
            <a:off x="6305107" y="3550972"/>
            <a:ext cx="5532981" cy="2292935"/>
          </a:xfrm>
          <a:prstGeom prst="rect">
            <a:avLst/>
          </a:prstGeom>
          <a:solidFill>
            <a:schemeClr val="bg1"/>
          </a:solidFill>
        </p:spPr>
        <p:txBody>
          <a:bodyPr wrap="square">
            <a:spAutoFit/>
          </a:bodyPr>
          <a:lstStyle/>
          <a:p>
            <a:pPr defTabSz="1219170" eaLnBrk="1" fontAlgn="auto" hangingPunct="1">
              <a:spcBef>
                <a:spcPts val="0"/>
              </a:spcBef>
              <a:spcAft>
                <a:spcPts val="0"/>
              </a:spcAft>
              <a:defRPr/>
            </a:pPr>
            <a:r>
              <a:rPr lang="en-US" altLang="zh-CN" sz="1100" b="1" dirty="0">
                <a:solidFill>
                  <a:srgbClr val="FF0000"/>
                </a:solidFill>
                <a:latin typeface="+mn-lt"/>
                <a:cs typeface="Arial" charset="0"/>
              </a:rPr>
              <a:t>FS_MANWDAF: </a:t>
            </a:r>
            <a:r>
              <a:rPr lang="en-US" altLang="zh-CN" sz="1100" dirty="0">
                <a:latin typeface="+mn-lt"/>
                <a:cs typeface="Arial" charset="0"/>
              </a:rPr>
              <a:t>5 </a:t>
            </a:r>
            <a:r>
              <a:rPr lang="en-US" altLang="zh-CN" sz="1100" dirty="0" err="1">
                <a:latin typeface="+mn-lt"/>
                <a:cs typeface="Arial" charset="0"/>
              </a:rPr>
              <a:t>pCRs</a:t>
            </a:r>
            <a:r>
              <a:rPr lang="en-US" altLang="zh-CN" sz="1100" dirty="0">
                <a:latin typeface="+mn-lt"/>
                <a:cs typeface="Arial" charset="0"/>
              </a:rPr>
              <a:t> were agreed and 1 DP was endorsed. </a:t>
            </a:r>
            <a:r>
              <a:rPr lang="en-US" altLang="zh-CN" sz="1100" dirty="0" err="1">
                <a:latin typeface="+mn-lt"/>
                <a:cs typeface="Arial" charset="0"/>
              </a:rPr>
              <a:t>pCR</a:t>
            </a:r>
            <a:r>
              <a:rPr lang="en-US" altLang="zh-CN" sz="1100" dirty="0">
                <a:latin typeface="+mn-lt"/>
                <a:cs typeface="Arial" charset="0"/>
              </a:rPr>
              <a:t> agreed for TR 28.864:</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cs typeface="Arial" charset="0"/>
              </a:rPr>
              <a:t>S5-224373 Update KI#1 and KI#2 (enhancement of NWDAF IOC)</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cs typeface="Arial" charset="0"/>
              </a:rPr>
              <a:t>S5-224374 Add potential solution#1 for KI#1 (enhancement of NWDAF IOC)</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cs typeface="Arial" charset="0"/>
              </a:rPr>
              <a:t>S5-224375 Add potential solution#1 for KI#2 (enhancement of NWDAF IOC)</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cs typeface="Arial" charset="0"/>
              </a:rPr>
              <a:t>S5-224377 Add potential solution#1 for KI#5 (performance measurement on data collection aspect of NWDAF)</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cs typeface="Arial" charset="0"/>
              </a:rPr>
              <a:t>S5-224265 Update potential solution#2 for KI#3 (performance measurement on interaction aspect of NWDAF)</a:t>
            </a:r>
          </a:p>
          <a:p>
            <a:pPr defTabSz="1219170" eaLnBrk="1" fontAlgn="auto" hangingPunct="1">
              <a:spcBef>
                <a:spcPts val="0"/>
              </a:spcBef>
              <a:spcAft>
                <a:spcPts val="0"/>
              </a:spcAft>
              <a:defRPr/>
            </a:pPr>
            <a:r>
              <a:rPr lang="en-US" altLang="zh-CN" sz="1100" dirty="0">
                <a:latin typeface="+mn-lt"/>
                <a:cs typeface="Arial" charset="0"/>
              </a:rPr>
              <a:t>DP endorsed:</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cs typeface="Arial" charset="0"/>
              </a:rPr>
              <a:t>S5-224382 Discussion on the relationship between EE KPI for NWDAF and the scope of FS_MANWDAF</a:t>
            </a:r>
          </a:p>
          <a:p>
            <a:pPr defTabSz="1219170" eaLnBrk="1" fontAlgn="auto" hangingPunct="1">
              <a:spcBef>
                <a:spcPts val="0"/>
              </a:spcBef>
              <a:spcAft>
                <a:spcPts val="0"/>
              </a:spcAft>
              <a:defRPr/>
            </a:pPr>
            <a:r>
              <a:rPr lang="fr-FR" altLang="zh-CN" sz="1100" b="1" dirty="0">
                <a:solidFill>
                  <a:srgbClr val="FF3300"/>
                </a:solidFill>
                <a:latin typeface="+mn-lt"/>
              </a:rPr>
              <a:t>F</a:t>
            </a:r>
            <a:r>
              <a:rPr lang="en-US" altLang="zh-CN" sz="1100" b="1" dirty="0">
                <a:solidFill>
                  <a:srgbClr val="FF3300"/>
                </a:solidFill>
                <a:latin typeface="+mn-lt"/>
              </a:rPr>
              <a:t>S_MEDACO_RAN:</a:t>
            </a:r>
            <a:r>
              <a:rPr lang="en-US" altLang="zh-CN" sz="1100" dirty="0">
                <a:latin typeface="+mn-lt"/>
              </a:rPr>
              <a:t> The group agreed the skeleton, scope, and overview for the measurement data collection to support RAN intelligence</a:t>
            </a:r>
          </a:p>
        </p:txBody>
      </p:sp>
      <p:sp>
        <p:nvSpPr>
          <p:cNvPr id="8" name="矩形 5">
            <a:extLst>
              <a:ext uri="{FF2B5EF4-FFF2-40B4-BE49-F238E27FC236}">
                <a16:creationId xmlns:a16="http://schemas.microsoft.com/office/drawing/2014/main" xmlns="" id="{962D2408-7FDC-409B-80B9-0BA597642618}"/>
              </a:ext>
            </a:extLst>
          </p:cNvPr>
          <p:cNvSpPr/>
          <p:nvPr/>
        </p:nvSpPr>
        <p:spPr>
          <a:xfrm>
            <a:off x="205572" y="3550972"/>
            <a:ext cx="5323358" cy="2800767"/>
          </a:xfrm>
          <a:prstGeom prst="rect">
            <a:avLst/>
          </a:prstGeom>
          <a:solidFill>
            <a:schemeClr val="bg1"/>
          </a:solidFill>
        </p:spPr>
        <p:txBody>
          <a:bodyPr wrap="square">
            <a:spAutoFit/>
          </a:bodyPr>
          <a:lstStyle/>
          <a:p>
            <a:pPr lvl="0" defTabSz="1219170" eaLnBrk="1" fontAlgn="auto" hangingPunct="1">
              <a:spcBef>
                <a:spcPts val="0"/>
              </a:spcBef>
              <a:spcAft>
                <a:spcPts val="0"/>
              </a:spcAft>
              <a:defRPr/>
            </a:pPr>
            <a:r>
              <a:rPr lang="en-US" altLang="zh-CN" sz="1100" b="1" dirty="0">
                <a:solidFill>
                  <a:srgbClr val="FF0000"/>
                </a:solidFill>
                <a:latin typeface="+mn-lt"/>
                <a:cs typeface="Arial" charset="0"/>
              </a:rPr>
              <a:t>FS_AIML_MGMT</a:t>
            </a:r>
          </a:p>
          <a:p>
            <a:pPr marL="171450" indent="-171450" defTabSz="1219170">
              <a:buFont typeface="Wingdings" panose="05000000000000000000" pitchFamily="2" charset="2"/>
              <a:buChar char="Ø"/>
              <a:defRPr/>
            </a:pPr>
            <a:r>
              <a:rPr lang="en-US" altLang="zh-CN" sz="1100" dirty="0">
                <a:latin typeface="+mn-lt"/>
              </a:rPr>
              <a:t>The study has made a relatively good progress this time. Several </a:t>
            </a:r>
            <a:r>
              <a:rPr lang="en-US" altLang="zh-CN" sz="1100" dirty="0" err="1">
                <a:latin typeface="+mn-lt"/>
              </a:rPr>
              <a:t>pCRs</a:t>
            </a:r>
            <a:r>
              <a:rPr lang="en-US" altLang="zh-CN" sz="1100" dirty="0">
                <a:latin typeface="+mn-lt"/>
              </a:rPr>
              <a:t> were discussed and repeatedly reviewed leading to the approval of 8 use cases, as listed below, covering various aspects of AI/ML management aspects: AIML context, AIML Inference History, AI-ML entity validation, AIML Testing, </a:t>
            </a:r>
            <a:r>
              <a:rPr lang="en-US" altLang="zh-CN" sz="1100" dirty="0" err="1">
                <a:latin typeface="+mn-lt"/>
              </a:rPr>
              <a:t>AIMLEntity</a:t>
            </a:r>
            <a:r>
              <a:rPr lang="en-US" altLang="zh-CN" sz="1100" dirty="0">
                <a:latin typeface="+mn-lt"/>
              </a:rPr>
              <a:t> Capability Discovery, Pre-processed event data for ML training, AI-ML model update, AI-ML model deployment.</a:t>
            </a:r>
          </a:p>
          <a:p>
            <a:pPr marL="171450" indent="-171450" defTabSz="1219170">
              <a:buFont typeface="Wingdings" panose="05000000000000000000" pitchFamily="2" charset="2"/>
              <a:buChar char="Ø"/>
              <a:defRPr/>
            </a:pPr>
            <a:r>
              <a:rPr lang="en-US" altLang="zh-CN" sz="1100" dirty="0">
                <a:latin typeface="+mn-lt"/>
              </a:rPr>
              <a:t>The discussion on the workflow has also reached initial agreements leading to the approval of one </a:t>
            </a:r>
            <a:r>
              <a:rPr lang="en-US" altLang="zh-CN" sz="1100" dirty="0" err="1">
                <a:latin typeface="+mn-lt"/>
              </a:rPr>
              <a:t>pCR</a:t>
            </a:r>
            <a:r>
              <a:rPr lang="en-US" altLang="zh-CN" sz="1100" dirty="0">
                <a:latin typeface="+mn-lt"/>
              </a:rPr>
              <a:t> which adds description of main task elements of the workflow. One </a:t>
            </a:r>
            <a:r>
              <a:rPr lang="en-US" altLang="zh-CN" sz="1100" dirty="0" err="1">
                <a:latin typeface="+mn-lt"/>
              </a:rPr>
              <a:t>pCR</a:t>
            </a:r>
            <a:r>
              <a:rPr lang="en-US" altLang="zh-CN" sz="1100" dirty="0">
                <a:latin typeface="+mn-lt"/>
              </a:rPr>
              <a:t> has also been approved adding clarifications into the overview and terminologies.</a:t>
            </a:r>
          </a:p>
          <a:p>
            <a:pPr defTabSz="1219170" eaLnBrk="1" fontAlgn="auto" hangingPunct="1">
              <a:spcBef>
                <a:spcPts val="0"/>
              </a:spcBef>
              <a:spcAft>
                <a:spcPts val="0"/>
              </a:spcAft>
              <a:defRPr/>
            </a:pPr>
            <a:r>
              <a:rPr lang="en-US" altLang="zh-CN" sz="1100" b="1" dirty="0">
                <a:solidFill>
                  <a:srgbClr val="FF0000"/>
                </a:solidFill>
                <a:latin typeface="+mn-lt"/>
                <a:cs typeface="Arial" charset="0"/>
              </a:rPr>
              <a:t>FS_FSEV: </a:t>
            </a:r>
            <a:r>
              <a:rPr lang="en-US" altLang="zh-CN" sz="1100" dirty="0">
                <a:latin typeface="+mn-lt"/>
              </a:rPr>
              <a:t>The following aspects were discussed and noted:</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rPr>
              <a:t>background, concepts and relation, management framework, 4 key issues description and solutions.</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rPr>
              <a:t>The following aspects were discussed and sent for email approval: key issue description for definitions</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latin typeface="+mn-lt"/>
              </a:rPr>
              <a:t>Change of the main </a:t>
            </a:r>
            <a:r>
              <a:rPr lang="en-US" altLang="zh-CN" sz="1100" dirty="0" err="1">
                <a:latin typeface="+mn-lt"/>
              </a:rPr>
              <a:t>rapp</a:t>
            </a:r>
            <a:r>
              <a:rPr lang="en-US" altLang="zh-CN" sz="1100" dirty="0">
                <a:latin typeface="+mn-lt"/>
              </a:rPr>
              <a:t>. from Chen Wang to </a:t>
            </a:r>
            <a:r>
              <a:rPr lang="en-US" altLang="zh-CN" sz="1100" dirty="0" err="1">
                <a:latin typeface="+mn-lt"/>
              </a:rPr>
              <a:t>Lingli</a:t>
            </a:r>
            <a:r>
              <a:rPr lang="en-US" altLang="zh-CN" sz="1100" dirty="0">
                <a:latin typeface="+mn-lt"/>
              </a:rPr>
              <a:t> Deng</a:t>
            </a:r>
          </a:p>
        </p:txBody>
      </p:sp>
    </p:spTree>
    <p:extLst>
      <p:ext uri="{BB962C8B-B14F-4D97-AF65-F5344CB8AC3E}">
        <p14:creationId xmlns:p14="http://schemas.microsoft.com/office/powerpoint/2010/main" val="3113568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Rel-18 SI - Management Architecture and Mechanisms (1/2)</a:t>
            </a:r>
            <a:endParaRPr lang="sv-SE" sz="2800" kern="0" dirty="0"/>
          </a:p>
        </p:txBody>
      </p:sp>
      <p:sp>
        <p:nvSpPr>
          <p:cNvPr id="10" name="文本框 9"/>
          <p:cNvSpPr txBox="1"/>
          <p:nvPr/>
        </p:nvSpPr>
        <p:spPr>
          <a:xfrm>
            <a:off x="271230" y="3164862"/>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3815240334"/>
              </p:ext>
            </p:extLst>
          </p:nvPr>
        </p:nvGraphicFramePr>
        <p:xfrm>
          <a:off x="269898" y="1077363"/>
          <a:ext cx="11681826" cy="2087499"/>
        </p:xfrm>
        <a:graphic>
          <a:graphicData uri="http://schemas.openxmlformats.org/drawingml/2006/table">
            <a:tbl>
              <a:tblPr firstRow="1" bandRow="1">
                <a:tableStyleId>{5C22544A-7EE6-4342-B048-85BDC9FD1C3A}</a:tableStyleId>
              </a:tblPr>
              <a:tblGrid>
                <a:gridCol w="953997">
                  <a:extLst>
                    <a:ext uri="{9D8B030D-6E8A-4147-A177-3AD203B41FA5}">
                      <a16:colId xmlns:a16="http://schemas.microsoft.com/office/drawing/2014/main" xmlns="" val="20000"/>
                    </a:ext>
                  </a:extLst>
                </a:gridCol>
                <a:gridCol w="4340686">
                  <a:extLst>
                    <a:ext uri="{9D8B030D-6E8A-4147-A177-3AD203B41FA5}">
                      <a16:colId xmlns:a16="http://schemas.microsoft.com/office/drawing/2014/main" xmlns="" val="20001"/>
                    </a:ext>
                  </a:extLst>
                </a:gridCol>
                <a:gridCol w="1216550">
                  <a:extLst>
                    <a:ext uri="{9D8B030D-6E8A-4147-A177-3AD203B41FA5}">
                      <a16:colId xmlns:a16="http://schemas.microsoft.com/office/drawing/2014/main" xmlns="" val="20002"/>
                    </a:ext>
                  </a:extLst>
                </a:gridCol>
                <a:gridCol w="1049572">
                  <a:extLst>
                    <a:ext uri="{9D8B030D-6E8A-4147-A177-3AD203B41FA5}">
                      <a16:colId xmlns:a16="http://schemas.microsoft.com/office/drawing/2014/main" xmlns="" val="3285939756"/>
                    </a:ext>
                  </a:extLst>
                </a:gridCol>
                <a:gridCol w="1653871">
                  <a:extLst>
                    <a:ext uri="{9D8B030D-6E8A-4147-A177-3AD203B41FA5}">
                      <a16:colId xmlns:a16="http://schemas.microsoft.com/office/drawing/2014/main" xmlns="" val="20003"/>
                    </a:ext>
                  </a:extLst>
                </a:gridCol>
                <a:gridCol w="985962">
                  <a:extLst>
                    <a:ext uri="{9D8B030D-6E8A-4147-A177-3AD203B41FA5}">
                      <a16:colId xmlns:a16="http://schemas.microsoft.com/office/drawing/2014/main" xmlns="" val="20004"/>
                    </a:ext>
                  </a:extLst>
                </a:gridCol>
                <a:gridCol w="755374">
                  <a:extLst>
                    <a:ext uri="{9D8B030D-6E8A-4147-A177-3AD203B41FA5}">
                      <a16:colId xmlns:a16="http://schemas.microsoft.com/office/drawing/2014/main" xmlns="" val="20005"/>
                    </a:ext>
                  </a:extLst>
                </a:gridCol>
                <a:gridCol w="725814">
                  <a:extLst>
                    <a:ext uri="{9D8B030D-6E8A-4147-A177-3AD203B41FA5}">
                      <a16:colId xmlns:a16="http://schemas.microsoft.com/office/drawing/2014/main" xmlns="" val="20006"/>
                    </a:ext>
                  </a:extLst>
                </a:gridCol>
              </a:tblGrid>
              <a:tr h="387054">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a:t>
                      </a:r>
                      <a:r>
                        <a:rPr lang="en-US" sz="1200" b="1" kern="1200" dirty="0">
                          <a:solidFill>
                            <a:schemeClr val="lt1"/>
                          </a:solidFill>
                          <a:latin typeface="+mn-lt"/>
                          <a:ea typeface="+mn-ea"/>
                          <a:cs typeface="Arial" panose="020B0604020202020204" pitchFamily="34" charset="0"/>
                        </a:rPr>
                        <a:t>/SI</a:t>
                      </a:r>
                      <a:r>
                        <a:rPr lang="en-GB" sz="1200" b="1" kern="1200" dirty="0">
                          <a:solidFill>
                            <a:schemeClr val="lt1"/>
                          </a:solidFill>
                          <a:latin typeface="+mn-lt"/>
                          <a:ea typeface="+mn-ea"/>
                          <a:cs typeface="Arial" panose="020B0604020202020204" pitchFamily="34" charset="0"/>
                        </a:rPr>
                        <a:t> </a:t>
                      </a:r>
                      <a:r>
                        <a:rPr lang="en-US" altLang="zh-CN" sz="1200" b="1" kern="1200" dirty="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Rapporteur</a:t>
                      </a: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TR</a:t>
                      </a: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extLst>
                  <a:ext uri="{0D108BD9-81ED-4DB2-BD59-A6C34878D82A}">
                    <a16:rowId xmlns:a16="http://schemas.microsoft.com/office/drawing/2014/main" xmlns="" val="10000"/>
                  </a:ext>
                </a:extLst>
              </a:tr>
              <a:tr h="343940">
                <a:tc>
                  <a:txBody>
                    <a:bodyPr/>
                    <a:lstStyle/>
                    <a:p>
                      <a:pPr marL="55563" indent="0" algn="just">
                        <a:spcAft>
                          <a:spcPts val="0"/>
                        </a:spcAft>
                      </a:pPr>
                      <a:r>
                        <a:rPr lang="en-US" sz="1050" b="1" kern="100" dirty="0" err="1">
                          <a:effectLst/>
                          <a:latin typeface="Calibri" panose="020F0502020204030204" pitchFamily="34" charset="0"/>
                          <a:ea typeface="宋体" panose="02010600030101010101" pitchFamily="2" charset="-122"/>
                          <a:cs typeface="Times New Roman" panose="02020603050405020304" pitchFamily="18" charset="0"/>
                        </a:rPr>
                        <a:t>FS_eSBMA</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Enhancement of service based management architecture (</a:t>
                      </a:r>
                      <a:r>
                        <a:rPr lang="en-US" sz="900"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FS_eSBMA</a:t>
                      </a: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(SP-211451)</a:t>
                      </a: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Huawei, Ericsson</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28.925</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SA#99(Mar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smtClean="0">
                          <a:solidFill>
                            <a:srgbClr val="000000"/>
                          </a:solidFill>
                          <a:effectLst/>
                          <a:latin typeface="微软雅黑" panose="020B0503020204020204" pitchFamily="34" charset="-122"/>
                          <a:ea typeface="+mn-ea"/>
                          <a:cs typeface="Arial" panose="020B0604020202020204" pitchFamily="34" charset="0"/>
                        </a:rPr>
                        <a:t>45-&gt;50-&gt;60-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&gt;65%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1"/>
                  </a:ext>
                </a:extLst>
              </a:tr>
              <a:tr h="174174">
                <a:tc>
                  <a:txBody>
                    <a:bodyPr/>
                    <a:lstStyle/>
                    <a:p>
                      <a:pPr marL="55563" indent="0" algn="just">
                        <a:spcAft>
                          <a:spcPts val="0"/>
                        </a:spcAft>
                      </a:pPr>
                      <a:r>
                        <a:rPr lang="en-US" sz="1050" b="1" kern="100" dirty="0" err="1">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FS_eSBMAe</a:t>
                      </a:r>
                      <a:endParaRPr lang="zh-CN" sz="105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Basic SBMA enabler enhancements (</a:t>
                      </a:r>
                      <a:r>
                        <a:rPr lang="en-US" sz="900"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FS_eSBMAe</a:t>
                      </a: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(SP-220145)</a:t>
                      </a: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Nokia</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28.831</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SA#98(Dec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smtClean="0">
                          <a:solidFill>
                            <a:srgbClr val="000000"/>
                          </a:solidFill>
                          <a:effectLst/>
                          <a:latin typeface="微软雅黑" panose="020B0503020204020204" pitchFamily="34" charset="-122"/>
                          <a:ea typeface="+mn-ea"/>
                          <a:cs typeface="Arial" panose="020B0604020202020204" pitchFamily="34" charset="0"/>
                        </a:rPr>
                        <a:t>0-&gt;5-&gt;10-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&gt;15 %</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2"/>
                  </a:ext>
                </a:extLst>
              </a:tr>
              <a:tr h="174174">
                <a:tc>
                  <a:txBody>
                    <a:bodyPr/>
                    <a:lstStyle/>
                    <a:p>
                      <a:pPr marL="55563" indent="0" algn="just">
                        <a:spcAft>
                          <a:spcPts val="0"/>
                        </a:spcAft>
                      </a:pPr>
                      <a:r>
                        <a:rPr lang="en-US" sz="1050" b="1" kern="100" dirty="0" err="1">
                          <a:effectLst/>
                          <a:latin typeface="Calibri" panose="020F0502020204030204" pitchFamily="34" charset="0"/>
                          <a:ea typeface="宋体" panose="02010600030101010101" pitchFamily="2" charset="-122"/>
                          <a:cs typeface="Times New Roman" panose="02020603050405020304" pitchFamily="18" charset="0"/>
                        </a:rPr>
                        <a:t>FS_URLLC_Mgt</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Management Aspects of URLLC  (</a:t>
                      </a:r>
                      <a:r>
                        <a:rPr lang="en-US" sz="900"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FS_URLLC_Mgt</a:t>
                      </a: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(SP-220146)</a:t>
                      </a: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altLang="zh-CN" sz="900" kern="1200" dirty="0" err="1">
                          <a:solidFill>
                            <a:srgbClr val="000000"/>
                          </a:solidFill>
                          <a:effectLst/>
                          <a:latin typeface="微软雅黑" panose="020B0503020204020204" pitchFamily="34" charset="-122"/>
                          <a:ea typeface="+mn-ea"/>
                          <a:cs typeface="Arial" panose="020B0604020202020204" pitchFamily="34" charset="0"/>
                        </a:rPr>
                        <a:t>ChinaUnicom</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28.832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SA#99(Mar. 2023)</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smtClean="0">
                          <a:solidFill>
                            <a:srgbClr val="000000"/>
                          </a:solidFill>
                          <a:effectLst/>
                          <a:latin typeface="微软雅黑" panose="020B0503020204020204" pitchFamily="34" charset="-122"/>
                          <a:ea typeface="+mn-ea"/>
                          <a:cs typeface="Arial" panose="020B0604020202020204" pitchFamily="34" charset="0"/>
                        </a:rPr>
                        <a:t>0-&gt;10-&gt;15-</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3"/>
                  </a:ext>
                </a:extLst>
              </a:tr>
              <a:tr h="174174">
                <a:tc>
                  <a:txBody>
                    <a:bodyPr/>
                    <a:lstStyle/>
                    <a:p>
                      <a:pPr marL="55563" indent="0" algn="just">
                        <a:spcAft>
                          <a:spcPts val="0"/>
                        </a:spcAft>
                      </a:pPr>
                      <a:r>
                        <a:rPr lang="en-US" sz="1050" b="1" kern="100" dirty="0">
                          <a:effectLst/>
                          <a:latin typeface="Calibri" panose="020F0502020204030204" pitchFamily="34" charset="0"/>
                          <a:ea typeface="宋体" panose="02010600030101010101" pitchFamily="2" charset="-122"/>
                          <a:cs typeface="Times New Roman" panose="02020603050405020304" pitchFamily="18" charset="0"/>
                        </a:rPr>
                        <a:t>FS_5GLAN_Mgt</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Management Aspects of 5GLAN (FS_5GLAN_Mgt) (SP-220324)</a:t>
                      </a: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Mobile</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28.833</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SA#98(Dec 2022)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smtClean="0">
                          <a:solidFill>
                            <a:srgbClr val="000000"/>
                          </a:solidFill>
                          <a:effectLst/>
                          <a:latin typeface="微软雅黑" panose="020B0503020204020204" pitchFamily="34" charset="-122"/>
                          <a:ea typeface="+mn-ea"/>
                          <a:cs typeface="Arial" panose="020B0604020202020204" pitchFamily="34" charset="0"/>
                        </a:rPr>
                        <a:t>0-&gt;10-&gt;25-</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&gt;45%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SA2</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4"/>
                  </a:ext>
                </a:extLst>
              </a:tr>
            </a:tbl>
          </a:graphicData>
        </a:graphic>
      </p:graphicFrame>
      <p:sp>
        <p:nvSpPr>
          <p:cNvPr id="7" name="矩形 6"/>
          <p:cNvSpPr/>
          <p:nvPr/>
        </p:nvSpPr>
        <p:spPr>
          <a:xfrm>
            <a:off x="269898" y="3558584"/>
            <a:ext cx="6042829" cy="1754326"/>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200" b="1" dirty="0" err="1">
                <a:solidFill>
                  <a:srgbClr val="FF0000"/>
                </a:solidFill>
                <a:latin typeface="+mn-lt"/>
                <a:cs typeface="Arial" charset="0"/>
              </a:rPr>
              <a:t>FS_eSBMA</a:t>
            </a:r>
            <a:r>
              <a:rPr lang="en-US" altLang="zh-CN" sz="1200" dirty="0">
                <a:latin typeface="+mn-lt"/>
                <a:cs typeface="Arial" charset="0"/>
              </a:rPr>
              <a:t>: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a:latin typeface="+mn-lt"/>
                <a:cs typeface="Arial" charset="0"/>
              </a:rPr>
              <a:t>A proposal for providing a usage guide for SBMA specifications was approved.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a:latin typeface="+mn-lt"/>
                <a:cs typeface="Arial" charset="0"/>
              </a:rPr>
              <a:t>Further understanding was </a:t>
            </a:r>
            <a:r>
              <a:rPr lang="en-US" altLang="zh-CN" sz="1200" dirty="0" err="1">
                <a:latin typeface="+mn-lt"/>
                <a:cs typeface="Arial" charset="0"/>
              </a:rPr>
              <a:t>acheieved</a:t>
            </a:r>
            <a:r>
              <a:rPr lang="en-US" altLang="zh-CN" sz="1200" dirty="0">
                <a:latin typeface="+mn-lt"/>
                <a:cs typeface="Arial" charset="0"/>
              </a:rPr>
              <a:t> for </a:t>
            </a:r>
            <a:r>
              <a:rPr lang="en-US" altLang="zh-CN" sz="1200" dirty="0" err="1">
                <a:latin typeface="+mn-lt"/>
                <a:cs typeface="Arial" charset="0"/>
              </a:rPr>
              <a:t>MnFs</a:t>
            </a:r>
            <a:r>
              <a:rPr lang="en-US" altLang="zh-CN" sz="1200" dirty="0">
                <a:latin typeface="+mn-lt"/>
                <a:cs typeface="Arial" charset="0"/>
              </a:rPr>
              <a:t> to be managed and a contribution on multiple </a:t>
            </a:r>
            <a:r>
              <a:rPr lang="en-US" altLang="zh-CN" sz="1200" dirty="0" err="1">
                <a:latin typeface="+mn-lt"/>
                <a:cs typeface="Arial" charset="0"/>
              </a:rPr>
              <a:t>MnS</a:t>
            </a:r>
            <a:r>
              <a:rPr lang="en-US" altLang="zh-CN" sz="1200" dirty="0">
                <a:latin typeface="+mn-lt"/>
                <a:cs typeface="Arial" charset="0"/>
              </a:rPr>
              <a:t> discovery service was discussed. </a:t>
            </a:r>
          </a:p>
          <a:p>
            <a:pPr lvl="0" defTabSz="1219170" eaLnBrk="1" fontAlgn="auto" hangingPunct="1">
              <a:spcBef>
                <a:spcPts val="0"/>
              </a:spcBef>
              <a:spcAft>
                <a:spcPts val="0"/>
              </a:spcAft>
              <a:defRPr/>
            </a:pPr>
            <a:r>
              <a:rPr lang="en-US" altLang="zh-CN" sz="1200" b="1" dirty="0" err="1">
                <a:solidFill>
                  <a:srgbClr val="FF0000"/>
                </a:solidFill>
                <a:latin typeface="+mn-lt"/>
                <a:cs typeface="Arial" charset="0"/>
              </a:rPr>
              <a:t>FS_eSBMAe</a:t>
            </a:r>
            <a:r>
              <a:rPr lang="en-US" altLang="zh-CN" sz="1200" dirty="0">
                <a:latin typeface="+mn-lt"/>
                <a:cs typeface="Arial" charset="0"/>
              </a:rPr>
              <a:t>:</a:t>
            </a:r>
            <a:endParaRPr lang="en-US" altLang="zh-CN" sz="1200" dirty="0">
              <a:latin typeface="+mn-lt"/>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latin typeface="+mn-lt"/>
              </a:rPr>
              <a:t>The work on targeted notification subscriptions progressed. A set of potential requirements and potential solutions was agreed. Analysis of potential solutions started. First contributions on enhancing stage 2 definitions of the </a:t>
            </a:r>
            <a:r>
              <a:rPr lang="en-US" altLang="zh-CN" sz="1200" dirty="0" err="1">
                <a:latin typeface="+mn-lt"/>
              </a:rPr>
              <a:t>ProvMnS</a:t>
            </a:r>
            <a:r>
              <a:rPr lang="en-US" altLang="zh-CN" sz="1200" dirty="0">
                <a:latin typeface="+mn-lt"/>
              </a:rPr>
              <a:t> were submitted. In addition, the work on advertising which NRM features are supported by a </a:t>
            </a:r>
            <a:r>
              <a:rPr lang="en-US" altLang="zh-CN" sz="1200" dirty="0" err="1">
                <a:latin typeface="+mn-lt"/>
              </a:rPr>
              <a:t>MnS</a:t>
            </a:r>
            <a:r>
              <a:rPr lang="en-US" altLang="zh-CN" sz="1200" dirty="0">
                <a:latin typeface="+mn-lt"/>
              </a:rPr>
              <a:t> producer started.</a:t>
            </a:r>
          </a:p>
        </p:txBody>
      </p:sp>
      <p:sp>
        <p:nvSpPr>
          <p:cNvPr id="6" name="矩形 5"/>
          <p:cNvSpPr/>
          <p:nvPr/>
        </p:nvSpPr>
        <p:spPr>
          <a:xfrm>
            <a:off x="6628067" y="3558584"/>
            <a:ext cx="5323657" cy="1384995"/>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200" b="1" dirty="0" err="1">
                <a:solidFill>
                  <a:srgbClr val="FF0000"/>
                </a:solidFill>
                <a:latin typeface="+mn-lt"/>
                <a:cs typeface="Arial" charset="0"/>
              </a:rPr>
              <a:t>FS_URLLC_Mgt</a:t>
            </a:r>
            <a:r>
              <a:rPr lang="en-US" altLang="zh-CN" sz="1200" dirty="0">
                <a:latin typeface="+mn-lt"/>
                <a:cs typeface="Arial" charset="0"/>
              </a:rPr>
              <a:t>: no contribution at this meeting.</a:t>
            </a:r>
            <a:endParaRPr lang="en-US" altLang="zh-CN" sz="1200" b="1" dirty="0">
              <a:solidFill>
                <a:srgbClr val="FF0000"/>
              </a:solidFill>
              <a:latin typeface="+mn-lt"/>
              <a:cs typeface="Arial" charset="0"/>
            </a:endParaRPr>
          </a:p>
          <a:p>
            <a:pPr defTabSz="1219170" eaLnBrk="1" fontAlgn="auto" hangingPunct="1">
              <a:spcBef>
                <a:spcPts val="0"/>
              </a:spcBef>
              <a:spcAft>
                <a:spcPts val="0"/>
              </a:spcAft>
              <a:defRPr/>
            </a:pPr>
            <a:r>
              <a:rPr lang="en-US" altLang="zh-CN" sz="1200" b="1" dirty="0">
                <a:solidFill>
                  <a:srgbClr val="FF0000"/>
                </a:solidFill>
                <a:latin typeface="+mn-lt"/>
                <a:cs typeface="Arial" charset="0"/>
              </a:rPr>
              <a:t>FS_5GLAN_Mgt</a:t>
            </a:r>
            <a:r>
              <a:rPr lang="en-US" altLang="zh-CN" sz="1200" b="1" dirty="0">
                <a:latin typeface="+mn-lt"/>
                <a:cs typeface="Arial" charset="0"/>
              </a:rPr>
              <a:t>:</a:t>
            </a:r>
            <a:r>
              <a:rPr lang="en-US" altLang="zh-CN" sz="1200" dirty="0">
                <a:latin typeface="+mn-lt"/>
                <a:cs typeface="Arial" charset="0"/>
              </a:rPr>
              <a:t> This SI studies the use cases, requirements, and enhancement of the management system (e.g. performance measurement and related new KPIs in VN group level) to support 5G-LAN capabilities. CMCC changes the rapporteur from </a:t>
            </a:r>
            <a:r>
              <a:rPr lang="en-US" altLang="zh-CN" sz="1200" dirty="0" err="1">
                <a:latin typeface="+mn-lt"/>
                <a:cs typeface="Arial" charset="0"/>
              </a:rPr>
              <a:t>Xiaowen</a:t>
            </a:r>
            <a:r>
              <a:rPr lang="en-US" altLang="zh-CN" sz="1200" dirty="0">
                <a:latin typeface="+mn-lt"/>
                <a:cs typeface="Arial" charset="0"/>
              </a:rPr>
              <a:t> Sun to </a:t>
            </a:r>
            <a:r>
              <a:rPr lang="en-US" altLang="zh-CN" sz="1200" dirty="0" err="1">
                <a:latin typeface="+mn-lt"/>
                <a:cs typeface="Arial" charset="0"/>
              </a:rPr>
              <a:t>Yushuang</a:t>
            </a:r>
            <a:r>
              <a:rPr lang="en-US" altLang="zh-CN" sz="1200" dirty="0">
                <a:latin typeface="+mn-lt"/>
                <a:cs typeface="Arial" charset="0"/>
              </a:rPr>
              <a:t> Hu. </a:t>
            </a:r>
            <a:endParaRPr lang="en-US" altLang="zh-CN" sz="1200" dirty="0">
              <a:latin typeface="+mn-lt"/>
            </a:endParaRPr>
          </a:p>
          <a:p>
            <a:pPr lvl="0" defTabSz="1219170" eaLnBrk="1" fontAlgn="auto" hangingPunct="1">
              <a:spcBef>
                <a:spcPts val="0"/>
              </a:spcBef>
              <a:spcAft>
                <a:spcPts val="0"/>
              </a:spcAft>
              <a:defRPr/>
            </a:pPr>
            <a:endParaRPr lang="en-US" altLang="zh-CN" sz="1200" dirty="0">
              <a:latin typeface="+mn-lt"/>
            </a:endParaRPr>
          </a:p>
          <a:p>
            <a:pPr lvl="0" defTabSz="1219170" eaLnBrk="1" fontAlgn="auto" hangingPunct="1">
              <a:spcBef>
                <a:spcPts val="0"/>
              </a:spcBef>
              <a:spcAft>
                <a:spcPts val="0"/>
              </a:spcAft>
              <a:defRPr/>
            </a:pPr>
            <a:endParaRPr lang="en-US" altLang="zh-CN" sz="1200" dirty="0">
              <a:latin typeface="+mn-lt"/>
              <a:cs typeface="Arial" charset="0"/>
            </a:endParaRPr>
          </a:p>
        </p:txBody>
      </p:sp>
    </p:spTree>
    <p:extLst>
      <p:ext uri="{BB962C8B-B14F-4D97-AF65-F5344CB8AC3E}">
        <p14:creationId xmlns:p14="http://schemas.microsoft.com/office/powerpoint/2010/main" val="3411394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Rel-18 SI - Management Architecture and Mechanisms (2/2)</a:t>
            </a:r>
            <a:endParaRPr lang="sv-SE" sz="2800" kern="0" dirty="0"/>
          </a:p>
        </p:txBody>
      </p:sp>
      <p:sp>
        <p:nvSpPr>
          <p:cNvPr id="10" name="文本框 9"/>
          <p:cNvSpPr txBox="1"/>
          <p:nvPr/>
        </p:nvSpPr>
        <p:spPr>
          <a:xfrm>
            <a:off x="271232" y="3658873"/>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4018462891"/>
              </p:ext>
            </p:extLst>
          </p:nvPr>
        </p:nvGraphicFramePr>
        <p:xfrm>
          <a:off x="271230" y="1127497"/>
          <a:ext cx="11681826" cy="2397142"/>
        </p:xfrm>
        <a:graphic>
          <a:graphicData uri="http://schemas.openxmlformats.org/drawingml/2006/table">
            <a:tbl>
              <a:tblPr firstRow="1" bandRow="1">
                <a:tableStyleId>{5C22544A-7EE6-4342-B048-85BDC9FD1C3A}</a:tableStyleId>
              </a:tblPr>
              <a:tblGrid>
                <a:gridCol w="953997">
                  <a:extLst>
                    <a:ext uri="{9D8B030D-6E8A-4147-A177-3AD203B41FA5}">
                      <a16:colId xmlns:a16="http://schemas.microsoft.com/office/drawing/2014/main" xmlns="" val="20000"/>
                    </a:ext>
                  </a:extLst>
                </a:gridCol>
                <a:gridCol w="4340686">
                  <a:extLst>
                    <a:ext uri="{9D8B030D-6E8A-4147-A177-3AD203B41FA5}">
                      <a16:colId xmlns:a16="http://schemas.microsoft.com/office/drawing/2014/main" xmlns="" val="20001"/>
                    </a:ext>
                  </a:extLst>
                </a:gridCol>
                <a:gridCol w="1216550">
                  <a:extLst>
                    <a:ext uri="{9D8B030D-6E8A-4147-A177-3AD203B41FA5}">
                      <a16:colId xmlns:a16="http://schemas.microsoft.com/office/drawing/2014/main" xmlns="" val="20002"/>
                    </a:ext>
                  </a:extLst>
                </a:gridCol>
                <a:gridCol w="1049572">
                  <a:extLst>
                    <a:ext uri="{9D8B030D-6E8A-4147-A177-3AD203B41FA5}">
                      <a16:colId xmlns:a16="http://schemas.microsoft.com/office/drawing/2014/main" xmlns="" val="3285939756"/>
                    </a:ext>
                  </a:extLst>
                </a:gridCol>
                <a:gridCol w="1653871">
                  <a:extLst>
                    <a:ext uri="{9D8B030D-6E8A-4147-A177-3AD203B41FA5}">
                      <a16:colId xmlns:a16="http://schemas.microsoft.com/office/drawing/2014/main" xmlns="" val="20003"/>
                    </a:ext>
                  </a:extLst>
                </a:gridCol>
                <a:gridCol w="985962">
                  <a:extLst>
                    <a:ext uri="{9D8B030D-6E8A-4147-A177-3AD203B41FA5}">
                      <a16:colId xmlns:a16="http://schemas.microsoft.com/office/drawing/2014/main" xmlns="" val="20004"/>
                    </a:ext>
                  </a:extLst>
                </a:gridCol>
                <a:gridCol w="755374">
                  <a:extLst>
                    <a:ext uri="{9D8B030D-6E8A-4147-A177-3AD203B41FA5}">
                      <a16:colId xmlns:a16="http://schemas.microsoft.com/office/drawing/2014/main" xmlns="" val="20005"/>
                    </a:ext>
                  </a:extLst>
                </a:gridCol>
                <a:gridCol w="725814">
                  <a:extLst>
                    <a:ext uri="{9D8B030D-6E8A-4147-A177-3AD203B41FA5}">
                      <a16:colId xmlns:a16="http://schemas.microsoft.com/office/drawing/2014/main" xmlns="" val="20006"/>
                    </a:ext>
                  </a:extLst>
                </a:gridCol>
              </a:tblGrid>
              <a:tr h="387054">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a:t>
                      </a:r>
                      <a:r>
                        <a:rPr lang="en-US" sz="1200" b="1" kern="1200" dirty="0">
                          <a:solidFill>
                            <a:schemeClr val="lt1"/>
                          </a:solidFill>
                          <a:latin typeface="+mn-lt"/>
                          <a:ea typeface="+mn-ea"/>
                          <a:cs typeface="Arial" panose="020B0604020202020204" pitchFamily="34" charset="0"/>
                        </a:rPr>
                        <a:t>/SI</a:t>
                      </a:r>
                      <a:r>
                        <a:rPr lang="en-GB" sz="1200" b="1" kern="1200" dirty="0">
                          <a:solidFill>
                            <a:schemeClr val="lt1"/>
                          </a:solidFill>
                          <a:latin typeface="+mn-lt"/>
                          <a:ea typeface="+mn-ea"/>
                          <a:cs typeface="Arial" panose="020B0604020202020204" pitchFamily="34" charset="0"/>
                        </a:rPr>
                        <a:t> </a:t>
                      </a:r>
                      <a:r>
                        <a:rPr lang="en-US" altLang="zh-CN" sz="1200" b="1" kern="1200" dirty="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Rapporteur</a:t>
                      </a: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TR</a:t>
                      </a: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extLst>
                  <a:ext uri="{0D108BD9-81ED-4DB2-BD59-A6C34878D82A}">
                    <a16:rowId xmlns:a16="http://schemas.microsoft.com/office/drawing/2014/main" xmlns="" val="10000"/>
                  </a:ext>
                </a:extLst>
              </a:tr>
              <a:tr h="343940">
                <a:tc>
                  <a:txBody>
                    <a:bodyPr/>
                    <a:lstStyle/>
                    <a:p>
                      <a:pPr marL="55563" indent="0" algn="just">
                        <a:spcAft>
                          <a:spcPts val="0"/>
                        </a:spcAft>
                      </a:pPr>
                      <a:r>
                        <a:rPr lang="en-US" sz="105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FS_MCVNF</a:t>
                      </a:r>
                      <a:endParaRPr lang="zh-CN" sz="105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Management of Cloud Native Virtualized Network Functions (FS_MCVNF) (SP-220150)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Mobile </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28.834</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SA#99(Mar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smtClean="0">
                          <a:solidFill>
                            <a:srgbClr val="000000"/>
                          </a:solidFill>
                          <a:effectLst/>
                          <a:latin typeface="微软雅黑" panose="020B0503020204020204" pitchFamily="34" charset="-122"/>
                          <a:ea typeface="+mn-ea"/>
                          <a:cs typeface="Arial" panose="020B0604020202020204" pitchFamily="34" charset="0"/>
                        </a:rPr>
                        <a:t>0-&gt;0-&gt;5-</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5"/>
                  </a:ext>
                </a:extLst>
              </a:tr>
              <a:tr h="343940">
                <a:tc>
                  <a:txBody>
                    <a:bodyPr/>
                    <a:lstStyle/>
                    <a:p>
                      <a:pPr marL="55563" indent="0" algn="just">
                        <a:spcAft>
                          <a:spcPts val="0"/>
                        </a:spcAft>
                      </a:pPr>
                      <a:r>
                        <a:rPr lang="en-US" sz="1050" b="1" kern="100">
                          <a:effectLst/>
                          <a:latin typeface="Calibri" panose="020F0502020204030204" pitchFamily="34" charset="0"/>
                          <a:ea typeface="宋体" panose="02010600030101010101" pitchFamily="2" charset="-122"/>
                          <a:cs typeface="Times New Roman" panose="02020603050405020304" pitchFamily="18" charset="0"/>
                        </a:rPr>
                        <a:t>FS_MANS_ph2</a:t>
                      </a:r>
                      <a:endParaRPr lang="zh-CN" sz="1050" b="1"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Study on Management Aspects of 5G MOCN Network Sharing Phase2 (FS_MANS_ph2) SP-220151)</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Unicom</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28.835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SA#99(Mar.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smtClean="0">
                          <a:solidFill>
                            <a:srgbClr val="000000"/>
                          </a:solidFill>
                          <a:effectLst/>
                          <a:latin typeface="微软雅黑" panose="020B0503020204020204" pitchFamily="34" charset="-122"/>
                          <a:ea typeface="+mn-ea"/>
                          <a:cs typeface="Arial" panose="020B0604020202020204" pitchFamily="34" charset="0"/>
                        </a:rPr>
                        <a:t>0-&gt;10-&gt;30-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&gt;40%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6"/>
                  </a:ext>
                </a:extLst>
              </a:tr>
              <a:tr h="0">
                <a:tc>
                  <a:txBody>
                    <a:bodyPr/>
                    <a:lstStyle/>
                    <a:p>
                      <a:pPr marL="55563" indent="0" algn="l" defTabSz="1219170" rtl="0" eaLnBrk="1" latinLnBrk="0" hangingPunct="1">
                        <a:lnSpc>
                          <a:spcPct val="150000"/>
                        </a:lnSpc>
                        <a:spcAft>
                          <a:spcPts val="0"/>
                        </a:spcAft>
                      </a:pPr>
                      <a:r>
                        <a:rPr lang="en-US" sz="900" b="1" kern="1200">
                          <a:solidFill>
                            <a:srgbClr val="000000"/>
                          </a:solidFill>
                          <a:effectLst/>
                          <a:latin typeface="微软雅黑" panose="020B0503020204020204" pitchFamily="34" charset="-122"/>
                          <a:ea typeface="+mn-ea"/>
                          <a:cs typeface="Arial" panose="020B0604020202020204" pitchFamily="34" charset="0"/>
                        </a:rPr>
                        <a:t>FS_5GMDT_Ph2</a:t>
                      </a:r>
                      <a:endParaRPr lang="zh-CN" sz="900" b="1" kern="120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Study on Management of Trace/MDT phase 2 (FS_5GMDT_Ph2) (SP-220152)</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Nokia </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mn-ea"/>
                          <a:cs typeface="Arial" panose="020B0604020202020204" pitchFamily="34" charset="0"/>
                        </a:rPr>
                        <a:t>28.837</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 SA#98(Dec 2022)</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smtClean="0">
                          <a:solidFill>
                            <a:srgbClr val="000000"/>
                          </a:solidFill>
                          <a:effectLst/>
                          <a:latin typeface="微软雅黑" panose="020B0503020204020204" pitchFamily="34" charset="-122"/>
                          <a:ea typeface="+mn-ea"/>
                          <a:cs typeface="Arial" panose="020B0604020202020204" pitchFamily="34" charset="0"/>
                        </a:rPr>
                        <a:t>0-&gt;10-&gt;15-</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&gt;20%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8"/>
                  </a:ext>
                </a:extLst>
              </a:tr>
              <a:tr h="242079">
                <a:tc>
                  <a:txBody>
                    <a:bodyPr/>
                    <a:lstStyle/>
                    <a:p>
                      <a:pPr marL="55563" indent="0" algn="l" defTabSz="1219170" rtl="0" eaLnBrk="1" latinLnBrk="0" hangingPunct="1">
                        <a:lnSpc>
                          <a:spcPct val="150000"/>
                        </a:lnSpc>
                        <a:spcAft>
                          <a:spcPts val="0"/>
                        </a:spcAft>
                      </a:pPr>
                      <a:r>
                        <a:rPr lang="en-US" sz="900" b="1" kern="1200" dirty="0">
                          <a:solidFill>
                            <a:srgbClr val="000000"/>
                          </a:solidFill>
                          <a:effectLst/>
                          <a:latin typeface="微软雅黑" panose="020B0503020204020204" pitchFamily="34" charset="-122"/>
                          <a:ea typeface="+mn-ea"/>
                          <a:cs typeface="Arial" panose="020B0604020202020204" pitchFamily="34" charset="0"/>
                        </a:rPr>
                        <a:t>FS_YANG</a:t>
                      </a:r>
                      <a:endParaRPr lang="zh-CN" sz="900" b="1"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Study on YANG PUSH(FS_YANG) ( SP-200765)</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Ericsson</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mn-ea"/>
                          <a:cs typeface="Arial" panose="020B0604020202020204" pitchFamily="34" charset="0"/>
                        </a:rPr>
                        <a:t>28.818</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 SA#98(Dec 2022)</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smtClean="0">
                          <a:solidFill>
                            <a:srgbClr val="000000"/>
                          </a:solidFill>
                          <a:effectLst/>
                          <a:latin typeface="微软雅黑" panose="020B0503020204020204" pitchFamily="34" charset="-122"/>
                          <a:ea typeface="+mn-ea"/>
                          <a:cs typeface="Arial" panose="020B0604020202020204" pitchFamily="34" charset="0"/>
                        </a:rPr>
                        <a:t>10-&gt;10-&gt;10-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9"/>
                  </a:ext>
                </a:extLst>
              </a:tr>
              <a:tr h="242079">
                <a:tc>
                  <a:txBody>
                    <a:bodyPr/>
                    <a:lstStyle/>
                    <a:p>
                      <a:pPr marL="55563" indent="0" algn="l" defTabSz="1219170" rtl="0" eaLnBrk="1" latinLnBrk="0" hangingPunct="1">
                        <a:lnSpc>
                          <a:spcPct val="150000"/>
                        </a:lnSpc>
                        <a:spcAft>
                          <a:spcPts val="0"/>
                        </a:spcAft>
                      </a:pPr>
                      <a:r>
                        <a:rPr lang="en-US" altLang="zh-CN" sz="900" b="1" kern="1200" dirty="0">
                          <a:solidFill>
                            <a:srgbClr val="000000"/>
                          </a:solidFill>
                          <a:effectLst/>
                          <a:latin typeface="微软雅黑" panose="020B0503020204020204" pitchFamily="34" charset="-122"/>
                          <a:ea typeface="+mn-ea"/>
                          <a:cs typeface="Arial" panose="020B0604020202020204" pitchFamily="34" charset="0"/>
                        </a:rPr>
                        <a:t>FS_IOT_NTN</a:t>
                      </a:r>
                      <a:endParaRPr lang="zh-CN" sz="900" b="1"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Study on Management Aspects of IoT NTN Enhancements</a:t>
                      </a: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mn-ea"/>
                          <a:cs typeface="Arial" panose="020B0604020202020204" pitchFamily="34" charset="0"/>
                        </a:rPr>
                        <a:t>China </a:t>
                      </a:r>
                      <a:r>
                        <a:rPr lang="fr-FR" altLang="zh-CN" sz="900" kern="1200" dirty="0" err="1">
                          <a:solidFill>
                            <a:srgbClr val="000000"/>
                          </a:solidFill>
                          <a:effectLst/>
                          <a:latin typeface="微软雅黑" panose="020B0503020204020204" pitchFamily="34" charset="-122"/>
                          <a:ea typeface="+mn-ea"/>
                          <a:cs typeface="Arial" panose="020B0604020202020204" pitchFamily="34" charset="0"/>
                        </a:rPr>
                        <a:t>Unicom</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mn-ea"/>
                          <a:cs typeface="Arial" panose="020B0604020202020204" pitchFamily="34" charset="0"/>
                        </a:rPr>
                        <a:t>28.841</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 SA#98(Dec 2022)</a:t>
                      </a:r>
                      <a:endParaRPr lang="zh-CN" altLang="en-US" sz="900" kern="1200" dirty="0">
                        <a:solidFill>
                          <a:srgbClr val="000000"/>
                        </a:solidFill>
                        <a:effectLst/>
                        <a:latin typeface="微软雅黑" panose="020B0503020204020204" pitchFamily="34" charset="-122"/>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0-&gt;20%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2053895244"/>
                  </a:ext>
                </a:extLst>
              </a:tr>
            </a:tbl>
          </a:graphicData>
        </a:graphic>
      </p:graphicFrame>
      <p:sp>
        <p:nvSpPr>
          <p:cNvPr id="7" name="矩形 6"/>
          <p:cNvSpPr/>
          <p:nvPr/>
        </p:nvSpPr>
        <p:spPr>
          <a:xfrm>
            <a:off x="205572" y="4022216"/>
            <a:ext cx="6042829" cy="1477328"/>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000" b="1" dirty="0">
                <a:solidFill>
                  <a:srgbClr val="FF0000"/>
                </a:solidFill>
                <a:latin typeface="+mn-lt"/>
                <a:cs typeface="Arial" charset="0"/>
              </a:rPr>
              <a:t>FS_MCVNF</a:t>
            </a:r>
            <a:r>
              <a:rPr lang="zh-CN" altLang="en-US" sz="1000" dirty="0">
                <a:latin typeface="+mn-lt"/>
                <a:cs typeface="Arial" charset="0"/>
              </a:rPr>
              <a:t>：</a:t>
            </a:r>
            <a:r>
              <a:rPr lang="en-US" altLang="zh-CN" sz="1000" dirty="0">
                <a:latin typeface="+mn-lt"/>
                <a:cs typeface="Arial" charset="0"/>
              </a:rPr>
              <a:t>Several contributions have been approved: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cs typeface="Arial" charset="0"/>
              </a:rPr>
              <a:t>S5-224428 Add use case for VNFC failover.</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cs typeface="Arial" charset="0"/>
              </a:rPr>
              <a:t>S5-224429 Add Use Case on Traffic management of the cloud-native VNF using generic OAM functions.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cs typeface="Arial" charset="0"/>
              </a:rPr>
              <a:t>S5-224430 Add Use Case on Configuration of the cloud-native VNF using generic OAM functions.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cs typeface="Arial" charset="0"/>
              </a:rPr>
              <a:t>S5-224431 Add use case for VNF scaling</a:t>
            </a:r>
          </a:p>
          <a:p>
            <a:pPr lvl="0" defTabSz="1219170" eaLnBrk="1" fontAlgn="auto" hangingPunct="1">
              <a:spcBef>
                <a:spcPts val="0"/>
              </a:spcBef>
              <a:spcAft>
                <a:spcPts val="0"/>
              </a:spcAft>
              <a:defRPr/>
            </a:pPr>
            <a:r>
              <a:rPr lang="en-US" altLang="zh-CN" sz="1000" b="1" dirty="0">
                <a:solidFill>
                  <a:srgbClr val="FF0000"/>
                </a:solidFill>
                <a:latin typeface="+mn-lt"/>
                <a:cs typeface="Arial" charset="0"/>
              </a:rPr>
              <a:t>FS_MANS_ph2: </a:t>
            </a:r>
            <a:r>
              <a:rPr lang="en-US" altLang="zh-CN" sz="1000" dirty="0">
                <a:latin typeface="+mn-lt"/>
                <a:cs typeface="Arial" charset="0"/>
              </a:rPr>
              <a:t>several contributions approved:</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cs typeface="Arial" charset="0"/>
              </a:rPr>
              <a:t>S5-224162 Add key issue remote access requirement of MOP-SR-DM for each POP</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cs typeface="Arial" charset="0"/>
              </a:rPr>
              <a:t>S5-224165 Add potential solution for remote access requirement of MOP-SR-DM for each POP</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cs typeface="Arial" charset="0"/>
              </a:rPr>
              <a:t>S5-224432 Add potential solution for management requirement between MOP-NM and MOP-SR-DM </a:t>
            </a:r>
          </a:p>
        </p:txBody>
      </p:sp>
      <p:sp>
        <p:nvSpPr>
          <p:cNvPr id="6" name="矩形 5"/>
          <p:cNvSpPr/>
          <p:nvPr/>
        </p:nvSpPr>
        <p:spPr>
          <a:xfrm>
            <a:off x="6629399" y="3961926"/>
            <a:ext cx="5323657" cy="1631216"/>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000" b="1" dirty="0">
                <a:solidFill>
                  <a:srgbClr val="FF0000"/>
                </a:solidFill>
                <a:latin typeface="+mn-lt"/>
                <a:cs typeface="Arial" charset="0"/>
              </a:rPr>
              <a:t>FS_5GMDT_Ph2:</a:t>
            </a:r>
            <a:r>
              <a:rPr lang="en-US" altLang="zh-CN" sz="1000" dirty="0">
                <a:latin typeface="+mn-lt"/>
                <a:cs typeface="Arial" charset="0"/>
              </a:rPr>
              <a:t> The following aspects have been approved: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cs typeface="Arial" charset="0"/>
              </a:rPr>
              <a:t>Description and Problem Statement of Key Issue ‘Alignment of “Report Amount” parameter for Immediate MDT measurements’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cs typeface="Arial" charset="0"/>
              </a:rPr>
              <a:t>Solution to Key Issue ‘Gaps in </a:t>
            </a:r>
            <a:r>
              <a:rPr lang="en-US" altLang="zh-CN" sz="1000" dirty="0" err="1">
                <a:latin typeface="+mn-lt"/>
                <a:cs typeface="Arial" charset="0"/>
              </a:rPr>
              <a:t>Signalling</a:t>
            </a:r>
            <a:r>
              <a:rPr lang="en-US" altLang="zh-CN" sz="1000" dirty="0">
                <a:latin typeface="+mn-lt"/>
                <a:cs typeface="Arial" charset="0"/>
              </a:rPr>
              <a:t> Trace Activation’</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cs typeface="Arial" charset="0"/>
              </a:rPr>
              <a:t>Problem statement of Key Issue ‘Reporting of Collected Management Data’</a:t>
            </a:r>
          </a:p>
          <a:p>
            <a:pPr defTabSz="1219170" eaLnBrk="1" fontAlgn="auto" hangingPunct="1">
              <a:spcBef>
                <a:spcPts val="0"/>
              </a:spcBef>
              <a:spcAft>
                <a:spcPts val="0"/>
              </a:spcAft>
              <a:defRPr/>
            </a:pPr>
            <a:r>
              <a:rPr lang="en-US" altLang="zh-CN" sz="1000" b="1" dirty="0">
                <a:solidFill>
                  <a:srgbClr val="FF0000"/>
                </a:solidFill>
                <a:latin typeface="Calibri"/>
                <a:cs typeface="Arial" charset="0"/>
              </a:rPr>
              <a:t>FS_YANG:</a:t>
            </a:r>
            <a:r>
              <a:rPr lang="en-US" altLang="zh-CN" sz="1000" b="1" dirty="0">
                <a:latin typeface="Calibri"/>
                <a:cs typeface="Arial" charset="0"/>
              </a:rPr>
              <a:t> It has been decided to close the study at this meeting</a:t>
            </a:r>
            <a:r>
              <a:rPr lang="en-US" altLang="zh-CN" sz="1000" dirty="0">
                <a:solidFill>
                  <a:prstClr val="black"/>
                </a:solidFill>
                <a:latin typeface="Calibri"/>
              </a:rPr>
              <a:t>. </a:t>
            </a:r>
            <a:endParaRPr lang="en-US" altLang="zh-CN" sz="1000" dirty="0"/>
          </a:p>
          <a:p>
            <a:pPr lvl="0" defTabSz="1219170" eaLnBrk="1" fontAlgn="auto" hangingPunct="1">
              <a:spcBef>
                <a:spcPts val="0"/>
              </a:spcBef>
              <a:spcAft>
                <a:spcPts val="0"/>
              </a:spcAft>
              <a:defRPr/>
            </a:pPr>
            <a:endParaRPr lang="en-US" altLang="zh-CN" sz="1000" dirty="0">
              <a:latin typeface="+mn-lt"/>
            </a:endParaRPr>
          </a:p>
          <a:p>
            <a:pPr lvl="0" defTabSz="1219170" eaLnBrk="1" fontAlgn="auto" hangingPunct="1">
              <a:spcBef>
                <a:spcPts val="0"/>
              </a:spcBef>
              <a:spcAft>
                <a:spcPts val="0"/>
              </a:spcAft>
              <a:defRPr/>
            </a:pPr>
            <a:r>
              <a:rPr lang="en-US" altLang="zh-CN" sz="1000" b="1" smtClean="0">
                <a:solidFill>
                  <a:srgbClr val="FF0000"/>
                </a:solidFill>
                <a:latin typeface="Calibri"/>
                <a:cs typeface="Arial" charset="0"/>
              </a:rPr>
              <a:t>FS_IOT_NTN: </a:t>
            </a:r>
            <a:r>
              <a:rPr lang="en-US" sz="1000"/>
              <a:t>skeleton, TR structure, scope, introduction, concept </a:t>
            </a:r>
            <a:r>
              <a:rPr lang="en-US" sz="1000"/>
              <a:t>and </a:t>
            </a:r>
            <a:r>
              <a:rPr lang="en-US" sz="1000" smtClean="0"/>
              <a:t>background are agreed.</a:t>
            </a:r>
            <a:endParaRPr lang="en-US" altLang="zh-CN" sz="1000" b="1">
              <a:solidFill>
                <a:srgbClr val="FF0000"/>
              </a:solidFill>
              <a:latin typeface="Calibri"/>
              <a:cs typeface="Arial" charset="0"/>
            </a:endParaRPr>
          </a:p>
          <a:p>
            <a:pPr lvl="0" defTabSz="1219170" eaLnBrk="1" fontAlgn="auto" hangingPunct="1">
              <a:spcBef>
                <a:spcPts val="0"/>
              </a:spcBef>
              <a:spcAft>
                <a:spcPts val="0"/>
              </a:spcAft>
              <a:defRPr/>
            </a:pPr>
            <a:endParaRPr lang="en-US" altLang="zh-CN" sz="1000" dirty="0">
              <a:latin typeface="+mn-lt"/>
              <a:cs typeface="Arial" charset="0"/>
            </a:endParaRPr>
          </a:p>
        </p:txBody>
      </p:sp>
    </p:spTree>
    <p:extLst>
      <p:ext uri="{BB962C8B-B14F-4D97-AF65-F5344CB8AC3E}">
        <p14:creationId xmlns:p14="http://schemas.microsoft.com/office/powerpoint/2010/main" val="3204331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Rel-18 SI - Support of New Services</a:t>
            </a:r>
          </a:p>
        </p:txBody>
      </p:sp>
      <p:sp>
        <p:nvSpPr>
          <p:cNvPr id="10" name="文本框 9"/>
          <p:cNvSpPr txBox="1"/>
          <p:nvPr/>
        </p:nvSpPr>
        <p:spPr>
          <a:xfrm>
            <a:off x="205572" y="3179791"/>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834153668"/>
              </p:ext>
            </p:extLst>
          </p:nvPr>
        </p:nvGraphicFramePr>
        <p:xfrm>
          <a:off x="178423" y="643181"/>
          <a:ext cx="11681826" cy="3470910"/>
        </p:xfrm>
        <a:graphic>
          <a:graphicData uri="http://schemas.openxmlformats.org/drawingml/2006/table">
            <a:tbl>
              <a:tblPr firstRow="1" bandRow="1">
                <a:tableStyleId>{5C22544A-7EE6-4342-B048-85BDC9FD1C3A}</a:tableStyleId>
              </a:tblPr>
              <a:tblGrid>
                <a:gridCol w="873420">
                  <a:extLst>
                    <a:ext uri="{9D8B030D-6E8A-4147-A177-3AD203B41FA5}">
                      <a16:colId xmlns:a16="http://schemas.microsoft.com/office/drawing/2014/main" xmlns="" val="20000"/>
                    </a:ext>
                  </a:extLst>
                </a:gridCol>
                <a:gridCol w="4435761">
                  <a:extLst>
                    <a:ext uri="{9D8B030D-6E8A-4147-A177-3AD203B41FA5}">
                      <a16:colId xmlns:a16="http://schemas.microsoft.com/office/drawing/2014/main" xmlns="" val="20001"/>
                    </a:ext>
                  </a:extLst>
                </a:gridCol>
                <a:gridCol w="928577">
                  <a:extLst>
                    <a:ext uri="{9D8B030D-6E8A-4147-A177-3AD203B41FA5}">
                      <a16:colId xmlns:a16="http://schemas.microsoft.com/office/drawing/2014/main" xmlns="" val="20002"/>
                    </a:ext>
                  </a:extLst>
                </a:gridCol>
                <a:gridCol w="871870">
                  <a:extLst>
                    <a:ext uri="{9D8B030D-6E8A-4147-A177-3AD203B41FA5}">
                      <a16:colId xmlns:a16="http://schemas.microsoft.com/office/drawing/2014/main" xmlns="" val="1670201933"/>
                    </a:ext>
                  </a:extLst>
                </a:gridCol>
                <a:gridCol w="1750828">
                  <a:extLst>
                    <a:ext uri="{9D8B030D-6E8A-4147-A177-3AD203B41FA5}">
                      <a16:colId xmlns:a16="http://schemas.microsoft.com/office/drawing/2014/main" xmlns="" val="20003"/>
                    </a:ext>
                  </a:extLst>
                </a:gridCol>
                <a:gridCol w="964019">
                  <a:extLst>
                    <a:ext uri="{9D8B030D-6E8A-4147-A177-3AD203B41FA5}">
                      <a16:colId xmlns:a16="http://schemas.microsoft.com/office/drawing/2014/main" xmlns="" val="20004"/>
                    </a:ext>
                  </a:extLst>
                </a:gridCol>
                <a:gridCol w="1063807">
                  <a:extLst>
                    <a:ext uri="{9D8B030D-6E8A-4147-A177-3AD203B41FA5}">
                      <a16:colId xmlns:a16="http://schemas.microsoft.com/office/drawing/2014/main" xmlns="" val="20005"/>
                    </a:ext>
                  </a:extLst>
                </a:gridCol>
                <a:gridCol w="793544">
                  <a:extLst>
                    <a:ext uri="{9D8B030D-6E8A-4147-A177-3AD203B41FA5}">
                      <a16:colId xmlns:a16="http://schemas.microsoft.com/office/drawing/2014/main" xmlns="" val="20006"/>
                    </a:ext>
                  </a:extLst>
                </a:gridCol>
              </a:tblGrid>
              <a:tr h="432049">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a:t>
                      </a:r>
                      <a:r>
                        <a:rPr lang="en-US" sz="1200" b="1" kern="1200" dirty="0">
                          <a:solidFill>
                            <a:schemeClr val="lt1"/>
                          </a:solidFill>
                          <a:latin typeface="+mn-lt"/>
                          <a:ea typeface="+mn-ea"/>
                          <a:cs typeface="Arial" panose="020B0604020202020204" pitchFamily="34" charset="0"/>
                        </a:rPr>
                        <a:t>/SI</a:t>
                      </a:r>
                      <a:r>
                        <a:rPr lang="en-GB" sz="1200" b="1" kern="1200" dirty="0">
                          <a:solidFill>
                            <a:schemeClr val="lt1"/>
                          </a:solidFill>
                          <a:latin typeface="+mn-lt"/>
                          <a:ea typeface="+mn-ea"/>
                          <a:cs typeface="Arial" panose="020B0604020202020204" pitchFamily="34" charset="0"/>
                        </a:rPr>
                        <a:t> </a:t>
                      </a:r>
                      <a:r>
                        <a:rPr lang="en-US" altLang="zh-CN" sz="1200" b="1" kern="1200" dirty="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Rapporteur</a:t>
                      </a: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TR</a:t>
                      </a: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extLst>
                  <a:ext uri="{0D108BD9-81ED-4DB2-BD59-A6C34878D82A}">
                    <a16:rowId xmlns:a16="http://schemas.microsoft.com/office/drawing/2014/main" xmlns="" val="10000"/>
                  </a:ext>
                </a:extLst>
              </a:tr>
              <a:tr h="194422">
                <a:tc>
                  <a:txBody>
                    <a:bodyPr/>
                    <a:lstStyle/>
                    <a:p>
                      <a:pPr marL="55563" indent="0" algn="just">
                        <a:spcAft>
                          <a:spcPts val="0"/>
                        </a:spcAft>
                      </a:pPr>
                      <a:r>
                        <a:rPr lang="en-GB" sz="1050" b="1" kern="100" dirty="0" err="1">
                          <a:effectLst/>
                          <a:latin typeface="Calibri" panose="020F0502020204030204" pitchFamily="34" charset="0"/>
                          <a:ea typeface="宋体" panose="02010600030101010101" pitchFamily="2" charset="-122"/>
                          <a:cs typeface="Times New Roman" panose="02020603050405020304" pitchFamily="18" charset="0"/>
                        </a:rPr>
                        <a:t>FS_OAM_eNPN</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enhancement of management of non-public networks (</a:t>
                      </a:r>
                      <a:r>
                        <a:rPr lang="en-US" sz="900" kern="1200" dirty="0" err="1">
                          <a:solidFill>
                            <a:srgbClr val="000000"/>
                          </a:solidFill>
                          <a:effectLst/>
                          <a:latin typeface="微软雅黑" panose="020B0503020204020204" pitchFamily="34" charset="-122"/>
                          <a:ea typeface="宋体" panose="02010600030101010101" pitchFamily="2" charset="-122"/>
                          <a:cs typeface="Arial" panose="020B0604020202020204" pitchFamily="34" charset="0"/>
                        </a:rPr>
                        <a:t>FS_OAM_eNPN</a:t>
                      </a: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(SP-211436)</a:t>
                      </a: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Huawei</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28.907</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SA#98(Dec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smtClean="0">
                          <a:solidFill>
                            <a:srgbClr val="000000"/>
                          </a:solidFill>
                          <a:effectLst/>
                          <a:latin typeface="微软雅黑" panose="020B0503020204020204" pitchFamily="34" charset="-122"/>
                          <a:ea typeface="+mn-ea"/>
                          <a:cs typeface="Arial" panose="020B0604020202020204" pitchFamily="34" charset="0"/>
                        </a:rPr>
                        <a:t>0-&gt;10-&gt;40-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&gt;60%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1"/>
                  </a:ext>
                </a:extLst>
              </a:tr>
              <a:tr h="194422">
                <a:tc>
                  <a:txBody>
                    <a:bodyPr/>
                    <a:lstStyle/>
                    <a:p>
                      <a:pPr marL="55563" indent="0" algn="just">
                        <a:spcAft>
                          <a:spcPts val="0"/>
                        </a:spcAft>
                      </a:pPr>
                      <a:r>
                        <a:rPr lang="en-US" sz="1050" b="1" kern="100" dirty="0">
                          <a:effectLst/>
                          <a:latin typeface="Calibri" panose="020F0502020204030204" pitchFamily="34" charset="0"/>
                          <a:ea typeface="宋体" panose="02010600030101010101" pitchFamily="2" charset="-122"/>
                          <a:cs typeface="Times New Roman" panose="02020603050405020304" pitchFamily="18" charset="0"/>
                        </a:rPr>
                        <a:t>FS_EE5G_Ph2</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new aspects of EE for 5G networks Phase 2 (FS_EE5G_Ph2) (SP-211440)</a:t>
                      </a: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Orange</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28.913</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SA#100(June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smtClean="0">
                          <a:solidFill>
                            <a:srgbClr val="000000"/>
                          </a:solidFill>
                          <a:effectLst/>
                          <a:latin typeface="微软雅黑" panose="020B0503020204020204" pitchFamily="34" charset="-122"/>
                          <a:ea typeface="+mn-ea"/>
                          <a:cs typeface="Arial" panose="020B0604020202020204" pitchFamily="34" charset="0"/>
                        </a:rPr>
                        <a:t>0-&gt;10-&gt;10-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RAN WGs</a:t>
                      </a: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2"/>
                  </a:ext>
                </a:extLst>
              </a:tr>
              <a:tr h="212470">
                <a:tc>
                  <a:txBody>
                    <a:bodyPr/>
                    <a:lstStyle/>
                    <a:p>
                      <a:pPr marL="55563" indent="0" algn="just">
                        <a:spcAft>
                          <a:spcPts val="0"/>
                        </a:spcAft>
                      </a:pPr>
                      <a:r>
                        <a:rPr lang="en-US" sz="105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FS_NSOEU</a:t>
                      </a:r>
                      <a:endParaRPr lang="zh-CN" sz="105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Network and Service Operations for Energy Utilities ( FS_NSOEU) (SP-211622)</a:t>
                      </a: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Samsung </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28.829</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SA#98(Dec 2022)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a:solidFill>
                            <a:srgbClr val="000000"/>
                          </a:solidFill>
                          <a:effectLst/>
                          <a:latin typeface="微软雅黑" panose="020B0503020204020204" pitchFamily="34" charset="-122"/>
                          <a:ea typeface="宋体" panose="02010600030101010101" pitchFamily="2" charset="-122"/>
                          <a:cs typeface="Arial" panose="020B0604020202020204" pitchFamily="34" charset="0"/>
                        </a:rPr>
                        <a:t> </a:t>
                      </a:r>
                      <a:r>
                        <a:rPr lang="en-US" altLang="zh-CN" sz="900" kern="1200" smtClean="0">
                          <a:solidFill>
                            <a:srgbClr val="000000"/>
                          </a:solidFill>
                          <a:effectLst/>
                          <a:latin typeface="微软雅黑" panose="020B0503020204020204" pitchFamily="34" charset="-122"/>
                          <a:ea typeface="+mn-ea"/>
                          <a:cs typeface="Arial" panose="020B0604020202020204" pitchFamily="34" charset="0"/>
                        </a:rPr>
                        <a:t>0-&gt;10-&gt;25-</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&gt;35%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SEI</a:t>
                      </a: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3"/>
                  </a:ext>
                </a:extLst>
              </a:tr>
              <a:tr h="131767">
                <a:tc>
                  <a:txBody>
                    <a:bodyPr/>
                    <a:lstStyle/>
                    <a:p>
                      <a:pPr marL="55563" indent="0" algn="just">
                        <a:spcAft>
                          <a:spcPts val="0"/>
                        </a:spcAft>
                      </a:pPr>
                      <a:r>
                        <a:rPr lang="en-US" sz="1050" b="1" kern="100" dirty="0">
                          <a:effectLst/>
                          <a:latin typeface="Calibri" panose="020F0502020204030204" pitchFamily="34" charset="0"/>
                          <a:ea typeface="宋体" panose="02010600030101010101" pitchFamily="2" charset="-122"/>
                          <a:cs typeface="Times New Roman" panose="02020603050405020304" pitchFamily="18" charset="0"/>
                        </a:rPr>
                        <a:t>FS_KQI_5G</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080" marR="5080" marT="5080" marB="0">
                    <a:solidFill>
                      <a:schemeClr val="tx2">
                        <a:lumMod val="20000"/>
                        <a:lumOff val="80000"/>
                      </a:schemeClr>
                    </a:solidFill>
                  </a:tcPr>
                </a:tc>
                <a:tc>
                  <a:txBody>
                    <a:bodyPr/>
                    <a:lstStyle/>
                    <a:p>
                      <a:pPr marL="55563" indent="0">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New Study on Key Quality Indicators (KQIs) for 5G service experience (FS_KQI_5G) ( SP-211433)</a:t>
                      </a: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Huawei</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28.863</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SA#98(Dec 2022)</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smtClean="0">
                          <a:solidFill>
                            <a:srgbClr val="000000"/>
                          </a:solidFill>
                          <a:effectLst/>
                          <a:latin typeface="微软雅黑" panose="020B0503020204020204" pitchFamily="34" charset="-122"/>
                          <a:ea typeface="+mn-ea"/>
                          <a:cs typeface="Arial" panose="020B0604020202020204" pitchFamily="34" charset="0"/>
                        </a:rPr>
                        <a:t>0-&gt;5-&gt;10-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&gt;10%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SA4,RAN2,RAN3</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4"/>
                  </a:ext>
                </a:extLst>
              </a:tr>
              <a:tr h="212424">
                <a:tc>
                  <a:txBody>
                    <a:bodyPr/>
                    <a:lstStyle/>
                    <a:p>
                      <a:pPr marL="55563" indent="0" algn="just">
                        <a:spcAft>
                          <a:spcPts val="0"/>
                        </a:spcAft>
                      </a:pPr>
                      <a:r>
                        <a:rPr lang="en-US" sz="1050" b="1" kern="100" dirty="0">
                          <a:effectLst/>
                          <a:latin typeface="Calibri" panose="020F0502020204030204" pitchFamily="34" charset="0"/>
                          <a:ea typeface="宋体" panose="02010600030101010101" pitchFamily="2" charset="-122"/>
                          <a:cs typeface="Times New Roman" panose="02020603050405020304" pitchFamily="18" charset="0"/>
                        </a:rPr>
                        <a:t>FS_DCSA</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Study on Deterministic Communication Service Assurance (FS_DCSA) (SP-211442)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Huawei</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28.865</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SA#98(Dec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smtClean="0">
                          <a:solidFill>
                            <a:srgbClr val="000000"/>
                          </a:solidFill>
                          <a:effectLst/>
                          <a:latin typeface="微软雅黑" panose="020B0503020204020204" pitchFamily="34" charset="-122"/>
                          <a:ea typeface="+mn-ea"/>
                          <a:cs typeface="Arial" panose="020B0604020202020204" pitchFamily="34" charset="0"/>
                        </a:rPr>
                        <a:t>0-&gt;5-&gt;30&gt;32</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SA2, SA6, RAN2, SA4</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5"/>
                  </a:ext>
                </a:extLst>
              </a:tr>
              <a:tr h="212424">
                <a:tc>
                  <a:txBody>
                    <a:bodyPr/>
                    <a:lstStyle/>
                    <a:p>
                      <a:pPr marL="55563" indent="0" algn="just">
                        <a:spcAft>
                          <a:spcPts val="0"/>
                        </a:spcAft>
                      </a:pPr>
                      <a:r>
                        <a:rPr lang="en-US" sz="1050" b="1" kern="100" dirty="0">
                          <a:effectLst/>
                          <a:latin typeface="Calibri" panose="020F0502020204030204" pitchFamily="34" charset="0"/>
                          <a:ea typeface="宋体" panose="02010600030101010101" pitchFamily="2" charset="-122"/>
                          <a:cs typeface="Times New Roman" panose="02020603050405020304" pitchFamily="18" charset="0"/>
                        </a:rPr>
                        <a:t>FS_NSCE</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Study on Network Slice Management Capability Exposure  (FS_NSCE ) (SP-220142)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err="1">
                          <a:solidFill>
                            <a:srgbClr val="000000"/>
                          </a:solidFill>
                          <a:effectLst/>
                          <a:latin typeface="微软雅黑" panose="020B0503020204020204" pitchFamily="34" charset="-122"/>
                          <a:ea typeface="+mn-ea"/>
                          <a:cs typeface="Arial" panose="020B0604020202020204" pitchFamily="34" charset="0"/>
                        </a:rPr>
                        <a:t>Alibaba</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28.824</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SA#99(Mar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smtClean="0">
                          <a:solidFill>
                            <a:srgbClr val="000000"/>
                          </a:solidFill>
                          <a:effectLst/>
                          <a:latin typeface="微软雅黑" panose="020B0503020204020204" pitchFamily="34" charset="-122"/>
                          <a:ea typeface="+mn-ea"/>
                          <a:cs typeface="Arial" panose="020B0604020202020204" pitchFamily="34" charset="0"/>
                        </a:rPr>
                        <a:t>70-&gt;75-&gt;80-</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&gt;82%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SA3, SA, RAN</a:t>
                      </a: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6"/>
                  </a:ext>
                </a:extLst>
              </a:tr>
              <a:tr h="279837">
                <a:tc>
                  <a:txBody>
                    <a:bodyPr/>
                    <a:lstStyle/>
                    <a:p>
                      <a:pPr marL="55563" indent="0" algn="just">
                        <a:spcAft>
                          <a:spcPts val="0"/>
                        </a:spcAft>
                      </a:pPr>
                      <a:r>
                        <a:rPr lang="en-US" sz="1050" b="1" kern="100" dirty="0">
                          <a:effectLst/>
                          <a:latin typeface="Calibri" panose="020F0502020204030204" pitchFamily="34" charset="0"/>
                          <a:ea typeface="宋体" panose="02010600030101010101" pitchFamily="2" charset="-122"/>
                          <a:cs typeface="Times New Roman" panose="02020603050405020304" pitchFamily="18" charset="0"/>
                        </a:rPr>
                        <a:t>FS_MEC_ECM</a:t>
                      </a:r>
                      <a:endParaRPr lang="zh-CN" sz="105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Study on alignment with ETSI MEC for Edge computing management (FS_MEC_ECM) (SP-220147)</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Huawei</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28.903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SA#97(Sep 2022)</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smtClean="0">
                          <a:solidFill>
                            <a:srgbClr val="000000"/>
                          </a:solidFill>
                          <a:effectLst/>
                          <a:latin typeface="微软雅黑" panose="020B0503020204020204" pitchFamily="34" charset="-122"/>
                          <a:ea typeface="+mn-ea"/>
                          <a:cs typeface="Arial" panose="020B0604020202020204" pitchFamily="34" charset="0"/>
                        </a:rPr>
                        <a:t>0-&gt;5-&gt;15-</a:t>
                      </a:r>
                      <a:r>
                        <a:rPr lang="en-US" alt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&gt;40%</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SA6, ETSI MEC</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7"/>
                  </a:ext>
                </a:extLst>
              </a:tr>
            </a:tbl>
          </a:graphicData>
        </a:graphic>
      </p:graphicFrame>
      <p:sp>
        <p:nvSpPr>
          <p:cNvPr id="7" name="矩形 6"/>
          <p:cNvSpPr/>
          <p:nvPr/>
        </p:nvSpPr>
        <p:spPr>
          <a:xfrm>
            <a:off x="178423" y="4116539"/>
            <a:ext cx="5663600" cy="2092881"/>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000" b="1" dirty="0" err="1">
                <a:solidFill>
                  <a:srgbClr val="FF0000"/>
                </a:solidFill>
                <a:latin typeface="+mn-lt"/>
                <a:cs typeface="Arial" charset="0"/>
              </a:rPr>
              <a:t>FS_OAM_eNPN</a:t>
            </a:r>
            <a:r>
              <a:rPr lang="en-US" altLang="zh-CN" sz="1000" b="1" dirty="0">
                <a:solidFill>
                  <a:srgbClr val="FF0000"/>
                </a:solidFill>
                <a:latin typeface="+mn-lt"/>
                <a:cs typeface="Arial" charset="0"/>
              </a:rPr>
              <a:t>: </a:t>
            </a:r>
            <a:r>
              <a:rPr lang="en-US" altLang="zh-CN" sz="1000" dirty="0">
                <a:latin typeface="+mn-lt"/>
              </a:rPr>
              <a:t>The group agreed on:</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rPr>
              <a:t>Update performance data collection procedure;</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rPr>
              <a:t>Add potential solution for SLA monitoring and evaluation.</a:t>
            </a:r>
          </a:p>
          <a:p>
            <a:pPr lvl="0" defTabSz="1219170" eaLnBrk="1" fontAlgn="auto" hangingPunct="1">
              <a:spcBef>
                <a:spcPts val="0"/>
              </a:spcBef>
              <a:spcAft>
                <a:spcPts val="0"/>
              </a:spcAft>
              <a:defRPr/>
            </a:pPr>
            <a:r>
              <a:rPr lang="en-US" altLang="zh-CN" sz="1000" b="1" dirty="0">
                <a:solidFill>
                  <a:srgbClr val="FF0000"/>
                </a:solidFill>
                <a:latin typeface="+mn-lt"/>
                <a:cs typeface="Arial" charset="0"/>
              </a:rPr>
              <a:t>FS_EE5G_Ph2:</a:t>
            </a:r>
            <a:r>
              <a:rPr lang="en-US" altLang="zh-CN" sz="1000" b="1" dirty="0">
                <a:latin typeface="+mn-lt"/>
                <a:cs typeface="Arial" charset="0"/>
              </a:rPr>
              <a:t> </a:t>
            </a:r>
            <a:r>
              <a:rPr lang="en-US" altLang="zh-CN" sz="1000" dirty="0">
                <a:latin typeface="+mn-lt"/>
                <a:cs typeface="Arial" charset="0"/>
              </a:rPr>
              <a:t>The following </a:t>
            </a:r>
            <a:r>
              <a:rPr lang="en-US" altLang="zh-CN" sz="1000" dirty="0" err="1">
                <a:latin typeface="+mn-lt"/>
                <a:cs typeface="Arial" charset="0"/>
              </a:rPr>
              <a:t>pCRs</a:t>
            </a:r>
            <a:r>
              <a:rPr lang="en-US" altLang="zh-CN" sz="1000" dirty="0">
                <a:latin typeface="+mn-lt"/>
                <a:cs typeface="Arial" charset="0"/>
              </a:rPr>
              <a:t> were agreed: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cs typeface="Arial" charset="0"/>
              </a:rPr>
              <a:t>Add new Key Issue - EE KPI for V2X network slice</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cs typeface="Arial" charset="0"/>
              </a:rPr>
              <a:t>Correcting vocabulary for CNF</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cs typeface="Arial" charset="0"/>
              </a:rPr>
              <a:t>New Key Issue – Customer accepts QoS degradation to save energy</a:t>
            </a:r>
          </a:p>
          <a:p>
            <a:pPr lvl="0" defTabSz="1219170" eaLnBrk="1" fontAlgn="auto" hangingPunct="1">
              <a:spcBef>
                <a:spcPts val="0"/>
              </a:spcBef>
              <a:spcAft>
                <a:spcPts val="0"/>
              </a:spcAft>
              <a:defRPr/>
            </a:pPr>
            <a:r>
              <a:rPr lang="fr-FR" altLang="zh-CN" sz="1000" dirty="0">
                <a:latin typeface="+mn-lt"/>
                <a:cs typeface="Arial" charset="0"/>
              </a:rPr>
              <a:t>O</a:t>
            </a:r>
            <a:r>
              <a:rPr lang="en-US" altLang="zh-CN" sz="1000" dirty="0">
                <a:latin typeface="+mn-lt"/>
                <a:cs typeface="Arial" charset="0"/>
              </a:rPr>
              <a:t>ne LS has been sent to NGMN and GSMA.</a:t>
            </a:r>
          </a:p>
          <a:p>
            <a:pPr lvl="0" defTabSz="1219170" eaLnBrk="1" fontAlgn="auto" hangingPunct="1">
              <a:spcBef>
                <a:spcPts val="0"/>
              </a:spcBef>
              <a:spcAft>
                <a:spcPts val="0"/>
              </a:spcAft>
              <a:defRPr/>
            </a:pPr>
            <a:r>
              <a:rPr lang="en-US" altLang="zh-CN" sz="1000" b="1" dirty="0">
                <a:solidFill>
                  <a:srgbClr val="FF0000"/>
                </a:solidFill>
                <a:latin typeface="+mn-lt"/>
                <a:cs typeface="Arial" charset="0"/>
              </a:rPr>
              <a:t>FS_NSOEU: </a:t>
            </a:r>
            <a:r>
              <a:rPr lang="en-US" altLang="zh-CN" sz="1000" dirty="0">
                <a:latin typeface="+mn-lt"/>
                <a:cs typeface="Arial" charset="0"/>
              </a:rPr>
              <a:t>The following </a:t>
            </a:r>
            <a:r>
              <a:rPr lang="en-US" altLang="zh-CN" sz="1000" dirty="0" err="1">
                <a:latin typeface="+mn-lt"/>
                <a:cs typeface="Arial" charset="0"/>
              </a:rPr>
              <a:t>pCRs</a:t>
            </a:r>
            <a:r>
              <a:rPr lang="en-US" altLang="zh-CN" sz="1000" dirty="0">
                <a:latin typeface="+mn-lt"/>
                <a:cs typeface="Arial" charset="0"/>
              </a:rPr>
              <a:t> were agreed: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cs typeface="Arial" charset="0"/>
              </a:rPr>
              <a:t>Business use case - MNO exposes Network Performance Monitoring</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latin typeface="+mn-lt"/>
                <a:cs typeface="Arial" charset="0"/>
              </a:rPr>
              <a:t>Business use case - Business use case - MNO exposes Network Service Alarm </a:t>
            </a:r>
          </a:p>
          <a:p>
            <a:pPr lvl="0" defTabSz="1219170" eaLnBrk="1" fontAlgn="auto" hangingPunct="1">
              <a:spcBef>
                <a:spcPts val="0"/>
              </a:spcBef>
              <a:spcAft>
                <a:spcPts val="0"/>
              </a:spcAft>
              <a:defRPr/>
            </a:pPr>
            <a:r>
              <a:rPr lang="en-US" altLang="zh-CN" sz="1000" b="1" dirty="0">
                <a:solidFill>
                  <a:srgbClr val="FF0000"/>
                </a:solidFill>
                <a:latin typeface="Calibri"/>
                <a:cs typeface="Arial" charset="0"/>
              </a:rPr>
              <a:t>FS_KQI_5G: </a:t>
            </a:r>
            <a:r>
              <a:rPr lang="en-US" altLang="zh-CN" sz="1000" dirty="0">
                <a:solidFill>
                  <a:prstClr val="black"/>
                </a:solidFill>
                <a:latin typeface="Calibri"/>
              </a:rPr>
              <a:t>We discussed the relationship between KPI/KQI/</a:t>
            </a:r>
            <a:r>
              <a:rPr lang="en-US" altLang="zh-CN" sz="1000" dirty="0" err="1">
                <a:solidFill>
                  <a:prstClr val="black"/>
                </a:solidFill>
                <a:latin typeface="Calibri"/>
              </a:rPr>
              <a:t>QoE</a:t>
            </a:r>
            <a:r>
              <a:rPr lang="en-US" altLang="zh-CN" sz="1000" dirty="0">
                <a:solidFill>
                  <a:prstClr val="black"/>
                </a:solidFill>
                <a:latin typeface="Calibri"/>
              </a:rPr>
              <a:t>, and the scenarios of video uploading and remote controlling. But we have got no agreement.</a:t>
            </a:r>
            <a:endParaRPr lang="en-US" altLang="zh-CN" sz="1000" dirty="0">
              <a:latin typeface="+mn-lt"/>
            </a:endParaRPr>
          </a:p>
        </p:txBody>
      </p:sp>
      <p:sp>
        <p:nvSpPr>
          <p:cNvPr id="8" name="矩形 7"/>
          <p:cNvSpPr/>
          <p:nvPr/>
        </p:nvSpPr>
        <p:spPr>
          <a:xfrm>
            <a:off x="6019336" y="4121822"/>
            <a:ext cx="5663600" cy="2246769"/>
          </a:xfrm>
          <a:prstGeom prst="rect">
            <a:avLst/>
          </a:prstGeom>
          <a:ln>
            <a:noFill/>
          </a:ln>
        </p:spPr>
        <p:txBody>
          <a:bodyPr wrap="square">
            <a:spAutoFit/>
          </a:bodyPr>
          <a:lstStyle/>
          <a:p>
            <a:r>
              <a:rPr lang="en-US" altLang="zh-CN" sz="1000" b="1" dirty="0">
                <a:solidFill>
                  <a:srgbClr val="FF0000"/>
                </a:solidFill>
                <a:latin typeface="+mn-lt"/>
                <a:cs typeface="Arial" charset="0"/>
              </a:rPr>
              <a:t>FS_DCSA:  </a:t>
            </a:r>
            <a:r>
              <a:rPr lang="en-US" altLang="zh-CN" sz="1000" dirty="0">
                <a:latin typeface="+mn-lt"/>
              </a:rPr>
              <a:t>The following contribution has been approved:</a:t>
            </a:r>
          </a:p>
          <a:p>
            <a:pPr marL="171450" indent="-171450">
              <a:buFont typeface="Wingdings" panose="05000000000000000000" pitchFamily="2" charset="2"/>
              <a:buChar char="Ø"/>
            </a:pPr>
            <a:r>
              <a:rPr lang="en-US" altLang="zh-CN" sz="1000" dirty="0">
                <a:latin typeface="+mn-lt"/>
              </a:rPr>
              <a:t>Correct the inconsistence information in concept (S5-224055).</a:t>
            </a:r>
          </a:p>
          <a:p>
            <a:r>
              <a:rPr lang="fr-FR" altLang="zh-CN" sz="1000" dirty="0" err="1">
                <a:latin typeface="+mn-lt"/>
              </a:rPr>
              <a:t>Other</a:t>
            </a:r>
            <a:r>
              <a:rPr lang="fr-FR" altLang="zh-CN" sz="1000" dirty="0">
                <a:latin typeface="+mn-lt"/>
              </a:rPr>
              <a:t> contributions </a:t>
            </a:r>
            <a:r>
              <a:rPr lang="fr-FR" altLang="zh-CN" sz="1000" dirty="0" err="1">
                <a:latin typeface="+mn-lt"/>
              </a:rPr>
              <a:t>were</a:t>
            </a:r>
            <a:r>
              <a:rPr lang="fr-FR" altLang="zh-CN" sz="1000" dirty="0">
                <a:latin typeface="+mn-lt"/>
              </a:rPr>
              <a:t> </a:t>
            </a:r>
            <a:r>
              <a:rPr lang="fr-FR" altLang="zh-CN" sz="1000" dirty="0" err="1">
                <a:latin typeface="+mn-lt"/>
              </a:rPr>
              <a:t>discussed</a:t>
            </a:r>
            <a:r>
              <a:rPr lang="fr-FR" altLang="zh-CN" sz="1000" dirty="0">
                <a:latin typeface="+mn-lt"/>
              </a:rPr>
              <a:t> and </a:t>
            </a:r>
            <a:r>
              <a:rPr lang="fr-FR" altLang="zh-CN" sz="1000" dirty="0" err="1">
                <a:latin typeface="+mn-lt"/>
              </a:rPr>
              <a:t>noted</a:t>
            </a:r>
            <a:r>
              <a:rPr lang="fr-FR" altLang="zh-CN" sz="1000" dirty="0">
                <a:latin typeface="+mn-lt"/>
              </a:rPr>
              <a:t>.</a:t>
            </a:r>
            <a:endParaRPr lang="en-US" altLang="zh-CN" sz="1000" dirty="0">
              <a:latin typeface="+mn-lt"/>
            </a:endParaRPr>
          </a:p>
          <a:p>
            <a:r>
              <a:rPr lang="en-US" altLang="zh-CN" sz="1000" b="1" dirty="0">
                <a:solidFill>
                  <a:srgbClr val="FF0000"/>
                </a:solidFill>
                <a:latin typeface="+mn-lt"/>
                <a:cs typeface="Arial" charset="0"/>
              </a:rPr>
              <a:t>FS_NSCE: </a:t>
            </a:r>
            <a:r>
              <a:rPr lang="en-US" altLang="zh-CN" sz="1000" dirty="0">
                <a:latin typeface="+mn-lt"/>
                <a:cs typeface="Arial" charset="0"/>
              </a:rPr>
              <a:t>Several contributions have been approved:</a:t>
            </a:r>
          </a:p>
          <a:p>
            <a:pPr marL="171450" indent="-171450">
              <a:buFont typeface="Wingdings" panose="05000000000000000000" pitchFamily="2" charset="2"/>
              <a:buChar char="Ø"/>
            </a:pPr>
            <a:r>
              <a:rPr lang="en-US" altLang="zh-CN" sz="1000" dirty="0">
                <a:latin typeface="+mn-lt"/>
                <a:cs typeface="Arial" charset="0"/>
              </a:rPr>
              <a:t>S5-224121  Add solution based on CAPIF </a:t>
            </a:r>
            <a:r>
              <a:rPr lang="en-US" altLang="zh-CN" sz="1000" dirty="0" err="1">
                <a:latin typeface="+mn-lt"/>
                <a:cs typeface="Arial" charset="0"/>
              </a:rPr>
              <a:t>ServiceAPIDescription</a:t>
            </a:r>
            <a:endParaRPr lang="en-US" altLang="zh-CN" sz="1000" dirty="0">
              <a:latin typeface="+mn-lt"/>
              <a:cs typeface="Arial" charset="0"/>
            </a:endParaRPr>
          </a:p>
          <a:p>
            <a:pPr marL="171450" indent="-171450">
              <a:buFont typeface="Wingdings" panose="05000000000000000000" pitchFamily="2" charset="2"/>
              <a:buChar char="Ø"/>
            </a:pPr>
            <a:r>
              <a:rPr lang="en-US" altLang="zh-CN" sz="1000" dirty="0">
                <a:latin typeface="+mn-lt"/>
                <a:cs typeface="Arial" charset="0"/>
              </a:rPr>
              <a:t>S5-224436  Updating use case for Network slice management capability exposure</a:t>
            </a:r>
          </a:p>
          <a:p>
            <a:pPr marL="171450" indent="-171450">
              <a:buFont typeface="Wingdings" panose="05000000000000000000" pitchFamily="2" charset="2"/>
              <a:buChar char="Ø"/>
            </a:pPr>
            <a:r>
              <a:rPr lang="en-US" altLang="zh-CN" sz="1000" dirty="0">
                <a:latin typeface="+mn-lt"/>
                <a:cs typeface="Arial" charset="0"/>
              </a:rPr>
              <a:t>S5-224443  Update of solution 7.9</a:t>
            </a:r>
          </a:p>
          <a:p>
            <a:pPr marL="171450" indent="-171450">
              <a:buFont typeface="Wingdings" panose="05000000000000000000" pitchFamily="2" charset="2"/>
              <a:buChar char="Ø"/>
            </a:pPr>
            <a:r>
              <a:rPr lang="en-US" altLang="zh-CN" sz="1000" dirty="0">
                <a:latin typeface="+mn-lt"/>
                <a:cs typeface="Arial" charset="0"/>
              </a:rPr>
              <a:t>S5-224442  evaluation of solution 7.9</a:t>
            </a:r>
          </a:p>
          <a:p>
            <a:pPr marL="171450" indent="-171450">
              <a:buFont typeface="Wingdings" panose="05000000000000000000" pitchFamily="2" charset="2"/>
              <a:buChar char="Ø"/>
            </a:pPr>
            <a:r>
              <a:rPr lang="en-US" altLang="zh-CN" sz="1000" dirty="0">
                <a:latin typeface="+mn-lt"/>
                <a:cs typeface="Arial" charset="0"/>
              </a:rPr>
              <a:t>S5-224437 Requirements related to authorized external customers</a:t>
            </a:r>
          </a:p>
          <a:p>
            <a:pPr marL="171450" indent="-171450">
              <a:buFont typeface="Wingdings" panose="05000000000000000000" pitchFamily="2" charset="2"/>
              <a:buChar char="Ø"/>
            </a:pPr>
            <a:r>
              <a:rPr lang="en-US" altLang="zh-CN" sz="1000" dirty="0">
                <a:latin typeface="+mn-lt"/>
                <a:cs typeface="Arial" charset="0"/>
              </a:rPr>
              <a:t>S5-224120 Editorial improvements</a:t>
            </a:r>
          </a:p>
          <a:p>
            <a:pPr marL="171450" indent="-171450">
              <a:buFont typeface="Wingdings" panose="05000000000000000000" pitchFamily="2" charset="2"/>
              <a:buChar char="Ø"/>
            </a:pPr>
            <a:r>
              <a:rPr lang="en-US" altLang="zh-CN" sz="1000" dirty="0">
                <a:latin typeface="+mn-lt"/>
                <a:cs typeface="Arial" charset="0"/>
              </a:rPr>
              <a:t>S5-224288 Rephrase or replace </a:t>
            </a:r>
            <a:r>
              <a:rPr lang="en-US" altLang="zh-CN" sz="1000" dirty="0" err="1">
                <a:latin typeface="+mn-lt"/>
                <a:cs typeface="Arial" charset="0"/>
              </a:rPr>
              <a:t>eMnS</a:t>
            </a:r>
            <a:r>
              <a:rPr lang="en-US" altLang="zh-CN" sz="1000" dirty="0">
                <a:latin typeface="+mn-lt"/>
                <a:cs typeface="Arial" charset="0"/>
              </a:rPr>
              <a:t> with exposed </a:t>
            </a:r>
            <a:r>
              <a:rPr lang="en-US" altLang="zh-CN" sz="1000" dirty="0" err="1">
                <a:latin typeface="+mn-lt"/>
                <a:cs typeface="Arial" charset="0"/>
              </a:rPr>
              <a:t>MnS</a:t>
            </a:r>
            <a:endParaRPr lang="en-US" altLang="zh-CN" sz="1000" dirty="0">
              <a:latin typeface="+mn-lt"/>
              <a:cs typeface="Arial" charset="0"/>
            </a:endParaRPr>
          </a:p>
          <a:p>
            <a:pPr marL="171450" indent="-171450">
              <a:buFont typeface="Wingdings" panose="05000000000000000000" pitchFamily="2" charset="2"/>
              <a:buChar char="Ø"/>
            </a:pPr>
            <a:r>
              <a:rPr lang="en-US" altLang="zh-CN" sz="1000" dirty="0">
                <a:latin typeface="+mn-lt"/>
                <a:cs typeface="Arial" charset="0"/>
              </a:rPr>
              <a:t>S5-224289 Update Introduction to procedures 4.1.4.1</a:t>
            </a:r>
            <a:endParaRPr lang="en-US" altLang="zh-CN" sz="1000" dirty="0">
              <a:latin typeface="Calibri"/>
            </a:endParaRPr>
          </a:p>
          <a:p>
            <a:pPr lvl="0" defTabSz="1219170" eaLnBrk="1" fontAlgn="auto" hangingPunct="1">
              <a:spcBef>
                <a:spcPts val="0"/>
              </a:spcBef>
              <a:spcAft>
                <a:spcPts val="0"/>
              </a:spcAft>
              <a:defRPr/>
            </a:pPr>
            <a:r>
              <a:rPr lang="en-US" altLang="zh-CN" sz="1000" b="1" dirty="0">
                <a:solidFill>
                  <a:srgbClr val="FF0000"/>
                </a:solidFill>
                <a:latin typeface="+mn-lt"/>
                <a:cs typeface="Arial" charset="0"/>
              </a:rPr>
              <a:t>FS_MEC_ECM</a:t>
            </a:r>
          </a:p>
          <a:p>
            <a:pPr marL="171450" indent="-171450" defTabSz="1219170" eaLnBrk="1" fontAlgn="auto" hangingPunct="1">
              <a:spcBef>
                <a:spcPts val="0"/>
              </a:spcBef>
              <a:spcAft>
                <a:spcPts val="0"/>
              </a:spcAft>
              <a:buFont typeface="Wingdings" panose="05000000000000000000" pitchFamily="2" charset="2"/>
              <a:buChar char="Ø"/>
              <a:defRPr/>
            </a:pPr>
            <a:endParaRPr lang="en-US" altLang="zh-CN" sz="1000" dirty="0">
              <a:solidFill>
                <a:prstClr val="black"/>
              </a:solidFill>
              <a:latin typeface="Calibri"/>
            </a:endParaRPr>
          </a:p>
        </p:txBody>
      </p:sp>
    </p:spTree>
    <p:extLst>
      <p:ext uri="{BB962C8B-B14F-4D97-AF65-F5344CB8AC3E}">
        <p14:creationId xmlns:p14="http://schemas.microsoft.com/office/powerpoint/2010/main" val="1593376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7985" y="135742"/>
            <a:ext cx="9112251" cy="1143000"/>
          </a:xfrm>
        </p:spPr>
        <p:txBody>
          <a:bodyPr/>
          <a:lstStyle/>
          <a:p>
            <a:r>
              <a:rPr lang="en-GB" sz="3600" dirty="0"/>
              <a:t>List of </a:t>
            </a:r>
            <a:r>
              <a:rPr lang="en-US" altLang="zh-CN" sz="3600" dirty="0"/>
              <a:t>latest </a:t>
            </a:r>
            <a:r>
              <a:rPr lang="en-GB" sz="3600" dirty="0" err="1"/>
              <a:t>DraftCRs</a:t>
            </a:r>
            <a:r>
              <a:rPr lang="en-GB" sz="3600" dirty="0"/>
              <a:t> </a:t>
            </a:r>
            <a:endParaRPr lang="zh-CN" altLang="en-US" sz="3600" dirty="0"/>
          </a:p>
        </p:txBody>
      </p:sp>
      <p:graphicFrame>
        <p:nvGraphicFramePr>
          <p:cNvPr id="4" name="表格 3"/>
          <p:cNvGraphicFramePr>
            <a:graphicFrameLocks noGrp="1"/>
          </p:cNvGraphicFramePr>
          <p:nvPr>
            <p:extLst>
              <p:ext uri="{D42A27DB-BD31-4B8C-83A1-F6EECF244321}">
                <p14:modId xmlns:p14="http://schemas.microsoft.com/office/powerpoint/2010/main" val="3763987607"/>
              </p:ext>
            </p:extLst>
          </p:nvPr>
        </p:nvGraphicFramePr>
        <p:xfrm>
          <a:off x="1224375" y="1871595"/>
          <a:ext cx="9490365" cy="2180147"/>
        </p:xfrm>
        <a:graphic>
          <a:graphicData uri="http://schemas.openxmlformats.org/drawingml/2006/table">
            <a:tbl>
              <a:tblPr firstRow="1" firstCol="1" bandRow="1">
                <a:tableStyleId>{5C22544A-7EE6-4342-B048-85BDC9FD1C3A}</a:tableStyleId>
              </a:tblPr>
              <a:tblGrid>
                <a:gridCol w="2227400">
                  <a:extLst>
                    <a:ext uri="{9D8B030D-6E8A-4147-A177-3AD203B41FA5}">
                      <a16:colId xmlns:a16="http://schemas.microsoft.com/office/drawing/2014/main" xmlns="" val="20000"/>
                    </a:ext>
                  </a:extLst>
                </a:gridCol>
                <a:gridCol w="2652968">
                  <a:extLst>
                    <a:ext uri="{9D8B030D-6E8A-4147-A177-3AD203B41FA5}">
                      <a16:colId xmlns:a16="http://schemas.microsoft.com/office/drawing/2014/main" xmlns="" val="20001"/>
                    </a:ext>
                  </a:extLst>
                </a:gridCol>
                <a:gridCol w="1732531">
                  <a:extLst>
                    <a:ext uri="{9D8B030D-6E8A-4147-A177-3AD203B41FA5}">
                      <a16:colId xmlns:a16="http://schemas.microsoft.com/office/drawing/2014/main" xmlns="" val="20002"/>
                    </a:ext>
                  </a:extLst>
                </a:gridCol>
                <a:gridCol w="1851612">
                  <a:extLst>
                    <a:ext uri="{9D8B030D-6E8A-4147-A177-3AD203B41FA5}">
                      <a16:colId xmlns:a16="http://schemas.microsoft.com/office/drawing/2014/main" xmlns="" val="20003"/>
                    </a:ext>
                  </a:extLst>
                </a:gridCol>
                <a:gridCol w="1025854">
                  <a:extLst>
                    <a:ext uri="{9D8B030D-6E8A-4147-A177-3AD203B41FA5}">
                      <a16:colId xmlns:a16="http://schemas.microsoft.com/office/drawing/2014/main" xmlns="" val="20004"/>
                    </a:ext>
                  </a:extLst>
                </a:gridCol>
              </a:tblGrid>
              <a:tr h="230004">
                <a:tc>
                  <a:txBody>
                    <a:bodyPr/>
                    <a:lstStyle/>
                    <a:p>
                      <a:pPr>
                        <a:lnSpc>
                          <a:spcPct val="115000"/>
                        </a:lnSpc>
                        <a:spcAft>
                          <a:spcPts val="0"/>
                        </a:spcAft>
                      </a:pPr>
                      <a:r>
                        <a:rPr lang="en-GB" sz="1600" b="1">
                          <a:effectLst/>
                          <a:latin typeface="Calibri" panose="020F0502020204030204" pitchFamily="34" charset="0"/>
                          <a:ea typeface="Liberation Sans"/>
                          <a:cs typeface="Liberation Sans"/>
                        </a:rPr>
                        <a:t>Tdoc#</a:t>
                      </a:r>
                      <a:endParaRPr lang="en-US" sz="1800">
                        <a:effectLst/>
                        <a:latin typeface="Liberation Sans"/>
                        <a:ea typeface="Liberation Sans"/>
                        <a:cs typeface="Liberation Sans"/>
                      </a:endParaRPr>
                    </a:p>
                  </a:txBody>
                  <a:tcPr marL="68580" marR="68580" marT="0" marB="0"/>
                </a:tc>
                <a:tc>
                  <a:txBody>
                    <a:bodyPr/>
                    <a:lstStyle/>
                    <a:p>
                      <a:pPr>
                        <a:lnSpc>
                          <a:spcPct val="115000"/>
                        </a:lnSpc>
                        <a:spcAft>
                          <a:spcPts val="0"/>
                        </a:spcAft>
                      </a:pPr>
                      <a:r>
                        <a:rPr lang="en-GB" sz="1600" b="1">
                          <a:effectLst/>
                          <a:latin typeface="Calibri" panose="020F0502020204030204" pitchFamily="34" charset="0"/>
                          <a:ea typeface="Liberation Sans"/>
                          <a:cs typeface="Liberation Sans"/>
                        </a:rPr>
                        <a:t>Title</a:t>
                      </a:r>
                      <a:endParaRPr lang="en-US" sz="1800">
                        <a:effectLst/>
                        <a:latin typeface="Liberation Sans"/>
                        <a:ea typeface="Liberation Sans"/>
                        <a:cs typeface="Liberation Sans"/>
                      </a:endParaRPr>
                    </a:p>
                  </a:txBody>
                  <a:tcPr marL="68580" marR="68580" marT="0" marB="0"/>
                </a:tc>
                <a:tc>
                  <a:txBody>
                    <a:bodyPr/>
                    <a:lstStyle/>
                    <a:p>
                      <a:pPr>
                        <a:lnSpc>
                          <a:spcPct val="115000"/>
                        </a:lnSpc>
                        <a:spcAft>
                          <a:spcPts val="0"/>
                        </a:spcAft>
                      </a:pPr>
                      <a:r>
                        <a:rPr lang="en-GB" sz="1600" b="1">
                          <a:effectLst/>
                          <a:latin typeface="Calibri" panose="020F0502020204030204" pitchFamily="34" charset="0"/>
                          <a:ea typeface="Liberation Sans"/>
                          <a:cs typeface="Liberation Sans"/>
                        </a:rPr>
                        <a:t>Source Company</a:t>
                      </a:r>
                      <a:endParaRPr lang="en-US" sz="1800">
                        <a:effectLst/>
                        <a:latin typeface="Liberation Sans"/>
                        <a:ea typeface="Liberation Sans"/>
                        <a:cs typeface="Liberation Sans"/>
                      </a:endParaRPr>
                    </a:p>
                  </a:txBody>
                  <a:tcPr marL="68580" marR="68580" marT="0" marB="0"/>
                </a:tc>
                <a:tc>
                  <a:txBody>
                    <a:bodyPr/>
                    <a:lstStyle/>
                    <a:p>
                      <a:pPr>
                        <a:lnSpc>
                          <a:spcPct val="115000"/>
                        </a:lnSpc>
                        <a:spcAft>
                          <a:spcPts val="0"/>
                        </a:spcAft>
                      </a:pPr>
                      <a:r>
                        <a:rPr lang="en-GB" sz="1600" b="1">
                          <a:effectLst/>
                          <a:latin typeface="Calibri" panose="020F0502020204030204" pitchFamily="34" charset="0"/>
                          <a:ea typeface="Liberation Sans"/>
                          <a:cs typeface="Liberation Sans"/>
                        </a:rPr>
                        <a:t>Rapporteur</a:t>
                      </a:r>
                      <a:endParaRPr lang="en-US" sz="1800">
                        <a:effectLst/>
                        <a:latin typeface="Liberation Sans"/>
                        <a:ea typeface="Liberation Sans"/>
                        <a:cs typeface="Liberation Sans"/>
                      </a:endParaRPr>
                    </a:p>
                  </a:txBody>
                  <a:tcPr marL="68580" marR="68580" marT="0" marB="0"/>
                </a:tc>
                <a:tc>
                  <a:txBody>
                    <a:bodyPr/>
                    <a:lstStyle/>
                    <a:p>
                      <a:pPr>
                        <a:lnSpc>
                          <a:spcPct val="115000"/>
                        </a:lnSpc>
                        <a:spcAft>
                          <a:spcPts val="0"/>
                        </a:spcAft>
                      </a:pPr>
                      <a:r>
                        <a:rPr lang="en-GB" sz="1600" b="1">
                          <a:effectLst/>
                          <a:latin typeface="Calibri" panose="020F0502020204030204" pitchFamily="34" charset="0"/>
                          <a:ea typeface="Liberation Sans"/>
                          <a:cs typeface="Liberation Sans"/>
                        </a:rPr>
                        <a:t>Agenda</a:t>
                      </a:r>
                      <a:endParaRPr lang="en-US" sz="1800">
                        <a:effectLst/>
                        <a:latin typeface="Liberation Sans"/>
                        <a:ea typeface="Liberation Sans"/>
                        <a:cs typeface="Liberation Sans"/>
                      </a:endParaRPr>
                    </a:p>
                  </a:txBody>
                  <a:tcPr marL="68580" marR="68580" marT="0" marB="0"/>
                </a:tc>
                <a:extLst>
                  <a:ext uri="{0D108BD9-81ED-4DB2-BD59-A6C34878D82A}">
                    <a16:rowId xmlns:a16="http://schemas.microsoft.com/office/drawing/2014/main" xmlns="" val="10000"/>
                  </a:ext>
                </a:extLst>
              </a:tr>
              <a:tr h="657156">
                <a:tc>
                  <a:txBody>
                    <a:bodyPr/>
                    <a:lstStyle/>
                    <a:p>
                      <a:pPr>
                        <a:lnSpc>
                          <a:spcPct val="115000"/>
                        </a:lnSpc>
                        <a:spcAft>
                          <a:spcPts val="0"/>
                        </a:spcAft>
                      </a:pPr>
                      <a:r>
                        <a:rPr lang="en-GB" sz="1400">
                          <a:effectLst/>
                          <a:latin typeface="Calibri" panose="020F0502020204030204" pitchFamily="34" charset="0"/>
                          <a:ea typeface="Liberation Sans"/>
                          <a:cs typeface="Liberation Sans"/>
                        </a:rPr>
                        <a:t>S5-224354</a:t>
                      </a:r>
                      <a:endParaRPr lang="en-US" sz="2000">
                        <a:effectLst/>
                        <a:latin typeface="Liberation Sans"/>
                        <a:ea typeface="Liberation Sans"/>
                        <a:cs typeface="Liberation Sans"/>
                      </a:endParaRPr>
                    </a:p>
                    <a:p>
                      <a:pPr marL="66675" indent="-66675">
                        <a:lnSpc>
                          <a:spcPct val="115000"/>
                        </a:lnSpc>
                        <a:spcAft>
                          <a:spcPts val="0"/>
                        </a:spcAft>
                      </a:pPr>
                      <a:r>
                        <a:rPr lang="en-GB" sz="1800" b="1">
                          <a:effectLst/>
                          <a:latin typeface="Calibri" panose="020F0502020204030204" pitchFamily="34" charset="0"/>
                          <a:ea typeface="Liberation Sans"/>
                          <a:cs typeface="Liberation Sans"/>
                        </a:rPr>
                        <a:t>-&gt; </a:t>
                      </a:r>
                      <a:r>
                        <a:rPr lang="en-GB" sz="1400">
                          <a:effectLst/>
                          <a:latin typeface="Calibri" panose="020F0502020204030204" pitchFamily="34" charset="0"/>
                          <a:ea typeface="Liberation Sans"/>
                          <a:cs typeface="Liberation Sans"/>
                        </a:rPr>
                        <a:t>S5-224385 (draftCR email approval)</a:t>
                      </a:r>
                      <a:endParaRPr lang="en-US" sz="2000">
                        <a:effectLst/>
                        <a:latin typeface="Liberation Sans"/>
                        <a:ea typeface="Liberation Sans"/>
                        <a:cs typeface="Liberation Sans"/>
                      </a:endParaRPr>
                    </a:p>
                  </a:txBody>
                  <a:tcPr marL="68580" marR="68580" marT="0" marB="0"/>
                </a:tc>
                <a:tc>
                  <a:txBody>
                    <a:bodyPr/>
                    <a:lstStyle/>
                    <a:p>
                      <a:pPr>
                        <a:lnSpc>
                          <a:spcPct val="115000"/>
                        </a:lnSpc>
                        <a:spcAft>
                          <a:spcPts val="0"/>
                        </a:spcAft>
                      </a:pPr>
                      <a:r>
                        <a:rPr lang="en-GB" sz="1600">
                          <a:effectLst/>
                          <a:latin typeface="Calibri" panose="020F0502020204030204" pitchFamily="34" charset="0"/>
                          <a:ea typeface="Liberation Sans"/>
                          <a:cs typeface="Liberation Sans"/>
                        </a:rPr>
                        <a:t>DraftCR for eECM – TS 28.538</a:t>
                      </a:r>
                      <a:endParaRPr lang="en-US" sz="1800">
                        <a:effectLst/>
                        <a:latin typeface="Liberation Sans"/>
                        <a:ea typeface="Liberation Sans"/>
                        <a:cs typeface="Liberation Sans"/>
                      </a:endParaRPr>
                    </a:p>
                  </a:txBody>
                  <a:tcPr marL="68580" marR="68580" marT="0" marB="0"/>
                </a:tc>
                <a:tc>
                  <a:txBody>
                    <a:bodyPr/>
                    <a:lstStyle/>
                    <a:p>
                      <a:pPr>
                        <a:lnSpc>
                          <a:spcPct val="115000"/>
                        </a:lnSpc>
                        <a:spcAft>
                          <a:spcPts val="0"/>
                        </a:spcAft>
                      </a:pPr>
                      <a:r>
                        <a:rPr lang="en-GB" sz="1600">
                          <a:effectLst/>
                          <a:latin typeface="Calibri" panose="020F0502020204030204" pitchFamily="34" charset="0"/>
                          <a:ea typeface="Liberation Sans"/>
                          <a:cs typeface="Liberation Sans"/>
                        </a:rPr>
                        <a:t>Samsung</a:t>
                      </a:r>
                      <a:endParaRPr lang="en-US" sz="1800">
                        <a:effectLst/>
                        <a:latin typeface="Liberation Sans"/>
                        <a:ea typeface="Liberation Sans"/>
                        <a:cs typeface="Liberation Sans"/>
                      </a:endParaRPr>
                    </a:p>
                  </a:txBody>
                  <a:tcPr marL="68580" marR="68580" marT="0" marB="0"/>
                </a:tc>
                <a:tc>
                  <a:txBody>
                    <a:bodyPr/>
                    <a:lstStyle/>
                    <a:p>
                      <a:pPr>
                        <a:lnSpc>
                          <a:spcPct val="115000"/>
                        </a:lnSpc>
                        <a:spcAft>
                          <a:spcPts val="0"/>
                        </a:spcAft>
                      </a:pPr>
                      <a:r>
                        <a:rPr lang="en-GB" sz="1600">
                          <a:effectLst/>
                          <a:latin typeface="Calibri" panose="020F0502020204030204" pitchFamily="34" charset="0"/>
                          <a:ea typeface="Liberation Sans"/>
                          <a:cs typeface="Liberation Sans"/>
                        </a:rPr>
                        <a:t>Deepanshu</a:t>
                      </a:r>
                      <a:endParaRPr lang="en-US" sz="1800">
                        <a:effectLst/>
                        <a:latin typeface="Liberation Sans"/>
                        <a:ea typeface="Liberation Sans"/>
                        <a:cs typeface="Liberation Sans"/>
                      </a:endParaRPr>
                    </a:p>
                  </a:txBody>
                  <a:tcPr marL="68580" marR="68580" marT="0" marB="0"/>
                </a:tc>
                <a:tc>
                  <a:txBody>
                    <a:bodyPr/>
                    <a:lstStyle/>
                    <a:p>
                      <a:pPr>
                        <a:lnSpc>
                          <a:spcPct val="115000"/>
                        </a:lnSpc>
                        <a:spcAft>
                          <a:spcPts val="0"/>
                        </a:spcAft>
                      </a:pPr>
                      <a:r>
                        <a:rPr lang="en-GB" sz="1600" b="1">
                          <a:effectLst/>
                          <a:latin typeface="Calibri" panose="020F0502020204030204" pitchFamily="34" charset="0"/>
                          <a:ea typeface="Liberation Sans"/>
                          <a:cs typeface="Liberation Sans"/>
                        </a:rPr>
                        <a:t> </a:t>
                      </a:r>
                      <a:endParaRPr lang="en-US" sz="1800">
                        <a:effectLst/>
                        <a:latin typeface="Liberation Sans"/>
                        <a:ea typeface="Liberation Sans"/>
                        <a:cs typeface="Liberation Sans"/>
                      </a:endParaRPr>
                    </a:p>
                  </a:txBody>
                  <a:tcPr marL="68580" marR="68580" marT="0" marB="0"/>
                </a:tc>
                <a:extLst>
                  <a:ext uri="{0D108BD9-81ED-4DB2-BD59-A6C34878D82A}">
                    <a16:rowId xmlns:a16="http://schemas.microsoft.com/office/drawing/2014/main" xmlns="" val="10001"/>
                  </a:ext>
                </a:extLst>
              </a:tr>
              <a:tr h="394293">
                <a:tc>
                  <a:txBody>
                    <a:bodyPr/>
                    <a:lstStyle/>
                    <a:p>
                      <a:pPr>
                        <a:lnSpc>
                          <a:spcPct val="115000"/>
                        </a:lnSpc>
                        <a:spcAft>
                          <a:spcPts val="0"/>
                        </a:spcAft>
                      </a:pPr>
                      <a:r>
                        <a:rPr lang="en-GB" sz="1400">
                          <a:effectLst/>
                          <a:latin typeface="Calibri" panose="020F0502020204030204" pitchFamily="34" charset="0"/>
                          <a:ea typeface="Liberation Sans"/>
                          <a:cs typeface="Liberation Sans"/>
                        </a:rPr>
                        <a:t>S5-224170</a:t>
                      </a:r>
                      <a:endParaRPr lang="en-US" sz="2000">
                        <a:effectLst/>
                        <a:latin typeface="Liberation Sans"/>
                        <a:ea typeface="Liberation Sans"/>
                        <a:cs typeface="Liberation Sans"/>
                      </a:endParaRPr>
                    </a:p>
                    <a:p>
                      <a:pPr>
                        <a:lnSpc>
                          <a:spcPct val="115000"/>
                        </a:lnSpc>
                        <a:spcAft>
                          <a:spcPts val="0"/>
                        </a:spcAft>
                      </a:pPr>
                      <a:r>
                        <a:rPr lang="en-GB" sz="1400">
                          <a:effectLst/>
                          <a:latin typeface="Calibri" panose="020F0502020204030204" pitchFamily="34" charset="0"/>
                          <a:ea typeface="Liberation Sans"/>
                          <a:cs typeface="Liberation Sans"/>
                        </a:rPr>
                        <a:t> </a:t>
                      </a:r>
                      <a:endParaRPr lang="en-US" sz="2000">
                        <a:effectLst/>
                        <a:latin typeface="Liberation Sans"/>
                        <a:ea typeface="Liberation Sans"/>
                        <a:cs typeface="Liberation Sans"/>
                      </a:endParaRPr>
                    </a:p>
                  </a:txBody>
                  <a:tcPr marL="68580" marR="68580" marT="0" marB="0"/>
                </a:tc>
                <a:tc>
                  <a:txBody>
                    <a:bodyPr/>
                    <a:lstStyle/>
                    <a:p>
                      <a:pPr>
                        <a:lnSpc>
                          <a:spcPct val="115000"/>
                        </a:lnSpc>
                        <a:spcAft>
                          <a:spcPts val="0"/>
                        </a:spcAft>
                      </a:pPr>
                      <a:r>
                        <a:rPr lang="en-GB" sz="1600">
                          <a:effectLst/>
                          <a:latin typeface="Calibri" panose="020F0502020204030204" pitchFamily="34" charset="0"/>
                          <a:ea typeface="Liberation Sans"/>
                          <a:cs typeface="Liberation Sans"/>
                        </a:rPr>
                        <a:t>DraftCR for adNRM_ph2 - 28.623</a:t>
                      </a:r>
                      <a:endParaRPr lang="en-US" sz="1800">
                        <a:effectLst/>
                        <a:latin typeface="Liberation Sans"/>
                        <a:ea typeface="Liberation Sans"/>
                        <a:cs typeface="Liberation Sans"/>
                      </a:endParaRPr>
                    </a:p>
                  </a:txBody>
                  <a:tcPr marL="68580" marR="68580" marT="0" marB="0"/>
                </a:tc>
                <a:tc>
                  <a:txBody>
                    <a:bodyPr/>
                    <a:lstStyle/>
                    <a:p>
                      <a:pPr>
                        <a:lnSpc>
                          <a:spcPct val="115000"/>
                        </a:lnSpc>
                        <a:spcAft>
                          <a:spcPts val="0"/>
                        </a:spcAft>
                      </a:pPr>
                      <a:r>
                        <a:rPr lang="en-GB" sz="1600">
                          <a:effectLst/>
                          <a:latin typeface="Calibri" panose="020F0502020204030204" pitchFamily="34" charset="0"/>
                          <a:ea typeface="宋体" panose="02010600030101010101" pitchFamily="2" charset="-122"/>
                          <a:cs typeface="Liberation Sans"/>
                        </a:rPr>
                        <a:t>Nokia</a:t>
                      </a:r>
                      <a:endParaRPr lang="en-US" sz="1800">
                        <a:effectLst/>
                        <a:latin typeface="Liberation Sans"/>
                        <a:ea typeface="Liberation Sans"/>
                        <a:cs typeface="Liberation Sans"/>
                      </a:endParaRPr>
                    </a:p>
                  </a:txBody>
                  <a:tcPr marL="68580" marR="68580" marT="0" marB="0"/>
                </a:tc>
                <a:tc>
                  <a:txBody>
                    <a:bodyPr/>
                    <a:lstStyle/>
                    <a:p>
                      <a:pPr>
                        <a:lnSpc>
                          <a:spcPct val="115000"/>
                        </a:lnSpc>
                        <a:spcAft>
                          <a:spcPts val="0"/>
                        </a:spcAft>
                      </a:pPr>
                      <a:r>
                        <a:rPr lang="en-GB" sz="1600">
                          <a:effectLst/>
                          <a:latin typeface="Calibri" panose="020F0502020204030204" pitchFamily="34" charset="0"/>
                          <a:ea typeface="宋体" panose="02010600030101010101" pitchFamily="2" charset="-122"/>
                          <a:cs typeface="Liberation Sans"/>
                        </a:rPr>
                        <a:t>Christiane</a:t>
                      </a:r>
                      <a:endParaRPr lang="en-US" sz="1800">
                        <a:effectLst/>
                        <a:latin typeface="Liberation Sans"/>
                        <a:ea typeface="Liberation Sans"/>
                        <a:cs typeface="Liberation Sans"/>
                      </a:endParaRPr>
                    </a:p>
                  </a:txBody>
                  <a:tcPr marL="68580" marR="68580" marT="0" marB="0"/>
                </a:tc>
                <a:tc>
                  <a:txBody>
                    <a:bodyPr/>
                    <a:lstStyle/>
                    <a:p>
                      <a:pPr>
                        <a:lnSpc>
                          <a:spcPct val="115000"/>
                        </a:lnSpc>
                        <a:spcAft>
                          <a:spcPts val="0"/>
                        </a:spcAft>
                      </a:pPr>
                      <a:r>
                        <a:rPr lang="en-GB" sz="1600" b="1">
                          <a:effectLst/>
                          <a:latin typeface="Calibri" panose="020F0502020204030204" pitchFamily="34" charset="0"/>
                          <a:ea typeface="Liberation Sans"/>
                          <a:cs typeface="Liberation Sans"/>
                        </a:rPr>
                        <a:t> </a:t>
                      </a:r>
                      <a:endParaRPr lang="en-US" sz="1800">
                        <a:effectLst/>
                        <a:latin typeface="Liberation Sans"/>
                        <a:ea typeface="Liberation Sans"/>
                        <a:cs typeface="Liberation Sans"/>
                      </a:endParaRPr>
                    </a:p>
                  </a:txBody>
                  <a:tcPr marL="68580" marR="68580" marT="0" marB="0"/>
                </a:tc>
                <a:extLst>
                  <a:ext uri="{0D108BD9-81ED-4DB2-BD59-A6C34878D82A}">
                    <a16:rowId xmlns:a16="http://schemas.microsoft.com/office/drawing/2014/main" xmlns="" val="10002"/>
                  </a:ext>
                </a:extLst>
              </a:tr>
              <a:tr h="591440">
                <a:tc>
                  <a:txBody>
                    <a:bodyPr/>
                    <a:lstStyle/>
                    <a:p>
                      <a:pPr>
                        <a:lnSpc>
                          <a:spcPct val="115000"/>
                        </a:lnSpc>
                        <a:spcAft>
                          <a:spcPts val="0"/>
                        </a:spcAft>
                      </a:pPr>
                      <a:r>
                        <a:rPr lang="en-GB" sz="1400">
                          <a:effectLst/>
                          <a:latin typeface="Calibri" panose="020F0502020204030204" pitchFamily="34" charset="0"/>
                          <a:ea typeface="Liberation Sans"/>
                          <a:cs typeface="Liberation Sans"/>
                        </a:rPr>
                        <a:t>S5-224350</a:t>
                      </a:r>
                      <a:endParaRPr lang="en-US" sz="2000">
                        <a:effectLst/>
                        <a:latin typeface="Liberation Sans"/>
                        <a:ea typeface="Liberation Sans"/>
                        <a:cs typeface="Liberation Sans"/>
                      </a:endParaRPr>
                    </a:p>
                    <a:p>
                      <a:pPr>
                        <a:lnSpc>
                          <a:spcPct val="115000"/>
                        </a:lnSpc>
                        <a:spcAft>
                          <a:spcPts val="0"/>
                        </a:spcAft>
                      </a:pPr>
                      <a:r>
                        <a:rPr lang="en-GB" sz="1400">
                          <a:effectLst/>
                          <a:latin typeface="Calibri" panose="020F0502020204030204" pitchFamily="34" charset="0"/>
                          <a:ea typeface="Liberation Sans"/>
                          <a:cs typeface="Liberation Sans"/>
                        </a:rPr>
                        <a:t> </a:t>
                      </a:r>
                      <a:endParaRPr lang="en-US" sz="2000">
                        <a:effectLst/>
                        <a:latin typeface="Liberation Sans"/>
                        <a:ea typeface="Liberation Sans"/>
                        <a:cs typeface="Liberation Sans"/>
                      </a:endParaRPr>
                    </a:p>
                  </a:txBody>
                  <a:tcPr marL="68580" marR="68580" marT="0" marB="0"/>
                </a:tc>
                <a:tc>
                  <a:txBody>
                    <a:bodyPr/>
                    <a:lstStyle/>
                    <a:p>
                      <a:pPr>
                        <a:lnSpc>
                          <a:spcPct val="115000"/>
                        </a:lnSpc>
                        <a:spcAft>
                          <a:spcPts val="0"/>
                        </a:spcAft>
                      </a:pPr>
                      <a:r>
                        <a:rPr lang="en-GB" sz="1600">
                          <a:effectLst/>
                          <a:latin typeface="Calibri" panose="020F0502020204030204" pitchFamily="34" charset="0"/>
                          <a:ea typeface="Liberation Sans"/>
                          <a:cs typeface="Liberation Sans"/>
                        </a:rPr>
                        <a:t>DraftCR for adNRM_ph2 - 28.622</a:t>
                      </a:r>
                      <a:endParaRPr lang="en-US" sz="1800">
                        <a:effectLst/>
                        <a:latin typeface="Liberation Sans"/>
                        <a:ea typeface="Liberation Sans"/>
                        <a:cs typeface="Liberation Sans"/>
                      </a:endParaRPr>
                    </a:p>
                  </a:txBody>
                  <a:tcPr marL="68580" marR="68580" marT="0" marB="0"/>
                </a:tc>
                <a:tc>
                  <a:txBody>
                    <a:bodyPr/>
                    <a:lstStyle/>
                    <a:p>
                      <a:pPr>
                        <a:lnSpc>
                          <a:spcPct val="115000"/>
                        </a:lnSpc>
                        <a:spcAft>
                          <a:spcPts val="0"/>
                        </a:spcAft>
                      </a:pPr>
                      <a:r>
                        <a:rPr lang="en-GB" sz="1600">
                          <a:effectLst/>
                          <a:latin typeface="Calibri" panose="020F0502020204030204" pitchFamily="34" charset="0"/>
                          <a:ea typeface="宋体" panose="02010600030101010101" pitchFamily="2" charset="-122"/>
                          <a:cs typeface="Liberation Sans"/>
                        </a:rPr>
                        <a:t>Nokia</a:t>
                      </a:r>
                      <a:endParaRPr lang="en-US" sz="1800">
                        <a:effectLst/>
                        <a:latin typeface="Liberation Sans"/>
                        <a:ea typeface="Liberation Sans"/>
                        <a:cs typeface="Liberation Sans"/>
                      </a:endParaRPr>
                    </a:p>
                  </a:txBody>
                  <a:tcPr marL="68580" marR="68580" marT="0" marB="0"/>
                </a:tc>
                <a:tc>
                  <a:txBody>
                    <a:bodyPr/>
                    <a:lstStyle/>
                    <a:p>
                      <a:pPr>
                        <a:lnSpc>
                          <a:spcPct val="115000"/>
                        </a:lnSpc>
                        <a:spcAft>
                          <a:spcPts val="0"/>
                        </a:spcAft>
                      </a:pPr>
                      <a:r>
                        <a:rPr lang="en-GB" sz="1600">
                          <a:effectLst/>
                          <a:latin typeface="Calibri" panose="020F0502020204030204" pitchFamily="34" charset="0"/>
                          <a:ea typeface="宋体" panose="02010600030101010101" pitchFamily="2" charset="-122"/>
                          <a:cs typeface="Liberation Sans"/>
                        </a:rPr>
                        <a:t>Christiane</a:t>
                      </a:r>
                      <a:endParaRPr lang="en-US" sz="1800">
                        <a:effectLst/>
                        <a:latin typeface="Liberation Sans"/>
                        <a:ea typeface="Liberation Sans"/>
                        <a:cs typeface="Liberation Sans"/>
                      </a:endParaRPr>
                    </a:p>
                  </a:txBody>
                  <a:tcPr marL="68580" marR="68580" marT="0" marB="0"/>
                </a:tc>
                <a:tc>
                  <a:txBody>
                    <a:bodyPr/>
                    <a:lstStyle/>
                    <a:p>
                      <a:pPr>
                        <a:lnSpc>
                          <a:spcPct val="115000"/>
                        </a:lnSpc>
                        <a:spcAft>
                          <a:spcPts val="0"/>
                        </a:spcAft>
                      </a:pPr>
                      <a:r>
                        <a:rPr lang="en-GB" sz="1600" b="1">
                          <a:effectLst/>
                          <a:latin typeface="Calibri" panose="020F0502020204030204" pitchFamily="34" charset="0"/>
                          <a:ea typeface="Liberation Sans"/>
                          <a:cs typeface="Liberation Sans"/>
                        </a:rPr>
                        <a:t> </a:t>
                      </a:r>
                      <a:endParaRPr lang="en-US" sz="1800">
                        <a:effectLst/>
                        <a:latin typeface="Liberation Sans"/>
                        <a:ea typeface="Liberation Sans"/>
                        <a:cs typeface="Liberation Sans"/>
                      </a:endParaRP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839991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7680" y="116142"/>
            <a:ext cx="9112251" cy="1143000"/>
          </a:xfrm>
        </p:spPr>
        <p:txBody>
          <a:bodyPr/>
          <a:lstStyle/>
          <a:p>
            <a:r>
              <a:rPr lang="en-US" altLang="zh-CN" dirty="0"/>
              <a:t>New action items from this meeting</a:t>
            </a:r>
            <a:endParaRPr lang="sv-SE" dirty="0"/>
          </a:p>
        </p:txBody>
      </p:sp>
      <p:graphicFrame>
        <p:nvGraphicFramePr>
          <p:cNvPr id="6" name="表格 5"/>
          <p:cNvGraphicFramePr>
            <a:graphicFrameLocks noGrp="1"/>
          </p:cNvGraphicFramePr>
          <p:nvPr>
            <p:extLst>
              <p:ext uri="{D42A27DB-BD31-4B8C-83A1-F6EECF244321}">
                <p14:modId xmlns:p14="http://schemas.microsoft.com/office/powerpoint/2010/main" val="1795445915"/>
              </p:ext>
            </p:extLst>
          </p:nvPr>
        </p:nvGraphicFramePr>
        <p:xfrm>
          <a:off x="231228" y="1843937"/>
          <a:ext cx="11619185" cy="701040"/>
        </p:xfrm>
        <a:graphic>
          <a:graphicData uri="http://schemas.openxmlformats.org/drawingml/2006/table">
            <a:tbl>
              <a:tblPr>
                <a:tableStyleId>{5C22544A-7EE6-4342-B048-85BDC9FD1C3A}</a:tableStyleId>
              </a:tblPr>
              <a:tblGrid>
                <a:gridCol w="954477">
                  <a:extLst>
                    <a:ext uri="{9D8B030D-6E8A-4147-A177-3AD203B41FA5}">
                      <a16:colId xmlns:a16="http://schemas.microsoft.com/office/drawing/2014/main" xmlns="" val="20000"/>
                    </a:ext>
                  </a:extLst>
                </a:gridCol>
                <a:gridCol w="5230168">
                  <a:extLst>
                    <a:ext uri="{9D8B030D-6E8A-4147-A177-3AD203B41FA5}">
                      <a16:colId xmlns:a16="http://schemas.microsoft.com/office/drawing/2014/main" xmlns="" val="20001"/>
                    </a:ext>
                  </a:extLst>
                </a:gridCol>
                <a:gridCol w="753626">
                  <a:extLst>
                    <a:ext uri="{9D8B030D-6E8A-4147-A177-3AD203B41FA5}">
                      <a16:colId xmlns:a16="http://schemas.microsoft.com/office/drawing/2014/main" xmlns="" val="20002"/>
                    </a:ext>
                  </a:extLst>
                </a:gridCol>
                <a:gridCol w="1155560">
                  <a:extLst>
                    <a:ext uri="{9D8B030D-6E8A-4147-A177-3AD203B41FA5}">
                      <a16:colId xmlns:a16="http://schemas.microsoft.com/office/drawing/2014/main" xmlns="" val="20003"/>
                    </a:ext>
                  </a:extLst>
                </a:gridCol>
                <a:gridCol w="2516361">
                  <a:extLst>
                    <a:ext uri="{9D8B030D-6E8A-4147-A177-3AD203B41FA5}">
                      <a16:colId xmlns:a16="http://schemas.microsoft.com/office/drawing/2014/main" xmlns="" val="20004"/>
                    </a:ext>
                  </a:extLst>
                </a:gridCol>
                <a:gridCol w="1008993">
                  <a:extLst>
                    <a:ext uri="{9D8B030D-6E8A-4147-A177-3AD203B41FA5}">
                      <a16:colId xmlns:a16="http://schemas.microsoft.com/office/drawing/2014/main" xmlns="" val="20005"/>
                    </a:ext>
                  </a:extLst>
                </a:gridCol>
              </a:tblGrid>
              <a:tr h="0">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Item</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Description</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Rel.</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Owner</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Status </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Target </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105015">
                <a:tc>
                  <a:txBody>
                    <a:bodyPr/>
                    <a:lstStyle/>
                    <a:p>
                      <a:pPr>
                        <a:spcAft>
                          <a:spcPts val="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0">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319860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a:t>TRs / TSs to be sent to Edithelp </a:t>
            </a:r>
            <a:br>
              <a:rPr lang="sv-SE" dirty="0"/>
            </a:br>
            <a:endParaRPr lang="sv-SE" dirty="0"/>
          </a:p>
        </p:txBody>
      </p:sp>
      <p:graphicFrame>
        <p:nvGraphicFramePr>
          <p:cNvPr id="6" name="Table Placeholder 4"/>
          <p:cNvGraphicFramePr>
            <a:graphicFrameLocks noGrp="1"/>
          </p:cNvGraphicFramePr>
          <p:nvPr>
            <p:ph type="tbl" idx="1"/>
            <p:extLst>
              <p:ext uri="{D42A27DB-BD31-4B8C-83A1-F6EECF244321}">
                <p14:modId xmlns:p14="http://schemas.microsoft.com/office/powerpoint/2010/main" val="825249682"/>
              </p:ext>
            </p:extLst>
          </p:nvPr>
        </p:nvGraphicFramePr>
        <p:xfrm>
          <a:off x="1513372" y="1654558"/>
          <a:ext cx="8843909" cy="3025935"/>
        </p:xfrm>
        <a:graphic>
          <a:graphicData uri="http://schemas.openxmlformats.org/drawingml/2006/table">
            <a:tbl>
              <a:tblPr firstRow="1" bandRow="1">
                <a:tableStyleId>{5C22544A-7EE6-4342-B048-85BDC9FD1C3A}</a:tableStyleId>
              </a:tblPr>
              <a:tblGrid>
                <a:gridCol w="1182414">
                  <a:extLst>
                    <a:ext uri="{9D8B030D-6E8A-4147-A177-3AD203B41FA5}">
                      <a16:colId xmlns:a16="http://schemas.microsoft.com/office/drawing/2014/main" xmlns="" val="570476699"/>
                    </a:ext>
                  </a:extLst>
                </a:gridCol>
                <a:gridCol w="6101020">
                  <a:extLst>
                    <a:ext uri="{9D8B030D-6E8A-4147-A177-3AD203B41FA5}">
                      <a16:colId xmlns:a16="http://schemas.microsoft.com/office/drawing/2014/main" xmlns="" val="2618836924"/>
                    </a:ext>
                  </a:extLst>
                </a:gridCol>
                <a:gridCol w="1560475">
                  <a:extLst>
                    <a:ext uri="{9D8B030D-6E8A-4147-A177-3AD203B41FA5}">
                      <a16:colId xmlns:a16="http://schemas.microsoft.com/office/drawing/2014/main" xmlns="" val="20002"/>
                    </a:ext>
                  </a:extLst>
                </a:gridCol>
              </a:tblGrid>
              <a:tr h="687707">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236178">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609834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44" y="54245"/>
            <a:ext cx="8973312" cy="768101"/>
          </a:xfrm>
        </p:spPr>
        <p:txBody>
          <a:bodyPr/>
          <a:lstStyle/>
          <a:p>
            <a:r>
              <a:rPr lang="sv-SE" dirty="0"/>
              <a:t>Incoming LSs (SA5 level)</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3453051148"/>
              </p:ext>
            </p:extLst>
          </p:nvPr>
        </p:nvGraphicFramePr>
        <p:xfrm>
          <a:off x="119811" y="1519933"/>
          <a:ext cx="11946577" cy="1849761"/>
        </p:xfrm>
        <a:graphic>
          <a:graphicData uri="http://schemas.openxmlformats.org/drawingml/2006/table">
            <a:tbl>
              <a:tblPr firstRow="1" bandRow="1">
                <a:tableStyleId>{5C22544A-7EE6-4342-B048-85BDC9FD1C3A}</a:tableStyleId>
              </a:tblPr>
              <a:tblGrid>
                <a:gridCol w="784540">
                  <a:extLst>
                    <a:ext uri="{9D8B030D-6E8A-4147-A177-3AD203B41FA5}">
                      <a16:colId xmlns:a16="http://schemas.microsoft.com/office/drawing/2014/main" xmlns="" val="570476699"/>
                    </a:ext>
                  </a:extLst>
                </a:gridCol>
                <a:gridCol w="6440994">
                  <a:extLst>
                    <a:ext uri="{9D8B030D-6E8A-4147-A177-3AD203B41FA5}">
                      <a16:colId xmlns:a16="http://schemas.microsoft.com/office/drawing/2014/main" xmlns="" val="2618836924"/>
                    </a:ext>
                  </a:extLst>
                </a:gridCol>
                <a:gridCol w="2334586">
                  <a:extLst>
                    <a:ext uri="{9D8B030D-6E8A-4147-A177-3AD203B41FA5}">
                      <a16:colId xmlns:a16="http://schemas.microsoft.com/office/drawing/2014/main" xmlns="" val="3016348962"/>
                    </a:ext>
                  </a:extLst>
                </a:gridCol>
                <a:gridCol w="1217506">
                  <a:extLst>
                    <a:ext uri="{9D8B030D-6E8A-4147-A177-3AD203B41FA5}">
                      <a16:colId xmlns:a16="http://schemas.microsoft.com/office/drawing/2014/main" xmlns="" val="3690116950"/>
                    </a:ext>
                  </a:extLst>
                </a:gridCol>
                <a:gridCol w="1168951">
                  <a:extLst>
                    <a:ext uri="{9D8B030D-6E8A-4147-A177-3AD203B41FA5}">
                      <a16:colId xmlns:a16="http://schemas.microsoft.com/office/drawing/2014/main" xmlns="" val="2952368263"/>
                    </a:ext>
                  </a:extLst>
                </a:gridCol>
              </a:tblGrid>
              <a:tr h="323121">
                <a:tc>
                  <a:txBody>
                    <a:bodyPr/>
                    <a:lstStyle/>
                    <a:p>
                      <a:pPr algn="ctr"/>
                      <a:r>
                        <a:rPr lang="sv-SE" sz="1200" b="1" kern="1200" dirty="0">
                          <a:solidFill>
                            <a:schemeClr val="tx1"/>
                          </a:solidFill>
                          <a:effectLst/>
                          <a:latin typeface="+mn-lt"/>
                          <a:ea typeface="微软雅黑" panose="020B0503020204020204" pitchFamily="34" charset="-122"/>
                          <a:cs typeface="+mn-cs"/>
                        </a:rPr>
                        <a:t>Tdoc</a:t>
                      </a:r>
                      <a:endParaRPr lang="sv-SE" sz="1200" dirty="0">
                        <a:solidFill>
                          <a:schemeClr val="tx1"/>
                        </a:solidFill>
                        <a:latin typeface="+mn-lt"/>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err="1">
                          <a:solidFill>
                            <a:schemeClr val="tx1"/>
                          </a:solidFill>
                          <a:effectLst/>
                          <a:latin typeface="+mn-lt"/>
                          <a:ea typeface="微软雅黑" panose="020B0503020204020204" pitchFamily="34" charset="-122"/>
                          <a:cs typeface="+mn-cs"/>
                        </a:rPr>
                        <a:t>Title</a:t>
                      </a:r>
                      <a:endParaRPr lang="sv-SE" sz="12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Decision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Reply In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174454">
                <a:tc>
                  <a:txBody>
                    <a:bodyPr/>
                    <a:lstStyle/>
                    <a:p>
                      <a:pPr marL="55563" indent="0" algn="l" fontAlgn="t"/>
                      <a:r>
                        <a:rPr lang="en-US" sz="1100" b="1" i="0" u="sng" strike="noStrike" dirty="0">
                          <a:solidFill>
                            <a:srgbClr val="0000FF"/>
                          </a:solidFill>
                          <a:effectLst/>
                          <a:latin typeface="Arial" panose="020B0604020202020204" pitchFamily="34" charset="0"/>
                          <a:cs typeface="Arial" panose="020B0604020202020204" pitchFamily="34" charset="0"/>
                          <a:hlinkClick r:id="rId2"/>
                        </a:rPr>
                        <a:t>S5-224316</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Reply LS ccSA5 on Logical relationship between query parameters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C1-223711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74454">
                <a:tc>
                  <a:txBody>
                    <a:bodyPr/>
                    <a:lstStyle/>
                    <a:p>
                      <a:pPr marL="55563" indent="0" algn="l" fontAlgn="t"/>
                      <a:r>
                        <a:rPr lang="en-US" sz="1100" b="1" i="0" u="sng" strike="noStrike" dirty="0">
                          <a:solidFill>
                            <a:srgbClr val="0000FF"/>
                          </a:solidFill>
                          <a:effectLst/>
                          <a:latin typeface="Arial" panose="020B0604020202020204" pitchFamily="34" charset="0"/>
                          <a:cs typeface="Arial" panose="020B0604020202020204" pitchFamily="34" charset="0"/>
                          <a:hlinkClick r:id="rId3"/>
                        </a:rPr>
                        <a:t>S5-224319</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Reply LS ccSA5 on Logical relationship between query parameters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C3-223457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endParaRPr lang="zh-CN" sz="1100" dirty="0">
                        <a:effectLst/>
                        <a:highlight>
                          <a:srgbClr val="FFFF00"/>
                        </a:highlight>
                        <a:latin typeface="Arial" panose="020B0604020202020204" pitchFamily="34"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174454">
                <a:tc>
                  <a:txBody>
                    <a:bodyPr/>
                    <a:lstStyle/>
                    <a:p>
                      <a:pPr marL="55563" indent="0" algn="l" fontAlgn="t"/>
                      <a:r>
                        <a:rPr lang="en-US" sz="1100" b="1" i="0" u="sng" strike="noStrike" dirty="0">
                          <a:solidFill>
                            <a:srgbClr val="0000FF"/>
                          </a:solidFill>
                          <a:effectLst/>
                          <a:latin typeface="Arial" panose="020B0604020202020204" pitchFamily="34" charset="0"/>
                          <a:cs typeface="Arial" panose="020B0604020202020204" pitchFamily="34" charset="0"/>
                          <a:hlinkClick r:id="rId4"/>
                        </a:rPr>
                        <a:t>S5-224323</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RE: LS on Inclusive language updates related to BBF TR-196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BBF</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endParaRPr lang="zh-CN" sz="1100" dirty="0">
                        <a:effectLst/>
                        <a:highlight>
                          <a:srgbClr val="FFFF00"/>
                        </a:highlight>
                        <a:latin typeface="Arial" panose="020B0604020202020204" pitchFamily="34"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174454">
                <a:tc>
                  <a:txBody>
                    <a:bodyPr/>
                    <a:lstStyle/>
                    <a:p>
                      <a:pPr marL="55563" indent="0" algn="l" fontAlgn="t"/>
                      <a:r>
                        <a:rPr lang="en-US" sz="1100" b="1" i="0" u="sng" strike="noStrike" dirty="0">
                          <a:solidFill>
                            <a:srgbClr val="0000FF"/>
                          </a:solidFill>
                          <a:effectLst/>
                          <a:latin typeface="Arial" panose="020B0604020202020204" pitchFamily="34" charset="0"/>
                          <a:cs typeface="Arial" panose="020B0604020202020204" pitchFamily="34" charset="0"/>
                          <a:hlinkClick r:id="rId5"/>
                        </a:rPr>
                        <a:t>S5-224329</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Reply LSccSA5 on Issues Network Slice information delivery to a 3rd party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S1-221224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endParaRPr lang="zh-CN" sz="1100" dirty="0">
                        <a:effectLst/>
                        <a:highlight>
                          <a:srgbClr val="FFFF00"/>
                        </a:highlight>
                        <a:latin typeface="Arial" panose="020B0604020202020204" pitchFamily="34"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174454">
                <a:tc>
                  <a:txBody>
                    <a:bodyPr/>
                    <a:lstStyle/>
                    <a:p>
                      <a:pPr marL="55563" indent="0" algn="l" fontAlgn="t"/>
                      <a:r>
                        <a:rPr lang="en-US" sz="1100" b="1" i="0" u="sng" strike="noStrike" dirty="0">
                          <a:solidFill>
                            <a:srgbClr val="0000FF"/>
                          </a:solidFill>
                          <a:effectLst/>
                          <a:latin typeface="Arial" panose="020B0604020202020204" pitchFamily="34" charset="0"/>
                          <a:cs typeface="Arial" panose="020B0604020202020204" pitchFamily="34" charset="0"/>
                          <a:hlinkClick r:id="rId6"/>
                        </a:rPr>
                        <a:t>S5-224332</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Reply LS ccSA5 on Logical relationship between query parameters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S4-220796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endParaRPr lang="zh-CN" sz="11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174454">
                <a:tc>
                  <a:txBody>
                    <a:bodyPr/>
                    <a:lstStyle/>
                    <a:p>
                      <a:pPr marL="55563" indent="0" algn="l" fontAlgn="t"/>
                      <a:r>
                        <a:rPr lang="en-US" sz="1100" b="1" i="0" u="sng" strike="noStrike" dirty="0">
                          <a:solidFill>
                            <a:srgbClr val="0000FF"/>
                          </a:solidFill>
                          <a:effectLst/>
                          <a:latin typeface="Arial" panose="020B0604020202020204" pitchFamily="34" charset="0"/>
                          <a:cs typeface="Arial" panose="020B0604020202020204" pitchFamily="34" charset="0"/>
                          <a:hlinkClick r:id="rId7"/>
                        </a:rPr>
                        <a:t>S5-224334</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Reply LS to the clarification of Dynamic EAS instantiation triggering</a:t>
                      </a:r>
                      <a:endParaRPr lang="fr-FR"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S6-221486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endParaRPr lang="zh-CN" sz="11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174454">
                <a:tc>
                  <a:txBody>
                    <a:bodyPr/>
                    <a:lstStyle/>
                    <a:p>
                      <a:pPr marL="55563" indent="0" algn="l" fontAlgn="t"/>
                      <a:r>
                        <a:rPr lang="en-US" sz="1100" b="1" i="0" u="sng" strike="noStrike" dirty="0">
                          <a:solidFill>
                            <a:srgbClr val="0000FF"/>
                          </a:solidFill>
                          <a:effectLst/>
                          <a:latin typeface="Arial" panose="020B0604020202020204" pitchFamily="34" charset="0"/>
                          <a:cs typeface="Arial" panose="020B0604020202020204" pitchFamily="34" charset="0"/>
                          <a:hlinkClick r:id="rId8"/>
                        </a:rPr>
                        <a:t>S5-224336</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LS ccSA5 on potential IPR issues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SP-220712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endParaRPr lang="zh-CN" sz="11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19810">
                <a:tc>
                  <a:txBody>
                    <a:bodyPr/>
                    <a:lstStyle/>
                    <a:p>
                      <a:pPr marL="55563" indent="0" algn="l" fontAlgn="t"/>
                      <a:r>
                        <a:rPr lang="en-US" sz="1100" b="1" i="0" u="sng" strike="noStrike" dirty="0">
                          <a:solidFill>
                            <a:srgbClr val="0000FF"/>
                          </a:solidFill>
                          <a:effectLst/>
                          <a:latin typeface="Arial" panose="020B0604020202020204" pitchFamily="34" charset="0"/>
                          <a:cs typeface="Arial" panose="020B0604020202020204" pitchFamily="34" charset="0"/>
                          <a:hlinkClick r:id="rId9"/>
                        </a:rPr>
                        <a:t>S5-224337</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Publication of GS ZSM009-2 and information about related ETSI ISG ZSM work</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ETSI ISG ZSM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Postponed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endParaRPr lang="zh-CN" sz="1100" dirty="0">
                        <a:effectLst/>
                        <a:latin typeface="Arial" panose="020B0604020202020204" pitchFamily="34"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788675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t>Rapporteur calls (draft plan after SA5#144e)</a:t>
            </a:r>
            <a:endParaRPr lang="zh-CN" altLang="en-US" sz="3600" dirty="0"/>
          </a:p>
        </p:txBody>
      </p:sp>
      <p:sp>
        <p:nvSpPr>
          <p:cNvPr id="3" name="文本框 2"/>
          <p:cNvSpPr txBox="1"/>
          <p:nvPr/>
        </p:nvSpPr>
        <p:spPr>
          <a:xfrm>
            <a:off x="953183" y="5136158"/>
            <a:ext cx="10637553" cy="492443"/>
          </a:xfrm>
          <a:prstGeom prst="rect">
            <a:avLst/>
          </a:prstGeom>
          <a:noFill/>
        </p:spPr>
        <p:txBody>
          <a:bodyPr wrap="square" rtlCol="0">
            <a:spAutoFit/>
          </a:bodyPr>
          <a:lstStyle/>
          <a:p>
            <a:r>
              <a:rPr lang="en-US" altLang="zh-CN" dirty="0"/>
              <a:t>Latest update on the rapporteur call agenda in : </a:t>
            </a:r>
            <a:r>
              <a:rPr lang="en-US" altLang="zh-CN" dirty="0">
                <a:hlinkClick r:id="rId2"/>
              </a:rPr>
              <a:t>https://www.3gpp.org/ftp/Email_Discussions/SA5/OAM%20rapporteur%20calls/Rapporteur%20call%20%23144e</a:t>
            </a:r>
            <a:endParaRPr lang="zh-CN" altLang="en-US" dirty="0"/>
          </a:p>
        </p:txBody>
      </p:sp>
      <p:graphicFrame>
        <p:nvGraphicFramePr>
          <p:cNvPr id="4" name="Table 3">
            <a:extLst>
              <a:ext uri="{FF2B5EF4-FFF2-40B4-BE49-F238E27FC236}">
                <a16:creationId xmlns:a16="http://schemas.microsoft.com/office/drawing/2014/main" xmlns="" id="{CD03FDE6-BC74-41A1-9A61-DFB05B4DD863}"/>
              </a:ext>
            </a:extLst>
          </p:cNvPr>
          <p:cNvGraphicFramePr>
            <a:graphicFrameLocks noGrp="1"/>
          </p:cNvGraphicFramePr>
          <p:nvPr>
            <p:extLst>
              <p:ext uri="{D42A27DB-BD31-4B8C-83A1-F6EECF244321}">
                <p14:modId xmlns:p14="http://schemas.microsoft.com/office/powerpoint/2010/main" val="3213386595"/>
              </p:ext>
            </p:extLst>
          </p:nvPr>
        </p:nvGraphicFramePr>
        <p:xfrm>
          <a:off x="1914613" y="1688458"/>
          <a:ext cx="6948550" cy="1224915"/>
        </p:xfrm>
        <a:graphic>
          <a:graphicData uri="http://schemas.openxmlformats.org/drawingml/2006/table">
            <a:tbl>
              <a:tblPr firstRow="1" firstCol="1" bandRow="1"/>
              <a:tblGrid>
                <a:gridCol w="1097280">
                  <a:extLst>
                    <a:ext uri="{9D8B030D-6E8A-4147-A177-3AD203B41FA5}">
                      <a16:colId xmlns:a16="http://schemas.microsoft.com/office/drawing/2014/main" xmlns="" val="1528860361"/>
                    </a:ext>
                  </a:extLst>
                </a:gridCol>
                <a:gridCol w="1259717">
                  <a:extLst>
                    <a:ext uri="{9D8B030D-6E8A-4147-A177-3AD203B41FA5}">
                      <a16:colId xmlns:a16="http://schemas.microsoft.com/office/drawing/2014/main" xmlns="" val="4099545169"/>
                    </a:ext>
                  </a:extLst>
                </a:gridCol>
                <a:gridCol w="1520314">
                  <a:extLst>
                    <a:ext uri="{9D8B030D-6E8A-4147-A177-3AD203B41FA5}">
                      <a16:colId xmlns:a16="http://schemas.microsoft.com/office/drawing/2014/main" xmlns="" val="415428099"/>
                    </a:ext>
                  </a:extLst>
                </a:gridCol>
                <a:gridCol w="3071239">
                  <a:extLst>
                    <a:ext uri="{9D8B030D-6E8A-4147-A177-3AD203B41FA5}">
                      <a16:colId xmlns:a16="http://schemas.microsoft.com/office/drawing/2014/main" xmlns="" val="809142848"/>
                    </a:ext>
                  </a:extLst>
                </a:gridCol>
              </a:tblGrid>
              <a:tr h="233778">
                <a:tc>
                  <a:txBody>
                    <a:bodyPr/>
                    <a:lstStyle/>
                    <a:p>
                      <a:pPr marL="0" marR="0">
                        <a:lnSpc>
                          <a:spcPct val="115000"/>
                        </a:lnSpc>
                        <a:spcBef>
                          <a:spcPts val="0"/>
                        </a:spcBef>
                        <a:spcAft>
                          <a:spcPts val="0"/>
                        </a:spcAft>
                      </a:pPr>
                      <a:r>
                        <a:rPr lang="en-US" sz="1200" b="1" dirty="0">
                          <a:effectLst/>
                          <a:latin typeface="+mn-lt"/>
                          <a:ea typeface="Calibri" panose="020F0502020204030204" pitchFamily="34" charset="0"/>
                        </a:rPr>
                        <a:t>Rapporteur calls</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fr-FR" sz="1200" b="1" kern="1200" dirty="0">
                          <a:solidFill>
                            <a:schemeClr val="tx1"/>
                          </a:solidFill>
                          <a:effectLst/>
                          <a:latin typeface="+mn-lt"/>
                          <a:ea typeface="Calibri" panose="020F0502020204030204" pitchFamily="34" charset="0"/>
                          <a:cs typeface="+mn-cs"/>
                        </a:rPr>
                        <a:t>Date</a:t>
                      </a:r>
                      <a:endParaRPr lang="en-US" sz="1200" b="1" kern="1200" dirty="0">
                        <a:solidFill>
                          <a:schemeClr val="tx1"/>
                        </a:solidFill>
                        <a:effectLst/>
                        <a:latin typeface="+mn-lt"/>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effectLst/>
                          <a:latin typeface="+mn-lt"/>
                          <a:ea typeface="Calibri" panose="020F0502020204030204" pitchFamily="34" charset="0"/>
                        </a:rPr>
                        <a:t>Time</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57150">
                        <a:lnSpc>
                          <a:spcPct val="115000"/>
                        </a:lnSpc>
                        <a:spcBef>
                          <a:spcPts val="0"/>
                        </a:spcBef>
                        <a:spcAft>
                          <a:spcPts val="0"/>
                        </a:spcAft>
                      </a:pPr>
                      <a:r>
                        <a:rPr lang="en-US" sz="1200" b="1" dirty="0">
                          <a:effectLst/>
                          <a:latin typeface="+mn-lt"/>
                          <a:ea typeface="Calibri" panose="020F0502020204030204" pitchFamily="34" charset="0"/>
                        </a:rPr>
                        <a:t>Potential Topics</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18675917"/>
                  </a:ext>
                </a:extLst>
              </a:tr>
              <a:tr h="233778">
                <a:tc>
                  <a:txBody>
                    <a:bodyPr/>
                    <a:lstStyle/>
                    <a:p>
                      <a:pPr marL="0" marR="0">
                        <a:lnSpc>
                          <a:spcPct val="115000"/>
                        </a:lnSpc>
                        <a:spcBef>
                          <a:spcPts val="0"/>
                        </a:spcBef>
                        <a:spcAft>
                          <a:spcPts val="0"/>
                        </a:spcAft>
                      </a:pPr>
                      <a:r>
                        <a:rPr lang="en-GB" sz="1200">
                          <a:effectLst/>
                          <a:latin typeface="+mn-lt"/>
                          <a:ea typeface="Calibri" panose="020F0502020204030204" pitchFamily="34" charset="0"/>
                        </a:rPr>
                        <a:t>#144e.1</a:t>
                      </a:r>
                      <a:endParaRPr lang="en-US" sz="12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fr-FR" sz="1200" dirty="0">
                          <a:effectLst/>
                          <a:latin typeface="+mn-lt"/>
                          <a:ea typeface="Calibri" panose="020F0502020204030204" pitchFamily="34" charset="0"/>
                        </a:rPr>
                        <a:t>July 21st</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mn-lt"/>
                          <a:ea typeface="Calibri" panose="020F0502020204030204" pitchFamily="34" charset="0"/>
                        </a:rPr>
                        <a:t>15:00 CEST~17:00 CEST</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57150">
                        <a:lnSpc>
                          <a:spcPct val="115000"/>
                        </a:lnSpc>
                        <a:spcBef>
                          <a:spcPts val="0"/>
                        </a:spcBef>
                        <a:spcAft>
                          <a:spcPts val="0"/>
                        </a:spcAft>
                      </a:pPr>
                      <a:r>
                        <a:rPr lang="en-US" sz="1200" dirty="0">
                          <a:effectLst/>
                          <a:latin typeface="+mn-lt"/>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88125228"/>
                  </a:ext>
                </a:extLst>
              </a:tr>
              <a:tr h="233778">
                <a:tc>
                  <a:txBody>
                    <a:bodyPr/>
                    <a:lstStyle/>
                    <a:p>
                      <a:pPr marL="0" marR="0">
                        <a:lnSpc>
                          <a:spcPct val="115000"/>
                        </a:lnSpc>
                        <a:spcBef>
                          <a:spcPts val="0"/>
                        </a:spcBef>
                        <a:spcAft>
                          <a:spcPts val="0"/>
                        </a:spcAft>
                      </a:pPr>
                      <a:r>
                        <a:rPr lang="en-GB" sz="1200">
                          <a:effectLst/>
                          <a:latin typeface="+mn-lt"/>
                          <a:ea typeface="Calibri" panose="020F0502020204030204" pitchFamily="34" charset="0"/>
                        </a:rPr>
                        <a:t>#144e.2</a:t>
                      </a:r>
                      <a:endParaRPr lang="en-US" sz="12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fr-FR" sz="1200" dirty="0">
                          <a:effectLst/>
                          <a:latin typeface="+mn-lt"/>
                          <a:ea typeface="Calibri" panose="020F0502020204030204" pitchFamily="34" charset="0"/>
                        </a:rPr>
                        <a:t>July 28th</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mn-lt"/>
                          <a:ea typeface="Calibri" panose="020F0502020204030204" pitchFamily="34" charset="0"/>
                        </a:rPr>
                        <a:t>15:00 CEST~17:00 CEST</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57150">
                        <a:lnSpc>
                          <a:spcPct val="115000"/>
                        </a:lnSpc>
                        <a:spcBef>
                          <a:spcPts val="0"/>
                        </a:spcBef>
                        <a:spcAft>
                          <a:spcPts val="0"/>
                        </a:spcAft>
                      </a:pPr>
                      <a:r>
                        <a:rPr lang="en-US" sz="1200" dirty="0">
                          <a:effectLst/>
                          <a:latin typeface="+mn-lt"/>
                          <a:ea typeface="Calibri" panose="020F0502020204030204" pitchFamily="34" charset="0"/>
                        </a:rPr>
                        <a:t>Asynchronous operations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17056916"/>
                  </a:ext>
                </a:extLst>
              </a:tr>
            </a:tbl>
          </a:graphicData>
        </a:graphic>
      </p:graphicFrame>
      <p:sp>
        <p:nvSpPr>
          <p:cNvPr id="5" name="TextBox 4">
            <a:extLst>
              <a:ext uri="{FF2B5EF4-FFF2-40B4-BE49-F238E27FC236}">
                <a16:creationId xmlns:a16="http://schemas.microsoft.com/office/drawing/2014/main" xmlns="" id="{A22E84F9-05FD-4A5E-AD0B-7A09ABB1820B}"/>
              </a:ext>
            </a:extLst>
          </p:cNvPr>
          <p:cNvSpPr txBox="1"/>
          <p:nvPr/>
        </p:nvSpPr>
        <p:spPr>
          <a:xfrm>
            <a:off x="1059366" y="3429000"/>
            <a:ext cx="3315331" cy="1292662"/>
          </a:xfrm>
          <a:prstGeom prst="rect">
            <a:avLst/>
          </a:prstGeom>
          <a:noFill/>
        </p:spPr>
        <p:txBody>
          <a:bodyPr wrap="none" rtlCol="0">
            <a:spAutoFit/>
          </a:bodyPr>
          <a:lstStyle/>
          <a:p>
            <a:r>
              <a:rPr lang="en-US" b="1" dirty="0"/>
              <a:t>Potential topics: </a:t>
            </a:r>
            <a:endParaRPr lang="en-US" dirty="0"/>
          </a:p>
          <a:p>
            <a:pPr marL="285750" lvl="0" indent="-285750">
              <a:buFont typeface="Wingdings" panose="05000000000000000000" pitchFamily="2" charset="2"/>
              <a:buChar char="Ø"/>
            </a:pPr>
            <a:r>
              <a:rPr lang="en-US" dirty="0"/>
              <a:t>FS_NSCE (Yu Xiaobo)</a:t>
            </a:r>
          </a:p>
          <a:p>
            <a:pPr marL="285750" lvl="0" indent="-285750">
              <a:buFont typeface="Wingdings" panose="05000000000000000000" pitchFamily="2" charset="2"/>
              <a:buChar char="Ø"/>
            </a:pPr>
            <a:r>
              <a:rPr lang="en-US" dirty="0"/>
              <a:t>Asynchronous operations (Joey Chou)</a:t>
            </a:r>
          </a:p>
          <a:p>
            <a:pPr marL="285750" lvl="0" indent="-285750">
              <a:buFont typeface="Wingdings" panose="05000000000000000000" pitchFamily="2" charset="2"/>
              <a:buChar char="Ø"/>
            </a:pPr>
            <a:r>
              <a:rPr lang="en-US" dirty="0"/>
              <a:t>FS_FSEV</a:t>
            </a:r>
          </a:p>
          <a:p>
            <a:pPr marL="285750" lvl="0" indent="-285750">
              <a:buFont typeface="Wingdings" panose="05000000000000000000" pitchFamily="2" charset="2"/>
              <a:buChar char="Ø"/>
            </a:pPr>
            <a:r>
              <a:rPr lang="en-US" dirty="0"/>
              <a:t>FS_ANL, FS_ANLEVA</a:t>
            </a:r>
          </a:p>
          <a:p>
            <a:pPr marL="285750" lvl="0" indent="-285750">
              <a:buFont typeface="Wingdings" panose="05000000000000000000" pitchFamily="2" charset="2"/>
              <a:buChar char="Ø"/>
            </a:pPr>
            <a:r>
              <a:rPr lang="en-US" dirty="0"/>
              <a:t>FS_MANWDAF</a:t>
            </a:r>
          </a:p>
        </p:txBody>
      </p:sp>
    </p:spTree>
    <p:extLst>
      <p:ext uri="{BB962C8B-B14F-4D97-AF65-F5344CB8AC3E}">
        <p14:creationId xmlns:p14="http://schemas.microsoft.com/office/powerpoint/2010/main" val="2009032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41" y="5651056"/>
            <a:ext cx="5038839" cy="519616"/>
          </a:xfrm>
        </p:spPr>
        <p:txBody>
          <a:bodyPr/>
          <a:lstStyle/>
          <a:p>
            <a:r>
              <a:rPr lang="sv-SE" sz="4400" dirty="0" err="1"/>
              <a:t>Thank</a:t>
            </a:r>
            <a:r>
              <a:rPr lang="sv-SE" sz="4400" dirty="0"/>
              <a:t> </a:t>
            </a:r>
            <a:r>
              <a:rPr lang="sv-SE" sz="4400" dirty="0" err="1"/>
              <a:t>you</a:t>
            </a:r>
            <a:r>
              <a:rPr lang="sv-SE" sz="4400" dirty="0"/>
              <a:t>!</a:t>
            </a:r>
          </a:p>
        </p:txBody>
      </p:sp>
      <p:pic>
        <p:nvPicPr>
          <p:cNvPr id="10" name="Picture 9">
            <a:extLst>
              <a:ext uri="{FF2B5EF4-FFF2-40B4-BE49-F238E27FC236}">
                <a16:creationId xmlns:a16="http://schemas.microsoft.com/office/drawing/2014/main" xmlns="" id="{956F27E0-A8BA-43C5-A74E-1046F17771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682495"/>
            <a:ext cx="6028366" cy="3669587"/>
          </a:xfrm>
          <a:prstGeom prst="rect">
            <a:avLst/>
          </a:prstGeom>
        </p:spPr>
      </p:pic>
      <p:pic>
        <p:nvPicPr>
          <p:cNvPr id="12" name="Picture 11">
            <a:extLst>
              <a:ext uri="{FF2B5EF4-FFF2-40B4-BE49-F238E27FC236}">
                <a16:creationId xmlns:a16="http://schemas.microsoft.com/office/drawing/2014/main" xmlns="" id="{509AF865-0CEC-4708-B2F4-FCB2A60418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0400" y="1682496"/>
            <a:ext cx="6321762" cy="3669588"/>
          </a:xfrm>
          <a:prstGeom prst="rect">
            <a:avLst/>
          </a:prstGeom>
        </p:spPr>
      </p:pic>
    </p:spTree>
    <p:extLst>
      <p:ext uri="{BB962C8B-B14F-4D97-AF65-F5344CB8AC3E}">
        <p14:creationId xmlns:p14="http://schemas.microsoft.com/office/powerpoint/2010/main" val="1195480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a:t>3GPP SA5 Time plan</a:t>
            </a:r>
            <a:endParaRPr lang="sv-SE" sz="3200" kern="0" dirty="0"/>
          </a:p>
        </p:txBody>
      </p:sp>
      <p:sp>
        <p:nvSpPr>
          <p:cNvPr id="8" name="矩形 7"/>
          <p:cNvSpPr/>
          <p:nvPr/>
        </p:nvSpPr>
        <p:spPr>
          <a:xfrm>
            <a:off x="688686" y="1288173"/>
            <a:ext cx="10607040" cy="3419398"/>
          </a:xfrm>
          <a:prstGeom prst="rect">
            <a:avLst/>
          </a:prstGeom>
        </p:spPr>
        <p:txBody>
          <a:bodyPr wrap="square">
            <a:spAutoFit/>
          </a:bodyPr>
          <a:lstStyle/>
          <a:p>
            <a:pPr defTabSz="1219170" eaLnBrk="1" fontAlgn="auto" hangingPunct="1">
              <a:spcBef>
                <a:spcPts val="0"/>
              </a:spcBef>
              <a:spcAft>
                <a:spcPts val="0"/>
              </a:spcAft>
              <a:defRPr/>
            </a:pPr>
            <a:r>
              <a:rPr lang="en-US" altLang="zh-CN" sz="1600" b="1" dirty="0">
                <a:solidFill>
                  <a:prstClr val="black"/>
                </a:solidFill>
                <a:latin typeface="+mj-lt"/>
                <a:cs typeface="Arial" charset="0"/>
              </a:rPr>
              <a:t>SA5 time plan:</a:t>
            </a:r>
            <a:endParaRPr lang="en-US" altLang="zh-CN" sz="1600" dirty="0">
              <a:solidFill>
                <a:prstClr val="black"/>
              </a:solidFill>
              <a:latin typeface="+mj-lt"/>
              <a:cs typeface="Arial" charset="0"/>
            </a:endParaRPr>
          </a:p>
          <a:p>
            <a:pPr marL="609585" indent="-609585" defTabSz="1219170">
              <a:spcBef>
                <a:spcPct val="20000"/>
              </a:spcBef>
              <a:buBlip>
                <a:blip r:embed="rId2"/>
              </a:buBlip>
              <a:defRPr/>
            </a:pPr>
            <a:r>
              <a:rPr lang="en-US" altLang="zh-CN" sz="1400" dirty="0">
                <a:solidFill>
                  <a:prstClr val="black"/>
                </a:solidFill>
                <a:latin typeface="Calibri"/>
              </a:rPr>
              <a:t>S5-221173	Rel-18 time plan proposal for OAM (Endorsed)</a:t>
            </a:r>
          </a:p>
          <a:p>
            <a:pPr marL="171450" indent="-171450" defTabSz="1219170" eaLnBrk="1" fontAlgn="auto" hangingPunct="1">
              <a:spcBef>
                <a:spcPts val="0"/>
              </a:spcBef>
              <a:spcAft>
                <a:spcPts val="0"/>
              </a:spcAft>
              <a:buFont typeface="Wingdings" panose="05000000000000000000" pitchFamily="2" charset="2"/>
              <a:buChar char="Ø"/>
              <a:defRPr/>
            </a:pPr>
            <a:endParaRPr lang="en-GB" altLang="zh-CN" sz="1100" b="1" dirty="0"/>
          </a:p>
          <a:p>
            <a:pPr lvl="1"/>
            <a:r>
              <a:rPr lang="en-US" altLang="zh-CN" sz="1200" b="1" dirty="0"/>
              <a:t>SA5 OAM Release 18 planning</a:t>
            </a:r>
            <a:r>
              <a:rPr lang="zh-CN" altLang="en-US" sz="1200" b="1" dirty="0"/>
              <a:t>：</a:t>
            </a:r>
            <a:r>
              <a:rPr lang="en-US" altLang="zh-CN" sz="1200" b="1" dirty="0"/>
              <a:t> </a:t>
            </a:r>
          </a:p>
          <a:p>
            <a:pPr marL="1217598" lvl="1" indent="-609585">
              <a:spcBef>
                <a:spcPct val="20000"/>
              </a:spcBef>
              <a:buBlip>
                <a:blip r:embed="rId2"/>
              </a:buBlip>
              <a:defRPr/>
            </a:pPr>
            <a:r>
              <a:rPr lang="en-US" altLang="zh-CN" sz="1400" dirty="0">
                <a:solidFill>
                  <a:prstClr val="black"/>
                </a:solidFill>
                <a:latin typeface="Calibri"/>
              </a:rPr>
              <a:t>Mar 2022 (TSG#95): SA5 SIDs/WIDs specified</a:t>
            </a:r>
          </a:p>
          <a:p>
            <a:pPr marL="1217598" lvl="1" indent="-609585">
              <a:spcBef>
                <a:spcPct val="20000"/>
              </a:spcBef>
              <a:buBlip>
                <a:blip r:embed="rId2"/>
              </a:buBlip>
              <a:defRPr/>
            </a:pPr>
            <a:r>
              <a:rPr lang="en-US" altLang="zh-CN" sz="1400" dirty="0">
                <a:solidFill>
                  <a:prstClr val="black"/>
                </a:solidFill>
                <a:latin typeface="Calibri"/>
              </a:rPr>
              <a:t>Sept 2022 (#97) and Dec 2022 (#98): SA5 SID concluded and Rel-18 WID started if needed</a:t>
            </a:r>
          </a:p>
          <a:p>
            <a:pPr marL="1217598" lvl="1" indent="-609585">
              <a:spcBef>
                <a:spcPct val="20000"/>
              </a:spcBef>
              <a:buBlip>
                <a:blip r:embed="rId2"/>
              </a:buBlip>
              <a:defRPr/>
            </a:pPr>
            <a:r>
              <a:rPr lang="en-US" altLang="zh-CN" sz="1400" dirty="0">
                <a:solidFill>
                  <a:prstClr val="black"/>
                </a:solidFill>
                <a:latin typeface="Calibri"/>
              </a:rPr>
              <a:t>Mar 2023 (TSG#99): Stage 1 work freeze</a:t>
            </a:r>
          </a:p>
          <a:p>
            <a:pPr marL="1217598" lvl="1" indent="-609585">
              <a:spcBef>
                <a:spcPct val="20000"/>
              </a:spcBef>
              <a:buBlip>
                <a:blip r:embed="rId2"/>
              </a:buBlip>
              <a:defRPr/>
            </a:pPr>
            <a:r>
              <a:rPr lang="en-US" altLang="zh-CN" sz="1400" dirty="0">
                <a:solidFill>
                  <a:prstClr val="black"/>
                </a:solidFill>
                <a:latin typeface="Calibri"/>
              </a:rPr>
              <a:t>Sep 2023 (TSG#101): Stage 2 Functional work Freeze and stage 3(OAM/CN related), provide inputs to CT</a:t>
            </a:r>
          </a:p>
          <a:p>
            <a:pPr marL="1217598" lvl="1" indent="-609585">
              <a:spcBef>
                <a:spcPct val="20000"/>
              </a:spcBef>
              <a:buBlip>
                <a:blip r:embed="rId2"/>
              </a:buBlip>
              <a:defRPr/>
            </a:pPr>
            <a:r>
              <a:rPr lang="en-US" altLang="zh-CN" sz="1400" dirty="0">
                <a:solidFill>
                  <a:prstClr val="black"/>
                </a:solidFill>
                <a:latin typeface="Calibri"/>
              </a:rPr>
              <a:t>Dec 2023 (TSG#102): Stage 2 Functional work Freeze and stage 3 (RAN related)</a:t>
            </a:r>
          </a:p>
          <a:p>
            <a:pPr lvl="1">
              <a:spcBef>
                <a:spcPct val="20000"/>
              </a:spcBef>
              <a:defRPr/>
            </a:pPr>
            <a:endParaRPr lang="en-US" altLang="zh-CN" sz="1400" dirty="0"/>
          </a:p>
          <a:p>
            <a:pPr lvl="1"/>
            <a:r>
              <a:rPr lang="en-US" altLang="zh-CN" sz="1200" b="1" dirty="0">
                <a:solidFill>
                  <a:prstClr val="black"/>
                </a:solidFill>
              </a:rPr>
              <a:t>SA5 OAM Release 19 planning</a:t>
            </a:r>
            <a:r>
              <a:rPr lang="zh-CN" altLang="en-US" sz="1200" b="1" dirty="0">
                <a:solidFill>
                  <a:prstClr val="black"/>
                </a:solidFill>
              </a:rPr>
              <a:t>：</a:t>
            </a:r>
            <a:r>
              <a:rPr lang="en-US" altLang="zh-CN" sz="1200" b="1" dirty="0">
                <a:solidFill>
                  <a:prstClr val="black"/>
                </a:solidFill>
              </a:rPr>
              <a:t> </a:t>
            </a:r>
          </a:p>
          <a:p>
            <a:pPr marL="1217598" lvl="1" indent="-609585">
              <a:spcBef>
                <a:spcPct val="20000"/>
              </a:spcBef>
              <a:buBlip>
                <a:blip r:embed="rId2"/>
              </a:buBlip>
              <a:defRPr/>
            </a:pPr>
            <a:r>
              <a:rPr lang="en-US" altLang="zh-CN" sz="1400" dirty="0">
                <a:solidFill>
                  <a:prstClr val="black"/>
                </a:solidFill>
                <a:latin typeface="Calibri"/>
              </a:rPr>
              <a:t>After Jun 2023 (TSG#100): start of Rel-19 planning</a:t>
            </a:r>
          </a:p>
          <a:p>
            <a:pPr marL="1217598" lvl="1" indent="-609585">
              <a:spcBef>
                <a:spcPct val="20000"/>
              </a:spcBef>
              <a:buBlip>
                <a:blip r:embed="rId2"/>
              </a:buBlip>
              <a:defRPr/>
            </a:pPr>
            <a:r>
              <a:rPr lang="en-US" altLang="zh-CN" sz="1400" dirty="0">
                <a:solidFill>
                  <a:prstClr val="black"/>
                </a:solidFill>
                <a:latin typeface="Calibri"/>
              </a:rPr>
              <a:t>Sep 2023 (TSG#101): Start of Rel-19</a:t>
            </a:r>
            <a:endParaRPr lang="en-US" altLang="zh-CN" sz="1400" dirty="0"/>
          </a:p>
          <a:p>
            <a:pPr defTabSz="1219170" eaLnBrk="1" fontAlgn="auto" hangingPunct="1">
              <a:spcBef>
                <a:spcPts val="0"/>
              </a:spcBef>
              <a:spcAft>
                <a:spcPts val="0"/>
              </a:spcAft>
              <a:defRPr/>
            </a:pPr>
            <a:endParaRPr lang="en-US" altLang="zh-CN" sz="1400" dirty="0">
              <a:solidFill>
                <a:prstClr val="black"/>
              </a:solidFill>
              <a:latin typeface="+mj-lt"/>
              <a:cs typeface="Arial" charset="0"/>
            </a:endParaRPr>
          </a:p>
        </p:txBody>
      </p:sp>
    </p:spTree>
    <p:extLst>
      <p:ext uri="{BB962C8B-B14F-4D97-AF65-F5344CB8AC3E}">
        <p14:creationId xmlns:p14="http://schemas.microsoft.com/office/powerpoint/2010/main" val="4245694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943039" y="3929277"/>
            <a:ext cx="8655050" cy="1098550"/>
          </a:xfrm>
          <a:prstGeom prst="rect">
            <a:avLst/>
          </a:prstGeom>
          <a:noFill/>
          <a:ln w="952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 name="Title 1"/>
          <p:cNvSpPr txBox="1">
            <a:spLocks/>
          </p:cNvSpPr>
          <p:nvPr/>
        </p:nvSpPr>
        <p:spPr bwMode="auto">
          <a:xfrm>
            <a:off x="943039" y="182776"/>
            <a:ext cx="7861300" cy="563563"/>
          </a:xfrm>
          <a:prstGeom prst="rect">
            <a:avLst/>
          </a:prstGeom>
          <a:noFill/>
          <a:ln>
            <a:noFill/>
          </a:ln>
        </p:spPr>
        <p:txBody>
          <a:bodyPr lIns="91430" tIns="45715" rIns="91430" bIns="45715" anchor="ctr"/>
          <a:lstStyle/>
          <a:p>
            <a:pPr algn="ctr">
              <a:defRPr/>
            </a:pPr>
            <a:r>
              <a:rPr lang="en-GB" sz="2800" kern="0" dirty="0">
                <a:solidFill>
                  <a:srgbClr val="FF0000"/>
                </a:solidFill>
                <a:latin typeface="Calibri"/>
                <a:ea typeface="ＭＳ Ｐゴシック" charset="0"/>
                <a:cs typeface="ＭＳ Ｐゴシック" charset="0"/>
              </a:rPr>
              <a:t>Release 18 timeline – figure with SA5 OAM</a:t>
            </a:r>
            <a:endParaRPr lang="en-US" sz="2800" kern="0" dirty="0">
              <a:solidFill>
                <a:srgbClr val="FF0000"/>
              </a:solidFill>
              <a:latin typeface="Calibri"/>
              <a:ea typeface="ＭＳ Ｐゴシック" charset="0"/>
              <a:cs typeface="ＭＳ Ｐゴシック" charset="0"/>
            </a:endParaRPr>
          </a:p>
        </p:txBody>
      </p:sp>
      <p:sp>
        <p:nvSpPr>
          <p:cNvPr id="6" name="Rectangle 21"/>
          <p:cNvSpPr/>
          <p:nvPr/>
        </p:nvSpPr>
        <p:spPr bwMode="auto">
          <a:xfrm>
            <a:off x="5888101" y="1411502"/>
            <a:ext cx="2779713" cy="201613"/>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solidFill>
                <a:prstClr val="black"/>
              </a:solidFill>
              <a:ea typeface="ＭＳ Ｐゴシック" charset="-128"/>
              <a:cs typeface="Arial" pitchFamily="34" charset="0"/>
            </a:endParaRPr>
          </a:p>
        </p:txBody>
      </p:sp>
      <p:cxnSp>
        <p:nvCxnSpPr>
          <p:cNvPr id="7" name="Straight Connector 70"/>
          <p:cNvCxnSpPr>
            <a:cxnSpLocks noChangeShapeType="1"/>
          </p:cNvCxnSpPr>
          <p:nvPr/>
        </p:nvCxnSpPr>
        <p:spPr bwMode="auto">
          <a:xfrm flipV="1">
            <a:off x="6573901" y="1405152"/>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8" name="TextBox 71"/>
          <p:cNvSpPr txBox="1">
            <a:spLocks noChangeArrowheads="1"/>
          </p:cNvSpPr>
          <p:nvPr/>
        </p:nvSpPr>
        <p:spPr bwMode="auto">
          <a:xfrm>
            <a:off x="6277039" y="1398802"/>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99</a:t>
            </a:r>
            <a:endParaRPr lang="en-GB" altLang="en-US" sz="1000" b="1">
              <a:solidFill>
                <a:srgbClr val="FF0000"/>
              </a:solidFill>
              <a:latin typeface="Arial" panose="020B0604020202020204" pitchFamily="34" charset="0"/>
            </a:endParaRPr>
          </a:p>
        </p:txBody>
      </p:sp>
      <p:cxnSp>
        <p:nvCxnSpPr>
          <p:cNvPr id="9" name="Straight Connector 72"/>
          <p:cNvCxnSpPr>
            <a:cxnSpLocks noChangeShapeType="1"/>
          </p:cNvCxnSpPr>
          <p:nvPr/>
        </p:nvCxnSpPr>
        <p:spPr bwMode="auto">
          <a:xfrm flipV="1">
            <a:off x="7275576" y="1405152"/>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0" name="TextBox 73"/>
          <p:cNvSpPr txBox="1">
            <a:spLocks noChangeArrowheads="1"/>
          </p:cNvSpPr>
          <p:nvPr/>
        </p:nvSpPr>
        <p:spPr bwMode="auto">
          <a:xfrm>
            <a:off x="6935851" y="1398802"/>
            <a:ext cx="438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100</a:t>
            </a:r>
            <a:endParaRPr lang="en-GB" altLang="en-US" sz="1000" b="1">
              <a:solidFill>
                <a:srgbClr val="FF0000"/>
              </a:solidFill>
              <a:latin typeface="Arial" panose="020B0604020202020204" pitchFamily="34" charset="0"/>
            </a:endParaRPr>
          </a:p>
        </p:txBody>
      </p:sp>
      <p:cxnSp>
        <p:nvCxnSpPr>
          <p:cNvPr id="11" name="Straight Connector 74"/>
          <p:cNvCxnSpPr>
            <a:cxnSpLocks noChangeShapeType="1"/>
          </p:cNvCxnSpPr>
          <p:nvPr/>
        </p:nvCxnSpPr>
        <p:spPr bwMode="auto">
          <a:xfrm flipV="1">
            <a:off x="7972489" y="1405152"/>
            <a:ext cx="7937"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2" name="TextBox 75"/>
          <p:cNvSpPr txBox="1">
            <a:spLocks noChangeArrowheads="1"/>
          </p:cNvSpPr>
          <p:nvPr/>
        </p:nvSpPr>
        <p:spPr bwMode="auto">
          <a:xfrm>
            <a:off x="7645464" y="1392452"/>
            <a:ext cx="438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101</a:t>
            </a:r>
            <a:endParaRPr lang="en-GB" altLang="en-US" sz="1000" b="1">
              <a:solidFill>
                <a:srgbClr val="FF0000"/>
              </a:solidFill>
              <a:latin typeface="Arial" panose="020B0604020202020204" pitchFamily="34" charset="0"/>
            </a:endParaRPr>
          </a:p>
        </p:txBody>
      </p:sp>
      <p:sp>
        <p:nvSpPr>
          <p:cNvPr id="13" name="TextBox 77"/>
          <p:cNvSpPr txBox="1">
            <a:spLocks noChangeArrowheads="1"/>
          </p:cNvSpPr>
          <p:nvPr/>
        </p:nvSpPr>
        <p:spPr bwMode="auto">
          <a:xfrm>
            <a:off x="8283639" y="1392452"/>
            <a:ext cx="439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102</a:t>
            </a:r>
            <a:endParaRPr lang="en-GB" altLang="en-US" sz="1000" b="1">
              <a:solidFill>
                <a:srgbClr val="FF0000"/>
              </a:solidFill>
              <a:latin typeface="Arial" panose="020B0604020202020204" pitchFamily="34" charset="0"/>
            </a:endParaRPr>
          </a:p>
        </p:txBody>
      </p:sp>
      <p:sp>
        <p:nvSpPr>
          <p:cNvPr id="14" name="Rectangle 30"/>
          <p:cNvSpPr/>
          <p:nvPr/>
        </p:nvSpPr>
        <p:spPr bwMode="auto">
          <a:xfrm>
            <a:off x="877951" y="1408327"/>
            <a:ext cx="2581275" cy="201613"/>
          </a:xfrm>
          <a:prstGeom prst="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solidFill>
                <a:prstClr val="black"/>
              </a:solidFill>
              <a:ea typeface="ＭＳ Ｐゴシック" charset="-128"/>
              <a:cs typeface="Arial" pitchFamily="34" charset="0"/>
            </a:endParaRPr>
          </a:p>
        </p:txBody>
      </p:sp>
      <p:cxnSp>
        <p:nvCxnSpPr>
          <p:cNvPr id="15" name="Straight Connector 81"/>
          <p:cNvCxnSpPr>
            <a:cxnSpLocks noChangeShapeType="1"/>
          </p:cNvCxnSpPr>
          <p:nvPr/>
        </p:nvCxnSpPr>
        <p:spPr bwMode="auto">
          <a:xfrm flipV="1">
            <a:off x="1136714" y="1408327"/>
            <a:ext cx="7937"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6" name="TextBox 82"/>
          <p:cNvSpPr txBox="1">
            <a:spLocks noChangeArrowheads="1"/>
          </p:cNvSpPr>
          <p:nvPr/>
        </p:nvSpPr>
        <p:spPr bwMode="auto">
          <a:xfrm>
            <a:off x="850964" y="1408327"/>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91</a:t>
            </a:r>
            <a:endParaRPr lang="en-GB" altLang="en-US" sz="1000" b="1">
              <a:solidFill>
                <a:srgbClr val="FF0000"/>
              </a:solidFill>
              <a:latin typeface="Arial" panose="020B0604020202020204" pitchFamily="34" charset="0"/>
            </a:endParaRPr>
          </a:p>
        </p:txBody>
      </p:sp>
      <p:cxnSp>
        <p:nvCxnSpPr>
          <p:cNvPr id="17" name="Straight Connector 83"/>
          <p:cNvCxnSpPr>
            <a:cxnSpLocks noChangeShapeType="1"/>
          </p:cNvCxnSpPr>
          <p:nvPr/>
        </p:nvCxnSpPr>
        <p:spPr bwMode="auto">
          <a:xfrm flipV="1">
            <a:off x="1838389" y="1408327"/>
            <a:ext cx="7937"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8" name="TextBox 84"/>
          <p:cNvSpPr txBox="1">
            <a:spLocks noChangeArrowheads="1"/>
          </p:cNvSpPr>
          <p:nvPr/>
        </p:nvSpPr>
        <p:spPr bwMode="auto">
          <a:xfrm>
            <a:off x="1552639" y="1408327"/>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92</a:t>
            </a:r>
            <a:endParaRPr lang="en-GB" altLang="en-US" sz="1000" b="1">
              <a:solidFill>
                <a:srgbClr val="FF0000"/>
              </a:solidFill>
              <a:latin typeface="Arial" panose="020B0604020202020204" pitchFamily="34" charset="0"/>
            </a:endParaRPr>
          </a:p>
        </p:txBody>
      </p:sp>
      <p:cxnSp>
        <p:nvCxnSpPr>
          <p:cNvPr id="19" name="Straight Connector 85"/>
          <p:cNvCxnSpPr>
            <a:cxnSpLocks noChangeShapeType="1"/>
          </p:cNvCxnSpPr>
          <p:nvPr/>
        </p:nvCxnSpPr>
        <p:spPr bwMode="auto">
          <a:xfrm flipV="1">
            <a:off x="2533714" y="1408327"/>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20" name="TextBox 86"/>
          <p:cNvSpPr txBox="1">
            <a:spLocks noChangeArrowheads="1"/>
          </p:cNvSpPr>
          <p:nvPr/>
        </p:nvSpPr>
        <p:spPr bwMode="auto">
          <a:xfrm>
            <a:off x="2249551" y="1408327"/>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93</a:t>
            </a:r>
            <a:endParaRPr lang="en-GB" altLang="en-US" sz="1000" b="1">
              <a:solidFill>
                <a:srgbClr val="FF0000"/>
              </a:solidFill>
              <a:latin typeface="Arial" panose="020B0604020202020204" pitchFamily="34" charset="0"/>
            </a:endParaRPr>
          </a:p>
        </p:txBody>
      </p:sp>
      <p:cxnSp>
        <p:nvCxnSpPr>
          <p:cNvPr id="21" name="Straight Connector 87"/>
          <p:cNvCxnSpPr>
            <a:cxnSpLocks noChangeShapeType="1"/>
          </p:cNvCxnSpPr>
          <p:nvPr/>
        </p:nvCxnSpPr>
        <p:spPr bwMode="auto">
          <a:xfrm flipV="1">
            <a:off x="3160776" y="1408327"/>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22" name="TextBox 88"/>
          <p:cNvSpPr txBox="1">
            <a:spLocks noChangeArrowheads="1"/>
          </p:cNvSpPr>
          <p:nvPr/>
        </p:nvSpPr>
        <p:spPr bwMode="auto">
          <a:xfrm>
            <a:off x="2876614" y="1408327"/>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94</a:t>
            </a:r>
            <a:endParaRPr lang="en-GB" altLang="en-US" sz="1000" b="1">
              <a:solidFill>
                <a:srgbClr val="FF0000"/>
              </a:solidFill>
              <a:latin typeface="Arial" panose="020B0604020202020204" pitchFamily="34" charset="0"/>
            </a:endParaRPr>
          </a:p>
        </p:txBody>
      </p:sp>
      <p:cxnSp>
        <p:nvCxnSpPr>
          <p:cNvPr id="23" name="Straight Connector 115"/>
          <p:cNvCxnSpPr>
            <a:cxnSpLocks noChangeShapeType="1"/>
          </p:cNvCxnSpPr>
          <p:nvPr/>
        </p:nvCxnSpPr>
        <p:spPr bwMode="auto">
          <a:xfrm>
            <a:off x="3843401"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24" name="TextBox 45"/>
          <p:cNvSpPr txBox="1"/>
          <p:nvPr/>
        </p:nvSpPr>
        <p:spPr>
          <a:xfrm>
            <a:off x="4251389" y="1060665"/>
            <a:ext cx="746125" cy="338137"/>
          </a:xfrm>
          <a:prstGeom prst="rect">
            <a:avLst/>
          </a:prstGeom>
          <a:noFill/>
        </p:spPr>
        <p:txBody>
          <a:bodyPr>
            <a:spAutoFit/>
          </a:bodyPr>
          <a:lstStyle/>
          <a:p>
            <a:pPr algn="ctr">
              <a:defRPr/>
            </a:pPr>
            <a:r>
              <a:rPr lang="en-GB" sz="1600" b="1" dirty="0">
                <a:solidFill>
                  <a:prstClr val="black"/>
                </a:solidFill>
                <a:ea typeface="ＭＳ Ｐゴシック" charset="-128"/>
                <a:cs typeface="Arial" pitchFamily="34" charset="0"/>
              </a:rPr>
              <a:t>2022</a:t>
            </a:r>
            <a:endParaRPr lang="en-GB" sz="1050" b="1" dirty="0">
              <a:solidFill>
                <a:prstClr val="black"/>
              </a:solidFill>
              <a:ea typeface="ＭＳ Ｐゴシック" charset="-128"/>
              <a:cs typeface="Arial" pitchFamily="34" charset="0"/>
            </a:endParaRPr>
          </a:p>
        </p:txBody>
      </p:sp>
      <p:cxnSp>
        <p:nvCxnSpPr>
          <p:cNvPr id="25" name="Straight Connector 114"/>
          <p:cNvCxnSpPr>
            <a:cxnSpLocks noChangeShapeType="1"/>
          </p:cNvCxnSpPr>
          <p:nvPr/>
        </p:nvCxnSpPr>
        <p:spPr bwMode="auto">
          <a:xfrm>
            <a:off x="1057339"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26" name="Straight Connector 114"/>
          <p:cNvCxnSpPr>
            <a:cxnSpLocks noChangeShapeType="1"/>
          </p:cNvCxnSpPr>
          <p:nvPr/>
        </p:nvCxnSpPr>
        <p:spPr bwMode="auto">
          <a:xfrm>
            <a:off x="1754251"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27" name="Rectangle 68"/>
          <p:cNvSpPr/>
          <p:nvPr/>
        </p:nvSpPr>
        <p:spPr bwMode="auto">
          <a:xfrm>
            <a:off x="3163951" y="1406740"/>
            <a:ext cx="2749550" cy="201612"/>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solidFill>
                <a:prstClr val="black"/>
              </a:solidFill>
              <a:ea typeface="ＭＳ Ｐゴシック" charset="-128"/>
              <a:cs typeface="Arial" pitchFamily="34" charset="0"/>
            </a:endParaRPr>
          </a:p>
        </p:txBody>
      </p:sp>
      <p:cxnSp>
        <p:nvCxnSpPr>
          <p:cNvPr id="28" name="Straight Connector 48"/>
          <p:cNvCxnSpPr>
            <a:cxnSpLocks noChangeShapeType="1"/>
          </p:cNvCxnSpPr>
          <p:nvPr/>
        </p:nvCxnSpPr>
        <p:spPr bwMode="auto">
          <a:xfrm flipV="1">
            <a:off x="3854514" y="1406740"/>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29" name="TextBox 61"/>
          <p:cNvSpPr txBox="1">
            <a:spLocks noChangeArrowheads="1"/>
          </p:cNvSpPr>
          <p:nvPr/>
        </p:nvSpPr>
        <p:spPr bwMode="auto">
          <a:xfrm>
            <a:off x="3570351" y="1406740"/>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95</a:t>
            </a:r>
            <a:endParaRPr lang="en-GB" altLang="en-US" sz="1000" b="1">
              <a:solidFill>
                <a:srgbClr val="FF0000"/>
              </a:solidFill>
              <a:latin typeface="Arial" panose="020B0604020202020204" pitchFamily="34" charset="0"/>
            </a:endParaRPr>
          </a:p>
        </p:txBody>
      </p:sp>
      <p:cxnSp>
        <p:nvCxnSpPr>
          <p:cNvPr id="30" name="Straight Connector 62"/>
          <p:cNvCxnSpPr>
            <a:cxnSpLocks noChangeShapeType="1"/>
          </p:cNvCxnSpPr>
          <p:nvPr/>
        </p:nvCxnSpPr>
        <p:spPr bwMode="auto">
          <a:xfrm flipV="1">
            <a:off x="4556189" y="1406740"/>
            <a:ext cx="7937"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1" name="TextBox 63"/>
          <p:cNvSpPr txBox="1">
            <a:spLocks noChangeArrowheads="1"/>
          </p:cNvSpPr>
          <p:nvPr/>
        </p:nvSpPr>
        <p:spPr bwMode="auto">
          <a:xfrm>
            <a:off x="4272026" y="1406740"/>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96</a:t>
            </a:r>
            <a:endParaRPr lang="en-GB" altLang="en-US" sz="1000" b="1">
              <a:solidFill>
                <a:srgbClr val="FF0000"/>
              </a:solidFill>
              <a:latin typeface="Arial" panose="020B0604020202020204" pitchFamily="34" charset="0"/>
            </a:endParaRPr>
          </a:p>
        </p:txBody>
      </p:sp>
      <p:cxnSp>
        <p:nvCxnSpPr>
          <p:cNvPr id="32" name="Straight Connector 64"/>
          <p:cNvCxnSpPr>
            <a:cxnSpLocks noChangeShapeType="1"/>
          </p:cNvCxnSpPr>
          <p:nvPr/>
        </p:nvCxnSpPr>
        <p:spPr bwMode="auto">
          <a:xfrm flipV="1">
            <a:off x="5253101" y="1406740"/>
            <a:ext cx="7938"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3" name="TextBox 65"/>
          <p:cNvSpPr txBox="1">
            <a:spLocks noChangeArrowheads="1"/>
          </p:cNvSpPr>
          <p:nvPr/>
        </p:nvSpPr>
        <p:spPr bwMode="auto">
          <a:xfrm>
            <a:off x="4967351" y="1406740"/>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97</a:t>
            </a:r>
            <a:endParaRPr lang="en-GB" altLang="en-US" sz="1000" b="1">
              <a:solidFill>
                <a:srgbClr val="FF0000"/>
              </a:solidFill>
              <a:latin typeface="Arial" panose="020B0604020202020204" pitchFamily="34" charset="0"/>
            </a:endParaRPr>
          </a:p>
        </p:txBody>
      </p:sp>
      <p:cxnSp>
        <p:nvCxnSpPr>
          <p:cNvPr id="34" name="Straight Connector 66"/>
          <p:cNvCxnSpPr>
            <a:cxnSpLocks noChangeShapeType="1"/>
          </p:cNvCxnSpPr>
          <p:nvPr/>
        </p:nvCxnSpPr>
        <p:spPr bwMode="auto">
          <a:xfrm flipV="1">
            <a:off x="5878576" y="1406740"/>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5" name="TextBox 67"/>
          <p:cNvSpPr txBox="1">
            <a:spLocks noChangeArrowheads="1"/>
          </p:cNvSpPr>
          <p:nvPr/>
        </p:nvSpPr>
        <p:spPr bwMode="auto">
          <a:xfrm>
            <a:off x="5594414" y="1406740"/>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98</a:t>
            </a:r>
            <a:endParaRPr lang="en-GB" altLang="en-US" sz="1000" b="1">
              <a:solidFill>
                <a:srgbClr val="FF0000"/>
              </a:solidFill>
              <a:latin typeface="Arial" panose="020B0604020202020204" pitchFamily="34" charset="0"/>
            </a:endParaRPr>
          </a:p>
        </p:txBody>
      </p:sp>
      <p:sp>
        <p:nvSpPr>
          <p:cNvPr id="36" name="TextBox 77"/>
          <p:cNvSpPr txBox="1"/>
          <p:nvPr/>
        </p:nvSpPr>
        <p:spPr>
          <a:xfrm>
            <a:off x="1632014" y="1067015"/>
            <a:ext cx="747712" cy="339725"/>
          </a:xfrm>
          <a:prstGeom prst="rect">
            <a:avLst/>
          </a:prstGeom>
          <a:noFill/>
        </p:spPr>
        <p:txBody>
          <a:bodyPr>
            <a:spAutoFit/>
          </a:bodyPr>
          <a:lstStyle/>
          <a:p>
            <a:pPr algn="ctr">
              <a:defRPr/>
            </a:pPr>
            <a:r>
              <a:rPr lang="en-GB" sz="1600" b="1" dirty="0">
                <a:solidFill>
                  <a:prstClr val="black"/>
                </a:solidFill>
                <a:ea typeface="ＭＳ Ｐゴシック" charset="-128"/>
                <a:cs typeface="Arial" pitchFamily="34" charset="0"/>
              </a:rPr>
              <a:t>2021</a:t>
            </a:r>
            <a:endParaRPr lang="en-GB" sz="1050" b="1" dirty="0">
              <a:solidFill>
                <a:prstClr val="black"/>
              </a:solidFill>
              <a:ea typeface="ＭＳ Ｐゴシック" charset="-128"/>
              <a:cs typeface="Arial" pitchFamily="34" charset="0"/>
            </a:endParaRPr>
          </a:p>
        </p:txBody>
      </p:sp>
      <p:cxnSp>
        <p:nvCxnSpPr>
          <p:cNvPr id="37" name="Straight Connector 114"/>
          <p:cNvCxnSpPr>
            <a:cxnSpLocks noChangeShapeType="1"/>
          </p:cNvCxnSpPr>
          <p:nvPr/>
        </p:nvCxnSpPr>
        <p:spPr bwMode="auto">
          <a:xfrm>
            <a:off x="8618601" y="1576602"/>
            <a:ext cx="0" cy="3475038"/>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8" name="TextBox 116"/>
          <p:cNvSpPr txBox="1">
            <a:spLocks noChangeArrowheads="1"/>
          </p:cNvSpPr>
          <p:nvPr/>
        </p:nvSpPr>
        <p:spPr bwMode="auto">
          <a:xfrm>
            <a:off x="943039" y="1144802"/>
            <a:ext cx="5683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TSG#</a:t>
            </a:r>
            <a:endParaRPr lang="en-GB" altLang="en-US" sz="1000" b="1">
              <a:solidFill>
                <a:srgbClr val="FF0000"/>
              </a:solidFill>
              <a:latin typeface="Arial" panose="020B0604020202020204" pitchFamily="34" charset="0"/>
            </a:endParaRPr>
          </a:p>
        </p:txBody>
      </p:sp>
      <p:sp>
        <p:nvSpPr>
          <p:cNvPr id="39" name="Rectangle 79"/>
          <p:cNvSpPr/>
          <p:nvPr/>
        </p:nvSpPr>
        <p:spPr bwMode="auto">
          <a:xfrm>
            <a:off x="8648764" y="1400390"/>
            <a:ext cx="1276350" cy="201612"/>
          </a:xfrm>
          <a:prstGeom prst="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solidFill>
                <a:prstClr val="black"/>
              </a:solidFill>
              <a:ea typeface="ＭＳ Ｐゴシック" charset="-128"/>
              <a:cs typeface="Arial" pitchFamily="34" charset="0"/>
            </a:endParaRPr>
          </a:p>
        </p:txBody>
      </p:sp>
      <p:cxnSp>
        <p:nvCxnSpPr>
          <p:cNvPr id="40" name="Straight Connector 48"/>
          <p:cNvCxnSpPr>
            <a:cxnSpLocks noChangeShapeType="1"/>
          </p:cNvCxnSpPr>
          <p:nvPr/>
        </p:nvCxnSpPr>
        <p:spPr bwMode="auto">
          <a:xfrm flipV="1">
            <a:off x="9196451" y="1379752"/>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41" name="TextBox 61"/>
          <p:cNvSpPr txBox="1">
            <a:spLocks noChangeArrowheads="1"/>
          </p:cNvSpPr>
          <p:nvPr/>
        </p:nvSpPr>
        <p:spPr bwMode="auto">
          <a:xfrm>
            <a:off x="8845614" y="1397215"/>
            <a:ext cx="439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103</a:t>
            </a:r>
            <a:endParaRPr lang="en-GB" altLang="en-US" sz="1000" b="1">
              <a:solidFill>
                <a:srgbClr val="FF0000"/>
              </a:solidFill>
              <a:latin typeface="Arial" panose="020B0604020202020204" pitchFamily="34" charset="0"/>
            </a:endParaRPr>
          </a:p>
        </p:txBody>
      </p:sp>
      <p:cxnSp>
        <p:nvCxnSpPr>
          <p:cNvPr id="42" name="Straight Connector 114"/>
          <p:cNvCxnSpPr>
            <a:cxnSpLocks noChangeShapeType="1"/>
          </p:cNvCxnSpPr>
          <p:nvPr/>
        </p:nvCxnSpPr>
        <p:spPr bwMode="auto">
          <a:xfrm>
            <a:off x="9196451" y="157025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43" name="TextBox 85"/>
          <p:cNvSpPr txBox="1"/>
          <p:nvPr/>
        </p:nvSpPr>
        <p:spPr>
          <a:xfrm>
            <a:off x="7094601" y="1074952"/>
            <a:ext cx="746125" cy="338138"/>
          </a:xfrm>
          <a:prstGeom prst="rect">
            <a:avLst/>
          </a:prstGeom>
          <a:noFill/>
        </p:spPr>
        <p:txBody>
          <a:bodyPr>
            <a:spAutoFit/>
          </a:bodyPr>
          <a:lstStyle/>
          <a:p>
            <a:pPr algn="ctr">
              <a:defRPr/>
            </a:pPr>
            <a:r>
              <a:rPr lang="en-GB" sz="1600" b="1" dirty="0">
                <a:solidFill>
                  <a:prstClr val="black"/>
                </a:solidFill>
                <a:ea typeface="ＭＳ Ｐゴシック" charset="-128"/>
                <a:cs typeface="Arial" pitchFamily="34" charset="0"/>
              </a:rPr>
              <a:t>2023</a:t>
            </a:r>
            <a:endParaRPr lang="en-GB" sz="1050" b="1" dirty="0">
              <a:solidFill>
                <a:prstClr val="black"/>
              </a:solidFill>
              <a:ea typeface="ＭＳ Ｐゴシック" charset="-128"/>
              <a:cs typeface="Arial" pitchFamily="34" charset="0"/>
            </a:endParaRPr>
          </a:p>
        </p:txBody>
      </p:sp>
      <p:cxnSp>
        <p:nvCxnSpPr>
          <p:cNvPr id="44" name="Straight Connector 114"/>
          <p:cNvCxnSpPr>
            <a:cxnSpLocks noChangeShapeType="1"/>
          </p:cNvCxnSpPr>
          <p:nvPr/>
        </p:nvCxnSpPr>
        <p:spPr bwMode="auto">
          <a:xfrm>
            <a:off x="7953439" y="157660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5" name="Straight Connector 114"/>
          <p:cNvCxnSpPr>
            <a:cxnSpLocks noChangeShapeType="1"/>
          </p:cNvCxnSpPr>
          <p:nvPr/>
        </p:nvCxnSpPr>
        <p:spPr bwMode="auto">
          <a:xfrm>
            <a:off x="6561201" y="157660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6" name="Straight Connector 114"/>
          <p:cNvCxnSpPr>
            <a:cxnSpLocks noChangeShapeType="1"/>
          </p:cNvCxnSpPr>
          <p:nvPr/>
        </p:nvCxnSpPr>
        <p:spPr bwMode="auto">
          <a:xfrm>
            <a:off x="7258114" y="157660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7" name="Straight Connector 114"/>
          <p:cNvCxnSpPr>
            <a:cxnSpLocks noChangeShapeType="1"/>
          </p:cNvCxnSpPr>
          <p:nvPr/>
        </p:nvCxnSpPr>
        <p:spPr bwMode="auto">
          <a:xfrm>
            <a:off x="5303901"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8" name="Straight Connector 114"/>
          <p:cNvCxnSpPr>
            <a:cxnSpLocks noChangeShapeType="1"/>
          </p:cNvCxnSpPr>
          <p:nvPr/>
        </p:nvCxnSpPr>
        <p:spPr bwMode="auto">
          <a:xfrm>
            <a:off x="4538726"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9" name="Straight Connector 114"/>
          <p:cNvCxnSpPr>
            <a:cxnSpLocks noChangeShapeType="1"/>
          </p:cNvCxnSpPr>
          <p:nvPr/>
        </p:nvCxnSpPr>
        <p:spPr bwMode="auto">
          <a:xfrm>
            <a:off x="3146489" y="1578190"/>
            <a:ext cx="0" cy="3475037"/>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50" name="Straight Connector 76"/>
          <p:cNvCxnSpPr>
            <a:cxnSpLocks noChangeShapeType="1"/>
          </p:cNvCxnSpPr>
          <p:nvPr/>
        </p:nvCxnSpPr>
        <p:spPr bwMode="auto">
          <a:xfrm flipV="1">
            <a:off x="8636064" y="1405152"/>
            <a:ext cx="11112"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51" name="Straight Connector 114"/>
          <p:cNvCxnSpPr>
            <a:cxnSpLocks noChangeShapeType="1"/>
          </p:cNvCxnSpPr>
          <p:nvPr/>
        </p:nvCxnSpPr>
        <p:spPr bwMode="auto">
          <a:xfrm>
            <a:off x="5899214" y="1557552"/>
            <a:ext cx="0" cy="3475038"/>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52" name="TextBox 1"/>
          <p:cNvSpPr txBox="1">
            <a:spLocks noChangeArrowheads="1"/>
          </p:cNvSpPr>
          <p:nvPr/>
        </p:nvSpPr>
        <p:spPr bwMode="auto">
          <a:xfrm>
            <a:off x="7458138" y="5867471"/>
            <a:ext cx="301541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b="1" i="1" dirty="0">
                <a:solidFill>
                  <a:srgbClr val="000000"/>
                </a:solidFill>
              </a:rPr>
              <a:t>Note: starting dates are indicative</a:t>
            </a:r>
          </a:p>
        </p:txBody>
      </p:sp>
      <p:sp>
        <p:nvSpPr>
          <p:cNvPr id="53" name="Chevron 60"/>
          <p:cNvSpPr>
            <a:spLocks noChangeArrowheads="1"/>
          </p:cNvSpPr>
          <p:nvPr/>
        </p:nvSpPr>
        <p:spPr bwMode="auto">
          <a:xfrm>
            <a:off x="3924364" y="2778340"/>
            <a:ext cx="4014787" cy="207962"/>
          </a:xfrm>
          <a:prstGeom prst="chevron">
            <a:avLst>
              <a:gd name="adj" fmla="val 49962"/>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RAN1</a:t>
            </a:r>
          </a:p>
        </p:txBody>
      </p:sp>
      <p:cxnSp>
        <p:nvCxnSpPr>
          <p:cNvPr id="54" name="Straight Connector 115"/>
          <p:cNvCxnSpPr>
            <a:cxnSpLocks noChangeShapeType="1"/>
          </p:cNvCxnSpPr>
          <p:nvPr/>
        </p:nvCxnSpPr>
        <p:spPr bwMode="auto">
          <a:xfrm>
            <a:off x="9761601" y="1513102"/>
            <a:ext cx="0" cy="35385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55" name="TextBox 61"/>
          <p:cNvSpPr txBox="1">
            <a:spLocks noChangeArrowheads="1"/>
          </p:cNvSpPr>
          <p:nvPr/>
        </p:nvSpPr>
        <p:spPr bwMode="auto">
          <a:xfrm>
            <a:off x="9388539" y="1360702"/>
            <a:ext cx="439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104</a:t>
            </a:r>
            <a:endParaRPr lang="en-GB" altLang="en-US" sz="1000" b="1">
              <a:solidFill>
                <a:srgbClr val="FF0000"/>
              </a:solidFill>
              <a:latin typeface="Arial" panose="020B0604020202020204" pitchFamily="34" charset="0"/>
            </a:endParaRPr>
          </a:p>
        </p:txBody>
      </p:sp>
      <p:sp>
        <p:nvSpPr>
          <p:cNvPr id="56" name="TextBox 96"/>
          <p:cNvSpPr txBox="1"/>
          <p:nvPr/>
        </p:nvSpPr>
        <p:spPr>
          <a:xfrm>
            <a:off x="9277414" y="1062252"/>
            <a:ext cx="746125" cy="339725"/>
          </a:xfrm>
          <a:prstGeom prst="rect">
            <a:avLst/>
          </a:prstGeom>
          <a:noFill/>
        </p:spPr>
        <p:txBody>
          <a:bodyPr>
            <a:spAutoFit/>
          </a:bodyPr>
          <a:lstStyle/>
          <a:p>
            <a:pPr algn="ctr">
              <a:defRPr/>
            </a:pPr>
            <a:r>
              <a:rPr lang="en-GB" sz="1600" b="1" dirty="0">
                <a:solidFill>
                  <a:prstClr val="black"/>
                </a:solidFill>
                <a:ea typeface="ＭＳ Ｐゴシック" charset="-128"/>
                <a:cs typeface="Arial" pitchFamily="34" charset="0"/>
              </a:rPr>
              <a:t>2024</a:t>
            </a:r>
            <a:endParaRPr lang="en-GB" sz="1050" b="1" dirty="0">
              <a:solidFill>
                <a:prstClr val="black"/>
              </a:solidFill>
              <a:ea typeface="ＭＳ Ｐゴシック" charset="-128"/>
              <a:cs typeface="Arial" pitchFamily="34" charset="0"/>
            </a:endParaRPr>
          </a:p>
        </p:txBody>
      </p:sp>
      <p:cxnSp>
        <p:nvCxnSpPr>
          <p:cNvPr id="57" name="Straight Connector 114"/>
          <p:cNvCxnSpPr>
            <a:cxnSpLocks noChangeShapeType="1"/>
          </p:cNvCxnSpPr>
          <p:nvPr/>
        </p:nvCxnSpPr>
        <p:spPr bwMode="auto">
          <a:xfrm>
            <a:off x="2498789" y="155755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58" name="Chevron 73"/>
          <p:cNvSpPr>
            <a:spLocks noChangeArrowheads="1"/>
          </p:cNvSpPr>
          <p:nvPr/>
        </p:nvSpPr>
        <p:spPr bwMode="auto">
          <a:xfrm>
            <a:off x="3906901" y="2771990"/>
            <a:ext cx="611188" cy="207962"/>
          </a:xfrm>
          <a:prstGeom prst="chevron">
            <a:avLst>
              <a:gd name="adj" fmla="val 50227"/>
            </a:avLst>
          </a:prstGeom>
          <a:gradFill rotWithShape="1">
            <a:gsLst>
              <a:gs pos="0">
                <a:srgbClr val="FFC000"/>
              </a:gs>
              <a:gs pos="50000">
                <a:srgbClr val="FFC00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59" name="Chevron 60"/>
          <p:cNvSpPr>
            <a:spLocks noChangeArrowheads="1"/>
          </p:cNvSpPr>
          <p:nvPr/>
        </p:nvSpPr>
        <p:spPr bwMode="auto">
          <a:xfrm>
            <a:off x="4621276" y="3022815"/>
            <a:ext cx="4014788" cy="207962"/>
          </a:xfrm>
          <a:prstGeom prst="chevron">
            <a:avLst>
              <a:gd name="adj" fmla="val 49962"/>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RAN Completion (RAN2, RAN3, RAN4 core)</a:t>
            </a:r>
          </a:p>
        </p:txBody>
      </p:sp>
      <p:sp>
        <p:nvSpPr>
          <p:cNvPr id="60" name="Chevron 73"/>
          <p:cNvSpPr>
            <a:spLocks noChangeArrowheads="1"/>
          </p:cNvSpPr>
          <p:nvPr/>
        </p:nvSpPr>
        <p:spPr bwMode="auto">
          <a:xfrm>
            <a:off x="4603814" y="3021227"/>
            <a:ext cx="611187" cy="207963"/>
          </a:xfrm>
          <a:prstGeom prst="chevron">
            <a:avLst>
              <a:gd name="adj" fmla="val 50227"/>
            </a:avLst>
          </a:prstGeom>
          <a:gradFill rotWithShape="1">
            <a:gsLst>
              <a:gs pos="0">
                <a:srgbClr val="FFC000"/>
              </a:gs>
              <a:gs pos="50000">
                <a:srgbClr val="FFC00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1" name="Chevron 60"/>
          <p:cNvSpPr>
            <a:spLocks noChangeArrowheads="1"/>
          </p:cNvSpPr>
          <p:nvPr/>
        </p:nvSpPr>
        <p:spPr bwMode="auto">
          <a:xfrm>
            <a:off x="2811526" y="2537040"/>
            <a:ext cx="3765550" cy="207962"/>
          </a:xfrm>
          <a:prstGeom prst="chevron">
            <a:avLst>
              <a:gd name="adj" fmla="val 49962"/>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dirty="0">
                <a:solidFill>
                  <a:srgbClr val="000000"/>
                </a:solidFill>
                <a:cs typeface="Arial" panose="020B0604020202020204" pitchFamily="34" charset="0"/>
              </a:rPr>
              <a:t>Stage 2 (SA2, SA6,…)</a:t>
            </a:r>
          </a:p>
        </p:txBody>
      </p:sp>
      <p:sp>
        <p:nvSpPr>
          <p:cNvPr id="62" name="Chevron 73"/>
          <p:cNvSpPr>
            <a:spLocks noChangeArrowheads="1"/>
          </p:cNvSpPr>
          <p:nvPr/>
        </p:nvSpPr>
        <p:spPr bwMode="auto">
          <a:xfrm>
            <a:off x="2794064" y="2535452"/>
            <a:ext cx="611187" cy="209550"/>
          </a:xfrm>
          <a:prstGeom prst="chevron">
            <a:avLst>
              <a:gd name="adj" fmla="val 50227"/>
            </a:avLst>
          </a:prstGeom>
          <a:gradFill rotWithShape="1">
            <a:gsLst>
              <a:gs pos="0">
                <a:srgbClr val="00B0F0"/>
              </a:gs>
              <a:gs pos="50000">
                <a:srgbClr val="00B0F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3" name="Chevron 60"/>
          <p:cNvSpPr>
            <a:spLocks noChangeArrowheads="1"/>
          </p:cNvSpPr>
          <p:nvPr/>
        </p:nvSpPr>
        <p:spPr bwMode="auto">
          <a:xfrm>
            <a:off x="1874901" y="2287802"/>
            <a:ext cx="1970088" cy="207963"/>
          </a:xfrm>
          <a:prstGeom prst="chevron">
            <a:avLst>
              <a:gd name="adj" fmla="val 49998"/>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           Content def. RAN4</a:t>
            </a:r>
          </a:p>
        </p:txBody>
      </p:sp>
      <p:sp>
        <p:nvSpPr>
          <p:cNvPr id="64" name="Chevron 73"/>
          <p:cNvSpPr>
            <a:spLocks noChangeArrowheads="1"/>
          </p:cNvSpPr>
          <p:nvPr/>
        </p:nvSpPr>
        <p:spPr bwMode="auto">
          <a:xfrm>
            <a:off x="1857439" y="2286215"/>
            <a:ext cx="611187" cy="209550"/>
          </a:xfrm>
          <a:prstGeom prst="chevron">
            <a:avLst>
              <a:gd name="adj" fmla="val 50227"/>
            </a:avLst>
          </a:prstGeom>
          <a:gradFill rotWithShape="1">
            <a:gsLst>
              <a:gs pos="0">
                <a:srgbClr val="FFC000"/>
              </a:gs>
              <a:gs pos="50000">
                <a:srgbClr val="FFC00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5" name="Chevron 60"/>
          <p:cNvSpPr>
            <a:spLocks noChangeArrowheads="1"/>
          </p:cNvSpPr>
          <p:nvPr/>
        </p:nvSpPr>
        <p:spPr bwMode="auto">
          <a:xfrm>
            <a:off x="1168464" y="1975065"/>
            <a:ext cx="1970087" cy="207962"/>
          </a:xfrm>
          <a:prstGeom prst="chevron">
            <a:avLst>
              <a:gd name="adj" fmla="val 49998"/>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        Rel-18 Content def.</a:t>
            </a:r>
          </a:p>
        </p:txBody>
      </p:sp>
      <p:sp>
        <p:nvSpPr>
          <p:cNvPr id="66" name="Chevron 73"/>
          <p:cNvSpPr>
            <a:spLocks noChangeArrowheads="1"/>
          </p:cNvSpPr>
          <p:nvPr/>
        </p:nvSpPr>
        <p:spPr bwMode="auto">
          <a:xfrm>
            <a:off x="1151001" y="1975065"/>
            <a:ext cx="611188" cy="207962"/>
          </a:xfrm>
          <a:prstGeom prst="chevron">
            <a:avLst>
              <a:gd name="adj" fmla="val 50227"/>
            </a:avLst>
          </a:prstGeom>
          <a:gradFill rotWithShape="1">
            <a:gsLst>
              <a:gs pos="0">
                <a:srgbClr val="00B050"/>
              </a:gs>
              <a:gs pos="50000">
                <a:srgbClr val="00B05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7" name="Chevron 60"/>
          <p:cNvSpPr>
            <a:spLocks noChangeArrowheads="1"/>
          </p:cNvSpPr>
          <p:nvPr/>
        </p:nvSpPr>
        <p:spPr bwMode="auto">
          <a:xfrm>
            <a:off x="855726" y="1663915"/>
            <a:ext cx="2284413" cy="207962"/>
          </a:xfrm>
          <a:prstGeom prst="chevron">
            <a:avLst>
              <a:gd name="adj" fmla="val 49991"/>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       Stage 1 (SA1)</a:t>
            </a:r>
          </a:p>
        </p:txBody>
      </p:sp>
      <p:sp>
        <p:nvSpPr>
          <p:cNvPr id="68" name="Chevron 73"/>
          <p:cNvSpPr>
            <a:spLocks noChangeArrowheads="1"/>
          </p:cNvSpPr>
          <p:nvPr/>
        </p:nvSpPr>
        <p:spPr bwMode="auto">
          <a:xfrm>
            <a:off x="838263" y="1662327"/>
            <a:ext cx="611188" cy="209550"/>
          </a:xfrm>
          <a:prstGeom prst="chevron">
            <a:avLst>
              <a:gd name="adj" fmla="val 50227"/>
            </a:avLst>
          </a:prstGeom>
          <a:gradFill rotWithShape="1">
            <a:gsLst>
              <a:gs pos="0">
                <a:srgbClr val="00B0F0"/>
              </a:gs>
              <a:gs pos="50000">
                <a:srgbClr val="00B0F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9" name="Chevron 60"/>
          <p:cNvSpPr>
            <a:spLocks noChangeArrowheads="1"/>
          </p:cNvSpPr>
          <p:nvPr/>
        </p:nvSpPr>
        <p:spPr bwMode="auto">
          <a:xfrm>
            <a:off x="5546789" y="3256177"/>
            <a:ext cx="3071812" cy="207963"/>
          </a:xfrm>
          <a:prstGeom prst="chevron">
            <a:avLst>
              <a:gd name="adj" fmla="val 49989"/>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       Stage 3 (CT &amp; SA)</a:t>
            </a:r>
          </a:p>
        </p:txBody>
      </p:sp>
      <p:sp>
        <p:nvSpPr>
          <p:cNvPr id="70" name="Chevron 73"/>
          <p:cNvSpPr>
            <a:spLocks noChangeArrowheads="1"/>
          </p:cNvSpPr>
          <p:nvPr/>
        </p:nvSpPr>
        <p:spPr bwMode="auto">
          <a:xfrm>
            <a:off x="5529326" y="3254590"/>
            <a:ext cx="611188" cy="209550"/>
          </a:xfrm>
          <a:prstGeom prst="chevron">
            <a:avLst>
              <a:gd name="adj" fmla="val 50227"/>
            </a:avLst>
          </a:prstGeom>
          <a:gradFill rotWithShape="1">
            <a:gsLst>
              <a:gs pos="0">
                <a:srgbClr val="00B0F0"/>
              </a:gs>
              <a:gs pos="50000">
                <a:srgbClr val="00B0F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71" name="Chevron 60"/>
          <p:cNvSpPr>
            <a:spLocks noChangeArrowheads="1"/>
          </p:cNvSpPr>
          <p:nvPr/>
        </p:nvSpPr>
        <p:spPr bwMode="auto">
          <a:xfrm>
            <a:off x="4680014" y="3487952"/>
            <a:ext cx="4525962" cy="207963"/>
          </a:xfrm>
          <a:prstGeom prst="chevron">
            <a:avLst>
              <a:gd name="adj" fmla="val 49975"/>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ASN.1 &amp; Open APIs</a:t>
            </a:r>
          </a:p>
        </p:txBody>
      </p:sp>
      <p:sp>
        <p:nvSpPr>
          <p:cNvPr id="72" name="Chevron 73"/>
          <p:cNvSpPr>
            <a:spLocks noChangeArrowheads="1"/>
          </p:cNvSpPr>
          <p:nvPr/>
        </p:nvSpPr>
        <p:spPr bwMode="auto">
          <a:xfrm>
            <a:off x="4662551" y="3486365"/>
            <a:ext cx="611188" cy="209550"/>
          </a:xfrm>
          <a:prstGeom prst="chevron">
            <a:avLst>
              <a:gd name="adj" fmla="val 50227"/>
            </a:avLst>
          </a:prstGeom>
          <a:gradFill rotWithShape="1">
            <a:gsLst>
              <a:gs pos="0">
                <a:srgbClr val="00B050"/>
              </a:gs>
              <a:gs pos="50000">
                <a:srgbClr val="00B05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73" name="Chevron 60"/>
          <p:cNvSpPr>
            <a:spLocks noChangeArrowheads="1"/>
          </p:cNvSpPr>
          <p:nvPr/>
        </p:nvSpPr>
        <p:spPr bwMode="auto">
          <a:xfrm>
            <a:off x="5746814" y="3721315"/>
            <a:ext cx="4014787" cy="207962"/>
          </a:xfrm>
          <a:prstGeom prst="chevron">
            <a:avLst>
              <a:gd name="adj" fmla="val 49962"/>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RAN4 performance</a:t>
            </a:r>
          </a:p>
        </p:txBody>
      </p:sp>
      <p:sp>
        <p:nvSpPr>
          <p:cNvPr id="74" name="Chevron 73"/>
          <p:cNvSpPr>
            <a:spLocks noChangeArrowheads="1"/>
          </p:cNvSpPr>
          <p:nvPr/>
        </p:nvSpPr>
        <p:spPr bwMode="auto">
          <a:xfrm>
            <a:off x="5729351" y="3721315"/>
            <a:ext cx="611188" cy="207962"/>
          </a:xfrm>
          <a:prstGeom prst="chevron">
            <a:avLst>
              <a:gd name="adj" fmla="val 50227"/>
            </a:avLst>
          </a:prstGeom>
          <a:gradFill rotWithShape="1">
            <a:gsLst>
              <a:gs pos="0">
                <a:srgbClr val="FFC000"/>
              </a:gs>
              <a:gs pos="50000">
                <a:srgbClr val="FFC00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75" name="Rectangle 12"/>
          <p:cNvSpPr>
            <a:spLocks noChangeArrowheads="1"/>
          </p:cNvSpPr>
          <p:nvPr/>
        </p:nvSpPr>
        <p:spPr bwMode="auto">
          <a:xfrm>
            <a:off x="2703576" y="947952"/>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800" b="1">
                <a:solidFill>
                  <a:srgbClr val="000000"/>
                </a:solidFill>
                <a:latin typeface="Arial" panose="020B0604020202020204" pitchFamily="34" charset="0"/>
              </a:rPr>
              <a:t>Now</a:t>
            </a:r>
          </a:p>
        </p:txBody>
      </p:sp>
      <p:cxnSp>
        <p:nvCxnSpPr>
          <p:cNvPr id="76" name="Straight Connector 114"/>
          <p:cNvCxnSpPr>
            <a:cxnSpLocks noChangeShapeType="1"/>
          </p:cNvCxnSpPr>
          <p:nvPr/>
        </p:nvCxnSpPr>
        <p:spPr bwMode="auto">
          <a:xfrm>
            <a:off x="3149664" y="1262277"/>
            <a:ext cx="0" cy="447675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77" name="Chevron 73"/>
          <p:cNvSpPr>
            <a:spLocks noChangeArrowheads="1"/>
          </p:cNvSpPr>
          <p:nvPr/>
        </p:nvSpPr>
        <p:spPr bwMode="auto">
          <a:xfrm>
            <a:off x="2844864" y="2535452"/>
            <a:ext cx="611187" cy="230188"/>
          </a:xfrm>
          <a:prstGeom prst="chevron">
            <a:avLst>
              <a:gd name="adj" fmla="val 5022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fr-FR" altLang="en-US" sz="1000" b="1">
                <a:solidFill>
                  <a:srgbClr val="000000"/>
                </a:solidFill>
                <a:latin typeface="Arial" panose="020B0604020202020204" pitchFamily="34" charset="0"/>
              </a:rPr>
              <a:t>Prio</a:t>
            </a:r>
          </a:p>
        </p:txBody>
      </p:sp>
      <p:sp>
        <p:nvSpPr>
          <p:cNvPr id="78" name="Star: 5 Points 75"/>
          <p:cNvSpPr/>
          <p:nvPr/>
        </p:nvSpPr>
        <p:spPr bwMode="auto">
          <a:xfrm>
            <a:off x="2898839" y="2437027"/>
            <a:ext cx="457200" cy="393700"/>
          </a:xfrm>
          <a:prstGeom prst="star5">
            <a:avLst/>
          </a:prstGeom>
          <a:noFill/>
          <a:ln w="9525" cap="flat" cmpd="sng" algn="ctr">
            <a:solidFill>
              <a:schemeClr val="tx1"/>
            </a:solidFill>
            <a:prstDash val="solid"/>
            <a:round/>
            <a:headEnd type="none" w="med" len="med"/>
            <a:tailEnd type="none" w="med" len="med"/>
          </a:ln>
          <a:effectLst/>
        </p:spPr>
        <p:txBody>
          <a:bodyPr/>
          <a:lstStyle/>
          <a:p>
            <a:pPr>
              <a:defRPr/>
            </a:pPr>
            <a:endParaRPr lang="en-GB" dirty="0">
              <a:solidFill>
                <a:prstClr val="black"/>
              </a:solidFill>
              <a:latin typeface="Arial" charset="0"/>
            </a:endParaRPr>
          </a:p>
        </p:txBody>
      </p:sp>
      <p:sp>
        <p:nvSpPr>
          <p:cNvPr id="79" name="Star: 5 Points 78"/>
          <p:cNvSpPr/>
          <p:nvPr/>
        </p:nvSpPr>
        <p:spPr bwMode="auto">
          <a:xfrm>
            <a:off x="2902014" y="1524215"/>
            <a:ext cx="457200" cy="393700"/>
          </a:xfrm>
          <a:prstGeom prst="star5">
            <a:avLst/>
          </a:prstGeom>
          <a:noFill/>
          <a:ln w="9525" cap="flat" cmpd="sng" algn="ctr">
            <a:solidFill>
              <a:schemeClr val="tx1"/>
            </a:solidFill>
            <a:prstDash val="solid"/>
            <a:round/>
            <a:headEnd type="none" w="med" len="med"/>
            <a:tailEnd type="none" w="med" len="med"/>
          </a:ln>
          <a:effectLst/>
        </p:spPr>
        <p:txBody>
          <a:bodyPr/>
          <a:lstStyle/>
          <a:p>
            <a:pPr>
              <a:defRPr/>
            </a:pPr>
            <a:endParaRPr lang="en-GB" dirty="0">
              <a:solidFill>
                <a:prstClr val="black"/>
              </a:solidFill>
              <a:latin typeface="Arial" charset="0"/>
            </a:endParaRPr>
          </a:p>
        </p:txBody>
      </p:sp>
      <p:sp>
        <p:nvSpPr>
          <p:cNvPr id="80" name="Star: 5 Points 80"/>
          <p:cNvSpPr/>
          <p:nvPr/>
        </p:nvSpPr>
        <p:spPr bwMode="auto">
          <a:xfrm>
            <a:off x="2879789" y="1868702"/>
            <a:ext cx="457200" cy="393700"/>
          </a:xfrm>
          <a:prstGeom prst="star5">
            <a:avLst/>
          </a:prstGeom>
          <a:noFill/>
          <a:ln w="9525" cap="flat" cmpd="sng" algn="ctr">
            <a:solidFill>
              <a:schemeClr val="tx1"/>
            </a:solidFill>
            <a:prstDash val="solid"/>
            <a:round/>
            <a:headEnd type="none" w="med" len="med"/>
            <a:tailEnd type="none" w="med" len="med"/>
          </a:ln>
          <a:effectLst/>
        </p:spPr>
        <p:txBody>
          <a:bodyPr/>
          <a:lstStyle/>
          <a:p>
            <a:pPr>
              <a:defRPr/>
            </a:pPr>
            <a:endParaRPr lang="en-GB" dirty="0">
              <a:solidFill>
                <a:prstClr val="black"/>
              </a:solidFill>
              <a:latin typeface="Arial" charset="0"/>
            </a:endParaRPr>
          </a:p>
        </p:txBody>
      </p:sp>
      <p:sp>
        <p:nvSpPr>
          <p:cNvPr id="81" name="Chevron 60"/>
          <p:cNvSpPr>
            <a:spLocks noChangeArrowheads="1"/>
          </p:cNvSpPr>
          <p:nvPr/>
        </p:nvSpPr>
        <p:spPr bwMode="auto">
          <a:xfrm>
            <a:off x="3840226" y="4162640"/>
            <a:ext cx="2733675" cy="207962"/>
          </a:xfrm>
          <a:prstGeom prst="chevron">
            <a:avLst>
              <a:gd name="adj" fmla="val 49940"/>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Stage 1 (SA5 OAM)</a:t>
            </a:r>
          </a:p>
        </p:txBody>
      </p:sp>
      <p:sp>
        <p:nvSpPr>
          <p:cNvPr id="82" name="Chevron 60"/>
          <p:cNvSpPr>
            <a:spLocks noChangeArrowheads="1"/>
          </p:cNvSpPr>
          <p:nvPr/>
        </p:nvSpPr>
        <p:spPr bwMode="auto">
          <a:xfrm>
            <a:off x="4194239" y="4396002"/>
            <a:ext cx="3778249" cy="336550"/>
          </a:xfrm>
          <a:prstGeom prst="chevron">
            <a:avLst>
              <a:gd name="adj" fmla="val 49986"/>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en-US" altLang="en-US" sz="900" b="1" kern="0" dirty="0"/>
              <a:t>Stage 2 Functional and stage 3 work (OAM/CN related),</a:t>
            </a:r>
          </a:p>
          <a:p>
            <a:pPr algn="ctr"/>
            <a:r>
              <a:rPr lang="en-US" altLang="en-US" sz="900" b="1" kern="0" dirty="0"/>
              <a:t> provide inputs to CT</a:t>
            </a:r>
            <a:endParaRPr lang="fr-FR" altLang="en-US" sz="900" b="1" dirty="0"/>
          </a:p>
        </p:txBody>
      </p:sp>
      <p:sp>
        <p:nvSpPr>
          <p:cNvPr id="83" name="Chevron 60"/>
          <p:cNvSpPr>
            <a:spLocks noChangeArrowheads="1"/>
          </p:cNvSpPr>
          <p:nvPr/>
        </p:nvSpPr>
        <p:spPr bwMode="auto">
          <a:xfrm>
            <a:off x="4194240" y="4762113"/>
            <a:ext cx="4432600" cy="207963"/>
          </a:xfrm>
          <a:prstGeom prst="chevron">
            <a:avLst>
              <a:gd name="adj" fmla="val 49965"/>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en-US" altLang="en-US" sz="900" b="1" dirty="0">
                <a:solidFill>
                  <a:srgbClr val="000000"/>
                </a:solidFill>
              </a:rPr>
              <a:t>Stage 2 Functional and stage 3 </a:t>
            </a:r>
            <a:r>
              <a:rPr lang="en-US" altLang="en-US" sz="900" b="1" kern="0" dirty="0"/>
              <a:t>work</a:t>
            </a:r>
            <a:r>
              <a:rPr lang="en-US" altLang="en-US" sz="900" b="1" dirty="0">
                <a:solidFill>
                  <a:srgbClr val="000000"/>
                </a:solidFill>
              </a:rPr>
              <a:t> (RAN related)</a:t>
            </a:r>
          </a:p>
          <a:p>
            <a:pPr algn="ctr"/>
            <a:endParaRPr lang="fr-FR" altLang="en-US" sz="900" b="1" dirty="0">
              <a:solidFill>
                <a:srgbClr val="000000"/>
              </a:solidFill>
              <a:cs typeface="Arial" panose="020B0604020202020204" pitchFamily="34" charset="0"/>
            </a:endParaRPr>
          </a:p>
          <a:p>
            <a:pPr algn="ctr"/>
            <a:endParaRPr lang="fr-FR" altLang="en-US" sz="900" b="1" dirty="0">
              <a:solidFill>
                <a:srgbClr val="000000"/>
              </a:solidFill>
              <a:cs typeface="Arial" panose="020B0604020202020204" pitchFamily="34" charset="0"/>
            </a:endParaRPr>
          </a:p>
        </p:txBody>
      </p:sp>
      <p:sp>
        <p:nvSpPr>
          <p:cNvPr id="84" name="Chevron 60"/>
          <p:cNvSpPr>
            <a:spLocks noChangeArrowheads="1"/>
          </p:cNvSpPr>
          <p:nvPr/>
        </p:nvSpPr>
        <p:spPr bwMode="auto">
          <a:xfrm>
            <a:off x="3824351" y="3943565"/>
            <a:ext cx="2089150" cy="207962"/>
          </a:xfrm>
          <a:prstGeom prst="chevron">
            <a:avLst>
              <a:gd name="adj" fmla="val 49950"/>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Studies (SA5 OAM)</a:t>
            </a:r>
          </a:p>
        </p:txBody>
      </p:sp>
      <p:sp>
        <p:nvSpPr>
          <p:cNvPr id="86" name="文本框 2"/>
          <p:cNvSpPr txBox="1">
            <a:spLocks noChangeArrowheads="1"/>
          </p:cNvSpPr>
          <p:nvPr/>
        </p:nvSpPr>
        <p:spPr bwMode="auto">
          <a:xfrm>
            <a:off x="1152589" y="4615077"/>
            <a:ext cx="226074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solidFill>
                  <a:srgbClr val="0000FF"/>
                </a:solidFill>
              </a:rPr>
              <a:t>SA5 OAM Rel-18 Timeline </a:t>
            </a:r>
            <a:endParaRPr lang="zh-CN" altLang="en-US" b="1" dirty="0">
              <a:solidFill>
                <a:srgbClr val="0000FF"/>
              </a:solidFill>
            </a:endParaRPr>
          </a:p>
        </p:txBody>
      </p:sp>
      <p:sp>
        <p:nvSpPr>
          <p:cNvPr id="88" name="矩形 1"/>
          <p:cNvSpPr>
            <a:spLocks noChangeArrowheads="1"/>
          </p:cNvSpPr>
          <p:nvPr/>
        </p:nvSpPr>
        <p:spPr bwMode="auto">
          <a:xfrm>
            <a:off x="943039" y="5085322"/>
            <a:ext cx="8655050" cy="571156"/>
          </a:xfrm>
          <a:prstGeom prst="rect">
            <a:avLst/>
          </a:prstGeom>
          <a:noFill/>
          <a:ln w="95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 name="文本框 2"/>
          <p:cNvSpPr txBox="1">
            <a:spLocks noChangeArrowheads="1"/>
          </p:cNvSpPr>
          <p:nvPr/>
        </p:nvSpPr>
        <p:spPr bwMode="auto">
          <a:xfrm>
            <a:off x="1147590" y="5216740"/>
            <a:ext cx="2260747" cy="2923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altLang="zh-CN" b="1" dirty="0">
                <a:solidFill>
                  <a:srgbClr val="00B050"/>
                </a:solidFill>
              </a:rPr>
              <a:t>SA5 OAM Rel-19 Timeline </a:t>
            </a:r>
            <a:endParaRPr lang="zh-CN" altLang="en-US" b="1" dirty="0">
              <a:solidFill>
                <a:srgbClr val="00B050"/>
              </a:solidFill>
            </a:endParaRPr>
          </a:p>
        </p:txBody>
      </p:sp>
      <p:sp>
        <p:nvSpPr>
          <p:cNvPr id="90" name="Chevron 73"/>
          <p:cNvSpPr>
            <a:spLocks noChangeArrowheads="1"/>
          </p:cNvSpPr>
          <p:nvPr/>
        </p:nvSpPr>
        <p:spPr bwMode="auto">
          <a:xfrm>
            <a:off x="7258113" y="5114658"/>
            <a:ext cx="1360487" cy="239937"/>
          </a:xfrm>
          <a:prstGeom prst="chevron">
            <a:avLst>
              <a:gd name="adj" fmla="val 50227"/>
            </a:avLst>
          </a:prstGeom>
          <a:gradFill rotWithShape="1">
            <a:gsLst>
              <a:gs pos="0">
                <a:srgbClr val="00B050"/>
              </a:gs>
              <a:gs pos="50000">
                <a:srgbClr val="00B05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None/>
              <a:defRPr/>
            </a:pPr>
            <a:r>
              <a:rPr lang="fr-FR" altLang="en-US" sz="900" b="1" dirty="0">
                <a:solidFill>
                  <a:srgbClr val="000000"/>
                </a:solidFill>
              </a:rPr>
              <a:t>Rel-19 planning</a:t>
            </a:r>
          </a:p>
          <a:p>
            <a:pPr algn="ctr">
              <a:spcBef>
                <a:spcPct val="0"/>
              </a:spcBef>
              <a:buFontTx/>
              <a:buNone/>
              <a:defRPr/>
            </a:pPr>
            <a:endParaRPr lang="fr-FR" altLang="en-US" sz="1000" b="1" dirty="0">
              <a:solidFill>
                <a:prstClr val="black"/>
              </a:solidFill>
              <a:latin typeface="Arial" panose="020B0604020202020204" pitchFamily="34" charset="0"/>
            </a:endParaRPr>
          </a:p>
        </p:txBody>
      </p:sp>
      <p:sp>
        <p:nvSpPr>
          <p:cNvPr id="91" name="Chevron 73"/>
          <p:cNvSpPr>
            <a:spLocks noChangeArrowheads="1"/>
          </p:cNvSpPr>
          <p:nvPr/>
        </p:nvSpPr>
        <p:spPr bwMode="auto">
          <a:xfrm>
            <a:off x="7914116" y="5378708"/>
            <a:ext cx="1365250" cy="249067"/>
          </a:xfrm>
          <a:prstGeom prst="chevron">
            <a:avLst>
              <a:gd name="adj" fmla="val 50227"/>
            </a:avLst>
          </a:prstGeom>
          <a:gradFill rotWithShape="1">
            <a:gsLst>
              <a:gs pos="0">
                <a:srgbClr val="00B050"/>
              </a:gs>
              <a:gs pos="50000">
                <a:srgbClr val="00B05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None/>
              <a:defRPr/>
            </a:pPr>
            <a:r>
              <a:rPr lang="fr-FR" altLang="en-US" sz="1000" b="1" dirty="0">
                <a:solidFill>
                  <a:srgbClr val="000000"/>
                </a:solidFill>
              </a:rPr>
              <a:t>Start of Rel-19</a:t>
            </a:r>
            <a:endParaRPr lang="fr-FR" altLang="en-US" sz="10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6347924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OAM General Topics (Rel-18 prioritization and Work Package)</a:t>
            </a:r>
            <a:endParaRPr lang="sv-SE" sz="2800" kern="0" dirty="0"/>
          </a:p>
        </p:txBody>
      </p:sp>
      <p:sp>
        <p:nvSpPr>
          <p:cNvPr id="8" name="矩形 7"/>
          <p:cNvSpPr/>
          <p:nvPr/>
        </p:nvSpPr>
        <p:spPr>
          <a:xfrm>
            <a:off x="335395" y="664718"/>
            <a:ext cx="10607040" cy="4798237"/>
          </a:xfrm>
          <a:prstGeom prst="rect">
            <a:avLst/>
          </a:prstGeom>
          <a:solidFill>
            <a:schemeClr val="bg1"/>
          </a:solidFill>
        </p:spPr>
        <p:txBody>
          <a:bodyPr wrap="square">
            <a:spAutoFit/>
          </a:bodyPr>
          <a:lstStyle/>
          <a:p>
            <a:pPr defTabSz="1219170" eaLnBrk="1" fontAlgn="auto" hangingPunct="1">
              <a:spcBef>
                <a:spcPts val="0"/>
              </a:spcBef>
              <a:spcAft>
                <a:spcPts val="0"/>
              </a:spcAft>
              <a:defRPr/>
            </a:pPr>
            <a:r>
              <a:rPr lang="en-US" altLang="zh-CN" sz="1200" b="1" dirty="0">
                <a:solidFill>
                  <a:srgbClr val="0000FF"/>
                </a:solidFill>
                <a:latin typeface="+mn-lt"/>
                <a:cs typeface="Arial" charset="0"/>
              </a:rPr>
              <a:t>Info about </a:t>
            </a:r>
            <a:r>
              <a:rPr lang="en-US" altLang="zh-CN" sz="1200" b="1" dirty="0" err="1">
                <a:solidFill>
                  <a:srgbClr val="0000FF"/>
                </a:solidFill>
                <a:latin typeface="+mn-lt"/>
                <a:cs typeface="Arial" charset="0"/>
              </a:rPr>
              <a:t>WoP</a:t>
            </a:r>
            <a:r>
              <a:rPr lang="en-US" altLang="zh-CN" sz="1200" b="1" dirty="0">
                <a:solidFill>
                  <a:srgbClr val="0000FF"/>
                </a:solidFill>
                <a:latin typeface="+mn-lt"/>
                <a:cs typeface="Arial" charset="0"/>
              </a:rPr>
              <a:t>: </a:t>
            </a:r>
          </a:p>
          <a:p>
            <a:pPr marL="1217598" lvl="1" indent="-609585" defTabSz="1219170">
              <a:spcBef>
                <a:spcPct val="20000"/>
              </a:spcBef>
              <a:buBlip>
                <a:blip r:embed="rId2"/>
              </a:buBlip>
              <a:defRPr/>
            </a:pPr>
            <a:r>
              <a:rPr lang="en-US" altLang="zh-CN" sz="1100" dirty="0">
                <a:solidFill>
                  <a:prstClr val="black"/>
                </a:solidFill>
                <a:latin typeface="+mn-lt"/>
              </a:rPr>
              <a:t>We need to start the Rel-18 work at SA5#142e – all SA-approved Rel-18 WI/SIs should be on the agenda.</a:t>
            </a:r>
          </a:p>
          <a:p>
            <a:pPr marL="1217598" lvl="1" indent="-609585" defTabSz="1219170">
              <a:spcBef>
                <a:spcPct val="20000"/>
              </a:spcBef>
              <a:buBlip>
                <a:blip r:embed="rId2"/>
              </a:buBlip>
              <a:defRPr/>
            </a:pPr>
            <a:r>
              <a:rPr lang="en-US" altLang="zh-CN" sz="1100" dirty="0">
                <a:solidFill>
                  <a:prstClr val="black"/>
                </a:solidFill>
                <a:latin typeface="+mn-lt"/>
              </a:rPr>
              <a:t>Definition of the complete set of </a:t>
            </a:r>
            <a:r>
              <a:rPr lang="en-US" altLang="zh-CN" sz="1100" dirty="0" err="1">
                <a:solidFill>
                  <a:prstClr val="black"/>
                </a:solidFill>
                <a:latin typeface="+mn-lt"/>
              </a:rPr>
              <a:t>WoPs</a:t>
            </a:r>
            <a:r>
              <a:rPr lang="en-US" altLang="zh-CN" sz="1100" dirty="0">
                <a:solidFill>
                  <a:prstClr val="black"/>
                </a:solidFill>
                <a:latin typeface="+mn-lt"/>
              </a:rPr>
              <a:t> for each Rel-18 WID/SID should be proposed by the work item rapporteurs as input contributions to SA5#142e and agreed there, which means that the </a:t>
            </a:r>
            <a:r>
              <a:rPr lang="en-US" altLang="zh-CN" sz="1100" dirty="0" err="1">
                <a:solidFill>
                  <a:prstClr val="black"/>
                </a:solidFill>
                <a:latin typeface="+mn-lt"/>
              </a:rPr>
              <a:t>WoPs</a:t>
            </a:r>
            <a:r>
              <a:rPr lang="en-US" altLang="zh-CN" sz="1100" dirty="0">
                <a:solidFill>
                  <a:prstClr val="black"/>
                </a:solidFill>
                <a:latin typeface="+mn-lt"/>
              </a:rPr>
              <a:t> can and should then be used as basis for selection of subsets of the </a:t>
            </a:r>
            <a:r>
              <a:rPr lang="en-US" altLang="zh-CN" sz="1100" dirty="0" err="1">
                <a:solidFill>
                  <a:prstClr val="black"/>
                </a:solidFill>
                <a:latin typeface="+mn-lt"/>
              </a:rPr>
              <a:t>WoPs</a:t>
            </a:r>
            <a:r>
              <a:rPr lang="en-US" altLang="zh-CN" sz="1100" dirty="0">
                <a:solidFill>
                  <a:prstClr val="black"/>
                </a:solidFill>
                <a:latin typeface="+mn-lt"/>
              </a:rPr>
              <a:t> on the agenda for SA5#143e.</a:t>
            </a:r>
          </a:p>
          <a:p>
            <a:pPr marL="1217598" lvl="1" indent="-609585" defTabSz="1219170">
              <a:spcBef>
                <a:spcPct val="20000"/>
              </a:spcBef>
              <a:buBlip>
                <a:blip r:embed="rId2"/>
              </a:buBlip>
              <a:defRPr/>
            </a:pPr>
            <a:r>
              <a:rPr lang="en-US" altLang="zh-CN" sz="1100" dirty="0">
                <a:solidFill>
                  <a:prstClr val="black"/>
                </a:solidFill>
                <a:latin typeface="+mn-lt"/>
              </a:rPr>
              <a:t>Therefore we need some other less formal way of reducing the agenda for SA5#142e, if we want that – like a leaders recommendation of what to focus on, e.g. initial skeleton proposals and/or DPs. Maybe this will come natural anyway for a first Rel-18 meeting, so we did not decide on any such leaders recommendation yet (but I still ask everyone to consider that, to avoid a huge overload of Rel-18 contributions at the same time as we need to finish the Rel-17 work items with approved exceptions as well as the earlier Rel-17 studies that continue into Rel-18).</a:t>
            </a:r>
          </a:p>
          <a:p>
            <a:pPr marL="1217598" lvl="1" indent="-609585" defTabSz="1219170">
              <a:spcBef>
                <a:spcPct val="20000"/>
              </a:spcBef>
              <a:buBlip>
                <a:blip r:embed="rId2"/>
              </a:buBlip>
              <a:defRPr/>
            </a:pPr>
            <a:r>
              <a:rPr lang="en-US" altLang="zh-CN" sz="1100" dirty="0">
                <a:solidFill>
                  <a:prstClr val="black"/>
                </a:solidFill>
                <a:latin typeface="+mn-lt"/>
              </a:rPr>
              <a:t>The </a:t>
            </a:r>
            <a:r>
              <a:rPr lang="en-US" altLang="zh-CN" sz="1100" dirty="0" err="1">
                <a:solidFill>
                  <a:prstClr val="black"/>
                </a:solidFill>
                <a:latin typeface="+mn-lt"/>
              </a:rPr>
              <a:t>WoPs</a:t>
            </a:r>
            <a:r>
              <a:rPr lang="en-US" altLang="zh-CN" sz="1100" dirty="0">
                <a:solidFill>
                  <a:prstClr val="black"/>
                </a:solidFill>
                <a:latin typeface="+mn-lt"/>
              </a:rPr>
              <a:t> shall in no way modify the content or meaning of the objectives in the approved WID/SIDs – they are only allowed to identify clearly defined subsets of the objectives, typically one </a:t>
            </a:r>
            <a:r>
              <a:rPr lang="en-US" altLang="zh-CN" sz="1100" dirty="0" err="1">
                <a:solidFill>
                  <a:prstClr val="black"/>
                </a:solidFill>
                <a:latin typeface="+mn-lt"/>
              </a:rPr>
              <a:t>WoP</a:t>
            </a:r>
            <a:r>
              <a:rPr lang="en-US" altLang="zh-CN" sz="1100" dirty="0">
                <a:solidFill>
                  <a:prstClr val="black"/>
                </a:solidFill>
                <a:latin typeface="+mn-lt"/>
              </a:rPr>
              <a:t> per “main bullet” in the WID/SID Objectives, or in some cases subsets of a bullet if it’s clearly separable.</a:t>
            </a:r>
          </a:p>
          <a:p>
            <a:pPr marL="1217598" lvl="1" indent="-609585" defTabSz="1219170">
              <a:spcBef>
                <a:spcPct val="20000"/>
              </a:spcBef>
              <a:buBlip>
                <a:blip r:embed="rId2"/>
              </a:buBlip>
              <a:defRPr/>
            </a:pPr>
            <a:r>
              <a:rPr lang="en-US" altLang="zh-CN" sz="1100" dirty="0">
                <a:solidFill>
                  <a:prstClr val="black"/>
                </a:solidFill>
                <a:latin typeface="+mn-lt"/>
              </a:rPr>
              <a:t>The SA5#142e-agreed complete set of </a:t>
            </a:r>
            <a:r>
              <a:rPr lang="en-US" altLang="zh-CN" sz="1100" dirty="0" err="1">
                <a:solidFill>
                  <a:prstClr val="black"/>
                </a:solidFill>
                <a:latin typeface="+mn-lt"/>
              </a:rPr>
              <a:t>WoPs</a:t>
            </a:r>
            <a:r>
              <a:rPr lang="en-US" altLang="zh-CN" sz="1100" dirty="0">
                <a:solidFill>
                  <a:prstClr val="black"/>
                </a:solidFill>
                <a:latin typeface="+mn-lt"/>
              </a:rPr>
              <a:t> for each Rel-18 WID/SID should be documented as an “SA5-local WID/SID update with </a:t>
            </a:r>
            <a:r>
              <a:rPr lang="en-US" altLang="zh-CN" sz="1100" dirty="0" err="1">
                <a:solidFill>
                  <a:prstClr val="black"/>
                </a:solidFill>
                <a:latin typeface="+mn-lt"/>
              </a:rPr>
              <a:t>WoPs</a:t>
            </a:r>
            <a:r>
              <a:rPr lang="en-US" altLang="zh-CN" sz="1100" dirty="0">
                <a:solidFill>
                  <a:prstClr val="black"/>
                </a:solidFill>
                <a:latin typeface="+mn-lt"/>
              </a:rPr>
              <a:t>” (no need to send them to SA for approval).</a:t>
            </a:r>
          </a:p>
          <a:p>
            <a:pPr marL="1217598" lvl="1" indent="-609585" defTabSz="1219170">
              <a:spcBef>
                <a:spcPct val="20000"/>
              </a:spcBef>
              <a:buBlip>
                <a:blip r:embed="rId2"/>
              </a:buBlip>
              <a:defRPr/>
            </a:pPr>
            <a:r>
              <a:rPr lang="en-US" altLang="zh-CN" sz="1100" dirty="0">
                <a:solidFill>
                  <a:prstClr val="black"/>
                </a:solidFill>
                <a:latin typeface="+mn-lt"/>
              </a:rPr>
              <a:t>Then we ask the rapporteurs to propose a subset of all agreed </a:t>
            </a:r>
            <a:r>
              <a:rPr lang="en-US" altLang="zh-CN" sz="1100" dirty="0" err="1">
                <a:solidFill>
                  <a:prstClr val="black"/>
                </a:solidFill>
                <a:latin typeface="+mn-lt"/>
              </a:rPr>
              <a:t>WoPs</a:t>
            </a:r>
            <a:r>
              <a:rPr lang="en-US" altLang="zh-CN" sz="1100" dirty="0">
                <a:solidFill>
                  <a:prstClr val="black"/>
                </a:solidFill>
                <a:latin typeface="+mn-lt"/>
              </a:rPr>
              <a:t> to be recommended to the leaders to be put on the agenda for next meeting, which means that contributions to the next meeting (143e) are only allowed to address the selected </a:t>
            </a:r>
            <a:r>
              <a:rPr lang="en-US" altLang="zh-CN" sz="1100" dirty="0" err="1">
                <a:solidFill>
                  <a:prstClr val="black"/>
                </a:solidFill>
                <a:latin typeface="+mn-lt"/>
              </a:rPr>
              <a:t>WoPs</a:t>
            </a:r>
            <a:r>
              <a:rPr lang="en-US" altLang="zh-CN" sz="1100" dirty="0">
                <a:solidFill>
                  <a:prstClr val="black"/>
                </a:solidFill>
                <a:latin typeface="+mn-lt"/>
              </a:rPr>
              <a:t>. We don’t spend time on this selection during the meeting, as the agreed </a:t>
            </a:r>
            <a:r>
              <a:rPr lang="en-US" altLang="zh-CN" sz="1100" dirty="0" err="1">
                <a:solidFill>
                  <a:prstClr val="black"/>
                </a:solidFill>
                <a:latin typeface="+mn-lt"/>
              </a:rPr>
              <a:t>WoPs</a:t>
            </a:r>
            <a:r>
              <a:rPr lang="en-US" altLang="zh-CN" sz="1100" dirty="0">
                <a:solidFill>
                  <a:prstClr val="black"/>
                </a:solidFill>
                <a:latin typeface="+mn-lt"/>
              </a:rPr>
              <a:t> are not known until the end of the meeting but also to save time for the </a:t>
            </a:r>
            <a:r>
              <a:rPr lang="en-US" altLang="zh-CN" sz="1100" dirty="0" err="1">
                <a:solidFill>
                  <a:prstClr val="black"/>
                </a:solidFill>
                <a:latin typeface="+mn-lt"/>
              </a:rPr>
              <a:t>tdoc</a:t>
            </a:r>
            <a:r>
              <a:rPr lang="en-US" altLang="zh-CN" sz="1100" dirty="0">
                <a:solidFill>
                  <a:prstClr val="black"/>
                </a:solidFill>
                <a:latin typeface="+mn-lt"/>
              </a:rPr>
              <a:t> discussions and conclusions in the meeting.</a:t>
            </a:r>
          </a:p>
          <a:p>
            <a:pPr marL="1217598" lvl="1" indent="-609585" defTabSz="1219170">
              <a:spcBef>
                <a:spcPct val="20000"/>
              </a:spcBef>
              <a:buBlip>
                <a:blip r:embed="rId2"/>
              </a:buBlip>
              <a:defRPr/>
            </a:pPr>
            <a:r>
              <a:rPr lang="en-US" altLang="zh-CN" sz="1100" dirty="0">
                <a:solidFill>
                  <a:prstClr val="black"/>
                </a:solidFill>
                <a:latin typeface="+mn-lt"/>
              </a:rPr>
              <a:t>We will add the selection of subsets of </a:t>
            </a:r>
            <a:r>
              <a:rPr lang="en-US" altLang="zh-CN" sz="1100" dirty="0" err="1">
                <a:solidFill>
                  <a:prstClr val="black"/>
                </a:solidFill>
                <a:latin typeface="+mn-lt"/>
              </a:rPr>
              <a:t>WoPs</a:t>
            </a:r>
            <a:r>
              <a:rPr lang="en-US" altLang="zh-CN" sz="1100" dirty="0">
                <a:solidFill>
                  <a:prstClr val="black"/>
                </a:solidFill>
                <a:latin typeface="+mn-lt"/>
              </a:rPr>
              <a:t> to the real meeting agenda as “level 4 (or 5)” agenda item (e.g. 6.3.4.1 for </a:t>
            </a:r>
            <a:r>
              <a:rPr lang="en-US" altLang="zh-CN" sz="1100" dirty="0" err="1">
                <a:solidFill>
                  <a:prstClr val="black"/>
                </a:solidFill>
                <a:latin typeface="+mn-lt"/>
              </a:rPr>
              <a:t>WoP</a:t>
            </a:r>
            <a:r>
              <a:rPr lang="en-US" altLang="zh-CN" sz="1100" dirty="0">
                <a:solidFill>
                  <a:prstClr val="black"/>
                </a:solidFill>
                <a:latin typeface="+mn-lt"/>
              </a:rPr>
              <a:t> no. 1 in agenda 6.4.3) so that this has to be used for </a:t>
            </a:r>
            <a:r>
              <a:rPr lang="en-US" altLang="zh-CN" sz="1100" dirty="0" err="1">
                <a:solidFill>
                  <a:prstClr val="black"/>
                </a:solidFill>
                <a:latin typeface="+mn-lt"/>
              </a:rPr>
              <a:t>tdoc</a:t>
            </a:r>
            <a:r>
              <a:rPr lang="en-US" altLang="zh-CN" sz="1100" dirty="0">
                <a:solidFill>
                  <a:prstClr val="black"/>
                </a:solidFill>
                <a:latin typeface="+mn-lt"/>
              </a:rPr>
              <a:t> agenda allocation in 3GU. This is possible in 3GU according to Mirko. The next meeting’s draft agenda shall be sent out for email review asap after the meeting, and then it will be decided by the leaders after any comments have been considered. Thus the </a:t>
            </a:r>
            <a:r>
              <a:rPr lang="en-US" altLang="zh-CN" sz="1100" dirty="0" err="1">
                <a:solidFill>
                  <a:prstClr val="black"/>
                </a:solidFill>
                <a:latin typeface="+mn-lt"/>
              </a:rPr>
              <a:t>WoP</a:t>
            </a:r>
            <a:r>
              <a:rPr lang="en-US" altLang="zh-CN" sz="1100" dirty="0">
                <a:solidFill>
                  <a:prstClr val="black"/>
                </a:solidFill>
                <a:latin typeface="+mn-lt"/>
              </a:rPr>
              <a:t> selection for SA5#143e should be known soon after SA5#142e finished, for everyone to be able to plan and prepare contributions for SA5#143e as early as possible.</a:t>
            </a:r>
          </a:p>
          <a:p>
            <a:pPr marL="1217598" lvl="1" indent="-609585" defTabSz="1219170">
              <a:spcBef>
                <a:spcPct val="20000"/>
              </a:spcBef>
              <a:buBlip>
                <a:blip r:embed="rId2"/>
              </a:buBlip>
              <a:defRPr/>
            </a:pPr>
            <a:r>
              <a:rPr lang="en-US" altLang="zh-CN" sz="1100" dirty="0">
                <a:solidFill>
                  <a:prstClr val="black"/>
                </a:solidFill>
                <a:latin typeface="+mn-lt"/>
              </a:rPr>
              <a:t>This also means that the leaders have “full control” to decide about the </a:t>
            </a:r>
            <a:r>
              <a:rPr lang="en-US" altLang="zh-CN" sz="1100" dirty="0" err="1">
                <a:solidFill>
                  <a:prstClr val="black"/>
                </a:solidFill>
                <a:latin typeface="+mn-lt"/>
              </a:rPr>
              <a:t>WoP</a:t>
            </a:r>
            <a:r>
              <a:rPr lang="en-US" altLang="zh-CN" sz="1100" dirty="0">
                <a:solidFill>
                  <a:prstClr val="black"/>
                </a:solidFill>
                <a:latin typeface="+mn-lt"/>
              </a:rPr>
              <a:t> selection in the agenda for next meeting (like we always have for the agenda), and it is not possible to contribute to any other </a:t>
            </a:r>
            <a:r>
              <a:rPr lang="en-US" altLang="zh-CN" sz="1100" dirty="0" err="1">
                <a:solidFill>
                  <a:prstClr val="black"/>
                </a:solidFill>
                <a:latin typeface="+mn-lt"/>
              </a:rPr>
              <a:t>WoPs</a:t>
            </a:r>
            <a:r>
              <a:rPr lang="en-US" altLang="zh-CN" sz="1100" dirty="0">
                <a:solidFill>
                  <a:prstClr val="black"/>
                </a:solidFill>
                <a:latin typeface="+mn-lt"/>
              </a:rPr>
              <a:t> than the selected ones.</a:t>
            </a:r>
          </a:p>
          <a:p>
            <a:pPr marL="1217598" lvl="1" indent="-609585" defTabSz="1219170">
              <a:spcBef>
                <a:spcPct val="20000"/>
              </a:spcBef>
              <a:buBlip>
                <a:blip r:embed="rId2"/>
              </a:buBlip>
              <a:defRPr/>
            </a:pPr>
            <a:r>
              <a:rPr lang="en-US" altLang="zh-CN" sz="1100" dirty="0">
                <a:solidFill>
                  <a:prstClr val="black"/>
                </a:solidFill>
                <a:latin typeface="+mn-lt"/>
              </a:rPr>
              <a:t>This also has the big advantage that we can follow the “statistics of number of </a:t>
            </a:r>
            <a:r>
              <a:rPr lang="en-US" altLang="zh-CN" sz="1100" dirty="0" err="1">
                <a:solidFill>
                  <a:prstClr val="black"/>
                </a:solidFill>
                <a:latin typeface="+mn-lt"/>
              </a:rPr>
              <a:t>tdocs</a:t>
            </a:r>
            <a:r>
              <a:rPr lang="en-US" altLang="zh-CN" sz="1100" dirty="0">
                <a:solidFill>
                  <a:prstClr val="black"/>
                </a:solidFill>
                <a:latin typeface="+mn-lt"/>
              </a:rPr>
              <a:t> for every </a:t>
            </a:r>
            <a:r>
              <a:rPr lang="en-US" altLang="zh-CN" sz="1100" dirty="0" err="1">
                <a:solidFill>
                  <a:prstClr val="black"/>
                </a:solidFill>
                <a:latin typeface="+mn-lt"/>
              </a:rPr>
              <a:t>WoP</a:t>
            </a:r>
            <a:r>
              <a:rPr lang="en-US" altLang="zh-CN" sz="1100" dirty="0">
                <a:solidFill>
                  <a:prstClr val="black"/>
                </a:solidFill>
                <a:latin typeface="+mn-lt"/>
              </a:rPr>
              <a:t>” at every meeting to see an indication of the progress for each </a:t>
            </a:r>
            <a:r>
              <a:rPr lang="en-US" altLang="zh-CN" sz="1100" dirty="0" err="1">
                <a:solidFill>
                  <a:prstClr val="black"/>
                </a:solidFill>
                <a:latin typeface="+mn-lt"/>
              </a:rPr>
              <a:t>WoP</a:t>
            </a:r>
            <a:r>
              <a:rPr lang="en-US" altLang="zh-CN" sz="1100" dirty="0">
                <a:solidFill>
                  <a:prstClr val="black"/>
                </a:solidFill>
                <a:latin typeface="+mn-lt"/>
              </a:rPr>
              <a:t> and at the end of the release check if all objectives (</a:t>
            </a:r>
            <a:r>
              <a:rPr lang="en-US" altLang="zh-CN" sz="1100" dirty="0" err="1">
                <a:solidFill>
                  <a:prstClr val="black"/>
                </a:solidFill>
                <a:latin typeface="+mn-lt"/>
              </a:rPr>
              <a:t>WoPs</a:t>
            </a:r>
            <a:r>
              <a:rPr lang="en-US" altLang="zh-CN" sz="1100" dirty="0">
                <a:solidFill>
                  <a:prstClr val="black"/>
                </a:solidFill>
                <a:latin typeface="+mn-lt"/>
              </a:rPr>
              <a:t>) have been addressed with some contributions (and how many were agreed).</a:t>
            </a:r>
          </a:p>
          <a:p>
            <a:pPr defTabSz="1219170" eaLnBrk="1" fontAlgn="auto" hangingPunct="1">
              <a:spcBef>
                <a:spcPts val="0"/>
              </a:spcBef>
              <a:spcAft>
                <a:spcPts val="0"/>
              </a:spcAft>
              <a:defRPr/>
            </a:pPr>
            <a:endParaRPr lang="en-US" altLang="zh-CN" sz="1000" dirty="0">
              <a:solidFill>
                <a:prstClr val="black"/>
              </a:solidFill>
              <a:latin typeface="+mn-lt"/>
              <a:cs typeface="Arial" charset="0"/>
            </a:endParaRPr>
          </a:p>
          <a:p>
            <a:pPr defTabSz="1219170" eaLnBrk="1" fontAlgn="auto" hangingPunct="1">
              <a:spcBef>
                <a:spcPts val="0"/>
              </a:spcBef>
              <a:spcAft>
                <a:spcPts val="0"/>
              </a:spcAft>
              <a:defRPr/>
            </a:pPr>
            <a:r>
              <a:rPr lang="en-US" altLang="zh-CN" sz="1200" b="1" smtClean="0">
                <a:solidFill>
                  <a:srgbClr val="0000FF"/>
                </a:solidFill>
                <a:latin typeface="+mn-lt"/>
                <a:cs typeface="Arial" charset="0"/>
              </a:rPr>
              <a:t>Latest version of WoP is captured in S5-224345 </a:t>
            </a:r>
            <a:r>
              <a:rPr lang="en-US" altLang="zh-CN" sz="1200" b="1" dirty="0">
                <a:solidFill>
                  <a:srgbClr val="0000FF"/>
                </a:solidFill>
                <a:latin typeface="+mn-lt"/>
                <a:cs typeface="Arial" charset="0"/>
              </a:rPr>
              <a:t>Collection of Rel-18 3GPP SA5 OAM </a:t>
            </a:r>
            <a:r>
              <a:rPr lang="en-US" altLang="zh-CN" sz="1200" b="1" dirty="0" err="1">
                <a:solidFill>
                  <a:srgbClr val="0000FF"/>
                </a:solidFill>
                <a:latin typeface="+mn-lt"/>
                <a:cs typeface="Arial" charset="0"/>
              </a:rPr>
              <a:t>WoPs</a:t>
            </a:r>
            <a:endParaRPr lang="zh-CN" altLang="zh-CN" sz="1200" b="1" dirty="0">
              <a:solidFill>
                <a:srgbClr val="0000FF"/>
              </a:solidFill>
              <a:latin typeface="+mn-lt"/>
              <a:cs typeface="Arial" charset="0"/>
            </a:endParaRPr>
          </a:p>
          <a:p>
            <a:pPr lvl="1" defTabSz="1219170">
              <a:defRPr/>
            </a:pPr>
            <a:r>
              <a:rPr lang="en-US" altLang="zh-CN" sz="1000" dirty="0">
                <a:latin typeface="+mn-lt"/>
              </a:rPr>
              <a:t>We ask every rapporteur to provide proposal to update the </a:t>
            </a:r>
            <a:r>
              <a:rPr lang="en-US" altLang="zh-CN" sz="1000" dirty="0" err="1">
                <a:latin typeface="+mn-lt"/>
              </a:rPr>
              <a:t>WoP</a:t>
            </a:r>
            <a:r>
              <a:rPr lang="en-US" altLang="zh-CN" sz="1000" dirty="0">
                <a:latin typeface="+mn-lt"/>
              </a:rPr>
              <a:t> if needed. </a:t>
            </a:r>
            <a:endParaRPr lang="en-US" altLang="zh-CN" sz="1000" dirty="0">
              <a:solidFill>
                <a:prstClr val="black"/>
              </a:solidFill>
              <a:latin typeface="+mn-lt"/>
            </a:endParaRPr>
          </a:p>
        </p:txBody>
      </p:sp>
    </p:spTree>
    <p:extLst>
      <p:ext uri="{BB962C8B-B14F-4D97-AF65-F5344CB8AC3E}">
        <p14:creationId xmlns:p14="http://schemas.microsoft.com/office/powerpoint/2010/main" val="2495615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OAM General Topics (Forge collaboration with CT) (1/2)</a:t>
            </a:r>
            <a:endParaRPr lang="sv-SE" sz="2800" kern="0" dirty="0"/>
          </a:p>
        </p:txBody>
      </p:sp>
      <p:sp>
        <p:nvSpPr>
          <p:cNvPr id="8" name="矩形 7"/>
          <p:cNvSpPr/>
          <p:nvPr/>
        </p:nvSpPr>
        <p:spPr>
          <a:xfrm>
            <a:off x="205572" y="540034"/>
            <a:ext cx="11497330" cy="5693866"/>
          </a:xfrm>
          <a:prstGeom prst="rect">
            <a:avLst/>
          </a:prstGeom>
          <a:solidFill>
            <a:schemeClr val="bg1"/>
          </a:solidFill>
        </p:spPr>
        <p:txBody>
          <a:bodyPr wrap="square">
            <a:spAutoFit/>
          </a:bodyPr>
          <a:lstStyle/>
          <a:p>
            <a:pPr defTabSz="1219170" eaLnBrk="1" fontAlgn="auto" hangingPunct="1">
              <a:spcBef>
                <a:spcPts val="0"/>
              </a:spcBef>
              <a:spcAft>
                <a:spcPts val="0"/>
              </a:spcAft>
              <a:defRPr/>
            </a:pPr>
            <a:r>
              <a:rPr lang="en-US" altLang="zh-CN" sz="1400" b="1" dirty="0">
                <a:solidFill>
                  <a:srgbClr val="0000FF"/>
                </a:solidFill>
                <a:latin typeface="+mn-lt"/>
                <a:cs typeface="Arial" charset="0"/>
              </a:rPr>
              <a:t>Forge collaboration background information: </a:t>
            </a:r>
          </a:p>
          <a:p>
            <a:pPr marL="228600" indent="-228600" defTabSz="1219170" eaLnBrk="1" fontAlgn="auto" hangingPunct="1">
              <a:spcBef>
                <a:spcPts val="0"/>
              </a:spcBef>
              <a:spcAft>
                <a:spcPts val="0"/>
              </a:spcAft>
              <a:buAutoNum type="arabicPeriod"/>
              <a:defRPr/>
            </a:pPr>
            <a:r>
              <a:rPr lang="en-US" altLang="zh-CN" sz="1400" b="1" dirty="0">
                <a:solidFill>
                  <a:prstClr val="black"/>
                </a:solidFill>
                <a:latin typeface="+mn-lt"/>
                <a:cs typeface="Arial" charset="0"/>
              </a:rPr>
              <a:t>SA approved forge structure: SP-220341 Proposed recommendations on Storage of 3GPP </a:t>
            </a:r>
            <a:r>
              <a:rPr lang="en-US" altLang="zh-CN" sz="1400" b="1" dirty="0" err="1">
                <a:solidFill>
                  <a:prstClr val="black"/>
                </a:solidFill>
                <a:latin typeface="+mn-lt"/>
                <a:cs typeface="Arial" charset="0"/>
              </a:rPr>
              <a:t>OpenAPI</a:t>
            </a:r>
            <a:r>
              <a:rPr lang="en-US" altLang="zh-CN" sz="1400" b="1" dirty="0">
                <a:solidFill>
                  <a:prstClr val="black"/>
                </a:solidFill>
                <a:latin typeface="+mn-lt"/>
                <a:cs typeface="Arial" charset="0"/>
              </a:rPr>
              <a:t> specification files in 3GPP Forge</a:t>
            </a:r>
          </a:p>
          <a:p>
            <a:pPr marL="228600" indent="-228600" defTabSz="1219170" eaLnBrk="1" fontAlgn="auto" hangingPunct="1">
              <a:spcBef>
                <a:spcPts val="0"/>
              </a:spcBef>
              <a:spcAft>
                <a:spcPts val="0"/>
              </a:spcAft>
              <a:buAutoNum type="arabicPeriod"/>
              <a:defRPr/>
            </a:pPr>
            <a:r>
              <a:rPr lang="en-US" altLang="zh-CN" sz="1400" b="1" dirty="0">
                <a:solidFill>
                  <a:prstClr val="black"/>
                </a:solidFill>
                <a:latin typeface="+mn-lt"/>
                <a:cs typeface="Arial" charset="0"/>
              </a:rPr>
              <a:t>Request from CT Chair and CT expect: </a:t>
            </a:r>
          </a:p>
          <a:p>
            <a:pPr marL="228600" indent="-22860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mn-lt"/>
                <a:cs typeface="Arial" charset="0"/>
              </a:rPr>
              <a:t>A. Update the file names to start with TS number, Correct internal references to common </a:t>
            </a:r>
            <a:r>
              <a:rPr lang="en-US" altLang="zh-CN" sz="1400" dirty="0" err="1">
                <a:solidFill>
                  <a:prstClr val="black"/>
                </a:solidFill>
                <a:latin typeface="+mn-lt"/>
                <a:cs typeface="Arial" charset="0"/>
              </a:rPr>
              <a:t>defs</a:t>
            </a:r>
            <a:r>
              <a:rPr lang="en-US" altLang="zh-CN" sz="1400" dirty="0">
                <a:solidFill>
                  <a:prstClr val="black"/>
                </a:solidFill>
                <a:latin typeface="+mn-lt"/>
                <a:cs typeface="Arial" charset="0"/>
              </a:rPr>
              <a:t> (and other SA5 spec) to take into account the file name update</a:t>
            </a:r>
          </a:p>
          <a:p>
            <a:pPr marL="228600" indent="-22860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mn-lt"/>
                <a:cs typeface="Arial" charset="0"/>
              </a:rPr>
              <a:t>B. Use relative URIs to refer to external specifications (e.g. TS29571)</a:t>
            </a:r>
          </a:p>
          <a:p>
            <a:pPr marL="228600" indent="-22860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mn-lt"/>
                <a:cs typeface="Arial" charset="0"/>
              </a:rPr>
              <a:t>C: “</a:t>
            </a:r>
            <a:r>
              <a:rPr lang="en-US" altLang="zh-CN" sz="1400" dirty="0" err="1">
                <a:solidFill>
                  <a:prstClr val="black"/>
                </a:solidFill>
                <a:latin typeface="+mn-lt"/>
                <a:cs typeface="Arial" charset="0"/>
              </a:rPr>
              <a:t>comDefs.yaml</a:t>
            </a:r>
            <a:r>
              <a:rPr lang="en-US" altLang="zh-CN" sz="1400" dirty="0">
                <a:solidFill>
                  <a:prstClr val="black"/>
                </a:solidFill>
                <a:latin typeface="+mn-lt"/>
                <a:cs typeface="Arial" charset="0"/>
              </a:rPr>
              <a:t>" and “"</a:t>
            </a:r>
            <a:r>
              <a:rPr lang="en-US" altLang="zh-CN" sz="1400" dirty="0" err="1">
                <a:solidFill>
                  <a:prstClr val="black"/>
                </a:solidFill>
                <a:latin typeface="+mn-lt"/>
                <a:cs typeface="Arial" charset="0"/>
              </a:rPr>
              <a:t>coslaNrm.yaml</a:t>
            </a:r>
            <a:r>
              <a:rPr lang="en-US" altLang="zh-CN" sz="1400" dirty="0">
                <a:solidFill>
                  <a:prstClr val="black"/>
                </a:solidFill>
                <a:latin typeface="+mn-lt"/>
                <a:cs typeface="Arial" charset="0"/>
              </a:rPr>
              <a:t>"</a:t>
            </a:r>
            <a:endParaRPr lang="en-US" altLang="zh-CN" sz="1400" b="1" dirty="0">
              <a:solidFill>
                <a:prstClr val="black"/>
              </a:solidFill>
              <a:latin typeface="+mn-lt"/>
              <a:cs typeface="Arial" charset="0"/>
            </a:endParaRPr>
          </a:p>
          <a:p>
            <a:pPr defTabSz="1219170" eaLnBrk="1" fontAlgn="auto" hangingPunct="1">
              <a:spcBef>
                <a:spcPts val="0"/>
              </a:spcBef>
              <a:spcAft>
                <a:spcPts val="0"/>
              </a:spcAft>
              <a:defRPr/>
            </a:pPr>
            <a:endParaRPr lang="en-US" altLang="zh-CN" sz="1400" b="1" dirty="0">
              <a:solidFill>
                <a:srgbClr val="0000FF"/>
              </a:solidFill>
              <a:latin typeface="+mn-lt"/>
              <a:cs typeface="Arial" charset="0"/>
            </a:endParaRPr>
          </a:p>
          <a:p>
            <a:pPr defTabSz="1219170" eaLnBrk="1" fontAlgn="auto" hangingPunct="1">
              <a:spcBef>
                <a:spcPts val="0"/>
              </a:spcBef>
              <a:spcAft>
                <a:spcPts val="0"/>
              </a:spcAft>
              <a:defRPr/>
            </a:pPr>
            <a:r>
              <a:rPr lang="en-US" altLang="zh-CN" sz="1400" b="1" dirty="0">
                <a:solidFill>
                  <a:srgbClr val="0000FF"/>
                </a:solidFill>
                <a:latin typeface="+mn-lt"/>
                <a:cs typeface="Arial" charset="0"/>
              </a:rPr>
              <a:t>Summary of the update in SA5#142e&amp;#143e:  All requests related to A-B-C from CT Chair and CT expert are completed. </a:t>
            </a:r>
          </a:p>
          <a:p>
            <a:pPr lvl="1" defTabSz="1219170" eaLnBrk="1" fontAlgn="auto" hangingPunct="1">
              <a:spcBef>
                <a:spcPts val="0"/>
              </a:spcBef>
              <a:spcAft>
                <a:spcPts val="0"/>
              </a:spcAft>
              <a:defRPr/>
            </a:pPr>
            <a:r>
              <a:rPr lang="en-US" altLang="zh-CN" sz="1400" b="1" dirty="0">
                <a:solidFill>
                  <a:srgbClr val="0000FF"/>
                </a:solidFill>
                <a:latin typeface="+mn-lt"/>
                <a:cs typeface="Arial" charset="0"/>
              </a:rPr>
              <a:t>A. SA5 </a:t>
            </a:r>
            <a:r>
              <a:rPr lang="en-US" altLang="zh-CN" sz="1400" b="1" dirty="0" err="1">
                <a:solidFill>
                  <a:srgbClr val="0000FF"/>
                </a:solidFill>
                <a:latin typeface="+mn-lt"/>
                <a:cs typeface="Arial" charset="0"/>
              </a:rPr>
              <a:t>OpenAPI</a:t>
            </a:r>
            <a:r>
              <a:rPr lang="en-US" altLang="zh-CN" sz="1400" b="1" dirty="0">
                <a:solidFill>
                  <a:srgbClr val="0000FF"/>
                </a:solidFill>
                <a:latin typeface="+mn-lt"/>
                <a:cs typeface="Arial" charset="0"/>
              </a:rPr>
              <a:t> file name is fully aligned with the naming convention as CT, see the following examples how it look like. </a:t>
            </a:r>
          </a:p>
          <a:p>
            <a:pPr lvl="2" defTabSz="1219170" eaLnBrk="1" fontAlgn="auto" hangingPunct="1">
              <a:spcBef>
                <a:spcPts val="0"/>
              </a:spcBef>
              <a:spcAft>
                <a:spcPts val="0"/>
              </a:spcAft>
              <a:defRPr/>
            </a:pPr>
            <a:r>
              <a:rPr lang="en-US" altLang="zh-CN" sz="1400" dirty="0">
                <a:latin typeface="+mn-lt"/>
                <a:cs typeface="Arial" charset="0"/>
              </a:rPr>
              <a:t>TS28541_5GcNrm.yaml                               TS28541_NrNrm.yaml</a:t>
            </a:r>
          </a:p>
          <a:p>
            <a:pPr lvl="2" defTabSz="1219170" eaLnBrk="1" fontAlgn="auto" hangingPunct="1">
              <a:spcBef>
                <a:spcPts val="0"/>
              </a:spcBef>
              <a:spcAft>
                <a:spcPts val="0"/>
              </a:spcAft>
              <a:defRPr/>
            </a:pPr>
            <a:r>
              <a:rPr lang="en-US" altLang="zh-CN" sz="1400" dirty="0">
                <a:latin typeface="+mn-lt"/>
                <a:cs typeface="Arial" charset="0"/>
              </a:rPr>
              <a:t>TS28532_FaultMnS.yaml                             TS28541_SliceNrm.yaml</a:t>
            </a:r>
          </a:p>
          <a:p>
            <a:pPr lvl="2" defTabSz="1219170" eaLnBrk="1" fontAlgn="auto" hangingPunct="1">
              <a:spcBef>
                <a:spcPts val="0"/>
              </a:spcBef>
              <a:spcAft>
                <a:spcPts val="0"/>
              </a:spcAft>
              <a:defRPr/>
            </a:pPr>
            <a:r>
              <a:rPr lang="en-US" altLang="zh-CN" sz="1400" dirty="0">
                <a:latin typeface="+mn-lt"/>
                <a:cs typeface="Arial" charset="0"/>
              </a:rPr>
              <a:t>TS28532_FileDataReportingMnS.yaml     TS28550_PerfMeasJobCtrlMnS.yaml</a:t>
            </a:r>
          </a:p>
          <a:p>
            <a:pPr lvl="2" defTabSz="1219170" eaLnBrk="1" fontAlgn="auto" hangingPunct="1">
              <a:spcBef>
                <a:spcPts val="0"/>
              </a:spcBef>
              <a:spcAft>
                <a:spcPts val="0"/>
              </a:spcAft>
              <a:defRPr/>
            </a:pPr>
            <a:r>
              <a:rPr lang="en-US" altLang="zh-CN" sz="1400" dirty="0">
                <a:latin typeface="+mn-lt"/>
                <a:cs typeface="Arial" charset="0"/>
              </a:rPr>
              <a:t>TS28532_HeartbeatNtf.yaml                      TS28623_ComDefs.yaml</a:t>
            </a:r>
          </a:p>
          <a:p>
            <a:pPr lvl="2" defTabSz="1219170" eaLnBrk="1" fontAlgn="auto" hangingPunct="1">
              <a:spcBef>
                <a:spcPts val="0"/>
              </a:spcBef>
              <a:spcAft>
                <a:spcPts val="0"/>
              </a:spcAft>
              <a:defRPr/>
            </a:pPr>
            <a:r>
              <a:rPr lang="en-US" altLang="zh-CN" sz="1400" dirty="0">
                <a:latin typeface="+mn-lt"/>
                <a:cs typeface="Arial" charset="0"/>
              </a:rPr>
              <a:t>TS28532_PerfMnS.yaml                               TS28623_GenericNrm.yaml</a:t>
            </a:r>
          </a:p>
          <a:p>
            <a:pPr lvl="2" defTabSz="1219170" eaLnBrk="1" fontAlgn="auto" hangingPunct="1">
              <a:spcBef>
                <a:spcPts val="0"/>
              </a:spcBef>
              <a:spcAft>
                <a:spcPts val="0"/>
              </a:spcAft>
              <a:defRPr/>
            </a:pPr>
            <a:r>
              <a:rPr lang="en-US" altLang="zh-CN" sz="1400" dirty="0">
                <a:latin typeface="+mn-lt"/>
                <a:cs typeface="Arial" charset="0"/>
              </a:rPr>
              <a:t>TS28532_ProvMnS.yaml                              TS29512_Npcf_SMPolicyControl.yaml</a:t>
            </a:r>
          </a:p>
          <a:p>
            <a:pPr lvl="2" defTabSz="1219170" eaLnBrk="1" fontAlgn="auto" hangingPunct="1">
              <a:spcBef>
                <a:spcPts val="0"/>
              </a:spcBef>
              <a:spcAft>
                <a:spcPts val="0"/>
              </a:spcAft>
              <a:defRPr/>
            </a:pPr>
            <a:r>
              <a:rPr lang="en-US" altLang="zh-CN" sz="1400" dirty="0">
                <a:latin typeface="+mn-lt"/>
                <a:cs typeface="Arial" charset="0"/>
              </a:rPr>
              <a:t>TS28532_StreamingDataMnS.yaml           TS29514_Npcf_PolicyAuthorization.yaml</a:t>
            </a:r>
          </a:p>
          <a:p>
            <a:pPr lvl="2" defTabSz="1219170" eaLnBrk="1" fontAlgn="auto" hangingPunct="1">
              <a:spcBef>
                <a:spcPts val="0"/>
              </a:spcBef>
              <a:spcAft>
                <a:spcPts val="0"/>
              </a:spcAft>
              <a:defRPr/>
            </a:pPr>
            <a:r>
              <a:rPr lang="en-US" altLang="zh-CN" sz="1400" dirty="0">
                <a:latin typeface="+mn-lt"/>
                <a:cs typeface="Arial" charset="0"/>
              </a:rPr>
              <a:t>TS28536_CoslaNrm.yaml                             TS29571_CommonData.yaml</a:t>
            </a:r>
          </a:p>
          <a:p>
            <a:pPr lvl="2" defTabSz="1219170" eaLnBrk="1" fontAlgn="auto" hangingPunct="1">
              <a:spcBef>
                <a:spcPts val="0"/>
              </a:spcBef>
              <a:spcAft>
                <a:spcPts val="0"/>
              </a:spcAft>
              <a:defRPr/>
            </a:pPr>
            <a:r>
              <a:rPr lang="en-US" altLang="zh-CN" sz="1400" dirty="0">
                <a:latin typeface="+mn-lt"/>
                <a:cs typeface="Arial" charset="0"/>
              </a:rPr>
              <a:t>(Also the reference inside will also be updated)</a:t>
            </a:r>
          </a:p>
          <a:p>
            <a:pPr lvl="1" defTabSz="1219170" eaLnBrk="1" fontAlgn="auto" hangingPunct="1">
              <a:spcBef>
                <a:spcPts val="0"/>
              </a:spcBef>
              <a:spcAft>
                <a:spcPts val="0"/>
              </a:spcAft>
              <a:defRPr/>
            </a:pPr>
            <a:r>
              <a:rPr lang="en-US" altLang="zh-CN" sz="1400" b="1" dirty="0">
                <a:solidFill>
                  <a:srgbClr val="0000FF"/>
                </a:solidFill>
                <a:latin typeface="+mn-lt"/>
                <a:cs typeface="Arial" charset="0"/>
              </a:rPr>
              <a:t>B. Relative URIs are used to external specifications, see the following example in S5-223048.</a:t>
            </a:r>
          </a:p>
          <a:p>
            <a:pPr lvl="1" defTabSz="1219170" eaLnBrk="1" fontAlgn="auto" hangingPunct="1">
              <a:spcBef>
                <a:spcPts val="0"/>
              </a:spcBef>
              <a:spcAft>
                <a:spcPts val="0"/>
              </a:spcAft>
              <a:defRPr/>
            </a:pPr>
            <a:endParaRPr lang="en-US" altLang="zh-CN" sz="1400" b="1" dirty="0">
              <a:solidFill>
                <a:srgbClr val="0000FF"/>
              </a:solidFill>
              <a:latin typeface="+mn-lt"/>
              <a:cs typeface="Arial" charset="0"/>
            </a:endParaRPr>
          </a:p>
          <a:p>
            <a:pPr lvl="1" defTabSz="1219170" eaLnBrk="1" fontAlgn="auto" hangingPunct="1">
              <a:spcBef>
                <a:spcPts val="0"/>
              </a:spcBef>
              <a:spcAft>
                <a:spcPts val="0"/>
              </a:spcAft>
              <a:defRPr/>
            </a:pPr>
            <a:endParaRPr lang="en-US" altLang="zh-CN" sz="1400" b="1" dirty="0">
              <a:solidFill>
                <a:srgbClr val="0000FF"/>
              </a:solidFill>
              <a:latin typeface="+mn-lt"/>
              <a:cs typeface="Arial" charset="0"/>
            </a:endParaRPr>
          </a:p>
          <a:p>
            <a:pPr lvl="1" defTabSz="1219170" eaLnBrk="1" fontAlgn="auto" hangingPunct="1">
              <a:spcBef>
                <a:spcPts val="0"/>
              </a:spcBef>
              <a:spcAft>
                <a:spcPts val="0"/>
              </a:spcAft>
              <a:defRPr/>
            </a:pPr>
            <a:endParaRPr lang="en-US" altLang="zh-CN" sz="1400" b="1" dirty="0">
              <a:solidFill>
                <a:srgbClr val="0000FF"/>
              </a:solidFill>
              <a:latin typeface="+mn-lt"/>
              <a:cs typeface="Arial" charset="0"/>
            </a:endParaRPr>
          </a:p>
          <a:p>
            <a:pPr lvl="1" defTabSz="1219170" eaLnBrk="1" fontAlgn="auto" hangingPunct="1">
              <a:spcBef>
                <a:spcPts val="0"/>
              </a:spcBef>
              <a:spcAft>
                <a:spcPts val="0"/>
              </a:spcAft>
              <a:defRPr/>
            </a:pPr>
            <a:endParaRPr lang="en-US" altLang="zh-CN" sz="1400" b="1" dirty="0">
              <a:solidFill>
                <a:srgbClr val="0000FF"/>
              </a:solidFill>
              <a:latin typeface="+mn-lt"/>
              <a:cs typeface="Arial" charset="0"/>
            </a:endParaRPr>
          </a:p>
          <a:p>
            <a:pPr lvl="1" defTabSz="1219170" eaLnBrk="1" fontAlgn="auto" hangingPunct="1">
              <a:spcBef>
                <a:spcPts val="0"/>
              </a:spcBef>
              <a:spcAft>
                <a:spcPts val="0"/>
              </a:spcAft>
              <a:defRPr/>
            </a:pPr>
            <a:endParaRPr lang="en-US" altLang="zh-CN" sz="1400" dirty="0">
              <a:latin typeface="+mn-lt"/>
            </a:endParaRPr>
          </a:p>
          <a:p>
            <a:pPr lvl="1" defTabSz="1219170" eaLnBrk="1" fontAlgn="auto" hangingPunct="1">
              <a:spcBef>
                <a:spcPts val="0"/>
              </a:spcBef>
              <a:spcAft>
                <a:spcPts val="0"/>
              </a:spcAft>
              <a:defRPr/>
            </a:pPr>
            <a:r>
              <a:rPr lang="en-US" altLang="zh-CN" sz="1400" b="1" dirty="0">
                <a:solidFill>
                  <a:srgbClr val="0000FF"/>
                </a:solidFill>
                <a:latin typeface="+mn-lt"/>
                <a:cs typeface="Arial" charset="0"/>
              </a:rPr>
              <a:t>C. YAML syntax issues in “</a:t>
            </a:r>
            <a:r>
              <a:rPr lang="en-US" altLang="zh-CN" sz="1400" b="1" dirty="0" err="1">
                <a:solidFill>
                  <a:srgbClr val="0000FF"/>
                </a:solidFill>
                <a:latin typeface="+mn-lt"/>
                <a:cs typeface="Arial" charset="0"/>
              </a:rPr>
              <a:t>comDefs.yaml</a:t>
            </a:r>
            <a:r>
              <a:rPr lang="en-US" altLang="zh-CN" sz="1400" b="1" dirty="0">
                <a:solidFill>
                  <a:srgbClr val="0000FF"/>
                </a:solidFill>
                <a:latin typeface="+mn-lt"/>
                <a:cs typeface="Arial" charset="0"/>
              </a:rPr>
              <a:t>" and "</a:t>
            </a:r>
            <a:r>
              <a:rPr lang="en-US" altLang="zh-CN" sz="1400" b="1" dirty="0" err="1">
                <a:solidFill>
                  <a:srgbClr val="0000FF"/>
                </a:solidFill>
                <a:latin typeface="+mn-lt"/>
                <a:cs typeface="Arial" charset="0"/>
              </a:rPr>
              <a:t>coslaNrm.yaml</a:t>
            </a:r>
            <a:r>
              <a:rPr lang="en-US" altLang="zh-CN" sz="1400" b="1" dirty="0">
                <a:solidFill>
                  <a:srgbClr val="0000FF"/>
                </a:solidFill>
                <a:latin typeface="+mn-lt"/>
                <a:cs typeface="Arial" charset="0"/>
              </a:rPr>
              <a:t>“ are corrected. </a:t>
            </a:r>
            <a:endParaRPr lang="en-US" altLang="zh-CN" sz="1050" dirty="0">
              <a:solidFill>
                <a:prstClr val="black"/>
              </a:solidFill>
              <a:latin typeface="+mn-lt"/>
              <a:cs typeface="Arial" charset="0"/>
            </a:endParaRPr>
          </a:p>
        </p:txBody>
      </p:sp>
      <p:pic>
        <p:nvPicPr>
          <p:cNvPr id="1029" name="Picture 5" descr="C:\Users\z00340018\AppData\Roaming\eSpace_Desktop\UserData\z00340018\imagefiles\6B444161-FEBE-483B-A3F9-11A26BC9E8E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368" y="4918943"/>
            <a:ext cx="5330455" cy="891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464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OAM General Topics (Forge collaboration with CT) (2/2)</a:t>
            </a:r>
            <a:endParaRPr lang="sv-SE" sz="2800" kern="0" dirty="0"/>
          </a:p>
        </p:txBody>
      </p:sp>
      <p:sp>
        <p:nvSpPr>
          <p:cNvPr id="8" name="矩形 7"/>
          <p:cNvSpPr/>
          <p:nvPr/>
        </p:nvSpPr>
        <p:spPr>
          <a:xfrm>
            <a:off x="80397" y="464947"/>
            <a:ext cx="11447896" cy="6317114"/>
          </a:xfrm>
          <a:prstGeom prst="rect">
            <a:avLst/>
          </a:prstGeom>
          <a:solidFill>
            <a:schemeClr val="bg1"/>
          </a:solidFill>
        </p:spPr>
        <p:txBody>
          <a:bodyPr wrap="square">
            <a:spAutoFit/>
          </a:bodyPr>
          <a:lstStyle/>
          <a:p>
            <a:pPr lvl="0" defTabSz="1219170" eaLnBrk="1" fontAlgn="auto" hangingPunct="1">
              <a:spcBef>
                <a:spcPts val="0"/>
              </a:spcBef>
              <a:spcAft>
                <a:spcPts val="0"/>
              </a:spcAft>
              <a:defRPr/>
            </a:pPr>
            <a:r>
              <a:rPr lang="en-US" altLang="zh-CN" sz="1200" b="1" dirty="0">
                <a:solidFill>
                  <a:srgbClr val="0000FF"/>
                </a:solidFill>
                <a:latin typeface="Calibri"/>
                <a:cs typeface="Arial" charset="0"/>
              </a:rPr>
              <a:t>Progress in SA5#142e:</a:t>
            </a:r>
          </a:p>
          <a:p>
            <a:pPr lvl="0" defTabSz="1219170" eaLnBrk="1" fontAlgn="auto" hangingPunct="1">
              <a:spcBef>
                <a:spcPts val="0"/>
              </a:spcBef>
              <a:spcAft>
                <a:spcPts val="0"/>
              </a:spcAft>
              <a:defRPr/>
            </a:pPr>
            <a:r>
              <a:rPr lang="en-US" altLang="zh-CN" sz="1200" b="1" dirty="0">
                <a:solidFill>
                  <a:prstClr val="black"/>
                </a:solidFill>
                <a:latin typeface="Calibri"/>
                <a:cs typeface="Arial" charset="0"/>
              </a:rPr>
              <a:t>1. List of SA5#142e agreed </a:t>
            </a:r>
            <a:r>
              <a:rPr lang="en-US" altLang="zh-CN" sz="1200" b="1" dirty="0" err="1">
                <a:solidFill>
                  <a:prstClr val="black"/>
                </a:solidFill>
                <a:latin typeface="Calibri"/>
                <a:cs typeface="Arial" charset="0"/>
              </a:rPr>
              <a:t>tdocs</a:t>
            </a:r>
            <a:r>
              <a:rPr lang="en-US" altLang="zh-CN" sz="1200" b="1" dirty="0">
                <a:solidFill>
                  <a:prstClr val="black"/>
                </a:solidFill>
                <a:latin typeface="Calibri"/>
                <a:cs typeface="Arial" charset="0"/>
              </a:rPr>
              <a:t>: </a:t>
            </a:r>
          </a:p>
          <a:p>
            <a:pPr lvl="0" algn="just">
              <a:spcAft>
                <a:spcPts val="0"/>
              </a:spcAft>
            </a:pPr>
            <a:r>
              <a:rPr lang="en-US" altLang="zh-CN" sz="1200" b="1" dirty="0">
                <a:solidFill>
                  <a:prstClr val="black"/>
                </a:solidFill>
                <a:latin typeface="Calibri"/>
              </a:rPr>
              <a:t>Collaboration with CT on Forge (TS 32.312&amp;28.532&amp;28.536&amp;28.538&amp;28.541&amp;28.550&amp;28.622&amp;28.623): </a:t>
            </a:r>
            <a:endParaRPr lang="zh-CN" altLang="zh-CN" sz="1200" dirty="0">
              <a:solidFill>
                <a:prstClr val="black"/>
              </a:solidFill>
              <a:latin typeface="Calibri"/>
            </a:endParaRPr>
          </a:p>
          <a:p>
            <a:pPr lvl="0" algn="just">
              <a:spcAft>
                <a:spcPts val="0"/>
              </a:spcAft>
            </a:pPr>
            <a:r>
              <a:rPr lang="en-US" altLang="zh-CN" sz="1000" dirty="0">
                <a:solidFill>
                  <a:prstClr val="black"/>
                </a:solidFill>
                <a:latin typeface="Calibri"/>
              </a:rPr>
              <a:t>[SA5#142e], 6.3-MAINT, S5-222384 Rel-17 CR TS 28.312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r>
              <a:rPr lang="en-US" altLang="zh-CN" sz="1000" dirty="0" err="1">
                <a:solidFill>
                  <a:prstClr val="black"/>
                </a:solidFill>
                <a:latin typeface="Calibri"/>
              </a:rPr>
              <a:t>intentNrm</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[SA5#142e], 6.3-MAINT, GROUP#1 (S5-222580/S5-222502) Draft CR 28.532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[SA5#142e], 6.3-MAINT, S5-222382 Rel-16 CR TS 28.536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r>
              <a:rPr lang="en-US" altLang="zh-CN" sz="1000" dirty="0" err="1">
                <a:solidFill>
                  <a:prstClr val="black"/>
                </a:solidFill>
                <a:latin typeface="Calibri"/>
              </a:rPr>
              <a:t>coslaNrm</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[SA5#142e], 6.3-MAINT, S5-222385 Rel-17 CR TS 28.538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r>
              <a:rPr lang="en-US" altLang="zh-CN" sz="1000" dirty="0" err="1">
                <a:solidFill>
                  <a:prstClr val="black"/>
                </a:solidFill>
                <a:latin typeface="Calibri"/>
              </a:rPr>
              <a:t>edgeNrm</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[SA5#142e], 6.3-MAINT, GROUP#2 (S5-222581/S5-222582/S5-222583) TS 28.541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change-5gcNrm-nrNRM-SliceNrm.yaml</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[SA5#142e], 6.3-MAINT, S5-222518 CT </a:t>
            </a:r>
            <a:r>
              <a:rPr lang="en-US" altLang="zh-CN" sz="1000" dirty="0" err="1">
                <a:solidFill>
                  <a:prstClr val="black"/>
                </a:solidFill>
                <a:latin typeface="Calibri"/>
              </a:rPr>
              <a:t>OpenAPI</a:t>
            </a:r>
            <a:r>
              <a:rPr lang="en-US" altLang="zh-CN" sz="1000" dirty="0">
                <a:solidFill>
                  <a:prstClr val="black"/>
                </a:solidFill>
                <a:latin typeface="Calibri"/>
              </a:rPr>
              <a:t> file relative-path URI references and dependence change for 5gcNrm.yaml</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[SA5#142e], 6.3-MAINT,S5-222503 Rel-16 Draft CR 28.550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[SA5#142e], 6.3-MAINT, GROUP#3 (S5-222584/S5-222585) TS 28.623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r>
              <a:rPr lang="en-US" altLang="zh-CN" sz="1000" dirty="0" err="1">
                <a:solidFill>
                  <a:prstClr val="black"/>
                </a:solidFill>
                <a:latin typeface="Calibri"/>
              </a:rPr>
              <a:t>comDefs</a:t>
            </a:r>
            <a:r>
              <a:rPr lang="en-US" altLang="zh-CN" sz="1000" dirty="0">
                <a:solidFill>
                  <a:prstClr val="black"/>
                </a:solidFill>
                <a:latin typeface="Calibri"/>
              </a:rPr>
              <a:t>-</a:t>
            </a:r>
            <a:r>
              <a:rPr lang="en-US" altLang="zh-CN" sz="1000" dirty="0" err="1">
                <a:solidFill>
                  <a:prstClr val="black"/>
                </a:solidFill>
                <a:latin typeface="Calibri"/>
              </a:rPr>
              <a:t>genericNRM.yaml</a:t>
            </a:r>
            <a:endParaRPr lang="en-US" altLang="zh-CN" sz="1000" b="1" dirty="0">
              <a:solidFill>
                <a:prstClr val="black"/>
              </a:solidFill>
              <a:latin typeface="Calibri"/>
              <a:cs typeface="Arial" charset="0"/>
            </a:endParaRPr>
          </a:p>
          <a:p>
            <a:pPr lvl="0" defTabSz="1219170" eaLnBrk="1" fontAlgn="auto" hangingPunct="1">
              <a:spcBef>
                <a:spcPts val="0"/>
              </a:spcBef>
              <a:spcAft>
                <a:spcPts val="0"/>
              </a:spcAft>
              <a:defRPr/>
            </a:pPr>
            <a:r>
              <a:rPr lang="en-US" altLang="zh-CN" sz="1200" b="1" dirty="0">
                <a:solidFill>
                  <a:prstClr val="black"/>
                </a:solidFill>
                <a:latin typeface="Calibri"/>
                <a:cs typeface="Arial" charset="0"/>
              </a:rPr>
              <a:t>2. Issues have been addressed in SA5#142e (corresponding to the requests A-B-C above from CT Chair and CT expect):</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cs typeface="Arial" charset="0"/>
              </a:rPr>
              <a:t>A. Filename alignment: </a:t>
            </a:r>
          </a:p>
          <a:p>
            <a:pPr lvl="0" defTabSz="1219170" eaLnBrk="1" fontAlgn="auto" hangingPunct="1">
              <a:spcBef>
                <a:spcPts val="0"/>
              </a:spcBef>
              <a:spcAft>
                <a:spcPts val="0"/>
              </a:spcAft>
              <a:defRPr/>
            </a:pPr>
            <a:r>
              <a:rPr lang="en-US" altLang="zh-CN" sz="1000" dirty="0">
                <a:solidFill>
                  <a:prstClr val="black"/>
                </a:solidFill>
                <a:latin typeface="Calibri"/>
                <a:cs typeface="Arial" charset="0"/>
              </a:rPr>
              <a:t>      a) Add TS number:  Rel-16 related </a:t>
            </a:r>
            <a:r>
              <a:rPr lang="en-US" altLang="zh-CN" sz="1000" dirty="0" err="1">
                <a:solidFill>
                  <a:prstClr val="black"/>
                </a:solidFill>
                <a:latin typeface="Calibri"/>
                <a:cs typeface="Arial" charset="0"/>
              </a:rPr>
              <a:t>draftCRs</a:t>
            </a:r>
            <a:r>
              <a:rPr lang="en-US" altLang="zh-CN" sz="1000" dirty="0">
                <a:solidFill>
                  <a:prstClr val="black"/>
                </a:solidFill>
                <a:latin typeface="Calibri"/>
                <a:cs typeface="Arial" charset="0"/>
              </a:rPr>
              <a:t> have been updated and agreed.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cs typeface="Arial" charset="0"/>
              </a:rPr>
              <a:t>B. Absolute/relative URI: Rel-16 related </a:t>
            </a:r>
            <a:r>
              <a:rPr lang="en-US" altLang="zh-CN" sz="1000" dirty="0" err="1">
                <a:solidFill>
                  <a:prstClr val="black"/>
                </a:solidFill>
                <a:latin typeface="Calibri"/>
                <a:cs typeface="Arial" charset="0"/>
              </a:rPr>
              <a:t>draftCRs</a:t>
            </a:r>
            <a:r>
              <a:rPr lang="en-US" altLang="zh-CN" sz="1000" dirty="0">
                <a:solidFill>
                  <a:prstClr val="black"/>
                </a:solidFill>
                <a:latin typeface="Calibri"/>
                <a:cs typeface="Arial" charset="0"/>
              </a:rPr>
              <a:t> have been updated and agreed. </a:t>
            </a:r>
            <a:endParaRPr lang="en-US" altLang="zh-CN" sz="1200" b="1" dirty="0">
              <a:solidFill>
                <a:srgbClr val="0000FF"/>
              </a:solidFill>
              <a:latin typeface="Calibri"/>
              <a:cs typeface="Arial" charset="0"/>
            </a:endParaRPr>
          </a:p>
          <a:p>
            <a:pPr lvl="0" defTabSz="1219170" eaLnBrk="1" fontAlgn="auto" hangingPunct="1">
              <a:spcBef>
                <a:spcPts val="0"/>
              </a:spcBef>
              <a:spcAft>
                <a:spcPts val="0"/>
              </a:spcAft>
              <a:defRPr/>
            </a:pPr>
            <a:r>
              <a:rPr lang="en-US" altLang="zh-CN" sz="1200" b="1" dirty="0">
                <a:solidFill>
                  <a:srgbClr val="0000FF"/>
                </a:solidFill>
                <a:latin typeface="Calibri"/>
                <a:cs typeface="Arial" charset="0"/>
              </a:rPr>
              <a:t>Progress in SA5#143e :</a:t>
            </a:r>
          </a:p>
          <a:p>
            <a:pPr lvl="0" algn="just">
              <a:spcAft>
                <a:spcPts val="0"/>
              </a:spcAft>
            </a:pPr>
            <a:r>
              <a:rPr lang="en-US" altLang="zh-CN" sz="1000" b="1" dirty="0">
                <a:solidFill>
                  <a:prstClr val="black"/>
                </a:solidFill>
                <a:cs typeface="Arial" charset="0"/>
              </a:rPr>
              <a:t>1. List of SA5#143e agreed </a:t>
            </a:r>
            <a:r>
              <a:rPr lang="en-US" altLang="zh-CN" sz="1000" b="1" dirty="0" err="1">
                <a:solidFill>
                  <a:prstClr val="black"/>
                </a:solidFill>
                <a:cs typeface="Arial" charset="0"/>
              </a:rPr>
              <a:t>tdocs</a:t>
            </a:r>
            <a:r>
              <a:rPr lang="en-US" altLang="zh-CN" sz="1000" b="1" dirty="0">
                <a:solidFill>
                  <a:prstClr val="black"/>
                </a:solidFill>
                <a:cs typeface="Arial" charset="0"/>
              </a:rPr>
              <a:t>: </a:t>
            </a:r>
            <a:endParaRPr lang="en-US" altLang="zh-CN" sz="1000" dirty="0">
              <a:solidFill>
                <a:prstClr val="black"/>
              </a:solidFill>
              <a:latin typeface="Calibri"/>
            </a:endParaRPr>
          </a:p>
          <a:p>
            <a:pPr lvl="0" algn="just">
              <a:spcAft>
                <a:spcPts val="0"/>
              </a:spcAft>
            </a:pPr>
            <a:r>
              <a:rPr lang="en-US" altLang="zh-CN" sz="1000" dirty="0">
                <a:solidFill>
                  <a:prstClr val="black"/>
                </a:solidFill>
                <a:latin typeface="Calibri"/>
              </a:rPr>
              <a:t>[SA5#143e], 6.3-MAINT, GROUP#1 (S5-223527/S5-223528/S5-223529/S5-223530/S5-223531/S5-223532) CR TS 28.541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change-5gcNrm-nrNRM-SliceNrm</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[SA5#143e], 6.3-MAINT, GROUP#2 (S5-223533/S5-223534/S5-223535/S5-223536) CR TS 28.623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r>
              <a:rPr lang="en-US" altLang="zh-CN" sz="1000" dirty="0" err="1">
                <a:solidFill>
                  <a:prstClr val="black"/>
                </a:solidFill>
                <a:latin typeface="Calibri"/>
              </a:rPr>
              <a:t>comDefs</a:t>
            </a:r>
            <a:r>
              <a:rPr lang="en-US" altLang="zh-CN" sz="1000" dirty="0">
                <a:solidFill>
                  <a:prstClr val="black"/>
                </a:solidFill>
                <a:latin typeface="Calibri"/>
              </a:rPr>
              <a:t>- </a:t>
            </a:r>
            <a:r>
              <a:rPr lang="en-US" altLang="zh-CN" sz="1000" dirty="0" err="1">
                <a:solidFill>
                  <a:prstClr val="black"/>
                </a:solidFill>
                <a:latin typeface="Calibri"/>
              </a:rPr>
              <a:t>genericNrm</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[SA5#143e], 6.3-MAINT, GROUP#3 (S5-223068/S5-223069) CR TS 28.536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 </a:t>
            </a:r>
            <a:r>
              <a:rPr lang="en-US" altLang="zh-CN" sz="1000" dirty="0" err="1">
                <a:solidFill>
                  <a:prstClr val="black"/>
                </a:solidFill>
                <a:latin typeface="Calibri"/>
              </a:rPr>
              <a:t>coslaNrm</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[SA5#143e], 6.3-MAINT, S5-223537 Rel-17 CR TS 28.538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r>
              <a:rPr lang="en-US" altLang="zh-CN" sz="1000" dirty="0" err="1">
                <a:solidFill>
                  <a:prstClr val="black"/>
                </a:solidFill>
                <a:latin typeface="Calibri"/>
              </a:rPr>
              <a:t>edgeNrm</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[SA5#143e], 6.3-MAINT, GROUP#4 (S5-223314/ S5-223317) CR 28.550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[SA5#143e], 6.3-MAINT, GROUP#5 (S5-223312/ S5-223313/ S5-223315/ S5-223316) CR 28.532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 part1/part2</a:t>
            </a:r>
            <a:endParaRPr lang="zh-CN" altLang="zh-CN" sz="1000" dirty="0">
              <a:solidFill>
                <a:prstClr val="black"/>
              </a:solidFill>
              <a:latin typeface="Calibri"/>
            </a:endParaRPr>
          </a:p>
          <a:p>
            <a:pPr lvl="0" algn="just">
              <a:spcAft>
                <a:spcPts val="0"/>
              </a:spcAft>
            </a:pPr>
            <a:r>
              <a:rPr lang="en-US" altLang="zh-CN" sz="1000" dirty="0">
                <a:solidFill>
                  <a:prstClr val="black"/>
                </a:solidFill>
                <a:latin typeface="Calibri"/>
              </a:rPr>
              <a:t>[SA5#143e], 6.3-MAINT, GROUP#6 (S5-223538/ S5-223126) CR 28.623 </a:t>
            </a:r>
            <a:r>
              <a:rPr lang="en-US" altLang="zh-CN" sz="1000" dirty="0" err="1">
                <a:solidFill>
                  <a:prstClr val="black"/>
                </a:solidFill>
                <a:latin typeface="Calibri"/>
              </a:rPr>
              <a:t>yaml</a:t>
            </a:r>
            <a:r>
              <a:rPr lang="en-US" altLang="zh-CN" sz="1000" dirty="0">
                <a:solidFill>
                  <a:prstClr val="black"/>
                </a:solidFill>
                <a:latin typeface="Calibri"/>
              </a:rPr>
              <a:t> indentation correction for </a:t>
            </a:r>
            <a:r>
              <a:rPr lang="en-US" altLang="zh-CN" sz="1000" dirty="0" err="1">
                <a:solidFill>
                  <a:prstClr val="black"/>
                </a:solidFill>
                <a:latin typeface="Calibri"/>
              </a:rPr>
              <a:t>comDefs.yaml</a:t>
            </a:r>
            <a:endParaRPr lang="zh-CN" altLang="zh-CN" sz="1000" dirty="0">
              <a:solidFill>
                <a:prstClr val="black"/>
              </a:solidFill>
              <a:latin typeface="Calibri"/>
            </a:endParaRPr>
          </a:p>
          <a:p>
            <a:pPr lvl="0" algn="just" defTabSz="1219170">
              <a:spcAft>
                <a:spcPts val="0"/>
              </a:spcAft>
              <a:defRPr/>
            </a:pPr>
            <a:r>
              <a:rPr lang="en-US" altLang="zh-CN" sz="1000" dirty="0">
                <a:solidFill>
                  <a:prstClr val="black"/>
                </a:solidFill>
                <a:latin typeface="Calibri"/>
              </a:rPr>
              <a:t>[SA5#143e], 6.6.3-IDMS_MN, GROUP#1 (S5-223628) </a:t>
            </a:r>
            <a:r>
              <a:rPr lang="en-US" altLang="zh-CN" sz="1000" dirty="0" err="1">
                <a:solidFill>
                  <a:prstClr val="black"/>
                </a:solidFill>
                <a:latin typeface="Calibri"/>
              </a:rPr>
              <a:t>pCR</a:t>
            </a:r>
            <a:r>
              <a:rPr lang="en-US" altLang="zh-CN" sz="1000" dirty="0">
                <a:solidFill>
                  <a:prstClr val="black"/>
                </a:solidFill>
                <a:latin typeface="Calibri"/>
              </a:rPr>
              <a:t> TS 28.312 </a:t>
            </a:r>
            <a:r>
              <a:rPr lang="en-US" altLang="zh-CN" sz="1000" dirty="0" err="1">
                <a:solidFill>
                  <a:prstClr val="black"/>
                </a:solidFill>
                <a:latin typeface="Calibri"/>
              </a:rPr>
              <a:t>OpenAPI</a:t>
            </a:r>
            <a:r>
              <a:rPr lang="en-US" altLang="zh-CN" sz="1000" dirty="0">
                <a:solidFill>
                  <a:prstClr val="black"/>
                </a:solidFill>
                <a:latin typeface="Calibri"/>
              </a:rPr>
              <a:t> file name and dependence change-</a:t>
            </a:r>
            <a:r>
              <a:rPr lang="en-US" altLang="zh-CN" sz="1000" dirty="0" err="1">
                <a:solidFill>
                  <a:prstClr val="black"/>
                </a:solidFill>
                <a:latin typeface="Calibri"/>
              </a:rPr>
              <a:t>intentNrm</a:t>
            </a:r>
            <a:endParaRPr lang="en-US" altLang="zh-CN" sz="1000" dirty="0">
              <a:solidFill>
                <a:prstClr val="black"/>
              </a:solidFill>
              <a:latin typeface="Calibri"/>
            </a:endParaRPr>
          </a:p>
          <a:p>
            <a:pPr lvl="0" algn="just" defTabSz="1219170">
              <a:spcAft>
                <a:spcPts val="0"/>
              </a:spcAft>
              <a:defRPr/>
            </a:pPr>
            <a:r>
              <a:rPr lang="en-US" altLang="zh-CN" sz="1000" dirty="0">
                <a:solidFill>
                  <a:prstClr val="black"/>
                </a:solidFill>
                <a:latin typeface="Calibri"/>
              </a:rPr>
              <a:t>[SA5#143e], 6.7 S5-223048 Rel-16 TS 28.541 CT </a:t>
            </a:r>
            <a:r>
              <a:rPr lang="en-US" altLang="zh-CN" sz="1000" dirty="0" err="1">
                <a:solidFill>
                  <a:prstClr val="black"/>
                </a:solidFill>
                <a:latin typeface="Calibri"/>
              </a:rPr>
              <a:t>OpenAPI</a:t>
            </a:r>
            <a:r>
              <a:rPr lang="en-US" altLang="zh-CN" sz="1000" dirty="0">
                <a:solidFill>
                  <a:prstClr val="black"/>
                </a:solidFill>
                <a:latin typeface="Calibri"/>
              </a:rPr>
              <a:t> file relative-path URI references and dependence change for 5gcNrm.yaml </a:t>
            </a:r>
          </a:p>
          <a:p>
            <a:pPr lvl="0" algn="just" defTabSz="1219170">
              <a:spcAft>
                <a:spcPts val="0"/>
              </a:spcAft>
              <a:defRPr/>
            </a:pPr>
            <a:r>
              <a:rPr lang="en-US" altLang="zh-CN" sz="1000" dirty="0">
                <a:solidFill>
                  <a:prstClr val="black"/>
                </a:solidFill>
                <a:latin typeface="Calibri"/>
              </a:rPr>
              <a:t>[SA5#143e], 6.7 S5-223049 Rel-17 TS 28.541 CT </a:t>
            </a:r>
            <a:r>
              <a:rPr lang="en-US" altLang="zh-CN" sz="1000" dirty="0" err="1">
                <a:solidFill>
                  <a:prstClr val="black"/>
                </a:solidFill>
                <a:latin typeface="Calibri"/>
              </a:rPr>
              <a:t>OpenAPI</a:t>
            </a:r>
            <a:r>
              <a:rPr lang="en-US" altLang="zh-CN" sz="1000" dirty="0">
                <a:solidFill>
                  <a:prstClr val="black"/>
                </a:solidFill>
                <a:latin typeface="Calibri"/>
              </a:rPr>
              <a:t> file relative-path URI references and dependence change for 5gcNrm.yaml</a:t>
            </a:r>
          </a:p>
          <a:p>
            <a:pPr lvl="0" algn="just" defTabSz="1219170">
              <a:spcAft>
                <a:spcPts val="0"/>
              </a:spcAft>
              <a:defRPr/>
            </a:pPr>
            <a:r>
              <a:rPr lang="en-US" altLang="zh-CN" sz="1000" b="1" dirty="0">
                <a:solidFill>
                  <a:prstClr val="black"/>
                </a:solidFill>
                <a:cs typeface="Arial" charset="0"/>
              </a:rPr>
              <a:t>2. Issues have been addressed in SA5#143e (corresponding to the requests A-B-C above from CT Chair and CT expect):</a:t>
            </a:r>
            <a:endParaRPr lang="en-US" altLang="zh-CN" sz="1000" dirty="0">
              <a:solidFill>
                <a:prstClr val="black"/>
              </a:solidFill>
              <a:latin typeface="Calibri"/>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cs typeface="Arial" charset="0"/>
              </a:rPr>
              <a:t>A. Filename alignment: </a:t>
            </a:r>
          </a:p>
          <a:p>
            <a:pPr lvl="0" defTabSz="1219170" eaLnBrk="1" fontAlgn="auto" hangingPunct="1">
              <a:spcBef>
                <a:spcPts val="0"/>
              </a:spcBef>
              <a:spcAft>
                <a:spcPts val="0"/>
              </a:spcAft>
              <a:defRPr/>
            </a:pPr>
            <a:r>
              <a:rPr lang="en-US" altLang="zh-CN" sz="1000" dirty="0">
                <a:solidFill>
                  <a:prstClr val="black"/>
                </a:solidFill>
                <a:latin typeface="Calibri"/>
                <a:cs typeface="Arial" charset="0"/>
              </a:rPr>
              <a:t>     a) Add TS number:  Block approve of Rel-16 CRs and Rel-17 mirror CRs based on agreed </a:t>
            </a:r>
            <a:r>
              <a:rPr lang="en-US" altLang="zh-CN" sz="1000" dirty="0" err="1">
                <a:solidFill>
                  <a:prstClr val="black"/>
                </a:solidFill>
                <a:latin typeface="Calibri"/>
                <a:cs typeface="Arial" charset="0"/>
              </a:rPr>
              <a:t>draftCRs</a:t>
            </a:r>
            <a:r>
              <a:rPr lang="en-US" altLang="zh-CN" sz="1000" dirty="0">
                <a:solidFill>
                  <a:prstClr val="black"/>
                </a:solidFill>
                <a:latin typeface="Calibri"/>
                <a:cs typeface="Arial" charset="0"/>
              </a:rPr>
              <a:t>.</a:t>
            </a:r>
          </a:p>
          <a:p>
            <a:pPr lvl="0" defTabSz="1219170" eaLnBrk="1" fontAlgn="auto" hangingPunct="1">
              <a:spcBef>
                <a:spcPts val="0"/>
              </a:spcBef>
              <a:spcAft>
                <a:spcPts val="0"/>
              </a:spcAft>
              <a:defRPr/>
            </a:pPr>
            <a:r>
              <a:rPr lang="en-US" altLang="zh-CN" sz="1000" dirty="0">
                <a:solidFill>
                  <a:prstClr val="black"/>
                </a:solidFill>
                <a:latin typeface="Calibri"/>
                <a:cs typeface="Arial" charset="0"/>
              </a:rPr>
              <a:t>     b) Lowercase/Uppercase: Rel-16 and Rel-17 contributions to address this issue.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cs typeface="Arial" charset="0"/>
              </a:rPr>
              <a:t>B. Absolute/relative URI: Block approve of Rel-16 CRs and Rel-17 CRs agreed </a:t>
            </a:r>
            <a:r>
              <a:rPr lang="en-US" altLang="zh-CN" sz="1000" dirty="0" err="1">
                <a:solidFill>
                  <a:prstClr val="black"/>
                </a:solidFill>
                <a:latin typeface="Calibri"/>
                <a:cs typeface="Arial" charset="0"/>
              </a:rPr>
              <a:t>draftCRs</a:t>
            </a:r>
            <a:r>
              <a:rPr lang="en-US" altLang="zh-CN" sz="1000" dirty="0">
                <a:solidFill>
                  <a:prstClr val="black"/>
                </a:solidFill>
                <a:latin typeface="Calibri"/>
                <a:cs typeface="Arial" charset="0"/>
              </a:rPr>
              <a:t>.</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000" dirty="0">
                <a:solidFill>
                  <a:prstClr val="black"/>
                </a:solidFill>
                <a:latin typeface="Calibri"/>
                <a:cs typeface="Arial" charset="0"/>
              </a:rPr>
              <a:t>C. issues “</a:t>
            </a:r>
            <a:r>
              <a:rPr lang="en-US" altLang="zh-CN" sz="1000" dirty="0" err="1">
                <a:solidFill>
                  <a:prstClr val="black"/>
                </a:solidFill>
                <a:latin typeface="Calibri"/>
                <a:cs typeface="Arial" charset="0"/>
              </a:rPr>
              <a:t>comDefs.yaml</a:t>
            </a:r>
            <a:r>
              <a:rPr lang="en-US" altLang="zh-CN" sz="1000" dirty="0">
                <a:solidFill>
                  <a:prstClr val="black"/>
                </a:solidFill>
                <a:latin typeface="Calibri"/>
                <a:cs typeface="Arial" charset="0"/>
              </a:rPr>
              <a:t>" and “"</a:t>
            </a:r>
            <a:r>
              <a:rPr lang="en-US" altLang="zh-CN" sz="1000" dirty="0" err="1">
                <a:solidFill>
                  <a:prstClr val="black"/>
                </a:solidFill>
                <a:latin typeface="Calibri"/>
                <a:cs typeface="Arial" charset="0"/>
              </a:rPr>
              <a:t>coslaNrm.yaml</a:t>
            </a:r>
            <a:r>
              <a:rPr lang="en-US" altLang="zh-CN" sz="1000" dirty="0">
                <a:solidFill>
                  <a:prstClr val="black"/>
                </a:solidFill>
                <a:latin typeface="Calibri"/>
                <a:cs typeface="Arial" charset="0"/>
              </a:rPr>
              <a:t>“</a:t>
            </a:r>
            <a:endParaRPr lang="en-US" altLang="zh-CN" sz="1400" b="1" dirty="0">
              <a:solidFill>
                <a:srgbClr val="0000FF"/>
              </a:solidFill>
              <a:latin typeface="+mn-lt"/>
              <a:cs typeface="Arial" charset="0"/>
            </a:endParaRPr>
          </a:p>
          <a:p>
            <a:pPr defTabSz="1219170" eaLnBrk="1" fontAlgn="auto" hangingPunct="1">
              <a:spcBef>
                <a:spcPts val="0"/>
              </a:spcBef>
              <a:spcAft>
                <a:spcPts val="0"/>
              </a:spcAft>
              <a:defRPr/>
            </a:pPr>
            <a:r>
              <a:rPr lang="en-US" altLang="zh-CN" sz="1200" b="1" dirty="0">
                <a:solidFill>
                  <a:srgbClr val="0000FF"/>
                </a:solidFill>
                <a:latin typeface="Calibri"/>
                <a:cs typeface="Arial" charset="0"/>
              </a:rPr>
              <a:t>Collaboration plan with CT after SA5#143e: </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50" dirty="0">
                <a:latin typeface="+mn-lt"/>
              </a:rPr>
              <a:t>After 3GPPSA5#143-e, we will have to copy the SA5 </a:t>
            </a:r>
            <a:r>
              <a:rPr lang="en-US" altLang="zh-CN" sz="1050" dirty="0" err="1">
                <a:latin typeface="+mn-lt"/>
              </a:rPr>
              <a:t>OpenAPI</a:t>
            </a:r>
            <a:r>
              <a:rPr lang="en-US" altLang="zh-CN" sz="1050" dirty="0">
                <a:latin typeface="+mn-lt"/>
              </a:rPr>
              <a:t> files into the draft release branches right before TSG#96.</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50" dirty="0">
                <a:latin typeface="+mn-lt"/>
              </a:rPr>
              <a:t>As the draft versions of the specifications sent to TSG#96 for approval should be available at the end of the week 21, I would propose to use May 27 as the targeted date for copying the SA5 files in the draft branches of 5G-APIs.</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050" dirty="0">
                <a:latin typeface="+mn-lt"/>
              </a:rPr>
              <a:t>Of course, they can also be made available in week 22 but the sooner will be the better for having all the files available, to have more time to generate CRs if needed after error detection during the final sanity check.</a:t>
            </a:r>
            <a:endParaRPr lang="en-US" altLang="zh-CN" sz="1000" dirty="0">
              <a:solidFill>
                <a:prstClr val="black"/>
              </a:solidFill>
              <a:latin typeface="+mn-lt"/>
              <a:cs typeface="Arial" charset="0"/>
            </a:endParaRPr>
          </a:p>
        </p:txBody>
      </p:sp>
    </p:spTree>
    <p:extLst>
      <p:ext uri="{BB962C8B-B14F-4D97-AF65-F5344CB8AC3E}">
        <p14:creationId xmlns:p14="http://schemas.microsoft.com/office/powerpoint/2010/main" val="3277804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a:t>TRs / TSs to be sent to SA#97-e</a:t>
            </a:r>
            <a:br>
              <a:rPr lang="sv-SE" dirty="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1282568379"/>
              </p:ext>
            </p:extLst>
          </p:nvPr>
        </p:nvGraphicFramePr>
        <p:xfrm>
          <a:off x="269458" y="1514329"/>
          <a:ext cx="11776295" cy="2046746"/>
        </p:xfrm>
        <a:graphic>
          <a:graphicData uri="http://schemas.openxmlformats.org/drawingml/2006/table">
            <a:tbl>
              <a:tblPr firstRow="1" bandRow="1">
                <a:tableStyleId>{5C22544A-7EE6-4342-B048-85BDC9FD1C3A}</a:tableStyleId>
              </a:tblPr>
              <a:tblGrid>
                <a:gridCol w="1182414">
                  <a:extLst>
                    <a:ext uri="{9D8B030D-6E8A-4147-A177-3AD203B41FA5}">
                      <a16:colId xmlns:a16="http://schemas.microsoft.com/office/drawing/2014/main" xmlns="" val="570476699"/>
                    </a:ext>
                  </a:extLst>
                </a:gridCol>
                <a:gridCol w="6101020">
                  <a:extLst>
                    <a:ext uri="{9D8B030D-6E8A-4147-A177-3AD203B41FA5}">
                      <a16:colId xmlns:a16="http://schemas.microsoft.com/office/drawing/2014/main" xmlns="" val="2618836924"/>
                    </a:ext>
                  </a:extLst>
                </a:gridCol>
                <a:gridCol w="1560475">
                  <a:extLst>
                    <a:ext uri="{9D8B030D-6E8A-4147-A177-3AD203B41FA5}">
                      <a16:colId xmlns:a16="http://schemas.microsoft.com/office/drawing/2014/main" xmlns="" val="20002"/>
                    </a:ext>
                  </a:extLst>
                </a:gridCol>
                <a:gridCol w="2932386">
                  <a:extLst>
                    <a:ext uri="{9D8B030D-6E8A-4147-A177-3AD203B41FA5}">
                      <a16:colId xmlns:a16="http://schemas.microsoft.com/office/drawing/2014/main" xmlns="" val="3016348962"/>
                    </a:ext>
                  </a:extLst>
                </a:gridCol>
              </a:tblGrid>
              <a:tr h="867370">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Sent for</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tx1"/>
                        </a:solidFill>
                        <a:effectLst/>
                        <a:latin typeface="Arial" panose="020B0604020202020204" pitchFamily="34" charset="0"/>
                        <a:ea typeface="MS Mincho"/>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tx1"/>
                        </a:solidFill>
                        <a:effectLst/>
                        <a:latin typeface="Arial" panose="020B0604020202020204" pitchFamily="34" charset="0"/>
                        <a:ea typeface="MS Mincho"/>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tx1"/>
                        </a:solidFill>
                        <a:effectLst/>
                        <a:latin typeface="Arial" panose="020B0604020202020204" pitchFamily="34" charset="0"/>
                        <a:ea typeface="MS Mincho"/>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tx1"/>
                        </a:solidFill>
                        <a:effectLst/>
                        <a:latin typeface="Arial" panose="020B0604020202020204" pitchFamily="34" charset="0"/>
                        <a:ea typeface="MS Mincho"/>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63371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44" y="54245"/>
            <a:ext cx="8973312" cy="768101"/>
          </a:xfrm>
        </p:spPr>
        <p:txBody>
          <a:bodyPr/>
          <a:lstStyle/>
          <a:p>
            <a:r>
              <a:rPr lang="sv-SE" dirty="0"/>
              <a:t>Incoming LSs (OAM WG level)</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810091157"/>
              </p:ext>
            </p:extLst>
          </p:nvPr>
        </p:nvGraphicFramePr>
        <p:xfrm>
          <a:off x="119811" y="1519933"/>
          <a:ext cx="11946577" cy="3032290"/>
        </p:xfrm>
        <a:graphic>
          <a:graphicData uri="http://schemas.openxmlformats.org/drawingml/2006/table">
            <a:tbl>
              <a:tblPr firstRow="1" bandRow="1">
                <a:tableStyleId>{5C22544A-7EE6-4342-B048-85BDC9FD1C3A}</a:tableStyleId>
              </a:tblPr>
              <a:tblGrid>
                <a:gridCol w="784540">
                  <a:extLst>
                    <a:ext uri="{9D8B030D-6E8A-4147-A177-3AD203B41FA5}">
                      <a16:colId xmlns:a16="http://schemas.microsoft.com/office/drawing/2014/main" xmlns="" val="570476699"/>
                    </a:ext>
                  </a:extLst>
                </a:gridCol>
                <a:gridCol w="6440994">
                  <a:extLst>
                    <a:ext uri="{9D8B030D-6E8A-4147-A177-3AD203B41FA5}">
                      <a16:colId xmlns:a16="http://schemas.microsoft.com/office/drawing/2014/main" xmlns="" val="2618836924"/>
                    </a:ext>
                  </a:extLst>
                </a:gridCol>
                <a:gridCol w="2334586">
                  <a:extLst>
                    <a:ext uri="{9D8B030D-6E8A-4147-A177-3AD203B41FA5}">
                      <a16:colId xmlns:a16="http://schemas.microsoft.com/office/drawing/2014/main" xmlns="" val="3016348962"/>
                    </a:ext>
                  </a:extLst>
                </a:gridCol>
                <a:gridCol w="1217506">
                  <a:extLst>
                    <a:ext uri="{9D8B030D-6E8A-4147-A177-3AD203B41FA5}">
                      <a16:colId xmlns:a16="http://schemas.microsoft.com/office/drawing/2014/main" xmlns="" val="3690116950"/>
                    </a:ext>
                  </a:extLst>
                </a:gridCol>
                <a:gridCol w="1168951">
                  <a:extLst>
                    <a:ext uri="{9D8B030D-6E8A-4147-A177-3AD203B41FA5}">
                      <a16:colId xmlns:a16="http://schemas.microsoft.com/office/drawing/2014/main" xmlns="" val="2952368263"/>
                    </a:ext>
                  </a:extLst>
                </a:gridCol>
              </a:tblGrid>
              <a:tr h="323121">
                <a:tc>
                  <a:txBody>
                    <a:bodyPr/>
                    <a:lstStyle/>
                    <a:p>
                      <a:pPr algn="ctr"/>
                      <a:r>
                        <a:rPr lang="sv-SE" sz="1200" b="1" kern="1200" dirty="0">
                          <a:solidFill>
                            <a:schemeClr val="tx1"/>
                          </a:solidFill>
                          <a:effectLst/>
                          <a:latin typeface="+mn-lt"/>
                          <a:ea typeface="微软雅黑" panose="020B0503020204020204" pitchFamily="34" charset="-122"/>
                          <a:cs typeface="+mn-cs"/>
                        </a:rPr>
                        <a:t>Tdoc</a:t>
                      </a:r>
                      <a:endParaRPr lang="sv-SE" sz="1200" dirty="0">
                        <a:solidFill>
                          <a:schemeClr val="tx1"/>
                        </a:solidFill>
                        <a:latin typeface="+mn-lt"/>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err="1">
                          <a:solidFill>
                            <a:schemeClr val="tx1"/>
                          </a:solidFill>
                          <a:effectLst/>
                          <a:latin typeface="+mn-lt"/>
                          <a:ea typeface="微软雅黑" panose="020B0503020204020204" pitchFamily="34" charset="-122"/>
                          <a:cs typeface="+mn-cs"/>
                        </a:rPr>
                        <a:t>Title</a:t>
                      </a:r>
                      <a:endParaRPr lang="sv-SE" sz="12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Decision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Reply In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174454">
                <a:tc>
                  <a:txBody>
                    <a:bodyPr/>
                    <a:lstStyle/>
                    <a:p>
                      <a:pPr marL="55563" indent="0" algn="l" fontAlgn="t"/>
                      <a:r>
                        <a:rPr lang="en-US" sz="1100" b="1" i="0" u="sng" strike="noStrike" dirty="0">
                          <a:solidFill>
                            <a:srgbClr val="0000FF"/>
                          </a:solidFill>
                          <a:effectLst/>
                          <a:latin typeface="Arial" panose="020B0604020202020204" pitchFamily="34" charset="0"/>
                          <a:hlinkClick r:id="rId2"/>
                        </a:rPr>
                        <a:t>S5-224317</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Reply LS ccSA5 on NR </a:t>
                      </a:r>
                      <a:r>
                        <a:rPr lang="en-US" sz="1100" b="0" i="0" u="none" strike="noStrike" dirty="0" err="1">
                          <a:solidFill>
                            <a:srgbClr val="000000"/>
                          </a:solidFill>
                          <a:effectLst/>
                          <a:latin typeface="Arial" panose="020B0604020202020204" pitchFamily="34" charset="0"/>
                        </a:rPr>
                        <a:t>QoE</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rPr>
                        <a:t>C1-224182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74454">
                <a:tc>
                  <a:txBody>
                    <a:bodyPr/>
                    <a:lstStyle/>
                    <a:p>
                      <a:pPr marL="55563" indent="0" algn="l" fontAlgn="t"/>
                      <a:r>
                        <a:rPr lang="en-US" sz="1100" b="1" i="0" u="sng" strike="noStrike" dirty="0">
                          <a:solidFill>
                            <a:srgbClr val="0000FF"/>
                          </a:solidFill>
                          <a:effectLst/>
                          <a:latin typeface="Arial" panose="020B0604020202020204" pitchFamily="34" charset="0"/>
                          <a:hlinkClick r:id="rId3"/>
                        </a:rPr>
                        <a:t>S5-224321</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Answer to liaison IN EEPS(22)061016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rPr>
                        <a:t>ETSI TC EE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endParaRPr lang="zh-CN" sz="1100" dirty="0">
                        <a:effectLst/>
                        <a:highlight>
                          <a:srgbClr val="FFFF00"/>
                        </a:highlight>
                        <a:latin typeface="Arial" panose="020B0604020202020204" pitchFamily="34"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174454">
                <a:tc>
                  <a:txBody>
                    <a:bodyPr/>
                    <a:lstStyle/>
                    <a:p>
                      <a:pPr marL="55563" indent="0" algn="l" fontAlgn="t"/>
                      <a:r>
                        <a:rPr lang="en-US" sz="1100" b="1" i="0" u="sng" strike="noStrike" dirty="0">
                          <a:solidFill>
                            <a:srgbClr val="0000FF"/>
                          </a:solidFill>
                          <a:effectLst/>
                          <a:latin typeface="Arial" panose="020B0604020202020204" pitchFamily="34" charset="0"/>
                          <a:hlinkClick r:id="rId4"/>
                        </a:rPr>
                        <a:t>S5-224322</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Liaison Response to 3GPP TSG-SA5 for Network Slice Ordering, Provisioning &amp; Assurance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rPr>
                        <a:t>MEF Forum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Postponed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endParaRPr lang="zh-CN" sz="1100" dirty="0">
                        <a:effectLst/>
                        <a:highlight>
                          <a:srgbClr val="FFFF00"/>
                        </a:highlight>
                        <a:latin typeface="Arial" panose="020B0604020202020204" pitchFamily="34"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174454">
                <a:tc>
                  <a:txBody>
                    <a:bodyPr/>
                    <a:lstStyle/>
                    <a:p>
                      <a:pPr marL="55563" indent="0" algn="l" fontAlgn="t"/>
                      <a:r>
                        <a:rPr lang="en-US" sz="1100" b="1" i="0" u="sng" strike="noStrike" dirty="0">
                          <a:solidFill>
                            <a:srgbClr val="0000FF"/>
                          </a:solidFill>
                          <a:effectLst/>
                          <a:latin typeface="Arial" panose="020B0604020202020204" pitchFamily="34" charset="0"/>
                          <a:hlinkClick r:id="rId5"/>
                        </a:rPr>
                        <a:t>S5-224324</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LS on RAN3 agreements for NR </a:t>
                      </a:r>
                      <a:r>
                        <a:rPr lang="en-US" sz="1100" b="0" i="0" u="none" strike="noStrike" dirty="0" err="1">
                          <a:solidFill>
                            <a:srgbClr val="000000"/>
                          </a:solidFill>
                          <a:effectLst/>
                          <a:latin typeface="Arial" panose="020B0604020202020204" pitchFamily="34" charset="0"/>
                        </a:rPr>
                        <a:t>QoE</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rPr>
                        <a:t>R3-222890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Postponed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endParaRPr lang="zh-CN" sz="1100" dirty="0">
                        <a:effectLst/>
                        <a:highlight>
                          <a:srgbClr val="FFFF00"/>
                        </a:highlight>
                        <a:latin typeface="Arial" panose="020B0604020202020204" pitchFamily="34"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174454">
                <a:tc>
                  <a:txBody>
                    <a:bodyPr/>
                    <a:lstStyle/>
                    <a:p>
                      <a:pPr marL="55563" indent="0" algn="l" fontAlgn="t"/>
                      <a:r>
                        <a:rPr lang="en-US" sz="1100" b="1" i="0" u="sng" strike="noStrike" dirty="0">
                          <a:solidFill>
                            <a:srgbClr val="0000FF"/>
                          </a:solidFill>
                          <a:effectLst/>
                          <a:latin typeface="Arial" panose="020B0604020202020204" pitchFamily="34" charset="0"/>
                          <a:hlinkClick r:id="rId6"/>
                        </a:rPr>
                        <a:t>S5-224325</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Reply LS on User Consent Updating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rPr>
                        <a:t>R3-224076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Postponed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endParaRPr lang="zh-CN" sz="11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174454">
                <a:tc>
                  <a:txBody>
                    <a:bodyPr/>
                    <a:lstStyle/>
                    <a:p>
                      <a:pPr marL="55563" indent="0" algn="l" fontAlgn="t"/>
                      <a:r>
                        <a:rPr lang="en-US" sz="1100" b="1" i="0" u="sng" strike="noStrike" dirty="0">
                          <a:solidFill>
                            <a:srgbClr val="0000FF"/>
                          </a:solidFill>
                          <a:effectLst/>
                          <a:latin typeface="Arial" panose="020B0604020202020204" pitchFamily="34" charset="0"/>
                          <a:hlinkClick r:id="rId7"/>
                        </a:rPr>
                        <a:t>S5-224326</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LS on M6 Delay Threshold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rPr>
                        <a:t>R3-224079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Postponed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endParaRPr lang="zh-CN" sz="11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174454">
                <a:tc>
                  <a:txBody>
                    <a:bodyPr/>
                    <a:lstStyle/>
                    <a:p>
                      <a:pPr marL="55563" indent="0" algn="l" fontAlgn="t"/>
                      <a:r>
                        <a:rPr lang="en-US" sz="1100" b="1" i="0" u="sng" strike="noStrike" dirty="0">
                          <a:solidFill>
                            <a:srgbClr val="0000FF"/>
                          </a:solidFill>
                          <a:effectLst/>
                          <a:latin typeface="Arial" panose="020B0604020202020204" pitchFamily="34" charset="0"/>
                          <a:hlinkClick r:id="rId8"/>
                        </a:rPr>
                        <a:t>S5-224327</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Response LS on changes over E1AP due to RACH NSA Measurements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rPr>
                        <a:t>R3-224080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Replied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r>
                        <a:rPr lang="fr-FR" altLang="zh-CN" sz="1100" kern="1200" dirty="0">
                          <a:solidFill>
                            <a:schemeClr val="dk1"/>
                          </a:solidFill>
                          <a:effectLst/>
                          <a:latin typeface="Arial" panose="020B0604020202020204" pitchFamily="34" charset="0"/>
                          <a:ea typeface="+mn-ea"/>
                          <a:cs typeface="Arial" panose="020B0604020202020204" pitchFamily="34" charset="0"/>
                        </a:rPr>
                        <a:t>S5-244341</a:t>
                      </a:r>
                      <a:endParaRPr lang="zh-CN" sz="11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19810">
                <a:tc>
                  <a:txBody>
                    <a:bodyPr/>
                    <a:lstStyle/>
                    <a:p>
                      <a:pPr marL="55563" indent="0" algn="l" fontAlgn="t"/>
                      <a:r>
                        <a:rPr lang="en-US" sz="1100" b="1" i="0" u="sng" strike="noStrike" dirty="0">
                          <a:solidFill>
                            <a:srgbClr val="0000FF"/>
                          </a:solidFill>
                          <a:effectLst/>
                          <a:latin typeface="Arial" panose="020B0604020202020204" pitchFamily="34" charset="0"/>
                          <a:hlinkClick r:id="rId9"/>
                        </a:rPr>
                        <a:t>S5-224328</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Reply LS on Report Amount for M4, M5, M6 and M7 measurements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rPr>
                        <a:t>R3-224084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Postponed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endParaRPr lang="zh-CN" sz="1100" dirty="0">
                        <a:effectLst/>
                        <a:latin typeface="Arial" panose="020B0604020202020204" pitchFamily="34"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17411">
                <a:tc>
                  <a:txBody>
                    <a:bodyPr/>
                    <a:lstStyle/>
                    <a:p>
                      <a:pPr marL="55563" indent="0" algn="l" fontAlgn="t"/>
                      <a:r>
                        <a:rPr lang="en-US" sz="1100" b="1" i="0" u="sng" strike="noStrike" dirty="0">
                          <a:solidFill>
                            <a:srgbClr val="0000FF"/>
                          </a:solidFill>
                          <a:effectLst/>
                          <a:latin typeface="Arial" panose="020B0604020202020204" pitchFamily="34" charset="0"/>
                          <a:hlinkClick r:id="rId10"/>
                        </a:rPr>
                        <a:t>S5-224330</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LS on O-RAN – UML models and tools to be used by 3GPP SA5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rPr>
                        <a:t>O-RAN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Postponed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79044">
                <a:tc>
                  <a:txBody>
                    <a:bodyPr/>
                    <a:lstStyle/>
                    <a:p>
                      <a:pPr marL="55563" indent="0" algn="l" fontAlgn="t"/>
                      <a:r>
                        <a:rPr lang="en-US" sz="1100" b="1" i="0" u="sng" strike="noStrike" dirty="0">
                          <a:solidFill>
                            <a:srgbClr val="0000FF"/>
                          </a:solidFill>
                          <a:effectLst/>
                          <a:latin typeface="Arial" panose="020B0604020202020204" pitchFamily="34" charset="0"/>
                          <a:hlinkClick r:id="rId11"/>
                        </a:rPr>
                        <a:t>S5-224331</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LS on O-RAN – Transport Network Slicing Enhancement IM/DM TS28.541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rPr>
                        <a:t>O-RAN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Postponed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endParaRPr lang="zh-CN" sz="1100" dirty="0">
                        <a:effectLst/>
                        <a:latin typeface="Arial" panose="020B0604020202020204" pitchFamily="34"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94607">
                <a:tc>
                  <a:txBody>
                    <a:bodyPr/>
                    <a:lstStyle/>
                    <a:p>
                      <a:pPr marL="55563" indent="0" algn="l" fontAlgn="t"/>
                      <a:r>
                        <a:rPr lang="en-US" sz="1100" b="1" i="0" u="sng" strike="noStrike" dirty="0">
                          <a:solidFill>
                            <a:srgbClr val="0000FF"/>
                          </a:solidFill>
                          <a:effectLst/>
                          <a:latin typeface="Arial" panose="020B0604020202020204" pitchFamily="34" charset="0"/>
                          <a:hlinkClick r:id="rId12"/>
                        </a:rPr>
                        <a:t>S5-224333</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LS on DN energy efficiency data analytics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rPr>
                        <a:t>S6-221347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Replied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r>
                        <a:rPr lang="fr-FR" altLang="zh-CN" sz="1100" kern="1200" dirty="0">
                          <a:solidFill>
                            <a:schemeClr val="dk1"/>
                          </a:solidFill>
                          <a:effectLst/>
                          <a:latin typeface="Arial" panose="020B0604020202020204" pitchFamily="34" charset="0"/>
                          <a:ea typeface="+mn-ea"/>
                          <a:cs typeface="Arial" panose="020B0604020202020204" pitchFamily="34" charset="0"/>
                        </a:rPr>
                        <a:t>S4-224342</a:t>
                      </a:r>
                      <a:endParaRPr lang="zh-CN" sz="11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94607">
                <a:tc>
                  <a:txBody>
                    <a:bodyPr/>
                    <a:lstStyle/>
                    <a:p>
                      <a:pPr marL="55563" indent="0" algn="l" fontAlgn="t"/>
                      <a:r>
                        <a:rPr lang="en-US" sz="1100" b="1" i="0" u="sng" strike="noStrike" dirty="0">
                          <a:solidFill>
                            <a:srgbClr val="0000FF"/>
                          </a:solidFill>
                          <a:effectLst/>
                          <a:latin typeface="Arial" panose="020B0604020202020204" pitchFamily="34" charset="0"/>
                          <a:hlinkClick r:id="rId13"/>
                        </a:rPr>
                        <a:t>S5-224335</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LS/r on study on KQIs for 5G service experience (reply to 3GPP TSG SA5-LS35)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rPr>
                        <a:t>ITU-T SG12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endParaRPr lang="zh-CN" sz="1100" dirty="0">
                        <a:effectLst/>
                        <a:highlight>
                          <a:srgbClr val="FFFF00"/>
                        </a:highligh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194607">
                <a:tc>
                  <a:txBody>
                    <a:bodyPr/>
                    <a:lstStyle/>
                    <a:p>
                      <a:pPr marL="55563" indent="0" algn="l" fontAlgn="t"/>
                      <a:r>
                        <a:rPr lang="en-US" sz="1100" b="1" i="0" u="sng" strike="noStrike" dirty="0">
                          <a:solidFill>
                            <a:srgbClr val="0000FF"/>
                          </a:solidFill>
                          <a:effectLst/>
                          <a:latin typeface="Arial" panose="020B0604020202020204" pitchFamily="34" charset="0"/>
                          <a:hlinkClick r:id="rId14"/>
                        </a:rPr>
                        <a:t>S5-224338</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Resubmitted LS on </a:t>
                      </a:r>
                      <a:r>
                        <a:rPr lang="en-US" sz="1100" b="0" i="0" u="none" strike="noStrike" dirty="0" err="1">
                          <a:solidFill>
                            <a:srgbClr val="000000"/>
                          </a:solidFill>
                          <a:effectLst/>
                          <a:latin typeface="Arial" panose="020B0604020202020204" pitchFamily="34" charset="0"/>
                        </a:rPr>
                        <a:t>FS_eEDGEAPP</a:t>
                      </a:r>
                      <a:r>
                        <a:rPr lang="en-US" sz="1100" b="0" i="0" u="none" strike="noStrike" dirty="0">
                          <a:solidFill>
                            <a:srgbClr val="000000"/>
                          </a:solidFill>
                          <a:effectLst/>
                          <a:latin typeface="Arial" panose="020B0604020202020204" pitchFamily="34" charset="0"/>
                        </a:rPr>
                        <a:t>, Solution for Dynamic EAS instantiation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rPr>
                        <a:t>S6-220848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Replied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a:effectLst/>
                          <a:latin typeface="Arial" panose="020B0604020202020204" pitchFamily="34" charset="0"/>
                          <a:ea typeface="宋体" panose="02010600030101010101" pitchFamily="2" charset="-122"/>
                          <a:cs typeface="Arial" panose="020B0604020202020204" pitchFamily="34" charset="0"/>
                        </a:rPr>
                        <a:t>S5-224387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194607">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S5-224339</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1125"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LS/r on methodology harmonization update </a:t>
                      </a:r>
                      <a:endParaRPr lang="en-US" sz="1100" b="0" i="0" u="none" strike="noStrike" dirty="0">
                        <a:solidFill>
                          <a:srgbClr val="000000"/>
                        </a:solidFill>
                        <a:effectLst/>
                        <a:highlight>
                          <a:srgbClr val="FFFF00"/>
                        </a:highligh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fr-FR" sz="1100" b="0" i="0" u="none" strike="noStrike" dirty="0">
                          <a:solidFill>
                            <a:srgbClr val="000000"/>
                          </a:solidFill>
                          <a:effectLst/>
                          <a:latin typeface="Arial" panose="020B0604020202020204" pitchFamily="34" charset="0"/>
                        </a:rPr>
                        <a:t>ITU-T SG2</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Postponed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81703475"/>
                  </a:ext>
                </a:extLst>
              </a:tr>
            </a:tbl>
          </a:graphicData>
        </a:graphic>
      </p:graphicFrame>
    </p:spTree>
    <p:extLst>
      <p:ext uri="{BB962C8B-B14F-4D97-AF65-F5344CB8AC3E}">
        <p14:creationId xmlns:p14="http://schemas.microsoft.com/office/powerpoint/2010/main" val="3383942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760744"/>
          </a:xfrm>
        </p:spPr>
        <p:txBody>
          <a:bodyPr/>
          <a:lstStyle/>
          <a:p>
            <a:r>
              <a:rPr lang="sv-SE" dirty="0"/>
              <a:t>Outgoing LSs</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3480836260"/>
              </p:ext>
            </p:extLst>
          </p:nvPr>
        </p:nvGraphicFramePr>
        <p:xfrm>
          <a:off x="426491" y="1368213"/>
          <a:ext cx="11310980" cy="2088032"/>
        </p:xfrm>
        <a:graphic>
          <a:graphicData uri="http://schemas.openxmlformats.org/drawingml/2006/table">
            <a:tbl>
              <a:tblPr firstRow="1" bandRow="1">
                <a:tableStyleId>{5C22544A-7EE6-4342-B048-85BDC9FD1C3A}</a:tableStyleId>
              </a:tblPr>
              <a:tblGrid>
                <a:gridCol w="1246861">
                  <a:extLst>
                    <a:ext uri="{9D8B030D-6E8A-4147-A177-3AD203B41FA5}">
                      <a16:colId xmlns:a16="http://schemas.microsoft.com/office/drawing/2014/main" xmlns="" val="570476699"/>
                    </a:ext>
                  </a:extLst>
                </a:gridCol>
                <a:gridCol w="4831181">
                  <a:extLst>
                    <a:ext uri="{9D8B030D-6E8A-4147-A177-3AD203B41FA5}">
                      <a16:colId xmlns:a16="http://schemas.microsoft.com/office/drawing/2014/main" xmlns="" val="2618836924"/>
                    </a:ext>
                  </a:extLst>
                </a:gridCol>
                <a:gridCol w="1837341">
                  <a:extLst>
                    <a:ext uri="{9D8B030D-6E8A-4147-A177-3AD203B41FA5}">
                      <a16:colId xmlns:a16="http://schemas.microsoft.com/office/drawing/2014/main" xmlns="" val="20002"/>
                    </a:ext>
                  </a:extLst>
                </a:gridCol>
                <a:gridCol w="2146137">
                  <a:extLst>
                    <a:ext uri="{9D8B030D-6E8A-4147-A177-3AD203B41FA5}">
                      <a16:colId xmlns:a16="http://schemas.microsoft.com/office/drawing/2014/main" xmlns="" val="3690116950"/>
                    </a:ext>
                  </a:extLst>
                </a:gridCol>
                <a:gridCol w="1249460">
                  <a:extLst>
                    <a:ext uri="{9D8B030D-6E8A-4147-A177-3AD203B41FA5}">
                      <a16:colId xmlns:a16="http://schemas.microsoft.com/office/drawing/2014/main" xmlns="" val="2952368263"/>
                    </a:ext>
                  </a:extLst>
                </a:gridCol>
              </a:tblGrid>
              <a:tr h="429141">
                <a:tc>
                  <a:txBody>
                    <a:bodyPr/>
                    <a:lstStyle/>
                    <a:p>
                      <a:pPr algn="ctr">
                        <a:spcAft>
                          <a:spcPts val="0"/>
                        </a:spcAft>
                      </a:pPr>
                      <a:r>
                        <a:rPr lang="en-US" sz="1100" b="1" dirty="0" err="1">
                          <a:solidFill>
                            <a:srgbClr val="000000"/>
                          </a:solidFill>
                          <a:effectLst/>
                          <a:latin typeface="+mn-lt"/>
                          <a:ea typeface="宋体" panose="02010600030101010101" pitchFamily="2" charset="-122"/>
                        </a:rPr>
                        <a:t>Tdoc</a:t>
                      </a:r>
                      <a:endParaRPr lang="en-US" sz="1100" dirty="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mn-lt"/>
                          <a:ea typeface="宋体" panose="02010600030101010101" pitchFamily="2" charset="-122"/>
                        </a:rPr>
                        <a:t>Title</a:t>
                      </a:r>
                      <a:endParaRPr lang="en-US" sz="110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mn-lt"/>
                          <a:ea typeface="宋体" panose="02010600030101010101" pitchFamily="2" charset="-122"/>
                        </a:rPr>
                        <a:t>To</a:t>
                      </a:r>
                      <a:endParaRPr lang="en-US" sz="110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mn-lt"/>
                          <a:ea typeface="宋体" panose="02010600030101010101" pitchFamily="2" charset="-122"/>
                        </a:rPr>
                        <a:t>Cc</a:t>
                      </a:r>
                      <a:endParaRPr lang="en-US" sz="110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mn-lt"/>
                          <a:ea typeface="宋体" panose="02010600030101010101" pitchFamily="2" charset="-122"/>
                        </a:rPr>
                        <a:t>ReplyTo</a:t>
                      </a:r>
                      <a:endParaRPr lang="en-US" sz="110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408277">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S5-224100</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LS to NGMN GFN and GSMA NG on Customer acceptation of QoS degradation to save energy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fontAlgn="t" latinLnBrk="0" hangingPunct="1"/>
                      <a:r>
                        <a:rPr lang="fr-FR" sz="1100" b="0" i="0" u="none" strike="noStrike" kern="1200" dirty="0">
                          <a:solidFill>
                            <a:srgbClr val="000000"/>
                          </a:solidFill>
                          <a:effectLst/>
                          <a:latin typeface="Arial" panose="020B0604020202020204" pitchFamily="34" charset="0"/>
                          <a:ea typeface="+mn-ea"/>
                          <a:cs typeface="Arial" panose="020B0604020202020204" pitchFamily="34" charset="0"/>
                        </a:rPr>
                        <a:t>NGMN GFN, GSMA NG</a:t>
                      </a:r>
                      <a:endParaRPr lang="en-US"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fr-FR" altLang="zh-CN" sz="1100" dirty="0">
                          <a:effectLst/>
                          <a:latin typeface="Arial" panose="020B0604020202020204" pitchFamily="34" charset="0"/>
                          <a:ea typeface="宋体" panose="02010600030101010101" pitchFamily="2" charset="-122"/>
                          <a:cs typeface="Arial" panose="020B0604020202020204" pitchFamily="34" charset="0"/>
                        </a:rPr>
                        <a:t>SA</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52387503"/>
                  </a:ext>
                </a:extLst>
              </a:tr>
              <a:tr h="290027">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S5-224341</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Reply LS on changes over E1AP due to RACH NSA Measurements (R3-224080)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fr-FR" sz="1100" b="0" i="0" u="none" strike="noStrike" dirty="0">
                          <a:solidFill>
                            <a:srgbClr val="000000"/>
                          </a:solidFill>
                          <a:effectLst/>
                          <a:latin typeface="Arial" panose="020B0604020202020204" pitchFamily="34" charset="0"/>
                          <a:cs typeface="Arial" panose="020B0604020202020204" pitchFamily="34" charset="0"/>
                        </a:rPr>
                        <a:t>RAN3</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fr-FR" altLang="zh-CN" sz="1100" dirty="0">
                          <a:effectLst/>
                          <a:latin typeface="Arial" panose="020B0604020202020204" pitchFamily="34" charset="0"/>
                          <a:ea typeface="宋体" panose="02010600030101010101" pitchFamily="2" charset="-122"/>
                          <a:cs typeface="Arial" panose="020B0604020202020204" pitchFamily="34" charset="0"/>
                        </a:rPr>
                        <a:t>S5-244327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6101739"/>
                  </a:ext>
                </a:extLst>
              </a:tr>
              <a:tr h="290027">
                <a:tc>
                  <a:txBody>
                    <a:bodyPr/>
                    <a:lstStyle/>
                    <a:p>
                      <a:pPr marL="55563" indent="0" algn="l" fontAlgn="t"/>
                      <a:r>
                        <a:rPr lang="en-US" sz="1100" b="1" i="0" u="sng" strike="noStrike" dirty="0">
                          <a:solidFill>
                            <a:srgbClr val="0000FF"/>
                          </a:solidFill>
                          <a:effectLst/>
                          <a:latin typeface="Arial" panose="020B0604020202020204" pitchFamily="34" charset="0"/>
                          <a:cs typeface="Arial" panose="020B0604020202020204" pitchFamily="34" charset="0"/>
                          <a:hlinkClick r:id="rId2"/>
                        </a:rPr>
                        <a:t>S5-224</a:t>
                      </a:r>
                      <a:r>
                        <a:rPr lang="en-US" sz="1100" b="1" i="0" u="sng" strike="noStrike" dirty="0">
                          <a:solidFill>
                            <a:srgbClr val="0000FF"/>
                          </a:solidFill>
                          <a:effectLst/>
                          <a:latin typeface="Arial" panose="020B0604020202020204" pitchFamily="34" charset="0"/>
                          <a:cs typeface="Arial" panose="020B0604020202020204" pitchFamily="34" charset="0"/>
                        </a:rPr>
                        <a:t>342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Reply LS to SA6 on DN energy efficiency data analytics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fr-FR" sz="1100" b="0" i="0" u="none" strike="noStrike" dirty="0">
                          <a:solidFill>
                            <a:srgbClr val="000000"/>
                          </a:solidFill>
                          <a:effectLst/>
                          <a:latin typeface="Arial" panose="020B0604020202020204" pitchFamily="34" charset="0"/>
                          <a:cs typeface="Arial" panose="020B0604020202020204" pitchFamily="34" charset="0"/>
                        </a:rPr>
                        <a:t>SA6</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fr-FR" altLang="zh-CN" sz="1100" dirty="0">
                          <a:effectLst/>
                          <a:latin typeface="Arial" panose="020B0604020202020204" pitchFamily="34" charset="0"/>
                          <a:ea typeface="宋体" panose="02010600030101010101" pitchFamily="2" charset="-122"/>
                          <a:cs typeface="Arial" panose="020B0604020202020204" pitchFamily="34" charset="0"/>
                        </a:rPr>
                        <a:t>SA1, SA</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fr-FR" altLang="zh-CN" sz="1100" dirty="0">
                          <a:effectLst/>
                          <a:latin typeface="Arial" panose="020B0604020202020204" pitchFamily="34" charset="0"/>
                          <a:ea typeface="宋体" panose="02010600030101010101" pitchFamily="2" charset="-122"/>
                          <a:cs typeface="Arial" panose="020B0604020202020204" pitchFamily="34" charset="0"/>
                        </a:rPr>
                        <a:t>S5-224333</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73820080"/>
                  </a:ext>
                </a:extLst>
              </a:tr>
              <a:tr h="290027">
                <a:tc>
                  <a:txBody>
                    <a:bodyPr/>
                    <a:lstStyle/>
                    <a:p>
                      <a:pPr marL="55563" indent="0" algn="l" fontAlgn="t"/>
                      <a:r>
                        <a:rPr lang="en-US" sz="1100" b="1" i="0" u="sng" strike="noStrike" dirty="0">
                          <a:solidFill>
                            <a:srgbClr val="0000FF"/>
                          </a:solidFill>
                          <a:effectLst/>
                          <a:latin typeface="Arial" panose="020B0604020202020204" pitchFamily="34" charset="0"/>
                          <a:cs typeface="Arial" panose="020B0604020202020204" pitchFamily="34" charset="0"/>
                          <a:hlinkClick r:id="rId3"/>
                        </a:rPr>
                        <a:t>S5-224</a:t>
                      </a:r>
                      <a:r>
                        <a:rPr lang="en-US" sz="1100" b="1" i="0" u="sng" strike="noStrike" dirty="0">
                          <a:solidFill>
                            <a:srgbClr val="0000FF"/>
                          </a:solidFill>
                          <a:effectLst/>
                          <a:latin typeface="Arial" panose="020B0604020202020204" pitchFamily="34" charset="0"/>
                          <a:cs typeface="Arial" panose="020B0604020202020204" pitchFamily="34" charset="0"/>
                        </a:rPr>
                        <a:t>343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LS on 3GPP SA5 work on intent driven management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TM Forum, ETSI ZSM, ETSI NFV IFA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65132897"/>
                  </a:ext>
                </a:extLst>
              </a:tr>
              <a:tr h="290027">
                <a:tc>
                  <a:txBody>
                    <a:bodyPr/>
                    <a:lstStyle/>
                    <a:p>
                      <a:pPr marL="55563" indent="0" algn="l" defTabSz="1219170" rtl="0" eaLnBrk="1" fontAlgn="t" latinLnBrk="0" hangingPunct="1"/>
                      <a:r>
                        <a:rPr lang="fr-FR" sz="1100" b="1" i="0" u="sng" strike="noStrike" kern="1200" dirty="0">
                          <a:solidFill>
                            <a:srgbClr val="0000FF"/>
                          </a:solidFill>
                          <a:effectLst/>
                          <a:latin typeface="Arial" panose="020B0604020202020204" pitchFamily="34" charset="0"/>
                          <a:ea typeface="+mn-ea"/>
                          <a:cs typeface="Arial" panose="020B0604020202020204" pitchFamily="34" charset="0"/>
                        </a:rPr>
                        <a:t>S5-224387</a:t>
                      </a:r>
                      <a:endParaRPr lang="en-US" sz="1100" b="1" i="0" u="sng" strike="noStrike" kern="1200" dirty="0">
                        <a:solidFill>
                          <a:srgbClr val="0000FF"/>
                        </a:solidFill>
                        <a:effectLst/>
                        <a:latin typeface="Arial" panose="020B0604020202020204" pitchFamily="34" charset="0"/>
                        <a:ea typeface="+mn-ea"/>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fontAlgn="t" latinLnBrk="0" hangingPunct="1"/>
                      <a:r>
                        <a:rPr lang="en-US" sz="1100" b="0" i="0" u="none" strike="noStrike" kern="1200" dirty="0">
                          <a:solidFill>
                            <a:srgbClr val="000000"/>
                          </a:solidFill>
                          <a:effectLst/>
                          <a:latin typeface="Arial" panose="020B0604020202020204" pitchFamily="34" charset="0"/>
                          <a:ea typeface="+mn-ea"/>
                          <a:cs typeface="Arial" panose="020B0604020202020204" pitchFamily="34" charset="0"/>
                        </a:rPr>
                        <a:t>Reply LS on </a:t>
                      </a:r>
                      <a:r>
                        <a:rPr lang="en-US" sz="1100" b="0" i="0" u="none" strike="noStrike" kern="1200" dirty="0" err="1">
                          <a:solidFill>
                            <a:srgbClr val="000000"/>
                          </a:solidFill>
                          <a:effectLst/>
                          <a:latin typeface="Arial" panose="020B0604020202020204" pitchFamily="34" charset="0"/>
                          <a:ea typeface="+mn-ea"/>
                          <a:cs typeface="Arial" panose="020B0604020202020204" pitchFamily="34" charset="0"/>
                        </a:rPr>
                        <a:t>FS_eEDGEAPP</a:t>
                      </a:r>
                      <a:r>
                        <a:rPr lang="en-US" sz="1100" b="0" i="0" u="none" strike="noStrike" kern="1200" dirty="0">
                          <a:solidFill>
                            <a:srgbClr val="000000"/>
                          </a:solidFill>
                          <a:effectLst/>
                          <a:latin typeface="Arial" panose="020B0604020202020204" pitchFamily="34" charset="0"/>
                          <a:ea typeface="+mn-ea"/>
                          <a:cs typeface="Arial" panose="020B0604020202020204" pitchFamily="34" charset="0"/>
                        </a:rPr>
                        <a:t>, Solution for Dynamic EAS instantiation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fr-FR" sz="1100" b="0" i="0" u="none" strike="noStrike" dirty="0">
                          <a:solidFill>
                            <a:srgbClr val="000000"/>
                          </a:solidFill>
                          <a:effectLst/>
                          <a:latin typeface="Arial" panose="020B0604020202020204" pitchFamily="34" charset="0"/>
                          <a:cs typeface="Arial" panose="020B0604020202020204" pitchFamily="34" charset="0"/>
                        </a:rPr>
                        <a:t>SA6</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fr-FR" altLang="zh-CN" sz="1100" dirty="0">
                          <a:effectLst/>
                          <a:latin typeface="Arial" panose="020B0604020202020204" pitchFamily="34" charset="0"/>
                          <a:ea typeface="宋体" panose="02010600030101010101" pitchFamily="2" charset="-122"/>
                          <a:cs typeface="Arial" panose="020B0604020202020204" pitchFamily="34" charset="0"/>
                        </a:rPr>
                        <a:t>S5-224338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06724562"/>
                  </a:ext>
                </a:extLst>
              </a:tr>
            </a:tbl>
          </a:graphicData>
        </a:graphic>
      </p:graphicFrame>
    </p:spTree>
    <p:extLst>
      <p:ext uri="{BB962C8B-B14F-4D97-AF65-F5344CB8AC3E}">
        <p14:creationId xmlns:p14="http://schemas.microsoft.com/office/powerpoint/2010/main" val="1397636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New Rel-18 Work Items / Study Items</a:t>
            </a:r>
          </a:p>
        </p:txBody>
      </p:sp>
      <p:graphicFrame>
        <p:nvGraphicFramePr>
          <p:cNvPr id="3" name="表格 2"/>
          <p:cNvGraphicFramePr>
            <a:graphicFrameLocks noGrp="1"/>
          </p:cNvGraphicFramePr>
          <p:nvPr>
            <p:extLst>
              <p:ext uri="{D42A27DB-BD31-4B8C-83A1-F6EECF244321}">
                <p14:modId xmlns:p14="http://schemas.microsoft.com/office/powerpoint/2010/main" val="1764740589"/>
              </p:ext>
            </p:extLst>
          </p:nvPr>
        </p:nvGraphicFramePr>
        <p:xfrm>
          <a:off x="110690" y="1464734"/>
          <a:ext cx="11902965" cy="809158"/>
        </p:xfrm>
        <a:graphic>
          <a:graphicData uri="http://schemas.openxmlformats.org/drawingml/2006/table">
            <a:tbl>
              <a:tblPr/>
              <a:tblGrid>
                <a:gridCol w="1203025">
                  <a:extLst>
                    <a:ext uri="{9D8B030D-6E8A-4147-A177-3AD203B41FA5}">
                      <a16:colId xmlns:a16="http://schemas.microsoft.com/office/drawing/2014/main" xmlns="" val="20000"/>
                    </a:ext>
                  </a:extLst>
                </a:gridCol>
                <a:gridCol w="903705">
                  <a:extLst>
                    <a:ext uri="{9D8B030D-6E8A-4147-A177-3AD203B41FA5}">
                      <a16:colId xmlns:a16="http://schemas.microsoft.com/office/drawing/2014/main" xmlns="" val="20001"/>
                    </a:ext>
                  </a:extLst>
                </a:gridCol>
                <a:gridCol w="943223">
                  <a:extLst>
                    <a:ext uri="{9D8B030D-6E8A-4147-A177-3AD203B41FA5}">
                      <a16:colId xmlns:a16="http://schemas.microsoft.com/office/drawing/2014/main" xmlns="" val="20002"/>
                    </a:ext>
                  </a:extLst>
                </a:gridCol>
                <a:gridCol w="2936593">
                  <a:extLst>
                    <a:ext uri="{9D8B030D-6E8A-4147-A177-3AD203B41FA5}">
                      <a16:colId xmlns:a16="http://schemas.microsoft.com/office/drawing/2014/main" xmlns="" val="20003"/>
                    </a:ext>
                  </a:extLst>
                </a:gridCol>
                <a:gridCol w="2559084">
                  <a:extLst>
                    <a:ext uri="{9D8B030D-6E8A-4147-A177-3AD203B41FA5}">
                      <a16:colId xmlns:a16="http://schemas.microsoft.com/office/drawing/2014/main" xmlns="" val="20004"/>
                    </a:ext>
                  </a:extLst>
                </a:gridCol>
                <a:gridCol w="3357335">
                  <a:extLst>
                    <a:ext uri="{9D8B030D-6E8A-4147-A177-3AD203B41FA5}">
                      <a16:colId xmlns:a16="http://schemas.microsoft.com/office/drawing/2014/main" xmlns="" val="20005"/>
                    </a:ext>
                  </a:extLst>
                </a:gridCol>
              </a:tblGrid>
              <a:tr h="382438">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err="1">
                          <a:ln>
                            <a:noFill/>
                          </a:ln>
                          <a:solidFill>
                            <a:schemeClr val="tx1"/>
                          </a:solidFill>
                          <a:effectLst/>
                          <a:latin typeface="+mn-lt"/>
                          <a:ea typeface="宋体" pitchFamily="2" charset="-122"/>
                          <a:cs typeface="Arial" charset="0"/>
                        </a:rPr>
                        <a:t>Tdoc</a:t>
                      </a:r>
                      <a:endParaRPr kumimoji="0" lang="en-GB" altLang="zh-CN" sz="14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Release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Source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chemeClr val="tx1"/>
                          </a:solidFill>
                          <a:effectLst/>
                          <a:latin typeface="+mn-lt"/>
                          <a:ea typeface="宋体" pitchFamily="2" charset="-122"/>
                          <a:cs typeface="Arial" charset="0"/>
                        </a:rPr>
                        <a:t>Potential related groups</a:t>
                      </a:r>
                      <a:endParaRPr kumimoji="0" lang="en-GB" altLang="zh-CN" sz="14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268821">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altLang="zh-CN" sz="1100" dirty="0">
                          <a:effectLst/>
                          <a:latin typeface="+mn-lt"/>
                          <a:cs typeface="Arial" panose="020B0604020202020204" pitchFamily="34" charset="0"/>
                        </a:rPr>
                        <a:t>S5-224384</a:t>
                      </a:r>
                      <a:endParaRPr lang="en-US" altLang="zh-CN" sz="1100" dirty="0">
                        <a:effectLst/>
                        <a:latin typeface="+mn-lt"/>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altLang="zh-CN" sz="1100" kern="1200" dirty="0">
                          <a:solidFill>
                            <a:schemeClr val="tx1"/>
                          </a:solidFill>
                          <a:effectLst/>
                          <a:latin typeface="+mn-lt"/>
                          <a:ea typeface="+mn-ea"/>
                          <a:cs typeface="Arial" panose="020B0604020202020204" pitchFamily="34" charset="0"/>
                        </a:rPr>
                        <a:t>WID new</a:t>
                      </a:r>
                      <a:endParaRPr lang="en-US" altLang="zh-CN" sz="1100" kern="1200" dirty="0">
                        <a:solidFill>
                          <a:schemeClr val="tx1"/>
                        </a:solidFill>
                        <a:effectLst/>
                        <a:latin typeface="+mn-lt"/>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fr-FR" sz="1100" kern="1200" dirty="0">
                          <a:solidFill>
                            <a:schemeClr val="tx1"/>
                          </a:solidFill>
                          <a:effectLst/>
                          <a:latin typeface="+mn-lt"/>
                          <a:ea typeface="+mn-ea"/>
                          <a:cs typeface="Arial" panose="020B0604020202020204" pitchFamily="34" charset="0"/>
                        </a:rPr>
                        <a:t>Rel-18</a:t>
                      </a:r>
                      <a:endParaRPr lang="en-US" sz="1100" kern="1200" dirty="0">
                        <a:solidFill>
                          <a:schemeClr val="tx1"/>
                        </a:solidFill>
                        <a:effectLst/>
                        <a:latin typeface="+mn-lt"/>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latin typeface="+mn-lt"/>
                          <a:cs typeface="Arial" panose="020B0604020202020204" pitchFamily="34" charset="0"/>
                        </a:rPr>
                        <a:t>New Rel-18 WID Enhancement of Management Data Analytics phase 2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fr-FR" sz="1100" dirty="0">
                          <a:latin typeface="+mn-lt"/>
                          <a:cs typeface="Arial" panose="020B0604020202020204" pitchFamily="34" charset="0"/>
                        </a:rPr>
                        <a:t>Intel, NEC</a:t>
                      </a:r>
                      <a:endParaRPr lang="en-US" sz="1100" dirty="0">
                        <a:latin typeface="+mn-lt"/>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altLang="zh-CN" sz="1100" kern="1200" dirty="0">
                          <a:solidFill>
                            <a:schemeClr val="tx1"/>
                          </a:solidFill>
                          <a:latin typeface="+mn-lt"/>
                          <a:ea typeface="+mn-ea"/>
                          <a:cs typeface="Arial" panose="020B0604020202020204" pitchFamily="34" charset="0"/>
                        </a:rPr>
                        <a:t>SA2,RAN2,RAN3</a:t>
                      </a:r>
                      <a:endParaRPr lang="en-US" altLang="zh-CN" sz="1100" kern="1200" dirty="0">
                        <a:solidFill>
                          <a:schemeClr val="tx1"/>
                        </a:solidFill>
                        <a:latin typeface="+mn-lt"/>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5595254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Documents endorsed by OA&amp;M</a:t>
            </a:r>
          </a:p>
        </p:txBody>
      </p:sp>
      <p:graphicFrame>
        <p:nvGraphicFramePr>
          <p:cNvPr id="6" name="Group 76"/>
          <p:cNvGraphicFramePr>
            <a:graphicFrameLocks/>
          </p:cNvGraphicFramePr>
          <p:nvPr>
            <p:extLst>
              <p:ext uri="{D42A27DB-BD31-4B8C-83A1-F6EECF244321}">
                <p14:modId xmlns:p14="http://schemas.microsoft.com/office/powerpoint/2010/main" val="3550037460"/>
              </p:ext>
            </p:extLst>
          </p:nvPr>
        </p:nvGraphicFramePr>
        <p:xfrm>
          <a:off x="351418" y="1558060"/>
          <a:ext cx="11537378" cy="1280160"/>
        </p:xfrm>
        <a:graphic>
          <a:graphicData uri="http://schemas.openxmlformats.org/drawingml/2006/table">
            <a:tbl>
              <a:tblPr/>
              <a:tblGrid>
                <a:gridCol w="1040524">
                  <a:extLst>
                    <a:ext uri="{9D8B030D-6E8A-4147-A177-3AD203B41FA5}">
                      <a16:colId xmlns:a16="http://schemas.microsoft.com/office/drawing/2014/main" xmlns="" val="20000"/>
                    </a:ext>
                  </a:extLst>
                </a:gridCol>
                <a:gridCol w="5030108">
                  <a:extLst>
                    <a:ext uri="{9D8B030D-6E8A-4147-A177-3AD203B41FA5}">
                      <a16:colId xmlns:a16="http://schemas.microsoft.com/office/drawing/2014/main" xmlns="" val="20001"/>
                    </a:ext>
                  </a:extLst>
                </a:gridCol>
                <a:gridCol w="2733373">
                  <a:extLst>
                    <a:ext uri="{9D8B030D-6E8A-4147-A177-3AD203B41FA5}">
                      <a16:colId xmlns:a16="http://schemas.microsoft.com/office/drawing/2014/main" xmlns="" val="20002"/>
                    </a:ext>
                  </a:extLst>
                </a:gridCol>
                <a:gridCol w="2733373">
                  <a:extLst>
                    <a:ext uri="{9D8B030D-6E8A-4147-A177-3AD203B41FA5}">
                      <a16:colId xmlns:a16="http://schemas.microsoft.com/office/drawing/2014/main" xmlns="" val="20003"/>
                    </a:ext>
                  </a:extLst>
                </a:gridCol>
              </a:tblGrid>
              <a:tr h="365305">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err="1">
                          <a:solidFill>
                            <a:schemeClr val="tx1"/>
                          </a:solidFill>
                          <a:latin typeface="+mn-lt"/>
                          <a:ea typeface="+mn-ea"/>
                          <a:cs typeface="+mn-cs"/>
                        </a:rPr>
                        <a:t>TDoc</a:t>
                      </a:r>
                      <a:endParaRPr lang="en-GB" altLang="zh-CN" sz="12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a:solidFill>
                            <a:schemeClr val="tx1"/>
                          </a:solidFill>
                          <a:latin typeface="+mn-lt"/>
                          <a:ea typeface="+mn-ea"/>
                          <a:cs typeface="+mn-cs"/>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a:solidFill>
                            <a:schemeClr val="tx1"/>
                          </a:solidFill>
                          <a:latin typeface="+mn-lt"/>
                          <a:ea typeface="+mn-ea"/>
                          <a:cs typeface="+mn-cs"/>
                        </a:rPr>
                        <a:t>Source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a:solidFill>
                            <a:schemeClr val="tx1"/>
                          </a:solidFill>
                          <a:latin typeface="+mn-lt"/>
                          <a:ea typeface="+mn-ea"/>
                          <a:cs typeface="+mn-cs"/>
                        </a:rPr>
                        <a:t>Potential related topics and related groups</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S5-224347</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DP on new specification for TS 28.622 in the context of SBMA with new structure proposal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mn-lt"/>
                          <a:ea typeface="+mn-ea"/>
                          <a:cs typeface="+mn-cs"/>
                        </a:rPr>
                        <a:t>Huawei</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23071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S5-224382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Discussion paper on relationship between the EE of NWDAF and the performance measurements of NWDAF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mn-lt"/>
                          <a:ea typeface="+mn-ea"/>
                          <a:cs typeface="+mn-cs"/>
                        </a:rPr>
                        <a:t>China Telecom</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52659694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120651" y="0"/>
            <a:ext cx="9759950" cy="1016000"/>
          </a:xfrm>
        </p:spPr>
        <p:txBody>
          <a:bodyPr/>
          <a:lstStyle/>
          <a:p>
            <a:pPr algn="l"/>
            <a:r>
              <a:rPr lang="en-US" sz="3600" dirty="0"/>
              <a:t>Overview of </a:t>
            </a:r>
            <a:r>
              <a:rPr lang="en-US" altLang="zh-CN" sz="3600" dirty="0"/>
              <a:t>Rel-18 </a:t>
            </a:r>
            <a:r>
              <a:rPr lang="en-US" sz="3600" dirty="0"/>
              <a:t>SA5 OAM ongoing WIs/SIs</a:t>
            </a:r>
          </a:p>
        </p:txBody>
      </p:sp>
      <p:graphicFrame>
        <p:nvGraphicFramePr>
          <p:cNvPr id="6" name="表格 5"/>
          <p:cNvGraphicFramePr>
            <a:graphicFrameLocks noGrp="1"/>
          </p:cNvGraphicFramePr>
          <p:nvPr>
            <p:extLst>
              <p:ext uri="{D42A27DB-BD31-4B8C-83A1-F6EECF244321}">
                <p14:modId xmlns:p14="http://schemas.microsoft.com/office/powerpoint/2010/main" val="3539024045"/>
              </p:ext>
            </p:extLst>
          </p:nvPr>
        </p:nvGraphicFramePr>
        <p:xfrm>
          <a:off x="6433503" y="3322860"/>
          <a:ext cx="5543746" cy="2885583"/>
        </p:xfrm>
        <a:graphic>
          <a:graphicData uri="http://schemas.openxmlformats.org/drawingml/2006/table">
            <a:tbl>
              <a:tblPr>
                <a:tableStyleId>{5C22544A-7EE6-4342-B048-85BDC9FD1C3A}</a:tableStyleId>
              </a:tblPr>
              <a:tblGrid>
                <a:gridCol w="305109">
                  <a:extLst>
                    <a:ext uri="{9D8B030D-6E8A-4147-A177-3AD203B41FA5}">
                      <a16:colId xmlns:a16="http://schemas.microsoft.com/office/drawing/2014/main" xmlns="" val="20000"/>
                    </a:ext>
                  </a:extLst>
                </a:gridCol>
                <a:gridCol w="2321057">
                  <a:extLst>
                    <a:ext uri="{9D8B030D-6E8A-4147-A177-3AD203B41FA5}">
                      <a16:colId xmlns:a16="http://schemas.microsoft.com/office/drawing/2014/main" xmlns="" val="20001"/>
                    </a:ext>
                  </a:extLst>
                </a:gridCol>
                <a:gridCol w="1016148">
                  <a:extLst>
                    <a:ext uri="{9D8B030D-6E8A-4147-A177-3AD203B41FA5}">
                      <a16:colId xmlns:a16="http://schemas.microsoft.com/office/drawing/2014/main" xmlns="" val="20002"/>
                    </a:ext>
                  </a:extLst>
                </a:gridCol>
                <a:gridCol w="1053737"/>
                <a:gridCol w="847695"/>
              </a:tblGrid>
              <a:tr h="329795">
                <a:tc gridSpan="5">
                  <a:txBody>
                    <a:bodyPr/>
                    <a:lstStyle/>
                    <a:p>
                      <a:pPr algn="l">
                        <a:spcAft>
                          <a:spcPts val="0"/>
                        </a:spcAft>
                      </a:pPr>
                      <a:r>
                        <a:rPr lang="en-GB" sz="1200" b="1" dirty="0">
                          <a:effectLst/>
                          <a:latin typeface="Arial" panose="020B0604020202020204" pitchFamily="34" charset="0"/>
                          <a:cs typeface="Arial" panose="020B0604020202020204" pitchFamily="34" charset="0"/>
                        </a:rPr>
                        <a:t> </a:t>
                      </a:r>
                      <a:r>
                        <a:rPr lang="en-GB" sz="1200" b="1" kern="1200" dirty="0">
                          <a:solidFill>
                            <a:schemeClr val="dk1"/>
                          </a:solidFill>
                          <a:effectLst/>
                          <a:latin typeface="Arial" panose="020B0604020202020204" pitchFamily="34" charset="0"/>
                          <a:ea typeface="+mn-ea"/>
                          <a:cs typeface="Arial" panose="020B0604020202020204" pitchFamily="34" charset="0"/>
                        </a:rPr>
                        <a:t>Rel-18 Operations, Administration, Maintenance and Provisioning (OAM&amp;P)</a:t>
                      </a:r>
                      <a:r>
                        <a:rPr lang="en-GB" sz="1100" b="1" dirty="0">
                          <a:effectLst/>
                          <a:latin typeface="Arial" panose="020B0604020202020204" pitchFamily="34" charset="0"/>
                          <a:cs typeface="Arial" panose="020B0604020202020204" pitchFamily="34" charset="0"/>
                        </a:rPr>
                        <a:t> </a:t>
                      </a:r>
                      <a:endParaRPr lang="zh-CN" sz="18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18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0"/>
                  </a:ext>
                </a:extLst>
              </a:tr>
              <a:tr h="153469">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dirty="0">
                          <a:solidFill>
                            <a:srgbClr val="FF0000"/>
                          </a:solidFill>
                          <a:effectLst/>
                          <a:latin typeface="Arial" panose="020B0604020202020204" pitchFamily="34" charset="0"/>
                          <a:ea typeface="+mn-ea"/>
                          <a:cs typeface="Arial" panose="020B0604020202020204" pitchFamily="34" charset="0"/>
                        </a:rPr>
                        <a:t>Intelligence and Automation</a:t>
                      </a:r>
                      <a:endParaRPr lang="zh-CN" sz="1050" kern="1200"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1"/>
                  </a:ext>
                </a:extLst>
              </a:tr>
              <a:tr h="251428">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26</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Self-Configuration of RAN NEs</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China Mobile, Huawei</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RANSC</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SP-211431</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2"/>
                  </a:ext>
                </a:extLst>
              </a:tr>
              <a:tr h="153469">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dirty="0">
                          <a:solidFill>
                            <a:srgbClr val="FF0000"/>
                          </a:solidFill>
                          <a:effectLst/>
                          <a:latin typeface="Arial" panose="020B0604020202020204" pitchFamily="34" charset="0"/>
                          <a:ea typeface="+mn-ea"/>
                          <a:cs typeface="Arial" panose="020B0604020202020204" pitchFamily="34" charset="0"/>
                        </a:rPr>
                        <a:t>Management Architecture and Mechanisms</a:t>
                      </a:r>
                      <a:endParaRPr lang="zh-CN" sz="1050" kern="1200"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3"/>
                  </a:ext>
                </a:extLst>
              </a:tr>
              <a:tr h="133877">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27</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Network slicing provisioning rules</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Ericsson </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NSRULE</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SP-211449</a:t>
                      </a:r>
                      <a:endParaRPr lang="zh-CN"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04"/>
                  </a:ext>
                </a:extLst>
              </a:tr>
              <a:tr h="133877">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28</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Additional NRM features Phase 2 </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Nokia</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AdNRM_ph2</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SP-220351</a:t>
                      </a:r>
                      <a:endParaRPr lang="zh-CN"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05"/>
                  </a:ext>
                </a:extLst>
              </a:tr>
              <a:tr h="133877">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29</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enhanced Edge Computing Management</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Samsung,</a:t>
                      </a:r>
                      <a:r>
                        <a:rPr lang="en-US" altLang="zh-CN" sz="900" kern="1200" baseline="0" dirty="0">
                          <a:solidFill>
                            <a:srgbClr val="000000"/>
                          </a:solidFill>
                          <a:effectLst/>
                          <a:latin typeface="Arial" panose="020B0604020202020204" pitchFamily="34" charset="0"/>
                          <a:ea typeface="+mn-ea"/>
                          <a:cs typeface="Arial" panose="020B0604020202020204" pitchFamily="34" charset="0"/>
                        </a:rPr>
                        <a:t> Intel</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a:solidFill>
                            <a:srgbClr val="000000"/>
                          </a:solidFill>
                          <a:effectLst/>
                          <a:latin typeface="Arial" panose="020B0604020202020204" pitchFamily="34" charset="0"/>
                          <a:ea typeface="+mn-ea"/>
                          <a:cs typeface="Arial" panose="020B0604020202020204" pitchFamily="34" charset="0"/>
                        </a:rPr>
                        <a:t>eECM</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SP-220154</a:t>
                      </a:r>
                      <a:endParaRPr lang="zh-CN"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06"/>
                  </a:ext>
                </a:extLst>
              </a:tr>
              <a:tr h="31825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30</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5G performance measurements and KPIs phase 3</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 Telecom, Intel</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PM_KPI_5G_Ph3</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SP-220489</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09"/>
                  </a:ext>
                </a:extLst>
              </a:tr>
              <a:tr h="251428">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31</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altLang="zh-CN" sz="900" dirty="0" smtClean="0">
                          <a:solidFill>
                            <a:schemeClr val="tx1"/>
                          </a:solidFill>
                          <a:effectLst/>
                          <a:latin typeface="Arial" panose="020B0604020202020204" pitchFamily="34" charset="0"/>
                          <a:ea typeface="+mn-ea"/>
                          <a:cs typeface="Arial" panose="020B0604020202020204" pitchFamily="34" charset="0"/>
                        </a:rPr>
                        <a:t>Enhancement of </a:t>
                      </a:r>
                      <a:r>
                        <a:rPr lang="en-GB" altLang="zh-CN" sz="900" dirty="0" err="1" smtClean="0">
                          <a:solidFill>
                            <a:schemeClr val="tx1"/>
                          </a:solidFill>
                          <a:effectLst/>
                          <a:latin typeface="Arial" panose="020B0604020202020204" pitchFamily="34" charset="0"/>
                          <a:ea typeface="+mn-ea"/>
                          <a:cs typeface="Arial" panose="020B0604020202020204" pitchFamily="34" charset="0"/>
                        </a:rPr>
                        <a:t>QoE</a:t>
                      </a:r>
                      <a:r>
                        <a:rPr lang="en-GB" altLang="zh-CN" sz="900" dirty="0" smtClean="0">
                          <a:solidFill>
                            <a:schemeClr val="tx1"/>
                          </a:solidFill>
                          <a:effectLst/>
                          <a:latin typeface="Arial" panose="020B0604020202020204" pitchFamily="34" charset="0"/>
                          <a:ea typeface="+mn-ea"/>
                          <a:cs typeface="Arial" panose="020B0604020202020204" pitchFamily="34" charset="0"/>
                        </a:rPr>
                        <a:t> </a:t>
                      </a:r>
                      <a:r>
                        <a:rPr lang="en-GB" altLang="zh-CN" sz="900" smtClean="0">
                          <a:solidFill>
                            <a:schemeClr val="tx1"/>
                          </a:solidFill>
                          <a:effectLst/>
                          <a:latin typeface="Arial" panose="020B0604020202020204" pitchFamily="34" charset="0"/>
                          <a:ea typeface="+mn-ea"/>
                          <a:cs typeface="Arial" panose="020B0604020202020204" pitchFamily="34" charset="0"/>
                        </a:rPr>
                        <a:t>Measurement </a:t>
                      </a:r>
                      <a:r>
                        <a:rPr lang="en-GB" altLang="zh-CN" sz="900" smtClean="0">
                          <a:solidFill>
                            <a:schemeClr val="tx1"/>
                          </a:solidFill>
                          <a:effectLst/>
                          <a:latin typeface="Arial" panose="020B0604020202020204" pitchFamily="34" charset="0"/>
                          <a:ea typeface="+mn-ea"/>
                          <a:cs typeface="Arial" panose="020B0604020202020204" pitchFamily="34" charset="0"/>
                        </a:rPr>
                        <a:t>Collection</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Ericsson</a:t>
                      </a:r>
                      <a:endParaRPr lang="zh-CN" altLang="en-US" sz="9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smtClean="0">
                          <a:solidFill>
                            <a:schemeClr val="tx1"/>
                          </a:solidFill>
                          <a:effectLst/>
                          <a:latin typeface="Arial" panose="020B0604020202020204" pitchFamily="34" charset="0"/>
                          <a:ea typeface="+mn-ea"/>
                          <a:cs typeface="Arial" panose="020B0604020202020204" pitchFamily="34" charset="0"/>
                        </a:rPr>
                        <a:t>eQoE</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SP-200193</a:t>
                      </a:r>
                    </a:p>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21686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32</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Access control on </a:t>
                      </a:r>
                      <a:r>
                        <a:rPr lang="en-US" altLang="zh-CN" sz="900" kern="1200" smtClean="0">
                          <a:solidFill>
                            <a:schemeClr val="tx1"/>
                          </a:solidFill>
                          <a:effectLst/>
                          <a:latin typeface="Arial" panose="020B0604020202020204" pitchFamily="34" charset="0"/>
                          <a:ea typeface="+mn-ea"/>
                          <a:cs typeface="Arial" panose="020B0604020202020204" pitchFamily="34" charset="0"/>
                        </a:rPr>
                        <a:t>management </a:t>
                      </a:r>
                      <a:r>
                        <a:rPr lang="en-US" altLang="zh-CN" sz="900" kern="1200" smtClean="0">
                          <a:solidFill>
                            <a:schemeClr val="tx1"/>
                          </a:solidFill>
                          <a:effectLst/>
                          <a:latin typeface="Arial" panose="020B0604020202020204" pitchFamily="34" charset="0"/>
                          <a:ea typeface="+mn-ea"/>
                          <a:cs typeface="Arial" panose="020B0604020202020204" pitchFamily="34" charset="0"/>
                        </a:rPr>
                        <a:t>service</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Nokia</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MSAC</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SP-210859</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216864">
                <a:tc>
                  <a:txBody>
                    <a:bodyPr/>
                    <a:lstStyle/>
                    <a:p>
                      <a:pPr marL="0" algn="l" defTabSz="1219170" rtl="0" eaLnBrk="1" latinLnBrk="0" hangingPunct="1">
                        <a:spcAft>
                          <a:spcPts val="0"/>
                        </a:spcAft>
                      </a:pPr>
                      <a:r>
                        <a:rPr lang="en-US" altLang="zh-CN" sz="9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33</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Network slice </a:t>
                      </a:r>
                      <a:r>
                        <a:rPr lang="en-US" altLang="zh-CN" sz="900" kern="1200" smtClean="0">
                          <a:solidFill>
                            <a:schemeClr val="tx1"/>
                          </a:solidFill>
                          <a:effectLst/>
                          <a:latin typeface="Arial" panose="020B0604020202020204" pitchFamily="34" charset="0"/>
                          <a:ea typeface="+mn-ea"/>
                          <a:cs typeface="Arial" panose="020B0604020202020204" pitchFamily="34" charset="0"/>
                        </a:rPr>
                        <a:t>provisioning </a:t>
                      </a:r>
                      <a:r>
                        <a:rPr lang="en-US" altLang="zh-CN" sz="900" kern="1200" smtClean="0">
                          <a:solidFill>
                            <a:schemeClr val="tx1"/>
                          </a:solidFill>
                          <a:effectLst/>
                          <a:latin typeface="Arial" panose="020B0604020202020204" pitchFamily="34" charset="0"/>
                          <a:ea typeface="+mn-ea"/>
                          <a:cs typeface="Arial" panose="020B0604020202020204" pitchFamily="34" charset="0"/>
                        </a:rPr>
                        <a:t>enhancement</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Samsung</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smtClean="0">
                          <a:solidFill>
                            <a:schemeClr val="tx1"/>
                          </a:solidFill>
                          <a:effectLst/>
                          <a:latin typeface="Arial" panose="020B0604020202020204" pitchFamily="34" charset="0"/>
                          <a:ea typeface="+mn-ea"/>
                          <a:cs typeface="Arial" panose="020B0604020202020204" pitchFamily="34" charset="0"/>
                        </a:rPr>
                        <a:t>eNETSLICE_PRO</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SP-211434</a:t>
                      </a:r>
                      <a:endParaRPr lang="zh-CN"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153469">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kern="1200" dirty="0">
                          <a:solidFill>
                            <a:srgbClr val="FF0000"/>
                          </a:solidFill>
                          <a:effectLst/>
                          <a:latin typeface="Arial" panose="020B0604020202020204" pitchFamily="34" charset="0"/>
                          <a:ea typeface="+mn-ea"/>
                          <a:cs typeface="Arial" panose="020B0604020202020204" pitchFamily="34" charset="0"/>
                        </a:rPr>
                        <a:t>Support of New Services</a:t>
                      </a:r>
                      <a:endParaRPr lang="zh-CN" sz="1050" kern="1200"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7"/>
                  </a:ext>
                </a:extLst>
              </a:tr>
              <a:tr h="133877">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34</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Enhancements of EE for 5G Phase 2</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Orange</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EE5GPLUS_Ph2</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SP-211441</a:t>
                      </a:r>
                      <a:endParaRPr lang="zh-CN"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8"/>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3115547903"/>
              </p:ext>
            </p:extLst>
          </p:nvPr>
        </p:nvGraphicFramePr>
        <p:xfrm>
          <a:off x="203775" y="1023993"/>
          <a:ext cx="6082029" cy="5303863"/>
        </p:xfrm>
        <a:graphic>
          <a:graphicData uri="http://schemas.openxmlformats.org/drawingml/2006/table">
            <a:tbl>
              <a:tblPr>
                <a:tableStyleId>{5C22544A-7EE6-4342-B048-85BDC9FD1C3A}</a:tableStyleId>
              </a:tblPr>
              <a:tblGrid>
                <a:gridCol w="290725">
                  <a:extLst>
                    <a:ext uri="{9D8B030D-6E8A-4147-A177-3AD203B41FA5}">
                      <a16:colId xmlns:a16="http://schemas.microsoft.com/office/drawing/2014/main" xmlns="" val="20000"/>
                    </a:ext>
                  </a:extLst>
                </a:gridCol>
                <a:gridCol w="2774381">
                  <a:extLst>
                    <a:ext uri="{9D8B030D-6E8A-4147-A177-3AD203B41FA5}">
                      <a16:colId xmlns:a16="http://schemas.microsoft.com/office/drawing/2014/main" xmlns="" val="20001"/>
                    </a:ext>
                  </a:extLst>
                </a:gridCol>
                <a:gridCol w="987393">
                  <a:extLst>
                    <a:ext uri="{9D8B030D-6E8A-4147-A177-3AD203B41FA5}">
                      <a16:colId xmlns:a16="http://schemas.microsoft.com/office/drawing/2014/main" xmlns="" val="20002"/>
                    </a:ext>
                  </a:extLst>
                </a:gridCol>
                <a:gridCol w="1107376">
                  <a:extLst>
                    <a:ext uri="{9D8B030D-6E8A-4147-A177-3AD203B41FA5}">
                      <a16:colId xmlns:a16="http://schemas.microsoft.com/office/drawing/2014/main" xmlns="" val="20003"/>
                    </a:ext>
                  </a:extLst>
                </a:gridCol>
                <a:gridCol w="922154">
                  <a:extLst>
                    <a:ext uri="{9D8B030D-6E8A-4147-A177-3AD203B41FA5}">
                      <a16:colId xmlns:a16="http://schemas.microsoft.com/office/drawing/2014/main" xmlns="" val="20005"/>
                    </a:ext>
                  </a:extLst>
                </a:gridCol>
              </a:tblGrid>
              <a:tr h="157422">
                <a:tc gridSpan="5">
                  <a:txBody>
                    <a:bodyPr/>
                    <a:lstStyle/>
                    <a:p>
                      <a:pPr marL="0" algn="l" defTabSz="1219170" rtl="0" eaLnBrk="1" latinLnBrk="0" hangingPunct="1">
                        <a:spcAft>
                          <a:spcPts val="0"/>
                        </a:spcAft>
                      </a:pPr>
                      <a:r>
                        <a:rPr lang="en-US" altLang="zh-CN" sz="1200" b="1" kern="1200" dirty="0">
                          <a:solidFill>
                            <a:schemeClr val="dk1"/>
                          </a:solidFill>
                          <a:effectLst/>
                          <a:latin typeface="Arial" panose="020B0604020202020204" pitchFamily="34" charset="0"/>
                          <a:ea typeface="+mn-ea"/>
                          <a:cs typeface="Arial" panose="020B0604020202020204" pitchFamily="34" charset="0"/>
                        </a:rPr>
                        <a:t>Rel-18 OAM&amp;P Studies</a:t>
                      </a:r>
                      <a:endParaRPr lang="zh-CN" sz="12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pPr marL="0" algn="l" defTabSz="1219170" rtl="0" eaLnBrk="1" latinLnBrk="0" hangingPunct="1">
                        <a:spcAft>
                          <a:spcPts val="0"/>
                        </a:spcAft>
                      </a:pPr>
                      <a:endParaRPr lang="zh-CN" sz="12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0"/>
                  </a:ext>
                </a:extLst>
              </a:tr>
              <a:tr h="133660">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b="1" dirty="0">
                          <a:solidFill>
                            <a:srgbClr val="FF0000"/>
                          </a:solidFill>
                          <a:effectLst/>
                          <a:latin typeface="Arial" panose="020B0604020202020204" pitchFamily="34" charset="0"/>
                          <a:ea typeface="+mn-ea"/>
                          <a:cs typeface="Arial" panose="020B0604020202020204" pitchFamily="34" charset="0"/>
                        </a:rPr>
                        <a:t>Intelligence and Automation</a:t>
                      </a:r>
                      <a:endParaRPr lang="zh-CN" sz="1000" b="1"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1"/>
                  </a:ext>
                </a:extLst>
              </a:tr>
              <a:tr h="228707">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1</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enhancement of autonomous network levels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dirty="0">
                          <a:solidFill>
                            <a:srgbClr val="000000"/>
                          </a:solidFill>
                          <a:effectLst/>
                          <a:latin typeface="Arial" panose="020B0604020202020204" pitchFamily="34" charset="0"/>
                          <a:ea typeface="+mn-ea"/>
                          <a:cs typeface="Arial" panose="020B0604020202020204" pitchFamily="34" charset="0"/>
                        </a:rPr>
                        <a:t>China Mobile, 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err="1">
                          <a:latin typeface="Arial" panose="020B0604020202020204" pitchFamily="34" charset="0"/>
                          <a:cs typeface="Arial" panose="020B0604020202020204" pitchFamily="34" charset="0"/>
                        </a:rPr>
                        <a:t>FS_eANL</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sz="9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SP-211446</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2"/>
                  </a:ext>
                </a:extLst>
              </a:tr>
              <a:tr h="228707">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2</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evaluation of autonomous network levels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a:solidFill>
                            <a:srgbClr val="000000"/>
                          </a:solidFill>
                          <a:effectLst/>
                          <a:latin typeface="Arial" panose="020B0604020202020204" pitchFamily="34" charset="0"/>
                          <a:ea typeface="+mn-ea"/>
                          <a:cs typeface="Arial" panose="020B0604020202020204" pitchFamily="34" charset="0"/>
                        </a:rPr>
                        <a:t>China Mobile, 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FS_ANLEVA</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Arial" panose="020B0604020202020204" pitchFamily="34" charset="0"/>
                          <a:ea typeface="+mn-ea"/>
                          <a:cs typeface="Arial" panose="020B0604020202020204" pitchFamily="34" charset="0"/>
                        </a:rPr>
                        <a:t>SP-211445</a:t>
                      </a:r>
                      <a:endParaRPr lang="zh-CN"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3"/>
                  </a:ext>
                </a:extLst>
              </a:tr>
              <a:tr h="228707">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3</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enhanced intent driven management services for mobile networks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dirty="0">
                          <a:solidFill>
                            <a:srgbClr val="000000"/>
                          </a:solidFill>
                          <a:effectLst/>
                          <a:latin typeface="Arial" panose="020B0604020202020204" pitchFamily="34" charset="0"/>
                          <a:ea typeface="+mn-ea"/>
                          <a:cs typeface="Arial" panose="020B0604020202020204" pitchFamily="34" charset="0"/>
                        </a:rPr>
                        <a:t>Huawei, Ericsson</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a:solidFill>
                            <a:schemeClr val="dk1"/>
                          </a:solidFill>
                          <a:latin typeface="Arial" panose="020B0604020202020204" pitchFamily="34" charset="0"/>
                          <a:ea typeface="+mn-ea"/>
                          <a:cs typeface="Arial" panose="020B0604020202020204" pitchFamily="34" charset="0"/>
                        </a:rPr>
                        <a:t>FS_eIDMS_MN</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Arial" panose="020B0604020202020204" pitchFamily="34" charset="0"/>
                          <a:ea typeface="+mn-ea"/>
                          <a:cs typeface="Arial" panose="020B0604020202020204" pitchFamily="34" charset="0"/>
                        </a:rPr>
                        <a:t>SP-211450</a:t>
                      </a:r>
                      <a:endParaRPr lang="zh-CN"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4"/>
                  </a:ext>
                </a:extLst>
              </a:tr>
              <a:tr h="228707">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4</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effectLst/>
                          <a:latin typeface="Arial" panose="020B0604020202020204" pitchFamily="34" charset="0"/>
                          <a:ea typeface="+mn-ea"/>
                          <a:cs typeface="Arial" panose="020B0604020202020204" pitchFamily="34" charset="0"/>
                        </a:rPr>
                        <a:t>Study</a:t>
                      </a:r>
                      <a:r>
                        <a:rPr lang="en-US" altLang="zh-CN" sz="900" baseline="0" dirty="0">
                          <a:effectLst/>
                          <a:latin typeface="Arial" panose="020B0604020202020204" pitchFamily="34" charset="0"/>
                          <a:ea typeface="+mn-ea"/>
                          <a:cs typeface="Arial" panose="020B0604020202020204" pitchFamily="34" charset="0"/>
                        </a:rPr>
                        <a:t> </a:t>
                      </a:r>
                      <a:r>
                        <a:rPr lang="en-US" altLang="zh-CN" sz="900" dirty="0">
                          <a:effectLst/>
                          <a:latin typeface="Arial" panose="020B0604020202020204" pitchFamily="34" charset="0"/>
                          <a:ea typeface="+mn-ea"/>
                          <a:cs typeface="Arial" panose="020B0604020202020204" pitchFamily="34" charset="0"/>
                        </a:rPr>
                        <a:t>on intent-driven management for network slicing</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Ericsson, 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FS_NETSLICE_IDMS</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SP-220278</a:t>
                      </a:r>
                      <a:endParaRPr lang="zh-CN"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5"/>
                  </a:ext>
                </a:extLst>
              </a:tr>
              <a:tr h="121779">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5</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AI/ ML management</a:t>
                      </a: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Intel, NEC</a:t>
                      </a: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FS_AIML_MGMT</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SP-211443</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6"/>
                  </a:ext>
                </a:extLst>
              </a:tr>
              <a:tr h="228707">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6</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Enhancement of the management aspects related to NWDAF</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China Telecom</a:t>
                      </a: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FS_MANWDAF</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SP-211435</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7"/>
                  </a:ext>
                </a:extLst>
              </a:tr>
              <a:tr h="228707">
                <a:tc>
                  <a:txBody>
                    <a:bodyPr/>
                    <a:lstStyle/>
                    <a:p>
                      <a:pPr marL="0" algn="l" defTabSz="1219170" rtl="0" eaLnBrk="1" latinLnBrk="0" hangingPunct="1">
                        <a:spcAft>
                          <a:spcPts val="0"/>
                        </a:spcAft>
                      </a:pPr>
                      <a:r>
                        <a:rPr lang="en-US" altLang="zh-CN" sz="900" kern="1200" smtClean="0">
                          <a:solidFill>
                            <a:schemeClr val="dk1"/>
                          </a:solidFill>
                          <a:effectLst/>
                          <a:latin typeface="Arial" panose="020B0604020202020204" pitchFamily="34" charset="0"/>
                          <a:ea typeface="+mn-ea"/>
                          <a:cs typeface="Arial" panose="020B0604020202020204" pitchFamily="34" charset="0"/>
                        </a:rPr>
                        <a:t>new</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smtClean="0">
                          <a:solidFill>
                            <a:schemeClr val="tx1"/>
                          </a:solidFill>
                          <a:effectLst/>
                          <a:latin typeface="Arial" panose="020B0604020202020204" pitchFamily="34" charset="0"/>
                          <a:ea typeface="+mn-ea"/>
                          <a:cs typeface="Arial" panose="020B0604020202020204" pitchFamily="34" charset="0"/>
                        </a:rPr>
                        <a:t>Enhancement of Management Data Analytics phase 2 </a:t>
                      </a:r>
                      <a:r>
                        <a:rPr lang="en-US" altLang="zh-CN" sz="900" kern="1200" smtClean="0">
                          <a:solidFill>
                            <a:srgbClr val="0000FF"/>
                          </a:solidFill>
                          <a:effectLst/>
                          <a:latin typeface="Arial" panose="020B0604020202020204" pitchFamily="34" charset="0"/>
                          <a:ea typeface="+mn-ea"/>
                          <a:cs typeface="Arial" panose="020B0604020202020204" pitchFamily="34" charset="0"/>
                        </a:rPr>
                        <a:t>(wait for SA approval)</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smtClean="0">
                          <a:solidFill>
                            <a:srgbClr val="000000"/>
                          </a:solidFill>
                          <a:effectLst/>
                          <a:latin typeface="Arial" panose="020B0604020202020204" pitchFamily="34" charset="0"/>
                          <a:ea typeface="+mn-ea"/>
                          <a:cs typeface="Arial" panose="020B0604020202020204" pitchFamily="34" charset="0"/>
                        </a:rPr>
                        <a:t>Intel, NEC</a:t>
                      </a:r>
                      <a:endParaRPr lang="en-US" altLang="zh-CN" sz="900" kern="1200" dirty="0">
                        <a:solidFill>
                          <a:schemeClr val="dk1"/>
                        </a:solidFill>
                        <a:effectLst/>
                        <a:latin typeface="Arial" panose="020B0604020202020204" pitchFamily="34" charset="0"/>
                        <a:ea typeface="微软雅黑" panose="020B0503020204020204" pitchFamily="34"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900" kern="1200" smtClean="0">
                          <a:solidFill>
                            <a:schemeClr val="tx1"/>
                          </a:solidFill>
                          <a:effectLst/>
                          <a:latin typeface="Arial" panose="020B0604020202020204" pitchFamily="34" charset="0"/>
                          <a:ea typeface="+mn-ea"/>
                          <a:cs typeface="Arial" panose="020B0604020202020204" pitchFamily="34" charset="0"/>
                        </a:rPr>
                        <a:t>eMDAS_Ph2</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smtClean="0">
                          <a:solidFill>
                            <a:schemeClr val="dk1"/>
                          </a:solidFill>
                          <a:latin typeface="Arial" panose="020B0604020202020204" pitchFamily="34" charset="0"/>
                          <a:ea typeface="+mn-ea"/>
                          <a:cs typeface="Arial" panose="020B0604020202020204" pitchFamily="34" charset="0"/>
                        </a:rPr>
                        <a:t>S5-224384</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r>
              <a:tr h="228707">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7</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a:t>
                      </a:r>
                      <a:r>
                        <a:rPr lang="en-US" altLang="zh-CN" sz="900" kern="1200" baseline="0" dirty="0">
                          <a:solidFill>
                            <a:schemeClr val="tx1"/>
                          </a:solidFill>
                          <a:effectLst/>
                          <a:latin typeface="Arial" panose="020B0604020202020204" pitchFamily="34" charset="0"/>
                          <a:ea typeface="+mn-ea"/>
                          <a:cs typeface="Arial" panose="020B0604020202020204" pitchFamily="34" charset="0"/>
                        </a:rPr>
                        <a:t> </a:t>
                      </a:r>
                      <a:r>
                        <a:rPr lang="en-US" altLang="zh-CN" sz="900" kern="1200" dirty="0">
                          <a:solidFill>
                            <a:schemeClr val="tx1"/>
                          </a:solidFill>
                          <a:effectLst/>
                          <a:latin typeface="Arial" panose="020B0604020202020204" pitchFamily="34" charset="0"/>
                          <a:ea typeface="+mn-ea"/>
                          <a:cs typeface="Arial" panose="020B0604020202020204" pitchFamily="34" charset="0"/>
                        </a:rPr>
                        <a:t>on Fault Supervision Evolution </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China Mobile, Huawei</a:t>
                      </a: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FS_FSEV</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SP-220153</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8"/>
                  </a:ext>
                </a:extLst>
              </a:tr>
              <a:tr h="22870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8</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measurement data collection to support RAN intelligence</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Intel,</a:t>
                      </a:r>
                      <a:r>
                        <a:rPr lang="en-US" altLang="zh-CN" sz="900" kern="1200" baseline="0" dirty="0">
                          <a:solidFill>
                            <a:schemeClr val="tx1"/>
                          </a:solidFill>
                          <a:effectLst/>
                          <a:latin typeface="Arial" panose="020B0604020202020204" pitchFamily="34" charset="0"/>
                          <a:ea typeface="+mn-ea"/>
                          <a:cs typeface="Arial" panose="020B0604020202020204" pitchFamily="34" charset="0"/>
                        </a:rPr>
                        <a:t> </a:t>
                      </a:r>
                      <a:r>
                        <a:rPr lang="en-US" altLang="zh-CN" sz="900" kern="1200" baseline="0">
                          <a:solidFill>
                            <a:schemeClr val="tx1"/>
                          </a:solidFill>
                          <a:effectLst/>
                          <a:latin typeface="Arial" panose="020B0604020202020204" pitchFamily="34" charset="0"/>
                          <a:ea typeface="+mn-ea"/>
                          <a:cs typeface="Arial" panose="020B0604020202020204" pitchFamily="34" charset="0"/>
                        </a:rPr>
                        <a:t>China Mobile</a:t>
                      </a:r>
                      <a:endParaRPr lang="en-US"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FS_MEDACO_RAN</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SP-220488</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19"/>
                  </a:ext>
                </a:extLst>
              </a:tr>
              <a:tr h="133660">
                <a:tc gridSpan="5">
                  <a:txBody>
                    <a:bodyPr/>
                    <a:lstStyle/>
                    <a:p>
                      <a:pPr algn="l">
                        <a:spcAft>
                          <a:spcPts val="0"/>
                        </a:spcAft>
                      </a:pPr>
                      <a:r>
                        <a:rPr lang="en-US" altLang="zh-CN" sz="1000" b="1" dirty="0">
                          <a:solidFill>
                            <a:srgbClr val="FF0000"/>
                          </a:solidFill>
                          <a:effectLst/>
                          <a:latin typeface="Arial" panose="020B0604020202020204" pitchFamily="34" charset="0"/>
                          <a:ea typeface="+mn-ea"/>
                          <a:cs typeface="Arial" panose="020B0604020202020204" pitchFamily="34" charset="0"/>
                        </a:rPr>
                        <a:t>Management Architecture and Mechanisms</a:t>
                      </a:r>
                      <a:endParaRPr lang="zh-CN" sz="1000" b="1"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pPr algn="l">
                        <a:spcAft>
                          <a:spcPts val="0"/>
                        </a:spcAft>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9"/>
                  </a:ext>
                </a:extLst>
              </a:tr>
              <a:tr h="22870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9</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Enhancement of service based management architecture</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Huawei, Ericsson</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err="1">
                          <a:solidFill>
                            <a:schemeClr val="tx1"/>
                          </a:solidFill>
                          <a:effectLst/>
                          <a:latin typeface="Arial" panose="020B0604020202020204" pitchFamily="34" charset="0"/>
                          <a:ea typeface="+mn-ea"/>
                          <a:cs typeface="Arial" panose="020B0604020202020204" pitchFamily="34" charset="0"/>
                        </a:rPr>
                        <a:t>FS_eSBMA</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SP-211451</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0"/>
                  </a:ext>
                </a:extLst>
              </a:tr>
              <a:tr h="12177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10</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Basic SBMA enabler enhancements</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Nokia</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err="1">
                          <a:solidFill>
                            <a:schemeClr val="tx1"/>
                          </a:solidFill>
                          <a:effectLst/>
                          <a:latin typeface="Arial" panose="020B0604020202020204" pitchFamily="34" charset="0"/>
                          <a:ea typeface="+mn-ea"/>
                          <a:cs typeface="Arial" panose="020B0604020202020204" pitchFamily="34" charset="0"/>
                        </a:rPr>
                        <a:t>FS_eSBMAe</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S5-221506</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1"/>
                  </a:ext>
                </a:extLst>
              </a:tr>
              <a:tr h="12177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11</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Aspects of URLLC</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 Unicom</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err="1">
                          <a:solidFill>
                            <a:schemeClr val="tx1"/>
                          </a:solidFill>
                          <a:effectLst/>
                          <a:latin typeface="Arial" panose="020B0604020202020204" pitchFamily="34" charset="0"/>
                          <a:ea typeface="+mn-ea"/>
                          <a:cs typeface="Arial" panose="020B0604020202020204" pitchFamily="34" charset="0"/>
                        </a:rPr>
                        <a:t>FS_URLLC_Mgt</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SP-220146</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2"/>
                  </a:ext>
                </a:extLst>
              </a:tr>
              <a:tr h="12177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12</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Aspects of 5GLAN</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 Mobile</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FS_5GLAN_Mgt</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SP-220324</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3"/>
                  </a:ext>
                </a:extLst>
              </a:tr>
              <a:tr h="22870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13</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of Cloud Native Virtualized Network Function</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a:t>
                      </a:r>
                      <a:r>
                        <a:rPr lang="en-US" altLang="zh-CN" sz="900" kern="1200" baseline="0" dirty="0">
                          <a:solidFill>
                            <a:schemeClr val="tx1"/>
                          </a:solidFill>
                          <a:effectLst/>
                          <a:latin typeface="Arial" panose="020B0604020202020204" pitchFamily="34" charset="0"/>
                          <a:ea typeface="+mn-ea"/>
                          <a:cs typeface="Arial" panose="020B0604020202020204" pitchFamily="34" charset="0"/>
                        </a:rPr>
                        <a:t> Mobile</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FS_MCVNF</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SP-220150</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4"/>
                  </a:ext>
                </a:extLst>
              </a:tr>
              <a:tr h="22870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14</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Aspects of 5G MOCN Network Sharing Phase2</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 Unicom</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FS_MANS_ph2</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SP-220151</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5"/>
                  </a:ext>
                </a:extLst>
              </a:tr>
              <a:tr h="22870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15</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smtClean="0">
                          <a:solidFill>
                            <a:schemeClr val="tx1"/>
                          </a:solidFill>
                          <a:effectLst/>
                          <a:latin typeface="Arial" panose="020B0604020202020204" pitchFamily="34" charset="0"/>
                          <a:ea typeface="宋体" panose="02010600030101010101" pitchFamily="2" charset="-122"/>
                          <a:cs typeface="Arial" panose="020B0604020202020204" pitchFamily="34" charset="0"/>
                        </a:rPr>
                        <a:t>(finished)</a:t>
                      </a:r>
                      <a:r>
                        <a:rPr lang="en-US" altLang="zh-CN" sz="900" kern="1200" baseline="0" smtClean="0">
                          <a:solidFill>
                            <a:schemeClr val="tx1"/>
                          </a:solidFill>
                          <a:effectLst/>
                          <a:latin typeface="Arial" panose="020B0604020202020204" pitchFamily="34" charset="0"/>
                          <a:ea typeface="宋体" panose="02010600030101010101" pitchFamily="2" charset="-122"/>
                          <a:cs typeface="Arial" panose="020B0604020202020204" pitchFamily="34" charset="0"/>
                        </a:rPr>
                        <a:t> </a:t>
                      </a:r>
                      <a:r>
                        <a:rPr lang="en-US" altLang="zh-CN" sz="900" kern="1200" smtClean="0">
                          <a:solidFill>
                            <a:schemeClr val="tx1"/>
                          </a:solidFill>
                          <a:effectLst/>
                          <a:latin typeface="Arial" panose="020B0604020202020204" pitchFamily="34" charset="0"/>
                          <a:ea typeface="宋体" panose="02010600030101010101" pitchFamily="2" charset="-122"/>
                          <a:cs typeface="Arial" panose="020B0604020202020204" pitchFamily="34" charset="0"/>
                        </a:rPr>
                        <a:t>Study </a:t>
                      </a: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on continuous integration continuous delivery support for 3GPP NFs</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Lenovo</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FS_CICDNS</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SP-211427</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a16="http://schemas.microsoft.com/office/drawing/2014/main" xmlns="" val="10016"/>
                  </a:ext>
                </a:extLst>
              </a:tr>
              <a:tr h="16417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16</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of Trace/MDT phase 2 </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Nokia</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FS_5GMDT_Ph2</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smtClean="0">
                          <a:solidFill>
                            <a:schemeClr val="tx1"/>
                          </a:solidFill>
                          <a:effectLst/>
                          <a:latin typeface="Arial" panose="020B0604020202020204" pitchFamily="34" charset="0"/>
                          <a:ea typeface="+mn-ea"/>
                          <a:cs typeface="Arial" panose="020B0604020202020204" pitchFamily="34" charset="0"/>
                        </a:rPr>
                        <a:t>SP-220152</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7"/>
                  </a:ext>
                </a:extLst>
              </a:tr>
              <a:tr h="12177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17</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900" dirty="0">
                          <a:effectLst/>
                          <a:latin typeface="Arial" panose="020B0604020202020204" pitchFamily="34" charset="0"/>
                          <a:ea typeface="宋体" panose="02010600030101010101" pitchFamily="2" charset="-122"/>
                        </a:rPr>
                        <a:t>Study on YANG PUSH </a:t>
                      </a:r>
                      <a:r>
                        <a:rPr lang="en-US" sz="900" dirty="0">
                          <a:solidFill>
                            <a:srgbClr val="0000FF"/>
                          </a:solidFill>
                          <a:effectLst/>
                          <a:latin typeface="Arial" panose="020B0604020202020204" pitchFamily="34" charset="0"/>
                          <a:ea typeface="宋体" panose="02010600030101010101" pitchFamily="2" charset="-122"/>
                        </a:rPr>
                        <a:t>(stopped at SA5#144e)</a:t>
                      </a:r>
                      <a:endParaRPr lang="zh-CN" sz="1200" dirty="0">
                        <a:solidFill>
                          <a:srgbClr val="0000FF"/>
                        </a:solidFill>
                        <a:effectLst/>
                        <a:latin typeface="Times New Roman" panose="02020603050405020304" pitchFamily="18"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Ericsson</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FS_YANG</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SP-200765</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8"/>
                  </a:ext>
                </a:extLst>
              </a:tr>
              <a:tr h="228707">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mn-cs"/>
                        </a:rPr>
                        <a:t>18</a:t>
                      </a:r>
                      <a:endParaRPr lang="zh-CN" sz="9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mn-cs"/>
                        </a:rPr>
                        <a:t>Study on Management Aspects of IoT NTN Enhancements</a:t>
                      </a:r>
                      <a:endParaRPr lang="zh-CN" sz="9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mn-cs"/>
                        </a:rPr>
                        <a:t>China Unicom</a:t>
                      </a:r>
                      <a:endParaRPr lang="zh-CN" altLang="en-US" sz="900" kern="1200" dirty="0">
                        <a:solidFill>
                          <a:schemeClr val="tx1"/>
                        </a:solidFill>
                        <a:effectLst/>
                        <a:latin typeface="Arial" panose="020B0604020202020204" pitchFamily="34" charset="0"/>
                        <a:ea typeface="+mn-ea"/>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mn-cs"/>
                        </a:rPr>
                        <a:t>FS_IOT_NTN</a:t>
                      </a:r>
                      <a:endParaRPr lang="zh-CN" altLang="en-US" sz="9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mn-cs"/>
                        </a:rPr>
                        <a:t>SP-220490</a:t>
                      </a:r>
                      <a:endParaRPr lang="zh-CN" altLang="zh-CN" sz="9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20"/>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2942456906"/>
              </p:ext>
            </p:extLst>
          </p:nvPr>
        </p:nvGraphicFramePr>
        <p:xfrm>
          <a:off x="6433503" y="1037848"/>
          <a:ext cx="5543747" cy="2275523"/>
        </p:xfrm>
        <a:graphic>
          <a:graphicData uri="http://schemas.openxmlformats.org/drawingml/2006/table">
            <a:tbl>
              <a:tblPr>
                <a:tableStyleId>{5C22544A-7EE6-4342-B048-85BDC9FD1C3A}</a:tableStyleId>
              </a:tblPr>
              <a:tblGrid>
                <a:gridCol w="266240">
                  <a:extLst>
                    <a:ext uri="{9D8B030D-6E8A-4147-A177-3AD203B41FA5}">
                      <a16:colId xmlns:a16="http://schemas.microsoft.com/office/drawing/2014/main" xmlns="" val="20000"/>
                    </a:ext>
                  </a:extLst>
                </a:gridCol>
                <a:gridCol w="2835189">
                  <a:extLst>
                    <a:ext uri="{9D8B030D-6E8A-4147-A177-3AD203B41FA5}">
                      <a16:colId xmlns:a16="http://schemas.microsoft.com/office/drawing/2014/main" xmlns="" val="20001"/>
                    </a:ext>
                  </a:extLst>
                </a:gridCol>
                <a:gridCol w="555254">
                  <a:extLst>
                    <a:ext uri="{9D8B030D-6E8A-4147-A177-3AD203B41FA5}">
                      <a16:colId xmlns:a16="http://schemas.microsoft.com/office/drawing/2014/main" xmlns="" val="20002"/>
                    </a:ext>
                  </a:extLst>
                </a:gridCol>
                <a:gridCol w="1042572">
                  <a:extLst>
                    <a:ext uri="{9D8B030D-6E8A-4147-A177-3AD203B41FA5}">
                      <a16:colId xmlns:a16="http://schemas.microsoft.com/office/drawing/2014/main" xmlns="" val="20003"/>
                    </a:ext>
                  </a:extLst>
                </a:gridCol>
                <a:gridCol w="844492">
                  <a:extLst>
                    <a:ext uri="{9D8B030D-6E8A-4147-A177-3AD203B41FA5}">
                      <a16:colId xmlns:a16="http://schemas.microsoft.com/office/drawing/2014/main" xmlns="" val="20005"/>
                    </a:ext>
                  </a:extLst>
                </a:gridCol>
              </a:tblGrid>
              <a:tr h="171513">
                <a:tc gridSpan="5">
                  <a:txBody>
                    <a:bodyPr/>
                    <a:lstStyle/>
                    <a:p>
                      <a:pPr marL="0" algn="l" defTabSz="1219170" rtl="0" eaLnBrk="1" latinLnBrk="0" hangingPunct="1">
                        <a:spcAft>
                          <a:spcPts val="0"/>
                        </a:spcAft>
                      </a:pPr>
                      <a:r>
                        <a:rPr lang="en-US" altLang="zh-CN" sz="1200" b="1" kern="1200" dirty="0">
                          <a:solidFill>
                            <a:schemeClr val="dk1"/>
                          </a:solidFill>
                          <a:effectLst/>
                          <a:latin typeface="Arial" panose="020B0604020202020204" pitchFamily="34" charset="0"/>
                          <a:ea typeface="+mn-ea"/>
                          <a:cs typeface="Arial" panose="020B0604020202020204" pitchFamily="34" charset="0"/>
                        </a:rPr>
                        <a:t>Rel-18 OAM&amp;P Studies</a:t>
                      </a:r>
                      <a:endParaRPr lang="zh-CN" sz="105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0"/>
                  </a:ext>
                </a:extLst>
              </a:tr>
              <a:tr h="140654">
                <a:tc gridSpan="5">
                  <a:txBody>
                    <a:bodyPr/>
                    <a:lstStyle/>
                    <a:p>
                      <a:pPr marL="0" algn="l" defTabSz="1219170" rtl="0" eaLnBrk="1" latinLnBrk="0" hangingPunct="1">
                        <a:spcAft>
                          <a:spcPts val="0"/>
                        </a:spcAft>
                      </a:pPr>
                      <a:r>
                        <a:rPr lang="en-US" altLang="zh-CN" sz="1000" b="1" kern="1200" dirty="0">
                          <a:solidFill>
                            <a:srgbClr val="FF0000"/>
                          </a:solidFill>
                          <a:effectLst/>
                          <a:latin typeface="Arial" panose="020B0604020202020204" pitchFamily="34" charset="0"/>
                          <a:ea typeface="+mn-ea"/>
                          <a:cs typeface="Arial" panose="020B0604020202020204" pitchFamily="34" charset="0"/>
                        </a:rPr>
                        <a:t>Support of New Services</a:t>
                      </a:r>
                      <a:endParaRPr lang="zh-CN" sz="1000" b="1" kern="1200" dirty="0">
                        <a:solidFill>
                          <a:srgbClr val="FF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hMerge="1">
                  <a:txBody>
                    <a:bodyPr/>
                    <a:lstStyle/>
                    <a:p>
                      <a:pPr algn="l">
                        <a:spcAft>
                          <a:spcPts val="0"/>
                        </a:spcAft>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1"/>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19</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algn="l">
                        <a:spcAft>
                          <a:spcPts val="0"/>
                        </a:spcAft>
                      </a:pPr>
                      <a:r>
                        <a:rPr lang="en-US" sz="900" dirty="0">
                          <a:solidFill>
                            <a:srgbClr val="000000"/>
                          </a:solidFill>
                          <a:effectLst/>
                          <a:latin typeface="Arial" panose="020B0604020202020204" pitchFamily="34" charset="0"/>
                          <a:ea typeface="宋体" panose="02010600030101010101" pitchFamily="2" charset="-122"/>
                          <a:cs typeface="Arial" panose="020B0604020202020204" pitchFamily="34" charset="0"/>
                        </a:rPr>
                        <a:t>Study on enhancement of management of non-public networks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r>
                        <a:rPr lang="en-US" altLang="zh-CN" sz="900">
                          <a:latin typeface="Arial" panose="020B0604020202020204" pitchFamily="34" charset="0"/>
                          <a:cs typeface="Arial" panose="020B0604020202020204" pitchFamily="34" charset="0"/>
                        </a:rPr>
                        <a:t>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GB" sz="900" kern="12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FS_OAM_eNPN</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SP-211436</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2"/>
                  </a:ext>
                </a:extLst>
              </a:tr>
              <a:tr h="13008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20</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new aspects of EE for 5G networks Phase 2</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a:solidFill>
                            <a:srgbClr val="000000"/>
                          </a:solidFill>
                          <a:effectLst/>
                          <a:latin typeface="Arial" panose="020B0604020202020204" pitchFamily="34" charset="0"/>
                          <a:ea typeface="+mn-ea"/>
                          <a:cs typeface="Arial" panose="020B0604020202020204" pitchFamily="34" charset="0"/>
                        </a:rPr>
                        <a:t>Orange</a:t>
                      </a: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FS_EE5G_Ph2</a:t>
                      </a: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SP-211440</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3"/>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21</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Network and Service Operations for Energy Utilities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a:solidFill>
                            <a:srgbClr val="000000"/>
                          </a:solidFill>
                          <a:effectLst/>
                          <a:latin typeface="Arial" panose="020B0604020202020204" pitchFamily="34" charset="0"/>
                          <a:ea typeface="+mn-ea"/>
                          <a:cs typeface="Arial" panose="020B0604020202020204" pitchFamily="34" charset="0"/>
                        </a:rPr>
                        <a:t>Samsung</a:t>
                      </a:r>
                    </a:p>
                    <a:p>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FS_NSOEU</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SP-211622</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4"/>
                  </a:ext>
                </a:extLst>
              </a:tr>
              <a:tr h="22895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22</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fontAlgn="t" latinLnBrk="0" hangingPunct="1">
                        <a:spcAft>
                          <a:spcPts val="0"/>
                        </a:spcAft>
                      </a:pPr>
                      <a:r>
                        <a:rPr lang="en-US" altLang="zh-CN" sz="9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Study </a:t>
                      </a:r>
                      <a:r>
                        <a:rPr lang="en-US" sz="9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on Key Quality Indicators(KQIs)for 5G service experience </a:t>
                      </a:r>
                    </a:p>
                  </a:txBody>
                  <a:tcPr marL="4763" marR="4763" marT="4763" marB="0">
                    <a:solidFill>
                      <a:schemeClr val="accent3">
                        <a:lumMod val="20000"/>
                        <a:lumOff val="80000"/>
                      </a:schemeClr>
                    </a:solidFill>
                  </a:tcPr>
                </a:tc>
                <a:tc>
                  <a:txBody>
                    <a:bodyPr/>
                    <a:lstStyle/>
                    <a:p>
                      <a:r>
                        <a:rPr lang="en-US" altLang="zh-CN" sz="900">
                          <a:latin typeface="Arial" panose="020B0604020202020204" pitchFamily="34" charset="0"/>
                          <a:cs typeface="Arial" panose="020B0604020202020204" pitchFamily="34" charset="0"/>
                        </a:rPr>
                        <a:t>Huawei</a:t>
                      </a:r>
                      <a:endParaRPr lang="zh-CN" altLang="en-US" sz="900">
                        <a:latin typeface="Arial" panose="020B0604020202020204" pitchFamily="34" charset="0"/>
                        <a:cs typeface="Arial" panose="020B0604020202020204" pitchFamily="34" charset="0"/>
                      </a:endParaRPr>
                    </a:p>
                  </a:txBody>
                  <a:tcPr marL="4763" marR="4763" marT="4763" marB="0">
                    <a:solidFill>
                      <a:schemeClr val="accent3">
                        <a:lumMod val="20000"/>
                        <a:lumOff val="80000"/>
                      </a:schemeClr>
                    </a:solidFill>
                  </a:tcPr>
                </a:tc>
                <a:tc>
                  <a:txBody>
                    <a:bodyPr/>
                    <a:lstStyle/>
                    <a:p>
                      <a:pPr marL="0" algn="l" defTabSz="1219170" rtl="0" eaLnBrk="1" fontAlgn="t" latinLnBrk="0" hangingPunct="1">
                        <a:spcAft>
                          <a:spcPts val="0"/>
                        </a:spcAft>
                      </a:pPr>
                      <a:r>
                        <a:rPr lang="en-US" sz="9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FS_KQI_5G</a:t>
                      </a:r>
                    </a:p>
                  </a:txBody>
                  <a:tcPr marL="4763" marR="4763" marT="4763" marB="0">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SP-211433</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5"/>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23</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Deterministic Communication Service Assurance</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a:solidFill>
                            <a:srgbClr val="000000"/>
                          </a:solidFill>
                          <a:effectLst/>
                          <a:latin typeface="Arial" panose="020B0604020202020204" pitchFamily="34" charset="0"/>
                          <a:ea typeface="+mn-ea"/>
                          <a:cs typeface="Arial" panose="020B0604020202020204" pitchFamily="34" charset="0"/>
                        </a:rPr>
                        <a:t>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FS_DCSA</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SP-211442</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6"/>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24</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management aspects of network slice management capability exposure</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Alibaba</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FS_NSCE</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SP-220142</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7"/>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25</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alignment with ETSI MEC for Edge computing management</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Huawei</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FS_MEC_ECM</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SP-220147</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8"/>
                  </a:ext>
                </a:extLst>
              </a:tr>
            </a:tbl>
          </a:graphicData>
        </a:graphic>
      </p:graphicFrame>
      <p:sp>
        <p:nvSpPr>
          <p:cNvPr id="9" name="矩形 8"/>
          <p:cNvSpPr/>
          <p:nvPr/>
        </p:nvSpPr>
        <p:spPr>
          <a:xfrm>
            <a:off x="411846" y="739001"/>
            <a:ext cx="8773296" cy="276999"/>
          </a:xfrm>
          <a:prstGeom prst="rect">
            <a:avLst/>
          </a:prstGeom>
          <a:solidFill>
            <a:schemeClr val="bg1"/>
          </a:solidFill>
        </p:spPr>
        <p:txBody>
          <a:bodyPr wrap="square">
            <a:spAutoFit/>
          </a:bodyPr>
          <a:lstStyle/>
          <a:p>
            <a:r>
              <a:rPr lang="en-US" altLang="zh-CN" sz="1200" b="1">
                <a:solidFill>
                  <a:srgbClr val="0000FF"/>
                </a:solidFill>
                <a:latin typeface="+mn-lt"/>
              </a:rPr>
              <a:t>Altogether </a:t>
            </a:r>
            <a:r>
              <a:rPr lang="en-US" altLang="zh-CN" sz="1200" b="1" smtClean="0">
                <a:solidFill>
                  <a:srgbClr val="FF3300"/>
                </a:solidFill>
                <a:latin typeface="+mn-lt"/>
              </a:rPr>
              <a:t>35</a:t>
            </a:r>
            <a:r>
              <a:rPr lang="en-US" altLang="zh-CN" sz="1200" b="1" smtClean="0">
                <a:solidFill>
                  <a:srgbClr val="0000FF"/>
                </a:solidFill>
                <a:latin typeface="+mn-lt"/>
              </a:rPr>
              <a:t> </a:t>
            </a:r>
            <a:r>
              <a:rPr lang="en-US" altLang="zh-CN" sz="1200" b="1" dirty="0">
                <a:solidFill>
                  <a:srgbClr val="0000FF"/>
                </a:solidFill>
                <a:latin typeface="+mn-lt"/>
              </a:rPr>
              <a:t>WIs/Sis, including 23 ongoing Sis </a:t>
            </a:r>
            <a:r>
              <a:rPr lang="en-US" altLang="zh-CN" sz="1200" b="1">
                <a:solidFill>
                  <a:srgbClr val="0000FF"/>
                </a:solidFill>
                <a:latin typeface="+mn-lt"/>
              </a:rPr>
              <a:t>and </a:t>
            </a:r>
            <a:r>
              <a:rPr lang="en-US" altLang="zh-CN" sz="1200" b="1" dirty="0">
                <a:solidFill>
                  <a:srgbClr val="0000FF"/>
                </a:solidFill>
                <a:latin typeface="+mn-lt"/>
              </a:rPr>
              <a:t>9</a:t>
            </a:r>
            <a:r>
              <a:rPr lang="en-US" altLang="zh-CN" sz="1200" b="1" smtClean="0">
                <a:solidFill>
                  <a:srgbClr val="0000FF"/>
                </a:solidFill>
                <a:latin typeface="+mn-lt"/>
              </a:rPr>
              <a:t> </a:t>
            </a:r>
            <a:r>
              <a:rPr lang="en-US" altLang="zh-CN" sz="1200" b="1" dirty="0">
                <a:solidFill>
                  <a:srgbClr val="0000FF"/>
                </a:solidFill>
                <a:latin typeface="+mn-lt"/>
              </a:rPr>
              <a:t>ongoing </a:t>
            </a:r>
            <a:r>
              <a:rPr lang="en-US" altLang="zh-CN" sz="1200" b="1" dirty="0" err="1">
                <a:solidFill>
                  <a:srgbClr val="0000FF"/>
                </a:solidFill>
                <a:latin typeface="+mn-lt"/>
              </a:rPr>
              <a:t>Wis</a:t>
            </a:r>
            <a:r>
              <a:rPr lang="en-US" altLang="zh-CN" sz="1200" b="1">
                <a:solidFill>
                  <a:srgbClr val="0000FF"/>
                </a:solidFill>
                <a:latin typeface="+mn-lt"/>
              </a:rPr>
              <a:t>, </a:t>
            </a:r>
            <a:r>
              <a:rPr lang="en-US" altLang="zh-CN" sz="1200" b="1" smtClean="0">
                <a:solidFill>
                  <a:srgbClr val="0000FF"/>
                </a:solidFill>
                <a:latin typeface="+mn-lt"/>
              </a:rPr>
              <a:t>1 </a:t>
            </a:r>
            <a:r>
              <a:rPr lang="en-US" altLang="zh-CN" sz="1200" b="1" dirty="0">
                <a:solidFill>
                  <a:srgbClr val="0000FF"/>
                </a:solidFill>
                <a:latin typeface="+mn-lt"/>
              </a:rPr>
              <a:t>WI are waiting for </a:t>
            </a:r>
            <a:r>
              <a:rPr lang="en-US" altLang="zh-CN" sz="1200" b="1">
                <a:solidFill>
                  <a:srgbClr val="0000FF"/>
                </a:solidFill>
                <a:latin typeface="+mn-lt"/>
              </a:rPr>
              <a:t>SA </a:t>
            </a:r>
            <a:r>
              <a:rPr lang="en-US" altLang="zh-CN" sz="1200" b="1" smtClean="0">
                <a:solidFill>
                  <a:srgbClr val="0000FF"/>
                </a:solidFill>
                <a:latin typeface="+mn-lt"/>
              </a:rPr>
              <a:t>approval</a:t>
            </a:r>
            <a:r>
              <a:rPr lang="en-US" altLang="zh-CN" sz="1200" b="1" smtClean="0">
                <a:solidFill>
                  <a:srgbClr val="0000FF"/>
                </a:solidFill>
                <a:latin typeface="+mn-lt"/>
              </a:rPr>
              <a:t>, 2 studies are finished</a:t>
            </a:r>
            <a:r>
              <a:rPr lang="en-US" altLang="zh-CN" sz="1200" b="1" smtClean="0">
                <a:solidFill>
                  <a:srgbClr val="0000FF"/>
                </a:solidFill>
                <a:latin typeface="+mn-lt"/>
              </a:rPr>
              <a:t>. </a:t>
            </a:r>
            <a:endParaRPr lang="en-US" altLang="zh-CN" sz="1200" b="1" dirty="0">
              <a:solidFill>
                <a:srgbClr val="0000FF"/>
              </a:solidFill>
              <a:latin typeface="+mn-lt"/>
            </a:endParaRPr>
          </a:p>
        </p:txBody>
      </p:sp>
    </p:spTree>
    <p:extLst>
      <p:ext uri="{BB962C8B-B14F-4D97-AF65-F5344CB8AC3E}">
        <p14:creationId xmlns:p14="http://schemas.microsoft.com/office/powerpoint/2010/main" val="1763804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290610"/>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a:t>CRs</a:t>
            </a:r>
            <a:endParaRPr lang="sv-SE" sz="3200" kern="0" dirty="0"/>
          </a:p>
        </p:txBody>
      </p:sp>
      <p:sp>
        <p:nvSpPr>
          <p:cNvPr id="2" name="TextBox 1">
            <a:extLst>
              <a:ext uri="{FF2B5EF4-FFF2-40B4-BE49-F238E27FC236}">
                <a16:creationId xmlns:a16="http://schemas.microsoft.com/office/drawing/2014/main" xmlns="" id="{D373AB74-60E4-427A-9FF4-78779C7C6F0D}"/>
              </a:ext>
            </a:extLst>
          </p:cNvPr>
          <p:cNvSpPr txBox="1"/>
          <p:nvPr/>
        </p:nvSpPr>
        <p:spPr>
          <a:xfrm>
            <a:off x="4288536" y="1627632"/>
            <a:ext cx="2351926" cy="338554"/>
          </a:xfrm>
          <a:prstGeom prst="rect">
            <a:avLst/>
          </a:prstGeom>
          <a:noFill/>
        </p:spPr>
        <p:txBody>
          <a:bodyPr wrap="none" rtlCol="0">
            <a:spAutoFit/>
          </a:bodyPr>
          <a:lstStyle/>
          <a:p>
            <a:r>
              <a:rPr lang="fr-FR" sz="1600" dirty="0"/>
              <a:t>No </a:t>
            </a:r>
            <a:r>
              <a:rPr lang="fr-FR" sz="1600" dirty="0" err="1"/>
              <a:t>CRs</a:t>
            </a:r>
            <a:r>
              <a:rPr lang="fr-FR" sz="1600" dirty="0"/>
              <a:t> at </a:t>
            </a:r>
            <a:r>
              <a:rPr lang="fr-FR" sz="1600" dirty="0" err="1"/>
              <a:t>this</a:t>
            </a:r>
            <a:r>
              <a:rPr lang="fr-FR" sz="1600" dirty="0"/>
              <a:t> meeting.</a:t>
            </a:r>
            <a:endParaRPr lang="en-US" sz="1600" dirty="0"/>
          </a:p>
        </p:txBody>
      </p:sp>
    </p:spTree>
    <p:extLst>
      <p:ext uri="{BB962C8B-B14F-4D97-AF65-F5344CB8AC3E}">
        <p14:creationId xmlns:p14="http://schemas.microsoft.com/office/powerpoint/2010/main" val="1964389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05572" y="3066161"/>
            <a:ext cx="5663600" cy="1200329"/>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200" b="1" dirty="0">
                <a:solidFill>
                  <a:srgbClr val="FF0000"/>
                </a:solidFill>
                <a:latin typeface="+mn-lt"/>
                <a:cs typeface="Arial" charset="0"/>
              </a:rPr>
              <a:t>RANSC: </a:t>
            </a:r>
            <a:r>
              <a:rPr lang="en-US" altLang="zh-CN" sz="1200" dirty="0">
                <a:solidFill>
                  <a:prstClr val="black"/>
                </a:solidFill>
                <a:latin typeface="Calibri"/>
              </a:rPr>
              <a:t>The following aspects were discussed:</a:t>
            </a:r>
          </a:p>
          <a:p>
            <a:pPr lvl="0" defTabSz="1219170" eaLnBrk="1" fontAlgn="auto" hangingPunct="1">
              <a:spcBef>
                <a:spcPts val="0"/>
              </a:spcBef>
              <a:spcAft>
                <a:spcPts val="0"/>
              </a:spcAft>
              <a:defRPr/>
            </a:pPr>
            <a:r>
              <a:rPr lang="en-US" altLang="zh-CN" sz="1200" dirty="0">
                <a:solidFill>
                  <a:prstClr val="black"/>
                </a:solidFill>
                <a:latin typeface="Calibri"/>
              </a:rPr>
              <a:t>    - Concept and background </a:t>
            </a:r>
          </a:p>
          <a:p>
            <a:pPr lvl="0" defTabSz="1219170" eaLnBrk="1" fontAlgn="auto" hangingPunct="1">
              <a:spcBef>
                <a:spcPts val="0"/>
              </a:spcBef>
              <a:spcAft>
                <a:spcPts val="0"/>
              </a:spcAft>
              <a:defRPr/>
            </a:pPr>
            <a:r>
              <a:rPr lang="en-US" altLang="zh-CN" sz="1200" dirty="0">
                <a:solidFill>
                  <a:prstClr val="black"/>
                </a:solidFill>
                <a:latin typeface="Calibri"/>
              </a:rPr>
              <a:t>    - Updated Use case and requirement for ARCF data handling </a:t>
            </a:r>
          </a:p>
          <a:p>
            <a:pPr lvl="0" defTabSz="1219170" eaLnBrk="1" fontAlgn="auto" hangingPunct="1">
              <a:spcBef>
                <a:spcPts val="0"/>
              </a:spcBef>
              <a:spcAft>
                <a:spcPts val="0"/>
              </a:spcAft>
              <a:defRPr/>
            </a:pPr>
            <a:r>
              <a:rPr lang="en-US" altLang="zh-CN" sz="1200" dirty="0">
                <a:solidFill>
                  <a:prstClr val="black"/>
                </a:solidFill>
                <a:latin typeface="Calibri"/>
              </a:rPr>
              <a:t>    - Use case and requirement for Self-configuration Management</a:t>
            </a:r>
          </a:p>
          <a:p>
            <a:pPr lvl="0" defTabSz="1219170" eaLnBrk="1" fontAlgn="auto" hangingPunct="1">
              <a:spcBef>
                <a:spcPts val="0"/>
              </a:spcBef>
              <a:spcAft>
                <a:spcPts val="0"/>
              </a:spcAft>
              <a:defRPr/>
            </a:pPr>
            <a:r>
              <a:rPr lang="en-US" altLang="zh-CN" sz="1200" dirty="0">
                <a:solidFill>
                  <a:prstClr val="black"/>
                </a:solidFill>
                <a:latin typeface="Calibri"/>
              </a:rPr>
              <a:t>All above </a:t>
            </a:r>
            <a:r>
              <a:rPr lang="en-US" altLang="zh-CN" sz="1200" dirty="0" err="1">
                <a:solidFill>
                  <a:prstClr val="black"/>
                </a:solidFill>
                <a:latin typeface="Calibri"/>
              </a:rPr>
              <a:t>pCRs</a:t>
            </a:r>
            <a:r>
              <a:rPr lang="en-US" altLang="zh-CN" sz="1200" dirty="0">
                <a:solidFill>
                  <a:prstClr val="black"/>
                </a:solidFill>
                <a:latin typeface="Calibri"/>
              </a:rPr>
              <a:t> were noted due to Nokia's and </a:t>
            </a:r>
            <a:r>
              <a:rPr lang="en-US" altLang="zh-CN" sz="1200" dirty="0" err="1">
                <a:solidFill>
                  <a:prstClr val="black"/>
                </a:solidFill>
                <a:latin typeface="Calibri"/>
              </a:rPr>
              <a:t>Ericssion's</a:t>
            </a:r>
            <a:r>
              <a:rPr lang="en-US" altLang="zh-CN" sz="1200" dirty="0">
                <a:solidFill>
                  <a:prstClr val="black"/>
                </a:solidFill>
                <a:latin typeface="Calibri"/>
              </a:rPr>
              <a:t> objections. More offline discussions or rapporteur call may be needed for reaching some agreement.</a:t>
            </a:r>
          </a:p>
        </p:txBody>
      </p:sp>
      <p:sp>
        <p:nvSpPr>
          <p:cNvPr id="10" name="文本框 9"/>
          <p:cNvSpPr txBox="1"/>
          <p:nvPr/>
        </p:nvSpPr>
        <p:spPr>
          <a:xfrm>
            <a:off x="143227" y="2572693"/>
            <a:ext cx="11681824"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2483922147"/>
              </p:ext>
            </p:extLst>
          </p:nvPr>
        </p:nvGraphicFramePr>
        <p:xfrm>
          <a:off x="143227" y="1373899"/>
          <a:ext cx="11681826" cy="887730"/>
        </p:xfrm>
        <a:graphic>
          <a:graphicData uri="http://schemas.openxmlformats.org/drawingml/2006/table">
            <a:tbl>
              <a:tblPr firstRow="1" bandRow="1">
                <a:tableStyleId>{5C22544A-7EE6-4342-B048-85BDC9FD1C3A}</a:tableStyleId>
              </a:tblPr>
              <a:tblGrid>
                <a:gridCol w="569276">
                  <a:extLst>
                    <a:ext uri="{9D8B030D-6E8A-4147-A177-3AD203B41FA5}">
                      <a16:colId xmlns:a16="http://schemas.microsoft.com/office/drawing/2014/main" xmlns="" val="20000"/>
                    </a:ext>
                  </a:extLst>
                </a:gridCol>
                <a:gridCol w="3660714">
                  <a:extLst>
                    <a:ext uri="{9D8B030D-6E8A-4147-A177-3AD203B41FA5}">
                      <a16:colId xmlns:a16="http://schemas.microsoft.com/office/drawing/2014/main" xmlns="" val="20001"/>
                    </a:ext>
                  </a:extLst>
                </a:gridCol>
                <a:gridCol w="1493122">
                  <a:extLst>
                    <a:ext uri="{9D8B030D-6E8A-4147-A177-3AD203B41FA5}">
                      <a16:colId xmlns:a16="http://schemas.microsoft.com/office/drawing/2014/main" xmlns="" val="20002"/>
                    </a:ext>
                  </a:extLst>
                </a:gridCol>
                <a:gridCol w="1051296">
                  <a:extLst>
                    <a:ext uri="{9D8B030D-6E8A-4147-A177-3AD203B41FA5}">
                      <a16:colId xmlns:a16="http://schemas.microsoft.com/office/drawing/2014/main" xmlns="" val="3723773406"/>
                    </a:ext>
                  </a:extLst>
                </a:gridCol>
                <a:gridCol w="1733384">
                  <a:extLst>
                    <a:ext uri="{9D8B030D-6E8A-4147-A177-3AD203B41FA5}">
                      <a16:colId xmlns:a16="http://schemas.microsoft.com/office/drawing/2014/main" xmlns="" val="20003"/>
                    </a:ext>
                  </a:extLst>
                </a:gridCol>
                <a:gridCol w="1017767">
                  <a:extLst>
                    <a:ext uri="{9D8B030D-6E8A-4147-A177-3AD203B41FA5}">
                      <a16:colId xmlns:a16="http://schemas.microsoft.com/office/drawing/2014/main" xmlns="" val="20004"/>
                    </a:ext>
                  </a:extLst>
                </a:gridCol>
                <a:gridCol w="1129085">
                  <a:extLst>
                    <a:ext uri="{9D8B030D-6E8A-4147-A177-3AD203B41FA5}">
                      <a16:colId xmlns:a16="http://schemas.microsoft.com/office/drawing/2014/main" xmlns="" val="20005"/>
                    </a:ext>
                  </a:extLst>
                </a:gridCol>
                <a:gridCol w="1027182">
                  <a:extLst>
                    <a:ext uri="{9D8B030D-6E8A-4147-A177-3AD203B41FA5}">
                      <a16:colId xmlns:a16="http://schemas.microsoft.com/office/drawing/2014/main" xmlns="" val="20006"/>
                    </a:ext>
                  </a:extLst>
                </a:gridCol>
              </a:tblGrid>
              <a:tr h="432049">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a:t>
                      </a:r>
                      <a:r>
                        <a:rPr lang="en-US" sz="1200" b="1" kern="1200" dirty="0">
                          <a:solidFill>
                            <a:schemeClr val="lt1"/>
                          </a:solidFill>
                          <a:latin typeface="+mn-lt"/>
                          <a:ea typeface="+mn-ea"/>
                          <a:cs typeface="Arial" panose="020B0604020202020204" pitchFamily="34" charset="0"/>
                        </a:rPr>
                        <a:t>/SI</a:t>
                      </a:r>
                      <a:r>
                        <a:rPr lang="en-GB" sz="1200" b="1" kern="1200" dirty="0">
                          <a:solidFill>
                            <a:schemeClr val="lt1"/>
                          </a:solidFill>
                          <a:latin typeface="+mn-lt"/>
                          <a:ea typeface="+mn-ea"/>
                          <a:cs typeface="Arial" panose="020B0604020202020204" pitchFamily="34" charset="0"/>
                        </a:rPr>
                        <a:t> </a:t>
                      </a:r>
                      <a:r>
                        <a:rPr lang="en-US" altLang="zh-CN" sz="1200" b="1" kern="1200" dirty="0">
                          <a:solidFill>
                            <a:schemeClr val="lt1"/>
                          </a:solidFill>
                          <a:latin typeface="+mn-lt"/>
                          <a:ea typeface="+mn-ea"/>
                          <a:cs typeface="Arial" panose="020B0604020202020204" pitchFamily="34" charset="0"/>
                        </a:rPr>
                        <a:t>information</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Rapporteur</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sv-SE" sz="1200" b="1" kern="1200" dirty="0">
                          <a:solidFill>
                            <a:schemeClr val="lt1"/>
                          </a:solidFill>
                          <a:latin typeface="+mn-lt"/>
                          <a:ea typeface="+mn-ea"/>
                          <a:cs typeface="Arial" panose="020B0604020202020204" pitchFamily="34" charset="0"/>
                        </a:rPr>
                        <a:t>TS</a:t>
                      </a:r>
                    </a:p>
                  </a:txBody>
                  <a:tcPr marL="9525" marR="9525" marT="9525" marB="9525" anchor="ctr">
                    <a:solidFill>
                      <a:srgbClr val="92D050"/>
                    </a:solidFill>
                  </a:tcPr>
                </a:tc>
                <a:tc>
                  <a:txBody>
                    <a:bodyPr/>
                    <a:lstStyle/>
                    <a:p>
                      <a:pPr algn="ctr">
                        <a:spcAft>
                          <a:spcPts val="0"/>
                        </a:spcAft>
                      </a:pPr>
                      <a:r>
                        <a:rPr lang="en-US" altLang="zh-CN" sz="1200" b="1" kern="1200" dirty="0">
                          <a:solidFill>
                            <a:schemeClr val="lt1"/>
                          </a:solidFill>
                          <a:latin typeface="+mn-lt"/>
                          <a:ea typeface="+mn-ea"/>
                          <a:cs typeface="Arial" panose="020B0604020202020204" pitchFamily="34" charset="0"/>
                        </a:rPr>
                        <a:t>Target date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extLst>
                  <a:ext uri="{0D108BD9-81ED-4DB2-BD59-A6C34878D82A}">
                    <a16:rowId xmlns:a16="http://schemas.microsoft.com/office/drawing/2014/main" xmlns="" val="10000"/>
                  </a:ext>
                </a:extLst>
              </a:tr>
              <a:tr h="194422">
                <a:tc>
                  <a:txBody>
                    <a:bodyPr/>
                    <a:lstStyle/>
                    <a:p>
                      <a:pPr marL="55563" indent="0">
                        <a:lnSpc>
                          <a:spcPct val="150000"/>
                        </a:lnSpc>
                        <a:spcAft>
                          <a:spcPts val="0"/>
                        </a:spcAft>
                      </a:pPr>
                      <a:r>
                        <a:rPr lang="en-US" altLang="zh-CN" sz="900" b="1" kern="1200" dirty="0">
                          <a:solidFill>
                            <a:srgbClr val="000000"/>
                          </a:solidFill>
                          <a:effectLst/>
                          <a:latin typeface="微软雅黑" panose="020B0503020204020204" pitchFamily="34" charset="-122"/>
                          <a:ea typeface="+mn-ea"/>
                          <a:cs typeface="Arial" panose="020B0604020202020204" pitchFamily="34" charset="0"/>
                        </a:rPr>
                        <a:t>RANSC</a:t>
                      </a:r>
                      <a:endParaRPr lang="zh-CN" sz="1050" b="1" dirty="0">
                        <a:effectLst/>
                        <a:latin typeface="Times New Roman" panose="02020603050405020304" pitchFamily="18" charset="0"/>
                        <a:ea typeface="宋体" panose="02010600030101010101" pitchFamily="2" charset="-122"/>
                      </a:endParaRPr>
                    </a:p>
                  </a:txBody>
                  <a:tcPr marL="0" marR="0" marT="0" marB="0">
                    <a:solidFill>
                      <a:schemeClr val="tx2">
                        <a:lumMod val="20000"/>
                        <a:lumOff val="80000"/>
                      </a:schemeClr>
                    </a:solidFill>
                  </a:tcPr>
                </a:tc>
                <a:tc>
                  <a:txBody>
                    <a:bodyPr/>
                    <a:lstStyle/>
                    <a:p>
                      <a:pPr marL="55563" indent="0">
                        <a:lnSpc>
                          <a:spcPct val="150000"/>
                        </a:lnSpc>
                        <a:spcAft>
                          <a:spcPts val="0"/>
                        </a:spcAft>
                      </a:pPr>
                      <a:r>
                        <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Self-Configuration of RAN NEs (RANSC) (SP-211431)</a:t>
                      </a:r>
                    </a:p>
                  </a:txBody>
                  <a:tcPr marL="9525" marR="9525" marT="9525" marB="9525">
                    <a:solidFill>
                      <a:schemeClr val="tx2">
                        <a:lumMod val="20000"/>
                        <a:lumOff val="80000"/>
                      </a:schemeClr>
                    </a:solidFill>
                  </a:tcPr>
                </a:tc>
                <a:tc>
                  <a:txBody>
                    <a:bodyPr/>
                    <a:lstStyle/>
                    <a:p>
                      <a:pPr marL="55563" indent="0">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China </a:t>
                      </a:r>
                      <a:r>
                        <a:rPr lang="en-US" altLang="zh-CN" sz="900" kern="1200" dirty="0" err="1">
                          <a:solidFill>
                            <a:srgbClr val="000000"/>
                          </a:solidFill>
                          <a:effectLst/>
                          <a:latin typeface="微软雅黑" panose="020B0503020204020204" pitchFamily="34" charset="-122"/>
                          <a:ea typeface="+mn-ea"/>
                          <a:cs typeface="Arial" panose="020B0604020202020204" pitchFamily="34" charset="0"/>
                        </a:rPr>
                        <a:t>Mobile,Huawei</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28.317</a:t>
                      </a:r>
                    </a:p>
                    <a:p>
                      <a:pPr algn="ctr">
                        <a:lnSpc>
                          <a:spcPct val="150000"/>
                        </a:lnSpc>
                        <a:spcAft>
                          <a:spcPts val="0"/>
                        </a:spcAft>
                      </a:pPr>
                      <a:r>
                        <a:rPr lang="fr-FR"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rPr>
                        <a:t>28.313</a:t>
                      </a:r>
                      <a:endParaRPr lang="en-US"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微软雅黑" panose="020B0503020204020204" pitchFamily="34" charset="-122"/>
                          <a:ea typeface="+mn-ea"/>
                          <a:cs typeface="Arial" panose="020B0604020202020204" pitchFamily="34" charset="0"/>
                        </a:rPr>
                        <a:t>SA#100 (June 2023)</a:t>
                      </a:r>
                      <a:endParaRPr lang="zh-CN"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lnSpc>
                          <a:spcPct val="150000"/>
                        </a:lnSpc>
                        <a:spcAft>
                          <a:spcPts val="0"/>
                        </a:spcAft>
                      </a:pPr>
                      <a:r>
                        <a:rPr lang="en-US" altLang="zh-CN" sz="900" kern="1200" smtClean="0">
                          <a:solidFill>
                            <a:srgbClr val="000000"/>
                          </a:solidFill>
                          <a:effectLst/>
                          <a:latin typeface="微软雅黑" panose="020B0503020204020204" pitchFamily="34" charset="-122"/>
                          <a:ea typeface="+mn-ea"/>
                          <a:cs typeface="Arial" panose="020B0604020202020204" pitchFamily="34" charset="0"/>
                        </a:rPr>
                        <a:t>0-&gt;5-</a:t>
                      </a:r>
                      <a:r>
                        <a:rPr lang="en-US" altLang="zh-CN" sz="900" kern="1200" dirty="0">
                          <a:solidFill>
                            <a:srgbClr val="000000"/>
                          </a:solidFill>
                          <a:effectLst/>
                          <a:latin typeface="微软雅黑" panose="020B0503020204020204" pitchFamily="34" charset="-122"/>
                          <a:ea typeface="+mn-ea"/>
                          <a:cs typeface="Arial" panose="020B0604020202020204" pitchFamily="34" charset="0"/>
                        </a:rPr>
                        <a:t>&gt;5%</a:t>
                      </a:r>
                      <a:endParaRPr lang="zh-CN" sz="900" kern="1200" dirty="0">
                        <a:solidFill>
                          <a:srgbClr val="000000"/>
                        </a:solidFill>
                        <a:effectLst/>
                        <a:latin typeface="微软雅黑" panose="020B0503020204020204" pitchFamily="34" charset="-122"/>
                        <a:ea typeface="+mn-ea"/>
                        <a:cs typeface="Arial" panose="020B0604020202020204" pitchFamily="34" charset="0"/>
                      </a:endParaRPr>
                    </a:p>
                  </a:txBody>
                  <a:tcPr marL="114300" marR="114300" marT="0" marB="0">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微软雅黑" panose="020B0503020204020204" pitchFamily="34" charset="-122"/>
                        <a:ea typeface="宋体"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1"/>
                  </a:ext>
                </a:extLst>
              </a:tr>
            </a:tbl>
          </a:graphicData>
        </a:graphic>
      </p:graphicFrame>
      <p:sp>
        <p:nvSpPr>
          <p:cNvPr id="7"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Rel-18 WI - Intelligence and Automation</a:t>
            </a:r>
          </a:p>
        </p:txBody>
      </p:sp>
    </p:spTree>
    <p:extLst>
      <p:ext uri="{BB962C8B-B14F-4D97-AF65-F5344CB8AC3E}">
        <p14:creationId xmlns:p14="http://schemas.microsoft.com/office/powerpoint/2010/main" val="205985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192235</TotalTime>
  <Words>5376</Words>
  <Application>Microsoft Office PowerPoint</Application>
  <PresentationFormat>宽屏</PresentationFormat>
  <Paragraphs>939</Paragraphs>
  <Slides>27</Slides>
  <Notes>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27</vt:i4>
      </vt:variant>
    </vt:vector>
  </HeadingPairs>
  <TitlesOfParts>
    <vt:vector size="40" baseType="lpstr">
      <vt:lpstr>Liberation Sans</vt:lpstr>
      <vt:lpstr>MS Mincho</vt:lpstr>
      <vt:lpstr>ＭＳ Ｐゴシック</vt:lpstr>
      <vt:lpstr>ＭＳ Ｐゴシック</vt:lpstr>
      <vt:lpstr>宋体</vt:lpstr>
      <vt:lpstr>宋体</vt:lpstr>
      <vt:lpstr>Microsoft YaHei</vt:lpstr>
      <vt:lpstr>Microsoft YaHei</vt:lpstr>
      <vt:lpstr>Arial</vt:lpstr>
      <vt:lpstr>Calibri</vt:lpstr>
      <vt:lpstr>Times New Roman</vt:lpstr>
      <vt:lpstr>Wingdings</vt:lpstr>
      <vt:lpstr>Office Theme</vt:lpstr>
      <vt:lpstr>    SA5 OAM&amp;P Exec Report SA5#144e, 27 June – 1 July, 2022 e-meeting </vt:lpstr>
      <vt:lpstr>Incoming LSs (SA5 level)</vt:lpstr>
      <vt:lpstr>Incoming LSs (OAM WG level)</vt:lpstr>
      <vt:lpstr>Outgoing LSs</vt:lpstr>
      <vt:lpstr>PowerPoint 演示文稿</vt:lpstr>
      <vt:lpstr>PowerPoint 演示文稿</vt:lpstr>
      <vt:lpstr>Overview of Rel-18 SA5 OAM ongoing WIs/SIs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List of latest DraftCRs </vt:lpstr>
      <vt:lpstr>New action items from this meeting</vt:lpstr>
      <vt:lpstr>TRs / TSs to be sent to Edithelp  </vt:lpstr>
      <vt:lpstr>Rapporteur calls (draft plan after SA5#144e)</vt:lpstr>
      <vt:lpstr>Thank you!</vt:lpstr>
      <vt:lpstr>PowerPoint 演示文稿</vt:lpstr>
      <vt:lpstr>PowerPoint 演示文稿</vt:lpstr>
      <vt:lpstr>PowerPoint 演示文稿</vt:lpstr>
      <vt:lpstr>PowerPoint 演示文稿</vt:lpstr>
      <vt:lpstr>PowerPoint 演示文稿</vt:lpstr>
      <vt:lpstr>TRs / TSs to be sent to SA#97-e </vt:lpstr>
    </vt:vector>
  </TitlesOfParts>
  <Company>3GPP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0303</cp:lastModifiedBy>
  <cp:revision>4659</cp:revision>
  <dcterms:created xsi:type="dcterms:W3CDTF">2008-08-30T09:32:10Z</dcterms:created>
  <dcterms:modified xsi:type="dcterms:W3CDTF">2022-07-07T08:38:17Z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(3)LdMDMej38Tu9EVRRrfVRPMT6glYoAZQYLR8mdYvL7mXF9QoeP05C9vsG4I3EY4ooc594vSsL
G526lV6Ncw1hbZvcgkylBCoitjNYExToJwfWLWBneWe+M9VW4yNYbUvWLTJNqH+6M8MHFx0F
0l9i8V2UEhiO9ZseOuI9y5XP5nehWd21mfDFrhqr4M8XTfe2nVxMUlUdD8H9BYcT4FMm919v
plQeO9EmelOMT0y3Nx</vt:lpwstr>
  </property>
  <property fmtid="{D5CDD505-2E9C-101B-9397-08002B2CF9AE}" pid="3" name="_2015_ms_pID_7253431">
    <vt:lpwstr>tRdwGUeU8+FoTFRzOJVmk3gvKTBneYKYAk5Fc1ryxcsLG9iF8B8XmO
MmWcB6LYPS1xAsWTo3c5kv3a4R29sIOdb2HLf4jU3yAXozvRNcOco3mYmbH4lXxEASL7C7wr
upQwCB+AgWsAHEJa0J8FrNBaSfJoZdTmgpAg17yRPuY06C3IdrfI/arwm0bndB/hMIs12qku
RXm8lCovspuNrMZTFrB6V6XxL6py3+alPDVB</vt:lpwstr>
  </property>
  <property fmtid="{D5CDD505-2E9C-101B-9397-08002B2CF9AE}" pid="4" name="_2015_ms_pID_7253432">
    <vt:lpwstr>TA==</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1656918549</vt:lpwstr>
  </property>
</Properties>
</file>