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8">
  <p:sldMasterIdLst>
    <p:sldMasterId id="2147483660" r:id="rId1"/>
    <p:sldMasterId id="2147483664" r:id="rId2"/>
  </p:sldMasterIdLst>
  <p:notesMasterIdLst>
    <p:notesMasterId r:id="rId10"/>
  </p:notesMasterIdLst>
  <p:sldIdLst>
    <p:sldId id="270" r:id="rId3"/>
    <p:sldId id="273" r:id="rId4"/>
    <p:sldId id="272" r:id="rId5"/>
    <p:sldId id="269" r:id="rId6"/>
    <p:sldId id="275" r:id="rId7"/>
    <p:sldId id="266" r:id="rId8"/>
    <p:sldId id="268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12"/>
    <p:restoredTop sz="94626"/>
  </p:normalViewPr>
  <p:slideViewPr>
    <p:cSldViewPr snapToGrid="0">
      <p:cViewPr varScale="1">
        <p:scale>
          <a:sx n="91" d="100"/>
          <a:sy n="91" d="100"/>
        </p:scale>
        <p:origin x="9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FC83F-9C0D-4E77-97CC-8C2A70F9E3B9}" type="datetimeFigureOut">
              <a:rPr lang="zh-CN" altLang="en-US" smtClean="0"/>
              <a:t>2022/4/8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8CB24A-2020-468A-88E0-E7F80E27F5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11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31A0830-7958-478F-A687-980EFBB47EC2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90786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CB24A-2020-468A-88E0-E7F80E27F500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53734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8CB24A-2020-468A-88E0-E7F80E27F500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37665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8CB24A-2020-468A-88E0-E7F80E27F500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43143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BB3565-DE1F-45E8-8B92-B6CEF3A5A934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9626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BB3565-DE1F-45E8-8B92-B6CEF3A5A934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315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8910776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268434000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9100" y="1579034"/>
            <a:ext cx="11353800" cy="4487333"/>
          </a:xfrm>
        </p:spPr>
        <p:txBody>
          <a:bodyPr/>
          <a:lstStyle>
            <a:lvl1pPr>
              <a:defRPr/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/>
              <a:t>Cliquez pour modifier le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0715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965732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94789267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78E712-7E90-46AF-8873-540771249AD5}" type="slidenum"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938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Relationship Id="rId9" Type="http://schemas.openxmlformats.org/officeDocument/2006/relationships/image" Target="../media/image5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2.xml"/><Relationship Id="rId9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075646" y="6376873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33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185354" y="6499457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3" b="0" i="0" u="none" strike="noStrike" kern="1200" cap="none" spc="4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S5-222469 Discussion on exposure API for Capability Exposure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67" b="1" i="0" u="none" strike="noStrike" kern="1200" cap="none" spc="4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3GPP 2012</a:t>
            </a:r>
            <a:endParaRPr kumimoji="0" lang="en-GB" altLang="en-US" sz="1333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0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3GPP 2022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35BA645-663C-49B9-8214-3A0DBAD6F1FF}" type="slidenum">
              <a:rPr kumimoji="0" lang="en-GB" altLang="en-US" sz="1333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altLang="en-US" sz="1333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333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59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8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630172" y="6376873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33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67489" y="6423704"/>
            <a:ext cx="7950201" cy="323171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3" b="0" i="0" u="none" strike="noStrike" kern="1200" cap="none" spc="4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S5-</a:t>
            </a:r>
            <a:r>
              <a:rPr kumimoji="0" lang="en-GB" altLang="zh-CN" sz="1100" b="1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222469</a:t>
            </a: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Discussion on 5G exposure, SA5#142e, 4-12 April 2022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67" b="1" i="0" u="none" strike="noStrike" kern="1200" cap="none" spc="4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3GPP 2012</a:t>
            </a:r>
            <a:endParaRPr kumimoji="0" lang="en-GB" altLang="en-US" sz="1333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0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3GPP 2022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35BA645-663C-49B9-8214-3A0DBAD6F1FF}" type="slidenum">
              <a:rPr kumimoji="0" lang="en-GB" altLang="en-US" sz="1333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altLang="en-US" sz="1333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333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849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8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38585" y="2820444"/>
            <a:ext cx="6197144" cy="1468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GB" sz="4800" dirty="0"/>
              <a:t> Discussion Paper on</a:t>
            </a:r>
            <a:br>
              <a:rPr lang="en-GB" sz="4800" dirty="0"/>
            </a:br>
            <a:r>
              <a:rPr lang="en-GB" altLang="zh-CN" sz="4800" dirty="0"/>
              <a:t>exposure via OSS</a:t>
            </a: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54990" y="4523069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667" dirty="0"/>
              <a:t/>
            </a:r>
            <a:br>
              <a:rPr lang="en-US" altLang="en-US" sz="2667" dirty="0"/>
            </a:br>
            <a:r>
              <a:rPr lang="fr-FR" sz="2400" u="sng" dirty="0">
                <a:latin typeface="Arial" charset="0"/>
              </a:rPr>
              <a:t>Source</a:t>
            </a:r>
            <a:r>
              <a:rPr lang="fr-FR" sz="2400" dirty="0">
                <a:latin typeface="Arial" charset="0"/>
              </a:rPr>
              <a:t>: </a:t>
            </a:r>
            <a:r>
              <a:rPr lang="en-US" altLang="zh-CN" sz="2400" dirty="0">
                <a:latin typeface="Arial" charset="0"/>
              </a:rPr>
              <a:t>AsiaInfo, Alibaba</a:t>
            </a:r>
            <a:endParaRPr lang="en-US" altLang="en-US" sz="2667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667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250980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6424" y="22684"/>
            <a:ext cx="9102725" cy="1143000"/>
          </a:xfrm>
        </p:spPr>
        <p:txBody>
          <a:bodyPr/>
          <a:lstStyle/>
          <a:p>
            <a:r>
              <a:rPr lang="en-US" altLang="zh-CN" dirty="0"/>
              <a:t>Background</a:t>
            </a:r>
            <a:endParaRPr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666423" y="1417498"/>
            <a:ext cx="1109377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8013" lvl="1" indent="-608013">
              <a:buBlip>
                <a:blip r:embed="rId2"/>
              </a:buBlip>
            </a:pPr>
            <a:r>
              <a:rPr lang="en-US" altLang="zh-CN" sz="2000" dirty="0"/>
              <a:t>SA5</a:t>
            </a:r>
            <a:r>
              <a:rPr lang="zh-CN" altLang="en-US" sz="2000" dirty="0"/>
              <a:t> </a:t>
            </a:r>
            <a:r>
              <a:rPr lang="en-US" altLang="zh-CN" sz="2000" dirty="0"/>
              <a:t>has</a:t>
            </a:r>
            <a:r>
              <a:rPr lang="zh-CN" altLang="en-US" sz="2000" dirty="0"/>
              <a:t> </a:t>
            </a:r>
            <a:r>
              <a:rPr lang="en-US" altLang="zh-CN" sz="2000" dirty="0"/>
              <a:t>discussed</a:t>
            </a:r>
            <a:r>
              <a:rPr lang="zh-CN" altLang="en-US" sz="2000" dirty="0"/>
              <a:t> </a:t>
            </a:r>
            <a:r>
              <a:rPr lang="en-US" altLang="zh-CN" sz="2000" dirty="0"/>
              <a:t>and</a:t>
            </a:r>
            <a:r>
              <a:rPr lang="zh-CN" altLang="en-US" sz="2000" dirty="0"/>
              <a:t> </a:t>
            </a:r>
            <a:r>
              <a:rPr lang="en-US" altLang="zh-CN" sz="2000" dirty="0"/>
              <a:t>agreed</a:t>
            </a:r>
            <a:r>
              <a:rPr lang="zh-CN" altLang="en-US" sz="2000" dirty="0"/>
              <a:t> </a:t>
            </a:r>
            <a:r>
              <a:rPr lang="en-US" altLang="zh-CN" sz="2000" dirty="0"/>
              <a:t>use</a:t>
            </a:r>
            <a:r>
              <a:rPr lang="zh-CN" altLang="en-US" sz="2000" dirty="0"/>
              <a:t> </a:t>
            </a:r>
            <a:r>
              <a:rPr lang="en-US" altLang="zh-CN" sz="2000" dirty="0"/>
              <a:t>cases</a:t>
            </a:r>
            <a:r>
              <a:rPr lang="zh-CN" altLang="en-US" sz="2000" dirty="0"/>
              <a:t> </a:t>
            </a:r>
            <a:r>
              <a:rPr lang="en-US" altLang="zh-CN" sz="2000" dirty="0"/>
              <a:t>and</a:t>
            </a:r>
            <a:r>
              <a:rPr lang="zh-CN" altLang="en-US" sz="2000" dirty="0"/>
              <a:t> </a:t>
            </a:r>
            <a:r>
              <a:rPr lang="en-US" altLang="zh-CN" sz="2000" dirty="0"/>
              <a:t>related</a:t>
            </a:r>
            <a:r>
              <a:rPr lang="zh-CN" altLang="en-US" sz="2000" dirty="0"/>
              <a:t> </a:t>
            </a:r>
            <a:r>
              <a:rPr lang="en-US" altLang="zh-CN" sz="2000" dirty="0"/>
              <a:t>solution</a:t>
            </a:r>
            <a:r>
              <a:rPr lang="zh-CN" altLang="en-US" sz="2000" dirty="0"/>
              <a:t> </a:t>
            </a:r>
            <a:r>
              <a:rPr lang="en-US" altLang="zh-CN" sz="2000" dirty="0"/>
              <a:t>regarding</a:t>
            </a:r>
            <a:r>
              <a:rPr lang="zh-CN" altLang="en-US" sz="2000" dirty="0"/>
              <a:t> </a:t>
            </a:r>
            <a:r>
              <a:rPr lang="en-US" altLang="zh-CN" sz="2000" dirty="0"/>
              <a:t>exposure</a:t>
            </a:r>
            <a:r>
              <a:rPr lang="zh-CN" altLang="en-US" sz="2000" dirty="0"/>
              <a:t> </a:t>
            </a:r>
            <a:r>
              <a:rPr lang="en-US" altLang="zh-CN" sz="2000" dirty="0"/>
              <a:t>via</a:t>
            </a:r>
            <a:r>
              <a:rPr lang="zh-CN" altLang="en-US" sz="2000" dirty="0"/>
              <a:t> </a:t>
            </a:r>
            <a:r>
              <a:rPr lang="en-US" altLang="zh-CN" sz="2000" dirty="0"/>
              <a:t>OSS.</a:t>
            </a:r>
            <a:r>
              <a:rPr lang="zh-CN" altLang="en-US" sz="2000" dirty="0"/>
              <a:t> </a:t>
            </a:r>
            <a:r>
              <a:rPr lang="en-US" altLang="zh-CN" sz="2000" dirty="0"/>
              <a:t>However,</a:t>
            </a:r>
            <a:r>
              <a:rPr lang="zh-CN" altLang="en-US" sz="2000" dirty="0"/>
              <a:t> </a:t>
            </a:r>
            <a:r>
              <a:rPr lang="en-US" altLang="zh-CN" sz="2000" dirty="0"/>
              <a:t>there</a:t>
            </a:r>
            <a:r>
              <a:rPr lang="zh-CN" altLang="en-US" sz="2000" dirty="0"/>
              <a:t> </a:t>
            </a:r>
            <a:r>
              <a:rPr lang="en-US" altLang="zh-CN" sz="2000" dirty="0"/>
              <a:t>is</a:t>
            </a:r>
            <a:r>
              <a:rPr lang="zh-CN" altLang="en-US" sz="2000" dirty="0"/>
              <a:t> </a:t>
            </a:r>
            <a:r>
              <a:rPr lang="en-US" altLang="zh-CN" sz="2000" dirty="0"/>
              <a:t>an</a:t>
            </a:r>
            <a:r>
              <a:rPr lang="zh-CN" altLang="en-US" sz="2000" dirty="0"/>
              <a:t> </a:t>
            </a:r>
            <a:r>
              <a:rPr lang="en-US" altLang="zh-CN" sz="2000" dirty="0"/>
              <a:t>LS</a:t>
            </a:r>
            <a:r>
              <a:rPr lang="zh-CN" altLang="en-US" sz="2000" dirty="0"/>
              <a:t> </a:t>
            </a:r>
            <a:r>
              <a:rPr lang="en-US" altLang="zh-CN" sz="2000" dirty="0"/>
              <a:t>relay</a:t>
            </a:r>
            <a:r>
              <a:rPr lang="zh-CN" altLang="en-US" sz="2000" dirty="0"/>
              <a:t> </a:t>
            </a:r>
            <a:r>
              <a:rPr lang="en-US" altLang="zh-CN" sz="2000" dirty="0"/>
              <a:t>from GSMA that suggest to only consider exposure via BSS. There is an need for further justify exposure via OSS from the business and technical perspective.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D272847C-8457-2348-8964-03D275FDE78B}"/>
              </a:ext>
            </a:extLst>
          </p:cNvPr>
          <p:cNvSpPr txBox="1"/>
          <p:nvPr/>
        </p:nvSpPr>
        <p:spPr>
          <a:xfrm>
            <a:off x="674237" y="3021917"/>
            <a:ext cx="66644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8013" lvl="1" indent="-608013">
              <a:buBlip>
                <a:blip r:embed="rId2"/>
              </a:buBlip>
            </a:pPr>
            <a:r>
              <a:rPr lang="en-US" altLang="zh-CN" sz="2000" dirty="0"/>
              <a:t>This discussion paper propose to address such issue.</a:t>
            </a:r>
          </a:p>
        </p:txBody>
      </p:sp>
    </p:spTree>
    <p:extLst>
      <p:ext uri="{BB962C8B-B14F-4D97-AF65-F5344CB8AC3E}">
        <p14:creationId xmlns:p14="http://schemas.microsoft.com/office/powerpoint/2010/main" val="1325388891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6424" y="22684"/>
            <a:ext cx="9102725" cy="1143000"/>
          </a:xfrm>
        </p:spPr>
        <p:txBody>
          <a:bodyPr/>
          <a:lstStyle/>
          <a:p>
            <a:r>
              <a:rPr lang="en-US" altLang="zh-CN" dirty="0"/>
              <a:t>The type of Exposure</a:t>
            </a:r>
            <a:endParaRPr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5492567" y="1504977"/>
            <a:ext cx="6537374" cy="305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8013" lvl="1" indent="-608013">
              <a:buBlip>
                <a:blip r:embed="rId3"/>
              </a:buBlip>
            </a:pPr>
            <a:r>
              <a:rPr lang="en-US" altLang="zh-CN" sz="2000" dirty="0"/>
              <a:t>exposure via OSS</a:t>
            </a:r>
          </a:p>
          <a:p>
            <a:pPr marL="989013" lvl="1" indent="-379413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4"/>
              </a:buBlip>
            </a:pPr>
            <a:r>
              <a:rPr lang="en-US" altLang="zh-CN" sz="1600" dirty="0">
                <a:solidFill>
                  <a:prstClr val="black"/>
                </a:solidFill>
              </a:rPr>
              <a:t>Exposed </a:t>
            </a:r>
            <a:r>
              <a:rPr lang="en-US" altLang="zh-CN" sz="1600" dirty="0" err="1">
                <a:solidFill>
                  <a:prstClr val="black"/>
                </a:solidFill>
              </a:rPr>
              <a:t>MnS</a:t>
            </a:r>
            <a:r>
              <a:rPr lang="en-US" altLang="zh-CN" sz="1600" dirty="0">
                <a:solidFill>
                  <a:prstClr val="black"/>
                </a:solidFill>
              </a:rPr>
              <a:t> can be exposed via a dedicated exposure function (</a:t>
            </a:r>
            <a:r>
              <a:rPr lang="en-US" altLang="zh-CN" sz="1600" dirty="0" err="1">
                <a:solidFill>
                  <a:prstClr val="black"/>
                </a:solidFill>
              </a:rPr>
              <a:t>e.g.EGMF</a:t>
            </a:r>
            <a:r>
              <a:rPr lang="en-US" altLang="zh-CN" sz="1600" dirty="0">
                <a:solidFill>
                  <a:prstClr val="black"/>
                </a:solidFill>
              </a:rPr>
              <a:t>) or directly via the </a:t>
            </a:r>
            <a:r>
              <a:rPr lang="en-US" altLang="zh-CN" sz="1600" dirty="0" err="1">
                <a:solidFill>
                  <a:prstClr val="black"/>
                </a:solidFill>
              </a:rPr>
              <a:t>MnS</a:t>
            </a:r>
            <a:r>
              <a:rPr lang="en-US" altLang="zh-CN" sz="1600" dirty="0">
                <a:solidFill>
                  <a:prstClr val="black"/>
                </a:solidFill>
              </a:rPr>
              <a:t> producer for exposed </a:t>
            </a:r>
            <a:r>
              <a:rPr lang="en-US" altLang="zh-CN" sz="1600" dirty="0" err="1">
                <a:solidFill>
                  <a:prstClr val="black"/>
                </a:solidFill>
              </a:rPr>
              <a:t>MnS</a:t>
            </a:r>
            <a:r>
              <a:rPr lang="en-US" altLang="zh-CN" sz="1600" dirty="0">
                <a:solidFill>
                  <a:prstClr val="black"/>
                </a:solidFill>
              </a:rPr>
              <a:t> (e.g. NSSMF, </a:t>
            </a:r>
            <a:r>
              <a:rPr lang="en-US" altLang="zh-CN" sz="1600" dirty="0" err="1">
                <a:solidFill>
                  <a:prstClr val="black"/>
                </a:solidFill>
              </a:rPr>
              <a:t>etc</a:t>
            </a:r>
            <a:r>
              <a:rPr lang="en-US" altLang="zh-CN" sz="1600" dirty="0">
                <a:solidFill>
                  <a:prstClr val="black"/>
                </a:solidFill>
              </a:rPr>
              <a:t>)</a:t>
            </a:r>
            <a:r>
              <a:rPr lang="zh-CN" altLang="en-US" sz="1600" dirty="0">
                <a:solidFill>
                  <a:prstClr val="black"/>
                </a:solidFill>
              </a:rPr>
              <a:t>，</a:t>
            </a:r>
            <a:r>
              <a:rPr lang="en-US" altLang="zh-CN" sz="1600" dirty="0">
                <a:solidFill>
                  <a:prstClr val="black"/>
                </a:solidFill>
              </a:rPr>
              <a:t>the consumer can consume the exposed </a:t>
            </a:r>
            <a:r>
              <a:rPr lang="en-US" altLang="zh-CN" sz="1600" dirty="0" err="1">
                <a:solidFill>
                  <a:prstClr val="black"/>
                </a:solidFill>
              </a:rPr>
              <a:t>MnS</a:t>
            </a:r>
            <a:r>
              <a:rPr lang="en-US" altLang="zh-CN" sz="1600" dirty="0">
                <a:solidFill>
                  <a:prstClr val="black"/>
                </a:solidFill>
              </a:rPr>
              <a:t> via the dedicated exposure function.</a:t>
            </a:r>
          </a:p>
          <a:p>
            <a:pPr marL="608013" lvl="1" indent="-608013">
              <a:buBlip>
                <a:blip r:embed="rId3"/>
              </a:buBlip>
            </a:pPr>
            <a:r>
              <a:rPr lang="en-US" altLang="zh-CN" sz="2000" dirty="0"/>
              <a:t>exposure via BSS</a:t>
            </a:r>
          </a:p>
          <a:p>
            <a:pPr marL="989013" lvl="1" indent="-379413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4"/>
              </a:buBlip>
            </a:pPr>
            <a:r>
              <a:rPr lang="en-US" altLang="zh-CN" sz="1600" dirty="0">
                <a:solidFill>
                  <a:prstClr val="black"/>
                </a:solidFill>
              </a:rPr>
              <a:t>Exposed </a:t>
            </a:r>
            <a:r>
              <a:rPr lang="en-US" altLang="zh-CN" sz="1600" dirty="0" err="1">
                <a:solidFill>
                  <a:prstClr val="black"/>
                </a:solidFill>
              </a:rPr>
              <a:t>MnS</a:t>
            </a:r>
            <a:r>
              <a:rPr lang="en-US" altLang="zh-CN" sz="1600" dirty="0">
                <a:solidFill>
                  <a:prstClr val="black"/>
                </a:solidFill>
              </a:rPr>
              <a:t> is exposed directly via </a:t>
            </a:r>
            <a:r>
              <a:rPr lang="en-US" altLang="zh-CN" sz="1600" dirty="0" err="1">
                <a:solidFill>
                  <a:prstClr val="black"/>
                </a:solidFill>
              </a:rPr>
              <a:t>MnS</a:t>
            </a:r>
            <a:r>
              <a:rPr lang="en-US" altLang="zh-CN" sz="1600" dirty="0">
                <a:solidFill>
                  <a:prstClr val="black"/>
                </a:solidFill>
              </a:rPr>
              <a:t> producer for exposed </a:t>
            </a:r>
            <a:r>
              <a:rPr lang="en-US" altLang="zh-CN" sz="1600" dirty="0" err="1">
                <a:solidFill>
                  <a:prstClr val="black"/>
                </a:solidFill>
              </a:rPr>
              <a:t>MnS</a:t>
            </a:r>
            <a:r>
              <a:rPr lang="en-US" altLang="zh-CN" sz="1600" dirty="0">
                <a:solidFill>
                  <a:prstClr val="black"/>
                </a:solidFill>
              </a:rPr>
              <a:t> or via the dedicated exposure function, for example NSMF, NSSMF, etc. exposed </a:t>
            </a:r>
            <a:r>
              <a:rPr lang="en-US" altLang="zh-CN" sz="1600" dirty="0" err="1">
                <a:solidFill>
                  <a:prstClr val="black"/>
                </a:solidFill>
              </a:rPr>
              <a:t>MnS</a:t>
            </a:r>
            <a:r>
              <a:rPr lang="en-US" altLang="zh-CN" sz="1600" dirty="0">
                <a:solidFill>
                  <a:prstClr val="black"/>
                </a:solidFill>
              </a:rPr>
              <a:t> is exposed via BSS, the consumer can consume the exposed </a:t>
            </a:r>
            <a:r>
              <a:rPr lang="en-US" altLang="zh-CN" sz="1600" dirty="0" err="1">
                <a:solidFill>
                  <a:prstClr val="black"/>
                </a:solidFill>
              </a:rPr>
              <a:t>MnS</a:t>
            </a:r>
            <a:r>
              <a:rPr lang="en-US" altLang="zh-CN" sz="1600" dirty="0">
                <a:solidFill>
                  <a:prstClr val="black"/>
                </a:solidFill>
              </a:rPr>
              <a:t> via BSS.</a:t>
            </a:r>
            <a:endParaRPr lang="en-US" altLang="zh-CN" sz="2000" dirty="0"/>
          </a:p>
          <a:p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424" y="1273548"/>
            <a:ext cx="5238750" cy="440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35998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39401" y="3955186"/>
            <a:ext cx="11439331" cy="1572295"/>
          </a:xfrm>
        </p:spPr>
        <p:txBody>
          <a:bodyPr/>
          <a:lstStyle/>
          <a:p>
            <a:pPr marL="608013" lvl="1" indent="-608013" eaLnBrk="1" hangingPunct="1">
              <a:buBlip>
                <a:blip r:embed="rId3"/>
              </a:buBlip>
            </a:pPr>
            <a:r>
              <a:rPr lang="en-US" altLang="zh-CN" sz="2800" kern="1200" dirty="0">
                <a:ea typeface="+mn-ea"/>
                <a:cs typeface="+mn-cs"/>
              </a:rPr>
              <a:t>Non-public network cases where BSS may not needed</a:t>
            </a:r>
          </a:p>
          <a:p>
            <a:pPr lvl="1" algn="just"/>
            <a:r>
              <a:rPr lang="en-US" altLang="zh-CN" sz="2000" dirty="0">
                <a:solidFill>
                  <a:prstClr val="black"/>
                </a:solidFill>
                <a:ea typeface="+mn-ea"/>
                <a:cs typeface="+mn-cs"/>
              </a:rPr>
              <a:t>Vertical customer, such as electricity, may set up its own NPN. In order to manage such network, </a:t>
            </a:r>
            <a:r>
              <a:rPr lang="en-US" altLang="zh-CN" sz="2000" dirty="0" smtClean="0">
                <a:solidFill>
                  <a:prstClr val="black"/>
                </a:solidFill>
                <a:ea typeface="+mn-ea"/>
                <a:cs typeface="+mn-cs"/>
              </a:rPr>
              <a:t>The </a:t>
            </a:r>
            <a:r>
              <a:rPr lang="en-US" altLang="zh-CN" sz="2000" dirty="0">
                <a:solidFill>
                  <a:prstClr val="black"/>
                </a:solidFill>
                <a:ea typeface="+mn-ea"/>
                <a:cs typeface="+mn-cs"/>
              </a:rPr>
              <a:t>vertical can directly interact with the OSS for the management of the NPN without the support of BSS.</a:t>
            </a:r>
          </a:p>
          <a:p>
            <a:pPr marL="609600" lvl="1" indent="0" algn="just">
              <a:buNone/>
            </a:pPr>
            <a:endParaRPr lang="en-US" altLang="zh-CN" sz="2800" kern="1200" dirty="0">
              <a:solidFill>
                <a:prstClr val="black"/>
              </a:solidFill>
              <a:ea typeface="+mn-ea"/>
              <a:cs typeface="+mn-cs"/>
            </a:endParaRPr>
          </a:p>
          <a:p>
            <a:pPr marL="954000" lvl="1" indent="0">
              <a:buNone/>
            </a:pPr>
            <a:endParaRPr lang="en-US" altLang="zh-CN" sz="2800" kern="1200" dirty="0">
              <a:solidFill>
                <a:prstClr val="black"/>
              </a:solidFill>
              <a:ea typeface="+mn-ea"/>
              <a:cs typeface="+mn-cs"/>
            </a:endParaRPr>
          </a:p>
          <a:p>
            <a:pPr marL="954000" lvl="1" indent="0">
              <a:buNone/>
            </a:pPr>
            <a:endParaRPr lang="en-US" altLang="zh-CN" sz="2800" kern="1200" dirty="0">
              <a:solidFill>
                <a:prstClr val="black"/>
              </a:solidFill>
              <a:ea typeface="+mn-ea"/>
              <a:cs typeface="+mn-cs"/>
            </a:endParaRPr>
          </a:p>
          <a:p>
            <a:pPr marL="952500" lvl="1" indent="-342900">
              <a:buFont typeface="Arial" panose="020B0604020202020204" pitchFamily="34" charset="0"/>
              <a:buChar char="•"/>
            </a:pPr>
            <a:endParaRPr lang="en-US" altLang="zh-CN" sz="2800" kern="1200" dirty="0">
              <a:solidFill>
                <a:prstClr val="black"/>
              </a:solidFill>
              <a:ea typeface="+mn-ea"/>
              <a:cs typeface="+mn-cs"/>
            </a:endParaRPr>
          </a:p>
          <a:p>
            <a:pPr marL="895350" lvl="1" indent="-285750">
              <a:buFont typeface="Wingdings" panose="05000000000000000000" pitchFamily="2" charset="2"/>
              <a:buChar char="l"/>
            </a:pPr>
            <a:endParaRPr lang="en-GB" altLang="zh-CN" sz="2800" kern="1200" dirty="0">
              <a:solidFill>
                <a:prstClr val="black"/>
              </a:solidFill>
              <a:ea typeface="+mn-ea"/>
              <a:cs typeface="+mn-cs"/>
            </a:endParaRPr>
          </a:p>
          <a:p>
            <a:pPr marL="609600" lvl="1" indent="0">
              <a:buNone/>
            </a:pPr>
            <a:endParaRPr lang="en-US" altLang="zh-CN" sz="2800" dirty="0">
              <a:solidFill>
                <a:prstClr val="black"/>
              </a:solidFill>
            </a:endParaRPr>
          </a:p>
          <a:p>
            <a:pPr marL="609600" lvl="1" indent="0">
              <a:buNone/>
            </a:pPr>
            <a:r>
              <a:rPr lang="en-US" altLang="zh-CN" sz="2800" dirty="0">
                <a:solidFill>
                  <a:prstClr val="black"/>
                </a:solidFill>
              </a:rPr>
              <a:t>          </a:t>
            </a:r>
          </a:p>
          <a:p>
            <a:pPr marL="609600" lvl="1" indent="0">
              <a:buNone/>
            </a:pPr>
            <a:endParaRPr lang="en-US" altLang="zh-CN" sz="2800" dirty="0">
              <a:solidFill>
                <a:prstClr val="black"/>
              </a:solidFill>
            </a:endParaRPr>
          </a:p>
          <a:p>
            <a:pPr marL="609600" lvl="1" indent="0">
              <a:buNone/>
            </a:pPr>
            <a:r>
              <a:rPr lang="en-US" altLang="zh-CN" sz="1800" dirty="0">
                <a:solidFill>
                  <a:prstClr val="black"/>
                </a:solidFill>
              </a:rPr>
              <a:t>        </a:t>
            </a:r>
          </a:p>
          <a:p>
            <a:pPr marL="0" indent="0">
              <a:buNone/>
            </a:pPr>
            <a:endParaRPr lang="en-US" altLang="zh-CN" sz="4800" dirty="0"/>
          </a:p>
          <a:p>
            <a:pPr marL="0" indent="0">
              <a:buNone/>
            </a:pPr>
            <a:endParaRPr lang="zh-CN" altLang="en-US" sz="4800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2226733" y="295753"/>
            <a:ext cx="6055255" cy="672704"/>
          </a:xfrm>
        </p:spPr>
        <p:txBody>
          <a:bodyPr/>
          <a:lstStyle/>
          <a:p>
            <a:r>
              <a:rPr lang="en-US" altLang="zh-CN" dirty="0"/>
              <a:t>Issues</a:t>
            </a:r>
            <a:r>
              <a:rPr lang="zh-CN" altLang="en-US" dirty="0"/>
              <a:t> </a:t>
            </a:r>
            <a:r>
              <a:rPr lang="en-US" altLang="zh-CN" dirty="0"/>
              <a:t>on Exposure via BSS</a:t>
            </a:r>
            <a:endParaRPr lang="zh-CN" altLang="en-US" dirty="0"/>
          </a:p>
        </p:txBody>
      </p:sp>
      <p:sp>
        <p:nvSpPr>
          <p:cNvPr id="4" name="内容占位符 1">
            <a:extLst>
              <a:ext uri="{FF2B5EF4-FFF2-40B4-BE49-F238E27FC236}">
                <a16:creationId xmlns:a16="http://schemas.microsoft.com/office/drawing/2014/main" id="{9A715E2E-A56D-2543-94E1-41BBA60DFB58}"/>
              </a:ext>
            </a:extLst>
          </p:cNvPr>
          <p:cNvSpPr txBox="1">
            <a:spLocks/>
          </p:cNvSpPr>
          <p:nvPr/>
        </p:nvSpPr>
        <p:spPr bwMode="auto">
          <a:xfrm>
            <a:off x="270067" y="1330519"/>
            <a:ext cx="11439331" cy="239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4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 eaLnBrk="1" hangingPunct="1">
              <a:buFontTx/>
              <a:buBlip>
                <a:blip r:embed="rId3"/>
              </a:buBlip>
            </a:pPr>
            <a:r>
              <a:rPr lang="en-US" altLang="zh-CN" sz="2800" dirty="0"/>
              <a:t>Frequency and Large volume of data exchange for exposure via BSS</a:t>
            </a:r>
            <a:endParaRPr lang="en-US" altLang="zh-CN" sz="2800" kern="1200" dirty="0">
              <a:ea typeface="+mn-ea"/>
              <a:cs typeface="+mn-cs"/>
            </a:endParaRPr>
          </a:p>
          <a:p>
            <a:pPr lvl="1" algn="just"/>
            <a:r>
              <a:rPr lang="en-US" altLang="zh-CN" sz="2000" kern="0" dirty="0">
                <a:solidFill>
                  <a:prstClr val="black"/>
                </a:solidFill>
              </a:rPr>
              <a:t>Vertical may have the requirement to consume the </a:t>
            </a:r>
            <a:r>
              <a:rPr lang="en-US" altLang="zh-CN" sz="2000" kern="0" dirty="0" err="1">
                <a:solidFill>
                  <a:prstClr val="black"/>
                </a:solidFill>
              </a:rPr>
              <a:t>MnS</a:t>
            </a:r>
            <a:r>
              <a:rPr lang="en-US" altLang="zh-CN" sz="2000" kern="0" dirty="0">
                <a:solidFill>
                  <a:prstClr val="black"/>
                </a:solidFill>
              </a:rPr>
              <a:t> regarding KPI monitoring (e.g. QoS) from the OSS. For example, the service provider for certain kind of application (e.g. cloud gaming) may require frequent consumption of exposed </a:t>
            </a:r>
            <a:r>
              <a:rPr lang="en-US" altLang="zh-CN" sz="2000" kern="0" dirty="0" err="1">
                <a:solidFill>
                  <a:prstClr val="black"/>
                </a:solidFill>
              </a:rPr>
              <a:t>MnS</a:t>
            </a:r>
            <a:r>
              <a:rPr lang="en-US" altLang="zh-CN" sz="2000" kern="0" dirty="0">
                <a:solidFill>
                  <a:prstClr val="black"/>
                </a:solidFill>
              </a:rPr>
              <a:t> so that based on the performance, the service provider can decide whether to allow its customer to get access to the network slice. The interval for obtaining such </a:t>
            </a:r>
            <a:r>
              <a:rPr lang="en-US" altLang="zh-CN" sz="2000" kern="0" dirty="0" err="1">
                <a:solidFill>
                  <a:prstClr val="black"/>
                </a:solidFill>
              </a:rPr>
              <a:t>MnS</a:t>
            </a:r>
            <a:r>
              <a:rPr lang="en-US" altLang="zh-CN" sz="2000" kern="0" dirty="0">
                <a:solidFill>
                  <a:prstClr val="black"/>
                </a:solidFill>
              </a:rPr>
              <a:t> may be less than 1 minute. Such kind of frequent interaction for expsoure may cause poor service performance and overload for BSS.</a:t>
            </a:r>
            <a:endParaRPr lang="en-US" altLang="zh-CN" sz="280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3894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2226733" y="295753"/>
            <a:ext cx="6055255" cy="672704"/>
          </a:xfrm>
        </p:spPr>
        <p:txBody>
          <a:bodyPr/>
          <a:lstStyle/>
          <a:p>
            <a:r>
              <a:rPr lang="en-US" altLang="zh-CN" dirty="0"/>
              <a:t>Non public network cases</a:t>
            </a:r>
            <a:endParaRPr lang="zh-CN" altLang="en-US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D47C43A6-0339-A645-B0A7-441284BFE280}"/>
              </a:ext>
            </a:extLst>
          </p:cNvPr>
          <p:cNvSpPr/>
          <p:nvPr/>
        </p:nvSpPr>
        <p:spPr bwMode="auto">
          <a:xfrm>
            <a:off x="536788" y="1305420"/>
            <a:ext cx="4414858" cy="482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BBC7A920-EF06-6143-94BD-895544FE9571}"/>
              </a:ext>
            </a:extLst>
          </p:cNvPr>
          <p:cNvSpPr/>
          <p:nvPr/>
        </p:nvSpPr>
        <p:spPr bwMode="auto">
          <a:xfrm>
            <a:off x="536788" y="3075591"/>
            <a:ext cx="1659466" cy="482600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99FB65C2-B8B2-E241-80AB-9E14CEAF8947}"/>
              </a:ext>
            </a:extLst>
          </p:cNvPr>
          <p:cNvSpPr/>
          <p:nvPr/>
        </p:nvSpPr>
        <p:spPr bwMode="auto">
          <a:xfrm>
            <a:off x="536788" y="3896395"/>
            <a:ext cx="4368800" cy="482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9EADC8C7-CC37-9B4F-A358-521FC122EC77}"/>
              </a:ext>
            </a:extLst>
          </p:cNvPr>
          <p:cNvSpPr/>
          <p:nvPr/>
        </p:nvSpPr>
        <p:spPr>
          <a:xfrm>
            <a:off x="666717" y="3960142"/>
            <a:ext cx="132940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NOP Network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1BE62901-55EC-074C-9211-B991386F2078}"/>
              </a:ext>
            </a:extLst>
          </p:cNvPr>
          <p:cNvSpPr/>
          <p:nvPr/>
        </p:nvSpPr>
        <p:spPr bwMode="auto">
          <a:xfrm>
            <a:off x="3216554" y="3951685"/>
            <a:ext cx="1587330" cy="3903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37407541-EED7-ED40-94A3-73F723815F45}"/>
              </a:ext>
            </a:extLst>
          </p:cNvPr>
          <p:cNvSpPr/>
          <p:nvPr/>
        </p:nvSpPr>
        <p:spPr>
          <a:xfrm>
            <a:off x="3120289" y="3938082"/>
            <a:ext cx="1761572" cy="4413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400" dirty="0"/>
              <a:t>PNI-NPN</a:t>
            </a:r>
          </a:p>
          <a:p>
            <a:pPr algn="ctr">
              <a:lnSpc>
                <a:spcPct val="80000"/>
              </a:lnSpc>
            </a:pPr>
            <a:r>
              <a:rPr lang="en-US" sz="1400" dirty="0"/>
              <a:t>(dedicated resources)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75027CA2-B357-9240-AC92-E564FC3B0792}"/>
              </a:ext>
            </a:extLst>
          </p:cNvPr>
          <p:cNvSpPr/>
          <p:nvPr/>
        </p:nvSpPr>
        <p:spPr>
          <a:xfrm>
            <a:off x="904461" y="3138470"/>
            <a:ext cx="9316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NOP OSS</a:t>
            </a: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38E84B5A-7D54-2E44-AD69-3EA356A6B5D1}"/>
              </a:ext>
            </a:extLst>
          </p:cNvPr>
          <p:cNvSpPr/>
          <p:nvPr/>
        </p:nvSpPr>
        <p:spPr bwMode="auto">
          <a:xfrm>
            <a:off x="536788" y="2228309"/>
            <a:ext cx="1659466" cy="482600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8B537CD3-E25A-7A4D-9CD9-B9682442B653}"/>
              </a:ext>
            </a:extLst>
          </p:cNvPr>
          <p:cNvSpPr/>
          <p:nvPr/>
        </p:nvSpPr>
        <p:spPr>
          <a:xfrm>
            <a:off x="904461" y="2291188"/>
            <a:ext cx="90762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NOP BSS</a:t>
            </a: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369934E5-0187-1342-8D88-126579CD29D8}"/>
              </a:ext>
            </a:extLst>
          </p:cNvPr>
          <p:cNvSpPr/>
          <p:nvPr/>
        </p:nvSpPr>
        <p:spPr bwMode="auto">
          <a:xfrm>
            <a:off x="3120289" y="3075591"/>
            <a:ext cx="1761572" cy="482600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000" dirty="0">
              <a:latin typeface="Arial" charset="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6C987DB2-C8B6-0C4F-A7C3-F6E2300BB869}"/>
              </a:ext>
            </a:extLst>
          </p:cNvPr>
          <p:cNvSpPr/>
          <p:nvPr/>
        </p:nvSpPr>
        <p:spPr>
          <a:xfrm>
            <a:off x="2941970" y="3040076"/>
            <a:ext cx="21315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Management </a:t>
            </a:r>
          </a:p>
          <a:p>
            <a:pPr algn="ctr"/>
            <a:r>
              <a:rPr lang="en-US" sz="1600" dirty="0" smtClean="0"/>
              <a:t>service platform</a:t>
            </a:r>
            <a:endParaRPr lang="en-US" sz="1600" dirty="0"/>
          </a:p>
        </p:txBody>
      </p:sp>
      <p:sp>
        <p:nvSpPr>
          <p:cNvPr id="21" name="左右箭头 20">
            <a:extLst>
              <a:ext uri="{FF2B5EF4-FFF2-40B4-BE49-F238E27FC236}">
                <a16:creationId xmlns:a16="http://schemas.microsoft.com/office/drawing/2014/main" id="{21E66B4F-74FA-5B47-99B4-5A9340334B12}"/>
              </a:ext>
            </a:extLst>
          </p:cNvPr>
          <p:cNvSpPr/>
          <p:nvPr/>
        </p:nvSpPr>
        <p:spPr bwMode="auto">
          <a:xfrm>
            <a:off x="2203799" y="3252547"/>
            <a:ext cx="916490" cy="136643"/>
          </a:xfrm>
          <a:prstGeom prst="leftRight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上下箭头 21">
            <a:extLst>
              <a:ext uri="{FF2B5EF4-FFF2-40B4-BE49-F238E27FC236}">
                <a16:creationId xmlns:a16="http://schemas.microsoft.com/office/drawing/2014/main" id="{C2940778-69ED-5E49-9D0D-7C314D3868D4}"/>
              </a:ext>
            </a:extLst>
          </p:cNvPr>
          <p:cNvSpPr/>
          <p:nvPr/>
        </p:nvSpPr>
        <p:spPr bwMode="auto">
          <a:xfrm>
            <a:off x="1369569" y="3549047"/>
            <a:ext cx="100584" cy="338204"/>
          </a:xfrm>
          <a:prstGeom prst="upDown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上下箭头 22">
            <a:extLst>
              <a:ext uri="{FF2B5EF4-FFF2-40B4-BE49-F238E27FC236}">
                <a16:creationId xmlns:a16="http://schemas.microsoft.com/office/drawing/2014/main" id="{1869CE69-D09E-A847-AADA-B9DCB7EBFD40}"/>
              </a:ext>
            </a:extLst>
          </p:cNvPr>
          <p:cNvSpPr/>
          <p:nvPr/>
        </p:nvSpPr>
        <p:spPr bwMode="auto">
          <a:xfrm>
            <a:off x="3945727" y="3562875"/>
            <a:ext cx="100584" cy="338204"/>
          </a:xfrm>
          <a:prstGeom prst="upDown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241589B0-C65E-EB4F-B836-AC9F9A0F6B83}"/>
              </a:ext>
            </a:extLst>
          </p:cNvPr>
          <p:cNvSpPr/>
          <p:nvPr/>
        </p:nvSpPr>
        <p:spPr>
          <a:xfrm>
            <a:off x="1924646" y="1373834"/>
            <a:ext cx="168969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Vertical customer</a:t>
            </a:r>
          </a:p>
        </p:txBody>
      </p:sp>
      <p:sp>
        <p:nvSpPr>
          <p:cNvPr id="25" name="上下箭头 24">
            <a:extLst>
              <a:ext uri="{FF2B5EF4-FFF2-40B4-BE49-F238E27FC236}">
                <a16:creationId xmlns:a16="http://schemas.microsoft.com/office/drawing/2014/main" id="{F99E0275-0E2B-8D4F-8BC6-FE81403AE050}"/>
              </a:ext>
            </a:extLst>
          </p:cNvPr>
          <p:cNvSpPr/>
          <p:nvPr/>
        </p:nvSpPr>
        <p:spPr bwMode="auto">
          <a:xfrm>
            <a:off x="1366521" y="2723609"/>
            <a:ext cx="100584" cy="338204"/>
          </a:xfrm>
          <a:prstGeom prst="upDown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上下箭头 25">
            <a:extLst>
              <a:ext uri="{FF2B5EF4-FFF2-40B4-BE49-F238E27FC236}">
                <a16:creationId xmlns:a16="http://schemas.microsoft.com/office/drawing/2014/main" id="{CA200A9F-C2BD-ED49-B912-1EFBA650C6F8}"/>
              </a:ext>
            </a:extLst>
          </p:cNvPr>
          <p:cNvSpPr/>
          <p:nvPr/>
        </p:nvSpPr>
        <p:spPr bwMode="auto">
          <a:xfrm>
            <a:off x="1358271" y="1797163"/>
            <a:ext cx="108834" cy="412857"/>
          </a:xfrm>
          <a:prstGeom prst="upDown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E0F8B805-6C22-454B-9488-8E6D5A0149DC}"/>
              </a:ext>
            </a:extLst>
          </p:cNvPr>
          <p:cNvSpPr/>
          <p:nvPr/>
        </p:nvSpPr>
        <p:spPr>
          <a:xfrm>
            <a:off x="331998" y="1799095"/>
            <a:ext cx="1010139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200" dirty="0"/>
              <a:t>Product-level interaction</a:t>
            </a:r>
          </a:p>
        </p:txBody>
      </p:sp>
      <p:sp>
        <p:nvSpPr>
          <p:cNvPr id="28" name="上下箭头 27">
            <a:extLst>
              <a:ext uri="{FF2B5EF4-FFF2-40B4-BE49-F238E27FC236}">
                <a16:creationId xmlns:a16="http://schemas.microsoft.com/office/drawing/2014/main" id="{2FB269BD-A147-8E4A-BA03-0C625239BB6E}"/>
              </a:ext>
            </a:extLst>
          </p:cNvPr>
          <p:cNvSpPr/>
          <p:nvPr/>
        </p:nvSpPr>
        <p:spPr bwMode="auto">
          <a:xfrm>
            <a:off x="3927886" y="1793088"/>
            <a:ext cx="108834" cy="1264215"/>
          </a:xfrm>
          <a:prstGeom prst="upDown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417C5456-4A36-4644-BE5D-A98D15161865}"/>
              </a:ext>
            </a:extLst>
          </p:cNvPr>
          <p:cNvSpPr/>
          <p:nvPr/>
        </p:nvSpPr>
        <p:spPr bwMode="auto">
          <a:xfrm>
            <a:off x="3072046" y="3806875"/>
            <a:ext cx="1879600" cy="6727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75853CAB-12FC-0549-A2E6-5BD6280B9D82}"/>
              </a:ext>
            </a:extLst>
          </p:cNvPr>
          <p:cNvSpPr/>
          <p:nvPr/>
        </p:nvSpPr>
        <p:spPr bwMode="auto">
          <a:xfrm>
            <a:off x="6497501" y="1305420"/>
            <a:ext cx="4414858" cy="482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EFDB71E7-B336-8F4E-9C75-A10F8B096730}"/>
              </a:ext>
            </a:extLst>
          </p:cNvPr>
          <p:cNvSpPr/>
          <p:nvPr/>
        </p:nvSpPr>
        <p:spPr bwMode="auto">
          <a:xfrm>
            <a:off x="6497501" y="3075591"/>
            <a:ext cx="1659466" cy="482600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65610554-4E74-544A-B292-F9B800F78EBB}"/>
              </a:ext>
            </a:extLst>
          </p:cNvPr>
          <p:cNvSpPr/>
          <p:nvPr/>
        </p:nvSpPr>
        <p:spPr bwMode="auto">
          <a:xfrm>
            <a:off x="6497501" y="3896395"/>
            <a:ext cx="1699708" cy="482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B3CB1583-DA3B-6749-ACC3-6D388A145B87}"/>
              </a:ext>
            </a:extLst>
          </p:cNvPr>
          <p:cNvSpPr/>
          <p:nvPr/>
        </p:nvSpPr>
        <p:spPr>
          <a:xfrm>
            <a:off x="6627430" y="3960142"/>
            <a:ext cx="132940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NOP Network</a:t>
            </a: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A10468DA-C2F7-BE42-BFA9-0392FD5F06FC}"/>
              </a:ext>
            </a:extLst>
          </p:cNvPr>
          <p:cNvSpPr/>
          <p:nvPr/>
        </p:nvSpPr>
        <p:spPr bwMode="auto">
          <a:xfrm>
            <a:off x="9177267" y="3951685"/>
            <a:ext cx="1587330" cy="3903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EAE2B5BE-A08D-C04F-A7CA-4FE8BBE45C8B}"/>
              </a:ext>
            </a:extLst>
          </p:cNvPr>
          <p:cNvSpPr/>
          <p:nvPr/>
        </p:nvSpPr>
        <p:spPr>
          <a:xfrm>
            <a:off x="9684962" y="4038666"/>
            <a:ext cx="590225" cy="2689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400" dirty="0"/>
              <a:t>SNPN</a:t>
            </a: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7F7D2BBB-5937-F24C-B2CC-3A423D352BA9}"/>
              </a:ext>
            </a:extLst>
          </p:cNvPr>
          <p:cNvSpPr/>
          <p:nvPr/>
        </p:nvSpPr>
        <p:spPr>
          <a:xfrm>
            <a:off x="6865174" y="3138470"/>
            <a:ext cx="9316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NOP OSS</a:t>
            </a: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FB91C5E9-1E03-C144-BFDA-175DE1911B10}"/>
              </a:ext>
            </a:extLst>
          </p:cNvPr>
          <p:cNvSpPr/>
          <p:nvPr/>
        </p:nvSpPr>
        <p:spPr bwMode="auto">
          <a:xfrm>
            <a:off x="6497501" y="2228309"/>
            <a:ext cx="1659466" cy="482600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AD380001-D477-6C41-9D44-921D266F9349}"/>
              </a:ext>
            </a:extLst>
          </p:cNvPr>
          <p:cNvSpPr/>
          <p:nvPr/>
        </p:nvSpPr>
        <p:spPr>
          <a:xfrm>
            <a:off x="6865174" y="2291188"/>
            <a:ext cx="90762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NOP BSS</a:t>
            </a:r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id="{E2A314D9-DC6D-8C44-B599-FDF9F67BF192}"/>
              </a:ext>
            </a:extLst>
          </p:cNvPr>
          <p:cNvSpPr/>
          <p:nvPr/>
        </p:nvSpPr>
        <p:spPr bwMode="auto">
          <a:xfrm>
            <a:off x="9081002" y="3075591"/>
            <a:ext cx="1761572" cy="482600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000" dirty="0">
              <a:latin typeface="Arial" charset="0"/>
            </a:endParaRPr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id="{0F93B331-717E-9542-BA74-992FAB5357C7}"/>
              </a:ext>
            </a:extLst>
          </p:cNvPr>
          <p:cNvSpPr/>
          <p:nvPr/>
        </p:nvSpPr>
        <p:spPr>
          <a:xfrm>
            <a:off x="9081856" y="3019921"/>
            <a:ext cx="17964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Management service  platform</a:t>
            </a:r>
            <a:endParaRPr lang="en-US" sz="1600" dirty="0"/>
          </a:p>
        </p:txBody>
      </p:sp>
      <p:sp>
        <p:nvSpPr>
          <p:cNvPr id="41" name="左右箭头 40">
            <a:extLst>
              <a:ext uri="{FF2B5EF4-FFF2-40B4-BE49-F238E27FC236}">
                <a16:creationId xmlns:a16="http://schemas.microsoft.com/office/drawing/2014/main" id="{6E9EBF59-DFC6-9C49-A962-D1CF19374304}"/>
              </a:ext>
            </a:extLst>
          </p:cNvPr>
          <p:cNvSpPr/>
          <p:nvPr/>
        </p:nvSpPr>
        <p:spPr bwMode="auto">
          <a:xfrm>
            <a:off x="8164512" y="3252547"/>
            <a:ext cx="916490" cy="136643"/>
          </a:xfrm>
          <a:prstGeom prst="leftRight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2" name="上下箭头 41">
            <a:extLst>
              <a:ext uri="{FF2B5EF4-FFF2-40B4-BE49-F238E27FC236}">
                <a16:creationId xmlns:a16="http://schemas.microsoft.com/office/drawing/2014/main" id="{4CF4E5A4-7BD0-5B42-AC4A-B08823FDAD58}"/>
              </a:ext>
            </a:extLst>
          </p:cNvPr>
          <p:cNvSpPr/>
          <p:nvPr/>
        </p:nvSpPr>
        <p:spPr bwMode="auto">
          <a:xfrm>
            <a:off x="7330282" y="3549047"/>
            <a:ext cx="100584" cy="338204"/>
          </a:xfrm>
          <a:prstGeom prst="upDown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3" name="上下箭头 42">
            <a:extLst>
              <a:ext uri="{FF2B5EF4-FFF2-40B4-BE49-F238E27FC236}">
                <a16:creationId xmlns:a16="http://schemas.microsoft.com/office/drawing/2014/main" id="{D8A8EBB6-75D5-4F40-9198-7572B9080AF0}"/>
              </a:ext>
            </a:extLst>
          </p:cNvPr>
          <p:cNvSpPr/>
          <p:nvPr/>
        </p:nvSpPr>
        <p:spPr bwMode="auto">
          <a:xfrm>
            <a:off x="9906440" y="3562875"/>
            <a:ext cx="100584" cy="338204"/>
          </a:xfrm>
          <a:prstGeom prst="upDown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304DAA09-8D01-9B4D-8F93-8F42E3AE4B00}"/>
              </a:ext>
            </a:extLst>
          </p:cNvPr>
          <p:cNvSpPr/>
          <p:nvPr/>
        </p:nvSpPr>
        <p:spPr>
          <a:xfrm>
            <a:off x="7885359" y="1373834"/>
            <a:ext cx="168969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Vertical customer</a:t>
            </a:r>
          </a:p>
        </p:txBody>
      </p:sp>
      <p:sp>
        <p:nvSpPr>
          <p:cNvPr id="45" name="上下箭头 44">
            <a:extLst>
              <a:ext uri="{FF2B5EF4-FFF2-40B4-BE49-F238E27FC236}">
                <a16:creationId xmlns:a16="http://schemas.microsoft.com/office/drawing/2014/main" id="{3603EEB7-8F2A-2A42-93A4-0EE0A582D4CA}"/>
              </a:ext>
            </a:extLst>
          </p:cNvPr>
          <p:cNvSpPr/>
          <p:nvPr/>
        </p:nvSpPr>
        <p:spPr bwMode="auto">
          <a:xfrm>
            <a:off x="7327234" y="2723609"/>
            <a:ext cx="100584" cy="338204"/>
          </a:xfrm>
          <a:prstGeom prst="upDown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" name="上下箭头 45">
            <a:extLst>
              <a:ext uri="{FF2B5EF4-FFF2-40B4-BE49-F238E27FC236}">
                <a16:creationId xmlns:a16="http://schemas.microsoft.com/office/drawing/2014/main" id="{5C19D040-BA2B-7A45-BAFF-6C0F554E60FA}"/>
              </a:ext>
            </a:extLst>
          </p:cNvPr>
          <p:cNvSpPr/>
          <p:nvPr/>
        </p:nvSpPr>
        <p:spPr bwMode="auto">
          <a:xfrm>
            <a:off x="7318984" y="1797163"/>
            <a:ext cx="108834" cy="412857"/>
          </a:xfrm>
          <a:prstGeom prst="upDown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7" name="矩形 46">
            <a:extLst>
              <a:ext uri="{FF2B5EF4-FFF2-40B4-BE49-F238E27FC236}">
                <a16:creationId xmlns:a16="http://schemas.microsoft.com/office/drawing/2014/main" id="{A3DC2F86-C267-E04C-8B7B-86B54CB2A3E3}"/>
              </a:ext>
            </a:extLst>
          </p:cNvPr>
          <p:cNvSpPr/>
          <p:nvPr/>
        </p:nvSpPr>
        <p:spPr>
          <a:xfrm>
            <a:off x="6292711" y="1799095"/>
            <a:ext cx="1010139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200" dirty="0"/>
              <a:t>Product-level interaction</a:t>
            </a:r>
          </a:p>
        </p:txBody>
      </p:sp>
      <p:sp>
        <p:nvSpPr>
          <p:cNvPr id="48" name="上下箭头 47">
            <a:extLst>
              <a:ext uri="{FF2B5EF4-FFF2-40B4-BE49-F238E27FC236}">
                <a16:creationId xmlns:a16="http://schemas.microsoft.com/office/drawing/2014/main" id="{6BEEF830-DE34-B44F-9C96-FDD0681CA273}"/>
              </a:ext>
            </a:extLst>
          </p:cNvPr>
          <p:cNvSpPr/>
          <p:nvPr/>
        </p:nvSpPr>
        <p:spPr bwMode="auto">
          <a:xfrm>
            <a:off x="9888599" y="1793088"/>
            <a:ext cx="108834" cy="1264215"/>
          </a:xfrm>
          <a:prstGeom prst="upDown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9" name="矩形 48">
            <a:extLst>
              <a:ext uri="{FF2B5EF4-FFF2-40B4-BE49-F238E27FC236}">
                <a16:creationId xmlns:a16="http://schemas.microsoft.com/office/drawing/2014/main" id="{1CF9AD9D-E40E-FF45-BD8E-CDC5CE78D91C}"/>
              </a:ext>
            </a:extLst>
          </p:cNvPr>
          <p:cNvSpPr/>
          <p:nvPr/>
        </p:nvSpPr>
        <p:spPr bwMode="auto">
          <a:xfrm>
            <a:off x="9032759" y="3806875"/>
            <a:ext cx="1879600" cy="6727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id="{F00C9B7C-39B2-8149-B077-068752A1D83C}"/>
              </a:ext>
            </a:extLst>
          </p:cNvPr>
          <p:cNvSpPr/>
          <p:nvPr/>
        </p:nvSpPr>
        <p:spPr>
          <a:xfrm>
            <a:off x="4076996" y="2196758"/>
            <a:ext cx="1083849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200" dirty="0"/>
              <a:t>Exposed</a:t>
            </a:r>
            <a:r>
              <a:rPr lang="zh-CN" altLang="en-US" sz="1200" dirty="0"/>
              <a:t> </a:t>
            </a:r>
            <a:r>
              <a:rPr lang="en-US" altLang="zh-CN" sz="1200" dirty="0" err="1"/>
              <a:t>MnS</a:t>
            </a:r>
            <a:r>
              <a:rPr lang="zh-CN" altLang="en-US" sz="1200" dirty="0"/>
              <a:t> </a:t>
            </a:r>
            <a:r>
              <a:rPr lang="en-US" sz="1200" dirty="0"/>
              <a:t>interaction</a:t>
            </a:r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id="{AEC1271A-91EB-734A-A473-56C1A779D8BF}"/>
              </a:ext>
            </a:extLst>
          </p:cNvPr>
          <p:cNvSpPr/>
          <p:nvPr/>
        </p:nvSpPr>
        <p:spPr>
          <a:xfrm>
            <a:off x="10003683" y="2196758"/>
            <a:ext cx="1083849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200" dirty="0"/>
              <a:t>Exposed</a:t>
            </a:r>
            <a:r>
              <a:rPr lang="zh-CN" altLang="en-US" sz="1200" dirty="0"/>
              <a:t> </a:t>
            </a:r>
            <a:r>
              <a:rPr lang="en-US" altLang="zh-CN" sz="1200" dirty="0" err="1"/>
              <a:t>MnS</a:t>
            </a:r>
            <a:r>
              <a:rPr lang="zh-CN" altLang="en-US" sz="1200" dirty="0"/>
              <a:t> </a:t>
            </a:r>
            <a:r>
              <a:rPr lang="en-US" sz="1200" dirty="0"/>
              <a:t>interaction</a:t>
            </a:r>
          </a:p>
        </p:txBody>
      </p:sp>
      <p:sp>
        <p:nvSpPr>
          <p:cNvPr id="52" name="内容占位符 1">
            <a:extLst>
              <a:ext uri="{FF2B5EF4-FFF2-40B4-BE49-F238E27FC236}">
                <a16:creationId xmlns:a16="http://schemas.microsoft.com/office/drawing/2014/main" id="{D579E15D-6FB4-9B4E-B2BE-2EBA7F5C776E}"/>
              </a:ext>
            </a:extLst>
          </p:cNvPr>
          <p:cNvSpPr txBox="1">
            <a:spLocks/>
          </p:cNvSpPr>
          <p:nvPr/>
        </p:nvSpPr>
        <p:spPr bwMode="auto">
          <a:xfrm>
            <a:off x="78338" y="4477448"/>
            <a:ext cx="5987415" cy="1723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4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 eaLnBrk="1" hangingPunct="1">
              <a:buFontTx/>
              <a:buBlip>
                <a:blip r:embed="rId3"/>
              </a:buBlip>
            </a:pPr>
            <a:r>
              <a:rPr lang="en-US" altLang="zh-CN" sz="1600" dirty="0"/>
              <a:t>PNI-NPN as dedicated resources to vertical</a:t>
            </a:r>
            <a:endParaRPr lang="en-US" altLang="zh-CN" sz="1600" kern="1200" dirty="0">
              <a:ea typeface="+mn-ea"/>
              <a:cs typeface="+mn-cs"/>
            </a:endParaRPr>
          </a:p>
          <a:p>
            <a:pPr lvl="1" algn="just"/>
            <a:r>
              <a:rPr lang="fr-FR" altLang="zh-CN" sz="1400" dirty="0"/>
              <a:t>the MnS exposure may still go through Operator's management system if the network resources of the PNI-NPN is shared resources. However, there may have another case where the network resource of PNI-NPN is delicately allocated to the Vertical customer. In this case, the customer may have its own </a:t>
            </a:r>
            <a:r>
              <a:rPr lang="fr-FR" altLang="zh-CN" sz="1400" dirty="0" smtClean="0"/>
              <a:t>managemnet service plateform to </a:t>
            </a:r>
            <a:r>
              <a:rPr lang="fr-FR" altLang="zh-CN" sz="1400" dirty="0"/>
              <a:t>manage the network resources and the MnS exposure can comes from OSS directly. </a:t>
            </a:r>
            <a:endParaRPr lang="en-US" altLang="zh-CN" sz="160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53" name="内容占位符 1">
            <a:extLst>
              <a:ext uri="{FF2B5EF4-FFF2-40B4-BE49-F238E27FC236}">
                <a16:creationId xmlns:a16="http://schemas.microsoft.com/office/drawing/2014/main" id="{4BFEC74B-FAEF-364F-A221-03E2153BE662}"/>
              </a:ext>
            </a:extLst>
          </p:cNvPr>
          <p:cNvSpPr txBox="1">
            <a:spLocks/>
          </p:cNvSpPr>
          <p:nvPr/>
        </p:nvSpPr>
        <p:spPr bwMode="auto">
          <a:xfrm>
            <a:off x="5909936" y="4485700"/>
            <a:ext cx="6144788" cy="2122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4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 eaLnBrk="1" hangingPunct="1">
              <a:buFontTx/>
              <a:buBlip>
                <a:blip r:embed="rId3"/>
              </a:buBlip>
            </a:pPr>
            <a:r>
              <a:rPr lang="en-US" altLang="zh-CN" sz="1600" dirty="0"/>
              <a:t>SNPN with </a:t>
            </a:r>
            <a:r>
              <a:rPr lang="en-US" altLang="zh-CN" sz="1600" dirty="0" smtClean="0"/>
              <a:t>Management service platform </a:t>
            </a:r>
            <a:r>
              <a:rPr lang="en-US" altLang="zh-CN" sz="1600" dirty="0"/>
              <a:t>provided by Operator</a:t>
            </a:r>
          </a:p>
          <a:p>
            <a:pPr lvl="1" algn="just"/>
            <a:r>
              <a:rPr lang="en-US" altLang="zh-CN" sz="1400" kern="0" dirty="0">
                <a:solidFill>
                  <a:prstClr val="black"/>
                </a:solidFill>
              </a:rPr>
              <a:t>The vertical has its own SNPN. T</a:t>
            </a:r>
            <a:r>
              <a:rPr lang="en-US" altLang="zh-CN" sz="1400" dirty="0"/>
              <a:t>he </a:t>
            </a:r>
            <a:r>
              <a:rPr lang="en-US" altLang="zh-CN" sz="1400" dirty="0" smtClean="0"/>
              <a:t>management service platform </a:t>
            </a:r>
            <a:r>
              <a:rPr lang="en-US" altLang="zh-CN" sz="1400" dirty="0"/>
              <a:t>can a part of the </a:t>
            </a:r>
            <a:r>
              <a:rPr lang="en-US" altLang="zh-CN" sz="1400" dirty="0" smtClean="0"/>
              <a:t>extension of </a:t>
            </a:r>
            <a:r>
              <a:rPr lang="en-US" altLang="zh-CN" sz="1400" dirty="0"/>
              <a:t>NOP OSS</a:t>
            </a:r>
            <a:r>
              <a:rPr lang="zh-CN" altLang="en-US" sz="1400" dirty="0"/>
              <a:t>（</a:t>
            </a:r>
            <a:r>
              <a:rPr lang="en-US" altLang="zh-CN" sz="1400" dirty="0"/>
              <a:t>e.g. the performance monitoring of network equipment still belongs to NOP OSS</a:t>
            </a:r>
            <a:r>
              <a:rPr lang="zh-CN" altLang="en-US" sz="1400" dirty="0"/>
              <a:t>，</a:t>
            </a:r>
            <a:r>
              <a:rPr lang="en-US" altLang="zh-CN" sz="1400" dirty="0"/>
              <a:t>network slice management belongs to </a:t>
            </a:r>
            <a:r>
              <a:rPr lang="en-US" altLang="zh-CN" sz="1400" dirty="0" smtClean="0"/>
              <a:t>Management service platform</a:t>
            </a:r>
            <a:r>
              <a:rPr lang="zh-CN" altLang="en-US" sz="1400" dirty="0" smtClean="0"/>
              <a:t>）</a:t>
            </a:r>
            <a:r>
              <a:rPr lang="en-US" altLang="zh-CN" sz="1400" dirty="0"/>
              <a:t>. </a:t>
            </a:r>
            <a:r>
              <a:rPr lang="en-US" altLang="zh-CN" sz="1400" kern="0" dirty="0">
                <a:solidFill>
                  <a:prstClr val="black"/>
                </a:solidFill>
              </a:rPr>
              <a:t>In this case ,</a:t>
            </a:r>
            <a:r>
              <a:rPr lang="fr-FR" altLang="zh-CN" sz="1400" kern="0" dirty="0">
                <a:solidFill>
                  <a:prstClr val="black"/>
                </a:solidFill>
              </a:rPr>
              <a:t> the customer have its </a:t>
            </a:r>
            <a:r>
              <a:rPr lang="fr-FR" altLang="zh-CN" sz="1400" kern="0" dirty="0" smtClean="0">
                <a:solidFill>
                  <a:prstClr val="black"/>
                </a:solidFill>
              </a:rPr>
              <a:t>contract </a:t>
            </a:r>
            <a:r>
              <a:rPr lang="fr-FR" altLang="zh-CN" sz="1400" kern="0" dirty="0">
                <a:solidFill>
                  <a:prstClr val="black"/>
                </a:solidFill>
              </a:rPr>
              <a:t>with the Operator. </a:t>
            </a:r>
            <a:r>
              <a:rPr lang="fr-FR" altLang="zh-CN" sz="1400" kern="0" dirty="0" smtClean="0">
                <a:solidFill>
                  <a:prstClr val="black"/>
                </a:solidFill>
              </a:rPr>
              <a:t>After that</a:t>
            </a:r>
            <a:r>
              <a:rPr lang="fr-FR" altLang="zh-CN" sz="1400" kern="0" dirty="0">
                <a:solidFill>
                  <a:prstClr val="black"/>
                </a:solidFill>
              </a:rPr>
              <a:t>,  the MnS exposure comes from OSS.</a:t>
            </a:r>
            <a:endParaRPr lang="en-US" altLang="zh-CN" sz="1400" kern="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230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-237326" y="-17962"/>
            <a:ext cx="101491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4200" kern="0" dirty="0">
                <a:solidFill>
                  <a:srgbClr val="FF0000"/>
                </a:solidFill>
                <a:latin typeface="Calibri"/>
                <a:ea typeface="宋体" panose="02010600030101010101" pitchFamily="2" charset="-122"/>
                <a:cs typeface="+mj-cs"/>
              </a:rPr>
              <a:t>NS management service exposure classification</a:t>
            </a:r>
            <a:endParaRPr lang="zh-CN" altLang="en-US" sz="4200" kern="0" dirty="0">
              <a:solidFill>
                <a:srgbClr val="FF0000"/>
              </a:solidFill>
              <a:latin typeface="Calibri"/>
              <a:ea typeface="宋体" panose="02010600030101010101" pitchFamily="2" charset="-122"/>
              <a:cs typeface="+mj-cs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510979"/>
              </p:ext>
            </p:extLst>
          </p:nvPr>
        </p:nvGraphicFramePr>
        <p:xfrm>
          <a:off x="734419" y="1367033"/>
          <a:ext cx="10865910" cy="47928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6478">
                  <a:extLst>
                    <a:ext uri="{9D8B030D-6E8A-4147-A177-3AD203B41FA5}">
                      <a16:colId xmlns:a16="http://schemas.microsoft.com/office/drawing/2014/main" val="1370066222"/>
                    </a:ext>
                  </a:extLst>
                </a:gridCol>
                <a:gridCol w="2716478">
                  <a:extLst>
                    <a:ext uri="{9D8B030D-6E8A-4147-A177-3AD203B41FA5}">
                      <a16:colId xmlns:a16="http://schemas.microsoft.com/office/drawing/2014/main" val="919160582"/>
                    </a:ext>
                  </a:extLst>
                </a:gridCol>
                <a:gridCol w="2646010">
                  <a:extLst>
                    <a:ext uri="{9D8B030D-6E8A-4147-A177-3AD203B41FA5}">
                      <a16:colId xmlns:a16="http://schemas.microsoft.com/office/drawing/2014/main" val="867952904"/>
                    </a:ext>
                  </a:extLst>
                </a:gridCol>
                <a:gridCol w="2786944">
                  <a:extLst>
                    <a:ext uri="{9D8B030D-6E8A-4147-A177-3AD203B41FA5}">
                      <a16:colId xmlns:a16="http://schemas.microsoft.com/office/drawing/2014/main" val="3259292519"/>
                    </a:ext>
                  </a:extLst>
                </a:gridCol>
              </a:tblGrid>
              <a:tr h="427846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category</a:t>
                      </a:r>
                      <a:endParaRPr lang="zh-CN" alt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NS management service exposure 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For</a:t>
                      </a:r>
                      <a:r>
                        <a:rPr lang="en-US" altLang="zh-CN" sz="1600" baseline="0" dirty="0"/>
                        <a:t> example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Reference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4057459"/>
                  </a:ext>
                </a:extLst>
              </a:tr>
              <a:tr h="649787"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Query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  Network Slice</a:t>
                      </a:r>
                      <a:r>
                        <a:rPr lang="en-US" altLang="zh-CN" sz="1600" baseline="0" dirty="0"/>
                        <a:t> </a:t>
                      </a:r>
                      <a:r>
                        <a:rPr lang="en-US" altLang="zh-CN" sz="1600" dirty="0"/>
                        <a:t>Performance measurements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Performance measurements for NSSF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TS28.552</a:t>
                      </a:r>
                      <a:endParaRPr lang="zh-CN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8548800"/>
                  </a:ext>
                </a:extLst>
              </a:tr>
              <a:tr h="449853">
                <a:tc vMerge="1">
                  <a:txBody>
                    <a:bodyPr/>
                    <a:lstStyle/>
                    <a:p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Network Slice</a:t>
                      </a:r>
                      <a:r>
                        <a:rPr lang="en-US" altLang="zh-CN" sz="1600" baseline="0" dirty="0"/>
                        <a:t> </a:t>
                      </a:r>
                    </a:p>
                    <a:p>
                      <a:pPr algn="ctr"/>
                      <a:r>
                        <a:rPr lang="en-US" altLang="zh-CN" sz="1600" dirty="0"/>
                        <a:t>Key Performance Indicators (KPI)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one-single-network-slice-related KPI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TS28.554</a:t>
                      </a:r>
                      <a:endParaRPr lang="zh-CN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93215798"/>
                  </a:ext>
                </a:extLst>
              </a:tr>
              <a:tr h="449853">
                <a:tc vMerge="1">
                  <a:txBody>
                    <a:bodyPr/>
                    <a:lstStyle/>
                    <a:p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Network Slice</a:t>
                      </a:r>
                      <a:r>
                        <a:rPr lang="en-US" altLang="zh-CN" sz="1600" baseline="0" dirty="0"/>
                        <a:t> </a:t>
                      </a:r>
                    </a:p>
                    <a:p>
                      <a:pPr algn="ctr"/>
                      <a:r>
                        <a:rPr lang="en-US" altLang="zh-CN" sz="1600" dirty="0"/>
                        <a:t>fault supervision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fault supervision</a:t>
                      </a:r>
                      <a:r>
                        <a:rPr lang="zh-CN" alt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of NS instance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TS28.545</a:t>
                      </a:r>
                      <a:endParaRPr lang="zh-CN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91984755"/>
                  </a:ext>
                </a:extLst>
              </a:tr>
              <a:tr h="1003641"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Control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Network Slice lifecycle management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Network slice feasibility check, Network slice resource capacity planning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TS28.531</a:t>
                      </a:r>
                      <a:endParaRPr lang="zh-CN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37434846"/>
                  </a:ext>
                </a:extLst>
              </a:tr>
              <a:tr h="449853">
                <a:tc vMerge="1">
                  <a:txBody>
                    <a:bodyPr/>
                    <a:lstStyle/>
                    <a:p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 network slice SLS assurance  SLS control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adjustment of attributes Of </a:t>
                      </a:r>
                      <a:r>
                        <a:rPr lang="en-US" altLang="zh-CN" sz="16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ServiceProfile</a:t>
                      </a:r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TS28.535</a:t>
                      </a:r>
                      <a:r>
                        <a:rPr lang="zh-CN" altLang="en-US" sz="1600" dirty="0"/>
                        <a:t>、</a:t>
                      </a:r>
                      <a:r>
                        <a:rPr lang="en-US" altLang="zh-CN" sz="1600" dirty="0"/>
                        <a:t>TS28.541</a:t>
                      </a:r>
                      <a:endParaRPr lang="zh-CN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11058321"/>
                  </a:ext>
                </a:extLst>
              </a:tr>
              <a:tr h="249918">
                <a:tc vMerge="1">
                  <a:txBody>
                    <a:bodyPr/>
                    <a:lstStyle/>
                    <a:p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Net</a:t>
                      </a:r>
                      <a:r>
                        <a:rPr lang="en-US" altLang="zh-CN" sz="1600" baseline="0" dirty="0"/>
                        <a:t>work slice recourse  control 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en-GB" altLang="zh-CN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modification of </a:t>
                      </a:r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Network slice instance</a:t>
                      </a:r>
                      <a:r>
                        <a:rPr lang="en-GB" altLang="zh-CN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virtualized part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TS28.531</a:t>
                      </a:r>
                      <a:endParaRPr lang="zh-CN" altLang="en-US" sz="1600" dirty="0"/>
                    </a:p>
                    <a:p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23721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7712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19FF29-F343-45CB-88FD-0A3669F73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1410" y="228600"/>
            <a:ext cx="9102725" cy="1143000"/>
          </a:xfrm>
        </p:spPr>
        <p:txBody>
          <a:bodyPr/>
          <a:lstStyle/>
          <a:p>
            <a:r>
              <a:rPr lang="fr-FR" dirty="0" err="1"/>
              <a:t>Proposal</a:t>
            </a:r>
            <a:endParaRPr lang="fr-FR" dirty="0"/>
          </a:p>
        </p:txBody>
      </p:sp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193CBBF0-3EEA-5343-9388-ACEDBB7A2564}"/>
              </a:ext>
            </a:extLst>
          </p:cNvPr>
          <p:cNvSpPr txBox="1">
            <a:spLocks/>
          </p:cNvSpPr>
          <p:nvPr/>
        </p:nvSpPr>
        <p:spPr>
          <a:xfrm>
            <a:off x="599562" y="1371600"/>
            <a:ext cx="11346419" cy="777711"/>
          </a:xfrm>
          <a:prstGeom prst="rect">
            <a:avLst/>
          </a:prstGeom>
        </p:spPr>
        <p:txBody>
          <a:bodyPr/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4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Blip>
                <a:blip r:embed="rId3"/>
              </a:buBlip>
            </a:pPr>
            <a:r>
              <a:rPr lang="en-US" altLang="zh-CN" sz="2400" dirty="0"/>
              <a:t>Based the discussion, it is suggest to send LS to GSMA to explain the use case and requirement for the exposure directly via OSS.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66026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1428</TotalTime>
  <Words>638</Words>
  <Application>Microsoft Office PowerPoint</Application>
  <PresentationFormat>宽屏</PresentationFormat>
  <Paragraphs>82</Paragraphs>
  <Slides>7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等线</vt:lpstr>
      <vt:lpstr>宋体</vt:lpstr>
      <vt:lpstr>Arial</vt:lpstr>
      <vt:lpstr>Calibri</vt:lpstr>
      <vt:lpstr>Times New Roman</vt:lpstr>
      <vt:lpstr>Wingdings</vt:lpstr>
      <vt:lpstr>Office Theme</vt:lpstr>
      <vt:lpstr>1_Office Theme</vt:lpstr>
      <vt:lpstr>   Discussion Paper on exposure via OSS</vt:lpstr>
      <vt:lpstr>Background</vt:lpstr>
      <vt:lpstr>The type of Exposure</vt:lpstr>
      <vt:lpstr>Issues on Exposure via BSS</vt:lpstr>
      <vt:lpstr>Non public network cases</vt:lpstr>
      <vt:lpstr>PowerPoint 演示文稿</vt:lpstr>
      <vt:lpstr>Proposal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AsiaInfo</dc:creator>
  <cp:lastModifiedBy>AsiaInfo</cp:lastModifiedBy>
  <cp:revision>73</cp:revision>
  <dcterms:created xsi:type="dcterms:W3CDTF">2022-03-24T05:27:22Z</dcterms:created>
  <dcterms:modified xsi:type="dcterms:W3CDTF">2022-04-08T09:25:11Z</dcterms:modified>
</cp:coreProperties>
</file>