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60" r:id="rId1"/>
    <p:sldMasterId id="2147483664" r:id="rId2"/>
  </p:sldMasterIdLst>
  <p:notesMasterIdLst>
    <p:notesMasterId r:id="rId11"/>
  </p:notesMasterIdLst>
  <p:sldIdLst>
    <p:sldId id="270" r:id="rId3"/>
    <p:sldId id="273" r:id="rId4"/>
    <p:sldId id="272" r:id="rId5"/>
    <p:sldId id="269" r:id="rId6"/>
    <p:sldId id="275" r:id="rId7"/>
    <p:sldId id="274" r:id="rId8"/>
    <p:sldId id="266" r:id="rId9"/>
    <p:sldId id="268"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12"/>
    <p:restoredTop sz="94626"/>
  </p:normalViewPr>
  <p:slideViewPr>
    <p:cSldViewPr snapToGrid="0">
      <p:cViewPr varScale="1">
        <p:scale>
          <a:sx n="91" d="100"/>
          <a:sy n="91" d="100"/>
        </p:scale>
        <p:origin x="9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7FC83F-9C0D-4E77-97CC-8C2A70F9E3B9}" type="datetimeFigureOut">
              <a:rPr lang="zh-CN" altLang="en-US" smtClean="0"/>
              <a:t>2022/3/31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8CB24A-2020-468A-88E0-E7F80E27F500}" type="slidenum">
              <a:rPr lang="zh-CN" altLang="en-US" smtClean="0"/>
              <a:t>‹#›</a:t>
            </a:fld>
            <a:endParaRPr lang="zh-CN" altLang="en-US"/>
          </a:p>
        </p:txBody>
      </p:sp>
    </p:spTree>
    <p:extLst>
      <p:ext uri="{BB962C8B-B14F-4D97-AF65-F5344CB8AC3E}">
        <p14:creationId xmlns:p14="http://schemas.microsoft.com/office/powerpoint/2010/main" val="1881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E31A0830-7958-478F-A687-980EFBB47EC2}"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49078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fld id="{5B8CB24A-2020-468A-88E0-E7F80E27F500}" type="slidenum">
              <a:rPr lang="zh-CN" altLang="en-US" smtClean="0"/>
              <a:t>3</a:t>
            </a:fld>
            <a:endParaRPr lang="zh-CN" altLang="en-US"/>
          </a:p>
        </p:txBody>
      </p:sp>
    </p:spTree>
    <p:extLst>
      <p:ext uri="{BB962C8B-B14F-4D97-AF65-F5344CB8AC3E}">
        <p14:creationId xmlns:p14="http://schemas.microsoft.com/office/powerpoint/2010/main" val="2595373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B8CB24A-2020-468A-88E0-E7F80E27F500}" type="slidenum">
              <a:rPr lang="zh-CN" altLang="en-US" smtClean="0"/>
              <a:t>4</a:t>
            </a:fld>
            <a:endParaRPr lang="zh-CN" altLang="en-US"/>
          </a:p>
        </p:txBody>
      </p:sp>
    </p:spTree>
    <p:extLst>
      <p:ext uri="{BB962C8B-B14F-4D97-AF65-F5344CB8AC3E}">
        <p14:creationId xmlns:p14="http://schemas.microsoft.com/office/powerpoint/2010/main" val="4213766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B8CB24A-2020-468A-88E0-E7F80E27F500}" type="slidenum">
              <a:rPr lang="zh-CN" altLang="en-US" smtClean="0"/>
              <a:t>5</a:t>
            </a:fld>
            <a:endParaRPr lang="zh-CN" altLang="en-US"/>
          </a:p>
        </p:txBody>
      </p:sp>
    </p:spTree>
    <p:extLst>
      <p:ext uri="{BB962C8B-B14F-4D97-AF65-F5344CB8AC3E}">
        <p14:creationId xmlns:p14="http://schemas.microsoft.com/office/powerpoint/2010/main" val="1204314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pPr marL="0" marR="0" lvl="0" indent="0" algn="r" defTabSz="930275" rtl="0" eaLnBrk="1" fontAlgn="base" latinLnBrk="0" hangingPunct="1">
              <a:lnSpc>
                <a:spcPct val="100000"/>
              </a:lnSpc>
              <a:spcBef>
                <a:spcPct val="0"/>
              </a:spcBef>
              <a:spcAft>
                <a:spcPct val="0"/>
              </a:spcAft>
              <a:buClrTx/>
              <a:buSzTx/>
              <a:buFontTx/>
              <a:buNone/>
              <a:tabLst/>
              <a:defRPr/>
            </a:pPr>
            <a:fld id="{27BB3565-DE1F-45E8-8B92-B6CEF3A5A934}"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7</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56962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pPr marL="0" marR="0" lvl="0" indent="0" algn="r" defTabSz="930275" rtl="0" eaLnBrk="1" fontAlgn="base" latinLnBrk="0" hangingPunct="1">
              <a:lnSpc>
                <a:spcPct val="100000"/>
              </a:lnSpc>
              <a:spcBef>
                <a:spcPct val="0"/>
              </a:spcBef>
              <a:spcAft>
                <a:spcPct val="0"/>
              </a:spcAft>
              <a:buClrTx/>
              <a:buSzTx/>
              <a:buFontTx/>
              <a:buNone/>
              <a:tabLst/>
              <a:defRPr/>
            </a:pPr>
            <a:fld id="{27BB3565-DE1F-45E8-8B92-B6CEF3A5A934}"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2903158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1148910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226843400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19100" y="1579034"/>
            <a:ext cx="11353800" cy="4487333"/>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3810715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157496573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309478926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fld id="{8B78E712-7E90-46AF-8873-540771249AD5}" type="slidenum">
              <a:rPr kumimoji="0" lang="en-GB" sz="1300" b="0" i="0" u="none" strike="noStrike" kern="1200" cap="none" spc="0" normalizeH="0" baseline="0" noProof="0">
                <a:ln>
                  <a:noFill/>
                </a:ln>
                <a:solidFill>
                  <a:prstClr val="black"/>
                </a:solidFill>
                <a:effectLst/>
                <a:uLnTx/>
                <a:uFillTx/>
                <a:latin typeface="Arial" charset="0"/>
                <a:ea typeface="+mn-ea"/>
                <a:cs typeface="Arial" charset="0"/>
              </a:rPr>
              <a:pPr marL="0" marR="0" lvl="0" indent="0" algn="l" defTabSz="914400" rtl="0" eaLnBrk="0" fontAlgn="base" latinLnBrk="0" hangingPunct="0">
                <a:lnSpc>
                  <a:spcPct val="100000"/>
                </a:lnSpc>
                <a:spcBef>
                  <a:spcPct val="0"/>
                </a:spcBef>
                <a:spcAft>
                  <a:spcPct val="0"/>
                </a:spcAft>
                <a:buClrTx/>
                <a:buSzTx/>
                <a:buFontTx/>
                <a:buNone/>
                <a:tabLst/>
                <a:defRPr/>
              </a:pPr>
              <a:t>‹#›</a:t>
            </a:fld>
            <a:endParaRPr kumimoji="0" lang="en-GB" sz="1300" b="0" i="0" u="none" strike="noStrike" kern="1200" cap="none" spc="0" normalizeH="0" baseline="0" noProof="0" dirty="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49893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6.xml"/><Relationship Id="rId7"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2.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075646"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333"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185354" y="6499457"/>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33" b="0" i="0" u="none" strike="noStrike" kern="1200" cap="none" spc="40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GB" sz="1100" b="1" i="0" u="none" strike="noStrike" kern="1200" cap="none" spc="30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S5-222469 Discussion on exposure API for Capability Exposure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067" b="1" i="0" u="none" strike="noStrike" kern="1200" cap="none" spc="40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333"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3GPP 2012</a:t>
            </a:r>
            <a:endParaRPr kumimoji="0" lang="en-GB" altLang="en-US" sz="1333"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067"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fld id="{435BA645-663C-49B9-8214-3A0DBAD6F1FF}" type="slidenum">
              <a:rPr kumimoji="0" lang="en-GB" altLang="en-US" sz="1333"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ctr" defTabSz="914400" rtl="0" eaLnBrk="0" fontAlgn="base" latinLnBrk="0" hangingPunct="0">
                <a:lnSpc>
                  <a:spcPct val="100000"/>
                </a:lnSpc>
                <a:spcBef>
                  <a:spcPct val="0"/>
                </a:spcBef>
                <a:spcAft>
                  <a:spcPct val="0"/>
                </a:spcAft>
                <a:buClrTx/>
                <a:buSzTx/>
                <a:buFontTx/>
                <a:buNone/>
                <a:tabLst/>
                <a:defRPr/>
              </a:pPr>
              <a:t>‹#›</a:t>
            </a:fld>
            <a:endParaRPr kumimoji="0" lang="en-GB" altLang="en-US" sz="1333"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33"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05597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333"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33" b="0" i="0" u="none" strike="noStrike" kern="1200" cap="none" spc="40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GB" sz="1100" b="1" i="0" u="none" strike="noStrike" kern="1200" cap="none" spc="30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S5-</a:t>
            </a:r>
            <a:r>
              <a:rPr kumimoji="0" lang="en-GB" altLang="zh-CN" sz="1100" b="1" i="0" u="none" strike="noStrike" kern="1200" cap="none" spc="30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222469</a:t>
            </a:r>
            <a:r>
              <a:rPr kumimoji="0" lang="en-GB" sz="1100" b="1" i="0" u="none" strike="noStrike" kern="1200" cap="none" spc="30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Discussion on 5G exposure, SA5#142e, 4-12 April 2022</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067" b="1" i="0" u="none" strike="noStrike" kern="1200" cap="none" spc="40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333"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3GPP 2012</a:t>
            </a:r>
            <a:endParaRPr kumimoji="0" lang="en-GB" altLang="en-US" sz="1333"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067"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fld id="{435BA645-663C-49B9-8214-3A0DBAD6F1FF}" type="slidenum">
              <a:rPr kumimoji="0" lang="en-GB" altLang="en-US" sz="1333"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ctr" defTabSz="914400" rtl="0" eaLnBrk="0" fontAlgn="base" latinLnBrk="0" hangingPunct="0">
                <a:lnSpc>
                  <a:spcPct val="100000"/>
                </a:lnSpc>
                <a:spcBef>
                  <a:spcPct val="0"/>
                </a:spcBef>
                <a:spcAft>
                  <a:spcPct val="0"/>
                </a:spcAft>
                <a:buClrTx/>
                <a:buSzTx/>
                <a:buFontTx/>
                <a:buNone/>
                <a:tabLst/>
                <a:defRPr/>
              </a:pPr>
              <a:t>‹#›</a:t>
            </a:fld>
            <a:endParaRPr kumimoji="0" lang="en-GB" altLang="en-US" sz="1333"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33"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43849286"/>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2938585" y="2820444"/>
            <a:ext cx="6197144" cy="1468438"/>
          </a:xfrm>
        </p:spPr>
        <p:txBody>
          <a:bodyPr>
            <a:noAutofit/>
          </a:bodyPr>
          <a:lstStyle/>
          <a:p>
            <a:pPr>
              <a:defRPr/>
            </a:pPr>
            <a:r>
              <a:rPr lang="en-GB" sz="4800" b="1" i="1" dirty="0">
                <a:effectLst>
                  <a:outerShdw blurRad="38100" dist="38100" dir="2700000" algn="tl">
                    <a:srgbClr val="C0C0C0"/>
                  </a:outerShdw>
                </a:effectLst>
              </a:rPr>
              <a:t>  </a:t>
            </a:r>
            <a:r>
              <a:rPr lang="en-GB" sz="4800" dirty="0"/>
              <a:t> Discussion Paper on</a:t>
            </a:r>
            <a:br>
              <a:rPr lang="en-GB" sz="4800" dirty="0"/>
            </a:br>
            <a:r>
              <a:rPr lang="en-GB" altLang="zh-CN" sz="4800" dirty="0"/>
              <a:t>exposure via OSS</a:t>
            </a: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54990" y="4523069"/>
            <a:ext cx="8534400" cy="1752600"/>
          </a:xfrm>
        </p:spPr>
        <p:txBody>
          <a:bodyPr/>
          <a:lstStyle/>
          <a:p>
            <a:pPr>
              <a:lnSpc>
                <a:spcPct val="80000"/>
              </a:lnSpc>
            </a:pPr>
            <a:r>
              <a:rPr lang="en-US" altLang="en-US" sz="2667" dirty="0"/>
              <a:t/>
            </a:r>
            <a:br>
              <a:rPr lang="en-US" altLang="en-US" sz="2667" dirty="0"/>
            </a:br>
            <a:r>
              <a:rPr lang="fr-FR" sz="2400" u="sng" dirty="0">
                <a:latin typeface="Arial" charset="0"/>
              </a:rPr>
              <a:t>Source</a:t>
            </a:r>
            <a:r>
              <a:rPr lang="fr-FR" sz="2400" dirty="0">
                <a:latin typeface="Arial" charset="0"/>
              </a:rPr>
              <a:t>: </a:t>
            </a:r>
            <a:r>
              <a:rPr lang="en-US" altLang="zh-CN" sz="2400" dirty="0">
                <a:latin typeface="Arial" charset="0"/>
              </a:rPr>
              <a:t>AsiaInfo, Alibaba</a:t>
            </a:r>
            <a:endParaRPr lang="en-US" altLang="en-US" sz="2667" dirty="0">
              <a:latin typeface="Arial" panose="020B0604020202020204" pitchFamily="34" charset="0"/>
            </a:endParaRPr>
          </a:p>
          <a:p>
            <a:pPr>
              <a:lnSpc>
                <a:spcPct val="80000"/>
              </a:lnSpc>
              <a:defRPr/>
            </a:pPr>
            <a:endParaRPr lang="en-GB" altLang="en-US" sz="2667" dirty="0">
              <a:latin typeface="Arial" panose="020B0604020202020204" pitchFamily="34" charset="0"/>
            </a:endParaRPr>
          </a:p>
        </p:txBody>
      </p:sp>
    </p:spTree>
    <p:extLst>
      <p:ext uri="{BB962C8B-B14F-4D97-AF65-F5344CB8AC3E}">
        <p14:creationId xmlns:p14="http://schemas.microsoft.com/office/powerpoint/2010/main" val="2186250980"/>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66424" y="22684"/>
            <a:ext cx="9102725" cy="1143000"/>
          </a:xfrm>
        </p:spPr>
        <p:txBody>
          <a:bodyPr/>
          <a:lstStyle/>
          <a:p>
            <a:r>
              <a:rPr lang="en-US" altLang="zh-CN" dirty="0"/>
              <a:t>Background</a:t>
            </a:r>
            <a:endParaRPr lang="zh-CN" altLang="en-US" dirty="0"/>
          </a:p>
        </p:txBody>
      </p:sp>
      <p:sp>
        <p:nvSpPr>
          <p:cNvPr id="13" name="文本框 12"/>
          <p:cNvSpPr txBox="1"/>
          <p:nvPr/>
        </p:nvSpPr>
        <p:spPr>
          <a:xfrm>
            <a:off x="666423" y="1417498"/>
            <a:ext cx="11093777" cy="1015663"/>
          </a:xfrm>
          <a:prstGeom prst="rect">
            <a:avLst/>
          </a:prstGeom>
          <a:noFill/>
        </p:spPr>
        <p:txBody>
          <a:bodyPr wrap="square" rtlCol="0">
            <a:spAutoFit/>
          </a:bodyPr>
          <a:lstStyle/>
          <a:p>
            <a:pPr marL="608013" lvl="1" indent="-608013">
              <a:buBlip>
                <a:blip r:embed="rId2"/>
              </a:buBlip>
            </a:pPr>
            <a:r>
              <a:rPr lang="en-US" altLang="zh-CN" sz="2000" dirty="0"/>
              <a:t>SA5</a:t>
            </a:r>
            <a:r>
              <a:rPr lang="zh-CN" altLang="en-US" sz="2000" dirty="0"/>
              <a:t> </a:t>
            </a:r>
            <a:r>
              <a:rPr lang="en-US" altLang="zh-CN" sz="2000" dirty="0"/>
              <a:t>has</a:t>
            </a:r>
            <a:r>
              <a:rPr lang="zh-CN" altLang="en-US" sz="2000" dirty="0"/>
              <a:t> </a:t>
            </a:r>
            <a:r>
              <a:rPr lang="en-US" altLang="zh-CN" sz="2000" dirty="0"/>
              <a:t>discussed</a:t>
            </a:r>
            <a:r>
              <a:rPr lang="zh-CN" altLang="en-US" sz="2000" dirty="0"/>
              <a:t> </a:t>
            </a:r>
            <a:r>
              <a:rPr lang="en-US" altLang="zh-CN" sz="2000" dirty="0"/>
              <a:t>and</a:t>
            </a:r>
            <a:r>
              <a:rPr lang="zh-CN" altLang="en-US" sz="2000" dirty="0"/>
              <a:t> </a:t>
            </a:r>
            <a:r>
              <a:rPr lang="en-US" altLang="zh-CN" sz="2000" dirty="0"/>
              <a:t>agreed</a:t>
            </a:r>
            <a:r>
              <a:rPr lang="zh-CN" altLang="en-US" sz="2000" dirty="0"/>
              <a:t> </a:t>
            </a:r>
            <a:r>
              <a:rPr lang="en-US" altLang="zh-CN" sz="2000" dirty="0"/>
              <a:t>use</a:t>
            </a:r>
            <a:r>
              <a:rPr lang="zh-CN" altLang="en-US" sz="2000" dirty="0"/>
              <a:t> </a:t>
            </a:r>
            <a:r>
              <a:rPr lang="en-US" altLang="zh-CN" sz="2000" dirty="0"/>
              <a:t>cases</a:t>
            </a:r>
            <a:r>
              <a:rPr lang="zh-CN" altLang="en-US" sz="2000" dirty="0"/>
              <a:t> </a:t>
            </a:r>
            <a:r>
              <a:rPr lang="en-US" altLang="zh-CN" sz="2000" dirty="0"/>
              <a:t>and</a:t>
            </a:r>
            <a:r>
              <a:rPr lang="zh-CN" altLang="en-US" sz="2000" dirty="0"/>
              <a:t> </a:t>
            </a:r>
            <a:r>
              <a:rPr lang="en-US" altLang="zh-CN" sz="2000" dirty="0"/>
              <a:t>related</a:t>
            </a:r>
            <a:r>
              <a:rPr lang="zh-CN" altLang="en-US" sz="2000" dirty="0"/>
              <a:t> </a:t>
            </a:r>
            <a:r>
              <a:rPr lang="en-US" altLang="zh-CN" sz="2000" dirty="0"/>
              <a:t>solution</a:t>
            </a:r>
            <a:r>
              <a:rPr lang="zh-CN" altLang="en-US" sz="2000" dirty="0"/>
              <a:t> </a:t>
            </a:r>
            <a:r>
              <a:rPr lang="en-US" altLang="zh-CN" sz="2000" dirty="0"/>
              <a:t>regarding</a:t>
            </a:r>
            <a:r>
              <a:rPr lang="zh-CN" altLang="en-US" sz="2000" dirty="0"/>
              <a:t> </a:t>
            </a:r>
            <a:r>
              <a:rPr lang="en-US" altLang="zh-CN" sz="2000" dirty="0"/>
              <a:t>exposure</a:t>
            </a:r>
            <a:r>
              <a:rPr lang="zh-CN" altLang="en-US" sz="2000" dirty="0"/>
              <a:t> </a:t>
            </a:r>
            <a:r>
              <a:rPr lang="en-US" altLang="zh-CN" sz="2000" dirty="0"/>
              <a:t>via</a:t>
            </a:r>
            <a:r>
              <a:rPr lang="zh-CN" altLang="en-US" sz="2000" dirty="0"/>
              <a:t> </a:t>
            </a:r>
            <a:r>
              <a:rPr lang="en-US" altLang="zh-CN" sz="2000" dirty="0"/>
              <a:t>OSS.</a:t>
            </a:r>
            <a:r>
              <a:rPr lang="zh-CN" altLang="en-US" sz="2000" dirty="0"/>
              <a:t> </a:t>
            </a:r>
            <a:r>
              <a:rPr lang="en-US" altLang="zh-CN" sz="2000" dirty="0"/>
              <a:t>However,</a:t>
            </a:r>
            <a:r>
              <a:rPr lang="zh-CN" altLang="en-US" sz="2000" dirty="0"/>
              <a:t> </a:t>
            </a:r>
            <a:r>
              <a:rPr lang="en-US" altLang="zh-CN" sz="2000" dirty="0"/>
              <a:t>there</a:t>
            </a:r>
            <a:r>
              <a:rPr lang="zh-CN" altLang="en-US" sz="2000" dirty="0"/>
              <a:t> </a:t>
            </a:r>
            <a:r>
              <a:rPr lang="en-US" altLang="zh-CN" sz="2000" dirty="0"/>
              <a:t>is</a:t>
            </a:r>
            <a:r>
              <a:rPr lang="zh-CN" altLang="en-US" sz="2000" dirty="0"/>
              <a:t> </a:t>
            </a:r>
            <a:r>
              <a:rPr lang="en-US" altLang="zh-CN" sz="2000" dirty="0"/>
              <a:t>an</a:t>
            </a:r>
            <a:r>
              <a:rPr lang="zh-CN" altLang="en-US" sz="2000" dirty="0"/>
              <a:t> </a:t>
            </a:r>
            <a:r>
              <a:rPr lang="en-US" altLang="zh-CN" sz="2000" dirty="0"/>
              <a:t>LS</a:t>
            </a:r>
            <a:r>
              <a:rPr lang="zh-CN" altLang="en-US" sz="2000" dirty="0"/>
              <a:t> </a:t>
            </a:r>
            <a:r>
              <a:rPr lang="en-US" altLang="zh-CN" sz="2000" dirty="0"/>
              <a:t>relay</a:t>
            </a:r>
            <a:r>
              <a:rPr lang="zh-CN" altLang="en-US" sz="2000" dirty="0"/>
              <a:t> </a:t>
            </a:r>
            <a:r>
              <a:rPr lang="en-US" altLang="zh-CN" sz="2000" dirty="0"/>
              <a:t>from GSMA that suggest to only consider exposure via BSS. There is an need for further justify exposure via OSS from the business and technical perspective.</a:t>
            </a:r>
          </a:p>
        </p:txBody>
      </p:sp>
      <p:sp>
        <p:nvSpPr>
          <p:cNvPr id="8" name="文本框 7">
            <a:extLst>
              <a:ext uri="{FF2B5EF4-FFF2-40B4-BE49-F238E27FC236}">
                <a16:creationId xmlns:a16="http://schemas.microsoft.com/office/drawing/2014/main" id="{D272847C-8457-2348-8964-03D275FDE78B}"/>
              </a:ext>
            </a:extLst>
          </p:cNvPr>
          <p:cNvSpPr txBox="1"/>
          <p:nvPr/>
        </p:nvSpPr>
        <p:spPr>
          <a:xfrm>
            <a:off x="674237" y="3021917"/>
            <a:ext cx="6664409" cy="400110"/>
          </a:xfrm>
          <a:prstGeom prst="rect">
            <a:avLst/>
          </a:prstGeom>
          <a:noFill/>
        </p:spPr>
        <p:txBody>
          <a:bodyPr wrap="square" rtlCol="0">
            <a:spAutoFit/>
          </a:bodyPr>
          <a:lstStyle/>
          <a:p>
            <a:pPr marL="608013" lvl="1" indent="-608013">
              <a:buBlip>
                <a:blip r:embed="rId2"/>
              </a:buBlip>
            </a:pPr>
            <a:r>
              <a:rPr lang="en-US" altLang="zh-CN" sz="2000" dirty="0"/>
              <a:t>This discussion paper propose to address such issue.</a:t>
            </a:r>
          </a:p>
        </p:txBody>
      </p:sp>
    </p:spTree>
    <p:extLst>
      <p:ext uri="{BB962C8B-B14F-4D97-AF65-F5344CB8AC3E}">
        <p14:creationId xmlns:p14="http://schemas.microsoft.com/office/powerpoint/2010/main" val="132538889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66424" y="22684"/>
            <a:ext cx="9102725" cy="1143000"/>
          </a:xfrm>
        </p:spPr>
        <p:txBody>
          <a:bodyPr/>
          <a:lstStyle/>
          <a:p>
            <a:r>
              <a:rPr lang="en-US" altLang="zh-CN" dirty="0"/>
              <a:t>The type of Exposure</a:t>
            </a:r>
            <a:endParaRPr lang="zh-CN" altLang="en-US" dirty="0"/>
          </a:p>
        </p:txBody>
      </p:sp>
      <p:sp>
        <p:nvSpPr>
          <p:cNvPr id="13" name="文本框 12"/>
          <p:cNvSpPr txBox="1"/>
          <p:nvPr/>
        </p:nvSpPr>
        <p:spPr>
          <a:xfrm>
            <a:off x="5492567" y="1504977"/>
            <a:ext cx="6537374" cy="3053144"/>
          </a:xfrm>
          <a:prstGeom prst="rect">
            <a:avLst/>
          </a:prstGeom>
          <a:noFill/>
        </p:spPr>
        <p:txBody>
          <a:bodyPr wrap="square" rtlCol="0">
            <a:spAutoFit/>
          </a:bodyPr>
          <a:lstStyle/>
          <a:p>
            <a:pPr marL="608013" lvl="1" indent="-608013">
              <a:buBlip>
                <a:blip r:embed="rId3"/>
              </a:buBlip>
            </a:pPr>
            <a:r>
              <a:rPr lang="en-US" altLang="zh-CN" sz="2000" dirty="0"/>
              <a:t>exposure via OSS</a:t>
            </a:r>
          </a:p>
          <a:p>
            <a:pPr marL="989013" lvl="1" indent="-379413" algn="just" eaLnBrk="0" fontAlgn="base" hangingPunct="0">
              <a:spcBef>
                <a:spcPct val="20000"/>
              </a:spcBef>
              <a:spcAft>
                <a:spcPct val="0"/>
              </a:spcAft>
              <a:buClr>
                <a:srgbClr val="C00000"/>
              </a:buClr>
              <a:buBlip>
                <a:blip r:embed="rId4"/>
              </a:buBlip>
            </a:pPr>
            <a:r>
              <a:rPr lang="en-US" altLang="zh-CN" sz="1600" dirty="0">
                <a:solidFill>
                  <a:prstClr val="black"/>
                </a:solidFill>
              </a:rPr>
              <a:t>Exposed </a:t>
            </a:r>
            <a:r>
              <a:rPr lang="en-US" altLang="zh-CN" sz="1600" dirty="0" err="1">
                <a:solidFill>
                  <a:prstClr val="black"/>
                </a:solidFill>
              </a:rPr>
              <a:t>MnS</a:t>
            </a:r>
            <a:r>
              <a:rPr lang="en-US" altLang="zh-CN" sz="1600" dirty="0">
                <a:solidFill>
                  <a:prstClr val="black"/>
                </a:solidFill>
              </a:rPr>
              <a:t> can be exposed via a dedicated exposure function (</a:t>
            </a:r>
            <a:r>
              <a:rPr lang="en-US" altLang="zh-CN" sz="1600" dirty="0" err="1">
                <a:solidFill>
                  <a:prstClr val="black"/>
                </a:solidFill>
              </a:rPr>
              <a:t>e.g.EGMF</a:t>
            </a:r>
            <a:r>
              <a:rPr lang="en-US" altLang="zh-CN" sz="1600" dirty="0">
                <a:solidFill>
                  <a:prstClr val="black"/>
                </a:solidFill>
              </a:rPr>
              <a:t>) or directly via the </a:t>
            </a:r>
            <a:r>
              <a:rPr lang="en-US" altLang="zh-CN" sz="1600" dirty="0" err="1">
                <a:solidFill>
                  <a:prstClr val="black"/>
                </a:solidFill>
              </a:rPr>
              <a:t>MnS</a:t>
            </a:r>
            <a:r>
              <a:rPr lang="en-US" altLang="zh-CN" sz="1600" dirty="0">
                <a:solidFill>
                  <a:prstClr val="black"/>
                </a:solidFill>
              </a:rPr>
              <a:t> producer for exposed </a:t>
            </a:r>
            <a:r>
              <a:rPr lang="en-US" altLang="zh-CN" sz="1600" dirty="0" err="1">
                <a:solidFill>
                  <a:prstClr val="black"/>
                </a:solidFill>
              </a:rPr>
              <a:t>MnS</a:t>
            </a:r>
            <a:r>
              <a:rPr lang="en-US" altLang="zh-CN" sz="1600" dirty="0">
                <a:solidFill>
                  <a:prstClr val="black"/>
                </a:solidFill>
              </a:rPr>
              <a:t> (e.g. NSSMF, </a:t>
            </a:r>
            <a:r>
              <a:rPr lang="en-US" altLang="zh-CN" sz="1600" dirty="0" err="1">
                <a:solidFill>
                  <a:prstClr val="black"/>
                </a:solidFill>
              </a:rPr>
              <a:t>etc</a:t>
            </a:r>
            <a:r>
              <a:rPr lang="en-US" altLang="zh-CN" sz="1600" dirty="0">
                <a:solidFill>
                  <a:prstClr val="black"/>
                </a:solidFill>
              </a:rPr>
              <a:t>)</a:t>
            </a:r>
            <a:r>
              <a:rPr lang="zh-CN" altLang="en-US" sz="1600" dirty="0">
                <a:solidFill>
                  <a:prstClr val="black"/>
                </a:solidFill>
              </a:rPr>
              <a:t>，</a:t>
            </a:r>
            <a:r>
              <a:rPr lang="en-US" altLang="zh-CN" sz="1600" dirty="0">
                <a:solidFill>
                  <a:prstClr val="black"/>
                </a:solidFill>
              </a:rPr>
              <a:t>the consumer can consume the exposed </a:t>
            </a:r>
            <a:r>
              <a:rPr lang="en-US" altLang="zh-CN" sz="1600" dirty="0" err="1">
                <a:solidFill>
                  <a:prstClr val="black"/>
                </a:solidFill>
              </a:rPr>
              <a:t>MnS</a:t>
            </a:r>
            <a:r>
              <a:rPr lang="en-US" altLang="zh-CN" sz="1600" dirty="0">
                <a:solidFill>
                  <a:prstClr val="black"/>
                </a:solidFill>
              </a:rPr>
              <a:t> via the dedicated exposure function.</a:t>
            </a:r>
          </a:p>
          <a:p>
            <a:pPr marL="608013" lvl="1" indent="-608013">
              <a:buBlip>
                <a:blip r:embed="rId3"/>
              </a:buBlip>
            </a:pPr>
            <a:r>
              <a:rPr lang="en-US" altLang="zh-CN" sz="2000" dirty="0"/>
              <a:t>exposure via BSS</a:t>
            </a:r>
          </a:p>
          <a:p>
            <a:pPr marL="989013" lvl="1" indent="-379413" algn="just" eaLnBrk="0" fontAlgn="base" hangingPunct="0">
              <a:spcBef>
                <a:spcPct val="20000"/>
              </a:spcBef>
              <a:spcAft>
                <a:spcPct val="0"/>
              </a:spcAft>
              <a:buClr>
                <a:srgbClr val="C00000"/>
              </a:buClr>
              <a:buBlip>
                <a:blip r:embed="rId4"/>
              </a:buBlip>
            </a:pPr>
            <a:r>
              <a:rPr lang="en-US" altLang="zh-CN" sz="1600" dirty="0">
                <a:solidFill>
                  <a:prstClr val="black"/>
                </a:solidFill>
              </a:rPr>
              <a:t>Exposed </a:t>
            </a:r>
            <a:r>
              <a:rPr lang="en-US" altLang="zh-CN" sz="1600" dirty="0" err="1">
                <a:solidFill>
                  <a:prstClr val="black"/>
                </a:solidFill>
              </a:rPr>
              <a:t>MnS</a:t>
            </a:r>
            <a:r>
              <a:rPr lang="en-US" altLang="zh-CN" sz="1600" dirty="0">
                <a:solidFill>
                  <a:prstClr val="black"/>
                </a:solidFill>
              </a:rPr>
              <a:t> is exposed directly via </a:t>
            </a:r>
            <a:r>
              <a:rPr lang="en-US" altLang="zh-CN" sz="1600" dirty="0" err="1">
                <a:solidFill>
                  <a:prstClr val="black"/>
                </a:solidFill>
              </a:rPr>
              <a:t>MnS</a:t>
            </a:r>
            <a:r>
              <a:rPr lang="en-US" altLang="zh-CN" sz="1600" dirty="0">
                <a:solidFill>
                  <a:prstClr val="black"/>
                </a:solidFill>
              </a:rPr>
              <a:t> producer for exposed </a:t>
            </a:r>
            <a:r>
              <a:rPr lang="en-US" altLang="zh-CN" sz="1600" dirty="0" err="1">
                <a:solidFill>
                  <a:prstClr val="black"/>
                </a:solidFill>
              </a:rPr>
              <a:t>MnS</a:t>
            </a:r>
            <a:r>
              <a:rPr lang="en-US" altLang="zh-CN" sz="1600" dirty="0">
                <a:solidFill>
                  <a:prstClr val="black"/>
                </a:solidFill>
              </a:rPr>
              <a:t> or via the dedicated exposure function, for example NSMF, NSSMF, etc. exposed </a:t>
            </a:r>
            <a:r>
              <a:rPr lang="en-US" altLang="zh-CN" sz="1600" dirty="0" err="1">
                <a:solidFill>
                  <a:prstClr val="black"/>
                </a:solidFill>
              </a:rPr>
              <a:t>MnS</a:t>
            </a:r>
            <a:r>
              <a:rPr lang="en-US" altLang="zh-CN" sz="1600" dirty="0">
                <a:solidFill>
                  <a:prstClr val="black"/>
                </a:solidFill>
              </a:rPr>
              <a:t> is exposed via BSS, the consumer can consume the exposed </a:t>
            </a:r>
            <a:r>
              <a:rPr lang="en-US" altLang="zh-CN" sz="1600" dirty="0" err="1">
                <a:solidFill>
                  <a:prstClr val="black"/>
                </a:solidFill>
              </a:rPr>
              <a:t>MnS</a:t>
            </a:r>
            <a:r>
              <a:rPr lang="en-US" altLang="zh-CN" sz="1600" dirty="0">
                <a:solidFill>
                  <a:prstClr val="black"/>
                </a:solidFill>
              </a:rPr>
              <a:t> via BSS.</a:t>
            </a:r>
            <a:endParaRPr lang="en-US" altLang="zh-CN" sz="2000" dirty="0"/>
          </a:p>
          <a:p>
            <a:endParaRPr lang="zh-CN" altLang="en-US" dirty="0"/>
          </a:p>
        </p:txBody>
      </p:sp>
      <p:pic>
        <p:nvPicPr>
          <p:cNvPr id="3" name="图片 2"/>
          <p:cNvPicPr>
            <a:picLocks noChangeAspect="1"/>
          </p:cNvPicPr>
          <p:nvPr/>
        </p:nvPicPr>
        <p:blipFill>
          <a:blip r:embed="rId5"/>
          <a:stretch>
            <a:fillRect/>
          </a:stretch>
        </p:blipFill>
        <p:spPr>
          <a:xfrm>
            <a:off x="666424" y="1273548"/>
            <a:ext cx="5238750" cy="4400550"/>
          </a:xfrm>
          <a:prstGeom prst="rect">
            <a:avLst/>
          </a:prstGeom>
        </p:spPr>
      </p:pic>
    </p:spTree>
    <p:extLst>
      <p:ext uri="{BB962C8B-B14F-4D97-AF65-F5344CB8AC3E}">
        <p14:creationId xmlns:p14="http://schemas.microsoft.com/office/powerpoint/2010/main" val="68935998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39401" y="3955186"/>
            <a:ext cx="11439331" cy="1572295"/>
          </a:xfrm>
        </p:spPr>
        <p:txBody>
          <a:bodyPr/>
          <a:lstStyle/>
          <a:p>
            <a:pPr marL="608013" lvl="1" indent="-608013" eaLnBrk="1" hangingPunct="1">
              <a:buBlip>
                <a:blip r:embed="rId3"/>
              </a:buBlip>
            </a:pPr>
            <a:r>
              <a:rPr lang="en-US" altLang="zh-CN" sz="2800" kern="1200" dirty="0">
                <a:ea typeface="+mn-ea"/>
                <a:cs typeface="+mn-cs"/>
              </a:rPr>
              <a:t>Non-public network cases where BSS may not needed</a:t>
            </a:r>
          </a:p>
          <a:p>
            <a:pPr lvl="1" algn="just"/>
            <a:r>
              <a:rPr lang="en-US" altLang="zh-CN" sz="2000" dirty="0">
                <a:solidFill>
                  <a:prstClr val="black"/>
                </a:solidFill>
                <a:ea typeface="+mn-ea"/>
                <a:cs typeface="+mn-cs"/>
              </a:rPr>
              <a:t>Vertical customer, such as electricity, may set up its own NPN. In order to manage such network, the vertical customer can purchase network management system from a vender. The vertical can directly interact with the OSS for the management of the NPN without the support of BSS.</a:t>
            </a:r>
          </a:p>
          <a:p>
            <a:pPr marL="609600" lvl="1" indent="0" algn="just">
              <a:buNone/>
            </a:pPr>
            <a:endParaRPr lang="en-US" altLang="zh-CN" sz="2800" kern="1200" dirty="0">
              <a:solidFill>
                <a:prstClr val="black"/>
              </a:solidFill>
              <a:ea typeface="+mn-ea"/>
              <a:cs typeface="+mn-cs"/>
            </a:endParaRPr>
          </a:p>
          <a:p>
            <a:pPr marL="954000" lvl="1" indent="0">
              <a:buNone/>
            </a:pPr>
            <a:endParaRPr lang="en-US" altLang="zh-CN" sz="2800" kern="1200" dirty="0">
              <a:solidFill>
                <a:prstClr val="black"/>
              </a:solidFill>
              <a:ea typeface="+mn-ea"/>
              <a:cs typeface="+mn-cs"/>
            </a:endParaRPr>
          </a:p>
          <a:p>
            <a:pPr marL="954000" lvl="1" indent="0">
              <a:buNone/>
            </a:pPr>
            <a:endParaRPr lang="en-US" altLang="zh-CN" sz="2800" kern="1200" dirty="0">
              <a:solidFill>
                <a:prstClr val="black"/>
              </a:solidFill>
              <a:ea typeface="+mn-ea"/>
              <a:cs typeface="+mn-cs"/>
            </a:endParaRPr>
          </a:p>
          <a:p>
            <a:pPr marL="952500" lvl="1" indent="-342900">
              <a:buFont typeface="Arial" panose="020B0604020202020204" pitchFamily="34" charset="0"/>
              <a:buChar char="•"/>
            </a:pPr>
            <a:endParaRPr lang="en-US" altLang="zh-CN" sz="2800" kern="1200" dirty="0">
              <a:solidFill>
                <a:prstClr val="black"/>
              </a:solidFill>
              <a:ea typeface="+mn-ea"/>
              <a:cs typeface="+mn-cs"/>
            </a:endParaRPr>
          </a:p>
          <a:p>
            <a:pPr marL="895350" lvl="1" indent="-285750">
              <a:buFont typeface="Wingdings" panose="05000000000000000000" pitchFamily="2" charset="2"/>
              <a:buChar char="l"/>
            </a:pPr>
            <a:endParaRPr lang="en-GB" altLang="zh-CN" sz="2800" kern="1200" dirty="0">
              <a:solidFill>
                <a:prstClr val="black"/>
              </a:solidFill>
              <a:ea typeface="+mn-ea"/>
              <a:cs typeface="+mn-cs"/>
            </a:endParaRPr>
          </a:p>
          <a:p>
            <a:pPr marL="609600" lvl="1" indent="0">
              <a:buNone/>
            </a:pPr>
            <a:endParaRPr lang="en-US" altLang="zh-CN" sz="2800" dirty="0">
              <a:solidFill>
                <a:prstClr val="black"/>
              </a:solidFill>
            </a:endParaRPr>
          </a:p>
          <a:p>
            <a:pPr marL="609600" lvl="1" indent="0">
              <a:buNone/>
            </a:pPr>
            <a:r>
              <a:rPr lang="en-US" altLang="zh-CN" sz="2800" dirty="0">
                <a:solidFill>
                  <a:prstClr val="black"/>
                </a:solidFill>
              </a:rPr>
              <a:t>          </a:t>
            </a:r>
          </a:p>
          <a:p>
            <a:pPr marL="609600" lvl="1" indent="0">
              <a:buNone/>
            </a:pPr>
            <a:endParaRPr lang="en-US" altLang="zh-CN" sz="2800" dirty="0">
              <a:solidFill>
                <a:prstClr val="black"/>
              </a:solidFill>
            </a:endParaRPr>
          </a:p>
          <a:p>
            <a:pPr marL="609600" lvl="1" indent="0">
              <a:buNone/>
            </a:pPr>
            <a:r>
              <a:rPr lang="en-US" altLang="zh-CN" sz="1800" dirty="0">
                <a:solidFill>
                  <a:prstClr val="black"/>
                </a:solidFill>
              </a:rPr>
              <a:t>        </a:t>
            </a:r>
          </a:p>
          <a:p>
            <a:pPr marL="0" indent="0">
              <a:buNone/>
            </a:pPr>
            <a:endParaRPr lang="en-US" altLang="zh-CN" sz="4800" dirty="0"/>
          </a:p>
          <a:p>
            <a:pPr marL="0" indent="0">
              <a:buNone/>
            </a:pPr>
            <a:endParaRPr lang="zh-CN" altLang="en-US" sz="4800" dirty="0"/>
          </a:p>
        </p:txBody>
      </p:sp>
      <p:sp>
        <p:nvSpPr>
          <p:cNvPr id="3" name="标题 2"/>
          <p:cNvSpPr>
            <a:spLocks noGrp="1"/>
          </p:cNvSpPr>
          <p:nvPr>
            <p:ph type="title"/>
          </p:nvPr>
        </p:nvSpPr>
        <p:spPr>
          <a:xfrm>
            <a:off x="2226733" y="295753"/>
            <a:ext cx="6055255" cy="672704"/>
          </a:xfrm>
        </p:spPr>
        <p:txBody>
          <a:bodyPr/>
          <a:lstStyle/>
          <a:p>
            <a:r>
              <a:rPr lang="en-US" altLang="zh-CN" dirty="0"/>
              <a:t>Issues</a:t>
            </a:r>
            <a:r>
              <a:rPr lang="zh-CN" altLang="en-US" dirty="0"/>
              <a:t> </a:t>
            </a:r>
            <a:r>
              <a:rPr lang="en-US" altLang="zh-CN" dirty="0"/>
              <a:t>on Exposure via BSS</a:t>
            </a:r>
            <a:endParaRPr lang="zh-CN" altLang="en-US" dirty="0"/>
          </a:p>
        </p:txBody>
      </p:sp>
      <p:sp>
        <p:nvSpPr>
          <p:cNvPr id="4" name="内容占位符 1">
            <a:extLst>
              <a:ext uri="{FF2B5EF4-FFF2-40B4-BE49-F238E27FC236}">
                <a16:creationId xmlns:a16="http://schemas.microsoft.com/office/drawing/2014/main" id="{9A715E2E-A56D-2543-94E1-41BBA60DFB58}"/>
              </a:ext>
            </a:extLst>
          </p:cNvPr>
          <p:cNvSpPr txBox="1">
            <a:spLocks/>
          </p:cNvSpPr>
          <p:nvPr/>
        </p:nvSpPr>
        <p:spPr bwMode="auto">
          <a:xfrm>
            <a:off x="270067" y="1330519"/>
            <a:ext cx="11439331" cy="239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3"/>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4"/>
              </a:buBlip>
              <a:defRPr sz="3200">
                <a:solidFill>
                  <a:schemeClr val="tx1"/>
                </a:solidFill>
                <a:latin typeface="+mn-lt"/>
              </a:defRPr>
            </a:lvl2pPr>
            <a:lvl3pPr marL="1522413" indent="-303213" algn="l" rtl="0" eaLnBrk="0" fontAlgn="base" hangingPunct="0">
              <a:spcBef>
                <a:spcPct val="20000"/>
              </a:spcBef>
              <a:spcAft>
                <a:spcPct val="0"/>
              </a:spcAft>
              <a:buBlip>
                <a:blip r:embed="rId5"/>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608013" lvl="1" indent="-608013" eaLnBrk="1" hangingPunct="1">
              <a:buFontTx/>
              <a:buBlip>
                <a:blip r:embed="rId3"/>
              </a:buBlip>
            </a:pPr>
            <a:r>
              <a:rPr lang="en-US" altLang="zh-CN" sz="2800" dirty="0"/>
              <a:t>Frequency and Large volume of data exchange for exposure via BSS</a:t>
            </a:r>
            <a:endParaRPr lang="en-US" altLang="zh-CN" sz="2800" kern="1200" dirty="0">
              <a:ea typeface="+mn-ea"/>
              <a:cs typeface="+mn-cs"/>
            </a:endParaRPr>
          </a:p>
          <a:p>
            <a:pPr lvl="1" algn="just"/>
            <a:r>
              <a:rPr lang="en-US" altLang="zh-CN" sz="2000" kern="0" dirty="0">
                <a:solidFill>
                  <a:prstClr val="black"/>
                </a:solidFill>
              </a:rPr>
              <a:t>Vertical may have the requirement to consume the </a:t>
            </a:r>
            <a:r>
              <a:rPr lang="en-US" altLang="zh-CN" sz="2000" kern="0" dirty="0" err="1">
                <a:solidFill>
                  <a:prstClr val="black"/>
                </a:solidFill>
              </a:rPr>
              <a:t>MnS</a:t>
            </a:r>
            <a:r>
              <a:rPr lang="en-US" altLang="zh-CN" sz="2000" kern="0" dirty="0">
                <a:solidFill>
                  <a:prstClr val="black"/>
                </a:solidFill>
              </a:rPr>
              <a:t> regarding KPI monitoring (e.g. QoS) from the OSS. For example, the service provider for certain kind of application (e.g. cloud gaming) may require frequent consumption of exposed </a:t>
            </a:r>
            <a:r>
              <a:rPr lang="en-US" altLang="zh-CN" sz="2000" kern="0" dirty="0" err="1">
                <a:solidFill>
                  <a:prstClr val="black"/>
                </a:solidFill>
              </a:rPr>
              <a:t>MnS</a:t>
            </a:r>
            <a:r>
              <a:rPr lang="en-US" altLang="zh-CN" sz="2000" kern="0" dirty="0">
                <a:solidFill>
                  <a:prstClr val="black"/>
                </a:solidFill>
              </a:rPr>
              <a:t> so that based on the performance, the service provider can decide whether to allow its customer to get access to the network slice. The interval for obtaining such </a:t>
            </a:r>
            <a:r>
              <a:rPr lang="en-US" altLang="zh-CN" sz="2000" kern="0" dirty="0" err="1">
                <a:solidFill>
                  <a:prstClr val="black"/>
                </a:solidFill>
              </a:rPr>
              <a:t>MnS</a:t>
            </a:r>
            <a:r>
              <a:rPr lang="en-US" altLang="zh-CN" sz="2000" kern="0" dirty="0">
                <a:solidFill>
                  <a:prstClr val="black"/>
                </a:solidFill>
              </a:rPr>
              <a:t> may be less than 1 minute. Such kind of frequent interaction for expsoure may cause poor service performance and overload for BSS.</a:t>
            </a:r>
            <a:endParaRPr lang="en-US" altLang="zh-CN" sz="2800" kern="1200" dirty="0">
              <a:solidFill>
                <a:prstClr val="black"/>
              </a:solidFill>
              <a:ea typeface="+mn-ea"/>
              <a:cs typeface="+mn-cs"/>
            </a:endParaRPr>
          </a:p>
        </p:txBody>
      </p:sp>
    </p:spTree>
    <p:extLst>
      <p:ext uri="{BB962C8B-B14F-4D97-AF65-F5344CB8AC3E}">
        <p14:creationId xmlns:p14="http://schemas.microsoft.com/office/powerpoint/2010/main" val="2103894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226733" y="295753"/>
            <a:ext cx="6055255" cy="672704"/>
          </a:xfrm>
        </p:spPr>
        <p:txBody>
          <a:bodyPr/>
          <a:lstStyle/>
          <a:p>
            <a:r>
              <a:rPr lang="en-US" altLang="zh-CN" dirty="0"/>
              <a:t>Non public network cases</a:t>
            </a:r>
            <a:endParaRPr lang="zh-CN" altLang="en-US" dirty="0"/>
          </a:p>
        </p:txBody>
      </p:sp>
      <p:sp>
        <p:nvSpPr>
          <p:cNvPr id="6" name="矩形 5">
            <a:extLst>
              <a:ext uri="{FF2B5EF4-FFF2-40B4-BE49-F238E27FC236}">
                <a16:creationId xmlns:a16="http://schemas.microsoft.com/office/drawing/2014/main" id="{D47C43A6-0339-A645-B0A7-441284BFE280}"/>
              </a:ext>
            </a:extLst>
          </p:cNvPr>
          <p:cNvSpPr/>
          <p:nvPr/>
        </p:nvSpPr>
        <p:spPr bwMode="auto">
          <a:xfrm>
            <a:off x="536788" y="1305420"/>
            <a:ext cx="4414858" cy="482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7" name="矩形 6">
            <a:extLst>
              <a:ext uri="{FF2B5EF4-FFF2-40B4-BE49-F238E27FC236}">
                <a16:creationId xmlns:a16="http://schemas.microsoft.com/office/drawing/2014/main" id="{BBC7A920-EF06-6143-94BD-895544FE9571}"/>
              </a:ext>
            </a:extLst>
          </p:cNvPr>
          <p:cNvSpPr/>
          <p:nvPr/>
        </p:nvSpPr>
        <p:spPr bwMode="auto">
          <a:xfrm>
            <a:off x="536788" y="3075591"/>
            <a:ext cx="1659466" cy="4826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p:txBody>
      </p:sp>
      <p:sp>
        <p:nvSpPr>
          <p:cNvPr id="9" name="矩形 8">
            <a:extLst>
              <a:ext uri="{FF2B5EF4-FFF2-40B4-BE49-F238E27FC236}">
                <a16:creationId xmlns:a16="http://schemas.microsoft.com/office/drawing/2014/main" id="{99FB65C2-B8B2-E241-80AB-9E14CEAF8947}"/>
              </a:ext>
            </a:extLst>
          </p:cNvPr>
          <p:cNvSpPr/>
          <p:nvPr/>
        </p:nvSpPr>
        <p:spPr bwMode="auto">
          <a:xfrm>
            <a:off x="536788" y="3896395"/>
            <a:ext cx="4368800" cy="482600"/>
          </a:xfrm>
          <a:prstGeom prst="rect">
            <a:avLst/>
          </a:prstGeom>
          <a:solidFill>
            <a:schemeClr val="accent3">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11" name="矩形 10">
            <a:extLst>
              <a:ext uri="{FF2B5EF4-FFF2-40B4-BE49-F238E27FC236}">
                <a16:creationId xmlns:a16="http://schemas.microsoft.com/office/drawing/2014/main" id="{9EADC8C7-CC37-9B4F-A358-521FC122EC77}"/>
              </a:ext>
            </a:extLst>
          </p:cNvPr>
          <p:cNvSpPr/>
          <p:nvPr/>
        </p:nvSpPr>
        <p:spPr>
          <a:xfrm>
            <a:off x="666717" y="3960142"/>
            <a:ext cx="1329403" cy="338554"/>
          </a:xfrm>
          <a:prstGeom prst="rect">
            <a:avLst/>
          </a:prstGeom>
        </p:spPr>
        <p:txBody>
          <a:bodyPr wrap="none">
            <a:spAutoFit/>
          </a:bodyPr>
          <a:lstStyle/>
          <a:p>
            <a:r>
              <a:rPr lang="en-US" sz="1600" dirty="0"/>
              <a:t>NOP Network</a:t>
            </a:r>
          </a:p>
        </p:txBody>
      </p:sp>
      <p:sp>
        <p:nvSpPr>
          <p:cNvPr id="14" name="矩形 13">
            <a:extLst>
              <a:ext uri="{FF2B5EF4-FFF2-40B4-BE49-F238E27FC236}">
                <a16:creationId xmlns:a16="http://schemas.microsoft.com/office/drawing/2014/main" id="{1BE62901-55EC-074C-9211-B991386F2078}"/>
              </a:ext>
            </a:extLst>
          </p:cNvPr>
          <p:cNvSpPr/>
          <p:nvPr/>
        </p:nvSpPr>
        <p:spPr bwMode="auto">
          <a:xfrm>
            <a:off x="3216554" y="3951685"/>
            <a:ext cx="1587330" cy="390307"/>
          </a:xfrm>
          <a:prstGeom prst="rect">
            <a:avLst/>
          </a:prstGeom>
          <a:solidFill>
            <a:schemeClr val="accent3">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15" name="矩形 14">
            <a:extLst>
              <a:ext uri="{FF2B5EF4-FFF2-40B4-BE49-F238E27FC236}">
                <a16:creationId xmlns:a16="http://schemas.microsoft.com/office/drawing/2014/main" id="{37407541-EED7-ED40-94A3-73F723815F45}"/>
              </a:ext>
            </a:extLst>
          </p:cNvPr>
          <p:cNvSpPr/>
          <p:nvPr/>
        </p:nvSpPr>
        <p:spPr>
          <a:xfrm>
            <a:off x="3120289" y="3938082"/>
            <a:ext cx="1761572" cy="441339"/>
          </a:xfrm>
          <a:prstGeom prst="rect">
            <a:avLst/>
          </a:prstGeom>
        </p:spPr>
        <p:txBody>
          <a:bodyPr wrap="none">
            <a:spAutoFit/>
          </a:bodyPr>
          <a:lstStyle/>
          <a:p>
            <a:pPr algn="ctr">
              <a:lnSpc>
                <a:spcPct val="80000"/>
              </a:lnSpc>
            </a:pPr>
            <a:r>
              <a:rPr lang="en-US" sz="1400" dirty="0"/>
              <a:t>PNI-NPN</a:t>
            </a:r>
          </a:p>
          <a:p>
            <a:pPr algn="ctr">
              <a:lnSpc>
                <a:spcPct val="80000"/>
              </a:lnSpc>
            </a:pPr>
            <a:r>
              <a:rPr lang="en-US" sz="1400" dirty="0"/>
              <a:t>(dedicated resources)</a:t>
            </a:r>
          </a:p>
        </p:txBody>
      </p:sp>
      <p:sp>
        <p:nvSpPr>
          <p:cNvPr id="16" name="矩形 15">
            <a:extLst>
              <a:ext uri="{FF2B5EF4-FFF2-40B4-BE49-F238E27FC236}">
                <a16:creationId xmlns:a16="http://schemas.microsoft.com/office/drawing/2014/main" id="{75027CA2-B357-9240-AC92-E564FC3B0792}"/>
              </a:ext>
            </a:extLst>
          </p:cNvPr>
          <p:cNvSpPr/>
          <p:nvPr/>
        </p:nvSpPr>
        <p:spPr>
          <a:xfrm>
            <a:off x="904461" y="3138470"/>
            <a:ext cx="931665" cy="338554"/>
          </a:xfrm>
          <a:prstGeom prst="rect">
            <a:avLst/>
          </a:prstGeom>
        </p:spPr>
        <p:txBody>
          <a:bodyPr wrap="none">
            <a:spAutoFit/>
          </a:bodyPr>
          <a:lstStyle/>
          <a:p>
            <a:r>
              <a:rPr lang="en-US" sz="1600" dirty="0"/>
              <a:t>NOP OSS</a:t>
            </a:r>
          </a:p>
        </p:txBody>
      </p:sp>
      <p:sp>
        <p:nvSpPr>
          <p:cNvPr id="17" name="矩形 16">
            <a:extLst>
              <a:ext uri="{FF2B5EF4-FFF2-40B4-BE49-F238E27FC236}">
                <a16:creationId xmlns:a16="http://schemas.microsoft.com/office/drawing/2014/main" id="{38E84B5A-7D54-2E44-AD69-3EA356A6B5D1}"/>
              </a:ext>
            </a:extLst>
          </p:cNvPr>
          <p:cNvSpPr/>
          <p:nvPr/>
        </p:nvSpPr>
        <p:spPr bwMode="auto">
          <a:xfrm>
            <a:off x="536788" y="2228309"/>
            <a:ext cx="1659466" cy="4826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p:txBody>
      </p:sp>
      <p:sp>
        <p:nvSpPr>
          <p:cNvPr id="18" name="矩形 17">
            <a:extLst>
              <a:ext uri="{FF2B5EF4-FFF2-40B4-BE49-F238E27FC236}">
                <a16:creationId xmlns:a16="http://schemas.microsoft.com/office/drawing/2014/main" id="{8B537CD3-E25A-7A4D-9CD9-B9682442B653}"/>
              </a:ext>
            </a:extLst>
          </p:cNvPr>
          <p:cNvSpPr/>
          <p:nvPr/>
        </p:nvSpPr>
        <p:spPr>
          <a:xfrm>
            <a:off x="904461" y="2291188"/>
            <a:ext cx="907621" cy="338554"/>
          </a:xfrm>
          <a:prstGeom prst="rect">
            <a:avLst/>
          </a:prstGeom>
        </p:spPr>
        <p:txBody>
          <a:bodyPr wrap="none">
            <a:spAutoFit/>
          </a:bodyPr>
          <a:lstStyle/>
          <a:p>
            <a:r>
              <a:rPr lang="en-US" sz="1600" dirty="0"/>
              <a:t>NOP BSS</a:t>
            </a:r>
          </a:p>
        </p:txBody>
      </p:sp>
      <p:sp>
        <p:nvSpPr>
          <p:cNvPr id="19" name="矩形 18">
            <a:extLst>
              <a:ext uri="{FF2B5EF4-FFF2-40B4-BE49-F238E27FC236}">
                <a16:creationId xmlns:a16="http://schemas.microsoft.com/office/drawing/2014/main" id="{369934E5-0187-1342-8D88-126579CD29D8}"/>
              </a:ext>
            </a:extLst>
          </p:cNvPr>
          <p:cNvSpPr/>
          <p:nvPr/>
        </p:nvSpPr>
        <p:spPr bwMode="auto">
          <a:xfrm>
            <a:off x="3120289" y="3075591"/>
            <a:ext cx="1761572" cy="4826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1000" dirty="0">
              <a:latin typeface="Arial" charset="0"/>
            </a:endParaRPr>
          </a:p>
        </p:txBody>
      </p:sp>
      <p:sp>
        <p:nvSpPr>
          <p:cNvPr id="20" name="矩形 19">
            <a:extLst>
              <a:ext uri="{FF2B5EF4-FFF2-40B4-BE49-F238E27FC236}">
                <a16:creationId xmlns:a16="http://schemas.microsoft.com/office/drawing/2014/main" id="{6C987DB2-C8B6-0C4F-A7C3-F6E2300BB869}"/>
              </a:ext>
            </a:extLst>
          </p:cNvPr>
          <p:cNvSpPr/>
          <p:nvPr/>
        </p:nvSpPr>
        <p:spPr>
          <a:xfrm>
            <a:off x="3314226" y="3138470"/>
            <a:ext cx="1397114" cy="338554"/>
          </a:xfrm>
          <a:prstGeom prst="rect">
            <a:avLst/>
          </a:prstGeom>
        </p:spPr>
        <p:txBody>
          <a:bodyPr wrap="none">
            <a:spAutoFit/>
          </a:bodyPr>
          <a:lstStyle/>
          <a:p>
            <a:r>
              <a:rPr lang="en-US" sz="1600" dirty="0"/>
              <a:t>Dedicated OSS</a:t>
            </a:r>
          </a:p>
        </p:txBody>
      </p:sp>
      <p:sp>
        <p:nvSpPr>
          <p:cNvPr id="21" name="左右箭头 20">
            <a:extLst>
              <a:ext uri="{FF2B5EF4-FFF2-40B4-BE49-F238E27FC236}">
                <a16:creationId xmlns:a16="http://schemas.microsoft.com/office/drawing/2014/main" id="{21E66B4F-74FA-5B47-99B4-5A9340334B12}"/>
              </a:ext>
            </a:extLst>
          </p:cNvPr>
          <p:cNvSpPr/>
          <p:nvPr/>
        </p:nvSpPr>
        <p:spPr bwMode="auto">
          <a:xfrm>
            <a:off x="2203799" y="3252547"/>
            <a:ext cx="916490" cy="136643"/>
          </a:xfrm>
          <a:prstGeom prst="leftRight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22" name="上下箭头 21">
            <a:extLst>
              <a:ext uri="{FF2B5EF4-FFF2-40B4-BE49-F238E27FC236}">
                <a16:creationId xmlns:a16="http://schemas.microsoft.com/office/drawing/2014/main" id="{C2940778-69ED-5E49-9D0D-7C314D3868D4}"/>
              </a:ext>
            </a:extLst>
          </p:cNvPr>
          <p:cNvSpPr/>
          <p:nvPr/>
        </p:nvSpPr>
        <p:spPr bwMode="auto">
          <a:xfrm>
            <a:off x="1369569" y="3549047"/>
            <a:ext cx="100584" cy="338204"/>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23" name="上下箭头 22">
            <a:extLst>
              <a:ext uri="{FF2B5EF4-FFF2-40B4-BE49-F238E27FC236}">
                <a16:creationId xmlns:a16="http://schemas.microsoft.com/office/drawing/2014/main" id="{1869CE69-D09E-A847-AADA-B9DCB7EBFD40}"/>
              </a:ext>
            </a:extLst>
          </p:cNvPr>
          <p:cNvSpPr/>
          <p:nvPr/>
        </p:nvSpPr>
        <p:spPr bwMode="auto">
          <a:xfrm>
            <a:off x="3945727" y="3562875"/>
            <a:ext cx="100584" cy="338204"/>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24" name="矩形 23">
            <a:extLst>
              <a:ext uri="{FF2B5EF4-FFF2-40B4-BE49-F238E27FC236}">
                <a16:creationId xmlns:a16="http://schemas.microsoft.com/office/drawing/2014/main" id="{241589B0-C65E-EB4F-B836-AC9F9A0F6B83}"/>
              </a:ext>
            </a:extLst>
          </p:cNvPr>
          <p:cNvSpPr/>
          <p:nvPr/>
        </p:nvSpPr>
        <p:spPr>
          <a:xfrm>
            <a:off x="1924646" y="1373834"/>
            <a:ext cx="1689693" cy="338554"/>
          </a:xfrm>
          <a:prstGeom prst="rect">
            <a:avLst/>
          </a:prstGeom>
        </p:spPr>
        <p:txBody>
          <a:bodyPr wrap="none">
            <a:spAutoFit/>
          </a:bodyPr>
          <a:lstStyle/>
          <a:p>
            <a:r>
              <a:rPr lang="en-US" sz="1600" dirty="0"/>
              <a:t>Vertical customer</a:t>
            </a:r>
          </a:p>
        </p:txBody>
      </p:sp>
      <p:sp>
        <p:nvSpPr>
          <p:cNvPr id="25" name="上下箭头 24">
            <a:extLst>
              <a:ext uri="{FF2B5EF4-FFF2-40B4-BE49-F238E27FC236}">
                <a16:creationId xmlns:a16="http://schemas.microsoft.com/office/drawing/2014/main" id="{F99E0275-0E2B-8D4F-8BC6-FE81403AE050}"/>
              </a:ext>
            </a:extLst>
          </p:cNvPr>
          <p:cNvSpPr/>
          <p:nvPr/>
        </p:nvSpPr>
        <p:spPr bwMode="auto">
          <a:xfrm>
            <a:off x="1366521" y="2723609"/>
            <a:ext cx="100584" cy="338204"/>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26" name="上下箭头 25">
            <a:extLst>
              <a:ext uri="{FF2B5EF4-FFF2-40B4-BE49-F238E27FC236}">
                <a16:creationId xmlns:a16="http://schemas.microsoft.com/office/drawing/2014/main" id="{CA200A9F-C2BD-ED49-B912-1EFBA650C6F8}"/>
              </a:ext>
            </a:extLst>
          </p:cNvPr>
          <p:cNvSpPr/>
          <p:nvPr/>
        </p:nvSpPr>
        <p:spPr bwMode="auto">
          <a:xfrm>
            <a:off x="1358271" y="1797163"/>
            <a:ext cx="108834" cy="412857"/>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27" name="矩形 26">
            <a:extLst>
              <a:ext uri="{FF2B5EF4-FFF2-40B4-BE49-F238E27FC236}">
                <a16:creationId xmlns:a16="http://schemas.microsoft.com/office/drawing/2014/main" id="{E0F8B805-6C22-454B-9488-8E6D5A0149DC}"/>
              </a:ext>
            </a:extLst>
          </p:cNvPr>
          <p:cNvSpPr/>
          <p:nvPr/>
        </p:nvSpPr>
        <p:spPr>
          <a:xfrm>
            <a:off x="331998" y="1799095"/>
            <a:ext cx="1010139" cy="424732"/>
          </a:xfrm>
          <a:prstGeom prst="rect">
            <a:avLst/>
          </a:prstGeom>
        </p:spPr>
        <p:txBody>
          <a:bodyPr wrap="square">
            <a:spAutoFit/>
          </a:bodyPr>
          <a:lstStyle/>
          <a:p>
            <a:pPr>
              <a:lnSpc>
                <a:spcPct val="90000"/>
              </a:lnSpc>
            </a:pPr>
            <a:r>
              <a:rPr lang="en-US" sz="1200" dirty="0"/>
              <a:t>Product-level interaction</a:t>
            </a:r>
          </a:p>
        </p:txBody>
      </p:sp>
      <p:sp>
        <p:nvSpPr>
          <p:cNvPr id="28" name="上下箭头 27">
            <a:extLst>
              <a:ext uri="{FF2B5EF4-FFF2-40B4-BE49-F238E27FC236}">
                <a16:creationId xmlns:a16="http://schemas.microsoft.com/office/drawing/2014/main" id="{2FB269BD-A147-8E4A-BA03-0C625239BB6E}"/>
              </a:ext>
            </a:extLst>
          </p:cNvPr>
          <p:cNvSpPr/>
          <p:nvPr/>
        </p:nvSpPr>
        <p:spPr bwMode="auto">
          <a:xfrm>
            <a:off x="3927886" y="1793088"/>
            <a:ext cx="108834" cy="1264215"/>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29" name="矩形 28">
            <a:extLst>
              <a:ext uri="{FF2B5EF4-FFF2-40B4-BE49-F238E27FC236}">
                <a16:creationId xmlns:a16="http://schemas.microsoft.com/office/drawing/2014/main" id="{417C5456-4A36-4644-BE5D-A98D15161865}"/>
              </a:ext>
            </a:extLst>
          </p:cNvPr>
          <p:cNvSpPr/>
          <p:nvPr/>
        </p:nvSpPr>
        <p:spPr bwMode="auto">
          <a:xfrm>
            <a:off x="3072046" y="3806875"/>
            <a:ext cx="1879600" cy="672704"/>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30" name="矩形 29">
            <a:extLst>
              <a:ext uri="{FF2B5EF4-FFF2-40B4-BE49-F238E27FC236}">
                <a16:creationId xmlns:a16="http://schemas.microsoft.com/office/drawing/2014/main" id="{75853CAB-12FC-0549-A2E6-5BD6280B9D82}"/>
              </a:ext>
            </a:extLst>
          </p:cNvPr>
          <p:cNvSpPr/>
          <p:nvPr/>
        </p:nvSpPr>
        <p:spPr bwMode="auto">
          <a:xfrm>
            <a:off x="6497501" y="1305420"/>
            <a:ext cx="4414858" cy="482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31" name="矩形 30">
            <a:extLst>
              <a:ext uri="{FF2B5EF4-FFF2-40B4-BE49-F238E27FC236}">
                <a16:creationId xmlns:a16="http://schemas.microsoft.com/office/drawing/2014/main" id="{EFDB71E7-B336-8F4E-9C75-A10F8B096730}"/>
              </a:ext>
            </a:extLst>
          </p:cNvPr>
          <p:cNvSpPr/>
          <p:nvPr/>
        </p:nvSpPr>
        <p:spPr bwMode="auto">
          <a:xfrm>
            <a:off x="6497501" y="3075591"/>
            <a:ext cx="1659466" cy="4826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p:txBody>
      </p:sp>
      <p:sp>
        <p:nvSpPr>
          <p:cNvPr id="32" name="矩形 31">
            <a:extLst>
              <a:ext uri="{FF2B5EF4-FFF2-40B4-BE49-F238E27FC236}">
                <a16:creationId xmlns:a16="http://schemas.microsoft.com/office/drawing/2014/main" id="{65610554-4E74-544A-B292-F9B800F78EBB}"/>
              </a:ext>
            </a:extLst>
          </p:cNvPr>
          <p:cNvSpPr/>
          <p:nvPr/>
        </p:nvSpPr>
        <p:spPr bwMode="auto">
          <a:xfrm>
            <a:off x="6497501" y="3896395"/>
            <a:ext cx="1699708" cy="482600"/>
          </a:xfrm>
          <a:prstGeom prst="rect">
            <a:avLst/>
          </a:prstGeom>
          <a:solidFill>
            <a:schemeClr val="accent3">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33" name="矩形 32">
            <a:extLst>
              <a:ext uri="{FF2B5EF4-FFF2-40B4-BE49-F238E27FC236}">
                <a16:creationId xmlns:a16="http://schemas.microsoft.com/office/drawing/2014/main" id="{B3CB1583-DA3B-6749-ACC3-6D388A145B87}"/>
              </a:ext>
            </a:extLst>
          </p:cNvPr>
          <p:cNvSpPr/>
          <p:nvPr/>
        </p:nvSpPr>
        <p:spPr>
          <a:xfrm>
            <a:off x="6627430" y="3960142"/>
            <a:ext cx="1329403" cy="338554"/>
          </a:xfrm>
          <a:prstGeom prst="rect">
            <a:avLst/>
          </a:prstGeom>
        </p:spPr>
        <p:txBody>
          <a:bodyPr wrap="none">
            <a:spAutoFit/>
          </a:bodyPr>
          <a:lstStyle/>
          <a:p>
            <a:r>
              <a:rPr lang="en-US" sz="1600" dirty="0"/>
              <a:t>NOP Network</a:t>
            </a:r>
          </a:p>
        </p:txBody>
      </p:sp>
      <p:sp>
        <p:nvSpPr>
          <p:cNvPr id="34" name="矩形 33">
            <a:extLst>
              <a:ext uri="{FF2B5EF4-FFF2-40B4-BE49-F238E27FC236}">
                <a16:creationId xmlns:a16="http://schemas.microsoft.com/office/drawing/2014/main" id="{A10468DA-C2F7-BE42-BFA9-0392FD5F06FC}"/>
              </a:ext>
            </a:extLst>
          </p:cNvPr>
          <p:cNvSpPr/>
          <p:nvPr/>
        </p:nvSpPr>
        <p:spPr bwMode="auto">
          <a:xfrm>
            <a:off x="9177267" y="3951685"/>
            <a:ext cx="1587330" cy="390307"/>
          </a:xfrm>
          <a:prstGeom prst="rect">
            <a:avLst/>
          </a:prstGeom>
          <a:solidFill>
            <a:schemeClr val="accent3">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35" name="矩形 34">
            <a:extLst>
              <a:ext uri="{FF2B5EF4-FFF2-40B4-BE49-F238E27FC236}">
                <a16:creationId xmlns:a16="http://schemas.microsoft.com/office/drawing/2014/main" id="{EAE2B5BE-A08D-C04F-A7CA-4FE8BBE45C8B}"/>
              </a:ext>
            </a:extLst>
          </p:cNvPr>
          <p:cNvSpPr/>
          <p:nvPr/>
        </p:nvSpPr>
        <p:spPr>
          <a:xfrm>
            <a:off x="9684962" y="4038666"/>
            <a:ext cx="590225" cy="268920"/>
          </a:xfrm>
          <a:prstGeom prst="rect">
            <a:avLst/>
          </a:prstGeom>
        </p:spPr>
        <p:txBody>
          <a:bodyPr wrap="none">
            <a:spAutoFit/>
          </a:bodyPr>
          <a:lstStyle/>
          <a:p>
            <a:pPr algn="ctr">
              <a:lnSpc>
                <a:spcPct val="80000"/>
              </a:lnSpc>
            </a:pPr>
            <a:r>
              <a:rPr lang="en-US" sz="1400" dirty="0"/>
              <a:t>SNPN</a:t>
            </a:r>
          </a:p>
        </p:txBody>
      </p:sp>
      <p:sp>
        <p:nvSpPr>
          <p:cNvPr id="36" name="矩形 35">
            <a:extLst>
              <a:ext uri="{FF2B5EF4-FFF2-40B4-BE49-F238E27FC236}">
                <a16:creationId xmlns:a16="http://schemas.microsoft.com/office/drawing/2014/main" id="{7F7D2BBB-5937-F24C-B2CC-3A423D352BA9}"/>
              </a:ext>
            </a:extLst>
          </p:cNvPr>
          <p:cNvSpPr/>
          <p:nvPr/>
        </p:nvSpPr>
        <p:spPr>
          <a:xfrm>
            <a:off x="6865174" y="3138470"/>
            <a:ext cx="931665" cy="338554"/>
          </a:xfrm>
          <a:prstGeom prst="rect">
            <a:avLst/>
          </a:prstGeom>
        </p:spPr>
        <p:txBody>
          <a:bodyPr wrap="none">
            <a:spAutoFit/>
          </a:bodyPr>
          <a:lstStyle/>
          <a:p>
            <a:r>
              <a:rPr lang="en-US" sz="1600" dirty="0"/>
              <a:t>NOP OSS</a:t>
            </a:r>
          </a:p>
        </p:txBody>
      </p:sp>
      <p:sp>
        <p:nvSpPr>
          <p:cNvPr id="37" name="矩形 36">
            <a:extLst>
              <a:ext uri="{FF2B5EF4-FFF2-40B4-BE49-F238E27FC236}">
                <a16:creationId xmlns:a16="http://schemas.microsoft.com/office/drawing/2014/main" id="{FB91C5E9-1E03-C144-BFDA-175DE1911B10}"/>
              </a:ext>
            </a:extLst>
          </p:cNvPr>
          <p:cNvSpPr/>
          <p:nvPr/>
        </p:nvSpPr>
        <p:spPr bwMode="auto">
          <a:xfrm>
            <a:off x="6497501" y="2228309"/>
            <a:ext cx="1659466" cy="4826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p:txBody>
      </p:sp>
      <p:sp>
        <p:nvSpPr>
          <p:cNvPr id="38" name="矩形 37">
            <a:extLst>
              <a:ext uri="{FF2B5EF4-FFF2-40B4-BE49-F238E27FC236}">
                <a16:creationId xmlns:a16="http://schemas.microsoft.com/office/drawing/2014/main" id="{AD380001-D477-6C41-9D44-921D266F9349}"/>
              </a:ext>
            </a:extLst>
          </p:cNvPr>
          <p:cNvSpPr/>
          <p:nvPr/>
        </p:nvSpPr>
        <p:spPr>
          <a:xfrm>
            <a:off x="6865174" y="2291188"/>
            <a:ext cx="907621" cy="338554"/>
          </a:xfrm>
          <a:prstGeom prst="rect">
            <a:avLst/>
          </a:prstGeom>
        </p:spPr>
        <p:txBody>
          <a:bodyPr wrap="none">
            <a:spAutoFit/>
          </a:bodyPr>
          <a:lstStyle/>
          <a:p>
            <a:r>
              <a:rPr lang="en-US" sz="1600" dirty="0"/>
              <a:t>NOP BSS</a:t>
            </a:r>
          </a:p>
        </p:txBody>
      </p:sp>
      <p:sp>
        <p:nvSpPr>
          <p:cNvPr id="39" name="矩形 38">
            <a:extLst>
              <a:ext uri="{FF2B5EF4-FFF2-40B4-BE49-F238E27FC236}">
                <a16:creationId xmlns:a16="http://schemas.microsoft.com/office/drawing/2014/main" id="{E2A314D9-DC6D-8C44-B599-FDF9F67BF192}"/>
              </a:ext>
            </a:extLst>
          </p:cNvPr>
          <p:cNvSpPr/>
          <p:nvPr/>
        </p:nvSpPr>
        <p:spPr bwMode="auto">
          <a:xfrm>
            <a:off x="9081002" y="3075591"/>
            <a:ext cx="1761572" cy="4826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1000" dirty="0">
              <a:latin typeface="Arial" charset="0"/>
            </a:endParaRPr>
          </a:p>
        </p:txBody>
      </p:sp>
      <p:sp>
        <p:nvSpPr>
          <p:cNvPr id="40" name="矩形 39">
            <a:extLst>
              <a:ext uri="{FF2B5EF4-FFF2-40B4-BE49-F238E27FC236}">
                <a16:creationId xmlns:a16="http://schemas.microsoft.com/office/drawing/2014/main" id="{0F93B331-717E-9542-BA74-992FAB5357C7}"/>
              </a:ext>
            </a:extLst>
          </p:cNvPr>
          <p:cNvSpPr/>
          <p:nvPr/>
        </p:nvSpPr>
        <p:spPr>
          <a:xfrm>
            <a:off x="9274939" y="3138470"/>
            <a:ext cx="1397114" cy="338554"/>
          </a:xfrm>
          <a:prstGeom prst="rect">
            <a:avLst/>
          </a:prstGeom>
        </p:spPr>
        <p:txBody>
          <a:bodyPr wrap="none">
            <a:spAutoFit/>
          </a:bodyPr>
          <a:lstStyle/>
          <a:p>
            <a:r>
              <a:rPr lang="en-US" sz="1600" dirty="0"/>
              <a:t>Dedicated OSS</a:t>
            </a:r>
          </a:p>
        </p:txBody>
      </p:sp>
      <p:sp>
        <p:nvSpPr>
          <p:cNvPr id="41" name="左右箭头 40">
            <a:extLst>
              <a:ext uri="{FF2B5EF4-FFF2-40B4-BE49-F238E27FC236}">
                <a16:creationId xmlns:a16="http://schemas.microsoft.com/office/drawing/2014/main" id="{6E9EBF59-DFC6-9C49-A962-D1CF19374304}"/>
              </a:ext>
            </a:extLst>
          </p:cNvPr>
          <p:cNvSpPr/>
          <p:nvPr/>
        </p:nvSpPr>
        <p:spPr bwMode="auto">
          <a:xfrm>
            <a:off x="8164512" y="3252547"/>
            <a:ext cx="916490" cy="136643"/>
          </a:xfrm>
          <a:prstGeom prst="leftRight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42" name="上下箭头 41">
            <a:extLst>
              <a:ext uri="{FF2B5EF4-FFF2-40B4-BE49-F238E27FC236}">
                <a16:creationId xmlns:a16="http://schemas.microsoft.com/office/drawing/2014/main" id="{4CF4E5A4-7BD0-5B42-AC4A-B08823FDAD58}"/>
              </a:ext>
            </a:extLst>
          </p:cNvPr>
          <p:cNvSpPr/>
          <p:nvPr/>
        </p:nvSpPr>
        <p:spPr bwMode="auto">
          <a:xfrm>
            <a:off x="7330282" y="3549047"/>
            <a:ext cx="100584" cy="338204"/>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43" name="上下箭头 42">
            <a:extLst>
              <a:ext uri="{FF2B5EF4-FFF2-40B4-BE49-F238E27FC236}">
                <a16:creationId xmlns:a16="http://schemas.microsoft.com/office/drawing/2014/main" id="{D8A8EBB6-75D5-4F40-9198-7572B9080AF0}"/>
              </a:ext>
            </a:extLst>
          </p:cNvPr>
          <p:cNvSpPr/>
          <p:nvPr/>
        </p:nvSpPr>
        <p:spPr bwMode="auto">
          <a:xfrm>
            <a:off x="9906440" y="3562875"/>
            <a:ext cx="100584" cy="338204"/>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44" name="矩形 43">
            <a:extLst>
              <a:ext uri="{FF2B5EF4-FFF2-40B4-BE49-F238E27FC236}">
                <a16:creationId xmlns:a16="http://schemas.microsoft.com/office/drawing/2014/main" id="{304DAA09-8D01-9B4D-8F93-8F42E3AE4B00}"/>
              </a:ext>
            </a:extLst>
          </p:cNvPr>
          <p:cNvSpPr/>
          <p:nvPr/>
        </p:nvSpPr>
        <p:spPr>
          <a:xfrm>
            <a:off x="7885359" y="1373834"/>
            <a:ext cx="1689693" cy="338554"/>
          </a:xfrm>
          <a:prstGeom prst="rect">
            <a:avLst/>
          </a:prstGeom>
        </p:spPr>
        <p:txBody>
          <a:bodyPr wrap="none">
            <a:spAutoFit/>
          </a:bodyPr>
          <a:lstStyle/>
          <a:p>
            <a:r>
              <a:rPr lang="en-US" sz="1600" dirty="0"/>
              <a:t>Vertical customer</a:t>
            </a:r>
          </a:p>
        </p:txBody>
      </p:sp>
      <p:sp>
        <p:nvSpPr>
          <p:cNvPr id="45" name="上下箭头 44">
            <a:extLst>
              <a:ext uri="{FF2B5EF4-FFF2-40B4-BE49-F238E27FC236}">
                <a16:creationId xmlns:a16="http://schemas.microsoft.com/office/drawing/2014/main" id="{3603EEB7-8F2A-2A42-93A4-0EE0A582D4CA}"/>
              </a:ext>
            </a:extLst>
          </p:cNvPr>
          <p:cNvSpPr/>
          <p:nvPr/>
        </p:nvSpPr>
        <p:spPr bwMode="auto">
          <a:xfrm>
            <a:off x="7327234" y="2723609"/>
            <a:ext cx="100584" cy="338204"/>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46" name="上下箭头 45">
            <a:extLst>
              <a:ext uri="{FF2B5EF4-FFF2-40B4-BE49-F238E27FC236}">
                <a16:creationId xmlns:a16="http://schemas.microsoft.com/office/drawing/2014/main" id="{5C19D040-BA2B-7A45-BAFF-6C0F554E60FA}"/>
              </a:ext>
            </a:extLst>
          </p:cNvPr>
          <p:cNvSpPr/>
          <p:nvPr/>
        </p:nvSpPr>
        <p:spPr bwMode="auto">
          <a:xfrm>
            <a:off x="7318984" y="1797163"/>
            <a:ext cx="108834" cy="412857"/>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47" name="矩形 46">
            <a:extLst>
              <a:ext uri="{FF2B5EF4-FFF2-40B4-BE49-F238E27FC236}">
                <a16:creationId xmlns:a16="http://schemas.microsoft.com/office/drawing/2014/main" id="{A3DC2F86-C267-E04C-8B7B-86B54CB2A3E3}"/>
              </a:ext>
            </a:extLst>
          </p:cNvPr>
          <p:cNvSpPr/>
          <p:nvPr/>
        </p:nvSpPr>
        <p:spPr>
          <a:xfrm>
            <a:off x="6292711" y="1799095"/>
            <a:ext cx="1010139" cy="424732"/>
          </a:xfrm>
          <a:prstGeom prst="rect">
            <a:avLst/>
          </a:prstGeom>
        </p:spPr>
        <p:txBody>
          <a:bodyPr wrap="square">
            <a:spAutoFit/>
          </a:bodyPr>
          <a:lstStyle/>
          <a:p>
            <a:pPr>
              <a:lnSpc>
                <a:spcPct val="90000"/>
              </a:lnSpc>
            </a:pPr>
            <a:r>
              <a:rPr lang="en-US" sz="1200" dirty="0"/>
              <a:t>Product-level interaction</a:t>
            </a:r>
          </a:p>
        </p:txBody>
      </p:sp>
      <p:sp>
        <p:nvSpPr>
          <p:cNvPr id="48" name="上下箭头 47">
            <a:extLst>
              <a:ext uri="{FF2B5EF4-FFF2-40B4-BE49-F238E27FC236}">
                <a16:creationId xmlns:a16="http://schemas.microsoft.com/office/drawing/2014/main" id="{6BEEF830-DE34-B44F-9C96-FDD0681CA273}"/>
              </a:ext>
            </a:extLst>
          </p:cNvPr>
          <p:cNvSpPr/>
          <p:nvPr/>
        </p:nvSpPr>
        <p:spPr bwMode="auto">
          <a:xfrm>
            <a:off x="9888599" y="1793088"/>
            <a:ext cx="108834" cy="1264215"/>
          </a:xfrm>
          <a:prstGeom prst="up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49" name="矩形 48">
            <a:extLst>
              <a:ext uri="{FF2B5EF4-FFF2-40B4-BE49-F238E27FC236}">
                <a16:creationId xmlns:a16="http://schemas.microsoft.com/office/drawing/2014/main" id="{1CF9AD9D-E40E-FF45-BD8E-CDC5CE78D91C}"/>
              </a:ext>
            </a:extLst>
          </p:cNvPr>
          <p:cNvSpPr/>
          <p:nvPr/>
        </p:nvSpPr>
        <p:spPr bwMode="auto">
          <a:xfrm>
            <a:off x="9032759" y="3806875"/>
            <a:ext cx="1879600" cy="672704"/>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50" name="矩形 49">
            <a:extLst>
              <a:ext uri="{FF2B5EF4-FFF2-40B4-BE49-F238E27FC236}">
                <a16:creationId xmlns:a16="http://schemas.microsoft.com/office/drawing/2014/main" id="{F00C9B7C-39B2-8149-B077-068752A1D83C}"/>
              </a:ext>
            </a:extLst>
          </p:cNvPr>
          <p:cNvSpPr/>
          <p:nvPr/>
        </p:nvSpPr>
        <p:spPr>
          <a:xfrm>
            <a:off x="4076996" y="2196758"/>
            <a:ext cx="1083849" cy="424732"/>
          </a:xfrm>
          <a:prstGeom prst="rect">
            <a:avLst/>
          </a:prstGeom>
        </p:spPr>
        <p:txBody>
          <a:bodyPr wrap="square">
            <a:spAutoFit/>
          </a:bodyPr>
          <a:lstStyle/>
          <a:p>
            <a:pPr>
              <a:lnSpc>
                <a:spcPct val="90000"/>
              </a:lnSpc>
            </a:pPr>
            <a:r>
              <a:rPr lang="en-US" sz="1200" dirty="0"/>
              <a:t>Exposed</a:t>
            </a:r>
            <a:r>
              <a:rPr lang="zh-CN" altLang="en-US" sz="1200" dirty="0"/>
              <a:t> </a:t>
            </a:r>
            <a:r>
              <a:rPr lang="en-US" altLang="zh-CN" sz="1200" dirty="0" err="1"/>
              <a:t>MnS</a:t>
            </a:r>
            <a:r>
              <a:rPr lang="zh-CN" altLang="en-US" sz="1200" dirty="0"/>
              <a:t> </a:t>
            </a:r>
            <a:r>
              <a:rPr lang="en-US" sz="1200" dirty="0"/>
              <a:t>interaction</a:t>
            </a:r>
          </a:p>
        </p:txBody>
      </p:sp>
      <p:sp>
        <p:nvSpPr>
          <p:cNvPr id="51" name="矩形 50">
            <a:extLst>
              <a:ext uri="{FF2B5EF4-FFF2-40B4-BE49-F238E27FC236}">
                <a16:creationId xmlns:a16="http://schemas.microsoft.com/office/drawing/2014/main" id="{AEC1271A-91EB-734A-A473-56C1A779D8BF}"/>
              </a:ext>
            </a:extLst>
          </p:cNvPr>
          <p:cNvSpPr/>
          <p:nvPr/>
        </p:nvSpPr>
        <p:spPr>
          <a:xfrm>
            <a:off x="10003683" y="2196758"/>
            <a:ext cx="1083849" cy="424732"/>
          </a:xfrm>
          <a:prstGeom prst="rect">
            <a:avLst/>
          </a:prstGeom>
        </p:spPr>
        <p:txBody>
          <a:bodyPr wrap="square">
            <a:spAutoFit/>
          </a:bodyPr>
          <a:lstStyle/>
          <a:p>
            <a:pPr>
              <a:lnSpc>
                <a:spcPct val="90000"/>
              </a:lnSpc>
            </a:pPr>
            <a:r>
              <a:rPr lang="en-US" sz="1200" dirty="0"/>
              <a:t>Exposed</a:t>
            </a:r>
            <a:r>
              <a:rPr lang="zh-CN" altLang="en-US" sz="1200" dirty="0"/>
              <a:t> </a:t>
            </a:r>
            <a:r>
              <a:rPr lang="en-US" altLang="zh-CN" sz="1200" dirty="0" err="1"/>
              <a:t>MnS</a:t>
            </a:r>
            <a:r>
              <a:rPr lang="zh-CN" altLang="en-US" sz="1200" dirty="0"/>
              <a:t> </a:t>
            </a:r>
            <a:r>
              <a:rPr lang="en-US" sz="1200" dirty="0"/>
              <a:t>interaction</a:t>
            </a:r>
          </a:p>
        </p:txBody>
      </p:sp>
      <p:sp>
        <p:nvSpPr>
          <p:cNvPr id="52" name="内容占位符 1">
            <a:extLst>
              <a:ext uri="{FF2B5EF4-FFF2-40B4-BE49-F238E27FC236}">
                <a16:creationId xmlns:a16="http://schemas.microsoft.com/office/drawing/2014/main" id="{D579E15D-6FB4-9B4E-B2BE-2EBA7F5C776E}"/>
              </a:ext>
            </a:extLst>
          </p:cNvPr>
          <p:cNvSpPr txBox="1">
            <a:spLocks/>
          </p:cNvSpPr>
          <p:nvPr/>
        </p:nvSpPr>
        <p:spPr bwMode="auto">
          <a:xfrm>
            <a:off x="78338" y="4477448"/>
            <a:ext cx="5987415" cy="1723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3"/>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4"/>
              </a:buBlip>
              <a:defRPr sz="3200">
                <a:solidFill>
                  <a:schemeClr val="tx1"/>
                </a:solidFill>
                <a:latin typeface="+mn-lt"/>
              </a:defRPr>
            </a:lvl2pPr>
            <a:lvl3pPr marL="1522413" indent="-303213" algn="l" rtl="0" eaLnBrk="0" fontAlgn="base" hangingPunct="0">
              <a:spcBef>
                <a:spcPct val="20000"/>
              </a:spcBef>
              <a:spcAft>
                <a:spcPct val="0"/>
              </a:spcAft>
              <a:buBlip>
                <a:blip r:embed="rId5"/>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608013" lvl="1" indent="-608013" eaLnBrk="1" hangingPunct="1">
              <a:buFontTx/>
              <a:buBlip>
                <a:blip r:embed="rId3"/>
              </a:buBlip>
            </a:pPr>
            <a:r>
              <a:rPr lang="en-US" altLang="zh-CN" sz="1600" dirty="0"/>
              <a:t>PNI-NPN as dedicated resources to vertical</a:t>
            </a:r>
            <a:endParaRPr lang="en-US" altLang="zh-CN" sz="1600" kern="1200" dirty="0">
              <a:ea typeface="+mn-ea"/>
              <a:cs typeface="+mn-cs"/>
            </a:endParaRPr>
          </a:p>
          <a:p>
            <a:pPr lvl="1" algn="just"/>
            <a:r>
              <a:rPr lang="fr-FR" altLang="zh-CN" sz="1400" dirty="0"/>
              <a:t>the MnS exposure may still go through Operator's management system if the network resources of the PNI-NPN is shared resources. However, there may have another case where the network resource of PNI-NPN is delicately allocated to the Vertical customer. In this case, the customer may have its own management system to manage the network resources and the MnS exposure can comes from OSS directly. </a:t>
            </a:r>
            <a:endParaRPr lang="en-US" altLang="zh-CN" sz="1600" kern="1200" dirty="0">
              <a:solidFill>
                <a:prstClr val="black"/>
              </a:solidFill>
              <a:ea typeface="+mn-ea"/>
              <a:cs typeface="+mn-cs"/>
            </a:endParaRPr>
          </a:p>
        </p:txBody>
      </p:sp>
      <p:sp>
        <p:nvSpPr>
          <p:cNvPr id="53" name="内容占位符 1">
            <a:extLst>
              <a:ext uri="{FF2B5EF4-FFF2-40B4-BE49-F238E27FC236}">
                <a16:creationId xmlns:a16="http://schemas.microsoft.com/office/drawing/2014/main" id="{4BFEC74B-FAEF-364F-A221-03E2153BE662}"/>
              </a:ext>
            </a:extLst>
          </p:cNvPr>
          <p:cNvSpPr txBox="1">
            <a:spLocks/>
          </p:cNvSpPr>
          <p:nvPr/>
        </p:nvSpPr>
        <p:spPr bwMode="auto">
          <a:xfrm>
            <a:off x="5923896" y="4485263"/>
            <a:ext cx="5987414" cy="2122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3"/>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4"/>
              </a:buBlip>
              <a:defRPr sz="3200">
                <a:solidFill>
                  <a:schemeClr val="tx1"/>
                </a:solidFill>
                <a:latin typeface="+mn-lt"/>
              </a:defRPr>
            </a:lvl2pPr>
            <a:lvl3pPr marL="1522413" indent="-303213" algn="l" rtl="0" eaLnBrk="0" fontAlgn="base" hangingPunct="0">
              <a:spcBef>
                <a:spcPct val="20000"/>
              </a:spcBef>
              <a:spcAft>
                <a:spcPct val="0"/>
              </a:spcAft>
              <a:buBlip>
                <a:blip r:embed="rId5"/>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608013" lvl="1" indent="-608013" eaLnBrk="1" hangingPunct="1">
              <a:buFontTx/>
              <a:buBlip>
                <a:blip r:embed="rId3"/>
              </a:buBlip>
            </a:pPr>
            <a:r>
              <a:rPr lang="en-US" altLang="zh-CN" sz="1600" dirty="0"/>
              <a:t>SNPN with </a:t>
            </a:r>
            <a:r>
              <a:rPr lang="en-US" altLang="zh-CN" sz="1600" dirty="0" smtClean="0"/>
              <a:t>dedicated </a:t>
            </a:r>
            <a:r>
              <a:rPr lang="en-US" altLang="zh-CN" sz="1600" dirty="0"/>
              <a:t>OSS provided by Operator</a:t>
            </a:r>
          </a:p>
          <a:p>
            <a:pPr lvl="1" algn="just"/>
            <a:r>
              <a:rPr lang="en-US" altLang="zh-CN" sz="1400" kern="0" dirty="0">
                <a:solidFill>
                  <a:prstClr val="black"/>
                </a:solidFill>
              </a:rPr>
              <a:t>The vertical has its own SNPN. T</a:t>
            </a:r>
            <a:r>
              <a:rPr lang="en-US" altLang="zh-CN" sz="1400" dirty="0"/>
              <a:t>he dedicated OSS can a part of the hard isolation of NOP OSS</a:t>
            </a:r>
            <a:r>
              <a:rPr lang="zh-CN" altLang="en-US" sz="1400" dirty="0"/>
              <a:t>（</a:t>
            </a:r>
            <a:r>
              <a:rPr lang="en-US" altLang="zh-CN" sz="1400" dirty="0"/>
              <a:t>e.g. the performance monitoring of network equipment still belongs to NOP OSS</a:t>
            </a:r>
            <a:r>
              <a:rPr lang="zh-CN" altLang="en-US" sz="1400" dirty="0"/>
              <a:t>，</a:t>
            </a:r>
            <a:r>
              <a:rPr lang="en-US" altLang="zh-CN" sz="1400" dirty="0"/>
              <a:t>network slice management belongs to dedicated OSS</a:t>
            </a:r>
            <a:r>
              <a:rPr lang="zh-CN" altLang="en-US" sz="1400" dirty="0"/>
              <a:t>）</a:t>
            </a:r>
            <a:r>
              <a:rPr lang="en-US" altLang="zh-CN" sz="1400" dirty="0"/>
              <a:t>. </a:t>
            </a:r>
            <a:r>
              <a:rPr lang="en-US" altLang="zh-CN" sz="1400" kern="0" dirty="0">
                <a:solidFill>
                  <a:prstClr val="black"/>
                </a:solidFill>
              </a:rPr>
              <a:t>In this case ,</a:t>
            </a:r>
            <a:r>
              <a:rPr lang="fr-FR" altLang="zh-CN" sz="1400" kern="0" dirty="0">
                <a:solidFill>
                  <a:prstClr val="black"/>
                </a:solidFill>
              </a:rPr>
              <a:t> the customer have its </a:t>
            </a:r>
            <a:r>
              <a:rPr lang="fr-FR" altLang="zh-CN" sz="1400" kern="0" dirty="0" smtClean="0">
                <a:solidFill>
                  <a:prstClr val="black"/>
                </a:solidFill>
              </a:rPr>
              <a:t>contract </a:t>
            </a:r>
            <a:r>
              <a:rPr lang="fr-FR" altLang="zh-CN" sz="1400" kern="0" dirty="0">
                <a:solidFill>
                  <a:prstClr val="black"/>
                </a:solidFill>
              </a:rPr>
              <a:t>with the Operator. </a:t>
            </a:r>
            <a:r>
              <a:rPr lang="fr-FR" altLang="zh-CN" sz="1400" kern="0" dirty="0" smtClean="0">
                <a:solidFill>
                  <a:prstClr val="black"/>
                </a:solidFill>
              </a:rPr>
              <a:t>After that</a:t>
            </a:r>
            <a:r>
              <a:rPr lang="fr-FR" altLang="zh-CN" sz="1400" kern="0" dirty="0">
                <a:solidFill>
                  <a:prstClr val="black"/>
                </a:solidFill>
              </a:rPr>
              <a:t>,  the MnS exposure comes from OSS.</a:t>
            </a:r>
            <a:endParaRPr lang="en-US" altLang="zh-CN" sz="1400" kern="0" dirty="0">
              <a:solidFill>
                <a:prstClr val="black"/>
              </a:solidFill>
            </a:endParaRPr>
          </a:p>
        </p:txBody>
      </p:sp>
    </p:spTree>
    <p:extLst>
      <p:ext uri="{BB962C8B-B14F-4D97-AF65-F5344CB8AC3E}">
        <p14:creationId xmlns:p14="http://schemas.microsoft.com/office/powerpoint/2010/main" val="2484230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226733" y="295753"/>
            <a:ext cx="6055255" cy="672704"/>
          </a:xfrm>
        </p:spPr>
        <p:txBody>
          <a:bodyPr/>
          <a:lstStyle/>
          <a:p>
            <a:r>
              <a:rPr lang="en-US" altLang="zh-CN" dirty="0"/>
              <a:t>Issues</a:t>
            </a:r>
            <a:r>
              <a:rPr lang="zh-CN" altLang="en-US" dirty="0"/>
              <a:t> </a:t>
            </a:r>
            <a:r>
              <a:rPr lang="en-US" altLang="zh-CN" dirty="0"/>
              <a:t>on Exposure via BSS</a:t>
            </a:r>
            <a:endParaRPr lang="zh-CN" altLang="en-US" dirty="0"/>
          </a:p>
        </p:txBody>
      </p:sp>
      <p:sp>
        <p:nvSpPr>
          <p:cNvPr id="6" name="矩形 5">
            <a:extLst>
              <a:ext uri="{FF2B5EF4-FFF2-40B4-BE49-F238E27FC236}">
                <a16:creationId xmlns:a16="http://schemas.microsoft.com/office/drawing/2014/main" id="{52031E95-FD3C-B54D-A2CD-F03E6FA4F3B2}"/>
              </a:ext>
            </a:extLst>
          </p:cNvPr>
          <p:cNvSpPr/>
          <p:nvPr/>
        </p:nvSpPr>
        <p:spPr>
          <a:xfrm>
            <a:off x="5384801" y="1858423"/>
            <a:ext cx="6554270" cy="2714589"/>
          </a:xfrm>
          <a:prstGeom prst="rect">
            <a:avLst/>
          </a:prstGeom>
        </p:spPr>
        <p:txBody>
          <a:bodyPr wrap="square">
            <a:spAutoFit/>
          </a:bodyPr>
          <a:lstStyle/>
          <a:p>
            <a:pPr marL="608013" lvl="1" indent="-608013">
              <a:buBlip>
                <a:blip r:embed="rId2"/>
              </a:buBlip>
            </a:pPr>
            <a:r>
              <a:rPr lang="en-US" altLang="zh-CN" sz="2000" dirty="0"/>
              <a:t>exposure  trust gateway/middleware(e.g. CAPIF)</a:t>
            </a:r>
          </a:p>
          <a:p>
            <a:pPr marL="989013" lvl="1" indent="-379413" algn="just" eaLnBrk="0" fontAlgn="base" hangingPunct="0">
              <a:spcBef>
                <a:spcPct val="20000"/>
              </a:spcBef>
              <a:spcAft>
                <a:spcPct val="0"/>
              </a:spcAft>
              <a:buClr>
                <a:srgbClr val="C00000"/>
              </a:buClr>
              <a:buBlip>
                <a:blip r:embed="rId3"/>
              </a:buBlip>
            </a:pPr>
            <a:r>
              <a:rPr lang="en-US" altLang="zh-CN" sz="1600" dirty="0">
                <a:solidFill>
                  <a:prstClr val="black"/>
                </a:solidFill>
              </a:rPr>
              <a:t>CAPIF core function,</a:t>
            </a:r>
            <a:r>
              <a:rPr lang="zh-CN" altLang="en-US" sz="1600" dirty="0">
                <a:solidFill>
                  <a:prstClr val="black"/>
                </a:solidFill>
              </a:rPr>
              <a:t> </a:t>
            </a:r>
            <a:r>
              <a:rPr lang="en-US" altLang="zh-CN" sz="1600" dirty="0">
                <a:solidFill>
                  <a:prstClr val="black"/>
                </a:solidFill>
              </a:rPr>
              <a:t>as the</a:t>
            </a:r>
            <a:r>
              <a:rPr lang="zh-CN" altLang="en-US" sz="1600" dirty="0">
                <a:solidFill>
                  <a:prstClr val="black"/>
                </a:solidFill>
              </a:rPr>
              <a:t> </a:t>
            </a:r>
            <a:r>
              <a:rPr lang="en-US" altLang="zh-CN" sz="1600" dirty="0">
                <a:solidFill>
                  <a:prstClr val="black"/>
                </a:solidFill>
              </a:rPr>
              <a:t>trust</a:t>
            </a:r>
            <a:r>
              <a:rPr lang="zh-CN" altLang="en-US" sz="1600" dirty="0">
                <a:solidFill>
                  <a:prstClr val="black"/>
                </a:solidFill>
              </a:rPr>
              <a:t> </a:t>
            </a:r>
            <a:r>
              <a:rPr lang="en-US" altLang="zh-CN" sz="1600" dirty="0">
                <a:solidFill>
                  <a:prstClr val="black"/>
                </a:solidFill>
              </a:rPr>
              <a:t>gateway/middleware</a:t>
            </a:r>
            <a:r>
              <a:rPr lang="zh-CN" altLang="en-US" sz="1600" dirty="0">
                <a:solidFill>
                  <a:prstClr val="black"/>
                </a:solidFill>
              </a:rPr>
              <a:t> </a:t>
            </a:r>
            <a:r>
              <a:rPr lang="en-US" altLang="zh-CN" sz="1600" dirty="0">
                <a:solidFill>
                  <a:prstClr val="black"/>
                </a:solidFill>
              </a:rPr>
              <a:t>(e.g.</a:t>
            </a:r>
            <a:r>
              <a:rPr lang="zh-CN" altLang="en-US" sz="1600" dirty="0">
                <a:solidFill>
                  <a:prstClr val="black"/>
                </a:solidFill>
              </a:rPr>
              <a:t> </a:t>
            </a:r>
            <a:r>
              <a:rPr lang="en-US" altLang="zh-CN" sz="1600" dirty="0">
                <a:solidFill>
                  <a:prstClr val="black"/>
                </a:solidFill>
              </a:rPr>
              <a:t>CAPIF), can interact</a:t>
            </a:r>
            <a:r>
              <a:rPr lang="zh-CN" altLang="en-US" sz="1600" dirty="0">
                <a:solidFill>
                  <a:prstClr val="black"/>
                </a:solidFill>
              </a:rPr>
              <a:t> </a:t>
            </a:r>
            <a:r>
              <a:rPr lang="en-US" altLang="zh-CN" sz="1600" dirty="0">
                <a:solidFill>
                  <a:prstClr val="black"/>
                </a:solidFill>
              </a:rPr>
              <a:t>directly</a:t>
            </a:r>
            <a:r>
              <a:rPr lang="zh-CN" altLang="en-US" sz="1600" dirty="0">
                <a:solidFill>
                  <a:prstClr val="black"/>
                </a:solidFill>
              </a:rPr>
              <a:t> </a:t>
            </a:r>
            <a:r>
              <a:rPr lang="en-US" altLang="zh-CN" sz="1600" dirty="0">
                <a:solidFill>
                  <a:prstClr val="black"/>
                </a:solidFill>
              </a:rPr>
              <a:t>with</a:t>
            </a:r>
            <a:r>
              <a:rPr lang="zh-CN" altLang="en-US" sz="1600" dirty="0">
                <a:solidFill>
                  <a:prstClr val="black"/>
                </a:solidFill>
              </a:rPr>
              <a:t> </a:t>
            </a:r>
            <a:r>
              <a:rPr lang="en-US" altLang="zh-CN" sz="1600" dirty="0">
                <a:solidFill>
                  <a:prstClr val="black"/>
                </a:solidFill>
              </a:rPr>
              <a:t>the</a:t>
            </a:r>
            <a:r>
              <a:rPr lang="zh-CN" altLang="en-US" sz="1600" dirty="0">
                <a:solidFill>
                  <a:prstClr val="black"/>
                </a:solidFill>
              </a:rPr>
              <a:t> </a:t>
            </a:r>
            <a:r>
              <a:rPr lang="en-US" altLang="zh-CN" sz="1600" dirty="0">
                <a:solidFill>
                  <a:prstClr val="black"/>
                </a:solidFill>
              </a:rPr>
              <a:t>exposure</a:t>
            </a:r>
            <a:r>
              <a:rPr lang="zh-CN" altLang="en-US" sz="1600" dirty="0">
                <a:solidFill>
                  <a:prstClr val="black"/>
                </a:solidFill>
              </a:rPr>
              <a:t> </a:t>
            </a:r>
            <a:r>
              <a:rPr lang="en-US" altLang="zh-CN" sz="1600" dirty="0">
                <a:solidFill>
                  <a:prstClr val="black"/>
                </a:solidFill>
              </a:rPr>
              <a:t>interface from NEF</a:t>
            </a:r>
            <a:r>
              <a:rPr lang="zh-CN" altLang="en-US" sz="1600" dirty="0">
                <a:solidFill>
                  <a:prstClr val="black"/>
                </a:solidFill>
              </a:rPr>
              <a:t> </a:t>
            </a:r>
            <a:r>
              <a:rPr lang="en-US" altLang="zh-CN" sz="1600" dirty="0">
                <a:solidFill>
                  <a:prstClr val="black"/>
                </a:solidFill>
              </a:rPr>
              <a:t>defined</a:t>
            </a:r>
            <a:r>
              <a:rPr lang="zh-CN" altLang="en-US" sz="1600" dirty="0">
                <a:solidFill>
                  <a:prstClr val="black"/>
                </a:solidFill>
              </a:rPr>
              <a:t> </a:t>
            </a:r>
            <a:r>
              <a:rPr lang="en-US" altLang="zh-CN" sz="1600" dirty="0">
                <a:solidFill>
                  <a:prstClr val="black"/>
                </a:solidFill>
              </a:rPr>
              <a:t>in</a:t>
            </a:r>
            <a:r>
              <a:rPr lang="zh-CN" altLang="en-US" sz="1600" dirty="0">
                <a:solidFill>
                  <a:prstClr val="black"/>
                </a:solidFill>
              </a:rPr>
              <a:t> </a:t>
            </a:r>
            <a:r>
              <a:rPr lang="en-US" altLang="zh-CN" sz="1600" dirty="0">
                <a:solidFill>
                  <a:prstClr val="black"/>
                </a:solidFill>
              </a:rPr>
              <a:t>SA2</a:t>
            </a:r>
            <a:r>
              <a:rPr lang="zh-CN" altLang="en-US" sz="1600" dirty="0">
                <a:solidFill>
                  <a:prstClr val="black"/>
                </a:solidFill>
              </a:rPr>
              <a:t> </a:t>
            </a:r>
            <a:r>
              <a:rPr lang="en-US" altLang="zh-CN" sz="1600" dirty="0">
                <a:solidFill>
                  <a:prstClr val="black"/>
                </a:solidFill>
              </a:rPr>
              <a:t>and</a:t>
            </a:r>
            <a:r>
              <a:rPr lang="zh-CN" altLang="en-US" sz="1600" dirty="0">
                <a:solidFill>
                  <a:prstClr val="black"/>
                </a:solidFill>
              </a:rPr>
              <a:t> </a:t>
            </a:r>
            <a:r>
              <a:rPr lang="en-US" altLang="zh-CN" sz="1600" dirty="0">
                <a:solidFill>
                  <a:prstClr val="black"/>
                </a:solidFill>
              </a:rPr>
              <a:t>get</a:t>
            </a:r>
            <a:r>
              <a:rPr lang="zh-CN" altLang="en-US" sz="1600" dirty="0">
                <a:solidFill>
                  <a:prstClr val="black"/>
                </a:solidFill>
              </a:rPr>
              <a:t> </a:t>
            </a:r>
            <a:r>
              <a:rPr lang="en-US" altLang="zh-CN" sz="1600" dirty="0">
                <a:solidFill>
                  <a:prstClr val="black"/>
                </a:solidFill>
              </a:rPr>
              <a:t>exposure</a:t>
            </a:r>
            <a:r>
              <a:rPr lang="zh-CN" altLang="en-US" sz="1600" dirty="0">
                <a:solidFill>
                  <a:prstClr val="black"/>
                </a:solidFill>
              </a:rPr>
              <a:t> </a:t>
            </a:r>
            <a:r>
              <a:rPr lang="en-US" altLang="zh-CN" sz="1600" dirty="0">
                <a:solidFill>
                  <a:prstClr val="black"/>
                </a:solidFill>
              </a:rPr>
              <a:t>service</a:t>
            </a:r>
            <a:r>
              <a:rPr lang="zh-CN" altLang="en-US" sz="1600" dirty="0">
                <a:solidFill>
                  <a:prstClr val="black"/>
                </a:solidFill>
              </a:rPr>
              <a:t> </a:t>
            </a:r>
            <a:r>
              <a:rPr lang="en-US" altLang="zh-CN" sz="1600" dirty="0">
                <a:solidFill>
                  <a:prstClr val="black"/>
                </a:solidFill>
              </a:rPr>
              <a:t>directly</a:t>
            </a:r>
            <a:r>
              <a:rPr lang="zh-CN" altLang="en-US" sz="1600" dirty="0">
                <a:solidFill>
                  <a:prstClr val="black"/>
                </a:solidFill>
              </a:rPr>
              <a:t> </a:t>
            </a:r>
            <a:r>
              <a:rPr lang="en-US" altLang="zh-CN" sz="1600" dirty="0">
                <a:solidFill>
                  <a:prstClr val="black"/>
                </a:solidFill>
              </a:rPr>
              <a:t>via</a:t>
            </a:r>
            <a:r>
              <a:rPr lang="zh-CN" altLang="en-US" sz="1600" dirty="0">
                <a:solidFill>
                  <a:prstClr val="black"/>
                </a:solidFill>
              </a:rPr>
              <a:t> </a:t>
            </a:r>
            <a:r>
              <a:rPr lang="en-US" altLang="zh-CN" sz="1600" dirty="0">
                <a:solidFill>
                  <a:prstClr val="black"/>
                </a:solidFill>
              </a:rPr>
              <a:t>NEF.</a:t>
            </a:r>
            <a:r>
              <a:rPr lang="zh-CN" altLang="en-US" sz="1600" dirty="0">
                <a:solidFill>
                  <a:prstClr val="black"/>
                </a:solidFill>
              </a:rPr>
              <a:t> </a:t>
            </a:r>
            <a:r>
              <a:rPr lang="en-US" altLang="zh-CN" sz="1600" dirty="0">
                <a:solidFill>
                  <a:prstClr val="black"/>
                </a:solidFill>
              </a:rPr>
              <a:t>Therefore,</a:t>
            </a:r>
            <a:r>
              <a:rPr lang="zh-CN" altLang="en-US" sz="1600" dirty="0">
                <a:solidFill>
                  <a:prstClr val="black"/>
                </a:solidFill>
              </a:rPr>
              <a:t> </a:t>
            </a:r>
            <a:r>
              <a:rPr lang="en-US" altLang="zh-CN" sz="1600" dirty="0">
                <a:solidFill>
                  <a:prstClr val="black"/>
                </a:solidFill>
              </a:rPr>
              <a:t>it</a:t>
            </a:r>
            <a:r>
              <a:rPr lang="zh-CN" altLang="en-US" sz="1600" dirty="0">
                <a:solidFill>
                  <a:prstClr val="black"/>
                </a:solidFill>
              </a:rPr>
              <a:t> </a:t>
            </a:r>
            <a:r>
              <a:rPr lang="en-US" altLang="zh-CN" sz="1600" dirty="0">
                <a:solidFill>
                  <a:prstClr val="black"/>
                </a:solidFill>
              </a:rPr>
              <a:t>is</a:t>
            </a:r>
            <a:r>
              <a:rPr lang="zh-CN" altLang="en-US" sz="1600" dirty="0">
                <a:solidFill>
                  <a:prstClr val="black"/>
                </a:solidFill>
              </a:rPr>
              <a:t> </a:t>
            </a:r>
            <a:r>
              <a:rPr lang="en-US" altLang="zh-CN" sz="1600" dirty="0">
                <a:solidFill>
                  <a:prstClr val="black"/>
                </a:solidFill>
              </a:rPr>
              <a:t>expected</a:t>
            </a:r>
            <a:r>
              <a:rPr lang="zh-CN" altLang="en-US" sz="1600" dirty="0">
                <a:solidFill>
                  <a:prstClr val="black"/>
                </a:solidFill>
              </a:rPr>
              <a:t> </a:t>
            </a:r>
            <a:r>
              <a:rPr lang="en-US" altLang="zh-CN" sz="1600" dirty="0">
                <a:solidFill>
                  <a:prstClr val="black"/>
                </a:solidFill>
              </a:rPr>
              <a:t>that</a:t>
            </a:r>
            <a:r>
              <a:rPr lang="zh-CN" altLang="en-US" sz="1600" dirty="0">
                <a:solidFill>
                  <a:prstClr val="black"/>
                </a:solidFill>
              </a:rPr>
              <a:t> </a:t>
            </a:r>
            <a:r>
              <a:rPr lang="en-US" altLang="zh-CN" sz="1600" dirty="0">
                <a:solidFill>
                  <a:prstClr val="black"/>
                </a:solidFill>
              </a:rPr>
              <a:t>the</a:t>
            </a:r>
            <a:r>
              <a:rPr lang="zh-CN" altLang="en-US" sz="1600" dirty="0">
                <a:solidFill>
                  <a:prstClr val="black"/>
                </a:solidFill>
              </a:rPr>
              <a:t> </a:t>
            </a:r>
            <a:r>
              <a:rPr lang="en-US" altLang="zh-CN" sz="1600" dirty="0">
                <a:solidFill>
                  <a:prstClr val="black"/>
                </a:solidFill>
              </a:rPr>
              <a:t>CAPIF</a:t>
            </a:r>
            <a:r>
              <a:rPr lang="zh-CN" altLang="en-US" sz="1600" dirty="0">
                <a:solidFill>
                  <a:prstClr val="black"/>
                </a:solidFill>
              </a:rPr>
              <a:t> </a:t>
            </a:r>
            <a:r>
              <a:rPr lang="en-US" altLang="zh-CN" sz="1600" dirty="0">
                <a:solidFill>
                  <a:prstClr val="black"/>
                </a:solidFill>
              </a:rPr>
              <a:t>core</a:t>
            </a:r>
            <a:r>
              <a:rPr lang="zh-CN" altLang="en-US" sz="1600" dirty="0">
                <a:solidFill>
                  <a:prstClr val="black"/>
                </a:solidFill>
              </a:rPr>
              <a:t> </a:t>
            </a:r>
            <a:r>
              <a:rPr lang="en-US" altLang="zh-CN" sz="1600" dirty="0">
                <a:solidFill>
                  <a:prstClr val="black"/>
                </a:solidFill>
              </a:rPr>
              <a:t>function</a:t>
            </a:r>
            <a:r>
              <a:rPr lang="zh-CN" altLang="en-US" sz="1600" dirty="0">
                <a:solidFill>
                  <a:prstClr val="black"/>
                </a:solidFill>
              </a:rPr>
              <a:t> </a:t>
            </a:r>
            <a:r>
              <a:rPr lang="en-US" altLang="zh-CN" sz="1600" dirty="0">
                <a:solidFill>
                  <a:prstClr val="black"/>
                </a:solidFill>
              </a:rPr>
              <a:t>can</a:t>
            </a:r>
            <a:r>
              <a:rPr lang="zh-CN" altLang="en-US" sz="1600" dirty="0">
                <a:solidFill>
                  <a:prstClr val="black"/>
                </a:solidFill>
              </a:rPr>
              <a:t> </a:t>
            </a:r>
            <a:r>
              <a:rPr lang="en-US" altLang="zh-CN" sz="1600" dirty="0">
                <a:solidFill>
                  <a:prstClr val="black"/>
                </a:solidFill>
              </a:rPr>
              <a:t>have</a:t>
            </a:r>
            <a:r>
              <a:rPr lang="zh-CN" altLang="en-US" sz="1600" dirty="0">
                <a:solidFill>
                  <a:prstClr val="black"/>
                </a:solidFill>
              </a:rPr>
              <a:t> </a:t>
            </a:r>
            <a:r>
              <a:rPr lang="en-US" altLang="zh-CN" sz="1600" dirty="0">
                <a:solidFill>
                  <a:prstClr val="black"/>
                </a:solidFill>
              </a:rPr>
              <a:t>the</a:t>
            </a:r>
            <a:r>
              <a:rPr lang="zh-CN" altLang="en-US" sz="1600" dirty="0">
                <a:solidFill>
                  <a:prstClr val="black"/>
                </a:solidFill>
              </a:rPr>
              <a:t> </a:t>
            </a:r>
            <a:r>
              <a:rPr lang="en-US" altLang="zh-CN" sz="1600" dirty="0">
                <a:solidFill>
                  <a:prstClr val="black"/>
                </a:solidFill>
              </a:rPr>
              <a:t>similar</a:t>
            </a:r>
            <a:r>
              <a:rPr lang="zh-CN" altLang="en-US" sz="1600" dirty="0">
                <a:solidFill>
                  <a:prstClr val="black"/>
                </a:solidFill>
              </a:rPr>
              <a:t> </a:t>
            </a:r>
            <a:r>
              <a:rPr lang="en-US" altLang="zh-CN" sz="1600" dirty="0">
                <a:solidFill>
                  <a:prstClr val="black"/>
                </a:solidFill>
              </a:rPr>
              <a:t>interaction</a:t>
            </a:r>
            <a:r>
              <a:rPr lang="zh-CN" altLang="en-US" sz="1600" dirty="0">
                <a:solidFill>
                  <a:prstClr val="black"/>
                </a:solidFill>
              </a:rPr>
              <a:t> </a:t>
            </a:r>
            <a:r>
              <a:rPr lang="en-US" altLang="zh-CN" sz="1600" dirty="0">
                <a:solidFill>
                  <a:prstClr val="black"/>
                </a:solidFill>
              </a:rPr>
              <a:t>with</a:t>
            </a:r>
            <a:r>
              <a:rPr lang="zh-CN" altLang="en-US" sz="1600" dirty="0">
                <a:solidFill>
                  <a:prstClr val="black"/>
                </a:solidFill>
              </a:rPr>
              <a:t> </a:t>
            </a:r>
            <a:r>
              <a:rPr lang="en-US" altLang="zh-CN" sz="1600" dirty="0">
                <a:solidFill>
                  <a:prstClr val="black"/>
                </a:solidFill>
              </a:rPr>
              <a:t>the</a:t>
            </a:r>
            <a:r>
              <a:rPr lang="zh-CN" altLang="en-US" sz="1600" dirty="0">
                <a:solidFill>
                  <a:prstClr val="black"/>
                </a:solidFill>
              </a:rPr>
              <a:t> </a:t>
            </a:r>
            <a:r>
              <a:rPr lang="en-US" altLang="zh-CN" sz="1600" dirty="0">
                <a:solidFill>
                  <a:prstClr val="black"/>
                </a:solidFill>
              </a:rPr>
              <a:t> exposure</a:t>
            </a:r>
            <a:r>
              <a:rPr lang="zh-CN" altLang="en-US" sz="1600" dirty="0">
                <a:solidFill>
                  <a:prstClr val="black"/>
                </a:solidFill>
              </a:rPr>
              <a:t> </a:t>
            </a:r>
            <a:r>
              <a:rPr lang="en-US" altLang="zh-CN" sz="1600" dirty="0">
                <a:solidFill>
                  <a:prstClr val="black"/>
                </a:solidFill>
              </a:rPr>
              <a:t>interface</a:t>
            </a:r>
            <a:r>
              <a:rPr lang="zh-CN" altLang="en-US" sz="1600" dirty="0">
                <a:solidFill>
                  <a:prstClr val="black"/>
                </a:solidFill>
              </a:rPr>
              <a:t> </a:t>
            </a:r>
            <a:r>
              <a:rPr lang="en-US" altLang="zh-CN" sz="1600" dirty="0">
                <a:solidFill>
                  <a:prstClr val="black"/>
                </a:solidFill>
              </a:rPr>
              <a:t>from</a:t>
            </a:r>
            <a:r>
              <a:rPr lang="zh-CN" altLang="en-US" sz="1600" dirty="0">
                <a:solidFill>
                  <a:prstClr val="black"/>
                </a:solidFill>
              </a:rPr>
              <a:t> </a:t>
            </a:r>
            <a:r>
              <a:rPr lang="en-US" altLang="zh-CN" sz="1600" dirty="0">
                <a:solidFill>
                  <a:prstClr val="black"/>
                </a:solidFill>
              </a:rPr>
              <a:t>OSS</a:t>
            </a:r>
            <a:r>
              <a:rPr lang="zh-CN" altLang="en-US" sz="1600" dirty="0">
                <a:solidFill>
                  <a:prstClr val="black"/>
                </a:solidFill>
              </a:rPr>
              <a:t> </a:t>
            </a:r>
            <a:r>
              <a:rPr lang="en-US" altLang="zh-CN" sz="1600" dirty="0">
                <a:solidFill>
                  <a:prstClr val="black"/>
                </a:solidFill>
              </a:rPr>
              <a:t>so</a:t>
            </a:r>
            <a:r>
              <a:rPr lang="zh-CN" altLang="en-US" sz="1600" dirty="0">
                <a:solidFill>
                  <a:prstClr val="black"/>
                </a:solidFill>
              </a:rPr>
              <a:t> </a:t>
            </a:r>
            <a:r>
              <a:rPr lang="en-US" altLang="zh-CN" sz="1600" dirty="0">
                <a:solidFill>
                  <a:prstClr val="black"/>
                </a:solidFill>
              </a:rPr>
              <a:t>that</a:t>
            </a:r>
            <a:r>
              <a:rPr lang="zh-CN" altLang="en-US" sz="1600" dirty="0">
                <a:solidFill>
                  <a:prstClr val="black"/>
                </a:solidFill>
              </a:rPr>
              <a:t> </a:t>
            </a:r>
            <a:r>
              <a:rPr lang="en-US" altLang="zh-CN" sz="1600" dirty="0">
                <a:solidFill>
                  <a:prstClr val="black"/>
                </a:solidFill>
              </a:rPr>
              <a:t>it</a:t>
            </a:r>
            <a:r>
              <a:rPr lang="zh-CN" altLang="en-US" sz="1600" dirty="0">
                <a:solidFill>
                  <a:prstClr val="black"/>
                </a:solidFill>
              </a:rPr>
              <a:t> </a:t>
            </a:r>
            <a:r>
              <a:rPr lang="en-US" altLang="zh-CN" sz="1600" dirty="0">
                <a:solidFill>
                  <a:prstClr val="black"/>
                </a:solidFill>
              </a:rPr>
              <a:t>can</a:t>
            </a:r>
            <a:r>
              <a:rPr lang="zh-CN" altLang="en-US" sz="1600" dirty="0">
                <a:solidFill>
                  <a:prstClr val="black"/>
                </a:solidFill>
              </a:rPr>
              <a:t> </a:t>
            </a:r>
            <a:r>
              <a:rPr lang="en-US" altLang="zh-CN" sz="1600" dirty="0">
                <a:solidFill>
                  <a:prstClr val="black"/>
                </a:solidFill>
              </a:rPr>
              <a:t>consume</a:t>
            </a:r>
            <a:r>
              <a:rPr lang="zh-CN" altLang="en-US" sz="1600" dirty="0">
                <a:solidFill>
                  <a:prstClr val="black"/>
                </a:solidFill>
              </a:rPr>
              <a:t> </a:t>
            </a:r>
            <a:r>
              <a:rPr lang="en-US" altLang="zh-CN" sz="1600" dirty="0">
                <a:solidFill>
                  <a:prstClr val="black"/>
                </a:solidFill>
              </a:rPr>
              <a:t>the</a:t>
            </a:r>
            <a:r>
              <a:rPr lang="zh-CN" altLang="en-US" sz="1600" dirty="0">
                <a:solidFill>
                  <a:prstClr val="black"/>
                </a:solidFill>
              </a:rPr>
              <a:t> </a:t>
            </a:r>
            <a:r>
              <a:rPr lang="en-US" altLang="zh-CN" sz="1600" dirty="0">
                <a:solidFill>
                  <a:prstClr val="black"/>
                </a:solidFill>
              </a:rPr>
              <a:t>exposed</a:t>
            </a:r>
            <a:r>
              <a:rPr lang="zh-CN" altLang="en-US" sz="1600" dirty="0">
                <a:solidFill>
                  <a:prstClr val="black"/>
                </a:solidFill>
              </a:rPr>
              <a:t> </a:t>
            </a:r>
            <a:r>
              <a:rPr lang="en-US" altLang="zh-CN" sz="1600" dirty="0" err="1">
                <a:solidFill>
                  <a:prstClr val="black"/>
                </a:solidFill>
              </a:rPr>
              <a:t>MnS</a:t>
            </a:r>
            <a:r>
              <a:rPr lang="en-US" altLang="zh-CN" sz="1600" dirty="0">
                <a:solidFill>
                  <a:prstClr val="black"/>
                </a:solidFill>
              </a:rPr>
              <a:t>.</a:t>
            </a:r>
          </a:p>
          <a:p>
            <a:pPr marL="989013" lvl="1" indent="-379413" algn="just" eaLnBrk="0" fontAlgn="base" hangingPunct="0">
              <a:spcBef>
                <a:spcPct val="20000"/>
              </a:spcBef>
              <a:spcAft>
                <a:spcPct val="0"/>
              </a:spcAft>
              <a:buClr>
                <a:srgbClr val="C00000"/>
              </a:buClr>
              <a:buBlip>
                <a:blip r:embed="rId3"/>
              </a:buBlip>
            </a:pPr>
            <a:r>
              <a:rPr lang="en-US" altLang="zh-CN" sz="1600" dirty="0">
                <a:solidFill>
                  <a:prstClr val="black"/>
                </a:solidFill>
              </a:rPr>
              <a:t>It</a:t>
            </a:r>
            <a:r>
              <a:rPr lang="zh-CN" altLang="en-US" sz="1600" dirty="0">
                <a:solidFill>
                  <a:prstClr val="black"/>
                </a:solidFill>
              </a:rPr>
              <a:t> </a:t>
            </a:r>
            <a:r>
              <a:rPr lang="en-US" altLang="zh-CN" sz="1600" dirty="0">
                <a:solidFill>
                  <a:prstClr val="black"/>
                </a:solidFill>
              </a:rPr>
              <a:t>may</a:t>
            </a:r>
            <a:r>
              <a:rPr lang="zh-CN" altLang="en-US" sz="1600" dirty="0">
                <a:solidFill>
                  <a:prstClr val="black"/>
                </a:solidFill>
              </a:rPr>
              <a:t> </a:t>
            </a:r>
            <a:r>
              <a:rPr lang="en-US" altLang="zh-CN" sz="1600" dirty="0">
                <a:solidFill>
                  <a:prstClr val="black"/>
                </a:solidFill>
              </a:rPr>
              <a:t>cause</a:t>
            </a:r>
            <a:r>
              <a:rPr lang="zh-CN" altLang="en-US" sz="1600" dirty="0">
                <a:solidFill>
                  <a:prstClr val="black"/>
                </a:solidFill>
              </a:rPr>
              <a:t> </a:t>
            </a:r>
            <a:r>
              <a:rPr lang="en" altLang="zh-CN" sz="1600" dirty="0">
                <a:solidFill>
                  <a:prstClr val="black"/>
                </a:solidFill>
              </a:rPr>
              <a:t>complication</a:t>
            </a:r>
            <a:r>
              <a:rPr lang="zh-CN" altLang="en-US" sz="1600" dirty="0">
                <a:solidFill>
                  <a:prstClr val="black"/>
                </a:solidFill>
              </a:rPr>
              <a:t> </a:t>
            </a:r>
            <a:r>
              <a:rPr lang="en-US" altLang="zh-CN" sz="1600" dirty="0">
                <a:solidFill>
                  <a:prstClr val="black"/>
                </a:solidFill>
              </a:rPr>
              <a:t>for</a:t>
            </a:r>
            <a:r>
              <a:rPr lang="zh-CN" altLang="en-US" sz="1600" dirty="0">
                <a:solidFill>
                  <a:prstClr val="black"/>
                </a:solidFill>
              </a:rPr>
              <a:t> </a:t>
            </a:r>
            <a:r>
              <a:rPr lang="en-US" altLang="zh-CN" sz="1600" dirty="0">
                <a:solidFill>
                  <a:prstClr val="black"/>
                </a:solidFill>
              </a:rPr>
              <a:t>the</a:t>
            </a:r>
            <a:r>
              <a:rPr lang="zh-CN" altLang="en-US" sz="1600" dirty="0">
                <a:solidFill>
                  <a:prstClr val="black"/>
                </a:solidFill>
              </a:rPr>
              <a:t> </a:t>
            </a:r>
            <a:r>
              <a:rPr lang="en-US" altLang="zh-CN" sz="1600" dirty="0">
                <a:solidFill>
                  <a:prstClr val="black"/>
                </a:solidFill>
              </a:rPr>
              <a:t>CAPIF</a:t>
            </a:r>
            <a:r>
              <a:rPr lang="zh-CN" altLang="en-US" sz="1600" dirty="0">
                <a:solidFill>
                  <a:prstClr val="black"/>
                </a:solidFill>
              </a:rPr>
              <a:t> </a:t>
            </a:r>
            <a:r>
              <a:rPr lang="en-US" altLang="zh-CN" sz="1600" dirty="0">
                <a:solidFill>
                  <a:prstClr val="black"/>
                </a:solidFill>
              </a:rPr>
              <a:t>core</a:t>
            </a:r>
            <a:r>
              <a:rPr lang="zh-CN" altLang="en-US" sz="1600" dirty="0">
                <a:solidFill>
                  <a:prstClr val="black"/>
                </a:solidFill>
              </a:rPr>
              <a:t> </a:t>
            </a:r>
            <a:r>
              <a:rPr lang="en-US" altLang="zh-CN" sz="1600" dirty="0">
                <a:solidFill>
                  <a:prstClr val="black"/>
                </a:solidFill>
              </a:rPr>
              <a:t>function</a:t>
            </a:r>
            <a:r>
              <a:rPr lang="zh-CN" altLang="en-US" sz="1600" dirty="0">
                <a:solidFill>
                  <a:prstClr val="black"/>
                </a:solidFill>
              </a:rPr>
              <a:t> </a:t>
            </a:r>
            <a:r>
              <a:rPr lang="en-US" altLang="zh-CN" sz="1600" dirty="0">
                <a:solidFill>
                  <a:prstClr val="black"/>
                </a:solidFill>
              </a:rPr>
              <a:t>to</a:t>
            </a:r>
            <a:r>
              <a:rPr lang="zh-CN" altLang="en-US" sz="1600" dirty="0">
                <a:solidFill>
                  <a:prstClr val="black"/>
                </a:solidFill>
              </a:rPr>
              <a:t> </a:t>
            </a:r>
            <a:r>
              <a:rPr lang="en-US" altLang="zh-CN" sz="1600" dirty="0">
                <a:solidFill>
                  <a:prstClr val="black"/>
                </a:solidFill>
              </a:rPr>
              <a:t>have</a:t>
            </a:r>
            <a:r>
              <a:rPr lang="zh-CN" altLang="en-US" sz="1600" dirty="0">
                <a:solidFill>
                  <a:prstClr val="black"/>
                </a:solidFill>
              </a:rPr>
              <a:t> </a:t>
            </a:r>
            <a:r>
              <a:rPr lang="en-US" altLang="zh-CN" sz="1600" dirty="0">
                <a:solidFill>
                  <a:prstClr val="black"/>
                </a:solidFill>
              </a:rPr>
              <a:t>service</a:t>
            </a:r>
            <a:r>
              <a:rPr lang="zh-CN" altLang="en-US" sz="1600" dirty="0">
                <a:solidFill>
                  <a:prstClr val="black"/>
                </a:solidFill>
              </a:rPr>
              <a:t> </a:t>
            </a:r>
            <a:r>
              <a:rPr lang="en-US" altLang="zh-CN" sz="1600" dirty="0">
                <a:solidFill>
                  <a:prstClr val="black"/>
                </a:solidFill>
              </a:rPr>
              <a:t>level</a:t>
            </a:r>
            <a:r>
              <a:rPr lang="zh-CN" altLang="en-US" sz="1600" dirty="0">
                <a:solidFill>
                  <a:prstClr val="black"/>
                </a:solidFill>
              </a:rPr>
              <a:t> </a:t>
            </a:r>
            <a:r>
              <a:rPr lang="en-US" altLang="zh-CN" sz="1600" dirty="0">
                <a:solidFill>
                  <a:prstClr val="black"/>
                </a:solidFill>
              </a:rPr>
              <a:t>interaction</a:t>
            </a:r>
            <a:r>
              <a:rPr lang="zh-CN" altLang="en-US" sz="1600" dirty="0">
                <a:solidFill>
                  <a:prstClr val="black"/>
                </a:solidFill>
              </a:rPr>
              <a:t> </a:t>
            </a:r>
            <a:r>
              <a:rPr lang="en-US" altLang="zh-CN" sz="1600" dirty="0">
                <a:solidFill>
                  <a:prstClr val="black"/>
                </a:solidFill>
              </a:rPr>
              <a:t>from</a:t>
            </a:r>
            <a:r>
              <a:rPr lang="zh-CN" altLang="en-US" sz="1600" dirty="0">
                <a:solidFill>
                  <a:prstClr val="black"/>
                </a:solidFill>
              </a:rPr>
              <a:t> </a:t>
            </a:r>
            <a:r>
              <a:rPr lang="en-US" altLang="zh-CN" sz="1600" dirty="0">
                <a:solidFill>
                  <a:prstClr val="black"/>
                </a:solidFill>
              </a:rPr>
              <a:t>NEF</a:t>
            </a:r>
            <a:r>
              <a:rPr lang="zh-CN" altLang="en-US" sz="1600" dirty="0">
                <a:solidFill>
                  <a:prstClr val="black"/>
                </a:solidFill>
              </a:rPr>
              <a:t> </a:t>
            </a:r>
            <a:r>
              <a:rPr lang="en-US" altLang="zh-CN" sz="1600" dirty="0">
                <a:solidFill>
                  <a:prstClr val="black"/>
                </a:solidFill>
              </a:rPr>
              <a:t>while</a:t>
            </a:r>
            <a:r>
              <a:rPr lang="zh-CN" altLang="en-US" sz="1600" dirty="0">
                <a:solidFill>
                  <a:prstClr val="black"/>
                </a:solidFill>
              </a:rPr>
              <a:t> </a:t>
            </a:r>
            <a:r>
              <a:rPr lang="en-US" altLang="zh-CN" sz="1600" dirty="0">
                <a:solidFill>
                  <a:prstClr val="black"/>
                </a:solidFill>
              </a:rPr>
              <a:t>having</a:t>
            </a:r>
            <a:r>
              <a:rPr lang="zh-CN" altLang="en-US" sz="1600" dirty="0">
                <a:solidFill>
                  <a:prstClr val="black"/>
                </a:solidFill>
              </a:rPr>
              <a:t> </a:t>
            </a:r>
            <a:r>
              <a:rPr lang="en-US" altLang="zh-CN" sz="1600" dirty="0">
                <a:solidFill>
                  <a:prstClr val="black"/>
                </a:solidFill>
              </a:rPr>
              <a:t>product</a:t>
            </a:r>
            <a:r>
              <a:rPr lang="zh-CN" altLang="en-US" sz="1600" dirty="0">
                <a:solidFill>
                  <a:prstClr val="black"/>
                </a:solidFill>
              </a:rPr>
              <a:t> </a:t>
            </a:r>
            <a:r>
              <a:rPr lang="en-US" altLang="zh-CN" sz="1600" dirty="0">
                <a:solidFill>
                  <a:prstClr val="black"/>
                </a:solidFill>
              </a:rPr>
              <a:t>level</a:t>
            </a:r>
            <a:r>
              <a:rPr lang="zh-CN" altLang="en-US" sz="1600" dirty="0">
                <a:solidFill>
                  <a:prstClr val="black"/>
                </a:solidFill>
              </a:rPr>
              <a:t> </a:t>
            </a:r>
            <a:r>
              <a:rPr lang="en-US" altLang="zh-CN" sz="1600" dirty="0">
                <a:solidFill>
                  <a:prstClr val="black"/>
                </a:solidFill>
              </a:rPr>
              <a:t>interaction</a:t>
            </a:r>
            <a:r>
              <a:rPr lang="zh-CN" altLang="en-US" sz="1600" dirty="0">
                <a:solidFill>
                  <a:prstClr val="black"/>
                </a:solidFill>
              </a:rPr>
              <a:t> </a:t>
            </a:r>
            <a:r>
              <a:rPr lang="en-US" altLang="zh-CN" sz="1600" dirty="0">
                <a:solidFill>
                  <a:prstClr val="black"/>
                </a:solidFill>
              </a:rPr>
              <a:t>from</a:t>
            </a:r>
            <a:r>
              <a:rPr lang="zh-CN" altLang="en-US" sz="1600" dirty="0">
                <a:solidFill>
                  <a:prstClr val="black"/>
                </a:solidFill>
              </a:rPr>
              <a:t> </a:t>
            </a:r>
            <a:r>
              <a:rPr lang="en-US" altLang="zh-CN" sz="1600" dirty="0">
                <a:solidFill>
                  <a:prstClr val="black"/>
                </a:solidFill>
              </a:rPr>
              <a:t>BSS.</a:t>
            </a:r>
            <a:endParaRPr lang="en" altLang="zh-CN" sz="1600" dirty="0">
              <a:solidFill>
                <a:prstClr val="black"/>
              </a:solidFill>
            </a:endParaRPr>
          </a:p>
        </p:txBody>
      </p:sp>
      <p:pic>
        <p:nvPicPr>
          <p:cNvPr id="7" name="图片 6">
            <a:extLst>
              <a:ext uri="{FF2B5EF4-FFF2-40B4-BE49-F238E27FC236}">
                <a16:creationId xmlns:a16="http://schemas.microsoft.com/office/drawing/2014/main" id="{7105CF3B-CBC8-624F-8293-0D4CB43503E0}"/>
              </a:ext>
            </a:extLst>
          </p:cNvPr>
          <p:cNvPicPr>
            <a:picLocks noChangeAspect="1"/>
          </p:cNvPicPr>
          <p:nvPr/>
        </p:nvPicPr>
        <p:blipFill>
          <a:blip r:embed="rId4"/>
          <a:stretch>
            <a:fillRect/>
          </a:stretch>
        </p:blipFill>
        <p:spPr>
          <a:xfrm>
            <a:off x="0" y="1858423"/>
            <a:ext cx="6335266" cy="4138207"/>
          </a:xfrm>
          <a:prstGeom prst="rect">
            <a:avLst/>
          </a:prstGeom>
        </p:spPr>
      </p:pic>
    </p:spTree>
    <p:extLst>
      <p:ext uri="{BB962C8B-B14F-4D97-AF65-F5344CB8AC3E}">
        <p14:creationId xmlns:p14="http://schemas.microsoft.com/office/powerpoint/2010/main" val="2472443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37326" y="-17962"/>
            <a:ext cx="10149142" cy="1384995"/>
          </a:xfrm>
          <a:prstGeom prst="rect">
            <a:avLst/>
          </a:prstGeom>
        </p:spPr>
        <p:txBody>
          <a:bodyPr wrap="square">
            <a:spAutoFit/>
          </a:bodyPr>
          <a:lstStyle/>
          <a:p>
            <a:pPr algn="ctr"/>
            <a:r>
              <a:rPr lang="en-US" altLang="zh-CN" sz="4200" kern="0" dirty="0">
                <a:solidFill>
                  <a:srgbClr val="FF0000"/>
                </a:solidFill>
                <a:latin typeface="Calibri"/>
                <a:ea typeface="宋体" panose="02010600030101010101" pitchFamily="2" charset="-122"/>
                <a:cs typeface="+mj-cs"/>
              </a:rPr>
              <a:t>NS management service exposure classification</a:t>
            </a:r>
            <a:endParaRPr lang="zh-CN" altLang="en-US" sz="4200" kern="0" dirty="0">
              <a:solidFill>
                <a:srgbClr val="FF0000"/>
              </a:solidFill>
              <a:latin typeface="Calibri"/>
              <a:ea typeface="宋体" panose="02010600030101010101" pitchFamily="2" charset="-122"/>
              <a:cs typeface="+mj-cs"/>
            </a:endParaRPr>
          </a:p>
        </p:txBody>
      </p:sp>
      <p:graphicFrame>
        <p:nvGraphicFramePr>
          <p:cNvPr id="10" name="表格 9"/>
          <p:cNvGraphicFramePr>
            <a:graphicFrameLocks noGrp="1"/>
          </p:cNvGraphicFramePr>
          <p:nvPr>
            <p:extLst>
              <p:ext uri="{D42A27DB-BD31-4B8C-83A1-F6EECF244321}">
                <p14:modId xmlns:p14="http://schemas.microsoft.com/office/powerpoint/2010/main" val="951510979"/>
              </p:ext>
            </p:extLst>
          </p:nvPr>
        </p:nvGraphicFramePr>
        <p:xfrm>
          <a:off x="734419" y="1367033"/>
          <a:ext cx="10865910" cy="4792868"/>
        </p:xfrm>
        <a:graphic>
          <a:graphicData uri="http://schemas.openxmlformats.org/drawingml/2006/table">
            <a:tbl>
              <a:tblPr firstRow="1" bandRow="1">
                <a:tableStyleId>{5C22544A-7EE6-4342-B048-85BDC9FD1C3A}</a:tableStyleId>
              </a:tblPr>
              <a:tblGrid>
                <a:gridCol w="2716478">
                  <a:extLst>
                    <a:ext uri="{9D8B030D-6E8A-4147-A177-3AD203B41FA5}">
                      <a16:colId xmlns:a16="http://schemas.microsoft.com/office/drawing/2014/main" val="1370066222"/>
                    </a:ext>
                  </a:extLst>
                </a:gridCol>
                <a:gridCol w="2716478">
                  <a:extLst>
                    <a:ext uri="{9D8B030D-6E8A-4147-A177-3AD203B41FA5}">
                      <a16:colId xmlns:a16="http://schemas.microsoft.com/office/drawing/2014/main" val="919160582"/>
                    </a:ext>
                  </a:extLst>
                </a:gridCol>
                <a:gridCol w="2646010">
                  <a:extLst>
                    <a:ext uri="{9D8B030D-6E8A-4147-A177-3AD203B41FA5}">
                      <a16:colId xmlns:a16="http://schemas.microsoft.com/office/drawing/2014/main" val="867952904"/>
                    </a:ext>
                  </a:extLst>
                </a:gridCol>
                <a:gridCol w="2786944">
                  <a:extLst>
                    <a:ext uri="{9D8B030D-6E8A-4147-A177-3AD203B41FA5}">
                      <a16:colId xmlns:a16="http://schemas.microsoft.com/office/drawing/2014/main" val="3259292519"/>
                    </a:ext>
                  </a:extLst>
                </a:gridCol>
              </a:tblGrid>
              <a:tr h="427846">
                <a:tc>
                  <a:txBody>
                    <a:bodyPr/>
                    <a:lstStyle/>
                    <a:p>
                      <a:pPr marL="0" algn="ctr" defTabSz="1219170" rtl="0" eaLnBrk="1" latinLnBrk="0" hangingPunct="1"/>
                      <a:r>
                        <a:rPr lang="en-US" altLang="zh-CN" sz="1600" b="1" kern="1200" dirty="0">
                          <a:solidFill>
                            <a:schemeClr val="lt1"/>
                          </a:solidFill>
                          <a:latin typeface="+mn-lt"/>
                          <a:ea typeface="+mn-ea"/>
                          <a:cs typeface="+mn-cs"/>
                        </a:rPr>
                        <a:t>category</a:t>
                      </a:r>
                      <a:endParaRPr lang="zh-CN" altLang="en-US" sz="1600" b="1" kern="1200" dirty="0">
                        <a:solidFill>
                          <a:schemeClr val="lt1"/>
                        </a:solidFill>
                        <a:latin typeface="+mn-lt"/>
                        <a:ea typeface="+mn-ea"/>
                        <a:cs typeface="+mn-cs"/>
                      </a:endParaRPr>
                    </a:p>
                  </a:txBody>
                  <a:tcPr/>
                </a:tc>
                <a:tc>
                  <a:txBody>
                    <a:bodyPr/>
                    <a:lstStyle/>
                    <a:p>
                      <a:pPr algn="ctr"/>
                      <a:r>
                        <a:rPr lang="en-US" altLang="zh-CN" sz="1600" dirty="0"/>
                        <a:t>NS management service exposure </a:t>
                      </a:r>
                      <a:endParaRPr lang="zh-CN" altLang="en-US" sz="1600" dirty="0"/>
                    </a:p>
                  </a:txBody>
                  <a:tcPr/>
                </a:tc>
                <a:tc>
                  <a:txBody>
                    <a:bodyPr/>
                    <a:lstStyle/>
                    <a:p>
                      <a:pPr algn="ctr"/>
                      <a:r>
                        <a:rPr lang="en-US" altLang="zh-CN" sz="1600" dirty="0"/>
                        <a:t>For</a:t>
                      </a:r>
                      <a:r>
                        <a:rPr lang="en-US" altLang="zh-CN" sz="1600" baseline="0" dirty="0"/>
                        <a:t> example</a:t>
                      </a:r>
                      <a:endParaRPr lang="zh-CN" altLang="en-US" sz="1600" dirty="0"/>
                    </a:p>
                  </a:txBody>
                  <a:tcPr/>
                </a:tc>
                <a:tc>
                  <a:txBody>
                    <a:bodyPr/>
                    <a:lstStyle/>
                    <a:p>
                      <a:pPr algn="ctr"/>
                      <a:r>
                        <a:rPr lang="en-US" altLang="zh-CN" sz="1600" dirty="0"/>
                        <a:t>Reference</a:t>
                      </a:r>
                      <a:endParaRPr lang="zh-CN" altLang="en-US" sz="1600" dirty="0"/>
                    </a:p>
                  </a:txBody>
                  <a:tcPr/>
                </a:tc>
                <a:extLst>
                  <a:ext uri="{0D108BD9-81ED-4DB2-BD59-A6C34878D82A}">
                    <a16:rowId xmlns:a16="http://schemas.microsoft.com/office/drawing/2014/main" val="3064057459"/>
                  </a:ext>
                </a:extLst>
              </a:tr>
              <a:tr h="649787">
                <a:tc rowSpan="3">
                  <a:txBody>
                    <a:bodyPr/>
                    <a:lstStyle/>
                    <a:p>
                      <a:pPr algn="ctr"/>
                      <a:r>
                        <a:rPr lang="en-US" altLang="zh-CN" sz="1600" dirty="0"/>
                        <a:t>Query</a:t>
                      </a:r>
                      <a:endParaRPr lang="zh-CN" altLang="en-US" sz="1600" dirty="0"/>
                    </a:p>
                  </a:txBody>
                  <a:tcPr anchor="ctr"/>
                </a:tc>
                <a:tc>
                  <a:txBody>
                    <a:bodyPr/>
                    <a:lstStyle/>
                    <a:p>
                      <a:pPr marL="0" marR="0" indent="0" algn="ctr" defTabSz="1219170" rtl="0" eaLnBrk="1" fontAlgn="auto" latinLnBrk="0" hangingPunct="1">
                        <a:lnSpc>
                          <a:spcPct val="100000"/>
                        </a:lnSpc>
                        <a:spcBef>
                          <a:spcPts val="0"/>
                        </a:spcBef>
                        <a:spcAft>
                          <a:spcPts val="0"/>
                        </a:spcAft>
                        <a:buClrTx/>
                        <a:buSzTx/>
                        <a:buFontTx/>
                        <a:buNone/>
                        <a:tabLst/>
                        <a:defRPr/>
                      </a:pPr>
                      <a:r>
                        <a:rPr lang="en-US" altLang="zh-CN" sz="1600" dirty="0"/>
                        <a:t>  Network Slice</a:t>
                      </a:r>
                      <a:r>
                        <a:rPr lang="en-US" altLang="zh-CN" sz="1600" baseline="0" dirty="0"/>
                        <a:t> </a:t>
                      </a:r>
                      <a:r>
                        <a:rPr lang="en-US" altLang="zh-CN" sz="1600" dirty="0"/>
                        <a:t>Performance measurements</a:t>
                      </a:r>
                      <a:endParaRPr lang="zh-CN" altLang="en-US" sz="1600" dirty="0"/>
                    </a:p>
                  </a:txBody>
                  <a:tcPr/>
                </a:tc>
                <a:tc>
                  <a:txBody>
                    <a:bodyPr/>
                    <a:lstStyle/>
                    <a:p>
                      <a:pPr marL="0" algn="ctr" defTabSz="1219170" rtl="0" eaLnBrk="1" latinLnBrk="0" hangingPunct="1"/>
                      <a:r>
                        <a:rPr lang="en-US" altLang="zh-CN" sz="1600" kern="1200" dirty="0">
                          <a:solidFill>
                            <a:schemeClr val="dk1"/>
                          </a:solidFill>
                          <a:latin typeface="+mn-lt"/>
                          <a:ea typeface="+mn-ea"/>
                          <a:cs typeface="+mn-cs"/>
                        </a:rPr>
                        <a:t>Performance measurements for NSSF</a:t>
                      </a:r>
                      <a:endParaRPr lang="zh-CN" altLang="en-US" sz="16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600" dirty="0"/>
                        <a:t>TS28.552</a:t>
                      </a:r>
                      <a:endParaRPr lang="zh-CN" altLang="en-US" sz="1600" dirty="0"/>
                    </a:p>
                  </a:txBody>
                  <a:tcPr anchor="ctr"/>
                </a:tc>
                <a:extLst>
                  <a:ext uri="{0D108BD9-81ED-4DB2-BD59-A6C34878D82A}">
                    <a16:rowId xmlns:a16="http://schemas.microsoft.com/office/drawing/2014/main" val="3288548800"/>
                  </a:ext>
                </a:extLst>
              </a:tr>
              <a:tr h="449853">
                <a:tc vMerge="1">
                  <a:txBody>
                    <a:bodyPr/>
                    <a:lstStyle/>
                    <a:p>
                      <a:endParaRPr lang="zh-CN" altLang="en-US" sz="1400" dirty="0"/>
                    </a:p>
                  </a:txBody>
                  <a:tcPr/>
                </a:tc>
                <a:tc>
                  <a:txBody>
                    <a:bodyPr/>
                    <a:lstStyle/>
                    <a:p>
                      <a:pPr algn="ctr"/>
                      <a:r>
                        <a:rPr lang="en-US" altLang="zh-CN" sz="1600" dirty="0"/>
                        <a:t>Network Slice</a:t>
                      </a:r>
                      <a:r>
                        <a:rPr lang="en-US" altLang="zh-CN" sz="1600" baseline="0" dirty="0"/>
                        <a:t> </a:t>
                      </a:r>
                    </a:p>
                    <a:p>
                      <a:pPr algn="ctr"/>
                      <a:r>
                        <a:rPr lang="en-US" altLang="zh-CN" sz="1600" dirty="0"/>
                        <a:t>Key Performance Indicators (KPI)</a:t>
                      </a:r>
                      <a:endParaRPr lang="zh-CN" altLang="en-US" sz="1600" dirty="0"/>
                    </a:p>
                  </a:txBody>
                  <a:tcPr/>
                </a:tc>
                <a:tc>
                  <a:txBody>
                    <a:bodyPr/>
                    <a:lstStyle/>
                    <a:p>
                      <a:pPr marL="0" algn="ctr" defTabSz="1219170" rtl="0" eaLnBrk="1" latinLnBrk="0" hangingPunct="1"/>
                      <a:r>
                        <a:rPr lang="en-US" altLang="zh-CN" sz="1600" kern="1200" dirty="0">
                          <a:solidFill>
                            <a:schemeClr val="dk1"/>
                          </a:solidFill>
                          <a:latin typeface="+mn-lt"/>
                          <a:ea typeface="+mn-ea"/>
                          <a:cs typeface="+mn-cs"/>
                        </a:rPr>
                        <a:t>one-single-network-slice-related KPI</a:t>
                      </a:r>
                      <a:endParaRPr lang="zh-CN" altLang="en-US" sz="1600" kern="1200" dirty="0">
                        <a:solidFill>
                          <a:schemeClr val="dk1"/>
                        </a:solidFill>
                        <a:latin typeface="+mn-lt"/>
                        <a:ea typeface="+mn-ea"/>
                        <a:cs typeface="+mn-cs"/>
                      </a:endParaRPr>
                    </a:p>
                  </a:txBody>
                  <a:tcPr/>
                </a:tc>
                <a:tc>
                  <a:txBody>
                    <a:bodyPr/>
                    <a:lstStyle/>
                    <a:p>
                      <a:pPr algn="ctr"/>
                      <a:r>
                        <a:rPr lang="en-US" altLang="zh-CN" sz="1600" dirty="0"/>
                        <a:t>TS28.554</a:t>
                      </a:r>
                      <a:endParaRPr lang="zh-CN" altLang="en-US" sz="1600" dirty="0"/>
                    </a:p>
                  </a:txBody>
                  <a:tcPr anchor="ctr"/>
                </a:tc>
                <a:extLst>
                  <a:ext uri="{0D108BD9-81ED-4DB2-BD59-A6C34878D82A}">
                    <a16:rowId xmlns:a16="http://schemas.microsoft.com/office/drawing/2014/main" val="3893215798"/>
                  </a:ext>
                </a:extLst>
              </a:tr>
              <a:tr h="449853">
                <a:tc vMerge="1">
                  <a:txBody>
                    <a:bodyPr/>
                    <a:lstStyle/>
                    <a:p>
                      <a:endParaRPr lang="zh-CN" altLang="en-US" sz="1400" dirty="0"/>
                    </a:p>
                  </a:txBody>
                  <a:tcPr/>
                </a:tc>
                <a:tc>
                  <a:txBody>
                    <a:bodyPr/>
                    <a:lstStyle/>
                    <a:p>
                      <a:pPr algn="ctr"/>
                      <a:r>
                        <a:rPr lang="en-US" altLang="zh-CN" sz="1600" dirty="0"/>
                        <a:t>Network Slice</a:t>
                      </a:r>
                      <a:r>
                        <a:rPr lang="en-US" altLang="zh-CN" sz="1600" baseline="0" dirty="0"/>
                        <a:t> </a:t>
                      </a:r>
                    </a:p>
                    <a:p>
                      <a:pPr algn="ctr"/>
                      <a:r>
                        <a:rPr lang="en-US" altLang="zh-CN" sz="1600" dirty="0"/>
                        <a:t>fault supervision</a:t>
                      </a:r>
                      <a:endParaRPr lang="zh-CN" altLang="en-US" sz="1600" dirty="0"/>
                    </a:p>
                  </a:txBody>
                  <a:tcPr/>
                </a:tc>
                <a:tc>
                  <a:txBody>
                    <a:bodyPr/>
                    <a:lstStyle/>
                    <a:p>
                      <a:pPr marL="0" marR="0" indent="0" algn="ctr" defTabSz="1219170" rtl="0" eaLnBrk="1" fontAlgn="auto" latinLnBrk="0" hangingPunct="1">
                        <a:lnSpc>
                          <a:spcPct val="100000"/>
                        </a:lnSpc>
                        <a:spcBef>
                          <a:spcPts val="0"/>
                        </a:spcBef>
                        <a:spcAft>
                          <a:spcPts val="0"/>
                        </a:spcAft>
                        <a:buClrTx/>
                        <a:buSzTx/>
                        <a:buFontTx/>
                        <a:buNone/>
                        <a:tabLst/>
                        <a:defRPr/>
                      </a:pPr>
                      <a:r>
                        <a:rPr lang="en-US" altLang="zh-CN" sz="1600" kern="1200" dirty="0">
                          <a:solidFill>
                            <a:schemeClr val="dk1"/>
                          </a:solidFill>
                          <a:latin typeface="+mn-lt"/>
                          <a:ea typeface="+mn-ea"/>
                          <a:cs typeface="+mn-cs"/>
                        </a:rPr>
                        <a:t>fault supervision</a:t>
                      </a:r>
                      <a:r>
                        <a:rPr lang="zh-CN" altLang="en-US" sz="1600" kern="1200" dirty="0">
                          <a:solidFill>
                            <a:schemeClr val="dk1"/>
                          </a:solidFill>
                          <a:latin typeface="+mn-lt"/>
                          <a:ea typeface="+mn-ea"/>
                          <a:cs typeface="+mn-cs"/>
                        </a:rPr>
                        <a:t> </a:t>
                      </a:r>
                      <a:r>
                        <a:rPr lang="en-US" altLang="zh-CN" sz="1600" kern="1200" dirty="0">
                          <a:solidFill>
                            <a:schemeClr val="dk1"/>
                          </a:solidFill>
                          <a:latin typeface="+mn-lt"/>
                          <a:ea typeface="+mn-ea"/>
                          <a:cs typeface="+mn-cs"/>
                        </a:rPr>
                        <a:t>of NS instance</a:t>
                      </a:r>
                      <a:endParaRPr lang="zh-CN" altLang="en-US" sz="1600" kern="1200" dirty="0">
                        <a:solidFill>
                          <a:schemeClr val="dk1"/>
                        </a:solidFill>
                        <a:latin typeface="+mn-lt"/>
                        <a:ea typeface="+mn-ea"/>
                        <a:cs typeface="+mn-cs"/>
                      </a:endParaRPr>
                    </a:p>
                  </a:txBody>
                  <a:tcPr/>
                </a:tc>
                <a:tc>
                  <a:txBody>
                    <a:bodyPr/>
                    <a:lstStyle/>
                    <a:p>
                      <a:pPr algn="ctr"/>
                      <a:r>
                        <a:rPr lang="en-US" altLang="zh-CN" sz="1600" dirty="0"/>
                        <a:t>TS28.545</a:t>
                      </a:r>
                      <a:endParaRPr lang="zh-CN" altLang="en-US" sz="1600" dirty="0"/>
                    </a:p>
                  </a:txBody>
                  <a:tcPr anchor="ctr"/>
                </a:tc>
                <a:extLst>
                  <a:ext uri="{0D108BD9-81ED-4DB2-BD59-A6C34878D82A}">
                    <a16:rowId xmlns:a16="http://schemas.microsoft.com/office/drawing/2014/main" val="991984755"/>
                  </a:ext>
                </a:extLst>
              </a:tr>
              <a:tr h="1003641">
                <a:tc rowSpan="3">
                  <a:txBody>
                    <a:bodyPr/>
                    <a:lstStyle/>
                    <a:p>
                      <a:pPr algn="ctr"/>
                      <a:r>
                        <a:rPr lang="en-US" altLang="zh-CN" sz="1600" dirty="0"/>
                        <a:t>Control</a:t>
                      </a:r>
                      <a:endParaRPr lang="zh-CN" altLang="en-US" sz="1600" dirty="0"/>
                    </a:p>
                  </a:txBody>
                  <a:tcPr anchor="ctr"/>
                </a:tc>
                <a:tc>
                  <a:txBody>
                    <a:bodyPr/>
                    <a:lstStyle/>
                    <a:p>
                      <a:pPr marL="0" algn="ctr" defTabSz="1219170" rtl="0" eaLnBrk="1" latinLnBrk="0" hangingPunct="1"/>
                      <a:r>
                        <a:rPr lang="en-US" altLang="zh-CN" sz="1600" kern="1200" dirty="0">
                          <a:solidFill>
                            <a:schemeClr val="dk1"/>
                          </a:solidFill>
                          <a:latin typeface="+mn-lt"/>
                          <a:ea typeface="+mn-ea"/>
                          <a:cs typeface="+mn-cs"/>
                        </a:rPr>
                        <a:t>Network Slice lifecycle management</a:t>
                      </a:r>
                      <a:endParaRPr lang="zh-CN" altLang="en-US" sz="1600" kern="1200" dirty="0">
                        <a:solidFill>
                          <a:schemeClr val="dk1"/>
                        </a:solidFill>
                        <a:latin typeface="+mn-lt"/>
                        <a:ea typeface="+mn-ea"/>
                        <a:cs typeface="+mn-cs"/>
                      </a:endParaRPr>
                    </a:p>
                  </a:txBody>
                  <a:tcPr anchor="ctr"/>
                </a:tc>
                <a:tc>
                  <a:txBody>
                    <a:bodyPr/>
                    <a:lstStyle/>
                    <a:p>
                      <a:pPr algn="ctr"/>
                      <a:r>
                        <a:rPr lang="en-US" altLang="zh-CN" sz="1600" dirty="0"/>
                        <a:t>Network slice feasibility check, Network slice resource capacity planning</a:t>
                      </a:r>
                      <a:endParaRPr lang="zh-CN" altLang="en-US" sz="1600" dirty="0"/>
                    </a:p>
                  </a:txBody>
                  <a:tcPr/>
                </a:tc>
                <a:tc>
                  <a:txBody>
                    <a:bodyPr/>
                    <a:lstStyle/>
                    <a:p>
                      <a:pPr marL="0" marR="0" indent="0" algn="ctr" defTabSz="1219170" rtl="0" eaLnBrk="1" fontAlgn="auto" latinLnBrk="0" hangingPunct="1">
                        <a:lnSpc>
                          <a:spcPct val="100000"/>
                        </a:lnSpc>
                        <a:spcBef>
                          <a:spcPts val="0"/>
                        </a:spcBef>
                        <a:spcAft>
                          <a:spcPts val="0"/>
                        </a:spcAft>
                        <a:buClrTx/>
                        <a:buSzTx/>
                        <a:buFontTx/>
                        <a:buNone/>
                        <a:tabLst/>
                        <a:defRPr/>
                      </a:pPr>
                      <a:r>
                        <a:rPr lang="en-US" altLang="zh-CN" sz="1600" dirty="0"/>
                        <a:t>TS28.531</a:t>
                      </a:r>
                      <a:endParaRPr lang="zh-CN" altLang="en-US" sz="1600" dirty="0"/>
                    </a:p>
                  </a:txBody>
                  <a:tcPr anchor="ctr"/>
                </a:tc>
                <a:extLst>
                  <a:ext uri="{0D108BD9-81ED-4DB2-BD59-A6C34878D82A}">
                    <a16:rowId xmlns:a16="http://schemas.microsoft.com/office/drawing/2014/main" val="3437434846"/>
                  </a:ext>
                </a:extLst>
              </a:tr>
              <a:tr h="449853">
                <a:tc vMerge="1">
                  <a:txBody>
                    <a:bodyPr/>
                    <a:lstStyle/>
                    <a:p>
                      <a:endParaRPr lang="zh-CN" altLang="en-US" sz="1400" dirty="0"/>
                    </a:p>
                  </a:txBody>
                  <a:tcPr/>
                </a:tc>
                <a:tc>
                  <a:txBody>
                    <a:bodyPr/>
                    <a:lstStyle/>
                    <a:p>
                      <a:pPr algn="ctr"/>
                      <a:r>
                        <a:rPr lang="en-US" altLang="zh-CN" sz="1600" dirty="0"/>
                        <a:t> network slice SLS assurance  SLS control</a:t>
                      </a:r>
                      <a:endParaRPr lang="zh-CN" altLang="en-US" sz="1600" dirty="0"/>
                    </a:p>
                  </a:txBody>
                  <a:tcPr anchor="ctr"/>
                </a:tc>
                <a:tc>
                  <a:txBody>
                    <a:bodyPr/>
                    <a:lstStyle/>
                    <a:p>
                      <a:pPr algn="ctr"/>
                      <a:r>
                        <a:rPr lang="en-US" altLang="zh-CN" sz="1600" kern="1200" dirty="0">
                          <a:solidFill>
                            <a:schemeClr val="dk1"/>
                          </a:solidFill>
                          <a:latin typeface="+mn-lt"/>
                          <a:ea typeface="+mn-ea"/>
                          <a:cs typeface="+mn-cs"/>
                        </a:rPr>
                        <a:t>adjustment of attributes Of </a:t>
                      </a:r>
                      <a:r>
                        <a:rPr lang="en-US" altLang="zh-CN" sz="1600" kern="1200" dirty="0" err="1">
                          <a:solidFill>
                            <a:schemeClr val="dk1"/>
                          </a:solidFill>
                          <a:latin typeface="+mn-lt"/>
                          <a:ea typeface="+mn-ea"/>
                          <a:cs typeface="+mn-cs"/>
                        </a:rPr>
                        <a:t>ServiceProfile</a:t>
                      </a:r>
                      <a:r>
                        <a:rPr lang="en-US" altLang="zh-CN" sz="1600" kern="1200" dirty="0">
                          <a:solidFill>
                            <a:schemeClr val="dk1"/>
                          </a:solidFill>
                          <a:latin typeface="+mn-lt"/>
                          <a:ea typeface="+mn-ea"/>
                          <a:cs typeface="+mn-cs"/>
                        </a:rPr>
                        <a:t> </a:t>
                      </a:r>
                      <a:endParaRPr lang="zh-CN" altLang="en-US" sz="1600" kern="1200" dirty="0">
                        <a:solidFill>
                          <a:schemeClr val="dk1"/>
                        </a:solidFill>
                        <a:latin typeface="+mn-lt"/>
                        <a:ea typeface="+mn-ea"/>
                        <a:cs typeface="+mn-cs"/>
                      </a:endParaRPr>
                    </a:p>
                  </a:txBody>
                  <a:tcPr anchor="ctr"/>
                </a:tc>
                <a:tc>
                  <a:txBody>
                    <a:bodyPr/>
                    <a:lstStyle/>
                    <a:p>
                      <a:pPr algn="ctr"/>
                      <a:r>
                        <a:rPr lang="en-US" altLang="zh-CN" sz="1600" dirty="0"/>
                        <a:t>TS28.535</a:t>
                      </a:r>
                      <a:r>
                        <a:rPr lang="zh-CN" altLang="en-US" sz="1600" dirty="0"/>
                        <a:t>、</a:t>
                      </a:r>
                      <a:r>
                        <a:rPr lang="en-US" altLang="zh-CN" sz="1600" dirty="0"/>
                        <a:t>TS28.541</a:t>
                      </a:r>
                      <a:endParaRPr lang="zh-CN" altLang="en-US" sz="1600" dirty="0"/>
                    </a:p>
                  </a:txBody>
                  <a:tcPr anchor="ctr"/>
                </a:tc>
                <a:extLst>
                  <a:ext uri="{0D108BD9-81ED-4DB2-BD59-A6C34878D82A}">
                    <a16:rowId xmlns:a16="http://schemas.microsoft.com/office/drawing/2014/main" val="3911058321"/>
                  </a:ext>
                </a:extLst>
              </a:tr>
              <a:tr h="249918">
                <a:tc vMerge="1">
                  <a:txBody>
                    <a:bodyPr/>
                    <a:lstStyle/>
                    <a:p>
                      <a:endParaRPr lang="zh-CN" altLang="en-US" sz="1400" dirty="0"/>
                    </a:p>
                  </a:txBody>
                  <a:tcPr/>
                </a:tc>
                <a:tc>
                  <a:txBody>
                    <a:bodyPr/>
                    <a:lstStyle/>
                    <a:p>
                      <a:pPr algn="ctr"/>
                      <a:r>
                        <a:rPr lang="en-US" altLang="zh-CN" sz="1600" dirty="0"/>
                        <a:t>Net</a:t>
                      </a:r>
                      <a:r>
                        <a:rPr lang="en-US" altLang="zh-CN" sz="1600" baseline="0" dirty="0"/>
                        <a:t>work slice recourse  control </a:t>
                      </a:r>
                      <a:endParaRPr lang="zh-CN" altLang="en-US" sz="1600" dirty="0"/>
                    </a:p>
                  </a:txBody>
                  <a:tcPr/>
                </a:tc>
                <a:tc>
                  <a:txBody>
                    <a:bodyPr/>
                    <a:lstStyle/>
                    <a:p>
                      <a:pPr marL="0" algn="ctr" defTabSz="1219170" rtl="0" eaLnBrk="1" latinLnBrk="0" hangingPunct="1"/>
                      <a:r>
                        <a:rPr lang="en-GB" altLang="zh-CN" sz="1600" kern="1200" dirty="0">
                          <a:solidFill>
                            <a:schemeClr val="dk1"/>
                          </a:solidFill>
                          <a:latin typeface="+mn-lt"/>
                          <a:ea typeface="+mn-ea"/>
                          <a:cs typeface="+mn-cs"/>
                        </a:rPr>
                        <a:t>modification of </a:t>
                      </a:r>
                      <a:r>
                        <a:rPr lang="en-US" altLang="zh-CN" sz="1600" kern="1200" dirty="0">
                          <a:solidFill>
                            <a:schemeClr val="dk1"/>
                          </a:solidFill>
                          <a:latin typeface="+mn-lt"/>
                          <a:ea typeface="+mn-ea"/>
                          <a:cs typeface="+mn-cs"/>
                        </a:rPr>
                        <a:t>Network slice instance</a:t>
                      </a:r>
                      <a:r>
                        <a:rPr lang="en-GB" altLang="zh-CN" sz="1600" kern="1200" dirty="0">
                          <a:solidFill>
                            <a:schemeClr val="dk1"/>
                          </a:solidFill>
                          <a:latin typeface="+mn-lt"/>
                          <a:ea typeface="+mn-ea"/>
                          <a:cs typeface="+mn-cs"/>
                        </a:rPr>
                        <a:t> virtualized part</a:t>
                      </a:r>
                      <a:endParaRPr lang="zh-CN" altLang="en-US" sz="1600" kern="1200" dirty="0">
                        <a:solidFill>
                          <a:schemeClr val="dk1"/>
                        </a:solidFill>
                        <a:latin typeface="+mn-lt"/>
                        <a:ea typeface="+mn-ea"/>
                        <a:cs typeface="+mn-cs"/>
                      </a:endParaRPr>
                    </a:p>
                  </a:txBody>
                  <a:tcPr/>
                </a:tc>
                <a:tc>
                  <a:txBody>
                    <a:bodyPr/>
                    <a:lstStyle/>
                    <a:p>
                      <a:pPr marL="0" marR="0" indent="0" algn="ctr" defTabSz="1219170" rtl="0" eaLnBrk="1" fontAlgn="auto" latinLnBrk="0" hangingPunct="1">
                        <a:lnSpc>
                          <a:spcPct val="100000"/>
                        </a:lnSpc>
                        <a:spcBef>
                          <a:spcPts val="0"/>
                        </a:spcBef>
                        <a:spcAft>
                          <a:spcPts val="0"/>
                        </a:spcAft>
                        <a:buClrTx/>
                        <a:buSzTx/>
                        <a:buFontTx/>
                        <a:buNone/>
                        <a:tabLst/>
                        <a:defRPr/>
                      </a:pPr>
                      <a:r>
                        <a:rPr lang="en-US" altLang="zh-CN" sz="1600" dirty="0"/>
                        <a:t>TS28.531</a:t>
                      </a:r>
                      <a:endParaRPr lang="zh-CN" altLang="en-US" sz="1600" dirty="0"/>
                    </a:p>
                    <a:p>
                      <a:endParaRPr lang="zh-CN" altLang="en-US" sz="1600" dirty="0"/>
                    </a:p>
                  </a:txBody>
                  <a:tcPr/>
                </a:tc>
                <a:extLst>
                  <a:ext uri="{0D108BD9-81ED-4DB2-BD59-A6C34878D82A}">
                    <a16:rowId xmlns:a16="http://schemas.microsoft.com/office/drawing/2014/main" val="3852372112"/>
                  </a:ext>
                </a:extLst>
              </a:tr>
            </a:tbl>
          </a:graphicData>
        </a:graphic>
      </p:graphicFrame>
    </p:spTree>
    <p:extLst>
      <p:ext uri="{BB962C8B-B14F-4D97-AF65-F5344CB8AC3E}">
        <p14:creationId xmlns:p14="http://schemas.microsoft.com/office/powerpoint/2010/main" val="3647712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19FF29-F343-45CB-88FD-0A3669F73BF9}"/>
              </a:ext>
            </a:extLst>
          </p:cNvPr>
          <p:cNvSpPr>
            <a:spLocks noGrp="1"/>
          </p:cNvSpPr>
          <p:nvPr>
            <p:ph type="title"/>
          </p:nvPr>
        </p:nvSpPr>
        <p:spPr>
          <a:xfrm>
            <a:off x="1721410" y="228600"/>
            <a:ext cx="9102725" cy="1143000"/>
          </a:xfrm>
        </p:spPr>
        <p:txBody>
          <a:bodyPr/>
          <a:lstStyle/>
          <a:p>
            <a:r>
              <a:rPr lang="fr-FR" dirty="0" err="1"/>
              <a:t>Proposal</a:t>
            </a:r>
            <a:endParaRPr lang="fr-FR" dirty="0"/>
          </a:p>
        </p:txBody>
      </p:sp>
      <p:sp>
        <p:nvSpPr>
          <p:cNvPr id="7" name="Espace réservé du contenu 5">
            <a:extLst>
              <a:ext uri="{FF2B5EF4-FFF2-40B4-BE49-F238E27FC236}">
                <a16:creationId xmlns:a16="http://schemas.microsoft.com/office/drawing/2014/main" id="{193CBBF0-3EEA-5343-9388-ACEDBB7A2564}"/>
              </a:ext>
            </a:extLst>
          </p:cNvPr>
          <p:cNvSpPr txBox="1">
            <a:spLocks/>
          </p:cNvSpPr>
          <p:nvPr/>
        </p:nvSpPr>
        <p:spPr>
          <a:xfrm>
            <a:off x="599562" y="1371600"/>
            <a:ext cx="11346419" cy="777711"/>
          </a:xfrm>
          <a:prstGeom prst="rect">
            <a:avLst/>
          </a:prstGeom>
        </p:spPr>
        <p:txBody>
          <a:bodyPr/>
          <a:lstStyle>
            <a:lvl1pPr marL="608013" indent="-608013" algn="l" rtl="0" eaLnBrk="0" fontAlgn="base" hangingPunct="0">
              <a:spcBef>
                <a:spcPct val="20000"/>
              </a:spcBef>
              <a:spcAft>
                <a:spcPct val="0"/>
              </a:spcAft>
              <a:buBlip>
                <a:blip r:embed="rId3"/>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4"/>
              </a:buBlip>
              <a:defRPr sz="3200">
                <a:solidFill>
                  <a:schemeClr val="tx1"/>
                </a:solidFill>
                <a:latin typeface="+mn-lt"/>
              </a:defRPr>
            </a:lvl2pPr>
            <a:lvl3pPr marL="1522413" indent="-303213" algn="l" rtl="0" eaLnBrk="0" fontAlgn="base" hangingPunct="0">
              <a:spcBef>
                <a:spcPct val="20000"/>
              </a:spcBef>
              <a:spcAft>
                <a:spcPct val="0"/>
              </a:spcAft>
              <a:buBlip>
                <a:blip r:embed="rId5"/>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608013" lvl="1" indent="-608013">
              <a:buBlip>
                <a:blip r:embed="rId3"/>
              </a:buBlip>
            </a:pPr>
            <a:r>
              <a:rPr lang="en-US" altLang="zh-CN" sz="2400" dirty="0"/>
              <a:t>Based the discussion, it is suggest to send LS to GSMA to explain the use case and requirement for the exposure directly via OSS.</a:t>
            </a:r>
            <a:endParaRPr lang="en-US" sz="2400" dirty="0"/>
          </a:p>
        </p:txBody>
      </p:sp>
    </p:spTree>
    <p:extLst>
      <p:ext uri="{BB962C8B-B14F-4D97-AF65-F5344CB8AC3E}">
        <p14:creationId xmlns:p14="http://schemas.microsoft.com/office/powerpoint/2010/main" val="2566026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1201</TotalTime>
  <Words>743</Words>
  <Application>Microsoft Office PowerPoint</Application>
  <PresentationFormat>宽屏</PresentationFormat>
  <Paragraphs>85</Paragraphs>
  <Slides>8</Slides>
  <Notes>6</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8</vt:i4>
      </vt:variant>
    </vt:vector>
  </HeadingPairs>
  <TitlesOfParts>
    <vt:vector size="16" baseType="lpstr">
      <vt:lpstr>等线</vt:lpstr>
      <vt:lpstr>宋体</vt:lpstr>
      <vt:lpstr>Arial</vt:lpstr>
      <vt:lpstr>Calibri</vt:lpstr>
      <vt:lpstr>Times New Roman</vt:lpstr>
      <vt:lpstr>Wingdings</vt:lpstr>
      <vt:lpstr>Office Theme</vt:lpstr>
      <vt:lpstr>1_Office Theme</vt:lpstr>
      <vt:lpstr>   Discussion Paper on exposure via OSS</vt:lpstr>
      <vt:lpstr>Background</vt:lpstr>
      <vt:lpstr>The type of Exposure</vt:lpstr>
      <vt:lpstr>Issues on Exposure via BSS</vt:lpstr>
      <vt:lpstr>Non public network cases</vt:lpstr>
      <vt:lpstr>Issues on Exposure via BSS</vt:lpstr>
      <vt:lpstr>PowerPoint 演示文稿</vt:lpstr>
      <vt:lpstr>Proposal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AsiaInfo</dc:creator>
  <cp:lastModifiedBy>AsiaInfo</cp:lastModifiedBy>
  <cp:revision>68</cp:revision>
  <dcterms:created xsi:type="dcterms:W3CDTF">2022-03-24T05:27:22Z</dcterms:created>
  <dcterms:modified xsi:type="dcterms:W3CDTF">2022-03-31T09:51:44Z</dcterms:modified>
</cp:coreProperties>
</file>