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6"/>
  </p:notesMasterIdLst>
  <p:handoutMasterIdLst>
    <p:handoutMasterId r:id="rId17"/>
  </p:handoutMasterIdLst>
  <p:sldIdLst>
    <p:sldId id="303" r:id="rId5"/>
    <p:sldId id="1003" r:id="rId6"/>
    <p:sldId id="1004" r:id="rId7"/>
    <p:sldId id="1005" r:id="rId8"/>
    <p:sldId id="1006" r:id="rId9"/>
    <p:sldId id="1007" r:id="rId10"/>
    <p:sldId id="1008" r:id="rId11"/>
    <p:sldId id="1010" r:id="rId12"/>
    <p:sldId id="1009" r:id="rId13"/>
    <p:sldId id="1011" r:id="rId14"/>
    <p:sldId id="1012" r:id="rId15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72AF2F"/>
    <a:srgbClr val="C1E442"/>
    <a:srgbClr val="FFFF99"/>
    <a:srgbClr val="C6D254"/>
    <a:srgbClr val="000000"/>
    <a:srgbClr val="5C88D0"/>
    <a:srgbClr val="2A6EA8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3" autoAdjust="0"/>
    <p:restoredTop sz="95618" autoAdjust="0"/>
  </p:normalViewPr>
  <p:slideViewPr>
    <p:cSldViewPr snapToGrid="0">
      <p:cViewPr varScale="1">
        <p:scale>
          <a:sx n="101" d="100"/>
          <a:sy n="101" d="100"/>
        </p:scale>
        <p:origin x="12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88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4/5/22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4/5/22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B3565-DE1F-45E8-8B92-B6CEF3A5A93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919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B3565-DE1F-45E8-8B92-B6CEF3A5A93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06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075646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5354" y="6499457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S5-222xxx Discussion on CAMARA and SA work on Capability Exposure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2022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40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8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linuxfoundation.org/press-release/linux-foundation-announces-new-project-camara-the-telco-global-api-alliance-with-global-industry-ecosyste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maraproject/WorkingGroups/raw/main/Commonalities/documentation/Deliverables/API-exposure-reference-solution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7678" y="2820444"/>
            <a:ext cx="944962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sz="4800" b="1" dirty="0"/>
              <a:t>O</a:t>
            </a:r>
            <a:r>
              <a:rPr lang="en-GB" altLang="zh-CN" sz="4800" b="1" dirty="0"/>
              <a:t>n the relationship of CAMARA and SA work on capability exposure</a:t>
            </a: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425289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en-US" altLang="en-US" sz="2667" u="sng" dirty="0"/>
              <a:t>Source</a:t>
            </a:r>
            <a:r>
              <a:rPr lang="en-US" altLang="en-US" sz="2667" dirty="0"/>
              <a:t>: AT&amp;T, Deutsche Telekom, Ericsson, Huawei, Intel, </a:t>
            </a:r>
            <a:r>
              <a:rPr lang="fr-FR" sz="2400" dirty="0">
                <a:latin typeface="Arial" charset="0"/>
              </a:rPr>
              <a:t>Orange, </a:t>
            </a:r>
            <a:r>
              <a:rPr lang="fr-FR" sz="2400" u="sng" dirty="0" err="1">
                <a:latin typeface="Arial" charset="0"/>
              </a:rPr>
              <a:t>Telefónica</a:t>
            </a:r>
            <a:r>
              <a:rPr lang="fr-FR" sz="2400" dirty="0">
                <a:latin typeface="Arial" charset="0"/>
              </a:rPr>
              <a:t>, </a:t>
            </a:r>
            <a:r>
              <a:rPr lang="fr-FR" sz="2400" dirty="0" err="1">
                <a:latin typeface="Arial" charset="0"/>
              </a:rPr>
              <a:t>Verizon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67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93CBBF0-3EEA-5343-9388-ACEDBB7A2564}"/>
              </a:ext>
            </a:extLst>
          </p:cNvPr>
          <p:cNvSpPr txBox="1">
            <a:spLocks/>
          </p:cNvSpPr>
          <p:nvPr/>
        </p:nvSpPr>
        <p:spPr>
          <a:xfrm>
            <a:off x="599231" y="1185333"/>
            <a:ext cx="10993537" cy="4487333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Specification, development and testing of service APIs is an activity to be carried out in CAMARA </a:t>
            </a:r>
          </a:p>
          <a:p>
            <a:pPr lvl="1"/>
            <a:r>
              <a:rPr lang="en-US" sz="1500" kern="0" dirty="0"/>
              <a:t>Some attempts were made in the past to have these service APIs specified in SDOs, and the experience was bad.</a:t>
            </a:r>
          </a:p>
          <a:p>
            <a:pPr lvl="1"/>
            <a:r>
              <a:rPr lang="en-US" sz="1500" kern="0" dirty="0"/>
              <a:t>There is a need to involve 3</a:t>
            </a:r>
            <a:r>
              <a:rPr lang="en-US" sz="1500" kern="0" baseline="30000" dirty="0"/>
              <a:t>rd</a:t>
            </a:r>
            <a:r>
              <a:rPr lang="en-US" sz="1500" kern="0" dirty="0"/>
              <a:t> party consumers from the very beginning, to make sure we meet their expectations, and these consumers are already in CAMARA. </a:t>
            </a:r>
          </a:p>
          <a:p>
            <a:pPr lvl="1"/>
            <a:r>
              <a:rPr lang="en-US" sz="1500" kern="0" dirty="0"/>
              <a:t>There exists coordination between CAMARA initiative and GSMA OPAG (OP API Group), to work together in this endeavor. </a:t>
            </a:r>
          </a:p>
          <a:p>
            <a:pPr lvl="1"/>
            <a:r>
              <a:rPr lang="en-US" sz="1500" kern="0" dirty="0"/>
              <a:t>Service APIs build on network APIs that are beyond 3GPP SA scope (CNCF APIs, ETSI APIs, TMF APIs….), so not appropriate for 3GPP SA to lead this activity.</a:t>
            </a:r>
          </a:p>
          <a:p>
            <a:pPr marL="609600" lvl="1" indent="0">
              <a:buNone/>
            </a:pPr>
            <a:endParaRPr lang="en-US" sz="1500" kern="0" dirty="0"/>
          </a:p>
          <a:p>
            <a:r>
              <a:rPr lang="en-US" sz="2000" kern="0" dirty="0"/>
              <a:t>3GPP SA work should focus on solutions enabling the exposure of APIs.</a:t>
            </a:r>
          </a:p>
          <a:p>
            <a:pPr lvl="1"/>
            <a:r>
              <a:rPr lang="en-US" sz="1500" kern="0" dirty="0"/>
              <a:t>CAMARA focus: service API definition (scope: </a:t>
            </a:r>
            <a:r>
              <a:rPr lang="en-US" sz="1500" u="sng" kern="0" dirty="0"/>
              <a:t>transformation function</a:t>
            </a:r>
            <a:r>
              <a:rPr lang="en-US" sz="1500" kern="0" dirty="0"/>
              <a:t>)</a:t>
            </a:r>
          </a:p>
          <a:p>
            <a:pPr lvl="1"/>
            <a:r>
              <a:rPr lang="en-US" sz="1500" kern="0" dirty="0"/>
              <a:t>3GPP SA focus: mechanisms to allow on-demand, secure and auditable exposure of APIs (scope: </a:t>
            </a:r>
            <a:r>
              <a:rPr lang="en-US" sz="1500" u="sng" kern="0" dirty="0"/>
              <a:t>exposure GW</a:t>
            </a:r>
            <a:r>
              <a:rPr lang="en-US" sz="1500" kern="0" dirty="0"/>
              <a:t>). </a:t>
            </a:r>
          </a:p>
          <a:p>
            <a:pPr lvl="1"/>
            <a:r>
              <a:rPr lang="en-US" sz="1500" kern="0" dirty="0"/>
              <a:t>Collaborative work potentially involving different WGs, including (though not limited to) SA5 and SA6. </a:t>
            </a:r>
          </a:p>
          <a:p>
            <a:pPr marL="609600" lvl="1" indent="0">
              <a:buNone/>
            </a:pPr>
            <a:endParaRPr lang="en-US" sz="1100" kern="0" dirty="0"/>
          </a:p>
          <a:p>
            <a:r>
              <a:rPr lang="en-US" sz="2000" kern="0" dirty="0"/>
              <a:t>3GPP SA5 work shall be articulated on how to link SBMA concepts (</a:t>
            </a:r>
            <a:r>
              <a:rPr lang="en-US" sz="2000" kern="0" dirty="0" err="1"/>
              <a:t>MnS</a:t>
            </a:r>
            <a:r>
              <a:rPr lang="en-US" sz="2000" kern="0" dirty="0"/>
              <a:t> producer, consumer, discovery) with ”exposure GW”. </a:t>
            </a:r>
          </a:p>
          <a:p>
            <a:pPr lvl="1"/>
            <a:r>
              <a:rPr lang="en-US" sz="1600" kern="0" dirty="0"/>
              <a:t>3GPP SA5 work should avoid the definition of artificial concepts that put at risk the stability of SBMA principles.</a:t>
            </a:r>
          </a:p>
          <a:p>
            <a:pPr lvl="1"/>
            <a:r>
              <a:rPr lang="en-US" sz="1500" kern="0" dirty="0"/>
              <a:t>Talking about </a:t>
            </a:r>
            <a:r>
              <a:rPr lang="en-US" sz="1500" kern="0" dirty="0" err="1"/>
              <a:t>eMnS</a:t>
            </a:r>
            <a:r>
              <a:rPr lang="en-US" sz="1500" kern="0" dirty="0"/>
              <a:t> producer/consumer, </a:t>
            </a:r>
            <a:r>
              <a:rPr lang="en-US" sz="1500" kern="0" dirty="0" err="1"/>
              <a:t>eMnS</a:t>
            </a:r>
            <a:r>
              <a:rPr lang="en-US" sz="1500" kern="0" dirty="0"/>
              <a:t> discovery, … does not help at all, and deviate attention/focus.</a:t>
            </a:r>
          </a:p>
          <a:p>
            <a:pPr marL="0" indent="0">
              <a:buNone/>
            </a:pPr>
            <a:endParaRPr 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21428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410" y="228600"/>
            <a:ext cx="9102725" cy="1143000"/>
          </a:xfrm>
        </p:spPr>
        <p:txBody>
          <a:bodyPr/>
          <a:lstStyle/>
          <a:p>
            <a:r>
              <a:rPr lang="fr-FR" dirty="0" err="1"/>
              <a:t>Proposal</a:t>
            </a:r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93CBBF0-3EEA-5343-9388-ACEDBB7A2564}"/>
              </a:ext>
            </a:extLst>
          </p:cNvPr>
          <p:cNvSpPr txBox="1">
            <a:spLocks/>
          </p:cNvSpPr>
          <p:nvPr/>
        </p:nvSpPr>
        <p:spPr>
          <a:xfrm>
            <a:off x="599562" y="1185333"/>
            <a:ext cx="11346419" cy="4487333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Point #1: 3GPP SA5 work on charging may have an impact on service APIs, hence it shall be in scope of CAMARA.</a:t>
            </a:r>
          </a:p>
          <a:p>
            <a:r>
              <a:rPr lang="en-US" sz="1800" kern="0" dirty="0"/>
              <a:t>Point #2: 3GPP SA work shall focus on solutions enabling on-demand, secure and auditable exposure of APIs</a:t>
            </a:r>
          </a:p>
          <a:p>
            <a:pPr lvl="1"/>
            <a:r>
              <a:rPr lang="en-US" sz="1500" kern="0" dirty="0"/>
              <a:t>3GPP SA scope shall be limited to “Exposure GW”.</a:t>
            </a:r>
            <a:endParaRPr lang="en-US" sz="2000" kern="0" dirty="0"/>
          </a:p>
          <a:p>
            <a:r>
              <a:rPr lang="en-US" sz="1800" kern="0" dirty="0"/>
              <a:t>Point #3: 3GPP SA work/study items related to ‘capability exposure’ may include analysis with CAMARA, as appropriate. </a:t>
            </a:r>
          </a:p>
          <a:p>
            <a:r>
              <a:rPr lang="en-US" sz="1800" kern="0" dirty="0"/>
              <a:t>Point #4: 3GPP SA WG should decide how to communicate with CAMARA</a:t>
            </a:r>
          </a:p>
          <a:p>
            <a:pPr lvl="1"/>
            <a:r>
              <a:rPr lang="en-US" sz="1500" kern="0" dirty="0"/>
              <a:t>Including decision on which WG should as contact point</a:t>
            </a:r>
          </a:p>
          <a:p>
            <a:pPr lvl="1"/>
            <a:r>
              <a:rPr lang="en-US" sz="1500" kern="0" dirty="0"/>
              <a:t>Including decision on the need for a workshop with CAMARA (similar to the one organized with OPAG), to fully understand scope and objectives of CAMARA.</a:t>
            </a:r>
          </a:p>
          <a:p>
            <a:r>
              <a:rPr lang="en-US" sz="1800" kern="0" dirty="0"/>
              <a:t>Point #5: 3GPP SA5 work shall be articulated on how to link SBMA concepts (</a:t>
            </a:r>
            <a:r>
              <a:rPr lang="en-US" sz="1800" kern="0" dirty="0" err="1"/>
              <a:t>MnS</a:t>
            </a:r>
            <a:r>
              <a:rPr lang="en-US" sz="1800" kern="0" dirty="0"/>
              <a:t> producer, consumer, discovery) with ”Exposure GW”. 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1800" kern="0" dirty="0"/>
              <a:t>The WG is asked to endorse the following: </a:t>
            </a:r>
          </a:p>
          <a:p>
            <a:endParaRPr lang="en-US" sz="700" kern="0" dirty="0"/>
          </a:p>
          <a:p>
            <a:pPr>
              <a:spcBef>
                <a:spcPts val="0"/>
              </a:spcBef>
            </a:pPr>
            <a:r>
              <a:rPr lang="en-US" sz="2000" b="1" u="sng" kern="0" dirty="0"/>
              <a:t>Action #1: </a:t>
            </a:r>
            <a:r>
              <a:rPr lang="en-US" sz="2000" kern="0" dirty="0"/>
              <a:t>Agree on Points #1, #2 and #3 and #4</a:t>
            </a:r>
          </a:p>
          <a:p>
            <a:r>
              <a:rPr lang="en-US" sz="2000" b="1" u="sng" kern="0" dirty="0"/>
              <a:t>Action #2</a:t>
            </a:r>
            <a:r>
              <a:rPr lang="en-US" sz="2000" kern="0" dirty="0"/>
              <a:t>: Send a LS to 3GPP SA, with proposals captured in points {#2, #3, #4}, asking for feedback. </a:t>
            </a:r>
          </a:p>
          <a:p>
            <a:r>
              <a:rPr lang="en-US" sz="2000" b="1" u="sng" kern="0" dirty="0"/>
              <a:t>Action #3:</a:t>
            </a:r>
            <a:r>
              <a:rPr lang="en-US" sz="2000" kern="0" dirty="0"/>
              <a:t> Scope the work in FS_NSCE according to Point #5.</a:t>
            </a:r>
          </a:p>
          <a:p>
            <a:pPr marL="0" indent="0">
              <a:buNone/>
            </a:pPr>
            <a:endParaRPr 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17514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3FC56-46E1-4845-A512-B594B04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04894"/>
            <a:ext cx="11353800" cy="4487333"/>
          </a:xfrm>
        </p:spPr>
        <p:txBody>
          <a:bodyPr/>
          <a:lstStyle/>
          <a:p>
            <a:r>
              <a:rPr lang="fr-FR" sz="1900" dirty="0"/>
              <a:t>Network-as-a-Service (</a:t>
            </a:r>
            <a:r>
              <a:rPr lang="fr-FR" sz="1900" dirty="0" err="1"/>
              <a:t>NaaS</a:t>
            </a:r>
            <a:r>
              <a:rPr lang="fr-FR" sz="1900" dirty="0"/>
              <a:t>) </a:t>
            </a:r>
            <a:r>
              <a:rPr lang="fr-FR" sz="1900" dirty="0" err="1"/>
              <a:t>represents</a:t>
            </a:r>
            <a:r>
              <a:rPr lang="fr-FR" sz="1900" dirty="0"/>
              <a:t> a </a:t>
            </a:r>
            <a:r>
              <a:rPr lang="fr-FR" sz="1900" dirty="0" err="1"/>
              <a:t>paradigm</a:t>
            </a:r>
            <a:r>
              <a:rPr lang="fr-FR" sz="1900" dirty="0"/>
              <a:t> shift </a:t>
            </a:r>
            <a:r>
              <a:rPr lang="fr-FR" sz="1900" dirty="0" err="1"/>
              <a:t>whereby</a:t>
            </a:r>
            <a:r>
              <a:rPr lang="fr-FR" sz="1900" dirty="0"/>
              <a:t> a network </a:t>
            </a:r>
            <a:r>
              <a:rPr lang="fr-FR" sz="1900" dirty="0" err="1"/>
              <a:t>operator</a:t>
            </a:r>
            <a:r>
              <a:rPr lang="fr-FR" sz="1900" dirty="0"/>
              <a:t> </a:t>
            </a:r>
            <a:r>
              <a:rPr lang="fr-FR" sz="1900" dirty="0" err="1"/>
              <a:t>can</a:t>
            </a:r>
            <a:r>
              <a:rPr lang="fr-FR" sz="1900" dirty="0"/>
              <a:t> </a:t>
            </a:r>
            <a:r>
              <a:rPr lang="fr-FR" sz="1900" dirty="0" err="1"/>
              <a:t>make</a:t>
            </a:r>
            <a:r>
              <a:rPr lang="fr-FR" sz="1900" dirty="0"/>
              <a:t> network </a:t>
            </a:r>
            <a:r>
              <a:rPr lang="fr-FR" sz="1900" dirty="0" err="1"/>
              <a:t>capabilities</a:t>
            </a:r>
            <a:r>
              <a:rPr lang="fr-FR" sz="1900" dirty="0"/>
              <a:t> </a:t>
            </a:r>
            <a:r>
              <a:rPr lang="fr-FR" sz="1900" dirty="0" err="1"/>
              <a:t>available</a:t>
            </a:r>
            <a:r>
              <a:rPr lang="fr-FR" sz="1900" dirty="0"/>
              <a:t> for </a:t>
            </a:r>
            <a:r>
              <a:rPr lang="fr-FR" sz="1900" dirty="0" err="1"/>
              <a:t>external</a:t>
            </a:r>
            <a:r>
              <a:rPr lang="fr-FR" sz="1900" dirty="0"/>
              <a:t> </a:t>
            </a:r>
            <a:r>
              <a:rPr lang="fr-FR" sz="1900" dirty="0" err="1"/>
              <a:t>consumption</a:t>
            </a:r>
            <a:r>
              <a:rPr lang="fr-FR" sz="1900" dirty="0"/>
              <a:t>, </a:t>
            </a:r>
            <a:r>
              <a:rPr lang="fr-FR" sz="1900" dirty="0" err="1"/>
              <a:t>including</a:t>
            </a:r>
            <a:r>
              <a:rPr lang="fr-FR" sz="1900" dirty="0"/>
              <a:t> monitoring and configuration </a:t>
            </a:r>
            <a:r>
              <a:rPr lang="fr-FR" sz="1900" dirty="0" err="1"/>
              <a:t>related</a:t>
            </a:r>
            <a:r>
              <a:rPr lang="fr-FR" sz="1900" dirty="0"/>
              <a:t> </a:t>
            </a:r>
            <a:r>
              <a:rPr lang="fr-FR" sz="1900" dirty="0" err="1"/>
              <a:t>capabilities</a:t>
            </a:r>
            <a:r>
              <a:rPr lang="fr-FR" sz="1900" dirty="0"/>
              <a:t>, </a:t>
            </a:r>
            <a:r>
              <a:rPr lang="fr-FR" sz="1900" dirty="0" err="1"/>
              <a:t>through</a:t>
            </a:r>
            <a:r>
              <a:rPr lang="fr-FR" sz="1900" dirty="0"/>
              <a:t> Application </a:t>
            </a:r>
            <a:r>
              <a:rPr lang="fr-FR" sz="1900" dirty="0" err="1"/>
              <a:t>Programming</a:t>
            </a:r>
            <a:r>
              <a:rPr lang="fr-FR" sz="1900" dirty="0"/>
              <a:t> Interfaces (APIs). </a:t>
            </a:r>
          </a:p>
          <a:p>
            <a:r>
              <a:rPr lang="fr-FR" sz="1900" dirty="0"/>
              <a:t>The </a:t>
            </a:r>
            <a:r>
              <a:rPr lang="fr-FR" sz="1900" b="1" dirty="0" err="1"/>
              <a:t>controllable</a:t>
            </a:r>
            <a:r>
              <a:rPr lang="fr-FR" sz="1900" dirty="0"/>
              <a:t> and </a:t>
            </a:r>
            <a:r>
              <a:rPr lang="fr-FR" sz="1900" b="1" dirty="0"/>
              <a:t>on-</a:t>
            </a:r>
            <a:r>
              <a:rPr lang="fr-FR" sz="1900" b="1" dirty="0" err="1"/>
              <a:t>demand</a:t>
            </a:r>
            <a:r>
              <a:rPr lang="fr-FR" sz="1900" dirty="0"/>
              <a:t> </a:t>
            </a:r>
            <a:r>
              <a:rPr lang="fr-FR" sz="1900" dirty="0" err="1"/>
              <a:t>exposure</a:t>
            </a:r>
            <a:r>
              <a:rPr lang="fr-FR" sz="1900" dirty="0"/>
              <a:t> of </a:t>
            </a:r>
            <a:r>
              <a:rPr lang="fr-FR" sz="1900" dirty="0" err="1"/>
              <a:t>these</a:t>
            </a:r>
            <a:r>
              <a:rPr lang="fr-FR" sz="1900" dirty="0"/>
              <a:t> </a:t>
            </a:r>
            <a:r>
              <a:rPr lang="fr-FR" sz="1900" dirty="0" err="1"/>
              <a:t>capabilities</a:t>
            </a:r>
            <a:r>
              <a:rPr lang="fr-FR" sz="1900" dirty="0"/>
              <a:t> </a:t>
            </a:r>
            <a:r>
              <a:rPr lang="fr-FR" sz="1900" dirty="0" err="1"/>
              <a:t>will</a:t>
            </a:r>
            <a:r>
              <a:rPr lang="fr-FR" sz="1900" dirty="0"/>
              <a:t> pave the </a:t>
            </a:r>
            <a:r>
              <a:rPr lang="fr-FR" sz="1900" dirty="0" err="1"/>
              <a:t>way</a:t>
            </a:r>
            <a:r>
              <a:rPr lang="fr-FR" sz="1900" dirty="0"/>
              <a:t> for </a:t>
            </a:r>
            <a:r>
              <a:rPr lang="fr-FR" sz="1900" dirty="0" err="1"/>
              <a:t>transforming</a:t>
            </a:r>
            <a:r>
              <a:rPr lang="fr-FR" sz="1900" dirty="0"/>
              <a:t> </a:t>
            </a:r>
            <a:r>
              <a:rPr lang="fr-FR" sz="1900" dirty="0" err="1"/>
              <a:t>telco</a:t>
            </a:r>
            <a:r>
              <a:rPr lang="fr-FR" sz="1900" dirty="0"/>
              <a:t> networks </a:t>
            </a:r>
            <a:r>
              <a:rPr lang="fr-FR" sz="1900" dirty="0" err="1"/>
              <a:t>into</a:t>
            </a:r>
            <a:r>
              <a:rPr lang="fr-FR" sz="1900" dirty="0"/>
              <a:t> service </a:t>
            </a:r>
            <a:r>
              <a:rPr lang="fr-FR" sz="1900" dirty="0" err="1"/>
              <a:t>enablement</a:t>
            </a:r>
            <a:r>
              <a:rPr lang="fr-FR" sz="1900" dirty="0"/>
              <a:t> </a:t>
            </a:r>
            <a:r>
              <a:rPr lang="fr-FR" sz="1900" dirty="0" err="1"/>
              <a:t>platforms</a:t>
            </a:r>
            <a:r>
              <a:rPr lang="fr-FR" sz="1900" dirty="0"/>
              <a:t>, </a:t>
            </a:r>
            <a:r>
              <a:rPr lang="fr-FR" sz="1900" dirty="0" err="1"/>
              <a:t>facilitating</a:t>
            </a:r>
            <a:r>
              <a:rPr lang="fr-FR" sz="1900" dirty="0"/>
              <a:t> the application-to-network </a:t>
            </a:r>
            <a:r>
              <a:rPr lang="fr-FR" sz="1900" dirty="0" err="1"/>
              <a:t>integration</a:t>
            </a:r>
            <a:r>
              <a:rPr lang="fr-FR" sz="1900" dirty="0"/>
              <a:t>. This </a:t>
            </a:r>
            <a:r>
              <a:rPr lang="fr-FR" sz="1900" dirty="0" err="1"/>
              <a:t>exposure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a </a:t>
            </a:r>
            <a:r>
              <a:rPr lang="fr-FR" sz="1900" dirty="0" err="1"/>
              <a:t>win-win</a:t>
            </a:r>
            <a:r>
              <a:rPr lang="fr-FR" sz="1900" dirty="0"/>
              <a:t> for </a:t>
            </a:r>
            <a:r>
              <a:rPr lang="fr-FR" sz="1900" dirty="0" err="1"/>
              <a:t>both</a:t>
            </a:r>
            <a:r>
              <a:rPr lang="fr-FR" sz="1900" dirty="0"/>
              <a:t> </a:t>
            </a:r>
            <a:r>
              <a:rPr lang="fr-FR" sz="1900" dirty="0" err="1"/>
              <a:t>CSPs</a:t>
            </a:r>
            <a:r>
              <a:rPr lang="fr-FR" sz="1900" dirty="0"/>
              <a:t> and 3rd parties:</a:t>
            </a:r>
          </a:p>
          <a:p>
            <a:pPr lvl="1"/>
            <a:r>
              <a:rPr lang="fr-FR" sz="1400" dirty="0"/>
              <a:t>3rd parties -&gt;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key to </a:t>
            </a:r>
            <a:r>
              <a:rPr lang="fr-FR" sz="1400" dirty="0" err="1"/>
              <a:t>deliver</a:t>
            </a:r>
            <a:r>
              <a:rPr lang="fr-FR" sz="1400" dirty="0"/>
              <a:t> </a:t>
            </a:r>
            <a:r>
              <a:rPr lang="fr-FR" sz="1400" dirty="0" err="1"/>
              <a:t>enhanced</a:t>
            </a:r>
            <a:r>
              <a:rPr lang="fr-FR" sz="1400" dirty="0"/>
              <a:t> and service-</a:t>
            </a:r>
            <a:r>
              <a:rPr lang="fr-FR" sz="1400" dirty="0" err="1"/>
              <a:t>tailored</a:t>
            </a:r>
            <a:r>
              <a:rPr lang="fr-FR" sz="1400" dirty="0"/>
              <a:t> </a:t>
            </a:r>
            <a:r>
              <a:rPr lang="fr-FR" sz="1400" dirty="0" err="1"/>
              <a:t>customer</a:t>
            </a:r>
            <a:r>
              <a:rPr lang="fr-FR" sz="1400" dirty="0"/>
              <a:t> </a:t>
            </a:r>
            <a:r>
              <a:rPr lang="fr-FR" sz="1400" dirty="0" err="1"/>
              <a:t>experience</a:t>
            </a:r>
            <a:r>
              <a:rPr lang="fr-FR" sz="1400" dirty="0"/>
              <a:t> in the 5G (and </a:t>
            </a:r>
            <a:r>
              <a:rPr lang="fr-FR" sz="1400" dirty="0" err="1"/>
              <a:t>beyond</a:t>
            </a:r>
            <a:r>
              <a:rPr lang="fr-FR" sz="1400" dirty="0"/>
              <a:t>) </a:t>
            </a:r>
            <a:r>
              <a:rPr lang="fr-FR" sz="1400" dirty="0" err="1"/>
              <a:t>era</a:t>
            </a:r>
            <a:r>
              <a:rPr lang="fr-FR" sz="1400" dirty="0"/>
              <a:t>.</a:t>
            </a:r>
          </a:p>
          <a:p>
            <a:pPr lvl="1"/>
            <a:r>
              <a:rPr lang="fr-FR" sz="1400" dirty="0" err="1"/>
              <a:t>CSPs</a:t>
            </a:r>
            <a:r>
              <a:rPr lang="fr-FR" sz="1400" dirty="0"/>
              <a:t> -&gt;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may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a relevant business </a:t>
            </a:r>
            <a:r>
              <a:rPr lang="fr-FR" sz="1400" dirty="0" err="1"/>
              <a:t>oportunity</a:t>
            </a:r>
            <a:r>
              <a:rPr lang="fr-FR" sz="1400" dirty="0"/>
              <a:t> for </a:t>
            </a:r>
            <a:r>
              <a:rPr lang="fr-FR" sz="1400" dirty="0" err="1"/>
              <a:t>operators</a:t>
            </a:r>
            <a:r>
              <a:rPr lang="fr-FR" sz="1400" dirty="0"/>
              <a:t> (new revenue </a:t>
            </a:r>
            <a:r>
              <a:rPr lang="fr-FR" sz="1400" dirty="0" err="1"/>
              <a:t>streams</a:t>
            </a:r>
            <a:r>
              <a:rPr lang="fr-FR" sz="1400" dirty="0"/>
              <a:t>) and one of the </a:t>
            </a:r>
            <a:r>
              <a:rPr lang="fr-FR" sz="1400" dirty="0" err="1"/>
              <a:t>ways</a:t>
            </a:r>
            <a:r>
              <a:rPr lang="fr-FR" sz="1400" dirty="0"/>
              <a:t> to </a:t>
            </a:r>
            <a:r>
              <a:rPr lang="fr-FR" sz="1400" dirty="0" err="1"/>
              <a:t>monetize</a:t>
            </a:r>
            <a:r>
              <a:rPr lang="fr-FR" sz="1400" dirty="0"/>
              <a:t> </a:t>
            </a:r>
            <a:r>
              <a:rPr lang="fr-FR" sz="1400" dirty="0" err="1"/>
              <a:t>investment</a:t>
            </a:r>
            <a:r>
              <a:rPr lang="fr-FR" sz="1400" dirty="0"/>
              <a:t> in </a:t>
            </a:r>
            <a:r>
              <a:rPr lang="fr-FR" sz="1400" dirty="0" err="1"/>
              <a:t>fiber</a:t>
            </a:r>
            <a:r>
              <a:rPr lang="fr-FR" sz="1400" dirty="0"/>
              <a:t>, </a:t>
            </a:r>
            <a:r>
              <a:rPr lang="fr-FR" sz="1400" dirty="0" err="1"/>
              <a:t>edge</a:t>
            </a:r>
            <a:r>
              <a:rPr lang="fr-FR" sz="1400" dirty="0"/>
              <a:t> </a:t>
            </a:r>
            <a:r>
              <a:rPr lang="fr-FR" sz="1400" dirty="0" err="1"/>
              <a:t>computing</a:t>
            </a:r>
            <a:r>
              <a:rPr lang="fr-FR" sz="1400" dirty="0"/>
              <a:t> and 5G (CAPEX </a:t>
            </a:r>
            <a:r>
              <a:rPr lang="fr-FR" sz="1400" dirty="0" err="1"/>
              <a:t>amortization</a:t>
            </a:r>
            <a:r>
              <a:rPr lang="fr-FR" sz="1400" dirty="0"/>
              <a:t>)</a:t>
            </a:r>
          </a:p>
          <a:p>
            <a:r>
              <a:rPr lang="fr-FR" sz="1900" dirty="0"/>
              <a:t>To </a:t>
            </a:r>
            <a:r>
              <a:rPr lang="fr-FR" sz="1900" dirty="0" err="1"/>
              <a:t>ensure</a:t>
            </a:r>
            <a:r>
              <a:rPr lang="fr-FR" sz="1900" dirty="0"/>
              <a:t> </a:t>
            </a:r>
            <a:r>
              <a:rPr lang="fr-FR" sz="1900" dirty="0" err="1"/>
              <a:t>wide</a:t>
            </a:r>
            <a:r>
              <a:rPr lang="fr-FR" sz="1900" dirty="0"/>
              <a:t> </a:t>
            </a:r>
            <a:r>
              <a:rPr lang="fr-FR" sz="1900" dirty="0" err="1"/>
              <a:t>market</a:t>
            </a:r>
            <a:r>
              <a:rPr lang="fr-FR" sz="1900" dirty="0"/>
              <a:t> adoption and an attractive </a:t>
            </a:r>
            <a:r>
              <a:rPr lang="fr-FR" sz="1900" dirty="0" err="1"/>
              <a:t>economy</a:t>
            </a:r>
            <a:r>
              <a:rPr lang="fr-FR" sz="1900" dirty="0"/>
              <a:t> of </a:t>
            </a:r>
            <a:r>
              <a:rPr lang="fr-FR" sz="1900" dirty="0" err="1"/>
              <a:t>scale</a:t>
            </a:r>
            <a:r>
              <a:rPr lang="fr-FR" sz="1900" dirty="0"/>
              <a:t> for all </a:t>
            </a:r>
            <a:r>
              <a:rPr lang="fr-FR" sz="1900" dirty="0" err="1"/>
              <a:t>stakeholders</a:t>
            </a:r>
            <a:r>
              <a:rPr lang="fr-FR" sz="1900" dirty="0"/>
              <a:t> in the value </a:t>
            </a:r>
            <a:r>
              <a:rPr lang="fr-FR" sz="1900" dirty="0" err="1"/>
              <a:t>chain</a:t>
            </a:r>
            <a:r>
              <a:rPr lang="fr-FR" sz="1900" dirty="0"/>
              <a:t>, </a:t>
            </a:r>
            <a:r>
              <a:rPr lang="fr-FR" sz="1900" dirty="0" err="1"/>
              <a:t>it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essential to push </a:t>
            </a:r>
            <a:r>
              <a:rPr lang="fr-FR" sz="1900" b="1" dirty="0"/>
              <a:t>the </a:t>
            </a:r>
            <a:r>
              <a:rPr lang="fr-FR" sz="1900" b="1" dirty="0" err="1"/>
              <a:t>industrialization</a:t>
            </a:r>
            <a:r>
              <a:rPr lang="fr-FR" sz="1900" b="1" dirty="0"/>
              <a:t> of APIs </a:t>
            </a:r>
            <a:r>
              <a:rPr lang="fr-FR" sz="1900" dirty="0" err="1"/>
              <a:t>adhered</a:t>
            </a:r>
            <a:r>
              <a:rPr lang="fr-FR" sz="1900" dirty="0"/>
              <a:t> to the </a:t>
            </a:r>
            <a:r>
              <a:rPr lang="fr-FR" sz="1900" dirty="0" err="1"/>
              <a:t>following</a:t>
            </a:r>
            <a:r>
              <a:rPr lang="fr-FR" sz="1900" dirty="0"/>
              <a:t> </a:t>
            </a:r>
            <a:r>
              <a:rPr lang="fr-FR" sz="1900" dirty="0" err="1"/>
              <a:t>principles</a:t>
            </a:r>
            <a:r>
              <a:rPr lang="fr-FR" sz="1900" dirty="0"/>
              <a:t>:</a:t>
            </a:r>
            <a:endParaRPr lang="fr-FR" sz="1900" b="1" dirty="0"/>
          </a:p>
          <a:p>
            <a:pPr lvl="1"/>
            <a:r>
              <a:rPr lang="fr-FR" sz="1400" b="1" dirty="0"/>
              <a:t>Open</a:t>
            </a:r>
            <a:r>
              <a:rPr lang="fr-FR" sz="1400" dirty="0"/>
              <a:t>: APIs </a:t>
            </a:r>
            <a:r>
              <a:rPr lang="fr-FR" sz="1400" dirty="0" err="1"/>
              <a:t>need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designed</a:t>
            </a:r>
            <a:r>
              <a:rPr lang="fr-FR" sz="1400" dirty="0"/>
              <a:t> </a:t>
            </a:r>
            <a:r>
              <a:rPr lang="fr-FR" sz="1400" dirty="0" err="1"/>
              <a:t>following</a:t>
            </a:r>
            <a:r>
              <a:rPr lang="fr-FR" sz="1400" dirty="0"/>
              <a:t> open </a:t>
            </a:r>
            <a:r>
              <a:rPr lang="fr-FR" sz="1400" dirty="0" err="1"/>
              <a:t>process</a:t>
            </a:r>
            <a:r>
              <a:rPr lang="fr-FR" sz="1400" dirty="0"/>
              <a:t> and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publicly</a:t>
            </a:r>
            <a:r>
              <a:rPr lang="fr-FR" sz="1400" dirty="0"/>
              <a:t> </a:t>
            </a:r>
            <a:r>
              <a:rPr lang="fr-FR" sz="1400" dirty="0" err="1"/>
              <a:t>available</a:t>
            </a:r>
            <a:r>
              <a:rPr lang="fr-FR" sz="1400" dirty="0"/>
              <a:t>, </a:t>
            </a:r>
            <a:r>
              <a:rPr lang="fr-FR" sz="1400" dirty="0" err="1"/>
              <a:t>using</a:t>
            </a:r>
            <a:r>
              <a:rPr lang="fr-FR" sz="1400" dirty="0"/>
              <a:t> Apache2.0 </a:t>
            </a:r>
            <a:r>
              <a:rPr lang="fr-FR" sz="1400" dirty="0" err="1"/>
              <a:t>license</a:t>
            </a:r>
            <a:r>
              <a:rPr lang="fr-FR" sz="1400" dirty="0"/>
              <a:t> code.</a:t>
            </a:r>
          </a:p>
          <a:p>
            <a:pPr lvl="1"/>
            <a:r>
              <a:rPr lang="fr-FR" sz="1400" b="1" dirty="0"/>
              <a:t>Global</a:t>
            </a:r>
            <a:r>
              <a:rPr lang="fr-FR" sz="1400" dirty="0"/>
              <a:t>: APIs </a:t>
            </a:r>
            <a:r>
              <a:rPr lang="fr-FR" sz="1400" dirty="0" err="1"/>
              <a:t>shall</a:t>
            </a:r>
            <a:r>
              <a:rPr lang="fr-FR" sz="1400" dirty="0"/>
              <a:t> </a:t>
            </a:r>
            <a:r>
              <a:rPr lang="fr-FR" sz="1400" dirty="0" err="1"/>
              <a:t>allow</a:t>
            </a:r>
            <a:r>
              <a:rPr lang="fr-FR" sz="1400" dirty="0"/>
              <a:t> </a:t>
            </a:r>
            <a:r>
              <a:rPr lang="fr-FR" sz="1400" dirty="0" err="1"/>
              <a:t>every</a:t>
            </a:r>
            <a:r>
              <a:rPr lang="fr-FR" sz="1400" dirty="0"/>
              <a:t> 3rd party to have an </a:t>
            </a:r>
            <a:r>
              <a:rPr lang="fr-FR" sz="1400" dirty="0" err="1"/>
              <a:t>uniform</a:t>
            </a:r>
            <a:r>
              <a:rPr lang="fr-FR" sz="1400" dirty="0"/>
              <a:t> and consistent service </a:t>
            </a:r>
            <a:r>
              <a:rPr lang="fr-FR" sz="1400" dirty="0" err="1"/>
              <a:t>experience</a:t>
            </a:r>
            <a:r>
              <a:rPr lang="fr-FR" sz="1400" dirty="0"/>
              <a:t> </a:t>
            </a:r>
            <a:r>
              <a:rPr lang="fr-FR" sz="1400" dirty="0" err="1"/>
              <a:t>across</a:t>
            </a:r>
            <a:r>
              <a:rPr lang="fr-FR" sz="1400" dirty="0"/>
              <a:t> </a:t>
            </a:r>
            <a:r>
              <a:rPr lang="fr-FR" sz="1400" dirty="0" err="1"/>
              <a:t>different</a:t>
            </a:r>
            <a:r>
              <a:rPr lang="fr-FR" sz="1400" dirty="0"/>
              <a:t> </a:t>
            </a:r>
            <a:r>
              <a:rPr lang="fr-FR" sz="1400" dirty="0" err="1"/>
              <a:t>operators</a:t>
            </a:r>
            <a:r>
              <a:rPr lang="fr-FR" sz="1400" dirty="0"/>
              <a:t>, </a:t>
            </a:r>
            <a:r>
              <a:rPr lang="fr-FR" sz="1400" dirty="0" err="1"/>
              <a:t>with</a:t>
            </a:r>
            <a:r>
              <a:rPr lang="fr-FR" sz="1400" dirty="0"/>
              <a:t> the </a:t>
            </a:r>
            <a:r>
              <a:rPr lang="fr-FR" sz="1400" dirty="0" err="1"/>
              <a:t>effortless</a:t>
            </a:r>
            <a:r>
              <a:rPr lang="fr-FR" sz="1400" dirty="0"/>
              <a:t> </a:t>
            </a:r>
            <a:r>
              <a:rPr lang="fr-FR" sz="1400" dirty="0" err="1"/>
              <a:t>portability</a:t>
            </a:r>
            <a:r>
              <a:rPr lang="fr-FR" sz="1400" dirty="0"/>
              <a:t> of applications </a:t>
            </a:r>
            <a:r>
              <a:rPr lang="fr-FR" sz="1400" dirty="0" err="1"/>
              <a:t>across</a:t>
            </a:r>
            <a:r>
              <a:rPr lang="fr-FR" sz="1400" dirty="0"/>
              <a:t> </a:t>
            </a:r>
            <a:r>
              <a:rPr lang="fr-FR" sz="1400" dirty="0" err="1"/>
              <a:t>their</a:t>
            </a:r>
            <a:r>
              <a:rPr lang="fr-FR" sz="1400" dirty="0"/>
              <a:t> </a:t>
            </a:r>
            <a:r>
              <a:rPr lang="fr-FR" sz="1400" dirty="0" err="1"/>
              <a:t>platforms</a:t>
            </a:r>
            <a:r>
              <a:rPr lang="fr-FR" sz="1400" dirty="0"/>
              <a:t> (</a:t>
            </a:r>
            <a:r>
              <a:rPr lang="fr-FR" sz="1400" i="1" dirty="0"/>
              <a:t>design-once-</a:t>
            </a:r>
            <a:r>
              <a:rPr lang="fr-FR" sz="1400" i="1" dirty="0" err="1"/>
              <a:t>run</a:t>
            </a:r>
            <a:r>
              <a:rPr lang="fr-FR" sz="1400" i="1" dirty="0"/>
              <a:t>-</a:t>
            </a:r>
            <a:r>
              <a:rPr lang="fr-FR" sz="1400" i="1" dirty="0" err="1"/>
              <a:t>everywhere</a:t>
            </a:r>
            <a:r>
              <a:rPr lang="fr-FR" sz="1400" dirty="0"/>
              <a:t> </a:t>
            </a:r>
            <a:r>
              <a:rPr lang="fr-FR" sz="1400" dirty="0" err="1"/>
              <a:t>approach</a:t>
            </a:r>
            <a:r>
              <a:rPr lang="fr-FR" sz="1400" dirty="0"/>
              <a:t>) and </a:t>
            </a:r>
            <a:r>
              <a:rPr lang="fr-FR" sz="1400" dirty="0" err="1"/>
              <a:t>easy</a:t>
            </a:r>
            <a:r>
              <a:rPr lang="fr-FR" sz="1400" dirty="0"/>
              <a:t> service </a:t>
            </a:r>
            <a:r>
              <a:rPr lang="fr-FR" sz="1400" dirty="0" err="1"/>
              <a:t>replicability</a:t>
            </a:r>
            <a:endParaRPr lang="fr-FR" sz="1400" dirty="0"/>
          </a:p>
          <a:p>
            <a:pPr lvl="1"/>
            <a:r>
              <a:rPr lang="fr-FR" sz="1400" b="1" dirty="0"/>
              <a:t>User-</a:t>
            </a:r>
            <a:r>
              <a:rPr lang="fr-FR" sz="1400" b="1" dirty="0" err="1"/>
              <a:t>friendly</a:t>
            </a:r>
            <a:r>
              <a:rPr lang="fr-FR" sz="1400" dirty="0"/>
              <a:t>: APIs made </a:t>
            </a:r>
            <a:r>
              <a:rPr lang="fr-FR" sz="1400" dirty="0" err="1"/>
              <a:t>available</a:t>
            </a:r>
            <a:r>
              <a:rPr lang="fr-FR" sz="1400" dirty="0"/>
              <a:t> for 3rd party </a:t>
            </a:r>
            <a:r>
              <a:rPr lang="fr-FR" sz="1400" dirty="0" err="1"/>
              <a:t>consumption</a:t>
            </a:r>
            <a:r>
              <a:rPr lang="fr-FR" sz="1400" dirty="0"/>
              <a:t> </a:t>
            </a:r>
            <a:r>
              <a:rPr lang="fr-FR" sz="1400" dirty="0" err="1"/>
              <a:t>need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abstracted</a:t>
            </a:r>
            <a:r>
              <a:rPr lang="fr-FR" sz="1400" dirty="0"/>
              <a:t> out of </a:t>
            </a:r>
            <a:r>
              <a:rPr lang="fr-FR" sz="1400" dirty="0" err="1"/>
              <a:t>operator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APIs, to </a:t>
            </a:r>
            <a:r>
              <a:rPr lang="fr-FR" sz="1400" dirty="0" err="1"/>
              <a:t>hide</a:t>
            </a:r>
            <a:r>
              <a:rPr lang="fr-FR" sz="1400" dirty="0"/>
              <a:t> </a:t>
            </a:r>
            <a:r>
              <a:rPr lang="fr-FR" sz="1400" dirty="0" err="1"/>
              <a:t>telco</a:t>
            </a:r>
            <a:r>
              <a:rPr lang="fr-FR" sz="1400" dirty="0"/>
              <a:t> </a:t>
            </a:r>
            <a:r>
              <a:rPr lang="fr-FR" sz="1400" dirty="0" err="1"/>
              <a:t>complexity</a:t>
            </a:r>
            <a:r>
              <a:rPr lang="fr-FR" sz="1400" dirty="0"/>
              <a:t> and </a:t>
            </a:r>
            <a:r>
              <a:rPr lang="fr-FR" sz="1400" dirty="0" err="1"/>
              <a:t>make</a:t>
            </a:r>
            <a:r>
              <a:rPr lang="fr-FR" sz="1400" dirty="0"/>
              <a:t> </a:t>
            </a:r>
            <a:r>
              <a:rPr lang="fr-FR" sz="1400" dirty="0" err="1"/>
              <a:t>them</a:t>
            </a:r>
            <a:r>
              <a:rPr lang="fr-FR" sz="1400" dirty="0"/>
              <a:t> </a:t>
            </a:r>
            <a:r>
              <a:rPr lang="fr-FR" sz="1400" dirty="0" err="1"/>
              <a:t>easy</a:t>
            </a:r>
            <a:r>
              <a:rPr lang="fr-FR" sz="1400" dirty="0"/>
              <a:t> to use to 3rd parties </a:t>
            </a:r>
            <a:r>
              <a:rPr lang="fr-FR" sz="1400" dirty="0" err="1"/>
              <a:t>with</a:t>
            </a:r>
            <a:r>
              <a:rPr lang="fr-FR" sz="1400" dirty="0"/>
              <a:t> no </a:t>
            </a:r>
            <a:r>
              <a:rPr lang="fr-FR" sz="1400" dirty="0" err="1"/>
              <a:t>telco</a:t>
            </a:r>
            <a:r>
              <a:rPr lang="fr-FR" sz="1400" dirty="0"/>
              <a:t> expertise/background (</a:t>
            </a:r>
            <a:r>
              <a:rPr lang="fr-FR" sz="1400" dirty="0" err="1"/>
              <a:t>e.g</a:t>
            </a:r>
            <a:r>
              <a:rPr lang="fr-FR" sz="1400" dirty="0"/>
              <a:t>. </a:t>
            </a:r>
            <a:r>
              <a:rPr lang="fr-FR" sz="1400" dirty="0" err="1"/>
              <a:t>hyperscalers</a:t>
            </a:r>
            <a:r>
              <a:rPr lang="fr-FR" sz="1400" dirty="0"/>
              <a:t>, </a:t>
            </a:r>
            <a:r>
              <a:rPr lang="fr-FR" sz="1400" dirty="0" err="1"/>
              <a:t>app</a:t>
            </a:r>
            <a:r>
              <a:rPr lang="fr-FR" sz="1400" dirty="0"/>
              <a:t> </a:t>
            </a:r>
            <a:r>
              <a:rPr lang="fr-FR" sz="1400" dirty="0" err="1"/>
              <a:t>developer</a:t>
            </a:r>
            <a:r>
              <a:rPr lang="fr-FR" sz="1400" dirty="0"/>
              <a:t>, OTT </a:t>
            </a:r>
            <a:r>
              <a:rPr lang="fr-FR" sz="1400" dirty="0" err="1"/>
              <a:t>SPs</a:t>
            </a:r>
            <a:r>
              <a:rPr lang="fr-FR" sz="1400" dirty="0"/>
              <a:t>, ..).</a:t>
            </a:r>
          </a:p>
          <a:p>
            <a:pPr lvl="1"/>
            <a:r>
              <a:rPr lang="fr-FR" sz="1400" b="1" dirty="0" err="1"/>
              <a:t>Robust</a:t>
            </a:r>
            <a:r>
              <a:rPr lang="fr-FR" sz="1400" b="1" dirty="0"/>
              <a:t>, stable, </a:t>
            </a:r>
            <a:r>
              <a:rPr lang="fr-FR" sz="1400" b="1" dirty="0" err="1"/>
              <a:t>reliable</a:t>
            </a:r>
            <a:r>
              <a:rPr lang="fr-FR" sz="1400" b="1" dirty="0"/>
              <a:t> and </a:t>
            </a:r>
            <a:r>
              <a:rPr lang="fr-FR" sz="1400" b="1" dirty="0" err="1"/>
              <a:t>well-documented</a:t>
            </a:r>
            <a:r>
              <a:rPr lang="fr-FR" sz="1400" dirty="0"/>
              <a:t>, </a:t>
            </a:r>
            <a:r>
              <a:rPr lang="fr-FR" sz="1400" dirty="0" err="1"/>
              <a:t>following</a:t>
            </a:r>
            <a:r>
              <a:rPr lang="fr-FR" sz="1400" dirty="0"/>
              <a:t> good IT practices.</a:t>
            </a:r>
          </a:p>
          <a:p>
            <a:pPr marL="609600" lvl="1" indent="0">
              <a:buNone/>
            </a:pPr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Capability</a:t>
            </a:r>
            <a:r>
              <a:rPr lang="fr-FR" dirty="0"/>
              <a:t> </a:t>
            </a:r>
            <a:r>
              <a:rPr lang="fr-FR" dirty="0" err="1"/>
              <a:t>Exposure</a:t>
            </a:r>
            <a:r>
              <a:rPr lang="fr-FR" dirty="0"/>
              <a:t> - Motivation</a:t>
            </a:r>
          </a:p>
        </p:txBody>
      </p:sp>
    </p:spTree>
    <p:extLst>
      <p:ext uri="{BB962C8B-B14F-4D97-AF65-F5344CB8AC3E}">
        <p14:creationId xmlns:p14="http://schemas.microsoft.com/office/powerpoint/2010/main" val="38936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3FC56-46E1-4845-A512-B594B04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579034"/>
            <a:ext cx="6838227" cy="4487333"/>
          </a:xfrm>
        </p:spPr>
        <p:txBody>
          <a:bodyPr/>
          <a:lstStyle/>
          <a:p>
            <a:r>
              <a:rPr lang="fr-FR" sz="1900" dirty="0"/>
              <a:t>To push the </a:t>
            </a:r>
            <a:r>
              <a:rPr lang="fr-FR" sz="1900" dirty="0" err="1"/>
              <a:t>industrialization</a:t>
            </a:r>
            <a:r>
              <a:rPr lang="fr-FR" sz="1900" dirty="0"/>
              <a:t> of open, global and user-</a:t>
            </a:r>
            <a:r>
              <a:rPr lang="fr-FR" sz="1900" dirty="0" err="1"/>
              <a:t>friendly</a:t>
            </a:r>
            <a:r>
              <a:rPr lang="fr-FR" sz="1900" dirty="0"/>
              <a:t> APIs, CAMARA initiative has </a:t>
            </a:r>
            <a:r>
              <a:rPr lang="fr-FR" sz="1900" dirty="0" err="1"/>
              <a:t>emerged</a:t>
            </a:r>
            <a:r>
              <a:rPr lang="fr-FR" sz="1900" dirty="0"/>
              <a:t>. </a:t>
            </a:r>
          </a:p>
          <a:p>
            <a:pPr lvl="1"/>
            <a:r>
              <a:rPr lang="fr-FR" sz="1400" dirty="0"/>
              <a:t>Joint initiative </a:t>
            </a:r>
            <a:r>
              <a:rPr lang="fr-FR" sz="1400" dirty="0" err="1"/>
              <a:t>between</a:t>
            </a:r>
            <a:r>
              <a:rPr lang="fr-FR" sz="1400" dirty="0"/>
              <a:t> the GSMA (</a:t>
            </a:r>
            <a:r>
              <a:rPr lang="fr-FR" sz="1400" b="1" dirty="0"/>
              <a:t>OPAG</a:t>
            </a:r>
            <a:r>
              <a:rPr lang="fr-FR" sz="1400" dirty="0"/>
              <a:t>) and Linux </a:t>
            </a:r>
            <a:r>
              <a:rPr lang="fr-FR" sz="1400" dirty="0" err="1"/>
              <a:t>Foundation</a:t>
            </a:r>
            <a:r>
              <a:rPr lang="fr-FR" sz="1400" dirty="0"/>
              <a:t> (</a:t>
            </a:r>
            <a:r>
              <a:rPr lang="fr-FR" sz="1400" b="1" dirty="0"/>
              <a:t>CNCF</a:t>
            </a:r>
            <a:r>
              <a:rPr lang="fr-FR" sz="1400" dirty="0"/>
              <a:t>) to </a:t>
            </a:r>
            <a:r>
              <a:rPr lang="fr-FR" sz="1400" dirty="0" err="1"/>
              <a:t>foster</a:t>
            </a:r>
            <a:r>
              <a:rPr lang="fr-FR" sz="1400" dirty="0"/>
              <a:t> the </a:t>
            </a:r>
            <a:r>
              <a:rPr lang="fr-FR" sz="1400" dirty="0" err="1"/>
              <a:t>definition</a:t>
            </a:r>
            <a:r>
              <a:rPr lang="fr-FR" sz="1400" dirty="0"/>
              <a:t>, </a:t>
            </a:r>
            <a:r>
              <a:rPr lang="fr-FR" sz="1400" dirty="0" err="1"/>
              <a:t>development</a:t>
            </a:r>
            <a:r>
              <a:rPr lang="fr-FR" sz="1400" dirty="0"/>
              <a:t> and validation of APIs for 3rd party </a:t>
            </a:r>
            <a:r>
              <a:rPr lang="fr-FR" sz="1400" dirty="0" err="1"/>
              <a:t>consumption</a:t>
            </a:r>
            <a:r>
              <a:rPr lang="fr-FR" sz="1400" dirty="0"/>
              <a:t>.</a:t>
            </a:r>
          </a:p>
          <a:p>
            <a:pPr lvl="1"/>
            <a:r>
              <a:rPr lang="fr-FR" sz="1400" dirty="0"/>
              <a:t>Consortium </a:t>
            </a:r>
            <a:r>
              <a:rPr lang="fr-FR" sz="1400" dirty="0" err="1"/>
              <a:t>partners</a:t>
            </a:r>
            <a:r>
              <a:rPr lang="fr-FR" sz="1400" dirty="0"/>
              <a:t> </a:t>
            </a:r>
            <a:r>
              <a:rPr lang="fr-FR" sz="1400" dirty="0" err="1"/>
              <a:t>include</a:t>
            </a:r>
            <a:r>
              <a:rPr lang="fr-FR" sz="1400" dirty="0"/>
              <a:t> </a:t>
            </a:r>
            <a:r>
              <a:rPr lang="fr-FR" sz="1400" dirty="0" err="1"/>
              <a:t>operators</a:t>
            </a:r>
            <a:r>
              <a:rPr lang="fr-FR" sz="1400" dirty="0"/>
              <a:t>, </a:t>
            </a:r>
            <a:r>
              <a:rPr lang="fr-FR" sz="1400" dirty="0" err="1"/>
              <a:t>vendors</a:t>
            </a:r>
            <a:r>
              <a:rPr lang="fr-FR" sz="1400" dirty="0"/>
              <a:t>, solution </a:t>
            </a:r>
            <a:r>
              <a:rPr lang="fr-FR" sz="1400" dirty="0" err="1"/>
              <a:t>integrators</a:t>
            </a:r>
            <a:r>
              <a:rPr lang="fr-FR" sz="1400" dirty="0"/>
              <a:t> and </a:t>
            </a:r>
            <a:r>
              <a:rPr lang="fr-FR" sz="1400" dirty="0" err="1"/>
              <a:t>hyperscalers</a:t>
            </a:r>
            <a:r>
              <a:rPr lang="fr-FR" sz="1400" dirty="0"/>
              <a:t> (first-class 3rd party </a:t>
            </a:r>
            <a:r>
              <a:rPr lang="fr-FR" sz="1400" dirty="0" err="1"/>
              <a:t>consumers</a:t>
            </a:r>
            <a:r>
              <a:rPr lang="fr-FR" sz="1400" dirty="0"/>
              <a:t>). </a:t>
            </a:r>
          </a:p>
          <a:p>
            <a:pPr lvl="1"/>
            <a:r>
              <a:rPr lang="fr-FR" sz="1400" dirty="0"/>
              <a:t>Official </a:t>
            </a:r>
            <a:r>
              <a:rPr lang="fr-FR" sz="1400" dirty="0" err="1"/>
              <a:t>announcement</a:t>
            </a:r>
            <a:r>
              <a:rPr lang="fr-FR" sz="1400" dirty="0"/>
              <a:t> made at MWC’22</a:t>
            </a:r>
          </a:p>
          <a:p>
            <a:pPr marL="609600" lvl="1" indent="0">
              <a:buNone/>
            </a:pPr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CAMARA Initiative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CCDEC-E648-2D4D-B82F-696838BA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828" y="167968"/>
            <a:ext cx="4006719" cy="565148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A425509-0680-4B46-9EDB-3DD6A9602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76" y="3685497"/>
            <a:ext cx="4147916" cy="230522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E23106-69B9-924D-8DA0-7C41D995EA2B}"/>
              </a:ext>
            </a:extLst>
          </p:cNvPr>
          <p:cNvSpPr txBox="1">
            <a:spLocks/>
          </p:cNvSpPr>
          <p:nvPr/>
        </p:nvSpPr>
        <p:spPr bwMode="auto">
          <a:xfrm>
            <a:off x="419099" y="5819451"/>
            <a:ext cx="11802159" cy="2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9600" lvl="1" indent="0">
              <a:buFontTx/>
              <a:buNone/>
            </a:pPr>
            <a:r>
              <a:rPr lang="fr-FR" sz="1400" kern="0" dirty="0" err="1"/>
              <a:t>Press</a:t>
            </a:r>
            <a:r>
              <a:rPr lang="fr-FR" sz="1400" kern="0" dirty="0"/>
              <a:t> release: </a:t>
            </a:r>
            <a:r>
              <a:rPr lang="fr-FR" sz="1400" kern="0" dirty="0">
                <a:hlinkClick r:id="rId7"/>
              </a:rPr>
              <a:t>https://www.linuxfoundation.org/press-release/linux-foundation-announces-new-project-camara-the-telco-global-api-alliance-with-global-industry-ecosystem/</a:t>
            </a:r>
            <a:r>
              <a:rPr lang="fr-FR" sz="1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7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3FC56-46E1-4845-A512-B594B048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14" y="1206501"/>
            <a:ext cx="6105268" cy="4568540"/>
          </a:xfrm>
        </p:spPr>
        <p:txBody>
          <a:bodyPr/>
          <a:lstStyle/>
          <a:p>
            <a:r>
              <a:rPr lang="fr-FR" sz="1400" b="1" dirty="0" err="1"/>
              <a:t>Internal</a:t>
            </a:r>
            <a:r>
              <a:rPr lang="fr-FR" sz="1400" b="1" dirty="0"/>
              <a:t> APIs</a:t>
            </a:r>
            <a:r>
              <a:rPr lang="fr-FR" sz="1400" dirty="0"/>
              <a:t>: </a:t>
            </a:r>
            <a:r>
              <a:rPr lang="fr-FR" sz="1400" dirty="0" err="1"/>
              <a:t>these</a:t>
            </a:r>
            <a:r>
              <a:rPr lang="fr-FR" sz="1400" dirty="0"/>
              <a:t> are the APIs </a:t>
            </a:r>
            <a:r>
              <a:rPr lang="fr-FR" sz="1400" dirty="0" err="1"/>
              <a:t>which</a:t>
            </a:r>
            <a:r>
              <a:rPr lang="fr-FR" sz="1400" dirty="0"/>
              <a:t> are </a:t>
            </a:r>
            <a:r>
              <a:rPr lang="fr-FR" sz="1400" dirty="0" err="1"/>
              <a:t>implemented</a:t>
            </a:r>
            <a:r>
              <a:rPr lang="fr-FR" sz="1400" dirty="0"/>
              <a:t> in </a:t>
            </a:r>
            <a:r>
              <a:rPr lang="fr-FR" sz="1400" dirty="0" err="1"/>
              <a:t>telco</a:t>
            </a:r>
            <a:r>
              <a:rPr lang="fr-FR" sz="1400" dirty="0"/>
              <a:t> </a:t>
            </a:r>
            <a:r>
              <a:rPr lang="fr-FR" sz="1400" dirty="0" err="1"/>
              <a:t>assets</a:t>
            </a:r>
            <a:r>
              <a:rPr lang="fr-FR" sz="1400" dirty="0"/>
              <a:t>, </a:t>
            </a:r>
            <a:r>
              <a:rPr lang="fr-FR" sz="1400" dirty="0" err="1"/>
              <a:t>including</a:t>
            </a:r>
            <a:r>
              <a:rPr lang="fr-FR" sz="1400" dirty="0"/>
              <a:t> </a:t>
            </a:r>
            <a:r>
              <a:rPr lang="fr-FR" sz="1400" u="sng" dirty="0"/>
              <a:t>network </a:t>
            </a:r>
            <a:r>
              <a:rPr lang="fr-FR" sz="1400" u="sng" dirty="0" err="1"/>
              <a:t>resources</a:t>
            </a:r>
            <a:r>
              <a:rPr lang="fr-FR" sz="1400" u="sng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e.g</a:t>
            </a:r>
            <a:r>
              <a:rPr lang="fr-FR" sz="1400" dirty="0"/>
              <a:t>., </a:t>
            </a:r>
            <a:r>
              <a:rPr lang="fr-FR" sz="1400" dirty="0" err="1"/>
              <a:t>core</a:t>
            </a:r>
            <a:r>
              <a:rPr lang="fr-FR" sz="1400" dirty="0"/>
              <a:t>, </a:t>
            </a:r>
            <a:r>
              <a:rPr lang="fr-FR" sz="1400" dirty="0" err="1"/>
              <a:t>access</a:t>
            </a:r>
            <a:r>
              <a:rPr lang="fr-FR" sz="1400" dirty="0"/>
              <a:t>, transport </a:t>
            </a:r>
            <a:r>
              <a:rPr lang="fr-FR" sz="1400" dirty="0" err="1"/>
              <a:t>functions</a:t>
            </a:r>
            <a:r>
              <a:rPr lang="fr-FR" sz="1400" dirty="0"/>
              <a:t>), </a:t>
            </a:r>
            <a:r>
              <a:rPr lang="fr-FR" sz="1400" u="sng" dirty="0"/>
              <a:t>cloud </a:t>
            </a:r>
            <a:r>
              <a:rPr lang="fr-FR" sz="1400" u="sng" dirty="0" err="1"/>
              <a:t>resources</a:t>
            </a:r>
            <a:r>
              <a:rPr lang="fr-FR" sz="1400" u="sng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e.g</a:t>
            </a:r>
            <a:r>
              <a:rPr lang="fr-FR" sz="1400" dirty="0"/>
              <a:t>., </a:t>
            </a:r>
            <a:r>
              <a:rPr lang="fr-FR" sz="1400" dirty="0" err="1"/>
              <a:t>virtualized</a:t>
            </a:r>
            <a:r>
              <a:rPr lang="fr-FR" sz="1400" dirty="0"/>
              <a:t> and cloud-native </a:t>
            </a:r>
            <a:r>
              <a:rPr lang="fr-FR" sz="1400" dirty="0" err="1"/>
              <a:t>workload</a:t>
            </a:r>
            <a:r>
              <a:rPr lang="fr-FR" sz="1400" dirty="0"/>
              <a:t> </a:t>
            </a:r>
            <a:r>
              <a:rPr lang="fr-FR" sz="1400" dirty="0" err="1"/>
              <a:t>hosting</a:t>
            </a:r>
            <a:r>
              <a:rPr lang="fr-FR" sz="1400" dirty="0"/>
              <a:t> infrastructures) and </a:t>
            </a:r>
            <a:r>
              <a:rPr lang="fr-FR" sz="1400" u="sng" dirty="0"/>
              <a:t>OAM </a:t>
            </a:r>
            <a:r>
              <a:rPr lang="fr-FR" sz="1400" u="sng" dirty="0" err="1"/>
              <a:t>resources</a:t>
            </a:r>
            <a:r>
              <a:rPr lang="fr-FR" sz="1400" dirty="0"/>
              <a:t> (</a:t>
            </a:r>
            <a:r>
              <a:rPr lang="fr-FR" sz="1400" dirty="0" err="1"/>
              <a:t>e.g</a:t>
            </a:r>
            <a:r>
              <a:rPr lang="fr-FR" sz="1400" dirty="0"/>
              <a:t>., OSS and NOC </a:t>
            </a:r>
            <a:r>
              <a:rPr lang="fr-FR" sz="1400" dirty="0" err="1"/>
              <a:t>tools</a:t>
            </a:r>
            <a:r>
              <a:rPr lang="fr-FR" sz="1400" dirty="0"/>
              <a:t>). </a:t>
            </a:r>
          </a:p>
          <a:p>
            <a:pPr lvl="1"/>
            <a:r>
              <a:rPr lang="fr-FR" sz="1200" dirty="0" err="1"/>
              <a:t>These</a:t>
            </a:r>
            <a:r>
              <a:rPr lang="fr-FR" sz="1200" dirty="0"/>
              <a:t> APIs are </a:t>
            </a:r>
            <a:r>
              <a:rPr lang="fr-FR" sz="1200" dirty="0" err="1"/>
              <a:t>typically</a:t>
            </a:r>
            <a:r>
              <a:rPr lang="fr-FR" sz="1200" dirty="0"/>
              <a:t> </a:t>
            </a:r>
            <a:r>
              <a:rPr lang="fr-FR" sz="1200" dirty="0" err="1"/>
              <a:t>defined</a:t>
            </a:r>
            <a:r>
              <a:rPr lang="fr-FR" sz="1200" dirty="0"/>
              <a:t> in </a:t>
            </a:r>
            <a:r>
              <a:rPr lang="fr-FR" sz="1200" dirty="0" err="1"/>
              <a:t>SDOs</a:t>
            </a:r>
            <a:r>
              <a:rPr lang="fr-FR" sz="1200" dirty="0"/>
              <a:t> or </a:t>
            </a:r>
            <a:r>
              <a:rPr lang="fr-FR" sz="1200" dirty="0" err="1"/>
              <a:t>industry</a:t>
            </a:r>
            <a:r>
              <a:rPr lang="fr-FR" sz="1200" dirty="0"/>
              <a:t> fora, and quiet </a:t>
            </a:r>
            <a:r>
              <a:rPr lang="fr-FR" sz="1200" dirty="0" err="1"/>
              <a:t>tied</a:t>
            </a:r>
            <a:r>
              <a:rPr lang="fr-FR" sz="1200" dirty="0"/>
              <a:t> to the </a:t>
            </a:r>
            <a:r>
              <a:rPr lang="fr-FR" sz="1200" dirty="0" err="1"/>
              <a:t>underlying</a:t>
            </a:r>
            <a:r>
              <a:rPr lang="fr-FR" sz="1200" dirty="0"/>
              <a:t> </a:t>
            </a:r>
            <a:r>
              <a:rPr lang="fr-FR" sz="1200" dirty="0" err="1"/>
              <a:t>technology</a:t>
            </a:r>
            <a:r>
              <a:rPr lang="fr-FR" sz="1400" dirty="0"/>
              <a:t>. </a:t>
            </a:r>
          </a:p>
          <a:p>
            <a:pPr marL="609600" lvl="1" indent="0">
              <a:buNone/>
            </a:pPr>
            <a:endParaRPr lang="fr-FR" sz="700" dirty="0"/>
          </a:p>
          <a:p>
            <a:r>
              <a:rPr lang="fr-FR" sz="1400" b="1" dirty="0"/>
              <a:t>Service APIs</a:t>
            </a:r>
            <a:r>
              <a:rPr lang="fr-FR" sz="1400" dirty="0"/>
              <a:t>: </a:t>
            </a:r>
            <a:r>
              <a:rPr lang="fr-FR" sz="1400" dirty="0" err="1"/>
              <a:t>these</a:t>
            </a:r>
            <a:r>
              <a:rPr lang="fr-FR" sz="1400" dirty="0"/>
              <a:t> are the APIs </a:t>
            </a:r>
            <a:r>
              <a:rPr lang="fr-FR" sz="1400" dirty="0" err="1"/>
              <a:t>that</a:t>
            </a:r>
            <a:r>
              <a:rPr lang="fr-FR" sz="1400" dirty="0"/>
              <a:t> are made </a:t>
            </a:r>
            <a:r>
              <a:rPr lang="fr-FR" sz="1400" dirty="0" err="1"/>
              <a:t>available</a:t>
            </a:r>
            <a:r>
              <a:rPr lang="fr-FR" sz="1400" dirty="0"/>
              <a:t> for </a:t>
            </a:r>
            <a:r>
              <a:rPr lang="fr-FR" sz="1400" dirty="0" err="1"/>
              <a:t>consumption</a:t>
            </a:r>
            <a:r>
              <a:rPr lang="fr-FR" sz="1400" dirty="0"/>
              <a:t> to 3rd parties. </a:t>
            </a:r>
            <a:r>
              <a:rPr lang="fr-FR" sz="1400" dirty="0" err="1"/>
              <a:t>These</a:t>
            </a:r>
            <a:r>
              <a:rPr lang="fr-FR" sz="1400" dirty="0"/>
              <a:t> APIs </a:t>
            </a:r>
            <a:r>
              <a:rPr lang="fr-FR" sz="1400" dirty="0" err="1"/>
              <a:t>shall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u="sng" dirty="0"/>
              <a:t>open, global, user-</a:t>
            </a:r>
            <a:r>
              <a:rPr lang="fr-FR" sz="1400" u="sng" dirty="0" err="1"/>
              <a:t>friendly</a:t>
            </a:r>
            <a:r>
              <a:rPr lang="fr-FR" sz="1400" u="sng" dirty="0"/>
              <a:t> and </a:t>
            </a:r>
            <a:r>
              <a:rPr lang="fr-FR" sz="1400" u="sng" dirty="0" err="1"/>
              <a:t>designed</a:t>
            </a:r>
            <a:r>
              <a:rPr lang="fr-FR" sz="1400" u="sng" dirty="0"/>
              <a:t> </a:t>
            </a:r>
            <a:r>
              <a:rPr lang="fr-FR" sz="1400" u="sng" dirty="0" err="1"/>
              <a:t>following</a:t>
            </a:r>
            <a:r>
              <a:rPr lang="fr-FR" sz="1400" u="sng" dirty="0"/>
              <a:t> IT guidelines </a:t>
            </a:r>
            <a:r>
              <a:rPr lang="fr-FR" sz="1400" dirty="0"/>
              <a:t>(</a:t>
            </a:r>
            <a:r>
              <a:rPr lang="fr-FR" sz="1400" dirty="0" err="1"/>
              <a:t>robust</a:t>
            </a:r>
            <a:r>
              <a:rPr lang="fr-FR" sz="1400" dirty="0"/>
              <a:t>, stable, </a:t>
            </a:r>
            <a:r>
              <a:rPr lang="fr-FR" sz="1400" dirty="0" err="1"/>
              <a:t>reliable</a:t>
            </a:r>
            <a:r>
              <a:rPr lang="fr-FR" sz="1400" dirty="0"/>
              <a:t>, </a:t>
            </a:r>
            <a:r>
              <a:rPr lang="fr-FR" sz="1400" dirty="0" err="1"/>
              <a:t>well-documented</a:t>
            </a:r>
            <a:r>
              <a:rPr lang="fr-FR" sz="1400" dirty="0"/>
              <a:t>)</a:t>
            </a:r>
          </a:p>
          <a:p>
            <a:pPr lvl="1"/>
            <a:r>
              <a:rPr lang="fr-FR" sz="1200" dirty="0"/>
              <a:t>Service APIs </a:t>
            </a:r>
            <a:r>
              <a:rPr lang="fr-FR" sz="1200" dirty="0" err="1"/>
              <a:t>typically</a:t>
            </a:r>
            <a:r>
              <a:rPr lang="fr-FR" sz="1200" dirty="0"/>
              <a:t> (but not </a:t>
            </a:r>
            <a:r>
              <a:rPr lang="fr-FR" sz="1200" dirty="0" err="1"/>
              <a:t>always</a:t>
            </a:r>
            <a:r>
              <a:rPr lang="fr-FR" sz="1200" dirty="0"/>
              <a:t>) </a:t>
            </a:r>
            <a:r>
              <a:rPr lang="fr-FR" sz="1200" dirty="0" err="1"/>
              <a:t>result</a:t>
            </a:r>
            <a:r>
              <a:rPr lang="fr-FR" sz="1200" dirty="0"/>
              <a:t> of abstraction of </a:t>
            </a:r>
            <a:r>
              <a:rPr lang="fr-FR" sz="1200" dirty="0" err="1"/>
              <a:t>internal</a:t>
            </a:r>
            <a:r>
              <a:rPr lang="fr-FR" sz="1200" dirty="0"/>
              <a:t> APIs, to </a:t>
            </a:r>
            <a:r>
              <a:rPr lang="fr-FR" sz="1200" dirty="0" err="1"/>
              <a:t>hide</a:t>
            </a:r>
            <a:r>
              <a:rPr lang="fr-FR" sz="1200" dirty="0"/>
              <a:t> </a:t>
            </a:r>
            <a:r>
              <a:rPr lang="fr-FR" sz="1200" dirty="0" err="1"/>
              <a:t>telco</a:t>
            </a:r>
            <a:r>
              <a:rPr lang="fr-FR" sz="1200" dirty="0"/>
              <a:t> </a:t>
            </a:r>
            <a:r>
              <a:rPr lang="fr-FR" sz="1200" dirty="0" err="1"/>
              <a:t>complexity</a:t>
            </a:r>
            <a:r>
              <a:rPr lang="fr-FR" sz="1200" dirty="0"/>
              <a:t>. This abstraction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done</a:t>
            </a:r>
            <a:r>
              <a:rPr lang="fr-FR" sz="1200" dirty="0"/>
              <a:t> and </a:t>
            </a:r>
            <a:r>
              <a:rPr lang="fr-FR" sz="1200" dirty="0" err="1"/>
              <a:t>maintened</a:t>
            </a:r>
            <a:r>
              <a:rPr lang="fr-FR" sz="1200" dirty="0"/>
              <a:t> by transformation </a:t>
            </a:r>
            <a:r>
              <a:rPr lang="fr-FR" sz="1200" dirty="0" err="1"/>
              <a:t>function</a:t>
            </a:r>
            <a:r>
              <a:rPr lang="fr-FR" sz="1200" dirty="0"/>
              <a:t>. </a:t>
            </a:r>
          </a:p>
          <a:p>
            <a:pPr marL="609600" lvl="1" indent="0">
              <a:buNone/>
            </a:pPr>
            <a:endParaRPr lang="fr-FR" sz="700" dirty="0"/>
          </a:p>
          <a:p>
            <a:r>
              <a:rPr lang="fr-FR" sz="1400" b="1" dirty="0"/>
              <a:t>Transformation </a:t>
            </a:r>
            <a:r>
              <a:rPr lang="fr-FR" sz="1400" b="1" dirty="0" err="1"/>
              <a:t>function</a:t>
            </a:r>
            <a:r>
              <a:rPr lang="fr-FR" sz="1400" dirty="0"/>
              <a:t>: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keeps</a:t>
            </a:r>
            <a:r>
              <a:rPr lang="fr-FR" sz="1400" dirty="0"/>
              <a:t> the information on </a:t>
            </a:r>
            <a:r>
              <a:rPr lang="fr-FR" sz="1400" dirty="0" err="1"/>
              <a:t>correspondences</a:t>
            </a:r>
            <a:r>
              <a:rPr lang="fr-FR" sz="1400" dirty="0"/>
              <a:t> (</a:t>
            </a:r>
            <a:r>
              <a:rPr lang="fr-FR" sz="1400" dirty="0" err="1"/>
              <a:t>mappings</a:t>
            </a:r>
            <a:r>
              <a:rPr lang="fr-FR" sz="1400" dirty="0"/>
              <a:t>) </a:t>
            </a:r>
            <a:r>
              <a:rPr lang="fr-FR" sz="1400" dirty="0" err="1"/>
              <a:t>between</a:t>
            </a:r>
            <a:r>
              <a:rPr lang="fr-FR" sz="1400" dirty="0"/>
              <a:t> service APIs and </a:t>
            </a:r>
            <a:r>
              <a:rPr lang="fr-FR" sz="1400" dirty="0" err="1"/>
              <a:t>internal</a:t>
            </a:r>
            <a:r>
              <a:rPr lang="fr-FR" sz="1400" dirty="0"/>
              <a:t> APIs, and </a:t>
            </a:r>
            <a:r>
              <a:rPr lang="fr-FR" sz="1400" dirty="0" err="1"/>
              <a:t>executes</a:t>
            </a:r>
            <a:r>
              <a:rPr lang="fr-FR" sz="1400" dirty="0"/>
              <a:t> the workflows to </a:t>
            </a:r>
            <a:r>
              <a:rPr lang="fr-FR" sz="1400" dirty="0" err="1"/>
              <a:t>enforce</a:t>
            </a:r>
            <a:r>
              <a:rPr lang="fr-FR" sz="1400" dirty="0"/>
              <a:t> </a:t>
            </a:r>
            <a:r>
              <a:rPr lang="fr-FR" sz="1400" dirty="0" err="1"/>
              <a:t>these</a:t>
            </a:r>
            <a:r>
              <a:rPr lang="fr-FR" sz="1400" dirty="0"/>
              <a:t> </a:t>
            </a:r>
            <a:r>
              <a:rPr lang="fr-FR" sz="1400" dirty="0" err="1"/>
              <a:t>mappings</a:t>
            </a:r>
            <a:r>
              <a:rPr lang="fr-FR" sz="1400" dirty="0"/>
              <a:t>. The transformation </a:t>
            </a:r>
            <a:r>
              <a:rPr lang="fr-FR" sz="1400" dirty="0" err="1"/>
              <a:t>function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typically</a:t>
            </a:r>
            <a:r>
              <a:rPr lang="fr-FR" sz="1400" dirty="0"/>
              <a:t> </a:t>
            </a:r>
            <a:r>
              <a:rPr lang="fr-FR" sz="1400" dirty="0" err="1"/>
              <a:t>deployed</a:t>
            </a:r>
            <a:r>
              <a:rPr lang="fr-FR" sz="1400" dirty="0"/>
              <a:t> as a </a:t>
            </a:r>
            <a:r>
              <a:rPr lang="fr-FR" sz="1400" dirty="0" err="1"/>
              <a:t>microservice</a:t>
            </a:r>
            <a:r>
              <a:rPr lang="fr-FR" sz="1400" dirty="0"/>
              <a:t> </a:t>
            </a:r>
            <a:r>
              <a:rPr lang="fr-FR" sz="1400" dirty="0" err="1"/>
              <a:t>provisioned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a workflow </a:t>
            </a:r>
            <a:r>
              <a:rPr lang="fr-FR" sz="1400" dirty="0" err="1"/>
              <a:t>engine</a:t>
            </a:r>
            <a:r>
              <a:rPr lang="fr-FR" sz="1400" dirty="0"/>
              <a:t>.</a:t>
            </a:r>
          </a:p>
          <a:p>
            <a:pPr lvl="1"/>
            <a:r>
              <a:rPr lang="fr-FR" sz="1200" dirty="0"/>
              <a:t>For </a:t>
            </a:r>
            <a:r>
              <a:rPr lang="fr-FR" sz="1200" dirty="0" err="1"/>
              <a:t>some</a:t>
            </a:r>
            <a:r>
              <a:rPr lang="fr-FR" sz="1200" dirty="0"/>
              <a:t> </a:t>
            </a:r>
            <a:r>
              <a:rPr lang="fr-FR" sz="1200" dirty="0" err="1"/>
              <a:t>internal</a:t>
            </a:r>
            <a:r>
              <a:rPr lang="fr-FR" sz="1200" dirty="0"/>
              <a:t> APIs, </a:t>
            </a:r>
            <a:r>
              <a:rPr lang="fr-FR" sz="1200" dirty="0" err="1"/>
              <a:t>there</a:t>
            </a:r>
            <a:r>
              <a:rPr lang="fr-FR" sz="1200" dirty="0"/>
              <a:t> </a:t>
            </a:r>
            <a:r>
              <a:rPr lang="fr-FR" sz="1200" dirty="0" err="1"/>
              <a:t>might</a:t>
            </a:r>
            <a:r>
              <a:rPr lang="fr-FR" sz="1200" dirty="0"/>
              <a:t> not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need</a:t>
            </a:r>
            <a:r>
              <a:rPr lang="fr-FR" sz="1200" dirty="0"/>
              <a:t> for abstraction, i.e. the service API </a:t>
            </a:r>
            <a:r>
              <a:rPr lang="fr-FR" sz="1200" dirty="0" err="1"/>
              <a:t>is</a:t>
            </a:r>
            <a:r>
              <a:rPr lang="fr-FR" sz="1200" dirty="0"/>
              <a:t> a </a:t>
            </a:r>
            <a:r>
              <a:rPr lang="fr-FR" sz="1200" dirty="0" err="1"/>
              <a:t>mirror</a:t>
            </a:r>
            <a:r>
              <a:rPr lang="fr-FR" sz="1200" dirty="0"/>
              <a:t> of the </a:t>
            </a:r>
            <a:r>
              <a:rPr lang="fr-FR" sz="1200" dirty="0" err="1"/>
              <a:t>internal</a:t>
            </a:r>
            <a:r>
              <a:rPr lang="fr-FR" sz="1200" dirty="0"/>
              <a:t> API. </a:t>
            </a:r>
          </a:p>
          <a:p>
            <a:pPr marL="0" indent="0">
              <a:buNone/>
            </a:pPr>
            <a:endParaRPr lang="fr-FR" sz="700" dirty="0"/>
          </a:p>
          <a:p>
            <a:r>
              <a:rPr lang="fr-FR" sz="1400" b="1" dirty="0" err="1"/>
              <a:t>Exposure</a:t>
            </a:r>
            <a:r>
              <a:rPr lang="fr-FR" sz="1400" b="1" dirty="0"/>
              <a:t> Gateway</a:t>
            </a:r>
            <a:r>
              <a:rPr lang="fr-FR" sz="1400" dirty="0"/>
              <a:t>: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provides</a:t>
            </a:r>
            <a:r>
              <a:rPr lang="fr-FR" sz="1400" dirty="0"/>
              <a:t> all the </a:t>
            </a:r>
            <a:r>
              <a:rPr lang="fr-FR" sz="1400" dirty="0" err="1"/>
              <a:t>capabilities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are </a:t>
            </a:r>
            <a:r>
              <a:rPr lang="fr-FR" sz="1400" dirty="0" err="1"/>
              <a:t>needed</a:t>
            </a:r>
            <a:r>
              <a:rPr lang="fr-FR" sz="1400" dirty="0"/>
              <a:t> to </a:t>
            </a:r>
            <a:r>
              <a:rPr lang="fr-FR" sz="1400" dirty="0" err="1"/>
              <a:t>provide</a:t>
            </a:r>
            <a:r>
              <a:rPr lang="fr-FR" sz="1400" dirty="0"/>
              <a:t> a </a:t>
            </a:r>
            <a:r>
              <a:rPr lang="fr-FR" sz="1400" dirty="0" err="1"/>
              <a:t>controllable</a:t>
            </a:r>
            <a:r>
              <a:rPr lang="fr-FR" sz="1400" dirty="0"/>
              <a:t> </a:t>
            </a:r>
            <a:r>
              <a:rPr lang="fr-FR" sz="1400" dirty="0" err="1"/>
              <a:t>capability</a:t>
            </a:r>
            <a:r>
              <a:rPr lang="fr-FR" sz="1400" dirty="0"/>
              <a:t> </a:t>
            </a:r>
            <a:r>
              <a:rPr lang="fr-FR" sz="1400" dirty="0" err="1"/>
              <a:t>exposure</a:t>
            </a:r>
            <a:r>
              <a:rPr lang="fr-FR" sz="1400" dirty="0"/>
              <a:t> to 3rd parties. </a:t>
            </a:r>
          </a:p>
          <a:p>
            <a:pPr marL="609600" lvl="1" indent="0">
              <a:buNone/>
            </a:pPr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CAMARA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7415C-9551-764A-ABCA-4913AAB20E47}"/>
              </a:ext>
            </a:extLst>
          </p:cNvPr>
          <p:cNvSpPr txBox="1"/>
          <p:nvPr/>
        </p:nvSpPr>
        <p:spPr>
          <a:xfrm>
            <a:off x="7001587" y="5128709"/>
            <a:ext cx="508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200" dirty="0"/>
              <a:t>NOTE: E/WBI stands for East/Westbound Interface, and calls for federation capabilities across telco operators. This is transparent to 3rd parties, and therefore out of scope of CAMARA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DA1D5-4D86-B747-95AE-89407846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682" y="2271973"/>
            <a:ext cx="5640800" cy="2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740" y="189963"/>
            <a:ext cx="9102725" cy="1143000"/>
          </a:xfrm>
        </p:spPr>
        <p:txBody>
          <a:bodyPr/>
          <a:lstStyle/>
          <a:p>
            <a:r>
              <a:rPr lang="fr-FR" dirty="0"/>
              <a:t>CAMARA – </a:t>
            </a:r>
            <a:r>
              <a:rPr lang="fr-FR" dirty="0" err="1"/>
              <a:t>deployment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A24E8-14F9-CF44-945F-8D23FACF28F0}"/>
              </a:ext>
            </a:extLst>
          </p:cNvPr>
          <p:cNvSpPr txBox="1"/>
          <p:nvPr/>
        </p:nvSpPr>
        <p:spPr>
          <a:xfrm>
            <a:off x="1154740" y="1391741"/>
            <a:ext cx="43169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/>
              <a:t>Model 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6F063-35CF-FC4E-BEEF-DD187C9EC6A1}"/>
              </a:ext>
            </a:extLst>
          </p:cNvPr>
          <p:cNvSpPr txBox="1"/>
          <p:nvPr/>
        </p:nvSpPr>
        <p:spPr>
          <a:xfrm>
            <a:off x="8845639" y="1428956"/>
            <a:ext cx="156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Model 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46F26-3C8D-E546-BAE4-1A159FBCC894}"/>
              </a:ext>
            </a:extLst>
          </p:cNvPr>
          <p:cNvSpPr txBox="1"/>
          <p:nvPr/>
        </p:nvSpPr>
        <p:spPr>
          <a:xfrm>
            <a:off x="8152027" y="4764200"/>
            <a:ext cx="1560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Model #3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6D0B5-BAC9-CA4F-8370-2533BA5C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0" y="1801616"/>
            <a:ext cx="4769708" cy="2231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122CA-AAEE-764F-A8EB-9F998C544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54" y="1801616"/>
            <a:ext cx="5102100" cy="2229697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63E944C5-C5AA-8041-BF4F-B375E066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16" y="4294626"/>
            <a:ext cx="4769708" cy="2056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CC47F0-282D-9142-88DE-64BA8F03717B}"/>
              </a:ext>
            </a:extLst>
          </p:cNvPr>
          <p:cNvSpPr txBox="1"/>
          <p:nvPr/>
        </p:nvSpPr>
        <p:spPr>
          <a:xfrm>
            <a:off x="435428" y="4710339"/>
            <a:ext cx="23404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NOTE: This is a non-exhaustive list of deploymet models</a:t>
            </a:r>
          </a:p>
        </p:txBody>
      </p:sp>
    </p:spTree>
    <p:extLst>
      <p:ext uri="{BB962C8B-B14F-4D97-AF65-F5344CB8AC3E}">
        <p14:creationId xmlns:p14="http://schemas.microsoft.com/office/powerpoint/2010/main" val="37866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8FA4BE-2422-C547-80FE-AC9CF504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682" y="2271973"/>
            <a:ext cx="5640800" cy="2571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Transformation </a:t>
            </a:r>
            <a:r>
              <a:rPr lang="fr-FR" dirty="0" err="1"/>
              <a:t>Function</a:t>
            </a:r>
            <a:r>
              <a:rPr lang="fr-FR" dirty="0"/>
              <a:t> (1/2)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B9FBFEB-0974-EB45-8562-0B18A421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579034"/>
            <a:ext cx="5400932" cy="4487333"/>
          </a:xfrm>
        </p:spPr>
        <p:txBody>
          <a:bodyPr/>
          <a:lstStyle/>
          <a:p>
            <a:r>
              <a:rPr lang="fr-FR" sz="1600" b="1" dirty="0"/>
              <a:t>Transformation </a:t>
            </a:r>
            <a:r>
              <a:rPr lang="fr-FR" sz="1600" b="1" dirty="0" err="1"/>
              <a:t>function</a:t>
            </a:r>
            <a:r>
              <a:rPr lang="fr-FR" sz="1600" dirty="0"/>
              <a:t>: </a:t>
            </a:r>
            <a:r>
              <a:rPr lang="fr-FR" sz="1600" dirty="0" err="1"/>
              <a:t>it</a:t>
            </a:r>
            <a:r>
              <a:rPr lang="fr-FR" sz="1600" dirty="0"/>
              <a:t> </a:t>
            </a:r>
            <a:r>
              <a:rPr lang="fr-FR" sz="1600" dirty="0" err="1"/>
              <a:t>keeps</a:t>
            </a:r>
            <a:r>
              <a:rPr lang="fr-FR" sz="1600" dirty="0"/>
              <a:t> the information on </a:t>
            </a:r>
            <a:r>
              <a:rPr lang="fr-FR" sz="1600" dirty="0" err="1"/>
              <a:t>correspondences</a:t>
            </a:r>
            <a:r>
              <a:rPr lang="fr-FR" sz="1600" dirty="0"/>
              <a:t> (</a:t>
            </a:r>
            <a:r>
              <a:rPr lang="fr-FR" sz="1600" dirty="0" err="1"/>
              <a:t>mappings</a:t>
            </a:r>
            <a:r>
              <a:rPr lang="fr-FR" sz="1600" dirty="0"/>
              <a:t>) </a:t>
            </a:r>
            <a:r>
              <a:rPr lang="fr-FR" sz="1600" dirty="0" err="1"/>
              <a:t>between</a:t>
            </a:r>
            <a:r>
              <a:rPr lang="fr-FR" sz="1600" dirty="0"/>
              <a:t> service APIs and </a:t>
            </a:r>
            <a:r>
              <a:rPr lang="fr-FR" sz="1600" dirty="0" err="1"/>
              <a:t>internal</a:t>
            </a:r>
            <a:r>
              <a:rPr lang="fr-FR" sz="1600" dirty="0"/>
              <a:t> APIs, and </a:t>
            </a:r>
            <a:r>
              <a:rPr lang="fr-FR" sz="1600" dirty="0" err="1"/>
              <a:t>executes</a:t>
            </a:r>
            <a:r>
              <a:rPr lang="fr-FR" sz="1600" dirty="0"/>
              <a:t> the workflows to </a:t>
            </a:r>
            <a:r>
              <a:rPr lang="fr-FR" sz="1600" dirty="0" err="1"/>
              <a:t>enforce</a:t>
            </a:r>
            <a:r>
              <a:rPr lang="fr-FR" sz="1600" dirty="0"/>
              <a:t> </a:t>
            </a:r>
            <a:r>
              <a:rPr lang="fr-FR" sz="1600" dirty="0" err="1"/>
              <a:t>these</a:t>
            </a:r>
            <a:r>
              <a:rPr lang="fr-FR" sz="1600" dirty="0"/>
              <a:t> </a:t>
            </a:r>
            <a:r>
              <a:rPr lang="fr-FR" sz="1600" dirty="0" err="1"/>
              <a:t>mappings</a:t>
            </a:r>
            <a:r>
              <a:rPr lang="fr-FR" sz="1600" dirty="0"/>
              <a:t>.</a:t>
            </a:r>
          </a:p>
          <a:p>
            <a:pPr lvl="1"/>
            <a:r>
              <a:rPr lang="fr-FR" sz="1400" dirty="0"/>
              <a:t>NW </a:t>
            </a:r>
            <a:r>
              <a:rPr lang="fr-FR" sz="1400" dirty="0" err="1"/>
              <a:t>category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APIs -&gt; SA2, IETF,…</a:t>
            </a:r>
          </a:p>
          <a:p>
            <a:pPr lvl="1"/>
            <a:r>
              <a:rPr lang="fr-FR" sz="1400" dirty="0"/>
              <a:t>Cloud </a:t>
            </a:r>
            <a:r>
              <a:rPr lang="fr-FR" sz="1400" dirty="0" err="1"/>
              <a:t>category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APIs -&gt; NFV, CNCF,…</a:t>
            </a:r>
          </a:p>
          <a:p>
            <a:pPr lvl="1"/>
            <a:r>
              <a:rPr lang="fr-FR" sz="1400" dirty="0"/>
              <a:t>OAM </a:t>
            </a:r>
            <a:r>
              <a:rPr lang="fr-FR" sz="1400" dirty="0" err="1"/>
              <a:t>category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APIs -&gt; </a:t>
            </a:r>
            <a:r>
              <a:rPr lang="fr-FR" sz="1400" u="sng" dirty="0"/>
              <a:t>SA5</a:t>
            </a:r>
            <a:r>
              <a:rPr lang="fr-FR" sz="1400" dirty="0"/>
              <a:t>, TMF, ….</a:t>
            </a:r>
          </a:p>
          <a:p>
            <a:pPr lvl="1"/>
            <a:endParaRPr lang="fr-FR" sz="1400" dirty="0"/>
          </a:p>
          <a:p>
            <a:r>
              <a:rPr lang="fr-FR" sz="1900" dirty="0"/>
              <a:t>The transformation </a:t>
            </a:r>
            <a:r>
              <a:rPr lang="fr-FR" sz="1900" dirty="0" err="1"/>
              <a:t>function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</a:t>
            </a:r>
            <a:r>
              <a:rPr lang="fr-FR" sz="1900" dirty="0" err="1"/>
              <a:t>typically</a:t>
            </a:r>
            <a:r>
              <a:rPr lang="fr-FR" sz="1900" dirty="0"/>
              <a:t> </a:t>
            </a:r>
            <a:r>
              <a:rPr lang="fr-FR" sz="1900" dirty="0" err="1"/>
              <a:t>provisioned</a:t>
            </a:r>
            <a:r>
              <a:rPr lang="fr-FR" sz="1900" dirty="0"/>
              <a:t> </a:t>
            </a:r>
            <a:r>
              <a:rPr lang="fr-FR" sz="1900" dirty="0" err="1"/>
              <a:t>with</a:t>
            </a:r>
            <a:r>
              <a:rPr lang="fr-FR" sz="1900" dirty="0"/>
              <a:t> a workflow </a:t>
            </a:r>
            <a:r>
              <a:rPr lang="fr-FR" sz="1900" dirty="0" err="1"/>
              <a:t>engine</a:t>
            </a:r>
            <a:endParaRPr lang="fr-FR" sz="1900" dirty="0"/>
          </a:p>
          <a:p>
            <a:pPr lvl="1"/>
            <a:r>
              <a:rPr lang="fr-FR" sz="1400" dirty="0" err="1"/>
              <a:t>Because</a:t>
            </a:r>
            <a:r>
              <a:rPr lang="fr-FR" sz="1400" dirty="0"/>
              <a:t> the invocation of one service API </a:t>
            </a:r>
            <a:r>
              <a:rPr lang="fr-FR" sz="1400" dirty="0" err="1"/>
              <a:t>can</a:t>
            </a:r>
            <a:r>
              <a:rPr lang="fr-FR" sz="1400" dirty="0"/>
              <a:t> trigger the invocation of more </a:t>
            </a:r>
            <a:r>
              <a:rPr lang="fr-FR" sz="1400" dirty="0" err="1"/>
              <a:t>than</a:t>
            </a:r>
            <a:r>
              <a:rPr lang="fr-FR" sz="1400" dirty="0"/>
              <a:t> one network API, </a:t>
            </a:r>
            <a:r>
              <a:rPr lang="fr-FR" sz="1400" dirty="0" err="1"/>
              <a:t>hence</a:t>
            </a:r>
            <a:r>
              <a:rPr lang="fr-FR" sz="1400" dirty="0"/>
              <a:t> the </a:t>
            </a:r>
            <a:r>
              <a:rPr lang="fr-FR" sz="1400" dirty="0" err="1"/>
              <a:t>need</a:t>
            </a:r>
            <a:r>
              <a:rPr lang="fr-FR" sz="1400" dirty="0"/>
              <a:t> for coordination.</a:t>
            </a:r>
          </a:p>
          <a:p>
            <a:pPr marL="609600" lvl="1" indent="0">
              <a:buNone/>
            </a:pPr>
            <a:endParaRPr lang="fr-FR" sz="1400" dirty="0"/>
          </a:p>
          <a:p>
            <a:pPr marL="609600" lvl="1" indent="0">
              <a:buNone/>
            </a:pPr>
            <a:endParaRPr lang="fr-FR" sz="1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E42D6B-255D-684D-B579-D0CC5653B6CC}"/>
              </a:ext>
            </a:extLst>
          </p:cNvPr>
          <p:cNvCxnSpPr>
            <a:cxnSpLocks/>
          </p:cNvCxnSpPr>
          <p:nvPr/>
        </p:nvCxnSpPr>
        <p:spPr bwMode="auto">
          <a:xfrm>
            <a:off x="6579057" y="3700380"/>
            <a:ext cx="12269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00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21" y="-154060"/>
            <a:ext cx="9102725" cy="1143000"/>
          </a:xfrm>
        </p:spPr>
        <p:txBody>
          <a:bodyPr/>
          <a:lstStyle/>
          <a:p>
            <a:r>
              <a:rPr lang="fr-FR" dirty="0"/>
              <a:t>Transformation </a:t>
            </a:r>
            <a:r>
              <a:rPr lang="fr-FR" dirty="0" err="1"/>
              <a:t>Function</a:t>
            </a:r>
            <a:r>
              <a:rPr lang="fr-FR" dirty="0"/>
              <a:t> (2/2)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A445A2DC-3E4B-C041-BD3E-0B67A44FF420}"/>
              </a:ext>
            </a:extLst>
          </p:cNvPr>
          <p:cNvSpPr txBox="1">
            <a:spLocks/>
          </p:cNvSpPr>
          <p:nvPr/>
        </p:nvSpPr>
        <p:spPr>
          <a:xfrm>
            <a:off x="417947" y="366676"/>
            <a:ext cx="5678053" cy="198438"/>
          </a:xfrm>
          <a:prstGeom prst="rect">
            <a:avLst/>
          </a:prstGeom>
        </p:spPr>
        <p:txBody>
          <a:bodyPr/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s-ES" kern="0" dirty="0"/>
          </a:p>
        </p:txBody>
      </p:sp>
      <p:sp>
        <p:nvSpPr>
          <p:cNvPr id="19" name="Marcador de número de diapositiva 2">
            <a:extLst>
              <a:ext uri="{FF2B5EF4-FFF2-40B4-BE49-F238E27FC236}">
                <a16:creationId xmlns:a16="http://schemas.microsoft.com/office/drawing/2014/main" id="{6DB85748-E947-4146-B452-40219D3184CF}"/>
              </a:ext>
            </a:extLst>
          </p:cNvPr>
          <p:cNvSpPr txBox="1">
            <a:spLocks/>
          </p:cNvSpPr>
          <p:nvPr/>
        </p:nvSpPr>
        <p:spPr>
          <a:xfrm>
            <a:off x="9086014" y="58917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8013" indent="-150813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7613" indent="-303213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7213" indent="-455613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6813" indent="-608013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7EBEDA2-51E6-554C-A63C-E820F6D0080D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D53E6-0A89-7A46-AA08-6B708B198986}"/>
              </a:ext>
            </a:extLst>
          </p:cNvPr>
          <p:cNvSpPr/>
          <p:nvPr/>
        </p:nvSpPr>
        <p:spPr>
          <a:xfrm>
            <a:off x="380132" y="4708480"/>
            <a:ext cx="11177611" cy="19483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135E2-0A2E-B344-8912-FB542BC6AB26}"/>
              </a:ext>
            </a:extLst>
          </p:cNvPr>
          <p:cNvSpPr txBox="1"/>
          <p:nvPr/>
        </p:nvSpPr>
        <p:spPr>
          <a:xfrm rot="5400000">
            <a:off x="11101882" y="5612607"/>
            <a:ext cx="141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>
                <a:solidFill>
                  <a:schemeClr val="tx2"/>
                </a:solidFill>
              </a:rPr>
              <a:t>CAMARA</a:t>
            </a:r>
          </a:p>
        </p:txBody>
      </p:sp>
      <p:pic>
        <p:nvPicPr>
          <p:cNvPr id="22" name="Picture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617839-12AF-8649-91EB-A0CC868E4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" y="4835039"/>
            <a:ext cx="5434213" cy="13597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604FA6-D490-D84D-8684-EBD3C9974A71}"/>
              </a:ext>
            </a:extLst>
          </p:cNvPr>
          <p:cNvSpPr txBox="1"/>
          <p:nvPr/>
        </p:nvSpPr>
        <p:spPr>
          <a:xfrm>
            <a:off x="482622" y="6194812"/>
            <a:ext cx="8603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100" dirty="0"/>
              <a:t>NOTE1: Camara’s Quality on Demand (QoD) API includes qos-throughput.yaml and qos-stable-latency.yaml.</a:t>
            </a:r>
          </a:p>
          <a:p>
            <a:r>
              <a:rPr lang="en-ES" sz="1100" dirty="0"/>
              <a:t>NOTE2: ThroughputProfile==TRUE iff qos-throughput.yaml; LatencyProfile==TRUE iff qos-stable.latency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D88D8A-558C-3D4D-9930-BF9612A2F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47" y="1565167"/>
            <a:ext cx="5434213" cy="30800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C49675-7CDD-B54E-89E6-6E4F24E0381C}"/>
              </a:ext>
            </a:extLst>
          </p:cNvPr>
          <p:cNvSpPr txBox="1"/>
          <p:nvPr/>
        </p:nvSpPr>
        <p:spPr>
          <a:xfrm>
            <a:off x="6759083" y="1603306"/>
            <a:ext cx="3860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chemeClr val="accent5"/>
                </a:solidFill>
              </a:rPr>
              <a:t>Data model (schemas)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AsSessionWithQoSSubscription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AsSessionWithQoSSubscriptionPatch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QosMonitoringInformation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QosMonitoringInformationRm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QoSMonitoringReport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UserPlaneNotificationData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UserPlaneEventReport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TscQosRequirement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TscQosRequirementRm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/>
              <a:t>UserPlaneEvetn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C47DF6-18B0-5841-A1AC-0F1B652FC2EA}"/>
              </a:ext>
            </a:extLst>
          </p:cNvPr>
          <p:cNvSpPr/>
          <p:nvPr/>
        </p:nvSpPr>
        <p:spPr>
          <a:xfrm>
            <a:off x="349196" y="1363665"/>
            <a:ext cx="11177611" cy="323052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720CD-354E-4044-B760-2609FDF2AB42}"/>
              </a:ext>
            </a:extLst>
          </p:cNvPr>
          <p:cNvSpPr txBox="1"/>
          <p:nvPr/>
        </p:nvSpPr>
        <p:spPr>
          <a:xfrm rot="5400000">
            <a:off x="11260968" y="2507571"/>
            <a:ext cx="11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>
                <a:solidFill>
                  <a:schemeClr val="accent5"/>
                </a:solidFill>
              </a:rPr>
              <a:t>3GPP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0A6E86-CB5D-9943-B7EE-B215F9F28DBF}"/>
              </a:ext>
            </a:extLst>
          </p:cNvPr>
          <p:cNvSpPr txBox="1"/>
          <p:nvPr/>
        </p:nvSpPr>
        <p:spPr>
          <a:xfrm>
            <a:off x="2052893" y="4709504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chemeClr val="tx2"/>
                </a:solidFill>
              </a:rPr>
              <a:t>Resource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56FFA-C2B9-324C-B1E5-CCD083ED22E8}"/>
              </a:ext>
            </a:extLst>
          </p:cNvPr>
          <p:cNvSpPr txBox="1"/>
          <p:nvPr/>
        </p:nvSpPr>
        <p:spPr>
          <a:xfrm>
            <a:off x="2108137" y="1363666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dirty="0">
                <a:solidFill>
                  <a:schemeClr val="accent5"/>
                </a:solidFill>
              </a:rPr>
              <a:t>Resource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644574-96BC-AB4F-9E01-6B3F887E423C}"/>
              </a:ext>
            </a:extLst>
          </p:cNvPr>
          <p:cNvGrpSpPr/>
          <p:nvPr/>
        </p:nvGrpSpPr>
        <p:grpSpPr>
          <a:xfrm>
            <a:off x="6741017" y="4759967"/>
            <a:ext cx="7897987" cy="1169551"/>
            <a:chOff x="7146941" y="4671761"/>
            <a:chExt cx="7897987" cy="116955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677434-60B9-5049-B0C7-1FA7E1515933}"/>
                </a:ext>
              </a:extLst>
            </p:cNvPr>
            <p:cNvSpPr txBox="1"/>
            <p:nvPr/>
          </p:nvSpPr>
          <p:spPr>
            <a:xfrm>
              <a:off x="7146941" y="4671761"/>
              <a:ext cx="3860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ES" sz="1400" dirty="0">
                  <a:solidFill>
                    <a:schemeClr val="tx2"/>
                  </a:solidFill>
                </a:rPr>
                <a:t>Data model (schemas)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SessionId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SessionInfo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SessionUpdate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AddrInfo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05E02A-20F9-3B48-B4EB-4EABD6D1CB77}"/>
                </a:ext>
              </a:extLst>
            </p:cNvPr>
            <p:cNvSpPr/>
            <p:nvPr/>
          </p:nvSpPr>
          <p:spPr>
            <a:xfrm>
              <a:off x="8948928" y="4821985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QosChanged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ThroughputProfile</a:t>
              </a:r>
              <a:r>
                <a:rPr lang="en-ES" sz="1400" baseline="30000" dirty="0"/>
                <a:t>1,2</a:t>
              </a:r>
              <a:endParaRPr lang="en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LatencyProfile</a:t>
              </a:r>
              <a:r>
                <a:rPr lang="en-ES" sz="1400" baseline="30000" dirty="0"/>
                <a:t>1,2</a:t>
              </a:r>
              <a:endParaRPr lang="en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400" dirty="0"/>
                <a:t>ErrorInfo</a:t>
              </a:r>
            </a:p>
          </p:txBody>
        </p:sp>
      </p:grp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FE99DEED-0B91-EE4E-A524-45486559A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76" y="838475"/>
            <a:ext cx="10417807" cy="4487333"/>
          </a:xfrm>
        </p:spPr>
        <p:txBody>
          <a:bodyPr/>
          <a:lstStyle/>
          <a:p>
            <a:r>
              <a:rPr lang="fr-FR" sz="1600" b="1" dirty="0" err="1"/>
              <a:t>Example</a:t>
            </a:r>
            <a:r>
              <a:rPr lang="fr-FR" sz="1600" b="1" dirty="0"/>
              <a:t>: </a:t>
            </a:r>
            <a:r>
              <a:rPr lang="fr-FR" sz="1600" b="1" dirty="0" err="1"/>
              <a:t>AsSessionWithQoS</a:t>
            </a:r>
            <a:r>
              <a:rPr lang="fr-FR" sz="1600" b="1" dirty="0"/>
              <a:t> API (</a:t>
            </a:r>
            <a:r>
              <a:rPr lang="fr-FR" sz="1600" b="1" u="sng" dirty="0"/>
              <a:t>network </a:t>
            </a:r>
            <a:r>
              <a:rPr lang="fr-FR" sz="1600" b="1" u="sng" dirty="0" err="1"/>
              <a:t>category</a:t>
            </a:r>
            <a:r>
              <a:rPr lang="fr-FR" sz="1600" b="1" u="sng" dirty="0"/>
              <a:t> </a:t>
            </a:r>
            <a:r>
              <a:rPr lang="fr-FR" sz="1600" b="1" u="sng" dirty="0" err="1"/>
              <a:t>internal</a:t>
            </a:r>
            <a:r>
              <a:rPr lang="fr-FR" sz="1600" b="1" u="sng" dirty="0"/>
              <a:t> API</a:t>
            </a:r>
            <a:r>
              <a:rPr lang="fr-FR" sz="1600" b="1" dirty="0"/>
              <a:t>, 3GPP 29.122) vs </a:t>
            </a:r>
            <a:r>
              <a:rPr lang="fr-FR" sz="1600" b="1" dirty="0" err="1"/>
              <a:t>Quality</a:t>
            </a:r>
            <a:r>
              <a:rPr lang="fr-FR" sz="1600" b="1" dirty="0"/>
              <a:t> on </a:t>
            </a:r>
            <a:r>
              <a:rPr lang="fr-FR" sz="1600" b="1" dirty="0" err="1"/>
              <a:t>Demand</a:t>
            </a:r>
            <a:r>
              <a:rPr lang="fr-FR" sz="1600" b="1" dirty="0"/>
              <a:t> (</a:t>
            </a:r>
            <a:r>
              <a:rPr lang="fr-FR" sz="1600" b="1" u="sng" dirty="0"/>
              <a:t>service API</a:t>
            </a:r>
            <a:r>
              <a:rPr lang="fr-FR" sz="1600" b="1" dirty="0"/>
              <a:t>, CAMARA)</a:t>
            </a:r>
            <a:endParaRPr lang="fr-FR" sz="1400" dirty="0"/>
          </a:p>
          <a:p>
            <a:pPr marL="609600" lvl="1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52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10AE65-42B2-5F48-B175-140947B2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682" y="2271973"/>
            <a:ext cx="5640800" cy="2571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Exposure</a:t>
            </a:r>
            <a:r>
              <a:rPr lang="fr-FR" dirty="0"/>
              <a:t> GW (1/2)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B9FBFEB-0974-EB45-8562-0B18A421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79034"/>
            <a:ext cx="6166894" cy="4487333"/>
          </a:xfrm>
        </p:spPr>
        <p:txBody>
          <a:bodyPr/>
          <a:lstStyle/>
          <a:p>
            <a:r>
              <a:rPr lang="fr-FR" sz="1600" b="1" dirty="0" err="1"/>
              <a:t>Exposure</a:t>
            </a:r>
            <a:r>
              <a:rPr lang="fr-FR" sz="1600" b="1" dirty="0"/>
              <a:t> GW</a:t>
            </a:r>
            <a:r>
              <a:rPr lang="fr-FR" sz="1600" dirty="0"/>
              <a:t>: </a:t>
            </a:r>
            <a:r>
              <a:rPr lang="fr-FR" sz="1600" dirty="0" err="1"/>
              <a:t>provides</a:t>
            </a:r>
            <a:r>
              <a:rPr lang="fr-FR" sz="1600" dirty="0"/>
              <a:t> a set of </a:t>
            </a:r>
            <a:r>
              <a:rPr lang="fr-FR" sz="1600" dirty="0" err="1"/>
              <a:t>capabilities</a:t>
            </a:r>
            <a:r>
              <a:rPr lang="fr-FR" sz="1600" dirty="0"/>
              <a:t> to </a:t>
            </a:r>
            <a:r>
              <a:rPr lang="fr-FR" sz="1600" dirty="0" err="1"/>
              <a:t>policy</a:t>
            </a:r>
            <a:r>
              <a:rPr lang="fr-FR" sz="1600" dirty="0"/>
              <a:t> the interaction </a:t>
            </a:r>
            <a:r>
              <a:rPr lang="fr-FR" sz="1600" dirty="0" err="1"/>
              <a:t>between</a:t>
            </a:r>
            <a:r>
              <a:rPr lang="fr-FR" sz="1600" dirty="0"/>
              <a:t> the API provider and consumer, </a:t>
            </a:r>
            <a:r>
              <a:rPr lang="fr-FR" sz="1600" dirty="0" err="1"/>
              <a:t>when</a:t>
            </a:r>
            <a:r>
              <a:rPr lang="fr-FR" sz="1600" dirty="0"/>
              <a:t> </a:t>
            </a:r>
            <a:r>
              <a:rPr lang="fr-FR" sz="1600" dirty="0" err="1"/>
              <a:t>they</a:t>
            </a:r>
            <a:r>
              <a:rPr lang="fr-FR" sz="1600" dirty="0"/>
              <a:t> </a:t>
            </a:r>
            <a:r>
              <a:rPr lang="fr-FR" sz="1600" dirty="0" err="1"/>
              <a:t>both</a:t>
            </a:r>
            <a:r>
              <a:rPr lang="fr-FR" sz="1600" dirty="0"/>
              <a:t> </a:t>
            </a:r>
            <a:r>
              <a:rPr lang="fr-FR" sz="1600" dirty="0" err="1"/>
              <a:t>belong</a:t>
            </a:r>
            <a:r>
              <a:rPr lang="fr-FR" sz="1600" dirty="0"/>
              <a:t> to </a:t>
            </a:r>
            <a:r>
              <a:rPr lang="fr-FR" sz="1600" dirty="0" err="1"/>
              <a:t>different</a:t>
            </a:r>
            <a:r>
              <a:rPr lang="fr-FR" sz="1600" dirty="0"/>
              <a:t> admin </a:t>
            </a:r>
            <a:r>
              <a:rPr lang="fr-FR" sz="1600" dirty="0" err="1"/>
              <a:t>domains</a:t>
            </a:r>
            <a:r>
              <a:rPr lang="fr-FR" sz="1600" dirty="0"/>
              <a:t>. Non-exhaustive </a:t>
            </a:r>
            <a:r>
              <a:rPr lang="fr-FR" sz="1600" dirty="0" err="1"/>
              <a:t>list</a:t>
            </a:r>
            <a:r>
              <a:rPr lang="fr-FR" sz="1600" dirty="0"/>
              <a:t> of </a:t>
            </a:r>
            <a:r>
              <a:rPr lang="fr-FR" sz="1600" dirty="0" err="1"/>
              <a:t>capabilities</a:t>
            </a:r>
            <a:r>
              <a:rPr lang="fr-FR" sz="1600" dirty="0"/>
              <a:t> </a:t>
            </a:r>
            <a:r>
              <a:rPr lang="fr-FR" sz="1600" dirty="0" err="1"/>
              <a:t>presumed</a:t>
            </a:r>
            <a:r>
              <a:rPr lang="fr-FR" sz="1600" dirty="0"/>
              <a:t> for </a:t>
            </a:r>
            <a:r>
              <a:rPr lang="fr-FR" sz="1600" dirty="0" err="1"/>
              <a:t>exposure</a:t>
            </a:r>
            <a:r>
              <a:rPr lang="fr-FR" sz="1600" dirty="0"/>
              <a:t> GW.</a:t>
            </a:r>
          </a:p>
          <a:p>
            <a:pPr lvl="1"/>
            <a:r>
              <a:rPr lang="fr-FR" sz="1400" dirty="0" err="1"/>
              <a:t>Onboarding</a:t>
            </a:r>
            <a:r>
              <a:rPr lang="fr-FR" sz="1400" dirty="0"/>
              <a:t> (registration)</a:t>
            </a:r>
          </a:p>
          <a:p>
            <a:pPr lvl="1"/>
            <a:r>
              <a:rPr lang="fr-FR" sz="1400" dirty="0" err="1"/>
              <a:t>Discovery</a:t>
            </a:r>
            <a:endParaRPr lang="fr-FR" sz="1400" dirty="0"/>
          </a:p>
          <a:p>
            <a:pPr lvl="1"/>
            <a:r>
              <a:rPr lang="fr-FR" sz="1400" dirty="0"/>
              <a:t>Access control (</a:t>
            </a:r>
            <a:r>
              <a:rPr lang="fr-FR" sz="1400" dirty="0" err="1"/>
              <a:t>authN</a:t>
            </a:r>
            <a:r>
              <a:rPr lang="fr-FR" sz="1400" dirty="0"/>
              <a:t>/Z)</a:t>
            </a:r>
          </a:p>
          <a:p>
            <a:pPr lvl="1"/>
            <a:r>
              <a:rPr lang="fr-FR" sz="1400" dirty="0" err="1"/>
              <a:t>Auditing</a:t>
            </a:r>
            <a:endParaRPr lang="fr-FR" sz="1400" dirty="0"/>
          </a:p>
          <a:p>
            <a:pPr lvl="1"/>
            <a:r>
              <a:rPr lang="fr-FR" sz="1400" dirty="0" err="1"/>
              <a:t>Accounting</a:t>
            </a:r>
            <a:endParaRPr lang="fr-FR" sz="1400" dirty="0"/>
          </a:p>
          <a:p>
            <a:pPr lvl="1"/>
            <a:r>
              <a:rPr lang="fr-FR" sz="1400" dirty="0" err="1"/>
              <a:t>Logging</a:t>
            </a:r>
            <a:endParaRPr lang="fr-FR" sz="1400" dirty="0"/>
          </a:p>
          <a:p>
            <a:pPr lvl="1"/>
            <a:r>
              <a:rPr lang="fr-FR" sz="1400" dirty="0"/>
              <a:t>….</a:t>
            </a:r>
          </a:p>
          <a:p>
            <a:pPr marL="609600" lvl="1" indent="0">
              <a:buNone/>
            </a:pPr>
            <a:endParaRPr lang="fr-FR" sz="1400" dirty="0"/>
          </a:p>
          <a:p>
            <a:r>
              <a:rPr lang="fr-FR" sz="1600" dirty="0"/>
              <a:t>It </a:t>
            </a:r>
            <a:r>
              <a:rPr lang="fr-FR" sz="1600" dirty="0" err="1"/>
              <a:t>is</a:t>
            </a:r>
            <a:r>
              <a:rPr lang="fr-FR" sz="1600" dirty="0"/>
              <a:t> important to look for a </a:t>
            </a:r>
            <a:r>
              <a:rPr lang="fr-FR" sz="1600" dirty="0" err="1"/>
              <a:t>reference</a:t>
            </a:r>
            <a:r>
              <a:rPr lang="fr-FR" sz="1600" dirty="0"/>
              <a:t> solution. In </a:t>
            </a:r>
            <a:r>
              <a:rPr lang="fr-FR" sz="1600" dirty="0" err="1"/>
              <a:t>this</a:t>
            </a:r>
            <a:r>
              <a:rPr lang="fr-FR" sz="1600" dirty="0"/>
              <a:t> regard, a </a:t>
            </a:r>
            <a:r>
              <a:rPr lang="fr-FR" sz="1600" dirty="0" err="1"/>
              <a:t>reference</a:t>
            </a:r>
            <a:r>
              <a:rPr lang="fr-FR" sz="1600" dirty="0"/>
              <a:t> solution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b="1" dirty="0"/>
              <a:t>CAPIF. </a:t>
            </a:r>
            <a:r>
              <a:rPr lang="fr-FR" sz="1600" dirty="0" err="1"/>
              <a:t>Three</a:t>
            </a:r>
            <a:r>
              <a:rPr lang="fr-FR" sz="1600" dirty="0"/>
              <a:t> </a:t>
            </a:r>
            <a:r>
              <a:rPr lang="fr-FR" sz="1600" dirty="0" err="1"/>
              <a:t>reasons</a:t>
            </a:r>
            <a:r>
              <a:rPr lang="fr-FR" sz="1600" dirty="0"/>
              <a:t>:</a:t>
            </a:r>
          </a:p>
          <a:p>
            <a:pPr lvl="1"/>
            <a:r>
              <a:rPr lang="fr-FR" sz="1400" dirty="0" err="1"/>
              <a:t>Implementing</a:t>
            </a:r>
            <a:r>
              <a:rPr lang="fr-FR" sz="1400" dirty="0"/>
              <a:t> GW </a:t>
            </a:r>
            <a:r>
              <a:rPr lang="fr-FR" sz="1400" dirty="0" err="1"/>
              <a:t>capabilities</a:t>
            </a:r>
            <a:endParaRPr lang="fr-FR" sz="1400" dirty="0"/>
          </a:p>
          <a:p>
            <a:pPr lvl="1"/>
            <a:r>
              <a:rPr lang="fr-FR" sz="1400" dirty="0"/>
              <a:t>Standard solution,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wide</a:t>
            </a:r>
            <a:r>
              <a:rPr lang="fr-FR" sz="1400" dirty="0"/>
              <a:t> </a:t>
            </a:r>
            <a:r>
              <a:rPr lang="fr-FR" sz="1400" dirty="0" err="1"/>
              <a:t>acceptance</a:t>
            </a:r>
            <a:r>
              <a:rPr lang="fr-FR" sz="1400" dirty="0"/>
              <a:t> at </a:t>
            </a:r>
            <a:r>
              <a:rPr lang="fr-FR" sz="1400" dirty="0" err="1"/>
              <a:t>industry</a:t>
            </a:r>
            <a:endParaRPr lang="fr-FR" sz="1400" dirty="0"/>
          </a:p>
          <a:p>
            <a:pPr lvl="1"/>
            <a:r>
              <a:rPr lang="fr-FR" sz="1400" dirty="0"/>
              <a:t>It </a:t>
            </a:r>
            <a:r>
              <a:rPr lang="fr-FR" sz="1400" dirty="0" err="1"/>
              <a:t>is</a:t>
            </a:r>
            <a:r>
              <a:rPr lang="fr-FR" sz="1400" dirty="0"/>
              <a:t> not </a:t>
            </a:r>
            <a:r>
              <a:rPr lang="fr-FR" sz="1400" dirty="0" err="1"/>
              <a:t>tied</a:t>
            </a:r>
            <a:r>
              <a:rPr lang="fr-FR" sz="1400" dirty="0"/>
              <a:t> to 3GPP APIs; CAPIF </a:t>
            </a:r>
            <a:r>
              <a:rPr lang="fr-FR" sz="1400" dirty="0" err="1"/>
              <a:t>can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used</a:t>
            </a:r>
            <a:r>
              <a:rPr lang="fr-FR" sz="1400" dirty="0"/>
              <a:t> as </a:t>
            </a:r>
            <a:r>
              <a:rPr lang="fr-FR" sz="1400" dirty="0" err="1"/>
              <a:t>exposure</a:t>
            </a:r>
            <a:r>
              <a:rPr lang="fr-FR" sz="1400" dirty="0"/>
              <a:t> GW solution for </a:t>
            </a:r>
            <a:r>
              <a:rPr lang="fr-FR" sz="1400" dirty="0" err="1"/>
              <a:t>any</a:t>
            </a:r>
            <a:r>
              <a:rPr lang="fr-FR" sz="1400" dirty="0"/>
              <a:t> API, </a:t>
            </a:r>
            <a:r>
              <a:rPr lang="fr-FR" sz="1400" dirty="0" err="1"/>
              <a:t>regardless</a:t>
            </a:r>
            <a:r>
              <a:rPr lang="fr-FR" sz="1400" dirty="0"/>
              <a:t> of API </a:t>
            </a:r>
            <a:r>
              <a:rPr lang="fr-FR" sz="1400" dirty="0" err="1"/>
              <a:t>semantics</a:t>
            </a:r>
            <a:r>
              <a:rPr lang="fr-FR" sz="1400" dirty="0"/>
              <a:t>.  </a:t>
            </a:r>
          </a:p>
          <a:p>
            <a:pPr marL="609600" lvl="1" indent="0">
              <a:buNone/>
            </a:pPr>
            <a:endParaRPr lang="fr-FR" sz="1400" dirty="0"/>
          </a:p>
          <a:p>
            <a:pPr marL="609600" lvl="1" indent="0">
              <a:buNone/>
            </a:pPr>
            <a:endParaRPr lang="fr-FR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6C1C79-C741-7E40-B70A-26330A9A5ACA}"/>
              </a:ext>
            </a:extLst>
          </p:cNvPr>
          <p:cNvCxnSpPr>
            <a:cxnSpLocks/>
          </p:cNvCxnSpPr>
          <p:nvPr/>
        </p:nvCxnSpPr>
        <p:spPr bwMode="auto">
          <a:xfrm>
            <a:off x="6585994" y="3433680"/>
            <a:ext cx="122691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41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9FF29-F343-45CB-88FD-0A3669F7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Exposure</a:t>
            </a:r>
            <a:r>
              <a:rPr lang="fr-FR" dirty="0"/>
              <a:t> GW (2/2)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070A1-E3B5-EE47-A23C-9BB702762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6" y="1094808"/>
            <a:ext cx="7743203" cy="5038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67DEE-5094-0B49-BB95-625E25B84549}"/>
              </a:ext>
            </a:extLst>
          </p:cNvPr>
          <p:cNvSpPr txBox="1"/>
          <p:nvPr/>
        </p:nvSpPr>
        <p:spPr>
          <a:xfrm>
            <a:off x="4826071" y="4084857"/>
            <a:ext cx="149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000" dirty="0"/>
              <a:t>Service APIs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E95E91-61C2-894F-8D75-11FD73A08111}"/>
              </a:ext>
            </a:extLst>
          </p:cNvPr>
          <p:cNvSpPr/>
          <p:nvPr/>
        </p:nvSpPr>
        <p:spPr bwMode="auto">
          <a:xfrm>
            <a:off x="5657292" y="4084857"/>
            <a:ext cx="2233914" cy="1410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065C5-AEED-904D-A601-A65E1154DEAC}"/>
              </a:ext>
            </a:extLst>
          </p:cNvPr>
          <p:cNvSpPr txBox="1"/>
          <p:nvPr/>
        </p:nvSpPr>
        <p:spPr>
          <a:xfrm>
            <a:off x="9058929" y="1803042"/>
            <a:ext cx="31330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Reference document:  </a:t>
            </a:r>
            <a:r>
              <a:rPr lang="en-GB" dirty="0">
                <a:hlinkClick r:id="rId3"/>
              </a:rPr>
              <a:t>https://github.com/camaraproject/WorkingGroups/raw/main/Commonalities/documentation/Deliverables/API-exposure-reference-solution.docx</a:t>
            </a:r>
            <a:r>
              <a:rPr lang="en-GB" dirty="0"/>
              <a:t> </a:t>
            </a:r>
            <a:endParaRPr lang="en-ES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3971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C568A-0C46-4592-BB68-CDB41342D77A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f846979-0e6f-42ff-8b87-e1893efeda99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77161</TotalTime>
  <Words>1550</Words>
  <Application>Microsoft Macintosh PowerPoint</Application>
  <PresentationFormat>Widescreen</PresentationFormat>
  <Paragraphs>121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  On the relationship of CAMARA and SA work on capability exposure </vt:lpstr>
      <vt:lpstr>Capability Exposure - Motivation</vt:lpstr>
      <vt:lpstr>CAMARA Initiative</vt:lpstr>
      <vt:lpstr>CAMARA Architecture</vt:lpstr>
      <vt:lpstr>CAMARA – deployment models</vt:lpstr>
      <vt:lpstr>Transformation Function (1/2)</vt:lpstr>
      <vt:lpstr>Transformation Function (2/2)</vt:lpstr>
      <vt:lpstr>Exposure GW (1/2)</vt:lpstr>
      <vt:lpstr>Exposure GW (2/2)</vt:lpstr>
      <vt:lpstr>Conclusions</vt:lpstr>
      <vt:lpstr>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JOSE ANTONIO ORDOÑEZ LUCENA</cp:lastModifiedBy>
  <cp:revision>489</cp:revision>
  <dcterms:created xsi:type="dcterms:W3CDTF">2019-03-13T01:38:36Z</dcterms:created>
  <dcterms:modified xsi:type="dcterms:W3CDTF">2022-04-05T10:13:55Z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(3)j5DyKr/9ztn2R3WhsbN2tKLwFsa7oHYXQVnp0tIZ/+0Hze0xIfyIprhkhhCA6/mLnwNF+9Ol
fB76OGGHaQsn4AtAra4o5hGlBf9SGcByym32dnNr8lTDugm9pcwSVqzVLW5t0oMSZcVdHbal
Bljy71TdMU67HjwQgF+NEZfTRH++lwzg/mElTNDOLZ0ccAJYay5QRiY4nTazwaNilIC6gWk4
+Tttt4q5J/KMLVGMrH</vt:lpwstr>
  </property>
  <property fmtid="{D5CDD505-2E9C-101B-9397-08002B2CF9AE}" pid="4" name="_2015_ms_pID_7253431">
    <vt:lpwstr>Ma2CcSAAA8Gnp4sZzsPs6puQz/kEo+IBvY1p+sfE8x0HrVm8jNjr6r
4rSETsFQHBkojDKwboIHtrf6OTxksvbHuFIYnWeemj8/3gVA3AQAOTIYKwgcsZRLkK2o3lYL
HD5/yJSH9MahXmEBP1ZdBAjjuWYmlxpu51eXsWGcXOIaVo+iAE6BJPrAt2KEIUF9pYMR2IWE
y0c10tiUADp3sKbpLKeEREOuxy0Z41x8HsY7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1574815908</vt:lpwstr>
  </property>
  <property fmtid="{D5CDD505-2E9C-101B-9397-08002B2CF9AE}" pid="9" name="_2015_ms_pID_7253432">
    <vt:lpwstr>rSMWCN/yLONsXB4oX7szqmo=</vt:lpwstr>
  </property>
</Properties>
</file>