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8"/>
  </p:notesMasterIdLst>
  <p:handoutMasterIdLst>
    <p:handoutMasterId r:id="rId19"/>
  </p:handoutMasterIdLst>
  <p:sldIdLst>
    <p:sldId id="303" r:id="rId5"/>
    <p:sldId id="970" r:id="rId6"/>
    <p:sldId id="995" r:id="rId7"/>
    <p:sldId id="997" r:id="rId8"/>
    <p:sldId id="262" r:id="rId9"/>
    <p:sldId id="986" r:id="rId10"/>
    <p:sldId id="999" r:id="rId11"/>
    <p:sldId id="276" r:id="rId12"/>
    <p:sldId id="998" r:id="rId13"/>
    <p:sldId id="341" r:id="rId14"/>
    <p:sldId id="992" r:id="rId15"/>
    <p:sldId id="982" r:id="rId16"/>
    <p:sldId id="704" r:id="rId1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5C88D0"/>
    <a:srgbClr val="2A6EA8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29632-E206-4FFE-AC6C-AF1DF40CF93F}" v="60" dt="2022-04-11T03:04:46.91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3362" autoAdjust="0"/>
  </p:normalViewPr>
  <p:slideViewPr>
    <p:cSldViewPr snapToGrid="0">
      <p:cViewPr varScale="1">
        <p:scale>
          <a:sx n="89" d="100"/>
          <a:sy n="89" d="100"/>
        </p:scale>
        <p:origin x="838" y="4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Sean (NSB - CN/Chengdu)" userId="ef6d28fa-f6d2-46f2-a5dd-bebee851067d" providerId="ADAL" clId="{45B29632-E206-4FFE-AC6C-AF1DF40CF93F}"/>
    <pc:docChg chg="undo custSel addSld delSld modSld">
      <pc:chgData name="Sun, Sean (NSB - CN/Chengdu)" userId="ef6d28fa-f6d2-46f2-a5dd-bebee851067d" providerId="ADAL" clId="{45B29632-E206-4FFE-AC6C-AF1DF40CF93F}" dt="2022-04-11T03:05:29.805" v="749" actId="20577"/>
      <pc:docMkLst>
        <pc:docMk/>
      </pc:docMkLst>
      <pc:sldChg chg="modSp mod">
        <pc:chgData name="Sun, Sean (NSB - CN/Chengdu)" userId="ef6d28fa-f6d2-46f2-a5dd-bebee851067d" providerId="ADAL" clId="{45B29632-E206-4FFE-AC6C-AF1DF40CF93F}" dt="2022-04-05T11:00:46.136" v="482" actId="207"/>
        <pc:sldMkLst>
          <pc:docMk/>
          <pc:sldMk cId="4139695104" sldId="262"/>
        </pc:sldMkLst>
        <pc:spChg chg="mod">
          <ac:chgData name="Sun, Sean (NSB - CN/Chengdu)" userId="ef6d28fa-f6d2-46f2-a5dd-bebee851067d" providerId="ADAL" clId="{45B29632-E206-4FFE-AC6C-AF1DF40CF93F}" dt="2022-04-05T11:00:34.981" v="480" actId="207"/>
          <ac:spMkLst>
            <pc:docMk/>
            <pc:sldMk cId="4139695104" sldId="262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05T11:00:46.136" v="482" actId="207"/>
          <ac:spMkLst>
            <pc:docMk/>
            <pc:sldMk cId="4139695104" sldId="262"/>
            <ac:spMk id="3" creationId="{8EE43EE4-1434-4C45-85A0-05CEDB3E77DD}"/>
          </ac:spMkLst>
        </pc:spChg>
      </pc:sldChg>
      <pc:sldChg chg="addSp modSp mod">
        <pc:chgData name="Sun, Sean (NSB - CN/Chengdu)" userId="ef6d28fa-f6d2-46f2-a5dd-bebee851067d" providerId="ADAL" clId="{45B29632-E206-4FFE-AC6C-AF1DF40CF93F}" dt="2022-04-04T14:54:09.543" v="334" actId="20577"/>
        <pc:sldMkLst>
          <pc:docMk/>
          <pc:sldMk cId="798663810" sldId="970"/>
        </pc:sldMkLst>
        <pc:spChg chg="add mod">
          <ac:chgData name="Sun, Sean (NSB - CN/Chengdu)" userId="ef6d28fa-f6d2-46f2-a5dd-bebee851067d" providerId="ADAL" clId="{45B29632-E206-4FFE-AC6C-AF1DF40CF93F}" dt="2022-04-04T14:18:29.212" v="245" actId="1076"/>
          <ac:spMkLst>
            <pc:docMk/>
            <pc:sldMk cId="798663810" sldId="970"/>
            <ac:spMk id="2" creationId="{56A485CB-361C-417A-93E2-B9DC60A37F2B}"/>
          </ac:spMkLst>
        </pc:spChg>
        <pc:spChg chg="mod">
          <ac:chgData name="Sun, Sean (NSB - CN/Chengdu)" userId="ef6d28fa-f6d2-46f2-a5dd-bebee851067d" providerId="ADAL" clId="{45B29632-E206-4FFE-AC6C-AF1DF40CF93F}" dt="2022-04-04T14:54:09.543" v="334" actId="20577"/>
          <ac:spMkLst>
            <pc:docMk/>
            <pc:sldMk cId="798663810" sldId="970"/>
            <ac:spMk id="4" creationId="{00000000-0000-0000-0000-000000000000}"/>
          </ac:spMkLst>
        </pc:spChg>
      </pc:sldChg>
      <pc:sldChg chg="modSp mod">
        <pc:chgData name="Sun, Sean (NSB - CN/Chengdu)" userId="ef6d28fa-f6d2-46f2-a5dd-bebee851067d" providerId="ADAL" clId="{45B29632-E206-4FFE-AC6C-AF1DF40CF93F}" dt="2022-04-06T13:35:04.854" v="532" actId="20577"/>
        <pc:sldMkLst>
          <pc:docMk/>
          <pc:sldMk cId="2398119049" sldId="986"/>
        </pc:sldMkLst>
        <pc:spChg chg="mod">
          <ac:chgData name="Sun, Sean (NSB - CN/Chengdu)" userId="ef6d28fa-f6d2-46f2-a5dd-bebee851067d" providerId="ADAL" clId="{45B29632-E206-4FFE-AC6C-AF1DF40CF93F}" dt="2022-04-06T13:35:04.854" v="532" actId="20577"/>
          <ac:spMkLst>
            <pc:docMk/>
            <pc:sldMk cId="2398119049" sldId="986"/>
            <ac:spMk id="3" creationId="{8EE43EE4-1434-4C45-85A0-05CEDB3E77DD}"/>
          </ac:spMkLst>
        </pc:spChg>
      </pc:sldChg>
      <pc:sldChg chg="modSp">
        <pc:chgData name="Sun, Sean (NSB - CN/Chengdu)" userId="ef6d28fa-f6d2-46f2-a5dd-bebee851067d" providerId="ADAL" clId="{45B29632-E206-4FFE-AC6C-AF1DF40CF93F}" dt="2022-04-04T08:24:31.733" v="191"/>
        <pc:sldMkLst>
          <pc:docMk/>
          <pc:sldMk cId="3722272471" sldId="997"/>
        </pc:sldMkLst>
        <pc:graphicFrameChg chg="mod">
          <ac:chgData name="Sun, Sean (NSB - CN/Chengdu)" userId="ef6d28fa-f6d2-46f2-a5dd-bebee851067d" providerId="ADAL" clId="{45B29632-E206-4FFE-AC6C-AF1DF40CF93F}" dt="2022-04-04T08:24:31.733" v="191"/>
          <ac:graphicFrameMkLst>
            <pc:docMk/>
            <pc:sldMk cId="3722272471" sldId="997"/>
            <ac:graphicFrameMk id="6" creationId="{D0DD1C93-861B-4A40-88DC-B33C294C6C5F}"/>
          </ac:graphicFrameMkLst>
        </pc:graphicFrameChg>
      </pc:sldChg>
      <pc:sldChg chg="new del">
        <pc:chgData name="Sun, Sean (NSB - CN/Chengdu)" userId="ef6d28fa-f6d2-46f2-a5dd-bebee851067d" providerId="ADAL" clId="{45B29632-E206-4FFE-AC6C-AF1DF40CF93F}" dt="2022-04-04T14:35:45.013" v="266" actId="47"/>
        <pc:sldMkLst>
          <pc:docMk/>
          <pc:sldMk cId="276915658" sldId="999"/>
        </pc:sldMkLst>
      </pc:sldChg>
      <pc:sldChg chg="addSp delSp modSp add mod">
        <pc:chgData name="Sun, Sean (NSB - CN/Chengdu)" userId="ef6d28fa-f6d2-46f2-a5dd-bebee851067d" providerId="ADAL" clId="{45B29632-E206-4FFE-AC6C-AF1DF40CF93F}" dt="2022-04-11T03:05:29.805" v="749" actId="20577"/>
        <pc:sldMkLst>
          <pc:docMk/>
          <pc:sldMk cId="2675827437" sldId="999"/>
        </pc:sldMkLst>
        <pc:spChg chg="mod">
          <ac:chgData name="Sun, Sean (NSB - CN/Chengdu)" userId="ef6d28fa-f6d2-46f2-a5dd-bebee851067d" providerId="ADAL" clId="{45B29632-E206-4FFE-AC6C-AF1DF40CF93F}" dt="2022-04-04T14:38:01.815" v="285" actId="20577"/>
          <ac:spMkLst>
            <pc:docMk/>
            <pc:sldMk cId="2675827437" sldId="999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11T03:05:29.805" v="749" actId="20577"/>
          <ac:spMkLst>
            <pc:docMk/>
            <pc:sldMk cId="2675827437" sldId="999"/>
            <ac:spMk id="3" creationId="{8EE43EE4-1434-4C45-85A0-05CEDB3E77DD}"/>
          </ac:spMkLst>
        </pc:spChg>
        <pc:spChg chg="add del mod">
          <ac:chgData name="Sun, Sean (NSB - CN/Chengdu)" userId="ef6d28fa-f6d2-46f2-a5dd-bebee851067d" providerId="ADAL" clId="{45B29632-E206-4FFE-AC6C-AF1DF40CF93F}" dt="2022-04-11T02:58:45.157" v="605" actId="478"/>
          <ac:spMkLst>
            <pc:docMk/>
            <pc:sldMk cId="2675827437" sldId="999"/>
            <ac:spMk id="4" creationId="{98260C14-FF62-4E72-B305-AA583A3F5513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95E_Electronic_2022_03/Docs/SP-220341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Forge change in SA5 OAM </a:t>
            </a:r>
            <a:r>
              <a:rPr lang="en-GB" altLang="zh-CN" sz="4800" b="1" dirty="0" err="1"/>
              <a:t>proposaed</a:t>
            </a:r>
            <a:r>
              <a:rPr lang="en-GB" altLang="zh-CN" sz="4800" b="1" dirty="0"/>
              <a:t> in </a:t>
            </a:r>
            <a:r>
              <a:rPr lang="en-US" sz="4800" u="sng" dirty="0">
                <a:solidFill>
                  <a:srgbClr val="0563C1"/>
                </a:solidFill>
                <a:ea typeface="等线" panose="02010600030101010101" pitchFamily="2" charset="-122"/>
                <a:hlinkClick r:id="rId3"/>
              </a:rPr>
              <a:t>SP-220341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70349" y="2239675"/>
            <a:ext cx="10722795" cy="2387600"/>
          </a:xfrm>
        </p:spPr>
        <p:txBody>
          <a:bodyPr/>
          <a:lstStyle/>
          <a:p>
            <a:r>
              <a:rPr lang="en-US" altLang="en-US" sz="4400" dirty="0"/>
              <a:t>Proposed recommendations on Storage of 3GPP </a:t>
            </a:r>
            <a:r>
              <a:rPr lang="en-US" altLang="en-US" sz="4400" dirty="0" err="1"/>
              <a:t>OpenAPI</a:t>
            </a:r>
            <a:r>
              <a:rPr lang="en-US" altLang="en-US" sz="4400" dirty="0"/>
              <a:t> specification files</a:t>
            </a:r>
            <a:br>
              <a:rPr lang="en-US" altLang="en-US" sz="4400" dirty="0"/>
            </a:br>
            <a:r>
              <a:rPr lang="en-US" altLang="en-US" sz="4400" dirty="0"/>
              <a:t>in 3GPP Forge</a:t>
            </a:r>
            <a:endParaRPr lang="en-GB" altLang="en-US" sz="4400" dirty="0"/>
          </a:p>
        </p:txBody>
      </p:sp>
      <p:sp>
        <p:nvSpPr>
          <p:cNvPr id="3075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627275"/>
            <a:ext cx="9144000" cy="1347078"/>
          </a:xfrm>
        </p:spPr>
        <p:txBody>
          <a:bodyPr/>
          <a:lstStyle/>
          <a:p>
            <a:r>
              <a:rPr lang="en-GB" altLang="en-US" sz="2400" dirty="0"/>
              <a:t>Mr Lionel </a:t>
            </a:r>
            <a:r>
              <a:rPr lang="en-GB" altLang="en-US" sz="2400" dirty="0" err="1"/>
              <a:t>Morand</a:t>
            </a:r>
            <a:endParaRPr lang="en-GB" altLang="en-US" sz="2400" dirty="0"/>
          </a:p>
          <a:p>
            <a:r>
              <a:rPr lang="en-GB" altLang="en-US" sz="2400" dirty="0"/>
              <a:t>CT Chair, Orange</a:t>
            </a:r>
          </a:p>
          <a:p>
            <a:r>
              <a:rPr lang="en-GB" altLang="en-US" sz="2400" dirty="0"/>
              <a:t>OpenAPI Task Force convenor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C18621-F3E8-40CB-A519-B1E3E5318A17}"/>
              </a:ext>
            </a:extLst>
          </p:cNvPr>
          <p:cNvSpPr/>
          <p:nvPr/>
        </p:nvSpPr>
        <p:spPr>
          <a:xfrm>
            <a:off x="4186077" y="5974353"/>
            <a:ext cx="40884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0563C1"/>
                </a:solidFill>
                <a:ea typeface="等线" panose="02010600030101010101" pitchFamily="2" charset="-122"/>
                <a:hlinkClick r:id="rId2"/>
              </a:rPr>
              <a:t>SP-220341</a:t>
            </a:r>
            <a:r>
              <a:rPr lang="en-US" dirty="0"/>
              <a:t>has been fully endorsed by SA (SA#95e)</a:t>
            </a:r>
            <a:endParaRPr lang="en-US" sz="1800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5172175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889404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21D80-9977-4280-B465-DBF774B4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Next </a:t>
            </a:r>
            <a:r>
              <a:rPr lang="en-US" dirty="0"/>
              <a:t>steps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11F0B3-042C-4587-94FF-9316F89C4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2" y="1286031"/>
            <a:ext cx="11539537" cy="4830763"/>
          </a:xfrm>
        </p:spPr>
        <p:txBody>
          <a:bodyPr/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</a:t>
            </a:r>
          </a:p>
          <a:p>
            <a:pPr lvl="1"/>
            <a:r>
              <a:rPr lang="en-US" sz="2800" dirty="0"/>
              <a:t>OpenAPI YAML file names to be prefixed with the TS number</a:t>
            </a:r>
          </a:p>
          <a:p>
            <a:r>
              <a:rPr lang="fr-FR" sz="3600" dirty="0"/>
              <a:t>Document the </a:t>
            </a:r>
            <a:r>
              <a:rPr lang="en-US" sz="3600" dirty="0"/>
              <a:t>details</a:t>
            </a:r>
            <a:r>
              <a:rPr lang="fr-FR" sz="3600" dirty="0"/>
              <a:t> of the handling of OpenAPI files in 3GPP Forge</a:t>
            </a:r>
          </a:p>
          <a:p>
            <a:pPr lvl="1"/>
            <a:r>
              <a:rPr lang="fr-FR" sz="2800" dirty="0"/>
              <a:t>E.g. User guide</a:t>
            </a:r>
          </a:p>
          <a:p>
            <a:r>
              <a:rPr lang="fr-FR" sz="3600" dirty="0"/>
              <a:t>Use TSG#96 as a full-</a:t>
            </a:r>
            <a:r>
              <a:rPr lang="fr-FR" sz="3600" dirty="0" err="1"/>
              <a:t>scale</a:t>
            </a:r>
            <a:r>
              <a:rPr lang="fr-FR" sz="3600" dirty="0"/>
              <a:t> pilot</a:t>
            </a:r>
          </a:p>
          <a:p>
            <a:pPr lvl="1"/>
            <a:r>
              <a:rPr lang="en-US" sz="2800" dirty="0"/>
              <a:t>Experience</a:t>
            </a:r>
            <a:r>
              <a:rPr lang="fr-FR" sz="2800" dirty="0"/>
              <a:t> feedback to CT and SA</a:t>
            </a:r>
          </a:p>
        </p:txBody>
      </p:sp>
    </p:spTree>
    <p:extLst>
      <p:ext uri="{BB962C8B-B14F-4D97-AF65-F5344CB8AC3E}">
        <p14:creationId xmlns:p14="http://schemas.microsoft.com/office/powerpoint/2010/main" val="306699692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1" y="1579033"/>
            <a:ext cx="10865334" cy="4030379"/>
          </a:xfrm>
        </p:spPr>
        <p:txBody>
          <a:bodyPr/>
          <a:lstStyle/>
          <a:p>
            <a:r>
              <a:rPr lang="en-US" sz="2800" dirty="0"/>
              <a:t>The new proposed recommendation has been presented in SA#95 in </a:t>
            </a:r>
            <a:r>
              <a:rPr lang="en-US" sz="2800" u="sng" dirty="0">
                <a:hlinkClick r:id="rId2"/>
              </a:rPr>
              <a:t>SP-220341</a:t>
            </a:r>
            <a:r>
              <a:rPr lang="en-US" sz="2800" u="sng" dirty="0"/>
              <a:t>. </a:t>
            </a:r>
            <a:r>
              <a:rPr lang="en-US" sz="2800" dirty="0"/>
              <a:t>And the proposal has been fully endorsed by SA.</a:t>
            </a:r>
          </a:p>
          <a:p>
            <a:r>
              <a:rPr lang="en-US" sz="2800" dirty="0"/>
              <a:t>Action For SA5: SA5 specifications need to be updated for TSG#96</a:t>
            </a:r>
          </a:p>
          <a:p>
            <a:pPr lvl="1"/>
            <a:r>
              <a:rPr lang="en-US" sz="2400" dirty="0"/>
              <a:t>(OAM &amp; CH) Absolute-URI references to be replaced by relative-path URI references</a:t>
            </a:r>
          </a:p>
          <a:p>
            <a:pPr lvl="1"/>
            <a:r>
              <a:rPr lang="en-US" sz="2400" dirty="0"/>
              <a:t>(OAM) OpenAPI YAML file names to be prefixed with the TS number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This DP is to discuss the solution for above action</a:t>
            </a:r>
          </a:p>
          <a:p>
            <a:pPr lvl="1"/>
            <a:r>
              <a:rPr lang="en-US" sz="2400" dirty="0"/>
              <a:t>Note: this DP depends on SA5 approval of the proposal from CT/SA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A485CB-361C-417A-93E2-B9DC60A37F2B}"/>
              </a:ext>
            </a:extLst>
          </p:cNvPr>
          <p:cNvSpPr/>
          <p:nvPr/>
        </p:nvSpPr>
        <p:spPr>
          <a:xfrm>
            <a:off x="502228" y="5512862"/>
            <a:ext cx="10259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/>
              <a:t>Note: The change from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SP-220341</a:t>
            </a:r>
            <a:r>
              <a:rPr lang="en-US" sz="2400" dirty="0"/>
              <a:t> has no impact to YANG/XSD</a:t>
            </a:r>
            <a:r>
              <a:rPr lang="en-US" sz="2400" u="sng" dirty="0"/>
              <a:t>.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Copied from </a:t>
            </a:r>
            <a:r>
              <a:rPr lang="en-US" sz="3200" u="sng" dirty="0"/>
              <a:t>SP-220341:</a:t>
            </a:r>
            <a:r>
              <a:rPr lang="en-US" sz="3200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4516103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462420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765" y="199897"/>
            <a:ext cx="10054299" cy="456175"/>
          </a:xfrm>
        </p:spPr>
        <p:txBody>
          <a:bodyPr/>
          <a:lstStyle/>
          <a:p>
            <a:pPr algn="l"/>
            <a:r>
              <a:rPr lang="en-US" sz="2400" dirty="0"/>
              <a:t>5gcNrm.yaml on Rel17 reference (Integration_Rel17_SA5_141_YAML): </a:t>
            </a:r>
            <a:r>
              <a:rPr lang="en-US" sz="1800" dirty="0"/>
              <a:t>20.03.2022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56" y="684775"/>
            <a:ext cx="8142999" cy="5334561"/>
          </a:xfrm>
        </p:spPr>
        <p:txBody>
          <a:bodyPr/>
          <a:lstStyle/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54D54B-A7E0-478A-BF87-8A7A858E0DD1}"/>
              </a:ext>
            </a:extLst>
          </p:cNvPr>
          <p:cNvSpPr/>
          <p:nvPr/>
        </p:nvSpPr>
        <p:spPr>
          <a:xfrm>
            <a:off x="1059211" y="6019336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29 instances, 3 unique CT files</a:t>
            </a:r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0DD1C93-861B-4A40-88DC-B33C294C6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52447"/>
              </p:ext>
            </p:extLst>
          </p:nvPr>
        </p:nvGraphicFramePr>
        <p:xfrm>
          <a:off x="9177487" y="3098131"/>
          <a:ext cx="914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showAsIcon="1" r:id="rId3" imgW="914400" imgH="765720" progId="Excel.Sheet.12">
                  <p:embed/>
                </p:oleObj>
              </mc:Choice>
              <mc:Fallback>
                <p:oleObj name="Worksheet" showAsIcon="1" r:id="rId3" imgW="914400" imgH="76572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0DD1C93-861B-4A40-88DC-B33C294C6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77487" y="3098131"/>
                        <a:ext cx="914400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A505FC6-6BF5-4B1B-8CA3-577C6C5FF609}"/>
              </a:ext>
            </a:extLst>
          </p:cNvPr>
          <p:cNvSpPr/>
          <p:nvPr/>
        </p:nvSpPr>
        <p:spPr>
          <a:xfrm>
            <a:off x="9135800" y="2519089"/>
            <a:ext cx="1783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Reference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2724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65" y="159497"/>
            <a:ext cx="10929730" cy="7139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SA5 Actions for TSG#96</a:t>
            </a:r>
            <a:br>
              <a:rPr lang="en-US" sz="3600" dirty="0"/>
            </a:br>
            <a:r>
              <a:rPr lang="en-US" sz="2200" dirty="0">
                <a:solidFill>
                  <a:srgbClr val="0000FF"/>
                </a:solidFill>
              </a:rPr>
              <a:t>Note: “The following changes do not affect handling YANG in Forge.”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0" y="984108"/>
            <a:ext cx="11296116" cy="5367487"/>
          </a:xfrm>
        </p:spPr>
        <p:txBody>
          <a:bodyPr>
            <a:normAutofit/>
          </a:bodyPr>
          <a:lstStyle/>
          <a:p>
            <a:r>
              <a:rPr lang="en-US" sz="2000" b="1" dirty="0"/>
              <a:t>OAM YAML file name change and depended change inside of each </a:t>
            </a:r>
            <a:r>
              <a:rPr lang="en-US" sz="2000" b="1" dirty="0" err="1"/>
              <a:t>yaml</a:t>
            </a:r>
            <a:r>
              <a:rPr lang="en-US" sz="2000" b="1" dirty="0"/>
              <a:t> file 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This is simple and straightforward change for SA5 OAM (YAML):</a:t>
            </a:r>
          </a:p>
          <a:p>
            <a:pPr marL="1200150" lvl="2" indent="-285750">
              <a:buFont typeface="Wingdings" panose="05000000000000000000" pitchFamily="2" charset="2"/>
              <a:buChar char="è"/>
            </a:pPr>
            <a:r>
              <a:rPr lang="en-US" sz="1100" dirty="0">
                <a:sym typeface="Wingdings" panose="05000000000000000000" pitchFamily="2" charset="2"/>
              </a:rPr>
              <a:t>A contribution(per spec) for this change is needed  (5gcNrm.yaml  TS28541_5gcNrm.yaml, for all </a:t>
            </a:r>
            <a:r>
              <a:rPr lang="en-US" sz="1100" dirty="0" err="1">
                <a:sym typeface="Wingdings" panose="05000000000000000000" pitchFamily="2" charset="2"/>
              </a:rPr>
              <a:t>yaml</a:t>
            </a:r>
            <a:r>
              <a:rPr lang="en-US" sz="1100" dirty="0">
                <a:sym typeface="Wingdings" panose="05000000000000000000" pitchFamily="2" charset="2"/>
              </a:rPr>
              <a:t> files)</a:t>
            </a:r>
            <a:endParaRPr lang="en-US" sz="1600" b="1" dirty="0"/>
          </a:p>
          <a:p>
            <a:r>
              <a:rPr lang="en-US" sz="2000" b="1" dirty="0"/>
              <a:t>(OAM &amp; CH) Absolute-URI references to be replaced by relative-path URI references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There are two alternative solutions. </a:t>
            </a:r>
            <a:r>
              <a:rPr lang="en-US" sz="1700" b="1" dirty="0">
                <a:sym typeface="Wingdings" panose="05000000000000000000" pitchFamily="2" charset="2"/>
              </a:rPr>
              <a:t>We shall choose one proposal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1:  (default option, smaller effort in short term, more effort in long run)</a:t>
            </a:r>
          </a:p>
          <a:p>
            <a:pPr lvl="1"/>
            <a:r>
              <a:rPr lang="en-US" sz="1500" dirty="0"/>
              <a:t>External dependence in 5gcNrm.yaml changed to local dependence, and copy the depended CT </a:t>
            </a:r>
            <a:r>
              <a:rPr lang="en-US" sz="1500" dirty="0" err="1"/>
              <a:t>yaml</a:t>
            </a:r>
            <a:r>
              <a:rPr lang="en-US" sz="1500" dirty="0"/>
              <a:t> files to SA5 branch</a:t>
            </a:r>
            <a:endParaRPr lang="en-US" sz="1500" dirty="0">
              <a:sym typeface="Wingdings" panose="05000000000000000000" pitchFamily="2" charset="2"/>
            </a:endParaRP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Might have to update the local copy to avoid unnecessary CT reference (to minimize the number of CT </a:t>
            </a:r>
            <a:r>
              <a:rPr lang="en-US" sz="1300" dirty="0" err="1">
                <a:sym typeface="Wingdings" panose="05000000000000000000" pitchFamily="2" charset="2"/>
              </a:rPr>
              <a:t>yaml</a:t>
            </a:r>
            <a:r>
              <a:rPr lang="en-US" sz="1300" dirty="0">
                <a:sym typeface="Wingdings" panose="05000000000000000000" pitchFamily="2" charset="2"/>
              </a:rPr>
              <a:t> files)</a:t>
            </a:r>
          </a:p>
          <a:p>
            <a:pPr lvl="1"/>
            <a:r>
              <a:rPr lang="en-US" sz="1500" dirty="0">
                <a:sym typeface="Wingdings" panose="05000000000000000000" pitchFamily="2" charset="2"/>
              </a:rPr>
              <a:t>So far, all external reference for both rel16/17 in 5gcNRM.yaml, has reference only to Rel-16 CT files (no Rel-17 CT files)</a:t>
            </a: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Pay attention to this: </a:t>
            </a:r>
            <a:r>
              <a:rPr lang="en-US" sz="1300" dirty="0">
                <a:solidFill>
                  <a:srgbClr val="FF0000"/>
                </a:solidFill>
                <a:sym typeface="Wingdings" panose="05000000000000000000" pitchFamily="2" charset="2"/>
              </a:rPr>
              <a:t>behavior might be changed (It’s up to CR author to track), is this what SA5 OAM want?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2: (more work to do in short term, but might be safer in the long run, less time for validation)</a:t>
            </a:r>
          </a:p>
          <a:p>
            <a:pPr lvl="1"/>
            <a:r>
              <a:rPr lang="en-US" sz="1500" dirty="0"/>
              <a:t>Reimplement (mainly copy the actual definition from CT files) the depended common data type</a:t>
            </a:r>
            <a:r>
              <a:rPr lang="en-US" sz="1500" dirty="0">
                <a:solidFill>
                  <a:srgbClr val="0000FF"/>
                </a:solidFill>
              </a:rPr>
              <a:t> in a separate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files (e.g.,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) (One option is to add an informative Annex to 28.623 to add this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file)</a:t>
            </a:r>
          </a:p>
          <a:p>
            <a:pPr lvl="1"/>
            <a:r>
              <a:rPr lang="en-US" sz="1500" dirty="0"/>
              <a:t>replace the current 5gcNrm.yaml external reference from CT files 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sz="1500" dirty="0"/>
              <a:t>Going forward, the CR author to ensure the update of the external refence content into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endParaRPr lang="en-US" sz="1500" dirty="0">
              <a:solidFill>
                <a:srgbClr val="0000FF"/>
              </a:solidFill>
            </a:endParaRPr>
          </a:p>
          <a:p>
            <a:r>
              <a:rPr lang="en-US" sz="2000" b="1" dirty="0"/>
              <a:t>Sanity check before SA meeting on 5G_APIs branch with code from integration branch instead of merging to release branch before SA approval</a:t>
            </a:r>
          </a:p>
          <a:p>
            <a:pPr lvl="1"/>
            <a:r>
              <a:rPr lang="en-US" sz="1500" dirty="0"/>
              <a:t>With proposal 2, sanity check is not needed (or always pass). Although copying files is anyway needed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conclusion needed from this 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1364768"/>
            <a:ext cx="10670862" cy="2966386"/>
          </a:xfrm>
        </p:spPr>
        <p:txBody>
          <a:bodyPr>
            <a:normAutofit/>
          </a:bodyPr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references: </a:t>
            </a:r>
          </a:p>
          <a:p>
            <a:pPr lvl="2"/>
            <a:r>
              <a:rPr lang="en-US" sz="2200" b="1" dirty="0"/>
              <a:t>shall decide which proposal to go (proposal 1 or proposal 2)</a:t>
            </a:r>
          </a:p>
        </p:txBody>
      </p:sp>
    </p:spTree>
    <p:extLst>
      <p:ext uri="{BB962C8B-B14F-4D97-AF65-F5344CB8AC3E}">
        <p14:creationId xmlns:p14="http://schemas.microsoft.com/office/powerpoint/2010/main" val="239811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endorsed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965689" cy="3666578"/>
          </a:xfrm>
        </p:spPr>
        <p:txBody>
          <a:bodyPr>
            <a:normAutofit fontScale="92500" lnSpcReduction="10000"/>
          </a:bodyPr>
          <a:lstStyle/>
          <a:p>
            <a:r>
              <a:rPr lang="en-US" sz="3300" dirty="0"/>
              <a:t>Absolute-URI references to be replaced by relative-path URI references: </a:t>
            </a:r>
          </a:p>
          <a:p>
            <a:pPr lvl="1"/>
            <a:r>
              <a:rPr lang="en-US" sz="2800" b="1" dirty="0"/>
              <a:t>proposal 2 is endorsed</a:t>
            </a:r>
          </a:p>
          <a:p>
            <a:pPr marL="609600" lvl="1" indent="0">
              <a:buNone/>
            </a:pPr>
            <a:endParaRPr lang="en-US" sz="2800" b="1" dirty="0"/>
          </a:p>
          <a:p>
            <a:pPr marL="609600" lvl="1" indent="0">
              <a:buNone/>
            </a:pPr>
            <a:r>
              <a:rPr lang="en-US" altLang="zh-CN" sz="2800" b="1" dirty="0"/>
              <a:t>Note</a:t>
            </a:r>
            <a:r>
              <a:rPr lang="zh-CN" altLang="en-US" sz="2800" b="1" dirty="0"/>
              <a:t>：</a:t>
            </a:r>
            <a:r>
              <a:rPr lang="en-US" dirty="0"/>
              <a:t>Proposal ½ both </a:t>
            </a:r>
            <a:r>
              <a:rPr lang="en-US" altLang="zh-CN" dirty="0"/>
              <a:t>fulfill</a:t>
            </a:r>
            <a:r>
              <a:rPr lang="en-US" dirty="0"/>
              <a:t> requirements from SA proposal in </a:t>
            </a:r>
            <a:r>
              <a:rPr lang="en-US" b="1" u="sng" dirty="0">
                <a:hlinkClick r:id="rId2"/>
              </a:rPr>
              <a:t>SP-220341</a:t>
            </a:r>
            <a:r>
              <a:rPr lang="en-US" dirty="0"/>
              <a:t>, it is up to SA5 effort when to implement it.</a:t>
            </a:r>
          </a:p>
          <a:p>
            <a:pPr marL="609600" lvl="1" indent="0">
              <a:buNone/>
            </a:pPr>
            <a:r>
              <a:rPr lang="en-US" dirty="0"/>
              <a:t>Current plan is, implementing proposal 1 in 142e; Implementing proposal 2 in 143e.</a:t>
            </a:r>
          </a:p>
        </p:txBody>
      </p:sp>
    </p:spTree>
    <p:extLst>
      <p:ext uri="{BB962C8B-B14F-4D97-AF65-F5344CB8AC3E}">
        <p14:creationId xmlns:p14="http://schemas.microsoft.com/office/powerpoint/2010/main" val="267582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72C1-47E1-4655-994C-2C3573D7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34" y="681718"/>
            <a:ext cx="9102725" cy="1143000"/>
          </a:xfrm>
        </p:spPr>
        <p:txBody>
          <a:bodyPr/>
          <a:lstStyle/>
          <a:p>
            <a:r>
              <a:rPr lang="en-US" sz="6600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5762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56175"/>
          </a:xfrm>
        </p:spPr>
        <p:txBody>
          <a:bodyPr/>
          <a:lstStyle/>
          <a:p>
            <a:pPr algn="l"/>
            <a:r>
              <a:rPr lang="en-US" sz="2400" dirty="0"/>
              <a:t>5gcNrm.yaml on Rel16 (Integration_Rel16_SA5_141_YAML) 20.03.2022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802179"/>
            <a:ext cx="11183938" cy="4830763"/>
          </a:xfrm>
        </p:spPr>
        <p:txBody>
          <a:bodyPr/>
          <a:lstStyle/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77D5C4-6D1E-4CED-944A-A174CD290E68}"/>
              </a:ext>
            </a:extLst>
          </p:cNvPr>
          <p:cNvSpPr/>
          <p:nvPr/>
        </p:nvSpPr>
        <p:spPr>
          <a:xfrm>
            <a:off x="690170" y="6047079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28 instances, 3 unique CT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879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64068</TotalTime>
  <Words>3162</Words>
  <Application>Microsoft Office PowerPoint</Application>
  <PresentationFormat>Widescreen</PresentationFormat>
  <Paragraphs>127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Worksheet</vt:lpstr>
      <vt:lpstr>    Discussion paper on Forge change in SA5 OAM proposaed in SP-220341 </vt:lpstr>
      <vt:lpstr>Rationale</vt:lpstr>
      <vt:lpstr>Copied from SP-220341:Proposed recommendation</vt:lpstr>
      <vt:lpstr>5gcNrm.yaml on Rel17 reference (Integration_Rel17_SA5_141_YAML): 20.03.2022</vt:lpstr>
      <vt:lpstr>SA5 Actions for TSG#96 Note: “The following changes do not affect handling YANG in Forge.”</vt:lpstr>
      <vt:lpstr>Summary: conclusion needed from this DP</vt:lpstr>
      <vt:lpstr>Summary: endorsed results</vt:lpstr>
      <vt:lpstr>Backup</vt:lpstr>
      <vt:lpstr>5gcNrm.yaml on Rel16 (Integration_Rel16_SA5_141_YAML) 20.03.2022</vt:lpstr>
      <vt:lpstr>Proposed recommendations on Storage of 3GPP OpenAPI specification files in 3GPP Forge</vt:lpstr>
      <vt:lpstr>Proposed recommendation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Sean Sun</cp:lastModifiedBy>
  <cp:revision>417</cp:revision>
  <dcterms:created xsi:type="dcterms:W3CDTF">2019-03-13T01:38:36Z</dcterms:created>
  <dcterms:modified xsi:type="dcterms:W3CDTF">2022-04-11T03:05:35Z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