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8"/>
  </p:notesMasterIdLst>
  <p:handoutMasterIdLst>
    <p:handoutMasterId r:id="rId29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932" r:id="rId15"/>
    <p:sldId id="945" r:id="rId16"/>
    <p:sldId id="947" r:id="rId17"/>
    <p:sldId id="946" r:id="rId18"/>
    <p:sldId id="950" r:id="rId19"/>
    <p:sldId id="951" r:id="rId20"/>
    <p:sldId id="939" r:id="rId21"/>
    <p:sldId id="943" r:id="rId22"/>
    <p:sldId id="944" r:id="rId23"/>
    <p:sldId id="938" r:id="rId24"/>
    <p:sldId id="634" r:id="rId25"/>
    <p:sldId id="936" r:id="rId26"/>
    <p:sldId id="704" r:id="rId27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104" d="100"/>
          <a:sy n="104" d="100"/>
        </p:scale>
        <p:origin x="5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commentAuthors" Target="commentAuthors.xml"/><Relationship Id="rId8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4/12/2022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4/12/2022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S5-222009 CH exec report from SA5#142e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3E_Electronic/Docs/SP-211428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javascript:openTdoc('https://portal.3gpp.org/ngppapp/CreateTdoc.aspx?mode=view&amp;contributionUid=SP-220156%27,%27SP-220156%27)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SA5#142e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90228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Architecture Enhancement for NR Reduced Capability Devices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32.256,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32.274,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SP-211428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 Com. Corporation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ARCH _NR_REDCAP</a:t>
            </a:r>
            <a:br>
              <a:rPr lang="en-US" altLang="zh-CN" sz="3200" kern="0" dirty="0"/>
            </a:b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</a:rPr>
              <a:t>CRs were agreed to TS 32.256 and TS 32.274 for introduction of: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anose="020F0502020204030204" pitchFamily="34" charset="0"/>
                <a:ea typeface="SimSun" panose="02010600030101010101" pitchFamily="2" charset="-122"/>
              </a:rPr>
              <a:t>Adding charging requirement for AMF  and SMSF to support NR </a:t>
            </a:r>
            <a:r>
              <a:rPr lang="en-US" sz="1800" dirty="0" err="1">
                <a:latin typeface="Calibri" panose="020F0502020204030204" pitchFamily="34" charset="0"/>
                <a:ea typeface="SimSun" panose="02010600030101010101" pitchFamily="2" charset="-122"/>
              </a:rPr>
              <a:t>RedCap</a:t>
            </a:r>
            <a:endParaRPr lang="en-US" sz="1800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CR was agreed to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TS 32.298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adding NR RedCap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as a RAT Type in CHF-CDR</a:t>
            </a:r>
            <a:endParaRPr lang="en-GB" sz="1800" dirty="0">
              <a:latin typeface="+mn-lt"/>
              <a:cs typeface="+mn-cs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sz="1800" dirty="0">
              <a:latin typeface="+mn-lt"/>
              <a:cs typeface="+mn-cs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    Work item is completed</a:t>
            </a:r>
          </a:p>
        </p:txBody>
      </p:sp>
    </p:spTree>
    <p:extLst>
      <p:ext uri="{BB962C8B-B14F-4D97-AF65-F5344CB8AC3E}">
        <p14:creationId xmlns:p14="http://schemas.microsoft.com/office/powerpoint/2010/main" val="2752281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084327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1864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40% -&gt; 80%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SP-211429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5G_ProSe_CH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32.277 for introduction of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Update requirement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Message flows for 5G ProSe Direct Communication converged charging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CDR generation and handling for 5G ProSe converged charging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Message content for 5G ProSe charging</a:t>
            </a:r>
          </a:p>
          <a:p>
            <a:pPr marL="950913" lvl="1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Charging information, detailed message format, formal description and bindings for 5G ProSe converged charging</a:t>
            </a:r>
          </a:p>
        </p:txBody>
      </p:sp>
    </p:spTree>
    <p:extLst>
      <p:ext uri="{BB962C8B-B14F-4D97-AF65-F5344CB8AC3E}">
        <p14:creationId xmlns:p14="http://schemas.microsoft.com/office/powerpoint/2010/main" val="2549381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2263432"/>
              </p:ext>
            </p:extLst>
          </p:nvPr>
        </p:nvGraphicFramePr>
        <p:xfrm>
          <a:off x="448394" y="13437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5GLAN_CH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35%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32.254,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SP-211430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28572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4" y="3352800"/>
            <a:ext cx="11295212" cy="37240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 was agreed to TS 32.240 for introduction of 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High-level description for the 5G VN group communication and management charging architecture and reference. 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 agreed to TS 32.254 (Exposure function Northbound API Charging) for introduction of: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Annex about CEF based charging for 5G VN group management, including the converged charging architecture, charging principle, triggers, message flow and the charging information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CR was agreed to TS 32.298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ASN.1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 for introduction of: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Parameters for 5G VN group communication charging from SMF. 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Work item is completed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340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808543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enhancements for 5G CIoT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60% -&gt; </a:t>
                      </a:r>
                      <a:r>
                        <a:rPr lang="sv-SE" altLang="zh-CN" sz="110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  <a:endParaRPr lang="sv-SE" altLang="zh-CN" sz="1100" kern="1200" dirty="0">
                        <a:solidFill>
                          <a:srgbClr val="00B050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SP-211448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 CIoT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19082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  agreed to TS 32.298 (ASN.1) for introduction of: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charging information of 5GS CIoT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800" dirty="0">
                <a:solidFill>
                  <a:srgbClr val="00B050"/>
                </a:solidFill>
                <a:latin typeface="Calibri" pitchFamily="34" charset="0"/>
                <a:ea typeface="宋体" pitchFamily="2" charset="-122"/>
                <a:cs typeface="Arial" charset="0"/>
              </a:rPr>
              <a:t>    Work item is completed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230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2110126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 Charging for Local breakout roaming of data connectivity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5% -&gt; 70%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/>
                        </a:rPr>
                        <a:t>SP-220156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 was agreed to TS 32.240 with correction on the new N47 reference point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to TS 32.255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Requirements, architecture and flows for roaming using local breakout with V-SMF interacting to both H-CHF and V-CHF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Selection of CHF and use of roaming charging profile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16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045059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70 %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SA#98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 Software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193899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  agreed to TR 32.847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 evaluation for Key issue #7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S5-222762)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6572105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40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50%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SA#98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28007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 marR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solutions for handling of non-blocking mode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Background for documentation improvements was added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S5-222763)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858187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60%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SA#98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3438003"/>
            <a:ext cx="11269350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agreed to TR 28.827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use cases, requirements and solutions for SMS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Clarification added to the billing and charging evolution description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Solution for roaming charging profile update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S5-222764)</a:t>
            </a: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9854922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FS_eNPN_CH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for Enhanced support of Non-Public Networks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(03/2023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 Com. Corporation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 err="1"/>
              <a:t>FS_eNPN_CH</a:t>
            </a:r>
            <a:endParaRPr lang="en-US" altLang="zh-CN" sz="32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22299"/>
            <a:ext cx="11269350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Initial skeleton for TR 28.828 presented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28.828 for introduction of :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Skeleton update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 scope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 reference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28.828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S5-222765)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SA#96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479488"/>
              </p:ext>
            </p:extLst>
          </p:nvPr>
        </p:nvGraphicFramePr>
        <p:xfrm>
          <a:off x="1128524" y="2073555"/>
          <a:ext cx="9663653" cy="949259"/>
        </p:xfrm>
        <a:graphic>
          <a:graphicData uri="http://schemas.openxmlformats.org/drawingml/2006/table">
            <a:tbl>
              <a:tblPr/>
              <a:tblGrid>
                <a:gridCol w="116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35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240743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58946" y="2710768"/>
            <a:ext cx="9467558" cy="351537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SA5#143e</a:t>
            </a:r>
            <a:r>
              <a:rPr lang="fr-FR" sz="2500" dirty="0"/>
              <a:t> CH meeting schedule: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Start of CH meeting on Monday (first week)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End of CH meeting on Tuesday (second week)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endParaRPr lang="fr-FR" sz="10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Short SA5#144e</a:t>
            </a:r>
            <a:r>
              <a:rPr lang="fr-FR" sz="2500" dirty="0"/>
              <a:t> CH meeting schedule 27th June – 1st July:</a:t>
            </a:r>
            <a:r>
              <a:rPr lang="en-US" sz="2500" dirty="0"/>
              <a:t>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Lead: SA5 CH </a:t>
            </a:r>
            <a:r>
              <a:rPr lang="de-DE" altLang="de-DE" sz="2000" dirty="0"/>
              <a:t>Vice Chair</a:t>
            </a:r>
            <a:r>
              <a:rPr lang="fr-FR" sz="2000" dirty="0"/>
              <a:t>, Chen Shan, Huawei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Reduced agenda on Rel-18 Study work items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Start of CH meeting on Monday (27th)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End of CH meeting on Thursday (30th)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122217"/>
            <a:ext cx="11183938" cy="4696691"/>
          </a:xfrm>
        </p:spPr>
        <p:txBody>
          <a:bodyPr/>
          <a:lstStyle/>
          <a:p>
            <a:r>
              <a:rPr lang="en-US" sz="2800" dirty="0"/>
              <a:t>EDGE_CH CRs</a:t>
            </a:r>
          </a:p>
          <a:p>
            <a:r>
              <a:rPr lang="en-US" sz="2800" dirty="0"/>
              <a:t>ARCH_NR_REDCAP CRs</a:t>
            </a:r>
          </a:p>
          <a:p>
            <a:r>
              <a:rPr lang="en-US" sz="2800" dirty="0"/>
              <a:t>5G_ProSe_CH CRs</a:t>
            </a:r>
          </a:p>
          <a:p>
            <a:r>
              <a:rPr lang="en-US" sz="2800" dirty="0"/>
              <a:t>5GLAN_CH CRs</a:t>
            </a:r>
          </a:p>
          <a:p>
            <a:r>
              <a:rPr lang="en-US" sz="2800" dirty="0"/>
              <a:t>5G_CIoT_CH CR</a:t>
            </a:r>
          </a:p>
          <a:p>
            <a:r>
              <a:rPr lang="en-GB" sz="2800" dirty="0"/>
              <a:t>CHROAM CRs</a:t>
            </a:r>
            <a:endParaRPr lang="en-GB" sz="1800" dirty="0"/>
          </a:p>
          <a:p>
            <a:r>
              <a:rPr lang="en-US" sz="2800" dirty="0"/>
              <a:t>Maintenance and Rel-17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3B1DCD2B-D8B9-43FF-B7D2-18DD85307E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793390"/>
              </p:ext>
            </p:extLst>
          </p:nvPr>
        </p:nvGraphicFramePr>
        <p:xfrm>
          <a:off x="7352146" y="1730086"/>
          <a:ext cx="2572328" cy="2170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showAsIcon="1" r:id="rId3" imgW="914400" imgH="771702" progId="Word.Document.8">
                  <p:embed/>
                </p:oleObj>
              </mc:Choice>
              <mc:Fallback>
                <p:oleObj name="Document" showAsIcon="1" r:id="rId3" imgW="914400" imgH="771702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352146" y="1730086"/>
                        <a:ext cx="2572328" cy="2170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303024"/>
              </p:ext>
            </p:extLst>
          </p:nvPr>
        </p:nvGraphicFramePr>
        <p:xfrm>
          <a:off x="702067" y="1939341"/>
          <a:ext cx="10787865" cy="1914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313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27709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119855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868375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28123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800" b="1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DengXian" panose="02010600030101010101" pitchFamily="2" charset="-122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S5-222138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ccSA5 on Traffic usage reporting on 5MBS service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C4-221443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S5-222812</a:t>
                      </a: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S5-222139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Enhancement on Charging Identifier Uniqueness Mechanism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C4-221440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442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95824544"/>
              </p:ext>
            </p:extLst>
          </p:nvPr>
        </p:nvGraphicFramePr>
        <p:xfrm>
          <a:off x="748145" y="1828506"/>
          <a:ext cx="10233891" cy="1803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860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23488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1027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896907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S5-222812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Reply to LS on Traffic usage reporting on 5MBS service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S5-222138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</a:t>
                      </a:r>
                      <a:r>
                        <a:rPr kumimoji="0" lang="en-GB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C4-221443</a:t>
                      </a: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7617414"/>
              </p:ext>
            </p:extLst>
          </p:nvPr>
        </p:nvGraphicFramePr>
        <p:xfrm>
          <a:off x="673100" y="1813521"/>
          <a:ext cx="11239500" cy="924053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4805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  <a:tabLst>
                          <a:tab pos="257175" algn="l"/>
                        </a:tabLs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S5-222789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MMS Charging in 5G System Architecture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Ericsson LM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568585"/>
              </p:ext>
            </p:extLst>
          </p:nvPr>
        </p:nvGraphicFramePr>
        <p:xfrm>
          <a:off x="362538" y="1328508"/>
          <a:ext cx="11466924" cy="4139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23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548246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648767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441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Completion</a:t>
                      </a:r>
                      <a:r>
                        <a:rPr lang="sv-SE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70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90%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286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Architecture Enhancement for NR Reduced Capability Devices</a:t>
                      </a: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  <a:b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40% -&gt; 80%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5GLAN_CH</a:t>
                      </a: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 </a:t>
                      </a:r>
                      <a:b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35%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57662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5G_CIoT_CH</a:t>
                      </a: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Enhancements for 5G CIoT</a:t>
                      </a:r>
                      <a: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GB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endParaRPr lang="en-US" sz="1300" b="0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60%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35441"/>
                  </a:ext>
                </a:extLst>
              </a:tr>
              <a:tr h="36627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 Charging for Local breakout roaming of data connectivity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5% -&gt; 70%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 (06/2022)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45709"/>
                  </a:ext>
                </a:extLst>
              </a:tr>
              <a:tr h="35360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70% -&gt; 70%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(03/2023)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080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40% -&gt; 50%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28753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 -&gt; 60%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40066"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FS_eNPN_CH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Enhanced support of Non-Public Networks 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3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0 % -&gt; 5 %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SA#99  (03/2023)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8116240"/>
              </p:ext>
            </p:extLst>
          </p:nvPr>
        </p:nvGraphicFramePr>
        <p:xfrm>
          <a:off x="448394" y="1284786"/>
          <a:ext cx="11295212" cy="1402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53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80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645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28031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70% -&gt; 90%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700872" y="192327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2691787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2998579"/>
            <a:ext cx="11108721" cy="35702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charging information definition for edge enabling services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Correction on the charging information description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Clarification on the EAS Deployment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Clarification on the Edge Enabling Infrastructure Resource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 was agreed to TS </a:t>
            </a:r>
            <a:r>
              <a:rPr lang="en-US" sz="1800" dirty="0">
                <a:latin typeface="Calibri" panose="020F0502020204030204" pitchFamily="34" charset="0"/>
              </a:rPr>
              <a:t>32.240 to enhance charging architecture for Edge Computing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</a:t>
            </a:r>
            <a:r>
              <a:rPr lang="en-US" sz="18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S5-222761)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24232</TotalTime>
  <Words>1562</Words>
  <Application>Microsoft Office PowerPoint</Application>
  <PresentationFormat>Widescreen</PresentationFormat>
  <Paragraphs>398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 Exec Report SA5#142e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S5-222538</cp:lastModifiedBy>
  <cp:revision>333</cp:revision>
  <dcterms:created xsi:type="dcterms:W3CDTF">2019-03-13T01:38:36Z</dcterms:created>
  <dcterms:modified xsi:type="dcterms:W3CDTF">2022-04-12T12:43:25Z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