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27"/>
  </p:notesMasterIdLst>
  <p:handoutMasterIdLst>
    <p:handoutMasterId r:id="rId28"/>
  </p:handoutMasterIdLst>
  <p:sldIdLst>
    <p:sldId id="303" r:id="rId7"/>
    <p:sldId id="726" r:id="rId8"/>
    <p:sldId id="668" r:id="rId9"/>
    <p:sldId id="670" r:id="rId10"/>
    <p:sldId id="930" r:id="rId11"/>
    <p:sldId id="635" r:id="rId12"/>
    <p:sldId id="627" r:id="rId13"/>
    <p:sldId id="931" r:id="rId14"/>
    <p:sldId id="861" r:id="rId15"/>
    <p:sldId id="932" r:id="rId16"/>
    <p:sldId id="865" r:id="rId17"/>
    <p:sldId id="934" r:id="rId18"/>
    <p:sldId id="935" r:id="rId19"/>
    <p:sldId id="938" r:id="rId20"/>
    <p:sldId id="939" r:id="rId21"/>
    <p:sldId id="943" r:id="rId22"/>
    <p:sldId id="944" r:id="rId23"/>
    <p:sldId id="634" r:id="rId24"/>
    <p:sldId id="936" r:id="rId25"/>
    <p:sldId id="704" r:id="rId26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FFFFCC"/>
    <a:srgbClr val="C1E442"/>
    <a:srgbClr val="FFFF99"/>
    <a:srgbClr val="C6D254"/>
    <a:srgbClr val="000000"/>
    <a:srgbClr val="5C88D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81" d="100"/>
          <a:sy n="81" d="100"/>
        </p:scale>
        <p:origin x="811" y="9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10/20/2021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10/20/2021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S5-215009 CH exec report from SA5#139e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10861.zip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8E_Electronic/Docs/SP-200467.zip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71.zip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7.zip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1.zip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2.zip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2E_Electronic_2021_06/Docs/SP-210390.zip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2E_Electronic_2021_06/Docs/SP-210391.zip" TargetMode="Externa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4/Docs/SP-190367.zi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5167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 Report SA5#139e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828800" y="4147532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Gerald G</a:t>
            </a:r>
            <a:r>
              <a:rPr lang="en-US" sz="2400" dirty="0">
                <a:latin typeface="Arial" charset="0"/>
              </a:rPr>
              <a:t>ö</a:t>
            </a:r>
            <a:r>
              <a:rPr lang="en-GB" altLang="zh-CN" sz="2400" dirty="0">
                <a:latin typeface="Arial" charset="0"/>
              </a:rPr>
              <a:t>rmer</a:t>
            </a:r>
            <a:r>
              <a:rPr lang="de-DE" altLang="de-DE" sz="2400" dirty="0">
                <a:latin typeface="Arial" charset="0"/>
              </a:rPr>
              <a:t> SA5 Vice Chair, Matrixx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107685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Edge Computing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0%-&gt;  5%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32.297,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SP-210861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(03/2022)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5G_EDGE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0193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108721" cy="273921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As the official “kick-off” of the normative work for Edge Computing charging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Initial skeleton of TS 32.257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GB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TS 32.257 on :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structure and the content for the scope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TS 32.257 (email approval S5-215446)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417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1341335"/>
              </p:ext>
            </p:extLst>
          </p:nvPr>
        </p:nvGraphicFramePr>
        <p:xfrm>
          <a:off x="406837" y="1080857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90%-&gt;   95%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28.815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SP-200467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FS_EDGE_CH</a:t>
            </a:r>
          </a:p>
        </p:txBody>
      </p:sp>
      <p:sp>
        <p:nvSpPr>
          <p:cNvPr id="9" name="矩形 8"/>
          <p:cNvSpPr/>
          <p:nvPr/>
        </p:nvSpPr>
        <p:spPr>
          <a:xfrm>
            <a:off x="406837" y="3263455"/>
            <a:ext cx="11269350" cy="221599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28.815 on :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solution for 5GS usage charging based on monitored QoS</a:t>
            </a:r>
            <a:endParaRPr lang="en-US" sz="16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solution for ECS charging information aggregation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evaluation of possible solutions for: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aggregated charging by CEF for the charging information received from the EES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eCHF based inter-provider charging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6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28.815 (email approval S5-215447)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06837" y="2579960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040769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1264654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8716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988297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989814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38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9426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78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52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FS_5G_CIoT_CH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5GS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CIoT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70%-&gt;   95%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SP-200771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FS_5G_CIoT_CH</a:t>
            </a:r>
          </a:p>
        </p:txBody>
      </p:sp>
      <p:sp>
        <p:nvSpPr>
          <p:cNvPr id="9" name="矩形 8"/>
          <p:cNvSpPr/>
          <p:nvPr/>
        </p:nvSpPr>
        <p:spPr>
          <a:xfrm>
            <a:off x="393906" y="3592496"/>
            <a:ext cx="11269350" cy="25853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28.816 for introduction of :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solutions for 5G data connectivity domain charging: 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charging support to access service of </a:t>
            </a:r>
            <a:r>
              <a:rPr lang="en-GB" altLang="zh-CN" sz="1800" dirty="0">
                <a:latin typeface="Calibri" pitchFamily="34" charset="0"/>
                <a:ea typeface="宋体" pitchFamily="2" charset="-122"/>
                <a:cs typeface="Arial" charset="0"/>
              </a:rPr>
              <a:t> 5GS </a:t>
            </a:r>
            <a:r>
              <a:rPr lang="en-GB" altLang="zh-CN" sz="1800" dirty="0" err="1">
                <a:latin typeface="Calibri" pitchFamily="34" charset="0"/>
                <a:ea typeface="宋体" pitchFamily="2" charset="-122"/>
                <a:cs typeface="Arial" charset="0"/>
              </a:rPr>
              <a:t>CIoT</a:t>
            </a:r>
            <a:r>
              <a:rPr lang="en-GB" altLang="zh-CN" sz="1800" dirty="0">
                <a:latin typeface="Calibri" pitchFamily="34" charset="0"/>
                <a:ea typeface="宋体" pitchFamily="2" charset="-122"/>
                <a:cs typeface="Arial" charset="0"/>
              </a:rPr>
              <a:t> devices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Evaluation of </a:t>
            </a:r>
            <a:r>
              <a:rPr lang="en-GB" altLang="zh-CN" sz="1800" dirty="0">
                <a:latin typeface="Calibri" pitchFamily="34" charset="0"/>
                <a:ea typeface="宋体" pitchFamily="2" charset="-122"/>
                <a:cs typeface="Arial" charset="0"/>
              </a:rPr>
              <a:t>enhancements to 5G data connectivity domain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altLang="zh-CN" sz="1800" dirty="0">
                <a:latin typeface="Calibri" pitchFamily="34" charset="0"/>
                <a:ea typeface="宋体" pitchFamily="2" charset="-122"/>
                <a:cs typeface="Arial" charset="0"/>
              </a:rPr>
              <a:t>Evaluation of enhancements to control plane data transfer domain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altLang="zh-CN" sz="1800" dirty="0">
                <a:latin typeface="Calibri" pitchFamily="34" charset="0"/>
                <a:ea typeface="宋体" pitchFamily="2" charset="-122"/>
                <a:cs typeface="Arial" charset="0"/>
              </a:rPr>
              <a:t>Evaluation of enhancements to monitoring event domain charging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altLang="zh-CN" sz="1800" dirty="0">
                <a:latin typeface="Calibri" pitchFamily="34" charset="0"/>
                <a:ea typeface="宋体" pitchFamily="2" charset="-122"/>
                <a:cs typeface="Arial" charset="0"/>
              </a:rPr>
              <a:t>conclusion and recommendations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28.816 (email approval S5-215448)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41601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580662"/>
              </p:ext>
            </p:extLst>
          </p:nvPr>
        </p:nvGraphicFramePr>
        <p:xfrm>
          <a:off x="448394" y="1053369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Proximity-based Services in 5GC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80%-&gt;   95%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FS_5G_Prose_CH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394" y="2552472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448394" y="2916545"/>
            <a:ext cx="11269350" cy="38472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fr-FR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pCRs  agreed to TR 32.846 on :</a:t>
            </a:r>
            <a:endParaRPr lang="en-US" sz="1800" dirty="0"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Rapporteur's clean-up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Refinements on architectures for 5G ProSe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Evaluation of solutions &amp; Conclusion for: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5G ProSe Direct Discovery charging</a:t>
            </a:r>
            <a:r>
              <a:rPr lang="zh-CN" alt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：</a:t>
            </a: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solutions for Discovery charging with 5G DDNMF and over PC5 reference point. 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5G ProSe Direct Communication charging: solutions for Direct Communication via Unicast mode, Broadcast mode, Groupcast mode, and ProSe UE-to-Network Relay.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5G ProSe Direct Communication charging based on QoS flow: collecting and reporting QoS information over PC5.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Overall conclusions and recommendations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Draft TR 32.846 (email approval S5-215449)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022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3520696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FS_5GLAN_CH</a:t>
                      </a:r>
                      <a:endParaRPr lang="fr-FR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Charging Aspects of 5G LAN-type Services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60% -&gt; 90%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</a:t>
                      </a: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GB" altLang="zh-CN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FS_5GLAN_CH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80975" y="3331411"/>
            <a:ext cx="11269350" cy="357020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28.822 for introduction of :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solution for usage of 5G VN group communication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5G VN group management Correction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Evaluation of solutions &amp; Conclusion for:</a:t>
            </a:r>
          </a:p>
          <a:p>
            <a:pPr marL="1143000" marR="0" lvl="2" indent="-2286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5G VN group management: NEF based and CEF based solution</a:t>
            </a:r>
          </a:p>
          <a:p>
            <a:pPr marL="1143000" marR="0" lvl="2" indent="-2286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5G VN group traffic forwarding: Reporting the charging information including the traffic forwarding methods indication </a:t>
            </a:r>
          </a:p>
          <a:p>
            <a:pPr marL="1143000" marR="0" lvl="2" indent="-2286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5G VN group communication: Reporting the usage of 5G VN group communication per PDU session</a:t>
            </a:r>
          </a:p>
          <a:p>
            <a:pPr marL="1143000" marR="0" lvl="2" indent="-2286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Usage of 5G VN group communication: CHF aggregation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Overall partial conclusions and recommendations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28.822 (email approval S5-215450)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55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1331121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  <a:endParaRPr lang="fr-FR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Network Slicing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60%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SP-201082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Matrixx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FS_NETSLICE_CH_Ph2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42888" y="3180638"/>
            <a:ext cx="11269350" cy="27853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32.847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Update if Communication Service Provider (CSP) and Network Slice Provider (NSP) are the same for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Solution#3.1 Volume aggregation by NS Tenant CCS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Solution#6.1 NS Tenant CCS separated from UE CCS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Solution#7.1 Duration determination by NS Tenant CCS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Update Evaluation of Key issue #3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Addition of background about NSPA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32.847 (email approval S5-215451)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9068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8855076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3555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724347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923827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8861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9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1534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58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709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0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FS_NCHF_Ph2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</a:t>
                      </a:r>
                      <a:r>
                        <a:rPr lang="en-US" sz="11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Nchf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charging services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10%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SP-210390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(03/2022)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FS_NCHF_Ph2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42888" y="3126762"/>
            <a:ext cx="11269350" cy="280076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marR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28.826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Structure and introduction of the study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Two new topics on enhancement of rating input and non-blocking mode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pCR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for the topic of charging information optimization was left for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e-mail approval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28.826 (email approval S5-215452)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548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4955809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861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26062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15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07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FS_CHROAM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5G roaming charging architecture for wholesale and retail scenarios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20%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28.827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SP-210391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(03/2022)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FS_CHROAM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17026" y="2908422"/>
            <a:ext cx="11269350" cy="250837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28.827 for introduction of :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Some clarification of business roles, use cases and key issues.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Three new use cases were added, two for retail and one for wholesale.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New solutions for conveying charging from visited MNO to home MNO and charging in visited MNO for wholesale charging towards home MNO.</a:t>
            </a: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28.827 (email approval S5-215453)</a:t>
            </a:r>
          </a:p>
        </p:txBody>
      </p:sp>
    </p:spTree>
    <p:extLst>
      <p:ext uri="{BB962C8B-B14F-4D97-AF65-F5344CB8AC3E}">
        <p14:creationId xmlns:p14="http://schemas.microsoft.com/office/powerpoint/2010/main" val="29426768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SA#94e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4109103"/>
              </p:ext>
            </p:extLst>
          </p:nvPr>
        </p:nvGraphicFramePr>
        <p:xfrm>
          <a:off x="1128524" y="2073555"/>
          <a:ext cx="9230128" cy="1518351"/>
        </p:xfrm>
        <a:graphic>
          <a:graphicData uri="http://schemas.openxmlformats.org/drawingml/2006/table">
            <a:tbl>
              <a:tblPr/>
              <a:tblGrid>
                <a:gridCol w="1109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0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49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4898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274537"/>
                  </a:ext>
                </a:extLst>
              </a:tr>
            </a:tbl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2409DF7D-71F4-4AE3-8CC0-B31C76C78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8524" y="4491044"/>
            <a:ext cx="1040863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Calibri" panose="020F0502020204030204" pitchFamily="34" charset="0"/>
                <a:ea typeface="DengXian" panose="02010600030101010101" pitchFamily="2" charset="-122"/>
              </a:rPr>
              <a:t>none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 </a:t>
            </a:r>
            <a:endParaRPr lang="en-GB" sz="2400" dirty="0"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397" y="1878676"/>
            <a:ext cx="11183938" cy="2313896"/>
          </a:xfrm>
        </p:spPr>
        <p:txBody>
          <a:bodyPr/>
          <a:lstStyle/>
          <a:p>
            <a:r>
              <a:rPr lang="en-US" sz="2800" dirty="0"/>
              <a:t>5GSIMSCH CRs</a:t>
            </a:r>
          </a:p>
          <a:p>
            <a:r>
              <a:rPr lang="en-US" sz="2800" dirty="0"/>
              <a:t>Maintenance and Rel-16 small Enhancements</a:t>
            </a:r>
          </a:p>
          <a:p>
            <a:r>
              <a:rPr lang="en-US" sz="2800" dirty="0"/>
              <a:t>E-mail approval on set of CR with Rel-17 mirror:</a:t>
            </a:r>
          </a:p>
          <a:p>
            <a:pPr lvl="1"/>
            <a:r>
              <a:rPr lang="en-GB" sz="13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S5-215315 Rel-16 CR 32.291 Alignment of the charging data request and response (Huawei)</a:t>
            </a:r>
          </a:p>
          <a:p>
            <a:pPr lvl="1"/>
            <a:r>
              <a:rPr lang="en-GB" sz="13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S5-215316 Rel-17 CR 32.291 Alignment of the charging data request and response (Huawei)</a:t>
            </a:r>
            <a:endParaRPr lang="en-US" sz="13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27F048E-DB91-4754-A2EC-9001AC404D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919167"/>
              </p:ext>
            </p:extLst>
          </p:nvPr>
        </p:nvGraphicFramePr>
        <p:xfrm>
          <a:off x="5259937" y="4546077"/>
          <a:ext cx="2286834" cy="2083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showAsIcon="1" r:id="rId3" imgW="914282" imgH="792515" progId="Word.Document.8">
                  <p:embed/>
                </p:oleObj>
              </mc:Choice>
              <mc:Fallback>
                <p:oleObj name="Document" showAsIcon="1" r:id="rId3" imgW="914282" imgH="792515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59937" y="4546077"/>
                        <a:ext cx="2286834" cy="20833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933332" y="3428999"/>
            <a:ext cx="9467558" cy="2797139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r-FR" sz="2500" dirty="0"/>
              <a:t>Next </a:t>
            </a:r>
            <a:r>
              <a:rPr lang="en-US" sz="2500" dirty="0"/>
              <a:t>SA5#140e</a:t>
            </a:r>
            <a:r>
              <a:rPr lang="fr-FR" sz="2500" dirty="0"/>
              <a:t> CH meeting </a:t>
            </a:r>
            <a:r>
              <a:rPr lang="fr-FR" sz="2500" dirty="0" err="1"/>
              <a:t>schedule</a:t>
            </a:r>
            <a:r>
              <a:rPr lang="fr-FR" sz="2500" dirty="0"/>
              <a:t>: 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Start of CH on Tuesday (first </a:t>
            </a:r>
            <a:r>
              <a:rPr lang="fr-FR" sz="2400" dirty="0" err="1"/>
              <a:t>week</a:t>
            </a:r>
            <a:r>
              <a:rPr lang="fr-FR" sz="2400" dirty="0"/>
              <a:t>)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End of CH on Tuesday(second </a:t>
            </a:r>
            <a:r>
              <a:rPr lang="fr-FR" sz="2400" dirty="0" err="1"/>
              <a:t>week</a:t>
            </a:r>
            <a:r>
              <a:rPr lang="fr-FR" sz="2400" dirty="0"/>
              <a:t>)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500" dirty="0"/>
              <a:t>Planned CH rapporteur call on 3th Nov (</a:t>
            </a:r>
            <a:r>
              <a:rPr lang="en-GB" sz="2500" dirty="0"/>
              <a:t>15:00 -17:00 CEST) </a:t>
            </a:r>
            <a:r>
              <a:rPr lang="en-US" sz="2500" dirty="0"/>
              <a:t>before the next SA5#140e meeting</a:t>
            </a:r>
            <a:endParaRPr lang="fr-FR" sz="2500" dirty="0"/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9" y="0"/>
            <a:ext cx="8973312" cy="768101"/>
          </a:xfrm>
        </p:spPr>
        <p:txBody>
          <a:bodyPr/>
          <a:lstStyle/>
          <a:p>
            <a:r>
              <a:rPr lang="sv-SE"/>
              <a:t>Incoming LSs</a:t>
            </a:r>
            <a:endParaRPr lang="sv-SE" dirty="0"/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826006"/>
              </p:ext>
            </p:extLst>
          </p:nvPr>
        </p:nvGraphicFramePr>
        <p:xfrm>
          <a:off x="264160" y="1754406"/>
          <a:ext cx="11663679" cy="2747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726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9206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1077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27269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96852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5286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303816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523074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83989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182680"/>
                  </a:ext>
                </a:extLst>
              </a:tr>
            </a:tbl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874C34B3-1CF9-4DEF-88A8-C81B1959F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359" y="5169773"/>
            <a:ext cx="1040863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Calibri" panose="020F0502020204030204" pitchFamily="34" charset="0"/>
                <a:ea typeface="DengXian" panose="02010600030101010101" pitchFamily="2" charset="-122"/>
              </a:rPr>
              <a:t>none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 </a:t>
            </a:r>
            <a:endParaRPr lang="en-GB" sz="2400" dirty="0"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680841128"/>
              </p:ext>
            </p:extLst>
          </p:nvPr>
        </p:nvGraphicFramePr>
        <p:xfrm>
          <a:off x="487680" y="1828506"/>
          <a:ext cx="11020140" cy="2763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282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63707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2833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26349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569459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315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65724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  <a:tr h="457543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117901"/>
                  </a:ext>
                </a:extLst>
              </a:tr>
              <a:tr h="524881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989177"/>
                  </a:ext>
                </a:extLst>
              </a:tr>
            </a:tbl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CA865BC3-9A1B-48D5-8394-667ED30ED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359" y="5169773"/>
            <a:ext cx="1040863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Calibri" panose="020F0502020204030204" pitchFamily="34" charset="0"/>
                <a:ea typeface="DengXian" panose="02010600030101010101" pitchFamily="2" charset="-122"/>
              </a:rPr>
              <a:t>none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 </a:t>
            </a:r>
            <a:endParaRPr lang="en-GB" sz="2400" dirty="0"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8" name="Group 76">
            <a:extLst>
              <a:ext uri="{FF2B5EF4-FFF2-40B4-BE49-F238E27FC236}">
                <a16:creationId xmlns:a16="http://schemas.microsoft.com/office/drawing/2014/main" id="{9969EA0D-50CF-4183-B85E-7E445686F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9213231"/>
              </p:ext>
            </p:extLst>
          </p:nvPr>
        </p:nvGraphicFramePr>
        <p:xfrm>
          <a:off x="995680" y="1899704"/>
          <a:ext cx="10281920" cy="1897962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2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437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S5-215459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WID on Charging Aspects of 5G LAN VN Group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Huawei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712055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S5-215458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WID on charging aspects of Proximity-based Services in 5GS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CATT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101755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S5-215455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Charging aspects of Architecture Enhancement for NR Reduced Capability Devices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China Mobile Com. Corporation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19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55" y="278490"/>
            <a:ext cx="9102725" cy="828207"/>
          </a:xfrm>
        </p:spPr>
        <p:txBody>
          <a:bodyPr/>
          <a:lstStyle/>
          <a:p>
            <a:r>
              <a:rPr lang="sv-SE" sz="3200" dirty="0"/>
              <a:t>Summary of </a:t>
            </a:r>
            <a:r>
              <a:rPr lang="sv-SE" sz="3200" dirty="0" err="1"/>
              <a:t>ongoing</a:t>
            </a:r>
            <a:r>
              <a:rPr lang="sv-SE" sz="3200" dirty="0"/>
              <a:t> CH </a:t>
            </a:r>
            <a:r>
              <a:rPr lang="sv-SE" sz="3200" dirty="0" err="1"/>
              <a:t>WIs</a:t>
            </a:r>
            <a:r>
              <a:rPr lang="sv-SE" sz="3200" dirty="0"/>
              <a:t>/SIs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0547830"/>
              </p:ext>
            </p:extLst>
          </p:nvPr>
        </p:nvGraphicFramePr>
        <p:xfrm>
          <a:off x="437670" y="1447651"/>
          <a:ext cx="11466924" cy="4654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157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5872899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677971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187447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</a:tblGrid>
              <a:tr h="8818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err="1"/>
                        <a:t>Completion</a:t>
                      </a:r>
                      <a:r>
                        <a:rPr lang="sv-SE" sz="16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4620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5GSIMSCH</a:t>
                      </a:r>
                      <a:endParaRPr lang="sv-SE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IMS Charging in 5G System Architecture</a:t>
                      </a:r>
                      <a:endParaRPr lang="sv-SE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80% -&gt; </a:t>
                      </a:r>
                      <a:r>
                        <a:rPr kumimoji="0" lang="sv-SE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51932"/>
                  </a:ext>
                </a:extLst>
              </a:tr>
              <a:tr h="37482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EDGE_CH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Edge Computing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 -&gt; 5%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(03/2022) 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03681"/>
                  </a:ext>
                </a:extLst>
              </a:tr>
              <a:tr h="390378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90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 -&gt; 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95%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</a:t>
                      </a: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29340"/>
                  </a:ext>
                </a:extLst>
              </a:tr>
              <a:tr h="39284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FS_5G_CIoT_CH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Study on charging aspects of 5GS </a:t>
                      </a:r>
                      <a:r>
                        <a:rPr lang="en-US" sz="13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CIoT</a:t>
                      </a:r>
                      <a:endParaRPr lang="en-US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70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 -&gt; 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95%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521851"/>
                  </a:ext>
                </a:extLst>
              </a:tr>
              <a:tr h="37482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Study on charging aspects of Proximity-based Services in 5GC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80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 -&gt; 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95%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364704"/>
                  </a:ext>
                </a:extLst>
              </a:tr>
              <a:tr h="37482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FS_5GLAN_CH</a:t>
                      </a: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 of 5G LAN-type Services 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60% -&gt; </a:t>
                      </a: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</a:t>
                      </a:r>
                      <a:endParaRPr lang="en-GB" altLang="zh-CN" sz="1300" b="1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766177"/>
                  </a:ext>
                </a:extLst>
              </a:tr>
              <a:tr h="4707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enhancements of Network Slicing Phase 2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50% -&gt; 60%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82543"/>
                  </a:ext>
                </a:extLst>
              </a:tr>
              <a:tr h="378838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FS_NCHF_Ph2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Nchf charging services phase 2</a:t>
                      </a:r>
                      <a:endParaRPr lang="fr-FR" sz="1300" b="0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0% -&gt; 10%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 (03/2022)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473571"/>
                  </a:ext>
                </a:extLst>
              </a:tr>
              <a:tr h="509802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FS_CHROAM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5G roaming charging architecture for wholesale and retail scenarios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10% -&gt; 20%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 (03/2022)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048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627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089315"/>
              </p:ext>
            </p:extLst>
          </p:nvPr>
        </p:nvGraphicFramePr>
        <p:xfrm>
          <a:off x="1384176" y="1899704"/>
          <a:ext cx="8290169" cy="991501"/>
        </p:xfrm>
        <a:graphic>
          <a:graphicData uri="http://schemas.openxmlformats.org/drawingml/2006/table">
            <a:tbl>
              <a:tblPr/>
              <a:tblGrid>
                <a:gridCol w="119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F8F9EB86-1F1E-42D5-851F-262346EC7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712" y="4443909"/>
            <a:ext cx="1040863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Calibri" panose="020F0502020204030204" pitchFamily="34" charset="0"/>
                <a:ea typeface="DengXian" panose="02010600030101010101" pitchFamily="2" charset="-122"/>
              </a:rPr>
              <a:t>none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 </a:t>
            </a:r>
            <a:endParaRPr lang="en-GB" sz="2400" dirty="0"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5418037"/>
              </p:ext>
            </p:extLst>
          </p:nvPr>
        </p:nvGraphicFramePr>
        <p:xfrm>
          <a:off x="448394" y="1623105"/>
          <a:ext cx="11295212" cy="194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5GSIMSCH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IMS Charging in 5G System Architecture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80%-&gt; 90%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32.260, TS 32.275, TS 32.281,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 TS 32.291, TS 32.298, TS 32.297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SP-190367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5GSIMSCH</a:t>
            </a:r>
          </a:p>
        </p:txBody>
      </p:sp>
      <p:sp>
        <p:nvSpPr>
          <p:cNvPr id="9" name="矩形 8"/>
          <p:cNvSpPr/>
          <p:nvPr/>
        </p:nvSpPr>
        <p:spPr>
          <a:xfrm>
            <a:off x="448394" y="4270872"/>
            <a:ext cx="10835491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were agreed to TS 32.291 to complete the a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ddition of IMS charging information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with descriptions, including some generic data types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48394" y="3614338"/>
            <a:ext cx="11171108" cy="297785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68873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21049</TotalTime>
  <Words>1544</Words>
  <Application>Microsoft Office PowerPoint</Application>
  <PresentationFormat>Widescreen</PresentationFormat>
  <Paragraphs>356</Paragraphs>
  <Slides>20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Office Theme</vt:lpstr>
      <vt:lpstr>Document</vt:lpstr>
      <vt:lpstr>    Exec Report SA5#139e  Charging Management (CH)  </vt:lpstr>
      <vt:lpstr>Administrative aspects</vt:lpstr>
      <vt:lpstr>Incoming LSs</vt:lpstr>
      <vt:lpstr>Outgoing LSs</vt:lpstr>
      <vt:lpstr>Charging (CH) WIs/SIs</vt:lpstr>
      <vt:lpstr>PowerPoint Presentation</vt:lpstr>
      <vt:lpstr>Summary of ongoing CH WIs/SIs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Charging CRs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S5-215587</cp:lastModifiedBy>
  <cp:revision>284</cp:revision>
  <dcterms:created xsi:type="dcterms:W3CDTF">2019-03-13T01:38:36Z</dcterms:created>
  <dcterms:modified xsi:type="dcterms:W3CDTF">2021-10-20T09:49:02Z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