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4"/>
  </p:sldMasterIdLst>
  <p:notesMasterIdLst>
    <p:notesMasterId r:id="rId24"/>
  </p:notesMasterIdLst>
  <p:handoutMasterIdLst>
    <p:handoutMasterId r:id="rId25"/>
  </p:handoutMasterIdLst>
  <p:sldIdLst>
    <p:sldId id="303" r:id="rId5"/>
    <p:sldId id="333" r:id="rId6"/>
    <p:sldId id="320" r:id="rId7"/>
    <p:sldId id="324" r:id="rId8"/>
    <p:sldId id="325" r:id="rId9"/>
    <p:sldId id="307" r:id="rId10"/>
    <p:sldId id="327" r:id="rId11"/>
    <p:sldId id="309" r:id="rId12"/>
    <p:sldId id="332" r:id="rId13"/>
    <p:sldId id="335" r:id="rId14"/>
    <p:sldId id="331" r:id="rId15"/>
    <p:sldId id="337" r:id="rId16"/>
    <p:sldId id="329" r:id="rId17"/>
    <p:sldId id="311" r:id="rId18"/>
    <p:sldId id="328" r:id="rId19"/>
    <p:sldId id="323" r:id="rId20"/>
    <p:sldId id="313" r:id="rId21"/>
    <p:sldId id="330" r:id="rId22"/>
    <p:sldId id="336" r:id="rId2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Tovinger" initials="TT" lastIdx="1" clrIdx="0">
    <p:extLst>
      <p:ext uri="{19B8F6BF-5375-455C-9EA6-DF929625EA0E}">
        <p15:presenceInfo xmlns:p15="http://schemas.microsoft.com/office/powerpoint/2012/main" userId="S::thomas.tovinger@ericsson.com::d52090d9-82c6-45ae-b052-95c46e96cc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72AF2F"/>
    <a:srgbClr val="000000"/>
    <a:srgbClr val="5C88D0"/>
    <a:srgbClr val="2A6EA8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3979" autoAdjust="0"/>
  </p:normalViewPr>
  <p:slideViewPr>
    <p:cSldViewPr snapToGrid="0">
      <p:cViewPr varScale="1">
        <p:scale>
          <a:sx n="90" d="100"/>
          <a:sy n="90" d="100"/>
        </p:scale>
        <p:origin x="6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ovinger" userId="d52090d9-82c6-45ae-b052-95c46e96cc30" providerId="ADAL" clId="{AE5F2BCC-F427-48FB-AE4A-EE250E4E89BD}"/>
    <pc:docChg chg="modSld">
      <pc:chgData name="Thomas Tovinger" userId="d52090d9-82c6-45ae-b052-95c46e96cc30" providerId="ADAL" clId="{AE5F2BCC-F427-48FB-AE4A-EE250E4E89BD}" dt="2021-10-12T10:40:51.598" v="212" actId="13926"/>
      <pc:docMkLst>
        <pc:docMk/>
      </pc:docMkLst>
      <pc:sldChg chg="modSp mod">
        <pc:chgData name="Thomas Tovinger" userId="d52090d9-82c6-45ae-b052-95c46e96cc30" providerId="ADAL" clId="{AE5F2BCC-F427-48FB-AE4A-EE250E4E89BD}" dt="2021-10-12T10:40:51.598" v="212" actId="13926"/>
        <pc:sldMkLst>
          <pc:docMk/>
          <pc:sldMk cId="2282210597" sldId="330"/>
        </pc:sldMkLst>
        <pc:spChg chg="mod">
          <ac:chgData name="Thomas Tovinger" userId="d52090d9-82c6-45ae-b052-95c46e96cc30" providerId="ADAL" clId="{AE5F2BCC-F427-48FB-AE4A-EE250E4E89BD}" dt="2021-10-12T10:40:51.598" v="212" actId="13926"/>
          <ac:spMkLst>
            <pc:docMk/>
            <pc:sldMk cId="2282210597" sldId="330"/>
            <ac:spMk id="11267" creationId="{E21F0B3E-4109-4026-976F-4FF1D655BE94}"/>
          </ac:spMkLst>
        </pc:spChg>
      </pc:sldChg>
      <pc:sldChg chg="modSp mod">
        <pc:chgData name="Thomas Tovinger" userId="d52090d9-82c6-45ae-b052-95c46e96cc30" providerId="ADAL" clId="{AE5F2BCC-F427-48FB-AE4A-EE250E4E89BD}" dt="2021-10-11T20:30:30.123" v="32" actId="20577"/>
        <pc:sldMkLst>
          <pc:docMk/>
          <pc:sldMk cId="2655239312" sldId="336"/>
        </pc:sldMkLst>
        <pc:spChg chg="mod">
          <ac:chgData name="Thomas Tovinger" userId="d52090d9-82c6-45ae-b052-95c46e96cc30" providerId="ADAL" clId="{AE5F2BCC-F427-48FB-AE4A-EE250E4E89BD}" dt="2021-10-11T20:30:30.123" v="32" actId="20577"/>
          <ac:spMkLst>
            <pc:docMk/>
            <pc:sldMk cId="2655239312" sldId="336"/>
            <ac:spMk id="11267" creationId="{E21F0B3E-4109-4026-976F-4FF1D655BE9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F9CA425-E021-4AD8-B6C6-6014423948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B5519C1-F1B9-443D-A391-D2BD2EFE42B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745189A-1915-4B42-B8FD-22158877504D}" type="datetime1">
              <a:rPr lang="en-US" altLang="zh-CN"/>
              <a:pPr>
                <a:defRPr/>
              </a:pPr>
              <a:t>10/12/2021</a:t>
            </a:fld>
            <a:endParaRPr lang="en-US" altLang="zh-CN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5A70DF3-8EA2-4ADF-A85D-2C5407EB9E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B1D4EE8-52C1-4A43-8418-AC2D702721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DC876BE-789A-4EF0-B80D-9E89A762316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693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B9AB9EB-05C3-47EB-8EF1-9750589976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A07027D-5349-422A-9419-9C87A7A6A4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BEA6DD-2886-4673-809B-14B8926BFF47}" type="datetime1">
              <a:rPr lang="en-US" altLang="zh-CN"/>
              <a:pPr>
                <a:defRPr/>
              </a:pPr>
              <a:t>10/11/2021</a:t>
            </a:fld>
            <a:endParaRPr lang="en-US" altLang="zh-CN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5276BB3-91CD-4F4C-96C7-20E0E4755A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3333AF4-9AE9-4138-9CA7-67C79ADF06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76F2FC5-75B7-4847-845F-A2654CE204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8CAD951-0469-447F-B2CD-8C4FE14563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DD84FC-7715-4F38-AE6A-B83CCA1FA90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03149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82A993B-F299-417C-9D6F-F0AEF0433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554CDB-699E-459B-A4BC-2562B3B9D41B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F7F4EED-A416-4DA0-A6C6-08F95EC4AB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034F010-543D-4373-9651-ECFB973B9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309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50456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52609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20281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9995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59777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D84FC-7715-4F38-AE6A-B83CCA1FA901}" type="slidenum">
              <a:rPr lang="en-GB" altLang="en-US" smtClean="0"/>
              <a:pPr>
                <a:defRPr/>
              </a:pPr>
              <a:t>16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389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3BBBE5-A207-4D37-9997-079CE22847B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5" name="AutoShape 14">
            <a:extLst>
              <a:ext uri="{FF2B5EF4-FFF2-40B4-BE49-F238E27FC236}">
                <a16:creationId xmlns:a16="http://schemas.microsoft.com/office/drawing/2014/main" id="{49170BBD-911C-45FA-A520-F14F7524BF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15088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AEE08918-4184-4B10-9346-F3DC8CA857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55F33A-85B0-4D94-8EB9-5536B8278209}"/>
              </a:ext>
            </a:extLst>
          </p:cNvPr>
          <p:cNvSpPr txBox="1"/>
          <p:nvPr userDrawn="1"/>
        </p:nvSpPr>
        <p:spPr>
          <a:xfrm>
            <a:off x="538163" y="6435725"/>
            <a:ext cx="4987566" cy="284163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>
              <a:defRPr/>
            </a:pPr>
            <a:r>
              <a:rPr lang="en-GB" sz="900" spc="300" dirty="0">
                <a:solidFill>
                  <a:schemeClr val="bg1"/>
                </a:solidFill>
              </a:rPr>
              <a:t> </a:t>
            </a:r>
            <a:r>
              <a:rPr lang="en-GB" sz="900" spc="300" dirty="0"/>
              <a:t>SA5#139e E-meeting 11-20 October 2021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2F93472-492B-49F2-97D2-A050ADC6F738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B661A8B-0347-431C-B3A0-BC0AB7D5F304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B306130B-EFB3-4C68-9F03-3886CBA335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060F732D-B9C4-4F56-A071-04B7C6D00A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29500" y="6461125"/>
            <a:ext cx="824265" cy="33855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  <a:p>
            <a:pPr eaLnBrk="1" hangingPunct="1">
              <a:defRPr/>
            </a:pPr>
            <a:endParaRPr lang="en-GB" alt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277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22897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3897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 Number Placeholder 5">
            <a:extLst>
              <a:ext uri="{FF2B5EF4-FFF2-40B4-BE49-F238E27FC236}">
                <a16:creationId xmlns:a16="http://schemas.microsoft.com/office/drawing/2014/main" id="{3072A33C-20EF-468C-BABC-00C22F5F493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1027" name="AutoShape 14">
            <a:extLst>
              <a:ext uri="{FF2B5EF4-FFF2-40B4-BE49-F238E27FC236}">
                <a16:creationId xmlns:a16="http://schemas.microsoft.com/office/drawing/2014/main" id="{1B6CAF25-3AAE-4BF0-A8C7-DEBE0C504C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51600"/>
            <a:ext cx="6569075" cy="25558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67E5032F-705B-44E4-9533-F939FAC31B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79A13F8-137B-4BF0-9DB1-BD1EEE855A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15969D8-D10E-4070-8273-69E8A59FDB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1CFEED6-0B46-4DB3-A604-12A4189372C3}"/>
              </a:ext>
            </a:extLst>
          </p:cNvPr>
          <p:cNvSpPr txBox="1"/>
          <p:nvPr userDrawn="1"/>
        </p:nvSpPr>
        <p:spPr>
          <a:xfrm>
            <a:off x="538163" y="6457951"/>
            <a:ext cx="4795837" cy="255588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SA5#139e E-meeting 11-20 October 2021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E42F2A-CEDC-4514-9029-ACB188D171BC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AFAF0B4F-086C-4377-BC6A-13BBB9CEA3AA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3" name="Rectangle 15">
            <a:extLst>
              <a:ext uri="{FF2B5EF4-FFF2-40B4-BE49-F238E27FC236}">
                <a16:creationId xmlns:a16="http://schemas.microsoft.com/office/drawing/2014/main" id="{C0E943FC-FC59-484A-8584-0C858FFC75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4" name="Rectangle 16">
            <a:extLst>
              <a:ext uri="{FF2B5EF4-FFF2-40B4-BE49-F238E27FC236}">
                <a16:creationId xmlns:a16="http://schemas.microsoft.com/office/drawing/2014/main" id="{50EA5411-3B23-449C-B52F-F8A3B5F8337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1125"/>
            <a:ext cx="824265" cy="21544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17" r:id="rId2"/>
    <p:sldLayoutId id="214748451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Liaisons/Incoming_LSs/S5-meeting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3GPP_TSG_SA_WG5@LIST.ETSI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3GPP_TSG_SA_WG5_CHARGING@LIST.ETSI.ORG" TargetMode="External"/><Relationship Id="rId4" Type="http://schemas.openxmlformats.org/officeDocument/2006/relationships/hyperlink" Target="mailto:3GPP_TSG_SA_WG5_OAM@LIST.ETSI.OR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352870EE-D312-45B2-945A-64CA5A09CC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0456" y="3429000"/>
            <a:ext cx="7772400" cy="29550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altLang="zh-CN" sz="2300" b="1" i="1" dirty="0"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00FFFF"/>
                </a:highlight>
              </a:rPr>
              <a:t>  </a:t>
            </a:r>
            <a:br>
              <a:rPr lang="en-GB" altLang="zh-CN" sz="2300" i="1" dirty="0">
                <a:highlight>
                  <a:srgbClr val="00FFFF"/>
                </a:highlight>
              </a:rPr>
            </a:br>
            <a:r>
              <a:rPr lang="en-GB" altLang="zh-CN" sz="2300" i="1" dirty="0">
                <a:highlight>
                  <a:srgbClr val="00FFFF"/>
                </a:highlight>
              </a:rPr>
              <a:t> </a:t>
            </a:r>
            <a:br>
              <a:rPr lang="en-US" altLang="en-US" b="1" i="1" dirty="0">
                <a:solidFill>
                  <a:srgbClr val="0000CC"/>
                </a:solidFill>
                <a:highlight>
                  <a:srgbClr val="00FFFF"/>
                </a:highlight>
              </a:rPr>
            </a:b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SA5#139e  E-Meeting</a:t>
            </a:r>
            <a:b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br>
              <a:rPr lang="en-US" altLang="en-US" sz="3600" b="1" i="1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3600" b="1" i="1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20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2000" i="1" dirty="0">
                <a:solidFill>
                  <a:srgbClr val="0000CC"/>
                </a:solidFill>
                <a:highlight>
                  <a:srgbClr val="00FFFF"/>
                </a:highlight>
              </a:rPr>
            </a:br>
            <a:br>
              <a:rPr lang="en-GB" altLang="zh-CN" sz="4400" b="1" i="1" dirty="0">
                <a:highlight>
                  <a:srgbClr val="00FFFF"/>
                </a:highlight>
              </a:rPr>
            </a:br>
            <a:r>
              <a:rPr lang="en-GB" altLang="zh-CN" sz="2300" i="1" dirty="0"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br>
              <a:rPr lang="en-US" altLang="zh-CN" sz="2300" i="1" dirty="0"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00FFFF"/>
                </a:highlight>
                <a:latin typeface="Arial" panose="020B0604020202020204" pitchFamily="34" charset="0"/>
              </a:rPr>
            </a:br>
            <a:br>
              <a:rPr lang="en-US" altLang="zh-CN" sz="2100" i="1" dirty="0"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00FFFF"/>
                </a:highlight>
              </a:rPr>
            </a:br>
            <a:endParaRPr lang="en-GB" altLang="zh-CN" sz="2100" i="1" dirty="0">
              <a:effectLst>
                <a:outerShdw blurRad="38100" dist="38100" dir="2700000" algn="tl">
                  <a:srgbClr val="C0C0C0"/>
                </a:outerShdw>
              </a:effectLst>
              <a:highlight>
                <a:srgbClr val="00FFFF"/>
              </a:highligh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DF018147-2912-4BF3-BB72-2E9217F82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3764280"/>
            <a:ext cx="6946900" cy="1766570"/>
          </a:xfrm>
        </p:spPr>
        <p:txBody>
          <a:bodyPr/>
          <a:lstStyle/>
          <a:p>
            <a:pPr eaLnBrk="1" hangingPunct="1">
              <a:defRPr/>
            </a:pPr>
            <a:endParaRPr lang="en-GB" altLang="en-US" b="1" dirty="0">
              <a:solidFill>
                <a:srgbClr val="0000CC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defRPr/>
            </a:pPr>
            <a:r>
              <a:rPr lang="en-GB" altLang="en-US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S5-215002</a:t>
            </a:r>
          </a:p>
          <a:p>
            <a:pPr eaLnBrk="1" hangingPunct="1">
              <a:defRPr/>
            </a:pPr>
            <a:endParaRPr lang="en-GB" altLang="en-US" sz="1200" dirty="0">
              <a:solidFill>
                <a:srgbClr val="0000CC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FA320AC-A24B-4880-8E57-2995EBDB5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089" y="380322"/>
            <a:ext cx="6827838" cy="498475"/>
          </a:xfrm>
        </p:spPr>
        <p:txBody>
          <a:bodyPr/>
          <a:lstStyle/>
          <a:p>
            <a:r>
              <a:rPr lang="en-US" altLang="en-US" dirty="0"/>
              <a:t>Process (5)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CC2E8D24-F865-420F-89F0-22D27483A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19515" y="1573015"/>
            <a:ext cx="8388350" cy="5487988"/>
          </a:xfrm>
        </p:spPr>
        <p:txBody>
          <a:bodyPr/>
          <a:lstStyle/>
          <a:p>
            <a:pPr lvl="3">
              <a:defRPr/>
            </a:pPr>
            <a:r>
              <a:rPr lang="en-GB" sz="1600" dirty="0"/>
              <a:t>New </a:t>
            </a:r>
            <a:r>
              <a:rPr lang="en-GB" sz="1600" dirty="0" err="1"/>
              <a:t>tdocs</a:t>
            </a:r>
            <a:r>
              <a:rPr lang="en-GB" sz="1600" dirty="0"/>
              <a:t> created during the meeting should always have a separate thread, even if they relate to an existing tdoc group, to avoid renaming the thread title.</a:t>
            </a:r>
            <a:endParaRPr lang="en-US" altLang="en-US" sz="1600" dirty="0"/>
          </a:p>
          <a:p>
            <a:pPr lvl="3">
              <a:defRPr/>
            </a:pPr>
            <a:r>
              <a:rPr lang="en-GB" altLang="en-US" sz="1600" b="1" dirty="0"/>
              <a:t>If two Tdocs are merged, </a:t>
            </a:r>
            <a:r>
              <a:rPr lang="en-GB" altLang="en-US" sz="1600" dirty="0"/>
              <a:t>e.g. xx1 and xx2, the status of xx2 shall be recorded as “merged in revision of xx1” (as the final tdoc# for the merged document is not known at the time of merge). </a:t>
            </a:r>
            <a:r>
              <a:rPr lang="en-US" altLang="en-US" sz="1600" dirty="0"/>
              <a:t>I</a:t>
            </a:r>
            <a:r>
              <a:rPr lang="en-US" sz="1600" dirty="0"/>
              <a:t>f the merged tdoc revision of xx1 is not agreed/approved, this anyway needs be allocated a tdoc# which will have the “Noted/not pursued” status.</a:t>
            </a:r>
          </a:p>
          <a:p>
            <a:pPr lvl="3">
              <a:defRPr/>
            </a:pPr>
            <a:r>
              <a:rPr lang="en-GB" sz="1600" dirty="0"/>
              <a:t>For a CR which has mirrors: a single thread should be created for the original CR, which also covers the mirrors. In the email body, mirror Tdoc# should be indicated, with dedicated comment if any. </a:t>
            </a:r>
          </a:p>
          <a:p>
            <a:pPr lvl="3">
              <a:defRPr/>
            </a:pPr>
            <a:endParaRPr lang="en-GB" sz="1600" dirty="0">
              <a:highlight>
                <a:srgbClr val="00FFFF"/>
              </a:highlight>
            </a:endParaRPr>
          </a:p>
          <a:p>
            <a:pPr lvl="3">
              <a:defRPr/>
            </a:pPr>
            <a:endParaRPr lang="en-GB" sz="1600" b="1" dirty="0">
              <a:highlight>
                <a:srgbClr val="00FFFF"/>
              </a:highlight>
            </a:endParaRPr>
          </a:p>
          <a:p>
            <a:pPr lvl="3">
              <a:defRPr/>
            </a:pPr>
            <a:endParaRPr lang="en-GB" sz="1600" b="1" dirty="0">
              <a:highlight>
                <a:srgbClr val="00FFFF"/>
              </a:highlight>
            </a:endParaRPr>
          </a:p>
          <a:p>
            <a:pPr lvl="3">
              <a:defRPr/>
            </a:pPr>
            <a:endParaRPr lang="en-GB" sz="1600" dirty="0"/>
          </a:p>
          <a:p>
            <a:pPr lvl="3">
              <a:defRPr/>
            </a:pPr>
            <a:endParaRPr lang="en-GB" altLang="en-US" sz="1600" dirty="0"/>
          </a:p>
          <a:p>
            <a:pPr lvl="2">
              <a:defRPr/>
            </a:pPr>
            <a:endParaRPr lang="en-GB" altLang="en-US" sz="1800" dirty="0"/>
          </a:p>
          <a:p>
            <a:pPr marL="1371600" lvl="3" indent="0">
              <a:buFont typeface="Arial" panose="020B0604020202020204" pitchFamily="34" charset="0"/>
              <a:buNone/>
              <a:defRPr/>
            </a:pPr>
            <a:endParaRPr lang="en-GB" altLang="en-US" sz="1800" dirty="0"/>
          </a:p>
          <a:p>
            <a:pPr lvl="1">
              <a:defRPr/>
            </a:pPr>
            <a:endParaRPr lang="en-GB" altLang="en-US" sz="1800" dirty="0"/>
          </a:p>
          <a:p>
            <a:pPr lvl="2"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2113176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9968" y="-95617"/>
            <a:ext cx="6827838" cy="1143000"/>
          </a:xfrm>
        </p:spPr>
        <p:txBody>
          <a:bodyPr/>
          <a:lstStyle/>
          <a:p>
            <a:r>
              <a:rPr lang="en-US" altLang="zh-CN" dirty="0"/>
              <a:t>Process (6)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81865" y="1047383"/>
            <a:ext cx="8566350" cy="387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kern="0" dirty="0">
                <a:solidFill>
                  <a:prstClr val="black"/>
                </a:solidFill>
                <a:latin typeface="Calibri"/>
              </a:rPr>
              <a:t>Email threads – 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</a:rPr>
              <a:t>Comments </a:t>
            </a:r>
            <a:r>
              <a:rPr lang="en-GB" altLang="zh-CN" sz="1600" kern="0" dirty="0">
                <a:solidFill>
                  <a:prstClr val="black"/>
                </a:solidFill>
                <a:latin typeface="Calibri"/>
              </a:rPr>
              <a:t>handling</a:t>
            </a:r>
            <a:endParaRPr lang="en-US" altLang="en-US" sz="1600" b="1" kern="0" dirty="0">
              <a:solidFill>
                <a:prstClr val="black"/>
              </a:solidFill>
              <a:latin typeface="Calibri"/>
            </a:endParaRPr>
          </a:p>
          <a:p>
            <a:pPr marL="685800" lvl="1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en-US" sz="1400" b="1" kern="0" dirty="0">
                <a:solidFill>
                  <a:prstClr val="black"/>
                </a:solidFill>
                <a:latin typeface="Calibri"/>
              </a:rPr>
              <a:t>Comments</a:t>
            </a:r>
            <a:r>
              <a:rPr lang="en-US" altLang="en-US" sz="1400" kern="0" dirty="0">
                <a:solidFill>
                  <a:prstClr val="black"/>
                </a:solidFill>
                <a:latin typeface="Calibri"/>
              </a:rPr>
              <a:t> providing questions/proposals </a:t>
            </a:r>
            <a:r>
              <a:rPr lang="en-US" altLang="en-US" sz="1400" b="1" kern="0" dirty="0">
                <a:solidFill>
                  <a:prstClr val="black"/>
                </a:solidFill>
                <a:latin typeface="Calibri"/>
              </a:rPr>
              <a:t>embedded inside a copy of the actual Tdoc</a:t>
            </a:r>
            <a:r>
              <a:rPr lang="en-US" altLang="en-US" sz="1400" kern="0" dirty="0">
                <a:solidFill>
                  <a:prstClr val="black"/>
                </a:solidFill>
                <a:latin typeface="Calibri"/>
              </a:rPr>
              <a:t> are allowed. They should be uploaded on the Drafts folder and have file name like </a:t>
            </a:r>
            <a:r>
              <a:rPr lang="en-US" altLang="zh-CN" sz="1400" i="1" kern="0" dirty="0" err="1">
                <a:solidFill>
                  <a:prstClr val="black"/>
                </a:solidFill>
                <a:latin typeface="Calibri"/>
              </a:rPr>
              <a:t>tdoc_revx_AB</a:t>
            </a:r>
            <a:r>
              <a:rPr lang="en-US" altLang="zh-CN" sz="1400" i="1" kern="0" dirty="0">
                <a:solidFill>
                  <a:prstClr val="black"/>
                </a:solidFill>
                <a:latin typeface="Calibri"/>
              </a:rPr>
              <a:t> COMMENT </a:t>
            </a:r>
            <a:r>
              <a:rPr lang="en-US" altLang="en-US" sz="1400" kern="0" dirty="0">
                <a:solidFill>
                  <a:prstClr val="black"/>
                </a:solidFill>
                <a:latin typeface="Calibri"/>
              </a:rPr>
              <a:t> where AB is the commenter’s initials. The revision number x shall not be increased in this case. </a:t>
            </a:r>
            <a:r>
              <a:rPr lang="en-US" altLang="en-US" sz="1400" b="1" kern="0" dirty="0">
                <a:solidFill>
                  <a:prstClr val="black"/>
                </a:solidFill>
                <a:latin typeface="Calibri"/>
              </a:rPr>
              <a:t>O</a:t>
            </a:r>
            <a:r>
              <a:rPr lang="en-GB" altLang="en-US" sz="1400" b="1" kern="0" dirty="0" err="1">
                <a:solidFill>
                  <a:prstClr val="black"/>
                </a:solidFill>
                <a:latin typeface="Calibri"/>
              </a:rPr>
              <a:t>nly</a:t>
            </a:r>
            <a:r>
              <a:rPr lang="en-GB" altLang="zh-CN" sz="1400" b="1" kern="0" dirty="0">
                <a:solidFill>
                  <a:prstClr val="black"/>
                </a:solidFill>
                <a:latin typeface="Calibri"/>
              </a:rPr>
              <a:t> the author  is allowed to increase the </a:t>
            </a:r>
            <a:r>
              <a:rPr lang="en-GB" altLang="zh-CN" sz="1400" i="1" kern="0" dirty="0">
                <a:solidFill>
                  <a:prstClr val="black"/>
                </a:solidFill>
                <a:latin typeface="Calibri"/>
              </a:rPr>
              <a:t>x</a:t>
            </a:r>
            <a:r>
              <a:rPr lang="en-GB" altLang="zh-CN" sz="1400" b="1" kern="0" dirty="0">
                <a:solidFill>
                  <a:prstClr val="black"/>
                </a:solidFill>
                <a:latin typeface="Calibri"/>
              </a:rPr>
              <a:t> in </a:t>
            </a:r>
            <a:r>
              <a:rPr lang="en-GB" altLang="zh-CN" sz="1400" i="1" kern="0" dirty="0">
                <a:solidFill>
                  <a:prstClr val="black"/>
                </a:solidFill>
                <a:latin typeface="Calibri"/>
              </a:rPr>
              <a:t>‘</a:t>
            </a:r>
            <a:r>
              <a:rPr lang="en-GB" altLang="zh-CN" sz="1400" i="1" kern="0" dirty="0" err="1">
                <a:solidFill>
                  <a:prstClr val="black"/>
                </a:solidFill>
                <a:latin typeface="Calibri"/>
              </a:rPr>
              <a:t>tdoc_revx</a:t>
            </a:r>
            <a:r>
              <a:rPr lang="en-GB" altLang="zh-CN" sz="1400" b="1" kern="0" dirty="0">
                <a:solidFill>
                  <a:prstClr val="black"/>
                </a:solidFill>
                <a:latin typeface="Calibri"/>
              </a:rPr>
              <a:t>’ revision number, when submitting a new revision.</a:t>
            </a:r>
          </a:p>
          <a:p>
            <a:pPr marL="685800" lvl="1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b="1" kern="0" dirty="0">
                <a:solidFill>
                  <a:prstClr val="black"/>
                </a:solidFill>
                <a:latin typeface="Calibri"/>
              </a:rPr>
              <a:t>A comments table should be used </a:t>
            </a:r>
            <a:r>
              <a:rPr lang="en-US" altLang="zh-CN" sz="1400" kern="0" dirty="0">
                <a:solidFill>
                  <a:prstClr val="black"/>
                </a:solidFill>
                <a:latin typeface="Calibri"/>
              </a:rPr>
              <a:t>in each thread, in the following way: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kern="0" dirty="0">
                <a:solidFill>
                  <a:prstClr val="black"/>
                </a:solidFill>
                <a:latin typeface="Calibri"/>
              </a:rPr>
              <a:t>Every comment should be placed in the table by the commenter, either as a new row or ‘embedded’ if it is a response to a previous comment.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kern="0" dirty="0">
                <a:solidFill>
                  <a:prstClr val="black"/>
                </a:solidFill>
                <a:latin typeface="Calibri"/>
              </a:rPr>
              <a:t>Every new comment should be highlighted at the very top in the email, either by ‘copying’ the full comment or giving a clear reference to where in the table it is located.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kern="0" dirty="0">
                <a:solidFill>
                  <a:prstClr val="black"/>
                </a:solidFill>
                <a:latin typeface="Calibri"/>
              </a:rPr>
              <a:t>If c</a:t>
            </a:r>
            <a:r>
              <a:rPr lang="en-US" altLang="en-US" sz="1400" kern="0" dirty="0">
                <a:solidFill>
                  <a:prstClr val="black"/>
                </a:solidFill>
                <a:latin typeface="Calibri"/>
              </a:rPr>
              <a:t>omments have been embedded inside a copy of the actual Tdoc, a reference to the folder and file name should be included in the comments table.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kern="0" dirty="0">
                <a:latin typeface="Calibri"/>
              </a:rPr>
              <a:t>For a group email thread, it is recommended to </a:t>
            </a:r>
            <a:r>
              <a:rPr lang="en-US" altLang="zh-CN" sz="1400" b="1" kern="0" dirty="0">
                <a:latin typeface="Calibri"/>
              </a:rPr>
              <a:t>keep the comments table separate for each tdoc</a:t>
            </a:r>
          </a:p>
          <a:p>
            <a:pPr marL="685800" lvl="1" indent="-228600"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US" altLang="zh-CN" sz="1400" b="1" kern="0" dirty="0">
                <a:highlight>
                  <a:srgbClr val="00FFFF"/>
                </a:highlight>
                <a:latin typeface="Calibri"/>
              </a:rPr>
              <a:t>Tags: </a:t>
            </a:r>
            <a:r>
              <a:rPr lang="en-US" altLang="zh-CN" sz="1400" kern="0" dirty="0">
                <a:highlight>
                  <a:srgbClr val="00FFFF"/>
                </a:highlight>
                <a:latin typeface="Calibri"/>
              </a:rPr>
              <a:t>To be able to find new comments among earlier ones, please start each comment with a tag like [&lt;Company&gt;&lt;Date&gt;]. If more than one delegate per company is commenting, you may add the delegate’s signature, and if more than one comment per day, add a sequence number after the date like “0925-2”.</a:t>
            </a:r>
          </a:p>
        </p:txBody>
      </p:sp>
    </p:spTree>
    <p:extLst>
      <p:ext uri="{BB962C8B-B14F-4D97-AF65-F5344CB8AC3E}">
        <p14:creationId xmlns:p14="http://schemas.microsoft.com/office/powerpoint/2010/main" val="240454621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9968" y="-95617"/>
            <a:ext cx="6827838" cy="1143000"/>
          </a:xfrm>
        </p:spPr>
        <p:txBody>
          <a:bodyPr/>
          <a:lstStyle/>
          <a:p>
            <a:r>
              <a:rPr lang="en-US" altLang="zh-CN" dirty="0"/>
              <a:t>Process (7)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42152" y="1115563"/>
            <a:ext cx="35267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sz="1200" b="1" dirty="0"/>
              <a:t>Template to use for recording all comments:</a:t>
            </a:r>
            <a:endParaRPr lang="zh-CN" altLang="en-US" sz="1200" b="1" i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725A6AFA-11DA-4047-8C20-0AA254539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283618"/>
              </p:ext>
            </p:extLst>
          </p:nvPr>
        </p:nvGraphicFramePr>
        <p:xfrm>
          <a:off x="551751" y="1763197"/>
          <a:ext cx="8388350" cy="858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766">
                  <a:extLst>
                    <a:ext uri="{9D8B030D-6E8A-4147-A177-3AD203B41FA5}">
                      <a16:colId xmlns:a16="http://schemas.microsoft.com/office/drawing/2014/main" val="3565437420"/>
                    </a:ext>
                  </a:extLst>
                </a:gridCol>
                <a:gridCol w="762044">
                  <a:extLst>
                    <a:ext uri="{9D8B030D-6E8A-4147-A177-3AD203B41FA5}">
                      <a16:colId xmlns:a16="http://schemas.microsoft.com/office/drawing/2014/main" val="2005541898"/>
                    </a:ext>
                  </a:extLst>
                </a:gridCol>
                <a:gridCol w="1132941">
                  <a:extLst>
                    <a:ext uri="{9D8B030D-6E8A-4147-A177-3AD203B41FA5}">
                      <a16:colId xmlns:a16="http://schemas.microsoft.com/office/drawing/2014/main" val="568265937"/>
                    </a:ext>
                  </a:extLst>
                </a:gridCol>
                <a:gridCol w="6124599">
                  <a:extLst>
                    <a:ext uri="{9D8B030D-6E8A-4147-A177-3AD203B41FA5}">
                      <a16:colId xmlns:a16="http://schemas.microsoft.com/office/drawing/2014/main" val="1481919802"/>
                    </a:ext>
                  </a:extLst>
                </a:gridCol>
              </a:tblGrid>
              <a:tr h="28632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No.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Company name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Support to </a:t>
                      </a:r>
                      <a:r>
                        <a:rPr lang="en-US" sz="900" dirty="0" err="1">
                          <a:effectLst/>
                        </a:rPr>
                        <a:t>tdocs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Comments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1489237956"/>
                  </a:ext>
                </a:extLst>
              </a:tr>
              <a:tr h="286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Company-A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</a:p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  <a:endParaRPr lang="en-GB" sz="800" dirty="0">
                        <a:effectLst/>
                      </a:endParaRP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1180994893"/>
                  </a:ext>
                </a:extLst>
              </a:tr>
              <a:tr h="286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Company-B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428720909"/>
                  </a:ext>
                </a:extLst>
              </a:tr>
            </a:tbl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5A2A79FE-84BD-476C-95AD-D5506B4A3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138" y="1523032"/>
            <a:ext cx="460575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highlight>
                  <a:srgbClr val="00FFFF"/>
                </a:highlight>
              </a:rPr>
              <a:t>&lt;Tdoc-1&gt; &lt;Title&gt; &lt;(Source)&gt;: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highlight>
                <a:srgbClr val="00FFFF"/>
              </a:highlight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F40A1ED8-24E1-4BCC-BCD1-62F32D73D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82" y="2625593"/>
            <a:ext cx="532262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highlight>
                  <a:srgbClr val="00FFFF"/>
                </a:highlight>
              </a:rPr>
              <a:t>&lt;Tdoc-2&gt; &lt;Title&gt; &lt;(Source)&gt;: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effectLst/>
              <a:highlight>
                <a:srgbClr val="00FFFF"/>
              </a:highlight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21EB5FF-F314-425A-A25E-DF143B0C3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498436"/>
              </p:ext>
            </p:extLst>
          </p:nvPr>
        </p:nvGraphicFramePr>
        <p:xfrm>
          <a:off x="551751" y="2871814"/>
          <a:ext cx="8388350" cy="858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766">
                  <a:extLst>
                    <a:ext uri="{9D8B030D-6E8A-4147-A177-3AD203B41FA5}">
                      <a16:colId xmlns:a16="http://schemas.microsoft.com/office/drawing/2014/main" val="3565437420"/>
                    </a:ext>
                  </a:extLst>
                </a:gridCol>
                <a:gridCol w="762044">
                  <a:extLst>
                    <a:ext uri="{9D8B030D-6E8A-4147-A177-3AD203B41FA5}">
                      <a16:colId xmlns:a16="http://schemas.microsoft.com/office/drawing/2014/main" val="2005541898"/>
                    </a:ext>
                  </a:extLst>
                </a:gridCol>
                <a:gridCol w="1132941">
                  <a:extLst>
                    <a:ext uri="{9D8B030D-6E8A-4147-A177-3AD203B41FA5}">
                      <a16:colId xmlns:a16="http://schemas.microsoft.com/office/drawing/2014/main" val="568265937"/>
                    </a:ext>
                  </a:extLst>
                </a:gridCol>
                <a:gridCol w="6124599">
                  <a:extLst>
                    <a:ext uri="{9D8B030D-6E8A-4147-A177-3AD203B41FA5}">
                      <a16:colId xmlns:a16="http://schemas.microsoft.com/office/drawing/2014/main" val="1481919802"/>
                    </a:ext>
                  </a:extLst>
                </a:gridCol>
              </a:tblGrid>
              <a:tr h="28632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No.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Company name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Support to </a:t>
                      </a:r>
                      <a:r>
                        <a:rPr lang="en-US" sz="900" dirty="0" err="1">
                          <a:effectLst/>
                        </a:rPr>
                        <a:t>tdocs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Comments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1489237956"/>
                  </a:ext>
                </a:extLst>
              </a:tr>
              <a:tr h="286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en-GB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Company-A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</a:p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  <a:endParaRPr lang="en-GB" sz="800" dirty="0">
                        <a:effectLst/>
                      </a:endParaRP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1180994893"/>
                  </a:ext>
                </a:extLst>
              </a:tr>
              <a:tr h="286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2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Company-B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7553" marR="57553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900" dirty="0">
                          <a:effectLst/>
                        </a:rPr>
                        <a:t>…</a:t>
                      </a:r>
                    </a:p>
                  </a:txBody>
                  <a:tcPr marL="57553" marR="57553" marT="0" marB="0"/>
                </a:tc>
                <a:extLst>
                  <a:ext uri="{0D108BD9-81ED-4DB2-BD59-A6C34878D82A}">
                    <a16:rowId xmlns:a16="http://schemas.microsoft.com/office/drawing/2014/main" val="428720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62875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FA320AC-A24B-4880-8E57-2995EBDB5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14" y="342389"/>
            <a:ext cx="6827838" cy="498475"/>
          </a:xfrm>
        </p:spPr>
        <p:txBody>
          <a:bodyPr/>
          <a:lstStyle/>
          <a:p>
            <a:r>
              <a:rPr lang="en-US" altLang="en-US" dirty="0"/>
              <a:t>Process (8)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CC2E8D24-F865-420F-89F0-22D27483A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16653" y="1431217"/>
            <a:ext cx="8834772" cy="6082899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Email threads</a:t>
            </a:r>
            <a:r>
              <a:rPr lang="en-GB" sz="1800" dirty="0"/>
              <a:t> – coordinator and decision process</a:t>
            </a:r>
            <a:endParaRPr lang="en-GB" altLang="en-US" sz="1800" dirty="0"/>
          </a:p>
          <a:p>
            <a:pPr lvl="3">
              <a:defRPr/>
            </a:pPr>
            <a:r>
              <a:rPr lang="en-GB" sz="1600" dirty="0"/>
              <a:t>The </a:t>
            </a:r>
            <a:r>
              <a:rPr lang="en-GB" sz="1600" b="1" dirty="0"/>
              <a:t>coordinator</a:t>
            </a:r>
            <a:r>
              <a:rPr lang="en-GB" sz="1600" dirty="0"/>
              <a:t> coordinates the discussions and seeks </a:t>
            </a:r>
            <a:r>
              <a:rPr lang="en-US" sz="1600" dirty="0"/>
              <a:t>consensus</a:t>
            </a:r>
            <a:r>
              <a:rPr lang="en-GB" sz="1600" dirty="0"/>
              <a:t>. This may be for a single Tdoc thread (in which case the Tdoc author is the coordinator) or a package of grouped Tdocs (in which case the coordinator is appointed in the “Tdoc sequence proposal” or “CH Agenda and Time Plan”).</a:t>
            </a:r>
          </a:p>
          <a:p>
            <a:pPr lvl="3">
              <a:defRPr/>
            </a:pPr>
            <a:r>
              <a:rPr lang="en-GB" sz="1600" b="1" dirty="0"/>
              <a:t>Moderator</a:t>
            </a:r>
            <a:r>
              <a:rPr lang="en-GB" sz="1600" dirty="0"/>
              <a:t> is the chair or vice chair who moderates the discussions, </a:t>
            </a:r>
            <a:r>
              <a:rPr lang="en-US" sz="1600" dirty="0"/>
              <a:t>proposes actions (e.g. merging Tdocs or updates due to comments) </a:t>
            </a:r>
            <a:r>
              <a:rPr lang="en-GB" sz="1600" dirty="0"/>
              <a:t>and declares the final conclusion for each contribution.</a:t>
            </a:r>
          </a:p>
          <a:p>
            <a:pPr lvl="3">
              <a:defRPr/>
            </a:pPr>
            <a:r>
              <a:rPr lang="en-GB" sz="1600" b="1" dirty="0">
                <a:highlight>
                  <a:srgbClr val="FFFF00"/>
                </a:highlight>
              </a:rPr>
              <a:t>Conclusions will </a:t>
            </a:r>
            <a:r>
              <a:rPr lang="en-GB" sz="1600" b="1" u="sng" dirty="0">
                <a:highlight>
                  <a:srgbClr val="FFFF00"/>
                </a:highlight>
              </a:rPr>
              <a:t>not</a:t>
            </a:r>
            <a:r>
              <a:rPr lang="en-GB" sz="1600" b="1" dirty="0">
                <a:highlight>
                  <a:srgbClr val="FFFF00"/>
                </a:highlight>
              </a:rPr>
              <a:t> be declared in each thread but be shown in intermediate and final distributions of the “OAM chair notes and conclusions” (also including </a:t>
            </a:r>
            <a:r>
              <a:rPr lang="en-GB" altLang="en-US" sz="1600" b="1" dirty="0">
                <a:highlight>
                  <a:srgbClr val="FFFF00"/>
                </a:highlight>
              </a:rPr>
              <a:t>agenda 2-5) </a:t>
            </a:r>
            <a:r>
              <a:rPr lang="en-GB" sz="1600" b="1" dirty="0">
                <a:highlight>
                  <a:srgbClr val="FFFF00"/>
                </a:highlight>
              </a:rPr>
              <a:t> and the “CH Agenda &amp; Time plan”.</a:t>
            </a:r>
            <a:r>
              <a:rPr lang="en-GB" sz="1600" b="1" dirty="0"/>
              <a:t> </a:t>
            </a:r>
          </a:p>
          <a:p>
            <a:pPr marL="1371600" lvl="3" indent="0">
              <a:buNone/>
              <a:defRPr/>
            </a:pPr>
            <a:endParaRPr lang="en-US" altLang="en-US" sz="1600" dirty="0"/>
          </a:p>
          <a:p>
            <a:pPr lvl="3">
              <a:defRPr/>
            </a:pPr>
            <a:endParaRPr lang="en-US" altLang="en-US" sz="1600" dirty="0"/>
          </a:p>
          <a:p>
            <a:pPr lvl="3">
              <a:defRPr/>
            </a:pPr>
            <a:endParaRPr lang="en-GB" altLang="en-US" sz="1600" dirty="0"/>
          </a:p>
          <a:p>
            <a:pPr lvl="2">
              <a:defRPr/>
            </a:pPr>
            <a:endParaRPr lang="en-GB" altLang="en-US" sz="1800" b="1" dirty="0"/>
          </a:p>
          <a:p>
            <a:pPr marL="1371600" lvl="3" indent="0">
              <a:buFont typeface="Arial" panose="020B0604020202020204" pitchFamily="34" charset="0"/>
              <a:buNone/>
              <a:defRPr/>
            </a:pPr>
            <a:endParaRPr lang="en-GB" altLang="en-US" sz="1800" dirty="0"/>
          </a:p>
          <a:p>
            <a:pPr lvl="1">
              <a:defRPr/>
            </a:pPr>
            <a:endParaRPr lang="en-GB" altLang="en-US" sz="1800" dirty="0"/>
          </a:p>
          <a:p>
            <a:pPr lvl="2"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4324016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3F03803-F716-419D-AD51-8BBA1D35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87" y="13526"/>
            <a:ext cx="6827837" cy="11430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Process (9)</a:t>
            </a:r>
            <a:endParaRPr lang="en-GB" altLang="en-US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E009F97-868F-4990-A902-67BB289A2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6" y="1156526"/>
            <a:ext cx="8229600" cy="5491162"/>
          </a:xfrm>
        </p:spPr>
        <p:txBody>
          <a:bodyPr/>
          <a:lstStyle/>
          <a:p>
            <a:pPr lvl="1"/>
            <a:r>
              <a:rPr lang="en-GB" altLang="en-US" sz="1800" dirty="0"/>
              <a:t>Conference calls</a:t>
            </a:r>
          </a:p>
          <a:p>
            <a:pPr lvl="2"/>
            <a:r>
              <a:rPr lang="en-GB" altLang="en-US" sz="1600" dirty="0"/>
              <a:t>Conference calls to be set up on a per-need basis for specific topics (Chair/VC to decide)</a:t>
            </a:r>
          </a:p>
          <a:p>
            <a:pPr lvl="3"/>
            <a:r>
              <a:rPr lang="en-GB" altLang="en-US" sz="1600" dirty="0"/>
              <a:t>Should account for time zones of participants</a:t>
            </a:r>
          </a:p>
          <a:p>
            <a:pPr lvl="3"/>
            <a:r>
              <a:rPr lang="en-GB" altLang="en-US" sz="1600" b="1" dirty="0"/>
              <a:t>Default time slot to use: 14.00-16.00 CET (15.00-17.00 when DST/CEST)</a:t>
            </a:r>
          </a:p>
          <a:p>
            <a:pPr lvl="3"/>
            <a:r>
              <a:rPr lang="en-GB" altLang="en-US" sz="1600" dirty="0"/>
              <a:t>MCC will set up each call with the web/audio conference tool supported by MCC. </a:t>
            </a:r>
          </a:p>
          <a:p>
            <a:pPr lvl="3"/>
            <a:r>
              <a:rPr lang="en-GB" sz="1600" b="1" dirty="0"/>
              <a:t>Please edit your profile</a:t>
            </a:r>
            <a:r>
              <a:rPr lang="en-GB" sz="1600" dirty="0"/>
              <a:t> in the </a:t>
            </a:r>
            <a:r>
              <a:rPr lang="en-GB" altLang="en-US" sz="1600" dirty="0"/>
              <a:t>conference tool</a:t>
            </a:r>
            <a:r>
              <a:rPr lang="en-GB" sz="1600" dirty="0"/>
              <a:t> with: &lt;Company&gt;, &lt;FirstName&gt; &lt;</a:t>
            </a:r>
            <a:r>
              <a:rPr lang="en-GB" sz="1600" dirty="0" err="1"/>
              <a:t>FamilyName</a:t>
            </a:r>
            <a:r>
              <a:rPr lang="en-GB" sz="1600" dirty="0"/>
              <a:t>&gt;" to help with identification of attendees</a:t>
            </a:r>
            <a:endParaRPr lang="en-GB" altLang="en-US" sz="1600" dirty="0"/>
          </a:p>
          <a:p>
            <a:pPr lvl="3"/>
            <a:r>
              <a:rPr lang="en-GB" sz="1600" b="1" dirty="0"/>
              <a:t>No final decisions </a:t>
            </a:r>
            <a:r>
              <a:rPr lang="en-GB" sz="1600" dirty="0"/>
              <a:t>will be taken in the conf. calls (except the CH closing and SA5 closing plenary conf. call); they are </a:t>
            </a:r>
            <a:r>
              <a:rPr lang="en-GB" sz="1600" b="1" dirty="0"/>
              <a:t>complementary to the email discussions/approvals to progress complex/controversial issues </a:t>
            </a:r>
            <a:r>
              <a:rPr lang="en-GB" sz="1600" dirty="0"/>
              <a:t>focusing on </a:t>
            </a:r>
            <a:r>
              <a:rPr lang="en-GB" sz="1600" dirty="0">
                <a:highlight>
                  <a:srgbClr val="00FF00"/>
                </a:highlight>
              </a:rPr>
              <a:t>preliminary agreement for the way forward</a:t>
            </a:r>
            <a:r>
              <a:rPr lang="en-GB" sz="1600" dirty="0"/>
              <a:t>. </a:t>
            </a:r>
            <a:endParaRPr lang="en-GB" sz="1600" dirty="0">
              <a:solidFill>
                <a:srgbClr val="00B050"/>
              </a:solidFill>
            </a:endParaRPr>
          </a:p>
          <a:p>
            <a:pPr lvl="3"/>
            <a:r>
              <a:rPr lang="en-GB" sz="1600" b="1" dirty="0"/>
              <a:t>Topic for each conf. call (and moderator) will be announced latest the day before the conf. call</a:t>
            </a:r>
            <a:r>
              <a:rPr lang="en-GB" sz="1600" dirty="0"/>
              <a:t>, decided case by case depending on the ongoing discussions. </a:t>
            </a:r>
            <a:r>
              <a:rPr lang="en-GB" sz="1600" b="1" dirty="0"/>
              <a:t>We encourage rapporteurs to propose topics to the Chair/VC.</a:t>
            </a:r>
          </a:p>
          <a:p>
            <a:pPr lvl="3"/>
            <a:r>
              <a:rPr lang="en-GB" sz="1600" b="1" dirty="0"/>
              <a:t>For OAM, the time plan and agenda</a:t>
            </a:r>
            <a:r>
              <a:rPr lang="en-GB" sz="1600" dirty="0"/>
              <a:t> </a:t>
            </a:r>
            <a:r>
              <a:rPr lang="en-GB" sz="1600" b="1" dirty="0"/>
              <a:t>for the conf. calls</a:t>
            </a:r>
            <a:r>
              <a:rPr lang="en-GB" sz="1600" dirty="0"/>
              <a:t> will be distributed before the meeting and daily during the meeting (in the OAM chair notes or a separate Tdoc). For CH, see the CH agenda and time plan.</a:t>
            </a:r>
          </a:p>
          <a:p>
            <a:pPr lvl="1"/>
            <a:endParaRPr lang="en-GB" altLang="en-US" sz="1600" dirty="0"/>
          </a:p>
          <a:p>
            <a:pPr lvl="3"/>
            <a:endParaRPr lang="en-GB" altLang="en-US" sz="1600" dirty="0"/>
          </a:p>
          <a:p>
            <a:pPr lvl="3"/>
            <a:endParaRPr lang="en-GB" altLang="en-US" sz="1600" dirty="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3F03803-F716-419D-AD51-8BBA1D35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846" y="0"/>
            <a:ext cx="6827837" cy="11430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Process (10)</a:t>
            </a:r>
            <a:endParaRPr lang="en-GB" altLang="en-US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E009F97-868F-4990-A902-67BB289A2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341" y="1593340"/>
            <a:ext cx="7368255" cy="5491162"/>
          </a:xfrm>
        </p:spPr>
        <p:txBody>
          <a:bodyPr/>
          <a:lstStyle/>
          <a:p>
            <a:pPr lvl="1"/>
            <a:r>
              <a:rPr lang="en-GB" altLang="en-US" sz="1800" b="1" dirty="0"/>
              <a:t>Opening SA5 plenary (conf. call; </a:t>
            </a:r>
            <a:r>
              <a:rPr lang="en-GB" sz="1800" b="1" dirty="0"/>
              <a:t>date/time: see slide 4</a:t>
            </a:r>
            <a:r>
              <a:rPr lang="en-GB" altLang="en-US" sz="1800" b="1" dirty="0"/>
              <a:t>)</a:t>
            </a:r>
          </a:p>
          <a:p>
            <a:pPr lvl="2"/>
            <a:r>
              <a:rPr lang="en-GB" sz="1600" dirty="0"/>
              <a:t>Normal agenda:</a:t>
            </a:r>
          </a:p>
          <a:p>
            <a:pPr lvl="3"/>
            <a:r>
              <a:rPr lang="en-GB" sz="1600" dirty="0"/>
              <a:t>SA5 General information (e.g. process, working procedures, calendar)</a:t>
            </a:r>
          </a:p>
          <a:p>
            <a:pPr lvl="3"/>
            <a:r>
              <a:rPr lang="en-GB" altLang="en-US" sz="1600" dirty="0"/>
              <a:t>SA5-level agenda items (2-5.x) initial discussion</a:t>
            </a:r>
          </a:p>
          <a:p>
            <a:pPr marL="914400" lvl="2" indent="0">
              <a:buNone/>
            </a:pPr>
            <a:endParaRPr lang="en-GB" altLang="en-US" sz="1600" dirty="0"/>
          </a:p>
          <a:p>
            <a:pPr lvl="1"/>
            <a:r>
              <a:rPr lang="en-GB" altLang="en-US" sz="1800" b="1" dirty="0"/>
              <a:t>Closing SA5 plenary (conf. call; </a:t>
            </a:r>
            <a:r>
              <a:rPr lang="en-GB" sz="1800" b="1" dirty="0"/>
              <a:t>date/time: see slide 4)</a:t>
            </a:r>
            <a:endParaRPr lang="en-GB" altLang="en-US" sz="1800" b="1" dirty="0"/>
          </a:p>
          <a:p>
            <a:pPr lvl="2"/>
            <a:r>
              <a:rPr lang="en-GB" altLang="en-US" sz="1600" dirty="0"/>
              <a:t>SA5 Closing Plenary Agenda will be organized in the following order:</a:t>
            </a:r>
          </a:p>
          <a:p>
            <a:pPr lvl="3"/>
            <a:r>
              <a:rPr lang="en-GB" sz="1600" dirty="0"/>
              <a:t>SA5 general information</a:t>
            </a:r>
            <a:endParaRPr lang="en-GB" altLang="en-US" sz="1600" dirty="0"/>
          </a:p>
          <a:p>
            <a:pPr lvl="3"/>
            <a:r>
              <a:rPr lang="en-US" altLang="en-US" sz="1600" dirty="0"/>
              <a:t>CH exec report and final (CH) conclusions confirmation </a:t>
            </a:r>
            <a:r>
              <a:rPr lang="en-US" altLang="en-US" sz="1600" dirty="0">
                <a:highlight>
                  <a:srgbClr val="FF00FF"/>
                </a:highlight>
              </a:rPr>
              <a:t>(</a:t>
            </a:r>
            <a:r>
              <a:rPr lang="en-GB" altLang="en-US" sz="1600" dirty="0">
                <a:highlight>
                  <a:srgbClr val="FF00FF"/>
                </a:highlight>
              </a:rPr>
              <a:t>Note 2</a:t>
            </a:r>
            <a:r>
              <a:rPr lang="en-US" altLang="en-US" sz="1600" dirty="0">
                <a:highlight>
                  <a:srgbClr val="FF00FF"/>
                </a:highlight>
              </a:rPr>
              <a:t>)</a:t>
            </a:r>
          </a:p>
          <a:p>
            <a:pPr lvl="3"/>
            <a:r>
              <a:rPr lang="en-GB" altLang="en-US" sz="1600" dirty="0"/>
              <a:t>SA5 </a:t>
            </a:r>
            <a:r>
              <a:rPr lang="en-US" altLang="en-US" sz="1600" dirty="0"/>
              <a:t>a</a:t>
            </a:r>
            <a:r>
              <a:rPr lang="en-US" sz="1600" dirty="0"/>
              <a:t>genda item (2.x-5.x) </a:t>
            </a:r>
            <a:r>
              <a:rPr lang="en-GB" sz="1600" dirty="0"/>
              <a:t>conclusions confirmation</a:t>
            </a:r>
            <a:r>
              <a:rPr lang="en-US" altLang="en-US" sz="1600" dirty="0"/>
              <a:t> </a:t>
            </a:r>
            <a:r>
              <a:rPr lang="en-US" altLang="en-US" sz="1600" dirty="0">
                <a:highlight>
                  <a:srgbClr val="FF00FF"/>
                </a:highlight>
              </a:rPr>
              <a:t>(</a:t>
            </a:r>
            <a:r>
              <a:rPr lang="en-GB" altLang="en-US" sz="1600" dirty="0">
                <a:highlight>
                  <a:srgbClr val="FF00FF"/>
                </a:highlight>
              </a:rPr>
              <a:t>Note 2</a:t>
            </a:r>
            <a:r>
              <a:rPr lang="en-US" altLang="en-US" sz="1600" dirty="0">
                <a:highlight>
                  <a:srgbClr val="FF00FF"/>
                </a:highlight>
              </a:rPr>
              <a:t>) </a:t>
            </a:r>
          </a:p>
          <a:p>
            <a:pPr lvl="3"/>
            <a:r>
              <a:rPr lang="en-GB" altLang="en-US" sz="1600" dirty="0"/>
              <a:t>OAM </a:t>
            </a:r>
            <a:r>
              <a:rPr lang="en-US" altLang="en-US" sz="1600" dirty="0"/>
              <a:t>a</a:t>
            </a:r>
            <a:r>
              <a:rPr lang="en-US" sz="1600" dirty="0"/>
              <a:t>genda item (6.x) </a:t>
            </a:r>
            <a:r>
              <a:rPr lang="en-GB" sz="1600" dirty="0"/>
              <a:t>conclusions confirmation</a:t>
            </a:r>
            <a:r>
              <a:rPr lang="en-US" altLang="en-US" sz="1600" dirty="0"/>
              <a:t> </a:t>
            </a:r>
            <a:r>
              <a:rPr lang="en-US" altLang="en-US" sz="1600" dirty="0">
                <a:highlight>
                  <a:srgbClr val="FF00FF"/>
                </a:highlight>
              </a:rPr>
              <a:t>(</a:t>
            </a:r>
            <a:r>
              <a:rPr lang="en-GB" altLang="en-US" sz="1600" dirty="0">
                <a:highlight>
                  <a:srgbClr val="FF00FF"/>
                </a:highlight>
              </a:rPr>
              <a:t>Note 2</a:t>
            </a:r>
            <a:r>
              <a:rPr lang="en-US" altLang="en-US" sz="1600" dirty="0">
                <a:highlight>
                  <a:srgbClr val="FF00FF"/>
                </a:highlight>
              </a:rPr>
              <a:t>) </a:t>
            </a:r>
          </a:p>
          <a:p>
            <a:pPr lvl="3"/>
            <a:r>
              <a:rPr lang="en-GB" altLang="en-US" sz="1600" b="1" dirty="0"/>
              <a:t>Note 1: </a:t>
            </a:r>
            <a:r>
              <a:rPr lang="en-GB" altLang="en-US" sz="1600" dirty="0"/>
              <a:t>Reporting the status and completion rate of each WI/SI in OAM and CH, as well as updating the target date if needed, will be done offline by the rapporteurs and leaders after the meeting.</a:t>
            </a:r>
          </a:p>
          <a:p>
            <a:pPr lvl="3"/>
            <a:r>
              <a:rPr lang="en-GB" altLang="en-US" sz="1600" b="1" dirty="0">
                <a:highlight>
                  <a:srgbClr val="FF00FF"/>
                </a:highlight>
              </a:rPr>
              <a:t>Note 2:</a:t>
            </a:r>
            <a:r>
              <a:rPr lang="en-GB" altLang="en-US" sz="1600" dirty="0">
                <a:highlight>
                  <a:srgbClr val="FF00FF"/>
                </a:highlight>
              </a:rPr>
              <a:t> Correcting any errors in the conclusions and possibly agree some editorial updates.</a:t>
            </a:r>
          </a:p>
          <a:p>
            <a:pPr lvl="3"/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53938650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0AA5079-9519-4231-A525-C4D46C30D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700" y="341313"/>
            <a:ext cx="6827838" cy="498475"/>
          </a:xfrm>
        </p:spPr>
        <p:txBody>
          <a:bodyPr/>
          <a:lstStyle/>
          <a:p>
            <a:r>
              <a:rPr lang="en-US" altLang="en-US" dirty="0"/>
              <a:t>CH Process (1)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C9EF31A-4E62-42DC-9394-32AC590A1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79" y="1151157"/>
            <a:ext cx="8234362" cy="5487988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Tdoc status</a:t>
            </a:r>
          </a:p>
          <a:p>
            <a:pPr lvl="3">
              <a:defRPr/>
            </a:pPr>
            <a:r>
              <a:rPr lang="en-GB" altLang="en-US" sz="1600" dirty="0"/>
              <a:t>The VC will provide an updated version of the “</a:t>
            </a:r>
            <a:r>
              <a:rPr lang="en-US" altLang="en-US" sz="1600" dirty="0"/>
              <a:t>CH Agenda and Time Plan” document</a:t>
            </a:r>
            <a:r>
              <a:rPr lang="en-GB" altLang="en-US" sz="1600" dirty="0"/>
              <a:t> reflecting status of all Tdocs</a:t>
            </a:r>
            <a:r>
              <a:rPr lang="en-GB" altLang="en-US" sz="1600" dirty="0">
                <a:solidFill>
                  <a:srgbClr val="00B0F0"/>
                </a:solidFill>
              </a:rPr>
              <a:t> </a:t>
            </a:r>
            <a:r>
              <a:rPr lang="en-GB" altLang="en-US" sz="1600" dirty="0"/>
              <a:t>daily also including “chair notes” capturing key output so far. </a:t>
            </a:r>
            <a:r>
              <a:rPr lang="en-GB" sz="1600" dirty="0"/>
              <a:t>Location: “Inbox/Drafts/Charging Chair notes”. </a:t>
            </a:r>
            <a:endParaRPr lang="en-GB" altLang="en-US" sz="1600" dirty="0"/>
          </a:p>
          <a:p>
            <a:pPr lvl="3">
              <a:defRPr/>
            </a:pPr>
            <a:r>
              <a:rPr lang="en-US" altLang="en-US" sz="1600" dirty="0"/>
              <a:t>Once the deadline for last comments is passed, intermediate distributions of t</a:t>
            </a:r>
            <a:r>
              <a:rPr lang="en-GB" altLang="en-US" sz="1600" dirty="0"/>
              <a:t>he “</a:t>
            </a:r>
            <a:r>
              <a:rPr lang="en-US" altLang="en-US" sz="1600" dirty="0"/>
              <a:t>CH Agenda and Time Plan” by the VC will capture conclusions for sub-set of Tdocs until the full set of Tdocs are concluded. </a:t>
            </a:r>
            <a:r>
              <a:rPr lang="en-GB" altLang="en-US" sz="1600" dirty="0"/>
              <a:t>Revised </a:t>
            </a:r>
            <a:r>
              <a:rPr lang="en-GB" altLang="en-US" sz="1600" dirty="0" err="1"/>
              <a:t>Tdoc</a:t>
            </a:r>
            <a:r>
              <a:rPr lang="en-GB" altLang="en-US" sz="1600" dirty="0"/>
              <a:t>#  for </a:t>
            </a:r>
            <a:r>
              <a:rPr lang="en-US" altLang="en-US" sz="1600" dirty="0"/>
              <a:t>a</a:t>
            </a:r>
            <a:r>
              <a:rPr lang="en-GB" altLang="en-US" sz="1600" dirty="0" err="1"/>
              <a:t>pproved</a:t>
            </a:r>
            <a:r>
              <a:rPr lang="en-GB" altLang="en-US" sz="1600" dirty="0"/>
              <a:t> </a:t>
            </a:r>
            <a:r>
              <a:rPr lang="en-GB" altLang="en-US" sz="1600" dirty="0" err="1"/>
              <a:t>Tdocs</a:t>
            </a:r>
            <a:r>
              <a:rPr lang="en-GB" altLang="en-US" sz="1600" dirty="0"/>
              <a:t> will be allocated by the VC and the author will upload the final version in Inbox.</a:t>
            </a:r>
            <a:r>
              <a:rPr lang="en-GB" altLang="en-US" sz="1600" b="1" dirty="0"/>
              <a:t> </a:t>
            </a:r>
          </a:p>
          <a:p>
            <a:pPr lvl="3">
              <a:defRPr/>
            </a:pPr>
            <a:r>
              <a:rPr lang="en-GB" sz="1600" dirty="0"/>
              <a:t>Final conclusion before the “last comment deadline</a:t>
            </a:r>
            <a:r>
              <a:rPr lang="en-US" altLang="en-US" sz="1600" dirty="0"/>
              <a:t>”:</a:t>
            </a:r>
            <a:r>
              <a:rPr lang="en-US" altLang="en-US" sz="1600" b="1" dirty="0"/>
              <a:t> </a:t>
            </a:r>
            <a:r>
              <a:rPr lang="en-GB" sz="1600" dirty="0" err="1"/>
              <a:t>Tdoc</a:t>
            </a:r>
            <a:r>
              <a:rPr lang="en-GB" sz="1600" dirty="0"/>
              <a:t> for which the thread includes an explicit “no comment” and does not receive any further </a:t>
            </a:r>
            <a:r>
              <a:rPr lang="en-US" altLang="en-US" sz="1600" dirty="0"/>
              <a:t>question or comment, </a:t>
            </a:r>
            <a:r>
              <a:rPr lang="en-GB" sz="1600" dirty="0"/>
              <a:t>can be declared agreed by the VC </a:t>
            </a:r>
            <a:r>
              <a:rPr lang="en-US" altLang="en-US" sz="1600" dirty="0"/>
              <a:t>at the end of the day assigned to the Tdoc. The VC may also propose a conclusion for a Tdoc at any time to be declared at the next distribution of the </a:t>
            </a:r>
            <a:r>
              <a:rPr lang="en-GB" altLang="en-US" sz="1600" dirty="0"/>
              <a:t>“</a:t>
            </a:r>
            <a:r>
              <a:rPr lang="en-US" altLang="en-US" sz="1600" dirty="0"/>
              <a:t>CH Agenda and Time Plan”. </a:t>
            </a:r>
            <a:endParaRPr lang="en-GB" altLang="en-US" sz="1600" dirty="0"/>
          </a:p>
          <a:p>
            <a:pPr lvl="3">
              <a:defRPr/>
            </a:pPr>
            <a:r>
              <a:rPr lang="en-GB" altLang="en-US" sz="1600" dirty="0"/>
              <a:t>A final version of the “</a:t>
            </a:r>
            <a:r>
              <a:rPr lang="en-US" altLang="en-US" sz="1600" dirty="0"/>
              <a:t>CH Agenda and Time Plan” document</a:t>
            </a:r>
            <a:r>
              <a:rPr lang="en-GB" altLang="en-US" sz="1600" dirty="0"/>
              <a:t> reflecting final status of all Tdocs will be sent out by </a:t>
            </a:r>
            <a:r>
              <a:rPr lang="en-GB" altLang="en-US" sz="1600" dirty="0">
                <a:solidFill>
                  <a:srgbClr val="00B0F0"/>
                </a:solidFill>
              </a:rPr>
              <a:t>Tuesday 18 Oct</a:t>
            </a:r>
            <a:r>
              <a:rPr lang="en-US" sz="1600" dirty="0">
                <a:solidFill>
                  <a:srgbClr val="00B0F0"/>
                </a:solidFill>
              </a:rPr>
              <a:t> 18:00 CEST</a:t>
            </a:r>
          </a:p>
          <a:p>
            <a:pPr lvl="3">
              <a:defRPr/>
            </a:pPr>
            <a:r>
              <a:rPr lang="en-GB" altLang="en-US" sz="1600" dirty="0"/>
              <a:t>All final Tdoc versions shall be uploaded </a:t>
            </a:r>
            <a:r>
              <a:rPr lang="en-GB" sz="1600" b="1" dirty="0">
                <a:solidFill>
                  <a:srgbClr val="FF0000"/>
                </a:solidFill>
              </a:rPr>
              <a:t>in zip format</a:t>
            </a:r>
            <a:r>
              <a:rPr lang="en-GB" sz="1600" dirty="0"/>
              <a:t> </a:t>
            </a:r>
            <a:r>
              <a:rPr lang="en-GB" altLang="en-US" sz="1600" dirty="0"/>
              <a:t>by </a:t>
            </a:r>
            <a:r>
              <a:rPr lang="en-US" altLang="en-US" sz="1600" dirty="0">
                <a:solidFill>
                  <a:srgbClr val="00B0F0"/>
                </a:solidFill>
              </a:rPr>
              <a:t>Wednesday 19 Oct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altLang="en-US" sz="1600" dirty="0">
                <a:solidFill>
                  <a:srgbClr val="00B0F0"/>
                </a:solidFill>
              </a:rPr>
              <a:t>12:00 CEST</a:t>
            </a:r>
            <a:endParaRPr lang="en-US" altLang="en-US" sz="1600" dirty="0">
              <a:solidFill>
                <a:srgbClr val="00B0F0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7C0E167-27A8-4074-BFF6-D13C6C08E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996" y="380406"/>
            <a:ext cx="6827838" cy="498475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OAM </a:t>
            </a:r>
            <a:r>
              <a:rPr lang="en-US" altLang="en-US" dirty="0"/>
              <a:t>Process (1)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E21F0B3E-4109-4026-976F-4FF1D655B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27330"/>
            <a:ext cx="8388350" cy="5487988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Tdoc status</a:t>
            </a:r>
          </a:p>
          <a:p>
            <a:pPr lvl="3">
              <a:defRPr/>
            </a:pPr>
            <a:r>
              <a:rPr lang="en-GB" sz="1600" b="1" dirty="0"/>
              <a:t>The Chair/VC will </a:t>
            </a:r>
            <a:r>
              <a:rPr lang="en-US" sz="1600" b="1" dirty="0"/>
              <a:t>daily </a:t>
            </a:r>
            <a:r>
              <a:rPr lang="en-GB" sz="1600" b="1" dirty="0"/>
              <a:t>capture </a:t>
            </a:r>
            <a:r>
              <a:rPr lang="en-US" sz="1600" b="1" dirty="0"/>
              <a:t>a high-level summary of the status </a:t>
            </a:r>
            <a:r>
              <a:rPr lang="en-US" sz="1600" dirty="0"/>
              <a:t>(e.g. ongoing discussion, any </a:t>
            </a:r>
            <a:r>
              <a:rPr lang="en-US" sz="1600" dirty="0" err="1">
                <a:highlight>
                  <a:srgbClr val="00FF00"/>
                </a:highlight>
              </a:rPr>
              <a:t>prel</a:t>
            </a:r>
            <a:r>
              <a:rPr lang="en-US" sz="1600" dirty="0">
                <a:highlight>
                  <a:srgbClr val="00FF00"/>
                </a:highlight>
              </a:rPr>
              <a:t>. </a:t>
            </a:r>
            <a:r>
              <a:rPr lang="en-US" sz="1600" dirty="0"/>
              <a:t>agreements, no comments for X days since last revision) </a:t>
            </a:r>
            <a:r>
              <a:rPr lang="en-GB" sz="1600" b="1" dirty="0"/>
              <a:t> in two </a:t>
            </a:r>
            <a:r>
              <a:rPr lang="sv-SE" sz="1600" b="1" dirty="0"/>
              <a:t>separate ”Chair notes and conclusions” </a:t>
            </a:r>
            <a:r>
              <a:rPr lang="sv-SE" sz="1600" dirty="0"/>
              <a:t>documents</a:t>
            </a:r>
            <a:r>
              <a:rPr lang="en-GB" sz="1600" dirty="0"/>
              <a:t> (about half of the agenda items in each). Location: “Inbox/Drafts/OAM leadership notes”. These documents will also capture </a:t>
            </a:r>
            <a:r>
              <a:rPr lang="en-GB" altLang="en-US" sz="1600" dirty="0"/>
              <a:t>all conclusions. Final versions shall be uploaded before the closing plenary, and a merged </a:t>
            </a:r>
            <a:r>
              <a:rPr lang="en-GB" sz="1600" dirty="0"/>
              <a:t>version will be produced asap after the meeting.</a:t>
            </a:r>
          </a:p>
          <a:p>
            <a:pPr lvl="3">
              <a:defRPr/>
            </a:pPr>
            <a:r>
              <a:rPr lang="en-US" sz="1600" b="1" dirty="0"/>
              <a:t>Collection of </a:t>
            </a:r>
            <a:r>
              <a:rPr lang="en-US" sz="1600" b="1" dirty="0" err="1">
                <a:highlight>
                  <a:srgbClr val="00FF00"/>
                </a:highlight>
              </a:rPr>
              <a:t>prel</a:t>
            </a:r>
            <a:r>
              <a:rPr lang="en-US" sz="1600" b="1" dirty="0">
                <a:highlight>
                  <a:srgbClr val="00FF00"/>
                </a:highlight>
              </a:rPr>
              <a:t>. </a:t>
            </a:r>
            <a:r>
              <a:rPr lang="en-US" sz="1600" b="1" dirty="0"/>
              <a:t>agreements or </a:t>
            </a:r>
            <a:r>
              <a:rPr lang="en-US" altLang="zh-CN" sz="1600" b="1" dirty="0"/>
              <a:t>potential </a:t>
            </a:r>
            <a:r>
              <a:rPr lang="en-US" sz="1600" b="1" dirty="0"/>
              <a:t>way forward options</a:t>
            </a:r>
            <a:r>
              <a:rPr lang="en-US" sz="1600" dirty="0"/>
              <a:t> could be sent by the coordinators to the exploder, to be captured in the chair notes. </a:t>
            </a:r>
            <a:r>
              <a:rPr lang="en-US" sz="1600" dirty="0">
                <a:highlight>
                  <a:srgbClr val="00FF00"/>
                </a:highlight>
              </a:rPr>
              <a:t>Preliminary agreements</a:t>
            </a:r>
            <a:r>
              <a:rPr lang="en-US" sz="1600" dirty="0"/>
              <a:t> made in conf. calls are also captured in the chair notes.</a:t>
            </a:r>
          </a:p>
          <a:p>
            <a:pPr lvl="3">
              <a:defRPr/>
            </a:pPr>
            <a:r>
              <a:rPr lang="en-GB" altLang="en-US" sz="1600" b="1" dirty="0"/>
              <a:t>The Chair/VC will give out a new Tdoc# for each ‘revised and agreed’ Tdoc (unless it was created during the meeting).</a:t>
            </a:r>
            <a:endParaRPr lang="en-GB" sz="1600" dirty="0"/>
          </a:p>
          <a:p>
            <a:pPr marL="1371600" lvl="3" indent="0">
              <a:buNone/>
              <a:defRPr/>
            </a:pPr>
            <a:endParaRPr lang="en-GB" alt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7C0E167-27A8-4074-BFF6-D13C6C08E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245" y="263441"/>
            <a:ext cx="6827838" cy="498475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OAM </a:t>
            </a:r>
            <a:r>
              <a:rPr lang="en-US" altLang="en-US" dirty="0"/>
              <a:t>Process (2)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E21F0B3E-4109-4026-976F-4FF1D655B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1916"/>
            <a:ext cx="8388350" cy="5487988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Tdoc status</a:t>
            </a:r>
          </a:p>
          <a:p>
            <a:pPr lvl="3">
              <a:defRPr/>
            </a:pPr>
            <a:endParaRPr lang="en-GB" altLang="en-US" sz="1400" dirty="0"/>
          </a:p>
          <a:p>
            <a:pPr lvl="3">
              <a:defRPr/>
            </a:pPr>
            <a:r>
              <a:rPr lang="en-GB" sz="1600" dirty="0">
                <a:highlight>
                  <a:srgbClr val="00FF00"/>
                </a:highlight>
              </a:rPr>
              <a:t>It is allowed to send comments or improvement suggestions on a tdoc at any time before the last revision deadline, and objections at any time before the last comments deadline. However, t</a:t>
            </a:r>
            <a:r>
              <a:rPr lang="en-GB" altLang="en-US" sz="1600" dirty="0">
                <a:highlight>
                  <a:srgbClr val="00FFFF"/>
                </a:highlight>
              </a:rPr>
              <a:t>o avoid “last minute</a:t>
            </a:r>
            <a:r>
              <a:rPr lang="en-GB" altLang="en-US" sz="1600" dirty="0">
                <a:highlight>
                  <a:srgbClr val="008000"/>
                </a:highlight>
              </a:rPr>
              <a:t> </a:t>
            </a:r>
            <a:r>
              <a:rPr lang="en-GB" altLang="en-US" sz="1600" dirty="0">
                <a:highlight>
                  <a:srgbClr val="00FF00"/>
                </a:highlight>
              </a:rPr>
              <a:t>initial comments</a:t>
            </a:r>
            <a:r>
              <a:rPr lang="en-GB" altLang="en-US" sz="1600" dirty="0">
                <a:highlight>
                  <a:srgbClr val="00FFFF"/>
                </a:highlight>
              </a:rPr>
              <a:t>” (which would make it impossible to revise the contribution before the last revision deadline), </a:t>
            </a:r>
            <a:r>
              <a:rPr lang="en-GB" altLang="en-US" sz="1600" dirty="0">
                <a:highlight>
                  <a:srgbClr val="00FF00"/>
                </a:highlight>
              </a:rPr>
              <a:t>thus encouraging the cooperation spirit which is the overall goal</a:t>
            </a:r>
            <a:r>
              <a:rPr lang="en-GB" altLang="en-US" sz="1600" dirty="0">
                <a:highlight>
                  <a:srgbClr val="00FFFF"/>
                </a:highlight>
              </a:rPr>
              <a:t>, </a:t>
            </a:r>
            <a:r>
              <a:rPr lang="en-GB" altLang="en-US" sz="1600" b="1" dirty="0">
                <a:highlight>
                  <a:srgbClr val="00FFFF"/>
                </a:highlight>
              </a:rPr>
              <a:t>all </a:t>
            </a:r>
            <a:r>
              <a:rPr lang="en-GB" altLang="en-US" sz="1600" dirty="0">
                <a:highlight>
                  <a:srgbClr val="00FF00"/>
                </a:highlight>
              </a:rPr>
              <a:t>initial</a:t>
            </a:r>
            <a:r>
              <a:rPr lang="en-GB" altLang="en-US" sz="1600" dirty="0">
                <a:highlight>
                  <a:srgbClr val="008000"/>
                </a:highlight>
              </a:rPr>
              <a:t> </a:t>
            </a:r>
            <a:r>
              <a:rPr lang="en-GB" altLang="en-US" sz="1600" b="1" dirty="0">
                <a:highlight>
                  <a:srgbClr val="00FFFF"/>
                </a:highlight>
              </a:rPr>
              <a:t>comments </a:t>
            </a:r>
            <a:r>
              <a:rPr lang="en-GB" altLang="en-US" sz="1600" dirty="0">
                <a:highlight>
                  <a:srgbClr val="00FFFF"/>
                </a:highlight>
              </a:rPr>
              <a:t>which imply an objection if not addressed agreeably for the commenter</a:t>
            </a:r>
            <a:r>
              <a:rPr lang="en-GB" altLang="en-US" sz="1600" b="1" dirty="0">
                <a:highlight>
                  <a:srgbClr val="00FFFF"/>
                </a:highlight>
              </a:rPr>
              <a:t> </a:t>
            </a:r>
            <a:r>
              <a:rPr lang="en-GB" altLang="en-US" sz="1600" b="1" dirty="0">
                <a:highlight>
                  <a:srgbClr val="FF00FF"/>
                </a:highlight>
              </a:rPr>
              <a:t>should be provided as early as possible but latest</a:t>
            </a:r>
            <a:r>
              <a:rPr lang="en-GB" altLang="en-US" sz="1600" b="1" dirty="0">
                <a:highlight>
                  <a:srgbClr val="00FFFF"/>
                </a:highlight>
              </a:rPr>
              <a:t> by 23.59 CE(S)T the first </a:t>
            </a:r>
            <a:r>
              <a:rPr lang="en-GB" altLang="en-US" sz="1600" b="1" dirty="0">
                <a:highlight>
                  <a:srgbClr val="FF00FF"/>
                </a:highlight>
              </a:rPr>
              <a:t>Thursday</a:t>
            </a:r>
            <a:r>
              <a:rPr lang="en-GB" altLang="en-US" sz="1600" b="1" dirty="0">
                <a:highlight>
                  <a:srgbClr val="00FFFF"/>
                </a:highlight>
              </a:rPr>
              <a:t> of the meeting. </a:t>
            </a:r>
          </a:p>
          <a:p>
            <a:pPr lvl="3">
              <a:defRPr/>
            </a:pPr>
            <a:r>
              <a:rPr lang="en-GB" sz="1600" b="1" dirty="0">
                <a:highlight>
                  <a:srgbClr val="00FFFF"/>
                </a:highlight>
              </a:rPr>
              <a:t>For each Tdoc,</a:t>
            </a:r>
            <a:r>
              <a:rPr lang="en-GB" sz="1600" dirty="0"/>
              <a:t> </a:t>
            </a:r>
            <a:r>
              <a:rPr lang="en-GB" sz="1600" b="1" dirty="0">
                <a:highlight>
                  <a:srgbClr val="FFFF00"/>
                </a:highlight>
              </a:rPr>
              <a:t>if you have remaining comments that are unresolved</a:t>
            </a:r>
            <a:r>
              <a:rPr lang="en-GB" sz="1600" dirty="0">
                <a:highlight>
                  <a:srgbClr val="FFFF00"/>
                </a:highlight>
              </a:rPr>
              <a:t> </a:t>
            </a:r>
            <a:r>
              <a:rPr lang="en-GB" sz="1600" b="1" dirty="0">
                <a:highlight>
                  <a:srgbClr val="FFFF00"/>
                </a:highlight>
              </a:rPr>
              <a:t>after the last revision upload,</a:t>
            </a:r>
            <a:r>
              <a:rPr lang="en-GB" sz="1600" dirty="0">
                <a:highlight>
                  <a:srgbClr val="FFFF00"/>
                </a:highlight>
              </a:rPr>
              <a:t> latest between the deadline for last revision upload and the deadline for last comments, </a:t>
            </a:r>
            <a:r>
              <a:rPr lang="en-GB" sz="1600" b="1" dirty="0">
                <a:highlight>
                  <a:srgbClr val="FFFF00"/>
                </a:highlight>
              </a:rPr>
              <a:t>you must declare an </a:t>
            </a:r>
            <a:r>
              <a:rPr lang="en-GB" sz="1600" b="1" dirty="0">
                <a:highlight>
                  <a:srgbClr val="00FFFF"/>
                </a:highlight>
              </a:rPr>
              <a:t>explicit</a:t>
            </a:r>
            <a:r>
              <a:rPr lang="en-GB" sz="1600" b="1" dirty="0">
                <a:highlight>
                  <a:srgbClr val="FFFF00"/>
                </a:highlight>
              </a:rPr>
              <a:t> objection</a:t>
            </a:r>
            <a:r>
              <a:rPr lang="en-GB" sz="1600" dirty="0">
                <a:highlight>
                  <a:srgbClr val="FFFF00"/>
                </a:highlight>
              </a:rPr>
              <a:t>. </a:t>
            </a:r>
            <a:r>
              <a:rPr lang="en-GB" sz="1600" b="1" dirty="0">
                <a:highlight>
                  <a:srgbClr val="FFFF00"/>
                </a:highlight>
              </a:rPr>
              <a:t>If no </a:t>
            </a:r>
            <a:r>
              <a:rPr lang="en-GB" sz="1600" b="1" dirty="0">
                <a:highlight>
                  <a:srgbClr val="00FFFF"/>
                </a:highlight>
              </a:rPr>
              <a:t>explicit </a:t>
            </a:r>
            <a:r>
              <a:rPr lang="en-GB" sz="1600" b="1" dirty="0">
                <a:highlight>
                  <a:srgbClr val="FFFF00"/>
                </a:highlight>
              </a:rPr>
              <a:t>objections are received after last revision upload and before deadline for last comments, we conclude that the document is agreed/approved (*). </a:t>
            </a:r>
            <a:r>
              <a:rPr lang="en-GB" sz="1600" b="1" dirty="0">
                <a:highlight>
                  <a:srgbClr val="FF00FF"/>
                </a:highlight>
              </a:rPr>
              <a:t>This rule will be strictly applied.</a:t>
            </a:r>
          </a:p>
          <a:p>
            <a:pPr lvl="3">
              <a:defRPr/>
            </a:pPr>
            <a:r>
              <a:rPr lang="en-GB" sz="1600" dirty="0">
                <a:highlight>
                  <a:srgbClr val="00FFFF"/>
                </a:highlight>
              </a:rPr>
              <a:t>(*) This means that also objections received before the deadline for last revision upload are regarded as “final objections” if no further revision was made before the last revision upload deadline </a:t>
            </a:r>
            <a:r>
              <a:rPr lang="en-GB" sz="1600" dirty="0">
                <a:highlight>
                  <a:srgbClr val="00FF00"/>
                </a:highlight>
              </a:rPr>
              <a:t>(unless </a:t>
            </a:r>
            <a:r>
              <a:rPr lang="en-US" sz="1600" dirty="0">
                <a:highlight>
                  <a:srgbClr val="00FF00"/>
                </a:highlight>
              </a:rPr>
              <a:t>some explanation is provided without revision which resolves the concern and the commenter withdraws the objection)</a:t>
            </a:r>
            <a:r>
              <a:rPr lang="en-GB" sz="1600" dirty="0">
                <a:highlight>
                  <a:srgbClr val="00FFFF"/>
                </a:highlight>
              </a:rPr>
              <a:t>.</a:t>
            </a:r>
          </a:p>
          <a:p>
            <a:pPr lvl="3">
              <a:defRPr/>
            </a:pPr>
            <a:endParaRPr lang="en-GB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82210597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7C0E167-27A8-4074-BFF6-D13C6C08E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996" y="380406"/>
            <a:ext cx="6827838" cy="498475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OAM </a:t>
            </a:r>
            <a:r>
              <a:rPr lang="en-US" altLang="en-US" dirty="0"/>
              <a:t>Process (3)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E21F0B3E-4109-4026-976F-4FF1D655B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0012"/>
            <a:ext cx="8388350" cy="5487988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Tdoc status</a:t>
            </a:r>
          </a:p>
          <a:p>
            <a:pPr lvl="3">
              <a:defRPr/>
            </a:pPr>
            <a:endParaRPr lang="en-GB" altLang="en-US" sz="1600" dirty="0"/>
          </a:p>
          <a:p>
            <a:pPr lvl="3">
              <a:defRPr/>
            </a:pPr>
            <a:r>
              <a:rPr lang="en-GB" sz="1600" b="1" dirty="0">
                <a:highlight>
                  <a:srgbClr val="00FFFF"/>
                </a:highlight>
              </a:rPr>
              <a:t>For tdocs with </a:t>
            </a:r>
            <a:r>
              <a:rPr lang="en-GB" sz="1600" b="1" dirty="0">
                <a:highlight>
                  <a:srgbClr val="FF00FF"/>
                </a:highlight>
              </a:rPr>
              <a:t>unresolved comments and/or </a:t>
            </a:r>
            <a:r>
              <a:rPr lang="en-GB" sz="1600" b="1" dirty="0">
                <a:highlight>
                  <a:srgbClr val="00FFFF"/>
                </a:highlight>
              </a:rPr>
              <a:t>explicit objections, instead of “Noted/Not </a:t>
            </a:r>
            <a:r>
              <a:rPr lang="en-GB" sz="1600" b="1">
                <a:highlight>
                  <a:srgbClr val="00FFFF"/>
                </a:highlight>
              </a:rPr>
              <a:t>pursued” </a:t>
            </a:r>
            <a:r>
              <a:rPr lang="en-GB" sz="1600" b="1" dirty="0">
                <a:highlight>
                  <a:srgbClr val="00FFFF"/>
                </a:highlight>
              </a:rPr>
              <a:t>the Chair/VC may also exceptionally conclude “email approval” </a:t>
            </a:r>
            <a:r>
              <a:rPr lang="en-GB" sz="1600" b="1" dirty="0">
                <a:highlight>
                  <a:srgbClr val="FF00FF"/>
                </a:highlight>
              </a:rPr>
              <a:t>in the chair notes before the closing plenary</a:t>
            </a:r>
            <a:r>
              <a:rPr lang="en-GB" sz="1600" b="1" dirty="0">
                <a:highlight>
                  <a:srgbClr val="00FFFF"/>
                </a:highlight>
              </a:rPr>
              <a:t> (if the time before SA deadline allows it, </a:t>
            </a:r>
            <a:r>
              <a:rPr lang="en-GB" sz="1600" b="1" dirty="0">
                <a:highlight>
                  <a:srgbClr val="00FF00"/>
                </a:highlight>
              </a:rPr>
              <a:t>if requested by the author</a:t>
            </a:r>
            <a:r>
              <a:rPr lang="en-GB" sz="1600" b="1" dirty="0">
                <a:highlight>
                  <a:srgbClr val="00FFFF"/>
                </a:highlight>
              </a:rPr>
              <a:t> </a:t>
            </a:r>
            <a:r>
              <a:rPr lang="en-GB" sz="1600" b="1" dirty="0">
                <a:highlight>
                  <a:srgbClr val="FF00FF"/>
                </a:highlight>
              </a:rPr>
              <a:t>and if the remaining issues seem relatively easy to address and agree on)</a:t>
            </a:r>
            <a:r>
              <a:rPr lang="en-GB" sz="1600" b="1" dirty="0">
                <a:highlight>
                  <a:srgbClr val="00FFFF"/>
                </a:highlight>
              </a:rPr>
              <a:t>. </a:t>
            </a:r>
          </a:p>
          <a:p>
            <a:pPr lvl="3">
              <a:defRPr/>
            </a:pPr>
            <a:r>
              <a:rPr lang="en-GB" sz="1600" dirty="0"/>
              <a:t>Editorial modifications are still allowed to be included in the final agreed version if the group agrees.</a:t>
            </a:r>
            <a:r>
              <a:rPr lang="en-GB" sz="1600" dirty="0">
                <a:highlight>
                  <a:srgbClr val="FFFF00"/>
                </a:highlight>
              </a:rPr>
              <a:t> </a:t>
            </a:r>
            <a:endParaRPr lang="en-GB" altLang="en-US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5523931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FB3E1-049F-417C-AA01-EBF5B2FC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Reading guidelines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14D2E-1A48-464A-87B5-DD39DCD6F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454150"/>
            <a:ext cx="7402449" cy="4830763"/>
          </a:xfrm>
        </p:spPr>
        <p:txBody>
          <a:bodyPr/>
          <a:lstStyle/>
          <a:p>
            <a:r>
              <a:rPr lang="en-US" alt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Updates since last meeting (except dates/times/meeting numbers and editorials) are highlighted in </a:t>
            </a:r>
            <a:r>
              <a:rPr lang="en-US" altLang="en-US" sz="1600" i="1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blue </a:t>
            </a:r>
          </a:p>
          <a:p>
            <a:r>
              <a:rPr lang="en-GB" altLang="en-US" sz="1600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 blue font</a:t>
            </a:r>
            <a:r>
              <a:rPr lang="en-GB" alt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indicates information specific to this meeting, such as deadline date/time</a:t>
            </a:r>
          </a:p>
          <a:p>
            <a:r>
              <a:rPr lang="en-US" alt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Items for special attention are highlighted in </a:t>
            </a:r>
            <a:r>
              <a:rPr lang="en-US" altLang="en-US" sz="16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yellow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5615629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1BC5C4A-EB09-4D22-8FF3-EEA9ABBC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105" y="409220"/>
            <a:ext cx="6829425" cy="498475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General meeting info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90DF324-10B6-49D0-8E30-DD5F42B84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825" y="1012371"/>
            <a:ext cx="8388350" cy="5602185"/>
          </a:xfrm>
        </p:spPr>
        <p:txBody>
          <a:bodyPr/>
          <a:lstStyle/>
          <a:p>
            <a:pPr lvl="1">
              <a:defRPr/>
            </a:pPr>
            <a:r>
              <a:rPr lang="sv-SE" altLang="en-US" sz="2000" b="1" dirty="0"/>
              <a:t>Scope</a:t>
            </a:r>
            <a:r>
              <a:rPr lang="sv-SE" altLang="en-US" sz="2000" dirty="0"/>
              <a:t>: </a:t>
            </a:r>
            <a:r>
              <a:rPr lang="sv-SE" altLang="en-US" sz="1800" dirty="0"/>
              <a:t>According to the agenda in </a:t>
            </a:r>
            <a:r>
              <a:rPr lang="en-GB" sz="1800" b="1" dirty="0">
                <a:solidFill>
                  <a:srgbClr val="00B0F0"/>
                </a:solidFill>
              </a:rPr>
              <a:t>S5-215000. </a:t>
            </a:r>
          </a:p>
          <a:p>
            <a:pPr lvl="1">
              <a:defRPr/>
            </a:pPr>
            <a:r>
              <a:rPr lang="en-GB" altLang="en-US" sz="1800" dirty="0"/>
              <a:t>The meeting type is ad-hoc, meaning that this meeting will not count for voting powers but MCC strongly encourages delegates to register their participation.</a:t>
            </a:r>
          </a:p>
          <a:p>
            <a:pPr lvl="1">
              <a:defRPr/>
            </a:pPr>
            <a:r>
              <a:rPr lang="en-GB" altLang="en-US" sz="1800" dirty="0"/>
              <a:t>The electronic meeting has </a:t>
            </a:r>
            <a:r>
              <a:rPr lang="en-GB" altLang="en-US" sz="1800" b="1" dirty="0"/>
              <a:t>full SA5 decision power</a:t>
            </a:r>
          </a:p>
          <a:p>
            <a:pPr lvl="1">
              <a:defRPr/>
            </a:pPr>
            <a:r>
              <a:rPr lang="en-GB" sz="1800" dirty="0"/>
              <a:t>Please remember that </a:t>
            </a:r>
            <a:r>
              <a:rPr lang="en-GB" sz="1800" dirty="0">
                <a:highlight>
                  <a:srgbClr val="FFFF00"/>
                </a:highlight>
              </a:rPr>
              <a:t>you need to register to be allowed to join the meeting </a:t>
            </a:r>
            <a:r>
              <a:rPr lang="en-GB" sz="1800" dirty="0"/>
              <a:t>and send comments</a:t>
            </a:r>
            <a:endParaRPr lang="en-GB" altLang="en-US" sz="1800" dirty="0"/>
          </a:p>
          <a:p>
            <a:pPr lvl="1">
              <a:defRPr/>
            </a:pPr>
            <a:r>
              <a:rPr lang="en-GB" altLang="en-US" sz="1800" b="1" dirty="0"/>
              <a:t>Latest draft TS/TR update</a:t>
            </a:r>
            <a:r>
              <a:rPr lang="en-GB" altLang="en-US" sz="1800" dirty="0"/>
              <a:t> for email approval after the E-meeting will be done as usual. Deadlines for email approval will be announced in the email approval status document.</a:t>
            </a:r>
          </a:p>
          <a:p>
            <a:pPr lvl="1">
              <a:defRPr/>
            </a:pPr>
            <a:r>
              <a:rPr lang="en-GB" altLang="en-US" sz="1800" b="1" dirty="0"/>
              <a:t>LSs </a:t>
            </a:r>
            <a:r>
              <a:rPr lang="en-US" altLang="zh-CN" sz="1800" dirty="0"/>
              <a:t>(the incoming LS can be found in </a:t>
            </a:r>
            <a:r>
              <a:rPr lang="en-GB" altLang="zh-CN" sz="18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https://www.3gpp.org/Liaisons/Incoming_LSs/S5-meeting.htm</a:t>
            </a:r>
            <a:r>
              <a:rPr lang="en-US" altLang="zh-CN" sz="1800" dirty="0"/>
              <a:t>) :</a:t>
            </a:r>
            <a:endParaRPr lang="en-GB" altLang="en-US" sz="1800" b="1" dirty="0"/>
          </a:p>
          <a:p>
            <a:pPr lvl="3"/>
            <a:r>
              <a:rPr lang="en-US" sz="1800" dirty="0"/>
              <a:t>LSs which have a proposed reply related to one of the agenda items, uploaded in time, will be treated</a:t>
            </a:r>
          </a:p>
          <a:p>
            <a:pPr lvl="3"/>
            <a:r>
              <a:rPr lang="en-US" sz="1800" dirty="0"/>
              <a:t>All other LSs are postponed to the next SA5 meeting unless specific exception agreed by the group</a:t>
            </a:r>
            <a:endParaRPr lang="en-GB" sz="1800" dirty="0"/>
          </a:p>
          <a:p>
            <a:pPr lvl="3"/>
            <a:endParaRPr lang="en-GB" altLang="en-US" sz="1800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GB" altLang="en-US" sz="2000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CEC5244-1FBE-4707-BA18-203DCFBE2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928" y="431426"/>
            <a:ext cx="6827838" cy="498475"/>
          </a:xfrm>
        </p:spPr>
        <p:txBody>
          <a:bodyPr/>
          <a:lstStyle/>
          <a:p>
            <a:r>
              <a:rPr lang="en-US" altLang="zh-CN" dirty="0"/>
              <a:t>SA5</a:t>
            </a:r>
            <a:r>
              <a:rPr lang="en-US" altLang="zh-CN" dirty="0">
                <a:solidFill>
                  <a:srgbClr val="7030A0"/>
                </a:solidFill>
              </a:rPr>
              <a:t> </a:t>
            </a:r>
            <a:r>
              <a:rPr lang="en-US" altLang="zh-CN" dirty="0">
                <a:solidFill>
                  <a:srgbClr val="72AF2F"/>
                </a:solidFill>
              </a:rPr>
              <a:t> </a:t>
            </a:r>
            <a:r>
              <a:rPr lang="en-US" altLang="en-US" dirty="0"/>
              <a:t>Timelines (1)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5FC3D26-6967-4E55-9DEF-BA9580F34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10" y="1426344"/>
            <a:ext cx="8484970" cy="5240338"/>
          </a:xfrm>
        </p:spPr>
        <p:txBody>
          <a:bodyPr/>
          <a:lstStyle/>
          <a:p>
            <a:pPr lvl="1"/>
            <a:r>
              <a:rPr lang="en-US" altLang="en-US" sz="2000" dirty="0"/>
              <a:t>E-meeting to run from </a:t>
            </a:r>
            <a:r>
              <a:rPr lang="en-US" altLang="en-US" sz="2000" dirty="0">
                <a:solidFill>
                  <a:srgbClr val="00B0F0"/>
                </a:solidFill>
              </a:rPr>
              <a:t>11 to 20 October 2021</a:t>
            </a:r>
          </a:p>
          <a:p>
            <a:pPr lvl="2"/>
            <a:r>
              <a:rPr lang="en-US" altLang="en-US" sz="1800" dirty="0"/>
              <a:t>3GPP portal will show these meeting dates</a:t>
            </a:r>
          </a:p>
          <a:p>
            <a:pPr lvl="2"/>
            <a:r>
              <a:rPr lang="en-US" altLang="en-US" sz="1800" dirty="0"/>
              <a:t>3GPP portal has updated document templates</a:t>
            </a:r>
          </a:p>
          <a:p>
            <a:pPr lvl="1"/>
            <a:r>
              <a:rPr lang="en-US" altLang="en-US" sz="2000" dirty="0"/>
              <a:t>Deadlines:</a:t>
            </a:r>
          </a:p>
          <a:p>
            <a:pPr lvl="2"/>
            <a:r>
              <a:rPr lang="en-US" altLang="en-US" sz="1800" dirty="0"/>
              <a:t>Tdoc submission: </a:t>
            </a:r>
            <a:r>
              <a:rPr lang="en-GB" sz="1800" dirty="0">
                <a:solidFill>
                  <a:srgbClr val="00B0F0"/>
                </a:solidFill>
              </a:rPr>
              <a:t>Friday 1 Oct </a:t>
            </a:r>
            <a:r>
              <a:rPr lang="en-US" altLang="en-US" sz="1800" dirty="0">
                <a:solidFill>
                  <a:srgbClr val="00B0F0"/>
                </a:solidFill>
              </a:rPr>
              <a:t> </a:t>
            </a:r>
            <a:r>
              <a:rPr lang="en-GB" altLang="en-US" sz="1800" dirty="0">
                <a:solidFill>
                  <a:srgbClr val="00B0F0"/>
                </a:solidFill>
              </a:rPr>
              <a:t>23:59 </a:t>
            </a:r>
            <a:r>
              <a:rPr lang="en-US" altLang="en-US" sz="1800" dirty="0">
                <a:solidFill>
                  <a:srgbClr val="00B0F0"/>
                </a:solidFill>
                <a:highlight>
                  <a:srgbClr val="FFFF00"/>
                </a:highlight>
              </a:rPr>
              <a:t>GMT</a:t>
            </a:r>
            <a:endParaRPr lang="en-GB" altLang="en-US" sz="1800" dirty="0">
              <a:highlight>
                <a:srgbClr val="FFFF00"/>
              </a:highlight>
            </a:endParaRPr>
          </a:p>
          <a:p>
            <a:pPr lvl="2"/>
            <a:r>
              <a:rPr lang="en-US" altLang="en-US" sz="1800" dirty="0"/>
              <a:t>Tdoc reservation: </a:t>
            </a:r>
            <a:r>
              <a:rPr lang="en-GB" sz="1800" dirty="0">
                <a:solidFill>
                  <a:srgbClr val="00B0F0"/>
                </a:solidFill>
              </a:rPr>
              <a:t>Monday 4 Oct</a:t>
            </a:r>
            <a:r>
              <a:rPr lang="en-GB" altLang="en-US" sz="1800" dirty="0">
                <a:solidFill>
                  <a:srgbClr val="00B0F0"/>
                </a:solidFill>
              </a:rPr>
              <a:t> 23:59 </a:t>
            </a:r>
            <a:r>
              <a:rPr lang="en-US" altLang="en-US" sz="1800" dirty="0">
                <a:solidFill>
                  <a:srgbClr val="00B0F0"/>
                </a:solidFill>
                <a:highlight>
                  <a:srgbClr val="FFFF00"/>
                </a:highlight>
              </a:rPr>
              <a:t>GMT</a:t>
            </a:r>
          </a:p>
          <a:p>
            <a:pPr lvl="1"/>
            <a:r>
              <a:rPr lang="en-US" altLang="en-US" sz="2000" dirty="0" err="1"/>
              <a:t>AgendaWithTdocAllocation</a:t>
            </a:r>
            <a:r>
              <a:rPr lang="en-US" altLang="en-US" sz="2000" dirty="0"/>
              <a:t> should be sent out by MCC in the week </a:t>
            </a:r>
            <a:r>
              <a:rPr lang="sv-SE" altLang="en-US" sz="2000" dirty="0"/>
              <a:t>before the meeting starts</a:t>
            </a:r>
            <a:endParaRPr lang="en-US" altLang="en-US" sz="2000" dirty="0"/>
          </a:p>
          <a:p>
            <a:pPr lvl="1"/>
            <a:r>
              <a:rPr lang="en-US" altLang="en-US" sz="2000" dirty="0"/>
              <a:t>Start of E-meeting </a:t>
            </a:r>
            <a:r>
              <a:rPr lang="en-US" altLang="en-US" sz="2000" dirty="0">
                <a:solidFill>
                  <a:srgbClr val="00B0F0"/>
                </a:solidFill>
              </a:rPr>
              <a:t>Monday </a:t>
            </a:r>
            <a:r>
              <a:rPr lang="sv-SE" altLang="en-US" sz="2000" dirty="0">
                <a:solidFill>
                  <a:srgbClr val="00B0F0"/>
                </a:solidFill>
              </a:rPr>
              <a:t>11 October </a:t>
            </a:r>
            <a:r>
              <a:rPr lang="en-US" altLang="en-US" sz="2000" dirty="0">
                <a:solidFill>
                  <a:srgbClr val="00B0F0"/>
                </a:solidFill>
              </a:rPr>
              <a:t>09:00 CEST</a:t>
            </a:r>
          </a:p>
          <a:p>
            <a:pPr lvl="1"/>
            <a:r>
              <a:rPr lang="en-US" altLang="en-US" sz="2000" dirty="0"/>
              <a:t>Opening SA5 plenary (conf. call): </a:t>
            </a:r>
            <a:r>
              <a:rPr lang="en-US" altLang="en-US" sz="2000" dirty="0">
                <a:solidFill>
                  <a:srgbClr val="00B0F0"/>
                </a:solidFill>
              </a:rPr>
              <a:t>Monday </a:t>
            </a:r>
            <a:r>
              <a:rPr lang="sv-SE" altLang="en-US" sz="2000" dirty="0">
                <a:solidFill>
                  <a:srgbClr val="00B0F0"/>
                </a:solidFill>
              </a:rPr>
              <a:t>11 October </a:t>
            </a:r>
            <a:r>
              <a:rPr lang="en-US" altLang="en-US" sz="2000" dirty="0">
                <a:solidFill>
                  <a:srgbClr val="00B0F0"/>
                </a:solidFill>
              </a:rPr>
              <a:t>15:00-17:00 CEST </a:t>
            </a:r>
            <a:endParaRPr lang="en-US" altLang="en-US" sz="2000" dirty="0"/>
          </a:p>
          <a:p>
            <a:pPr lvl="1"/>
            <a:r>
              <a:rPr lang="en-US" altLang="en-US" sz="2000" dirty="0"/>
              <a:t>Closing SA5 plenary (conf. call) </a:t>
            </a:r>
            <a:r>
              <a:rPr lang="en-US" altLang="en-US" sz="2000" dirty="0">
                <a:solidFill>
                  <a:srgbClr val="00B0F0"/>
                </a:solidFill>
              </a:rPr>
              <a:t>Wednesday 20 October 15:00-18:00 CEST</a:t>
            </a:r>
            <a:endParaRPr lang="en-US" altLang="en-US" sz="2000" dirty="0"/>
          </a:p>
          <a:p>
            <a:pPr lvl="1"/>
            <a:r>
              <a:rPr lang="en-US" altLang="en-US" sz="2000" dirty="0"/>
              <a:t>End of E-meeting: At the end of Closing SA5 plenary </a:t>
            </a:r>
            <a:endParaRPr lang="en-US" altLang="en-US" sz="2000" dirty="0">
              <a:solidFill>
                <a:srgbClr val="00B0F0"/>
              </a:solidFill>
            </a:endParaRPr>
          </a:p>
          <a:p>
            <a:pPr lvl="1"/>
            <a:r>
              <a:rPr lang="en-GB" sz="2000" dirty="0"/>
              <a:t>All </a:t>
            </a:r>
            <a:r>
              <a:rPr lang="en-GB" sz="2000" dirty="0">
                <a:highlight>
                  <a:srgbClr val="FFFF00"/>
                </a:highlight>
              </a:rPr>
              <a:t>final Tdoc versions</a:t>
            </a:r>
            <a:r>
              <a:rPr lang="en-GB" sz="2000" dirty="0"/>
              <a:t> shall be uploaded </a:t>
            </a:r>
            <a:r>
              <a:rPr lang="en-GB" sz="2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zip format</a:t>
            </a:r>
            <a:r>
              <a:rPr lang="en-GB" sz="24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altLang="en-US" sz="2000" b="1" dirty="0">
                <a:highlight>
                  <a:srgbClr val="FFFF00"/>
                </a:highlight>
              </a:rPr>
              <a:t>by the author to the Inbox</a:t>
            </a:r>
            <a:r>
              <a:rPr lang="en-GB" altLang="en-US" sz="2000" dirty="0"/>
              <a:t> folder (not the Drafts folder) </a:t>
            </a:r>
            <a:r>
              <a:rPr lang="en-GB" sz="2000" dirty="0"/>
              <a:t>by </a:t>
            </a:r>
            <a:r>
              <a:rPr lang="en-US" altLang="en-US" sz="2000" dirty="0">
                <a:solidFill>
                  <a:srgbClr val="00B0F0"/>
                </a:solidFill>
              </a:rPr>
              <a:t>Wednesday 20 Oct </a:t>
            </a:r>
            <a:r>
              <a:rPr lang="en-GB" sz="2000" dirty="0">
                <a:solidFill>
                  <a:srgbClr val="00B0F0"/>
                </a:solidFill>
              </a:rPr>
              <a:t>19:00 CEST</a:t>
            </a:r>
            <a:endParaRPr lang="en-US" alt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CEC5244-1FBE-4707-BA18-203DCFBE2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605" y="555862"/>
            <a:ext cx="6827838" cy="498475"/>
          </a:xfrm>
        </p:spPr>
        <p:txBody>
          <a:bodyPr/>
          <a:lstStyle/>
          <a:p>
            <a:r>
              <a:rPr lang="en-US" altLang="en-US" dirty="0"/>
              <a:t>OAM and CH Timelines (2)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5FC3D26-6967-4E55-9DEF-BA9580F34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05" y="1316872"/>
            <a:ext cx="8388350" cy="5240338"/>
          </a:xfrm>
        </p:spPr>
        <p:txBody>
          <a:bodyPr/>
          <a:lstStyle/>
          <a:p>
            <a:pPr lvl="1"/>
            <a:r>
              <a:rPr lang="en-US" altLang="en-US" sz="2000" dirty="0"/>
              <a:t>Start of OAM E-meeting</a:t>
            </a:r>
            <a:r>
              <a:rPr lang="en-US" altLang="en-US" sz="2000" dirty="0">
                <a:solidFill>
                  <a:srgbClr val="00B0F0"/>
                </a:solidFill>
              </a:rPr>
              <a:t>: Monday </a:t>
            </a:r>
            <a:r>
              <a:rPr lang="sv-SE" altLang="en-US" sz="2000" dirty="0">
                <a:solidFill>
                  <a:srgbClr val="00B0F0"/>
                </a:solidFill>
              </a:rPr>
              <a:t>11 Oct</a:t>
            </a:r>
            <a:r>
              <a:rPr lang="fr-FR" altLang="en-US" sz="2000" dirty="0">
                <a:solidFill>
                  <a:srgbClr val="00B0F0"/>
                </a:solidFill>
              </a:rPr>
              <a:t> </a:t>
            </a:r>
            <a:r>
              <a:rPr lang="en-US" altLang="en-US" sz="2000" dirty="0">
                <a:solidFill>
                  <a:srgbClr val="00B0F0"/>
                </a:solidFill>
              </a:rPr>
              <a:t>9:00 CEST</a:t>
            </a:r>
          </a:p>
          <a:p>
            <a:pPr lvl="1"/>
            <a:r>
              <a:rPr lang="en-US" altLang="en-US" sz="2000" dirty="0"/>
              <a:t>Start of CH E-meeting: </a:t>
            </a:r>
            <a:r>
              <a:rPr lang="en-US" altLang="en-US" sz="2000" dirty="0">
                <a:solidFill>
                  <a:srgbClr val="00B0F0"/>
                </a:solidFill>
              </a:rPr>
              <a:t>Tuesday </a:t>
            </a:r>
            <a:r>
              <a:rPr lang="sv-SE" altLang="en-US" sz="2000" dirty="0">
                <a:solidFill>
                  <a:srgbClr val="00B0F0"/>
                </a:solidFill>
              </a:rPr>
              <a:t>12 Oct</a:t>
            </a:r>
            <a:r>
              <a:rPr lang="fr-FR" altLang="en-US" sz="2000" dirty="0">
                <a:solidFill>
                  <a:srgbClr val="00B0F0"/>
                </a:solidFill>
              </a:rPr>
              <a:t> </a:t>
            </a:r>
            <a:r>
              <a:rPr lang="en-US" altLang="en-US" sz="2000" dirty="0">
                <a:solidFill>
                  <a:srgbClr val="00B0F0"/>
                </a:solidFill>
              </a:rPr>
              <a:t>9:00 CEST</a:t>
            </a:r>
            <a:endParaRPr lang="en-US" altLang="en-US" sz="2000" dirty="0">
              <a:solidFill>
                <a:srgbClr val="00B0F0"/>
              </a:solidFill>
              <a:highlight>
                <a:srgbClr val="FF00FF"/>
              </a:highlight>
            </a:endParaRPr>
          </a:p>
          <a:p>
            <a:pPr lvl="1"/>
            <a:r>
              <a:rPr lang="en-US" altLang="en-US" sz="2000" b="1" dirty="0">
                <a:highlight>
                  <a:srgbClr val="FFFF00"/>
                </a:highlight>
              </a:rPr>
              <a:t>Last revision upload: </a:t>
            </a:r>
          </a:p>
          <a:p>
            <a:pPr lvl="2"/>
            <a:r>
              <a:rPr lang="en-US" altLang="en-US" sz="1800" dirty="0">
                <a:solidFill>
                  <a:srgbClr val="00B0F0"/>
                </a:solidFill>
                <a:highlight>
                  <a:srgbClr val="FF00FF"/>
                </a:highlight>
              </a:rPr>
              <a:t>SA5-level and </a:t>
            </a:r>
            <a:r>
              <a:rPr lang="en-US" altLang="en-US" sz="1800" dirty="0">
                <a:solidFill>
                  <a:srgbClr val="00B0F0"/>
                </a:solidFill>
              </a:rPr>
              <a:t>OAM tdocs: </a:t>
            </a:r>
            <a:r>
              <a:rPr lang="en-US" altLang="en-US" sz="1800" b="1" dirty="0">
                <a:solidFill>
                  <a:srgbClr val="00B0F0"/>
                </a:solidFill>
              </a:rPr>
              <a:t>Tuesday 19 Oct 12:00 CEST</a:t>
            </a:r>
          </a:p>
          <a:p>
            <a:pPr lvl="2"/>
            <a:r>
              <a:rPr lang="en-US" sz="1800" dirty="0">
                <a:solidFill>
                  <a:srgbClr val="00B0F0"/>
                </a:solidFill>
              </a:rPr>
              <a:t>CH tdocs: </a:t>
            </a:r>
            <a:r>
              <a:rPr lang="en-US" sz="1800" b="1" dirty="0">
                <a:solidFill>
                  <a:srgbClr val="00B0F0"/>
                </a:solidFill>
              </a:rPr>
              <a:t>Monday 18 Oct 18:00 CEST </a:t>
            </a:r>
            <a:endParaRPr lang="en-US" altLang="en-US" sz="1800" b="1" dirty="0">
              <a:solidFill>
                <a:srgbClr val="00B0F0"/>
              </a:solidFill>
            </a:endParaRPr>
          </a:p>
          <a:p>
            <a:pPr lvl="1"/>
            <a:r>
              <a:rPr lang="en-US" altLang="en-US" sz="2000" b="1" dirty="0">
                <a:highlight>
                  <a:srgbClr val="FFFF00"/>
                </a:highlight>
              </a:rPr>
              <a:t>Last comments: </a:t>
            </a:r>
          </a:p>
          <a:p>
            <a:pPr lvl="2"/>
            <a:r>
              <a:rPr lang="en-US" altLang="en-US" sz="1800" dirty="0">
                <a:solidFill>
                  <a:srgbClr val="00B0F0"/>
                </a:solidFill>
                <a:highlight>
                  <a:srgbClr val="FF00FF"/>
                </a:highlight>
              </a:rPr>
              <a:t>SA5-level and </a:t>
            </a:r>
            <a:r>
              <a:rPr lang="en-US" altLang="en-US" sz="1800" dirty="0">
                <a:solidFill>
                  <a:srgbClr val="00B0F0"/>
                </a:solidFill>
              </a:rPr>
              <a:t>OAM tdocs: </a:t>
            </a:r>
            <a:r>
              <a:rPr lang="en-US" altLang="en-US" sz="1800" b="1" dirty="0">
                <a:solidFill>
                  <a:srgbClr val="00B0F0"/>
                </a:solidFill>
              </a:rPr>
              <a:t>Tuesday 19 Oct 23:59 CEST</a:t>
            </a:r>
          </a:p>
          <a:p>
            <a:pPr lvl="2"/>
            <a:r>
              <a:rPr lang="en-US" sz="1800" dirty="0">
                <a:solidFill>
                  <a:srgbClr val="00B0F0"/>
                </a:solidFill>
              </a:rPr>
              <a:t>CH</a:t>
            </a:r>
            <a:r>
              <a:rPr lang="en-US" altLang="en-US" sz="1800" dirty="0">
                <a:solidFill>
                  <a:srgbClr val="00B0F0"/>
                </a:solidFill>
              </a:rPr>
              <a:t> tdocs</a:t>
            </a:r>
            <a:r>
              <a:rPr lang="en-US" sz="1800" dirty="0">
                <a:solidFill>
                  <a:srgbClr val="00B0F0"/>
                </a:solidFill>
              </a:rPr>
              <a:t>: </a:t>
            </a:r>
            <a:r>
              <a:rPr lang="en-US" sz="1800" b="1" dirty="0">
                <a:solidFill>
                  <a:srgbClr val="00B0F0"/>
                </a:solidFill>
              </a:rPr>
              <a:t>Tuesday 19 Oct 8:00 CEST</a:t>
            </a:r>
            <a:endParaRPr lang="en-US" altLang="en-US" sz="1800" b="1" dirty="0">
              <a:solidFill>
                <a:srgbClr val="00B0F0"/>
              </a:solidFill>
            </a:endParaRPr>
          </a:p>
          <a:p>
            <a:pPr lvl="1"/>
            <a:r>
              <a:rPr lang="en-US" altLang="en-US" sz="2000" dirty="0"/>
              <a:t>End of OAM E-meeting: </a:t>
            </a:r>
            <a:r>
              <a:rPr lang="en-US" altLang="en-US" sz="2000" dirty="0">
                <a:solidFill>
                  <a:srgbClr val="00B0F0"/>
                </a:solidFill>
              </a:rPr>
              <a:t>Wednesday 20 Oct 14:00 CEST</a:t>
            </a:r>
          </a:p>
          <a:p>
            <a:pPr lvl="1"/>
            <a:r>
              <a:rPr lang="en-US" altLang="en-US" sz="2000" dirty="0"/>
              <a:t>Closing CH Plenary conf call: </a:t>
            </a:r>
            <a:r>
              <a:rPr lang="en-US" altLang="en-US" sz="2000" dirty="0">
                <a:solidFill>
                  <a:srgbClr val="00B0F0"/>
                </a:solidFill>
              </a:rPr>
              <a:t>Tuesday 19 Oct 15:00-17:00 CEST</a:t>
            </a:r>
          </a:p>
          <a:p>
            <a:pPr lvl="1"/>
            <a:r>
              <a:rPr lang="en-US" altLang="en-US" sz="2000" dirty="0"/>
              <a:t>End of CH E-meeting:</a:t>
            </a:r>
            <a:r>
              <a:rPr lang="en-US" altLang="en-US" sz="2000" dirty="0">
                <a:solidFill>
                  <a:srgbClr val="00B0F0"/>
                </a:solidFill>
              </a:rPr>
              <a:t> Tuesday 19 Oct 17:00 CEST</a:t>
            </a:r>
            <a:endParaRPr lang="en-US" altLang="en-US" sz="2000" dirty="0">
              <a:solidFill>
                <a:srgbClr val="00B0F0"/>
              </a:solidFill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4943636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0A31445-2510-4393-8072-E68E3899D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97" y="165099"/>
            <a:ext cx="6827837" cy="498475"/>
          </a:xfrm>
        </p:spPr>
        <p:txBody>
          <a:bodyPr/>
          <a:lstStyle/>
          <a:p>
            <a:r>
              <a:rPr lang="en-US" altLang="en-US" dirty="0"/>
              <a:t>Process (1)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D0449A2-FDED-442C-8DB5-3A11D0D30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39" y="802047"/>
            <a:ext cx="8522657" cy="6194426"/>
          </a:xfrm>
        </p:spPr>
        <p:txBody>
          <a:bodyPr/>
          <a:lstStyle/>
          <a:p>
            <a:pPr lvl="1"/>
            <a:r>
              <a:rPr lang="en-GB" altLang="en-US" sz="1600" dirty="0"/>
              <a:t>Submission of input contributions</a:t>
            </a:r>
          </a:p>
          <a:p>
            <a:pPr lvl="2"/>
            <a:r>
              <a:rPr lang="en-GB" altLang="en-US" sz="1600" dirty="0"/>
              <a:t>Normal 3GU-based initial Tdoc reservation and submission until the deadline. </a:t>
            </a:r>
            <a:r>
              <a:rPr lang="en-GB" altLang="en-US" sz="1600" dirty="0" err="1"/>
              <a:t>Tdocs</a:t>
            </a:r>
            <a:r>
              <a:rPr lang="en-GB" altLang="en-US" sz="1600" dirty="0"/>
              <a:t> will be available on the 3GPP server as in the case of a regular meeting.</a:t>
            </a:r>
          </a:p>
          <a:p>
            <a:pPr lvl="2"/>
            <a:r>
              <a:rPr lang="en-GB" altLang="en-US" sz="1600" dirty="0" err="1"/>
              <a:t>Tdocs</a:t>
            </a:r>
            <a:r>
              <a:rPr lang="en-GB" altLang="en-US" sz="1600" dirty="0"/>
              <a:t> submitted that are not part of the agreed scope will be withdrawn.</a:t>
            </a:r>
          </a:p>
          <a:p>
            <a:pPr lvl="2"/>
            <a:r>
              <a:rPr lang="en-GB" altLang="en-US" sz="1600" b="1" dirty="0"/>
              <a:t>Late </a:t>
            </a:r>
            <a:r>
              <a:rPr lang="en-GB" altLang="en-US" sz="1600" b="1" dirty="0" err="1"/>
              <a:t>tdocs</a:t>
            </a:r>
            <a:r>
              <a:rPr lang="en-GB" altLang="en-US" sz="1600" b="1" dirty="0"/>
              <a:t> (uploaded after the deadline) will normally not be treated. The leadership will decide if any late tdoc is to be exceptionally treated. Everybody has the right to object to such a tdoc being agreed due to too limited time to review it properly.</a:t>
            </a:r>
            <a:endParaRPr lang="en-GB" altLang="en-US" sz="1600" dirty="0"/>
          </a:p>
          <a:p>
            <a:pPr lvl="1"/>
            <a:r>
              <a:rPr lang="en-GB" altLang="en-US" sz="1600" dirty="0"/>
              <a:t>Start of the E-meeting</a:t>
            </a:r>
          </a:p>
          <a:p>
            <a:pPr lvl="2"/>
            <a:r>
              <a:rPr lang="en-GB" altLang="en-US" sz="1600" b="1" dirty="0"/>
              <a:t>Start of the SA5 E-meeting </a:t>
            </a:r>
            <a:r>
              <a:rPr lang="en-GB" altLang="en-US" sz="1600" dirty="0"/>
              <a:t>will be announced by the SA5 Chair on the General SA5 exploder – declaring the IPR &amp; antitrust statements.</a:t>
            </a:r>
          </a:p>
          <a:p>
            <a:pPr lvl="1"/>
            <a:r>
              <a:rPr lang="en-GB" altLang="en-US" sz="1600" dirty="0"/>
              <a:t>Start of the </a:t>
            </a:r>
            <a:r>
              <a:rPr lang="en-GB" sz="1600" dirty="0"/>
              <a:t>email </a:t>
            </a:r>
            <a:r>
              <a:rPr lang="en-GB" altLang="en-US" sz="1600" dirty="0"/>
              <a:t>threads </a:t>
            </a:r>
          </a:p>
          <a:p>
            <a:pPr lvl="2"/>
            <a:r>
              <a:rPr lang="en-GB" altLang="en-US" sz="1600" b="1" dirty="0"/>
              <a:t>All </a:t>
            </a:r>
            <a:r>
              <a:rPr lang="en-GB" sz="1600" b="1" dirty="0"/>
              <a:t>email OAM/CH threads can be started after the OAM/CH opening message sent out by the SA5 Vice chairs.</a:t>
            </a:r>
            <a:r>
              <a:rPr lang="en-GB" sz="1600" dirty="0"/>
              <a:t> This email will include the title of each thread. </a:t>
            </a:r>
            <a:r>
              <a:rPr lang="en-US" sz="1600" dirty="0"/>
              <a:t>After this email, delegates could start commenting anytime.</a:t>
            </a:r>
            <a:endParaRPr lang="en-GB" altLang="en-US" sz="1600" dirty="0"/>
          </a:p>
          <a:p>
            <a:pPr lvl="2"/>
            <a:r>
              <a:rPr lang="en-GB" sz="1600" b="1" dirty="0"/>
              <a:t>Each email thread is started by the first comment and therefore </a:t>
            </a:r>
            <a:r>
              <a:rPr lang="en-GB" sz="1600" dirty="0"/>
              <a:t>it is important for the first commenter to use the correct thread title (see separate slide below)</a:t>
            </a:r>
            <a:r>
              <a:rPr lang="en-GB" sz="1600" b="1" dirty="0"/>
              <a:t>. </a:t>
            </a:r>
            <a:endParaRPr lang="en-GB" sz="1600" dirty="0"/>
          </a:p>
          <a:p>
            <a:pPr lvl="2"/>
            <a:r>
              <a:rPr lang="en-GB" sz="1600" dirty="0"/>
              <a:t>A </a:t>
            </a:r>
            <a:r>
              <a:rPr lang="en-GB" sz="1600" dirty="0" err="1"/>
              <a:t>tdoc</a:t>
            </a:r>
            <a:r>
              <a:rPr lang="en-GB" sz="1600" dirty="0"/>
              <a:t> shall not have an individual</a:t>
            </a:r>
            <a:r>
              <a:rPr lang="en-GB" sz="1600" dirty="0">
                <a:solidFill>
                  <a:srgbClr val="00B050"/>
                </a:solidFill>
              </a:rPr>
              <a:t> </a:t>
            </a:r>
            <a:r>
              <a:rPr lang="en-GB" sz="1600" dirty="0"/>
              <a:t>thread</a:t>
            </a:r>
            <a:r>
              <a:rPr lang="en-GB" sz="1600" dirty="0">
                <a:solidFill>
                  <a:srgbClr val="00B050"/>
                </a:solidFill>
              </a:rPr>
              <a:t> </a:t>
            </a:r>
            <a:r>
              <a:rPr lang="en-GB" sz="1600" dirty="0"/>
              <a:t>if the </a:t>
            </a:r>
            <a:r>
              <a:rPr lang="en-GB" sz="1600" dirty="0" err="1"/>
              <a:t>tdoc</a:t>
            </a:r>
            <a:r>
              <a:rPr lang="en-GB" sz="1600" dirty="0"/>
              <a:t> is already included in a </a:t>
            </a:r>
            <a:r>
              <a:rPr lang="en-GB" sz="1600" dirty="0" err="1"/>
              <a:t>tdoc</a:t>
            </a:r>
            <a:r>
              <a:rPr lang="en-GB" sz="1600" dirty="0"/>
              <a:t> group. </a:t>
            </a:r>
            <a:endParaRPr lang="en-GB" altLang="en-US" sz="1600" dirty="0"/>
          </a:p>
          <a:p>
            <a:pPr lvl="2"/>
            <a:endParaRPr lang="en-GB" altLang="en-US" sz="16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4A4BC-AC83-40CA-8BAE-9D147BC3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94" y="72207"/>
            <a:ext cx="6827838" cy="1143000"/>
          </a:xfrm>
        </p:spPr>
        <p:txBody>
          <a:bodyPr/>
          <a:lstStyle/>
          <a:p>
            <a:r>
              <a:rPr lang="en-US" altLang="en-US" dirty="0"/>
              <a:t>Process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90879-35B6-498F-A3D8-3C54BA054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450" y="1215207"/>
            <a:ext cx="8799100" cy="5361439"/>
          </a:xfrm>
        </p:spPr>
        <p:txBody>
          <a:bodyPr/>
          <a:lstStyle/>
          <a:p>
            <a:pPr marL="719138" lvl="2" indent="-273050"/>
            <a:r>
              <a:rPr lang="en-GB" altLang="en-US" sz="1600" dirty="0"/>
              <a:t>During the E-meeting</a:t>
            </a:r>
          </a:p>
          <a:p>
            <a:pPr lvl="2"/>
            <a:r>
              <a:rPr lang="en-GB" altLang="en-US" sz="1600" dirty="0"/>
              <a:t>The E-meeting will be conducted primarily via email over the three SA5 reflectors/exploders (SA5, OAM and CH).</a:t>
            </a:r>
          </a:p>
          <a:p>
            <a:pPr lvl="2"/>
            <a:r>
              <a:rPr lang="en-GB" altLang="en-US" sz="1600" dirty="0"/>
              <a:t>There will also be conference calls to handle selected (more complex) topics that need more discussion (more details in a separate slide below). </a:t>
            </a:r>
          </a:p>
          <a:p>
            <a:pPr lvl="2"/>
            <a:r>
              <a:rPr lang="en-GB" altLang="en-US" sz="1600" dirty="0"/>
              <a:t>Reflectors to use:</a:t>
            </a:r>
            <a:endParaRPr lang="en-GB" altLang="en-US" sz="1600" dirty="0">
              <a:solidFill>
                <a:srgbClr val="00B050"/>
              </a:solidFill>
            </a:endParaRPr>
          </a:p>
          <a:p>
            <a:pPr marL="1622425" lvl="4" indent="-360363"/>
            <a:r>
              <a:rPr lang="en-GB" altLang="en-US" b="1" dirty="0"/>
              <a:t>SA5 main reflector </a:t>
            </a:r>
            <a:r>
              <a:rPr lang="en-GB" altLang="en-US" dirty="0"/>
              <a:t>(</a:t>
            </a:r>
            <a:r>
              <a:rPr lang="en-GB" altLang="en-US" dirty="0">
                <a:hlinkClick r:id="rId3"/>
              </a:rPr>
              <a:t>3GPP_TSG_SA_WG5@LIST.ETSI.ORG</a:t>
            </a:r>
            <a:r>
              <a:rPr lang="en-GB" altLang="en-US" dirty="0"/>
              <a:t> ) </a:t>
            </a:r>
            <a:r>
              <a:rPr lang="en-GB" altLang="en-US" b="1" dirty="0"/>
              <a:t>for SA5 plenary level topics: Agenda items 1-5. </a:t>
            </a:r>
          </a:p>
          <a:p>
            <a:pPr marL="1622425" lvl="4" indent="-360363"/>
            <a:r>
              <a:rPr lang="en-GB" altLang="en-US" b="1" dirty="0"/>
              <a:t>OAM reflector</a:t>
            </a:r>
            <a:r>
              <a:rPr lang="en-GB" altLang="en-US" dirty="0"/>
              <a:t> (</a:t>
            </a:r>
            <a:r>
              <a:rPr lang="en-GB" altLang="en-US" dirty="0">
                <a:hlinkClick r:id="rId4"/>
              </a:rPr>
              <a:t>3GPP_TSG_SA_WG5_OAM@LIST.ETSI.ORG</a:t>
            </a:r>
            <a:r>
              <a:rPr lang="en-GB" altLang="en-US" dirty="0"/>
              <a:t>) for OAM topics </a:t>
            </a:r>
            <a:r>
              <a:rPr lang="en-GB" altLang="en-US" b="1" dirty="0"/>
              <a:t>(incl. all  CRs and WIDs)</a:t>
            </a:r>
          </a:p>
          <a:p>
            <a:pPr marL="1622425" lvl="4" indent="-360363"/>
            <a:r>
              <a:rPr lang="en-GB" altLang="en-US" b="1" dirty="0"/>
              <a:t>CH reflector</a:t>
            </a:r>
            <a:r>
              <a:rPr lang="en-GB" altLang="en-US" dirty="0"/>
              <a:t> (</a:t>
            </a:r>
            <a:r>
              <a:rPr lang="en-GB" altLang="en-US" dirty="0">
                <a:hlinkClick r:id="rId5"/>
              </a:rPr>
              <a:t>3GPP_TSG_SA_WG5_CHARGING@LIST.ETSI.ORG</a:t>
            </a:r>
            <a:r>
              <a:rPr lang="en-GB" altLang="en-US" dirty="0"/>
              <a:t> ) for Charging topics </a:t>
            </a:r>
            <a:r>
              <a:rPr lang="en-GB" altLang="en-US" b="1" dirty="0"/>
              <a:t>(incl. all CRs and WIDs)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1207639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44D45EE-622C-4ED1-8EC3-B21CE0903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87" y="348435"/>
            <a:ext cx="6827838" cy="498475"/>
          </a:xfrm>
        </p:spPr>
        <p:txBody>
          <a:bodyPr/>
          <a:lstStyle/>
          <a:p>
            <a:r>
              <a:rPr lang="en-US" altLang="en-US" dirty="0"/>
              <a:t>Process (3)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9F730716-A531-47CC-BC13-4D4A187B3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59" y="996995"/>
            <a:ext cx="8591081" cy="5669778"/>
          </a:xfrm>
        </p:spPr>
        <p:txBody>
          <a:bodyPr/>
          <a:lstStyle/>
          <a:p>
            <a:pPr marL="365125" lvl="2" indent="-273050"/>
            <a:r>
              <a:rPr lang="en-GB" altLang="en-US" sz="1800" dirty="0"/>
              <a:t>Email threads - thread titles</a:t>
            </a:r>
          </a:p>
          <a:p>
            <a:pPr marL="708025" lvl="2" indent="-360363"/>
            <a:r>
              <a:rPr lang="en-GB" altLang="en-US" sz="1600" b="1" dirty="0"/>
              <a:t>Subject field of single Tdoc threads </a:t>
            </a:r>
            <a:r>
              <a:rPr lang="en-GB" altLang="en-US" sz="1600" dirty="0"/>
              <a:t>shall take the format of </a:t>
            </a:r>
          </a:p>
          <a:p>
            <a:pPr marL="1165225" lvl="3" indent="-360363"/>
            <a:r>
              <a:rPr lang="en-GB" altLang="zh-CN" sz="1600" dirty="0">
                <a:ea typeface="宋体" panose="02010600030101010101" pitchFamily="2" charset="-122"/>
              </a:rPr>
              <a:t>"[SA5#1..e], AI#</a:t>
            </a:r>
            <a:r>
              <a:rPr lang="en-GB" sz="1600" dirty="0">
                <a:ea typeface="宋体" panose="02010600030101010101" pitchFamily="2" charset="-122"/>
              </a:rPr>
              <a:t>-Acronym</a:t>
            </a:r>
            <a:r>
              <a:rPr lang="en-GB" altLang="zh-CN" sz="1600" dirty="0">
                <a:ea typeface="宋体" panose="02010600030101010101" pitchFamily="2" charset="-122"/>
              </a:rPr>
              <a:t>, S5-201xxx &lt;exact Tdoc Title&gt;“</a:t>
            </a:r>
          </a:p>
          <a:p>
            <a:pPr marL="708025" lvl="2" indent="-360363"/>
            <a:r>
              <a:rPr lang="en-GB" altLang="en-US" sz="1600" b="1" dirty="0"/>
              <a:t>Subject field of </a:t>
            </a:r>
            <a:r>
              <a:rPr lang="en-US" sz="1600" b="1" dirty="0"/>
              <a:t>grouped Tdoc</a:t>
            </a:r>
            <a:r>
              <a:rPr lang="en-GB" altLang="en-US" sz="1600" b="1" dirty="0"/>
              <a:t> threads </a:t>
            </a:r>
            <a:r>
              <a:rPr lang="en-GB" altLang="en-US" sz="1600" dirty="0"/>
              <a:t>shall take the format of </a:t>
            </a:r>
          </a:p>
          <a:p>
            <a:pPr marL="1165225" lvl="3" indent="-360363"/>
            <a:r>
              <a:rPr lang="en-US" sz="1600" dirty="0"/>
              <a:t>"[SA5#1..e], AI#-Acronym, GROUP#Y (List of Tdoc numbers) &lt;Group description&gt;"</a:t>
            </a:r>
            <a:endParaRPr lang="en-GB" altLang="zh-CN" sz="1600" dirty="0">
              <a:ea typeface="宋体" panose="02010600030101010101" pitchFamily="2" charset="-122"/>
            </a:endParaRPr>
          </a:p>
          <a:p>
            <a:pPr marL="1165225" lvl="3" indent="-360363"/>
            <a:r>
              <a:rPr lang="en-GB" altLang="zh-CN" sz="1400" dirty="0">
                <a:ea typeface="宋体" panose="02010600030101010101" pitchFamily="2" charset="-122"/>
              </a:rPr>
              <a:t>where:</a:t>
            </a:r>
          </a:p>
          <a:p>
            <a:pPr lvl="4"/>
            <a:r>
              <a:rPr lang="en-US" sz="1400" dirty="0"/>
              <a:t>AI is the agenda item </a:t>
            </a:r>
            <a:r>
              <a:rPr lang="en-GB" sz="1400" dirty="0">
                <a:ea typeface="宋体" panose="02010600030101010101" pitchFamily="2" charset="-122"/>
              </a:rPr>
              <a:t>(if applicable)</a:t>
            </a:r>
            <a:endParaRPr lang="en-GB" sz="1400" dirty="0"/>
          </a:p>
          <a:p>
            <a:pPr lvl="4"/>
            <a:r>
              <a:rPr lang="en-US" sz="1400" dirty="0"/>
              <a:t>Acronym is acronym for the AI (but “MAINT” for AI 6.3 and 7.3)</a:t>
            </a:r>
          </a:p>
          <a:p>
            <a:pPr lvl="4"/>
            <a:r>
              <a:rPr lang="en-US" sz="1400" dirty="0"/>
              <a:t>Y is the group serial number shown in the OAM “</a:t>
            </a:r>
            <a:r>
              <a:rPr lang="en-US" altLang="en-US" sz="1400" dirty="0"/>
              <a:t>Tdoc sequence proposal</a:t>
            </a:r>
            <a:r>
              <a:rPr lang="en-US" sz="1400" dirty="0"/>
              <a:t>”</a:t>
            </a:r>
            <a:endParaRPr lang="en-GB" sz="1400" dirty="0"/>
          </a:p>
          <a:p>
            <a:pPr lvl="4"/>
            <a:r>
              <a:rPr lang="en-US" sz="1400" dirty="0"/>
              <a:t>(List of </a:t>
            </a:r>
            <a:r>
              <a:rPr lang="en-US" sz="1400" dirty="0" err="1"/>
              <a:t>tdoc</a:t>
            </a:r>
            <a:r>
              <a:rPr lang="en-US" sz="1400" dirty="0"/>
              <a:t> numbers) is the </a:t>
            </a:r>
            <a:r>
              <a:rPr lang="en-US" sz="1400" dirty="0" err="1"/>
              <a:t>tdoc</a:t>
            </a:r>
            <a:r>
              <a:rPr lang="en-US" sz="1400" dirty="0"/>
              <a:t> numbers belonging to this group</a:t>
            </a:r>
          </a:p>
          <a:p>
            <a:pPr lvl="4"/>
            <a:r>
              <a:rPr lang="en-GB" altLang="zh-CN" sz="1400" dirty="0">
                <a:ea typeface="宋体" panose="02010600030101010101" pitchFamily="2" charset="-122"/>
              </a:rPr>
              <a:t>&lt;exact Tdoc Title&gt; for CRs and pCRs shall be like &lt;Rel-16 CR/pCR 28.xxx Title&gt;.</a:t>
            </a:r>
            <a:r>
              <a:rPr lang="en-GB" altLang="zh-CN" sz="1600" dirty="0">
                <a:ea typeface="宋体" panose="02010600030101010101" pitchFamily="2" charset="-122"/>
              </a:rPr>
              <a:t> </a:t>
            </a:r>
          </a:p>
          <a:p>
            <a:pPr marL="708025" lvl="2" indent="-360363"/>
            <a:r>
              <a:rPr lang="en-GB" altLang="zh-CN" sz="1600" b="1" dirty="0">
                <a:ea typeface="宋体" panose="02010600030101010101" pitchFamily="2" charset="-122"/>
              </a:rPr>
              <a:t>Examples of single Tdoc thread titles:</a:t>
            </a:r>
          </a:p>
          <a:p>
            <a:pPr marL="1165225" lvl="3" indent="-360363"/>
            <a:r>
              <a:rPr lang="en-GB" altLang="zh-CN" sz="1600" dirty="0">
                <a:ea typeface="宋体" panose="02010600030101010101" pitchFamily="2" charset="-122"/>
              </a:rPr>
              <a:t>[SA5#130e], 6.3-MAINT, S5-202abc Rel-16 CR 28.541 Correction of…</a:t>
            </a:r>
          </a:p>
          <a:p>
            <a:pPr marL="1165225" lvl="3" indent="-360363"/>
            <a:r>
              <a:rPr lang="en-GB" sz="1600" dirty="0"/>
              <a:t>[SA5#130e], 6.4.1-QOED, S5-202cde Rel-16 pCR 28.308 Remove …</a:t>
            </a:r>
            <a:endParaRPr lang="en-US" altLang="en-US" sz="1600" dirty="0">
              <a:solidFill>
                <a:srgbClr val="00B050"/>
              </a:solidFill>
            </a:endParaRPr>
          </a:p>
          <a:p>
            <a:pPr lvl="1"/>
            <a:r>
              <a:rPr lang="en-GB" altLang="zh-CN" sz="1600" b="1" dirty="0">
                <a:ea typeface="宋体" panose="02010600030101010101" pitchFamily="2" charset="-122"/>
              </a:rPr>
              <a:t>Example of grouped Tdoc thread title</a:t>
            </a:r>
            <a:r>
              <a:rPr lang="en-US" sz="1600" b="1" dirty="0"/>
              <a:t>:</a:t>
            </a:r>
            <a:endParaRPr lang="en-GB" sz="1600" b="1" dirty="0"/>
          </a:p>
          <a:p>
            <a:pPr lvl="2"/>
            <a:r>
              <a:rPr lang="en-GB" sz="1600" dirty="0"/>
              <a:t>[SA5#130e], 6.3-MAINT, GROUP#1 (S5-201377/S5-201403/S5-201306/S5-201307/S5-201308/S5-201309/S5-201310/S5-201348) </a:t>
            </a:r>
            <a:r>
              <a:rPr lang="en-US" sz="1600" dirty="0"/>
              <a:t>Correction for TS 28.623</a:t>
            </a:r>
            <a:endParaRPr lang="en-GB" altLang="en-US" sz="1600" dirty="0"/>
          </a:p>
          <a:p>
            <a:pPr marL="708025" lvl="2" indent="-360363"/>
            <a:r>
              <a:rPr lang="en-GB" altLang="zh-CN" sz="1600" dirty="0">
                <a:ea typeface="宋体" panose="02010600030101010101" pitchFamily="2" charset="-122"/>
              </a:rPr>
              <a:t>A summary of all OAM thread titles is given in the “</a:t>
            </a:r>
            <a:r>
              <a:rPr lang="en-US" altLang="en-US" sz="1600" dirty="0" err="1"/>
              <a:t>AgendaWithTdocAllocation</a:t>
            </a:r>
            <a:r>
              <a:rPr lang="en-GB" altLang="zh-CN" sz="1600" dirty="0">
                <a:ea typeface="宋体" panose="02010600030101010101" pitchFamily="2" charset="-122"/>
              </a:rPr>
              <a:t>” and the OAM chair notes, and CH thread titles in </a:t>
            </a:r>
            <a:r>
              <a:rPr lang="en-GB" sz="1600" dirty="0">
                <a:ea typeface="宋体" panose="02010600030101010101" pitchFamily="2" charset="-122"/>
              </a:rPr>
              <a:t>the “CH Agenda &amp; Time plan”.</a:t>
            </a:r>
            <a:endParaRPr lang="en-GB" altLang="zh-CN" sz="1600" dirty="0">
              <a:ea typeface="宋体" panose="02010600030101010101" pitchFamily="2" charset="-122"/>
            </a:endParaRPr>
          </a:p>
          <a:p>
            <a:pPr marL="708025" lvl="2" indent="-360363"/>
            <a:endParaRPr lang="en-GB" altLang="zh-CN" sz="1600" i="1" dirty="0">
              <a:ea typeface="宋体" panose="02010600030101010101" pitchFamily="2" charset="-122"/>
            </a:endParaRPr>
          </a:p>
          <a:p>
            <a:pPr marL="1165225" lvl="3" indent="-360363"/>
            <a:endParaRPr lang="en-US" altLang="en-US" sz="1600" dirty="0"/>
          </a:p>
          <a:p>
            <a:pPr marL="1165225" lvl="3" indent="-360363"/>
            <a:endParaRPr lang="en-GB" altLang="en-US" sz="1800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FA320AC-A24B-4880-8E57-2995EBDB5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711" y="109556"/>
            <a:ext cx="6827838" cy="498475"/>
          </a:xfrm>
        </p:spPr>
        <p:txBody>
          <a:bodyPr/>
          <a:lstStyle/>
          <a:p>
            <a:r>
              <a:rPr lang="en-US" altLang="en-US" dirty="0"/>
              <a:t>Process (4)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CC2E8D24-F865-420F-89F0-22D27483A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1195" y="922131"/>
            <a:ext cx="8885650" cy="5728761"/>
          </a:xfrm>
        </p:spPr>
        <p:txBody>
          <a:bodyPr/>
          <a:lstStyle/>
          <a:p>
            <a:pPr lvl="2">
              <a:defRPr/>
            </a:pPr>
            <a:r>
              <a:rPr lang="en-GB" altLang="en-US" sz="1800" dirty="0"/>
              <a:t>Email threads - </a:t>
            </a:r>
            <a:r>
              <a:rPr lang="en-GB" sz="1800" dirty="0"/>
              <a:t>contribution handling</a:t>
            </a:r>
            <a:endParaRPr lang="en-GB" altLang="en-US" sz="1800" dirty="0"/>
          </a:p>
          <a:p>
            <a:pPr lvl="3">
              <a:defRPr/>
            </a:pPr>
            <a:r>
              <a:rPr lang="en-GB" altLang="zh-CN" sz="1600" b="1" dirty="0">
                <a:ea typeface="宋体" panose="02010600030101010101" pitchFamily="2" charset="-122"/>
              </a:rPr>
              <a:t>No files shall be attached in the email discussions. There will be a separate folder on the public 3GPP ftp server where delegates can upload revised drafts: </a:t>
            </a:r>
            <a:r>
              <a:rPr lang="en-GB" altLang="en-US" sz="1600" dirty="0">
                <a:solidFill>
                  <a:srgbClr val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/</a:t>
            </a:r>
            <a:r>
              <a:rPr lang="en-GB" altLang="en-US" sz="1600" dirty="0" err="1">
                <a:solidFill>
                  <a:srgbClr val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tsg_sa</a:t>
            </a:r>
            <a:r>
              <a:rPr lang="en-GB" altLang="en-US" sz="1600" dirty="0">
                <a:solidFill>
                  <a:srgbClr val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/WG5_TM/</a:t>
            </a:r>
            <a:r>
              <a:rPr lang="en-GB" altLang="en-US" sz="1600" dirty="0">
                <a:solidFill>
                  <a:srgbClr val="00B0F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TSGS5_139e</a:t>
            </a:r>
            <a:r>
              <a:rPr lang="en-GB" altLang="en-US" sz="1600" dirty="0">
                <a:solidFill>
                  <a:srgbClr val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/Inbox/Drafts</a:t>
            </a:r>
          </a:p>
          <a:p>
            <a:pPr lvl="3">
              <a:defRPr/>
            </a:pPr>
            <a:r>
              <a:rPr lang="en-GB" altLang="en-US" sz="1600" dirty="0"/>
              <a:t>Authors are encouraged </a:t>
            </a:r>
            <a:r>
              <a:rPr lang="en-GB" altLang="en-US" sz="1600" b="1" dirty="0"/>
              <a:t>not to revise contributions too rapidly</a:t>
            </a:r>
            <a:r>
              <a:rPr lang="en-GB" altLang="en-US" sz="1600" dirty="0"/>
              <a:t> after getting comments, but rather acknowledge and collect comments </a:t>
            </a:r>
            <a:r>
              <a:rPr lang="en-GB" sz="1600" dirty="0"/>
              <a:t>before producing the revised drafts (availability to be announced under the thread). </a:t>
            </a:r>
            <a:endParaRPr lang="en-GB" altLang="en-US" sz="1600" dirty="0"/>
          </a:p>
          <a:p>
            <a:pPr lvl="3">
              <a:defRPr/>
            </a:pPr>
            <a:r>
              <a:rPr lang="en-GB" altLang="en-US" sz="1600" b="1" dirty="0">
                <a:highlight>
                  <a:srgbClr val="FFFF00"/>
                </a:highlight>
              </a:rPr>
              <a:t>Revisions of Tdocs submitted before the meeting start: </a:t>
            </a:r>
            <a:r>
              <a:rPr lang="en-US" altLang="en-US" sz="1600" dirty="0">
                <a:highlight>
                  <a:srgbClr val="FFFF00"/>
                </a:highlight>
              </a:rPr>
              <a:t> Use xxxrev1/rev2 etc., and then if agreed, a new Tdoc# will be allocated for the final version. </a:t>
            </a:r>
          </a:p>
          <a:p>
            <a:pPr lvl="3">
              <a:defRPr/>
            </a:pPr>
            <a:r>
              <a:rPr lang="en-GB" altLang="en-US" sz="1600" dirty="0"/>
              <a:t>If a revised Tdoc is not agreed, the original Tdoc is normally Noted / Not pursued and no new Tdoc# will be allocated for the revision. H</a:t>
            </a:r>
            <a:r>
              <a:rPr lang="en-GB" sz="1600" dirty="0"/>
              <a:t>owever, a new Tdoc# could also be allocated upon request for revised &amp; not agreed </a:t>
            </a:r>
            <a:r>
              <a:rPr lang="en-GB" sz="1600" dirty="0" err="1"/>
              <a:t>tdocs</a:t>
            </a:r>
            <a:r>
              <a:rPr lang="en-GB" sz="1600" dirty="0"/>
              <a:t>, or revised </a:t>
            </a:r>
            <a:r>
              <a:rPr lang="en-GB" sz="1600" dirty="0" err="1"/>
              <a:t>tdocs</a:t>
            </a:r>
            <a:r>
              <a:rPr lang="en-GB" sz="1600" dirty="0"/>
              <a:t> for information, if recorded in the minutes (chair notes).</a:t>
            </a:r>
            <a:endParaRPr lang="en-US" altLang="en-US" sz="1600" i="1" dirty="0"/>
          </a:p>
          <a:p>
            <a:pPr lvl="3">
              <a:defRPr/>
            </a:pPr>
            <a:r>
              <a:rPr lang="en-US" altLang="en-US" sz="1600" b="1" dirty="0">
                <a:highlight>
                  <a:srgbClr val="FFFF00"/>
                </a:highlight>
              </a:rPr>
              <a:t>Revisions of new Tdocs created during the meeting, or late Tdocs which were not </a:t>
            </a:r>
            <a:r>
              <a:rPr lang="en-GB" altLang="en-US" sz="1600" b="1" dirty="0">
                <a:highlight>
                  <a:srgbClr val="FFFF00"/>
                </a:highlight>
              </a:rPr>
              <a:t>submitted</a:t>
            </a:r>
            <a:r>
              <a:rPr lang="en-US" altLang="en-US" sz="1600" b="1" dirty="0">
                <a:highlight>
                  <a:srgbClr val="FFFF00"/>
                </a:highlight>
              </a:rPr>
              <a:t> before meeting start:</a:t>
            </a:r>
            <a:r>
              <a:rPr lang="en-US" altLang="en-US" sz="1600" dirty="0">
                <a:highlight>
                  <a:srgbClr val="FFFF00"/>
                </a:highlight>
              </a:rPr>
              <a:t> Use xxxd1/d2 etc., and the same Tdoc# shall be used for the final version.</a:t>
            </a:r>
          </a:p>
          <a:p>
            <a:pPr lvl="3">
              <a:defRPr/>
            </a:pPr>
            <a:r>
              <a:rPr lang="en-US" altLang="en-US" sz="1600" b="1" dirty="0"/>
              <a:t>For</a:t>
            </a:r>
            <a:r>
              <a:rPr lang="en-US" altLang="en-US" sz="1600" dirty="0"/>
              <a:t> </a:t>
            </a:r>
            <a:r>
              <a:rPr lang="en-US" altLang="en-US" sz="1600" b="1" dirty="0"/>
              <a:t>revised CRs</a:t>
            </a:r>
            <a:r>
              <a:rPr lang="en-US" altLang="en-US" sz="1600" dirty="0"/>
              <a:t>, </a:t>
            </a:r>
            <a:r>
              <a:rPr lang="en-US" altLang="en-US" sz="1600" b="1" dirty="0"/>
              <a:t>the ‘rev’ field in the CR cover shall only be stepped once</a:t>
            </a:r>
            <a:r>
              <a:rPr lang="en-US" altLang="en-US" sz="1600" dirty="0"/>
              <a:t>, to 1 (step only once for each new Tdoc#).</a:t>
            </a:r>
          </a:p>
          <a:p>
            <a:pPr lvl="3">
              <a:defRPr/>
            </a:pPr>
            <a:endParaRPr lang="en-GB" altLang="en-US" sz="1600" dirty="0"/>
          </a:p>
          <a:p>
            <a:pPr lvl="2">
              <a:defRPr/>
            </a:pPr>
            <a:endParaRPr lang="en-GB" altLang="en-US" sz="1800" dirty="0"/>
          </a:p>
          <a:p>
            <a:pPr marL="1371600" lvl="3" indent="0">
              <a:buFont typeface="Arial" panose="020B0604020202020204" pitchFamily="34" charset="0"/>
              <a:buNone/>
              <a:defRPr/>
            </a:pPr>
            <a:endParaRPr lang="en-GB" altLang="en-US" sz="1800" dirty="0"/>
          </a:p>
          <a:p>
            <a:pPr lvl="1">
              <a:defRPr/>
            </a:pPr>
            <a:endParaRPr lang="en-GB" altLang="en-US" sz="1800" dirty="0"/>
          </a:p>
          <a:p>
            <a:pPr lvl="2"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4040850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F09BDD-0CDF-4A78-A85A-0BA1765942A4}">
  <ds:schemaRefs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31B320A-563D-4283-98FA-3523D68778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8E2980-8BB9-44B0-967F-C942CAA51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100955</TotalTime>
  <Words>3135</Words>
  <Application>Microsoft Office PowerPoint</Application>
  <PresentationFormat>On-screen Show (4:3)</PresentationFormat>
  <Paragraphs>206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Segoe UI</vt:lpstr>
      <vt:lpstr>Times New Roman</vt:lpstr>
      <vt:lpstr>Office Theme</vt:lpstr>
      <vt:lpstr>     SA5#139e  E-Meeting Process        </vt:lpstr>
      <vt:lpstr>Reading guidelines</vt:lpstr>
      <vt:lpstr>General meeting info</vt:lpstr>
      <vt:lpstr>SA5  Timelines (1)</vt:lpstr>
      <vt:lpstr>OAM and CH Timelines (2)</vt:lpstr>
      <vt:lpstr>Process (1)</vt:lpstr>
      <vt:lpstr>Process (2)</vt:lpstr>
      <vt:lpstr>Process (3)</vt:lpstr>
      <vt:lpstr>Process (4)</vt:lpstr>
      <vt:lpstr>Process (5)</vt:lpstr>
      <vt:lpstr>Process (6)</vt:lpstr>
      <vt:lpstr>Process (7)</vt:lpstr>
      <vt:lpstr>Process (8)</vt:lpstr>
      <vt:lpstr>Process (9)</vt:lpstr>
      <vt:lpstr>Process (10)</vt:lpstr>
      <vt:lpstr>CH Process (1)</vt:lpstr>
      <vt:lpstr>OAM Process (1)</vt:lpstr>
      <vt:lpstr>OAM Process (2)</vt:lpstr>
      <vt:lpstr>OAM Process (3)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Chair</dc:creator>
  <dc:description>© 2009  All rights reserved</dc:description>
  <cp:lastModifiedBy>Thomas Tovinger</cp:lastModifiedBy>
  <cp:revision>1201</cp:revision>
  <dcterms:created xsi:type="dcterms:W3CDTF">2008-08-30T09:32:10Z</dcterms:created>
  <dcterms:modified xsi:type="dcterms:W3CDTF">2021-10-12T10:40:52Z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(3)5Ogl7FnLUnBvIjtKCh2DPvGKNktM732WWJdGQHwXFrzx7cBMAqx59WAAWz31gJPQjA0KAufx
tPiGqJonmqe4htRAy+a95oRpke6QGD2sHP3Dmw/9bOpKH7hA9HQo/joO68RIzBP9QkJYsS9n
kI4vT4mH4dgljL91bAUItrdKxQrioSpe+IG2RcG3xpWGZcgazklcuwxTXJTIvGLDLqKp+6mi
oIjCqzJ9mPo88a+dMZ</vt:lpwstr>
  </property>
  <property fmtid="{D5CDD505-2E9C-101B-9397-08002B2CF9AE}" pid="4" name="_2015_ms_pID_7253431">
    <vt:lpwstr>f4VHicJVsBjZm4mxuFbxEYT9W0JUempysNjz6Wu75/a7+1Jcg0U7L0
0LBCEXE9c3+TDRyyH7z33wDTCFI1LOHaeHbFWRvT++y+JXIDu3hbe0DsfQaOzxVVz18X1U3y
NCKId3eiyngnk+E8p2YYYTNOGVrF7qjrockLlZk5zIxxtzKKp6fygeGJPjKTHzohS6pA48p3
pjwcIk/aZmQRqtxaC+aI9CDi3MCt/n8N+dqV</vt:lpwstr>
  </property>
  <property fmtid="{D5CDD505-2E9C-101B-9397-08002B2CF9AE}" pid="5" name="_2015_ms_pID_7253432">
    <vt:lpwstr>OQ==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1581338635</vt:lpwstr>
  </property>
</Properties>
</file>