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4"/>
  </p:notesMasterIdLst>
  <p:handoutMasterIdLst>
    <p:handoutMasterId r:id="rId25"/>
  </p:handoutMasterIdLst>
  <p:sldIdLst>
    <p:sldId id="303" r:id="rId5"/>
    <p:sldId id="333" r:id="rId6"/>
    <p:sldId id="320" r:id="rId7"/>
    <p:sldId id="324" r:id="rId8"/>
    <p:sldId id="325" r:id="rId9"/>
    <p:sldId id="307" r:id="rId10"/>
    <p:sldId id="327" r:id="rId11"/>
    <p:sldId id="309" r:id="rId12"/>
    <p:sldId id="332" r:id="rId13"/>
    <p:sldId id="335" r:id="rId14"/>
    <p:sldId id="331" r:id="rId15"/>
    <p:sldId id="337" r:id="rId16"/>
    <p:sldId id="329" r:id="rId17"/>
    <p:sldId id="311" r:id="rId18"/>
    <p:sldId id="328" r:id="rId19"/>
    <p:sldId id="323" r:id="rId20"/>
    <p:sldId id="313" r:id="rId21"/>
    <p:sldId id="330" r:id="rId22"/>
    <p:sldId id="336" r:id="rId2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93979" autoAdjust="0"/>
  </p:normalViewPr>
  <p:slideViewPr>
    <p:cSldViewPr snapToGrid="0">
      <p:cViewPr varScale="1">
        <p:scale>
          <a:sx n="93" d="100"/>
          <a:sy n="93" d="100"/>
        </p:scale>
        <p:origin x="52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B74B6634-23DA-4E49-889A-64A30BB1DE5E}"/>
    <pc:docChg chg="undo custSel modSld">
      <pc:chgData name="Thomas Tovinger" userId="d52090d9-82c6-45ae-b052-95c46e96cc30" providerId="ADAL" clId="{B74B6634-23DA-4E49-889A-64A30BB1DE5E}" dt="2021-10-11T10:59:45.074" v="122" actId="13926"/>
      <pc:docMkLst>
        <pc:docMk/>
      </pc:docMkLst>
      <pc:sldChg chg="modSp mod">
        <pc:chgData name="Thomas Tovinger" userId="d52090d9-82c6-45ae-b052-95c46e96cc30" providerId="ADAL" clId="{B74B6634-23DA-4E49-889A-64A30BB1DE5E}" dt="2021-10-11T10:58:03.764" v="91" actId="13926"/>
        <pc:sldMkLst>
          <pc:docMk/>
          <pc:sldMk cId="0" sldId="311"/>
        </pc:sldMkLst>
        <pc:spChg chg="mod">
          <ac:chgData name="Thomas Tovinger" userId="d52090d9-82c6-45ae-b052-95c46e96cc30" providerId="ADAL" clId="{B74B6634-23DA-4E49-889A-64A30BB1DE5E}" dt="2021-10-11T10:58:03.764" v="91" actId="13926"/>
          <ac:spMkLst>
            <pc:docMk/>
            <pc:sldMk cId="0" sldId="311"/>
            <ac:spMk id="16387" creationId="{FE009F97-868F-4990-A902-67BB289A20F5}"/>
          </ac:spMkLst>
        </pc:spChg>
      </pc:sldChg>
      <pc:sldChg chg="modSp mod">
        <pc:chgData name="Thomas Tovinger" userId="d52090d9-82c6-45ae-b052-95c46e96cc30" providerId="ADAL" clId="{B74B6634-23DA-4E49-889A-64A30BB1DE5E}" dt="2021-10-11T10:59:45.074" v="122" actId="13926"/>
        <pc:sldMkLst>
          <pc:docMk/>
          <pc:sldMk cId="0" sldId="313"/>
        </pc:sldMkLst>
        <pc:spChg chg="mod">
          <ac:chgData name="Thomas Tovinger" userId="d52090d9-82c6-45ae-b052-95c46e96cc30" providerId="ADAL" clId="{B74B6634-23DA-4E49-889A-64A30BB1DE5E}" dt="2021-10-11T10:59:45.074" v="122" actId="13926"/>
          <ac:spMkLst>
            <pc:docMk/>
            <pc:sldMk cId="0" sldId="313"/>
            <ac:spMk id="11267" creationId="{E21F0B3E-4109-4026-976F-4FF1D655BE94}"/>
          </ac:spMkLst>
        </pc:spChg>
      </pc:sldChg>
      <pc:sldChg chg="modSp mod">
        <pc:chgData name="Thomas Tovinger" userId="d52090d9-82c6-45ae-b052-95c46e96cc30" providerId="ADAL" clId="{B74B6634-23DA-4E49-889A-64A30BB1DE5E}" dt="2021-10-11T10:54:26.157" v="29" actId="21"/>
        <pc:sldMkLst>
          <pc:docMk/>
          <pc:sldMk cId="2282210597" sldId="330"/>
        </pc:sldMkLst>
        <pc:spChg chg="mod">
          <ac:chgData name="Thomas Tovinger" userId="d52090d9-82c6-45ae-b052-95c46e96cc30" providerId="ADAL" clId="{B74B6634-23DA-4E49-889A-64A30BB1DE5E}" dt="2021-10-11T10:54:26.157" v="29" actId="21"/>
          <ac:spMkLst>
            <pc:docMk/>
            <pc:sldMk cId="2282210597" sldId="330"/>
            <ac:spMk id="11267" creationId="{E21F0B3E-4109-4026-976F-4FF1D655BE94}"/>
          </ac:spMkLst>
        </pc:spChg>
      </pc:sldChg>
      <pc:sldChg chg="modSp mod">
        <pc:chgData name="Thomas Tovinger" userId="d52090d9-82c6-45ae-b052-95c46e96cc30" providerId="ADAL" clId="{B74B6634-23DA-4E49-889A-64A30BB1DE5E}" dt="2021-10-11T10:57:10.875" v="62" actId="13926"/>
        <pc:sldMkLst>
          <pc:docMk/>
          <pc:sldMk cId="2655239312" sldId="336"/>
        </pc:sldMkLst>
        <pc:spChg chg="mod">
          <ac:chgData name="Thomas Tovinger" userId="d52090d9-82c6-45ae-b052-95c46e96cc30" providerId="ADAL" clId="{B74B6634-23DA-4E49-889A-64A30BB1DE5E}" dt="2021-10-11T10:57:10.875" v="62" actId="13926"/>
          <ac:spMkLst>
            <pc:docMk/>
            <pc:sldMk cId="2655239312" sldId="336"/>
            <ac:spMk id="11267" creationId="{E21F0B3E-4109-4026-976F-4FF1D655BE9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10/11/2021</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10/10/2021</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4</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7</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8</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11</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12</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16</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solidFill>
                  <a:schemeClr val="bg1"/>
                </a:solidFill>
              </a:rPr>
              <a:t> </a:t>
            </a:r>
            <a:r>
              <a:rPr lang="en-GB" sz="900" spc="300" dirty="0"/>
              <a:t>SA5#139e E-meeting 11-20 October 2021</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2021</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pc="300" dirty="0"/>
              <a:t>SA5#139e E-meeting 11-20 October 2021</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2021</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Liaisons/Incoming_LSs/S5-meeting.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SA5#139e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S5-215002</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219515" y="1573015"/>
            <a:ext cx="8388350" cy="5487988"/>
          </a:xfrm>
        </p:spPr>
        <p:txBody>
          <a:bodyPr/>
          <a:lstStyle/>
          <a:p>
            <a:pPr lvl="3">
              <a:defRPr/>
            </a:pPr>
            <a:r>
              <a:rPr lang="en-GB" sz="1600" dirty="0"/>
              <a:t>New </a:t>
            </a:r>
            <a:r>
              <a:rPr lang="en-GB" sz="1600" dirty="0" err="1"/>
              <a:t>tdocs</a:t>
            </a:r>
            <a:r>
              <a:rPr lang="en-GB" sz="1600" dirty="0"/>
              <a:t> created during the meeting should always have a separate thread, even if they relate to an existing tdoc group, to avoid renaming the thread title.</a:t>
            </a:r>
            <a:endParaRPr lang="en-US" altLang="en-US" sz="1600" dirty="0"/>
          </a:p>
          <a:p>
            <a:pPr lvl="3">
              <a:defRPr/>
            </a:pPr>
            <a:r>
              <a:rPr lang="en-GB" altLang="en-US" sz="1600" b="1" dirty="0"/>
              <a:t>If two Tdocs are merged, </a:t>
            </a:r>
            <a:r>
              <a:rPr lang="en-GB" altLang="en-US" sz="1600" dirty="0"/>
              <a:t>e.g. xx1 and xx2, the status of xx2 shall be recorded as “merged in revision of xx1” (as the final tdoc# for the merged document is not known at the time of merge). </a:t>
            </a:r>
            <a:r>
              <a:rPr lang="en-US" altLang="en-US" sz="1600" dirty="0"/>
              <a:t>I</a:t>
            </a:r>
            <a:r>
              <a:rPr lang="en-US" sz="1600" dirty="0"/>
              <a:t>f the merged tdoc revision of xx1 is not agreed/approved, this anyway needs be allocated a tdoc# which will have the “Noted/not pursued” status.</a:t>
            </a:r>
          </a:p>
          <a:p>
            <a:pPr lvl="3">
              <a:defRPr/>
            </a:pPr>
            <a:r>
              <a:rPr lang="en-GB" sz="1600" dirty="0"/>
              <a:t>For a CR which has mirrors: a single thread should be created for the original CR, which also covers the mirrors. In the email body, mirror Tdoc# should be indicated, with dedicated comment if any. </a:t>
            </a:r>
          </a:p>
          <a:p>
            <a:pPr lvl="3">
              <a:defRPr/>
            </a:pPr>
            <a:endParaRPr lang="en-GB" sz="1600" dirty="0">
              <a:highlight>
                <a:srgbClr val="00FFFF"/>
              </a:highlight>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either by ‘copying’ the full comment or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highlight>
                  <a:srgbClr val="00FFFF"/>
                </a:highlight>
                <a:latin typeface="Calibri"/>
              </a:rPr>
              <a:t>Tags: </a:t>
            </a:r>
            <a:r>
              <a:rPr lang="en-US" altLang="zh-CN" sz="1400" kern="0" dirty="0">
                <a:highlight>
                  <a:srgbClr val="00FFFF"/>
                </a:highlight>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546283618"/>
              </p:ext>
            </p:extLst>
          </p:nvPr>
        </p:nvGraphicFramePr>
        <p:xfrm>
          <a:off x="551751" y="1763197"/>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523032"/>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00FFFF"/>
                </a:highlight>
              </a:rPr>
              <a:t>&lt;Tdoc-1&gt; &lt;Title&gt; &lt;(Source)&gt;:</a:t>
            </a:r>
            <a:endParaRPr kumimoji="0" lang="en-GB" altLang="en-US" sz="400" b="0" i="0" u="none" strike="noStrike" cap="none" normalizeH="0" baseline="0" dirty="0">
              <a:ln>
                <a:noFill/>
              </a:ln>
              <a:solidFill>
                <a:srgbClr val="FF0000"/>
              </a:solidFill>
              <a:effectLst/>
              <a:highlight>
                <a:srgbClr val="00FFFF"/>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00FFFF"/>
                </a:highlight>
              </a:rPr>
              <a:t>&lt;Tdoc-2&gt; &lt;Title&gt; &lt;(Source)&gt;:</a:t>
            </a:r>
            <a:endParaRPr kumimoji="0" lang="en-GB" altLang="en-US" sz="400" b="0" i="0" u="none" strike="noStrike" cap="none" normalizeH="0" baseline="0" dirty="0">
              <a:ln>
                <a:noFill/>
              </a:ln>
              <a:effectLst/>
              <a:highlight>
                <a:srgbClr val="00FFFF"/>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529498436"/>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 coordinator and decision process</a:t>
            </a:r>
            <a:endParaRPr lang="en-GB" altLang="en-US" sz="1800" dirty="0"/>
          </a:p>
          <a:p>
            <a:pPr lvl="3">
              <a:defRPr/>
            </a:pPr>
            <a:r>
              <a:rPr lang="en-GB" sz="1600" dirty="0"/>
              <a:t>The </a:t>
            </a:r>
            <a:r>
              <a:rPr lang="en-GB" sz="1600" b="1" dirty="0"/>
              <a:t>coordinator</a:t>
            </a:r>
            <a:r>
              <a:rPr lang="en-GB" sz="1600" dirty="0"/>
              <a:t> coordinates the discussions and seeks </a:t>
            </a:r>
            <a:r>
              <a:rPr lang="en-US" sz="1600" dirty="0"/>
              <a:t>consensus</a:t>
            </a:r>
            <a:r>
              <a:rPr lang="en-GB" sz="1600" dirty="0"/>
              <a:t>. This may be for a single Tdoc thread (in which case the Tdoc author is the coordinator) or a package of grouped Tdocs (in which case the coordinator is appointed in the “Tdoc sequence proposal” or “CH Agenda and Time Plan”).</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highlight>
                  <a:srgbClr val="FFFF00"/>
                </a:highlight>
              </a:rPr>
              <a:t>Conclusions will </a:t>
            </a:r>
            <a:r>
              <a:rPr lang="en-GB" sz="1600" b="1" u="sng" dirty="0">
                <a:highlight>
                  <a:srgbClr val="FFFF00"/>
                </a:highlight>
              </a:rPr>
              <a:t>not</a:t>
            </a:r>
            <a:r>
              <a:rPr lang="en-GB" sz="1600" b="1" dirty="0">
                <a:highlight>
                  <a:srgbClr val="FFFF00"/>
                </a:highlight>
              </a:rPr>
              <a:t> be declared in each thread but be shown in intermediate and final distributions of the “OAM chair notes and conclusions” (also including </a:t>
            </a:r>
            <a:r>
              <a:rPr lang="en-GB" altLang="en-US" sz="1600" b="1" dirty="0">
                <a:highlight>
                  <a:srgbClr val="FFFF00"/>
                </a:highlight>
              </a:rPr>
              <a:t>agenda 2-5) </a:t>
            </a:r>
            <a:r>
              <a:rPr lang="en-GB" sz="1600" b="1" dirty="0">
                <a:highlight>
                  <a:srgbClr val="FFFF00"/>
                </a:highlight>
              </a:rPr>
              <a:t> and the “CH Agenda &amp; Time plan”.</a:t>
            </a:r>
            <a:r>
              <a:rPr lang="en-GB" sz="1600" b="1" dirty="0"/>
              <a:t> </a:t>
            </a:r>
          </a:p>
          <a:p>
            <a:pPr marL="1371600" lvl="3" indent="0">
              <a:buNone/>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6" y="1156526"/>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p>
          <a:p>
            <a:pPr lvl="3"/>
            <a:r>
              <a:rPr lang="en-GB" altLang="en-US" sz="1600" b="1" dirty="0"/>
              <a:t>Default time slot to use: 14.00-16.00 CET (15.00-17.00 when DST/CEST)</a:t>
            </a:r>
          </a:p>
          <a:p>
            <a:pPr lvl="3"/>
            <a:r>
              <a:rPr lang="en-GB" altLang="en-US" sz="1600" dirty="0"/>
              <a:t>MCC will set up each call with the web/audio conference tool supported by MCC. </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a:t>
            </a:r>
            <a:r>
              <a:rPr lang="en-GB" sz="1600" dirty="0">
                <a:highlight>
                  <a:srgbClr val="00FF00"/>
                </a:highlight>
              </a:rPr>
              <a:t>preliminary agreement for the way forward</a:t>
            </a:r>
            <a:r>
              <a:rPr lang="en-GB" sz="1600" dirty="0"/>
              <a:t>.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59341" y="1593340"/>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US" altLang="en-US" sz="1600" dirty="0">
                <a:highlight>
                  <a:srgbClr val="FF00FF"/>
                </a:highlight>
              </a:rPr>
              <a:t>(</a:t>
            </a:r>
            <a:r>
              <a:rPr lang="en-GB" altLang="en-US" sz="1600" dirty="0">
                <a:highlight>
                  <a:srgbClr val="FF00FF"/>
                </a:highlight>
              </a:rPr>
              <a:t>Note 2</a:t>
            </a:r>
            <a:r>
              <a:rPr lang="en-US" altLang="en-US" sz="1600" dirty="0">
                <a:highlight>
                  <a:srgbClr val="FF00FF"/>
                </a:highlight>
              </a:rPr>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US" altLang="en-US" sz="1600" dirty="0">
                <a:highlight>
                  <a:srgbClr val="FF00FF"/>
                </a:highlight>
              </a:rPr>
              <a:t>(</a:t>
            </a:r>
            <a:r>
              <a:rPr lang="en-GB" altLang="en-US" sz="1600" dirty="0">
                <a:highlight>
                  <a:srgbClr val="FF00FF"/>
                </a:highlight>
              </a:rPr>
              <a:t>Note 2</a:t>
            </a:r>
            <a:r>
              <a:rPr lang="en-US" altLang="en-US" sz="1600" dirty="0">
                <a:highlight>
                  <a:srgbClr val="FF00FF"/>
                </a:highlight>
              </a:rPr>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US" altLang="en-US" sz="1600" dirty="0">
                <a:highlight>
                  <a:srgbClr val="FF00FF"/>
                </a:highlight>
              </a:rPr>
              <a:t>(</a:t>
            </a:r>
            <a:r>
              <a:rPr lang="en-GB" altLang="en-US" sz="1600" dirty="0">
                <a:highlight>
                  <a:srgbClr val="FF00FF"/>
                </a:highlight>
              </a:rPr>
              <a:t>Note 2</a:t>
            </a:r>
            <a:r>
              <a:rPr lang="en-US" altLang="en-US" sz="1600" dirty="0">
                <a:highlight>
                  <a:srgbClr val="FF00FF"/>
                </a:highlight>
              </a:rPr>
              <a:t>) </a:t>
            </a:r>
          </a:p>
          <a:p>
            <a:pPr lvl="3"/>
            <a:r>
              <a:rPr lang="en-GB" altLang="en-US" sz="1600" b="1" dirty="0"/>
              <a:t>Note 1: </a:t>
            </a:r>
            <a:r>
              <a:rPr lang="en-GB" altLang="en-US" sz="1600" dirty="0"/>
              <a:t>Reporting the status and completion rate of each WI/SI in OAM and CH, as well as updating the target date if needed, will be done offline by the rapporteurs and leaders after the meeting.</a:t>
            </a:r>
          </a:p>
          <a:p>
            <a:pPr lvl="3"/>
            <a:r>
              <a:rPr lang="en-GB" altLang="en-US" sz="1600" b="1" dirty="0">
                <a:highlight>
                  <a:srgbClr val="FF00FF"/>
                </a:highlight>
              </a:rPr>
              <a:t>Note 2:</a:t>
            </a:r>
            <a:r>
              <a:rPr lang="en-GB" altLang="en-US" sz="1600" dirty="0">
                <a:highlight>
                  <a:srgbClr val="FF00FF"/>
                </a:highlight>
              </a:rPr>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 (1)</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dirty="0"/>
              <a:t>The VC will provide an updated version of the “</a:t>
            </a:r>
            <a:r>
              <a:rPr lang="en-US" altLang="en-US" sz="1600" dirty="0"/>
              <a:t>CH Agenda and Time Plan”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t>Location: “Inbox/Drafts/Charging Chair notes”. </a:t>
            </a:r>
            <a:endParaRPr lang="en-GB" altLang="en-US" sz="1600" dirty="0"/>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a:t>
            </a:r>
            <a:r>
              <a:rPr lang="en-GB" altLang="en-US" sz="1600" dirty="0" err="1"/>
              <a:t>Tdocs</a:t>
            </a:r>
            <a:r>
              <a:rPr lang="en-GB" altLang="en-US" sz="1600" dirty="0"/>
              <a:t> will be allocated by the VC and the author will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a:p>
            <a:pPr lvl="3">
              <a:defRPr/>
            </a:pPr>
            <a:r>
              <a:rPr lang="en-GB" altLang="en-US" sz="1600" dirty="0"/>
              <a:t>A final version of the “</a:t>
            </a:r>
            <a:r>
              <a:rPr lang="en-US" altLang="en-US" sz="1600" dirty="0"/>
              <a:t>CH Agenda and Time Plan” document</a:t>
            </a:r>
            <a:r>
              <a:rPr lang="en-GB" altLang="en-US" sz="1600" dirty="0"/>
              <a:t> reflecting final status of all Tdocs will be sent out by </a:t>
            </a:r>
            <a:r>
              <a:rPr lang="en-GB" altLang="en-US" sz="1600" dirty="0">
                <a:solidFill>
                  <a:srgbClr val="00B0F0"/>
                </a:solidFill>
              </a:rPr>
              <a:t>Tuesday 18 Oct</a:t>
            </a:r>
            <a:r>
              <a:rPr lang="en-US" sz="1600" dirty="0">
                <a:solidFill>
                  <a:srgbClr val="00B0F0"/>
                </a:solidFill>
              </a:rPr>
              <a:t> 18:00 CEST</a:t>
            </a:r>
          </a:p>
          <a:p>
            <a:pPr lvl="3">
              <a:defRPr/>
            </a:pPr>
            <a:r>
              <a:rPr lang="en-GB" altLang="en-US" sz="1600" dirty="0"/>
              <a:t>All final Tdoc versions shall be uploaded </a:t>
            </a:r>
            <a:r>
              <a:rPr lang="en-GB" sz="1600" b="1" dirty="0">
                <a:solidFill>
                  <a:srgbClr val="FF0000"/>
                </a:solidFill>
              </a:rPr>
              <a:t>in zip format</a:t>
            </a:r>
            <a:r>
              <a:rPr lang="en-GB" sz="1600" dirty="0"/>
              <a:t> </a:t>
            </a:r>
            <a:r>
              <a:rPr lang="en-GB" altLang="en-US" sz="1600" dirty="0"/>
              <a:t>by </a:t>
            </a:r>
            <a:r>
              <a:rPr lang="en-US" altLang="en-US" sz="1600" dirty="0">
                <a:solidFill>
                  <a:srgbClr val="00B0F0"/>
                </a:solidFill>
              </a:rPr>
              <a:t>Wednesday 19 Oct</a:t>
            </a:r>
            <a:r>
              <a:rPr lang="en-US" sz="1600" dirty="0">
                <a:solidFill>
                  <a:srgbClr val="00B0F0"/>
                </a:solidFill>
              </a:rPr>
              <a:t> </a:t>
            </a:r>
            <a:r>
              <a:rPr lang="en-US" altLang="en-US" sz="1600" dirty="0">
                <a:solidFill>
                  <a:srgbClr val="00B0F0"/>
                </a:solidFill>
              </a:rPr>
              <a:t>12:00 CEST</a:t>
            </a:r>
            <a:endParaRPr lang="en-US" altLang="en-US" sz="1600" dirty="0">
              <a:solidFill>
                <a:srgbClr val="00B0F0"/>
              </a:solidFill>
              <a:highlight>
                <a:srgbClr val="FF00FF"/>
              </a:highlight>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Chair/VC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highlight>
                  <a:srgbClr val="00FF00"/>
                </a:highlight>
              </a:rPr>
              <a:t>prel</a:t>
            </a:r>
            <a:r>
              <a:rPr lang="en-US" sz="1600" dirty="0">
                <a:highlight>
                  <a:srgbClr val="00FF00"/>
                </a:highlight>
              </a:rPr>
              <a:t>. </a:t>
            </a:r>
            <a:r>
              <a:rPr lang="en-US" sz="1600" dirty="0"/>
              <a:t>agreements, no comments for X days since last revision) </a:t>
            </a:r>
            <a:r>
              <a:rPr lang="en-GB" sz="1600" b="1" dirty="0"/>
              <a:t> in two </a:t>
            </a:r>
            <a:r>
              <a:rPr lang="sv-SE" sz="1600" b="1" dirty="0"/>
              <a:t>separate ”Chair notes and conclusions” </a:t>
            </a:r>
            <a:r>
              <a:rPr lang="sv-SE" sz="1600" dirty="0"/>
              <a:t>documents</a:t>
            </a:r>
            <a:r>
              <a:rPr lang="en-GB" sz="1600" dirty="0"/>
              <a:t> (about half of the agenda items in each). Location: “Inbox/Drafts/OAM leadership notes”. These documents will also capture </a:t>
            </a:r>
            <a:r>
              <a:rPr lang="en-GB" altLang="en-US" sz="1600" dirty="0"/>
              <a:t>all conclusions. Final versions shall be uploaded before the closing plenary, and a merged </a:t>
            </a:r>
            <a:r>
              <a:rPr lang="en-GB" sz="1600" dirty="0"/>
              <a:t>version will be produced asap after the meeting.</a:t>
            </a:r>
          </a:p>
          <a:p>
            <a:pPr lvl="3">
              <a:defRPr/>
            </a:pPr>
            <a:r>
              <a:rPr lang="en-US" sz="1600" b="1" dirty="0"/>
              <a:t>Collection of </a:t>
            </a:r>
            <a:r>
              <a:rPr lang="en-US" sz="1600" b="1" dirty="0" err="1">
                <a:highlight>
                  <a:srgbClr val="00FF00"/>
                </a:highlight>
              </a:rPr>
              <a:t>prel</a:t>
            </a:r>
            <a:r>
              <a:rPr lang="en-US" sz="1600" b="1" dirty="0">
                <a:highlight>
                  <a:srgbClr val="00FF00"/>
                </a:highlight>
              </a:rPr>
              <a:t>. </a:t>
            </a:r>
            <a:r>
              <a:rPr lang="en-US" sz="1600" b="1" dirty="0"/>
              <a:t>agreements or </a:t>
            </a:r>
            <a:r>
              <a:rPr lang="en-US" altLang="zh-CN" sz="1600" b="1" dirty="0"/>
              <a:t>potential </a:t>
            </a:r>
            <a:r>
              <a:rPr lang="en-US" sz="1600" b="1" dirty="0"/>
              <a:t>way forward options</a:t>
            </a:r>
            <a:r>
              <a:rPr lang="en-US" sz="1600" dirty="0"/>
              <a:t> could be sent by the coordinators to the exploder, to be captured in the chair notes. </a:t>
            </a:r>
            <a:r>
              <a:rPr lang="en-US" sz="1600" dirty="0">
                <a:highlight>
                  <a:srgbClr val="00FF00"/>
                </a:highlight>
              </a:rPr>
              <a:t>Preliminary agreements</a:t>
            </a:r>
            <a:r>
              <a:rPr lang="en-US" sz="1600" dirty="0"/>
              <a:t> made in conf. calls are also captured in the chair notes.</a:t>
            </a:r>
          </a:p>
          <a:p>
            <a:pPr lvl="3">
              <a:defRPr/>
            </a:pPr>
            <a:r>
              <a:rPr lang="en-GB" altLang="en-US" sz="1600" b="1" dirty="0"/>
              <a:t>The Chair/VC will give out a new Tdoc# for each ‘revised and agreed’ Tdoc (unless it was created during the meeting).</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altLang="en-US" sz="1400" dirty="0">
                <a:highlight>
                  <a:srgbClr val="00FFFF"/>
                </a:highlight>
              </a:rPr>
              <a:t>To avoid “last minute</a:t>
            </a:r>
            <a:r>
              <a:rPr lang="en-GB" altLang="en-US" sz="1400" dirty="0">
                <a:highlight>
                  <a:srgbClr val="008000"/>
                </a:highlight>
              </a:rPr>
              <a:t> </a:t>
            </a:r>
            <a:r>
              <a:rPr lang="en-GB" altLang="en-US" sz="1400" dirty="0">
                <a:highlight>
                  <a:srgbClr val="00FF00"/>
                </a:highlight>
              </a:rPr>
              <a:t>initial comments</a:t>
            </a:r>
            <a:r>
              <a:rPr lang="en-GB" altLang="en-US" sz="1400" dirty="0">
                <a:highlight>
                  <a:srgbClr val="00FFFF"/>
                </a:highlight>
              </a:rPr>
              <a:t>” which would make it impossible to revise the contribution before the last revision deadline, </a:t>
            </a:r>
            <a:r>
              <a:rPr lang="en-GB" altLang="en-US" sz="1400" b="1" dirty="0">
                <a:highlight>
                  <a:srgbClr val="00FFFF"/>
                </a:highlight>
              </a:rPr>
              <a:t>all </a:t>
            </a:r>
            <a:r>
              <a:rPr lang="en-GB" altLang="en-US" sz="1400" dirty="0">
                <a:highlight>
                  <a:srgbClr val="00FF00"/>
                </a:highlight>
              </a:rPr>
              <a:t>initial</a:t>
            </a:r>
            <a:r>
              <a:rPr lang="en-GB" altLang="en-US" sz="1400" dirty="0">
                <a:highlight>
                  <a:srgbClr val="008000"/>
                </a:highlight>
              </a:rPr>
              <a:t> </a:t>
            </a:r>
            <a:r>
              <a:rPr lang="en-GB" altLang="en-US" sz="1400" b="1" dirty="0">
                <a:highlight>
                  <a:srgbClr val="00FFFF"/>
                </a:highlight>
              </a:rPr>
              <a:t>comments which imply an objection if not addressed agreeably for the commenter </a:t>
            </a:r>
            <a:r>
              <a:rPr lang="en-GB" altLang="en-US" sz="1400" b="1" dirty="0">
                <a:highlight>
                  <a:srgbClr val="FF00FF"/>
                </a:highlight>
              </a:rPr>
              <a:t>should be provided as early as possible but latest</a:t>
            </a:r>
            <a:r>
              <a:rPr lang="en-GB" altLang="en-US" sz="1400" b="1" dirty="0">
                <a:highlight>
                  <a:srgbClr val="00FFFF"/>
                </a:highlight>
              </a:rPr>
              <a:t> by 23.59 CE(S)T the first </a:t>
            </a:r>
            <a:r>
              <a:rPr lang="en-GB" altLang="en-US" sz="1400" b="1" dirty="0">
                <a:highlight>
                  <a:srgbClr val="FF00FF"/>
                </a:highlight>
              </a:rPr>
              <a:t>Thursday</a:t>
            </a:r>
            <a:r>
              <a:rPr lang="en-GB" altLang="en-US" sz="1400" b="1" dirty="0">
                <a:highlight>
                  <a:srgbClr val="00FFFF"/>
                </a:highlight>
              </a:rPr>
              <a:t> of the meeting. </a:t>
            </a:r>
          </a:p>
          <a:p>
            <a:pPr lvl="3">
              <a:defRPr/>
            </a:pPr>
            <a:r>
              <a:rPr lang="en-GB" sz="1400" b="1" dirty="0">
                <a:highlight>
                  <a:srgbClr val="00FF00"/>
                </a:highlight>
              </a:rPr>
              <a:t>Regardless of the above recommendations, it is allowed to send comments or improvement suggestions on a tdoc at any time before the last revision deadline, and objections at any time before the last comments deadline.</a:t>
            </a:r>
            <a:endParaRPr lang="en-GB" altLang="en-US" sz="1400" b="1" dirty="0">
              <a:highlight>
                <a:srgbClr val="00FF00"/>
              </a:highlight>
            </a:endParaRPr>
          </a:p>
          <a:p>
            <a:pPr lvl="3">
              <a:defRPr/>
            </a:pPr>
            <a:r>
              <a:rPr lang="en-GB" sz="1400" b="1" dirty="0">
                <a:highlight>
                  <a:srgbClr val="00FFFF"/>
                </a:highlight>
              </a:rPr>
              <a:t>For each Tdoc,</a:t>
            </a:r>
            <a:r>
              <a:rPr lang="en-GB" sz="1400" dirty="0"/>
              <a:t> </a:t>
            </a:r>
            <a:r>
              <a:rPr lang="en-GB" sz="1400" b="1" dirty="0">
                <a:highlight>
                  <a:srgbClr val="FFFF00"/>
                </a:highlight>
              </a:rPr>
              <a:t>if you have remaining comments that are unresolved</a:t>
            </a:r>
            <a:r>
              <a:rPr lang="en-GB" sz="1400" dirty="0">
                <a:highlight>
                  <a:srgbClr val="FFFF00"/>
                </a:highlight>
              </a:rPr>
              <a:t> </a:t>
            </a:r>
            <a:r>
              <a:rPr lang="en-GB" sz="1400" b="1" dirty="0">
                <a:highlight>
                  <a:srgbClr val="FFFF00"/>
                </a:highlight>
              </a:rPr>
              <a:t>after the last revision upload,</a:t>
            </a:r>
            <a:r>
              <a:rPr lang="en-GB" sz="1400" dirty="0">
                <a:highlight>
                  <a:srgbClr val="FFFF00"/>
                </a:highlight>
              </a:rPr>
              <a:t> latest between the deadline for last revision upload and the deadline for last comments, </a:t>
            </a:r>
            <a:r>
              <a:rPr lang="en-GB" sz="1400" b="1" dirty="0">
                <a:highlight>
                  <a:srgbClr val="FFFF00"/>
                </a:highlight>
              </a:rPr>
              <a:t>you must declare an </a:t>
            </a:r>
            <a:r>
              <a:rPr lang="en-GB" sz="1400" b="1" dirty="0">
                <a:highlight>
                  <a:srgbClr val="00FFFF"/>
                </a:highlight>
              </a:rPr>
              <a:t>explicit</a:t>
            </a:r>
            <a:r>
              <a:rPr lang="en-GB" sz="1400" b="1" dirty="0">
                <a:highlight>
                  <a:srgbClr val="FFFF00"/>
                </a:highlight>
              </a:rPr>
              <a:t> objection</a:t>
            </a:r>
            <a:r>
              <a:rPr lang="en-GB" sz="1400" dirty="0">
                <a:highlight>
                  <a:srgbClr val="FFFF00"/>
                </a:highlight>
              </a:rPr>
              <a:t>. </a:t>
            </a:r>
            <a:r>
              <a:rPr lang="en-GB" sz="1400" b="1" dirty="0">
                <a:highlight>
                  <a:srgbClr val="FFFF00"/>
                </a:highlight>
              </a:rPr>
              <a:t>If no </a:t>
            </a:r>
            <a:r>
              <a:rPr lang="en-GB" sz="1400" b="1" dirty="0">
                <a:highlight>
                  <a:srgbClr val="00FFFF"/>
                </a:highlight>
              </a:rPr>
              <a:t>explicit </a:t>
            </a:r>
            <a:r>
              <a:rPr lang="en-GB" sz="1400" b="1" dirty="0">
                <a:highlight>
                  <a:srgbClr val="FFFF00"/>
                </a:highlight>
              </a:rPr>
              <a:t>objections are received after last revision upload and before deadline for last comments, we conclude that the document is agreed/approved (*). </a:t>
            </a:r>
            <a:r>
              <a:rPr lang="en-GB" sz="1400" b="1" dirty="0">
                <a:highlight>
                  <a:srgbClr val="00FFFF"/>
                </a:highlight>
              </a:rPr>
              <a:t>This rule will be strictly applied, meaning that the meeting can be regarded as practically closed after the last comments deadline. Everything after that deadline is only to record the conclusions</a:t>
            </a:r>
            <a:r>
              <a:rPr lang="en-GB" sz="1400" b="1" dirty="0">
                <a:highlight>
                  <a:srgbClr val="FF00FF"/>
                </a:highlight>
              </a:rPr>
              <a:t> in the chair notes before the closing plenary</a:t>
            </a:r>
            <a:r>
              <a:rPr lang="en-GB" sz="1400" b="1" dirty="0">
                <a:highlight>
                  <a:srgbClr val="00FFFF"/>
                </a:highlight>
              </a:rPr>
              <a:t> and correct any mistakes in that at the closing plenary.</a:t>
            </a:r>
          </a:p>
          <a:p>
            <a:pPr lvl="3">
              <a:defRPr/>
            </a:pPr>
            <a:r>
              <a:rPr lang="en-GB" sz="1400" dirty="0">
                <a:highlight>
                  <a:srgbClr val="00FFFF"/>
                </a:highlight>
              </a:rPr>
              <a:t>(*) This means that also objections received before the deadline for last revision upload are regarded as “final objections” if no further revision was made before the last revision upload deadline.</a:t>
            </a:r>
            <a:endParaRPr lang="en-GB" sz="1600" b="1" dirty="0">
              <a:highlight>
                <a:srgbClr val="00FFFF"/>
              </a:highlight>
            </a:endParaRP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370012"/>
            <a:ext cx="8388350" cy="5487988"/>
          </a:xfrm>
        </p:spPr>
        <p:txBody>
          <a:bodyPr/>
          <a:lstStyle/>
          <a:p>
            <a:pPr lvl="2">
              <a:defRPr/>
            </a:pPr>
            <a:r>
              <a:rPr lang="en-GB" altLang="en-US" sz="1800" dirty="0"/>
              <a:t>Tdoc status</a:t>
            </a:r>
          </a:p>
          <a:p>
            <a:pPr lvl="3">
              <a:defRPr/>
            </a:pPr>
            <a:endParaRPr lang="en-GB" altLang="en-US" sz="1600" dirty="0"/>
          </a:p>
          <a:p>
            <a:pPr lvl="3">
              <a:defRPr/>
            </a:pPr>
            <a:r>
              <a:rPr lang="en-GB" sz="1600" b="1" dirty="0">
                <a:highlight>
                  <a:srgbClr val="00FFFF"/>
                </a:highlight>
              </a:rPr>
              <a:t>For tdocs with explicit objections, instead of “Noted/Not pursued”, the Chair/VC may also exceptionally conclude “email approval” </a:t>
            </a:r>
            <a:r>
              <a:rPr lang="en-GB" sz="1600" b="1" dirty="0">
                <a:highlight>
                  <a:srgbClr val="FF00FF"/>
                </a:highlight>
              </a:rPr>
              <a:t>in the chair notes before the closing plenary</a:t>
            </a:r>
            <a:r>
              <a:rPr lang="en-GB" sz="1600" b="1" dirty="0">
                <a:highlight>
                  <a:srgbClr val="00FFFF"/>
                </a:highlight>
              </a:rPr>
              <a:t> (if the time before SA deadline allows it, </a:t>
            </a:r>
            <a:r>
              <a:rPr lang="en-GB" sz="1600" b="1" dirty="0">
                <a:highlight>
                  <a:srgbClr val="00FF00"/>
                </a:highlight>
              </a:rPr>
              <a:t>if requested by the author</a:t>
            </a:r>
            <a:r>
              <a:rPr lang="en-GB" sz="1600" b="1" dirty="0">
                <a:highlight>
                  <a:srgbClr val="00FFFF"/>
                </a:highlight>
              </a:rPr>
              <a:t> </a:t>
            </a:r>
            <a:r>
              <a:rPr lang="en-GB" sz="1600" b="1" dirty="0">
                <a:highlight>
                  <a:srgbClr val="FF00FF"/>
                </a:highlight>
              </a:rPr>
              <a:t>and if the remaining issues seem relatively easy to address and agree on)</a:t>
            </a:r>
            <a:r>
              <a:rPr lang="en-GB" sz="1600" b="1" dirty="0">
                <a:highlight>
                  <a:srgbClr val="00FFFF"/>
                </a:highlight>
              </a:rPr>
              <a:t>. </a:t>
            </a:r>
          </a:p>
          <a:p>
            <a:pPr lvl="3">
              <a:defRPr/>
            </a:pPr>
            <a:r>
              <a:rPr lang="en-GB" sz="1600" dirty="0"/>
              <a:t>Editorial modifications are still allowed to be included in the final agreed version if the group agrees.</a:t>
            </a:r>
            <a:r>
              <a:rPr lang="en-GB" sz="1600" dirty="0">
                <a:highlight>
                  <a:srgbClr val="FFFF00"/>
                </a:highlight>
              </a:rPr>
              <a:t> </a:t>
            </a:r>
            <a:endParaRPr lang="en-GB" altLang="en-US" sz="1600" dirty="0">
              <a:highlight>
                <a:srgbClr val="FFFF00"/>
              </a:highlight>
            </a:endParaRPr>
          </a:p>
        </p:txBody>
      </p:sp>
    </p:spTree>
    <p:extLst>
      <p:ext uri="{BB962C8B-B14F-4D97-AF65-F5344CB8AC3E}">
        <p14:creationId xmlns:p14="http://schemas.microsoft.com/office/powerpoint/2010/main" val="265523931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guidelines</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endParaRPr lang="en-GB" sz="1600" dirty="0"/>
          </a:p>
        </p:txBody>
      </p:sp>
    </p:spTree>
    <p:extLst>
      <p:ext uri="{BB962C8B-B14F-4D97-AF65-F5344CB8AC3E}">
        <p14:creationId xmlns:p14="http://schemas.microsoft.com/office/powerpoint/2010/main" val="45615629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S5-215000. </a:t>
            </a:r>
          </a:p>
          <a:p>
            <a:pPr lvl="1">
              <a:defRPr/>
            </a:pPr>
            <a:r>
              <a:rPr lang="en-GB" altLang="en-US" sz="1800" dirty="0"/>
              <a:t>The meeting type is ad-hoc, meaning that this meeting will not count for voting powers but MCC strongly encourages delegates to register their participation.</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r>
              <a:rPr lang="en-GB" altLang="en-US" sz="1800" b="1" dirty="0"/>
              <a:t>Latest draft TS/TR update</a:t>
            </a:r>
            <a:r>
              <a:rPr lang="en-GB" altLang="en-US" sz="1800" dirty="0"/>
              <a:t> for email approval after the E-meeting will be done as usual. Deadlines for email approval will be announced in the email approval status document.</a:t>
            </a:r>
          </a:p>
          <a:p>
            <a:pPr lvl="1">
              <a:defRPr/>
            </a:pPr>
            <a:r>
              <a:rPr lang="en-GB" altLang="en-US" sz="1800" b="1" dirty="0"/>
              <a:t>LSs </a:t>
            </a:r>
            <a:r>
              <a:rPr lang="en-US" altLang="zh-CN" sz="1800" dirty="0"/>
              <a:t>(the incoming LS can be found in </a:t>
            </a:r>
            <a:r>
              <a:rPr lang="en-GB" altLang="zh-CN" sz="1800" u="sng" dirty="0">
                <a:hlinkClick r:id="rId2">
                  <a:extLst>
                    <a:ext uri="{A12FA001-AC4F-418D-AE19-62706E023703}">
                      <ahyp:hlinkClr xmlns:ahyp="http://schemas.microsoft.com/office/drawing/2018/hyperlinkcolor" val="tx"/>
                    </a:ext>
                  </a:extLst>
                </a:hlinkClick>
              </a:rPr>
              <a:t>https://www.3gpp.org/Liaisons/Incoming_LSs/S5-meeting.htm</a:t>
            </a:r>
            <a:r>
              <a:rPr lang="en-US" altLang="zh-CN" sz="1800" dirty="0"/>
              <a:t>) :</a:t>
            </a:r>
            <a:endParaRPr lang="en-GB" altLang="en-US" sz="1800" b="1" dirty="0"/>
          </a:p>
          <a:p>
            <a:pPr lvl="3"/>
            <a:r>
              <a:rPr lang="en-US" sz="1800" dirty="0"/>
              <a:t>LSs which have a proposed reply related to one of the agenda items, uploaded in time, will be treated</a:t>
            </a:r>
          </a:p>
          <a:p>
            <a:pPr lvl="3"/>
            <a:r>
              <a:rPr lang="en-US" sz="1800" dirty="0"/>
              <a:t>All other LSs are postponed to the next SA5 meeting unless specific exception agreed by the group</a:t>
            </a:r>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700928" y="431426"/>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554910" y="1426344"/>
            <a:ext cx="8484970" cy="5240338"/>
          </a:xfrm>
        </p:spPr>
        <p:txBody>
          <a:bodyPr/>
          <a:lstStyle/>
          <a:p>
            <a:pPr lvl="1"/>
            <a:r>
              <a:rPr lang="en-US" altLang="en-US" sz="2000" dirty="0"/>
              <a:t>E-meeting to run from </a:t>
            </a:r>
            <a:r>
              <a:rPr lang="en-US" altLang="en-US" sz="2000" dirty="0">
                <a:solidFill>
                  <a:srgbClr val="00B0F0"/>
                </a:solidFill>
              </a:rPr>
              <a:t>11 to 20 October 2021</a:t>
            </a:r>
          </a:p>
          <a:p>
            <a:pPr lvl="2"/>
            <a:r>
              <a:rPr lang="en-US" altLang="en-US" sz="1800" dirty="0"/>
              <a:t>3GPP portal will show these meeting dates</a:t>
            </a:r>
          </a:p>
          <a:p>
            <a:pPr lvl="2"/>
            <a:r>
              <a:rPr lang="en-US" altLang="en-US" sz="1800" dirty="0"/>
              <a:t>3GPP portal has updated document templates</a:t>
            </a:r>
          </a:p>
          <a:p>
            <a:pPr lvl="1"/>
            <a:r>
              <a:rPr lang="en-US" altLang="en-US" sz="2000" dirty="0"/>
              <a:t>Deadlines:</a:t>
            </a:r>
          </a:p>
          <a:p>
            <a:pPr lvl="2"/>
            <a:r>
              <a:rPr lang="en-US" altLang="en-US" sz="1800" dirty="0"/>
              <a:t>Tdoc submission: </a:t>
            </a:r>
            <a:r>
              <a:rPr lang="en-GB" sz="1800" dirty="0">
                <a:solidFill>
                  <a:srgbClr val="00B0F0"/>
                </a:solidFill>
              </a:rPr>
              <a:t>Friday 1 Oct </a:t>
            </a:r>
            <a:r>
              <a:rPr lang="en-US" altLang="en-US" sz="1800" dirty="0">
                <a:solidFill>
                  <a:srgbClr val="00B0F0"/>
                </a:solidFill>
              </a:rPr>
              <a:t> </a:t>
            </a:r>
            <a:r>
              <a:rPr lang="en-GB" altLang="en-US" sz="1800" dirty="0">
                <a:solidFill>
                  <a:srgbClr val="00B0F0"/>
                </a:solidFill>
              </a:rPr>
              <a:t>23:59 </a:t>
            </a:r>
            <a:r>
              <a:rPr lang="en-US" altLang="en-US" sz="1800" dirty="0">
                <a:solidFill>
                  <a:srgbClr val="00B0F0"/>
                </a:solidFill>
                <a:highlight>
                  <a:srgbClr val="FFFF00"/>
                </a:highlight>
              </a:rPr>
              <a:t>GMT</a:t>
            </a:r>
            <a:endParaRPr lang="en-GB" altLang="en-US" sz="1800" dirty="0">
              <a:highlight>
                <a:srgbClr val="FFFF00"/>
              </a:highlight>
            </a:endParaRPr>
          </a:p>
          <a:p>
            <a:pPr lvl="2"/>
            <a:r>
              <a:rPr lang="en-US" altLang="en-US" sz="1800" dirty="0"/>
              <a:t>Tdoc reservation: </a:t>
            </a:r>
            <a:r>
              <a:rPr lang="en-GB" sz="1800" dirty="0">
                <a:solidFill>
                  <a:srgbClr val="00B0F0"/>
                </a:solidFill>
              </a:rPr>
              <a:t>Monday 4 Oct</a:t>
            </a:r>
            <a:r>
              <a:rPr lang="en-GB" altLang="en-US" sz="1800" dirty="0">
                <a:solidFill>
                  <a:srgbClr val="00B0F0"/>
                </a:solidFill>
              </a:rPr>
              <a:t> 23:59 </a:t>
            </a:r>
            <a:r>
              <a:rPr lang="en-US" altLang="en-US" sz="1800" dirty="0">
                <a:solidFill>
                  <a:srgbClr val="00B0F0"/>
                </a:solidFill>
                <a:highlight>
                  <a:srgbClr val="FFFF00"/>
                </a:highlight>
              </a:rPr>
              <a:t>GMT</a:t>
            </a:r>
          </a:p>
          <a:p>
            <a:pPr lvl="1"/>
            <a:r>
              <a:rPr lang="en-US" altLang="en-US" sz="2000" dirty="0" err="1"/>
              <a:t>AgendaWithTdocAllocation</a:t>
            </a:r>
            <a:r>
              <a:rPr lang="en-US" altLang="en-US" sz="2000" dirty="0"/>
              <a:t> should be sent out by MCC in the week </a:t>
            </a:r>
            <a:r>
              <a:rPr lang="sv-SE" altLang="en-US" sz="2000" dirty="0"/>
              <a:t>before the meeting starts</a:t>
            </a:r>
            <a:endParaRPr lang="en-US" altLang="en-US" sz="2000" dirty="0"/>
          </a:p>
          <a:p>
            <a:pPr lvl="1"/>
            <a:r>
              <a:rPr lang="en-US" altLang="en-US" sz="2000" dirty="0"/>
              <a:t>Start of E-meeting </a:t>
            </a:r>
            <a:r>
              <a:rPr lang="en-US" altLang="en-US" sz="2000" dirty="0">
                <a:solidFill>
                  <a:srgbClr val="00B0F0"/>
                </a:solidFill>
              </a:rPr>
              <a:t>Monday </a:t>
            </a:r>
            <a:r>
              <a:rPr lang="sv-SE" altLang="en-US" sz="2000" dirty="0">
                <a:solidFill>
                  <a:srgbClr val="00B0F0"/>
                </a:solidFill>
              </a:rPr>
              <a:t>11 October </a:t>
            </a:r>
            <a:r>
              <a:rPr lang="en-US" altLang="en-US" sz="2000" dirty="0">
                <a:solidFill>
                  <a:srgbClr val="00B0F0"/>
                </a:solidFill>
              </a:rPr>
              <a:t>09:00 CEST</a:t>
            </a:r>
          </a:p>
          <a:p>
            <a:pPr lvl="1"/>
            <a:r>
              <a:rPr lang="en-US" altLang="en-US" sz="2000" dirty="0"/>
              <a:t>Opening SA5 plenary (conf. call): </a:t>
            </a:r>
            <a:r>
              <a:rPr lang="en-US" altLang="en-US" sz="2000" dirty="0">
                <a:solidFill>
                  <a:srgbClr val="00B0F0"/>
                </a:solidFill>
              </a:rPr>
              <a:t>Monday </a:t>
            </a:r>
            <a:r>
              <a:rPr lang="sv-SE" altLang="en-US" sz="2000" dirty="0">
                <a:solidFill>
                  <a:srgbClr val="00B0F0"/>
                </a:solidFill>
              </a:rPr>
              <a:t>11 October </a:t>
            </a:r>
            <a:r>
              <a:rPr lang="en-US" altLang="en-US" sz="2000" dirty="0">
                <a:solidFill>
                  <a:srgbClr val="00B0F0"/>
                </a:solidFill>
              </a:rPr>
              <a:t>15:00-17:00 CEST </a:t>
            </a:r>
            <a:endParaRPr lang="en-US" altLang="en-US" sz="2000" dirty="0"/>
          </a:p>
          <a:p>
            <a:pPr lvl="1"/>
            <a:r>
              <a:rPr lang="en-US" altLang="en-US" sz="2000" dirty="0"/>
              <a:t>Closing SA5 plenary (conf. call) </a:t>
            </a:r>
            <a:r>
              <a:rPr lang="en-US" altLang="en-US" sz="2000" dirty="0">
                <a:solidFill>
                  <a:srgbClr val="00B0F0"/>
                </a:solidFill>
              </a:rPr>
              <a:t>Wednesday 20 October 15:00-18:00 CEST</a:t>
            </a:r>
            <a:endParaRPr lang="en-US" altLang="en-US" sz="2000" dirty="0"/>
          </a:p>
          <a:p>
            <a:pPr lvl="1"/>
            <a:r>
              <a:rPr lang="en-US" altLang="en-US" sz="2000" dirty="0"/>
              <a:t>End of E-meeting: At the end of Closing SA5 plenary </a:t>
            </a:r>
            <a:endParaRPr lang="en-US" altLang="en-US" sz="2000" dirty="0">
              <a:solidFill>
                <a:srgbClr val="00B0F0"/>
              </a:solidFill>
            </a:endParaRPr>
          </a:p>
          <a:p>
            <a:pPr lvl="1"/>
            <a:r>
              <a:rPr lang="en-GB" sz="2000" dirty="0"/>
              <a:t>All </a:t>
            </a:r>
            <a:r>
              <a:rPr lang="en-GB" sz="2000" dirty="0">
                <a:highlight>
                  <a:srgbClr val="FFFF00"/>
                </a:highlight>
              </a:rPr>
              <a:t>final Tdoc versions</a:t>
            </a:r>
            <a:r>
              <a:rPr lang="en-GB" sz="2000" dirty="0"/>
              <a:t> shall be uploaded </a:t>
            </a:r>
            <a:r>
              <a:rPr lang="en-GB" sz="2000" b="1" dirty="0">
                <a:solidFill>
                  <a:srgbClr val="FF0000"/>
                </a:solidFill>
                <a:effectLst/>
                <a:highlight>
                  <a:srgbClr val="FFFF00"/>
                </a:highlight>
                <a:latin typeface="Calibri" panose="020F0502020204030204" pitchFamily="34" charset="0"/>
                <a:ea typeface="Times New Roman" panose="02020603050405020304" pitchFamily="18" charset="0"/>
              </a:rPr>
              <a:t>in zip format</a:t>
            </a:r>
            <a:r>
              <a:rPr lang="en-GB" sz="2400" b="1" dirty="0">
                <a:effectLst/>
                <a:highlight>
                  <a:srgbClr val="FFFF00"/>
                </a:highlight>
                <a:latin typeface="Calibri" panose="020F0502020204030204" pitchFamily="34" charset="0"/>
                <a:ea typeface="Times New Roman" panose="02020603050405020304" pitchFamily="18" charset="0"/>
              </a:rPr>
              <a:t> </a:t>
            </a:r>
            <a:r>
              <a:rPr lang="en-GB" altLang="en-US" sz="2000" b="1" dirty="0">
                <a:highlight>
                  <a:srgbClr val="FFFF00"/>
                </a:highlight>
              </a:rPr>
              <a:t>by the author to the Inbox</a:t>
            </a:r>
            <a:r>
              <a:rPr lang="en-GB" altLang="en-US" sz="2000" dirty="0"/>
              <a:t> folder (not the Drafts folder) </a:t>
            </a:r>
            <a:r>
              <a:rPr lang="en-GB" sz="2000" dirty="0"/>
              <a:t>by </a:t>
            </a:r>
            <a:r>
              <a:rPr lang="en-US" altLang="en-US" sz="2000" dirty="0">
                <a:solidFill>
                  <a:srgbClr val="00B0F0"/>
                </a:solidFill>
              </a:rPr>
              <a:t>Wednesday 20 Oct </a:t>
            </a:r>
            <a:r>
              <a:rPr lang="en-GB" sz="2000" dirty="0">
                <a:solidFill>
                  <a:srgbClr val="00B0F0"/>
                </a:solidFill>
              </a:rPr>
              <a:t>19:00 CEST</a:t>
            </a:r>
            <a:endParaRPr lang="en-US" altLang="en-US" sz="2000" dirty="0">
              <a:solidFill>
                <a:srgbClr val="00B0F0"/>
              </a:solidFill>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316872"/>
            <a:ext cx="8388350" cy="5240338"/>
          </a:xfrm>
        </p:spPr>
        <p:txBody>
          <a:bodyPr/>
          <a:lstStyle/>
          <a:p>
            <a:pPr lvl="1"/>
            <a:r>
              <a:rPr lang="en-US" altLang="en-US" sz="2000" dirty="0"/>
              <a:t>Start of OAM E-meeting</a:t>
            </a:r>
            <a:r>
              <a:rPr lang="en-US" altLang="en-US" sz="2000" dirty="0">
                <a:solidFill>
                  <a:srgbClr val="00B0F0"/>
                </a:solidFill>
              </a:rPr>
              <a:t>: Monday </a:t>
            </a:r>
            <a:r>
              <a:rPr lang="sv-SE" altLang="en-US" sz="2000" dirty="0">
                <a:solidFill>
                  <a:srgbClr val="00B0F0"/>
                </a:solidFill>
              </a:rPr>
              <a:t>11 Oct</a:t>
            </a:r>
            <a:r>
              <a:rPr lang="fr-FR" altLang="en-US" sz="2000" dirty="0">
                <a:solidFill>
                  <a:srgbClr val="00B0F0"/>
                </a:solidFill>
              </a:rPr>
              <a:t> </a:t>
            </a:r>
            <a:r>
              <a:rPr lang="en-US" altLang="en-US" sz="2000" dirty="0">
                <a:solidFill>
                  <a:srgbClr val="00B0F0"/>
                </a:solidFill>
              </a:rPr>
              <a:t>9:00 CEST</a:t>
            </a:r>
          </a:p>
          <a:p>
            <a:pPr lvl="1"/>
            <a:r>
              <a:rPr lang="en-US" altLang="en-US" sz="2000" dirty="0"/>
              <a:t>Start of CH E-meeting: </a:t>
            </a:r>
            <a:r>
              <a:rPr lang="en-US" altLang="en-US" sz="2000" dirty="0">
                <a:solidFill>
                  <a:srgbClr val="00B0F0"/>
                </a:solidFill>
              </a:rPr>
              <a:t>Tuesday </a:t>
            </a:r>
            <a:r>
              <a:rPr lang="sv-SE" altLang="en-US" sz="2000" dirty="0">
                <a:solidFill>
                  <a:srgbClr val="00B0F0"/>
                </a:solidFill>
              </a:rPr>
              <a:t>12 Oct</a:t>
            </a:r>
            <a:r>
              <a:rPr lang="fr-FR" altLang="en-US" sz="2000" dirty="0">
                <a:solidFill>
                  <a:srgbClr val="00B0F0"/>
                </a:solidFill>
              </a:rPr>
              <a:t> </a:t>
            </a:r>
            <a:r>
              <a:rPr lang="en-US" altLang="en-US" sz="2000" dirty="0">
                <a:solidFill>
                  <a:srgbClr val="00B0F0"/>
                </a:solidFill>
              </a:rPr>
              <a:t>9:00 CEST</a:t>
            </a:r>
            <a:endParaRPr lang="en-US" altLang="en-US" sz="2000" dirty="0">
              <a:solidFill>
                <a:srgbClr val="00B0F0"/>
              </a:solidFill>
              <a:highlight>
                <a:srgbClr val="FF00FF"/>
              </a:highlight>
            </a:endParaRPr>
          </a:p>
          <a:p>
            <a:pPr lvl="1"/>
            <a:r>
              <a:rPr lang="en-US" altLang="en-US" sz="2000" b="1" dirty="0">
                <a:highlight>
                  <a:srgbClr val="FFFF00"/>
                </a:highlight>
              </a:rPr>
              <a:t>Last revision upload: </a:t>
            </a:r>
          </a:p>
          <a:p>
            <a:pPr lvl="2"/>
            <a:r>
              <a:rPr lang="en-US" altLang="en-US" sz="1800" dirty="0">
                <a:solidFill>
                  <a:srgbClr val="00B0F0"/>
                </a:solidFill>
                <a:highlight>
                  <a:srgbClr val="FF00FF"/>
                </a:highlight>
              </a:rPr>
              <a:t>SA5-level and </a:t>
            </a:r>
            <a:r>
              <a:rPr lang="en-US" altLang="en-US" sz="1800" dirty="0">
                <a:solidFill>
                  <a:srgbClr val="00B0F0"/>
                </a:solidFill>
              </a:rPr>
              <a:t>OAM tdocs: </a:t>
            </a:r>
            <a:r>
              <a:rPr lang="en-US" altLang="en-US" sz="1800" b="1" dirty="0">
                <a:solidFill>
                  <a:srgbClr val="00B0F0"/>
                </a:solidFill>
              </a:rPr>
              <a:t>Tuesday 19 Oct 12:00 CEST</a:t>
            </a:r>
          </a:p>
          <a:p>
            <a:pPr lvl="2"/>
            <a:r>
              <a:rPr lang="en-US" sz="1800" dirty="0">
                <a:solidFill>
                  <a:srgbClr val="00B0F0"/>
                </a:solidFill>
              </a:rPr>
              <a:t>CH tdocs: </a:t>
            </a:r>
            <a:r>
              <a:rPr lang="en-US" sz="1800" b="1" dirty="0">
                <a:solidFill>
                  <a:srgbClr val="00B0F0"/>
                </a:solidFill>
              </a:rPr>
              <a:t>Monday 18 Oct 18:00 CEST </a:t>
            </a:r>
            <a:endParaRPr lang="en-US" altLang="en-US" sz="1800" b="1" dirty="0">
              <a:solidFill>
                <a:srgbClr val="00B0F0"/>
              </a:solidFill>
            </a:endParaRPr>
          </a:p>
          <a:p>
            <a:pPr lvl="1"/>
            <a:r>
              <a:rPr lang="en-US" altLang="en-US" sz="2000" b="1" dirty="0">
                <a:highlight>
                  <a:srgbClr val="FFFF00"/>
                </a:highlight>
              </a:rPr>
              <a:t>Last comments: </a:t>
            </a:r>
          </a:p>
          <a:p>
            <a:pPr lvl="2"/>
            <a:r>
              <a:rPr lang="en-US" altLang="en-US" sz="1800" dirty="0">
                <a:solidFill>
                  <a:srgbClr val="00B0F0"/>
                </a:solidFill>
                <a:highlight>
                  <a:srgbClr val="FF00FF"/>
                </a:highlight>
              </a:rPr>
              <a:t>SA5-level and </a:t>
            </a:r>
            <a:r>
              <a:rPr lang="en-US" altLang="en-US" sz="1800" dirty="0">
                <a:solidFill>
                  <a:srgbClr val="00B0F0"/>
                </a:solidFill>
              </a:rPr>
              <a:t>OAM tdocs: </a:t>
            </a:r>
            <a:r>
              <a:rPr lang="en-US" altLang="en-US" sz="1800" b="1" dirty="0">
                <a:solidFill>
                  <a:srgbClr val="00B0F0"/>
                </a:solidFill>
              </a:rPr>
              <a:t>Tuesday 19 Oct 23:59 CEST</a:t>
            </a:r>
          </a:p>
          <a:p>
            <a:pPr lvl="2"/>
            <a:r>
              <a:rPr lang="en-US" sz="1800" dirty="0">
                <a:solidFill>
                  <a:srgbClr val="00B0F0"/>
                </a:solidFill>
              </a:rPr>
              <a:t>CH</a:t>
            </a:r>
            <a:r>
              <a:rPr lang="en-US" altLang="en-US" sz="1800" dirty="0">
                <a:solidFill>
                  <a:srgbClr val="00B0F0"/>
                </a:solidFill>
              </a:rPr>
              <a:t> tdocs</a:t>
            </a:r>
            <a:r>
              <a:rPr lang="en-US" sz="1800" dirty="0">
                <a:solidFill>
                  <a:srgbClr val="00B0F0"/>
                </a:solidFill>
              </a:rPr>
              <a:t>: </a:t>
            </a:r>
            <a:r>
              <a:rPr lang="en-US" sz="1800" b="1" dirty="0">
                <a:solidFill>
                  <a:srgbClr val="00B0F0"/>
                </a:solidFill>
              </a:rPr>
              <a:t>Tuesday 19 Oct 8:00 CEST</a:t>
            </a:r>
            <a:endParaRPr lang="en-US" altLang="en-US" sz="1800" b="1" dirty="0">
              <a:solidFill>
                <a:srgbClr val="00B0F0"/>
              </a:solidFill>
            </a:endParaRPr>
          </a:p>
          <a:p>
            <a:pPr lvl="1"/>
            <a:r>
              <a:rPr lang="en-US" altLang="en-US" sz="2000" dirty="0"/>
              <a:t>End of OAM E-meeting: </a:t>
            </a:r>
            <a:r>
              <a:rPr lang="en-US" altLang="en-US" sz="2000" dirty="0">
                <a:solidFill>
                  <a:srgbClr val="00B0F0"/>
                </a:solidFill>
              </a:rPr>
              <a:t>Wednesday 20 Oct 14:00 CEST</a:t>
            </a:r>
          </a:p>
          <a:p>
            <a:pPr lvl="1"/>
            <a:r>
              <a:rPr lang="en-US" altLang="en-US" sz="2000" dirty="0"/>
              <a:t>Closing CH Plenary conf call: </a:t>
            </a:r>
            <a:r>
              <a:rPr lang="en-US" altLang="en-US" sz="2000" dirty="0">
                <a:solidFill>
                  <a:srgbClr val="00B0F0"/>
                </a:solidFill>
              </a:rPr>
              <a:t>Tuesday 19 Oct 15:00-17:00 CEST</a:t>
            </a:r>
          </a:p>
          <a:p>
            <a:pPr lvl="1"/>
            <a:r>
              <a:rPr lang="en-US" altLang="en-US" sz="2000" dirty="0"/>
              <a:t>End of CH E-meeting:</a:t>
            </a:r>
            <a:r>
              <a:rPr lang="en-US" altLang="en-US" sz="2000" dirty="0">
                <a:solidFill>
                  <a:srgbClr val="00B0F0"/>
                </a:solidFill>
              </a:rPr>
              <a:t> Tuesday 19 Oct 17:00 CEST</a:t>
            </a:r>
            <a:endParaRPr lang="en-US" altLang="en-US" sz="2000" dirty="0">
              <a:solidFill>
                <a:srgbClr val="00B0F0"/>
              </a:solidFill>
              <a:highlight>
                <a:srgbClr val="FF00FF"/>
              </a:highlight>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196339" y="802047"/>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altLang="en-US" sz="1600" dirty="0"/>
              <a:t>Start of the </a:t>
            </a:r>
            <a:r>
              <a:rPr lang="en-GB" sz="1600" dirty="0"/>
              <a:t>email </a:t>
            </a:r>
            <a:r>
              <a:rPr lang="en-GB" altLang="en-US" sz="1600" dirty="0"/>
              <a:t>threads </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endParaRPr lang="en-GB" sz="1600" dirty="0"/>
          </a:p>
          <a:p>
            <a:pPr lvl="2"/>
            <a:r>
              <a:rPr lang="en-GB" sz="1600" dirty="0"/>
              <a:t>A </a:t>
            </a:r>
            <a:r>
              <a:rPr lang="en-GB" sz="1600" dirty="0" err="1"/>
              <a:t>tdoc</a:t>
            </a:r>
            <a:r>
              <a:rPr lang="en-GB" sz="1600" dirty="0"/>
              <a:t>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a:t>
            </a:r>
            <a:r>
              <a:rPr lang="en-GB" sz="1600" dirty="0" err="1"/>
              <a:t>tdoc</a:t>
            </a:r>
            <a:r>
              <a:rPr lang="en-GB" sz="1600" dirty="0"/>
              <a:t> is already included in a </a:t>
            </a:r>
            <a:r>
              <a:rPr lang="en-GB" sz="1600" dirty="0" err="1"/>
              <a:t>tdoc</a:t>
            </a:r>
            <a:r>
              <a:rPr lang="en-GB" sz="1600" dirty="0"/>
              <a:t> group. </a:t>
            </a:r>
            <a:endParaRPr lang="en-GB" altLang="en-US" sz="1600" dirty="0"/>
          </a:p>
          <a:p>
            <a:pPr lvl="2"/>
            <a:endParaRPr lang="en-GB" altLang="en-US" sz="16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given in the “</a:t>
            </a:r>
            <a:r>
              <a:rPr lang="en-US" altLang="en-US" sz="1600" dirty="0" err="1"/>
              <a:t>AgendaWithTdocAllocation</a:t>
            </a:r>
            <a:r>
              <a:rPr lang="en-GB" altLang="zh-CN" sz="1600" dirty="0">
                <a:ea typeface="宋体" panose="02010600030101010101" pitchFamily="2" charset="-122"/>
              </a:rPr>
              <a:t>” and the OAM chair notes, and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latin typeface="Segoe UI" panose="020B0502040204020203" pitchFamily="34" charset="0"/>
                <a:cs typeface="Arial" panose="020B0604020202020204" pitchFamily="34" charset="0"/>
              </a:rPr>
              <a:t>/</a:t>
            </a:r>
            <a:r>
              <a:rPr lang="en-GB" altLang="en-US" sz="1600" dirty="0" err="1">
                <a:solidFill>
                  <a:srgbClr val="000000"/>
                </a:solidFill>
                <a:latin typeface="Segoe UI" panose="020B0502040204020203" pitchFamily="34" charset="0"/>
                <a:cs typeface="Arial" panose="020B0604020202020204" pitchFamily="34" charset="0"/>
              </a:rPr>
              <a:t>tsg_sa</a:t>
            </a:r>
            <a:r>
              <a:rPr lang="en-GB" altLang="en-US" sz="1600" dirty="0">
                <a:solidFill>
                  <a:srgbClr val="000000"/>
                </a:solidFill>
                <a:latin typeface="Segoe UI" panose="020B0502040204020203" pitchFamily="34" charset="0"/>
                <a:cs typeface="Arial" panose="020B0604020202020204" pitchFamily="34" charset="0"/>
              </a:rPr>
              <a:t>/WG5_TM/</a:t>
            </a:r>
            <a:r>
              <a:rPr lang="en-GB" altLang="en-US" sz="1600" dirty="0">
                <a:solidFill>
                  <a:srgbClr val="00B0F0"/>
                </a:solidFill>
                <a:latin typeface="Segoe UI" panose="020B0502040204020203" pitchFamily="34" charset="0"/>
                <a:cs typeface="Arial" panose="020B0604020202020204" pitchFamily="34" charset="0"/>
              </a:rPr>
              <a:t>TSGS5_139e</a:t>
            </a:r>
            <a:r>
              <a:rPr lang="en-GB" altLang="en-US" sz="1600" dirty="0">
                <a:solidFill>
                  <a:srgbClr val="000000"/>
                </a:solidFill>
                <a:latin typeface="Segoe UI" panose="020B0502040204020203" pitchFamily="34" charset="0"/>
                <a:cs typeface="Arial" panose="020B0604020202020204" pitchFamily="34" charset="0"/>
              </a:rPr>
              <a: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231B320A-563D-4283-98FA-3523D68778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99650</TotalTime>
  <Words>3148</Words>
  <Application>Microsoft Office PowerPoint</Application>
  <PresentationFormat>On-screen Show (4:3)</PresentationFormat>
  <Paragraphs>207</Paragraphs>
  <Slides>19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Segoe UI</vt:lpstr>
      <vt:lpstr>Times New Roman</vt:lpstr>
      <vt:lpstr>Office Theme</vt:lpstr>
      <vt:lpstr>     SA5#139e  E-Meeting Process        </vt:lpstr>
      <vt:lpstr>Reading guidelines</vt:lpstr>
      <vt:lpstr>General meeting info</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 (1)</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1200</cp:revision>
  <dcterms:created xsi:type="dcterms:W3CDTF">2008-08-30T09:32:10Z</dcterms:created>
  <dcterms:modified xsi:type="dcterms:W3CDTF">2021-10-11T10:59:54Z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