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6"/>
  </p:notesMasterIdLst>
  <p:handoutMasterIdLst>
    <p:handoutMasterId r:id="rId27"/>
  </p:handoutMasterIdLst>
  <p:sldIdLst>
    <p:sldId id="303" r:id="rId2"/>
    <p:sldId id="893" r:id="rId3"/>
    <p:sldId id="894" r:id="rId4"/>
    <p:sldId id="670" r:id="rId5"/>
    <p:sldId id="636" r:id="rId6"/>
    <p:sldId id="726" r:id="rId7"/>
    <p:sldId id="895" r:id="rId8"/>
    <p:sldId id="869" r:id="rId9"/>
    <p:sldId id="896" r:id="rId10"/>
    <p:sldId id="877" r:id="rId11"/>
    <p:sldId id="888" r:id="rId12"/>
    <p:sldId id="889" r:id="rId13"/>
    <p:sldId id="883" r:id="rId14"/>
    <p:sldId id="884" r:id="rId15"/>
    <p:sldId id="887" r:id="rId16"/>
    <p:sldId id="885" r:id="rId17"/>
    <p:sldId id="886" r:id="rId18"/>
    <p:sldId id="891" r:id="rId19"/>
    <p:sldId id="876" r:id="rId20"/>
    <p:sldId id="737" r:id="rId21"/>
    <p:sldId id="859" r:id="rId22"/>
    <p:sldId id="793" r:id="rId23"/>
    <p:sldId id="860" r:id="rId24"/>
    <p:sldId id="704" r:id="rId25"/>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3300"/>
    <a:srgbClr val="C1E442"/>
    <a:srgbClr val="FFFFCC"/>
    <a:srgbClr val="72AF2F"/>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409" autoAdjust="0"/>
    <p:restoredTop sz="97931" autoAdjust="0"/>
  </p:normalViewPr>
  <p:slideViewPr>
    <p:cSldViewPr snapToGrid="0">
      <p:cViewPr varScale="1">
        <p:scale>
          <a:sx n="116" d="100"/>
          <a:sy n="116" d="100"/>
        </p:scale>
        <p:origin x="1002" y="12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732" y="-4565"/>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11/2/2021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11/2/2021</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S5-215006, SA5#139e, </a:t>
            </a:r>
            <a:r>
              <a:rPr lang="en-US" sz="1100" b="1" spc="300" dirty="0" smtClean="0">
                <a:ea typeface="+mn-ea"/>
                <a:cs typeface="Arial" panose="020B0604020202020204" pitchFamily="34" charset="0"/>
              </a:rPr>
              <a:t>e-meeting</a:t>
            </a:r>
            <a:r>
              <a:rPr lang="en-GB" sz="1100" b="1" spc="300" dirty="0" smtClean="0">
                <a:ea typeface="+mn-ea"/>
                <a:cs typeface="Arial" panose="020B0604020202020204" pitchFamily="34" charset="0"/>
              </a:rPr>
              <a:t>, 11</a:t>
            </a:r>
            <a:r>
              <a:rPr lang="en-US" sz="1100" b="1" spc="300" dirty="0" smtClean="0">
                <a:ea typeface="+mn-ea"/>
                <a:cs typeface="Arial" panose="020B0604020202020204" pitchFamily="34" charset="0"/>
              </a:rPr>
              <a:t>– 20 </a:t>
            </a:r>
            <a:r>
              <a:rPr lang="en-US" altLang="zh-CN" sz="1100" b="1" spc="300" dirty="0" smtClean="0">
                <a:ea typeface="+mn-ea"/>
                <a:cs typeface="Arial" panose="020B0604020202020204" pitchFamily="34" charset="0"/>
              </a:rPr>
              <a:t>October</a:t>
            </a:r>
            <a:r>
              <a:rPr lang="en-US" sz="1100" b="1" spc="300" dirty="0" smtClean="0">
                <a:ea typeface="+mn-ea"/>
                <a:cs typeface="Arial" panose="020B0604020202020204" pitchFamily="34" charset="0"/>
              </a:rPr>
              <a:t> 2021</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smtClean="0"/>
              <a:t>20</a:t>
            </a:r>
            <a:r>
              <a:rPr lang="en-US" altLang="zh-CN" sz="1067" smtClean="0"/>
              <a:t>21</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a:t>SA5 </a:t>
            </a:r>
            <a:r>
              <a:rPr lang="en-GB" altLang="zh-CN" sz="4800" b="1" smtClean="0"/>
              <a:t>OAM&amp;P </a:t>
            </a:r>
            <a:r>
              <a:rPr lang="en-GB" altLang="zh-CN" sz="4800" b="1" dirty="0" smtClean="0"/>
              <a:t>Exec Report</a:t>
            </a:r>
            <a:r>
              <a:rPr lang="en-GB" sz="4800" b="1" i="1" dirty="0"/>
              <a:t/>
            </a:r>
            <a:br>
              <a:rPr lang="en-GB" sz="4800" b="1" i="1" dirty="0"/>
            </a:br>
            <a:r>
              <a:rPr lang="fr-FR" sz="2400" dirty="0" smtClean="0">
                <a:latin typeface="Arial" pitchFamily="34" charset="0"/>
              </a:rPr>
              <a:t>SA5#139e, 11 – 20 </a:t>
            </a:r>
            <a:r>
              <a:rPr lang="en-US" altLang="zh-CN" sz="2400" dirty="0" smtClean="0">
                <a:latin typeface="Arial" pitchFamily="34" charset="0"/>
              </a:rPr>
              <a:t>October</a:t>
            </a:r>
            <a:r>
              <a:rPr lang="en-US" sz="2400" dirty="0" smtClean="0">
                <a:latin typeface="Arial" pitchFamily="34" charset="0"/>
              </a:rPr>
              <a:t>, 2021</a:t>
            </a:r>
            <a:r>
              <a:rPr lang="fr-FR" sz="2400" dirty="0" smtClean="0">
                <a:latin typeface="Arial" pitchFamily="34" charset="0"/>
              </a:rPr>
              <a:t/>
            </a:r>
            <a:br>
              <a:rPr lang="fr-FR" sz="2400" dirty="0" smtClean="0">
                <a:latin typeface="Arial" pitchFamily="34" charset="0"/>
              </a:rPr>
            </a:br>
            <a:r>
              <a:rPr lang="en-US" sz="2400" dirty="0" smtClean="0">
                <a:latin typeface="Arial" pitchFamily="34" charset="0"/>
              </a:rPr>
              <a:t>e-meeting</a:t>
            </a:r>
            <a:r>
              <a:rPr lang="fr-FR" sz="2400" dirty="0" smtClean="0">
                <a:latin typeface="Arial" pitchFamily="34" charset="0"/>
              </a:rPr>
              <a:t> </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US" altLang="en-US" sz="2400" dirty="0">
                <a:latin typeface="Arial" charset="0"/>
              </a:rPr>
              <a:t>Zou Lan, </a:t>
            </a:r>
            <a:r>
              <a:rPr lang="en-GB" altLang="zh-CN" sz="2400" dirty="0">
                <a:latin typeface="Arial" charset="0"/>
              </a:rPr>
              <a:t>SA5 </a:t>
            </a:r>
            <a:r>
              <a:rPr lang="en-GB" altLang="zh-CN" sz="2400" dirty="0" smtClean="0">
                <a:latin typeface="Arial" charset="0"/>
              </a:rPr>
              <a:t>Vice-Chair, </a:t>
            </a:r>
            <a:r>
              <a:rPr lang="en-US" altLang="zh-CN" sz="2400" dirty="0">
                <a:latin typeface="Arial" charset="0"/>
              </a:rPr>
              <a:t>HUAWEI</a:t>
            </a:r>
            <a:endParaRPr lang="en-US" altLang="en-US" sz="2400" dirty="0">
              <a:latin typeface="Arial" charset="0"/>
            </a:endParaRPr>
          </a:p>
          <a:p>
            <a:pPr>
              <a:lnSpc>
                <a:spcPct val="80000"/>
              </a:lnSpc>
            </a:pPr>
            <a:r>
              <a:rPr lang="en-US" altLang="en-US" sz="2400" dirty="0">
                <a:latin typeface="Arial" charset="0"/>
              </a:rPr>
              <a:t>Thomas </a:t>
            </a:r>
            <a:r>
              <a:rPr lang="en-US" altLang="en-US" sz="2400" dirty="0" smtClean="0">
                <a:latin typeface="Arial" charset="0"/>
              </a:rPr>
              <a:t>Tovinger, </a:t>
            </a:r>
            <a:r>
              <a:rPr lang="en-US" altLang="en-US" sz="2400" dirty="0">
                <a:latin typeface="Arial" charset="0"/>
              </a:rPr>
              <a:t>SA5 Chair, </a:t>
            </a:r>
            <a:r>
              <a:rPr lang="en-US" altLang="zh-CN" sz="2400" dirty="0" smtClean="0">
                <a:latin typeface="Arial" charset="0"/>
              </a:rPr>
              <a:t>ERICSSON</a:t>
            </a:r>
          </a:p>
          <a:p>
            <a:pPr>
              <a:lnSpc>
                <a:spcPct val="80000"/>
              </a:lnSpc>
            </a:pPr>
            <a:r>
              <a:rPr lang="en-US" altLang="zh-CN" sz="2400" dirty="0">
                <a:latin typeface="Arial" charset="0"/>
              </a:rPr>
              <a:t>Mirko Cano </a:t>
            </a:r>
            <a:r>
              <a:rPr lang="en-US" altLang="zh-CN" sz="2400" dirty="0" smtClean="0">
                <a:latin typeface="Arial" charset="0"/>
              </a:rPr>
              <a:t>Soveri, MCC</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813248" y="966789"/>
            <a:ext cx="6052751" cy="5339923"/>
          </a:xfrm>
          <a:prstGeom prst="rect">
            <a:avLst/>
          </a:prstGeom>
          <a:solidFill>
            <a:schemeClr val="bg1"/>
          </a:solidFill>
        </p:spPr>
        <p:txBody>
          <a:bodyPr wrap="square">
            <a:spAutoFit/>
          </a:bodyPr>
          <a:lstStyle/>
          <a:p>
            <a:r>
              <a:rPr lang="en-GB" sz="1100" b="1" dirty="0" smtClean="0"/>
              <a:t>TS </a:t>
            </a:r>
            <a:r>
              <a:rPr lang="en-GB" sz="1100" b="1" dirty="0"/>
              <a:t>28.541:</a:t>
            </a:r>
            <a:endParaRPr lang="en-US" sz="1100" dirty="0"/>
          </a:p>
          <a:p>
            <a:r>
              <a:rPr lang="en-GB" sz="1100" dirty="0"/>
              <a:t>[SA5#139e], 6.3-MAINT, GROUP#9(S5-215042/S5-215043)Align different (abbreviated) names for support qualifier to “S”</a:t>
            </a:r>
            <a:endParaRPr lang="en-US" sz="1100" dirty="0"/>
          </a:p>
          <a:p>
            <a:r>
              <a:rPr lang="en-GB" sz="1100" dirty="0"/>
              <a:t>[SA5#139e], 6.3-MAINT, GROUP#10(S5-215044/S5-215045)Correct Class diagram of AMF Region/AMF Set and stage 3 implementation</a:t>
            </a:r>
            <a:endParaRPr lang="en-US" sz="1100" dirty="0"/>
          </a:p>
          <a:p>
            <a:r>
              <a:rPr lang="en-GB" sz="1100" dirty="0"/>
              <a:t>[SA5#139e], 6.3-MAINT, GROUP#11(S5-215046/S5-215047) Clarify the usage of </a:t>
            </a:r>
            <a:r>
              <a:rPr lang="en-GB" sz="1100" dirty="0" err="1"/>
              <a:t>pLMNId</a:t>
            </a:r>
            <a:r>
              <a:rPr lang="en-GB" sz="1100" dirty="0"/>
              <a:t> in first entry in </a:t>
            </a:r>
            <a:r>
              <a:rPr lang="en-GB" sz="1100" dirty="0" err="1"/>
              <a:t>pLMNInfoList</a:t>
            </a:r>
            <a:endParaRPr lang="en-US" sz="1100" dirty="0"/>
          </a:p>
          <a:p>
            <a:r>
              <a:rPr lang="en-GB" sz="1100" dirty="0"/>
              <a:t>[SA5#139e], 6.3-MAINT, GROUP#12(S5-215258/S5-215259) </a:t>
            </a:r>
            <a:r>
              <a:rPr lang="en-GB" sz="1100" dirty="0" err="1"/>
              <a:t>cNSIID</a:t>
            </a:r>
            <a:r>
              <a:rPr lang="en-GB" sz="1100" dirty="0"/>
              <a:t> description clarification</a:t>
            </a:r>
            <a:endParaRPr lang="en-US" sz="1100" dirty="0"/>
          </a:p>
          <a:p>
            <a:r>
              <a:rPr lang="en-GB" sz="1100" dirty="0"/>
              <a:t>[SA5#139e], 6.3-MAINT, GROUP#13(S5-215260/S5-215261) Correct NRM for </a:t>
            </a:r>
            <a:r>
              <a:rPr lang="en-GB" sz="1100" dirty="0" err="1"/>
              <a:t>AMFRegion</a:t>
            </a:r>
            <a:r>
              <a:rPr lang="en-GB" sz="1100" dirty="0"/>
              <a:t> and </a:t>
            </a:r>
            <a:r>
              <a:rPr lang="en-GB" sz="1100" dirty="0" err="1"/>
              <a:t>AMFSet</a:t>
            </a:r>
            <a:endParaRPr lang="en-US" sz="1100" dirty="0"/>
          </a:p>
          <a:p>
            <a:r>
              <a:rPr lang="en-GB" sz="1100" dirty="0"/>
              <a:t>[SA5#139e], 6.3-MAINT, GROUP#14(S5-215339/S5-215340) DMRO correction</a:t>
            </a:r>
            <a:endParaRPr lang="en-US" sz="1100" dirty="0"/>
          </a:p>
          <a:p>
            <a:r>
              <a:rPr lang="en-GB" sz="1100" dirty="0"/>
              <a:t>[SA5#139e], 6.3-MAINT, GROUP#15(S5-215341/S5-215342) Correct </a:t>
            </a:r>
            <a:r>
              <a:rPr lang="en-GB" sz="1100" dirty="0" err="1"/>
              <a:t>maximumDeviationHoTrigger</a:t>
            </a:r>
            <a:endParaRPr lang="en-US" sz="1100" dirty="0"/>
          </a:p>
          <a:p>
            <a:r>
              <a:rPr lang="en-GB" sz="1100" dirty="0"/>
              <a:t>[SA5#139e], 6.3-MAINT, GROUP#16(S5-215432/S5-215433) Correct </a:t>
            </a:r>
            <a:r>
              <a:rPr lang="en-GB" sz="1100" dirty="0" err="1"/>
              <a:t>PLMNInfoList</a:t>
            </a:r>
            <a:r>
              <a:rPr lang="en-GB" sz="1100" dirty="0"/>
              <a:t> support qualifier</a:t>
            </a:r>
            <a:endParaRPr lang="en-GB" sz="1100" b="1" dirty="0" smtClean="0"/>
          </a:p>
          <a:p>
            <a:r>
              <a:rPr lang="en-GB" sz="1100" b="1" dirty="0" smtClean="0"/>
              <a:t>TS </a:t>
            </a:r>
            <a:r>
              <a:rPr lang="en-GB" sz="1100" b="1" dirty="0"/>
              <a:t>28.552:</a:t>
            </a:r>
            <a:endParaRPr lang="en-US" sz="1100" dirty="0"/>
          </a:p>
          <a:p>
            <a:r>
              <a:rPr lang="en-GB" sz="1100" dirty="0"/>
              <a:t>[SA5#139e], 6.3-MAINT, GROUP#19(S5-215343/S5-215344) Correct handover execution failure measurement</a:t>
            </a:r>
            <a:endParaRPr lang="en-US" sz="1100" dirty="0"/>
          </a:p>
          <a:p>
            <a:r>
              <a:rPr lang="en-GB" sz="1100" dirty="0"/>
              <a:t>[SA5#139e], 6.3-MAINT, GROUP#20(S5-215345/S5-215346) Update handover measurements</a:t>
            </a:r>
            <a:endParaRPr lang="en-US" sz="1100" dirty="0"/>
          </a:p>
          <a:p>
            <a:r>
              <a:rPr lang="en-GB" sz="1100" b="1" dirty="0"/>
              <a:t>TS 32.158:</a:t>
            </a:r>
            <a:endParaRPr lang="en-US" sz="1100" dirty="0"/>
          </a:p>
          <a:p>
            <a:r>
              <a:rPr lang="en-GB" sz="1100" dirty="0"/>
              <a:t>[SA5#139e], 6.3-MAINT, S5-215350 Rel-16 CR 32.158 Add more examples on how to use provisioning operations</a:t>
            </a:r>
            <a:endParaRPr lang="en-US" sz="1100" dirty="0"/>
          </a:p>
          <a:p>
            <a:r>
              <a:rPr lang="en-GB" sz="1100" b="1" dirty="0"/>
              <a:t>TS 32.160:</a:t>
            </a:r>
            <a:endParaRPr lang="en-US" sz="1100" dirty="0"/>
          </a:p>
          <a:p>
            <a:r>
              <a:rPr lang="en-GB" sz="1100" dirty="0"/>
              <a:t>[SA5#139e], 6.3-MAINT, S5-215356 Rel-17 CR 28.160 Amend stage 2 NRM specification template</a:t>
            </a:r>
            <a:endParaRPr lang="en-US" sz="1100" dirty="0"/>
          </a:p>
          <a:p>
            <a:r>
              <a:rPr lang="en-GB" sz="1100" b="1" dirty="0"/>
              <a:t>TS 28.533:</a:t>
            </a:r>
            <a:endParaRPr lang="en-US" sz="1100" dirty="0"/>
          </a:p>
          <a:p>
            <a:r>
              <a:rPr lang="en-GB" sz="1100" dirty="0"/>
              <a:t>[SA5#139e], 6.3-MAINT, GROUP#21(S5-215391/S5-215392/S5-215393) Correcting the Scope</a:t>
            </a:r>
            <a:endParaRPr lang="en-US" sz="1100" dirty="0"/>
          </a:p>
          <a:p>
            <a:r>
              <a:rPr lang="en-GB" sz="1100" b="1" dirty="0"/>
              <a:t>TS 28.535:</a:t>
            </a:r>
            <a:endParaRPr lang="en-US" sz="1100" dirty="0"/>
          </a:p>
          <a:p>
            <a:r>
              <a:rPr lang="en-GB" sz="1100" dirty="0"/>
              <a:t>[SA5#139e], 6.3-MAINT, GROUP#22(S5-215434/S5-215435) Clarify business requirements</a:t>
            </a:r>
            <a:endParaRPr lang="en-US" altLang="zh-CN" sz="1100" b="1" dirty="0">
              <a:solidFill>
                <a:prstClr val="black"/>
              </a:solidFill>
            </a:endParaRPr>
          </a:p>
        </p:txBody>
      </p:sp>
      <p:sp>
        <p:nvSpPr>
          <p:cNvPr id="5" name="Title 1"/>
          <p:cNvSpPr txBox="1">
            <a:spLocks/>
          </p:cNvSpPr>
          <p:nvPr/>
        </p:nvSpPr>
        <p:spPr>
          <a:xfrm>
            <a:off x="205572" y="-1047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Rel-16/Rel-17 CRs</a:t>
            </a:r>
            <a:endParaRPr lang="sv-SE" sz="3200" kern="0" dirty="0"/>
          </a:p>
        </p:txBody>
      </p:sp>
      <p:sp>
        <p:nvSpPr>
          <p:cNvPr id="10" name="文本框 9"/>
          <p:cNvSpPr txBox="1"/>
          <p:nvPr/>
        </p:nvSpPr>
        <p:spPr>
          <a:xfrm>
            <a:off x="139921" y="632903"/>
            <a:ext cx="9791870"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sp>
        <p:nvSpPr>
          <p:cNvPr id="6" name="矩形 5"/>
          <p:cNvSpPr/>
          <p:nvPr/>
        </p:nvSpPr>
        <p:spPr>
          <a:xfrm>
            <a:off x="139921" y="966789"/>
            <a:ext cx="5540384" cy="5339923"/>
          </a:xfrm>
          <a:prstGeom prst="rect">
            <a:avLst/>
          </a:prstGeom>
        </p:spPr>
        <p:txBody>
          <a:bodyPr wrap="square">
            <a:spAutoFit/>
          </a:bodyPr>
          <a:lstStyle/>
          <a:p>
            <a:pPr defTabSz="1219170" eaLnBrk="1" fontAlgn="auto" hangingPunct="1">
              <a:spcBef>
                <a:spcPts val="0"/>
              </a:spcBef>
              <a:spcAft>
                <a:spcPts val="0"/>
              </a:spcAft>
              <a:defRPr/>
            </a:pPr>
            <a:r>
              <a:rPr lang="en-US" altLang="zh-CN" sz="1400" b="1" dirty="0" smtClean="0">
                <a:solidFill>
                  <a:prstClr val="black"/>
                </a:solidFill>
                <a:latin typeface="+mj-lt"/>
              </a:rPr>
              <a:t>The following topics are discussed in the meeting.</a:t>
            </a:r>
          </a:p>
          <a:p>
            <a:r>
              <a:rPr lang="en-GB" sz="1100" b="1" dirty="0"/>
              <a:t>TS 28.530:</a:t>
            </a:r>
            <a:endParaRPr lang="en-US" sz="1100" dirty="0"/>
          </a:p>
          <a:p>
            <a:r>
              <a:rPr lang="en-GB" sz="1100" dirty="0"/>
              <a:t>[SA5#139e], 6.3-MAINT, GROUP#1(S5-215427/S5-215428) Remove not used terms from abbreviations list</a:t>
            </a:r>
            <a:endParaRPr lang="en-US" sz="1100" dirty="0"/>
          </a:p>
          <a:p>
            <a:r>
              <a:rPr lang="en-GB" sz="1100" b="1" dirty="0"/>
              <a:t>TS 28.531:</a:t>
            </a:r>
            <a:endParaRPr lang="en-US" sz="1100" dirty="0"/>
          </a:p>
          <a:p>
            <a:r>
              <a:rPr lang="en-GB" sz="1100" dirty="0"/>
              <a:t>[SA5#139e], 6.3-MAINT, GROUP#4(S5-215256/S5-215257) Technical errors in use case descriptions </a:t>
            </a:r>
            <a:endParaRPr lang="en-US" sz="1100" dirty="0"/>
          </a:p>
          <a:p>
            <a:r>
              <a:rPr lang="en-GB" sz="1100" dirty="0"/>
              <a:t>[SA5#139e], 6.3-MAINT, GROUP#5(S5-215423/S5-215429/S5-215430) Clarify and align service profile modification use case</a:t>
            </a:r>
            <a:endParaRPr lang="en-US" sz="1100" dirty="0"/>
          </a:p>
          <a:p>
            <a:r>
              <a:rPr lang="en-GB" sz="1100" dirty="0"/>
              <a:t>[SA5#139e], 6.3-MAINT, GROUP#6(S5-215424/S5-215425/S5-215426) Correct the allocate output parameters </a:t>
            </a:r>
            <a:endParaRPr lang="en-US" sz="1100" dirty="0"/>
          </a:p>
          <a:p>
            <a:r>
              <a:rPr lang="en-GB" sz="1100" b="1" dirty="0"/>
              <a:t>TS 28.532:</a:t>
            </a:r>
            <a:endParaRPr lang="en-US" sz="1100" dirty="0"/>
          </a:p>
          <a:p>
            <a:r>
              <a:rPr lang="en-GB" sz="1100" dirty="0"/>
              <a:t>[SA5#139e], 6.3-MAINT, S5-215117 Rel-16 CR TS 28.532 Align the description for generic provisioning </a:t>
            </a:r>
            <a:r>
              <a:rPr lang="en-GB" sz="1100" dirty="0" err="1"/>
              <a:t>MnS</a:t>
            </a:r>
            <a:endParaRPr lang="en-US" sz="1100" dirty="0"/>
          </a:p>
          <a:p>
            <a:r>
              <a:rPr lang="en-GB" sz="1100" dirty="0"/>
              <a:t>[SA5#139e], 6.3-MAINT, GROUP#7(S5-215118/S5-215119)Fix the incorrect reference to TS 32.158</a:t>
            </a:r>
            <a:endParaRPr lang="en-US" sz="1100" dirty="0"/>
          </a:p>
          <a:p>
            <a:r>
              <a:rPr lang="en-GB" sz="1100" dirty="0"/>
              <a:t>[SA5#139e], 6.3-MAINT, S5-215120 Rel-16 CR TS 28.532 Rel-16 CR TS 28.532 Fix the URI description for streaming data report </a:t>
            </a:r>
            <a:r>
              <a:rPr lang="en-GB" sz="1100" dirty="0" err="1"/>
              <a:t>MnS</a:t>
            </a:r>
            <a:endParaRPr lang="en-US" sz="1100" dirty="0"/>
          </a:p>
          <a:p>
            <a:r>
              <a:rPr lang="en-GB" sz="1100" dirty="0"/>
              <a:t>[SA5#139e], 6.3-MAINT, GROUP#8(S5-215352/S5-215353) Extend object creation method with id selection by the </a:t>
            </a:r>
            <a:r>
              <a:rPr lang="en-GB" sz="1100" dirty="0" err="1"/>
              <a:t>MnS</a:t>
            </a:r>
            <a:r>
              <a:rPr lang="en-GB" sz="1100" dirty="0"/>
              <a:t> producer</a:t>
            </a:r>
            <a:endParaRPr lang="en-US" sz="1100" dirty="0"/>
          </a:p>
          <a:p>
            <a:r>
              <a:rPr lang="en-GB" sz="1100" b="1" dirty="0"/>
              <a:t>TS 28.623:</a:t>
            </a:r>
            <a:endParaRPr lang="en-US" sz="1100" dirty="0"/>
          </a:p>
          <a:p>
            <a:r>
              <a:rPr lang="en-GB" sz="1100" dirty="0"/>
              <a:t>[SA5#139e], 6.3-MAINT, S5-215368 Correction of YANG Solution set</a:t>
            </a:r>
            <a:endParaRPr lang="en-US" sz="1100" dirty="0"/>
          </a:p>
          <a:p>
            <a:r>
              <a:rPr lang="en-GB" sz="1100" b="1" dirty="0"/>
              <a:t>TS 28.817:</a:t>
            </a:r>
            <a:endParaRPr lang="en-US" sz="1100" dirty="0"/>
          </a:p>
          <a:p>
            <a:r>
              <a:rPr lang="en-GB" sz="1100" dirty="0"/>
              <a:t>[SA5#139e], 6.3-MAINT, S5-215219 28.817 fix editorial  issues</a:t>
            </a:r>
            <a:endParaRPr lang="en-US" sz="1100" dirty="0"/>
          </a:p>
          <a:p>
            <a:r>
              <a:rPr lang="en-GB" sz="1100" b="1" dirty="0"/>
              <a:t>TS 28.422:</a:t>
            </a:r>
            <a:endParaRPr lang="en-US" sz="1100" dirty="0"/>
          </a:p>
          <a:p>
            <a:r>
              <a:rPr lang="en-GB" sz="1100" dirty="0"/>
              <a:t>[SA5#139e], 6.3-MAINT, GROUP#18 (S5-215248/S5-215249) Introduce missing references</a:t>
            </a:r>
            <a:endParaRPr lang="en-US" sz="1100" dirty="0"/>
          </a:p>
          <a:p>
            <a:r>
              <a:rPr lang="en-GB" sz="1100" b="1" dirty="0"/>
              <a:t>TS 28.622:</a:t>
            </a:r>
            <a:endParaRPr lang="en-US" sz="1100" dirty="0"/>
          </a:p>
          <a:p>
            <a:r>
              <a:rPr lang="en-GB" sz="1100" dirty="0"/>
              <a:t>[SA5#139e], 6.3-MAINT, S5-215250 Rel-16 CR 28.622 Introduce missing references</a:t>
            </a:r>
            <a:endParaRPr lang="en-US" sz="1100" dirty="0"/>
          </a:p>
          <a:p>
            <a:r>
              <a:rPr lang="en-GB" sz="1100" dirty="0"/>
              <a:t>[SA5#139e], 6.3-MAINT, S5-215351 Rel-16 CR 28.622 Add missing definitions of common data </a:t>
            </a:r>
            <a:r>
              <a:rPr lang="en-GB" sz="1100" dirty="0" smtClean="0"/>
              <a:t>types</a:t>
            </a:r>
            <a:endParaRPr lang="en-US" sz="1100" dirty="0"/>
          </a:p>
        </p:txBody>
      </p:sp>
    </p:spTree>
    <p:extLst>
      <p:ext uri="{BB962C8B-B14F-4D97-AF65-F5344CB8AC3E}">
        <p14:creationId xmlns:p14="http://schemas.microsoft.com/office/powerpoint/2010/main" val="19643896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Rel-17 WI MADCOL/ePM_KPI_5G/e_5GMDT/</a:t>
            </a:r>
            <a:r>
              <a:rPr lang="en-US" altLang="zh-CN" sz="3200" kern="0" dirty="0" err="1" smtClean="0"/>
              <a:t>eQoE</a:t>
            </a:r>
            <a:endParaRPr lang="sv-SE" sz="3200" kern="0" dirty="0"/>
          </a:p>
        </p:txBody>
      </p:sp>
      <p:sp>
        <p:nvSpPr>
          <p:cNvPr id="9" name="矩形 8"/>
          <p:cNvSpPr/>
          <p:nvPr/>
        </p:nvSpPr>
        <p:spPr>
          <a:xfrm>
            <a:off x="6275197" y="3547616"/>
            <a:ext cx="5823019" cy="2308324"/>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200" b="1" dirty="0" smtClean="0">
                <a:solidFill>
                  <a:prstClr val="black"/>
                </a:solidFill>
                <a:latin typeface="Calibri" pitchFamily="34" charset="0"/>
                <a:cs typeface="Arial" charset="0"/>
              </a:rPr>
              <a:t>ePM_KPI_5G: </a:t>
            </a:r>
            <a:r>
              <a:rPr lang="en-US" altLang="zh-CN" sz="1200" dirty="0">
                <a:solidFill>
                  <a:prstClr val="black"/>
                </a:solidFill>
                <a:latin typeface="Calibri" pitchFamily="34" charset="0"/>
                <a:cs typeface="Arial" charset="0"/>
              </a:rPr>
              <a:t>Group agreed the </a:t>
            </a:r>
            <a:r>
              <a:rPr lang="en-US" altLang="zh-CN" sz="1200" dirty="0" smtClean="0">
                <a:solidFill>
                  <a:prstClr val="black"/>
                </a:solidFill>
                <a:latin typeface="Calibri" pitchFamily="34" charset="0"/>
                <a:cs typeface="Arial" charset="0"/>
              </a:rPr>
              <a:t>following CRs</a:t>
            </a:r>
            <a:endParaRPr lang="en-US" altLang="zh-CN" sz="1200" dirty="0">
              <a:solidFill>
                <a:prstClr val="black"/>
              </a:solidFill>
              <a:latin typeface="Calibri" pitchFamily="34" charset="0"/>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Time-domain </a:t>
            </a:r>
            <a:r>
              <a:rPr lang="en-US" altLang="zh-CN" sz="1200" dirty="0">
                <a:solidFill>
                  <a:prstClr val="black"/>
                </a:solidFill>
                <a:latin typeface="Calibri" pitchFamily="34" charset="0"/>
                <a:cs typeface="Arial" charset="0"/>
              </a:rPr>
              <a:t>average Maximum Scheduled Layer Number for MIMO scenario;</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Average </a:t>
            </a:r>
            <a:r>
              <a:rPr lang="en-US" altLang="zh-CN" sz="1200" dirty="0">
                <a:solidFill>
                  <a:prstClr val="black"/>
                </a:solidFill>
                <a:latin typeface="Calibri" pitchFamily="34" charset="0"/>
                <a:cs typeface="Arial" charset="0"/>
              </a:rPr>
              <a:t>value of scheduled MIMO layers per PRB</a:t>
            </a:r>
            <a:r>
              <a:rPr lang="zh-CN" altLang="en-US" sz="1200" dirty="0">
                <a:solidFill>
                  <a:prstClr val="black"/>
                </a:solidFill>
                <a:latin typeface="Calibri" pitchFamily="34" charset="0"/>
                <a:cs typeface="Arial" charset="0"/>
              </a:rPr>
              <a:t>；</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Measurements </a:t>
            </a:r>
            <a:r>
              <a:rPr lang="en-US" altLang="zh-CN" sz="1200" dirty="0">
                <a:solidFill>
                  <a:prstClr val="black"/>
                </a:solidFill>
                <a:latin typeface="Calibri" pitchFamily="34" charset="0"/>
                <a:cs typeface="Arial" charset="0"/>
              </a:rPr>
              <a:t>related to AM policy authorization for PCF;</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Measurements </a:t>
            </a:r>
            <a:r>
              <a:rPr lang="en-US" altLang="zh-CN" sz="1200" dirty="0">
                <a:solidFill>
                  <a:prstClr val="black"/>
                </a:solidFill>
                <a:latin typeface="Calibri" pitchFamily="34" charset="0"/>
                <a:cs typeface="Arial" charset="0"/>
              </a:rPr>
              <a:t>related to SM policy authorization for PCF;</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Measurements </a:t>
            </a:r>
            <a:r>
              <a:rPr lang="en-US" altLang="zh-CN" sz="1200" dirty="0">
                <a:solidFill>
                  <a:prstClr val="black"/>
                </a:solidFill>
                <a:latin typeface="Calibri" pitchFamily="34" charset="0"/>
                <a:cs typeface="Arial" charset="0"/>
              </a:rPr>
              <a:t>related to event exposure for PCF.</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Calibri" pitchFamily="34" charset="0"/>
                <a:cs typeface="Arial" charset="0"/>
              </a:rPr>
              <a:t>Some </a:t>
            </a:r>
            <a:r>
              <a:rPr lang="en-US" altLang="zh-CN" sz="1200" dirty="0">
                <a:solidFill>
                  <a:prstClr val="black"/>
                </a:solidFill>
                <a:latin typeface="Calibri" pitchFamily="34" charset="0"/>
                <a:cs typeface="Arial" charset="0"/>
              </a:rPr>
              <a:t>editorial corrections</a:t>
            </a:r>
          </a:p>
          <a:p>
            <a:pPr defTabSz="1219170" eaLnBrk="1" fontAlgn="auto" hangingPunct="1">
              <a:spcBef>
                <a:spcPts val="0"/>
              </a:spcBef>
              <a:spcAft>
                <a:spcPts val="0"/>
              </a:spcAft>
              <a:defRPr/>
            </a:pPr>
            <a:endParaRPr lang="en-US" altLang="zh-CN" sz="1200" b="1" dirty="0" smtClean="0">
              <a:solidFill>
                <a:prstClr val="black"/>
              </a:solidFill>
              <a:latin typeface="+mj-lt"/>
              <a:cs typeface="Arial" charset="0"/>
            </a:endParaRPr>
          </a:p>
          <a:p>
            <a:r>
              <a:rPr lang="en-US" altLang="zh-CN" sz="1200" b="1" dirty="0" smtClean="0">
                <a:solidFill>
                  <a:prstClr val="black"/>
                </a:solidFill>
                <a:latin typeface="+mj-lt"/>
                <a:cs typeface="Arial" charset="0"/>
              </a:rPr>
              <a:t>e_5GMDT</a:t>
            </a:r>
            <a:r>
              <a:rPr lang="en-US" altLang="zh-CN" sz="1200" b="1" dirty="0">
                <a:solidFill>
                  <a:prstClr val="black"/>
                </a:solidFill>
                <a:latin typeface="+mj-lt"/>
                <a:cs typeface="Arial" charset="0"/>
              </a:rPr>
              <a:t>: </a:t>
            </a:r>
            <a:r>
              <a:rPr lang="en-US" altLang="zh-CN" sz="1200" dirty="0">
                <a:solidFill>
                  <a:prstClr val="black"/>
                </a:solidFill>
                <a:latin typeface="Calibri" pitchFamily="34" charset="0"/>
                <a:cs typeface="Arial" charset="0"/>
              </a:rPr>
              <a:t>the following CRs are approved for e_5GMDT.</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smtClean="0">
                <a:solidFill>
                  <a:prstClr val="black"/>
                </a:solidFill>
                <a:latin typeface="Calibri" pitchFamily="34" charset="0"/>
                <a:cs typeface="Arial" charset="0"/>
              </a:rPr>
              <a:t>Add </a:t>
            </a:r>
            <a:r>
              <a:rPr lang="en-US" sz="1200" dirty="0">
                <a:solidFill>
                  <a:prstClr val="black"/>
                </a:solidFill>
                <a:latin typeface="Calibri" pitchFamily="34" charset="0"/>
                <a:cs typeface="Arial" charset="0"/>
              </a:rPr>
              <a:t>MDT polluted measurement indication for trace record in NR </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smtClean="0">
                <a:solidFill>
                  <a:prstClr val="black"/>
                </a:solidFill>
                <a:latin typeface="Calibri" pitchFamily="34" charset="0"/>
                <a:cs typeface="Arial" charset="0"/>
              </a:rPr>
              <a:t>Add </a:t>
            </a:r>
            <a:r>
              <a:rPr lang="en-US" sz="1200" dirty="0">
                <a:solidFill>
                  <a:prstClr val="black"/>
                </a:solidFill>
                <a:latin typeface="Calibri" pitchFamily="34" charset="0"/>
                <a:cs typeface="Arial" charset="0"/>
              </a:rPr>
              <a:t>new administrative messages in GPB trace record format </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smtClean="0">
                <a:solidFill>
                  <a:prstClr val="black"/>
                </a:solidFill>
                <a:latin typeface="Calibri" pitchFamily="34" charset="0"/>
                <a:cs typeface="Arial" charset="0"/>
              </a:rPr>
              <a:t>Add </a:t>
            </a:r>
            <a:r>
              <a:rPr lang="en-US" sz="1200" dirty="0">
                <a:solidFill>
                  <a:prstClr val="black"/>
                </a:solidFill>
                <a:latin typeface="Calibri" pitchFamily="34" charset="0"/>
                <a:cs typeface="Arial" charset="0"/>
              </a:rPr>
              <a:t>new requirements for throttled trace recording session</a:t>
            </a:r>
          </a:p>
        </p:txBody>
      </p:sp>
      <p:sp>
        <p:nvSpPr>
          <p:cNvPr id="10" name="文本框 9"/>
          <p:cNvSpPr txBox="1"/>
          <p:nvPr/>
        </p:nvSpPr>
        <p:spPr>
          <a:xfrm>
            <a:off x="205572" y="3218902"/>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300588439"/>
              </p:ext>
            </p:extLst>
          </p:nvPr>
        </p:nvGraphicFramePr>
        <p:xfrm>
          <a:off x="205572" y="838103"/>
          <a:ext cx="11681825" cy="2380799"/>
        </p:xfrm>
        <a:graphic>
          <a:graphicData uri="http://schemas.openxmlformats.org/drawingml/2006/table">
            <a:tbl>
              <a:tblPr firstRow="1" bandRow="1">
                <a:tableStyleId>{5C22544A-7EE6-4342-B048-85BDC9FD1C3A}</a:tableStyleId>
              </a:tblPr>
              <a:tblGrid>
                <a:gridCol w="788313"/>
                <a:gridCol w="1949340"/>
                <a:gridCol w="1504950"/>
                <a:gridCol w="2174243"/>
                <a:gridCol w="1007795"/>
                <a:gridCol w="1461649"/>
                <a:gridCol w="771207"/>
                <a:gridCol w="1153299"/>
                <a:gridCol w="871029"/>
              </a:tblGrid>
              <a:tr h="337665">
                <a:tc>
                  <a:txBody>
                    <a:bodyPr/>
                    <a:lstStyle/>
                    <a:p>
                      <a:pPr algn="ctr">
                        <a:spcAft>
                          <a:spcPts val="0"/>
                        </a:spcAft>
                      </a:pPr>
                      <a:r>
                        <a:rPr lang="en-GB" sz="1400" b="1" kern="1200" dirty="0">
                          <a:solidFill>
                            <a:schemeClr val="lt1"/>
                          </a:solidFill>
                          <a:latin typeface="+mn-lt"/>
                          <a:ea typeface="+mn-ea"/>
                          <a:cs typeface="Arial" panose="020B0604020202020204" pitchFamily="34" charset="0"/>
                        </a:rPr>
                        <a:t>WI code</a:t>
                      </a:r>
                      <a:endParaRPr lang="sv-SE" sz="14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400" b="1" kern="1200" dirty="0">
                          <a:solidFill>
                            <a:schemeClr val="lt1"/>
                          </a:solidFill>
                          <a:latin typeface="+mn-lt"/>
                          <a:ea typeface="+mn-ea"/>
                          <a:cs typeface="Arial" panose="020B0604020202020204" pitchFamily="34" charset="0"/>
                        </a:rPr>
                        <a:t>WI Title</a:t>
                      </a:r>
                      <a:endParaRPr lang="sv-SE" sz="14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latin typeface="+mn-lt"/>
                          <a:cs typeface="Arial" panose="020B0604020202020204" pitchFamily="34" charset="0"/>
                        </a:rPr>
                        <a:t>Completion</a:t>
                      </a:r>
                      <a:r>
                        <a:rPr lang="sv-SE" sz="140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mn-lt"/>
                          <a:cs typeface="Arial" panose="020B0604020202020204" pitchFamily="34" charset="0"/>
                        </a:rPr>
                        <a:t>Tdoc</a:t>
                      </a:r>
                      <a:r>
                        <a:rPr lang="en-US" altLang="zh-CN" sz="1400" dirty="0">
                          <a:latin typeface="+mn-lt"/>
                          <a:cs typeface="Arial" panose="020B0604020202020204" pitchFamily="34" charset="0"/>
                        </a:rPr>
                        <a:t> reference</a:t>
                      </a:r>
                      <a:endParaRPr lang="sv-SE" sz="1400" dirty="0">
                        <a:latin typeface="+mn-lt"/>
                        <a:cs typeface="Arial" panose="020B0604020202020204" pitchFamily="34" charset="0"/>
                      </a:endParaRPr>
                    </a:p>
                  </a:txBody>
                  <a:tcPr anchor="ctr">
                    <a:solidFill>
                      <a:srgbClr val="92D050"/>
                    </a:solidFill>
                  </a:tcPr>
                </a:tc>
                <a:tc>
                  <a:txBody>
                    <a:bodyPr/>
                    <a:lstStyle/>
                    <a:p>
                      <a:pPr algn="ctr"/>
                      <a:r>
                        <a:rPr lang="sv-SE" sz="1400" dirty="0">
                          <a:latin typeface="+mn-lt"/>
                          <a:cs typeface="Arial" panose="020B0604020202020204" pitchFamily="34" charset="0"/>
                        </a:rPr>
                        <a:t>Target date</a:t>
                      </a:r>
                    </a:p>
                  </a:txBody>
                  <a:tcPr anchor="ctr">
                    <a:solidFill>
                      <a:srgbClr val="92D050"/>
                    </a:solidFill>
                  </a:tcPr>
                </a:tc>
                <a:tc>
                  <a:txBody>
                    <a:bodyPr/>
                    <a:lstStyle/>
                    <a:p>
                      <a:pPr algn="ctr"/>
                      <a:r>
                        <a:rPr lang="sv-SE" sz="140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latin typeface="+mn-lt"/>
                          <a:cs typeface="Arial" panose="020B0604020202020204" pitchFamily="34" charset="0"/>
                        </a:rPr>
                        <a:t>Related</a:t>
                      </a:r>
                      <a:r>
                        <a:rPr lang="sv-SE" altLang="zh-CN" sz="1400" baseline="0" dirty="0">
                          <a:latin typeface="+mn-lt"/>
                          <a:cs typeface="Arial" panose="020B0604020202020204" pitchFamily="34" charset="0"/>
                        </a:rPr>
                        <a:t> groups</a:t>
                      </a:r>
                      <a:endParaRPr lang="sv-SE" sz="14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dirty="0">
                          <a:latin typeface="+mn-lt"/>
                          <a:cs typeface="Arial" panose="020B0604020202020204" pitchFamily="34" charset="0"/>
                        </a:rPr>
                        <a:t>Related</a:t>
                      </a:r>
                      <a:r>
                        <a:rPr lang="sv-SE" sz="1400" baseline="0" dirty="0">
                          <a:latin typeface="+mn-lt"/>
                          <a:cs typeface="Arial" panose="020B0604020202020204" pitchFamily="34" charset="0"/>
                        </a:rPr>
                        <a:t> </a:t>
                      </a:r>
                      <a:r>
                        <a:rPr lang="en-US" altLang="zh-CN" sz="1400" dirty="0">
                          <a:latin typeface="+mn-lt"/>
                          <a:cs typeface="Arial" panose="020B0604020202020204" pitchFamily="34" charset="0"/>
                        </a:rPr>
                        <a:t>topic</a:t>
                      </a:r>
                      <a:endParaRPr lang="sv-SE" sz="1400" dirty="0">
                        <a:latin typeface="+mn-lt"/>
                        <a:cs typeface="Arial" panose="020B0604020202020204" pitchFamily="34" charset="0"/>
                      </a:endParaRPr>
                    </a:p>
                  </a:txBody>
                  <a:tcPr anchor="ctr">
                    <a:solidFill>
                      <a:srgbClr val="92D050"/>
                    </a:solidFill>
                  </a:tcPr>
                </a:tc>
              </a:tr>
              <a:tr h="407219">
                <a:tc>
                  <a:txBody>
                    <a:bodyPr/>
                    <a:lstStyle/>
                    <a:p>
                      <a:pPr algn="ctr">
                        <a:spcAft>
                          <a:spcPts val="0"/>
                        </a:spcAft>
                      </a:pPr>
                      <a:r>
                        <a:rPr lang="en-GB" sz="1200" b="1" dirty="0">
                          <a:solidFill>
                            <a:srgbClr val="000000"/>
                          </a:solidFill>
                          <a:effectLst/>
                          <a:latin typeface="+mn-lt"/>
                          <a:ea typeface="宋体" panose="02010600030101010101" pitchFamily="2" charset="-122"/>
                          <a:cs typeface="Arial" panose="020B0604020202020204" pitchFamily="34" charset="0"/>
                        </a:rPr>
                        <a:t>MADCOL</a:t>
                      </a:r>
                      <a:endParaRPr lang="zh-CN" sz="1200" b="1"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200" dirty="0">
                          <a:solidFill>
                            <a:srgbClr val="000000"/>
                          </a:solidFill>
                          <a:effectLst/>
                          <a:latin typeface="+mn-lt"/>
                          <a:ea typeface="宋体" panose="02010600030101010101" pitchFamily="2" charset="-122"/>
                          <a:cs typeface="Arial" panose="020B0604020202020204" pitchFamily="34" charset="0"/>
                        </a:rPr>
                        <a:t>Management data collection control and discovery</a:t>
                      </a:r>
                      <a:endParaRPr lang="zh-CN" sz="12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smtClean="0">
                          <a:solidFill>
                            <a:schemeClr val="tx1"/>
                          </a:solidFill>
                          <a:effectLst/>
                          <a:latin typeface="+mn-lt"/>
                          <a:ea typeface="+mn-ea"/>
                          <a:cs typeface="Arial" panose="020B0604020202020204" pitchFamily="34" charset="0"/>
                        </a:rPr>
                        <a:t>30%-&gt;35%-&gt;40%</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smtClean="0">
                          <a:solidFill>
                            <a:schemeClr val="tx1"/>
                          </a:solidFill>
                          <a:effectLst/>
                          <a:latin typeface="+mn-lt"/>
                          <a:ea typeface="+mn-ea"/>
                          <a:cs typeface="Arial" panose="020B0604020202020204" pitchFamily="34" charset="0"/>
                        </a:rPr>
                        <a:t>TS28.533/28.532/28.622/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smtClean="0">
                          <a:solidFill>
                            <a:schemeClr val="tx1"/>
                          </a:solidFill>
                          <a:effectLst/>
                          <a:latin typeface="+mn-lt"/>
                          <a:ea typeface="+mn-ea"/>
                          <a:cs typeface="Arial" panose="020B0604020202020204" pitchFamily="34" charset="0"/>
                        </a:rPr>
                        <a:t>28.623</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dk1"/>
                          </a:solidFill>
                          <a:effectLst/>
                          <a:latin typeface="+mn-lt"/>
                          <a:ea typeface="+mn-ea"/>
                          <a:cs typeface="Arial" panose="020B0604020202020204" pitchFamily="34" charset="0"/>
                        </a:rPr>
                        <a:t>SP-200465</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smtClean="0">
                          <a:solidFill>
                            <a:schemeClr val="dk1"/>
                          </a:solidFill>
                          <a:effectLst/>
                          <a:latin typeface="+mn-lt"/>
                          <a:ea typeface="+mn-ea"/>
                          <a:cs typeface="Arial" panose="020B0604020202020204" pitchFamily="34" charset="0"/>
                        </a:rPr>
                        <a:t>SA#95 (Mar. 2022)</a:t>
                      </a:r>
                      <a:endParaRPr lang="sv-SE" altLang="zh-CN"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smtClean="0">
                          <a:solidFill>
                            <a:schemeClr val="dk1"/>
                          </a:solidFill>
                          <a:effectLst/>
                          <a:latin typeface="+mn-lt"/>
                          <a:ea typeface="+mn-ea"/>
                          <a:cs typeface="Arial" panose="020B0604020202020204" pitchFamily="34" charset="0"/>
                        </a:rPr>
                        <a:t>Nokia</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smtClean="0">
                          <a:solidFill>
                            <a:schemeClr val="tx1"/>
                          </a:solidFill>
                          <a:effectLst/>
                          <a:latin typeface="+mn-lt"/>
                          <a:ea typeface="+mn-ea"/>
                          <a:cs typeface="Arial" panose="020B0604020202020204" pitchFamily="34" charset="0"/>
                        </a:rPr>
                        <a:t>SA2/RAN2/RAN3</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r h="507442">
                <a:tc>
                  <a:txBody>
                    <a:bodyPr/>
                    <a:lstStyle/>
                    <a:p>
                      <a:pPr algn="ctr">
                        <a:spcAft>
                          <a:spcPts val="0"/>
                        </a:spcAft>
                      </a:pPr>
                      <a:r>
                        <a:rPr lang="en-GB" sz="1200" b="1" dirty="0">
                          <a:solidFill>
                            <a:schemeClr val="tx1"/>
                          </a:solidFill>
                          <a:effectLst/>
                          <a:latin typeface="+mn-lt"/>
                          <a:ea typeface="宋体" panose="02010600030101010101" pitchFamily="2" charset="-122"/>
                          <a:cs typeface="Arial" panose="020B0604020202020204" pitchFamily="34" charset="0"/>
                        </a:rPr>
                        <a:t>ePM_KPI_5G</a:t>
                      </a:r>
                      <a:endParaRPr lang="zh-CN" sz="12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200">
                          <a:solidFill>
                            <a:srgbClr val="000000"/>
                          </a:solidFill>
                          <a:effectLst/>
                          <a:latin typeface="+mn-lt"/>
                          <a:ea typeface="宋体" panose="02010600030101010101" pitchFamily="2" charset="-122"/>
                          <a:cs typeface="Arial" panose="020B0604020202020204" pitchFamily="34" charset="0"/>
                        </a:rPr>
                        <a:t>Enhancements of 5G performance measurements and KPIs</a:t>
                      </a:r>
                      <a:endParaRPr lang="zh-CN" sz="120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smtClean="0">
                          <a:solidFill>
                            <a:schemeClr val="tx1"/>
                          </a:solidFill>
                          <a:effectLst/>
                          <a:latin typeface="+mn-lt"/>
                          <a:ea typeface="+mn-ea"/>
                          <a:cs typeface="Arial" panose="020B0604020202020204" pitchFamily="34" charset="0"/>
                        </a:rPr>
                        <a:t>50%-&gt;60%-&gt;70%</a:t>
                      </a:r>
                      <a:endParaRPr lang="sv-SE" altLang="zh-CN" sz="1100" b="0" kern="1200" dirty="0" smtClean="0">
                        <a:solidFill>
                          <a:schemeClr val="tx1"/>
                        </a:solidFill>
                        <a:effectLst/>
                        <a:latin typeface="+mn-lt"/>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10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mn-lt"/>
                          <a:ea typeface="+mn-ea"/>
                          <a:cs typeface="Arial" panose="020B0604020202020204" pitchFamily="34" charset="0"/>
                        </a:rPr>
                        <a:t>TS28.552/32.425/28.554/32.426/32.450/32.451/32.455</a:t>
                      </a: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mn-lt"/>
                          <a:ea typeface="+mn-ea"/>
                          <a:cs typeface="Arial" panose="020B0604020202020204" pitchFamily="34" charset="0"/>
                        </a:rPr>
                        <a:t>SP-200462</a:t>
                      </a: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smtClean="0">
                          <a:solidFill>
                            <a:schemeClr val="dk1"/>
                          </a:solidFill>
                          <a:effectLst/>
                          <a:latin typeface="+mn-lt"/>
                          <a:ea typeface="+mn-ea"/>
                          <a:cs typeface="Arial" panose="020B0604020202020204" pitchFamily="34" charset="0"/>
                        </a:rPr>
                        <a:t>SA#95 (Mar. 2022)</a:t>
                      </a:r>
                      <a:endParaRPr lang="sv-SE" altLang="zh-CN"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smtClean="0">
                          <a:solidFill>
                            <a:schemeClr val="dk1"/>
                          </a:solidFill>
                          <a:effectLst/>
                          <a:latin typeface="+mn-lt"/>
                          <a:ea typeface="+mn-ea"/>
                          <a:cs typeface="Arial" panose="020B0604020202020204" pitchFamily="34" charset="0"/>
                        </a:rPr>
                        <a:t>Intel</a:t>
                      </a: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smtClean="0">
                          <a:solidFill>
                            <a:schemeClr val="tx1"/>
                          </a:solidFill>
                          <a:effectLst/>
                          <a:latin typeface="+mn-lt"/>
                          <a:ea typeface="+mn-ea"/>
                          <a:cs typeface="Arial" panose="020B0604020202020204" pitchFamily="34" charset="0"/>
                        </a:rPr>
                        <a:t>SA2/RAN2/RAN3</a:t>
                      </a: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r h="251976">
                <a:tc>
                  <a:txBody>
                    <a:bodyPr/>
                    <a:lstStyle/>
                    <a:p>
                      <a:pPr algn="ctr">
                        <a:spcAft>
                          <a:spcPts val="0"/>
                        </a:spcAft>
                      </a:pPr>
                      <a:r>
                        <a:rPr lang="en-GB" sz="1200" b="1" dirty="0">
                          <a:solidFill>
                            <a:schemeClr val="tx1"/>
                          </a:solidFill>
                          <a:effectLst/>
                          <a:latin typeface="+mn-lt"/>
                          <a:ea typeface="宋体" panose="02010600030101010101" pitchFamily="2" charset="-122"/>
                          <a:cs typeface="Arial" panose="020B0604020202020204" pitchFamily="34" charset="0"/>
                        </a:rPr>
                        <a:t>e_5GMDT</a:t>
                      </a:r>
                      <a:endParaRPr lang="zh-CN" sz="12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dirty="0">
                          <a:solidFill>
                            <a:srgbClr val="000000"/>
                          </a:solidFill>
                          <a:effectLst/>
                          <a:latin typeface="+mn-lt"/>
                          <a:ea typeface="宋体" panose="02010600030101010101" pitchFamily="2" charset="-122"/>
                          <a:cs typeface="Arial" panose="020B0604020202020204" pitchFamily="34" charset="0"/>
                        </a:rPr>
                        <a:t>Management of MDT enhancement in 5G</a:t>
                      </a:r>
                      <a:endParaRPr lang="zh-CN" sz="12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100" b="0" kern="1200" dirty="0" smtClean="0">
                          <a:solidFill>
                            <a:schemeClr val="tx1"/>
                          </a:solidFill>
                          <a:effectLst/>
                          <a:latin typeface="+mn-lt"/>
                          <a:ea typeface="+mn-ea"/>
                          <a:cs typeface="Arial" panose="020B0604020202020204" pitchFamily="34" charset="0"/>
                        </a:rPr>
                        <a:t>75%-&gt;85%-&gt;88%</a:t>
                      </a: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smtClean="0">
                          <a:solidFill>
                            <a:schemeClr val="dk1"/>
                          </a:solidFill>
                          <a:effectLst/>
                          <a:latin typeface="+mn-lt"/>
                          <a:ea typeface="SimSun" panose="02010600030101010101" pitchFamily="2" charset="-122"/>
                          <a:cs typeface="Arial" panose="020B0604020202020204" pitchFamily="34" charset="0"/>
                        </a:rPr>
                        <a:t>TS32.421/32.422/32.423/28.622/28.623/28.523</a:t>
                      </a: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smtClean="0">
                          <a:solidFill>
                            <a:schemeClr val="dk1"/>
                          </a:solidFill>
                          <a:effectLst/>
                          <a:latin typeface="+mn-lt"/>
                          <a:ea typeface="SimSun" panose="02010600030101010101" pitchFamily="2" charset="-122"/>
                          <a:cs typeface="Arial" panose="020B0604020202020204" pitchFamily="34" charset="0"/>
                        </a:rPr>
                        <a:t>SP-200191</a:t>
                      </a: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smtClean="0">
                          <a:solidFill>
                            <a:schemeClr val="tx1"/>
                          </a:solidFill>
                          <a:effectLst/>
                          <a:latin typeface="+mn-lt"/>
                          <a:ea typeface="+mn-ea"/>
                          <a:cs typeface="Arial" panose="020B0604020202020204" pitchFamily="34" charset="0"/>
                        </a:rPr>
                        <a:t>SA#94 (Dec. 2021)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smtClean="0">
                          <a:solidFill>
                            <a:schemeClr val="dk1"/>
                          </a:solidFill>
                          <a:effectLst/>
                          <a:latin typeface="+mn-lt"/>
                          <a:ea typeface="SimSun" panose="02010600030101010101" pitchFamily="2" charset="-122"/>
                          <a:cs typeface="Arial" panose="020B0604020202020204" pitchFamily="34" charset="0"/>
                        </a:rPr>
                        <a:t>Ericsson</a:t>
                      </a: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smtClean="0">
                          <a:solidFill>
                            <a:schemeClr val="tx1"/>
                          </a:solidFill>
                          <a:effectLst/>
                          <a:latin typeface="+mn-lt"/>
                          <a:ea typeface="+mn-ea"/>
                          <a:cs typeface="Arial" panose="020B0604020202020204" pitchFamily="34" charset="0"/>
                        </a:rPr>
                        <a:t>SA2/RAN2/RAN3</a:t>
                      </a: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251976">
                <a:tc>
                  <a:txBody>
                    <a:bodyPr/>
                    <a:lstStyle/>
                    <a:p>
                      <a:pPr algn="ctr">
                        <a:spcAft>
                          <a:spcPts val="0"/>
                        </a:spcAft>
                      </a:pPr>
                      <a:r>
                        <a:rPr lang="en-GB" sz="1200" b="1" dirty="0" err="1">
                          <a:solidFill>
                            <a:schemeClr val="tx1"/>
                          </a:solidFill>
                          <a:effectLst/>
                          <a:latin typeface="+mn-lt"/>
                          <a:ea typeface="宋体" panose="02010600030101010101" pitchFamily="2" charset="-122"/>
                          <a:cs typeface="Arial" panose="020B0604020202020204" pitchFamily="34" charset="0"/>
                        </a:rPr>
                        <a:t>eQoE</a:t>
                      </a:r>
                      <a:endParaRPr lang="zh-CN" sz="12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a:solidFill>
                            <a:srgbClr val="000000"/>
                          </a:solidFill>
                          <a:effectLst/>
                          <a:latin typeface="+mn-lt"/>
                          <a:ea typeface="宋体" panose="02010600030101010101" pitchFamily="2" charset="-122"/>
                          <a:cs typeface="Arial" panose="020B0604020202020204" pitchFamily="34" charset="0"/>
                        </a:rPr>
                        <a:t>Enhancement of QoE Measurement Collection</a:t>
                      </a:r>
                      <a:endParaRPr lang="zh-CN" sz="120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smtClean="0">
                          <a:solidFill>
                            <a:schemeClr val="tx1"/>
                          </a:solidFill>
                          <a:effectLst/>
                          <a:latin typeface="+mn-lt"/>
                          <a:ea typeface="+mn-ea"/>
                          <a:cs typeface="Arial" panose="020B0604020202020204" pitchFamily="34" charset="0"/>
                        </a:rPr>
                        <a:t>15%-&gt;20%-&gt;40%</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smtClean="0">
                          <a:solidFill>
                            <a:schemeClr val="dk1"/>
                          </a:solidFill>
                          <a:effectLst/>
                          <a:latin typeface="+mn-lt"/>
                          <a:ea typeface="+mn-ea"/>
                          <a:cs typeface="Arial" panose="020B0604020202020204" pitchFamily="34" charset="0"/>
                        </a:rPr>
                        <a:t>TS28.307/28.308/28.309/28.404/28.405/28.406/28.622/28.623/28.533</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smtClean="0">
                          <a:solidFill>
                            <a:schemeClr val="dk1"/>
                          </a:solidFill>
                          <a:effectLst/>
                          <a:latin typeface="+mn-lt"/>
                          <a:ea typeface="+mn-ea"/>
                          <a:cs typeface="Arial" panose="020B0604020202020204" pitchFamily="34" charset="0"/>
                        </a:rPr>
                        <a:t>SP-200193</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baseline="0" dirty="0" smtClean="0">
                          <a:solidFill>
                            <a:schemeClr val="dk1"/>
                          </a:solidFill>
                          <a:effectLst/>
                          <a:latin typeface="+mn-lt"/>
                          <a:ea typeface="+mn-ea"/>
                          <a:cs typeface="Arial" panose="020B0604020202020204" pitchFamily="34" charset="0"/>
                        </a:rPr>
                        <a:t>SA#95 (Mar. 2022)</a:t>
                      </a:r>
                      <a:endParaRPr lang="sv-SE" altLang="zh-CN"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smtClean="0">
                          <a:solidFill>
                            <a:schemeClr val="dk1"/>
                          </a:solidFill>
                          <a:effectLst/>
                          <a:latin typeface="+mn-lt"/>
                          <a:ea typeface="+mn-ea"/>
                          <a:cs typeface="Arial" panose="020B0604020202020204" pitchFamily="34" charset="0"/>
                        </a:rPr>
                        <a:t>Ericsson</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smtClean="0">
                          <a:solidFill>
                            <a:schemeClr val="tx1"/>
                          </a:solidFill>
                          <a:effectLst/>
                          <a:latin typeface="+mn-lt"/>
                          <a:ea typeface="+mn-ea"/>
                          <a:cs typeface="Arial" panose="020B0604020202020204" pitchFamily="34" charset="0"/>
                        </a:rPr>
                        <a:t>RAN2/RAN3/SA4</a:t>
                      </a: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bl>
          </a:graphicData>
        </a:graphic>
      </p:graphicFrame>
      <p:sp>
        <p:nvSpPr>
          <p:cNvPr id="6" name="矩形 5"/>
          <p:cNvSpPr/>
          <p:nvPr/>
        </p:nvSpPr>
        <p:spPr>
          <a:xfrm>
            <a:off x="110534" y="3547616"/>
            <a:ext cx="6054131" cy="1569660"/>
          </a:xfrm>
          <a:prstGeom prst="rect">
            <a:avLst/>
          </a:prstGeom>
        </p:spPr>
        <p:txBody>
          <a:bodyPr wrap="square">
            <a:spAutoFit/>
          </a:bodyPr>
          <a:lstStyle/>
          <a:p>
            <a:r>
              <a:rPr lang="en-US" altLang="zh-CN" sz="1200" b="1" dirty="0" smtClean="0">
                <a:latin typeface="Calibri" pitchFamily="34" charset="0"/>
                <a:cs typeface="Arial" charset="0"/>
              </a:rPr>
              <a:t>MADCOL</a:t>
            </a:r>
            <a:r>
              <a:rPr lang="en-US" altLang="zh-CN" sz="1200" b="1" dirty="0">
                <a:latin typeface="Calibri" pitchFamily="34" charset="0"/>
                <a:cs typeface="Arial" charset="0"/>
              </a:rPr>
              <a:t>:</a:t>
            </a:r>
            <a:r>
              <a:rPr lang="en-US" altLang="zh-CN" sz="1200" dirty="0">
                <a:latin typeface="Calibri" pitchFamily="34" charset="0"/>
                <a:cs typeface="Arial" charset="0"/>
              </a:rPr>
              <a:t> The following </a:t>
            </a:r>
            <a:r>
              <a:rPr lang="en-US" altLang="zh-CN" sz="1200" dirty="0" smtClean="0">
                <a:latin typeface="Calibri" pitchFamily="34" charset="0"/>
                <a:cs typeface="Arial" charset="0"/>
              </a:rPr>
              <a:t>topic is agreed</a:t>
            </a:r>
            <a:r>
              <a:rPr lang="en-US" altLang="zh-CN" sz="1200" dirty="0">
                <a:latin typeface="Calibri" pitchFamily="34" charset="0"/>
                <a:cs typeface="Arial" charset="0"/>
              </a:rPr>
              <a:t>. The understanding on managing external data, context data, requesting data and discovering data was progressed. Requirements for the discovery of data producers were approved, Furthermore, the concept of implicit notification subscription for “</a:t>
            </a:r>
            <a:r>
              <a:rPr lang="en-US" altLang="zh-CN" sz="1200" dirty="0" err="1">
                <a:latin typeface="Calibri" pitchFamily="34" charset="0"/>
                <a:cs typeface="Arial" charset="0"/>
              </a:rPr>
              <a:t>notifyFileReady</a:t>
            </a:r>
            <a:r>
              <a:rPr lang="en-US" altLang="zh-CN" sz="1200" dirty="0">
                <a:latin typeface="Calibri" pitchFamily="34" charset="0"/>
                <a:cs typeface="Arial" charset="0"/>
              </a:rPr>
              <a:t>” was added to “</a:t>
            </a:r>
            <a:r>
              <a:rPr lang="en-US" altLang="zh-CN" sz="1200" dirty="0" err="1">
                <a:latin typeface="Calibri" pitchFamily="34" charset="0"/>
                <a:cs typeface="Arial" charset="0"/>
              </a:rPr>
              <a:t>PerfMetricJob</a:t>
            </a:r>
            <a:r>
              <a:rPr lang="en-US" altLang="zh-CN" sz="1200" dirty="0">
                <a:latin typeface="Calibri" pitchFamily="34" charset="0"/>
                <a:cs typeface="Arial" charset="0"/>
              </a:rPr>
              <a:t>”.</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mj-lt"/>
              </a:rPr>
              <a:t>Add implicit subscriptions for </a:t>
            </a:r>
            <a:r>
              <a:rPr lang="en-US" sz="1200" dirty="0" err="1">
                <a:latin typeface="+mj-lt"/>
              </a:rPr>
              <a:t>notifyFileReady</a:t>
            </a:r>
            <a:r>
              <a:rPr lang="en-US" sz="1200" dirty="0">
                <a:latin typeface="+mj-lt"/>
              </a:rPr>
              <a:t> to </a:t>
            </a:r>
            <a:r>
              <a:rPr lang="en-US" sz="1200" dirty="0" err="1" smtClean="0">
                <a:latin typeface="+mj-lt"/>
              </a:rPr>
              <a:t>PerfMetricJob</a:t>
            </a:r>
            <a:endParaRPr lang="en-US" sz="1200" dirty="0" smtClean="0">
              <a:latin typeface="+mj-lt"/>
            </a:endParaRP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latin typeface="+mj-lt"/>
              </a:rPr>
              <a:t>Define solution for data discovery</a:t>
            </a:r>
            <a:endParaRPr lang="en-US" sz="1200" dirty="0" smtClean="0">
              <a:latin typeface="+mj-lt"/>
            </a:endParaRPr>
          </a:p>
          <a:p>
            <a:pPr marL="171450" indent="-171450" defTabSz="1219170" eaLnBrk="1" fontAlgn="auto" hangingPunct="1">
              <a:spcBef>
                <a:spcPts val="0"/>
              </a:spcBef>
              <a:spcAft>
                <a:spcPts val="0"/>
              </a:spcAft>
              <a:buFont typeface="Wingdings" panose="05000000000000000000" pitchFamily="2" charset="2"/>
              <a:buChar char="Ø"/>
              <a:defRPr/>
            </a:pPr>
            <a:endParaRPr lang="en-US" altLang="zh-CN" sz="1200" b="1" dirty="0" smtClean="0">
              <a:solidFill>
                <a:prstClr val="black"/>
              </a:solidFill>
              <a:latin typeface="Calibri" pitchFamily="34" charset="0"/>
              <a:cs typeface="Arial" charset="0"/>
            </a:endParaRPr>
          </a:p>
          <a:p>
            <a:r>
              <a:rPr lang="en-US" altLang="zh-CN" sz="1200" b="1" dirty="0" err="1" smtClean="0">
                <a:solidFill>
                  <a:prstClr val="black"/>
                </a:solidFill>
                <a:latin typeface="Calibri" pitchFamily="34" charset="0"/>
                <a:cs typeface="Arial" charset="0"/>
              </a:rPr>
              <a:t>eQoE</a:t>
            </a:r>
            <a:r>
              <a:rPr lang="en-US" altLang="zh-CN" sz="1200" b="1" dirty="0">
                <a:solidFill>
                  <a:prstClr val="black"/>
                </a:solidFill>
                <a:latin typeface="Calibri" pitchFamily="34" charset="0"/>
                <a:cs typeface="Arial" charset="0"/>
              </a:rPr>
              <a:t>:</a:t>
            </a:r>
            <a:r>
              <a:rPr lang="en-US" altLang="zh-CN" sz="1200" dirty="0">
                <a:solidFill>
                  <a:prstClr val="black"/>
                </a:solidFill>
                <a:latin typeface="Calibri" pitchFamily="34" charset="0"/>
                <a:cs typeface="Arial" charset="0"/>
              </a:rPr>
              <a:t> </a:t>
            </a:r>
            <a:r>
              <a:rPr lang="en-US" altLang="zh-CN" sz="1200" dirty="0" smtClean="0">
                <a:solidFill>
                  <a:prstClr val="black"/>
                </a:solidFill>
                <a:latin typeface="Calibri" pitchFamily="34" charset="0"/>
                <a:cs typeface="Arial" charset="0"/>
              </a:rPr>
              <a:t>No </a:t>
            </a:r>
            <a:r>
              <a:rPr lang="en-US" altLang="zh-CN" sz="1200" dirty="0">
                <a:solidFill>
                  <a:prstClr val="black"/>
                </a:solidFill>
                <a:latin typeface="Calibri" pitchFamily="34" charset="0"/>
                <a:cs typeface="Arial" charset="0"/>
              </a:rPr>
              <a:t>progress for </a:t>
            </a:r>
            <a:r>
              <a:rPr lang="en-US" altLang="zh-CN" sz="1200" dirty="0" err="1">
                <a:solidFill>
                  <a:prstClr val="black"/>
                </a:solidFill>
                <a:latin typeface="Calibri" pitchFamily="34" charset="0"/>
                <a:cs typeface="Arial" charset="0"/>
              </a:rPr>
              <a:t>eQoE</a:t>
            </a:r>
            <a:r>
              <a:rPr lang="en-US" altLang="zh-CN" sz="1200" dirty="0">
                <a:solidFill>
                  <a:prstClr val="black"/>
                </a:solidFill>
                <a:latin typeface="Calibri" pitchFamily="34" charset="0"/>
                <a:cs typeface="Arial" charset="0"/>
              </a:rPr>
              <a:t> this meeting. As the CRs was not agreed/approved.</a:t>
            </a:r>
            <a:endParaRPr lang="en-US" altLang="zh-CN" sz="1200" dirty="0">
              <a:latin typeface="+mn-lt"/>
            </a:endParaRPr>
          </a:p>
        </p:txBody>
      </p:sp>
    </p:spTree>
    <p:extLst>
      <p:ext uri="{BB962C8B-B14F-4D97-AF65-F5344CB8AC3E}">
        <p14:creationId xmlns:p14="http://schemas.microsoft.com/office/powerpoint/2010/main" val="8249706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a:t>
            </a:r>
            <a:r>
              <a:rPr lang="en-US" altLang="zh-CN" sz="3200" kern="0" dirty="0" err="1" smtClean="0"/>
              <a:t>adNRM</a:t>
            </a:r>
            <a:r>
              <a:rPr lang="en-US" altLang="zh-CN" sz="3200" kern="0" dirty="0" smtClean="0"/>
              <a:t>/MANS/FIMA/ECM/NSA_SBMA</a:t>
            </a:r>
            <a:endParaRPr lang="sv-SE" sz="3200" kern="0" dirty="0"/>
          </a:p>
        </p:txBody>
      </p:sp>
      <p:sp>
        <p:nvSpPr>
          <p:cNvPr id="9" name="矩形 8"/>
          <p:cNvSpPr/>
          <p:nvPr/>
        </p:nvSpPr>
        <p:spPr>
          <a:xfrm>
            <a:off x="205572" y="3655049"/>
            <a:ext cx="5170296" cy="2246769"/>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400" b="1" dirty="0" err="1" smtClean="0">
                <a:latin typeface="+mj-lt"/>
                <a:cs typeface="Arial" charset="0"/>
              </a:rPr>
              <a:t>adNRM</a:t>
            </a:r>
            <a:r>
              <a:rPr lang="en-US" altLang="zh-CN" sz="1400" b="1" dirty="0" smtClean="0">
                <a:latin typeface="+mj-lt"/>
                <a:cs typeface="Arial" charset="0"/>
              </a:rPr>
              <a:t>: </a:t>
            </a:r>
            <a:r>
              <a:rPr lang="en-US" altLang="zh-CN" sz="1400" dirty="0">
                <a:latin typeface="+mj-lt"/>
                <a:cs typeface="Arial" charset="0"/>
              </a:rPr>
              <a:t>several CRs for NR NRM, 5GC and slicing NRM enhancement were agreed. CRs related to </a:t>
            </a:r>
            <a:r>
              <a:rPr lang="en-US" altLang="zh-CN" sz="1400" dirty="0" err="1">
                <a:latin typeface="+mj-lt"/>
                <a:cs typeface="Arial" charset="0"/>
              </a:rPr>
              <a:t>NRBeamCellRelation</a:t>
            </a:r>
            <a:r>
              <a:rPr lang="en-US" altLang="zh-CN" sz="1400" dirty="0">
                <a:latin typeface="+mj-lt"/>
                <a:cs typeface="Arial" charset="0"/>
              </a:rPr>
              <a:t>, multiple SSBs in a carrier were discussed but most of them were noted or Not pursued. </a:t>
            </a:r>
            <a:endParaRPr lang="en-US" altLang="zh-CN" sz="1400" dirty="0" smtClean="0">
              <a:latin typeface="+mj-lt"/>
              <a:cs typeface="Arial" charset="0"/>
            </a:endParaRPr>
          </a:p>
          <a:p>
            <a:pPr lvl="0" defTabSz="1219170" eaLnBrk="1" fontAlgn="auto" hangingPunct="1">
              <a:spcBef>
                <a:spcPts val="0"/>
              </a:spcBef>
              <a:spcAft>
                <a:spcPts val="0"/>
              </a:spcAft>
              <a:defRPr/>
            </a:pPr>
            <a:endParaRPr lang="en-US" altLang="zh-CN" sz="1400" dirty="0" smtClean="0">
              <a:latin typeface="+mj-lt"/>
              <a:cs typeface="Arial" charset="0"/>
            </a:endParaRPr>
          </a:p>
          <a:p>
            <a:pPr lvl="0" defTabSz="1219170" eaLnBrk="1" fontAlgn="auto" hangingPunct="1">
              <a:spcBef>
                <a:spcPts val="0"/>
              </a:spcBef>
              <a:spcAft>
                <a:spcPts val="0"/>
              </a:spcAft>
              <a:defRPr/>
            </a:pPr>
            <a:r>
              <a:rPr lang="en-US" altLang="zh-CN" sz="1400" b="1" dirty="0" smtClean="0">
                <a:latin typeface="+mj-lt"/>
                <a:cs typeface="Arial" charset="0"/>
              </a:rPr>
              <a:t>FIMA</a:t>
            </a:r>
            <a:r>
              <a:rPr lang="en-US" altLang="zh-CN" sz="1400" b="1" dirty="0">
                <a:latin typeface="+mj-lt"/>
                <a:cs typeface="Arial" charset="0"/>
              </a:rPr>
              <a:t>: </a:t>
            </a:r>
            <a:r>
              <a:rPr lang="en-US" altLang="zh-CN" sz="1400" dirty="0">
                <a:latin typeface="+mj-lt"/>
                <a:cs typeface="Arial" charset="0"/>
              </a:rPr>
              <a:t>A proposals for amending the file retrieval NRM fragment and a new proposal for a file download NRM fragment were discussed. </a:t>
            </a:r>
            <a:endParaRPr lang="en-US" altLang="zh-CN" sz="1400" dirty="0" smtClean="0">
              <a:latin typeface="+mj-lt"/>
              <a:cs typeface="Arial" charset="0"/>
            </a:endParaRPr>
          </a:p>
          <a:p>
            <a:pPr lvl="0" defTabSz="1219170" eaLnBrk="1" fontAlgn="auto" hangingPunct="1">
              <a:spcBef>
                <a:spcPts val="0"/>
              </a:spcBef>
              <a:spcAft>
                <a:spcPts val="0"/>
              </a:spcAft>
              <a:defRPr/>
            </a:pPr>
            <a:endParaRPr lang="en-US" altLang="zh-CN" sz="1400" dirty="0">
              <a:latin typeface="+mj-lt"/>
              <a:cs typeface="Arial" charset="0"/>
            </a:endParaRPr>
          </a:p>
          <a:p>
            <a:pPr lvl="0" defTabSz="1219170" eaLnBrk="1" fontAlgn="auto" hangingPunct="1">
              <a:spcBef>
                <a:spcPts val="0"/>
              </a:spcBef>
              <a:spcAft>
                <a:spcPts val="0"/>
              </a:spcAft>
              <a:defRPr/>
            </a:pPr>
            <a:r>
              <a:rPr lang="en-US" altLang="zh-CN" sz="1400" b="1" dirty="0">
                <a:solidFill>
                  <a:prstClr val="black"/>
                </a:solidFill>
                <a:latin typeface="Calibri"/>
                <a:cs typeface="Arial" charset="0"/>
              </a:rPr>
              <a:t>MANS: </a:t>
            </a:r>
            <a:r>
              <a:rPr lang="en-US" altLang="zh-CN" sz="1400" dirty="0">
                <a:solidFill>
                  <a:prstClr val="black"/>
                </a:solidFill>
                <a:latin typeface="Calibri"/>
              </a:rPr>
              <a:t>CR for TS 28.541 RAN Sharing NRM support for MOCN(has been made for WA by leader</a:t>
            </a:r>
            <a:r>
              <a:rPr lang="en-US" altLang="zh-CN" sz="1400" dirty="0" smtClean="0">
                <a:solidFill>
                  <a:prstClr val="black"/>
                </a:solidFill>
                <a:latin typeface="Calibri"/>
              </a:rPr>
              <a:t>)</a:t>
            </a:r>
            <a:r>
              <a:rPr lang="en-US" altLang="zh-CN" sz="1400" dirty="0" smtClean="0">
                <a:solidFill>
                  <a:prstClr val="black"/>
                </a:solidFill>
                <a:latin typeface="Calibri"/>
                <a:cs typeface="Arial" charset="0"/>
              </a:rPr>
              <a:t>.</a:t>
            </a:r>
            <a:endParaRPr lang="en-US" altLang="zh-CN" sz="1400" dirty="0" smtClean="0">
              <a:latin typeface="+mj-lt"/>
              <a:cs typeface="Arial" charset="0"/>
            </a:endParaRPr>
          </a:p>
          <a:p>
            <a:endParaRPr lang="en-US" altLang="zh-CN" sz="1400" b="1" dirty="0" smtClean="0">
              <a:latin typeface="+mj-lt"/>
              <a:cs typeface="Arial" charset="0"/>
            </a:endParaRPr>
          </a:p>
        </p:txBody>
      </p:sp>
      <p:sp>
        <p:nvSpPr>
          <p:cNvPr id="10" name="文本框 9"/>
          <p:cNvSpPr txBox="1"/>
          <p:nvPr/>
        </p:nvSpPr>
        <p:spPr>
          <a:xfrm>
            <a:off x="218610" y="3305580"/>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1630404572"/>
              </p:ext>
            </p:extLst>
          </p:nvPr>
        </p:nvGraphicFramePr>
        <p:xfrm>
          <a:off x="218609" y="674894"/>
          <a:ext cx="11681825" cy="2584386"/>
        </p:xfrm>
        <a:graphic>
          <a:graphicData uri="http://schemas.openxmlformats.org/drawingml/2006/table">
            <a:tbl>
              <a:tblPr firstRow="1" bandRow="1">
                <a:tableStyleId>{5C22544A-7EE6-4342-B048-85BDC9FD1C3A}</a:tableStyleId>
              </a:tblPr>
              <a:tblGrid>
                <a:gridCol w="788313"/>
                <a:gridCol w="1936303"/>
                <a:gridCol w="1517987"/>
                <a:gridCol w="2143544"/>
                <a:gridCol w="1038494"/>
                <a:gridCol w="1461649"/>
                <a:gridCol w="771207"/>
                <a:gridCol w="1153299"/>
                <a:gridCol w="871029"/>
              </a:tblGrid>
              <a:tr h="402164">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Arial" panose="020B0604020202020204" pitchFamily="34" charset="0"/>
                        </a:rPr>
                        <a:t>WI Title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cs typeface="Arial" panose="020B0604020202020204" pitchFamily="34" charset="0"/>
                        </a:rPr>
                        <a:t>Tdoc</a:t>
                      </a:r>
                      <a:r>
                        <a:rPr lang="en-US" altLang="zh-CN" sz="1200" dirty="0">
                          <a:latin typeface="+mn-lt"/>
                          <a:cs typeface="Arial" panose="020B0604020202020204" pitchFamily="34" charset="0"/>
                        </a:rPr>
                        <a:t> reference</a:t>
                      </a:r>
                      <a:endParaRPr lang="sv-SE" sz="1200" dirty="0">
                        <a:latin typeface="+mn-lt"/>
                        <a:cs typeface="Arial" panose="020B0604020202020204" pitchFamily="34" charset="0"/>
                      </a:endParaRPr>
                    </a:p>
                  </a:txBody>
                  <a:tcPr anchor="ctr">
                    <a:solidFill>
                      <a:srgbClr val="92D050"/>
                    </a:solidFill>
                  </a:tcPr>
                </a:tc>
                <a:tc>
                  <a:txBody>
                    <a:bodyPr/>
                    <a:lstStyle/>
                    <a:p>
                      <a:pPr algn="ctr"/>
                      <a:r>
                        <a:rPr lang="sv-SE" sz="1200" dirty="0">
                          <a:latin typeface="+mn-lt"/>
                          <a:cs typeface="Arial" panose="020B0604020202020204" pitchFamily="34" charset="0"/>
                        </a:rPr>
                        <a:t>Target date</a:t>
                      </a:r>
                    </a:p>
                  </a:txBody>
                  <a:tcPr anchor="ctr">
                    <a:solidFill>
                      <a:srgbClr val="92D050"/>
                    </a:solidFill>
                  </a:tcPr>
                </a:tc>
                <a:tc>
                  <a:txBody>
                    <a:bodyPr/>
                    <a:lstStyle/>
                    <a:p>
                      <a:pPr algn="ctr"/>
                      <a:r>
                        <a:rPr lang="sv-SE" sz="120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tr>
              <a:tr h="401304">
                <a:tc>
                  <a:txBody>
                    <a:bodyPr/>
                    <a:lstStyle/>
                    <a:p>
                      <a:pPr algn="ctr">
                        <a:spcAft>
                          <a:spcPts val="0"/>
                        </a:spcAft>
                      </a:pPr>
                      <a:r>
                        <a:rPr lang="en-GB" sz="1100" b="1" dirty="0" err="1">
                          <a:solidFill>
                            <a:srgbClr val="000000"/>
                          </a:solidFill>
                          <a:effectLst/>
                          <a:latin typeface="+mn-lt"/>
                          <a:ea typeface="宋体" panose="02010600030101010101" pitchFamily="2" charset="-122"/>
                          <a:cs typeface="Arial" panose="020B0604020202020204" pitchFamily="34" charset="0"/>
                        </a:rPr>
                        <a:t>adNRM</a:t>
                      </a:r>
                      <a:endParaRPr lang="zh-CN" sz="1100" b="1"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smtClean="0">
                          <a:solidFill>
                            <a:srgbClr val="000000"/>
                          </a:solidFill>
                          <a:effectLst/>
                          <a:latin typeface="+mn-lt"/>
                          <a:ea typeface="宋体" panose="02010600030101010101" pitchFamily="2" charset="-122"/>
                          <a:cs typeface="Arial" panose="020B0604020202020204" pitchFamily="34" charset="0"/>
                        </a:rPr>
                        <a:t>Additional </a:t>
                      </a:r>
                      <a:r>
                        <a:rPr lang="en-GB" sz="1100" dirty="0">
                          <a:solidFill>
                            <a:srgbClr val="000000"/>
                          </a:solidFill>
                          <a:effectLst/>
                          <a:latin typeface="+mn-lt"/>
                          <a:ea typeface="宋体" panose="02010600030101010101" pitchFamily="2" charset="-122"/>
                          <a:cs typeface="Arial" panose="020B0604020202020204" pitchFamily="34" charset="0"/>
                        </a:rPr>
                        <a:t>NRM features</a:t>
                      </a:r>
                      <a:endParaRPr lang="zh-CN" sz="11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smtClean="0">
                          <a:solidFill>
                            <a:schemeClr val="tx1"/>
                          </a:solidFill>
                          <a:effectLst/>
                          <a:latin typeface="+mn-lt"/>
                          <a:ea typeface="+mn-ea"/>
                          <a:cs typeface="Arial" panose="020B0604020202020204" pitchFamily="34" charset="0"/>
                        </a:rPr>
                        <a:t>30%-&gt;50%-&gt;75%</a:t>
                      </a: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smtClean="0">
                          <a:solidFill>
                            <a:schemeClr val="dk1"/>
                          </a:solidFill>
                          <a:effectLst/>
                          <a:latin typeface="+mn-lt"/>
                          <a:ea typeface="+mn-ea"/>
                          <a:cs typeface="Arial" panose="020B0604020202020204" pitchFamily="34" charset="0"/>
                        </a:rPr>
                        <a:t>TS28.540/28.541/28.622/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smtClean="0">
                          <a:solidFill>
                            <a:schemeClr val="dk1"/>
                          </a:solidFill>
                          <a:effectLst/>
                          <a:latin typeface="+mn-lt"/>
                          <a:ea typeface="+mn-ea"/>
                          <a:cs typeface="Arial" panose="020B0604020202020204" pitchFamily="34" charset="0"/>
                        </a:rPr>
                        <a:t>28.623</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smtClean="0">
                        <a:solidFill>
                          <a:schemeClr val="dk1"/>
                        </a:solidFill>
                        <a:effectLst/>
                        <a:latin typeface="+mn-lt"/>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smtClean="0">
                          <a:solidFill>
                            <a:schemeClr val="dk1"/>
                          </a:solidFill>
                          <a:effectLst/>
                          <a:latin typeface="+mn-lt"/>
                          <a:ea typeface="+mn-ea"/>
                          <a:cs typeface="Arial" panose="020B0604020202020204" pitchFamily="34" charset="0"/>
                        </a:rPr>
                        <a:t>SP-200192</a:t>
                      </a:r>
                      <a:endParaRPr lang="en-US" sz="1050" kern="1200" dirty="0">
                        <a:solidFill>
                          <a:schemeClr val="dk1"/>
                        </a:solidFill>
                        <a:effectLst/>
                        <a:latin typeface="+mn-lt"/>
                        <a:ea typeface="+mn-ea"/>
                        <a:cs typeface="Arial" panose="020B0604020202020204" pitchFamily="34" charset="0"/>
                      </a:endParaRP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dirty="0" smtClean="0">
                          <a:solidFill>
                            <a:schemeClr val="tx1"/>
                          </a:solidFill>
                          <a:effectLst/>
                          <a:latin typeface="+mn-lt"/>
                          <a:ea typeface="+mn-ea"/>
                          <a:cs typeface="Arial" panose="020B0604020202020204" pitchFamily="34" charset="0"/>
                        </a:rPr>
                        <a:t>SA#94 (Dec. 2021)</a:t>
                      </a: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smtClean="0">
                          <a:solidFill>
                            <a:schemeClr val="tx1"/>
                          </a:solidFill>
                          <a:effectLst/>
                          <a:latin typeface="+mn-lt"/>
                          <a:ea typeface="+mn-ea"/>
                          <a:cs typeface="Arial" panose="020B0604020202020204" pitchFamily="34" charset="0"/>
                        </a:rPr>
                        <a:t>Nokia</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smtClean="0">
                          <a:solidFill>
                            <a:schemeClr val="tx1"/>
                          </a:solidFill>
                          <a:effectLst/>
                          <a:latin typeface="+mn-lt"/>
                          <a:ea typeface="+mn-ea"/>
                          <a:cs typeface="Arial" panose="020B0604020202020204" pitchFamily="34" charset="0"/>
                        </a:rPr>
                        <a:t>SA2/RAN3</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r h="401304">
                <a:tc>
                  <a:txBody>
                    <a:bodyPr/>
                    <a:lstStyle/>
                    <a:p>
                      <a:pPr algn="ctr">
                        <a:spcAft>
                          <a:spcPts val="0"/>
                        </a:spcAft>
                      </a:pPr>
                      <a:r>
                        <a:rPr lang="en-US" altLang="zh-CN" sz="1100" b="1" dirty="0" smtClean="0">
                          <a:solidFill>
                            <a:schemeClr val="tx1"/>
                          </a:solidFill>
                          <a:effectLst/>
                          <a:latin typeface="+mn-lt"/>
                          <a:ea typeface="宋体" panose="02010600030101010101" pitchFamily="2" charset="-122"/>
                          <a:cs typeface="Arial" panose="020B0604020202020204" pitchFamily="34" charset="0"/>
                        </a:rPr>
                        <a:t>MANS</a:t>
                      </a:r>
                    </a:p>
                  </a:txBody>
                  <a:tcPr marL="9525" marR="9525" marT="9525" marB="9525">
                    <a:solidFill>
                      <a:schemeClr val="tx2">
                        <a:lumMod val="20000"/>
                        <a:lumOff val="80000"/>
                      </a:schemeClr>
                    </a:solidFill>
                  </a:tcPr>
                </a:tc>
                <a:tc>
                  <a:txBody>
                    <a:bodyPr/>
                    <a:lstStyle/>
                    <a:p>
                      <a:pPr algn="l">
                        <a:spcAft>
                          <a:spcPts val="0"/>
                        </a:spcAft>
                      </a:pPr>
                      <a:r>
                        <a:rPr lang="en-US" altLang="zh-CN" sz="1100" dirty="0" smtClean="0">
                          <a:effectLst/>
                          <a:latin typeface="+mn-lt"/>
                          <a:ea typeface="+mn-ea"/>
                          <a:cs typeface="Arial" panose="020B0604020202020204" pitchFamily="34" charset="0"/>
                        </a:rPr>
                        <a:t>Management Aspects of 5G Network Sharing</a:t>
                      </a:r>
                      <a:endParaRPr lang="zh-CN" sz="11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tx1"/>
                          </a:solidFill>
                          <a:effectLst/>
                          <a:latin typeface="+mn-lt"/>
                          <a:ea typeface="+mn-ea"/>
                          <a:cs typeface="Arial" panose="020B0604020202020204" pitchFamily="34" charset="0"/>
                        </a:rPr>
                        <a:t>25%</a:t>
                      </a:r>
                      <a:r>
                        <a:rPr lang="en-US" altLang="zh-CN" sz="1050" b="0" kern="1200" dirty="0" smtClean="0">
                          <a:solidFill>
                            <a:schemeClr val="tx1"/>
                          </a:solidFill>
                          <a:effectLst/>
                          <a:latin typeface="+mn-lt"/>
                          <a:ea typeface="+mn-ea"/>
                          <a:cs typeface="Arial" panose="020B0604020202020204" pitchFamily="34" charset="0"/>
                        </a:rPr>
                        <a:t>-&gt;30%-&gt;40%</a:t>
                      </a: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Arial" panose="020B0604020202020204" pitchFamily="34" charset="0"/>
                        </a:rPr>
                        <a:t>TS 28.541/28.552/32.130</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Arial" panose="020B0604020202020204" pitchFamily="34" charset="0"/>
                        </a:rPr>
                        <a:t>SP-201080</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dk1"/>
                          </a:solidFill>
                          <a:effectLst/>
                          <a:latin typeface="+mn-lt"/>
                          <a:ea typeface="+mn-ea"/>
                          <a:cs typeface="Arial" panose="020B0604020202020204" pitchFamily="34" charset="0"/>
                        </a:rPr>
                        <a:t>SA#95 (Mar. 2022)</a:t>
                      </a:r>
                      <a:endParaRPr lang="sv-SE" altLang="zh-CN" sz="105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Arial" panose="020B0604020202020204" pitchFamily="34" charset="0"/>
                        </a:rPr>
                        <a:t>China Unicom</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Arial" panose="020B0604020202020204" pitchFamily="34" charset="0"/>
                        </a:rPr>
                        <a:t>RAN2/RAN3</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r h="401304">
                <a:tc>
                  <a:txBody>
                    <a:bodyPr/>
                    <a:lstStyle/>
                    <a:p>
                      <a:pPr marL="0" algn="ctr" defTabSz="1219170" rtl="0" eaLnBrk="1" latinLnBrk="0" hangingPunct="1">
                        <a:spcAft>
                          <a:spcPts val="0"/>
                        </a:spcAft>
                      </a:pPr>
                      <a:r>
                        <a:rPr lang="en-US" altLang="zh-CN" sz="1100" b="1" kern="1200" dirty="0" smtClean="0">
                          <a:solidFill>
                            <a:schemeClr val="tx1"/>
                          </a:solidFill>
                          <a:effectLst/>
                          <a:latin typeface="+mn-lt"/>
                          <a:ea typeface="+mn-ea"/>
                          <a:cs typeface="Arial" panose="020B0604020202020204" pitchFamily="34" charset="0"/>
                        </a:rPr>
                        <a:t>FIMA</a:t>
                      </a: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100" kern="1200" dirty="0" smtClean="0">
                          <a:solidFill>
                            <a:schemeClr val="dk1"/>
                          </a:solidFill>
                          <a:effectLst/>
                          <a:latin typeface="+mn-lt"/>
                          <a:ea typeface="+mn-ea"/>
                          <a:cs typeface="Arial" panose="020B0604020202020204" pitchFamily="34" charset="0"/>
                        </a:rPr>
                        <a:t>New WID on File Management</a:t>
                      </a:r>
                      <a:endParaRPr lang="zh-CN" sz="110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mn-lt"/>
                          <a:ea typeface="+mn-ea"/>
                          <a:cs typeface="Arial" panose="020B0604020202020204" pitchFamily="34" charset="0"/>
                        </a:rPr>
                        <a:t>25%-&gt;60%-&gt;65%</a:t>
                      </a:r>
                      <a:endParaRPr lang="zh-CN" sz="105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mn-lt"/>
                          <a:ea typeface="+mn-ea"/>
                          <a:cs typeface="Arial" panose="020B0604020202020204" pitchFamily="34" charset="0"/>
                        </a:rPr>
                        <a:t>TS 28.537/28.622/28.623/28.532</a:t>
                      </a:r>
                      <a:endParaRPr lang="zh-CN" altLang="zh-CN" sz="1050" kern="1200" dirty="0" smtClean="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Arial" panose="020B0604020202020204" pitchFamily="34" charset="0"/>
                        </a:rPr>
                        <a:t>SP-210135</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dk1"/>
                          </a:solidFill>
                          <a:effectLst/>
                          <a:latin typeface="+mn-lt"/>
                          <a:ea typeface="+mn-ea"/>
                          <a:cs typeface="Arial" panose="020B0604020202020204" pitchFamily="34" charset="0"/>
                        </a:rPr>
                        <a:t>SA#94 (Dec 2021)</a:t>
                      </a:r>
                      <a:endParaRPr lang="sv-SE" altLang="zh-CN" sz="105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Arial" panose="020B0604020202020204" pitchFamily="34" charset="0"/>
                        </a:rPr>
                        <a:t>Nokia</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r h="401304">
                <a:tc>
                  <a:txBody>
                    <a:bodyPr/>
                    <a:lstStyle/>
                    <a:p>
                      <a:pPr marL="0" algn="ctr" defTabSz="1219170" rtl="0" eaLnBrk="1" latinLnBrk="0" hangingPunct="1">
                        <a:spcAft>
                          <a:spcPts val="0"/>
                        </a:spcAft>
                      </a:pPr>
                      <a:r>
                        <a:rPr lang="en-US" altLang="zh-CN" sz="1100" b="1" kern="1200" dirty="0" smtClean="0">
                          <a:solidFill>
                            <a:schemeClr val="tx1"/>
                          </a:solidFill>
                          <a:effectLst/>
                          <a:latin typeface="+mn-lt"/>
                          <a:ea typeface="+mn-ea"/>
                          <a:cs typeface="Arial" panose="020B0604020202020204" pitchFamily="34" charset="0"/>
                        </a:rPr>
                        <a:t>ECM</a:t>
                      </a: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mn-lt"/>
                          <a:ea typeface="+mn-ea"/>
                          <a:cs typeface="Arial" panose="020B0604020202020204" pitchFamily="34" charset="0"/>
                        </a:rPr>
                        <a:t>Edge Computing Management</a:t>
                      </a:r>
                      <a:endParaRPr lang="zh-CN" altLang="zh-CN" sz="1100" kern="1200" dirty="0" smtClean="0">
                        <a:solidFill>
                          <a:schemeClr val="dk1"/>
                        </a:solidFill>
                        <a:effectLst/>
                        <a:latin typeface="+mn-lt"/>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sz="110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mn-lt"/>
                          <a:ea typeface="+mn-ea"/>
                          <a:cs typeface="Arial" panose="020B0604020202020204" pitchFamily="34" charset="0"/>
                        </a:rPr>
                        <a:t>0%-&gt;10%-&gt;25%</a:t>
                      </a:r>
                      <a:endParaRPr lang="zh-CN" sz="105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mn-lt"/>
                          <a:ea typeface="+mn-ea"/>
                          <a:cs typeface="Arial" panose="020B0604020202020204" pitchFamily="34" charset="0"/>
                        </a:rPr>
                        <a:t>TS 28.538</a:t>
                      </a:r>
                      <a:endParaRPr lang="zh-CN" altLang="zh-CN" sz="1050" kern="1200" dirty="0" smtClean="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Arial" panose="020B0604020202020204" pitchFamily="34" charset="0"/>
                        </a:rPr>
                        <a:t>SP-210388</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dk1"/>
                          </a:solidFill>
                          <a:effectLst/>
                          <a:latin typeface="+mn-lt"/>
                          <a:ea typeface="+mn-ea"/>
                          <a:cs typeface="Arial" panose="020B0604020202020204" pitchFamily="34" charset="0"/>
                        </a:rPr>
                        <a:t> SA#95 (Mar 2022)</a:t>
                      </a:r>
                      <a:endParaRPr lang="sv-SE" altLang="zh-CN" sz="105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Arial" panose="020B0604020202020204" pitchFamily="34" charset="0"/>
                        </a:rPr>
                        <a:t>Samsung</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Arial" panose="020B0604020202020204" pitchFamily="34" charset="0"/>
                        </a:rPr>
                        <a:t>SA2/SA6/NFV</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r h="401304">
                <a:tc>
                  <a:txBody>
                    <a:bodyPr/>
                    <a:lstStyle/>
                    <a:p>
                      <a:pPr marL="0" algn="ctr" defTabSz="1219170" rtl="0" eaLnBrk="1" latinLnBrk="0" hangingPunct="1">
                        <a:spcAft>
                          <a:spcPts val="0"/>
                        </a:spcAft>
                      </a:pPr>
                      <a:r>
                        <a:rPr lang="en-US" altLang="zh-CN" sz="1100" b="1" kern="1200" dirty="0" smtClean="0">
                          <a:solidFill>
                            <a:schemeClr val="tx1"/>
                          </a:solidFill>
                          <a:effectLst/>
                          <a:latin typeface="+mn-lt"/>
                          <a:ea typeface="+mn-ea"/>
                          <a:cs typeface="Arial" panose="020B0604020202020204" pitchFamily="34" charset="0"/>
                        </a:rPr>
                        <a:t>NSA_SBMA</a:t>
                      </a:r>
                      <a:endParaRPr lang="en-US" altLang="zh-CN" sz="1100" b="1" kern="1200" dirty="0" smtClean="0">
                        <a:solidFill>
                          <a:schemeClr val="tx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mn-lt"/>
                          <a:ea typeface="+mn-ea"/>
                          <a:cs typeface="Arial" panose="020B0604020202020204" pitchFamily="34" charset="0"/>
                        </a:rPr>
                        <a:t>Improved support for NSA in the service-based management architecture</a:t>
                      </a:r>
                      <a:endParaRPr lang="zh-CN" sz="110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mn-lt"/>
                          <a:ea typeface="+mn-ea"/>
                          <a:cs typeface="Arial" panose="020B0604020202020204" pitchFamily="34" charset="0"/>
                        </a:rPr>
                        <a:t>0%-&gt;10%</a:t>
                      </a:r>
                      <a:endParaRPr lang="zh-CN" sz="1050" kern="1200" dirty="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mn-lt"/>
                          <a:ea typeface="+mn-ea"/>
                          <a:cs typeface="Arial" panose="020B0604020202020204" pitchFamily="34" charset="0"/>
                        </a:rPr>
                        <a:t>TS 28.622/28.623/28.659/28.663</a:t>
                      </a:r>
                      <a:endParaRPr lang="zh-CN" altLang="zh-CN" sz="1050" kern="1200" dirty="0" smtClean="0">
                        <a:solidFill>
                          <a:schemeClr val="dk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Arial" panose="020B0604020202020204" pitchFamily="34" charset="0"/>
                        </a:rPr>
                        <a:t>SP-210858</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dk1"/>
                          </a:solidFill>
                          <a:effectLst/>
                          <a:latin typeface="+mn-lt"/>
                          <a:ea typeface="+mn-ea"/>
                          <a:cs typeface="Arial" panose="020B0604020202020204" pitchFamily="34" charset="0"/>
                        </a:rPr>
                        <a:t>SA#95 (Mar. 2022)</a:t>
                      </a:r>
                      <a:endParaRPr lang="sv-SE" altLang="zh-CN" sz="105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mn-lt"/>
                          <a:ea typeface="+mn-ea"/>
                          <a:cs typeface="Arial" panose="020B0604020202020204" pitchFamily="34" charset="0"/>
                        </a:rPr>
                        <a:t>Huawei/Ericsson</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bl>
          </a:graphicData>
        </a:graphic>
      </p:graphicFrame>
      <p:sp>
        <p:nvSpPr>
          <p:cNvPr id="6" name="矩形 5"/>
          <p:cNvSpPr/>
          <p:nvPr/>
        </p:nvSpPr>
        <p:spPr>
          <a:xfrm>
            <a:off x="5545104" y="3685580"/>
            <a:ext cx="6440993" cy="2246769"/>
          </a:xfrm>
          <a:prstGeom prst="rect">
            <a:avLst/>
          </a:prstGeom>
        </p:spPr>
        <p:txBody>
          <a:bodyPr wrap="square">
            <a:spAutoFit/>
          </a:bodyPr>
          <a:lstStyle/>
          <a:p>
            <a:pPr lvl="0" defTabSz="1219170" eaLnBrk="1" fontAlgn="auto" hangingPunct="1">
              <a:spcBef>
                <a:spcPts val="0"/>
              </a:spcBef>
              <a:spcAft>
                <a:spcPts val="0"/>
              </a:spcAft>
              <a:defRPr/>
            </a:pPr>
            <a:r>
              <a:rPr lang="en-US" altLang="zh-CN" sz="1400" b="1" dirty="0" smtClean="0">
                <a:solidFill>
                  <a:prstClr val="black"/>
                </a:solidFill>
                <a:latin typeface="+mn-lt"/>
                <a:cs typeface="Arial" charset="0"/>
              </a:rPr>
              <a:t>ECM</a:t>
            </a:r>
            <a:r>
              <a:rPr lang="en-US" altLang="zh-CN" sz="1400" b="1" dirty="0" smtClean="0">
                <a:solidFill>
                  <a:prstClr val="black"/>
                </a:solidFill>
                <a:latin typeface="+mn-lt"/>
                <a:cs typeface="Arial" charset="0"/>
              </a:rPr>
              <a:t>:</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400" dirty="0" smtClean="0">
                <a:solidFill>
                  <a:prstClr val="black"/>
                </a:solidFill>
                <a:latin typeface="+mn-lt"/>
                <a:cs typeface="Arial" charset="0"/>
              </a:rPr>
              <a:t>17 </a:t>
            </a:r>
            <a:r>
              <a:rPr lang="en-US" altLang="zh-CN" sz="1400" dirty="0" err="1">
                <a:solidFill>
                  <a:prstClr val="black"/>
                </a:solidFill>
                <a:latin typeface="+mn-lt"/>
                <a:cs typeface="Arial" charset="0"/>
              </a:rPr>
              <a:t>pCR</a:t>
            </a:r>
            <a:r>
              <a:rPr lang="en-US" altLang="zh-CN" sz="1400" dirty="0">
                <a:solidFill>
                  <a:prstClr val="black"/>
                </a:solidFill>
                <a:latin typeface="+mn-lt"/>
                <a:cs typeface="Arial" charset="0"/>
              </a:rPr>
              <a:t> submitted, 13 agreed.</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400" dirty="0" err="1" smtClean="0">
                <a:solidFill>
                  <a:prstClr val="black"/>
                </a:solidFill>
                <a:latin typeface="+mn-lt"/>
                <a:cs typeface="Arial" charset="0"/>
              </a:rPr>
              <a:t>EASFunction</a:t>
            </a:r>
            <a:r>
              <a:rPr lang="en-US" altLang="zh-CN" sz="1400" dirty="0" smtClean="0">
                <a:solidFill>
                  <a:prstClr val="black"/>
                </a:solidFill>
                <a:latin typeface="+mn-lt"/>
                <a:cs typeface="Arial" charset="0"/>
              </a:rPr>
              <a:t> </a:t>
            </a:r>
            <a:r>
              <a:rPr lang="en-US" altLang="zh-CN" sz="1400" dirty="0">
                <a:solidFill>
                  <a:prstClr val="black"/>
                </a:solidFill>
                <a:latin typeface="+mn-lt"/>
                <a:cs typeface="Arial" charset="0"/>
              </a:rPr>
              <a:t>definition and LCM flow were approved. </a:t>
            </a:r>
            <a:r>
              <a:rPr lang="en-US" altLang="zh-CN" sz="1400" dirty="0" err="1">
                <a:solidFill>
                  <a:prstClr val="black"/>
                </a:solidFill>
                <a:latin typeface="+mn-lt"/>
                <a:cs typeface="Arial" charset="0"/>
              </a:rPr>
              <a:t>ECSFunction</a:t>
            </a:r>
            <a:r>
              <a:rPr lang="en-US" altLang="zh-CN" sz="1400" dirty="0">
                <a:solidFill>
                  <a:prstClr val="black"/>
                </a:solidFill>
                <a:latin typeface="+mn-lt"/>
                <a:cs typeface="Arial" charset="0"/>
              </a:rPr>
              <a:t> and </a:t>
            </a:r>
            <a:r>
              <a:rPr lang="en-US" altLang="zh-CN" sz="1400" dirty="0" err="1">
                <a:solidFill>
                  <a:prstClr val="black"/>
                </a:solidFill>
                <a:latin typeface="+mn-lt"/>
                <a:cs typeface="Arial" charset="0"/>
              </a:rPr>
              <a:t>EESFunction</a:t>
            </a:r>
            <a:r>
              <a:rPr lang="en-US" altLang="zh-CN" sz="1400" dirty="0">
                <a:solidFill>
                  <a:prstClr val="black"/>
                </a:solidFill>
                <a:latin typeface="+mn-lt"/>
                <a:cs typeface="Arial" charset="0"/>
              </a:rPr>
              <a:t> definition was postponed.</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400" dirty="0" smtClean="0">
                <a:solidFill>
                  <a:prstClr val="black"/>
                </a:solidFill>
                <a:latin typeface="+mn-lt"/>
                <a:cs typeface="Arial" charset="0"/>
              </a:rPr>
              <a:t>Proposal </a:t>
            </a:r>
            <a:r>
              <a:rPr lang="en-US" altLang="zh-CN" sz="1400" dirty="0">
                <a:solidFill>
                  <a:prstClr val="black"/>
                </a:solidFill>
                <a:latin typeface="+mn-lt"/>
                <a:cs typeface="Arial" charset="0"/>
              </a:rPr>
              <a:t>to support asynchronous mode of operation for provisioning </a:t>
            </a:r>
            <a:r>
              <a:rPr lang="en-US" altLang="zh-CN" sz="1400" dirty="0" err="1">
                <a:solidFill>
                  <a:prstClr val="black"/>
                </a:solidFill>
                <a:latin typeface="+mn-lt"/>
                <a:cs typeface="Arial" charset="0"/>
              </a:rPr>
              <a:t>MnS</a:t>
            </a:r>
            <a:r>
              <a:rPr lang="en-US" altLang="zh-CN" sz="1400" dirty="0">
                <a:solidFill>
                  <a:prstClr val="black"/>
                </a:solidFill>
                <a:latin typeface="+mn-lt"/>
                <a:cs typeface="Arial" charset="0"/>
              </a:rPr>
              <a:t> was discussed and postponed.</a:t>
            </a:r>
          </a:p>
          <a:p>
            <a:pPr lvl="0" defTabSz="1219170" eaLnBrk="1" fontAlgn="auto" hangingPunct="1">
              <a:spcBef>
                <a:spcPts val="0"/>
              </a:spcBef>
              <a:spcAft>
                <a:spcPts val="0"/>
              </a:spcAft>
              <a:defRPr/>
            </a:pPr>
            <a:endParaRPr lang="en-US" altLang="zh-CN" sz="1400" dirty="0" smtClean="0">
              <a:solidFill>
                <a:prstClr val="black"/>
              </a:solidFill>
              <a:latin typeface="+mn-lt"/>
              <a:cs typeface="Arial" charset="0"/>
            </a:endParaRPr>
          </a:p>
          <a:p>
            <a:pPr lvl="0" defTabSz="1219170" eaLnBrk="1" fontAlgn="auto" hangingPunct="1">
              <a:spcBef>
                <a:spcPts val="0"/>
              </a:spcBef>
              <a:spcAft>
                <a:spcPts val="0"/>
              </a:spcAft>
              <a:defRPr/>
            </a:pPr>
            <a:r>
              <a:rPr lang="en-US" altLang="zh-CN" sz="1400" b="1" dirty="0" smtClean="0">
                <a:solidFill>
                  <a:prstClr val="black"/>
                </a:solidFill>
                <a:latin typeface="+mn-lt"/>
                <a:cs typeface="Arial" charset="0"/>
              </a:rPr>
              <a:t>NSA_SBMA: </a:t>
            </a:r>
            <a:r>
              <a:rPr lang="en-US" altLang="zh-CN" sz="1400" dirty="0" smtClean="0">
                <a:solidFill>
                  <a:prstClr val="black"/>
                </a:solidFill>
                <a:latin typeface="Calibri"/>
              </a:rPr>
              <a:t>Align </a:t>
            </a:r>
            <a:r>
              <a:rPr lang="en-US" altLang="zh-CN" sz="1400" dirty="0">
                <a:solidFill>
                  <a:prstClr val="black"/>
                </a:solidFill>
                <a:latin typeface="Calibri"/>
              </a:rPr>
              <a:t>the attribute table with the latest template and Add new common types for YANG are agreed. </a:t>
            </a:r>
            <a:r>
              <a:rPr lang="en-US" altLang="zh-CN" sz="1400" dirty="0">
                <a:solidFill>
                  <a:prstClr val="black"/>
                </a:solidFill>
                <a:latin typeface="Calibri"/>
              </a:rPr>
              <a:t>There is a general comment on moving an old IRP TS to SBMA needs further discussion. </a:t>
            </a:r>
          </a:p>
        </p:txBody>
      </p:sp>
    </p:spTree>
    <p:extLst>
      <p:ext uri="{BB962C8B-B14F-4D97-AF65-F5344CB8AC3E}">
        <p14:creationId xmlns:p14="http://schemas.microsoft.com/office/powerpoint/2010/main" val="30512038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097533"/>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5365909"/>
              </p:ext>
            </p:extLst>
          </p:nvPr>
        </p:nvGraphicFramePr>
        <p:xfrm>
          <a:off x="205572" y="715112"/>
          <a:ext cx="11681825" cy="2399013"/>
        </p:xfrm>
        <a:graphic>
          <a:graphicData uri="http://schemas.openxmlformats.org/drawingml/2006/table">
            <a:tbl>
              <a:tblPr firstRow="1" bandRow="1">
                <a:tableStyleId>{5C22544A-7EE6-4342-B048-85BDC9FD1C3A}</a:tableStyleId>
              </a:tblPr>
              <a:tblGrid>
                <a:gridCol w="788313"/>
                <a:gridCol w="2016015"/>
                <a:gridCol w="1438275"/>
                <a:gridCol w="2174243"/>
                <a:gridCol w="1007795"/>
                <a:gridCol w="1461649"/>
                <a:gridCol w="771207"/>
                <a:gridCol w="1153299"/>
                <a:gridCol w="871029"/>
              </a:tblGrid>
              <a:tr h="337665">
                <a:tc>
                  <a:txBody>
                    <a:bodyPr/>
                    <a:lstStyle/>
                    <a:p>
                      <a:pPr algn="ctr">
                        <a:spcAft>
                          <a:spcPts val="0"/>
                        </a:spcAft>
                      </a:pPr>
                      <a:r>
                        <a:rPr lang="en-GB" sz="1050" b="1" kern="1200" dirty="0">
                          <a:solidFill>
                            <a:schemeClr val="lt1"/>
                          </a:solidFill>
                          <a:latin typeface="+mn-lt"/>
                          <a:ea typeface="+mn-ea"/>
                          <a:cs typeface="Arial" panose="020B0604020202020204" pitchFamily="34" charset="0"/>
                        </a:rPr>
                        <a:t>WI code</a:t>
                      </a:r>
                      <a:endParaRPr lang="sv-SE" sz="105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050" b="1" kern="1200" dirty="0">
                          <a:solidFill>
                            <a:schemeClr val="lt1"/>
                          </a:solidFill>
                          <a:latin typeface="+mn-lt"/>
                          <a:ea typeface="+mn-ea"/>
                          <a:cs typeface="Arial" panose="020B0604020202020204" pitchFamily="34" charset="0"/>
                        </a:rPr>
                        <a:t>WI Title</a:t>
                      </a:r>
                      <a:endParaRPr lang="sv-SE" sz="105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50" dirty="0" err="1">
                          <a:latin typeface="+mn-lt"/>
                          <a:cs typeface="Arial" panose="020B0604020202020204" pitchFamily="34" charset="0"/>
                        </a:rPr>
                        <a:t>Completion</a:t>
                      </a:r>
                      <a:r>
                        <a:rPr lang="sv-SE" sz="105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5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050" dirty="0" err="1">
                          <a:latin typeface="+mn-lt"/>
                          <a:cs typeface="Arial" panose="020B0604020202020204" pitchFamily="34" charset="0"/>
                        </a:rPr>
                        <a:t>Tdoc</a:t>
                      </a:r>
                      <a:r>
                        <a:rPr lang="en-US" altLang="zh-CN" sz="1050" dirty="0">
                          <a:latin typeface="+mn-lt"/>
                          <a:cs typeface="Arial" panose="020B0604020202020204" pitchFamily="34" charset="0"/>
                        </a:rPr>
                        <a:t> reference</a:t>
                      </a:r>
                      <a:endParaRPr lang="sv-SE" sz="1050" dirty="0">
                        <a:latin typeface="+mn-lt"/>
                        <a:cs typeface="Arial" panose="020B0604020202020204" pitchFamily="34" charset="0"/>
                      </a:endParaRPr>
                    </a:p>
                  </a:txBody>
                  <a:tcPr anchor="ctr">
                    <a:solidFill>
                      <a:srgbClr val="92D050"/>
                    </a:solidFill>
                  </a:tcPr>
                </a:tc>
                <a:tc>
                  <a:txBody>
                    <a:bodyPr/>
                    <a:lstStyle/>
                    <a:p>
                      <a:pPr algn="ctr"/>
                      <a:r>
                        <a:rPr lang="sv-SE" sz="1050" dirty="0">
                          <a:latin typeface="+mn-lt"/>
                          <a:cs typeface="Arial" panose="020B0604020202020204" pitchFamily="34" charset="0"/>
                        </a:rPr>
                        <a:t>Target date</a:t>
                      </a:r>
                    </a:p>
                  </a:txBody>
                  <a:tcPr anchor="ctr">
                    <a:solidFill>
                      <a:srgbClr val="92D050"/>
                    </a:solidFill>
                  </a:tcPr>
                </a:tc>
                <a:tc>
                  <a:txBody>
                    <a:bodyPr/>
                    <a:lstStyle/>
                    <a:p>
                      <a:pPr algn="ctr"/>
                      <a:r>
                        <a:rPr lang="sv-SE" sz="105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dirty="0">
                          <a:latin typeface="+mn-lt"/>
                          <a:cs typeface="Arial" panose="020B0604020202020204" pitchFamily="34" charset="0"/>
                        </a:rPr>
                        <a:t>Related</a:t>
                      </a:r>
                      <a:r>
                        <a:rPr lang="sv-SE" altLang="zh-CN" sz="1050" baseline="0" dirty="0">
                          <a:latin typeface="+mn-lt"/>
                          <a:cs typeface="Arial" panose="020B0604020202020204" pitchFamily="34" charset="0"/>
                        </a:rPr>
                        <a:t> groups</a:t>
                      </a:r>
                      <a:endParaRPr lang="sv-SE" sz="105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dirty="0">
                          <a:latin typeface="+mn-lt"/>
                          <a:cs typeface="Arial" panose="020B0604020202020204" pitchFamily="34" charset="0"/>
                        </a:rPr>
                        <a:t>Related</a:t>
                      </a:r>
                      <a:r>
                        <a:rPr lang="sv-SE" sz="1050" baseline="0" dirty="0">
                          <a:latin typeface="+mn-lt"/>
                          <a:cs typeface="Arial" panose="020B0604020202020204" pitchFamily="34" charset="0"/>
                        </a:rPr>
                        <a:t> </a:t>
                      </a:r>
                      <a:r>
                        <a:rPr lang="en-US" altLang="zh-CN" sz="1050" dirty="0">
                          <a:latin typeface="+mn-lt"/>
                          <a:cs typeface="Arial" panose="020B0604020202020204" pitchFamily="34" charset="0"/>
                        </a:rPr>
                        <a:t>topic</a:t>
                      </a:r>
                      <a:endParaRPr lang="sv-SE" sz="1050" dirty="0">
                        <a:latin typeface="+mn-lt"/>
                        <a:cs typeface="Arial" panose="020B0604020202020204" pitchFamily="34" charset="0"/>
                      </a:endParaRPr>
                    </a:p>
                  </a:txBody>
                  <a:tcPr anchor="ctr">
                    <a:solidFill>
                      <a:srgbClr val="92D050"/>
                    </a:solidFill>
                  </a:tcPr>
                </a:tc>
              </a:tr>
              <a:tr h="407031">
                <a:tc>
                  <a:txBody>
                    <a:bodyPr/>
                    <a:lstStyle/>
                    <a:p>
                      <a:pPr algn="ctr">
                        <a:spcAft>
                          <a:spcPts val="0"/>
                        </a:spcAft>
                      </a:pPr>
                      <a:r>
                        <a:rPr lang="en-US" altLang="zh-CN" sz="1050" b="1" dirty="0" smtClean="0">
                          <a:solidFill>
                            <a:schemeClr val="tx1"/>
                          </a:solidFill>
                          <a:effectLst/>
                          <a:latin typeface="+mn-lt"/>
                          <a:ea typeface="宋体" panose="02010600030101010101" pitchFamily="2" charset="-122"/>
                          <a:cs typeface="Arial" panose="020B0604020202020204" pitchFamily="34" charset="0"/>
                        </a:rPr>
                        <a:t>ANL</a:t>
                      </a:r>
                      <a:endParaRPr lang="zh-CN" sz="105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a:solidFill>
                            <a:srgbClr val="000000"/>
                          </a:solidFill>
                          <a:effectLst/>
                          <a:latin typeface="+mn-lt"/>
                          <a:ea typeface="宋体" panose="02010600030101010101" pitchFamily="2" charset="-122"/>
                          <a:cs typeface="Arial" panose="020B0604020202020204" pitchFamily="34" charset="0"/>
                        </a:rPr>
                        <a:t>Autonomous network levels</a:t>
                      </a:r>
                      <a:endParaRPr lang="zh-CN" sz="105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smtClean="0">
                          <a:solidFill>
                            <a:schemeClr val="tx1"/>
                          </a:solidFill>
                          <a:effectLst/>
                          <a:latin typeface="+mn-lt"/>
                          <a:ea typeface="+mn-ea"/>
                          <a:cs typeface="Arial" panose="020B0604020202020204" pitchFamily="34" charset="0"/>
                        </a:rPr>
                        <a:t>70%-&gt;71%-&gt;85%</a:t>
                      </a: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chemeClr val="dk1"/>
                          </a:solidFill>
                          <a:effectLst/>
                          <a:latin typeface="+mn-lt"/>
                          <a:ea typeface="+mn-ea"/>
                          <a:cs typeface="Arial" panose="020B0604020202020204" pitchFamily="34" charset="0"/>
                        </a:rPr>
                        <a:t>TS 28.100</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smtClean="0">
                        <a:solidFill>
                          <a:schemeClr val="dk1"/>
                        </a:solidFill>
                        <a:effectLst/>
                        <a:latin typeface="+mn-lt"/>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smtClean="0">
                          <a:solidFill>
                            <a:schemeClr val="dk1"/>
                          </a:solidFill>
                          <a:effectLst/>
                          <a:latin typeface="+mn-lt"/>
                          <a:ea typeface="+mn-ea"/>
                          <a:cs typeface="Arial" panose="020B0604020202020204" pitchFamily="34" charset="0"/>
                        </a:rPr>
                        <a:t>SP-200464</a:t>
                      </a:r>
                      <a:endParaRPr lang="en-US" sz="1050" kern="1200">
                        <a:solidFill>
                          <a:schemeClr val="dk1"/>
                        </a:solidFill>
                        <a:effectLst/>
                        <a:latin typeface="+mn-lt"/>
                        <a:ea typeface="+mn-ea"/>
                        <a:cs typeface="Arial" panose="020B0604020202020204" pitchFamily="34" charset="0"/>
                      </a:endParaRP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dirty="0" smtClean="0">
                          <a:solidFill>
                            <a:schemeClr val="tx1"/>
                          </a:solidFill>
                          <a:effectLst/>
                          <a:latin typeface="+mn-lt"/>
                          <a:ea typeface="+mn-ea"/>
                          <a:cs typeface="Arial" panose="020B0604020202020204" pitchFamily="34" charset="0"/>
                        </a:rPr>
                        <a:t>SA#94 (Dec. 2021)</a:t>
                      </a:r>
                      <a:endParaRPr lang="sv-SE" altLang="zh-CN" sz="1050" b="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smtClean="0">
                          <a:solidFill>
                            <a:schemeClr val="tx1"/>
                          </a:solidFill>
                          <a:effectLst/>
                          <a:latin typeface="+mn-lt"/>
                          <a:ea typeface="+mn-ea"/>
                          <a:cs typeface="Arial" panose="020B0604020202020204" pitchFamily="34" charset="0"/>
                        </a:rPr>
                        <a:t>CMCC</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smtClean="0">
                          <a:solidFill>
                            <a:schemeClr val="tx1"/>
                          </a:solidFill>
                          <a:effectLst/>
                          <a:latin typeface="+mn-lt"/>
                          <a:ea typeface="+mn-ea"/>
                          <a:cs typeface="Arial" panose="020B0604020202020204" pitchFamily="34" charset="0"/>
                        </a:rPr>
                        <a:t>TMF/SA2/RAN3/ZSM</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smtClean="0">
                          <a:solidFill>
                            <a:schemeClr val="tx1"/>
                          </a:solidFill>
                          <a:effectLst/>
                          <a:latin typeface="+mn-lt"/>
                          <a:ea typeface="+mn-ea"/>
                          <a:cs typeface="Arial" panose="020B0604020202020204" pitchFamily="34" charset="0"/>
                        </a:rPr>
                        <a:t>Autonomous network</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r h="422262">
                <a:tc>
                  <a:txBody>
                    <a:bodyPr/>
                    <a:lstStyle/>
                    <a:p>
                      <a:pPr algn="ctr">
                        <a:spcAft>
                          <a:spcPts val="0"/>
                        </a:spcAft>
                      </a:pPr>
                      <a:r>
                        <a:rPr lang="en-GB" sz="1050" b="1" dirty="0" smtClean="0">
                          <a:solidFill>
                            <a:schemeClr val="tx1"/>
                          </a:solidFill>
                          <a:effectLst/>
                          <a:latin typeface="+mn-lt"/>
                          <a:ea typeface="宋体" panose="02010600030101010101" pitchFamily="2" charset="-122"/>
                          <a:cs typeface="Arial" panose="020B0604020202020204" pitchFamily="34" charset="0"/>
                        </a:rPr>
                        <a:t>IDMS_MN</a:t>
                      </a:r>
                      <a:endParaRPr lang="zh-CN" sz="105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rgbClr val="000000"/>
                          </a:solidFill>
                          <a:effectLst/>
                          <a:latin typeface="+mn-lt"/>
                          <a:ea typeface="宋体" panose="02010600030101010101" pitchFamily="2" charset="-122"/>
                          <a:cs typeface="Arial" panose="020B0604020202020204" pitchFamily="34" charset="0"/>
                        </a:rPr>
                        <a:t>Intent driven management service for mobile networks</a:t>
                      </a:r>
                      <a:endParaRPr lang="zh-CN" sz="105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smtClean="0">
                          <a:solidFill>
                            <a:schemeClr val="tx1"/>
                          </a:solidFill>
                          <a:effectLst/>
                          <a:latin typeface="+mn-lt"/>
                          <a:ea typeface="+mn-ea"/>
                          <a:cs typeface="Arial" panose="020B0604020202020204" pitchFamily="34" charset="0"/>
                        </a:rPr>
                        <a:t>70%-&gt;70%-&gt;75%</a:t>
                      </a:r>
                      <a:endParaRPr lang="sv-SE" altLang="zh-CN" sz="1050" b="0" kern="1200" dirty="0" smtClean="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Arial" panose="020B0604020202020204" pitchFamily="34" charset="0"/>
                        </a:rPr>
                        <a:t>TR28.812/TS 28.312</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mn-lt"/>
                          <a:ea typeface="+mn-ea"/>
                          <a:cs typeface="Arial" panose="020B0604020202020204" pitchFamily="34" charset="0"/>
                        </a:rPr>
                        <a:t>SP-180899</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dirty="0" smtClean="0">
                          <a:solidFill>
                            <a:schemeClr val="tx1"/>
                          </a:solidFill>
                          <a:effectLst/>
                          <a:latin typeface="+mn-lt"/>
                          <a:ea typeface="+mn-ea"/>
                          <a:cs typeface="Arial" panose="020B0604020202020204" pitchFamily="34" charset="0"/>
                        </a:rPr>
                        <a:t>SA#94 (Dec. 2021)</a:t>
                      </a:r>
                      <a:endParaRPr lang="sv-SE" altLang="zh-CN" sz="1050" b="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mn-lt"/>
                          <a:ea typeface="+mn-ea"/>
                          <a:cs typeface="Arial" panose="020B0604020202020204" pitchFamily="34" charset="0"/>
                        </a:rPr>
                        <a:t>Huawei</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smtClean="0">
                          <a:solidFill>
                            <a:schemeClr val="tx1"/>
                          </a:solidFill>
                          <a:effectLst/>
                          <a:latin typeface="+mn-lt"/>
                          <a:ea typeface="+mn-ea"/>
                          <a:cs typeface="Arial" panose="020B0604020202020204" pitchFamily="34" charset="0"/>
                        </a:rPr>
                        <a:t>SA2/RAN3/ZSM</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mn-lt"/>
                          <a:ea typeface="+mn-ea"/>
                          <a:cs typeface="Arial" panose="020B0604020202020204" pitchFamily="34" charset="0"/>
                        </a:rPr>
                        <a:t>Intent</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r h="251976">
                <a:tc>
                  <a:txBody>
                    <a:bodyPr/>
                    <a:lstStyle/>
                    <a:p>
                      <a:pPr algn="ctr">
                        <a:spcAft>
                          <a:spcPts val="0"/>
                        </a:spcAft>
                      </a:pPr>
                      <a:r>
                        <a:rPr lang="en-GB" sz="1050" b="1" dirty="0" smtClean="0">
                          <a:solidFill>
                            <a:schemeClr val="tx1"/>
                          </a:solidFill>
                          <a:effectLst/>
                          <a:latin typeface="+mn-lt"/>
                          <a:ea typeface="宋体" panose="02010600030101010101" pitchFamily="2" charset="-122"/>
                          <a:cs typeface="Arial" panose="020B0604020202020204" pitchFamily="34" charset="0"/>
                        </a:rPr>
                        <a:t>NPM</a:t>
                      </a:r>
                      <a:endParaRPr lang="zh-CN" sz="105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a:solidFill>
                            <a:srgbClr val="000000"/>
                          </a:solidFill>
                          <a:effectLst/>
                          <a:latin typeface="+mn-lt"/>
                          <a:ea typeface="宋体" panose="02010600030101010101" pitchFamily="2" charset="-122"/>
                          <a:cs typeface="Arial" panose="020B0604020202020204" pitchFamily="34" charset="0"/>
                        </a:rPr>
                        <a:t>Network policy management for 5G mobile networks based on NFV scenarios</a:t>
                      </a:r>
                      <a:endParaRPr lang="zh-CN" sz="105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smtClean="0">
                          <a:solidFill>
                            <a:schemeClr val="tx1"/>
                          </a:solidFill>
                          <a:effectLst/>
                          <a:latin typeface="+mn-lt"/>
                          <a:ea typeface="+mn-ea"/>
                          <a:cs typeface="Arial" panose="020B0604020202020204" pitchFamily="34" charset="0"/>
                        </a:rPr>
                        <a:t>65%-&gt;78%-&gt;85%</a:t>
                      </a:r>
                      <a:endParaRPr lang="sv-SE" sz="105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SimSun" panose="02010600030101010101" pitchFamily="2" charset="-122"/>
                          <a:cs typeface="Arial" panose="020B0604020202020204" pitchFamily="34" charset="0"/>
                        </a:rPr>
                        <a:t>TS 28.555/28.556</a:t>
                      </a:r>
                      <a:endParaRPr lang="sv-SE" sz="105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mn-lt"/>
                          <a:ea typeface="SimSun" panose="02010600030101010101" pitchFamily="2" charset="-122"/>
                          <a:cs typeface="Arial" panose="020B0604020202020204" pitchFamily="34" charset="0"/>
                        </a:rPr>
                        <a:t>SP-191211</a:t>
                      </a:r>
                      <a:endParaRPr lang="sv-SE" sz="105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r>
                        <a:rPr lang="en-US" sz="1050" b="0" kern="1200" dirty="0" smtClean="0">
                          <a:solidFill>
                            <a:schemeClr val="tx1"/>
                          </a:solidFill>
                          <a:effectLst/>
                          <a:latin typeface="+mn-lt"/>
                          <a:ea typeface="+mn-ea"/>
                          <a:cs typeface="Arial" panose="020B0604020202020204" pitchFamily="34" charset="0"/>
                        </a:rPr>
                        <a:t>SA#95 (Mar. 2022)</a:t>
                      </a:r>
                      <a:endParaRPr lang="sv-SE" sz="1050" b="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mn-lt"/>
                          <a:ea typeface="SimSun" panose="02010600030101010101" pitchFamily="2" charset="-122"/>
                          <a:cs typeface="Arial" panose="020B0604020202020204" pitchFamily="34" charset="0"/>
                        </a:rPr>
                        <a:t>CMCC</a:t>
                      </a:r>
                      <a:endParaRPr lang="sv-SE" sz="105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smtClean="0">
                          <a:solidFill>
                            <a:schemeClr val="tx1"/>
                          </a:solidFill>
                          <a:effectLst/>
                          <a:latin typeface="+mn-lt"/>
                          <a:ea typeface="+mn-ea"/>
                          <a:cs typeface="Arial" panose="020B0604020202020204" pitchFamily="34" charset="0"/>
                        </a:rPr>
                        <a:t>SA2/RAN2/RAN3</a:t>
                      </a:r>
                      <a:endParaRPr lang="sv-SE" sz="105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mn-lt"/>
                          <a:ea typeface="SimSun" panose="02010600030101010101" pitchFamily="2" charset="-122"/>
                          <a:cs typeface="Arial" panose="020B0604020202020204" pitchFamily="34" charset="0"/>
                        </a:rPr>
                        <a:t>Policy</a:t>
                      </a:r>
                      <a:endParaRPr lang="sv-SE" sz="105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251976">
                <a:tc>
                  <a:txBody>
                    <a:bodyPr/>
                    <a:lstStyle/>
                    <a:p>
                      <a:pPr marL="0" algn="ctr" defTabSz="1219170" rtl="0" eaLnBrk="1" latinLnBrk="0" hangingPunct="1">
                        <a:spcAft>
                          <a:spcPts val="0"/>
                        </a:spcAft>
                      </a:pPr>
                      <a:r>
                        <a:rPr lang="en-US" altLang="zh-CN" sz="1050" b="1" kern="1200" dirty="0" err="1" smtClean="0">
                          <a:solidFill>
                            <a:schemeClr val="tx1"/>
                          </a:solidFill>
                          <a:effectLst/>
                          <a:latin typeface="+mn-lt"/>
                          <a:ea typeface="宋体" panose="02010600030101010101" pitchFamily="2" charset="-122"/>
                          <a:cs typeface="Arial" panose="020B0604020202020204" pitchFamily="34" charset="0"/>
                        </a:rPr>
                        <a:t>eCOSLA</a:t>
                      </a:r>
                      <a:endParaRPr lang="en-US" altLang="zh-CN" sz="1050" b="1"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rgbClr val="000000"/>
                          </a:solidFill>
                          <a:effectLst/>
                          <a:latin typeface="+mn-lt"/>
                          <a:ea typeface="宋体" panose="02010600030101010101" pitchFamily="2" charset="-122"/>
                          <a:cs typeface="Arial" panose="020B0604020202020204" pitchFamily="34" charset="0"/>
                        </a:rPr>
                        <a:t>Enhanced Closed loop SLS Assurance</a:t>
                      </a:r>
                      <a:endParaRPr lang="zh-CN" sz="105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smtClean="0">
                          <a:solidFill>
                            <a:schemeClr val="tx1"/>
                          </a:solidFill>
                          <a:effectLst/>
                          <a:latin typeface="+mn-lt"/>
                          <a:ea typeface="+mn-ea"/>
                          <a:cs typeface="Arial" panose="020B0604020202020204" pitchFamily="34" charset="0"/>
                        </a:rPr>
                        <a:t>50%-&gt;60%-&gt;70%</a:t>
                      </a:r>
                      <a:endParaRPr lang="sv-SE" sz="105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smtClean="0">
                          <a:solidFill>
                            <a:schemeClr val="dk1"/>
                          </a:solidFill>
                          <a:effectLst/>
                          <a:latin typeface="+mn-lt"/>
                          <a:ea typeface="+mn-ea"/>
                          <a:cs typeface="Arial" panose="020B0604020202020204" pitchFamily="34" charset="0"/>
                        </a:rPr>
                        <a:t>TS28.535/28.536/28.533/28.541/28.546/28.552/28.553</a:t>
                      </a:r>
                      <a:endParaRPr lang="sv-SE" sz="105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smtClean="0">
                          <a:solidFill>
                            <a:schemeClr val="dk1"/>
                          </a:solidFill>
                          <a:effectLst/>
                          <a:latin typeface="+mn-lt"/>
                          <a:ea typeface="+mn-ea"/>
                          <a:cs typeface="Arial" panose="020B0604020202020204" pitchFamily="34" charset="0"/>
                        </a:rPr>
                        <a:t>SP-200196</a:t>
                      </a:r>
                      <a:endParaRPr lang="sv-SE" sz="105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mn-lt"/>
                          <a:ea typeface="+mn-ea"/>
                          <a:cs typeface="Arial" panose="020B0604020202020204" pitchFamily="34" charset="0"/>
                        </a:rPr>
                        <a:t>SA#95 (Mar. 2022)</a:t>
                      </a:r>
                      <a:endParaRPr lang="sv-SE" altLang="zh-CN" sz="1050" b="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dirty="0" smtClean="0">
                          <a:solidFill>
                            <a:schemeClr val="dk1"/>
                          </a:solidFill>
                          <a:effectLst/>
                          <a:latin typeface="+mn-lt"/>
                          <a:ea typeface="+mn-ea"/>
                          <a:cs typeface="Arial" panose="020B0604020202020204" pitchFamily="34" charset="0"/>
                        </a:rPr>
                        <a:t>Ericsson</a:t>
                      </a:r>
                      <a:endParaRPr lang="sv-SE" sz="105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tx1"/>
                          </a:solidFill>
                          <a:effectLst/>
                          <a:latin typeface="+mn-lt"/>
                          <a:ea typeface="+mn-ea"/>
                          <a:cs typeface="Arial" panose="020B0604020202020204" pitchFamily="34" charset="0"/>
                        </a:rPr>
                        <a:t>ZSM/SA2/RAN3</a:t>
                      </a:r>
                      <a:endParaRPr lang="sv-SE" sz="105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050" b="0" kern="1200" dirty="0" smtClean="0">
                          <a:solidFill>
                            <a:schemeClr val="dk1"/>
                          </a:solidFill>
                          <a:effectLst/>
                          <a:latin typeface="+mn-lt"/>
                          <a:ea typeface="+mn-ea"/>
                          <a:cs typeface="Arial" panose="020B0604020202020204" pitchFamily="34" charset="0"/>
                        </a:rPr>
                        <a:t>Closed loop interaction</a:t>
                      </a:r>
                      <a:endParaRPr lang="sv-SE" sz="1050" b="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r h="251976">
                <a:tc>
                  <a:txBody>
                    <a:bodyPr/>
                    <a:lstStyle/>
                    <a:p>
                      <a:pPr algn="ctr">
                        <a:spcAft>
                          <a:spcPts val="0"/>
                        </a:spcAft>
                      </a:pPr>
                      <a:r>
                        <a:rPr lang="en-US" sz="1050" b="1" dirty="0" err="1" smtClean="0">
                          <a:solidFill>
                            <a:schemeClr val="tx1"/>
                          </a:solidFill>
                          <a:effectLst/>
                          <a:latin typeface="+mn-lt"/>
                          <a:ea typeface="宋体" panose="02010600030101010101" pitchFamily="2" charset="-122"/>
                          <a:cs typeface="Arial" panose="020B0604020202020204" pitchFamily="34" charset="0"/>
                        </a:rPr>
                        <a:t>eMDAS</a:t>
                      </a:r>
                      <a:endParaRPr lang="zh-CN" sz="1200" b="1"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050" dirty="0" smtClean="0">
                          <a:solidFill>
                            <a:srgbClr val="000000"/>
                          </a:solidFill>
                          <a:effectLst/>
                          <a:latin typeface="+mn-lt"/>
                          <a:ea typeface="宋体" panose="02010600030101010101" pitchFamily="2" charset="-122"/>
                          <a:cs typeface="Arial" panose="020B0604020202020204" pitchFamily="34" charset="0"/>
                        </a:rPr>
                        <a:t>Enhancements of Management Data Analytics Service</a:t>
                      </a:r>
                      <a:endParaRPr lang="zh-CN" sz="12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smtClean="0">
                          <a:solidFill>
                            <a:schemeClr val="tx1"/>
                          </a:solidFill>
                          <a:effectLst/>
                          <a:latin typeface="+mn-lt"/>
                          <a:ea typeface="+mn-ea"/>
                          <a:cs typeface="Arial" panose="020B0604020202020204" pitchFamily="34" charset="0"/>
                        </a:rPr>
                        <a:t>0%-&gt;10%-&gt;25%</a:t>
                      </a:r>
                      <a:endParaRPr lang="sv-SE" altLang="zh-CN" sz="1050" b="0" kern="1200" dirty="0" smtClean="0">
                        <a:solidFill>
                          <a:schemeClr val="tx1"/>
                        </a:solidFill>
                        <a:effectLst/>
                        <a:highlight>
                          <a:srgbClr val="00FF00"/>
                        </a:highligh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mn-lt"/>
                          <a:ea typeface="+mn-ea"/>
                          <a:cs typeface="Arial" panose="020B0604020202020204" pitchFamily="34" charset="0"/>
                        </a:rPr>
                        <a:t>TS 28.104</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Arial" panose="020B0604020202020204" pitchFamily="34" charset="0"/>
                        </a:rPr>
                        <a:t>SP-210132</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mn-lt"/>
                          <a:ea typeface="+mn-ea"/>
                          <a:cs typeface="Arial" panose="020B0604020202020204" pitchFamily="34" charset="0"/>
                        </a:rPr>
                        <a:t>SA#94 (Dec. 2021)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Arial" panose="020B0604020202020204" pitchFamily="34" charset="0"/>
                        </a:rPr>
                        <a:t>Intel,NEC</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tx1"/>
                          </a:solidFill>
                          <a:effectLst/>
                          <a:latin typeface="+mn-lt"/>
                          <a:ea typeface="+mn-ea"/>
                          <a:cs typeface="Arial" panose="020B0604020202020204" pitchFamily="34" charset="0"/>
                        </a:rPr>
                        <a:t>SA2/RAN3</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Arial" panose="020B0604020202020204" pitchFamily="34" charset="0"/>
                        </a:rPr>
                        <a:t>Data analytics</a:t>
                      </a:r>
                      <a:endParaRPr lang="sv-SE" sz="1050" kern="1200" dirty="0">
                        <a:solidFill>
                          <a:schemeClr val="dk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bl>
          </a:graphicData>
        </a:graphic>
      </p:graphicFrame>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Rel-17 WI ANL/</a:t>
            </a:r>
            <a:r>
              <a:rPr lang="en-GB" altLang="zh-CN" sz="3200" dirty="0"/>
              <a:t>IDMS_MN</a:t>
            </a:r>
            <a:r>
              <a:rPr lang="en-US" altLang="zh-CN" sz="3200" kern="0" dirty="0" smtClean="0"/>
              <a:t>/</a:t>
            </a:r>
            <a:r>
              <a:rPr lang="en-GB" altLang="zh-CN" sz="3200" dirty="0" smtClean="0"/>
              <a:t>NPM</a:t>
            </a:r>
            <a:r>
              <a:rPr lang="en-US" altLang="zh-CN" sz="3200" dirty="0" smtClean="0"/>
              <a:t>/</a:t>
            </a:r>
            <a:r>
              <a:rPr lang="en-US" altLang="zh-CN" sz="3200" dirty="0" err="1" smtClean="0"/>
              <a:t>eCOSLA</a:t>
            </a:r>
            <a:r>
              <a:rPr lang="en-US" altLang="zh-CN" sz="3200" dirty="0" smtClean="0"/>
              <a:t>/</a:t>
            </a:r>
            <a:r>
              <a:rPr lang="en-US" altLang="zh-CN" sz="3200" dirty="0" err="1" smtClean="0"/>
              <a:t>eMDAS</a:t>
            </a:r>
            <a:endParaRPr lang="sv-SE" sz="3200" kern="0" dirty="0"/>
          </a:p>
        </p:txBody>
      </p:sp>
      <p:sp>
        <p:nvSpPr>
          <p:cNvPr id="7" name="矩形 6"/>
          <p:cNvSpPr/>
          <p:nvPr/>
        </p:nvSpPr>
        <p:spPr>
          <a:xfrm>
            <a:off x="6250074" y="3420069"/>
            <a:ext cx="5702638" cy="2631490"/>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100" b="1" dirty="0">
                <a:solidFill>
                  <a:prstClr val="black"/>
                </a:solidFill>
                <a:latin typeface="+mj-lt"/>
                <a:cs typeface="Arial" charset="0"/>
              </a:rPr>
              <a:t>IDMS_MN</a:t>
            </a:r>
            <a:r>
              <a:rPr lang="en-US" altLang="zh-CN" sz="1100" b="1" dirty="0" smtClean="0">
                <a:solidFill>
                  <a:prstClr val="black"/>
                </a:solidFill>
                <a:latin typeface="+mj-lt"/>
                <a:cs typeface="Arial" charset="0"/>
              </a:rPr>
              <a:t>:</a:t>
            </a:r>
            <a:r>
              <a:rPr lang="en-US" sz="1100" dirty="0" smtClean="0">
                <a:latin typeface="+mj-lt"/>
              </a:rPr>
              <a:t>.</a:t>
            </a:r>
            <a:endParaRPr lang="en-US" sz="1100" dirty="0">
              <a:latin typeface="+mj-lt"/>
            </a:endParaRPr>
          </a:p>
          <a:p>
            <a:pPr marL="171450" indent="-171450">
              <a:buFont typeface="Wingdings" panose="05000000000000000000" pitchFamily="2" charset="2"/>
              <a:buChar char="Ø"/>
            </a:pPr>
            <a:r>
              <a:rPr lang="en-US" altLang="zh-CN" sz="1100" dirty="0" smtClean="0">
                <a:solidFill>
                  <a:prstClr val="black"/>
                </a:solidFill>
                <a:latin typeface="+mj-lt"/>
                <a:cs typeface="Arial" charset="0"/>
              </a:rPr>
              <a:t>The </a:t>
            </a:r>
            <a:r>
              <a:rPr lang="en-US" altLang="zh-CN" sz="1100" dirty="0">
                <a:solidFill>
                  <a:prstClr val="black"/>
                </a:solidFill>
                <a:latin typeface="+mj-lt"/>
                <a:cs typeface="Arial" charset="0"/>
              </a:rPr>
              <a:t>group discussed a package of intent modelling contributions submitted by several interested companies and reach an agreement on a basic intent model framework (</a:t>
            </a:r>
            <a:r>
              <a:rPr lang="en-US" altLang="zh-CN" sz="1100" dirty="0" err="1">
                <a:solidFill>
                  <a:prstClr val="black"/>
                </a:solidFill>
                <a:latin typeface="+mj-lt"/>
                <a:cs typeface="Arial" charset="0"/>
              </a:rPr>
              <a:t>inlc</a:t>
            </a:r>
            <a:r>
              <a:rPr lang="en-US" altLang="zh-CN" sz="1100" dirty="0">
                <a:solidFill>
                  <a:prstClr val="black"/>
                </a:solidFill>
                <a:latin typeface="+mj-lt"/>
                <a:cs typeface="Arial" charset="0"/>
              </a:rPr>
              <a:t>. Intent, </a:t>
            </a:r>
            <a:r>
              <a:rPr lang="en-US" altLang="zh-CN" sz="1100" dirty="0" err="1">
                <a:solidFill>
                  <a:prstClr val="black"/>
                </a:solidFill>
                <a:latin typeface="+mj-lt"/>
                <a:cs typeface="Arial" charset="0"/>
              </a:rPr>
              <a:t>IntentExpectation</a:t>
            </a:r>
            <a:r>
              <a:rPr lang="en-US" altLang="zh-CN" sz="1100" dirty="0">
                <a:solidFill>
                  <a:prstClr val="black"/>
                </a:solidFill>
                <a:latin typeface="+mj-lt"/>
                <a:cs typeface="Arial" charset="0"/>
              </a:rPr>
              <a:t> and </a:t>
            </a:r>
            <a:r>
              <a:rPr lang="en-US" altLang="zh-CN" sz="1100" dirty="0" err="1">
                <a:solidFill>
                  <a:prstClr val="black"/>
                </a:solidFill>
                <a:latin typeface="+mj-lt"/>
                <a:cs typeface="Arial" charset="0"/>
              </a:rPr>
              <a:t>IntentReport</a:t>
            </a:r>
            <a:r>
              <a:rPr lang="en-US" altLang="zh-CN" sz="1100" dirty="0">
                <a:solidFill>
                  <a:prstClr val="black"/>
                </a:solidFill>
                <a:latin typeface="+mj-lt"/>
                <a:cs typeface="Arial" charset="0"/>
              </a:rPr>
              <a:t>) for further discussion. </a:t>
            </a:r>
          </a:p>
          <a:p>
            <a:pPr marL="171450" indent="-171450">
              <a:buFont typeface="Wingdings" panose="05000000000000000000" pitchFamily="2" charset="2"/>
              <a:buChar char="Ø"/>
            </a:pPr>
            <a:r>
              <a:rPr lang="en-US" altLang="zh-CN" sz="1100" dirty="0" smtClean="0">
                <a:solidFill>
                  <a:prstClr val="black"/>
                </a:solidFill>
                <a:latin typeface="+mj-lt"/>
                <a:cs typeface="Arial" charset="0"/>
              </a:rPr>
              <a:t>The </a:t>
            </a:r>
            <a:r>
              <a:rPr lang="en-US" altLang="zh-CN" sz="1100" dirty="0">
                <a:solidFill>
                  <a:prstClr val="black"/>
                </a:solidFill>
                <a:latin typeface="+mj-lt"/>
                <a:cs typeface="Arial" charset="0"/>
              </a:rPr>
              <a:t>discussion on using CRUD+IOC approach for intent driven management proposed by several companies is still debate in this meeting without agreement. One company prefer to adopt the  intent operation/model defined by TM Forum. </a:t>
            </a:r>
          </a:p>
          <a:p>
            <a:pPr defTabSz="1219170" eaLnBrk="1" fontAlgn="auto" hangingPunct="1">
              <a:spcBef>
                <a:spcPts val="0"/>
              </a:spcBef>
              <a:spcAft>
                <a:spcPts val="0"/>
              </a:spcAft>
              <a:defRPr/>
            </a:pPr>
            <a:endParaRPr lang="en-US" sz="1100" dirty="0">
              <a:solidFill>
                <a:prstClr val="black"/>
              </a:solidFill>
              <a:latin typeface="+mj-lt"/>
              <a:cs typeface="Arial" charset="0"/>
            </a:endParaRPr>
          </a:p>
          <a:p>
            <a:r>
              <a:rPr lang="en-US" altLang="zh-CN" sz="1100" b="1" dirty="0">
                <a:solidFill>
                  <a:prstClr val="black"/>
                </a:solidFill>
                <a:latin typeface="+mj-lt"/>
                <a:cs typeface="Arial" charset="0"/>
              </a:rPr>
              <a:t>NPM: </a:t>
            </a:r>
            <a:r>
              <a:rPr lang="en-US" altLang="zh-CN" sz="1100" dirty="0">
                <a:solidFill>
                  <a:prstClr val="black"/>
                </a:solidFill>
                <a:latin typeface="+mj-lt"/>
                <a:cs typeface="Arial" charset="0"/>
              </a:rPr>
              <a:t>the following topic is discussed and agreed. </a:t>
            </a:r>
          </a:p>
          <a:p>
            <a:pPr marL="171450" indent="-171450">
              <a:buFont typeface="Wingdings" panose="05000000000000000000" pitchFamily="2" charset="2"/>
              <a:buChar char="Ø"/>
            </a:pPr>
            <a:r>
              <a:rPr lang="en-US" altLang="zh-CN" sz="1100" dirty="0" smtClean="0">
                <a:solidFill>
                  <a:prstClr val="black"/>
                </a:solidFill>
                <a:latin typeface="Calibri" pitchFamily="34" charset="0"/>
                <a:cs typeface="Arial" charset="0"/>
              </a:rPr>
              <a:t>28.556 </a:t>
            </a:r>
            <a:r>
              <a:rPr lang="en-US" altLang="zh-CN" sz="1100" dirty="0">
                <a:solidFill>
                  <a:prstClr val="black"/>
                </a:solidFill>
                <a:latin typeface="Calibri" pitchFamily="34" charset="0"/>
                <a:cs typeface="Arial" charset="0"/>
              </a:rPr>
              <a:t>add Policy Information Model</a:t>
            </a:r>
          </a:p>
          <a:p>
            <a:endParaRPr lang="en-US" altLang="zh-CN" sz="1100" b="1" dirty="0" smtClean="0">
              <a:solidFill>
                <a:prstClr val="black"/>
              </a:solidFill>
              <a:latin typeface="+mj-lt"/>
              <a:cs typeface="Arial" charset="0"/>
            </a:endParaRPr>
          </a:p>
          <a:p>
            <a:r>
              <a:rPr lang="en-US" altLang="zh-CN" sz="1100" b="1" dirty="0" err="1" smtClean="0">
                <a:solidFill>
                  <a:prstClr val="black"/>
                </a:solidFill>
                <a:latin typeface="+mj-lt"/>
                <a:cs typeface="Arial" charset="0"/>
              </a:rPr>
              <a:t>eCOSLA</a:t>
            </a:r>
            <a:r>
              <a:rPr lang="en-US" altLang="zh-CN" sz="1100" b="1" dirty="0" smtClean="0">
                <a:solidFill>
                  <a:prstClr val="black"/>
                </a:solidFill>
                <a:latin typeface="+mj-lt"/>
                <a:cs typeface="Arial" charset="0"/>
              </a:rPr>
              <a:t>:</a:t>
            </a:r>
            <a:r>
              <a:rPr lang="en-US" altLang="zh-CN" sz="1100" dirty="0">
                <a:solidFill>
                  <a:prstClr val="black"/>
                </a:solidFill>
                <a:latin typeface="+mj-lt"/>
                <a:cs typeface="Arial" charset="0"/>
              </a:rPr>
              <a:t> The group has been working on use cases, requirements and solutions . Main topics under discussion are use cases for co-ordination, pause-point, location and reporting in TS 28.535 and the solutions in TS 28.536. During the meeting good progress was made for the solutions for location and reporting. </a:t>
            </a:r>
          </a:p>
        </p:txBody>
      </p:sp>
      <p:sp>
        <p:nvSpPr>
          <p:cNvPr id="8" name="矩形 7"/>
          <p:cNvSpPr/>
          <p:nvPr/>
        </p:nvSpPr>
        <p:spPr>
          <a:xfrm>
            <a:off x="190498" y="3420069"/>
            <a:ext cx="6044502" cy="2800767"/>
          </a:xfrm>
          <a:prstGeom prst="rect">
            <a:avLst/>
          </a:prstGeom>
        </p:spPr>
        <p:txBody>
          <a:bodyPr wrap="square">
            <a:spAutoFit/>
          </a:bodyPr>
          <a:lstStyle/>
          <a:p>
            <a:pPr lvl="0" defTabSz="1219170" eaLnBrk="1" fontAlgn="auto" hangingPunct="1">
              <a:spcBef>
                <a:spcPts val="0"/>
              </a:spcBef>
              <a:spcAft>
                <a:spcPts val="0"/>
              </a:spcAft>
              <a:defRPr/>
            </a:pPr>
            <a:r>
              <a:rPr lang="en-US" altLang="zh-CN" sz="1100" b="1" dirty="0" smtClean="0">
                <a:solidFill>
                  <a:prstClr val="black"/>
                </a:solidFill>
                <a:latin typeface="+mn-lt"/>
                <a:cs typeface="Arial" charset="0"/>
              </a:rPr>
              <a:t>ANL: </a:t>
            </a:r>
            <a:r>
              <a:rPr lang="en-US" altLang="zh-CN" sz="1100" dirty="0">
                <a:solidFill>
                  <a:prstClr val="black"/>
                </a:solidFill>
                <a:latin typeface="+mn-lt"/>
                <a:cs typeface="Arial" charset="0"/>
              </a:rPr>
              <a:t>Several </a:t>
            </a:r>
            <a:r>
              <a:rPr lang="en-US" altLang="zh-CN" sz="1100" dirty="0" err="1">
                <a:solidFill>
                  <a:prstClr val="black"/>
                </a:solidFill>
                <a:latin typeface="+mn-lt"/>
                <a:cs typeface="Arial" charset="0"/>
              </a:rPr>
              <a:t>pCRs</a:t>
            </a:r>
            <a:r>
              <a:rPr lang="en-US" altLang="zh-CN" sz="1100" dirty="0">
                <a:solidFill>
                  <a:prstClr val="black"/>
                </a:solidFill>
                <a:latin typeface="+mn-lt"/>
                <a:cs typeface="Arial" charset="0"/>
              </a:rPr>
              <a:t> focus on generic </a:t>
            </a:r>
            <a:r>
              <a:rPr lang="en-US" altLang="zh-CN" sz="1100" dirty="0" err="1">
                <a:solidFill>
                  <a:prstClr val="black"/>
                </a:solidFill>
                <a:latin typeface="+mn-lt"/>
                <a:cs typeface="Arial" charset="0"/>
              </a:rPr>
              <a:t>MnS</a:t>
            </a:r>
            <a:r>
              <a:rPr lang="en-US" altLang="zh-CN" sz="1100" dirty="0">
                <a:solidFill>
                  <a:prstClr val="black"/>
                </a:solidFill>
                <a:latin typeface="+mn-lt"/>
                <a:cs typeface="Arial" charset="0"/>
              </a:rPr>
              <a:t> requirements and solutions for ANL, generic functional requirements update and rapporteur clean up are </a:t>
            </a:r>
            <a:r>
              <a:rPr lang="en-US" altLang="zh-CN" sz="1100" dirty="0" smtClean="0">
                <a:solidFill>
                  <a:prstClr val="black"/>
                </a:solidFill>
                <a:latin typeface="+mn-lt"/>
                <a:cs typeface="Arial" charset="0"/>
              </a:rPr>
              <a:t>approved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smtClean="0">
                <a:solidFill>
                  <a:prstClr val="black"/>
                </a:solidFill>
                <a:latin typeface="+mn-lt"/>
                <a:cs typeface="Arial" charset="0"/>
              </a:rPr>
              <a:t>28.100 </a:t>
            </a:r>
            <a:r>
              <a:rPr lang="en-US" altLang="zh-CN" sz="1100" dirty="0">
                <a:solidFill>
                  <a:prstClr val="black"/>
                </a:solidFill>
                <a:latin typeface="+mn-lt"/>
                <a:cs typeface="Arial" charset="0"/>
              </a:rPr>
              <a:t>Update generic </a:t>
            </a:r>
            <a:r>
              <a:rPr lang="en-US" altLang="zh-CN" sz="1100" dirty="0" err="1">
                <a:solidFill>
                  <a:prstClr val="black"/>
                </a:solidFill>
                <a:latin typeface="+mn-lt"/>
                <a:cs typeface="Arial" charset="0"/>
              </a:rPr>
              <a:t>MnS</a:t>
            </a:r>
            <a:r>
              <a:rPr lang="en-US" altLang="zh-CN" sz="1100" dirty="0">
                <a:solidFill>
                  <a:prstClr val="black"/>
                </a:solidFill>
                <a:latin typeface="+mn-lt"/>
                <a:cs typeface="Arial" charset="0"/>
              </a:rPr>
              <a:t> requirements and solutions for network optimization, RAN NE deployment and fault management (S5-215535, S5-215536, S5-215538)</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smtClean="0">
                <a:solidFill>
                  <a:prstClr val="black"/>
                </a:solidFill>
                <a:latin typeface="+mn-lt"/>
                <a:cs typeface="Arial" charset="0"/>
              </a:rPr>
              <a:t>28.100 </a:t>
            </a:r>
            <a:r>
              <a:rPr lang="en-US" altLang="zh-CN" sz="1100" dirty="0">
                <a:solidFill>
                  <a:prstClr val="black"/>
                </a:solidFill>
                <a:latin typeface="+mn-lt"/>
                <a:cs typeface="Arial" charset="0"/>
              </a:rPr>
              <a:t>Update the description for generic functional requirements (S5-215537)</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smtClean="0">
                <a:solidFill>
                  <a:prstClr val="black"/>
                </a:solidFill>
                <a:latin typeface="+mn-lt"/>
                <a:cs typeface="Arial" charset="0"/>
              </a:rPr>
              <a:t>28.100 </a:t>
            </a:r>
            <a:r>
              <a:rPr lang="en-US" altLang="zh-CN" sz="1100" dirty="0">
                <a:solidFill>
                  <a:prstClr val="black"/>
                </a:solidFill>
                <a:latin typeface="+mn-lt"/>
                <a:cs typeface="Arial" charset="0"/>
              </a:rPr>
              <a:t>Rapporteur clean up (S5-215168</a:t>
            </a:r>
            <a:r>
              <a:rPr lang="en-US" altLang="zh-CN" sz="1100" dirty="0" smtClean="0">
                <a:solidFill>
                  <a:prstClr val="black"/>
                </a:solidFill>
                <a:latin typeface="+mn-lt"/>
                <a:cs typeface="Arial" charset="0"/>
              </a:rPr>
              <a:t>)</a:t>
            </a:r>
          </a:p>
          <a:p>
            <a:pPr lvl="0" defTabSz="1219170" eaLnBrk="1" fontAlgn="auto" hangingPunct="1">
              <a:spcBef>
                <a:spcPts val="0"/>
              </a:spcBef>
              <a:spcAft>
                <a:spcPts val="0"/>
              </a:spcAft>
              <a:defRPr/>
            </a:pPr>
            <a:r>
              <a:rPr lang="en-US" altLang="zh-CN" sz="1100" b="1" dirty="0" err="1" smtClean="0">
                <a:solidFill>
                  <a:prstClr val="black"/>
                </a:solidFill>
                <a:latin typeface="Calibri" pitchFamily="34" charset="0"/>
                <a:cs typeface="Arial" charset="0"/>
              </a:rPr>
              <a:t>eMDAS</a:t>
            </a:r>
            <a:r>
              <a:rPr lang="en-US" altLang="zh-CN" sz="1100" b="1" dirty="0">
                <a:solidFill>
                  <a:prstClr val="black"/>
                </a:solidFill>
                <a:latin typeface="Calibri" pitchFamily="34" charset="0"/>
                <a:cs typeface="Arial" charset="0"/>
              </a:rPr>
              <a:t>: </a:t>
            </a:r>
            <a:r>
              <a:rPr lang="en-US" altLang="zh-CN" sz="1100" dirty="0">
                <a:solidFill>
                  <a:prstClr val="black"/>
                </a:solidFill>
                <a:latin typeface="Calibri" pitchFamily="34" charset="0"/>
                <a:cs typeface="Arial" charset="0"/>
              </a:rPr>
              <a:t>The following </a:t>
            </a:r>
            <a:r>
              <a:rPr lang="en-US" altLang="zh-CN" sz="1100" dirty="0" err="1" smtClean="0">
                <a:solidFill>
                  <a:prstClr val="black"/>
                </a:solidFill>
                <a:latin typeface="Calibri" pitchFamily="34" charset="0"/>
                <a:cs typeface="Arial" charset="0"/>
              </a:rPr>
              <a:t>pCRs</a:t>
            </a:r>
            <a:r>
              <a:rPr lang="en-US" altLang="zh-CN" sz="1100" dirty="0" smtClean="0">
                <a:solidFill>
                  <a:prstClr val="black"/>
                </a:solidFill>
                <a:latin typeface="Calibri" pitchFamily="34" charset="0"/>
                <a:cs typeface="Arial" charset="0"/>
              </a:rPr>
              <a:t> are agreed.</a:t>
            </a:r>
            <a:endParaRPr lang="en-US" altLang="zh-CN" sz="1100" b="1" dirty="0">
              <a:solidFill>
                <a:prstClr val="black"/>
              </a:solidFill>
              <a:latin typeface="Calibri" pitchFamily="34" charset="0"/>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err="1" smtClean="0">
                <a:solidFill>
                  <a:prstClr val="black"/>
                </a:solidFill>
                <a:latin typeface="Calibri" pitchFamily="34" charset="0"/>
                <a:cs typeface="Arial" charset="0"/>
              </a:rPr>
              <a:t>pCR</a:t>
            </a:r>
            <a:r>
              <a:rPr lang="en-US" altLang="zh-CN" sz="1100" dirty="0" smtClean="0">
                <a:solidFill>
                  <a:prstClr val="black"/>
                </a:solidFill>
                <a:latin typeface="Calibri" pitchFamily="34" charset="0"/>
                <a:cs typeface="Arial" charset="0"/>
              </a:rPr>
              <a:t> </a:t>
            </a:r>
            <a:r>
              <a:rPr lang="en-US" altLang="zh-CN" sz="1100" dirty="0">
                <a:solidFill>
                  <a:prstClr val="black"/>
                </a:solidFill>
                <a:latin typeface="Calibri" pitchFamily="34" charset="0"/>
                <a:cs typeface="Arial" charset="0"/>
              </a:rPr>
              <a:t>Add structure for TS 28.104:</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smtClean="0">
                <a:solidFill>
                  <a:prstClr val="black"/>
                </a:solidFill>
                <a:latin typeface="Calibri" pitchFamily="34" charset="0"/>
                <a:cs typeface="Arial" charset="0"/>
              </a:rPr>
              <a:t>Add </a:t>
            </a:r>
            <a:r>
              <a:rPr lang="en-US" altLang="zh-CN" sz="1100" dirty="0">
                <a:solidFill>
                  <a:prstClr val="black"/>
                </a:solidFill>
                <a:latin typeface="Calibri" pitchFamily="34" charset="0"/>
                <a:cs typeface="Arial" charset="0"/>
              </a:rPr>
              <a:t>UC on fault prediction 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smtClean="0">
                <a:solidFill>
                  <a:prstClr val="black"/>
                </a:solidFill>
                <a:latin typeface="Calibri" pitchFamily="34" charset="0"/>
                <a:cs typeface="Arial" charset="0"/>
              </a:rPr>
              <a:t>Add </a:t>
            </a:r>
            <a:r>
              <a:rPr lang="en-US" altLang="zh-CN" sz="1100" dirty="0">
                <a:solidFill>
                  <a:prstClr val="black"/>
                </a:solidFill>
                <a:latin typeface="Calibri" pitchFamily="34" charset="0"/>
                <a:cs typeface="Arial" charset="0"/>
              </a:rPr>
              <a:t>UC on service experience 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smtClean="0">
                <a:solidFill>
                  <a:prstClr val="black"/>
                </a:solidFill>
                <a:latin typeface="Calibri" pitchFamily="34" charset="0"/>
                <a:cs typeface="Arial" charset="0"/>
              </a:rPr>
              <a:t>Add </a:t>
            </a:r>
            <a:r>
              <a:rPr lang="en-US" altLang="zh-CN" sz="1100" dirty="0">
                <a:solidFill>
                  <a:prstClr val="black"/>
                </a:solidFill>
                <a:latin typeface="Calibri" pitchFamily="34" charset="0"/>
                <a:cs typeface="Arial" charset="0"/>
              </a:rPr>
              <a:t>UC on network slice throughput analysis;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smtClean="0">
                <a:solidFill>
                  <a:prstClr val="black"/>
                </a:solidFill>
                <a:latin typeface="Calibri" pitchFamily="34" charset="0"/>
                <a:cs typeface="Arial" charset="0"/>
              </a:rPr>
              <a:t>Traffic </a:t>
            </a:r>
            <a:r>
              <a:rPr lang="en-US" altLang="zh-CN" sz="1100" dirty="0">
                <a:solidFill>
                  <a:prstClr val="black"/>
                </a:solidFill>
                <a:latin typeface="Calibri" pitchFamily="34" charset="0"/>
                <a:cs typeface="Arial" charset="0"/>
              </a:rPr>
              <a:t>Projection use case and requirements;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smtClean="0">
                <a:solidFill>
                  <a:prstClr val="black"/>
                </a:solidFill>
                <a:latin typeface="Calibri" pitchFamily="34" charset="0"/>
                <a:cs typeface="Arial" charset="0"/>
              </a:rPr>
              <a:t>Mobility </a:t>
            </a:r>
            <a:r>
              <a:rPr lang="en-US" altLang="zh-CN" sz="1100" dirty="0">
                <a:solidFill>
                  <a:prstClr val="black"/>
                </a:solidFill>
                <a:latin typeface="Calibri" pitchFamily="34" charset="0"/>
                <a:cs typeface="Arial" charset="0"/>
              </a:rPr>
              <a:t>performance analysis use case and requirements;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smtClean="0">
                <a:solidFill>
                  <a:prstClr val="black"/>
                </a:solidFill>
                <a:latin typeface="Calibri" pitchFamily="34" charset="0"/>
                <a:cs typeface="Arial" charset="0"/>
              </a:rPr>
              <a:t>MDA </a:t>
            </a:r>
            <a:r>
              <a:rPr lang="en-US" altLang="zh-CN" sz="1100" dirty="0">
                <a:solidFill>
                  <a:prstClr val="black"/>
                </a:solidFill>
                <a:latin typeface="Calibri" pitchFamily="34" charset="0"/>
                <a:cs typeface="Arial" charset="0"/>
              </a:rPr>
              <a:t>role in cross-domain service assurance;</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smtClean="0">
                <a:solidFill>
                  <a:prstClr val="black"/>
                </a:solidFill>
                <a:latin typeface="Calibri" pitchFamily="34" charset="0"/>
                <a:cs typeface="Arial" charset="0"/>
              </a:rPr>
              <a:t>Add </a:t>
            </a:r>
            <a:r>
              <a:rPr lang="en-US" altLang="zh-CN" sz="1100" dirty="0">
                <a:solidFill>
                  <a:prstClr val="black"/>
                </a:solidFill>
                <a:latin typeface="Calibri" pitchFamily="34" charset="0"/>
                <a:cs typeface="Arial" charset="0"/>
              </a:rPr>
              <a:t>example of MDA producers and consumers;</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smtClean="0">
                <a:solidFill>
                  <a:prstClr val="black"/>
                </a:solidFill>
                <a:latin typeface="Calibri" pitchFamily="34" charset="0"/>
                <a:cs typeface="Arial" charset="0"/>
              </a:rPr>
              <a:t>Add </a:t>
            </a:r>
            <a:r>
              <a:rPr lang="en-US" altLang="zh-CN" sz="1100" dirty="0">
                <a:solidFill>
                  <a:prstClr val="black"/>
                </a:solidFill>
                <a:latin typeface="Calibri" pitchFamily="34" charset="0"/>
                <a:cs typeface="Arial" charset="0"/>
              </a:rPr>
              <a:t>ML support for MDA.</a:t>
            </a:r>
          </a:p>
        </p:txBody>
      </p:sp>
    </p:spTree>
    <p:extLst>
      <p:ext uri="{BB962C8B-B14F-4D97-AF65-F5344CB8AC3E}">
        <p14:creationId xmlns:p14="http://schemas.microsoft.com/office/powerpoint/2010/main" val="30082470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369611"/>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913080676"/>
              </p:ext>
            </p:extLst>
          </p:nvPr>
        </p:nvGraphicFramePr>
        <p:xfrm>
          <a:off x="205571" y="729707"/>
          <a:ext cx="11681825" cy="2661914"/>
        </p:xfrm>
        <a:graphic>
          <a:graphicData uri="http://schemas.openxmlformats.org/drawingml/2006/table">
            <a:tbl>
              <a:tblPr firstRow="1" bandRow="1">
                <a:tableStyleId>{5C22544A-7EE6-4342-B048-85BDC9FD1C3A}</a:tableStyleId>
              </a:tblPr>
              <a:tblGrid>
                <a:gridCol w="788313"/>
                <a:gridCol w="1939816"/>
                <a:gridCol w="1514474"/>
                <a:gridCol w="2174243"/>
                <a:gridCol w="1007795"/>
                <a:gridCol w="1461649"/>
                <a:gridCol w="771207"/>
                <a:gridCol w="1153299"/>
                <a:gridCol w="871029"/>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rPr>
                        <a:t>Completion</a:t>
                      </a:r>
                      <a:r>
                        <a:rPr lang="sv-SE" sz="1200" dirty="0">
                          <a:latin typeface="+mn-lt"/>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rPr>
                        <a:t>Tdoc</a:t>
                      </a:r>
                      <a:r>
                        <a:rPr lang="en-US" altLang="zh-CN" sz="1200" dirty="0">
                          <a:latin typeface="+mn-lt"/>
                        </a:rPr>
                        <a:t> reference</a:t>
                      </a:r>
                      <a:endParaRPr lang="sv-SE" sz="1200" dirty="0">
                        <a:latin typeface="+mn-lt"/>
                      </a:endParaRPr>
                    </a:p>
                  </a:txBody>
                  <a:tcPr anchor="ctr">
                    <a:solidFill>
                      <a:srgbClr val="92D050"/>
                    </a:solidFill>
                  </a:tcPr>
                </a:tc>
                <a:tc>
                  <a:txBody>
                    <a:bodyPr/>
                    <a:lstStyle/>
                    <a:p>
                      <a:pPr algn="ctr"/>
                      <a:r>
                        <a:rPr lang="sv-SE" sz="1200" dirty="0">
                          <a:latin typeface="+mn-lt"/>
                        </a:rPr>
                        <a:t>Target date</a:t>
                      </a:r>
                    </a:p>
                  </a:txBody>
                  <a:tcPr anchor="ctr">
                    <a:solidFill>
                      <a:srgbClr val="92D050"/>
                    </a:solidFill>
                  </a:tcPr>
                </a:tc>
                <a:tc>
                  <a:txBody>
                    <a:bodyPr/>
                    <a:lstStyle/>
                    <a:p>
                      <a:pPr algn="ctr"/>
                      <a:r>
                        <a:rPr lang="sv-SE" sz="1200" dirty="0">
                          <a:latin typeface="+mn-lt"/>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rPr>
                        <a:t>Related</a:t>
                      </a:r>
                      <a:r>
                        <a:rPr lang="sv-SE" altLang="zh-CN" sz="1200" baseline="0" dirty="0">
                          <a:latin typeface="+mn-lt"/>
                        </a:rPr>
                        <a:t> groups</a:t>
                      </a:r>
                      <a:endParaRPr lang="sv-SE" sz="1200" dirty="0">
                        <a:latin typeface="+mn-lt"/>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rPr>
                        <a:t>Related</a:t>
                      </a:r>
                      <a:r>
                        <a:rPr lang="sv-SE" sz="1200" baseline="0" dirty="0">
                          <a:latin typeface="+mn-lt"/>
                        </a:rPr>
                        <a:t> </a:t>
                      </a:r>
                      <a:r>
                        <a:rPr lang="en-US" altLang="zh-CN" sz="1200" dirty="0">
                          <a:latin typeface="+mn-lt"/>
                        </a:rPr>
                        <a:t>topic</a:t>
                      </a:r>
                      <a:endParaRPr lang="sv-SE" sz="1200" dirty="0">
                        <a:latin typeface="+mn-lt"/>
                      </a:endParaRPr>
                    </a:p>
                  </a:txBody>
                  <a:tcPr anchor="ctr">
                    <a:solidFill>
                      <a:srgbClr val="92D050"/>
                    </a:solidFill>
                  </a:tcPr>
                </a:tc>
              </a:tr>
              <a:tr h="52622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mn-lt"/>
                          <a:ea typeface="+mn-ea"/>
                          <a:cs typeface="+mn-cs"/>
                        </a:rPr>
                        <a:t>eSON_5G</a:t>
                      </a:r>
                      <a:endParaRPr lang="zh-CN" sz="105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mn-lt"/>
                          <a:ea typeface="+mn-ea"/>
                          <a:cs typeface="+mn-cs"/>
                        </a:rPr>
                        <a:t>Enhancements of Self-Organizing Networks (SON) for 5G networks </a:t>
                      </a:r>
                      <a:endParaRPr lang="zh-CN" alt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mn-lt"/>
                          <a:ea typeface="+mn-ea"/>
                          <a:cs typeface="+mn-cs"/>
                        </a:rPr>
                        <a:t>35%-&gt;70%-&gt;85%</a:t>
                      </a:r>
                      <a:endParaRPr lang="sv-SE" altLang="zh-CN"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smtClean="0">
                          <a:solidFill>
                            <a:schemeClr val="dk1"/>
                          </a:solidFill>
                          <a:effectLst/>
                          <a:latin typeface="+mn-lt"/>
                          <a:ea typeface="+mn-ea"/>
                          <a:cs typeface="+mn-cs"/>
                        </a:rPr>
                        <a:t>TS 28.313/28.552/28.541/28.545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smtClean="0">
                        <a:solidFill>
                          <a:schemeClr val="dk1"/>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smtClean="0">
                          <a:solidFill>
                            <a:schemeClr val="dk1"/>
                          </a:solidFill>
                          <a:effectLst/>
                          <a:latin typeface="+mn-lt"/>
                          <a:ea typeface="+mn-ea"/>
                          <a:cs typeface="+mn-cs"/>
                        </a:rPr>
                        <a:t>SP-200194</a:t>
                      </a:r>
                      <a:endParaRPr lang="en-US" sz="1050" kern="1200" dirty="0">
                        <a:solidFill>
                          <a:schemeClr val="dk1"/>
                        </a:solidFill>
                        <a:effectLst/>
                        <a:latin typeface="+mn-lt"/>
                        <a:ea typeface="+mn-ea"/>
                        <a:cs typeface="+mn-cs"/>
                      </a:endParaRP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dirty="0" smtClean="0">
                          <a:solidFill>
                            <a:schemeClr val="tx1"/>
                          </a:solidFill>
                          <a:effectLst/>
                          <a:latin typeface="+mn-lt"/>
                          <a:ea typeface="+mn-ea"/>
                          <a:cs typeface="Arial" panose="020B0604020202020204" pitchFamily="34" charset="0"/>
                        </a:rPr>
                        <a:t>SA#94 (Dec. 2021)</a:t>
                      </a:r>
                      <a:endParaRPr lang="sv-SE" altLang="zh-CN" sz="1050" b="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mn-lt"/>
                          <a:ea typeface="+mn-ea"/>
                          <a:cs typeface="+mn-cs"/>
                        </a:rPr>
                        <a:t>Intel</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mn-lt"/>
                          <a:ea typeface="+mn-ea"/>
                          <a:cs typeface="+mn-cs"/>
                        </a:rPr>
                        <a:t>RAN3</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mn-cs"/>
                        </a:rPr>
                        <a:t>SON</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r>
              <a:tr h="37928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1" kern="1200" dirty="0" smtClean="0">
                          <a:solidFill>
                            <a:schemeClr val="tx1"/>
                          </a:solidFill>
                          <a:effectLst/>
                          <a:latin typeface="+mn-lt"/>
                          <a:ea typeface="+mn-ea"/>
                          <a:cs typeface="+mn-cs"/>
                        </a:rPr>
                        <a:t>PACMAN</a:t>
                      </a:r>
                      <a:endParaRPr lang="zh-CN" sz="105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mn-lt"/>
                          <a:ea typeface="+mn-ea"/>
                          <a:cs typeface="+mn-cs"/>
                        </a:rPr>
                        <a:t>Generic Plug and connect</a:t>
                      </a:r>
                      <a:endParaRPr lang="zh-CN" altLang="en-US" sz="1050" kern="1200" dirty="0" smtClean="0">
                        <a:solidFill>
                          <a:schemeClr val="dk1"/>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smtClean="0">
                          <a:solidFill>
                            <a:schemeClr val="dk1"/>
                          </a:solidFill>
                          <a:effectLst/>
                          <a:latin typeface="+mn-lt"/>
                          <a:ea typeface="+mn-ea"/>
                          <a:cs typeface="+mn-cs"/>
                        </a:rPr>
                        <a:t>10%</a:t>
                      </a:r>
                      <a:r>
                        <a:rPr lang="en-US" altLang="zh-CN" sz="1050" kern="1200" dirty="0" smtClean="0">
                          <a:solidFill>
                            <a:schemeClr val="dk1"/>
                          </a:solidFill>
                          <a:effectLst/>
                          <a:latin typeface="+mn-lt"/>
                          <a:ea typeface="+mn-ea"/>
                          <a:cs typeface="+mn-cs"/>
                        </a:rPr>
                        <a:t>-&gt;20%-&gt;60%</a:t>
                      </a:r>
                      <a:endParaRPr lang="sv-SE" altLang="zh-CN"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smtClean="0">
                          <a:solidFill>
                            <a:schemeClr val="dk1"/>
                          </a:solidFill>
                          <a:effectLst/>
                          <a:latin typeface="+mn-lt"/>
                          <a:ea typeface="+mn-ea"/>
                          <a:cs typeface="+mn-cs"/>
                        </a:rPr>
                        <a:t>TS 28.313/28.314/28.315/28.316</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smtClean="0">
                          <a:solidFill>
                            <a:schemeClr val="dk1"/>
                          </a:solidFill>
                          <a:effectLst/>
                          <a:latin typeface="+mn-lt"/>
                          <a:ea typeface="+mn-ea"/>
                          <a:cs typeface="+mn-cs"/>
                        </a:rPr>
                        <a:t>SP-210260</a:t>
                      </a:r>
                      <a:endParaRPr lang="en-US" sz="1050" kern="1200" dirty="0">
                        <a:solidFill>
                          <a:schemeClr val="dk1"/>
                        </a:solidFill>
                        <a:effectLst/>
                        <a:latin typeface="+mn-lt"/>
                        <a:ea typeface="+mn-ea"/>
                        <a:cs typeface="+mn-cs"/>
                      </a:endParaRP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dk1"/>
                          </a:solidFill>
                          <a:effectLst/>
                          <a:latin typeface="+mn-lt"/>
                          <a:ea typeface="+mn-ea"/>
                          <a:cs typeface="+mn-cs"/>
                        </a:rPr>
                        <a:t>SA#96 (June 2022)</a:t>
                      </a:r>
                      <a:endParaRPr lang="sv-SE" altLang="zh-CN" sz="1050" b="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mn-cs"/>
                        </a:rPr>
                        <a:t>Ericsson</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r>
              <a:tr h="329513">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mn-lt"/>
                          <a:ea typeface="+mn-ea"/>
                          <a:cs typeface="+mn-cs"/>
                        </a:rPr>
                        <a:t>E_HOO</a:t>
                      </a:r>
                      <a:endParaRPr lang="zh-CN" sz="105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mn-lt"/>
                          <a:ea typeface="+mn-ea"/>
                          <a:cs typeface="+mn-cs"/>
                        </a:rPr>
                        <a:t>Enhancement of Handover Optimization</a:t>
                      </a:r>
                      <a:endParaRPr 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mn-lt"/>
                          <a:ea typeface="+mn-ea"/>
                          <a:cs typeface="+mn-cs"/>
                        </a:rPr>
                        <a:t>10%-&gt;30%-&gt;40%</a:t>
                      </a:r>
                      <a:endParaRPr lang="sv-SE" altLang="zh-CN" sz="1050" kern="1200" dirty="0" smtClean="0">
                        <a:solidFill>
                          <a:schemeClr val="dk1"/>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mn-lt"/>
                          <a:ea typeface="+mn-ea"/>
                          <a:cs typeface="+mn-cs"/>
                        </a:rPr>
                        <a:t>TS28.552/28.313/28.541</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mn-lt"/>
                          <a:ea typeface="+mn-ea"/>
                          <a:cs typeface="+mn-cs"/>
                        </a:rPr>
                        <a:t>SP-200466</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b="0" kern="1200" dirty="0" smtClean="0">
                          <a:solidFill>
                            <a:schemeClr val="dk1"/>
                          </a:solidFill>
                          <a:effectLst/>
                          <a:latin typeface="+mn-lt"/>
                          <a:ea typeface="+mn-ea"/>
                          <a:cs typeface="+mn-cs"/>
                        </a:rPr>
                        <a:t>SA#95 (Mar. 2022)</a:t>
                      </a:r>
                      <a:endParaRPr lang="sv-SE" altLang="zh-CN" sz="1050" b="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mn-lt"/>
                          <a:ea typeface="+mn-ea"/>
                          <a:cs typeface="+mn-cs"/>
                        </a:rPr>
                        <a:t>Ericsson</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smtClean="0">
                          <a:solidFill>
                            <a:schemeClr val="dk1"/>
                          </a:solidFill>
                          <a:effectLst/>
                          <a:latin typeface="+mn-lt"/>
                          <a:ea typeface="+mn-ea"/>
                          <a:cs typeface="+mn-cs"/>
                        </a:rPr>
                        <a:t>RAN3</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mn-lt"/>
                          <a:ea typeface="+mn-ea"/>
                          <a:cs typeface="+mn-cs"/>
                        </a:rPr>
                        <a:t>SON</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r>
              <a:tr h="2519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mn-lt"/>
                          <a:ea typeface="+mn-ea"/>
                          <a:cs typeface="+mn-cs"/>
                        </a:rPr>
                        <a:t>EE5GPLUS</a:t>
                      </a:r>
                      <a:endParaRPr lang="zh-CN" sz="105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kern="1200" dirty="0">
                          <a:solidFill>
                            <a:schemeClr val="dk1"/>
                          </a:solidFill>
                          <a:effectLst/>
                          <a:latin typeface="+mn-lt"/>
                          <a:ea typeface="+mn-ea"/>
                          <a:cs typeface="+mn-cs"/>
                        </a:rPr>
                        <a:t>Enhancements on EE for 5G networks</a:t>
                      </a:r>
                      <a:endParaRPr 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mn-lt"/>
                          <a:ea typeface="+mn-ea"/>
                          <a:cs typeface="+mn-cs"/>
                        </a:rPr>
                        <a:t>55%-&gt;70%-&gt;90%</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chemeClr val="dk1"/>
                          </a:solidFill>
                          <a:effectLst/>
                          <a:latin typeface="+mn-lt"/>
                          <a:ea typeface="+mn-ea"/>
                          <a:cs typeface="+mn-cs"/>
                        </a:rPr>
                        <a:t>TS28.310/28.552/28.554/28.541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mn-cs"/>
                        </a:rPr>
                        <a:t>SP-200188</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dk1"/>
                          </a:solidFill>
                          <a:effectLst/>
                          <a:latin typeface="+mn-lt"/>
                          <a:ea typeface="+mn-ea"/>
                          <a:cs typeface="+mn-cs"/>
                        </a:rPr>
                        <a:t>SA#94 (Dec. 2021)</a:t>
                      </a:r>
                      <a:endParaRPr lang="sv-SE" altLang="zh-CN" sz="1050" b="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mn-cs"/>
                        </a:rPr>
                        <a:t>Orange</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smtClean="0">
                          <a:solidFill>
                            <a:schemeClr val="dk1"/>
                          </a:solidFill>
                          <a:effectLst/>
                          <a:latin typeface="+mn-lt"/>
                          <a:ea typeface="+mn-ea"/>
                          <a:cs typeface="+mn-cs"/>
                        </a:rPr>
                        <a:t>SA2/RAN2/RAN3/ETSI EE/ITU-T/GSMA</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mn-cs"/>
                        </a:rPr>
                        <a:t>Energy saving</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r>
              <a:tr h="2519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smtClean="0">
                          <a:solidFill>
                            <a:schemeClr val="tx1"/>
                          </a:solidFill>
                          <a:effectLst/>
                          <a:latin typeface="+mn-lt"/>
                          <a:ea typeface="+mn-ea"/>
                          <a:cs typeface="+mn-cs"/>
                        </a:rPr>
                        <a:t>5GD</a:t>
                      </a:r>
                      <a:r>
                        <a:rPr lang="en-US" altLang="zh-CN" sz="1050" b="1" kern="1200" dirty="0" smtClean="0">
                          <a:solidFill>
                            <a:schemeClr val="tx1"/>
                          </a:solidFill>
                          <a:effectLst/>
                          <a:latin typeface="+mn-lt"/>
                          <a:ea typeface="+mn-ea"/>
                          <a:cs typeface="+mn-cs"/>
                        </a:rPr>
                        <a:t>MS</a:t>
                      </a:r>
                      <a:endParaRPr lang="zh-CN" sz="105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kern="1200" dirty="0">
                          <a:solidFill>
                            <a:schemeClr val="dk1"/>
                          </a:solidFill>
                          <a:effectLst/>
                          <a:latin typeface="+mn-lt"/>
                          <a:ea typeface="+mn-ea"/>
                          <a:cs typeface="+mn-cs"/>
                        </a:rPr>
                        <a:t>Discovery of management services in 5G  </a:t>
                      </a:r>
                      <a:endParaRPr lang="zh-CN" sz="1050" kern="1200" dirty="0">
                        <a:solidFill>
                          <a:schemeClr val="dk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smtClean="0">
                          <a:solidFill>
                            <a:schemeClr val="dk1"/>
                          </a:solidFill>
                          <a:effectLst/>
                          <a:latin typeface="+mn-lt"/>
                          <a:ea typeface="+mn-ea"/>
                          <a:cs typeface="+mn-cs"/>
                        </a:rPr>
                        <a:t>80%-&gt;90%-&gt;95%</a:t>
                      </a:r>
                      <a:endParaRPr lang="sv-SE" altLang="zh-CN"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TS 28.533/28.532/531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SP-181072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dk1"/>
                          </a:solidFill>
                          <a:effectLst/>
                          <a:latin typeface="+mn-lt"/>
                          <a:ea typeface="+mn-ea"/>
                          <a:cs typeface="Arial" panose="020B0604020202020204" pitchFamily="34" charset="0"/>
                        </a:rPr>
                        <a:t>SA#95 (Mar. 2022)</a:t>
                      </a:r>
                      <a:endParaRPr lang="sv-SE" altLang="zh-CN" sz="1050" b="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Huawei</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mn-lt"/>
                          <a:ea typeface="+mn-ea"/>
                          <a:cs typeface="+mn-cs"/>
                        </a:rPr>
                        <a:t>Service based discovery</a:t>
                      </a:r>
                    </a:p>
                  </a:txBody>
                  <a:tcPr marL="68580" marR="68580" marT="0" marB="0" anchor="ctr">
                    <a:solidFill>
                      <a:schemeClr val="tx2">
                        <a:lumMod val="20000"/>
                        <a:lumOff val="80000"/>
                      </a:schemeClr>
                    </a:solidFill>
                  </a:tcPr>
                </a:tc>
              </a:tr>
            </a:tbl>
          </a:graphicData>
        </a:graphic>
      </p:graphicFrame>
      <p:sp>
        <p:nvSpPr>
          <p:cNvPr id="6" name="矩形 5"/>
          <p:cNvSpPr/>
          <p:nvPr/>
        </p:nvSpPr>
        <p:spPr>
          <a:xfrm>
            <a:off x="240740" y="3767508"/>
            <a:ext cx="4677928" cy="1754326"/>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smtClean="0">
                <a:solidFill>
                  <a:prstClr val="black"/>
                </a:solidFill>
                <a:latin typeface="+mn-lt"/>
                <a:cs typeface="Arial" charset="0"/>
              </a:rPr>
              <a:t>eSON_5G: </a:t>
            </a:r>
            <a:r>
              <a:rPr lang="en-US" altLang="zh-CN" sz="1200" dirty="0" smtClean="0">
                <a:solidFill>
                  <a:prstClr val="black"/>
                </a:solidFill>
                <a:latin typeface="+mn-lt"/>
                <a:cs typeface="Arial" charset="0"/>
              </a:rPr>
              <a:t>The </a:t>
            </a:r>
            <a:r>
              <a:rPr lang="en-US" altLang="zh-CN" sz="1200" dirty="0">
                <a:solidFill>
                  <a:prstClr val="black"/>
                </a:solidFill>
                <a:latin typeface="+mn-lt"/>
                <a:cs typeface="Arial" charset="0"/>
              </a:rPr>
              <a:t>group agreed CRs to add D-LBO procedure, and notification for PCI configuration SON function to TS 28.313. However, it needs further discussion on how SON functions with no parameter changes can notify consumers that SON actions have been taken</a:t>
            </a:r>
            <a:r>
              <a:rPr lang="en-US" altLang="zh-CN" sz="1200" dirty="0" smtClean="0">
                <a:solidFill>
                  <a:prstClr val="black"/>
                </a:solidFill>
                <a:latin typeface="+mn-lt"/>
                <a:cs typeface="Arial" charset="0"/>
              </a:rPr>
              <a:t>.</a:t>
            </a:r>
          </a:p>
          <a:p>
            <a:pPr lvl="0" defTabSz="1219170" eaLnBrk="1" fontAlgn="auto" hangingPunct="1">
              <a:spcBef>
                <a:spcPts val="0"/>
              </a:spcBef>
              <a:spcAft>
                <a:spcPts val="0"/>
              </a:spcAft>
              <a:defRPr/>
            </a:pPr>
            <a:endParaRPr lang="en-US" altLang="zh-CN" sz="1200" b="1" dirty="0" smtClean="0">
              <a:solidFill>
                <a:prstClr val="black"/>
              </a:solidFill>
              <a:latin typeface="+mn-lt"/>
              <a:cs typeface="Arial" charset="0"/>
            </a:endParaRPr>
          </a:p>
          <a:p>
            <a:pPr defTabSz="1219170" eaLnBrk="1" fontAlgn="auto" hangingPunct="1">
              <a:spcBef>
                <a:spcPts val="0"/>
              </a:spcBef>
              <a:spcAft>
                <a:spcPts val="0"/>
              </a:spcAft>
              <a:defRPr/>
            </a:pPr>
            <a:r>
              <a:rPr lang="en-US" altLang="zh-CN" sz="1200" b="1" dirty="0" smtClean="0">
                <a:solidFill>
                  <a:prstClr val="black"/>
                </a:solidFill>
                <a:latin typeface="+mn-lt"/>
                <a:cs typeface="Arial" charset="0"/>
              </a:rPr>
              <a:t>EE5GPLUS</a:t>
            </a:r>
            <a:r>
              <a:rPr lang="en-US" altLang="zh-CN" sz="1200" b="1" dirty="0">
                <a:solidFill>
                  <a:prstClr val="black"/>
                </a:solidFill>
                <a:latin typeface="+mn-lt"/>
                <a:cs typeface="Arial" charset="0"/>
              </a:rPr>
              <a:t>: </a:t>
            </a:r>
            <a:r>
              <a:rPr lang="en-US" altLang="zh-CN" sz="1200" dirty="0">
                <a:solidFill>
                  <a:prstClr val="black"/>
                </a:solidFill>
                <a:latin typeface="+mn-lt"/>
                <a:cs typeface="Arial" charset="0"/>
              </a:rPr>
              <a:t>the following CRs have been </a:t>
            </a:r>
            <a:r>
              <a:rPr lang="en-US" altLang="zh-CN" sz="1200" dirty="0" smtClean="0">
                <a:solidFill>
                  <a:prstClr val="black"/>
                </a:solidFill>
                <a:latin typeface="+mn-lt"/>
                <a:cs typeface="Arial" charset="0"/>
              </a:rPr>
              <a:t>agreed</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mj-lt"/>
                <a:cs typeface="Arial" charset="0"/>
              </a:rPr>
              <a:t>Rel-17 </a:t>
            </a:r>
            <a:r>
              <a:rPr lang="en-US" altLang="zh-CN" sz="1200" dirty="0">
                <a:solidFill>
                  <a:prstClr val="black"/>
                </a:solidFill>
                <a:latin typeface="+mj-lt"/>
                <a:cs typeface="Arial" charset="0"/>
              </a:rPr>
              <a:t>CR 28.554 Add Energy Consumption KPI for NG-RAN</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mj-lt"/>
                <a:cs typeface="Arial" charset="0"/>
              </a:rPr>
              <a:t>Rel-17 </a:t>
            </a:r>
            <a:r>
              <a:rPr lang="en-US" altLang="zh-CN" sz="1200" dirty="0">
                <a:solidFill>
                  <a:prstClr val="black"/>
                </a:solidFill>
                <a:latin typeface="+mj-lt"/>
                <a:cs typeface="Arial" charset="0"/>
              </a:rPr>
              <a:t>CR TS 28.554 Add definition of </a:t>
            </a:r>
            <a:r>
              <a:rPr lang="en-US" altLang="zh-CN" sz="1200" dirty="0" err="1">
                <a:solidFill>
                  <a:prstClr val="black"/>
                </a:solidFill>
                <a:latin typeface="+mj-lt"/>
                <a:cs typeface="Arial" charset="0"/>
              </a:rPr>
              <a:t>ECns</a:t>
            </a:r>
            <a:endParaRPr lang="en-US" altLang="zh-CN" sz="1200" dirty="0">
              <a:solidFill>
                <a:prstClr val="black"/>
              </a:solidFill>
              <a:latin typeface="+mj-lt"/>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smtClean="0">
                <a:solidFill>
                  <a:prstClr val="black"/>
                </a:solidFill>
                <a:latin typeface="+mj-lt"/>
                <a:cs typeface="Arial" charset="0"/>
              </a:rPr>
              <a:t>Rel-17 </a:t>
            </a:r>
            <a:r>
              <a:rPr lang="en-US" altLang="zh-CN" sz="1200" dirty="0">
                <a:solidFill>
                  <a:prstClr val="black"/>
                </a:solidFill>
                <a:latin typeface="+mj-lt"/>
                <a:cs typeface="Arial" charset="0"/>
              </a:rPr>
              <a:t>CR 28.310 Update clause 6.2 for energy saving</a:t>
            </a:r>
          </a:p>
        </p:txBody>
      </p:sp>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Rel-17 WI eSON_5G/PACMAN/E_HOO/EE5GPLUS/5GDMS</a:t>
            </a:r>
            <a:endParaRPr lang="sv-SE" sz="3200" kern="0" dirty="0"/>
          </a:p>
        </p:txBody>
      </p:sp>
      <p:sp>
        <p:nvSpPr>
          <p:cNvPr id="4" name="矩形 3"/>
          <p:cNvSpPr/>
          <p:nvPr/>
        </p:nvSpPr>
        <p:spPr>
          <a:xfrm>
            <a:off x="5265336" y="3767508"/>
            <a:ext cx="6500336" cy="2123658"/>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a:solidFill>
                  <a:prstClr val="black"/>
                </a:solidFill>
                <a:latin typeface="+mn-lt"/>
                <a:cs typeface="Arial" charset="0"/>
              </a:rPr>
              <a:t>PACMAN</a:t>
            </a:r>
            <a:r>
              <a:rPr lang="en-US" altLang="zh-CN" sz="1200" b="1" dirty="0" smtClean="0">
                <a:solidFill>
                  <a:prstClr val="black"/>
                </a:solidFill>
                <a:latin typeface="+mn-lt"/>
                <a:cs typeface="Arial" charset="0"/>
              </a:rPr>
              <a:t>: </a:t>
            </a:r>
            <a:r>
              <a:rPr lang="en-US" altLang="zh-CN" sz="1200" dirty="0">
                <a:solidFill>
                  <a:prstClr val="black"/>
                </a:solidFill>
                <a:latin typeface="+mn-lt"/>
                <a:cs typeface="Arial" charset="0"/>
              </a:rPr>
              <a:t>the following contributions were approved and merged to TS 28.314 and TS 28.315</a:t>
            </a:r>
            <a:r>
              <a:rPr lang="en-US" altLang="zh-CN" sz="1200" b="1" dirty="0">
                <a:solidFill>
                  <a:prstClr val="black"/>
                </a:solidFill>
                <a:latin typeface="+mn-lt"/>
                <a:cs typeface="Arial" charset="0"/>
              </a:rPr>
              <a:t>.</a:t>
            </a:r>
            <a:endParaRPr lang="en-US" altLang="zh-CN" sz="1200" b="1" dirty="0" smtClean="0">
              <a:solidFill>
                <a:prstClr val="black"/>
              </a:solidFill>
              <a:latin typeface="+mn-lt"/>
              <a:cs typeface="Arial" charset="0"/>
            </a:endParaRPr>
          </a:p>
          <a:p>
            <a:pPr marL="285750" lvl="0" indent="-285750" defTabSz="1219170">
              <a:buFont typeface="Wingdings" panose="05000000000000000000" pitchFamily="2" charset="2"/>
              <a:buChar char="Ø"/>
              <a:defRPr/>
            </a:pPr>
            <a:r>
              <a:rPr lang="en-US" altLang="zh-CN" sz="1200" dirty="0">
                <a:latin typeface="+mn-lt"/>
              </a:rPr>
              <a:t>S5-215562 </a:t>
            </a:r>
            <a:r>
              <a:rPr lang="en-US" altLang="zh-CN" sz="1200" dirty="0" err="1">
                <a:latin typeface="+mn-lt"/>
              </a:rPr>
              <a:t>pCR</a:t>
            </a:r>
            <a:r>
              <a:rPr lang="en-US" altLang="zh-CN" sz="1200" dirty="0">
                <a:latin typeface="+mn-lt"/>
              </a:rPr>
              <a:t> 28.314 </a:t>
            </a:r>
            <a:r>
              <a:rPr lang="en-US" altLang="zh-CN" sz="1200" dirty="0" err="1">
                <a:latin typeface="+mn-lt"/>
              </a:rPr>
              <a:t>PnC</a:t>
            </a:r>
            <a:r>
              <a:rPr lang="en-US" altLang="zh-CN" sz="1200" dirty="0">
                <a:latin typeface="+mn-lt"/>
              </a:rPr>
              <a:t> Concepts and Requirements  - </a:t>
            </a:r>
            <a:r>
              <a:rPr lang="en-US" altLang="zh-CN" sz="1200" dirty="0" err="1">
                <a:latin typeface="+mn-lt"/>
              </a:rPr>
              <a:t>SpecificationRequirements</a:t>
            </a:r>
            <a:endParaRPr lang="en-US" altLang="zh-CN" sz="1200" dirty="0">
              <a:latin typeface="+mn-lt"/>
            </a:endParaRPr>
          </a:p>
          <a:p>
            <a:pPr marL="285750" lvl="0" indent="-285750" defTabSz="1219170">
              <a:buFont typeface="Wingdings" panose="05000000000000000000" pitchFamily="2" charset="2"/>
              <a:buChar char="Ø"/>
              <a:defRPr/>
            </a:pPr>
            <a:r>
              <a:rPr lang="en-US" altLang="zh-CN" sz="1200" dirty="0">
                <a:latin typeface="+mn-lt"/>
              </a:rPr>
              <a:t>S5-215038 </a:t>
            </a:r>
            <a:r>
              <a:rPr lang="en-US" altLang="zh-CN" sz="1200" dirty="0" err="1">
                <a:latin typeface="+mn-lt"/>
              </a:rPr>
              <a:t>pCR</a:t>
            </a:r>
            <a:r>
              <a:rPr lang="en-US" altLang="zh-CN" sz="1200" dirty="0">
                <a:latin typeface="+mn-lt"/>
              </a:rPr>
              <a:t> 28.314 </a:t>
            </a:r>
            <a:r>
              <a:rPr lang="en-US" altLang="zh-CN" sz="1200" dirty="0" err="1">
                <a:latin typeface="+mn-lt"/>
              </a:rPr>
              <a:t>PnC</a:t>
            </a:r>
            <a:r>
              <a:rPr lang="en-US" altLang="zh-CN" sz="1200" dirty="0">
                <a:latin typeface="+mn-lt"/>
              </a:rPr>
              <a:t> Concepts and Requirements  - </a:t>
            </a:r>
            <a:r>
              <a:rPr lang="en-US" altLang="zh-CN" sz="1200" dirty="0" err="1">
                <a:latin typeface="+mn-lt"/>
              </a:rPr>
              <a:t>BusinessRequirements</a:t>
            </a:r>
            <a:endParaRPr lang="en-US" altLang="zh-CN" sz="1200" dirty="0">
              <a:latin typeface="+mn-lt"/>
            </a:endParaRPr>
          </a:p>
          <a:p>
            <a:pPr marL="285750" lvl="0" indent="-285750" defTabSz="1219170">
              <a:buFont typeface="Wingdings" panose="05000000000000000000" pitchFamily="2" charset="2"/>
              <a:buChar char="Ø"/>
              <a:defRPr/>
            </a:pPr>
            <a:r>
              <a:rPr lang="en-US" altLang="zh-CN" sz="1200" dirty="0">
                <a:latin typeface="+mn-lt"/>
              </a:rPr>
              <a:t>S5-215563 </a:t>
            </a:r>
            <a:r>
              <a:rPr lang="en-US" altLang="zh-CN" sz="1200" dirty="0" err="1">
                <a:latin typeface="+mn-lt"/>
              </a:rPr>
              <a:t>pCR</a:t>
            </a:r>
            <a:r>
              <a:rPr lang="en-US" altLang="zh-CN" sz="1200" dirty="0">
                <a:latin typeface="+mn-lt"/>
              </a:rPr>
              <a:t> 28.315 </a:t>
            </a:r>
            <a:r>
              <a:rPr lang="en-US" altLang="zh-CN" sz="1200" dirty="0" err="1">
                <a:latin typeface="+mn-lt"/>
              </a:rPr>
              <a:t>PnC</a:t>
            </a:r>
            <a:r>
              <a:rPr lang="en-US" altLang="zh-CN" sz="1200" dirty="0">
                <a:latin typeface="+mn-lt"/>
              </a:rPr>
              <a:t> Procedure flows - full spec</a:t>
            </a:r>
          </a:p>
          <a:p>
            <a:pPr marL="285750" lvl="0" indent="-285750" defTabSz="1219170">
              <a:buFont typeface="Wingdings" panose="05000000000000000000" pitchFamily="2" charset="2"/>
              <a:buChar char="Ø"/>
              <a:defRPr/>
            </a:pPr>
            <a:endParaRPr lang="en-US" altLang="zh-CN" sz="1200" b="1" dirty="0" smtClean="0">
              <a:solidFill>
                <a:prstClr val="black"/>
              </a:solidFill>
              <a:latin typeface="+mn-lt"/>
              <a:cs typeface="Arial" charset="0"/>
            </a:endParaRPr>
          </a:p>
          <a:p>
            <a:pPr lvl="0" defTabSz="1219170" eaLnBrk="1" fontAlgn="auto" hangingPunct="1">
              <a:spcBef>
                <a:spcPts val="0"/>
              </a:spcBef>
              <a:spcAft>
                <a:spcPts val="0"/>
              </a:spcAft>
              <a:defRPr/>
            </a:pPr>
            <a:r>
              <a:rPr lang="en-US" altLang="zh-CN" sz="1200" b="1" dirty="0" smtClean="0">
                <a:solidFill>
                  <a:prstClr val="black"/>
                </a:solidFill>
                <a:latin typeface="+mn-lt"/>
                <a:cs typeface="Arial" charset="0"/>
              </a:rPr>
              <a:t>E_HOO:</a:t>
            </a:r>
            <a:r>
              <a:rPr lang="en-US" altLang="zh-CN" sz="1200" dirty="0">
                <a:solidFill>
                  <a:prstClr val="black"/>
                </a:solidFill>
                <a:latin typeface="+mn-lt"/>
                <a:cs typeface="Arial" charset="0"/>
              </a:rPr>
              <a:t> No activity for E_HOO this meeting.</a:t>
            </a:r>
            <a:endParaRPr lang="en-US" altLang="zh-CN" sz="1200" dirty="0" smtClean="0">
              <a:solidFill>
                <a:prstClr val="black"/>
              </a:solidFill>
              <a:latin typeface="+mn-lt"/>
              <a:cs typeface="Arial" charset="0"/>
            </a:endParaRPr>
          </a:p>
          <a:p>
            <a:pPr defTabSz="1219170" eaLnBrk="1" fontAlgn="auto" hangingPunct="1">
              <a:spcBef>
                <a:spcPts val="0"/>
              </a:spcBef>
              <a:spcAft>
                <a:spcPts val="0"/>
              </a:spcAft>
              <a:defRPr/>
            </a:pPr>
            <a:endParaRPr lang="en-US" altLang="zh-CN" sz="1200" b="1" dirty="0" smtClean="0">
              <a:solidFill>
                <a:prstClr val="black"/>
              </a:solidFill>
              <a:latin typeface="+mn-lt"/>
              <a:cs typeface="Arial" charset="0"/>
            </a:endParaRPr>
          </a:p>
          <a:p>
            <a:pPr defTabSz="1219170" eaLnBrk="1" fontAlgn="auto" hangingPunct="1">
              <a:spcBef>
                <a:spcPts val="0"/>
              </a:spcBef>
              <a:spcAft>
                <a:spcPts val="0"/>
              </a:spcAft>
              <a:defRPr/>
            </a:pPr>
            <a:r>
              <a:rPr lang="en-US" altLang="zh-CN" sz="1200" b="1" dirty="0" smtClean="0">
                <a:solidFill>
                  <a:prstClr val="black"/>
                </a:solidFill>
                <a:latin typeface="+mn-lt"/>
                <a:cs typeface="Arial" charset="0"/>
              </a:rPr>
              <a:t>5GDMS: </a:t>
            </a:r>
            <a:r>
              <a:rPr lang="en-US" altLang="zh-CN" sz="1200" dirty="0">
                <a:solidFill>
                  <a:prstClr val="black"/>
                </a:solidFill>
                <a:latin typeface="+mn-lt"/>
                <a:cs typeface="Arial" charset="0"/>
              </a:rPr>
              <a:t>The following </a:t>
            </a:r>
            <a:r>
              <a:rPr lang="en-US" altLang="zh-CN" sz="1200" dirty="0" smtClean="0">
                <a:solidFill>
                  <a:prstClr val="black"/>
                </a:solidFill>
                <a:latin typeface="+mn-lt"/>
                <a:cs typeface="Arial" charset="0"/>
              </a:rPr>
              <a:t>topics are </a:t>
            </a:r>
            <a:r>
              <a:rPr lang="en-US" altLang="zh-CN" sz="1200" dirty="0">
                <a:solidFill>
                  <a:prstClr val="black"/>
                </a:solidFill>
                <a:latin typeface="+mn-lt"/>
                <a:cs typeface="Arial" charset="0"/>
              </a:rPr>
              <a:t>agreed</a:t>
            </a:r>
            <a:r>
              <a:rPr lang="en-US" altLang="zh-CN" sz="1200" dirty="0" smtClean="0">
                <a:solidFill>
                  <a:prstClr val="black"/>
                </a:solidFill>
                <a:latin typeface="+mn-lt"/>
                <a:cs typeface="Arial" charset="0"/>
              </a:rPr>
              <a:t>.</a:t>
            </a:r>
            <a:endParaRPr lang="en-US" altLang="zh-CN" sz="1200" b="1" dirty="0" smtClean="0">
              <a:solidFill>
                <a:prstClr val="black"/>
              </a:solidFill>
              <a:latin typeface="+mn-lt"/>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Agreed changes to structure and attributes of </a:t>
            </a:r>
            <a:r>
              <a:rPr lang="en-US" altLang="zh-CN" sz="1200" dirty="0" err="1">
                <a:solidFill>
                  <a:prstClr val="black"/>
                </a:solidFill>
                <a:latin typeface="+mn-lt"/>
                <a:cs typeface="Arial" charset="0"/>
              </a:rPr>
              <a:t>MnSRegistry</a:t>
            </a:r>
            <a:r>
              <a:rPr lang="en-US" altLang="zh-CN" sz="1200" dirty="0">
                <a:solidFill>
                  <a:prstClr val="black"/>
                </a:solidFill>
                <a:latin typeface="+mn-lt"/>
                <a:cs typeface="Arial" charset="0"/>
              </a:rPr>
              <a:t> IOC in 28.622 and 28.623.</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Agreed improvement to use case description in 28.537.</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Draft CRs are converted to formal CRs.</a:t>
            </a:r>
          </a:p>
        </p:txBody>
      </p:sp>
    </p:spTree>
    <p:extLst>
      <p:ext uri="{BB962C8B-B14F-4D97-AF65-F5344CB8AC3E}">
        <p14:creationId xmlns:p14="http://schemas.microsoft.com/office/powerpoint/2010/main" val="18982839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352003"/>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911188181"/>
              </p:ext>
            </p:extLst>
          </p:nvPr>
        </p:nvGraphicFramePr>
        <p:xfrm>
          <a:off x="205572" y="1116969"/>
          <a:ext cx="11681825" cy="2201541"/>
        </p:xfrm>
        <a:graphic>
          <a:graphicData uri="http://schemas.openxmlformats.org/drawingml/2006/table">
            <a:tbl>
              <a:tblPr firstRow="1" bandRow="1">
                <a:tableStyleId>{5C22544A-7EE6-4342-B048-85BDC9FD1C3A}</a:tableStyleId>
              </a:tblPr>
              <a:tblGrid>
                <a:gridCol w="888236"/>
                <a:gridCol w="1830367"/>
                <a:gridCol w="1524000"/>
                <a:gridCol w="2174243"/>
                <a:gridCol w="1007795"/>
                <a:gridCol w="1461649"/>
                <a:gridCol w="771207"/>
                <a:gridCol w="1153299"/>
                <a:gridCol w="871029"/>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rPr>
                        <a:t>Completion</a:t>
                      </a:r>
                      <a:r>
                        <a:rPr lang="sv-SE" sz="1200" dirty="0">
                          <a:latin typeface="+mn-lt"/>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rPr>
                        <a:t>Tdoc</a:t>
                      </a:r>
                      <a:r>
                        <a:rPr lang="en-US" altLang="zh-CN" sz="1200" dirty="0">
                          <a:latin typeface="+mn-lt"/>
                        </a:rPr>
                        <a:t> reference</a:t>
                      </a:r>
                      <a:endParaRPr lang="sv-SE" sz="1200" dirty="0">
                        <a:latin typeface="+mn-lt"/>
                      </a:endParaRPr>
                    </a:p>
                  </a:txBody>
                  <a:tcPr anchor="ctr">
                    <a:solidFill>
                      <a:srgbClr val="92D050"/>
                    </a:solidFill>
                  </a:tcPr>
                </a:tc>
                <a:tc>
                  <a:txBody>
                    <a:bodyPr/>
                    <a:lstStyle/>
                    <a:p>
                      <a:pPr algn="ctr"/>
                      <a:r>
                        <a:rPr lang="sv-SE" sz="1200" dirty="0">
                          <a:latin typeface="+mn-lt"/>
                        </a:rPr>
                        <a:t>Target date</a:t>
                      </a:r>
                    </a:p>
                  </a:txBody>
                  <a:tcPr anchor="ctr">
                    <a:solidFill>
                      <a:srgbClr val="92D050"/>
                    </a:solidFill>
                  </a:tcPr>
                </a:tc>
                <a:tc>
                  <a:txBody>
                    <a:bodyPr/>
                    <a:lstStyle/>
                    <a:p>
                      <a:pPr algn="ctr"/>
                      <a:r>
                        <a:rPr lang="sv-SE" sz="1200" dirty="0">
                          <a:latin typeface="+mn-lt"/>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rPr>
                        <a:t>Related</a:t>
                      </a:r>
                      <a:r>
                        <a:rPr lang="sv-SE" altLang="zh-CN" sz="1200" baseline="0" dirty="0">
                          <a:latin typeface="+mn-lt"/>
                        </a:rPr>
                        <a:t> groups</a:t>
                      </a:r>
                      <a:endParaRPr lang="sv-SE" sz="1200" dirty="0">
                        <a:latin typeface="+mn-lt"/>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rPr>
                        <a:t>Related</a:t>
                      </a:r>
                      <a:r>
                        <a:rPr lang="sv-SE" sz="1200" baseline="0" dirty="0">
                          <a:latin typeface="+mn-lt"/>
                        </a:rPr>
                        <a:t> </a:t>
                      </a:r>
                      <a:r>
                        <a:rPr lang="en-US" altLang="zh-CN" sz="1200" dirty="0">
                          <a:latin typeface="+mn-lt"/>
                        </a:rPr>
                        <a:t>topic</a:t>
                      </a:r>
                      <a:endParaRPr lang="sv-SE" sz="1200" dirty="0">
                        <a:latin typeface="+mn-lt"/>
                      </a:endParaRPr>
                    </a:p>
                  </a:txBody>
                  <a:tcPr anchor="ctr">
                    <a:solidFill>
                      <a:srgbClr val="92D050"/>
                    </a:solidFill>
                  </a:tcPr>
                </a:tc>
              </a:tr>
              <a:tr h="407031">
                <a:tc>
                  <a:txBody>
                    <a:bodyPr/>
                    <a:lstStyle/>
                    <a:p>
                      <a:pPr algn="ctr">
                        <a:spcAft>
                          <a:spcPts val="0"/>
                        </a:spcAft>
                      </a:pPr>
                      <a:r>
                        <a:rPr lang="en-GB" sz="1200" b="1" dirty="0">
                          <a:solidFill>
                            <a:schemeClr val="tx1"/>
                          </a:solidFill>
                          <a:effectLst/>
                          <a:latin typeface="+mn-lt"/>
                          <a:ea typeface="宋体" panose="02010600030101010101" pitchFamily="2" charset="-122"/>
                        </a:rPr>
                        <a:t>OAM_NPN</a:t>
                      </a:r>
                      <a:endParaRPr lang="zh-CN" sz="12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1200">
                          <a:solidFill>
                            <a:srgbClr val="000000"/>
                          </a:solidFill>
                          <a:effectLst/>
                          <a:latin typeface="+mn-lt"/>
                          <a:ea typeface="宋体" panose="02010600030101010101" pitchFamily="2" charset="-122"/>
                        </a:rPr>
                        <a:t>Management of non-public networks</a:t>
                      </a:r>
                      <a:endParaRPr lang="zh-CN" sz="120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smtClean="0">
                          <a:solidFill>
                            <a:schemeClr val="tx1"/>
                          </a:solidFill>
                          <a:effectLst/>
                          <a:latin typeface="+mn-lt"/>
                          <a:ea typeface="+mn-ea"/>
                          <a:cs typeface="Arial" panose="020B0604020202020204" pitchFamily="34" charset="0"/>
                        </a:rPr>
                        <a:t>50%-&gt;70%-&gt;80%</a:t>
                      </a: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smtClean="0">
                          <a:solidFill>
                            <a:schemeClr val="dk1"/>
                          </a:solidFill>
                          <a:effectLst/>
                          <a:latin typeface="+mn-lt"/>
                          <a:ea typeface="+mn-ea"/>
                          <a:cs typeface="+mn-cs"/>
                        </a:rPr>
                        <a:t>TS28.557/</a:t>
                      </a:r>
                      <a:r>
                        <a:rPr lang="sv-SE" altLang="zh-CN" sz="1050" kern="1200" smtClean="0">
                          <a:solidFill>
                            <a:schemeClr val="dk1"/>
                          </a:solidFill>
                          <a:effectLst/>
                          <a:latin typeface="+mn-lt"/>
                          <a:ea typeface="+mn-ea"/>
                          <a:cs typeface="+mn-cs"/>
                        </a:rPr>
                        <a:t>28.541/28.531/28.533/28.552/28.554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smtClean="0">
                        <a:solidFill>
                          <a:schemeClr val="dk1"/>
                        </a:solidFill>
                        <a:effectLst/>
                        <a:latin typeface="+mn-lt"/>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smtClean="0">
                          <a:solidFill>
                            <a:schemeClr val="dk1"/>
                          </a:solidFill>
                          <a:effectLst/>
                          <a:latin typeface="+mn-lt"/>
                          <a:ea typeface="+mn-ea"/>
                          <a:cs typeface="+mn-cs"/>
                        </a:rPr>
                        <a:t>SP-200189</a:t>
                      </a:r>
                      <a:endParaRPr lang="en-US" sz="1050" kern="1200" dirty="0">
                        <a:solidFill>
                          <a:schemeClr val="dk1"/>
                        </a:solidFill>
                        <a:effectLst/>
                        <a:latin typeface="+mn-lt"/>
                        <a:ea typeface="+mn-ea"/>
                        <a:cs typeface="+mn-cs"/>
                      </a:endParaRP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mn-lt"/>
                          <a:ea typeface="+mn-ea"/>
                          <a:cs typeface="Arial" panose="020B0604020202020204" pitchFamily="34" charset="0"/>
                        </a:rPr>
                        <a:t>SA#94 (Dec. 2021)</a:t>
                      </a:r>
                      <a:endParaRPr lang="sv-SE" altLang="zh-CN" sz="1050" b="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smtClean="0">
                          <a:solidFill>
                            <a:schemeClr val="tx1"/>
                          </a:solidFill>
                          <a:effectLst/>
                          <a:latin typeface="+mn-lt"/>
                          <a:ea typeface="+mn-ea"/>
                          <a:cs typeface="Arial" panose="020B0604020202020204" pitchFamily="34" charset="0"/>
                        </a:rPr>
                        <a:t>Huawei</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smtClean="0">
                          <a:solidFill>
                            <a:schemeClr val="tx1"/>
                          </a:solidFill>
                          <a:effectLst/>
                          <a:latin typeface="+mn-lt"/>
                          <a:ea typeface="+mn-ea"/>
                          <a:cs typeface="Arial" panose="020B0604020202020204" pitchFamily="34" charset="0"/>
                        </a:rPr>
                        <a:t>SA2/RAN3</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smtClean="0">
                          <a:solidFill>
                            <a:schemeClr val="tx1"/>
                          </a:solidFill>
                          <a:effectLst/>
                          <a:latin typeface="+mn-lt"/>
                          <a:ea typeface="+mn-ea"/>
                          <a:cs typeface="Arial" panose="020B0604020202020204" pitchFamily="34" charset="0"/>
                        </a:rPr>
                        <a:t>NPN</a:t>
                      </a:r>
                      <a:endParaRPr lang="sv-SE"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r>
              <a:tr h="515135">
                <a:tc>
                  <a:txBody>
                    <a:bodyPr/>
                    <a:lstStyle/>
                    <a:p>
                      <a:pPr algn="ctr">
                        <a:spcAft>
                          <a:spcPts val="0"/>
                        </a:spcAft>
                      </a:pPr>
                      <a:r>
                        <a:rPr lang="en-GB" sz="1200" b="1" dirty="0">
                          <a:solidFill>
                            <a:schemeClr val="tx1"/>
                          </a:solidFill>
                          <a:effectLst/>
                          <a:latin typeface="+mn-lt"/>
                          <a:ea typeface="宋体" panose="02010600030101010101" pitchFamily="2" charset="-122"/>
                        </a:rPr>
                        <a:t>EMA5SLA</a:t>
                      </a:r>
                      <a:endParaRPr lang="zh-CN" sz="12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1200">
                          <a:solidFill>
                            <a:srgbClr val="000000"/>
                          </a:solidFill>
                          <a:effectLst/>
                          <a:latin typeface="+mn-lt"/>
                          <a:ea typeface="宋体" panose="02010600030101010101" pitchFamily="2" charset="-122"/>
                        </a:rPr>
                        <a:t>Enhancement on Management Aspects of 5G Service-Level Agreement</a:t>
                      </a:r>
                      <a:endParaRPr lang="zh-CN" sz="120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smtClean="0">
                          <a:solidFill>
                            <a:schemeClr val="tx1"/>
                          </a:solidFill>
                          <a:effectLst/>
                          <a:latin typeface="+mn-lt"/>
                          <a:ea typeface="+mn-ea"/>
                          <a:cs typeface="Arial" panose="020B0604020202020204" pitchFamily="34" charset="0"/>
                        </a:rPr>
                        <a:t>65%-&gt;70%-&gt;75%</a:t>
                      </a:r>
                      <a:endParaRPr lang="sv-SE" altLang="zh-CN" sz="1050" b="0" kern="1200" dirty="0" smtClean="0">
                        <a:solidFill>
                          <a:schemeClr val="tx1"/>
                        </a:solidFill>
                        <a:effectLst/>
                        <a:latin typeface="+mn-lt"/>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b="0" kern="1200" dirty="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mn-cs"/>
                        </a:rPr>
                        <a:t>TS28.531/28.541</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mn-cs"/>
                        </a:rPr>
                        <a:t>SP-200190</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dirty="0" smtClean="0">
                          <a:solidFill>
                            <a:schemeClr val="tx1"/>
                          </a:solidFill>
                          <a:effectLst/>
                          <a:latin typeface="+mn-lt"/>
                          <a:ea typeface="+mn-ea"/>
                          <a:cs typeface="Arial" panose="020B0604020202020204" pitchFamily="34" charset="0"/>
                        </a:rPr>
                        <a:t>SA#92 (Jun. 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dirty="0" smtClean="0">
                          <a:solidFill>
                            <a:schemeClr val="tx1"/>
                          </a:solidFill>
                          <a:effectLst/>
                          <a:latin typeface="+mn-lt"/>
                          <a:ea typeface="+mn-ea"/>
                          <a:cs typeface="Arial" panose="020B0604020202020204" pitchFamily="34" charset="0"/>
                        </a:rPr>
                        <a:t>-&gt;SA#94 (Dec. 2021)</a:t>
                      </a:r>
                      <a:endParaRPr lang="sv-SE" altLang="zh-CN" sz="1050" b="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mn-cs"/>
                        </a:rPr>
                        <a:t>China Mobile</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smtClean="0">
                          <a:solidFill>
                            <a:schemeClr val="tx1"/>
                          </a:solidFill>
                          <a:effectLst/>
                          <a:latin typeface="+mn-lt"/>
                          <a:ea typeface="+mn-ea"/>
                          <a:cs typeface="Arial" panose="020B0604020202020204" pitchFamily="34" charset="0"/>
                        </a:rPr>
                        <a:t>SA2/RAN3</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mn-lt"/>
                          <a:ea typeface="+mn-ea"/>
                          <a:cs typeface="+mn-cs"/>
                        </a:rPr>
                        <a:t>SLA</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r>
              <a:tr h="192405">
                <a:tc>
                  <a:txBody>
                    <a:bodyPr/>
                    <a:lstStyle/>
                    <a:p>
                      <a:pPr algn="ctr">
                        <a:spcAft>
                          <a:spcPts val="0"/>
                        </a:spcAft>
                      </a:pPr>
                      <a:r>
                        <a:rPr lang="en-GB" sz="1200" b="1" dirty="0" err="1">
                          <a:solidFill>
                            <a:schemeClr val="tx1"/>
                          </a:solidFill>
                          <a:effectLst/>
                          <a:latin typeface="+mn-lt"/>
                          <a:ea typeface="宋体" panose="02010600030101010101" pitchFamily="2" charset="-122"/>
                        </a:rPr>
                        <a:t>eMEMTANE</a:t>
                      </a:r>
                      <a:endParaRPr lang="zh-CN" sz="12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sz="1200" dirty="0">
                          <a:solidFill>
                            <a:srgbClr val="000000"/>
                          </a:solidFill>
                          <a:effectLst/>
                          <a:latin typeface="+mn-lt"/>
                          <a:ea typeface="宋体" panose="02010600030101010101" pitchFamily="2" charset="-122"/>
                        </a:rPr>
                        <a:t>Management of the enhanced tenant concept</a:t>
                      </a:r>
                      <a:endParaRPr lang="zh-CN" sz="1200"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smtClean="0">
                          <a:solidFill>
                            <a:schemeClr val="tx1"/>
                          </a:solidFill>
                          <a:effectLst/>
                          <a:latin typeface="+mn-lt"/>
                          <a:ea typeface="+mn-ea"/>
                          <a:cs typeface="Arial" panose="020B0604020202020204" pitchFamily="34" charset="0"/>
                        </a:rPr>
                        <a:t>15%-&gt;20%-&gt;40%</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mn-lt"/>
                          <a:ea typeface="SimSun" panose="02010600030101010101" pitchFamily="2" charset="-122"/>
                          <a:cs typeface="+mn-cs"/>
                        </a:rPr>
                        <a:t>TS28.531/28.532/28.533/28.541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SimSun" panose="02010600030101010101" pitchFamily="2" charset="-122"/>
                          <a:cs typeface="+mn-cs"/>
                        </a:rPr>
                        <a:t>SP-200463</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smtClean="0">
                          <a:solidFill>
                            <a:schemeClr val="tx1"/>
                          </a:solidFill>
                          <a:effectLst/>
                          <a:latin typeface="+mn-lt"/>
                          <a:ea typeface="+mn-ea"/>
                          <a:cs typeface="Arial" panose="020B0604020202020204" pitchFamily="34" charset="0"/>
                        </a:rPr>
                        <a:t>SA#94 (Dec. 2021)</a:t>
                      </a:r>
                      <a:endParaRPr lang="sv-SE" altLang="zh-CN" sz="1050" b="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SimSun" panose="02010600030101010101" pitchFamily="2" charset="-122"/>
                          <a:cs typeface="+mn-cs"/>
                        </a:rPr>
                        <a:t>Huawei</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SimSun" panose="02010600030101010101" pitchFamily="2" charset="-122"/>
                          <a:cs typeface="+mn-cs"/>
                        </a:rPr>
                        <a:t>SA2</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SimSun" panose="02010600030101010101" pitchFamily="2" charset="-122"/>
                          <a:cs typeface="+mn-cs"/>
                        </a:rPr>
                        <a:t>Tenant</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r>
              <a:tr h="192405">
                <a:tc>
                  <a:txBody>
                    <a:bodyPr/>
                    <a:lstStyle/>
                    <a:p>
                      <a:pPr algn="ctr">
                        <a:spcAft>
                          <a:spcPts val="0"/>
                        </a:spcAft>
                      </a:pPr>
                      <a:r>
                        <a:rPr lang="en-US" altLang="zh-CN" sz="1200" b="1" dirty="0" smtClean="0">
                          <a:solidFill>
                            <a:schemeClr val="tx1"/>
                          </a:solidFill>
                          <a:effectLst/>
                          <a:latin typeface="+mn-lt"/>
                          <a:ea typeface="+mn-ea"/>
                        </a:rPr>
                        <a:t>MSAC</a:t>
                      </a:r>
                      <a:endParaRPr lang="zh-CN" sz="1200" b="1" dirty="0">
                        <a:solidFill>
                          <a:schemeClr val="tx1"/>
                        </a:solidFill>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altLang="zh-CN" sz="1200" dirty="0" smtClean="0">
                          <a:effectLst/>
                          <a:latin typeface="+mn-lt"/>
                          <a:ea typeface="+mn-ea"/>
                        </a:rPr>
                        <a:t>Access control for management service</a:t>
                      </a:r>
                      <a:endParaRPr lang="zh-CN" sz="1200" dirty="0">
                        <a:effectLst/>
                        <a:latin typeface="+mn-lt"/>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sz="1050" kern="1200" dirty="0" smtClean="0">
                          <a:solidFill>
                            <a:schemeClr val="dk1"/>
                          </a:solidFill>
                          <a:effectLst/>
                          <a:latin typeface="+mn-lt"/>
                          <a:ea typeface="SimSun" panose="02010600030101010101" pitchFamily="2" charset="-122"/>
                          <a:cs typeface="+mn-cs"/>
                        </a:rPr>
                        <a:t>0</a:t>
                      </a:r>
                      <a:r>
                        <a:rPr lang="en-US" altLang="zh-CN" sz="1050" kern="1200" dirty="0" smtClean="0">
                          <a:solidFill>
                            <a:schemeClr val="dk1"/>
                          </a:solidFill>
                          <a:effectLst/>
                          <a:latin typeface="+mn-lt"/>
                          <a:ea typeface="SimSun" panose="02010600030101010101" pitchFamily="2" charset="-122"/>
                          <a:cs typeface="+mn-cs"/>
                        </a:rPr>
                        <a:t>%-&gt;</a:t>
                      </a:r>
                      <a:r>
                        <a:rPr lang="sv-SE" sz="1050" kern="1200" dirty="0" smtClean="0">
                          <a:solidFill>
                            <a:schemeClr val="dk1"/>
                          </a:solidFill>
                          <a:effectLst/>
                          <a:latin typeface="+mn-lt"/>
                          <a:ea typeface="SimSun" panose="02010600030101010101" pitchFamily="2" charset="-122"/>
                          <a:cs typeface="+mn-cs"/>
                        </a:rPr>
                        <a:t>10%</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mn-lt"/>
                          <a:ea typeface="SimSun" panose="02010600030101010101" pitchFamily="2" charset="-122"/>
                          <a:cs typeface="+mn-cs"/>
                        </a:rPr>
                        <a:t>TS28.533/28.622/28.623/28.532</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en-US" altLang="zh-CN" sz="1050" kern="1200" dirty="0" smtClean="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SimSun" panose="02010600030101010101" pitchFamily="2" charset="-122"/>
                          <a:cs typeface="+mn-cs"/>
                        </a:rPr>
                        <a:t>SP-210859</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dk1"/>
                          </a:solidFill>
                          <a:effectLst/>
                          <a:latin typeface="+mn-lt"/>
                          <a:ea typeface="SimSun" panose="02010600030101010101" pitchFamily="2" charset="-122"/>
                          <a:cs typeface="+mn-cs"/>
                        </a:rPr>
                        <a:t>SA#94 (Dec. 2021)</a:t>
                      </a:r>
                      <a:endParaRPr lang="sv-SE" altLang="zh-CN" sz="1050" b="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SimSun" panose="02010600030101010101" pitchFamily="2" charset="-122"/>
                          <a:cs typeface="+mn-cs"/>
                        </a:rPr>
                        <a:t>Nokia</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smtClean="0">
                          <a:solidFill>
                            <a:schemeClr val="dk1"/>
                          </a:solidFill>
                          <a:effectLst/>
                          <a:latin typeface="+mn-lt"/>
                          <a:ea typeface="SimSun" panose="02010600030101010101" pitchFamily="2" charset="-122"/>
                          <a:cs typeface="+mn-cs"/>
                        </a:rPr>
                        <a:t>SA3</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r>
            </a:tbl>
          </a:graphicData>
        </a:graphic>
      </p:graphicFrame>
      <p:sp>
        <p:nvSpPr>
          <p:cNvPr id="6" name="矩形 5"/>
          <p:cNvSpPr/>
          <p:nvPr/>
        </p:nvSpPr>
        <p:spPr>
          <a:xfrm>
            <a:off x="205572" y="3688332"/>
            <a:ext cx="5229223" cy="2462213"/>
          </a:xfrm>
          <a:prstGeom prst="rect">
            <a:avLst/>
          </a:prstGeom>
        </p:spPr>
        <p:txBody>
          <a:bodyPr wrap="square">
            <a:spAutoFit/>
          </a:bodyPr>
          <a:lstStyle/>
          <a:p>
            <a:pPr lvl="0" defTabSz="1219170" eaLnBrk="1" fontAlgn="auto" hangingPunct="1">
              <a:spcBef>
                <a:spcPts val="0"/>
              </a:spcBef>
              <a:spcAft>
                <a:spcPts val="0"/>
              </a:spcAft>
              <a:defRPr/>
            </a:pPr>
            <a:r>
              <a:rPr lang="en-US" altLang="zh-CN" sz="1400" b="1" dirty="0" smtClean="0">
                <a:solidFill>
                  <a:prstClr val="black"/>
                </a:solidFill>
                <a:latin typeface="Calibri" pitchFamily="34" charset="0"/>
                <a:cs typeface="Arial" charset="0"/>
              </a:rPr>
              <a:t>OAM_NPN: </a:t>
            </a:r>
            <a:r>
              <a:rPr lang="en-US" altLang="zh-CN" sz="1400" dirty="0">
                <a:solidFill>
                  <a:prstClr val="black"/>
                </a:solidFill>
                <a:latin typeface="Calibri" pitchFamily="34" charset="0"/>
                <a:cs typeface="Arial" charset="0"/>
              </a:rPr>
              <a:t>Agreed solutions for NPN provisioning by a network slice of a </a:t>
            </a:r>
            <a:r>
              <a:rPr lang="en-US" altLang="zh-CN" sz="1400" dirty="0" smtClean="0">
                <a:solidFill>
                  <a:prstClr val="black"/>
                </a:solidFill>
                <a:latin typeface="Calibri" pitchFamily="34" charset="0"/>
                <a:cs typeface="Arial" charset="0"/>
              </a:rPr>
              <a:t>PLMN</a:t>
            </a:r>
            <a:endParaRPr lang="en-GB" altLang="zh-CN" sz="1400" dirty="0">
              <a:solidFill>
                <a:prstClr val="black"/>
              </a:solidFill>
              <a:latin typeface="Calibri" pitchFamily="34" charset="0"/>
              <a:cs typeface="Arial" charset="0"/>
            </a:endParaRPr>
          </a:p>
          <a:p>
            <a:pPr lvl="0" defTabSz="1219170" eaLnBrk="1" fontAlgn="auto" hangingPunct="1">
              <a:spcBef>
                <a:spcPts val="0"/>
              </a:spcBef>
              <a:spcAft>
                <a:spcPts val="0"/>
              </a:spcAft>
              <a:defRPr/>
            </a:pPr>
            <a:endParaRPr lang="en-US" altLang="zh-CN" sz="1400" b="1" dirty="0" smtClean="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400" b="1" dirty="0" err="1" smtClean="0">
                <a:solidFill>
                  <a:prstClr val="black"/>
                </a:solidFill>
                <a:latin typeface="Calibri" pitchFamily="34" charset="0"/>
                <a:cs typeface="Arial" charset="0"/>
              </a:rPr>
              <a:t>eMEMTANE</a:t>
            </a:r>
            <a:r>
              <a:rPr lang="en-US" altLang="zh-CN" sz="1400" b="1" dirty="0" smtClean="0">
                <a:solidFill>
                  <a:prstClr val="black"/>
                </a:solidFill>
                <a:latin typeface="Calibri" pitchFamily="34" charset="0"/>
                <a:cs typeface="Arial" charset="0"/>
              </a:rPr>
              <a:t>: </a:t>
            </a:r>
            <a:r>
              <a:rPr lang="en-US" altLang="zh-CN" sz="1400" dirty="0" smtClean="0">
                <a:solidFill>
                  <a:prstClr val="black"/>
                </a:solidFill>
                <a:latin typeface="Calibri" pitchFamily="34" charset="0"/>
                <a:cs typeface="Arial" charset="0"/>
              </a:rPr>
              <a:t>following </a:t>
            </a:r>
            <a:r>
              <a:rPr lang="en-US" altLang="zh-CN" sz="1400" dirty="0">
                <a:solidFill>
                  <a:prstClr val="black"/>
                </a:solidFill>
                <a:latin typeface="Calibri" pitchFamily="34" charset="0"/>
                <a:cs typeface="Arial" charset="0"/>
              </a:rPr>
              <a:t>CRs to clarify the relationship NSC and S-NSSAI are agreed. Discussion paper on tenant isolation level is </a:t>
            </a:r>
            <a:r>
              <a:rPr lang="en-US" altLang="zh-CN" sz="1400" dirty="0" smtClean="0">
                <a:solidFill>
                  <a:prstClr val="black"/>
                </a:solidFill>
                <a:latin typeface="Calibri" pitchFamily="34" charset="0"/>
                <a:cs typeface="Arial" charset="0"/>
              </a:rPr>
              <a:t>endorsed.</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400" dirty="0" smtClean="0">
                <a:latin typeface="+mn-lt"/>
              </a:rPr>
              <a:t>Rel-16 </a:t>
            </a:r>
            <a:r>
              <a:rPr lang="en-US" altLang="zh-CN" sz="1400" dirty="0">
                <a:latin typeface="+mn-lt"/>
              </a:rPr>
              <a:t>CR 28.530 Correct tenant phrasing</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400" dirty="0" smtClean="0">
                <a:latin typeface="+mn-lt"/>
              </a:rPr>
              <a:t>Rel-17 </a:t>
            </a:r>
            <a:r>
              <a:rPr lang="en-US" altLang="zh-CN" sz="1400" dirty="0">
                <a:latin typeface="+mn-lt"/>
              </a:rPr>
              <a:t>CR 28.530 Correct tenant phrasing</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400" dirty="0" smtClean="0">
                <a:latin typeface="+mn-lt"/>
              </a:rPr>
              <a:t>Rel-16 </a:t>
            </a:r>
            <a:r>
              <a:rPr lang="en-US" altLang="zh-CN" sz="1400" dirty="0">
                <a:latin typeface="+mn-lt"/>
              </a:rPr>
              <a:t>CR 28.541 Clarify tenant relationship with </a:t>
            </a:r>
            <a:r>
              <a:rPr lang="en-US" altLang="zh-CN" sz="1400" dirty="0" err="1">
                <a:latin typeface="+mn-lt"/>
              </a:rPr>
              <a:t>serviceProfileId</a:t>
            </a:r>
            <a:endParaRPr lang="en-US" altLang="zh-CN" sz="1400" dirty="0">
              <a:latin typeface="+mn-lt"/>
            </a:endParaRP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400" dirty="0" smtClean="0">
                <a:latin typeface="+mn-lt"/>
              </a:rPr>
              <a:t>Rel-17 </a:t>
            </a:r>
            <a:r>
              <a:rPr lang="en-US" altLang="zh-CN" sz="1400" dirty="0">
                <a:latin typeface="+mn-lt"/>
              </a:rPr>
              <a:t>CR 28.541 Clarify tenant relationship with </a:t>
            </a:r>
            <a:r>
              <a:rPr lang="en-US" altLang="zh-CN" sz="1400" dirty="0" err="1">
                <a:latin typeface="+mn-lt"/>
              </a:rPr>
              <a:t>serviceProfileId</a:t>
            </a:r>
            <a:endParaRPr lang="en-US" altLang="zh-CN" sz="1400" dirty="0">
              <a:latin typeface="+mn-lt"/>
            </a:endParaRPr>
          </a:p>
          <a:p>
            <a:pPr defTabSz="1219170" eaLnBrk="1" fontAlgn="auto" hangingPunct="1">
              <a:spcBef>
                <a:spcPts val="0"/>
              </a:spcBef>
              <a:spcAft>
                <a:spcPts val="0"/>
              </a:spcAft>
              <a:defRPr/>
            </a:pPr>
            <a:endParaRPr lang="en-US" altLang="zh-CN" sz="1400" dirty="0">
              <a:latin typeface="+mn-lt"/>
            </a:endParaRPr>
          </a:p>
          <a:p>
            <a:pPr defTabSz="1219170" eaLnBrk="1" fontAlgn="auto" hangingPunct="1">
              <a:spcBef>
                <a:spcPts val="0"/>
              </a:spcBef>
              <a:spcAft>
                <a:spcPts val="0"/>
              </a:spcAft>
              <a:defRPr/>
            </a:pPr>
            <a:endParaRPr lang="en-US" altLang="zh-CN" sz="1400" dirty="0">
              <a:latin typeface="+mn-lt"/>
            </a:endParaRPr>
          </a:p>
        </p:txBody>
      </p:sp>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Rel-17 WI </a:t>
            </a:r>
            <a:r>
              <a:rPr lang="en-US" altLang="zh-CN" sz="3200" kern="0" dirty="0"/>
              <a:t>OAM_NPN/EMA5SLA/</a:t>
            </a:r>
            <a:r>
              <a:rPr lang="en-US" altLang="zh-CN" sz="3200" kern="0" dirty="0" err="1"/>
              <a:t>eMEMTANE</a:t>
            </a:r>
            <a:endParaRPr lang="sv-SE" sz="3200" kern="0" dirty="0"/>
          </a:p>
        </p:txBody>
      </p:sp>
      <p:sp>
        <p:nvSpPr>
          <p:cNvPr id="4" name="矩形 3"/>
          <p:cNvSpPr/>
          <p:nvPr/>
        </p:nvSpPr>
        <p:spPr>
          <a:xfrm>
            <a:off x="6046484" y="3688332"/>
            <a:ext cx="5720917" cy="2246769"/>
          </a:xfrm>
          <a:prstGeom prst="rect">
            <a:avLst/>
          </a:prstGeom>
        </p:spPr>
        <p:txBody>
          <a:bodyPr wrap="square">
            <a:spAutoFit/>
          </a:bodyPr>
          <a:lstStyle/>
          <a:p>
            <a:pPr lvl="0" defTabSz="1219170" eaLnBrk="1" fontAlgn="auto" hangingPunct="1">
              <a:spcBef>
                <a:spcPts val="0"/>
              </a:spcBef>
              <a:spcAft>
                <a:spcPts val="0"/>
              </a:spcAft>
              <a:defRPr/>
            </a:pPr>
            <a:r>
              <a:rPr lang="en-US" altLang="zh-CN" sz="1400" b="1" dirty="0">
                <a:latin typeface="+mn-lt"/>
                <a:cs typeface="Arial" charset="0"/>
              </a:rPr>
              <a:t>EMA5SLA</a:t>
            </a:r>
            <a:r>
              <a:rPr lang="en-US" altLang="zh-CN" sz="1400" b="1" dirty="0" smtClean="0">
                <a:latin typeface="+mn-lt"/>
                <a:cs typeface="Arial" charset="0"/>
              </a:rPr>
              <a:t>: </a:t>
            </a:r>
            <a:r>
              <a:rPr lang="en-US" altLang="zh-CN" sz="1400" dirty="0" smtClean="0">
                <a:latin typeface="+mn-lt"/>
                <a:cs typeface="Arial" charset="0"/>
              </a:rPr>
              <a:t>several </a:t>
            </a:r>
            <a:r>
              <a:rPr lang="en-US" altLang="zh-CN" sz="1400" dirty="0">
                <a:latin typeface="+mn-lt"/>
                <a:cs typeface="Arial" charset="0"/>
              </a:rPr>
              <a:t>CRs has been </a:t>
            </a:r>
            <a:r>
              <a:rPr lang="en-US" altLang="zh-CN" sz="1400" dirty="0" smtClean="0">
                <a:latin typeface="+mn-lt"/>
                <a:cs typeface="Arial" charset="0"/>
              </a:rPr>
              <a:t>agreed</a:t>
            </a:r>
            <a:endParaRPr lang="en-US" altLang="zh-CN" sz="1400" dirty="0">
              <a:latin typeface="+mn-lt"/>
              <a:cs typeface="Arial" charset="0"/>
            </a:endParaRP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400" dirty="0">
                <a:latin typeface="+mn-lt"/>
              </a:rPr>
              <a:t>Align attribute names for </a:t>
            </a:r>
            <a:r>
              <a:rPr lang="en-US" altLang="zh-CN" sz="1400" dirty="0" err="1" smtClean="0">
                <a:latin typeface="+mn-lt"/>
              </a:rPr>
              <a:t>CNSliceSubnetProfile</a:t>
            </a:r>
            <a:endParaRPr lang="en-US" altLang="zh-CN" sz="1400" dirty="0" smtClean="0">
              <a:latin typeface="+mn-lt"/>
            </a:endParaRP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400" dirty="0">
                <a:latin typeface="+mn-lt"/>
              </a:rPr>
              <a:t>Update relationship between GST and Network Slice NRM fragment</a:t>
            </a:r>
          </a:p>
          <a:p>
            <a:pPr marL="285750" indent="-285750" defTabSz="1219170" eaLnBrk="1" fontAlgn="auto" hangingPunct="1">
              <a:spcBef>
                <a:spcPts val="0"/>
              </a:spcBef>
              <a:spcAft>
                <a:spcPts val="0"/>
              </a:spcAft>
              <a:buFont typeface="Wingdings" panose="05000000000000000000" pitchFamily="2" charset="2"/>
              <a:buChar char="Ø"/>
              <a:defRPr/>
            </a:pPr>
            <a:r>
              <a:rPr lang="en-US" sz="1400" dirty="0">
                <a:latin typeface="+mn-lt"/>
              </a:rPr>
              <a:t>Introduce missing GST references</a:t>
            </a:r>
          </a:p>
          <a:p>
            <a:pPr marL="285750" lvl="0" indent="-285750" defTabSz="1219170" eaLnBrk="1" fontAlgn="auto" hangingPunct="1">
              <a:spcBef>
                <a:spcPts val="0"/>
              </a:spcBef>
              <a:spcAft>
                <a:spcPts val="0"/>
              </a:spcAft>
              <a:buFont typeface="Wingdings" panose="05000000000000000000" pitchFamily="2" charset="2"/>
              <a:buChar char="Ø"/>
              <a:defRPr/>
            </a:pPr>
            <a:endParaRPr lang="en-US" altLang="zh-CN" sz="1400" b="1" dirty="0" smtClean="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400" b="1" dirty="0" smtClean="0">
                <a:latin typeface="+mn-lt"/>
              </a:rPr>
              <a:t>MSAC</a:t>
            </a:r>
            <a:r>
              <a:rPr lang="en-US" altLang="zh-CN" sz="1400" b="1" dirty="0" smtClean="0">
                <a:solidFill>
                  <a:prstClr val="black"/>
                </a:solidFill>
                <a:latin typeface="+mn-lt"/>
                <a:cs typeface="Arial" charset="0"/>
              </a:rPr>
              <a:t>: </a:t>
            </a:r>
            <a:r>
              <a:rPr lang="en-US" altLang="zh-CN" sz="1400" dirty="0">
                <a:solidFill>
                  <a:prstClr val="black"/>
                </a:solidFill>
                <a:latin typeface="+mn-lt"/>
                <a:cs typeface="Arial" charset="0"/>
              </a:rPr>
              <a:t>Several CRs and a discussion paper were discussed in the meeting. Although all CRs were noted but agreement was made on discussion paper regarding general access control services and workflow, which should be applicable for both </a:t>
            </a:r>
            <a:r>
              <a:rPr lang="en-US" altLang="zh-CN" sz="1400" dirty="0" err="1">
                <a:solidFill>
                  <a:prstClr val="black"/>
                </a:solidFill>
                <a:latin typeface="+mn-lt"/>
                <a:cs typeface="Arial" charset="0"/>
              </a:rPr>
              <a:t>OpenAPI</a:t>
            </a:r>
            <a:r>
              <a:rPr lang="en-US" altLang="zh-CN" sz="1400" dirty="0">
                <a:solidFill>
                  <a:prstClr val="black"/>
                </a:solidFill>
                <a:latin typeface="+mn-lt"/>
                <a:cs typeface="Arial" charset="0"/>
              </a:rPr>
              <a:t> and </a:t>
            </a:r>
            <a:r>
              <a:rPr lang="en-US" altLang="zh-CN" sz="1400" dirty="0" err="1">
                <a:solidFill>
                  <a:prstClr val="black"/>
                </a:solidFill>
                <a:latin typeface="+mn-lt"/>
                <a:cs typeface="Arial" charset="0"/>
              </a:rPr>
              <a:t>Netconf</a:t>
            </a:r>
            <a:r>
              <a:rPr lang="en-US" altLang="zh-CN" sz="1400" dirty="0">
                <a:solidFill>
                  <a:prstClr val="black"/>
                </a:solidFill>
                <a:latin typeface="+mn-lt"/>
                <a:cs typeface="Arial" charset="0"/>
              </a:rPr>
              <a:t> solutions</a:t>
            </a:r>
            <a:endParaRPr lang="en-US" altLang="zh-CN" sz="1400" dirty="0">
              <a:solidFill>
                <a:srgbClr val="FF0000"/>
              </a:solidFill>
              <a:latin typeface="+mn-lt"/>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endParaRPr lang="en-US" altLang="zh-CN" sz="1400" dirty="0">
              <a:solidFill>
                <a:srgbClr val="FF0000"/>
              </a:solidFill>
              <a:latin typeface="+mn-lt"/>
              <a:cs typeface="Arial" charset="0"/>
            </a:endParaRPr>
          </a:p>
        </p:txBody>
      </p:sp>
    </p:spTree>
    <p:extLst>
      <p:ext uri="{BB962C8B-B14F-4D97-AF65-F5344CB8AC3E}">
        <p14:creationId xmlns:p14="http://schemas.microsoft.com/office/powerpoint/2010/main" val="37210720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95771" y="3365174"/>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2247073034"/>
              </p:ext>
            </p:extLst>
          </p:nvPr>
        </p:nvGraphicFramePr>
        <p:xfrm>
          <a:off x="295770" y="729279"/>
          <a:ext cx="11681825" cy="2599990"/>
        </p:xfrm>
        <a:graphic>
          <a:graphicData uri="http://schemas.openxmlformats.org/drawingml/2006/table">
            <a:tbl>
              <a:tblPr firstRow="1" bandRow="1">
                <a:tableStyleId>{5C22544A-7EE6-4342-B048-85BDC9FD1C3A}</a:tableStyleId>
              </a:tblPr>
              <a:tblGrid>
                <a:gridCol w="879888"/>
                <a:gridCol w="1899557"/>
                <a:gridCol w="1463158"/>
                <a:gridCol w="2174243"/>
                <a:gridCol w="1007795"/>
                <a:gridCol w="1461649"/>
                <a:gridCol w="771207"/>
                <a:gridCol w="1153299"/>
                <a:gridCol w="871029"/>
              </a:tblGrid>
              <a:tr h="402272">
                <a:tc>
                  <a:txBody>
                    <a:bodyPr/>
                    <a:lstStyle/>
                    <a:p>
                      <a:pPr algn="ctr">
                        <a:spcAft>
                          <a:spcPts val="0"/>
                        </a:spcAft>
                      </a:pPr>
                      <a:r>
                        <a:rPr lang="en-GB" sz="1200" b="1" kern="1200" dirty="0">
                          <a:solidFill>
                            <a:schemeClr val="lt1"/>
                          </a:solidFill>
                          <a:latin typeface="+mn-lt"/>
                          <a:ea typeface="+mn-ea"/>
                          <a:cs typeface="Arial" panose="020B0604020202020204" pitchFamily="34" charset="0"/>
                        </a:rPr>
                        <a:t>WI code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Arial" panose="020B0604020202020204" pitchFamily="34" charset="0"/>
                        </a:rPr>
                        <a:t>WI Title</a:t>
                      </a:r>
                      <a:endParaRPr lang="sv-SE" sz="1200" b="1" kern="1200" dirty="0">
                        <a:solidFill>
                          <a:schemeClr val="lt1"/>
                        </a:solidFill>
                        <a:latin typeface="+mn-lt"/>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cs typeface="Arial" panose="020B0604020202020204" pitchFamily="34" charset="0"/>
                        </a:rPr>
                        <a:t>Completion</a:t>
                      </a:r>
                      <a:r>
                        <a:rPr lang="sv-SE" sz="1200" dirty="0">
                          <a:latin typeface="+mn-lt"/>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cs typeface="Arial" panose="020B0604020202020204" pitchFamily="34" charset="0"/>
                        </a:rPr>
                        <a:t>Tdoc</a:t>
                      </a:r>
                      <a:r>
                        <a:rPr lang="en-US" altLang="zh-CN" sz="1200" dirty="0">
                          <a:latin typeface="+mn-lt"/>
                          <a:cs typeface="Arial" panose="020B0604020202020204" pitchFamily="34" charset="0"/>
                        </a:rPr>
                        <a:t> reference</a:t>
                      </a:r>
                      <a:endParaRPr lang="sv-SE" sz="1200" dirty="0">
                        <a:latin typeface="+mn-lt"/>
                        <a:cs typeface="Arial" panose="020B0604020202020204" pitchFamily="34" charset="0"/>
                      </a:endParaRPr>
                    </a:p>
                  </a:txBody>
                  <a:tcPr anchor="ctr">
                    <a:solidFill>
                      <a:srgbClr val="92D050"/>
                    </a:solidFill>
                  </a:tcPr>
                </a:tc>
                <a:tc>
                  <a:txBody>
                    <a:bodyPr/>
                    <a:lstStyle/>
                    <a:p>
                      <a:pPr algn="ctr"/>
                      <a:r>
                        <a:rPr lang="sv-SE" sz="1200" dirty="0">
                          <a:latin typeface="+mn-lt"/>
                          <a:cs typeface="Arial" panose="020B0604020202020204" pitchFamily="34" charset="0"/>
                        </a:rPr>
                        <a:t>Target date</a:t>
                      </a:r>
                    </a:p>
                  </a:txBody>
                  <a:tcPr anchor="ctr">
                    <a:solidFill>
                      <a:srgbClr val="92D050"/>
                    </a:solidFill>
                  </a:tcPr>
                </a:tc>
                <a:tc>
                  <a:txBody>
                    <a:bodyPr/>
                    <a:lstStyle/>
                    <a:p>
                      <a:pPr algn="ctr"/>
                      <a:r>
                        <a:rPr lang="sv-SE" sz="1200" dirty="0">
                          <a:latin typeface="+mn-lt"/>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cs typeface="Arial" panose="020B0604020202020204" pitchFamily="34" charset="0"/>
                        </a:rPr>
                        <a:t>Related</a:t>
                      </a:r>
                      <a:r>
                        <a:rPr lang="sv-SE" altLang="zh-CN" sz="1200" baseline="0" dirty="0">
                          <a:latin typeface="+mn-lt"/>
                          <a:cs typeface="Arial" panose="020B0604020202020204" pitchFamily="34" charset="0"/>
                        </a:rPr>
                        <a:t> groups</a:t>
                      </a:r>
                      <a:endParaRPr lang="sv-SE" sz="1200" dirty="0">
                        <a:latin typeface="+mn-lt"/>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cs typeface="Arial" panose="020B0604020202020204" pitchFamily="34" charset="0"/>
                        </a:rPr>
                        <a:t>Related</a:t>
                      </a:r>
                      <a:r>
                        <a:rPr lang="sv-SE" sz="1200" baseline="0" dirty="0">
                          <a:latin typeface="+mn-lt"/>
                          <a:cs typeface="Arial" panose="020B0604020202020204" pitchFamily="34" charset="0"/>
                        </a:rPr>
                        <a:t> </a:t>
                      </a:r>
                      <a:r>
                        <a:rPr lang="en-US" altLang="zh-CN" sz="1200" dirty="0">
                          <a:latin typeface="+mn-lt"/>
                          <a:cs typeface="Arial" panose="020B0604020202020204" pitchFamily="34" charset="0"/>
                        </a:rPr>
                        <a:t>topic</a:t>
                      </a:r>
                      <a:endParaRPr lang="sv-SE" sz="1200" dirty="0">
                        <a:latin typeface="+mn-lt"/>
                        <a:cs typeface="Arial" panose="020B0604020202020204" pitchFamily="34" charset="0"/>
                      </a:endParaRPr>
                    </a:p>
                  </a:txBody>
                  <a:tcPr anchor="ctr">
                    <a:solidFill>
                      <a:srgbClr val="92D050"/>
                    </a:solidFill>
                  </a:tcPr>
                </a:tc>
              </a:tr>
              <a:tr h="31176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FS_EE5G</a:t>
                      </a:r>
                      <a:endParaRPr lang="zh-CN" sz="120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effectLst/>
                          <a:latin typeface="+mn-lt"/>
                          <a:ea typeface="+mn-ea"/>
                          <a:cs typeface="+mn-cs"/>
                        </a:rPr>
                        <a:t>Study on new aspects of EE for 5G networks</a:t>
                      </a:r>
                      <a:endParaRPr lang="zh-CN" sz="1200"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smtClean="0">
                          <a:solidFill>
                            <a:srgbClr val="000000"/>
                          </a:solidFill>
                          <a:effectLst/>
                          <a:latin typeface="+mn-lt"/>
                          <a:ea typeface="+mn-ea"/>
                          <a:cs typeface="+mn-cs"/>
                        </a:rPr>
                        <a:t>70%-&gt;75%-&gt;80%-&gt;90%</a:t>
                      </a:r>
                      <a:endParaRPr lang="sv-SE" sz="1200" kern="1200" dirty="0">
                        <a:solidFill>
                          <a:srgbClr val="000000"/>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kern="1200" dirty="0" smtClean="0">
                          <a:solidFill>
                            <a:srgbClr val="000000"/>
                          </a:solidFill>
                          <a:effectLst/>
                          <a:latin typeface="+mn-lt"/>
                          <a:ea typeface="+mn-ea"/>
                          <a:cs typeface="+mn-cs"/>
                        </a:rPr>
                        <a:t>TR 28.813</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smtClean="0">
                          <a:solidFill>
                            <a:srgbClr val="000000"/>
                          </a:solidFill>
                          <a:effectLst/>
                          <a:latin typeface="+mn-lt"/>
                          <a:ea typeface="+mn-ea"/>
                          <a:cs typeface="+mn-cs"/>
                        </a:rPr>
                        <a:t>SP-200188</a:t>
                      </a:r>
                      <a:endParaRPr lang="sv-SE" sz="1200" kern="1200" dirty="0">
                        <a:solidFill>
                          <a:srgbClr val="000000"/>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200" b="0" kern="1200" dirty="0" smtClean="0">
                          <a:solidFill>
                            <a:schemeClr val="tx1"/>
                          </a:solidFill>
                          <a:effectLst/>
                          <a:latin typeface="+mn-lt"/>
                          <a:ea typeface="+mn-ea"/>
                          <a:cs typeface="Arial" panose="020B0604020202020204" pitchFamily="34" charset="0"/>
                        </a:rPr>
                        <a:t>SA#94 (Dec. 2021)</a:t>
                      </a:r>
                      <a:endParaRPr lang="sv-SE" altLang="zh-CN" sz="1200" b="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mn-lt"/>
                          <a:ea typeface="SimSun" panose="02010600030101010101" pitchFamily="2" charset="-122"/>
                          <a:cs typeface="Arial" panose="020B0604020202020204" pitchFamily="34" charset="0"/>
                        </a:rPr>
                        <a:t>Orange</a:t>
                      </a: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mn-lt"/>
                          <a:ea typeface="SimSun" panose="02010600030101010101" pitchFamily="2" charset="-122"/>
                          <a:cs typeface="Arial" panose="020B0604020202020204" pitchFamily="34" charset="0"/>
                        </a:rPr>
                        <a:t>SA2/EE</a:t>
                      </a: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mn-lt"/>
                          <a:ea typeface="SimSun" panose="02010600030101010101" pitchFamily="2" charset="-122"/>
                          <a:cs typeface="Arial" panose="020B0604020202020204" pitchFamily="34" charset="0"/>
                        </a:rPr>
                        <a:t>Energy saving</a:t>
                      </a: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209297">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FS_YANG</a:t>
                      </a:r>
                      <a:endParaRPr lang="zh-CN" sz="120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200" kern="1200" dirty="0">
                          <a:solidFill>
                            <a:srgbClr val="000000"/>
                          </a:solidFill>
                          <a:effectLst/>
                          <a:latin typeface="+mn-lt"/>
                          <a:ea typeface="+mn-ea"/>
                          <a:cs typeface="+mn-cs"/>
                        </a:rPr>
                        <a:t>Study on YANG PUSH </a:t>
                      </a:r>
                      <a:endParaRPr lang="zh-CN" sz="1200"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smtClean="0">
                          <a:solidFill>
                            <a:srgbClr val="000000"/>
                          </a:solidFill>
                          <a:effectLst/>
                          <a:latin typeface="+mn-lt"/>
                          <a:ea typeface="+mn-ea"/>
                          <a:cs typeface="+mn-cs"/>
                        </a:rPr>
                        <a:t>5%-&gt;10%-&gt;10%</a:t>
                      </a:r>
                      <a:endParaRPr lang="sv-SE" altLang="zh-CN" sz="1200" kern="1200" dirty="0">
                        <a:solidFill>
                          <a:srgbClr val="000000"/>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rgbClr val="000000"/>
                          </a:solidFill>
                          <a:effectLst/>
                          <a:latin typeface="+mn-lt"/>
                          <a:ea typeface="+mn-ea"/>
                          <a:cs typeface="+mn-cs"/>
                        </a:rPr>
                        <a:t>TR 28.818</a:t>
                      </a:r>
                      <a:endParaRPr lang="sv-SE" sz="1200" kern="1200" dirty="0">
                        <a:solidFill>
                          <a:srgbClr val="000000"/>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dirty="0" smtClean="0">
                          <a:solidFill>
                            <a:srgbClr val="000000"/>
                          </a:solidFill>
                          <a:effectLst/>
                          <a:latin typeface="+mn-lt"/>
                          <a:ea typeface="+mn-ea"/>
                          <a:cs typeface="+mn-cs"/>
                        </a:rPr>
                        <a:t>SP-200765</a:t>
                      </a:r>
                      <a:endParaRPr lang="sv-SE" sz="1200" kern="1200" dirty="0">
                        <a:solidFill>
                          <a:srgbClr val="000000"/>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b="0" kern="1200" dirty="0" smtClean="0">
                          <a:solidFill>
                            <a:schemeClr val="tx1"/>
                          </a:solidFill>
                          <a:effectLst/>
                          <a:latin typeface="+mn-lt"/>
                          <a:ea typeface="SimSun" panose="02010600030101010101" pitchFamily="2" charset="-122"/>
                          <a:cs typeface="+mn-cs"/>
                        </a:rPr>
                        <a:t>SA#94 (Dec. 2021)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mn-lt"/>
                          <a:ea typeface="+mn-ea"/>
                          <a:cs typeface="+mn-cs"/>
                        </a:rPr>
                        <a:t>Ericsson</a:t>
                      </a:r>
                      <a:endParaRPr lang="sv-SE" sz="120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mn-lt"/>
                          <a:ea typeface="+mn-ea"/>
                          <a:cs typeface="+mn-cs"/>
                        </a:rPr>
                        <a:t>ONAP</a:t>
                      </a:r>
                      <a:endParaRPr lang="sv-SE" sz="120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mn-lt"/>
                          <a:ea typeface="+mn-ea"/>
                          <a:cs typeface="+mn-cs"/>
                        </a:rPr>
                        <a:t>YANG</a:t>
                      </a:r>
                      <a:endParaRPr lang="sv-SE" sz="120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r>
              <a:tr h="33825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smtClean="0">
                          <a:solidFill>
                            <a:schemeClr val="tx1"/>
                          </a:solidFill>
                          <a:effectLst/>
                          <a:latin typeface="+mn-lt"/>
                          <a:ea typeface="+mn-ea"/>
                          <a:cs typeface="+mn-cs"/>
                        </a:rPr>
                        <a:t>FS_CICDNS</a:t>
                      </a:r>
                      <a:endParaRPr lang="zh-CN" sz="120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smtClean="0">
                          <a:solidFill>
                            <a:srgbClr val="000000"/>
                          </a:solidFill>
                          <a:effectLst/>
                          <a:latin typeface="+mn-lt"/>
                          <a:ea typeface="+mn-ea"/>
                          <a:cs typeface="+mn-cs"/>
                        </a:rPr>
                        <a:t>continuous integration continuous delivery support for 3GPP NFs</a:t>
                      </a:r>
                      <a:endParaRPr lang="zh-CN" sz="1200"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dirty="0" smtClean="0">
                          <a:solidFill>
                            <a:srgbClr val="000000"/>
                          </a:solidFill>
                          <a:effectLst/>
                          <a:latin typeface="+mn-lt"/>
                          <a:ea typeface="+mn-ea"/>
                          <a:cs typeface="+mn-cs"/>
                        </a:rPr>
                        <a:t>0%-&gt;15%-&gt;30%-&gt;50%</a:t>
                      </a:r>
                      <a:endParaRPr lang="sv-SE" sz="1200" kern="1200" dirty="0">
                        <a:solidFill>
                          <a:srgbClr val="000000"/>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kern="1200" dirty="0" smtClean="0">
                          <a:solidFill>
                            <a:srgbClr val="000000"/>
                          </a:solidFill>
                          <a:effectLst/>
                          <a:latin typeface="+mn-lt"/>
                          <a:ea typeface="+mn-ea"/>
                          <a:cs typeface="+mn-cs"/>
                        </a:rPr>
                        <a:t>TR 28.819</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dirty="0" smtClean="0">
                          <a:solidFill>
                            <a:srgbClr val="000000"/>
                          </a:solidFill>
                          <a:effectLst/>
                          <a:latin typeface="+mn-lt"/>
                          <a:ea typeface="+mn-ea"/>
                          <a:cs typeface="+mn-cs"/>
                        </a:rPr>
                        <a:t>SP-210133</a:t>
                      </a:r>
                      <a:endParaRPr lang="sv-SE" sz="1200" kern="1200" dirty="0">
                        <a:solidFill>
                          <a:srgbClr val="000000"/>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b="0" kern="1200" dirty="0" smtClean="0">
                          <a:solidFill>
                            <a:schemeClr val="tx1"/>
                          </a:solidFill>
                          <a:effectLst/>
                          <a:latin typeface="+mn-lt"/>
                          <a:ea typeface="SimSun" panose="02010600030101010101" pitchFamily="2" charset="-122"/>
                          <a:cs typeface="+mn-cs"/>
                        </a:rPr>
                        <a:t>SA#94 (Dec. 2021)</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200" b="0" kern="1200" dirty="0">
                        <a:solidFill>
                          <a:schemeClr val="tx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mn-lt"/>
                          <a:ea typeface="SimSun" panose="02010600030101010101" pitchFamily="2" charset="-122"/>
                          <a:cs typeface="Arial" panose="020B0604020202020204" pitchFamily="34" charset="0"/>
                        </a:rPr>
                        <a:t>Lenovo, China Mobile</a:t>
                      </a: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mn-lt"/>
                          <a:ea typeface="SimSun" panose="02010600030101010101" pitchFamily="2" charset="-122"/>
                          <a:cs typeface="Arial" panose="020B0604020202020204" pitchFamily="34" charset="0"/>
                        </a:rPr>
                        <a:t>ETSI NFV</a:t>
                      </a: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413303">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b="1" dirty="0" err="1" smtClean="0">
                          <a:solidFill>
                            <a:schemeClr val="bg1">
                              <a:lumMod val="50000"/>
                            </a:schemeClr>
                          </a:solidFill>
                          <a:effectLst/>
                          <a:latin typeface="+mn-lt"/>
                          <a:ea typeface="+mn-ea"/>
                          <a:cs typeface="Arial" panose="020B0604020202020204" pitchFamily="34" charset="0"/>
                        </a:rPr>
                        <a:t>FS_eEDGE_Mgt</a:t>
                      </a:r>
                      <a:endParaRPr lang="zh-CN" altLang="zh-CN" sz="1200" b="1" dirty="0" smtClean="0">
                        <a:solidFill>
                          <a:schemeClr val="bg1">
                            <a:lumMod val="50000"/>
                          </a:schemeClr>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dirty="0" smtClean="0">
                          <a:solidFill>
                            <a:schemeClr val="bg1">
                              <a:lumMod val="50000"/>
                            </a:schemeClr>
                          </a:solidFill>
                          <a:effectLst/>
                          <a:latin typeface="+mn-lt"/>
                          <a:ea typeface="+mn-ea"/>
                          <a:cs typeface="Arial" panose="020B0604020202020204" pitchFamily="34" charset="0"/>
                        </a:rPr>
                        <a:t>Study on management aspects of edge computing</a:t>
                      </a:r>
                      <a:endParaRPr lang="zh-CN" sz="1200" dirty="0">
                        <a:solidFill>
                          <a:schemeClr val="bg1">
                            <a:lumMod val="50000"/>
                          </a:schemeClr>
                        </a:solidFill>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200" b="0" kern="1200" dirty="0" smtClean="0">
                          <a:solidFill>
                            <a:schemeClr val="bg1">
                              <a:lumMod val="50000"/>
                            </a:schemeClr>
                          </a:solidFill>
                          <a:effectLst/>
                          <a:latin typeface="+mn-lt"/>
                          <a:ea typeface="+mn-ea"/>
                          <a:cs typeface="Arial" panose="020B0604020202020204" pitchFamily="34" charset="0"/>
                        </a:rPr>
                        <a:t>75%-&gt;90%-&gt;100%</a:t>
                      </a:r>
                      <a:endParaRPr lang="sv-SE" sz="1200" kern="1200" dirty="0">
                        <a:solidFill>
                          <a:schemeClr val="bg1">
                            <a:lumMod val="50000"/>
                          </a:schemeClr>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kern="1200" dirty="0" smtClean="0">
                          <a:solidFill>
                            <a:schemeClr val="bg1">
                              <a:lumMod val="50000"/>
                            </a:schemeClr>
                          </a:solidFill>
                          <a:effectLst/>
                          <a:latin typeface="+mn-lt"/>
                          <a:ea typeface="+mn-ea"/>
                          <a:cs typeface="Arial" panose="020B0604020202020204" pitchFamily="34" charset="0"/>
                        </a:rPr>
                        <a:t>TR 28.814</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bg1">
                              <a:lumMod val="50000"/>
                            </a:schemeClr>
                          </a:solidFill>
                          <a:effectLst/>
                          <a:latin typeface="+mn-lt"/>
                          <a:ea typeface="SimSun" panose="02010600030101010101" pitchFamily="2" charset="-122"/>
                          <a:cs typeface="Arial" panose="020B0604020202020204" pitchFamily="34" charset="0"/>
                        </a:rPr>
                        <a:t>SP-200195</a:t>
                      </a:r>
                      <a:endParaRPr lang="sv-SE" sz="1200" kern="1200" dirty="0">
                        <a:solidFill>
                          <a:schemeClr val="bg1">
                            <a:lumMod val="50000"/>
                          </a:schemeClr>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200" b="0" kern="1200" dirty="0" smtClean="0">
                          <a:solidFill>
                            <a:schemeClr val="bg1">
                              <a:lumMod val="50000"/>
                            </a:schemeClr>
                          </a:solidFill>
                          <a:effectLst/>
                          <a:latin typeface="+mn-lt"/>
                          <a:ea typeface="+mn-ea"/>
                          <a:cs typeface="Arial" panose="020B0604020202020204" pitchFamily="34" charset="0"/>
                        </a:rPr>
                        <a:t>SA#93 (Sep. 2021)</a:t>
                      </a:r>
                      <a:endParaRPr lang="en-GB" altLang="zh-CN" sz="1200" b="0" kern="1200" dirty="0" smtClean="0">
                        <a:solidFill>
                          <a:schemeClr val="bg1">
                            <a:lumMod val="50000"/>
                          </a:schemeClr>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smtClean="0">
                          <a:solidFill>
                            <a:schemeClr val="bg1">
                              <a:lumMod val="50000"/>
                            </a:schemeClr>
                          </a:solidFill>
                          <a:effectLst/>
                          <a:latin typeface="+mn-lt"/>
                          <a:ea typeface="SimSun" panose="02010600030101010101" pitchFamily="2" charset="-122"/>
                          <a:cs typeface="Arial" panose="020B0604020202020204" pitchFamily="34" charset="0"/>
                        </a:rPr>
                        <a:t>Intel</a:t>
                      </a:r>
                      <a:endParaRPr lang="sv-SE" sz="1200" kern="1200" dirty="0">
                        <a:solidFill>
                          <a:schemeClr val="bg1">
                            <a:lumMod val="50000"/>
                          </a:schemeClr>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bg1">
                              <a:lumMod val="50000"/>
                            </a:schemeClr>
                          </a:solidFill>
                          <a:effectLst/>
                          <a:latin typeface="+mn-lt"/>
                          <a:ea typeface="SimSun" panose="02010600030101010101" pitchFamily="2" charset="-122"/>
                          <a:cs typeface="Arial" panose="020B0604020202020204" pitchFamily="34" charset="0"/>
                        </a:rPr>
                        <a:t>SA6</a:t>
                      </a:r>
                      <a:endParaRPr lang="sv-SE" sz="1200" kern="1200" dirty="0">
                        <a:solidFill>
                          <a:schemeClr val="bg1">
                            <a:lumMod val="50000"/>
                          </a:schemeClr>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bg1">
                              <a:lumMod val="50000"/>
                            </a:schemeClr>
                          </a:solidFill>
                          <a:effectLst/>
                          <a:latin typeface="+mn-lt"/>
                          <a:ea typeface="SimSun" panose="02010600030101010101" pitchFamily="2" charset="-122"/>
                          <a:cs typeface="Arial" panose="020B0604020202020204" pitchFamily="34" charset="0"/>
                        </a:rPr>
                        <a:t>edge</a:t>
                      </a:r>
                      <a:endParaRPr lang="sv-SE" sz="1200" kern="1200" dirty="0">
                        <a:solidFill>
                          <a:schemeClr val="bg1">
                            <a:lumMod val="50000"/>
                          </a:schemeClr>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r h="413303">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dirty="0" smtClean="0">
                          <a:solidFill>
                            <a:schemeClr val="tx1"/>
                          </a:solidFill>
                          <a:effectLst/>
                          <a:latin typeface="+mn-lt"/>
                          <a:ea typeface="+mn-ea"/>
                          <a:cs typeface="Arial" panose="020B0604020202020204" pitchFamily="34" charset="0"/>
                        </a:rPr>
                        <a:t>FS_MANS</a:t>
                      </a:r>
                      <a:endParaRPr lang="zh-CN" altLang="zh-CN" sz="1200" b="1" dirty="0" smtClean="0">
                        <a:solidFill>
                          <a:schemeClr val="tx1"/>
                        </a:solidFill>
                        <a:effectLst/>
                        <a:latin typeface="+mn-lt"/>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dirty="0" smtClean="0">
                          <a:effectLst/>
                          <a:latin typeface="+mn-lt"/>
                          <a:ea typeface="+mn-ea"/>
                          <a:cs typeface="Arial" panose="020B0604020202020204" pitchFamily="34" charset="0"/>
                        </a:rPr>
                        <a:t>Study on Management Aspects of 5G Network Sharing</a:t>
                      </a:r>
                      <a:endParaRPr lang="zh-CN" sz="1200" dirty="0">
                        <a:effectLst/>
                        <a:latin typeface="+mn-lt"/>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sz="1200" kern="1200" dirty="0" smtClean="0">
                          <a:solidFill>
                            <a:schemeClr val="dk1"/>
                          </a:solidFill>
                          <a:effectLst/>
                          <a:latin typeface="+mn-lt"/>
                          <a:ea typeface="SimSun" panose="02010600030101010101" pitchFamily="2" charset="-122"/>
                          <a:cs typeface="Arial" panose="020B0604020202020204" pitchFamily="34" charset="0"/>
                        </a:rPr>
                        <a:t>0%-&gt;5</a:t>
                      </a:r>
                      <a:r>
                        <a:rPr lang="en-US" altLang="zh-CN" sz="1200" kern="1200" dirty="0" smtClean="0">
                          <a:solidFill>
                            <a:schemeClr val="dk1"/>
                          </a:solidFill>
                          <a:effectLst/>
                          <a:latin typeface="+mn-lt"/>
                          <a:ea typeface="SimSun" panose="02010600030101010101" pitchFamily="2" charset="-122"/>
                          <a:cs typeface="Arial" panose="020B0604020202020204" pitchFamily="34" charset="0"/>
                        </a:rPr>
                        <a:t>%-&gt;90%</a:t>
                      </a: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kern="1200" dirty="0" smtClean="0">
                          <a:solidFill>
                            <a:schemeClr val="dk1"/>
                          </a:solidFill>
                          <a:effectLst/>
                          <a:latin typeface="+mn-lt"/>
                          <a:ea typeface="+mn-ea"/>
                          <a:cs typeface="Arial" panose="020B0604020202020204" pitchFamily="34" charset="0"/>
                        </a:rPr>
                        <a:t>TR 28.825</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mn-lt"/>
                          <a:ea typeface="SimSun" panose="02010600030101010101" pitchFamily="2" charset="-122"/>
                          <a:cs typeface="Arial" panose="020B0604020202020204" pitchFamily="34" charset="0"/>
                        </a:rPr>
                        <a:t>SP-210387</a:t>
                      </a: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200" b="0" kern="1200" dirty="0" smtClean="0">
                          <a:solidFill>
                            <a:schemeClr val="tx1"/>
                          </a:solidFill>
                          <a:effectLst/>
                          <a:latin typeface="+mn-lt"/>
                          <a:ea typeface="+mn-ea"/>
                          <a:cs typeface="Arial" panose="020B0604020202020204" pitchFamily="34" charset="0"/>
                        </a:rPr>
                        <a:t>SA#94(Dec2021)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mn-lt"/>
                          <a:ea typeface="SimSun" panose="02010600030101010101" pitchFamily="2" charset="-122"/>
                          <a:cs typeface="Arial" panose="020B0604020202020204" pitchFamily="34" charset="0"/>
                        </a:rPr>
                        <a:t>China Unicom</a:t>
                      </a: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smtClean="0">
                          <a:solidFill>
                            <a:schemeClr val="dk1"/>
                          </a:solidFill>
                          <a:effectLst/>
                          <a:latin typeface="+mn-lt"/>
                          <a:ea typeface="SimSun" panose="02010600030101010101" pitchFamily="2" charset="-122"/>
                          <a:cs typeface="Arial" panose="020B0604020202020204" pitchFamily="34" charset="0"/>
                        </a:rPr>
                        <a:t>RAN3</a:t>
                      </a: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kern="1200" dirty="0">
                        <a:solidFill>
                          <a:schemeClr val="dk1"/>
                        </a:solidFill>
                        <a:effectLst/>
                        <a:latin typeface="+mn-lt"/>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r>
            </a:tbl>
          </a:graphicData>
        </a:graphic>
      </p:graphicFrame>
      <p:sp>
        <p:nvSpPr>
          <p:cNvPr id="5" name="Title 1"/>
          <p:cNvSpPr txBox="1">
            <a:spLocks/>
          </p:cNvSpPr>
          <p:nvPr/>
        </p:nvSpPr>
        <p:spPr>
          <a:xfrm>
            <a:off x="0" y="4603"/>
            <a:ext cx="1034477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smtClean="0"/>
              <a:t>Rel-17 SI FS_EE5G/</a:t>
            </a:r>
            <a:r>
              <a:rPr lang="en-GB" altLang="zh-CN" sz="2800" dirty="0" smtClean="0"/>
              <a:t>FS_YANG/FS_CICDNS/</a:t>
            </a:r>
            <a:r>
              <a:rPr lang="en-GB" altLang="zh-CN" sz="2800" dirty="0" err="1" smtClean="0"/>
              <a:t>FS_eEDGE_Mgt</a:t>
            </a:r>
            <a:r>
              <a:rPr lang="en-GB" altLang="zh-CN" sz="2800" dirty="0" smtClean="0"/>
              <a:t>/FS_MANS</a:t>
            </a:r>
            <a:endParaRPr lang="en-GB" altLang="zh-CN" sz="2800" dirty="0"/>
          </a:p>
          <a:p>
            <a:endParaRPr lang="en-GB" altLang="zh-CN" sz="2800" dirty="0"/>
          </a:p>
        </p:txBody>
      </p:sp>
      <p:sp>
        <p:nvSpPr>
          <p:cNvPr id="4" name="矩形 3"/>
          <p:cNvSpPr/>
          <p:nvPr/>
        </p:nvSpPr>
        <p:spPr>
          <a:xfrm>
            <a:off x="6785850" y="3429882"/>
            <a:ext cx="4751196" cy="2031325"/>
          </a:xfrm>
          <a:prstGeom prst="rect">
            <a:avLst/>
          </a:prstGeom>
        </p:spPr>
        <p:txBody>
          <a:bodyPr wrap="square">
            <a:spAutoFit/>
          </a:bodyPr>
          <a:lstStyle/>
          <a:p>
            <a:pPr defTabSz="1219170" eaLnBrk="1" fontAlgn="auto" hangingPunct="1">
              <a:spcBef>
                <a:spcPts val="0"/>
              </a:spcBef>
              <a:spcAft>
                <a:spcPts val="0"/>
              </a:spcAft>
              <a:defRPr/>
            </a:pPr>
            <a:endParaRPr lang="en-US" altLang="zh-CN" sz="1400" b="1" dirty="0" smtClean="0">
              <a:latin typeface="Calibri" pitchFamily="34" charset="0"/>
              <a:cs typeface="Arial" charset="0"/>
            </a:endParaRPr>
          </a:p>
          <a:p>
            <a:pPr defTabSz="1219170" eaLnBrk="1" fontAlgn="auto" hangingPunct="1">
              <a:spcBef>
                <a:spcPts val="0"/>
              </a:spcBef>
              <a:spcAft>
                <a:spcPts val="0"/>
              </a:spcAft>
              <a:defRPr/>
            </a:pPr>
            <a:r>
              <a:rPr lang="en-US" altLang="zh-CN" sz="1400" b="1" dirty="0" smtClean="0">
                <a:latin typeface="Calibri" pitchFamily="34" charset="0"/>
                <a:cs typeface="Arial" charset="0"/>
              </a:rPr>
              <a:t>FS_CICDNS:</a:t>
            </a:r>
            <a:endParaRPr lang="en-US" altLang="zh-CN" sz="1400" dirty="0">
              <a:latin typeface="Calibri" pitchFamily="34" charset="0"/>
              <a:cs typeface="Arial" charset="0"/>
            </a:endParaRPr>
          </a:p>
          <a:p>
            <a:pPr defTabSz="1219170" eaLnBrk="1" fontAlgn="auto" hangingPunct="1">
              <a:spcBef>
                <a:spcPts val="0"/>
              </a:spcBef>
              <a:spcAft>
                <a:spcPts val="0"/>
              </a:spcAft>
              <a:defRPr/>
            </a:pPr>
            <a:r>
              <a:rPr lang="en-US" sz="1400" dirty="0">
                <a:latin typeface="Calibri" pitchFamily="34" charset="0"/>
                <a:cs typeface="Arial" charset="0"/>
              </a:rPr>
              <a:t>Some new user scenarios and initial set of solutions were agreed at this meeting. Finalization of the remaining solutions is expected in the coming meeting. </a:t>
            </a:r>
            <a:endParaRPr lang="en-US" sz="1400" dirty="0" smtClean="0">
              <a:latin typeface="Calibri" pitchFamily="34" charset="0"/>
              <a:cs typeface="Arial" charset="0"/>
            </a:endParaRPr>
          </a:p>
          <a:p>
            <a:pPr defTabSz="1219170" eaLnBrk="1" fontAlgn="auto" hangingPunct="1">
              <a:spcBef>
                <a:spcPts val="0"/>
              </a:spcBef>
              <a:spcAft>
                <a:spcPts val="0"/>
              </a:spcAft>
              <a:defRPr/>
            </a:pPr>
            <a:endParaRPr lang="en-US" sz="1400"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sz="1400" b="1" dirty="0" smtClean="0">
                <a:solidFill>
                  <a:prstClr val="black"/>
                </a:solidFill>
                <a:latin typeface="Calibri" pitchFamily="34" charset="0"/>
                <a:cs typeface="Arial" charset="0"/>
              </a:rPr>
              <a:t>FS_MANS: </a:t>
            </a:r>
            <a:r>
              <a:rPr lang="en-US" altLang="zh-CN" sz="1400" dirty="0">
                <a:solidFill>
                  <a:prstClr val="black"/>
                </a:solidFill>
                <a:latin typeface="Calibri" pitchFamily="34" charset="0"/>
                <a:cs typeface="Arial" charset="0"/>
              </a:rPr>
              <a:t>four </a:t>
            </a:r>
            <a:r>
              <a:rPr lang="en-US" altLang="zh-CN" sz="1400" dirty="0" err="1">
                <a:solidFill>
                  <a:prstClr val="black"/>
                </a:solidFill>
                <a:latin typeface="Calibri" pitchFamily="34" charset="0"/>
                <a:cs typeface="Arial" charset="0"/>
              </a:rPr>
              <a:t>pCRs</a:t>
            </a:r>
            <a:r>
              <a:rPr lang="en-US" altLang="zh-CN" sz="1400" dirty="0">
                <a:solidFill>
                  <a:prstClr val="black"/>
                </a:solidFill>
                <a:latin typeface="Calibri" pitchFamily="34" charset="0"/>
                <a:cs typeface="Arial" charset="0"/>
              </a:rPr>
              <a:t> for TR 28.825 Add scenarios, requirements and potential solutions for NRM enhancement to support 5G MOCN network sharing.</a:t>
            </a:r>
          </a:p>
        </p:txBody>
      </p:sp>
      <p:sp>
        <p:nvSpPr>
          <p:cNvPr id="3" name="矩形 2"/>
          <p:cNvSpPr/>
          <p:nvPr/>
        </p:nvSpPr>
        <p:spPr>
          <a:xfrm>
            <a:off x="230455" y="3645326"/>
            <a:ext cx="5693393" cy="1600438"/>
          </a:xfrm>
          <a:prstGeom prst="rect">
            <a:avLst/>
          </a:prstGeom>
        </p:spPr>
        <p:txBody>
          <a:bodyPr wrap="square">
            <a:spAutoFit/>
          </a:bodyPr>
          <a:lstStyle/>
          <a:p>
            <a:pPr defTabSz="1219170" eaLnBrk="1" fontAlgn="auto" hangingPunct="1">
              <a:spcBef>
                <a:spcPts val="0"/>
              </a:spcBef>
              <a:spcAft>
                <a:spcPts val="0"/>
              </a:spcAft>
              <a:defRPr/>
            </a:pPr>
            <a:r>
              <a:rPr lang="en-US" altLang="zh-CN" sz="1400" b="1" dirty="0" smtClean="0">
                <a:solidFill>
                  <a:prstClr val="black"/>
                </a:solidFill>
                <a:latin typeface="Calibri" pitchFamily="34" charset="0"/>
                <a:cs typeface="Arial" charset="0"/>
              </a:rPr>
              <a:t>FS_EE5G</a:t>
            </a:r>
            <a:r>
              <a:rPr lang="en-US" altLang="zh-CN" sz="1400" b="1" dirty="0">
                <a:solidFill>
                  <a:prstClr val="black"/>
                </a:solidFill>
                <a:latin typeface="Calibri" pitchFamily="34" charset="0"/>
                <a:cs typeface="Arial" charset="0"/>
              </a:rPr>
              <a:t>: </a:t>
            </a:r>
            <a:r>
              <a:rPr lang="en-US" altLang="zh-CN" sz="1400" dirty="0">
                <a:solidFill>
                  <a:prstClr val="black"/>
                </a:solidFill>
                <a:latin typeface="Calibri" pitchFamily="34" charset="0"/>
                <a:cs typeface="Arial" charset="0"/>
              </a:rPr>
              <a:t>the following </a:t>
            </a:r>
            <a:r>
              <a:rPr lang="en-US" altLang="zh-CN" sz="1400" dirty="0" err="1">
                <a:solidFill>
                  <a:prstClr val="black"/>
                </a:solidFill>
                <a:latin typeface="Calibri" pitchFamily="34" charset="0"/>
                <a:cs typeface="Arial" charset="0"/>
              </a:rPr>
              <a:t>pCRs</a:t>
            </a:r>
            <a:r>
              <a:rPr lang="en-US" altLang="zh-CN" sz="1400" dirty="0">
                <a:solidFill>
                  <a:prstClr val="black"/>
                </a:solidFill>
                <a:latin typeface="Calibri" pitchFamily="34" charset="0"/>
                <a:cs typeface="Arial" charset="0"/>
              </a:rPr>
              <a:t> have been approved: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smtClean="0">
                <a:solidFill>
                  <a:prstClr val="black"/>
                </a:solidFill>
                <a:latin typeface="Calibri" pitchFamily="34" charset="0"/>
                <a:cs typeface="Arial" charset="0"/>
              </a:rPr>
              <a:t>Several </a:t>
            </a:r>
            <a:r>
              <a:rPr lang="en-US" altLang="zh-CN" sz="1400" dirty="0">
                <a:solidFill>
                  <a:prstClr val="black"/>
                </a:solidFill>
                <a:latin typeface="Calibri" pitchFamily="34" charset="0"/>
                <a:cs typeface="Arial" charset="0"/>
              </a:rPr>
              <a:t>key issues have been concluded</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smtClean="0">
                <a:solidFill>
                  <a:prstClr val="black"/>
                </a:solidFill>
                <a:latin typeface="Calibri" pitchFamily="34" charset="0"/>
                <a:cs typeface="Arial" charset="0"/>
              </a:rPr>
              <a:t>A </a:t>
            </a:r>
            <a:r>
              <a:rPr lang="en-US" altLang="zh-CN" sz="1400" dirty="0">
                <a:solidFill>
                  <a:prstClr val="black"/>
                </a:solidFill>
                <a:latin typeface="Calibri" pitchFamily="34" charset="0"/>
                <a:cs typeface="Arial" charset="0"/>
              </a:rPr>
              <a:t>potential solution for area based energy efficiency improvement has been introduced</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err="1" smtClean="0">
                <a:solidFill>
                  <a:prstClr val="black"/>
                </a:solidFill>
                <a:latin typeface="Calibri" pitchFamily="34" charset="0"/>
                <a:cs typeface="Arial" charset="0"/>
              </a:rPr>
              <a:t>Edithelp</a:t>
            </a:r>
            <a:r>
              <a:rPr lang="en-US" altLang="zh-CN" sz="1400" dirty="0" smtClean="0">
                <a:solidFill>
                  <a:prstClr val="black"/>
                </a:solidFill>
                <a:latin typeface="Calibri" pitchFamily="34" charset="0"/>
                <a:cs typeface="Arial" charset="0"/>
              </a:rPr>
              <a:t> </a:t>
            </a:r>
            <a:r>
              <a:rPr lang="en-US" altLang="zh-CN" sz="1400" dirty="0">
                <a:solidFill>
                  <a:prstClr val="black"/>
                </a:solidFill>
                <a:latin typeface="Calibri" pitchFamily="34" charset="0"/>
                <a:cs typeface="Arial" charset="0"/>
              </a:rPr>
              <a:t>comments have been addressed</a:t>
            </a:r>
          </a:p>
          <a:p>
            <a:pPr defTabSz="1219170" eaLnBrk="1" fontAlgn="auto" hangingPunct="1">
              <a:spcBef>
                <a:spcPts val="0"/>
              </a:spcBef>
              <a:spcAft>
                <a:spcPts val="0"/>
              </a:spcAft>
              <a:defRPr/>
            </a:pPr>
            <a:endParaRPr lang="en-US" altLang="zh-CN" sz="1400" b="1" dirty="0" smtClean="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400" b="1" dirty="0">
                <a:latin typeface="Calibri" pitchFamily="34" charset="0"/>
                <a:cs typeface="Arial" charset="0"/>
              </a:rPr>
              <a:t>FS_YANG: </a:t>
            </a:r>
            <a:r>
              <a:rPr lang="en-US" altLang="zh-CN" sz="1400" dirty="0">
                <a:latin typeface="Calibri" pitchFamily="34" charset="0"/>
                <a:cs typeface="Arial" charset="0"/>
              </a:rPr>
              <a:t>No progress for FS_YANG this meeting</a:t>
            </a:r>
            <a:r>
              <a:rPr lang="en-US" altLang="zh-CN" sz="1400" dirty="0" smtClean="0">
                <a:latin typeface="Calibri" pitchFamily="34" charset="0"/>
                <a:cs typeface="Arial" charset="0"/>
              </a:rPr>
              <a:t>.</a:t>
            </a:r>
            <a:endParaRPr lang="en-US" altLang="zh-CN" sz="1400" b="1" dirty="0" smtClean="0">
              <a:solidFill>
                <a:prstClr val="black"/>
              </a:solidFill>
              <a:latin typeface="Calibri" pitchFamily="34" charset="0"/>
              <a:cs typeface="Arial" charset="0"/>
            </a:endParaRPr>
          </a:p>
        </p:txBody>
      </p:sp>
    </p:spTree>
    <p:extLst>
      <p:ext uri="{BB962C8B-B14F-4D97-AF65-F5344CB8AC3E}">
        <p14:creationId xmlns:p14="http://schemas.microsoft.com/office/powerpoint/2010/main" val="15727833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60840" y="2963998"/>
            <a:ext cx="1168182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347504683"/>
              </p:ext>
            </p:extLst>
          </p:nvPr>
        </p:nvGraphicFramePr>
        <p:xfrm>
          <a:off x="260839" y="740236"/>
          <a:ext cx="11681825" cy="2223762"/>
        </p:xfrm>
        <a:graphic>
          <a:graphicData uri="http://schemas.openxmlformats.org/drawingml/2006/table">
            <a:tbl>
              <a:tblPr firstRow="1" bandRow="1">
                <a:tableStyleId>{5C22544A-7EE6-4342-B048-85BDC9FD1C3A}</a:tableStyleId>
              </a:tblPr>
              <a:tblGrid>
                <a:gridCol w="788313"/>
                <a:gridCol w="1989323"/>
                <a:gridCol w="1464967"/>
                <a:gridCol w="2174243"/>
                <a:gridCol w="1007795"/>
                <a:gridCol w="1461649"/>
                <a:gridCol w="771207"/>
                <a:gridCol w="1153299"/>
                <a:gridCol w="871029"/>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mn-lt"/>
                        </a:rPr>
                        <a:t>Completion</a:t>
                      </a:r>
                      <a:r>
                        <a:rPr lang="sv-SE" sz="1200" dirty="0">
                          <a:latin typeface="+mn-lt"/>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mn-lt"/>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mn-lt"/>
                        </a:rPr>
                        <a:t>Tdoc</a:t>
                      </a:r>
                      <a:r>
                        <a:rPr lang="en-US" altLang="zh-CN" sz="1200" dirty="0">
                          <a:latin typeface="+mn-lt"/>
                        </a:rPr>
                        <a:t> reference</a:t>
                      </a:r>
                      <a:endParaRPr lang="sv-SE" sz="1200" dirty="0">
                        <a:latin typeface="+mn-lt"/>
                      </a:endParaRPr>
                    </a:p>
                  </a:txBody>
                  <a:tcPr anchor="ctr">
                    <a:solidFill>
                      <a:srgbClr val="92D050"/>
                    </a:solidFill>
                  </a:tcPr>
                </a:tc>
                <a:tc>
                  <a:txBody>
                    <a:bodyPr/>
                    <a:lstStyle/>
                    <a:p>
                      <a:pPr algn="ctr"/>
                      <a:r>
                        <a:rPr lang="sv-SE" sz="1200" dirty="0">
                          <a:latin typeface="+mn-lt"/>
                        </a:rPr>
                        <a:t>Target date</a:t>
                      </a:r>
                    </a:p>
                  </a:txBody>
                  <a:tcPr anchor="ctr">
                    <a:solidFill>
                      <a:srgbClr val="92D050"/>
                    </a:solidFill>
                  </a:tcPr>
                </a:tc>
                <a:tc>
                  <a:txBody>
                    <a:bodyPr/>
                    <a:lstStyle/>
                    <a:p>
                      <a:pPr algn="ctr"/>
                      <a:r>
                        <a:rPr lang="sv-SE" sz="1200" dirty="0">
                          <a:latin typeface="+mn-lt"/>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mn-lt"/>
                        </a:rPr>
                        <a:t>Related</a:t>
                      </a:r>
                      <a:r>
                        <a:rPr lang="sv-SE" altLang="zh-CN" sz="1200" baseline="0" dirty="0">
                          <a:latin typeface="+mn-lt"/>
                        </a:rPr>
                        <a:t> groups</a:t>
                      </a:r>
                      <a:endParaRPr lang="sv-SE" sz="1200" dirty="0">
                        <a:latin typeface="+mn-lt"/>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mn-lt"/>
                        </a:rPr>
                        <a:t>Related</a:t>
                      </a:r>
                      <a:r>
                        <a:rPr lang="sv-SE" sz="1200" baseline="0" dirty="0">
                          <a:latin typeface="+mn-lt"/>
                        </a:rPr>
                        <a:t> </a:t>
                      </a:r>
                      <a:r>
                        <a:rPr lang="en-US" altLang="zh-CN" sz="1200" dirty="0">
                          <a:latin typeface="+mn-lt"/>
                        </a:rPr>
                        <a:t>topic</a:t>
                      </a:r>
                      <a:endParaRPr lang="sv-SE" sz="1200" dirty="0">
                        <a:latin typeface="+mn-lt"/>
                      </a:endParaRPr>
                    </a:p>
                  </a:txBody>
                  <a:tcPr anchor="ctr">
                    <a:solidFill>
                      <a:srgbClr val="92D050"/>
                    </a:solidFill>
                  </a:tcPr>
                </a:tc>
              </a:tr>
              <a:tr h="407031">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b="1" dirty="0" smtClean="0">
                          <a:solidFill>
                            <a:schemeClr val="tx1"/>
                          </a:solidFill>
                          <a:effectLst/>
                          <a:latin typeface="+mn-lt"/>
                          <a:ea typeface="+mn-ea"/>
                        </a:rPr>
                        <a:t>FS_NSMEN</a:t>
                      </a:r>
                      <a:endParaRPr lang="zh-CN" altLang="zh-CN" sz="1600" b="1" dirty="0" smtClean="0">
                        <a:solidFill>
                          <a:schemeClr val="tx1"/>
                        </a:solidFill>
                        <a:effectLst/>
                        <a:latin typeface="+mn-lt"/>
                        <a:ea typeface="+mn-ea"/>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dirty="0" smtClean="0">
                          <a:solidFill>
                            <a:srgbClr val="000000"/>
                          </a:solidFill>
                          <a:effectLst/>
                          <a:latin typeface="+mn-lt"/>
                          <a:ea typeface="+mn-ea"/>
                        </a:rPr>
                        <a:t>Study on network slice management enhancements </a:t>
                      </a:r>
                      <a:endParaRPr lang="zh-CN" altLang="zh-CN" sz="1600" dirty="0" smtClean="0">
                        <a:effectLst/>
                        <a:latin typeface="+mn-lt"/>
                        <a:ea typeface="+mn-ea"/>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smtClean="0">
                          <a:solidFill>
                            <a:schemeClr val="tx1"/>
                          </a:solidFill>
                          <a:effectLst/>
                          <a:latin typeface="+mn-lt"/>
                          <a:ea typeface="+mn-ea"/>
                          <a:cs typeface="Arial" panose="020B0604020202020204" pitchFamily="34" charset="0"/>
                        </a:rPr>
                        <a:t>80%-&gt;90%-&gt;95%</a:t>
                      </a:r>
                      <a:endParaRPr lang="sv-SE" altLang="zh-CN" sz="1050" b="0" kern="1200" dirty="0" smtClean="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mn-cs"/>
                        </a:rPr>
                        <a:t>TR 28.811</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mn-cs"/>
                        </a:rPr>
                        <a:t>SP-191192</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tx1"/>
                          </a:solidFill>
                          <a:effectLst/>
                          <a:latin typeface="+mn-lt"/>
                          <a:ea typeface="SimSun" panose="02010600030101010101" pitchFamily="2" charset="-122"/>
                          <a:cs typeface="+mn-cs"/>
                        </a:rPr>
                        <a:t>SA#94 (Dec. 2021)</a:t>
                      </a:r>
                      <a:endParaRPr lang="sv-SE" altLang="zh-CN" sz="1050" b="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mn-cs"/>
                        </a:rPr>
                        <a:t>Huawei, Nokia</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tx1"/>
                          </a:solidFill>
                          <a:effectLst/>
                          <a:latin typeface="+mn-lt"/>
                          <a:ea typeface="+mn-ea"/>
                          <a:cs typeface="Arial" panose="020B0604020202020204" pitchFamily="34" charset="0"/>
                        </a:rPr>
                        <a:t>SA2/RAN3</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mn-cs"/>
                        </a:rPr>
                        <a:t>SLA</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r>
              <a:tr h="40703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err="1" smtClean="0">
                          <a:solidFill>
                            <a:schemeClr val="tx1"/>
                          </a:solidFill>
                          <a:effectLst/>
                          <a:latin typeface="+mn-lt"/>
                          <a:ea typeface="+mn-ea"/>
                          <a:cs typeface="+mn-cs"/>
                        </a:rPr>
                        <a:t>FS_eSBMA</a:t>
                      </a:r>
                      <a:endParaRPr lang="zh-CN" altLang="zh-CN" sz="1200" b="1" kern="1200" dirty="0" smtClean="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smtClean="0">
                          <a:solidFill>
                            <a:srgbClr val="000000"/>
                          </a:solidFill>
                          <a:effectLst/>
                          <a:latin typeface="+mn-lt"/>
                          <a:ea typeface="+mn-ea"/>
                          <a:cs typeface="+mn-cs"/>
                        </a:rPr>
                        <a:t>Enhancement of service based management architecture </a:t>
                      </a:r>
                      <a:endParaRPr lang="zh-CN" altLang="zh-CN" sz="1200" kern="1200" dirty="0" smtClean="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smtClean="0">
                          <a:solidFill>
                            <a:schemeClr val="tx1"/>
                          </a:solidFill>
                          <a:effectLst/>
                          <a:latin typeface="+mn-lt"/>
                          <a:ea typeface="+mn-ea"/>
                          <a:cs typeface="Arial" panose="020B0604020202020204" pitchFamily="34" charset="0"/>
                        </a:rPr>
                        <a:t>10%-&gt;15%-&gt;35%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mn-cs"/>
                        </a:rPr>
                        <a:t>TR 28.925</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SimSun" panose="02010600030101010101" pitchFamily="2" charset="-122"/>
                          <a:cs typeface="+mn-cs"/>
                        </a:rPr>
                        <a:t>SP-210136</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dirty="0" smtClean="0">
                          <a:solidFill>
                            <a:schemeClr val="tx1"/>
                          </a:solidFill>
                          <a:effectLst/>
                          <a:latin typeface="+mn-lt"/>
                          <a:ea typeface="+mn-ea"/>
                          <a:cs typeface="Arial" panose="020B0604020202020204" pitchFamily="34" charset="0"/>
                        </a:rPr>
                        <a:t>SA#94 (Dec. 2021)</a:t>
                      </a:r>
                      <a:endParaRPr lang="sv-SE" altLang="zh-CN" sz="1050" b="0" kern="1200" dirty="0" smtClean="0">
                        <a:solidFill>
                          <a:schemeClr val="dk1"/>
                        </a:solidFill>
                        <a:effectLst/>
                        <a:latin typeface="+mn-lt"/>
                        <a:ea typeface="SimSun" panose="02010600030101010101" pitchFamily="2" charset="-122"/>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b="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mn-cs"/>
                        </a:rPr>
                        <a:t>Huawei, Ericsson</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mn-cs"/>
                        </a:rPr>
                        <a:t>ETSI ZSM</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mn-ea"/>
                          <a:cs typeface="+mn-cs"/>
                        </a:rPr>
                        <a:t>architecture</a:t>
                      </a:r>
                      <a:endParaRPr lang="sv-SE" sz="1050" kern="1200" dirty="0">
                        <a:solidFill>
                          <a:schemeClr val="dk1"/>
                        </a:solidFill>
                        <a:effectLst/>
                        <a:latin typeface="+mn-lt"/>
                        <a:ea typeface="+mn-ea"/>
                        <a:cs typeface="+mn-cs"/>
                      </a:endParaRPr>
                    </a:p>
                  </a:txBody>
                  <a:tcPr marL="68580" marR="68580" marT="0" marB="0" anchor="ctr">
                    <a:solidFill>
                      <a:schemeClr val="tx2">
                        <a:lumMod val="20000"/>
                        <a:lumOff val="80000"/>
                      </a:schemeClr>
                    </a:solidFill>
                  </a:tcPr>
                </a:tc>
              </a:tr>
              <a:tr h="25197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200" b="1" kern="1200" dirty="0">
                          <a:solidFill>
                            <a:schemeClr val="bg1">
                              <a:lumMod val="50000"/>
                            </a:schemeClr>
                          </a:solidFill>
                          <a:effectLst/>
                          <a:latin typeface="+mn-lt"/>
                          <a:ea typeface="+mn-ea"/>
                          <a:cs typeface="+mn-cs"/>
                        </a:rPr>
                        <a:t>FS_MNSAC</a:t>
                      </a:r>
                      <a:endParaRPr lang="zh-CN" sz="1200" b="1" kern="1200" dirty="0">
                        <a:solidFill>
                          <a:schemeClr val="bg1">
                            <a:lumMod val="50000"/>
                          </a:schemeClr>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200" kern="1200" dirty="0">
                          <a:solidFill>
                            <a:schemeClr val="bg1">
                              <a:lumMod val="50000"/>
                            </a:schemeClr>
                          </a:solidFill>
                          <a:effectLst/>
                          <a:latin typeface="+mn-lt"/>
                          <a:ea typeface="+mn-ea"/>
                          <a:cs typeface="+mn-cs"/>
                        </a:rPr>
                        <a:t>Study on access control for management service</a:t>
                      </a:r>
                      <a:endParaRPr lang="zh-CN" sz="1200" kern="1200" dirty="0">
                        <a:solidFill>
                          <a:schemeClr val="bg1">
                            <a:lumMod val="50000"/>
                          </a:schemeClr>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smtClean="0">
                          <a:solidFill>
                            <a:schemeClr val="bg1">
                              <a:lumMod val="50000"/>
                            </a:schemeClr>
                          </a:solidFill>
                          <a:effectLst/>
                          <a:latin typeface="+mn-lt"/>
                          <a:ea typeface="+mn-ea"/>
                          <a:cs typeface="Arial" panose="020B0604020202020204" pitchFamily="34" charset="0"/>
                        </a:rPr>
                        <a:t>35%-&gt;</a:t>
                      </a:r>
                      <a:r>
                        <a:rPr lang="en-US" altLang="zh-CN" sz="1050" b="0" kern="1200" baseline="0" dirty="0" smtClean="0">
                          <a:solidFill>
                            <a:schemeClr val="bg1">
                              <a:lumMod val="50000"/>
                            </a:schemeClr>
                          </a:solidFill>
                          <a:effectLst/>
                          <a:latin typeface="+mn-lt"/>
                          <a:ea typeface="+mn-ea"/>
                          <a:cs typeface="Arial" panose="020B0604020202020204" pitchFamily="34" charset="0"/>
                        </a:rPr>
                        <a:t>80%-&gt;100%</a:t>
                      </a:r>
                      <a:endParaRPr lang="sv-SE" sz="1050" kern="1200" dirty="0">
                        <a:solidFill>
                          <a:schemeClr val="bg1">
                            <a:lumMod val="50000"/>
                          </a:schemeClr>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bg1">
                              <a:lumMod val="50000"/>
                            </a:schemeClr>
                          </a:solidFill>
                          <a:effectLst/>
                          <a:latin typeface="+mn-lt"/>
                          <a:ea typeface="SimSun" panose="02010600030101010101" pitchFamily="2" charset="-122"/>
                          <a:cs typeface="+mn-cs"/>
                        </a:rPr>
                        <a:t>TR 28.817</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bg1">
                              <a:lumMod val="50000"/>
                            </a:schemeClr>
                          </a:solidFill>
                          <a:effectLst/>
                          <a:latin typeface="+mn-lt"/>
                          <a:ea typeface="SimSun" panose="02010600030101010101" pitchFamily="2" charset="-122"/>
                          <a:cs typeface="+mn-cs"/>
                        </a:rPr>
                        <a:t>SP-200853</a:t>
                      </a:r>
                      <a:endParaRPr lang="sv-SE" sz="1050" kern="1200" dirty="0">
                        <a:solidFill>
                          <a:schemeClr val="bg1">
                            <a:lumMod val="50000"/>
                          </a:schemeClr>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dirty="0" smtClean="0">
                          <a:solidFill>
                            <a:schemeClr val="bg1">
                              <a:lumMod val="50000"/>
                            </a:schemeClr>
                          </a:solidFill>
                          <a:effectLst/>
                          <a:latin typeface="+mn-lt"/>
                          <a:ea typeface="+mn-ea"/>
                          <a:cs typeface="Arial" panose="020B0604020202020204" pitchFamily="34" charset="0"/>
                        </a:rPr>
                        <a:t>SA#93 (Sep. 2021)</a:t>
                      </a:r>
                      <a:endParaRPr lang="en-GB" altLang="zh-CN" sz="1050" b="0" kern="1200" dirty="0" smtClean="0">
                        <a:solidFill>
                          <a:schemeClr val="bg1">
                            <a:lumMod val="50000"/>
                          </a:schemeClr>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bg1">
                              <a:lumMod val="50000"/>
                            </a:schemeClr>
                          </a:solidFill>
                          <a:effectLst/>
                          <a:latin typeface="+mn-lt"/>
                          <a:ea typeface="SimSun" panose="02010600030101010101" pitchFamily="2" charset="-122"/>
                          <a:cs typeface="+mn-cs"/>
                        </a:rPr>
                        <a:t>Nokia</a:t>
                      </a:r>
                      <a:endParaRPr lang="sv-SE" sz="1050" kern="1200" dirty="0">
                        <a:solidFill>
                          <a:schemeClr val="bg1">
                            <a:lumMod val="50000"/>
                          </a:schemeClr>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bg1">
                              <a:lumMod val="50000"/>
                            </a:schemeClr>
                          </a:solidFill>
                          <a:effectLst/>
                          <a:latin typeface="+mn-lt"/>
                          <a:ea typeface="SimSun" panose="02010600030101010101" pitchFamily="2" charset="-122"/>
                          <a:cs typeface="+mn-cs"/>
                        </a:rPr>
                        <a:t>SA3</a:t>
                      </a:r>
                      <a:endParaRPr lang="sv-SE" sz="1050" kern="1200" dirty="0">
                        <a:solidFill>
                          <a:schemeClr val="bg1">
                            <a:lumMod val="50000"/>
                          </a:schemeClr>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bg1">
                              <a:lumMod val="50000"/>
                            </a:schemeClr>
                          </a:solidFill>
                          <a:effectLst/>
                          <a:latin typeface="+mn-lt"/>
                          <a:ea typeface="SimSun" panose="02010600030101010101" pitchFamily="2" charset="-122"/>
                          <a:cs typeface="+mn-cs"/>
                        </a:rPr>
                        <a:t>security</a:t>
                      </a:r>
                      <a:endParaRPr lang="sv-SE" sz="1050" kern="1200" dirty="0">
                        <a:solidFill>
                          <a:schemeClr val="bg1">
                            <a:lumMod val="50000"/>
                          </a:schemeClr>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r>
              <a:tr h="25197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smtClean="0">
                          <a:solidFill>
                            <a:schemeClr val="tx1"/>
                          </a:solidFill>
                          <a:effectLst/>
                          <a:latin typeface="+mn-lt"/>
                          <a:ea typeface="+mn-ea"/>
                          <a:cs typeface="+mn-cs"/>
                        </a:rPr>
                        <a:t>FS_NSCE</a:t>
                      </a: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1200" b="1" kern="1200" dirty="0">
                        <a:solidFill>
                          <a:schemeClr val="tx1"/>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smtClean="0">
                          <a:solidFill>
                            <a:srgbClr val="000000"/>
                          </a:solidFill>
                          <a:effectLst/>
                          <a:latin typeface="+mn-lt"/>
                          <a:ea typeface="+mn-ea"/>
                          <a:cs typeface="+mn-cs"/>
                        </a:rPr>
                        <a:t>Study on network slice management capability exposure</a:t>
                      </a:r>
                      <a:endParaRPr lang="zh-CN" sz="1200" kern="1200" dirty="0">
                        <a:solidFill>
                          <a:srgbClr val="000000"/>
                        </a:solidFill>
                        <a:effectLst/>
                        <a:latin typeface="+mn-lt"/>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sz="1050" kern="1200" dirty="0" smtClean="0">
                          <a:solidFill>
                            <a:schemeClr val="dk1"/>
                          </a:solidFill>
                          <a:effectLst/>
                          <a:latin typeface="+mn-lt"/>
                          <a:ea typeface="SimSun" panose="02010600030101010101" pitchFamily="2" charset="-122"/>
                          <a:cs typeface="+mn-cs"/>
                        </a:rPr>
                        <a:t>5%-&gt;25%</a:t>
                      </a:r>
                      <a:r>
                        <a:rPr lang="sv-SE" altLang="zh-CN" sz="1050" kern="1200" dirty="0" smtClean="0">
                          <a:solidFill>
                            <a:schemeClr val="dk1"/>
                          </a:solidFill>
                          <a:effectLst/>
                          <a:latin typeface="+mn-lt"/>
                          <a:ea typeface="SimSun" panose="02010600030101010101" pitchFamily="2" charset="-122"/>
                          <a:cs typeface="+mn-cs"/>
                        </a:rPr>
                        <a:t>-&gt;</a:t>
                      </a:r>
                      <a:r>
                        <a:rPr lang="sv-SE" sz="1050" kern="1200" dirty="0" smtClean="0">
                          <a:solidFill>
                            <a:schemeClr val="dk1"/>
                          </a:solidFill>
                          <a:effectLst/>
                          <a:latin typeface="+mn-lt"/>
                          <a:ea typeface="SimSun" panose="02010600030101010101" pitchFamily="2" charset="-122"/>
                          <a:cs typeface="+mn-cs"/>
                        </a:rPr>
                        <a:t>40%</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chemeClr val="dk1"/>
                          </a:solidFill>
                          <a:effectLst/>
                          <a:latin typeface="+mn-lt"/>
                          <a:ea typeface="SimSun" panose="02010600030101010101" pitchFamily="2" charset="-122"/>
                          <a:cs typeface="+mn-cs"/>
                        </a:rPr>
                        <a:t>TR 28.824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SimSun" panose="02010600030101010101" pitchFamily="2" charset="-122"/>
                          <a:cs typeface="+mn-cs"/>
                        </a:rPr>
                        <a:t>SP-210131</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dirty="0" smtClean="0">
                          <a:solidFill>
                            <a:schemeClr val="tx1"/>
                          </a:solidFill>
                          <a:effectLst/>
                          <a:latin typeface="+mn-lt"/>
                          <a:ea typeface="+mn-ea"/>
                          <a:cs typeface="Arial" panose="020B0604020202020204" pitchFamily="34" charset="0"/>
                        </a:rPr>
                        <a:t>SA#94 (Dec. 2021)</a:t>
                      </a:r>
                      <a:endParaRPr lang="en-GB" altLang="zh-CN" sz="1050" b="0" kern="1200" dirty="0" smtClean="0">
                        <a:solidFill>
                          <a:schemeClr val="tx1"/>
                        </a:solidFill>
                        <a:effectLst/>
                        <a:latin typeface="+mn-lt"/>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SimSun" panose="02010600030101010101" pitchFamily="2" charset="-122"/>
                          <a:cs typeface="+mn-cs"/>
                        </a:rPr>
                        <a:t>Alibaba</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SimSun" panose="02010600030101010101" pitchFamily="2" charset="-122"/>
                          <a:cs typeface="+mn-cs"/>
                        </a:rPr>
                        <a:t>SA3, SA, RAN</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smtClean="0">
                          <a:solidFill>
                            <a:schemeClr val="dk1"/>
                          </a:solidFill>
                          <a:effectLst/>
                          <a:latin typeface="+mn-lt"/>
                          <a:ea typeface="SimSun" panose="02010600030101010101" pitchFamily="2" charset="-122"/>
                          <a:cs typeface="+mn-cs"/>
                        </a:rPr>
                        <a:t>exposure</a:t>
                      </a:r>
                      <a:endParaRPr lang="sv-SE" sz="1050" kern="1200" dirty="0">
                        <a:solidFill>
                          <a:schemeClr val="dk1"/>
                        </a:solidFill>
                        <a:effectLst/>
                        <a:latin typeface="+mn-lt"/>
                        <a:ea typeface="SimSun" panose="02010600030101010101" pitchFamily="2" charset="-122"/>
                        <a:cs typeface="+mn-cs"/>
                      </a:endParaRPr>
                    </a:p>
                  </a:txBody>
                  <a:tcPr marL="68580" marR="68580" marT="0" marB="0" anchor="ctr">
                    <a:solidFill>
                      <a:schemeClr val="tx2">
                        <a:lumMod val="20000"/>
                        <a:lumOff val="80000"/>
                      </a:schemeClr>
                    </a:solidFill>
                  </a:tcPr>
                </a:tc>
              </a:tr>
            </a:tbl>
          </a:graphicData>
        </a:graphic>
      </p:graphicFrame>
      <p:sp>
        <p:nvSpPr>
          <p:cNvPr id="6" name="矩形 5"/>
          <p:cNvSpPr/>
          <p:nvPr/>
        </p:nvSpPr>
        <p:spPr>
          <a:xfrm>
            <a:off x="155331" y="3298772"/>
            <a:ext cx="5807138" cy="3046988"/>
          </a:xfrm>
          <a:prstGeom prst="rect">
            <a:avLst/>
          </a:prstGeom>
        </p:spPr>
        <p:txBody>
          <a:bodyPr wrap="square">
            <a:spAutoFit/>
          </a:bodyPr>
          <a:lstStyle/>
          <a:p>
            <a:pPr defTabSz="1219170" eaLnBrk="1" fontAlgn="auto" hangingPunct="1">
              <a:spcBef>
                <a:spcPts val="0"/>
              </a:spcBef>
              <a:spcAft>
                <a:spcPts val="0"/>
              </a:spcAft>
              <a:defRPr/>
            </a:pPr>
            <a:r>
              <a:rPr lang="en-US" altLang="zh-CN" sz="1200" b="1" dirty="0" smtClean="0">
                <a:solidFill>
                  <a:prstClr val="black"/>
                </a:solidFill>
                <a:latin typeface="+mn-lt"/>
                <a:cs typeface="Arial" charset="0"/>
              </a:rPr>
              <a:t>FS_NSMEN: </a:t>
            </a:r>
            <a:r>
              <a:rPr lang="en-US" altLang="zh-CN" sz="1200" dirty="0" smtClean="0">
                <a:solidFill>
                  <a:prstClr val="black"/>
                </a:solidFill>
                <a:latin typeface="+mn-lt"/>
                <a:cs typeface="Arial" charset="0"/>
              </a:rPr>
              <a:t>The </a:t>
            </a:r>
            <a:r>
              <a:rPr lang="en-US" altLang="zh-CN" sz="1200" dirty="0">
                <a:solidFill>
                  <a:prstClr val="black"/>
                </a:solidFill>
                <a:latin typeface="+mn-lt"/>
                <a:cs typeface="Arial" charset="0"/>
              </a:rPr>
              <a:t>following topics are discussed and agreed</a:t>
            </a:r>
            <a:endParaRPr lang="en-GB" altLang="zh-CN" sz="1200" dirty="0">
              <a:solidFill>
                <a:prstClr val="black"/>
              </a:solidFill>
              <a:latin typeface="+mn-lt"/>
              <a:cs typeface="Arial" charset="0"/>
            </a:endParaRPr>
          </a:p>
          <a:p>
            <a:pPr marL="285750" indent="-285750" defTabSz="1219170">
              <a:buFont typeface="Wingdings" panose="05000000000000000000" pitchFamily="2" charset="2"/>
              <a:buChar char="Ø"/>
              <a:defRPr/>
            </a:pPr>
            <a:r>
              <a:rPr lang="en-US" sz="1200" dirty="0">
                <a:latin typeface="+mn-lt"/>
              </a:rPr>
              <a:t>Agreed new possible solutions for RAN sharing.</a:t>
            </a:r>
          </a:p>
          <a:p>
            <a:pPr marL="285750" indent="-285750" defTabSz="1219170">
              <a:buFont typeface="Wingdings" panose="05000000000000000000" pitchFamily="2" charset="2"/>
              <a:buChar char="Ø"/>
              <a:defRPr/>
            </a:pPr>
            <a:r>
              <a:rPr lang="en-US" sz="1200" dirty="0">
                <a:latin typeface="+mn-lt"/>
              </a:rPr>
              <a:t>Agreed analysis and recommendations for RAN sharing.</a:t>
            </a:r>
          </a:p>
          <a:p>
            <a:pPr marL="285750" indent="-285750" defTabSz="1219170">
              <a:buFont typeface="Wingdings" panose="05000000000000000000" pitchFamily="2" charset="2"/>
              <a:buChar char="Ø"/>
              <a:defRPr/>
            </a:pPr>
            <a:r>
              <a:rPr lang="en-US" sz="1200" dirty="0">
                <a:latin typeface="+mn-lt"/>
              </a:rPr>
              <a:t>Editorial improvement of requirement tags.</a:t>
            </a:r>
          </a:p>
          <a:p>
            <a:pPr defTabSz="1219170">
              <a:defRPr/>
            </a:pPr>
            <a:endParaRPr lang="en-US" sz="1200" b="1" dirty="0" smtClean="0">
              <a:latin typeface="+mn-lt"/>
            </a:endParaRPr>
          </a:p>
          <a:p>
            <a:pPr defTabSz="1219170">
              <a:defRPr/>
            </a:pPr>
            <a:r>
              <a:rPr lang="en-US" sz="1200" b="1" dirty="0" err="1" smtClean="0">
                <a:latin typeface="+mn-lt"/>
              </a:rPr>
              <a:t>FS_eSBMA</a:t>
            </a:r>
            <a:r>
              <a:rPr lang="en-US" sz="1200" b="1" dirty="0" smtClean="0">
                <a:latin typeface="+mn-lt"/>
              </a:rPr>
              <a:t>: </a:t>
            </a:r>
            <a:r>
              <a:rPr lang="en-US" sz="1200" dirty="0" smtClean="0">
                <a:latin typeface="+mn-lt"/>
              </a:rPr>
              <a:t>The </a:t>
            </a:r>
            <a:r>
              <a:rPr lang="en-US" sz="1200" dirty="0">
                <a:latin typeface="+mn-lt"/>
              </a:rPr>
              <a:t>following topics are discussed and agreed. </a:t>
            </a:r>
          </a:p>
          <a:p>
            <a:pPr marL="285750" lvl="0" indent="-285750" defTabSz="1219170">
              <a:buFont typeface="Wingdings" panose="05000000000000000000" pitchFamily="2" charset="2"/>
              <a:buChar char="Ø"/>
              <a:defRPr/>
            </a:pPr>
            <a:r>
              <a:rPr lang="en-US" sz="1200" dirty="0">
                <a:latin typeface="+mn-lt"/>
              </a:rPr>
              <a:t>key issue on software management feature in SBMA for 5G and key issue on inventory management in SBMA are added. </a:t>
            </a:r>
            <a:endParaRPr lang="en-US" sz="1200" dirty="0" smtClean="0">
              <a:latin typeface="+mn-lt"/>
            </a:endParaRPr>
          </a:p>
          <a:p>
            <a:pPr marL="285750" lvl="0" indent="-285750" defTabSz="1219170">
              <a:buFont typeface="Wingdings" panose="05000000000000000000" pitchFamily="2" charset="2"/>
              <a:buChar char="Ø"/>
              <a:defRPr/>
            </a:pPr>
            <a:r>
              <a:rPr lang="en-US" sz="1200" dirty="0" smtClean="0">
                <a:latin typeface="+mn-lt"/>
              </a:rPr>
              <a:t>WID </a:t>
            </a:r>
            <a:r>
              <a:rPr lang="en-US" sz="1200" dirty="0">
                <a:latin typeface="+mn-lt"/>
              </a:rPr>
              <a:t>NSA_SBMA is updated with adding inventory management into study scope</a:t>
            </a:r>
            <a:r>
              <a:rPr lang="en-US" sz="1200" dirty="0" smtClean="0">
                <a:latin typeface="+mn-lt"/>
              </a:rPr>
              <a:t>.</a:t>
            </a:r>
          </a:p>
          <a:p>
            <a:pPr lvl="0" defTabSz="1219170">
              <a:defRPr/>
            </a:pPr>
            <a:endParaRPr lang="en-US" sz="1200" dirty="0">
              <a:latin typeface="+mn-lt"/>
            </a:endParaRPr>
          </a:p>
          <a:p>
            <a:pPr lvl="0" defTabSz="1219170" eaLnBrk="1" fontAlgn="auto" hangingPunct="1">
              <a:spcBef>
                <a:spcPts val="0"/>
              </a:spcBef>
              <a:spcAft>
                <a:spcPts val="0"/>
              </a:spcAft>
              <a:defRPr/>
            </a:pPr>
            <a:r>
              <a:rPr lang="en-US" altLang="zh-CN" sz="1200" b="1" dirty="0">
                <a:latin typeface="+mn-lt"/>
                <a:cs typeface="Arial" charset="0"/>
              </a:rPr>
              <a:t>FS_MNSAC:</a:t>
            </a:r>
          </a:p>
          <a:p>
            <a:pPr marL="285750" indent="-285750" defTabSz="1219170" eaLnBrk="1" fontAlgn="auto" hangingPunct="1">
              <a:spcBef>
                <a:spcPts val="0"/>
              </a:spcBef>
              <a:spcAft>
                <a:spcPts val="0"/>
              </a:spcAft>
              <a:buFont typeface="Wingdings" panose="05000000000000000000" pitchFamily="2" charset="2"/>
              <a:buChar char="Ø"/>
              <a:defRPr/>
            </a:pPr>
            <a:r>
              <a:rPr lang="en-US" sz="1200" dirty="0">
                <a:latin typeface="+mn-lt"/>
              </a:rPr>
              <a:t>Several CRs and a discussion paper were discussed in the meeting. Although all CRs were noted but agreement was made on discussion paper regarding general access control services and workflow, which should be applicable for both </a:t>
            </a:r>
            <a:r>
              <a:rPr lang="en-US" sz="1200" dirty="0" err="1">
                <a:latin typeface="+mn-lt"/>
              </a:rPr>
              <a:t>OpenAPI</a:t>
            </a:r>
            <a:r>
              <a:rPr lang="en-US" sz="1200" dirty="0">
                <a:latin typeface="+mn-lt"/>
              </a:rPr>
              <a:t> and </a:t>
            </a:r>
            <a:r>
              <a:rPr lang="en-US" sz="1200" dirty="0" err="1">
                <a:latin typeface="+mn-lt"/>
              </a:rPr>
              <a:t>Netconf</a:t>
            </a:r>
            <a:r>
              <a:rPr lang="en-US" sz="1200" dirty="0">
                <a:latin typeface="+mn-lt"/>
              </a:rPr>
              <a:t> solutions. </a:t>
            </a:r>
          </a:p>
          <a:p>
            <a:pPr lvl="0" defTabSz="1219170">
              <a:defRPr/>
            </a:pPr>
            <a:r>
              <a:rPr lang="en-US" sz="1200" dirty="0" smtClean="0">
                <a:latin typeface="+mn-lt"/>
              </a:rPr>
              <a:t> </a:t>
            </a:r>
          </a:p>
        </p:txBody>
      </p:sp>
      <p:sp>
        <p:nvSpPr>
          <p:cNvPr id="5" name="Title 1"/>
          <p:cNvSpPr txBox="1">
            <a:spLocks/>
          </p:cNvSpPr>
          <p:nvPr/>
        </p:nvSpPr>
        <p:spPr>
          <a:xfrm>
            <a:off x="0" y="4603"/>
            <a:ext cx="1034477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Rel-17 SI FS_NSMEN/</a:t>
            </a:r>
            <a:r>
              <a:rPr lang="en-US" altLang="zh-CN" sz="3200" kern="0" dirty="0" err="1" smtClean="0"/>
              <a:t>FS_eSBMA</a:t>
            </a:r>
            <a:r>
              <a:rPr lang="en-GB" altLang="zh-CN" sz="3200" dirty="0"/>
              <a:t>/FS_MNSAC/FS_NSCE</a:t>
            </a:r>
          </a:p>
          <a:p>
            <a:endParaRPr lang="sv-SE" sz="3200" kern="0" dirty="0"/>
          </a:p>
        </p:txBody>
      </p:sp>
      <p:sp>
        <p:nvSpPr>
          <p:cNvPr id="4" name="矩形 3"/>
          <p:cNvSpPr/>
          <p:nvPr/>
        </p:nvSpPr>
        <p:spPr>
          <a:xfrm>
            <a:off x="6027782" y="3298772"/>
            <a:ext cx="5980195" cy="2308324"/>
          </a:xfrm>
          <a:prstGeom prst="rect">
            <a:avLst/>
          </a:prstGeom>
        </p:spPr>
        <p:txBody>
          <a:bodyPr wrap="square">
            <a:spAutoFit/>
          </a:bodyPr>
          <a:lstStyle/>
          <a:p>
            <a:pPr defTabSz="1219170" eaLnBrk="1" fontAlgn="auto" hangingPunct="1">
              <a:spcBef>
                <a:spcPts val="0"/>
              </a:spcBef>
              <a:spcAft>
                <a:spcPts val="0"/>
              </a:spcAft>
              <a:defRPr/>
            </a:pPr>
            <a:r>
              <a:rPr lang="en-US" altLang="zh-CN" sz="1200" b="1" dirty="0" smtClean="0">
                <a:solidFill>
                  <a:prstClr val="black"/>
                </a:solidFill>
                <a:latin typeface="+mn-lt"/>
                <a:cs typeface="Arial" charset="0"/>
              </a:rPr>
              <a:t>FS_NSCE: </a:t>
            </a:r>
            <a:r>
              <a:rPr lang="en-US" altLang="zh-CN" sz="1200" dirty="0">
                <a:solidFill>
                  <a:prstClr val="black"/>
                </a:solidFill>
                <a:latin typeface="+mn-lt"/>
                <a:cs typeface="Arial" charset="0"/>
              </a:rPr>
              <a:t>The following contributions are approved and endorsed:</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smtClean="0">
                <a:latin typeface="+mn-lt"/>
              </a:rPr>
              <a:t>28.824 </a:t>
            </a:r>
            <a:r>
              <a:rPr lang="en-US" altLang="zh-CN" sz="1200" dirty="0">
                <a:latin typeface="+mn-lt"/>
              </a:rPr>
              <a:t>Possible solution to support </a:t>
            </a:r>
            <a:r>
              <a:rPr lang="en-US" altLang="zh-CN" sz="1200" dirty="0" err="1">
                <a:latin typeface="+mn-lt"/>
              </a:rPr>
              <a:t>eMnS</a:t>
            </a:r>
            <a:r>
              <a:rPr lang="en-US" altLang="zh-CN" sz="1200" dirty="0">
                <a:latin typeface="+mn-lt"/>
              </a:rPr>
              <a:t> discovery service</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smtClean="0">
                <a:latin typeface="+mn-lt"/>
              </a:rPr>
              <a:t>28.824 </a:t>
            </a:r>
            <a:r>
              <a:rPr lang="en-US" altLang="zh-CN" sz="1200" dirty="0">
                <a:latin typeface="+mn-lt"/>
              </a:rPr>
              <a:t>Solution for external discovery</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smtClean="0">
                <a:latin typeface="+mn-lt"/>
              </a:rPr>
              <a:t>28.824 </a:t>
            </a:r>
            <a:r>
              <a:rPr lang="en-US" altLang="zh-CN" sz="1200" dirty="0">
                <a:latin typeface="+mn-lt"/>
              </a:rPr>
              <a:t>Add use case for the exposure of network slice as a product</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smtClean="0">
                <a:latin typeface="+mn-lt"/>
              </a:rPr>
              <a:t>28.824 </a:t>
            </a:r>
            <a:r>
              <a:rPr lang="en-US" altLang="zh-CN" sz="1200" dirty="0">
                <a:latin typeface="+mn-lt"/>
              </a:rPr>
              <a:t>Types of interfaces for the exposure of network slice</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smtClean="0">
                <a:latin typeface="+mn-lt"/>
              </a:rPr>
              <a:t>LS </a:t>
            </a:r>
            <a:r>
              <a:rPr lang="en-US" altLang="zh-CN" sz="1200" dirty="0">
                <a:latin typeface="+mn-lt"/>
              </a:rPr>
              <a:t>to TMF,  MEF and GSMA on overall architecture for network slice ordering, provisioning and assurance</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smtClean="0">
                <a:latin typeface="+mn-lt"/>
              </a:rPr>
              <a:t>28.824 </a:t>
            </a:r>
            <a:r>
              <a:rPr lang="en-US" altLang="zh-CN" sz="1200" dirty="0">
                <a:latin typeface="+mn-lt"/>
              </a:rPr>
              <a:t>Service management scenarios invoked by product order</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smtClean="0">
                <a:latin typeface="+mn-lt"/>
              </a:rPr>
              <a:t>28.824 </a:t>
            </a:r>
            <a:r>
              <a:rPr lang="en-US" altLang="zh-CN" sz="1200" dirty="0">
                <a:latin typeface="+mn-lt"/>
              </a:rPr>
              <a:t>DP on the mission of FS_NSCE in SA5</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smtClean="0">
                <a:latin typeface="+mn-lt"/>
              </a:rPr>
              <a:t>28.824 </a:t>
            </a:r>
            <a:r>
              <a:rPr lang="en-US" altLang="zh-CN" sz="1200" dirty="0">
                <a:latin typeface="+mn-lt"/>
              </a:rPr>
              <a:t>discussion on scope</a:t>
            </a:r>
          </a:p>
          <a:p>
            <a:pPr lvl="0" defTabSz="1219170" eaLnBrk="1" fontAlgn="auto" hangingPunct="1">
              <a:spcBef>
                <a:spcPts val="0"/>
              </a:spcBef>
              <a:spcAft>
                <a:spcPts val="0"/>
              </a:spcAft>
              <a:defRPr/>
            </a:pPr>
            <a:endParaRPr lang="en-US" altLang="zh-CN" sz="1200" dirty="0">
              <a:solidFill>
                <a:prstClr val="black"/>
              </a:solidFill>
              <a:latin typeface="+mn-lt"/>
              <a:cs typeface="Arial" charset="0"/>
            </a:endParaRPr>
          </a:p>
          <a:p>
            <a:pPr defTabSz="1219170" eaLnBrk="1" fontAlgn="auto" hangingPunct="1">
              <a:spcBef>
                <a:spcPts val="0"/>
              </a:spcBef>
              <a:spcAft>
                <a:spcPts val="0"/>
              </a:spcAft>
              <a:defRPr/>
            </a:pPr>
            <a:endParaRPr lang="en-US" sz="1200" dirty="0" smtClean="0">
              <a:latin typeface="+mn-lt"/>
            </a:endParaRPr>
          </a:p>
        </p:txBody>
      </p:sp>
    </p:spTree>
    <p:extLst>
      <p:ext uri="{BB962C8B-B14F-4D97-AF65-F5344CB8AC3E}">
        <p14:creationId xmlns:p14="http://schemas.microsoft.com/office/powerpoint/2010/main" val="1762369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7985" y="135742"/>
            <a:ext cx="9112251" cy="1143000"/>
          </a:xfrm>
        </p:spPr>
        <p:txBody>
          <a:bodyPr/>
          <a:lstStyle/>
          <a:p>
            <a:r>
              <a:rPr lang="en-GB" sz="3600" dirty="0"/>
              <a:t>List of </a:t>
            </a:r>
            <a:r>
              <a:rPr lang="en-US" altLang="zh-CN" sz="3600" dirty="0" smtClean="0"/>
              <a:t>latest </a:t>
            </a:r>
            <a:r>
              <a:rPr lang="en-GB" sz="3600" dirty="0" err="1" smtClean="0"/>
              <a:t>DraftCRs</a:t>
            </a:r>
            <a:r>
              <a:rPr lang="en-GB" sz="3600" dirty="0" smtClean="0"/>
              <a:t> </a:t>
            </a:r>
            <a:endParaRPr lang="zh-CN" altLang="en-US" sz="3600" dirty="0"/>
          </a:p>
        </p:txBody>
      </p:sp>
      <p:graphicFrame>
        <p:nvGraphicFramePr>
          <p:cNvPr id="4" name="表格 3"/>
          <p:cNvGraphicFramePr>
            <a:graphicFrameLocks noGrp="1"/>
          </p:cNvGraphicFramePr>
          <p:nvPr>
            <p:extLst>
              <p:ext uri="{D42A27DB-BD31-4B8C-83A1-F6EECF244321}">
                <p14:modId xmlns:p14="http://schemas.microsoft.com/office/powerpoint/2010/main" val="2856461506"/>
              </p:ext>
            </p:extLst>
          </p:nvPr>
        </p:nvGraphicFramePr>
        <p:xfrm>
          <a:off x="707985" y="1096972"/>
          <a:ext cx="9169121" cy="5088233"/>
        </p:xfrm>
        <a:graphic>
          <a:graphicData uri="http://schemas.openxmlformats.org/drawingml/2006/table">
            <a:tbl>
              <a:tblPr firstRow="1" firstCol="1" bandRow="1">
                <a:tableStyleId>{5C22544A-7EE6-4342-B048-85BDC9FD1C3A}</a:tableStyleId>
              </a:tblPr>
              <a:tblGrid>
                <a:gridCol w="1167476"/>
                <a:gridCol w="3538264"/>
                <a:gridCol w="1814398"/>
                <a:gridCol w="1467362"/>
                <a:gridCol w="1181621"/>
              </a:tblGrid>
              <a:tr h="110040">
                <a:tc>
                  <a:txBody>
                    <a:bodyPr/>
                    <a:lstStyle/>
                    <a:p>
                      <a:pPr>
                        <a:spcAft>
                          <a:spcPts val="0"/>
                        </a:spcAft>
                      </a:pPr>
                      <a:r>
                        <a:rPr lang="en-GB" sz="1600" u="sng">
                          <a:effectLst/>
                        </a:rPr>
                        <a:t>Tdoc#</a:t>
                      </a:r>
                      <a:endParaRPr lang="en-US" sz="16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600">
                          <a:effectLst/>
                        </a:rPr>
                        <a:t>Title</a:t>
                      </a:r>
                      <a:endParaRPr lang="en-US" sz="16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600">
                          <a:effectLst/>
                        </a:rPr>
                        <a:t>Source Company</a:t>
                      </a:r>
                      <a:endParaRPr lang="en-US" sz="16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600">
                          <a:effectLst/>
                        </a:rPr>
                        <a:t>Rapporteur</a:t>
                      </a:r>
                      <a:endParaRPr lang="en-US" sz="16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600" dirty="0">
                          <a:effectLst/>
                        </a:rPr>
                        <a:t>Agenda</a:t>
                      </a:r>
                      <a:endParaRPr lang="en-US" sz="1600" dirty="0">
                        <a:effectLst/>
                        <a:latin typeface="Calibri" panose="020F0502020204030204" pitchFamily="34" charset="0"/>
                        <a:ea typeface="宋体" panose="02010600030101010101" pitchFamily="2" charset="-122"/>
                      </a:endParaRPr>
                    </a:p>
                  </a:txBody>
                  <a:tcPr marL="49518" marR="49518" marT="0" marB="0"/>
                </a:tc>
              </a:tr>
              <a:tr h="605221">
                <a:tc>
                  <a:txBody>
                    <a:bodyPr/>
                    <a:lstStyle/>
                    <a:p>
                      <a:pPr>
                        <a:spcAft>
                          <a:spcPts val="0"/>
                        </a:spcAft>
                      </a:pPr>
                      <a:r>
                        <a:rPr lang="en-GB" sz="1200" dirty="0">
                          <a:effectLst/>
                        </a:rPr>
                        <a:t>S5-213674-&gt; </a:t>
                      </a:r>
                      <a:r>
                        <a:rPr lang="en-GB" sz="1200" dirty="0" smtClean="0">
                          <a:effectLst/>
                        </a:rPr>
                        <a:t>S5-215622</a:t>
                      </a:r>
                      <a:endParaRPr lang="en-US" sz="1200" dirty="0">
                        <a:effectLst/>
                        <a:latin typeface="Calibri" panose="020F0502020204030204" pitchFamily="34" charset="0"/>
                        <a:ea typeface="宋体" panose="02010600030101010101" pitchFamily="2" charset="-122"/>
                      </a:endParaRPr>
                    </a:p>
                  </a:txBody>
                  <a:tcPr marL="49518" marR="49518" marT="0" marB="0" anchor="b"/>
                </a:tc>
                <a:tc>
                  <a:txBody>
                    <a:bodyPr/>
                    <a:lstStyle/>
                    <a:p>
                      <a:pPr>
                        <a:spcAft>
                          <a:spcPts val="0"/>
                        </a:spcAft>
                      </a:pPr>
                      <a:r>
                        <a:rPr lang="en-GB" sz="1200">
                          <a:effectLst/>
                        </a:rPr>
                        <a:t>DraftCR for eCOSLA - TS 28.535</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Ericsson</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Jan Groenendijk</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6.4.12</a:t>
                      </a:r>
                      <a:endParaRPr lang="en-US" sz="1200">
                        <a:effectLst/>
                        <a:latin typeface="Calibri" panose="020F0502020204030204" pitchFamily="34" charset="0"/>
                        <a:ea typeface="宋体" panose="02010600030101010101" pitchFamily="2" charset="-122"/>
                      </a:endParaRPr>
                    </a:p>
                  </a:txBody>
                  <a:tcPr marL="49518" marR="49518" marT="0" marB="0"/>
                </a:tc>
              </a:tr>
              <a:tr h="242088">
                <a:tc>
                  <a:txBody>
                    <a:bodyPr/>
                    <a:lstStyle/>
                    <a:p>
                      <a:pPr>
                        <a:spcAft>
                          <a:spcPts val="0"/>
                        </a:spcAft>
                      </a:pPr>
                      <a:r>
                        <a:rPr lang="en-GB" sz="1200">
                          <a:effectLst/>
                        </a:rPr>
                        <a:t> S5-215550</a:t>
                      </a:r>
                      <a:endParaRPr lang="en-US" sz="1200">
                        <a:effectLst/>
                        <a:latin typeface="Calibri" panose="020F0502020204030204" pitchFamily="34" charset="0"/>
                        <a:ea typeface="宋体" panose="02010600030101010101" pitchFamily="2" charset="-122"/>
                      </a:endParaRPr>
                    </a:p>
                  </a:txBody>
                  <a:tcPr marL="49518" marR="49518" marT="0" marB="0" anchor="b"/>
                </a:tc>
                <a:tc>
                  <a:txBody>
                    <a:bodyPr/>
                    <a:lstStyle/>
                    <a:p>
                      <a:pPr>
                        <a:spcAft>
                          <a:spcPts val="0"/>
                        </a:spcAft>
                      </a:pPr>
                      <a:r>
                        <a:rPr lang="en-GB" sz="1200">
                          <a:effectLst/>
                        </a:rPr>
                        <a:t>DraftCR for eCOSLA - TS 28.536</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Ericsson</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Jan Groenendijk</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6.4.12</a:t>
                      </a:r>
                      <a:endParaRPr lang="en-US" sz="1200">
                        <a:effectLst/>
                        <a:latin typeface="Calibri" panose="020F0502020204030204" pitchFamily="34" charset="0"/>
                        <a:ea typeface="宋体" panose="02010600030101010101" pitchFamily="2" charset="-122"/>
                      </a:endParaRPr>
                    </a:p>
                  </a:txBody>
                  <a:tcPr marL="49518" marR="49518" marT="0" marB="0"/>
                </a:tc>
              </a:tr>
              <a:tr h="605221">
                <a:tc>
                  <a:txBody>
                    <a:bodyPr/>
                    <a:lstStyle/>
                    <a:p>
                      <a:pPr>
                        <a:spcAft>
                          <a:spcPts val="0"/>
                        </a:spcAft>
                      </a:pPr>
                      <a:r>
                        <a:rPr lang="en-GB" sz="1200" dirty="0">
                          <a:effectLst/>
                        </a:rPr>
                        <a:t>S5-211487</a:t>
                      </a:r>
                      <a:endParaRPr lang="en-US" sz="1200" dirty="0">
                        <a:effectLst/>
                      </a:endParaRPr>
                    </a:p>
                    <a:p>
                      <a:pPr>
                        <a:spcAft>
                          <a:spcPts val="0"/>
                        </a:spcAft>
                      </a:pPr>
                      <a:r>
                        <a:rPr lang="en-GB" sz="1200" dirty="0">
                          <a:effectLst/>
                        </a:rPr>
                        <a:t>-&gt;</a:t>
                      </a:r>
                      <a:r>
                        <a:rPr lang="en-GB" sz="1200" dirty="0" smtClean="0">
                          <a:effectLst/>
                        </a:rPr>
                        <a:t>S5-215651</a:t>
                      </a:r>
                      <a:endParaRPr lang="en-US" sz="1200" dirty="0">
                        <a:effectLst/>
                        <a:latin typeface="Calibri" panose="020F0502020204030204" pitchFamily="34" charset="0"/>
                        <a:ea typeface="宋体" panose="02010600030101010101" pitchFamily="2" charset="-122"/>
                      </a:endParaRPr>
                    </a:p>
                  </a:txBody>
                  <a:tcPr marL="49518" marR="49518" marT="0" marB="0" anchor="b"/>
                </a:tc>
                <a:tc>
                  <a:txBody>
                    <a:bodyPr/>
                    <a:lstStyle/>
                    <a:p>
                      <a:pPr>
                        <a:spcAft>
                          <a:spcPts val="0"/>
                        </a:spcAft>
                      </a:pPr>
                      <a:r>
                        <a:rPr lang="en-GB" sz="1200">
                          <a:effectLst/>
                        </a:rPr>
                        <a:t>DraftCR for eSON_5G – TS 28.313</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Intel </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Joey</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6.4.13</a:t>
                      </a:r>
                      <a:endParaRPr lang="en-US" sz="1200">
                        <a:effectLst/>
                        <a:latin typeface="Calibri" panose="020F0502020204030204" pitchFamily="34" charset="0"/>
                        <a:ea typeface="宋体" panose="02010600030101010101" pitchFamily="2" charset="-122"/>
                      </a:endParaRPr>
                    </a:p>
                  </a:txBody>
                  <a:tcPr marL="49518" marR="49518" marT="0" marB="0"/>
                </a:tc>
              </a:tr>
              <a:tr h="121044">
                <a:tc>
                  <a:txBody>
                    <a:bodyPr/>
                    <a:lstStyle/>
                    <a:p>
                      <a:pPr>
                        <a:spcAft>
                          <a:spcPts val="0"/>
                        </a:spcAft>
                      </a:pPr>
                      <a:r>
                        <a:rPr lang="en-GB" sz="1200">
                          <a:effectLst/>
                        </a:rPr>
                        <a:t>S5-214653</a:t>
                      </a:r>
                      <a:endParaRPr lang="en-US" sz="1200">
                        <a:effectLst/>
                        <a:latin typeface="Calibri" panose="020F0502020204030204" pitchFamily="34" charset="0"/>
                        <a:ea typeface="宋体" panose="02010600030101010101" pitchFamily="2" charset="-122"/>
                      </a:endParaRPr>
                    </a:p>
                  </a:txBody>
                  <a:tcPr marL="49518" marR="49518" marT="0" marB="0" anchor="b"/>
                </a:tc>
                <a:tc>
                  <a:txBody>
                    <a:bodyPr/>
                    <a:lstStyle/>
                    <a:p>
                      <a:pPr>
                        <a:spcAft>
                          <a:spcPts val="0"/>
                        </a:spcAft>
                      </a:pPr>
                      <a:r>
                        <a:rPr lang="en-GB" sz="1200">
                          <a:effectLst/>
                        </a:rPr>
                        <a:t>DraftCR for E-HOO - TS 28.313</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Ericsson</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Per Elmdahl</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6.4.14</a:t>
                      </a:r>
                      <a:endParaRPr lang="en-US" sz="1200">
                        <a:effectLst/>
                        <a:latin typeface="Calibri" panose="020F0502020204030204" pitchFamily="34" charset="0"/>
                        <a:ea typeface="宋体" panose="02010600030101010101" pitchFamily="2" charset="-122"/>
                      </a:endParaRPr>
                    </a:p>
                  </a:txBody>
                  <a:tcPr marL="49518" marR="49518" marT="0" marB="0"/>
                </a:tc>
              </a:tr>
              <a:tr h="605221">
                <a:tc>
                  <a:txBody>
                    <a:bodyPr/>
                    <a:lstStyle/>
                    <a:p>
                      <a:pPr>
                        <a:spcAft>
                          <a:spcPts val="0"/>
                        </a:spcAft>
                      </a:pPr>
                      <a:r>
                        <a:rPr lang="en-GB" sz="1200" dirty="0">
                          <a:effectLst/>
                        </a:rPr>
                        <a:t>S5-214654-&gt;S5-215055-&gt;NA</a:t>
                      </a:r>
                      <a:endParaRPr lang="en-US" sz="1200" dirty="0">
                        <a:effectLst/>
                        <a:latin typeface="Calibri" panose="020F0502020204030204" pitchFamily="34" charset="0"/>
                        <a:ea typeface="宋体" panose="02010600030101010101" pitchFamily="2" charset="-122"/>
                      </a:endParaRPr>
                    </a:p>
                  </a:txBody>
                  <a:tcPr marL="49518" marR="49518" marT="0" marB="0" anchor="b"/>
                </a:tc>
                <a:tc>
                  <a:txBody>
                    <a:bodyPr/>
                    <a:lstStyle/>
                    <a:p>
                      <a:pPr>
                        <a:spcAft>
                          <a:spcPts val="0"/>
                        </a:spcAft>
                      </a:pPr>
                      <a:r>
                        <a:rPr lang="en-GB" sz="1200">
                          <a:effectLst/>
                        </a:rPr>
                        <a:t>DraftCR for 5GDMS  - TS 28.533</a:t>
                      </a:r>
                      <a:endParaRPr lang="en-US" sz="1200">
                        <a:effectLst/>
                      </a:endParaRPr>
                    </a:p>
                    <a:p>
                      <a:pPr>
                        <a:spcAft>
                          <a:spcPts val="0"/>
                        </a:spcAft>
                      </a:pPr>
                      <a:r>
                        <a:rPr lang="en-GB" sz="1200">
                          <a:effectLst/>
                        </a:rPr>
                        <a:t>updated to version 17.0.0</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Huawei</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Brendan</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6.4.16</a:t>
                      </a:r>
                      <a:endParaRPr lang="en-US" sz="1200">
                        <a:effectLst/>
                        <a:latin typeface="Calibri" panose="020F0502020204030204" pitchFamily="34" charset="0"/>
                        <a:ea typeface="宋体" panose="02010600030101010101" pitchFamily="2" charset="-122"/>
                      </a:endParaRPr>
                    </a:p>
                  </a:txBody>
                  <a:tcPr marL="49518" marR="49518" marT="0" marB="0"/>
                </a:tc>
              </a:tr>
              <a:tr h="121044">
                <a:tc>
                  <a:txBody>
                    <a:bodyPr/>
                    <a:lstStyle/>
                    <a:p>
                      <a:pPr>
                        <a:spcAft>
                          <a:spcPts val="0"/>
                        </a:spcAft>
                      </a:pPr>
                      <a:r>
                        <a:rPr lang="en-GB" sz="1200">
                          <a:effectLst/>
                        </a:rPr>
                        <a:t>NA</a:t>
                      </a:r>
                      <a:endParaRPr lang="en-US" sz="1200">
                        <a:effectLst/>
                        <a:latin typeface="Calibri" panose="020F0502020204030204" pitchFamily="34" charset="0"/>
                        <a:ea typeface="宋体" panose="02010600030101010101" pitchFamily="2" charset="-122"/>
                      </a:endParaRPr>
                    </a:p>
                  </a:txBody>
                  <a:tcPr marL="49518" marR="49518" marT="0" marB="0" anchor="b"/>
                </a:tc>
                <a:tc>
                  <a:txBody>
                    <a:bodyPr/>
                    <a:lstStyle/>
                    <a:p>
                      <a:pPr>
                        <a:spcAft>
                          <a:spcPts val="0"/>
                        </a:spcAft>
                      </a:pPr>
                      <a:r>
                        <a:rPr lang="en-GB" sz="1200">
                          <a:effectLst/>
                        </a:rPr>
                        <a:t>DraftCR for 5GDMS  - TS 28.537</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Huawei</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Brendan</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6.4.16</a:t>
                      </a:r>
                      <a:endParaRPr lang="en-US" sz="1200">
                        <a:effectLst/>
                        <a:latin typeface="Calibri" panose="020F0502020204030204" pitchFamily="34" charset="0"/>
                        <a:ea typeface="宋体" panose="02010600030101010101" pitchFamily="2" charset="-122"/>
                      </a:endParaRPr>
                    </a:p>
                  </a:txBody>
                  <a:tcPr marL="49518" marR="49518" marT="0" marB="0"/>
                </a:tc>
              </a:tr>
              <a:tr h="605221">
                <a:tc>
                  <a:txBody>
                    <a:bodyPr/>
                    <a:lstStyle/>
                    <a:p>
                      <a:pPr marL="0" algn="l" defTabSz="1219170" rtl="0" eaLnBrk="1" latinLnBrk="0" hangingPunct="1">
                        <a:spcAft>
                          <a:spcPts val="0"/>
                        </a:spcAft>
                      </a:pPr>
                      <a:r>
                        <a:rPr lang="en-GB" sz="1200" b="1" kern="1200" dirty="0">
                          <a:solidFill>
                            <a:schemeClr val="lt1"/>
                          </a:solidFill>
                          <a:effectLst/>
                          <a:latin typeface="+mn-lt"/>
                          <a:ea typeface="+mn-ea"/>
                          <a:cs typeface="+mn-cs"/>
                        </a:rPr>
                        <a:t>S5-214655-</a:t>
                      </a:r>
                      <a:r>
                        <a:rPr lang="en-GB" sz="1200" b="1" kern="1200" dirty="0">
                          <a:solidFill>
                            <a:schemeClr val="bg1"/>
                          </a:solidFill>
                          <a:effectLst/>
                          <a:latin typeface="+mn-lt"/>
                          <a:ea typeface="+mn-ea"/>
                          <a:cs typeface="+mn-cs"/>
                        </a:rPr>
                        <a:t>&gt;S5-215056-&gt;NA</a:t>
                      </a:r>
                      <a:endParaRPr lang="en-US" sz="1200" b="1" kern="1200" dirty="0">
                        <a:solidFill>
                          <a:schemeClr val="bg1"/>
                        </a:solidFill>
                        <a:effectLst/>
                        <a:latin typeface="+mn-lt"/>
                        <a:ea typeface="+mn-ea"/>
                        <a:cs typeface="+mn-cs"/>
                      </a:endParaRPr>
                    </a:p>
                  </a:txBody>
                  <a:tcPr marL="49518" marR="49518" marT="0" marB="0" anchor="b"/>
                </a:tc>
                <a:tc>
                  <a:txBody>
                    <a:bodyPr/>
                    <a:lstStyle/>
                    <a:p>
                      <a:pPr>
                        <a:spcAft>
                          <a:spcPts val="0"/>
                        </a:spcAft>
                      </a:pPr>
                      <a:r>
                        <a:rPr lang="en-GB" sz="1200" dirty="0" err="1">
                          <a:effectLst/>
                        </a:rPr>
                        <a:t>DraftCR</a:t>
                      </a:r>
                      <a:r>
                        <a:rPr lang="en-GB" sz="1200" dirty="0">
                          <a:effectLst/>
                        </a:rPr>
                        <a:t> for 5GDMS  - TS 28.622</a:t>
                      </a:r>
                      <a:endParaRPr lang="en-US" sz="1200" dirty="0">
                        <a:effectLst/>
                      </a:endParaRPr>
                    </a:p>
                    <a:p>
                      <a:pPr>
                        <a:spcAft>
                          <a:spcPts val="0"/>
                        </a:spcAft>
                      </a:pPr>
                      <a:r>
                        <a:rPr lang="en-GB" sz="1200" dirty="0">
                          <a:effectLst/>
                        </a:rPr>
                        <a:t>updated to version 16.9.0</a:t>
                      </a:r>
                      <a:endParaRPr lang="en-US" sz="1200" dirty="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Huawei</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Brendan</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6.4.16</a:t>
                      </a:r>
                      <a:endParaRPr lang="en-US" sz="1200">
                        <a:effectLst/>
                        <a:latin typeface="Calibri" panose="020F0502020204030204" pitchFamily="34" charset="0"/>
                        <a:ea typeface="宋体" panose="02010600030101010101" pitchFamily="2" charset="-122"/>
                      </a:endParaRPr>
                    </a:p>
                  </a:txBody>
                  <a:tcPr marL="49518" marR="49518" marT="0" marB="0"/>
                </a:tc>
              </a:tr>
              <a:tr h="605221">
                <a:tc>
                  <a:txBody>
                    <a:bodyPr/>
                    <a:lstStyle/>
                    <a:p>
                      <a:pPr>
                        <a:spcAft>
                          <a:spcPts val="0"/>
                        </a:spcAft>
                      </a:pPr>
                      <a:r>
                        <a:rPr lang="en-GB" sz="1200">
                          <a:effectLst/>
                        </a:rPr>
                        <a:t>S5-214656-&gt;S5-215057-&gt;NA</a:t>
                      </a:r>
                      <a:endParaRPr lang="en-US" sz="1200">
                        <a:effectLst/>
                        <a:latin typeface="Calibri" panose="020F0502020204030204" pitchFamily="34" charset="0"/>
                        <a:ea typeface="宋体" panose="02010600030101010101" pitchFamily="2" charset="-122"/>
                      </a:endParaRPr>
                    </a:p>
                  </a:txBody>
                  <a:tcPr marL="49518" marR="49518" marT="0" marB="0" anchor="b"/>
                </a:tc>
                <a:tc>
                  <a:txBody>
                    <a:bodyPr/>
                    <a:lstStyle/>
                    <a:p>
                      <a:pPr>
                        <a:spcAft>
                          <a:spcPts val="0"/>
                        </a:spcAft>
                      </a:pPr>
                      <a:r>
                        <a:rPr lang="en-GB" sz="1200">
                          <a:effectLst/>
                        </a:rPr>
                        <a:t>DraftCR for 5GDMS  - TS 28.623</a:t>
                      </a:r>
                      <a:endParaRPr lang="en-US" sz="1200">
                        <a:effectLst/>
                      </a:endParaRPr>
                    </a:p>
                    <a:p>
                      <a:pPr>
                        <a:spcAft>
                          <a:spcPts val="0"/>
                        </a:spcAft>
                      </a:pPr>
                      <a:r>
                        <a:rPr lang="en-GB" sz="1200">
                          <a:effectLst/>
                        </a:rPr>
                        <a:t>updated to version 16.9.0</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Huawei</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Brendan</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6.4.16</a:t>
                      </a:r>
                      <a:endParaRPr lang="en-US" sz="1200">
                        <a:effectLst/>
                        <a:latin typeface="Calibri" panose="020F0502020204030204" pitchFamily="34" charset="0"/>
                        <a:ea typeface="宋体" panose="02010600030101010101" pitchFamily="2" charset="-122"/>
                      </a:endParaRPr>
                    </a:p>
                  </a:txBody>
                  <a:tcPr marL="49518" marR="49518" marT="0" marB="0"/>
                </a:tc>
              </a:tr>
              <a:tr h="242088">
                <a:tc>
                  <a:txBody>
                    <a:bodyPr/>
                    <a:lstStyle/>
                    <a:p>
                      <a:pPr>
                        <a:spcAft>
                          <a:spcPts val="0"/>
                        </a:spcAft>
                      </a:pPr>
                      <a:r>
                        <a:rPr lang="en-GB" sz="1200">
                          <a:effectLst/>
                        </a:rPr>
                        <a:t>S5-214759</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DraftCR for eQoE - TS 28.405</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Ericsson</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Robert Petersen</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6.4.5</a:t>
                      </a:r>
                      <a:endParaRPr lang="en-US" sz="1200">
                        <a:effectLst/>
                        <a:latin typeface="Calibri" panose="020F0502020204030204" pitchFamily="34" charset="0"/>
                        <a:ea typeface="宋体" panose="02010600030101010101" pitchFamily="2" charset="-122"/>
                      </a:endParaRPr>
                    </a:p>
                  </a:txBody>
                  <a:tcPr marL="49518" marR="49518" marT="0" marB="0"/>
                </a:tc>
              </a:tr>
              <a:tr h="242088">
                <a:tc>
                  <a:txBody>
                    <a:bodyPr/>
                    <a:lstStyle/>
                    <a:p>
                      <a:pPr>
                        <a:spcAft>
                          <a:spcPts val="0"/>
                        </a:spcAft>
                      </a:pPr>
                      <a:r>
                        <a:rPr lang="en-GB" sz="1200">
                          <a:effectLst/>
                        </a:rPr>
                        <a:t>S5-215364</a:t>
                      </a:r>
                      <a:endParaRPr lang="en-US" sz="1200">
                        <a:effectLst/>
                        <a:latin typeface="Calibri" panose="020F0502020204030204" pitchFamily="34" charset="0"/>
                        <a:ea typeface="宋体" panose="02010600030101010101" pitchFamily="2" charset="-122"/>
                      </a:endParaRPr>
                    </a:p>
                  </a:txBody>
                  <a:tcPr marL="49518" marR="49518" marT="0" marB="0" anchor="b"/>
                </a:tc>
                <a:tc>
                  <a:txBody>
                    <a:bodyPr/>
                    <a:lstStyle/>
                    <a:p>
                      <a:pPr>
                        <a:spcAft>
                          <a:spcPts val="0"/>
                        </a:spcAft>
                      </a:pPr>
                      <a:r>
                        <a:rPr lang="en-GB" sz="1200">
                          <a:effectLst/>
                        </a:rPr>
                        <a:t>DraftCR for MADCOL TS 28.622</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Nokia</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Olaf Pollakowski</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6.4.8</a:t>
                      </a:r>
                      <a:endParaRPr lang="en-US" sz="1200">
                        <a:effectLst/>
                        <a:latin typeface="Calibri" panose="020F0502020204030204" pitchFamily="34" charset="0"/>
                        <a:ea typeface="宋体" panose="02010600030101010101" pitchFamily="2" charset="-122"/>
                      </a:endParaRPr>
                    </a:p>
                  </a:txBody>
                  <a:tcPr marL="49518" marR="49518" marT="0" marB="0"/>
                </a:tc>
              </a:tr>
              <a:tr h="242088">
                <a:tc>
                  <a:txBody>
                    <a:bodyPr/>
                    <a:lstStyle/>
                    <a:p>
                      <a:pPr>
                        <a:spcAft>
                          <a:spcPts val="0"/>
                        </a:spcAft>
                      </a:pPr>
                      <a:r>
                        <a:rPr lang="en-GB" sz="1200">
                          <a:effectLst/>
                        </a:rPr>
                        <a:t>S5-215492 </a:t>
                      </a:r>
                      <a:endParaRPr lang="en-US" sz="1200">
                        <a:effectLst/>
                        <a:latin typeface="Calibri" panose="020F0502020204030204" pitchFamily="34" charset="0"/>
                        <a:ea typeface="宋体" panose="02010600030101010101" pitchFamily="2" charset="-122"/>
                      </a:endParaRPr>
                    </a:p>
                  </a:txBody>
                  <a:tcPr marL="49518" marR="49518" marT="0" marB="0" anchor="b"/>
                </a:tc>
                <a:tc>
                  <a:txBody>
                    <a:bodyPr/>
                    <a:lstStyle/>
                    <a:p>
                      <a:pPr>
                        <a:spcAft>
                          <a:spcPts val="0"/>
                        </a:spcAft>
                      </a:pPr>
                      <a:r>
                        <a:rPr lang="en-GB" sz="1200">
                          <a:effectLst/>
                        </a:rPr>
                        <a:t>DraftCR for MADCOL TS 28.537</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Nokia</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Olaf Pollakowski</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6.4.8</a:t>
                      </a:r>
                      <a:endParaRPr lang="en-US" sz="1200">
                        <a:effectLst/>
                        <a:latin typeface="Calibri" panose="020F0502020204030204" pitchFamily="34" charset="0"/>
                        <a:ea typeface="宋体" panose="02010600030101010101" pitchFamily="2" charset="-122"/>
                      </a:endParaRPr>
                    </a:p>
                  </a:txBody>
                  <a:tcPr marL="49518" marR="49518" marT="0" marB="0"/>
                </a:tc>
              </a:tr>
              <a:tr h="242088">
                <a:tc>
                  <a:txBody>
                    <a:bodyPr/>
                    <a:lstStyle/>
                    <a:p>
                      <a:pPr>
                        <a:spcAft>
                          <a:spcPts val="0"/>
                        </a:spcAft>
                      </a:pPr>
                      <a:r>
                        <a:rPr lang="en-GB" sz="1200">
                          <a:effectLst/>
                        </a:rPr>
                        <a:t>S5-214592</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DraftCR for FIMA TS 28.537</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Nokia</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Olaf Pollakowski</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6.4.20</a:t>
                      </a:r>
                      <a:endParaRPr lang="en-US" sz="1200">
                        <a:effectLst/>
                        <a:latin typeface="Calibri" panose="020F0502020204030204" pitchFamily="34" charset="0"/>
                        <a:ea typeface="宋体" panose="02010600030101010101" pitchFamily="2" charset="-122"/>
                      </a:endParaRPr>
                    </a:p>
                  </a:txBody>
                  <a:tcPr marL="49518" marR="49518" marT="0" marB="0"/>
                </a:tc>
              </a:tr>
              <a:tr h="242088">
                <a:tc>
                  <a:txBody>
                    <a:bodyPr/>
                    <a:lstStyle/>
                    <a:p>
                      <a:pPr>
                        <a:spcAft>
                          <a:spcPts val="0"/>
                        </a:spcAft>
                      </a:pPr>
                      <a:r>
                        <a:rPr lang="en-GB" sz="1200">
                          <a:effectLst/>
                        </a:rPr>
                        <a:t>S5-214758</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DraftCR for FIMA TS 28.622</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Nokia</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a:effectLst/>
                        </a:rPr>
                        <a:t>Olaf Pollakowski</a:t>
                      </a:r>
                      <a:endParaRPr lang="en-US" sz="1200">
                        <a:effectLst/>
                        <a:latin typeface="Calibri" panose="020F0502020204030204" pitchFamily="34" charset="0"/>
                        <a:ea typeface="宋体" panose="02010600030101010101" pitchFamily="2" charset="-122"/>
                      </a:endParaRPr>
                    </a:p>
                  </a:txBody>
                  <a:tcPr marL="49518" marR="49518" marT="0" marB="0"/>
                </a:tc>
                <a:tc>
                  <a:txBody>
                    <a:bodyPr/>
                    <a:lstStyle/>
                    <a:p>
                      <a:pPr>
                        <a:spcAft>
                          <a:spcPts val="0"/>
                        </a:spcAft>
                      </a:pPr>
                      <a:r>
                        <a:rPr lang="en-GB" sz="1200" dirty="0">
                          <a:effectLst/>
                        </a:rPr>
                        <a:t>6.4.20</a:t>
                      </a:r>
                      <a:endParaRPr lang="en-US" sz="1200" dirty="0">
                        <a:effectLst/>
                        <a:latin typeface="Calibri" panose="020F0502020204030204" pitchFamily="34" charset="0"/>
                        <a:ea typeface="宋体" panose="02010600030101010101" pitchFamily="2" charset="-122"/>
                      </a:endParaRPr>
                    </a:p>
                  </a:txBody>
                  <a:tcPr marL="49518" marR="49518" marT="0" marB="0"/>
                </a:tc>
              </a:tr>
            </a:tbl>
          </a:graphicData>
        </a:graphic>
      </p:graphicFrame>
    </p:spTree>
    <p:extLst>
      <p:ext uri="{BB962C8B-B14F-4D97-AF65-F5344CB8AC3E}">
        <p14:creationId xmlns:p14="http://schemas.microsoft.com/office/powerpoint/2010/main" val="38334101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smtClean="0"/>
              <a:t>Rapporteur calls (draft plan after SA5#137e)</a:t>
            </a:r>
            <a:endParaRPr lang="zh-CN" altLang="en-US" sz="3600" dirty="0"/>
          </a:p>
        </p:txBody>
      </p:sp>
      <p:graphicFrame>
        <p:nvGraphicFramePr>
          <p:cNvPr id="5" name="表格 4"/>
          <p:cNvGraphicFramePr>
            <a:graphicFrameLocks noGrp="1"/>
          </p:cNvGraphicFramePr>
          <p:nvPr>
            <p:extLst>
              <p:ext uri="{D42A27DB-BD31-4B8C-83A1-F6EECF244321}">
                <p14:modId xmlns:p14="http://schemas.microsoft.com/office/powerpoint/2010/main" val="1077263179"/>
              </p:ext>
            </p:extLst>
          </p:nvPr>
        </p:nvGraphicFramePr>
        <p:xfrm>
          <a:off x="713767" y="1608557"/>
          <a:ext cx="10710985" cy="640080"/>
        </p:xfrm>
        <a:graphic>
          <a:graphicData uri="http://schemas.openxmlformats.org/drawingml/2006/table">
            <a:tbl>
              <a:tblPr firstRow="1" firstCol="1" bandRow="1">
                <a:tableStyleId>{5C22544A-7EE6-4342-B048-85BDC9FD1C3A}</a:tableStyleId>
              </a:tblPr>
              <a:tblGrid>
                <a:gridCol w="1817120"/>
                <a:gridCol w="2723768"/>
                <a:gridCol w="6170097"/>
              </a:tblGrid>
              <a:tr h="0">
                <a:tc>
                  <a:txBody>
                    <a:bodyPr/>
                    <a:lstStyle/>
                    <a:p>
                      <a:pPr>
                        <a:spcAft>
                          <a:spcPts val="0"/>
                        </a:spcAft>
                      </a:pPr>
                      <a:r>
                        <a:rPr lang="zh-CN" sz="1400" b="1" dirty="0">
                          <a:effectLst/>
                          <a:latin typeface="+mn-lt"/>
                          <a:ea typeface="MS Mincho"/>
                          <a:cs typeface="Calibri" panose="020F0502020204030204" pitchFamily="34" charset="0"/>
                        </a:rPr>
                        <a:t>Rapporteur calls</a:t>
                      </a:r>
                      <a:endParaRPr lang="en-US" sz="1400" dirty="0">
                        <a:effectLst/>
                        <a:latin typeface="+mn-lt"/>
                        <a:ea typeface="MS Mincho"/>
                        <a:cs typeface="MS Mincho"/>
                      </a:endParaRPr>
                    </a:p>
                  </a:txBody>
                  <a:tcPr marL="68580" marR="68580" marT="0" marB="0"/>
                </a:tc>
                <a:tc>
                  <a:txBody>
                    <a:bodyPr/>
                    <a:lstStyle/>
                    <a:p>
                      <a:pPr>
                        <a:spcAft>
                          <a:spcPts val="0"/>
                        </a:spcAft>
                      </a:pPr>
                      <a:r>
                        <a:rPr lang="zh-CN" sz="1400" b="1" dirty="0">
                          <a:effectLst/>
                          <a:latin typeface="+mn-lt"/>
                          <a:ea typeface="MS Mincho"/>
                          <a:cs typeface="Calibri" panose="020F0502020204030204" pitchFamily="34" charset="0"/>
                        </a:rPr>
                        <a:t>Date Time</a:t>
                      </a:r>
                      <a:endParaRPr lang="en-US" sz="1400" dirty="0">
                        <a:effectLst/>
                        <a:latin typeface="+mn-lt"/>
                        <a:ea typeface="MS Mincho"/>
                        <a:cs typeface="MS Mincho"/>
                      </a:endParaRPr>
                    </a:p>
                  </a:txBody>
                  <a:tcPr marL="68580" marR="68580" marT="0" marB="0"/>
                </a:tc>
                <a:tc>
                  <a:txBody>
                    <a:bodyPr/>
                    <a:lstStyle/>
                    <a:p>
                      <a:pPr indent="57150">
                        <a:spcAft>
                          <a:spcPts val="0"/>
                        </a:spcAft>
                      </a:pPr>
                      <a:r>
                        <a:rPr lang="zh-CN" sz="1400" b="1" dirty="0">
                          <a:effectLst/>
                          <a:latin typeface="+mn-lt"/>
                          <a:ea typeface="MS Mincho"/>
                          <a:cs typeface="Calibri" panose="020F0502020204030204" pitchFamily="34" charset="0"/>
                        </a:rPr>
                        <a:t>Potential Topics</a:t>
                      </a:r>
                      <a:endParaRPr lang="en-US" sz="1400" dirty="0">
                        <a:effectLst/>
                        <a:latin typeface="+mn-lt"/>
                        <a:ea typeface="MS Mincho"/>
                        <a:cs typeface="MS Mincho"/>
                      </a:endParaRPr>
                    </a:p>
                  </a:txBody>
                  <a:tcPr marL="68580" marR="68580" marT="0" marB="0"/>
                </a:tc>
              </a:tr>
              <a:tr h="0">
                <a:tc>
                  <a:txBody>
                    <a:bodyPr/>
                    <a:lstStyle/>
                    <a:p>
                      <a:pPr hangingPunct="0">
                        <a:spcAft>
                          <a:spcPts val="900"/>
                        </a:spcAft>
                      </a:pPr>
                      <a:r>
                        <a:rPr lang="en-GB" sz="1400">
                          <a:effectLst/>
                          <a:latin typeface="+mn-lt"/>
                          <a:ea typeface="Nokia Pure Text Light"/>
                        </a:rPr>
                        <a:t>#139e.1</a:t>
                      </a:r>
                      <a:endParaRPr lang="en-US" sz="1400">
                        <a:effectLst/>
                        <a:latin typeface="+mn-lt"/>
                        <a:ea typeface="Nokia Pure Text Light"/>
                      </a:endParaRPr>
                    </a:p>
                  </a:txBody>
                  <a:tcPr marL="68580" marR="68580" marT="0" marB="0"/>
                </a:tc>
                <a:tc>
                  <a:txBody>
                    <a:bodyPr/>
                    <a:lstStyle/>
                    <a:p>
                      <a:pPr hangingPunct="0">
                        <a:spcAft>
                          <a:spcPts val="900"/>
                        </a:spcAft>
                      </a:pPr>
                      <a:r>
                        <a:rPr lang="en-GB" sz="1400" dirty="0">
                          <a:effectLst/>
                          <a:latin typeface="+mn-lt"/>
                          <a:ea typeface="Nokia Pure Text Light"/>
                        </a:rPr>
                        <a:t>Nov. 4</a:t>
                      </a:r>
                      <a:r>
                        <a:rPr lang="en-GB" sz="1400" baseline="30000" dirty="0">
                          <a:effectLst/>
                          <a:latin typeface="+mn-lt"/>
                          <a:ea typeface="Nokia Pure Text Light"/>
                        </a:rPr>
                        <a:t>th</a:t>
                      </a:r>
                      <a:r>
                        <a:rPr lang="en-GB" sz="1400" dirty="0">
                          <a:effectLst/>
                          <a:latin typeface="+mn-lt"/>
                          <a:ea typeface="Nokia Pure Text Light"/>
                        </a:rPr>
                        <a:t> 2021 14:00 CET~17:00 CET </a:t>
                      </a:r>
                      <a:endParaRPr lang="en-US" sz="1400" dirty="0">
                        <a:effectLst/>
                        <a:latin typeface="+mn-lt"/>
                        <a:ea typeface="Nokia Pure Text Light"/>
                      </a:endParaRPr>
                    </a:p>
                  </a:txBody>
                  <a:tcPr marL="68580" marR="68580" marT="0" marB="0"/>
                </a:tc>
                <a:tc>
                  <a:txBody>
                    <a:bodyPr/>
                    <a:lstStyle/>
                    <a:p>
                      <a:pPr>
                        <a:spcAft>
                          <a:spcPts val="0"/>
                        </a:spcAft>
                      </a:pPr>
                      <a:r>
                        <a:rPr lang="en-US" altLang="zh-CN" sz="1400" b="0" dirty="0" smtClean="0">
                          <a:effectLst/>
                          <a:latin typeface="+mn-lt"/>
                          <a:ea typeface="MS Mincho"/>
                          <a:cs typeface="Calibri" panose="020F0502020204030204" pitchFamily="34" charset="0"/>
                        </a:rPr>
                        <a:t>https://www.3gpp.org/ftp/Email_Discussions/SA5/OAM%20rapporteur%20calls/Rapporteur%20call%20%23139e/</a:t>
                      </a:r>
                    </a:p>
                  </a:txBody>
                  <a:tcPr marL="68580" marR="68580" marT="0" marB="0"/>
                </a:tc>
              </a:tr>
            </a:tbl>
          </a:graphicData>
        </a:graphic>
      </p:graphicFrame>
    </p:spTree>
    <p:extLst>
      <p:ext uri="{BB962C8B-B14F-4D97-AF65-F5344CB8AC3E}">
        <p14:creationId xmlns:p14="http://schemas.microsoft.com/office/powerpoint/2010/main" val="20090328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544" y="54245"/>
            <a:ext cx="8973312" cy="768101"/>
          </a:xfrm>
        </p:spPr>
        <p:txBody>
          <a:bodyPr/>
          <a:lstStyle/>
          <a:p>
            <a:r>
              <a:rPr lang="sv-SE" dirty="0"/>
              <a:t>Incoming </a:t>
            </a:r>
            <a:r>
              <a:rPr lang="sv-SE" dirty="0" smtClean="0"/>
              <a:t>LSs(1/2)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408715618"/>
              </p:ext>
            </p:extLst>
          </p:nvPr>
        </p:nvGraphicFramePr>
        <p:xfrm>
          <a:off x="119811" y="989581"/>
          <a:ext cx="11946577" cy="4905622"/>
        </p:xfrm>
        <a:graphic>
          <a:graphicData uri="http://schemas.openxmlformats.org/drawingml/2006/table">
            <a:tbl>
              <a:tblPr firstRow="1" bandRow="1">
                <a:tableStyleId>{5C22544A-7EE6-4342-B048-85BDC9FD1C3A}</a:tableStyleId>
              </a:tblPr>
              <a:tblGrid>
                <a:gridCol w="784540">
                  <a:extLst>
                    <a:ext uri="{9D8B030D-6E8A-4147-A177-3AD203B41FA5}">
                      <a16:colId xmlns:a16="http://schemas.microsoft.com/office/drawing/2014/main" xmlns="" val="570476699"/>
                    </a:ext>
                  </a:extLst>
                </a:gridCol>
                <a:gridCol w="6440994">
                  <a:extLst>
                    <a:ext uri="{9D8B030D-6E8A-4147-A177-3AD203B41FA5}">
                      <a16:colId xmlns:a16="http://schemas.microsoft.com/office/drawing/2014/main" xmlns="" val="2618836924"/>
                    </a:ext>
                  </a:extLst>
                </a:gridCol>
                <a:gridCol w="2334586">
                  <a:extLst>
                    <a:ext uri="{9D8B030D-6E8A-4147-A177-3AD203B41FA5}">
                      <a16:colId xmlns:a16="http://schemas.microsoft.com/office/drawing/2014/main" xmlns="" val="3016348962"/>
                    </a:ext>
                  </a:extLst>
                </a:gridCol>
                <a:gridCol w="1217506">
                  <a:extLst>
                    <a:ext uri="{9D8B030D-6E8A-4147-A177-3AD203B41FA5}">
                      <a16:colId xmlns:a16="http://schemas.microsoft.com/office/drawing/2014/main" xmlns="" val="3690116950"/>
                    </a:ext>
                  </a:extLst>
                </a:gridCol>
                <a:gridCol w="1168951">
                  <a:extLst>
                    <a:ext uri="{9D8B030D-6E8A-4147-A177-3AD203B41FA5}">
                      <a16:colId xmlns:a16="http://schemas.microsoft.com/office/drawing/2014/main" xmlns="" val="2952368263"/>
                    </a:ext>
                  </a:extLst>
                </a:gridCol>
              </a:tblGrid>
              <a:tr h="323121">
                <a:tc>
                  <a:txBody>
                    <a:bodyPr/>
                    <a:lstStyle/>
                    <a:p>
                      <a:pPr algn="ctr"/>
                      <a:r>
                        <a:rPr lang="sv-SE" sz="1050" b="1" kern="1200" dirty="0">
                          <a:solidFill>
                            <a:schemeClr val="tx1"/>
                          </a:solidFill>
                          <a:effectLst/>
                          <a:latin typeface="+mn-lt"/>
                          <a:ea typeface="微软雅黑" panose="020B0503020204020204" pitchFamily="34" charset="-122"/>
                          <a:cs typeface="+mn-cs"/>
                        </a:rPr>
                        <a:t>Tdoc</a:t>
                      </a:r>
                      <a:endParaRPr lang="sv-SE" sz="105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050" b="1" kern="1200" dirty="0" err="1">
                          <a:solidFill>
                            <a:schemeClr val="tx1"/>
                          </a:solidFill>
                          <a:effectLst/>
                          <a:latin typeface="+mn-lt"/>
                          <a:ea typeface="微软雅黑" panose="020B0503020204020204" pitchFamily="34" charset="-122"/>
                          <a:cs typeface="+mn-cs"/>
                        </a:rPr>
                        <a:t>Title</a:t>
                      </a:r>
                      <a:endParaRPr lang="sv-SE" sz="105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05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050" b="1" kern="1200" dirty="0">
                          <a:solidFill>
                            <a:schemeClr val="tx1"/>
                          </a:solidFill>
                          <a:effectLst/>
                          <a:latin typeface="+mn-lt"/>
                          <a:ea typeface="微软雅黑" panose="020B0503020204020204" pitchFamily="34" charset="-122"/>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050" b="1" kern="1200" dirty="0" smtClean="0">
                          <a:solidFill>
                            <a:schemeClr val="tx1"/>
                          </a:solidFill>
                          <a:effectLst/>
                          <a:latin typeface="+mn-lt"/>
                          <a:ea typeface="微软雅黑" panose="020B0503020204020204" pitchFamily="34" charset="-122"/>
                          <a:cs typeface="+mn-cs"/>
                        </a:rPr>
                        <a:t>Reply In</a:t>
                      </a:r>
                      <a:endParaRPr lang="sv-SE" sz="105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174454">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S5-215013</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LS cc SA5 on Prioritized Vehicle to Cloud Technical Solutions</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Automotive Edge Computing Consortium (AECC)</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b="1" dirty="0">
                          <a:solidFill>
                            <a:srgbClr val="0000FF"/>
                          </a:solidFill>
                          <a:effectLst/>
                          <a:latin typeface="Calibri" panose="020F0502020204030204" pitchFamily="34" charset="0"/>
                          <a:ea typeface="宋体" panose="02010600030101010101" pitchFamily="2" charset="-122"/>
                        </a:rPr>
                        <a:t>postponed</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5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9810">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S5-215014</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LS on Guidelines on Port Allocation for New 3GPP Interfaces</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C4-214848</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b="1" dirty="0">
                          <a:solidFill>
                            <a:srgbClr val="0000FF"/>
                          </a:solidFill>
                          <a:effectLst/>
                          <a:latin typeface="Calibri" panose="020F0502020204030204" pitchFamily="34" charset="0"/>
                          <a:ea typeface="宋体" panose="02010600030101010101" pitchFamily="2" charset="-122"/>
                        </a:rPr>
                        <a:t>postponed</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5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7411">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S5-215015</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Resubmitted </a:t>
                      </a:r>
                      <a:r>
                        <a:rPr lang="en-US" sz="1200" dirty="0" err="1">
                          <a:solidFill>
                            <a:srgbClr val="000000"/>
                          </a:solidFill>
                          <a:effectLst/>
                          <a:latin typeface="Calibri" panose="020F0502020204030204" pitchFamily="34" charset="0"/>
                          <a:ea typeface="宋体" panose="02010600030101010101" pitchFamily="2" charset="-122"/>
                        </a:rPr>
                        <a:t>Ls</a:t>
                      </a:r>
                      <a:r>
                        <a:rPr lang="en-US" sz="1200" dirty="0">
                          <a:solidFill>
                            <a:srgbClr val="000000"/>
                          </a:solidFill>
                          <a:effectLst/>
                          <a:latin typeface="Calibri" panose="020F0502020204030204" pitchFamily="34" charset="0"/>
                          <a:ea typeface="宋体" panose="02010600030101010101" pitchFamily="2" charset="-122"/>
                        </a:rPr>
                        <a:t> on New Whitepaper: “E2E Network Slicing Architecture"</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GSMA</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replied to</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S5-215083</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79044">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S5-215016</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Resubmitted Reply 3GPP LS S5-213522 to TM Forum on Intent Management</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TMF</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replied to</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S5-215486</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S5-215017</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Resubmitted LS on slicing management aspects in relation to SEAL</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S6-210709</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b="1" kern="1200" dirty="0">
                          <a:solidFill>
                            <a:srgbClr val="0000FF"/>
                          </a:solidFill>
                          <a:effectLst/>
                          <a:latin typeface="Calibri" panose="020F0502020204030204" pitchFamily="34" charset="0"/>
                          <a:ea typeface="宋体" panose="02010600030101010101" pitchFamily="2" charset="-122"/>
                          <a:cs typeface="+mn-cs"/>
                        </a:rPr>
                        <a:t>postponed</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5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S5-215018</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Resubmitted LS/r on methodology harmonization and REST-based network management framework (reply to 3GPP TSG SA5-S5-213454)</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ITU-T</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noted</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5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S5-215019</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Resubmitted LS on the mapping between service types and slice at application</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R3-212904</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b="1" kern="1200" dirty="0">
                          <a:solidFill>
                            <a:srgbClr val="0000FF"/>
                          </a:solidFill>
                          <a:effectLst/>
                          <a:latin typeface="Calibri" panose="020F0502020204030204" pitchFamily="34" charset="0"/>
                          <a:ea typeface="宋体" panose="02010600030101010101" pitchFamily="2" charset="-122"/>
                          <a:cs typeface="+mn-cs"/>
                        </a:rPr>
                        <a:t>postponed</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5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8322">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S5-215020</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Liaison Multi-SDO Autonomous Networks (AN) SDO: Legal Representative IPR Discussion Meeting </a:t>
                      </a:r>
                      <a:r>
                        <a:rPr lang="en-US" sz="1200" dirty="0" err="1">
                          <a:solidFill>
                            <a:srgbClr val="000000"/>
                          </a:solidFill>
                          <a:effectLst/>
                          <a:latin typeface="Calibri" panose="020F0502020204030204" pitchFamily="34" charset="0"/>
                          <a:ea typeface="宋体" panose="02010600030101010101" pitchFamily="2" charset="-122"/>
                        </a:rPr>
                        <a:t>Notes:Minutes</a:t>
                      </a:r>
                      <a:r>
                        <a:rPr lang="en-US" sz="1200" dirty="0">
                          <a:solidFill>
                            <a:srgbClr val="000000"/>
                          </a:solidFill>
                          <a:effectLst/>
                          <a:latin typeface="Calibri" panose="020F0502020204030204" pitchFamily="34" charset="0"/>
                          <a:ea typeface="宋体" panose="02010600030101010101" pitchFamily="2" charset="-122"/>
                        </a:rPr>
                        <a:t> and Actions 13th Sept 2021 </a:t>
                      </a:r>
                      <a:r>
                        <a:rPr lang="en-US" sz="1200" dirty="0" err="1">
                          <a:solidFill>
                            <a:srgbClr val="000000"/>
                          </a:solidFill>
                          <a:effectLst/>
                          <a:latin typeface="Calibri" panose="020F0502020204030204" pitchFamily="34" charset="0"/>
                          <a:ea typeface="宋体" panose="02010600030101010101" pitchFamily="2" charset="-122"/>
                        </a:rPr>
                        <a:t>MeetingRef</a:t>
                      </a:r>
                      <a:r>
                        <a:rPr lang="en-US" sz="1200" dirty="0">
                          <a:solidFill>
                            <a:srgbClr val="000000"/>
                          </a:solidFill>
                          <a:effectLst/>
                          <a:latin typeface="Calibri" panose="020F0502020204030204" pitchFamily="34" charset="0"/>
                          <a:ea typeface="宋体" panose="02010600030101010101" pitchFamily="2" charset="-122"/>
                        </a:rPr>
                        <a:t> AN-SDO2021-010</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TMF</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noted</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5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S5-215021</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Liaison Multi-SDO Autonomous Networks (AN) Formal </a:t>
                      </a:r>
                      <a:r>
                        <a:rPr lang="en-US" sz="1200" dirty="0" err="1">
                          <a:solidFill>
                            <a:srgbClr val="000000"/>
                          </a:solidFill>
                          <a:effectLst/>
                          <a:latin typeface="Calibri" panose="020F0502020204030204" pitchFamily="34" charset="0"/>
                          <a:ea typeface="宋体" panose="02010600030101010101" pitchFamily="2" charset="-122"/>
                        </a:rPr>
                        <a:t>Liaison:Proposal</a:t>
                      </a:r>
                      <a:r>
                        <a:rPr lang="en-US" sz="1200" dirty="0">
                          <a:solidFill>
                            <a:srgbClr val="000000"/>
                          </a:solidFill>
                          <a:effectLst/>
                          <a:latin typeface="Calibri" panose="020F0502020204030204" pitchFamily="34" charset="0"/>
                          <a:ea typeface="宋体" panose="02010600030101010101" pitchFamily="2" charset="-122"/>
                        </a:rPr>
                        <a:t> for Legal representative IPR discussion 13th Sept 2021 14:00 CET Liaison AN-SDO2021-09</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TMF</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noted</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5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S5-215022</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Reply LS on Inclusive language for ANR</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R2-2108869</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b="1" kern="1200">
                          <a:solidFill>
                            <a:srgbClr val="0000FF"/>
                          </a:solidFill>
                          <a:effectLst/>
                          <a:latin typeface="Calibri" panose="020F0502020204030204" pitchFamily="34" charset="0"/>
                          <a:ea typeface="宋体" panose="02010600030101010101" pitchFamily="2" charset="-122"/>
                          <a:cs typeface="+mn-cs"/>
                        </a:rPr>
                        <a:t>postponed</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5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S5-215023</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Reply LS on Inclusive Language for ANR</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R3-214289</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b="1" kern="1200" dirty="0">
                          <a:solidFill>
                            <a:srgbClr val="0000FF"/>
                          </a:solidFill>
                          <a:effectLst/>
                          <a:latin typeface="Calibri" panose="020F0502020204030204" pitchFamily="34" charset="0"/>
                          <a:ea typeface="宋体" panose="02010600030101010101" pitchFamily="2" charset="-122"/>
                          <a:cs typeface="+mn-cs"/>
                        </a:rPr>
                        <a:t>postponed</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5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S5-215024</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Reply LS on using SA5 Performance Measurements and Trace for </a:t>
                      </a:r>
                      <a:r>
                        <a:rPr lang="en-US" sz="1200" dirty="0" err="1">
                          <a:solidFill>
                            <a:srgbClr val="000000"/>
                          </a:solidFill>
                          <a:effectLst/>
                          <a:latin typeface="Calibri" panose="020F0502020204030204" pitchFamily="34" charset="0"/>
                          <a:ea typeface="宋体" panose="02010600030101010101" pitchFamily="2" charset="-122"/>
                        </a:rPr>
                        <a:t>centralised</a:t>
                      </a:r>
                      <a:r>
                        <a:rPr lang="en-US" sz="1200" dirty="0">
                          <a:solidFill>
                            <a:srgbClr val="000000"/>
                          </a:solidFill>
                          <a:effectLst/>
                          <a:latin typeface="Calibri" panose="020F0502020204030204" pitchFamily="34" charset="0"/>
                          <a:ea typeface="宋体" panose="02010600030101010101" pitchFamily="2" charset="-122"/>
                        </a:rPr>
                        <a:t> PCI management</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R2-2108967</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noted</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5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S5-215025</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LS on </a:t>
                      </a:r>
                      <a:r>
                        <a:rPr lang="en-US" sz="1200" dirty="0" err="1">
                          <a:solidFill>
                            <a:srgbClr val="000000"/>
                          </a:solidFill>
                          <a:effectLst/>
                          <a:latin typeface="Calibri" panose="020F0502020204030204" pitchFamily="34" charset="0"/>
                          <a:ea typeface="宋体" panose="02010600030101010101" pitchFamily="2" charset="-122"/>
                        </a:rPr>
                        <a:t>QoE</a:t>
                      </a:r>
                      <a:r>
                        <a:rPr lang="en-US" sz="1200" dirty="0">
                          <a:solidFill>
                            <a:srgbClr val="000000"/>
                          </a:solidFill>
                          <a:effectLst/>
                          <a:latin typeface="Calibri" panose="020F0502020204030204" pitchFamily="34" charset="0"/>
                          <a:ea typeface="宋体" panose="02010600030101010101" pitchFamily="2" charset="-122"/>
                        </a:rPr>
                        <a:t> Reference and maximum number of </a:t>
                      </a:r>
                      <a:r>
                        <a:rPr lang="en-US" sz="1200" dirty="0" err="1">
                          <a:solidFill>
                            <a:srgbClr val="000000"/>
                          </a:solidFill>
                          <a:effectLst/>
                          <a:latin typeface="Calibri" panose="020F0502020204030204" pitchFamily="34" charset="0"/>
                          <a:ea typeface="宋体" panose="02010600030101010101" pitchFamily="2" charset="-122"/>
                        </a:rPr>
                        <a:t>QoE</a:t>
                      </a:r>
                      <a:r>
                        <a:rPr lang="en-US" sz="1200" dirty="0">
                          <a:solidFill>
                            <a:srgbClr val="000000"/>
                          </a:solidFill>
                          <a:effectLst/>
                          <a:latin typeface="Calibri" panose="020F0502020204030204" pitchFamily="34" charset="0"/>
                          <a:ea typeface="宋体" panose="02010600030101010101" pitchFamily="2" charset="-122"/>
                        </a:rPr>
                        <a:t> configurations in RRC</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R2-2109200</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replied to</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S5-215213</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S5-215026</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LS Reply on the details of logging forms reported by the </a:t>
                      </a:r>
                      <a:r>
                        <a:rPr lang="en-US" sz="1200" dirty="0" err="1">
                          <a:solidFill>
                            <a:srgbClr val="000000"/>
                          </a:solidFill>
                          <a:effectLst/>
                          <a:latin typeface="Calibri" panose="020F0502020204030204" pitchFamily="34" charset="0"/>
                          <a:ea typeface="宋体" panose="02010600030101010101" pitchFamily="2" charset="-122"/>
                        </a:rPr>
                        <a:t>gNB</a:t>
                      </a:r>
                      <a:r>
                        <a:rPr lang="en-US" sz="1200" dirty="0">
                          <a:solidFill>
                            <a:srgbClr val="000000"/>
                          </a:solidFill>
                          <a:effectLst/>
                          <a:latin typeface="Calibri" panose="020F0502020204030204" pitchFamily="34" charset="0"/>
                          <a:ea typeface="宋体" panose="02010600030101010101" pitchFamily="2" charset="-122"/>
                        </a:rPr>
                        <a:t>-CU-CP, </a:t>
                      </a:r>
                      <a:r>
                        <a:rPr lang="en-US" sz="1200" dirty="0" err="1">
                          <a:solidFill>
                            <a:srgbClr val="000000"/>
                          </a:solidFill>
                          <a:effectLst/>
                          <a:latin typeface="Calibri" panose="020F0502020204030204" pitchFamily="34" charset="0"/>
                          <a:ea typeface="宋体" panose="02010600030101010101" pitchFamily="2" charset="-122"/>
                        </a:rPr>
                        <a:t>gNB</a:t>
                      </a:r>
                      <a:r>
                        <a:rPr lang="en-US" sz="1200" dirty="0">
                          <a:solidFill>
                            <a:srgbClr val="000000"/>
                          </a:solidFill>
                          <a:effectLst/>
                          <a:latin typeface="Calibri" panose="020F0502020204030204" pitchFamily="34" charset="0"/>
                          <a:ea typeface="宋体" panose="02010600030101010101" pitchFamily="2" charset="-122"/>
                        </a:rPr>
                        <a:t>-CU-UP and </a:t>
                      </a:r>
                      <a:r>
                        <a:rPr lang="en-US" sz="1200" dirty="0" err="1">
                          <a:solidFill>
                            <a:srgbClr val="000000"/>
                          </a:solidFill>
                          <a:effectLst/>
                          <a:latin typeface="Calibri" panose="020F0502020204030204" pitchFamily="34" charset="0"/>
                          <a:ea typeface="宋体" panose="02010600030101010101" pitchFamily="2" charset="-122"/>
                        </a:rPr>
                        <a:t>gNB</a:t>
                      </a:r>
                      <a:r>
                        <a:rPr lang="en-US" sz="1200" dirty="0">
                          <a:solidFill>
                            <a:srgbClr val="000000"/>
                          </a:solidFill>
                          <a:effectLst/>
                          <a:latin typeface="Calibri" panose="020F0502020204030204" pitchFamily="34" charset="0"/>
                          <a:ea typeface="宋体" panose="02010600030101010101" pitchFamily="2" charset="-122"/>
                        </a:rPr>
                        <a:t>-DU under measurement pollution conditions</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R3-214429</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replied to</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S5-215493</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S5-215027</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Reply LS on QoE configuration and reporting related issues</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R3-214471</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b="1" kern="1200" dirty="0">
                          <a:solidFill>
                            <a:srgbClr val="0000FF"/>
                          </a:solidFill>
                          <a:effectLst/>
                          <a:latin typeface="Calibri" panose="020F0502020204030204" pitchFamily="34" charset="0"/>
                          <a:ea typeface="宋体" panose="02010600030101010101" pitchFamily="2" charset="-122"/>
                          <a:cs typeface="+mn-cs"/>
                        </a:rPr>
                        <a:t>postponed</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5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S5-215028</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LS on RAN3 agreements for NR QoE</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R3-214477</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b="1" kern="1200" dirty="0">
                          <a:solidFill>
                            <a:srgbClr val="0000FF"/>
                          </a:solidFill>
                          <a:effectLst/>
                          <a:latin typeface="Calibri" panose="020F0502020204030204" pitchFamily="34" charset="0"/>
                          <a:ea typeface="宋体" panose="02010600030101010101" pitchFamily="2" charset="-122"/>
                          <a:cs typeface="+mn-cs"/>
                        </a:rPr>
                        <a:t>postponed</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5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S5-215029</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LS to SA5 on model deployment and update from OAM to NG-RAN</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R3-214481</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noted</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S5-215030</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LS on the Beam measurement reports for the MDT measurements</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R3-214519</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b="1" kern="1200" dirty="0">
                          <a:solidFill>
                            <a:srgbClr val="0000FF"/>
                          </a:solidFill>
                          <a:effectLst/>
                          <a:latin typeface="Calibri" panose="020F0502020204030204" pitchFamily="34" charset="0"/>
                          <a:ea typeface="宋体" panose="02010600030101010101" pitchFamily="2" charset="-122"/>
                          <a:cs typeface="+mn-cs"/>
                        </a:rPr>
                        <a:t>postponed</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5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7886753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SA#94-e</a:t>
            </a:r>
            <a:br>
              <a:rPr lang="sv-SE" dirty="0" smtClean="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673617876"/>
              </p:ext>
            </p:extLst>
          </p:nvPr>
        </p:nvGraphicFramePr>
        <p:xfrm>
          <a:off x="269458" y="1259142"/>
          <a:ext cx="11776295" cy="1572239"/>
        </p:xfrm>
        <a:graphic>
          <a:graphicData uri="http://schemas.openxmlformats.org/drawingml/2006/table">
            <a:tbl>
              <a:tblPr firstRow="1" bandRow="1">
                <a:tableStyleId>{5C22544A-7EE6-4342-B048-85BDC9FD1C3A}</a:tableStyleId>
              </a:tblPr>
              <a:tblGrid>
                <a:gridCol w="1182414">
                  <a:extLst>
                    <a:ext uri="{9D8B030D-6E8A-4147-A177-3AD203B41FA5}">
                      <a16:colId xmlns="" xmlns:a16="http://schemas.microsoft.com/office/drawing/2014/main" val="570476699"/>
                    </a:ext>
                  </a:extLst>
                </a:gridCol>
                <a:gridCol w="6101020">
                  <a:extLst>
                    <a:ext uri="{9D8B030D-6E8A-4147-A177-3AD203B41FA5}">
                      <a16:colId xmlns="" xmlns:a16="http://schemas.microsoft.com/office/drawing/2014/main" val="2618836924"/>
                    </a:ext>
                  </a:extLst>
                </a:gridCol>
                <a:gridCol w="1560475"/>
                <a:gridCol w="2932386">
                  <a:extLst>
                    <a:ext uri="{9D8B030D-6E8A-4147-A177-3AD203B41FA5}">
                      <a16:colId xmlns="" xmlns:a16="http://schemas.microsoft.com/office/drawing/2014/main" val="3016348962"/>
                    </a:ext>
                  </a:extLst>
                </a:gridCol>
              </a:tblGrid>
              <a:tr h="687707">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 xmlns:a16="http://schemas.microsoft.com/office/drawing/2014/main" val="4283687663"/>
                  </a:ext>
                </a:extLst>
              </a:tr>
              <a:tr h="294844">
                <a:tc>
                  <a:txBody>
                    <a:bodyPr/>
                    <a:lstStyle/>
                    <a:p>
                      <a:pPr>
                        <a:spcAft>
                          <a:spcPts val="0"/>
                        </a:spcAft>
                      </a:pPr>
                      <a:endParaRPr lang="en-US" sz="1200" kern="1200" dirty="0">
                        <a:solidFill>
                          <a:schemeClr val="dk1"/>
                        </a:solidFill>
                        <a:effectLst/>
                        <a:latin typeface="+mn-lt"/>
                        <a:ea typeface="MS Mincho"/>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en-US" sz="1400" dirty="0">
                        <a:effectLst/>
                        <a:latin typeface="+mn-lt"/>
                        <a:ea typeface="MS Mincho"/>
                        <a:cs typeface="MS Mincho"/>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en-US" sz="1400" dirty="0">
                        <a:effectLst/>
                        <a:latin typeface="+mn-lt"/>
                        <a:ea typeface="MS Mincho"/>
                        <a:cs typeface="MS Mincho"/>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200" kern="1200" dirty="0">
                        <a:solidFill>
                          <a:schemeClr val="dk1"/>
                        </a:solidFill>
                        <a:effectLst/>
                        <a:latin typeface="+mn-lt"/>
                        <a:ea typeface="MS Mincho"/>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4844">
                <a:tc>
                  <a:txBody>
                    <a:bodyPr/>
                    <a:lstStyle/>
                    <a:p>
                      <a:pPr>
                        <a:spcAft>
                          <a:spcPts val="0"/>
                        </a:spcAft>
                      </a:pPr>
                      <a:endParaRPr lang="en-US" sz="1200" kern="1200" dirty="0">
                        <a:solidFill>
                          <a:schemeClr val="dk1"/>
                        </a:solidFill>
                        <a:effectLst/>
                        <a:latin typeface="+mn-lt"/>
                        <a:ea typeface="MS Mincho"/>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en-US" sz="1400" dirty="0">
                        <a:effectLst/>
                        <a:latin typeface="+mn-lt"/>
                        <a:ea typeface="MS Mincho"/>
                        <a:cs typeface="MS Mincho"/>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en-US" sz="1400" dirty="0">
                        <a:effectLst/>
                        <a:latin typeface="+mn-lt"/>
                        <a:ea typeface="MS Mincho"/>
                        <a:cs typeface="MS Mincho"/>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200" kern="1200" dirty="0">
                        <a:solidFill>
                          <a:schemeClr val="dk1"/>
                        </a:solidFill>
                        <a:effectLst/>
                        <a:latin typeface="+mn-lt"/>
                        <a:ea typeface="MS Mincho"/>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4844">
                <a:tc>
                  <a:txBody>
                    <a:bodyPr/>
                    <a:lstStyle/>
                    <a:p>
                      <a:pPr>
                        <a:spcAft>
                          <a:spcPts val="0"/>
                        </a:spcAft>
                      </a:pPr>
                      <a:endParaRPr lang="en-US" sz="1200" kern="1200" dirty="0">
                        <a:solidFill>
                          <a:schemeClr val="dk1"/>
                        </a:solidFill>
                        <a:effectLst/>
                        <a:latin typeface="+mn-lt"/>
                        <a:ea typeface="MS Mincho"/>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en-US" sz="1400" dirty="0">
                        <a:effectLst/>
                        <a:latin typeface="+mn-lt"/>
                        <a:ea typeface="MS Mincho"/>
                        <a:cs typeface="MS Mincho"/>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en-US" sz="1400" dirty="0">
                        <a:effectLst/>
                        <a:latin typeface="+mn-lt"/>
                        <a:ea typeface="MS Mincho"/>
                        <a:cs typeface="MS Mincho"/>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200" kern="1200" dirty="0">
                        <a:solidFill>
                          <a:schemeClr val="dk1"/>
                        </a:solidFill>
                        <a:effectLst/>
                        <a:latin typeface="+mn-lt"/>
                        <a:ea typeface="MS Mincho"/>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633716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Exception to be sent to SA#94-e</a:t>
            </a:r>
            <a:br>
              <a:rPr lang="sv-SE" dirty="0" smtClean="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4262602121"/>
              </p:ext>
            </p:extLst>
          </p:nvPr>
        </p:nvGraphicFramePr>
        <p:xfrm>
          <a:off x="1062537" y="1137204"/>
          <a:ext cx="8843909" cy="1866056"/>
        </p:xfrm>
        <a:graphic>
          <a:graphicData uri="http://schemas.openxmlformats.org/drawingml/2006/table">
            <a:tbl>
              <a:tblPr firstRow="1" bandRow="1">
                <a:tableStyleId>{5C22544A-7EE6-4342-B048-85BDC9FD1C3A}</a:tableStyleId>
              </a:tblPr>
              <a:tblGrid>
                <a:gridCol w="2311256">
                  <a:extLst>
                    <a:ext uri="{9D8B030D-6E8A-4147-A177-3AD203B41FA5}">
                      <a16:colId xmlns="" xmlns:a16="http://schemas.microsoft.com/office/drawing/2014/main" val="570476699"/>
                    </a:ext>
                  </a:extLst>
                </a:gridCol>
                <a:gridCol w="4972178">
                  <a:extLst>
                    <a:ext uri="{9D8B030D-6E8A-4147-A177-3AD203B41FA5}">
                      <a16:colId xmlns="" xmlns:a16="http://schemas.microsoft.com/office/drawing/2014/main" val="2618836924"/>
                    </a:ext>
                  </a:extLst>
                </a:gridCol>
                <a:gridCol w="1560475"/>
              </a:tblGrid>
              <a:tr h="71092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 xmlns:a16="http://schemas.microsoft.com/office/drawing/2014/main" val="4283687663"/>
                  </a:ext>
                </a:extLst>
              </a:tr>
              <a:tr h="303790">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15310">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73269">
                <a:tc>
                  <a:txBody>
                    <a:bodyPr/>
                    <a:lstStyle/>
                    <a:p>
                      <a:pPr marL="95250" marR="0" indent="0" algn="l" defTabSz="1219170" rtl="0" eaLnBrk="1" latinLnBrk="0" hangingPunct="1">
                        <a:spcAft>
                          <a:spcPts val="0"/>
                        </a:spcAft>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62759">
                <a:tc>
                  <a:txBody>
                    <a:bodyPr/>
                    <a:lstStyle/>
                    <a:p>
                      <a:pPr marL="95250" marR="0" indent="0" algn="l" defTabSz="1219170" rtl="0" eaLnBrk="1" latinLnBrk="0" hangingPunct="1">
                        <a:spcAft>
                          <a:spcPts val="0"/>
                        </a:spcAft>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indent="0" algn="l" defTabSz="1219170" rtl="0" eaLnBrk="1" latinLnBrk="0" hangingPunct="1"/>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04119019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Edithelp </a:t>
            </a:r>
            <a:br>
              <a:rPr lang="sv-SE" dirty="0" smtClean="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740097512"/>
              </p:ext>
            </p:extLst>
          </p:nvPr>
        </p:nvGraphicFramePr>
        <p:xfrm>
          <a:off x="487680" y="1392687"/>
          <a:ext cx="10981978" cy="2832646"/>
        </p:xfrm>
        <a:graphic>
          <a:graphicData uri="http://schemas.openxmlformats.org/drawingml/2006/table">
            <a:tbl>
              <a:tblPr firstRow="1" bandRow="1">
                <a:tableStyleId>{5C22544A-7EE6-4342-B048-85BDC9FD1C3A}</a:tableStyleId>
              </a:tblPr>
              <a:tblGrid>
                <a:gridCol w="8564747">
                  <a:extLst>
                    <a:ext uri="{9D8B030D-6E8A-4147-A177-3AD203B41FA5}">
                      <a16:colId xmlns="" xmlns:a16="http://schemas.microsoft.com/office/drawing/2014/main" val="2618836924"/>
                    </a:ext>
                  </a:extLst>
                </a:gridCol>
                <a:gridCol w="2417231"/>
              </a:tblGrid>
              <a:tr h="651910">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 xmlns:a16="http://schemas.microsoft.com/office/drawing/2014/main" val="4283687663"/>
                  </a:ext>
                </a:extLst>
              </a:tr>
              <a:tr h="342314">
                <a:tc>
                  <a:txBody>
                    <a:bodyPr/>
                    <a:lstStyle/>
                    <a:p>
                      <a:pPr>
                        <a:spcAft>
                          <a:spcPts val="0"/>
                        </a:spcAft>
                      </a:pPr>
                      <a:endParaRPr lang="en-US" sz="1800" dirty="0">
                        <a:effectLst/>
                        <a:latin typeface="+mn-lt"/>
                        <a:ea typeface="MS Mincho"/>
                        <a:cs typeface="MS Mincho"/>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en-US" sz="1800" dirty="0">
                        <a:effectLst/>
                        <a:latin typeface="+mn-lt"/>
                        <a:ea typeface="MS Mincho"/>
                        <a:cs typeface="MS Mincho"/>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1710">
                <a:tc>
                  <a:txBody>
                    <a:bodyPr/>
                    <a:lstStyle/>
                    <a:p>
                      <a:pPr>
                        <a:spcAft>
                          <a:spcPts val="0"/>
                        </a:spcAft>
                      </a:pPr>
                      <a:endParaRPr lang="en-US" sz="1800" dirty="0">
                        <a:effectLst/>
                        <a:latin typeface="+mn-lt"/>
                        <a:ea typeface="MS Mincho"/>
                        <a:cs typeface="MS Mincho"/>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en-US" sz="1800" dirty="0">
                        <a:effectLst/>
                        <a:latin typeface="+mn-lt"/>
                        <a:ea typeface="MS Mincho"/>
                        <a:cs typeface="MS Mincho"/>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50139">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en-US" sz="14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22496">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en-US" sz="1400" b="0" i="0" u="none" strike="noStrike" kern="1200" baseline="0" dirty="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27103">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06974">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en-US" sz="1400" b="0" i="0" u="none" strike="noStrike" kern="1200" baseline="0">
                        <a:solidFill>
                          <a:schemeClr val="dk1"/>
                        </a:solidFill>
                        <a:latin typeface="Calibri" panose="020F0502020204030204"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6098344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87680" y="116142"/>
            <a:ext cx="9112251" cy="1143000"/>
          </a:xfrm>
        </p:spPr>
        <p:txBody>
          <a:bodyPr/>
          <a:lstStyle/>
          <a:p>
            <a:r>
              <a:rPr lang="en-US" altLang="zh-CN" dirty="0" smtClean="0"/>
              <a:t>New action items from this meeting</a:t>
            </a:r>
            <a:endParaRPr lang="sv-SE" dirty="0"/>
          </a:p>
        </p:txBody>
      </p:sp>
      <p:graphicFrame>
        <p:nvGraphicFramePr>
          <p:cNvPr id="6" name="表格 5"/>
          <p:cNvGraphicFramePr>
            <a:graphicFrameLocks noGrp="1"/>
          </p:cNvGraphicFramePr>
          <p:nvPr>
            <p:extLst>
              <p:ext uri="{D42A27DB-BD31-4B8C-83A1-F6EECF244321}">
                <p14:modId xmlns:p14="http://schemas.microsoft.com/office/powerpoint/2010/main" val="3994068227"/>
              </p:ext>
            </p:extLst>
          </p:nvPr>
        </p:nvGraphicFramePr>
        <p:xfrm>
          <a:off x="231228" y="1259142"/>
          <a:ext cx="11619185" cy="914400"/>
        </p:xfrm>
        <a:graphic>
          <a:graphicData uri="http://schemas.openxmlformats.org/drawingml/2006/table">
            <a:tbl>
              <a:tblPr>
                <a:tableStyleId>{5C22544A-7EE6-4342-B048-85BDC9FD1C3A}</a:tableStyleId>
              </a:tblPr>
              <a:tblGrid>
                <a:gridCol w="954477"/>
                <a:gridCol w="5230168"/>
                <a:gridCol w="753626"/>
                <a:gridCol w="1155560"/>
                <a:gridCol w="2516361"/>
                <a:gridCol w="1008993"/>
              </a:tblGrid>
              <a:tr h="0">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Item</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Description</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Rel.</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Owner</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Status </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Target </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r h="0">
                <a:tc>
                  <a:txBody>
                    <a:bodyPr/>
                    <a:lstStyle/>
                    <a:p>
                      <a:pPr>
                        <a:spcAft>
                          <a:spcPts val="0"/>
                        </a:spcAft>
                      </a:pPr>
                      <a:r>
                        <a:rPr lang="en-GB" sz="1400" dirty="0">
                          <a:solidFill>
                            <a:srgbClr val="000000"/>
                          </a:solidFill>
                          <a:effectLst/>
                          <a:latin typeface="+mn-lt"/>
                          <a:ea typeface="宋体" panose="02010600030101010101" pitchFamily="2" charset="-122"/>
                        </a:rPr>
                        <a:t>139e.1</a:t>
                      </a:r>
                      <a:endParaRPr lang="en-US" sz="1600" dirty="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GB" sz="1400">
                          <a:solidFill>
                            <a:srgbClr val="000000"/>
                          </a:solidFill>
                          <a:effectLst/>
                          <a:latin typeface="+mn-lt"/>
                          <a:ea typeface="宋体" panose="02010600030101010101" pitchFamily="2" charset="-122"/>
                        </a:rPr>
                        <a:t>Propose an Async mode design (NRM IOC modeling with what/how many IOC, then design procedure based on the IOC modeling) related to S5-215087/S5-215088</a:t>
                      </a:r>
                      <a:endParaRPr lang="en-US" sz="16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rgbClr val="000000"/>
                          </a:solidFill>
                          <a:effectLst/>
                          <a:latin typeface="+mn-lt"/>
                          <a:ea typeface="宋体" panose="02010600030101010101" pitchFamily="2" charset="-122"/>
                        </a:rPr>
                        <a:t>Rel-17</a:t>
                      </a:r>
                      <a:endParaRPr lang="en-US" sz="16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dirty="0">
                          <a:solidFill>
                            <a:srgbClr val="000000"/>
                          </a:solidFill>
                          <a:effectLst/>
                          <a:latin typeface="+mn-lt"/>
                          <a:ea typeface="宋体" panose="02010600030101010101" pitchFamily="2" charset="-122"/>
                        </a:rPr>
                        <a:t>Sean </a:t>
                      </a:r>
                      <a:r>
                        <a:rPr lang="en-GB" sz="1400" dirty="0" smtClean="0">
                          <a:solidFill>
                            <a:srgbClr val="000000"/>
                          </a:solidFill>
                          <a:effectLst/>
                          <a:latin typeface="+mn-lt"/>
                          <a:ea typeface="宋体" panose="02010600030101010101" pitchFamily="2" charset="-122"/>
                        </a:rPr>
                        <a:t>Sun (Nokia)</a:t>
                      </a:r>
                      <a:endParaRPr lang="en-US" sz="1600" dirty="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a:solidFill>
                            <a:srgbClr val="000000"/>
                          </a:solidFill>
                          <a:effectLst/>
                          <a:latin typeface="+mn-lt"/>
                          <a:ea typeface="宋体" panose="02010600030101010101" pitchFamily="2" charset="-122"/>
                        </a:rPr>
                        <a:t>Open</a:t>
                      </a:r>
                      <a:endParaRPr lang="en-US" sz="160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1400" dirty="0">
                          <a:solidFill>
                            <a:srgbClr val="000000"/>
                          </a:solidFill>
                          <a:effectLst/>
                          <a:latin typeface="+mn-lt"/>
                          <a:ea typeface="宋体" panose="02010600030101010101" pitchFamily="2" charset="-122"/>
                        </a:rPr>
                        <a:t>SA5#140e</a:t>
                      </a:r>
                      <a:endParaRPr lang="en-US" sz="1600" dirty="0">
                        <a:effectLst/>
                        <a:latin typeface="+mn-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3198606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84759" y="4799323"/>
            <a:ext cx="5038839" cy="519616"/>
          </a:xfrm>
        </p:spPr>
        <p:txBody>
          <a:bodyPr/>
          <a:lstStyle/>
          <a:p>
            <a:r>
              <a:rPr lang="sv-SE" sz="4400" dirty="0" err="1"/>
              <a:t>Thank</a:t>
            </a:r>
            <a:r>
              <a:rPr lang="sv-SE" sz="4400" dirty="0"/>
              <a:t> </a:t>
            </a:r>
            <a:r>
              <a:rPr lang="sv-SE" sz="4400" dirty="0" err="1"/>
              <a:t>you</a:t>
            </a:r>
            <a:r>
              <a:rPr lang="sv-SE" sz="4400" dirty="0"/>
              <a:t>!</a:t>
            </a:r>
          </a:p>
        </p:txBody>
      </p:sp>
      <p:pic>
        <p:nvPicPr>
          <p:cNvPr id="3" name="图片 2"/>
          <p:cNvPicPr>
            <a:picLocks noChangeAspect="1"/>
          </p:cNvPicPr>
          <p:nvPr/>
        </p:nvPicPr>
        <p:blipFill>
          <a:blip r:embed="rId2"/>
          <a:stretch>
            <a:fillRect/>
          </a:stretch>
        </p:blipFill>
        <p:spPr>
          <a:xfrm>
            <a:off x="175847" y="1095929"/>
            <a:ext cx="5817968" cy="3466023"/>
          </a:xfrm>
          <a:prstGeom prst="rect">
            <a:avLst/>
          </a:prstGeom>
        </p:spPr>
      </p:pic>
      <p:pic>
        <p:nvPicPr>
          <p:cNvPr id="6" name="图片 5"/>
          <p:cNvPicPr>
            <a:picLocks noChangeAspect="1"/>
          </p:cNvPicPr>
          <p:nvPr/>
        </p:nvPicPr>
        <p:blipFill>
          <a:blip r:embed="rId3"/>
          <a:stretch>
            <a:fillRect/>
          </a:stretch>
        </p:blipFill>
        <p:spPr>
          <a:xfrm>
            <a:off x="6046504" y="1095929"/>
            <a:ext cx="5927943" cy="3511899"/>
          </a:xfrm>
          <a:prstGeom prst="rect">
            <a:avLst/>
          </a:prstGeom>
        </p:spPr>
      </p:pic>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544" y="54245"/>
            <a:ext cx="8973312" cy="768101"/>
          </a:xfrm>
        </p:spPr>
        <p:txBody>
          <a:bodyPr/>
          <a:lstStyle/>
          <a:p>
            <a:r>
              <a:rPr lang="sv-SE" dirty="0"/>
              <a:t>Incoming </a:t>
            </a:r>
            <a:r>
              <a:rPr lang="sv-SE" dirty="0" smtClean="0"/>
              <a:t>LSs(2/2)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991312155"/>
              </p:ext>
            </p:extLst>
          </p:nvPr>
        </p:nvGraphicFramePr>
        <p:xfrm>
          <a:off x="137691" y="1100837"/>
          <a:ext cx="11946577" cy="2949864"/>
        </p:xfrm>
        <a:graphic>
          <a:graphicData uri="http://schemas.openxmlformats.org/drawingml/2006/table">
            <a:tbl>
              <a:tblPr firstRow="1" bandRow="1">
                <a:tableStyleId>{5C22544A-7EE6-4342-B048-85BDC9FD1C3A}</a:tableStyleId>
              </a:tblPr>
              <a:tblGrid>
                <a:gridCol w="784540">
                  <a:extLst>
                    <a:ext uri="{9D8B030D-6E8A-4147-A177-3AD203B41FA5}">
                      <a16:colId xmlns:a16="http://schemas.microsoft.com/office/drawing/2014/main" xmlns="" val="570476699"/>
                    </a:ext>
                  </a:extLst>
                </a:gridCol>
                <a:gridCol w="6440994">
                  <a:extLst>
                    <a:ext uri="{9D8B030D-6E8A-4147-A177-3AD203B41FA5}">
                      <a16:colId xmlns:a16="http://schemas.microsoft.com/office/drawing/2014/main" xmlns="" val="2618836924"/>
                    </a:ext>
                  </a:extLst>
                </a:gridCol>
                <a:gridCol w="2334586">
                  <a:extLst>
                    <a:ext uri="{9D8B030D-6E8A-4147-A177-3AD203B41FA5}">
                      <a16:colId xmlns:a16="http://schemas.microsoft.com/office/drawing/2014/main" xmlns="" val="3016348962"/>
                    </a:ext>
                  </a:extLst>
                </a:gridCol>
                <a:gridCol w="1217506">
                  <a:extLst>
                    <a:ext uri="{9D8B030D-6E8A-4147-A177-3AD203B41FA5}">
                      <a16:colId xmlns:a16="http://schemas.microsoft.com/office/drawing/2014/main" xmlns="" val="3690116950"/>
                    </a:ext>
                  </a:extLst>
                </a:gridCol>
                <a:gridCol w="1168951">
                  <a:extLst>
                    <a:ext uri="{9D8B030D-6E8A-4147-A177-3AD203B41FA5}">
                      <a16:colId xmlns:a16="http://schemas.microsoft.com/office/drawing/2014/main" xmlns="" val="2952368263"/>
                    </a:ext>
                  </a:extLst>
                </a:gridCol>
              </a:tblGrid>
              <a:tr h="323121">
                <a:tc>
                  <a:txBody>
                    <a:bodyPr/>
                    <a:lstStyle/>
                    <a:p>
                      <a:pPr algn="ctr"/>
                      <a:r>
                        <a:rPr lang="sv-SE" sz="1400" b="1" kern="1200" dirty="0">
                          <a:solidFill>
                            <a:schemeClr val="tx1"/>
                          </a:solidFill>
                          <a:effectLst/>
                          <a:latin typeface="+mn-lt"/>
                          <a:ea typeface="微软雅黑" panose="020B0503020204020204" pitchFamily="34" charset="-122"/>
                          <a:cs typeface="+mn-cs"/>
                        </a:rPr>
                        <a:t>Tdoc</a:t>
                      </a:r>
                      <a:endParaRPr lang="sv-SE" sz="14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400" b="1" kern="1200" dirty="0" err="1">
                          <a:solidFill>
                            <a:schemeClr val="tx1"/>
                          </a:solidFill>
                          <a:effectLst/>
                          <a:latin typeface="+mn-lt"/>
                          <a:ea typeface="微软雅黑" panose="020B0503020204020204" pitchFamily="34" charset="-122"/>
                          <a:cs typeface="+mn-cs"/>
                        </a:rPr>
                        <a:t>Title</a:t>
                      </a:r>
                      <a:endParaRPr lang="sv-SE" sz="14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4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400" b="1" kern="1200" dirty="0">
                          <a:solidFill>
                            <a:schemeClr val="tx1"/>
                          </a:solidFill>
                          <a:effectLst/>
                          <a:latin typeface="+mn-lt"/>
                          <a:ea typeface="微软雅黑" panose="020B0503020204020204" pitchFamily="34" charset="-122"/>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400" b="1" kern="1200" dirty="0" smtClean="0">
                          <a:solidFill>
                            <a:schemeClr val="tx1"/>
                          </a:solidFill>
                          <a:effectLst/>
                          <a:latin typeface="+mn-lt"/>
                          <a:ea typeface="微软雅黑" panose="020B0503020204020204" pitchFamily="34" charset="-122"/>
                          <a:cs typeface="+mn-cs"/>
                        </a:rPr>
                        <a:t>Reply In</a:t>
                      </a:r>
                      <a:endParaRPr lang="sv-SE" sz="14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174454">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S5-215031</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LS on Network slice information from OAM</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S2-2106634</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b="1" kern="1200">
                          <a:solidFill>
                            <a:srgbClr val="0000FF"/>
                          </a:solidFill>
                          <a:effectLst/>
                          <a:latin typeface="Calibri" panose="020F0502020204030204" pitchFamily="34" charset="0"/>
                          <a:ea typeface="宋体" panose="02010600030101010101" pitchFamily="2" charset="-122"/>
                          <a:cs typeface="+mn-cs"/>
                        </a:rPr>
                        <a:t>postponed</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5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9810">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S5-215032</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LS on TS 28.404/TS 28.405 Clarification</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S4-211234</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b="1" kern="1200" dirty="0">
                          <a:solidFill>
                            <a:srgbClr val="0000FF"/>
                          </a:solidFill>
                          <a:effectLst/>
                          <a:latin typeface="Calibri" panose="020F0502020204030204" pitchFamily="34" charset="0"/>
                          <a:ea typeface="宋体" panose="02010600030101010101" pitchFamily="2" charset="-122"/>
                          <a:cs typeface="+mn-cs"/>
                        </a:rPr>
                        <a:t>postponed</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5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7411">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S5-215033</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LS ccSA5 Reply on requirement for configuration changes of ongoing QMC sessions</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S4-211248</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noted</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5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79044">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S5-215034</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LS Reply on QoE report handling at QoE pause</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S4-211290</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b="1" kern="1200" dirty="0">
                          <a:solidFill>
                            <a:srgbClr val="0000FF"/>
                          </a:solidFill>
                          <a:effectLst/>
                          <a:latin typeface="Calibri" panose="020F0502020204030204" pitchFamily="34" charset="0"/>
                          <a:ea typeface="宋体" panose="02010600030101010101" pitchFamily="2" charset="-122"/>
                          <a:cs typeface="+mn-cs"/>
                        </a:rPr>
                        <a:t>postponed</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5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S5-215035</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Reply LS ccSA5 on QoE configuration and reporting related issues</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S4-211291</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noted</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5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S5-215036</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Reply LS ccSA5 to 5G-ACIA on 5G capabilities exposure for factories of the future</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SP-211134</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noted</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5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S5-215037</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Reply LS on Inclusive language review</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SP-211140</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b="1" kern="1200" dirty="0">
                          <a:solidFill>
                            <a:srgbClr val="0000FF"/>
                          </a:solidFill>
                          <a:effectLst/>
                          <a:latin typeface="Calibri" panose="020F0502020204030204" pitchFamily="34" charset="0"/>
                          <a:ea typeface="宋体" panose="02010600030101010101" pitchFamily="2" charset="-122"/>
                          <a:cs typeface="+mn-cs"/>
                        </a:rPr>
                        <a:t>postponed</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5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8322">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S5-215442</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Reply LS cc SA5 on the mapping between service types and slice at application</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S2-2106537</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noted</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5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S5-215443</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Reply LS ccSA5 on UPF support for multiple network slices</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S2-2106550</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noted</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5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S5-215444</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LS ccSA5 on 5G capabilities exposure for factories of the future</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S2-2106683</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a:solidFill>
                            <a:srgbClr val="000000"/>
                          </a:solidFill>
                          <a:effectLst/>
                          <a:latin typeface="Calibri" panose="020F0502020204030204" pitchFamily="34" charset="0"/>
                          <a:ea typeface="宋体" panose="02010600030101010101" pitchFamily="2" charset="-122"/>
                        </a:rPr>
                        <a:t>noted</a:t>
                      </a:r>
                      <a:endParaRPr lang="en-US" sz="12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5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94607">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S5-215480</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Liaison Multi-SDO Autonomous Networks (AN) Formal Liaison:</a:t>
                      </a:r>
                      <a:br>
                        <a:rPr lang="en-US" sz="1200" dirty="0">
                          <a:solidFill>
                            <a:srgbClr val="000000"/>
                          </a:solidFill>
                          <a:effectLst/>
                          <a:latin typeface="Calibri" panose="020F0502020204030204" pitchFamily="34" charset="0"/>
                          <a:ea typeface="宋体" panose="02010600030101010101" pitchFamily="2" charset="-122"/>
                        </a:rPr>
                      </a:br>
                      <a:r>
                        <a:rPr lang="en-US" sz="1200" dirty="0">
                          <a:solidFill>
                            <a:srgbClr val="000000"/>
                          </a:solidFill>
                          <a:effectLst/>
                          <a:latin typeface="Calibri" panose="020F0502020204030204" pitchFamily="34" charset="0"/>
                          <a:ea typeface="宋体" panose="02010600030101010101" pitchFamily="2" charset="-122"/>
                        </a:rPr>
                        <a:t>Minutes Legal representative IPR Meeting the 13th of September 2021 and IPR proposal </a:t>
                      </a:r>
                      <a:br>
                        <a:rPr lang="en-US" sz="1200" dirty="0">
                          <a:solidFill>
                            <a:srgbClr val="000000"/>
                          </a:solidFill>
                          <a:effectLst/>
                          <a:latin typeface="Calibri" panose="020F0502020204030204" pitchFamily="34" charset="0"/>
                          <a:ea typeface="宋体" panose="02010600030101010101" pitchFamily="2" charset="-122"/>
                        </a:rPr>
                      </a:br>
                      <a:r>
                        <a:rPr lang="en-US" sz="1200" dirty="0">
                          <a:solidFill>
                            <a:srgbClr val="000000"/>
                          </a:solidFill>
                          <a:effectLst/>
                          <a:latin typeface="Calibri" panose="020F0502020204030204" pitchFamily="34" charset="0"/>
                          <a:ea typeface="宋体" panose="02010600030101010101" pitchFamily="2" charset="-122"/>
                        </a:rPr>
                        <a:t>Liaison AN-SDO2021-10[Document Title]</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TMF</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replied to</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200" dirty="0">
                          <a:solidFill>
                            <a:srgbClr val="000000"/>
                          </a:solidFill>
                          <a:effectLst/>
                          <a:latin typeface="Calibri" panose="020F0502020204030204" pitchFamily="34" charset="0"/>
                          <a:ea typeface="宋体" panose="02010600030101010101" pitchFamily="2" charset="-122"/>
                        </a:rPr>
                        <a:t>S5-215483</a:t>
                      </a:r>
                      <a:endParaRPr lang="en-US" sz="12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6985845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760744"/>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42068671"/>
              </p:ext>
            </p:extLst>
          </p:nvPr>
        </p:nvGraphicFramePr>
        <p:xfrm>
          <a:off x="385302" y="1203457"/>
          <a:ext cx="11310980" cy="3051622"/>
        </p:xfrm>
        <a:graphic>
          <a:graphicData uri="http://schemas.openxmlformats.org/drawingml/2006/table">
            <a:tbl>
              <a:tblPr firstRow="1" bandRow="1">
                <a:tableStyleId>{5C22544A-7EE6-4342-B048-85BDC9FD1C3A}</a:tableStyleId>
              </a:tblPr>
              <a:tblGrid>
                <a:gridCol w="1088400">
                  <a:extLst>
                    <a:ext uri="{9D8B030D-6E8A-4147-A177-3AD203B41FA5}">
                      <a16:colId xmlns:a16="http://schemas.microsoft.com/office/drawing/2014/main" xmlns="" val="570476699"/>
                    </a:ext>
                  </a:extLst>
                </a:gridCol>
                <a:gridCol w="4989642">
                  <a:extLst>
                    <a:ext uri="{9D8B030D-6E8A-4147-A177-3AD203B41FA5}">
                      <a16:colId xmlns:a16="http://schemas.microsoft.com/office/drawing/2014/main" xmlns="" val="2618836924"/>
                    </a:ext>
                  </a:extLst>
                </a:gridCol>
                <a:gridCol w="1837341"/>
                <a:gridCol w="2146137">
                  <a:extLst>
                    <a:ext uri="{9D8B030D-6E8A-4147-A177-3AD203B41FA5}">
                      <a16:colId xmlns:a16="http://schemas.microsoft.com/office/drawing/2014/main" xmlns="" val="3690116950"/>
                    </a:ext>
                  </a:extLst>
                </a:gridCol>
                <a:gridCol w="1249460">
                  <a:extLst>
                    <a:ext uri="{9D8B030D-6E8A-4147-A177-3AD203B41FA5}">
                      <a16:colId xmlns:a16="http://schemas.microsoft.com/office/drawing/2014/main" xmlns="" val="2952368263"/>
                    </a:ext>
                  </a:extLst>
                </a:gridCol>
              </a:tblGrid>
              <a:tr h="429141">
                <a:tc>
                  <a:txBody>
                    <a:bodyPr/>
                    <a:lstStyle/>
                    <a:p>
                      <a:pPr algn="ctr">
                        <a:spcAft>
                          <a:spcPts val="0"/>
                        </a:spcAft>
                      </a:pPr>
                      <a:r>
                        <a:rPr lang="en-US" sz="1100" b="1">
                          <a:solidFill>
                            <a:srgbClr val="000000"/>
                          </a:solidFill>
                          <a:effectLst/>
                          <a:latin typeface="Calibri" panose="020F0502020204030204" pitchFamily="34" charset="0"/>
                          <a:ea typeface="宋体" panose="02010600030101010101" pitchFamily="2" charset="-122"/>
                        </a:rPr>
                        <a:t>Tdoc</a:t>
                      </a:r>
                      <a:endParaRPr lang="en-US" sz="1100">
                        <a:effectLst/>
                        <a:latin typeface="Calibri" panose="020F0502020204030204" pitchFamily="34" charset="0"/>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100" b="1">
                          <a:solidFill>
                            <a:srgbClr val="000000"/>
                          </a:solidFill>
                          <a:effectLst/>
                          <a:latin typeface="Calibri" panose="020F0502020204030204" pitchFamily="34" charset="0"/>
                          <a:ea typeface="宋体" panose="02010600030101010101" pitchFamily="2" charset="-122"/>
                        </a:rPr>
                        <a:t>Title</a:t>
                      </a:r>
                      <a:endParaRPr lang="en-US" sz="1100">
                        <a:effectLst/>
                        <a:latin typeface="Calibri" panose="020F0502020204030204" pitchFamily="34" charset="0"/>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100" b="1">
                          <a:solidFill>
                            <a:srgbClr val="000000"/>
                          </a:solidFill>
                          <a:effectLst/>
                          <a:latin typeface="Calibri" panose="020F0502020204030204" pitchFamily="34" charset="0"/>
                          <a:ea typeface="宋体" panose="02010600030101010101" pitchFamily="2" charset="-122"/>
                        </a:rPr>
                        <a:t>To</a:t>
                      </a:r>
                      <a:endParaRPr lang="en-US" sz="1100">
                        <a:effectLst/>
                        <a:latin typeface="Calibri" panose="020F0502020204030204" pitchFamily="34" charset="0"/>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100" b="1">
                          <a:solidFill>
                            <a:srgbClr val="000000"/>
                          </a:solidFill>
                          <a:effectLst/>
                          <a:latin typeface="Calibri" panose="020F0502020204030204" pitchFamily="34" charset="0"/>
                          <a:ea typeface="宋体" panose="02010600030101010101" pitchFamily="2" charset="-122"/>
                        </a:rPr>
                        <a:t>Cc</a:t>
                      </a:r>
                      <a:endParaRPr lang="en-US" sz="1100">
                        <a:effectLst/>
                        <a:latin typeface="Calibri" panose="020F0502020204030204" pitchFamily="34" charset="0"/>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100" b="1">
                          <a:solidFill>
                            <a:srgbClr val="000000"/>
                          </a:solidFill>
                          <a:effectLst/>
                          <a:latin typeface="Calibri" panose="020F0502020204030204" pitchFamily="34" charset="0"/>
                          <a:ea typeface="宋体" panose="02010600030101010101" pitchFamily="2" charset="-122"/>
                        </a:rPr>
                        <a:t>ReplyTo</a:t>
                      </a:r>
                      <a:endParaRPr lang="en-US" sz="1100">
                        <a:effectLst/>
                        <a:latin typeface="Calibri" panose="020F0502020204030204" pitchFamily="34" charset="0"/>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234839">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S5-215083</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LS to GSMA on new whitepaper E2E Network Slicing Architecture</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GSMA NG</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SA, SA2, RAN</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S5-215015</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96369">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S5-215213</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LS on QoE Reference and maximum number of QoE configurations in RRC</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RAN2,RAN3</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SA4</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S5-215025</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13049">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S5-215481</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on methodology harmonization update</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ITU-T SG2</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90027">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S5-215483</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LS on Liaison Multi-SDO Autonomous Networks (AN)</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TMF</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ETSI, GSMA, ONAP, NGNM, CCSA, IEEE, IETF, ITU-T</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S5-215480</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20389">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S5-215484</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to 3GPP OPs on Multi-SDO Autonomous Networks (AN) formal cooperation proposal from TM Forum</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PCG </a:t>
                      </a:r>
                      <a:r>
                        <a:rPr lang="en-US" sz="1100">
                          <a:solidFill>
                            <a:srgbClr val="FF0000"/>
                          </a:solidFill>
                          <a:effectLst/>
                          <a:latin typeface="Calibri" panose="020F0502020204030204" pitchFamily="34" charset="0"/>
                          <a:ea typeface="宋体" panose="02010600030101010101" pitchFamily="2" charset="-122"/>
                        </a:rPr>
                        <a:t>(SENT ALREADY)</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SA</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0452">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S5-215486</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to TM Forum on Intent Management</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TMF</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SA</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S5-215016</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0452">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S5-215493</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Reply to: LS Reply on the details of logging forms reported by the gNB-CU-CP, gNB-CU-UP and gNB-DU under measurement pollution conditions</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RAN3</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RAN2</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S5-215026</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0452">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S5-215530</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to TMF, MEF and GSMA on overall architecture for network slice ordering, provisioning and assurance</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TM Forum, MEF, GSMA</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SA</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00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0452">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S5-215539</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LS to ITU-T SG2 on autonomous network levels</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ITU-T SG2</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a:solidFill>
                            <a:srgbClr val="000000"/>
                          </a:solidFill>
                          <a:effectLst/>
                          <a:latin typeface="Calibri" panose="020F0502020204030204" pitchFamily="34" charset="0"/>
                          <a:ea typeface="宋体" panose="02010600030101010101" pitchFamily="2" charset="-122"/>
                        </a:rPr>
                        <a:t>SA</a:t>
                      </a:r>
                      <a:endParaRPr lang="en-US" sz="110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US" sz="1100" dirty="0">
                          <a:solidFill>
                            <a:srgbClr val="000000"/>
                          </a:solidFill>
                          <a:effectLst/>
                          <a:latin typeface="Calibri" panose="020F0502020204030204" pitchFamily="34" charset="0"/>
                          <a:ea typeface="宋体" panose="02010600030101010101" pitchFamily="2" charset="-122"/>
                        </a:rPr>
                        <a:t>-</a:t>
                      </a:r>
                      <a:endParaRPr lang="en-US" sz="1100" dirty="0">
                        <a:effectLst/>
                        <a:latin typeface="Calibri" panose="020F0502020204030204" pitchFamily="34" charset="0"/>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Agreed new or Revised Work Items / Study Items</a:t>
            </a:r>
          </a:p>
        </p:txBody>
      </p:sp>
      <p:graphicFrame>
        <p:nvGraphicFramePr>
          <p:cNvPr id="3" name="表格 2"/>
          <p:cNvGraphicFramePr>
            <a:graphicFrameLocks noGrp="1"/>
          </p:cNvGraphicFramePr>
          <p:nvPr>
            <p:extLst>
              <p:ext uri="{D42A27DB-BD31-4B8C-83A1-F6EECF244321}">
                <p14:modId xmlns:p14="http://schemas.microsoft.com/office/powerpoint/2010/main" val="1422571976"/>
              </p:ext>
            </p:extLst>
          </p:nvPr>
        </p:nvGraphicFramePr>
        <p:xfrm>
          <a:off x="150642" y="1468217"/>
          <a:ext cx="11902965" cy="4504074"/>
        </p:xfrm>
        <a:graphic>
          <a:graphicData uri="http://schemas.openxmlformats.org/drawingml/2006/table">
            <a:tbl>
              <a:tblPr/>
              <a:tblGrid>
                <a:gridCol w="1203025"/>
                <a:gridCol w="1014248"/>
                <a:gridCol w="966952"/>
                <a:gridCol w="4485330"/>
                <a:gridCol w="1917895"/>
                <a:gridCol w="2315515"/>
              </a:tblGrid>
              <a:tr h="51926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Release</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Potential related groups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r>
              <a:tr h="49515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S5‑215494</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smtClean="0">
                          <a:solidFill>
                            <a:schemeClr val="dk1"/>
                          </a:solidFill>
                          <a:effectLst/>
                          <a:latin typeface="+mn-lt"/>
                          <a:ea typeface="微软雅黑" panose="020B0503020204020204" pitchFamily="34" charset="-122"/>
                          <a:cs typeface="Arial" panose="020B0604020202020204" pitchFamily="34" charset="0"/>
                        </a:rPr>
                        <a:t>New WID </a:t>
                      </a:r>
                      <a:endParaRPr lang="en-US" altLang="zh-CN" sz="14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smtClean="0">
                          <a:solidFill>
                            <a:schemeClr val="dk1"/>
                          </a:solidFill>
                          <a:effectLst/>
                          <a:latin typeface="+mn-lt"/>
                          <a:ea typeface="微软雅黑" panose="020B0503020204020204" pitchFamily="34" charset="-122"/>
                          <a:cs typeface="Arial" panose="020B0604020202020204" pitchFamily="34" charset="0"/>
                        </a:rPr>
                        <a:t>Rel-18</a:t>
                      </a:r>
                      <a:endParaRPr lang="zh-CN" sz="1400" kern="1200" dirty="0">
                        <a:solidFill>
                          <a:schemeClr val="dk1"/>
                        </a:solidFill>
                        <a:effectLst/>
                        <a:latin typeface="+mn-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New WID on Self-Configuration of RAN NEs</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China Mobile, HUAWEI</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400" kern="1200" dirty="0" smtClean="0">
                          <a:solidFill>
                            <a:schemeClr val="dk1"/>
                          </a:solidFill>
                          <a:effectLst/>
                          <a:latin typeface="+mn-lt"/>
                          <a:ea typeface="微软雅黑" panose="020B0503020204020204" pitchFamily="34" charset="-122"/>
                          <a:cs typeface="Arial" panose="020B0604020202020204" pitchFamily="34" charset="0"/>
                        </a:rPr>
                        <a:t>RAN3</a:t>
                      </a:r>
                      <a:endParaRPr lang="fr-FR" sz="1400" kern="1200" dirty="0">
                        <a:solidFill>
                          <a:schemeClr val="dk1"/>
                        </a:solidFill>
                        <a:effectLst/>
                        <a:latin typeface="+mn-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9515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smtClean="0">
                          <a:solidFill>
                            <a:schemeClr val="dk1"/>
                          </a:solidFill>
                          <a:effectLst/>
                          <a:latin typeface="+mn-lt"/>
                          <a:ea typeface="微软雅黑" panose="020B0503020204020204" pitchFamily="34" charset="-122"/>
                          <a:cs typeface="Arial" panose="020B0604020202020204" pitchFamily="34" charset="0"/>
                        </a:rPr>
                        <a:t>S5‑215647</a:t>
                      </a:r>
                      <a:endParaRPr lang="zh-CN" altLang="en-US" sz="14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smtClean="0">
                          <a:solidFill>
                            <a:schemeClr val="dk1"/>
                          </a:solidFill>
                          <a:effectLst/>
                          <a:latin typeface="+mn-lt"/>
                          <a:ea typeface="微软雅黑" panose="020B0503020204020204" pitchFamily="34" charset="-122"/>
                          <a:cs typeface="Arial" panose="020B0604020202020204" pitchFamily="34" charset="0"/>
                        </a:rPr>
                        <a:t>New SID </a:t>
                      </a:r>
                      <a:endParaRPr lang="en-US" altLang="zh-CN" sz="14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smtClean="0">
                          <a:solidFill>
                            <a:schemeClr val="dk1"/>
                          </a:solidFill>
                          <a:effectLst/>
                          <a:latin typeface="+mn-lt"/>
                          <a:ea typeface="微软雅黑" panose="020B0503020204020204" pitchFamily="34" charset="-122"/>
                          <a:cs typeface="Arial" panose="020B0604020202020204" pitchFamily="34" charset="0"/>
                        </a:rPr>
                        <a:t>Rel-18</a:t>
                      </a:r>
                      <a:endParaRPr lang="zh-CN" sz="1400" kern="1200" dirty="0">
                        <a:solidFill>
                          <a:schemeClr val="dk1"/>
                        </a:solidFill>
                        <a:effectLst/>
                        <a:latin typeface="+mn-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a:solidFill>
                            <a:schemeClr val="dk1"/>
                          </a:solidFill>
                          <a:effectLst/>
                          <a:latin typeface="+mn-lt"/>
                          <a:ea typeface="微软雅黑" panose="020B0503020204020204" pitchFamily="34" charset="-122"/>
                          <a:cs typeface="Arial" panose="020B0604020202020204" pitchFamily="34" charset="0"/>
                        </a:rPr>
                        <a:t>New SID on enhancement on management of NPN</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Huawei</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400" kern="1200" dirty="0" smtClean="0">
                          <a:solidFill>
                            <a:schemeClr val="dk1"/>
                          </a:solidFill>
                          <a:effectLst/>
                          <a:latin typeface="+mn-lt"/>
                          <a:ea typeface="微软雅黑" panose="020B0503020204020204" pitchFamily="34" charset="-122"/>
                          <a:cs typeface="Arial" panose="020B0604020202020204" pitchFamily="34" charset="0"/>
                        </a:rPr>
                        <a:t>SA2</a:t>
                      </a:r>
                      <a:endParaRPr lang="fr-FR" sz="1400" kern="1200" dirty="0">
                        <a:solidFill>
                          <a:schemeClr val="dk1"/>
                        </a:solidFill>
                        <a:effectLst/>
                        <a:latin typeface="+mn-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9515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smtClean="0">
                          <a:solidFill>
                            <a:schemeClr val="dk1"/>
                          </a:solidFill>
                          <a:effectLst/>
                          <a:latin typeface="+mn-lt"/>
                          <a:ea typeface="微软雅黑" panose="020B0503020204020204" pitchFamily="34" charset="-122"/>
                          <a:cs typeface="Arial" panose="020B0604020202020204" pitchFamily="34" charset="0"/>
                        </a:rPr>
                        <a:t>S5‑215495</a:t>
                      </a:r>
                      <a:endParaRPr lang="zh-CN" altLang="en-US" sz="14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smtClean="0">
                          <a:solidFill>
                            <a:schemeClr val="dk1"/>
                          </a:solidFill>
                          <a:effectLst/>
                          <a:latin typeface="+mn-lt"/>
                          <a:ea typeface="微软雅黑" panose="020B0503020204020204" pitchFamily="34" charset="-122"/>
                          <a:cs typeface="Arial" panose="020B0604020202020204" pitchFamily="34" charset="0"/>
                        </a:rPr>
                        <a:t>New SID </a:t>
                      </a:r>
                      <a:endParaRPr lang="en-US" altLang="zh-CN" sz="14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smtClean="0">
                          <a:solidFill>
                            <a:schemeClr val="dk1"/>
                          </a:solidFill>
                          <a:effectLst/>
                          <a:latin typeface="+mn-lt"/>
                          <a:ea typeface="微软雅黑" panose="020B0503020204020204" pitchFamily="34" charset="-122"/>
                          <a:cs typeface="Arial" panose="020B0604020202020204" pitchFamily="34" charset="0"/>
                        </a:rPr>
                        <a:t>Rel-18</a:t>
                      </a:r>
                      <a:endParaRPr lang="zh-CN" sz="1400" kern="1200" dirty="0">
                        <a:solidFill>
                          <a:schemeClr val="dk1"/>
                        </a:solidFill>
                        <a:effectLst/>
                        <a:latin typeface="+mn-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New SID on Fault Supervision Evolution</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Huawei</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1400" kern="1200" dirty="0">
                        <a:solidFill>
                          <a:schemeClr val="dk1"/>
                        </a:solidFill>
                        <a:effectLst/>
                        <a:latin typeface="+mn-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9515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smtClean="0">
                          <a:solidFill>
                            <a:schemeClr val="dk1"/>
                          </a:solidFill>
                          <a:effectLst/>
                          <a:latin typeface="+mn-lt"/>
                          <a:ea typeface="微软雅黑" panose="020B0503020204020204" pitchFamily="34" charset="-122"/>
                          <a:cs typeface="Arial" panose="020B0604020202020204" pitchFamily="34" charset="0"/>
                        </a:rPr>
                        <a:t>S5‑215496</a:t>
                      </a:r>
                      <a:endParaRPr lang="zh-CN" altLang="en-US" sz="14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smtClean="0">
                          <a:solidFill>
                            <a:schemeClr val="dk1"/>
                          </a:solidFill>
                          <a:effectLst/>
                          <a:latin typeface="+mn-lt"/>
                          <a:ea typeface="微软雅黑" panose="020B0503020204020204" pitchFamily="34" charset="-122"/>
                          <a:cs typeface="Arial" panose="020B0604020202020204" pitchFamily="34" charset="0"/>
                        </a:rPr>
                        <a:t>New SID </a:t>
                      </a:r>
                      <a:endParaRPr lang="en-US" altLang="zh-CN" sz="14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smtClean="0">
                          <a:solidFill>
                            <a:schemeClr val="dk1"/>
                          </a:solidFill>
                          <a:effectLst/>
                          <a:latin typeface="+mn-lt"/>
                          <a:ea typeface="微软雅黑" panose="020B0503020204020204" pitchFamily="34" charset="-122"/>
                          <a:cs typeface="Arial" panose="020B0604020202020204" pitchFamily="34" charset="0"/>
                        </a:rPr>
                        <a:t>Rel-18</a:t>
                      </a:r>
                      <a:endParaRPr lang="zh-CN" sz="1400" kern="1200" dirty="0">
                        <a:solidFill>
                          <a:schemeClr val="dk1"/>
                        </a:solidFill>
                        <a:effectLst/>
                        <a:latin typeface="+mn-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New SID on Key Quality Indicators(KQIs)for 5G service experience</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it-IT" sz="1400" kern="1200" dirty="0">
                          <a:solidFill>
                            <a:schemeClr val="dk1"/>
                          </a:solidFill>
                          <a:effectLst/>
                          <a:latin typeface="+mn-lt"/>
                          <a:ea typeface="微软雅黑" panose="020B0503020204020204" pitchFamily="34" charset="-122"/>
                          <a:cs typeface="Arial" panose="020B0604020202020204" pitchFamily="34" charset="0"/>
                        </a:rPr>
                        <a:t>Huawei, China Mobile, China Telecom, AsiaInfo, CATT, China Unicom</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1400" kern="1200" dirty="0">
                        <a:solidFill>
                          <a:schemeClr val="dk1"/>
                        </a:solidFill>
                        <a:effectLst/>
                        <a:latin typeface="+mn-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1447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
                      </a:r>
                      <a:br>
                        <a:rPr lang="en-US" sz="1400" kern="1200" dirty="0">
                          <a:solidFill>
                            <a:schemeClr val="dk1"/>
                          </a:solidFill>
                          <a:effectLst/>
                          <a:latin typeface="+mn-lt"/>
                          <a:ea typeface="微软雅黑" panose="020B0503020204020204" pitchFamily="34" charset="-122"/>
                          <a:cs typeface="Arial" panose="020B0604020202020204" pitchFamily="34" charset="0"/>
                        </a:rPr>
                      </a:br>
                      <a:r>
                        <a:rPr lang="en-US" sz="1400" kern="1200" dirty="0">
                          <a:solidFill>
                            <a:schemeClr val="dk1"/>
                          </a:solidFill>
                          <a:effectLst/>
                          <a:latin typeface="+mn-lt"/>
                          <a:ea typeface="微软雅黑" panose="020B0503020204020204" pitchFamily="34" charset="-122"/>
                          <a:cs typeface="Arial" panose="020B0604020202020204" pitchFamily="34" charset="0"/>
                        </a:rPr>
                        <a:t>S5‑215497</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smtClean="0">
                          <a:solidFill>
                            <a:schemeClr val="dk1"/>
                          </a:solidFill>
                          <a:effectLst/>
                          <a:latin typeface="+mn-lt"/>
                          <a:ea typeface="微软雅黑" panose="020B0503020204020204" pitchFamily="34" charset="-122"/>
                          <a:cs typeface="Arial" panose="020B0604020202020204" pitchFamily="34" charset="0"/>
                        </a:rPr>
                        <a:t>New WID </a:t>
                      </a:r>
                      <a:endParaRPr lang="en-US" altLang="zh-CN" sz="14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smtClean="0">
                          <a:solidFill>
                            <a:schemeClr val="dk1"/>
                          </a:solidFill>
                          <a:effectLst/>
                          <a:latin typeface="+mn-lt"/>
                          <a:ea typeface="微软雅黑" panose="020B0503020204020204" pitchFamily="34" charset="-122"/>
                          <a:cs typeface="Arial" panose="020B0604020202020204" pitchFamily="34" charset="0"/>
                        </a:rPr>
                        <a:t>Rel-17</a:t>
                      </a:r>
                      <a:endParaRPr lang="zh-CN" sz="1400" kern="1200" dirty="0">
                        <a:solidFill>
                          <a:schemeClr val="dk1"/>
                        </a:solidFill>
                        <a:effectLst/>
                        <a:latin typeface="+mn-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New WID on Network Slice Provisioning Enhancement</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Samsung Research America</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1400" kern="1200" dirty="0">
                        <a:solidFill>
                          <a:schemeClr val="dk1"/>
                        </a:solidFill>
                        <a:effectLst/>
                        <a:latin typeface="+mn-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9515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smtClean="0">
                          <a:solidFill>
                            <a:schemeClr val="dk1"/>
                          </a:solidFill>
                          <a:effectLst/>
                          <a:latin typeface="+mn-lt"/>
                          <a:ea typeface="微软雅黑" panose="020B0503020204020204" pitchFamily="34" charset="-122"/>
                          <a:cs typeface="Arial" panose="020B0604020202020204" pitchFamily="34" charset="0"/>
                        </a:rPr>
                        <a:t>S5‑215499</a:t>
                      </a:r>
                      <a:endParaRPr lang="zh-CN" altLang="en-US" sz="14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smtClean="0">
                          <a:solidFill>
                            <a:schemeClr val="dk1"/>
                          </a:solidFill>
                          <a:effectLst/>
                          <a:latin typeface="+mn-lt"/>
                          <a:ea typeface="微软雅黑" panose="020B0503020204020204" pitchFamily="34" charset="-122"/>
                          <a:cs typeface="Arial" panose="020B0604020202020204" pitchFamily="34" charset="0"/>
                        </a:rPr>
                        <a:t>New SID </a:t>
                      </a:r>
                      <a:endParaRPr lang="en-US" altLang="zh-CN" sz="14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smtClean="0">
                          <a:solidFill>
                            <a:schemeClr val="dk1"/>
                          </a:solidFill>
                          <a:effectLst/>
                          <a:latin typeface="+mn-lt"/>
                          <a:ea typeface="微软雅黑" panose="020B0503020204020204" pitchFamily="34" charset="-122"/>
                          <a:cs typeface="Arial" panose="020B0604020202020204" pitchFamily="34" charset="0"/>
                        </a:rPr>
                        <a:t>Rel-18</a:t>
                      </a:r>
                      <a:endParaRPr lang="zh-CN" sz="1400" kern="1200" dirty="0">
                        <a:solidFill>
                          <a:schemeClr val="dk1"/>
                        </a:solidFill>
                        <a:effectLst/>
                        <a:latin typeface="+mn-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Study on Enhancement of the management aspects related to NWDAF</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China Telecom</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400" kern="1200" dirty="0" smtClean="0">
                          <a:solidFill>
                            <a:schemeClr val="dk1"/>
                          </a:solidFill>
                          <a:effectLst/>
                          <a:latin typeface="+mn-lt"/>
                          <a:ea typeface="微软雅黑" panose="020B0503020204020204" pitchFamily="34" charset="-122"/>
                          <a:cs typeface="Arial" panose="020B0604020202020204" pitchFamily="34" charset="0"/>
                        </a:rPr>
                        <a:t>SA2</a:t>
                      </a:r>
                      <a:endParaRPr lang="fr-FR" sz="1400" kern="1200" dirty="0">
                        <a:solidFill>
                          <a:schemeClr val="dk1"/>
                        </a:solidFill>
                        <a:effectLst/>
                        <a:latin typeface="+mn-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9515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smtClean="0">
                          <a:solidFill>
                            <a:schemeClr val="dk1"/>
                          </a:solidFill>
                          <a:effectLst/>
                          <a:latin typeface="+mn-lt"/>
                          <a:ea typeface="微软雅黑" panose="020B0503020204020204" pitchFamily="34" charset="-122"/>
                          <a:cs typeface="Arial" panose="020B0604020202020204" pitchFamily="34" charset="0"/>
                        </a:rPr>
                        <a:t>S5‑215402</a:t>
                      </a:r>
                      <a:endParaRPr lang="zh-CN" altLang="en-US" sz="1400" kern="1200" dirty="0" smtClean="0">
                        <a:solidFill>
                          <a:schemeClr val="dk1"/>
                        </a:solidFill>
                        <a:effectLst/>
                        <a:latin typeface="+mn-lt"/>
                        <a:ea typeface="微软雅黑" panose="020B0503020204020204" pitchFamily="34" charset="-122"/>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14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smtClean="0">
                          <a:solidFill>
                            <a:schemeClr val="dk1"/>
                          </a:solidFill>
                          <a:effectLst/>
                          <a:latin typeface="+mn-lt"/>
                          <a:ea typeface="微软雅黑" panose="020B0503020204020204" pitchFamily="34" charset="-122"/>
                          <a:cs typeface="Arial" panose="020B0604020202020204" pitchFamily="34" charset="0"/>
                        </a:rPr>
                        <a:t>WID revised</a:t>
                      </a:r>
                      <a:endParaRPr lang="en-US" altLang="zh-CN" sz="14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400" kern="1200" dirty="0" smtClean="0">
                          <a:solidFill>
                            <a:schemeClr val="dk1"/>
                          </a:solidFill>
                          <a:effectLst/>
                          <a:latin typeface="+mn-lt"/>
                          <a:ea typeface="微软雅黑" panose="020B0503020204020204" pitchFamily="34" charset="-122"/>
                          <a:cs typeface="Arial" panose="020B0604020202020204" pitchFamily="34" charset="0"/>
                        </a:rPr>
                        <a:t>Rel-17</a:t>
                      </a:r>
                      <a:endParaRPr lang="zh-CN" sz="1400" kern="1200" dirty="0">
                        <a:solidFill>
                          <a:schemeClr val="dk1"/>
                        </a:solidFill>
                        <a:effectLst/>
                        <a:latin typeface="+mn-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smtClean="0">
                          <a:solidFill>
                            <a:schemeClr val="dk1"/>
                          </a:solidFill>
                          <a:effectLst/>
                          <a:latin typeface="+mn-lt"/>
                          <a:ea typeface="微软雅黑" panose="020B0503020204020204" pitchFamily="34" charset="-122"/>
                          <a:cs typeface="Arial" panose="020B0604020202020204" pitchFamily="34" charset="0"/>
                        </a:rPr>
                        <a:t>Updated WID NSA_SBMA</a:t>
                      </a:r>
                      <a:endParaRPr lang="en-US" sz="14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smtClean="0">
                          <a:solidFill>
                            <a:schemeClr val="dk1"/>
                          </a:solidFill>
                          <a:effectLst/>
                          <a:latin typeface="+mn-lt"/>
                          <a:ea typeface="微软雅黑" panose="020B0503020204020204" pitchFamily="34" charset="-122"/>
                          <a:cs typeface="Arial" panose="020B0604020202020204" pitchFamily="34" charset="0"/>
                        </a:rPr>
                        <a:t>Ericsson Inc.</a:t>
                      </a:r>
                      <a:endParaRPr lang="en-US" sz="14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fr-FR" sz="1400" kern="1200" dirty="0">
                        <a:solidFill>
                          <a:schemeClr val="dk1"/>
                        </a:solidFill>
                        <a:effectLst/>
                        <a:latin typeface="+mn-lt"/>
                        <a:ea typeface="微软雅黑" panose="020B0503020204020204" pitchFamily="34"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by OA&amp;M</a:t>
            </a:r>
          </a:p>
        </p:txBody>
      </p:sp>
      <p:graphicFrame>
        <p:nvGraphicFramePr>
          <p:cNvPr id="6" name="Group 76"/>
          <p:cNvGraphicFramePr>
            <a:graphicFrameLocks/>
          </p:cNvGraphicFramePr>
          <p:nvPr>
            <p:extLst>
              <p:ext uri="{D42A27DB-BD31-4B8C-83A1-F6EECF244321}">
                <p14:modId xmlns:p14="http://schemas.microsoft.com/office/powerpoint/2010/main" val="3159354636"/>
              </p:ext>
            </p:extLst>
          </p:nvPr>
        </p:nvGraphicFramePr>
        <p:xfrm>
          <a:off x="301991" y="1104978"/>
          <a:ext cx="11537378" cy="4602480"/>
        </p:xfrm>
        <a:graphic>
          <a:graphicData uri="http://schemas.openxmlformats.org/drawingml/2006/table">
            <a:tbl>
              <a:tblPr/>
              <a:tblGrid>
                <a:gridCol w="1040524">
                  <a:extLst>
                    <a:ext uri="{9D8B030D-6E8A-4147-A177-3AD203B41FA5}">
                      <a16:colId xmlns:a16="http://schemas.microsoft.com/office/drawing/2014/main" xmlns="" val="20000"/>
                    </a:ext>
                  </a:extLst>
                </a:gridCol>
                <a:gridCol w="5030108">
                  <a:extLst>
                    <a:ext uri="{9D8B030D-6E8A-4147-A177-3AD203B41FA5}">
                      <a16:colId xmlns:a16="http://schemas.microsoft.com/office/drawing/2014/main" xmlns="" val="20001"/>
                    </a:ext>
                  </a:extLst>
                </a:gridCol>
                <a:gridCol w="2733373"/>
                <a:gridCol w="2733373"/>
              </a:tblGrid>
              <a:tr h="554596">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err="1" smtClean="0">
                          <a:solidFill>
                            <a:schemeClr val="tx1"/>
                          </a:solidFill>
                          <a:latin typeface="+mn-lt"/>
                          <a:ea typeface="+mn-ea"/>
                          <a:cs typeface="+mn-cs"/>
                        </a:rPr>
                        <a:t>TDoc</a:t>
                      </a:r>
                      <a:endParaRPr lang="en-GB" altLang="zh-CN" sz="16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a:solidFill>
                            <a:schemeClr val="tx1"/>
                          </a:solidFill>
                          <a:latin typeface="+mn-lt"/>
                          <a:ea typeface="+mn-ea"/>
                          <a:cs typeface="+mn-cs"/>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smtClean="0">
                          <a:solidFill>
                            <a:schemeClr val="tx1"/>
                          </a:solidFill>
                          <a:latin typeface="+mn-lt"/>
                          <a:ea typeface="+mn-ea"/>
                          <a:cs typeface="+mn-cs"/>
                        </a:rPr>
                        <a:t>Source</a:t>
                      </a:r>
                      <a:endParaRPr lang="en-GB" altLang="zh-CN" sz="16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600" b="1" kern="1200" dirty="0" smtClean="0">
                          <a:solidFill>
                            <a:schemeClr val="tx1"/>
                          </a:solidFill>
                          <a:latin typeface="+mn-lt"/>
                          <a:ea typeface="+mn-ea"/>
                          <a:cs typeface="+mn-cs"/>
                        </a:rPr>
                        <a:t>Potential related topics and related groups</a:t>
                      </a:r>
                      <a:endParaRPr lang="en-GB" altLang="zh-CN" sz="16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0"/>
                  </a:ext>
                </a:extLst>
              </a:tr>
              <a:tr h="24810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
                      </a:r>
                      <a:br>
                        <a:rPr lang="en-US" sz="1400" kern="1200" dirty="0">
                          <a:solidFill>
                            <a:schemeClr val="dk1"/>
                          </a:solidFill>
                          <a:effectLst/>
                          <a:latin typeface="+mn-lt"/>
                          <a:ea typeface="微软雅黑" panose="020B0503020204020204" pitchFamily="34" charset="-122"/>
                          <a:cs typeface="Arial" panose="020B0604020202020204" pitchFamily="34" charset="0"/>
                        </a:rPr>
                      </a:br>
                      <a:r>
                        <a:rPr lang="en-US" sz="1400" kern="1200" dirty="0">
                          <a:solidFill>
                            <a:schemeClr val="dk1"/>
                          </a:solidFill>
                          <a:effectLst/>
                          <a:latin typeface="+mn-lt"/>
                          <a:ea typeface="微软雅黑" panose="020B0503020204020204" pitchFamily="34" charset="-122"/>
                          <a:cs typeface="Arial" panose="020B0604020202020204" pitchFamily="34" charset="0"/>
                        </a:rPr>
                        <a:t>S5‑215196</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Discussion on measurement of scheduled layer number</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China Unicom, CATT, ZTE, HUAWEI, ERICSSON</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smtClean="0">
                          <a:solidFill>
                            <a:schemeClr val="dk1"/>
                          </a:solidFill>
                          <a:effectLst/>
                          <a:latin typeface="+mn-lt"/>
                          <a:ea typeface="微软雅黑" panose="020B0503020204020204" pitchFamily="34" charset="-122"/>
                          <a:cs typeface="Arial" panose="020B0604020202020204" pitchFamily="34" charset="0"/>
                        </a:rPr>
                        <a:t>RAN2</a:t>
                      </a:r>
                      <a:endParaRPr lang="en-US" sz="14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24810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S5‑215338</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a:solidFill>
                            <a:schemeClr val="dk1"/>
                          </a:solidFill>
                          <a:effectLst/>
                          <a:latin typeface="+mn-lt"/>
                          <a:ea typeface="微软雅黑" panose="020B0503020204020204" pitchFamily="34" charset="-122"/>
                          <a:cs typeface="Arial" panose="020B0604020202020204" pitchFamily="34" charset="0"/>
                        </a:rPr>
                        <a:t>Discussion on Introduction of average value of scheduled MIMO layers per PRB</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CMCC, ZTE, Huawei, Ericsson</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smtClean="0">
                          <a:solidFill>
                            <a:schemeClr val="dk1"/>
                          </a:solidFill>
                          <a:effectLst/>
                          <a:latin typeface="+mn-lt"/>
                          <a:ea typeface="微软雅黑" panose="020B0503020204020204" pitchFamily="34" charset="-122"/>
                          <a:cs typeface="Arial" panose="020B0604020202020204" pitchFamily="34" charset="0"/>
                        </a:rPr>
                        <a:t>RAN2</a:t>
                      </a:r>
                      <a:endParaRPr lang="en-US" sz="14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24810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
                      </a:r>
                      <a:br>
                        <a:rPr lang="en-US" sz="1400" kern="1200" dirty="0">
                          <a:solidFill>
                            <a:schemeClr val="dk1"/>
                          </a:solidFill>
                          <a:effectLst/>
                          <a:latin typeface="+mn-lt"/>
                          <a:ea typeface="微软雅黑" panose="020B0503020204020204" pitchFamily="34" charset="-122"/>
                          <a:cs typeface="Arial" panose="020B0604020202020204" pitchFamily="34" charset="0"/>
                        </a:rPr>
                      </a:br>
                      <a:r>
                        <a:rPr lang="en-US" sz="1400" kern="1200" dirty="0">
                          <a:solidFill>
                            <a:schemeClr val="dk1"/>
                          </a:solidFill>
                          <a:effectLst/>
                          <a:latin typeface="+mn-lt"/>
                          <a:ea typeface="微软雅黑" panose="020B0503020204020204" pitchFamily="34" charset="-122"/>
                          <a:cs typeface="Arial" panose="020B0604020202020204" pitchFamily="34" charset="0"/>
                        </a:rPr>
                        <a:t>S5‑215264</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a:solidFill>
                            <a:schemeClr val="dk1"/>
                          </a:solidFill>
                          <a:effectLst/>
                          <a:latin typeface="+mn-lt"/>
                          <a:ea typeface="微软雅黑" panose="020B0503020204020204" pitchFamily="34" charset="-122"/>
                          <a:cs typeface="Arial" panose="020B0604020202020204" pitchFamily="34" charset="0"/>
                        </a:rPr>
                        <a:t>Rel-17 Discussion Isolation level</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Huawei</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4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24810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
                      </a:r>
                      <a:br>
                        <a:rPr lang="en-US" sz="1400" kern="1200" dirty="0">
                          <a:solidFill>
                            <a:schemeClr val="dk1"/>
                          </a:solidFill>
                          <a:effectLst/>
                          <a:latin typeface="+mn-lt"/>
                          <a:ea typeface="微软雅黑" panose="020B0503020204020204" pitchFamily="34" charset="-122"/>
                          <a:cs typeface="Arial" panose="020B0604020202020204" pitchFamily="34" charset="0"/>
                        </a:rPr>
                      </a:br>
                      <a:r>
                        <a:rPr lang="en-US" sz="1400" kern="1200" dirty="0">
                          <a:solidFill>
                            <a:schemeClr val="dk1"/>
                          </a:solidFill>
                          <a:effectLst/>
                          <a:latin typeface="+mn-lt"/>
                          <a:ea typeface="微软雅黑" panose="020B0503020204020204" pitchFamily="34" charset="-122"/>
                          <a:cs typeface="Arial" panose="020B0604020202020204" pitchFamily="34" charset="0"/>
                        </a:rPr>
                        <a:t>S5‑215549</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a:solidFill>
                            <a:schemeClr val="dk1"/>
                          </a:solidFill>
                          <a:effectLst/>
                          <a:latin typeface="+mn-lt"/>
                          <a:ea typeface="微软雅黑" panose="020B0503020204020204" pitchFamily="34" charset="-122"/>
                          <a:cs typeface="Arial" panose="020B0604020202020204" pitchFamily="34" charset="0"/>
                        </a:rPr>
                        <a:t>DP on assurance report for closed control loop</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Huawei</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4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24810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S5‑215551</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a:solidFill>
                            <a:schemeClr val="dk1"/>
                          </a:solidFill>
                          <a:effectLst/>
                          <a:latin typeface="+mn-lt"/>
                          <a:ea typeface="微软雅黑" panose="020B0503020204020204" pitchFamily="34" charset="-122"/>
                          <a:cs typeface="Arial" panose="020B0604020202020204" pitchFamily="34" charset="0"/>
                        </a:rPr>
                        <a:t>DP on coordination between closed control loop</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Huawei</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4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24810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S5‑215373</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a:solidFill>
                            <a:schemeClr val="dk1"/>
                          </a:solidFill>
                          <a:effectLst/>
                          <a:latin typeface="+mn-lt"/>
                          <a:ea typeface="微软雅黑" panose="020B0503020204020204" pitchFamily="34" charset="-122"/>
                          <a:cs typeface="Arial" panose="020B0604020202020204" pitchFamily="34" charset="0"/>
                        </a:rPr>
                        <a:t>Discussion paper on MDA assisted energy saving to provide necessary information in output</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China Telecom, </a:t>
                      </a:r>
                      <a:r>
                        <a:rPr lang="en-US" sz="1400" kern="1200" dirty="0" err="1">
                          <a:solidFill>
                            <a:schemeClr val="dk1"/>
                          </a:solidFill>
                          <a:effectLst/>
                          <a:latin typeface="+mn-lt"/>
                          <a:ea typeface="微软雅黑" panose="020B0503020204020204" pitchFamily="34" charset="-122"/>
                          <a:cs typeface="Arial" panose="020B0604020202020204" pitchFamily="34" charset="0"/>
                        </a:rPr>
                        <a:t>AsiaInfo</a:t>
                      </a:r>
                      <a:endParaRPr lang="en-US" sz="14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4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24810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S5‑215149</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a:solidFill>
                            <a:schemeClr val="dk1"/>
                          </a:solidFill>
                          <a:effectLst/>
                          <a:latin typeface="+mn-lt"/>
                          <a:ea typeface="微软雅黑" panose="020B0503020204020204" pitchFamily="34" charset="-122"/>
                          <a:cs typeface="Arial" panose="020B0604020202020204" pitchFamily="34" charset="0"/>
                        </a:rPr>
                        <a:t>DP on modelling of EDN</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Samsung Research America</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4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24810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
                      </a:r>
                      <a:br>
                        <a:rPr lang="en-US" sz="1400" kern="1200" dirty="0">
                          <a:solidFill>
                            <a:schemeClr val="dk1"/>
                          </a:solidFill>
                          <a:effectLst/>
                          <a:latin typeface="+mn-lt"/>
                          <a:ea typeface="微软雅黑" panose="020B0503020204020204" pitchFamily="34" charset="-122"/>
                          <a:cs typeface="Arial" panose="020B0604020202020204" pitchFamily="34" charset="0"/>
                        </a:rPr>
                      </a:br>
                      <a:r>
                        <a:rPr lang="en-US" sz="1400" kern="1200" dirty="0">
                          <a:solidFill>
                            <a:schemeClr val="dk1"/>
                          </a:solidFill>
                          <a:effectLst/>
                          <a:latin typeface="+mn-lt"/>
                          <a:ea typeface="微软雅黑" panose="020B0503020204020204" pitchFamily="34" charset="-122"/>
                          <a:cs typeface="Arial" panose="020B0604020202020204" pitchFamily="34" charset="0"/>
                        </a:rPr>
                        <a:t>S5‑215573</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a:solidFill>
                            <a:schemeClr val="dk1"/>
                          </a:solidFill>
                          <a:effectLst/>
                          <a:latin typeface="+mn-lt"/>
                          <a:ea typeface="微软雅黑" panose="020B0503020204020204" pitchFamily="34" charset="-122"/>
                          <a:cs typeface="Arial" panose="020B0604020202020204" pitchFamily="34" charset="0"/>
                        </a:rPr>
                        <a:t>TD enhance management service to support authentication</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Nokia, Nokia Shanghai Bell</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4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r h="17149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S5‑215412</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a:solidFill>
                            <a:schemeClr val="dk1"/>
                          </a:solidFill>
                          <a:effectLst/>
                          <a:latin typeface="+mn-lt"/>
                          <a:ea typeface="微软雅黑" panose="020B0503020204020204" pitchFamily="34" charset="-122"/>
                          <a:cs typeface="Arial" panose="020B0604020202020204" pitchFamily="34" charset="0"/>
                        </a:rPr>
                        <a:t>28.824 discussion on scope</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400" kern="1200" dirty="0">
                          <a:solidFill>
                            <a:schemeClr val="dk1"/>
                          </a:solidFill>
                          <a:effectLst/>
                          <a:latin typeface="+mn-lt"/>
                          <a:ea typeface="微软雅黑" panose="020B0503020204020204" pitchFamily="34" charset="-122"/>
                          <a:cs typeface="Arial" panose="020B0604020202020204" pitchFamily="34" charset="0"/>
                        </a:rPr>
                        <a:t>Lenovo, Motorola Mobility</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4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smtClean="0"/>
              <a:t>OAM General </a:t>
            </a:r>
            <a:r>
              <a:rPr lang="en-US" altLang="zh-CN" sz="3200" kern="0" dirty="0"/>
              <a:t>T</a:t>
            </a:r>
            <a:r>
              <a:rPr lang="en-US" altLang="zh-CN" sz="3200" kern="0" dirty="0" smtClean="0"/>
              <a:t>opics</a:t>
            </a:r>
            <a:endParaRPr lang="sv-SE" sz="3200" kern="0" dirty="0"/>
          </a:p>
        </p:txBody>
      </p:sp>
      <p:sp>
        <p:nvSpPr>
          <p:cNvPr id="7" name="文本框 6"/>
          <p:cNvSpPr txBox="1"/>
          <p:nvPr/>
        </p:nvSpPr>
        <p:spPr>
          <a:xfrm>
            <a:off x="604911" y="1405700"/>
            <a:ext cx="10873444" cy="292388"/>
          </a:xfrm>
          <a:prstGeom prst="rect">
            <a:avLst/>
          </a:prstGeom>
          <a:solidFill>
            <a:srgbClr val="92D050"/>
          </a:solidFill>
        </p:spPr>
        <p:txBody>
          <a:bodyPr wrap="square" rtlCol="0">
            <a:spAutoFit/>
          </a:bodyPr>
          <a:lstStyle/>
          <a:p>
            <a:pPr algn="ctr"/>
            <a:r>
              <a:rPr lang="en-US" altLang="zh-CN" b="1" dirty="0" smtClean="0">
                <a:solidFill>
                  <a:prstClr val="black"/>
                </a:solidFill>
              </a:rPr>
              <a:t>Working Progress</a:t>
            </a:r>
            <a:endParaRPr lang="zh-CN" altLang="en-US" b="1" dirty="0">
              <a:solidFill>
                <a:prstClr val="black"/>
              </a:solidFill>
            </a:endParaRPr>
          </a:p>
        </p:txBody>
      </p:sp>
      <p:sp>
        <p:nvSpPr>
          <p:cNvPr id="8" name="矩形 7"/>
          <p:cNvSpPr/>
          <p:nvPr/>
        </p:nvSpPr>
        <p:spPr>
          <a:xfrm>
            <a:off x="738113" y="1801533"/>
            <a:ext cx="10607040" cy="830997"/>
          </a:xfrm>
          <a:prstGeom prst="rect">
            <a:avLst/>
          </a:prstGeom>
        </p:spPr>
        <p:txBody>
          <a:bodyPr wrap="square">
            <a:spAutoFit/>
          </a:bodyPr>
          <a:lstStyle/>
          <a:p>
            <a:pPr defTabSz="1219170" eaLnBrk="1" fontAlgn="auto" hangingPunct="1">
              <a:spcBef>
                <a:spcPts val="0"/>
              </a:spcBef>
              <a:spcAft>
                <a:spcPts val="0"/>
              </a:spcAft>
              <a:defRPr/>
            </a:pPr>
            <a:r>
              <a:rPr lang="en-US" altLang="zh-CN" sz="1600" b="1" dirty="0" smtClean="0">
                <a:solidFill>
                  <a:prstClr val="black"/>
                </a:solidFill>
                <a:latin typeface="+mj-lt"/>
                <a:cs typeface="Arial" charset="0"/>
              </a:rPr>
              <a:t>The </a:t>
            </a:r>
            <a:r>
              <a:rPr lang="en-US" altLang="zh-CN" sz="1600" b="1" dirty="0">
                <a:solidFill>
                  <a:prstClr val="black"/>
                </a:solidFill>
                <a:latin typeface="+mj-lt"/>
                <a:cs typeface="Arial" charset="0"/>
              </a:rPr>
              <a:t>following </a:t>
            </a:r>
            <a:r>
              <a:rPr lang="en-US" altLang="zh-CN" sz="1600" b="1" dirty="0" smtClean="0">
                <a:solidFill>
                  <a:prstClr val="black"/>
                </a:solidFill>
                <a:latin typeface="+mj-lt"/>
                <a:cs typeface="Arial" charset="0"/>
              </a:rPr>
              <a:t>general topics </a:t>
            </a:r>
            <a:r>
              <a:rPr lang="en-US" altLang="zh-CN" sz="1600" b="1" dirty="0">
                <a:solidFill>
                  <a:prstClr val="black"/>
                </a:solidFill>
                <a:latin typeface="+mj-lt"/>
                <a:cs typeface="Arial" charset="0"/>
              </a:rPr>
              <a:t>are </a:t>
            </a:r>
            <a:r>
              <a:rPr lang="en-US" altLang="zh-CN" sz="1600" b="1" dirty="0" smtClean="0">
                <a:solidFill>
                  <a:prstClr val="black"/>
                </a:solidFill>
                <a:latin typeface="+mj-lt"/>
                <a:cs typeface="Arial" charset="0"/>
              </a:rPr>
              <a:t>recommended by leaders in </a:t>
            </a:r>
            <a:r>
              <a:rPr lang="en-US" altLang="zh-CN" sz="1600" b="1" dirty="0">
                <a:solidFill>
                  <a:prstClr val="black"/>
                </a:solidFill>
                <a:latin typeface="+mj-lt"/>
                <a:cs typeface="Arial" charset="0"/>
              </a:rPr>
              <a:t>the </a:t>
            </a:r>
            <a:r>
              <a:rPr lang="en-US" altLang="zh-CN" sz="1600" b="1" dirty="0" smtClean="0">
                <a:solidFill>
                  <a:prstClr val="black"/>
                </a:solidFill>
                <a:latin typeface="+mj-lt"/>
                <a:cs typeface="Arial" charset="0"/>
              </a:rPr>
              <a:t>meeting: </a:t>
            </a:r>
          </a:p>
          <a:p>
            <a:pPr defTabSz="1219170" eaLnBrk="1" fontAlgn="auto" hangingPunct="1">
              <a:spcBef>
                <a:spcPts val="0"/>
              </a:spcBef>
              <a:spcAft>
                <a:spcPts val="0"/>
              </a:spcAft>
              <a:defRPr/>
            </a:pPr>
            <a:endParaRPr lang="en-US" altLang="zh-CN" sz="1600" dirty="0" smtClean="0">
              <a:solidFill>
                <a:prstClr val="black"/>
              </a:solidFill>
              <a:latin typeface="+mj-lt"/>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600" dirty="0">
                <a:solidFill>
                  <a:prstClr val="black"/>
                </a:solidFill>
                <a:latin typeface="+mj-lt"/>
                <a:cs typeface="Arial" charset="0"/>
              </a:rPr>
              <a:t>S5-215406 Recommendation on improving OAM discussion efficiency</a:t>
            </a:r>
            <a:endParaRPr lang="en-US" altLang="zh-CN" sz="1600" dirty="0" smtClean="0">
              <a:solidFill>
                <a:prstClr val="black"/>
              </a:solidFill>
              <a:latin typeface="+mj-lt"/>
              <a:cs typeface="Arial" charset="0"/>
            </a:endParaRPr>
          </a:p>
        </p:txBody>
      </p:sp>
    </p:spTree>
    <p:extLst>
      <p:ext uri="{BB962C8B-B14F-4D97-AF65-F5344CB8AC3E}">
        <p14:creationId xmlns:p14="http://schemas.microsoft.com/office/powerpoint/2010/main" val="19602072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120651" y="0"/>
            <a:ext cx="9759950" cy="1016000"/>
          </a:xfrm>
        </p:spPr>
        <p:txBody>
          <a:bodyPr/>
          <a:lstStyle/>
          <a:p>
            <a:pPr algn="l"/>
            <a:r>
              <a:rPr lang="en-US" sz="3600" dirty="0" smtClean="0"/>
              <a:t>Overview of </a:t>
            </a:r>
            <a:r>
              <a:rPr lang="en-US" altLang="zh-CN" sz="3600" dirty="0" smtClean="0"/>
              <a:t>Rel-17 </a:t>
            </a:r>
            <a:r>
              <a:rPr lang="en-US" sz="3600" dirty="0" smtClean="0"/>
              <a:t>SA5 OAM ongoing WIs/SIs</a:t>
            </a:r>
            <a:endParaRPr lang="en-US" sz="3600" dirty="0"/>
          </a:p>
        </p:txBody>
      </p:sp>
      <p:graphicFrame>
        <p:nvGraphicFramePr>
          <p:cNvPr id="12" name="表格 11"/>
          <p:cNvGraphicFramePr>
            <a:graphicFrameLocks noGrp="1"/>
          </p:cNvGraphicFramePr>
          <p:nvPr>
            <p:extLst>
              <p:ext uri="{D42A27DB-BD31-4B8C-83A1-F6EECF244321}">
                <p14:modId xmlns:p14="http://schemas.microsoft.com/office/powerpoint/2010/main" val="1215387665"/>
              </p:ext>
            </p:extLst>
          </p:nvPr>
        </p:nvGraphicFramePr>
        <p:xfrm>
          <a:off x="5541665" y="1036314"/>
          <a:ext cx="6486211" cy="5249396"/>
        </p:xfrm>
        <a:graphic>
          <a:graphicData uri="http://schemas.openxmlformats.org/drawingml/2006/table">
            <a:tbl>
              <a:tblPr>
                <a:tableStyleId>{5C22544A-7EE6-4342-B048-85BDC9FD1C3A}</a:tableStyleId>
              </a:tblPr>
              <a:tblGrid>
                <a:gridCol w="276331"/>
                <a:gridCol w="4265525"/>
                <a:gridCol w="1268113"/>
                <a:gridCol w="676242"/>
              </a:tblGrid>
              <a:tr h="442114">
                <a:tc>
                  <a:txBody>
                    <a:bodyPr/>
                    <a:lstStyle/>
                    <a:p>
                      <a:pPr algn="l">
                        <a:spcAft>
                          <a:spcPts val="0"/>
                        </a:spcAft>
                      </a:pP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gridSpan="3">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400" b="1" kern="1200" dirty="0" smtClean="0">
                          <a:solidFill>
                            <a:schemeClr val="dk1"/>
                          </a:solidFill>
                          <a:effectLst/>
                          <a:latin typeface="Arial" panose="020B0604020202020204" pitchFamily="34" charset="0"/>
                          <a:ea typeface="+mn-ea"/>
                          <a:cs typeface="Arial" panose="020B0604020202020204" pitchFamily="34" charset="0"/>
                        </a:rPr>
                        <a:t>Rel-17 </a:t>
                      </a:r>
                      <a:r>
                        <a:rPr lang="en-GB" sz="1400" b="1" kern="1200" dirty="0">
                          <a:solidFill>
                            <a:schemeClr val="dk1"/>
                          </a:solidFill>
                          <a:effectLst/>
                          <a:latin typeface="Arial" panose="020B0604020202020204" pitchFamily="34" charset="0"/>
                          <a:ea typeface="+mn-ea"/>
                          <a:cs typeface="Arial" panose="020B0604020202020204" pitchFamily="34" charset="0"/>
                        </a:rPr>
                        <a:t>Operations, Administration, Maintenance and Provisioning (OAM&amp;P</a:t>
                      </a:r>
                      <a:r>
                        <a:rPr lang="en-GB" sz="1400" b="1" kern="1200" dirty="0" smtClean="0">
                          <a:solidFill>
                            <a:schemeClr val="dk1"/>
                          </a:solidFill>
                          <a:effectLst/>
                          <a:latin typeface="Arial" panose="020B0604020202020204" pitchFamily="34" charset="0"/>
                          <a:ea typeface="+mn-ea"/>
                          <a:cs typeface="Arial" panose="020B0604020202020204" pitchFamily="34" charset="0"/>
                        </a:rPr>
                        <a:t>)</a:t>
                      </a:r>
                      <a:r>
                        <a:rPr lang="en-GB" sz="1200" b="1" dirty="0">
                          <a:effectLst/>
                          <a:latin typeface="Arial" panose="020B0604020202020204" pitchFamily="34" charset="0"/>
                          <a:cs typeface="Arial" panose="020B0604020202020204" pitchFamily="34" charset="0"/>
                        </a:rPr>
                        <a:t> </a:t>
                      </a: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r>
              <a:tr h="185159">
                <a:tc>
                  <a:txBody>
                    <a:bodyPr/>
                    <a:lstStyle/>
                    <a:p>
                      <a:pPr algn="l">
                        <a:spcAft>
                          <a:spcPts val="0"/>
                        </a:spcAft>
                      </a:pPr>
                      <a:r>
                        <a:rPr lang="en-US" altLang="zh-CN" sz="1100" smtClean="0">
                          <a:effectLst/>
                          <a:latin typeface="Arial" panose="020B0604020202020204" pitchFamily="34" charset="0"/>
                          <a:ea typeface="宋体" panose="02010600030101010101" pitchFamily="2" charset="-122"/>
                          <a:cs typeface="Arial" panose="020B0604020202020204" pitchFamily="34" charset="0"/>
                        </a:rPr>
                        <a:t>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Additional </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NRM features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adNRM</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altLang="zh-CN" sz="1100" dirty="0" smtClean="0">
                          <a:effectLst/>
                          <a:latin typeface="Arial" panose="020B0604020202020204" pitchFamily="34" charset="0"/>
                          <a:ea typeface="+mn-ea"/>
                          <a:cs typeface="Arial" panose="020B0604020202020204" pitchFamily="34" charset="0"/>
                        </a:rPr>
                        <a:t>870026</a:t>
                      </a:r>
                      <a:endParaRPr lang="zh-CN" altLang="zh-CN" sz="1100" dirty="0">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r>
              <a:tr h="185159">
                <a:tc>
                  <a:txBody>
                    <a:bodyPr/>
                    <a:lstStyle/>
                    <a:p>
                      <a:pPr algn="l">
                        <a:spcAft>
                          <a:spcPts val="0"/>
                        </a:spcAft>
                      </a:pPr>
                      <a:r>
                        <a:rPr lang="en-US" altLang="zh-CN" sz="1100" smtClean="0">
                          <a:effectLst/>
                          <a:latin typeface="Arial" panose="020B0604020202020204" pitchFamily="34" charset="0"/>
                          <a:ea typeface="宋体" panose="02010600030101010101" pitchFamily="2" charset="-122"/>
                          <a:cs typeface="Arial" panose="020B0604020202020204" pitchFamily="34" charset="0"/>
                        </a:rPr>
                        <a:t>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of 5G performance measurements and KPIs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ePM_KPI_5G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smtClean="0">
                          <a:effectLst/>
                          <a:latin typeface="Arial" panose="020B0604020202020204" pitchFamily="34" charset="0"/>
                          <a:ea typeface="宋体" panose="02010600030101010101" pitchFamily="2" charset="-122"/>
                          <a:cs typeface="Arial" panose="020B0604020202020204" pitchFamily="34" charset="0"/>
                        </a:rPr>
                        <a:t>880025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185159">
                <a:tc>
                  <a:txBody>
                    <a:bodyPr/>
                    <a:lstStyle/>
                    <a:p>
                      <a:pPr algn="l">
                        <a:spcAft>
                          <a:spcPts val="0"/>
                        </a:spcAft>
                      </a:pPr>
                      <a:r>
                        <a:rPr lang="en-US" altLang="zh-CN" sz="1100" smtClean="0">
                          <a:effectLst/>
                          <a:latin typeface="Arial" panose="020B0604020202020204" pitchFamily="34" charset="0"/>
                          <a:ea typeface="宋体" panose="02010600030101010101" pitchFamily="2" charset="-122"/>
                          <a:cs typeface="Arial" panose="020B0604020202020204" pitchFamily="34" charset="0"/>
                        </a:rPr>
                        <a:t>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MDT enhancement in 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e_5GMDT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smtClean="0">
                          <a:effectLst/>
                          <a:latin typeface="Arial" panose="020B0604020202020204" pitchFamily="34" charset="0"/>
                          <a:ea typeface="宋体" panose="02010600030101010101" pitchFamily="2" charset="-122"/>
                          <a:cs typeface="Arial" panose="020B0604020202020204" pitchFamily="34" charset="0"/>
                        </a:rPr>
                        <a:t>870025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185159">
                <a:tc>
                  <a:txBody>
                    <a:bodyPr/>
                    <a:lstStyle/>
                    <a:p>
                      <a:pPr algn="l">
                        <a:spcAft>
                          <a:spcPts val="0"/>
                        </a:spcAft>
                      </a:pPr>
                      <a:r>
                        <a:rPr lang="en-US" altLang="zh-CN" sz="1100" smtClean="0">
                          <a:effectLst/>
                          <a:latin typeface="Arial" panose="020B0604020202020204" pitchFamily="34" charset="0"/>
                          <a:ea typeface="宋体" panose="02010600030101010101" pitchFamily="2" charset="-122"/>
                          <a:cs typeface="Arial" panose="020B0604020202020204" pitchFamily="34" charset="0"/>
                        </a:rPr>
                        <a:t>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of </a:t>
                      </a: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QoE</a:t>
                      </a: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 Measurement Collection</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eQoE</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smtClean="0">
                          <a:effectLst/>
                          <a:latin typeface="Arial" panose="020B0604020202020204" pitchFamily="34" charset="0"/>
                          <a:ea typeface="宋体" panose="02010600030101010101" pitchFamily="2" charset="-122"/>
                          <a:cs typeface="Arial" panose="020B0604020202020204" pitchFamily="34" charset="0"/>
                        </a:rPr>
                        <a:t>870027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185159">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1100" kern="12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Aspects of 5G Network Sharing</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MANS</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1100" kern="1200" dirty="0" smtClean="0">
                          <a:solidFill>
                            <a:srgbClr val="000000"/>
                          </a:solidFill>
                          <a:effectLst/>
                          <a:latin typeface="Arial" panose="020B0604020202020204" pitchFamily="34" charset="0"/>
                          <a:ea typeface="+mn-ea"/>
                          <a:cs typeface="Arial" panose="020B0604020202020204" pitchFamily="34" charset="0"/>
                        </a:rPr>
                        <a:t>900021</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185159">
                <a:tc>
                  <a:txBody>
                    <a:bodyPr/>
                    <a:lstStyle/>
                    <a:p>
                      <a:pPr marL="0" algn="l" defTabSz="1219170" rtl="0" eaLnBrk="1" latinLnBrk="0" hangingPunct="1">
                        <a:spcAft>
                          <a:spcPts val="0"/>
                        </a:spcAft>
                      </a:pPr>
                      <a:r>
                        <a:rPr lang="en-US" altLang="zh-CN" sz="1100" kern="12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6</a:t>
                      </a:r>
                      <a:endParaRPr lang="zh-CN" sz="11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File Management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fontAlgn="t" latinLnBrk="0" hangingPunct="1">
                        <a:spcAft>
                          <a:spcPts val="0"/>
                        </a:spcAft>
                      </a:pPr>
                      <a:r>
                        <a:rPr lang="en-US"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FIMA</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910030</a:t>
                      </a:r>
                      <a:endParaRPr lang="zh-CN"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185159">
                <a:tc>
                  <a:txBody>
                    <a:bodyPr/>
                    <a:lstStyle/>
                    <a:p>
                      <a:pPr marL="0" algn="l" defTabSz="1219170" rtl="0" eaLnBrk="1" fontAlgn="t" latinLnBrk="0" hangingPunct="1">
                        <a:spcAft>
                          <a:spcPts val="0"/>
                        </a:spcAft>
                      </a:pPr>
                      <a:r>
                        <a:rPr lang="en-US"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7</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Access control on management service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MSAC</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930010</a:t>
                      </a:r>
                      <a:endParaRPr lang="zh-CN"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185159">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just" defTabSz="1219170" rtl="0" eaLnBrk="1" latinLnBrk="0" hangingPunct="1">
                        <a:spcAft>
                          <a:spcPts val="0"/>
                        </a:spcAft>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Enhancement of service-based management architecture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NSA_SBMA</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930009</a:t>
                      </a:r>
                      <a:endParaRPr lang="zh-CN"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185159">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Autonomous network levels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ANL</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smtClean="0">
                          <a:effectLst/>
                          <a:latin typeface="Arial" panose="020B0604020202020204" pitchFamily="34" charset="0"/>
                          <a:ea typeface="宋体" panose="02010600030101010101" pitchFamily="2" charset="-122"/>
                          <a:cs typeface="Arial" panose="020B0604020202020204" pitchFamily="34" charset="0"/>
                        </a:rPr>
                        <a:t>880027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185159">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10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Intent driven management service for mobile networks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IDMS_MN</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810027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185159">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11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Enhanced Closed loop SLS Assurance</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eCOSLA</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smtClean="0">
                          <a:effectLst/>
                          <a:latin typeface="Arial" panose="020B0604020202020204" pitchFamily="34" charset="0"/>
                          <a:ea typeface="宋体" panose="02010600030101010101" pitchFamily="2" charset="-122"/>
                          <a:cs typeface="Arial" panose="020B0604020202020204" pitchFamily="34" charset="0"/>
                        </a:rPr>
                        <a:t>870030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185159">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12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smtClean="0">
                          <a:effectLst/>
                          <a:latin typeface="Arial" panose="020B0604020202020204" pitchFamily="34" charset="0"/>
                          <a:ea typeface="宋体" panose="02010600030101010101" pitchFamily="2" charset="-122"/>
                          <a:cs typeface="Arial" panose="020B0604020202020204" pitchFamily="34" charset="0"/>
                        </a:rPr>
                        <a:t>Network policy management for 5G mobile networks </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US" sz="1100">
                          <a:effectLst/>
                          <a:latin typeface="Arial" panose="020B0604020202020204" pitchFamily="34" charset="0"/>
                          <a:ea typeface="宋体" panose="02010600030101010101" pitchFamily="2" charset="-122"/>
                          <a:cs typeface="Arial" panose="020B0604020202020204" pitchFamily="34" charset="0"/>
                        </a:rPr>
                        <a:t>NPM</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860024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185159">
                <a:tc>
                  <a:txBody>
                    <a:bodyPr/>
                    <a:lstStyle/>
                    <a:p>
                      <a:pPr marL="0" algn="l" defTabSz="1219170" rtl="0" eaLnBrk="1" latinLnBrk="0" hangingPunct="1">
                        <a:spcAft>
                          <a:spcPts val="0"/>
                        </a:spcAft>
                      </a:pPr>
                      <a:r>
                        <a:rPr lang="en-US" altLang="zh-CN"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13</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Enhancements of Management Data Analytics Service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US" altLang="zh-CN" sz="1100" kern="1200" dirty="0" err="1" smtClean="0">
                          <a:solidFill>
                            <a:schemeClr val="tx1"/>
                          </a:solidFill>
                          <a:effectLst/>
                          <a:latin typeface="Arial" panose="020B0604020202020204" pitchFamily="34" charset="0"/>
                          <a:ea typeface="+mn-ea"/>
                          <a:cs typeface="Arial" panose="020B0604020202020204" pitchFamily="34" charset="0"/>
                        </a:rPr>
                        <a:t>eMDAS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850028</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185159">
                <a:tc>
                  <a:txBody>
                    <a:bodyPr/>
                    <a:lstStyle/>
                    <a:p>
                      <a:pPr marL="0" algn="l" defTabSz="1219170" rtl="0" eaLnBrk="1" latinLnBrk="0" hangingPunct="1">
                        <a:spcAft>
                          <a:spcPts val="0"/>
                        </a:spcAft>
                      </a:pPr>
                      <a:r>
                        <a:rPr lang="en-US" altLang="zh-CN"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14</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of Self-Organizing Networks (SON) for 5G networks </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eSON_5G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smtClean="0">
                          <a:effectLst/>
                          <a:latin typeface="Arial" panose="020B0604020202020204" pitchFamily="34" charset="0"/>
                          <a:ea typeface="宋体" panose="02010600030101010101" pitchFamily="2" charset="-122"/>
                          <a:cs typeface="Arial" panose="020B0604020202020204" pitchFamily="34" charset="0"/>
                        </a:rPr>
                        <a:t>870028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204956">
                <a:tc>
                  <a:txBody>
                    <a:bodyPr/>
                    <a:lstStyle/>
                    <a:p>
                      <a:pPr marL="0" algn="l" defTabSz="1219170" rtl="0" eaLnBrk="1" latinLnBrk="0" hangingPunct="1">
                        <a:spcAft>
                          <a:spcPts val="0"/>
                        </a:spcAft>
                      </a:pPr>
                      <a:r>
                        <a:rPr lang="en-US" altLang="zh-CN"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15</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Generic Plug and connect</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US"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PACMAN</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910029</a:t>
                      </a:r>
                    </a:p>
                  </a:txBody>
                  <a:tcPr marL="9525" marR="9525" marT="9525" marB="9525">
                    <a:solidFill>
                      <a:schemeClr val="accent6">
                        <a:lumMod val="20000"/>
                        <a:lumOff val="80000"/>
                      </a:schemeClr>
                    </a:solidFill>
                  </a:tcPr>
                </a:tc>
              </a:tr>
              <a:tr h="185159">
                <a:tc>
                  <a:txBody>
                    <a:bodyPr/>
                    <a:lstStyle/>
                    <a:p>
                      <a:pPr marL="0" algn="l" defTabSz="1219170" rtl="0" eaLnBrk="1" latinLnBrk="0" hangingPunct="1">
                        <a:spcAft>
                          <a:spcPts val="0"/>
                        </a:spcAft>
                      </a:pPr>
                      <a:r>
                        <a:rPr lang="en-US"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16</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of Handover Optimization</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E_HOO</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smtClean="0">
                          <a:effectLst/>
                          <a:latin typeface="Arial" panose="020B0604020202020204" pitchFamily="34" charset="0"/>
                          <a:ea typeface="宋体" panose="02010600030101010101" pitchFamily="2" charset="-122"/>
                          <a:cs typeface="Arial" panose="020B0604020202020204" pitchFamily="34" charset="0"/>
                        </a:rPr>
                        <a:t>880029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185159">
                <a:tc>
                  <a:txBody>
                    <a:bodyPr/>
                    <a:lstStyle/>
                    <a:p>
                      <a:pPr marL="0" algn="l" defTabSz="1219170" rtl="0" eaLnBrk="1" latinLnBrk="0" hangingPunct="1">
                        <a:spcAft>
                          <a:spcPts val="0"/>
                        </a:spcAft>
                      </a:pPr>
                      <a:r>
                        <a:rPr lang="en-US"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17</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on EE for 5G networks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EE5GPLUS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870022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185159">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18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Discovery of management services in 5G  </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GB"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5G</a:t>
                      </a:r>
                      <a:r>
                        <a:rPr lang="en-US"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D</a:t>
                      </a:r>
                      <a:r>
                        <a:rPr lang="en-GB"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MS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820035</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185159">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19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data collection control and discovery</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MADCOL</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100" dirty="0" smtClean="0">
                          <a:effectLst/>
                          <a:latin typeface="Arial" panose="020B0604020202020204" pitchFamily="34" charset="0"/>
                          <a:ea typeface="宋体" panose="02010600030101010101" pitchFamily="2" charset="-122"/>
                          <a:cs typeface="Arial" panose="020B0604020202020204" pitchFamily="34" charset="0"/>
                        </a:rPr>
                        <a:t>880028</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185159">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20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non-public networks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a:solidFill>
                            <a:srgbClr val="000000"/>
                          </a:solidFill>
                          <a:effectLst/>
                          <a:latin typeface="Arial" panose="020B0604020202020204" pitchFamily="34" charset="0"/>
                          <a:ea typeface="宋体" panose="02010600030101010101" pitchFamily="2" charset="-122"/>
                          <a:cs typeface="Arial" panose="020B0604020202020204" pitchFamily="34" charset="0"/>
                        </a:rPr>
                        <a:t>OAM_NPN</a:t>
                      </a:r>
                      <a:endParaRPr lang="zh-CN" sz="11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smtClean="0">
                          <a:effectLst/>
                          <a:latin typeface="Arial" panose="020B0604020202020204" pitchFamily="34" charset="0"/>
                          <a:ea typeface="宋体" panose="02010600030101010101" pitchFamily="2" charset="-122"/>
                          <a:cs typeface="Arial" panose="020B0604020202020204" pitchFamily="34" charset="0"/>
                        </a:rPr>
                        <a:t>870023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196989">
                <a:tc>
                  <a:txBody>
                    <a:bodyPr/>
                    <a:lstStyle/>
                    <a:p>
                      <a:pPr marL="0" algn="just" defTabSz="1219170" rtl="0" eaLnBrk="1" latinLnBrk="0" hangingPunct="1">
                        <a:spcAft>
                          <a:spcPts val="0"/>
                        </a:spcAft>
                      </a:pPr>
                      <a:r>
                        <a:rPr lang="en-US" altLang="zh-CN"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21</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on Management Aspects of 5G Service-Level Agreement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EMA5SLA</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GB"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870024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185159">
                <a:tc>
                  <a:txBody>
                    <a:bodyPr/>
                    <a:lstStyle/>
                    <a:p>
                      <a:pPr marL="0" algn="just" defTabSz="1219170" rtl="0" eaLnBrk="1" latinLnBrk="0" hangingPunct="1">
                        <a:spcAft>
                          <a:spcPts val="0"/>
                        </a:spcAft>
                      </a:pPr>
                      <a:r>
                        <a:rPr lang="en-US" altLang="zh-CN" sz="105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22</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the enhanced tenant concept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eMEMTANE</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100" dirty="0" smtClean="0">
                          <a:effectLst/>
                          <a:latin typeface="Arial" panose="020B0604020202020204" pitchFamily="34" charset="0"/>
                          <a:ea typeface="宋体" panose="02010600030101010101" pitchFamily="2" charset="-122"/>
                          <a:cs typeface="Arial" panose="020B0604020202020204" pitchFamily="34" charset="0"/>
                        </a:rPr>
                        <a:t>880026</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185159">
                <a:tc>
                  <a:txBody>
                    <a:bodyPr/>
                    <a:lstStyle/>
                    <a:p>
                      <a:pPr marL="0" algn="just" defTabSz="1219170" rtl="0" eaLnBrk="1" latinLnBrk="0" hangingPunct="1">
                        <a:spcAft>
                          <a:spcPts val="0"/>
                        </a:spcAft>
                      </a:pPr>
                      <a:r>
                        <a:rPr lang="en-US" altLang="zh-CN" sz="105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23</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just" defTabSz="1219170" rtl="0" eaLnBrk="1" latinLnBrk="0" hangingPunct="1">
                        <a:spcAft>
                          <a:spcPts val="0"/>
                        </a:spcAft>
                      </a:pPr>
                      <a:r>
                        <a:rPr lang="en-US" altLang="zh-CN"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Edge Computing Management</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ECM</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920019</a:t>
                      </a:r>
                      <a:endParaRPr lang="zh-CN" altLang="zh-CN"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185159">
                <a:tc>
                  <a:txBody>
                    <a:bodyPr/>
                    <a:lstStyle/>
                    <a:p>
                      <a:pPr marL="0" algn="just" defTabSz="1219170" rtl="0" eaLnBrk="1" latinLnBrk="0" hangingPunct="1">
                        <a:spcAft>
                          <a:spcPts val="0"/>
                        </a:spcAft>
                      </a:pPr>
                      <a:r>
                        <a:rPr lang="en-US" altLang="zh-CN" sz="105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24</a:t>
                      </a:r>
                      <a:endParaRPr lang="zh-CN" sz="105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just" defTabSz="1219170" rtl="0" eaLnBrk="1" latinLnBrk="0" hangingPunct="1">
                        <a:spcAft>
                          <a:spcPts val="0"/>
                        </a:spcAft>
                      </a:pPr>
                      <a:r>
                        <a:rPr lang="en-US" altLang="zh-CN" sz="1100" kern="1200" dirty="0" smtClean="0">
                          <a:solidFill>
                            <a:schemeClr val="dk1"/>
                          </a:solidFill>
                          <a:effectLst/>
                          <a:latin typeface="Arial" panose="020B0604020202020204" pitchFamily="34" charset="0"/>
                          <a:ea typeface="+mn-ea"/>
                          <a:cs typeface="Arial" panose="020B0604020202020204" pitchFamily="34" charset="0"/>
                        </a:rPr>
                        <a:t>network slice provisioning enhancement</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100" kern="1200" dirty="0" err="1" smtClean="0">
                          <a:solidFill>
                            <a:schemeClr val="dk1"/>
                          </a:solidFill>
                          <a:effectLst/>
                          <a:latin typeface="Arial" panose="020B0604020202020204" pitchFamily="34" charset="0"/>
                          <a:ea typeface="+mn-ea"/>
                          <a:cs typeface="Arial" panose="020B0604020202020204" pitchFamily="34" charset="0"/>
                        </a:rPr>
                        <a:t>eNETSLICE_PRO</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lang="en-US" altLang="zh-CN" sz="10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zh-CN" sz="10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bl>
          </a:graphicData>
        </a:graphic>
      </p:graphicFrame>
      <p:graphicFrame>
        <p:nvGraphicFramePr>
          <p:cNvPr id="13" name="表格 12"/>
          <p:cNvGraphicFramePr>
            <a:graphicFrameLocks noGrp="1"/>
          </p:cNvGraphicFramePr>
          <p:nvPr>
            <p:extLst>
              <p:ext uri="{D42A27DB-BD31-4B8C-83A1-F6EECF244321}">
                <p14:modId xmlns:p14="http://schemas.microsoft.com/office/powerpoint/2010/main" val="2882331147"/>
              </p:ext>
            </p:extLst>
          </p:nvPr>
        </p:nvGraphicFramePr>
        <p:xfrm>
          <a:off x="120651" y="2047696"/>
          <a:ext cx="5330580" cy="4028123"/>
        </p:xfrm>
        <a:graphic>
          <a:graphicData uri="http://schemas.openxmlformats.org/drawingml/2006/table">
            <a:tbl>
              <a:tblPr>
                <a:tableStyleId>{5C22544A-7EE6-4342-B048-85BDC9FD1C3A}</a:tableStyleId>
              </a:tblPr>
              <a:tblGrid>
                <a:gridCol w="291331"/>
                <a:gridCol w="3268317"/>
                <a:gridCol w="982110"/>
                <a:gridCol w="788822"/>
              </a:tblGrid>
              <a:tr h="228518">
                <a:tc>
                  <a:txBody>
                    <a:bodyPr/>
                    <a:lstStyle/>
                    <a:p>
                      <a:pPr algn="l">
                        <a:spcAft>
                          <a:spcPts val="0"/>
                        </a:spcAft>
                      </a:pPr>
                      <a:endParaRPr lang="zh-CN" sz="18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gridSpan="3">
                  <a:txBody>
                    <a:bodyPr/>
                    <a:lstStyle/>
                    <a:p>
                      <a:pPr marL="0" algn="l" defTabSz="1219170" rtl="0" eaLnBrk="1" latinLnBrk="0" hangingPunct="1">
                        <a:spcAft>
                          <a:spcPts val="0"/>
                        </a:spcAft>
                      </a:pPr>
                      <a:r>
                        <a:rPr lang="en-US" altLang="zh-CN" sz="1400" b="1" kern="1200" dirty="0" smtClean="0">
                          <a:solidFill>
                            <a:schemeClr val="dk1"/>
                          </a:solidFill>
                          <a:effectLst/>
                          <a:latin typeface="Arial" panose="020B0604020202020204" pitchFamily="34" charset="0"/>
                          <a:ea typeface="+mn-ea"/>
                          <a:cs typeface="Arial" panose="020B0604020202020204" pitchFamily="34" charset="0"/>
                        </a:rPr>
                        <a:t>Rel-17 OAM&amp;P Studies</a:t>
                      </a:r>
                      <a:endParaRPr lang="zh-CN" sz="14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new aspects of EE for 5G networks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FS_EE5G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870021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0">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YANG PUSH </a:t>
                      </a:r>
                    </a:p>
                  </a:txBody>
                  <a:tcPr marL="4763" marR="4763" marT="4763" marB="0">
                    <a:solidFill>
                      <a:schemeClr val="tx2">
                        <a:lumMod val="20000"/>
                        <a:lumOff val="80000"/>
                      </a:schemeClr>
                    </a:solidFill>
                  </a:tcPr>
                </a:tc>
                <a:tc>
                  <a:txBody>
                    <a:bodyPr/>
                    <a:lstStyle/>
                    <a:p>
                      <a:pPr marL="0" algn="l" defTabSz="1219170" rtl="0" eaLnBrk="1" fontAlgn="t"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FS_YANG</a:t>
                      </a:r>
                    </a:p>
                  </a:txBody>
                  <a:tcPr marL="4763" marR="4763" marT="4763" marB="0">
                    <a:solidFill>
                      <a:schemeClr val="tx2">
                        <a:lumMod val="20000"/>
                        <a:lumOff val="80000"/>
                      </a:schemeClr>
                    </a:solidFill>
                  </a:tcPr>
                </a:tc>
                <a:tc>
                  <a:txBody>
                    <a:bodyPr/>
                    <a:lstStyle/>
                    <a:p>
                      <a:pPr algn="l">
                        <a:spcAft>
                          <a:spcPts val="0"/>
                        </a:spcAft>
                      </a:pPr>
                      <a:r>
                        <a:rPr lang="en-US" altLang="zh-CN"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890017</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0">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Study on continuous integration continuous delivery support for 3GPP NFs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FS_CICDNS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910028</a:t>
                      </a:r>
                      <a:endParaRPr lang="zh-CN"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0">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network slice management enhancements </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FS_NSMEN</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860022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0">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Study on enhancement of service based management architecture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1100" kern="1200" dirty="0" err="1" smtClean="0">
                          <a:solidFill>
                            <a:schemeClr val="tx1"/>
                          </a:solidFill>
                          <a:effectLst/>
                          <a:latin typeface="Arial" panose="020B0604020202020204" pitchFamily="34" charset="0"/>
                          <a:ea typeface="+mn-ea"/>
                          <a:cs typeface="Arial" panose="020B0604020202020204" pitchFamily="34" charset="0"/>
                        </a:rPr>
                        <a:t>FS_eSBMA</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910031</a:t>
                      </a:r>
                      <a:endParaRPr lang="zh-CN"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0">
                <a:tc>
                  <a:txBody>
                    <a:bodyPr/>
                    <a:lstStyle/>
                    <a:p>
                      <a:pPr marL="0" algn="l" defTabSz="1219170" rtl="0" eaLnBrk="1" fontAlgn="t" latinLnBrk="0" hangingPunct="1">
                        <a:spcAft>
                          <a:spcPts val="0"/>
                        </a:spcAft>
                      </a:pPr>
                      <a:r>
                        <a:rPr lang="en-US" altLang="zh-CN"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6</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Study on management aspects of network slice management capability exposure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FS_NSCE</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910026</a:t>
                      </a:r>
                      <a:endParaRPr lang="zh-CN"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0">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Study on Management Aspects of 5G Network Sharing</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FS_MANS</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rPr>
                        <a:t>920018</a:t>
                      </a:r>
                      <a:endParaRPr lang="zh-CN" altLang="zh-CN" sz="1100" kern="1200" dirty="0" smtClean="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0">
                <a:tc>
                  <a:txBody>
                    <a:bodyPr/>
                    <a:lstStyle/>
                    <a:p>
                      <a:pPr marL="0" algn="l" defTabSz="1219170" rtl="0" eaLnBrk="1" latinLnBrk="0" hangingPunct="1">
                        <a:spcAft>
                          <a:spcPts val="0"/>
                        </a:spcAft>
                      </a:pPr>
                      <a:r>
                        <a:rPr lang="en-US" altLang="zh-CN"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8</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latinLnBrk="0" hangingPunct="1">
                        <a:spcAft>
                          <a:spcPts val="0"/>
                        </a:spcAft>
                      </a:pPr>
                      <a:r>
                        <a:rPr lang="en-US"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(finished) Study </a:t>
                      </a: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on autonomous network </a:t>
                      </a:r>
                      <a:r>
                        <a:rPr lang="en-US"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levels</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FS_ANL</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latinLnBrk="0" hangingPunct="1">
                        <a:spcAft>
                          <a:spcPts val="0"/>
                        </a:spcAft>
                      </a:pPr>
                      <a:r>
                        <a:rPr lang="en-US"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850032</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r>
              <a:tr h="0">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(finished) Study </a:t>
                      </a: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on management and orchestration aspects with integrated satellite components in a 5G </a:t>
                      </a:r>
                      <a:r>
                        <a:rPr lang="en-US"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network</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FS_5GSAT_MO</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830025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r>
              <a:tr h="0">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10</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(finished) Study </a:t>
                      </a: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on enhancement of Management Data Analytics </a:t>
                      </a:r>
                      <a:r>
                        <a:rPr lang="en-US"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Service (finished)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FS_eMDAS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850028</a:t>
                      </a:r>
                      <a:r>
                        <a:rPr lang="en-US"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 </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r>
              <a:tr h="0">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11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(finished) </a:t>
                      </a:r>
                      <a:r>
                        <a:rPr lang="en-US" sz="1100" dirty="0" smtClean="0">
                          <a:effectLst/>
                          <a:latin typeface="Arial" panose="020B0604020202020204" pitchFamily="34" charset="0"/>
                          <a:ea typeface="宋体" panose="02010600030101010101" pitchFamily="2" charset="-122"/>
                          <a:cs typeface="Arial" panose="020B0604020202020204" pitchFamily="34" charset="0"/>
                        </a:rPr>
                        <a:t>Study on enhancements of edge computing management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err="1">
                          <a:effectLst/>
                          <a:latin typeface="Arial" panose="020B0604020202020204" pitchFamily="34" charset="0"/>
                          <a:ea typeface="宋体" panose="02010600030101010101" pitchFamily="2" charset="-122"/>
                          <a:cs typeface="Arial" panose="020B0604020202020204" pitchFamily="34" charset="0"/>
                        </a:rPr>
                        <a:t>FS_eEDGE_Mgt</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1100" dirty="0">
                          <a:effectLst/>
                          <a:latin typeface="Arial" panose="020B0604020202020204" pitchFamily="34" charset="0"/>
                          <a:ea typeface="宋体" panose="02010600030101010101" pitchFamily="2" charset="-122"/>
                          <a:cs typeface="Arial" panose="020B0604020202020204" pitchFamily="34" charset="0"/>
                        </a:rPr>
                        <a:t>870029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r>
              <a:tr h="0">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12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algn="l" defTabSz="1219170" rtl="0" eaLnBrk="1" fontAlgn="t" latinLnBrk="0" hangingPunct="1">
                        <a:spcAft>
                          <a:spcPts val="0"/>
                        </a:spcAft>
                      </a:pPr>
                      <a:r>
                        <a:rPr lang="en-US"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(finished) Study </a:t>
                      </a: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on access control for management </a:t>
                      </a:r>
                      <a:r>
                        <a:rPr lang="en-US"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service</a:t>
                      </a:r>
                      <a:endPar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4763" marR="4763" marT="4763" marB="0">
                    <a:solidFill>
                      <a:schemeClr val="bg1">
                        <a:lumMod val="85000"/>
                      </a:schemeClr>
                    </a:solidFill>
                  </a:tcPr>
                </a:tc>
                <a:tc>
                  <a:txBody>
                    <a:bodyPr/>
                    <a:lstStyle/>
                    <a:p>
                      <a:pPr marL="0" algn="l" defTabSz="1219170" rtl="0" eaLnBrk="1" fontAlgn="t" latinLnBrk="0" hangingPunct="1">
                        <a:spcAft>
                          <a:spcPts val="0"/>
                        </a:spcAft>
                      </a:pPr>
                      <a:r>
                        <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FS_MNSAC</a:t>
                      </a:r>
                    </a:p>
                  </a:txBody>
                  <a:tcPr marL="4763" marR="4763" marT="4763" marB="0">
                    <a:solidFill>
                      <a:schemeClr val="bg1">
                        <a:lumMod val="8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dk1"/>
                          </a:solidFill>
                          <a:effectLst/>
                          <a:latin typeface="Arial" panose="020B0604020202020204" pitchFamily="34" charset="0"/>
                          <a:ea typeface="+mn-ea"/>
                          <a:cs typeface="Arial" panose="020B0604020202020204" pitchFamily="34" charset="0"/>
                        </a:rPr>
                        <a:t>890016</a:t>
                      </a:r>
                      <a:endParaRPr lang="zh-CN" altLang="zh-CN" sz="1100" kern="1200" dirty="0" smtClean="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r>
            </a:tbl>
          </a:graphicData>
        </a:graphic>
      </p:graphicFrame>
      <p:sp>
        <p:nvSpPr>
          <p:cNvPr id="14" name="矩形 13"/>
          <p:cNvSpPr/>
          <p:nvPr/>
        </p:nvSpPr>
        <p:spPr>
          <a:xfrm>
            <a:off x="160845" y="1102393"/>
            <a:ext cx="5380820" cy="830997"/>
          </a:xfrm>
          <a:prstGeom prst="rect">
            <a:avLst/>
          </a:prstGeom>
        </p:spPr>
        <p:txBody>
          <a:bodyPr wrap="square">
            <a:spAutoFit/>
          </a:bodyPr>
          <a:lstStyle/>
          <a:p>
            <a:r>
              <a:rPr lang="en-US" altLang="zh-CN" sz="1600" b="1" dirty="0" smtClean="0">
                <a:solidFill>
                  <a:srgbClr val="0000FF"/>
                </a:solidFill>
                <a:latin typeface="+mn-lt"/>
              </a:rPr>
              <a:t>31 ongoing WIs/SIs, 5 finished SI</a:t>
            </a:r>
            <a:endParaRPr lang="en-US" altLang="zh-CN" sz="1600" b="1" dirty="0">
              <a:solidFill>
                <a:srgbClr val="0000FF"/>
              </a:solidFill>
              <a:latin typeface="+mn-lt"/>
            </a:endParaRPr>
          </a:p>
          <a:p>
            <a:pPr marL="285750" indent="-285750">
              <a:buFont typeface="Wingdings" panose="05000000000000000000" pitchFamily="2" charset="2"/>
              <a:buChar char="Ø"/>
            </a:pPr>
            <a:r>
              <a:rPr lang="en-US" altLang="zh-CN" sz="1600" b="1" dirty="0" smtClean="0">
                <a:solidFill>
                  <a:srgbClr val="0000FF"/>
                </a:solidFill>
                <a:latin typeface="+mn-lt"/>
              </a:rPr>
              <a:t>23 </a:t>
            </a:r>
            <a:r>
              <a:rPr lang="en-US" altLang="zh-CN" sz="1600" b="1" dirty="0">
                <a:solidFill>
                  <a:srgbClr val="0000FF"/>
                </a:solidFill>
                <a:latin typeface="+mn-lt"/>
              </a:rPr>
              <a:t>ongoing </a:t>
            </a:r>
            <a:r>
              <a:rPr lang="en-US" altLang="zh-CN" sz="1600" b="1" dirty="0" err="1" smtClean="0">
                <a:solidFill>
                  <a:srgbClr val="0000FF"/>
                </a:solidFill>
                <a:latin typeface="+mn-lt"/>
              </a:rPr>
              <a:t>Wis</a:t>
            </a:r>
            <a:r>
              <a:rPr lang="en-US" altLang="zh-CN" sz="1600" b="1" dirty="0" smtClean="0">
                <a:solidFill>
                  <a:srgbClr val="0000FF"/>
                </a:solidFill>
                <a:latin typeface="+mn-lt"/>
              </a:rPr>
              <a:t>, 1 WI wait for SA approval</a:t>
            </a:r>
            <a:endParaRPr lang="en-US" altLang="zh-CN" sz="1600" b="1" dirty="0">
              <a:solidFill>
                <a:srgbClr val="0000FF"/>
              </a:solidFill>
              <a:latin typeface="+mn-lt"/>
            </a:endParaRPr>
          </a:p>
          <a:p>
            <a:pPr marL="285750" indent="-285750">
              <a:buFont typeface="Wingdings" panose="05000000000000000000" pitchFamily="2" charset="2"/>
              <a:buChar char="Ø"/>
            </a:pPr>
            <a:r>
              <a:rPr lang="en-US" altLang="zh-CN" sz="1600" b="1" dirty="0" smtClean="0">
                <a:solidFill>
                  <a:srgbClr val="0000FF"/>
                </a:solidFill>
                <a:latin typeface="+mn-lt"/>
              </a:rPr>
              <a:t>7 ongoing SIs, 5 finished SIs</a:t>
            </a:r>
            <a:endParaRPr lang="en-US" altLang="zh-CN" sz="1600" b="1" dirty="0">
              <a:solidFill>
                <a:srgbClr val="0000FF"/>
              </a:solidFill>
              <a:latin typeface="+mn-lt"/>
            </a:endParaRPr>
          </a:p>
        </p:txBody>
      </p:sp>
    </p:spTree>
    <p:extLst>
      <p:ext uri="{BB962C8B-B14F-4D97-AF65-F5344CB8AC3E}">
        <p14:creationId xmlns:p14="http://schemas.microsoft.com/office/powerpoint/2010/main" val="25502035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120651" y="0"/>
            <a:ext cx="9759950" cy="1016000"/>
          </a:xfrm>
        </p:spPr>
        <p:txBody>
          <a:bodyPr/>
          <a:lstStyle/>
          <a:p>
            <a:pPr algn="l"/>
            <a:r>
              <a:rPr lang="en-US" sz="3600" dirty="0" smtClean="0"/>
              <a:t>Overview of </a:t>
            </a:r>
            <a:r>
              <a:rPr lang="en-US" altLang="zh-CN" sz="3600" dirty="0" smtClean="0"/>
              <a:t>Rel-18 </a:t>
            </a:r>
            <a:r>
              <a:rPr lang="en-US" sz="3600" dirty="0" smtClean="0"/>
              <a:t>SA5 OAM ongoing WIs/SIs</a:t>
            </a:r>
            <a:endParaRPr lang="en-US" sz="3600" dirty="0"/>
          </a:p>
        </p:txBody>
      </p:sp>
      <p:graphicFrame>
        <p:nvGraphicFramePr>
          <p:cNvPr id="12" name="表格 11"/>
          <p:cNvGraphicFramePr>
            <a:graphicFrameLocks noGrp="1"/>
          </p:cNvGraphicFramePr>
          <p:nvPr>
            <p:extLst>
              <p:ext uri="{D42A27DB-BD31-4B8C-83A1-F6EECF244321}">
                <p14:modId xmlns:p14="http://schemas.microsoft.com/office/powerpoint/2010/main" val="1480880511"/>
              </p:ext>
            </p:extLst>
          </p:nvPr>
        </p:nvGraphicFramePr>
        <p:xfrm>
          <a:off x="346740" y="3945307"/>
          <a:ext cx="5255217" cy="632460"/>
        </p:xfrm>
        <a:graphic>
          <a:graphicData uri="http://schemas.openxmlformats.org/drawingml/2006/table">
            <a:tbl>
              <a:tblPr>
                <a:tableStyleId>{5C22544A-7EE6-4342-B048-85BDC9FD1C3A}</a:tableStyleId>
              </a:tblPr>
              <a:tblGrid>
                <a:gridCol w="251560"/>
                <a:gridCol w="2762874"/>
                <a:gridCol w="854110"/>
                <a:gridCol w="1386673"/>
              </a:tblGrid>
              <a:tr h="442114">
                <a:tc>
                  <a:txBody>
                    <a:bodyPr/>
                    <a:lstStyle/>
                    <a:p>
                      <a:pPr algn="l">
                        <a:spcAft>
                          <a:spcPts val="0"/>
                        </a:spcAft>
                      </a:pP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gridSpan="3">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400" b="1" kern="1200" dirty="0" smtClean="0">
                          <a:solidFill>
                            <a:schemeClr val="dk1"/>
                          </a:solidFill>
                          <a:effectLst/>
                          <a:latin typeface="Arial" panose="020B0604020202020204" pitchFamily="34" charset="0"/>
                          <a:ea typeface="+mn-ea"/>
                          <a:cs typeface="Arial" panose="020B0604020202020204" pitchFamily="34" charset="0"/>
                        </a:rPr>
                        <a:t>Rel-18 </a:t>
                      </a:r>
                      <a:r>
                        <a:rPr lang="en-GB" sz="1400" b="1" kern="1200" dirty="0">
                          <a:solidFill>
                            <a:schemeClr val="dk1"/>
                          </a:solidFill>
                          <a:effectLst/>
                          <a:latin typeface="Arial" panose="020B0604020202020204" pitchFamily="34" charset="0"/>
                          <a:ea typeface="+mn-ea"/>
                          <a:cs typeface="Arial" panose="020B0604020202020204" pitchFamily="34" charset="0"/>
                        </a:rPr>
                        <a:t>Operations, Administration, Maintenance and Provisioning (OAM&amp;P</a:t>
                      </a:r>
                      <a:r>
                        <a:rPr lang="en-GB" sz="1400" b="1" kern="1200" dirty="0" smtClean="0">
                          <a:solidFill>
                            <a:schemeClr val="dk1"/>
                          </a:solidFill>
                          <a:effectLst/>
                          <a:latin typeface="Arial" panose="020B0604020202020204" pitchFamily="34" charset="0"/>
                          <a:ea typeface="+mn-ea"/>
                          <a:cs typeface="Arial" panose="020B0604020202020204" pitchFamily="34" charset="0"/>
                        </a:rPr>
                        <a:t>)</a:t>
                      </a:r>
                      <a:r>
                        <a:rPr lang="en-GB" sz="1200" b="1" dirty="0">
                          <a:effectLst/>
                          <a:latin typeface="Arial" panose="020B0604020202020204" pitchFamily="34" charset="0"/>
                          <a:cs typeface="Arial" panose="020B0604020202020204" pitchFamily="34" charset="0"/>
                        </a:rPr>
                        <a:t> </a:t>
                      </a: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r>
              <a:tr h="185159">
                <a:tc>
                  <a:txBody>
                    <a:bodyPr/>
                    <a:lstStyle/>
                    <a:p>
                      <a:pPr algn="l">
                        <a:spcAft>
                          <a:spcPts val="0"/>
                        </a:spcAft>
                      </a:pPr>
                      <a:r>
                        <a:rPr lang="en-US" altLang="zh-CN" sz="1100" smtClean="0">
                          <a:effectLst/>
                          <a:latin typeface="Arial" panose="020B0604020202020204" pitchFamily="34" charset="0"/>
                          <a:ea typeface="宋体" panose="02010600030101010101" pitchFamily="2" charset="-122"/>
                          <a:cs typeface="Arial" panose="020B0604020202020204" pitchFamily="34" charset="0"/>
                        </a:rPr>
                        <a:t>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New WID on Self-Configuration of RAN </a:t>
                      </a:r>
                      <a:r>
                        <a:rPr lang="en-US" sz="1100" dirty="0" err="1" smtClean="0">
                          <a:solidFill>
                            <a:srgbClr val="000000"/>
                          </a:solidFill>
                          <a:effectLst/>
                          <a:latin typeface="Arial" panose="020B0604020202020204" pitchFamily="34" charset="0"/>
                          <a:ea typeface="宋体" panose="02010600030101010101" pitchFamily="2" charset="-122"/>
                          <a:cs typeface="Arial" panose="020B0604020202020204" pitchFamily="34" charset="0"/>
                        </a:rPr>
                        <a:t>Nes</a:t>
                      </a:r>
                      <a:r>
                        <a:rPr lang="en-US"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 </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RANSC</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bl>
          </a:graphicData>
        </a:graphic>
      </p:graphicFrame>
      <p:graphicFrame>
        <p:nvGraphicFramePr>
          <p:cNvPr id="13" name="表格 12"/>
          <p:cNvGraphicFramePr>
            <a:graphicFrameLocks noGrp="1"/>
          </p:cNvGraphicFramePr>
          <p:nvPr>
            <p:extLst>
              <p:ext uri="{D42A27DB-BD31-4B8C-83A1-F6EECF244321}">
                <p14:modId xmlns:p14="http://schemas.microsoft.com/office/powerpoint/2010/main" val="2084833265"/>
              </p:ext>
            </p:extLst>
          </p:nvPr>
        </p:nvGraphicFramePr>
        <p:xfrm>
          <a:off x="346740" y="2150412"/>
          <a:ext cx="5255217" cy="1528763"/>
        </p:xfrm>
        <a:graphic>
          <a:graphicData uri="http://schemas.openxmlformats.org/drawingml/2006/table">
            <a:tbl>
              <a:tblPr>
                <a:tableStyleId>{5C22544A-7EE6-4342-B048-85BDC9FD1C3A}</a:tableStyleId>
              </a:tblPr>
              <a:tblGrid>
                <a:gridCol w="287212"/>
                <a:gridCol w="2717173"/>
                <a:gridCol w="869183"/>
                <a:gridCol w="1381649"/>
              </a:tblGrid>
              <a:tr h="228518">
                <a:tc>
                  <a:txBody>
                    <a:bodyPr/>
                    <a:lstStyle/>
                    <a:p>
                      <a:pPr algn="l">
                        <a:spcAft>
                          <a:spcPts val="0"/>
                        </a:spcAft>
                      </a:pPr>
                      <a:endParaRPr lang="zh-CN" sz="18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gridSpan="3">
                  <a:txBody>
                    <a:bodyPr/>
                    <a:lstStyle/>
                    <a:p>
                      <a:pPr marL="0" algn="l" defTabSz="1219170" rtl="0" eaLnBrk="1" latinLnBrk="0" hangingPunct="1">
                        <a:spcAft>
                          <a:spcPts val="0"/>
                        </a:spcAft>
                      </a:pPr>
                      <a:r>
                        <a:rPr lang="en-US" altLang="zh-CN" sz="1400" b="1" kern="1200" dirty="0" smtClean="0">
                          <a:solidFill>
                            <a:schemeClr val="dk1"/>
                          </a:solidFill>
                          <a:effectLst/>
                          <a:latin typeface="Arial" panose="020B0604020202020204" pitchFamily="34" charset="0"/>
                          <a:ea typeface="+mn-ea"/>
                          <a:cs typeface="Arial" panose="020B0604020202020204" pitchFamily="34" charset="0"/>
                        </a:rPr>
                        <a:t>Rel-18 OAM&amp;P Studies</a:t>
                      </a:r>
                      <a:endParaRPr lang="zh-CN" sz="14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r>
              <a:tr h="0">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New SID on Fault Supervision Evolution </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FS_FSEV</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0">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2</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New SID on Key Quality Indicators(KQIs)for 5G service experience </a:t>
                      </a:r>
                      <a:endPar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4763" marR="4763" marT="4763" marB="0">
                    <a:solidFill>
                      <a:schemeClr val="tx2">
                        <a:lumMod val="20000"/>
                        <a:lumOff val="80000"/>
                      </a:schemeClr>
                    </a:solidFill>
                  </a:tcPr>
                </a:tc>
                <a:tc>
                  <a:txBody>
                    <a:bodyPr/>
                    <a:lstStyle/>
                    <a:p>
                      <a:pPr marL="0" algn="l" defTabSz="1219170" rtl="0" eaLnBrk="1" fontAlgn="t" latinLnBrk="0" hangingPunct="1">
                        <a:spcAft>
                          <a:spcPts val="0"/>
                        </a:spcAft>
                      </a:pPr>
                      <a:r>
                        <a:rPr lang="en-US" sz="1100" kern="1200" dirty="0" smtClean="0">
                          <a:solidFill>
                            <a:schemeClr val="dk1"/>
                          </a:solidFill>
                          <a:effectLst/>
                          <a:latin typeface="Arial" panose="020B0604020202020204" pitchFamily="34" charset="0"/>
                          <a:ea typeface="宋体" panose="02010600030101010101" pitchFamily="2" charset="-122"/>
                          <a:cs typeface="Arial" panose="020B0604020202020204" pitchFamily="34" charset="0"/>
                        </a:rPr>
                        <a:t>KQI_5G</a:t>
                      </a:r>
                      <a:endParaRPr lang="en-US"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4763" marR="4763" marT="4763" marB="0">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sz="110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0">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Study on Enhancement of the management aspects related to NWDAF </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1100" kern="1200" dirty="0" smtClean="0">
                          <a:solidFill>
                            <a:schemeClr val="tx1"/>
                          </a:solidFill>
                          <a:effectLst/>
                          <a:latin typeface="Arial" panose="020B0604020202020204" pitchFamily="34" charset="0"/>
                          <a:ea typeface="+mn-ea"/>
                          <a:cs typeface="Arial" panose="020B0604020202020204" pitchFamily="34" charset="0"/>
                        </a:rPr>
                        <a:t>FS_MANWDAF</a:t>
                      </a:r>
                      <a:endParaRPr lang="zh-CN" sz="11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r>
              <a:tr h="0">
                <a:tc>
                  <a:txBody>
                    <a:bodyPr/>
                    <a:lstStyle/>
                    <a:p>
                      <a:pPr algn="l">
                        <a:spcAft>
                          <a:spcPts val="0"/>
                        </a:spcAft>
                      </a:pPr>
                      <a:r>
                        <a:rPr lang="en-US" altLang="zh-CN" sz="1100" dirty="0" smtClean="0">
                          <a:effectLst/>
                          <a:latin typeface="Arial" panose="020B0604020202020204" pitchFamily="34" charset="0"/>
                          <a:ea typeface="宋体" panose="02010600030101010101" pitchFamily="2" charset="-122"/>
                          <a:cs typeface="Arial" panose="020B0604020202020204" pitchFamily="34" charset="0"/>
                        </a:rPr>
                        <a:t>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New SID on enhancement on management of NPN </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100" dirty="0" err="1" smtClean="0">
                          <a:solidFill>
                            <a:srgbClr val="000000"/>
                          </a:solidFill>
                          <a:effectLst/>
                          <a:latin typeface="Arial" panose="020B0604020202020204" pitchFamily="34" charset="0"/>
                          <a:ea typeface="宋体" panose="02010600030101010101" pitchFamily="2" charset="-122"/>
                          <a:cs typeface="Arial" panose="020B0604020202020204" pitchFamily="34" charset="0"/>
                        </a:rPr>
                        <a:t>FS_OAM_eNPN</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100" dirty="0" smtClean="0">
                          <a:solidFill>
                            <a:srgbClr val="000000"/>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en-US" sz="1100" dirty="0">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r>
            </a:tbl>
          </a:graphicData>
        </a:graphic>
      </p:graphicFrame>
      <p:sp>
        <p:nvSpPr>
          <p:cNvPr id="14" name="矩形 13"/>
          <p:cNvSpPr/>
          <p:nvPr/>
        </p:nvSpPr>
        <p:spPr>
          <a:xfrm>
            <a:off x="346740" y="1359170"/>
            <a:ext cx="3627384" cy="338554"/>
          </a:xfrm>
          <a:prstGeom prst="rect">
            <a:avLst/>
          </a:prstGeom>
        </p:spPr>
        <p:txBody>
          <a:bodyPr wrap="square">
            <a:spAutoFit/>
          </a:bodyPr>
          <a:lstStyle/>
          <a:p>
            <a:r>
              <a:rPr lang="en-US" altLang="zh-CN" sz="1600" b="1" dirty="0" smtClean="0">
                <a:solidFill>
                  <a:srgbClr val="0000FF"/>
                </a:solidFill>
                <a:latin typeface="+mn-lt"/>
              </a:rPr>
              <a:t>5 Rel-18 WIs/Sis waiting for SA approval</a:t>
            </a:r>
            <a:endParaRPr lang="en-US" altLang="zh-CN" sz="1600" b="1" dirty="0">
              <a:solidFill>
                <a:srgbClr val="0000FF"/>
              </a:solidFill>
              <a:latin typeface="+mn-lt"/>
            </a:endParaRPr>
          </a:p>
        </p:txBody>
      </p:sp>
      <p:sp>
        <p:nvSpPr>
          <p:cNvPr id="6" name="矩形 5"/>
          <p:cNvSpPr/>
          <p:nvPr/>
        </p:nvSpPr>
        <p:spPr>
          <a:xfrm>
            <a:off x="7011868" y="1359170"/>
            <a:ext cx="4528664" cy="338554"/>
          </a:xfrm>
          <a:prstGeom prst="rect">
            <a:avLst/>
          </a:prstGeom>
        </p:spPr>
        <p:txBody>
          <a:bodyPr wrap="square">
            <a:spAutoFit/>
          </a:bodyPr>
          <a:lstStyle/>
          <a:p>
            <a:r>
              <a:rPr lang="en-US" altLang="zh-CN" sz="1600" b="1" dirty="0" smtClean="0">
                <a:solidFill>
                  <a:srgbClr val="0000FF"/>
                </a:solidFill>
                <a:latin typeface="+mn-lt"/>
              </a:rPr>
              <a:t>Rel-18 WIs/Sis which needs more discussion</a:t>
            </a:r>
            <a:endParaRPr lang="en-US" altLang="zh-CN" sz="1600" b="1" dirty="0">
              <a:solidFill>
                <a:srgbClr val="0000FF"/>
              </a:solidFill>
              <a:latin typeface="+mn-lt"/>
            </a:endParaRPr>
          </a:p>
        </p:txBody>
      </p:sp>
      <p:sp>
        <p:nvSpPr>
          <p:cNvPr id="2" name="矩形 1"/>
          <p:cNvSpPr/>
          <p:nvPr/>
        </p:nvSpPr>
        <p:spPr>
          <a:xfrm>
            <a:off x="6395554" y="1862431"/>
            <a:ext cx="5393490" cy="3293209"/>
          </a:xfrm>
          <a:prstGeom prst="rect">
            <a:avLst/>
          </a:prstGeom>
        </p:spPr>
        <p:txBody>
          <a:bodyPr wrap="square">
            <a:spAutoFit/>
          </a:bodyPr>
          <a:lstStyle/>
          <a:p>
            <a:r>
              <a:rPr lang="en-US" dirty="0" smtClean="0"/>
              <a:t>S5-215086 </a:t>
            </a:r>
            <a:r>
              <a:rPr lang="en-US" dirty="0"/>
              <a:t>New Rel-18 WID on Enhanced intent driven management services for mobile network</a:t>
            </a:r>
          </a:p>
          <a:p>
            <a:r>
              <a:rPr lang="en-US" dirty="0" smtClean="0"/>
              <a:t>S5-215099 </a:t>
            </a:r>
            <a:r>
              <a:rPr lang="en-US" dirty="0"/>
              <a:t>New WID on </a:t>
            </a:r>
            <a:r>
              <a:rPr lang="en-US" dirty="0" err="1"/>
              <a:t>PaaS</a:t>
            </a:r>
            <a:r>
              <a:rPr lang="en-US" dirty="0"/>
              <a:t> for Virtualized Network Functions</a:t>
            </a:r>
          </a:p>
          <a:p>
            <a:r>
              <a:rPr lang="en-US" dirty="0" smtClean="0"/>
              <a:t>S5-215103 </a:t>
            </a:r>
            <a:r>
              <a:rPr lang="en-US" dirty="0"/>
              <a:t>New SID on Deterministic Service Assurance Management</a:t>
            </a:r>
          </a:p>
          <a:p>
            <a:r>
              <a:rPr lang="en-US" dirty="0" smtClean="0"/>
              <a:t>S5-215165 </a:t>
            </a:r>
            <a:r>
              <a:rPr lang="en-US" dirty="0"/>
              <a:t>New WID on enhancement of autonomous network levels</a:t>
            </a:r>
          </a:p>
          <a:p>
            <a:r>
              <a:rPr lang="en-US" dirty="0" smtClean="0"/>
              <a:t>S5-215180 </a:t>
            </a:r>
            <a:r>
              <a:rPr lang="en-US" dirty="0"/>
              <a:t>New SID on Digital twin for network management</a:t>
            </a:r>
          </a:p>
          <a:p>
            <a:r>
              <a:rPr lang="en-US" dirty="0" smtClean="0"/>
              <a:t>S5-215181 </a:t>
            </a:r>
            <a:r>
              <a:rPr lang="en-US" dirty="0"/>
              <a:t>New SID on Federated learning for mobile network management</a:t>
            </a:r>
          </a:p>
          <a:p>
            <a:r>
              <a:rPr lang="en-US" dirty="0" smtClean="0"/>
              <a:t>S5-215254 </a:t>
            </a:r>
            <a:r>
              <a:rPr lang="en-US" dirty="0"/>
              <a:t>New SID on Intent driven management related to core network</a:t>
            </a:r>
          </a:p>
          <a:p>
            <a:r>
              <a:rPr lang="en-US" dirty="0" smtClean="0"/>
              <a:t>S5-215419 </a:t>
            </a:r>
            <a:r>
              <a:rPr lang="en-US" dirty="0"/>
              <a:t>New Rel-18 SID on network slice provisioning enhancement</a:t>
            </a:r>
          </a:p>
          <a:p>
            <a:r>
              <a:rPr lang="en-US" dirty="0" smtClean="0"/>
              <a:t>S5-215376 </a:t>
            </a:r>
            <a:r>
              <a:rPr lang="en-US" dirty="0"/>
              <a:t>New SID Study on AI/ML management</a:t>
            </a:r>
          </a:p>
          <a:p>
            <a:r>
              <a:rPr lang="en-US" dirty="0" smtClean="0"/>
              <a:t>S5-215397 </a:t>
            </a:r>
            <a:r>
              <a:rPr lang="en-US" dirty="0"/>
              <a:t>New SID Study on measurement data collection to support RAN intelligence</a:t>
            </a:r>
          </a:p>
          <a:p>
            <a:r>
              <a:rPr lang="en-US" dirty="0" smtClean="0"/>
              <a:t>S5-215420 </a:t>
            </a:r>
            <a:r>
              <a:rPr lang="en-US" dirty="0"/>
              <a:t>New Rel-18 WID on network slice sharing policy</a:t>
            </a:r>
          </a:p>
        </p:txBody>
      </p:sp>
    </p:spTree>
    <p:extLst>
      <p:ext uri="{BB962C8B-B14F-4D97-AF65-F5344CB8AC3E}">
        <p14:creationId xmlns:p14="http://schemas.microsoft.com/office/powerpoint/2010/main" val="19663973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164407</TotalTime>
  <Words>4354</Words>
  <Application>Microsoft Office PowerPoint</Application>
  <PresentationFormat>宽屏</PresentationFormat>
  <Paragraphs>1075</Paragraphs>
  <Slides>24</Slides>
  <Notes>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MS Mincho</vt:lpstr>
      <vt:lpstr>Nokia Pure Text Light</vt:lpstr>
      <vt:lpstr>SimSun</vt:lpstr>
      <vt:lpstr>SimSun</vt:lpstr>
      <vt:lpstr>微软雅黑</vt:lpstr>
      <vt:lpstr>Arial</vt:lpstr>
      <vt:lpstr>Calibri</vt:lpstr>
      <vt:lpstr>Times New Roman</vt:lpstr>
      <vt:lpstr>Wingdings</vt:lpstr>
      <vt:lpstr>Office Theme</vt:lpstr>
      <vt:lpstr>    SA5 OAM&amp;P Exec Report SA5#139e, 11 – 20 October, 2021 e-meeting </vt:lpstr>
      <vt:lpstr>Incoming LSs(1/2)</vt:lpstr>
      <vt:lpstr>Incoming LSs(2/2)</vt:lpstr>
      <vt:lpstr>Outgoing LSs</vt:lpstr>
      <vt:lpstr>PowerPoint 演示文稿</vt:lpstr>
      <vt:lpstr>PowerPoint 演示文稿</vt:lpstr>
      <vt:lpstr>PowerPoint 演示文稿</vt:lpstr>
      <vt:lpstr>Overview of Rel-17 SA5 OAM ongoing WIs/SIs</vt:lpstr>
      <vt:lpstr>Overview of Rel-18 SA5 OAM ongoing WIs/SIs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List of latest DraftCRs </vt:lpstr>
      <vt:lpstr>Rapporteur calls (draft plan after SA5#137e)</vt:lpstr>
      <vt:lpstr>TRs / TSs to be sent to SA#94-e </vt:lpstr>
      <vt:lpstr>Exception to be sent to SA#94-e </vt:lpstr>
      <vt:lpstr>TRs / TSs to be sent to Edithelp  </vt:lpstr>
      <vt:lpstr>New action items from this meeting</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Huawei</cp:lastModifiedBy>
  <cp:revision>4068</cp:revision>
  <dcterms:created xsi:type="dcterms:W3CDTF">2008-08-30T09:32:10Z</dcterms:created>
  <dcterms:modified xsi:type="dcterms:W3CDTF">2021-11-02T11:41:14Z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(3)VTMuiJOjNDxInAdVhJtWjVcdHWp0OZvu8hXTM0hCwwxM8C6pYT12X0UbIRR98j+wRF1KEsaY
W9gDMpw7S6Ndc+f/stZjf92vwevpznH4grmQ01o4oe9FHpR8Wmkofh/qGbZJ11LOGs/vv1dt
dEJ5YEhLHZQ5+SRaUr/xI0/jSZus4rEAUPGV6FYIhA2+mtkQ2+H531YY26/+UX/2BWYHyln9
lIQm8OlKJT6ljYdWZf</vt:lpwstr>
  </property>
  <property fmtid="{D5CDD505-2E9C-101B-9397-08002B2CF9AE}" pid="3" name="_2015_ms_pID_7253431">
    <vt:lpwstr>GP6lVdco5jef2D3PpUdy2VGhIKKZVscK5qOGNT02z0FGuOMvLF/Yga
TACMREOuQJ1Jl6enp7ykp4r8JKFOIeVKd3/1OxmI3tBfqBw7alolnrWPlYhPksbUjN1bb8Mc
yJB7h4oQHR4QDTiBPRPn+EC195TmR8lTinYNtInIdJVCnZz1dEk8haV/J/xxHKSNQy/ssTw1
giw155xGTmFKxb46C/pZVpc1ToGD6AHYqdfE</vt:lpwstr>
  </property>
  <property fmtid="{D5CDD505-2E9C-101B-9397-08002B2CF9AE}" pid="4" name="_2015_ms_pID_7253432">
    <vt:lpwstr>9g==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1635727789</vt:lpwstr>
  </property>
</Properties>
</file>