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2"/>
  </p:notesMasterIdLst>
  <p:handoutMasterIdLst>
    <p:handoutMasterId r:id="rId23"/>
  </p:handoutMasterIdLst>
  <p:sldIdLst>
    <p:sldId id="303" r:id="rId5"/>
    <p:sldId id="333" r:id="rId6"/>
    <p:sldId id="320" r:id="rId7"/>
    <p:sldId id="324" r:id="rId8"/>
    <p:sldId id="325" r:id="rId9"/>
    <p:sldId id="307" r:id="rId10"/>
    <p:sldId id="327" r:id="rId11"/>
    <p:sldId id="309" r:id="rId12"/>
    <p:sldId id="332" r:id="rId13"/>
    <p:sldId id="335" r:id="rId14"/>
    <p:sldId id="331" r:id="rId15"/>
    <p:sldId id="329" r:id="rId16"/>
    <p:sldId id="311" r:id="rId17"/>
    <p:sldId id="328" r:id="rId18"/>
    <p:sldId id="323" r:id="rId19"/>
    <p:sldId id="313" r:id="rId20"/>
    <p:sldId id="330" r:id="rId21"/>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D78176-2F40-4FE2-B334-F1BA8FFA70A4}" v="2" dt="2021-03-01T09:41:54.942"/>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3979" autoAdjust="0"/>
  </p:normalViewPr>
  <p:slideViewPr>
    <p:cSldViewPr snapToGrid="0">
      <p:cViewPr varScale="1">
        <p:scale>
          <a:sx n="66" d="100"/>
          <a:sy n="66" d="100"/>
        </p:scale>
        <p:origin x="92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userId="d52090d9-82c6-45ae-b052-95c46e96cc30" providerId="ADAL" clId="{DBD78176-2F40-4FE2-B334-F1BA8FFA70A4}"/>
    <pc:docChg chg="undo custSel modSld">
      <pc:chgData name="Thomas" userId="d52090d9-82c6-45ae-b052-95c46e96cc30" providerId="ADAL" clId="{DBD78176-2F40-4FE2-B334-F1BA8FFA70A4}" dt="2021-03-01T09:41:54.942" v="16"/>
      <pc:docMkLst>
        <pc:docMk/>
      </pc:docMkLst>
      <pc:sldChg chg="modSp mod">
        <pc:chgData name="Thomas" userId="d52090d9-82c6-45ae-b052-95c46e96cc30" providerId="ADAL" clId="{DBD78176-2F40-4FE2-B334-F1BA8FFA70A4}" dt="2021-03-01T09:41:54.942" v="16"/>
        <pc:sldMkLst>
          <pc:docMk/>
          <pc:sldMk cId="2149436364" sldId="325"/>
        </pc:sldMkLst>
        <pc:spChg chg="mod">
          <ac:chgData name="Thomas" userId="d52090d9-82c6-45ae-b052-95c46e96cc30" providerId="ADAL" clId="{DBD78176-2F40-4FE2-B334-F1BA8FFA70A4}" dt="2021-03-01T09:41:54.942" v="16"/>
          <ac:spMkLst>
            <pc:docMk/>
            <pc:sldMk cId="2149436364" sldId="325"/>
            <ac:spMk id="11267" creationId="{35FC3D26-6967-4E55-9DEF-BA9580F3490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3/1/2021</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2/25/2021</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7</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8</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11</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15</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solidFill>
                  <a:schemeClr val="bg1"/>
                </a:solidFill>
              </a:rPr>
              <a:t> </a:t>
            </a:r>
            <a:r>
              <a:rPr lang="en-GB" sz="900" spc="300" dirty="0"/>
              <a:t>SA5#136e E-meeting 1-9 March 2021</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pc="300" dirty="0"/>
              <a:t>SA5#136e E-meeting 1-9 March 2021</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2021</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576072" y="2798213"/>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SA5#136e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S5-212002</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219515" y="1573015"/>
            <a:ext cx="8388350" cy="5487988"/>
          </a:xfrm>
        </p:spPr>
        <p:txBody>
          <a:bodyPr/>
          <a:lstStyle/>
          <a:p>
            <a:pPr lvl="3">
              <a:defRPr/>
            </a:pPr>
            <a:r>
              <a:rPr lang="en-GB" sz="1600" dirty="0"/>
              <a:t>New </a:t>
            </a:r>
            <a:r>
              <a:rPr lang="en-GB" sz="1600" dirty="0" err="1"/>
              <a:t>tdocs</a:t>
            </a:r>
            <a:r>
              <a:rPr lang="en-GB" sz="1600" dirty="0"/>
              <a:t> created during the meeting should always have a separate thread, even if they relate to an existing tdoc group, to avoid renaming the thread title.</a:t>
            </a:r>
            <a:endParaRPr lang="en-US" altLang="en-US" sz="1600" dirty="0"/>
          </a:p>
          <a:p>
            <a:pPr lvl="3">
              <a:defRPr/>
            </a:pPr>
            <a:r>
              <a:rPr lang="en-GB" altLang="en-US" sz="1600" b="1" dirty="0"/>
              <a:t>If two Tdocs are merged, </a:t>
            </a:r>
            <a:r>
              <a:rPr lang="en-GB" altLang="en-US" sz="1600" dirty="0"/>
              <a:t>e.g. xx1 and xx2, the status of xx2 shall be recorded as “merged in revision of xx1” (as the final tdoc# for the merged document is not known at the time of merge). </a:t>
            </a:r>
            <a:r>
              <a:rPr lang="en-US" altLang="en-US" sz="1600" dirty="0"/>
              <a:t>I</a:t>
            </a:r>
            <a:r>
              <a:rPr lang="en-US" sz="1600" dirty="0"/>
              <a:t>f the merged tdoc revision of xx1 is not agreed/approved, this anyway needs be allocated a tdoc# which will have the “Noted/not pursued” status.</a:t>
            </a:r>
            <a:endParaRPr lang="en-GB" sz="1600" dirty="0"/>
          </a:p>
          <a:p>
            <a:pPr lvl="3">
              <a:defRPr/>
            </a:pPr>
            <a:endParaRPr lang="en-GB" sz="1600" dirty="0">
              <a:highlight>
                <a:srgbClr val="00FFFF"/>
              </a:highlight>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4" name="矩形 3"/>
          <p:cNvSpPr/>
          <p:nvPr/>
        </p:nvSpPr>
        <p:spPr>
          <a:xfrm>
            <a:off x="447944" y="3967948"/>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sp>
        <p:nvSpPr>
          <p:cNvPr id="8" name="矩形 7"/>
          <p:cNvSpPr/>
          <p:nvPr/>
        </p:nvSpPr>
        <p:spPr>
          <a:xfrm>
            <a:off x="236456" y="785538"/>
            <a:ext cx="8563482" cy="3182410"/>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either by ‘copying’ the full comment or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nvGraphicFramePr>
        <p:xfrm>
          <a:off x="577842" y="450905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9448" y="4279017"/>
            <a:ext cx="46057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t>Comments for &lt;Tdoc-1&gt;:</a:t>
            </a:r>
            <a:endParaRPr kumimoji="0" lang="en-GB" altLang="en-US" sz="4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69448" y="5343343"/>
            <a:ext cx="46057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t>Comments for &lt;Tdoc-2&gt;:</a:t>
            </a:r>
            <a:endParaRPr kumimoji="0" lang="en-GB" altLang="en-US" sz="4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nvGraphicFramePr>
        <p:xfrm>
          <a:off x="577842" y="5546711"/>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2404546210"/>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(7)</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 coordinator and decision process</a:t>
            </a:r>
            <a:endParaRPr lang="en-GB" altLang="en-US" sz="1800" dirty="0"/>
          </a:p>
          <a:p>
            <a:pPr lvl="3">
              <a:defRPr/>
            </a:pPr>
            <a:r>
              <a:rPr lang="en-GB" sz="1600" dirty="0"/>
              <a:t>The </a:t>
            </a:r>
            <a:r>
              <a:rPr lang="en-GB" sz="1600" b="1" dirty="0"/>
              <a:t>coordinator</a:t>
            </a:r>
            <a:r>
              <a:rPr lang="en-GB" sz="1600" dirty="0"/>
              <a:t> coordinates the discussions and seeks </a:t>
            </a:r>
            <a:r>
              <a:rPr lang="en-US" sz="1600" dirty="0"/>
              <a:t>consensus</a:t>
            </a:r>
            <a:r>
              <a:rPr lang="en-GB" sz="1600" dirty="0"/>
              <a:t>. This may be for a single Tdoc thread (in which case the Tdoc author is the coordinator) or a package of grouped Tdocs (in which case the coordinator is appointed in the “Tdoc sequence proposal” or “CH Agenda and Time Plan”).</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and conclusions” (also including </a:t>
            </a:r>
            <a:r>
              <a:rPr lang="en-GB" altLang="en-US" sz="1600" b="1" dirty="0"/>
              <a:t>agenda 2-5) </a:t>
            </a:r>
            <a:r>
              <a:rPr lang="en-GB" sz="1600" b="1" dirty="0"/>
              <a:t> and the “CH Agenda &amp; Time plan”. </a:t>
            </a:r>
          </a:p>
          <a:p>
            <a:pPr lvl="3">
              <a:defRPr/>
            </a:pPr>
            <a:r>
              <a:rPr lang="en-GB" sz="1600" dirty="0"/>
              <a:t>Contributions can be provided with final conclusion before the “last comment deadline”: See OAM Process and CH Process slides below.  </a:t>
            </a:r>
          </a:p>
          <a:p>
            <a:pPr lvl="3">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(8)</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6" y="1156526"/>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p>
          <a:p>
            <a:pPr lvl="3"/>
            <a:r>
              <a:rPr lang="en-GB" altLang="en-US" sz="1600" b="1" dirty="0"/>
              <a:t>Default time slot to use: 14.00-16.00 CET</a:t>
            </a:r>
          </a:p>
          <a:p>
            <a:pPr lvl="3"/>
            <a:r>
              <a:rPr lang="en-GB" altLang="en-US" sz="1600" dirty="0"/>
              <a:t>MCC or Chair/VC will set up each call depending on which web/audio conference tool is used. (e.g. </a:t>
            </a:r>
            <a:r>
              <a:rPr lang="en-GB" altLang="en-US" sz="1600" dirty="0" err="1"/>
              <a:t>Thoru</a:t>
            </a:r>
            <a:r>
              <a:rPr lang="en-GB" altLang="en-US" sz="1600" dirty="0"/>
              <a:t>)</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agreement for next step.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59341" y="1593340"/>
            <a:ext cx="7368255" cy="5491162"/>
          </a:xfrm>
        </p:spPr>
        <p:txBody>
          <a:bodyPr/>
          <a:lstStyle/>
          <a:p>
            <a:pPr lvl="1"/>
            <a:r>
              <a:rPr lang="en-GB" altLang="en-US" sz="1800" b="1" dirty="0"/>
              <a:t>Opening SA5 plenary (conf. call)</a:t>
            </a:r>
          </a:p>
          <a:p>
            <a:pPr lvl="2"/>
            <a:r>
              <a:rPr lang="en-GB" sz="1600" dirty="0"/>
              <a:t>On the first Monday of the meeting at 14.00-16.00 CET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highlight>
                <a:srgbClr val="00FFFF"/>
              </a:highlight>
            </a:endParaRPr>
          </a:p>
          <a:p>
            <a:pPr lvl="1"/>
            <a:r>
              <a:rPr lang="en-GB" altLang="en-US" sz="1800" b="1" dirty="0"/>
              <a:t>Closing SA5 plenary (conf. call)</a:t>
            </a:r>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a:t>
            </a:r>
          </a:p>
          <a:p>
            <a:pPr lvl="3"/>
            <a:r>
              <a:rPr lang="en-GB" altLang="en-US" sz="1600" dirty="0"/>
              <a:t>SA5 </a:t>
            </a:r>
            <a:r>
              <a:rPr lang="en-US" altLang="en-US" sz="1600" dirty="0"/>
              <a:t>a</a:t>
            </a:r>
            <a:r>
              <a:rPr lang="en-US" sz="1600" dirty="0"/>
              <a:t>genda item (2.x-5.x) </a:t>
            </a:r>
            <a:r>
              <a:rPr lang="en-GB" sz="1600" dirty="0"/>
              <a:t>conclusions confirmation</a:t>
            </a:r>
            <a:endParaRPr lang="en-GB" altLang="en-US" sz="1600" dirty="0"/>
          </a:p>
          <a:p>
            <a:pPr lvl="3"/>
            <a:r>
              <a:rPr lang="en-GB" altLang="en-US" sz="1600" dirty="0">
                <a:highlight>
                  <a:srgbClr val="00FFFF"/>
                </a:highlight>
              </a:rPr>
              <a:t>OAM </a:t>
            </a:r>
            <a:r>
              <a:rPr lang="en-US" altLang="en-US" sz="1600" dirty="0">
                <a:highlight>
                  <a:srgbClr val="00FFFF"/>
                </a:highlight>
              </a:rPr>
              <a:t>a</a:t>
            </a:r>
            <a:r>
              <a:rPr lang="en-US" sz="1600" dirty="0">
                <a:highlight>
                  <a:srgbClr val="00FFFF"/>
                </a:highlight>
              </a:rPr>
              <a:t>genda item (6.x) </a:t>
            </a:r>
            <a:r>
              <a:rPr lang="en-GB" sz="1600" dirty="0">
                <a:highlight>
                  <a:srgbClr val="00FFFF"/>
                </a:highlight>
              </a:rPr>
              <a:t>conclusions confirmation</a:t>
            </a:r>
          </a:p>
          <a:p>
            <a:pPr lvl="3"/>
            <a:r>
              <a:rPr lang="en-GB" altLang="en-US" sz="1600" b="1" dirty="0">
                <a:highlight>
                  <a:srgbClr val="00FFFF"/>
                </a:highlight>
              </a:rPr>
              <a:t>Note: </a:t>
            </a:r>
            <a:r>
              <a:rPr lang="en-GB" altLang="en-US" sz="1600" dirty="0">
                <a:highlight>
                  <a:srgbClr val="00FFFF"/>
                </a:highlight>
              </a:rPr>
              <a:t>Reporting the status and completion rate of each WI/SI in OAM and CH, as well as updating the target date if needed, will be done offline by the rapporteurs and leaders after the meeting.</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 (1)</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“chairman notes” capturing key output so far. </a:t>
            </a:r>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a:t>
            </a:r>
            <a:r>
              <a:rPr lang="en-GB" altLang="en-US" sz="1600" dirty="0" err="1"/>
              <a:t>Tdocs</a:t>
            </a:r>
            <a:r>
              <a:rPr lang="en-GB" altLang="en-US" sz="1600" dirty="0"/>
              <a:t> will be allocated by the VC and the author will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a:p>
            <a:pPr lvl="3">
              <a:defRPr/>
            </a:pPr>
            <a:r>
              <a:rPr lang="en-GB" altLang="en-US" sz="1600" dirty="0"/>
              <a:t>A final version of the “</a:t>
            </a:r>
            <a:r>
              <a:rPr lang="en-US" altLang="en-US" sz="1600" dirty="0"/>
              <a:t>CH Agenda and Time Plan” document</a:t>
            </a:r>
            <a:r>
              <a:rPr lang="en-GB" altLang="en-US" sz="1600" dirty="0"/>
              <a:t> reflecting final status of all Tdocs will be sent out by </a:t>
            </a:r>
            <a:r>
              <a:rPr lang="en-US" altLang="en-US" sz="1600" dirty="0">
                <a:solidFill>
                  <a:srgbClr val="00B0F0"/>
                </a:solidFill>
              </a:rPr>
              <a:t> Monday 8 March 18.00 CET</a:t>
            </a:r>
            <a:endParaRPr lang="en-GB" altLang="en-US" sz="1600" dirty="0">
              <a:solidFill>
                <a:srgbClr val="FF0000"/>
              </a:solidFill>
            </a:endParaRPr>
          </a:p>
          <a:p>
            <a:pPr lvl="3">
              <a:defRPr/>
            </a:pPr>
            <a:r>
              <a:rPr lang="en-GB" altLang="en-US" sz="1600" dirty="0"/>
              <a:t>All final Tdoc versions shall be uploaded by </a:t>
            </a:r>
            <a:r>
              <a:rPr lang="en-US" altLang="en-US" sz="1600" dirty="0">
                <a:solidFill>
                  <a:srgbClr val="00B0F0"/>
                </a:solidFill>
              </a:rPr>
              <a:t>Tuesday 9th March 12.00 CET. </a:t>
            </a:r>
            <a:endParaRPr lang="en-GB" altLang="en-US" sz="1600" dirty="0">
              <a:solidFill>
                <a:srgbClr val="FF0000"/>
              </a:solidFill>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Chair/VC will </a:t>
            </a:r>
            <a:r>
              <a:rPr lang="en-US" sz="1600" b="1" dirty="0"/>
              <a:t>daily </a:t>
            </a:r>
            <a:r>
              <a:rPr lang="en-GB" sz="1600" b="1" dirty="0"/>
              <a:t>capture </a:t>
            </a:r>
            <a:r>
              <a:rPr lang="en-US" sz="1600" b="1" dirty="0"/>
              <a:t>a high-level summary of the status </a:t>
            </a:r>
            <a:r>
              <a:rPr lang="en-US" sz="1600" dirty="0"/>
              <a:t>(e.g. ongoing discussion, any agreements, no comments for X days since last revision) </a:t>
            </a:r>
            <a:r>
              <a:rPr lang="en-GB" sz="1600" b="1" dirty="0"/>
              <a:t> in two </a:t>
            </a:r>
            <a:r>
              <a:rPr lang="sv-SE" sz="1600" b="1" dirty="0"/>
              <a:t>separate ”Chair notes and conclusions” </a:t>
            </a:r>
            <a:r>
              <a:rPr lang="sv-SE" sz="1600" dirty="0"/>
              <a:t>documents</a:t>
            </a:r>
            <a:r>
              <a:rPr lang="en-GB" sz="1600" dirty="0"/>
              <a:t> (about half of the agenda items in each). These documents will also capture </a:t>
            </a:r>
            <a:r>
              <a:rPr lang="en-GB" altLang="en-US" sz="1600" dirty="0"/>
              <a:t>all conclusions. Final versions shall be uploaded before the closing plenary, and a merged </a:t>
            </a:r>
            <a:r>
              <a:rPr lang="en-GB" sz="1600" dirty="0"/>
              <a:t>version will be produced </a:t>
            </a:r>
            <a:r>
              <a:rPr lang="en-GB" sz="1600" dirty="0">
                <a:highlight>
                  <a:srgbClr val="00FFFF"/>
                </a:highlight>
              </a:rPr>
              <a:t>asap</a:t>
            </a:r>
            <a:r>
              <a:rPr lang="en-GB" sz="1600" dirty="0"/>
              <a:t> after the meeting.</a:t>
            </a:r>
          </a:p>
          <a:p>
            <a:pPr lvl="3">
              <a:defRPr/>
            </a:pPr>
            <a:r>
              <a:rPr lang="en-US" sz="1600" dirty="0"/>
              <a:t>Collection of agreements or </a:t>
            </a:r>
            <a:r>
              <a:rPr lang="en-US" altLang="zh-CN" sz="1600" dirty="0"/>
              <a:t>potential </a:t>
            </a:r>
            <a:r>
              <a:rPr lang="en-US" sz="1600" dirty="0"/>
              <a:t>way forward options could be sent by the coordinators to the exploder, to be captured in the chair notes. Agreements made in conf. calls are also captured in the chair notes.</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370012"/>
            <a:ext cx="8388350" cy="5487988"/>
          </a:xfrm>
        </p:spPr>
        <p:txBody>
          <a:bodyPr/>
          <a:lstStyle/>
          <a:p>
            <a:pPr lvl="2">
              <a:defRPr/>
            </a:pPr>
            <a:r>
              <a:rPr lang="en-GB" altLang="en-US" sz="1800" dirty="0"/>
              <a:t>Tdoc status</a:t>
            </a:r>
          </a:p>
          <a:p>
            <a:pPr lvl="3">
              <a:defRPr/>
            </a:pPr>
            <a:endParaRPr lang="en-GB" altLang="en-US" sz="1600" dirty="0"/>
          </a:p>
          <a:p>
            <a:pPr lvl="3">
              <a:defRPr/>
            </a:pPr>
            <a:r>
              <a:rPr lang="en-GB" altLang="en-US" sz="1600" b="1" dirty="0">
                <a:highlight>
                  <a:srgbClr val="00FFFF"/>
                </a:highlight>
              </a:rPr>
              <a:t>The Chair/VC will give out a new Tdoc# for each ‘revised and agreed’ Tdoc (unless it was created during the meeting). </a:t>
            </a:r>
            <a:endParaRPr lang="en-GB" altLang="en-US" sz="1600" dirty="0">
              <a:highlight>
                <a:srgbClr val="00FFFF"/>
              </a:highlight>
            </a:endParaRPr>
          </a:p>
          <a:p>
            <a:pPr lvl="3">
              <a:defRPr/>
            </a:pPr>
            <a:r>
              <a:rPr lang="en-GB" sz="1600" dirty="0"/>
              <a:t>For each Tdoc,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objection</a:t>
            </a:r>
            <a:r>
              <a:rPr lang="en-GB" sz="1600" dirty="0">
                <a:highlight>
                  <a:srgbClr val="FFFF00"/>
                </a:highlight>
              </a:rPr>
              <a:t> </a:t>
            </a:r>
            <a:r>
              <a:rPr lang="en-GB" sz="1600" dirty="0"/>
              <a:t>in the email thread during that time window. </a:t>
            </a:r>
            <a:r>
              <a:rPr lang="en-GB" sz="1600" b="1" dirty="0"/>
              <a:t>If no objections are received after last revision upload and before deadline for last comments, we conclude that the document is agreed/approved. In this case, editorial modifications are still allowed to be included in the final version if the group agrees.</a:t>
            </a:r>
            <a:r>
              <a:rPr lang="en-GB" sz="1600" b="1" dirty="0">
                <a:highlight>
                  <a:srgbClr val="FFFF00"/>
                </a:highlight>
              </a:rPr>
              <a:t> </a:t>
            </a:r>
            <a:endParaRPr lang="en-GB" altLang="en-US" sz="1600" b="1" dirty="0">
              <a:highlight>
                <a:srgbClr val="FFFF00"/>
              </a:highlight>
            </a:endParaRPr>
          </a:p>
          <a:p>
            <a:pPr lvl="3">
              <a:defRPr/>
            </a:pPr>
            <a:r>
              <a:rPr lang="en-GB" altLang="en-US" sz="1600" b="1" dirty="0">
                <a:highlight>
                  <a:srgbClr val="FFFF00"/>
                </a:highlight>
              </a:rPr>
              <a:t>Final version of all revised and approved Tdoc</a:t>
            </a:r>
            <a:r>
              <a:rPr lang="en-US" altLang="zh-CN" sz="1600" b="1" dirty="0">
                <a:highlight>
                  <a:srgbClr val="FFFF00"/>
                </a:highlight>
              </a:rPr>
              <a:t>s</a:t>
            </a:r>
            <a:r>
              <a:rPr lang="en-GB" altLang="en-US" sz="1600" b="1" dirty="0">
                <a:highlight>
                  <a:srgbClr val="FFFF00"/>
                </a:highlight>
              </a:rPr>
              <a:t> shall be uploaded by the author to the Inbox</a:t>
            </a:r>
            <a:r>
              <a:rPr lang="en-GB" altLang="en-US" sz="1600" dirty="0"/>
              <a:t> folder (not the Drafts folder) by the "</a:t>
            </a:r>
            <a:r>
              <a:rPr lang="en-GB" sz="1600" dirty="0"/>
              <a:t>All final </a:t>
            </a:r>
            <a:r>
              <a:rPr lang="en-GB" sz="1600" dirty="0" err="1"/>
              <a:t>Tdoc</a:t>
            </a:r>
            <a:r>
              <a:rPr lang="en-GB" sz="1600" dirty="0"/>
              <a:t> versions" upload deadline</a:t>
            </a:r>
            <a:r>
              <a:rPr lang="en-GB" altLang="en-US" sz="1600" dirty="0"/>
              <a:t>. </a:t>
            </a:r>
          </a:p>
        </p:txBody>
      </p:sp>
    </p:spTree>
    <p:extLst>
      <p:ext uri="{BB962C8B-B14F-4D97-AF65-F5344CB8AC3E}">
        <p14:creationId xmlns:p14="http://schemas.microsoft.com/office/powerpoint/2010/main" val="228221059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guidelines</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endParaRPr lang="en-GB" sz="1600" dirty="0"/>
          </a:p>
        </p:txBody>
      </p:sp>
    </p:spTree>
    <p:extLst>
      <p:ext uri="{BB962C8B-B14F-4D97-AF65-F5344CB8AC3E}">
        <p14:creationId xmlns:p14="http://schemas.microsoft.com/office/powerpoint/2010/main" val="45615629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257014"/>
            <a:ext cx="8388350" cy="5357542"/>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S5-212000. </a:t>
            </a:r>
          </a:p>
          <a:p>
            <a:pPr lvl="1">
              <a:defRPr/>
            </a:pPr>
            <a:r>
              <a:rPr lang="en-GB" altLang="en-US" sz="1800" dirty="0"/>
              <a:t>The meeting type is ad-hoc, meaning that this meeting will not count for voting powers but MCC strongly encourages delegates to register their participation.</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r>
              <a:rPr lang="en-GB" altLang="en-US" sz="1800" b="1" dirty="0"/>
              <a:t>Latest draft TS/TR update</a:t>
            </a:r>
            <a:r>
              <a:rPr lang="en-GB" altLang="en-US" sz="1800" dirty="0"/>
              <a:t> for email approval after the E-meeting will be done as usual. Deadlines for email approval will be announced in the email approval status document.</a:t>
            </a:r>
          </a:p>
          <a:p>
            <a:pPr lvl="1">
              <a:defRPr/>
            </a:pPr>
            <a:r>
              <a:rPr lang="en-GB" altLang="en-US" sz="1800" b="1" dirty="0"/>
              <a:t>LSs </a:t>
            </a:r>
            <a:r>
              <a:rPr lang="en-US" altLang="zh-CN" sz="1800" dirty="0"/>
              <a:t>(the incoming LS can be found in </a:t>
            </a:r>
            <a:r>
              <a:rPr lang="en-GB" altLang="zh-CN" sz="1800" u="sng" dirty="0">
                <a:hlinkClick r:id="rId2">
                  <a:extLst>
                    <a:ext uri="{A12FA001-AC4F-418D-AE19-62706E023703}">
                      <ahyp:hlinkClr xmlns:ahyp="http://schemas.microsoft.com/office/drawing/2018/hyperlinkcolor" val="tx"/>
                    </a:ext>
                  </a:extLst>
                </a:hlinkClick>
              </a:rPr>
              <a:t>https://www.3gpp.org/Liaisons/Incoming_LSs/S5-meeting.htm</a:t>
            </a:r>
            <a:r>
              <a:rPr lang="en-US" altLang="zh-CN" sz="1800" dirty="0"/>
              <a:t>) :</a:t>
            </a:r>
            <a:endParaRPr lang="en-GB" altLang="en-US" sz="1800" b="1" dirty="0"/>
          </a:p>
          <a:p>
            <a:pPr lvl="3"/>
            <a:r>
              <a:rPr lang="en-US" sz="1800" dirty="0"/>
              <a:t>LSs which have a proposed reply related to one of the agenda items, uploaded in time, will be treated</a:t>
            </a:r>
          </a:p>
          <a:p>
            <a:pPr lvl="3"/>
            <a:r>
              <a:rPr lang="en-US" sz="1800" dirty="0"/>
              <a:t>All other LSs are postponed to the next SA5 meeting unless specific exception agreed by the group</a:t>
            </a:r>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700928" y="431426"/>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554910" y="1426344"/>
            <a:ext cx="8484970" cy="5240338"/>
          </a:xfrm>
        </p:spPr>
        <p:txBody>
          <a:bodyPr/>
          <a:lstStyle/>
          <a:p>
            <a:pPr lvl="1"/>
            <a:r>
              <a:rPr lang="en-US" altLang="en-US" sz="2000" dirty="0"/>
              <a:t>E-meeting to run from </a:t>
            </a:r>
            <a:r>
              <a:rPr lang="en-US" altLang="en-US" sz="2000" dirty="0">
                <a:solidFill>
                  <a:srgbClr val="00B0F0"/>
                </a:solidFill>
              </a:rPr>
              <a:t>1 to 9 March </a:t>
            </a:r>
          </a:p>
          <a:p>
            <a:pPr lvl="2"/>
            <a:r>
              <a:rPr lang="en-US" altLang="en-US" sz="1800" dirty="0"/>
              <a:t>3GPP portal will show these meeting dates</a:t>
            </a:r>
          </a:p>
          <a:p>
            <a:pPr lvl="2"/>
            <a:r>
              <a:rPr lang="en-US" altLang="en-US" sz="1800" dirty="0"/>
              <a:t>3GPP portal has updated document templates</a:t>
            </a:r>
          </a:p>
          <a:p>
            <a:pPr lvl="1"/>
            <a:r>
              <a:rPr lang="en-US" altLang="en-US" sz="2000" dirty="0"/>
              <a:t>Deadlines:</a:t>
            </a:r>
          </a:p>
          <a:p>
            <a:pPr lvl="2"/>
            <a:r>
              <a:rPr lang="en-US" altLang="en-US" sz="1800" dirty="0"/>
              <a:t>Tdoc submission: </a:t>
            </a:r>
            <a:r>
              <a:rPr lang="en-GB" sz="1800" dirty="0">
                <a:solidFill>
                  <a:srgbClr val="00B0F0"/>
                </a:solidFill>
              </a:rPr>
              <a:t>Monday 22 Feb</a:t>
            </a:r>
            <a:r>
              <a:rPr lang="en-US" altLang="en-US" sz="1800" dirty="0">
                <a:solidFill>
                  <a:srgbClr val="00B0F0"/>
                </a:solidFill>
              </a:rPr>
              <a:t> </a:t>
            </a:r>
            <a:r>
              <a:rPr lang="en-GB" altLang="en-US" sz="1800" dirty="0">
                <a:solidFill>
                  <a:srgbClr val="00B0F0"/>
                </a:solidFill>
              </a:rPr>
              <a:t>23:59 </a:t>
            </a:r>
            <a:r>
              <a:rPr lang="en-US" altLang="en-US" sz="1800" dirty="0">
                <a:solidFill>
                  <a:srgbClr val="00B0F0"/>
                </a:solidFill>
                <a:highlight>
                  <a:srgbClr val="FFFF00"/>
                </a:highlight>
              </a:rPr>
              <a:t>GMT</a:t>
            </a:r>
            <a:endParaRPr lang="en-GB" altLang="en-US" sz="1800" dirty="0">
              <a:highlight>
                <a:srgbClr val="FFFF00"/>
              </a:highlight>
            </a:endParaRPr>
          </a:p>
          <a:p>
            <a:pPr lvl="2"/>
            <a:r>
              <a:rPr lang="en-US" altLang="en-US" sz="1800" dirty="0"/>
              <a:t>Tdoc reservation: </a:t>
            </a:r>
            <a:r>
              <a:rPr lang="en-GB" sz="1800" dirty="0">
                <a:solidFill>
                  <a:srgbClr val="00B0F0"/>
                </a:solidFill>
              </a:rPr>
              <a:t>Monday 22 Feb</a:t>
            </a:r>
            <a:r>
              <a:rPr lang="en-GB" altLang="en-US" sz="1800" dirty="0">
                <a:solidFill>
                  <a:srgbClr val="00B0F0"/>
                </a:solidFill>
              </a:rPr>
              <a:t> 23:59 </a:t>
            </a:r>
            <a:r>
              <a:rPr lang="en-US" altLang="en-US" sz="1800" dirty="0">
                <a:solidFill>
                  <a:srgbClr val="00B0F0"/>
                </a:solidFill>
                <a:highlight>
                  <a:srgbClr val="FFFF00"/>
                </a:highlight>
              </a:rPr>
              <a:t>GMT</a:t>
            </a:r>
          </a:p>
          <a:p>
            <a:pPr lvl="1"/>
            <a:r>
              <a:rPr lang="en-US" altLang="en-US" sz="2000" dirty="0" err="1"/>
              <a:t>AgendaWithTdocAllocation</a:t>
            </a:r>
            <a:r>
              <a:rPr lang="en-US" altLang="en-US" sz="2000" dirty="0"/>
              <a:t> should be sent out by MCC in the week </a:t>
            </a:r>
            <a:r>
              <a:rPr lang="sv-SE" altLang="en-US" sz="2000" dirty="0"/>
              <a:t>before the meeting starts</a:t>
            </a:r>
            <a:endParaRPr lang="en-US" altLang="en-US" sz="2000" dirty="0"/>
          </a:p>
          <a:p>
            <a:pPr lvl="1"/>
            <a:r>
              <a:rPr lang="en-US" altLang="en-US" sz="2000" dirty="0"/>
              <a:t>Start of E-meeting </a:t>
            </a:r>
            <a:r>
              <a:rPr lang="en-US" altLang="en-US" sz="2000" dirty="0">
                <a:solidFill>
                  <a:srgbClr val="00B0F0"/>
                </a:solidFill>
              </a:rPr>
              <a:t>Monday </a:t>
            </a:r>
            <a:r>
              <a:rPr lang="sv-SE" altLang="en-US" sz="2000" dirty="0">
                <a:solidFill>
                  <a:srgbClr val="00B0F0"/>
                </a:solidFill>
              </a:rPr>
              <a:t>1 March </a:t>
            </a:r>
            <a:r>
              <a:rPr lang="en-US" altLang="en-US" sz="2000" dirty="0">
                <a:solidFill>
                  <a:srgbClr val="00B0F0"/>
                </a:solidFill>
              </a:rPr>
              <a:t>09:00 CET</a:t>
            </a:r>
          </a:p>
          <a:p>
            <a:pPr lvl="1"/>
            <a:r>
              <a:rPr lang="en-US" altLang="en-US" sz="2000" dirty="0"/>
              <a:t>Opening SA5 plenary (conf. call): </a:t>
            </a:r>
            <a:r>
              <a:rPr lang="en-US" altLang="en-US" sz="2000" dirty="0">
                <a:solidFill>
                  <a:srgbClr val="00B0F0"/>
                </a:solidFill>
              </a:rPr>
              <a:t>Monday </a:t>
            </a:r>
            <a:r>
              <a:rPr lang="sv-SE" altLang="en-US" sz="2000" dirty="0">
                <a:solidFill>
                  <a:srgbClr val="00B0F0"/>
                </a:solidFill>
              </a:rPr>
              <a:t>1 March </a:t>
            </a:r>
            <a:r>
              <a:rPr lang="en-US" altLang="en-US" sz="2000" dirty="0">
                <a:solidFill>
                  <a:srgbClr val="00B0F0"/>
                </a:solidFill>
              </a:rPr>
              <a:t>14:00-16:00 CET </a:t>
            </a:r>
            <a:endParaRPr lang="en-US" altLang="en-US" sz="2000" dirty="0"/>
          </a:p>
          <a:p>
            <a:pPr lvl="1"/>
            <a:r>
              <a:rPr lang="en-US" altLang="en-US" sz="2000" dirty="0"/>
              <a:t>Closing SA5 plenary (conf. call) </a:t>
            </a:r>
            <a:r>
              <a:rPr lang="en-US" altLang="en-US" sz="2000" dirty="0">
                <a:solidFill>
                  <a:srgbClr val="00B0F0"/>
                </a:solidFill>
              </a:rPr>
              <a:t>Tuesday 9 March 14:00-17:00 CET</a:t>
            </a:r>
            <a:endParaRPr lang="en-US" altLang="en-US" sz="2000" dirty="0"/>
          </a:p>
          <a:p>
            <a:pPr lvl="1"/>
            <a:r>
              <a:rPr lang="en-US" altLang="en-US" sz="2000" dirty="0"/>
              <a:t>End of E-meeting: </a:t>
            </a:r>
            <a:r>
              <a:rPr lang="en-US" altLang="en-US" sz="2000" dirty="0">
                <a:solidFill>
                  <a:srgbClr val="00B0F0"/>
                </a:solidFill>
              </a:rPr>
              <a:t>Tuesday 9 March 17:00 CET </a:t>
            </a:r>
          </a:p>
          <a:p>
            <a:pPr lvl="1"/>
            <a:r>
              <a:rPr lang="en-GB" sz="2000" dirty="0"/>
              <a:t>All final Tdoc versions shall be uploaded by </a:t>
            </a:r>
            <a:r>
              <a:rPr lang="en-US" altLang="en-US" sz="2000" dirty="0">
                <a:solidFill>
                  <a:srgbClr val="00B0F0"/>
                </a:solidFill>
              </a:rPr>
              <a:t>Tuesday 9 March </a:t>
            </a:r>
            <a:r>
              <a:rPr lang="en-GB" sz="2000" dirty="0">
                <a:solidFill>
                  <a:srgbClr val="00B0F0"/>
                </a:solidFill>
              </a:rPr>
              <a:t>18:00 CET</a:t>
            </a:r>
            <a:endParaRPr lang="en-US" altLang="en-US" sz="2000" dirty="0">
              <a:solidFill>
                <a:srgbClr val="00B0F0"/>
              </a:solidFill>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316872"/>
            <a:ext cx="8388350" cy="5240338"/>
          </a:xfrm>
        </p:spPr>
        <p:txBody>
          <a:bodyPr/>
          <a:lstStyle/>
          <a:p>
            <a:pPr lvl="1"/>
            <a:r>
              <a:rPr lang="en-US" altLang="en-US" sz="2000" dirty="0"/>
              <a:t>Start of OAM E-meeting</a:t>
            </a:r>
            <a:r>
              <a:rPr lang="en-US" altLang="en-US" sz="2000" dirty="0">
                <a:solidFill>
                  <a:srgbClr val="00B0F0"/>
                </a:solidFill>
              </a:rPr>
              <a:t>: Monday </a:t>
            </a:r>
            <a:r>
              <a:rPr lang="sv-SE" altLang="en-US" sz="2000" dirty="0">
                <a:solidFill>
                  <a:srgbClr val="00B0F0"/>
                </a:solidFill>
              </a:rPr>
              <a:t>1 March</a:t>
            </a:r>
            <a:r>
              <a:rPr lang="fr-FR" altLang="en-US" sz="2000" dirty="0">
                <a:solidFill>
                  <a:srgbClr val="00B0F0"/>
                </a:solidFill>
              </a:rPr>
              <a:t> </a:t>
            </a:r>
            <a:r>
              <a:rPr lang="en-US" altLang="en-US" sz="2000" dirty="0">
                <a:solidFill>
                  <a:srgbClr val="00B0F0"/>
                </a:solidFill>
              </a:rPr>
              <a:t>09:00 CET</a:t>
            </a:r>
          </a:p>
          <a:p>
            <a:pPr lvl="1"/>
            <a:r>
              <a:rPr lang="en-US" altLang="en-US" sz="2000" dirty="0"/>
              <a:t>Start of CH E-meeting: </a:t>
            </a:r>
            <a:r>
              <a:rPr lang="en-US" altLang="en-US" sz="2000" dirty="0">
                <a:solidFill>
                  <a:srgbClr val="00B0F0"/>
                </a:solidFill>
              </a:rPr>
              <a:t>Monday </a:t>
            </a:r>
            <a:r>
              <a:rPr lang="sv-SE" altLang="en-US" sz="2000" dirty="0">
                <a:solidFill>
                  <a:srgbClr val="00B0F0"/>
                </a:solidFill>
              </a:rPr>
              <a:t>1 March</a:t>
            </a:r>
            <a:r>
              <a:rPr lang="en-US" altLang="en-US" sz="2000" dirty="0">
                <a:solidFill>
                  <a:srgbClr val="00B0F0"/>
                </a:solidFill>
              </a:rPr>
              <a:t> 9:00 CET </a:t>
            </a:r>
            <a:r>
              <a:rPr lang="fr-FR" altLang="en-US" sz="2000" dirty="0">
                <a:solidFill>
                  <a:srgbClr val="00B0F0"/>
                </a:solidFill>
              </a:rPr>
              <a:t> </a:t>
            </a:r>
            <a:endParaRPr lang="en-US" altLang="en-US" sz="2000" dirty="0">
              <a:solidFill>
                <a:srgbClr val="00B0F0"/>
              </a:solidFill>
            </a:endParaRPr>
          </a:p>
          <a:p>
            <a:pPr lvl="1"/>
            <a:r>
              <a:rPr lang="en-US" altLang="en-US" sz="2000" b="1" dirty="0"/>
              <a:t>Last revision upload: </a:t>
            </a:r>
          </a:p>
          <a:p>
            <a:pPr lvl="2"/>
            <a:r>
              <a:rPr lang="en-US" altLang="en-US" sz="1800" dirty="0">
                <a:solidFill>
                  <a:srgbClr val="00B0F0"/>
                </a:solidFill>
                <a:highlight>
                  <a:srgbClr val="FFFF00"/>
                </a:highlight>
              </a:rPr>
              <a:t>OAM: Monday 8 March 12:00 CET</a:t>
            </a:r>
          </a:p>
          <a:p>
            <a:pPr lvl="2"/>
            <a:r>
              <a:rPr lang="en-US" altLang="en-US" dirty="0">
                <a:solidFill>
                  <a:srgbClr val="00B0F0"/>
                </a:solidFill>
                <a:highlight>
                  <a:srgbClr val="FFFF00"/>
                </a:highlight>
              </a:rPr>
              <a:t>CH: </a:t>
            </a:r>
            <a:r>
              <a:rPr lang="en-US" altLang="en-US" sz="1800" dirty="0">
                <a:solidFill>
                  <a:srgbClr val="00B0F0"/>
                </a:solidFill>
                <a:highlight>
                  <a:srgbClr val="FFFF00"/>
                </a:highlight>
              </a:rPr>
              <a:t>Friday 5th March 18:00 CET</a:t>
            </a:r>
          </a:p>
          <a:p>
            <a:pPr lvl="1"/>
            <a:r>
              <a:rPr lang="en-US" altLang="en-US" sz="2000" b="1" dirty="0"/>
              <a:t>Last comments: </a:t>
            </a:r>
          </a:p>
          <a:p>
            <a:pPr lvl="2"/>
            <a:r>
              <a:rPr lang="en-US" altLang="en-US" sz="1800" dirty="0">
                <a:solidFill>
                  <a:srgbClr val="00B0F0"/>
                </a:solidFill>
                <a:highlight>
                  <a:srgbClr val="FFFF00"/>
                </a:highlight>
              </a:rPr>
              <a:t>OAM: Monday 8 March 23:59 CET</a:t>
            </a:r>
          </a:p>
          <a:p>
            <a:pPr lvl="2"/>
            <a:r>
              <a:rPr lang="en-US" altLang="en-US" sz="1800" dirty="0">
                <a:solidFill>
                  <a:srgbClr val="00B0F0"/>
                </a:solidFill>
                <a:highlight>
                  <a:srgbClr val="FFFF00"/>
                </a:highlight>
              </a:rPr>
              <a:t>CH: Monday 8th March 8:00 CET </a:t>
            </a:r>
          </a:p>
          <a:p>
            <a:pPr lvl="1"/>
            <a:r>
              <a:rPr lang="en-US" altLang="en-US" sz="2000" dirty="0"/>
              <a:t>End of OAM E-meeting: </a:t>
            </a:r>
            <a:r>
              <a:rPr lang="en-US" altLang="en-US" sz="2000" dirty="0">
                <a:solidFill>
                  <a:srgbClr val="00B0F0"/>
                </a:solidFill>
              </a:rPr>
              <a:t>Tuesday 9 March 13:00 CET</a:t>
            </a:r>
          </a:p>
          <a:p>
            <a:pPr lvl="1"/>
            <a:r>
              <a:rPr lang="en-US" altLang="en-US" sz="2000" dirty="0"/>
              <a:t>Closing CH Plenary conf call: </a:t>
            </a:r>
            <a:r>
              <a:rPr lang="en-US" altLang="en-US" sz="2000" dirty="0">
                <a:solidFill>
                  <a:srgbClr val="00B0F0"/>
                </a:solidFill>
              </a:rPr>
              <a:t>Monday 8th March 14:00-16:00 CET</a:t>
            </a:r>
          </a:p>
          <a:p>
            <a:pPr lvl="1"/>
            <a:r>
              <a:rPr lang="en-US" altLang="en-US" sz="2000" dirty="0"/>
              <a:t>End of CH E-meeting: </a:t>
            </a:r>
            <a:r>
              <a:rPr lang="en-US" altLang="en-US" sz="2000" dirty="0">
                <a:solidFill>
                  <a:srgbClr val="00B0F0"/>
                </a:solidFill>
              </a:rPr>
              <a:t>Monday 8</a:t>
            </a:r>
            <a:r>
              <a:rPr lang="en-US" altLang="en-US" sz="2000" baseline="30000" dirty="0">
                <a:solidFill>
                  <a:srgbClr val="00B0F0"/>
                </a:solidFill>
              </a:rPr>
              <a:t>th</a:t>
            </a:r>
            <a:r>
              <a:rPr lang="en-US" altLang="en-US" sz="2000" dirty="0">
                <a:solidFill>
                  <a:srgbClr val="00B0F0"/>
                </a:solidFill>
              </a:rPr>
              <a:t> March 16:00 CET </a:t>
            </a:r>
          </a:p>
        </p:txBody>
      </p:sp>
    </p:spTree>
    <p:extLst>
      <p:ext uri="{BB962C8B-B14F-4D97-AF65-F5344CB8AC3E}">
        <p14:creationId xmlns:p14="http://schemas.microsoft.com/office/powerpoint/2010/main" val="21494363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196339" y="802047"/>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altLang="en-US" sz="1600" dirty="0"/>
              <a:t>Start of the </a:t>
            </a:r>
            <a:r>
              <a:rPr lang="en-GB" sz="1600" dirty="0"/>
              <a:t>email </a:t>
            </a:r>
            <a:r>
              <a:rPr lang="en-GB" altLang="en-US" sz="1600" dirty="0"/>
              <a:t>threads </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endParaRPr lang="en-GB" sz="1600" dirty="0"/>
          </a:p>
          <a:p>
            <a:pPr lvl="2"/>
            <a:r>
              <a:rPr lang="en-GB" sz="1600" dirty="0"/>
              <a:t>A </a:t>
            </a:r>
            <a:r>
              <a:rPr lang="en-GB" sz="1600" dirty="0" err="1"/>
              <a:t>tdoc</a:t>
            </a:r>
            <a:r>
              <a:rPr lang="en-GB" sz="1600" dirty="0"/>
              <a:t>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a:t>
            </a:r>
            <a:r>
              <a:rPr lang="en-GB" sz="1600" dirty="0" err="1"/>
              <a:t>tdoc</a:t>
            </a:r>
            <a:r>
              <a:rPr lang="en-GB" sz="1600" dirty="0"/>
              <a:t> is already included in a </a:t>
            </a:r>
            <a:r>
              <a:rPr lang="en-GB" sz="1600" dirty="0" err="1"/>
              <a:t>tdoc</a:t>
            </a:r>
            <a:r>
              <a:rPr lang="en-GB" sz="1600" dirty="0"/>
              <a:t> group. </a:t>
            </a:r>
            <a:endParaRPr lang="en-GB" altLang="en-US" sz="1600" dirty="0"/>
          </a:p>
          <a:p>
            <a:pPr lvl="2"/>
            <a:endParaRPr lang="en-GB" altLang="en-US" sz="16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given in the “</a:t>
            </a:r>
            <a:r>
              <a:rPr lang="en-US" altLang="en-US" sz="1600" dirty="0" err="1"/>
              <a:t>AgendaWithTdocAllocation</a:t>
            </a:r>
            <a:r>
              <a:rPr lang="en-GB" altLang="zh-CN" sz="1600" dirty="0">
                <a:ea typeface="宋体" panose="02010600030101010101" pitchFamily="2" charset="-122"/>
              </a:rPr>
              <a:t>” and the OAM chair notes, and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latin typeface="Segoe UI" panose="020B0502040204020203" pitchFamily="34" charset="0"/>
                <a:cs typeface="Arial" panose="020B0604020202020204" pitchFamily="34" charset="0"/>
              </a:rPr>
              <a:t>/</a:t>
            </a:r>
            <a:r>
              <a:rPr lang="en-GB" altLang="en-US" sz="1600" dirty="0" err="1">
                <a:solidFill>
                  <a:srgbClr val="000000"/>
                </a:solidFill>
                <a:latin typeface="Segoe UI" panose="020B0502040204020203" pitchFamily="34" charset="0"/>
                <a:cs typeface="Arial" panose="020B0604020202020204" pitchFamily="34" charset="0"/>
              </a:rPr>
              <a:t>tsg_sa</a:t>
            </a:r>
            <a:r>
              <a:rPr lang="en-GB" altLang="en-US" sz="1600" dirty="0">
                <a:solidFill>
                  <a:srgbClr val="000000"/>
                </a:solidFill>
                <a:latin typeface="Segoe UI" panose="020B0502040204020203" pitchFamily="34" charset="0"/>
                <a:cs typeface="Arial" panose="020B0604020202020204" pitchFamily="34" charset="0"/>
              </a:rPr>
              <a:t>/WG5_TM/</a:t>
            </a:r>
            <a:r>
              <a:rPr lang="en-GB" altLang="en-US" sz="1600" dirty="0">
                <a:solidFill>
                  <a:srgbClr val="00B0F0"/>
                </a:solidFill>
                <a:latin typeface="Segoe UI" panose="020B0502040204020203" pitchFamily="34" charset="0"/>
                <a:cs typeface="Arial" panose="020B0604020202020204" pitchFamily="34" charset="0"/>
              </a:rPr>
              <a:t>TSGS5_136e</a:t>
            </a:r>
            <a:r>
              <a:rPr lang="en-GB" altLang="en-US" sz="1600" dirty="0">
                <a:solidFill>
                  <a:srgbClr val="000000"/>
                </a:solidFill>
                <a:latin typeface="Segoe UI" panose="020B0502040204020203" pitchFamily="34" charset="0"/>
                <a:cs typeface="Arial" panose="020B0604020202020204" pitchFamily="34" charset="0"/>
              </a:rPr>
              <a: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t>Revisions of Tdocs submitted before the meeting start: </a:t>
            </a:r>
            <a:r>
              <a:rPr lang="en-US" altLang="en-US" sz="1600" dirty="0"/>
              <a:t> Use xxxrev1/rev2 etc., and then </a:t>
            </a:r>
            <a:r>
              <a:rPr lang="en-US" altLang="en-US" sz="1600" dirty="0">
                <a:highlight>
                  <a:srgbClr val="00FFFF"/>
                </a:highlight>
              </a:rPr>
              <a:t>if agreed, a new Tdoc# will be allocated for the final version. </a:t>
            </a:r>
          </a:p>
          <a:p>
            <a:pPr lvl="3">
              <a:defRPr/>
            </a:pPr>
            <a:r>
              <a:rPr lang="en-GB" altLang="en-US" sz="1600" dirty="0">
                <a:highlight>
                  <a:srgbClr val="00FFFF"/>
                </a:highlight>
              </a:rPr>
              <a:t>If a revised Tdoc is not agreed, the original Tdoc is normally Noted / Not pursued and no new Tdoc# will be allocated for the revision. H</a:t>
            </a:r>
            <a:r>
              <a:rPr lang="en-GB" sz="1600" dirty="0">
                <a:highlight>
                  <a:srgbClr val="00FFFF"/>
                </a:highlight>
              </a:rPr>
              <a:t>owever, a new Tdoc# could also be allocated upon request for revised &amp; not agreed </a:t>
            </a:r>
            <a:r>
              <a:rPr lang="en-GB" sz="1600" dirty="0" err="1">
                <a:highlight>
                  <a:srgbClr val="00FFFF"/>
                </a:highlight>
              </a:rPr>
              <a:t>tdocs</a:t>
            </a:r>
            <a:r>
              <a:rPr lang="en-GB" sz="1600" dirty="0">
                <a:highlight>
                  <a:srgbClr val="00FFFF"/>
                </a:highlight>
              </a:rPr>
              <a:t>, or revised </a:t>
            </a:r>
            <a:r>
              <a:rPr lang="en-GB" sz="1600" dirty="0" err="1">
                <a:highlight>
                  <a:srgbClr val="00FFFF"/>
                </a:highlight>
              </a:rPr>
              <a:t>tdocs</a:t>
            </a:r>
            <a:r>
              <a:rPr lang="en-GB" sz="1600" dirty="0">
                <a:highlight>
                  <a:srgbClr val="00FFFF"/>
                </a:highlight>
              </a:rPr>
              <a:t> for information, if recorded in the minutes (chair notes).</a:t>
            </a:r>
            <a:endParaRPr lang="en-US" altLang="en-US" sz="1600" i="1" dirty="0">
              <a:highlight>
                <a:srgbClr val="00FFFF"/>
              </a:highlight>
            </a:endParaRPr>
          </a:p>
          <a:p>
            <a:pPr lvl="3">
              <a:defRPr/>
            </a:pPr>
            <a:r>
              <a:rPr lang="en-US" altLang="en-US" sz="1600" b="1" dirty="0">
                <a:highlight>
                  <a:srgbClr val="00FFFF"/>
                </a:highlight>
              </a:rPr>
              <a:t>Revisions of new Tdocs created during the meeting, or late Tdocs which were not </a:t>
            </a:r>
            <a:r>
              <a:rPr lang="en-GB" altLang="en-US" sz="1600" b="1" dirty="0">
                <a:highlight>
                  <a:srgbClr val="00FFFF"/>
                </a:highlight>
              </a:rPr>
              <a:t>submitted</a:t>
            </a:r>
            <a:r>
              <a:rPr lang="en-US" altLang="en-US" sz="1600" b="1" dirty="0">
                <a:highlight>
                  <a:srgbClr val="00FFFF"/>
                </a:highlight>
              </a:rPr>
              <a:t> before meeting start:</a:t>
            </a:r>
            <a:r>
              <a:rPr lang="en-US" altLang="en-US" sz="1600" dirty="0">
                <a:highlight>
                  <a:srgbClr val="00FFFF"/>
                </a:highlight>
              </a:rPr>
              <a:t> Use xxxd1/d2 etc., and the same Tdoc# shall be used for the final version.</a:t>
            </a: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87060</TotalTime>
  <Words>2754</Words>
  <Application>Microsoft Office PowerPoint</Application>
  <PresentationFormat>On-screen Show (4:3)</PresentationFormat>
  <Paragraphs>196</Paragraphs>
  <Slides>17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Segoe UI</vt:lpstr>
      <vt:lpstr>Times New Roman</vt:lpstr>
      <vt:lpstr>Office Theme</vt:lpstr>
      <vt:lpstr>     SA5#136e  E-Meeting Process        </vt:lpstr>
      <vt:lpstr>Reading guidelines</vt:lpstr>
      <vt:lpstr>General meeting info</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CH Process (1)</vt:lpstr>
      <vt:lpstr>OAM Process (1)</vt:lpstr>
      <vt:lpstr>OAM Process (2)</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1085</cp:revision>
  <dcterms:created xsi:type="dcterms:W3CDTF">2008-08-30T09:32:10Z</dcterms:created>
  <dcterms:modified xsi:type="dcterms:W3CDTF">2021-03-01T09:42:50Z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