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0"/>
  </p:notesMasterIdLst>
  <p:handoutMasterIdLst>
    <p:handoutMasterId r:id="rId21"/>
  </p:handoutMasterIdLst>
  <p:sldIdLst>
    <p:sldId id="303" r:id="rId2"/>
    <p:sldId id="875" r:id="rId3"/>
    <p:sldId id="670" r:id="rId4"/>
    <p:sldId id="636" r:id="rId5"/>
    <p:sldId id="726" r:id="rId6"/>
    <p:sldId id="869" r:id="rId7"/>
    <p:sldId id="878" r:id="rId8"/>
    <p:sldId id="877" r:id="rId9"/>
    <p:sldId id="883" r:id="rId10"/>
    <p:sldId id="884" r:id="rId11"/>
    <p:sldId id="885" r:id="rId12"/>
    <p:sldId id="886" r:id="rId13"/>
    <p:sldId id="876" r:id="rId14"/>
    <p:sldId id="737" r:id="rId15"/>
    <p:sldId id="859" r:id="rId16"/>
    <p:sldId id="793" r:id="rId17"/>
    <p:sldId id="860" r:id="rId18"/>
    <p:sldId id="704" r:id="rId19"/>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1E442"/>
    <a:srgbClr val="FFFFCC"/>
    <a:srgbClr val="FF3300"/>
    <a:srgbClr val="72AF2F"/>
    <a:srgbClr val="C6D254"/>
    <a:srgbClr val="000000"/>
    <a:srgbClr val="5C88D0"/>
    <a:srgbClr val="2A6EA8"/>
    <a:srgbClr val="B1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102" d="100"/>
          <a:sy n="102" d="100"/>
        </p:scale>
        <p:origin x="342" y="8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68" y="-39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12/2/2020</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12/2/2020</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S5-206006, SA5#134e,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a:t>
            </a:r>
            <a:r>
              <a:rPr lang="en-US" sz="1100" b="1" spc="300" dirty="0" smtClean="0">
                <a:ea typeface="+mn-ea"/>
                <a:cs typeface="Arial" panose="020B0604020202020204" pitchFamily="34" charset="0"/>
              </a:rPr>
              <a:t>16 </a:t>
            </a:r>
            <a:r>
              <a:rPr lang="en-US" altLang="zh-CN" sz="1100" b="1" spc="300" dirty="0" smtClean="0">
                <a:ea typeface="+mn-ea"/>
                <a:cs typeface="Arial" panose="020B0604020202020204" pitchFamily="34" charset="0"/>
              </a:rPr>
              <a:t>Nov</a:t>
            </a:r>
            <a:r>
              <a:rPr lang="en-US" sz="1100" b="1" spc="300" dirty="0" smtClean="0">
                <a:ea typeface="+mn-ea"/>
                <a:cs typeface="Arial" panose="020B0604020202020204" pitchFamily="34" charset="0"/>
              </a:rPr>
              <a:t> – 25 </a:t>
            </a:r>
            <a:r>
              <a:rPr lang="en-US" altLang="zh-CN" sz="1100" b="1" spc="300" dirty="0" smtClean="0">
                <a:ea typeface="+mn-ea"/>
                <a:cs typeface="Arial" panose="020B0604020202020204" pitchFamily="34" charset="0"/>
              </a:rPr>
              <a:t>Nov</a:t>
            </a:r>
            <a:r>
              <a:rPr lang="en-US" sz="1100" b="1" spc="300" dirty="0" smtClean="0">
                <a:ea typeface="+mn-ea"/>
                <a:cs typeface="Arial" panose="020B0604020202020204" pitchFamily="34" charset="0"/>
              </a:rPr>
              <a:t> 2020</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20</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SA5#134e, 16 </a:t>
            </a:r>
            <a:r>
              <a:rPr lang="en-US" altLang="zh-CN" sz="2400" dirty="0" smtClean="0">
                <a:latin typeface="Arial" pitchFamily="34" charset="0"/>
              </a:rPr>
              <a:t>November</a:t>
            </a:r>
            <a:r>
              <a:rPr lang="fr-FR" sz="2400" dirty="0" smtClean="0">
                <a:latin typeface="Arial" pitchFamily="34" charset="0"/>
              </a:rPr>
              <a:t> </a:t>
            </a:r>
            <a:r>
              <a:rPr lang="fr-FR" sz="2400" dirty="0">
                <a:latin typeface="Arial" pitchFamily="34" charset="0"/>
              </a:rPr>
              <a:t>– </a:t>
            </a:r>
            <a:r>
              <a:rPr lang="fr-FR" sz="2400" dirty="0" smtClean="0">
                <a:latin typeface="Arial" pitchFamily="34" charset="0"/>
              </a:rPr>
              <a:t>25 </a:t>
            </a:r>
            <a:r>
              <a:rPr lang="en-US" altLang="zh-CN" sz="2400" dirty="0" smtClean="0">
                <a:latin typeface="Arial" pitchFamily="34" charset="0"/>
              </a:rPr>
              <a:t>November</a:t>
            </a:r>
            <a:r>
              <a:rPr lang="en-US" sz="2400" dirty="0" smtClean="0">
                <a:latin typeface="Arial" pitchFamily="34" charset="0"/>
              </a:rPr>
              <a:t>,2020</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36961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830492269"/>
              </p:ext>
            </p:extLst>
          </p:nvPr>
        </p:nvGraphicFramePr>
        <p:xfrm>
          <a:off x="205571" y="798102"/>
          <a:ext cx="11681825" cy="2523005"/>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526224">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eSON_5G</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dirty="0" smtClean="0">
                          <a:solidFill>
                            <a:srgbClr val="000000"/>
                          </a:solidFill>
                          <a:effectLst/>
                          <a:latin typeface="Arial" panose="020B0604020202020204" pitchFamily="34" charset="0"/>
                          <a:ea typeface="+mn-ea"/>
                        </a:rPr>
                        <a:t>Enhancements of Self-Organizing Networks (SON) for 5G networks </a:t>
                      </a:r>
                      <a:endParaRPr lang="zh-CN" altLang="zh-CN" sz="1200" dirty="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%-&gt;2%-&gt;5%</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Arial" panose="020B0604020202020204" pitchFamily="34" charset="0"/>
                          <a:ea typeface="+mn-ea"/>
                          <a:cs typeface="+mn-cs"/>
                        </a:rPr>
                        <a:t>TS28.313/28.552/28.541/28.545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smtClean="0">
                          <a:solidFill>
                            <a:schemeClr val="dk1"/>
                          </a:solidFill>
                          <a:effectLst/>
                          <a:latin typeface="Arial" panose="020B0604020202020204" pitchFamily="34" charset="0"/>
                          <a:ea typeface="+mn-ea"/>
                          <a:cs typeface="+mn-cs"/>
                        </a:rPr>
                        <a:t>SP-200194</a:t>
                      </a:r>
                      <a:endParaRPr lang="en-US" sz="1050" kern="120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smtClean="0">
                          <a:solidFill>
                            <a:schemeClr val="tx1"/>
                          </a:solidFill>
                          <a:effectLst/>
                          <a:latin typeface="Arial" panose="020B0604020202020204" pitchFamily="34" charset="0"/>
                          <a:ea typeface="+mn-ea"/>
                          <a:cs typeface="Arial" panose="020B0604020202020204" pitchFamily="34" charset="0"/>
                        </a:rPr>
                        <a:t>SA#92 (Jun.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Intel</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RAN3</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SON</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rPr>
                        <a:t>E_HOO</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Enhancement of Handover Optimization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%-&gt;0%-&gt;5%</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TS28.552/28.313/28.541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SP-200466</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EE5GPLUS</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Enhancements on EE for 5G networks</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%-&gt;0%-&gt;10%</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SimSun" panose="02010600030101010101" pitchFamily="2" charset="-122"/>
                          <a:cs typeface="+mn-cs"/>
                        </a:rPr>
                        <a:t>TS28.310/28.552/28.554/28.541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SP-200188</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Orange</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SA2/RAN2/RAN3/ETSI EE/ITU-T/GSMA</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Energy saving</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Bef>
                          <a:spcPts val="1200"/>
                        </a:spcBef>
                        <a:spcAft>
                          <a:spcPts val="0"/>
                        </a:spcAft>
                      </a:pPr>
                      <a:r>
                        <a:rPr lang="en-GB" sz="1100" b="0" kern="1200" dirty="0" smtClean="0">
                          <a:solidFill>
                            <a:schemeClr val="tx1"/>
                          </a:solidFill>
                          <a:effectLst/>
                          <a:latin typeface="Arial" panose="020B0604020202020204" pitchFamily="34" charset="0"/>
                          <a:ea typeface="+mn-ea"/>
                          <a:cs typeface="Arial" panose="020B0604020202020204" pitchFamily="34" charset="0"/>
                        </a:rPr>
                        <a:t>5GD</a:t>
                      </a: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MS</a:t>
                      </a:r>
                      <a:endParaRPr lang="zh-CN" sz="1100" b="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Bef>
                          <a:spcPts val="1200"/>
                        </a:spcBef>
                        <a:spcAft>
                          <a:spcPts val="0"/>
                        </a:spcAft>
                      </a:pPr>
                      <a:r>
                        <a:rPr lang="en-GB" sz="1100" b="0" kern="1200" dirty="0">
                          <a:solidFill>
                            <a:schemeClr val="tx1"/>
                          </a:solidFill>
                          <a:effectLst/>
                          <a:latin typeface="Arial" panose="020B0604020202020204" pitchFamily="34" charset="0"/>
                          <a:ea typeface="+mn-ea"/>
                          <a:cs typeface="Arial" panose="020B0604020202020204" pitchFamily="34" charset="0"/>
                        </a:rPr>
                        <a:t>Discovery of management services in 5G  </a:t>
                      </a:r>
                      <a:endParaRPr lang="zh-CN" sz="1100" b="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90</a:t>
                      </a: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 (R16) </a:t>
                      </a: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-&gt; 50</a:t>
                      </a: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 (R17)-&gt;</a:t>
                      </a: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50%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algn="ctr" defTabSz="1219170" rtl="0" eaLnBrk="1" latinLnBrk="0" hangingPunct="1">
                        <a:spcBef>
                          <a:spcPts val="1200"/>
                        </a:spcBef>
                        <a:spcAft>
                          <a:spcPts val="0"/>
                        </a:spcAft>
                      </a:pPr>
                      <a:r>
                        <a:rPr lang="sv-SE" sz="1100" kern="1200" dirty="0">
                          <a:solidFill>
                            <a:schemeClr val="dk1"/>
                          </a:solidFill>
                          <a:effectLst/>
                          <a:latin typeface="Arial" panose="020B0604020202020204" pitchFamily="34" charset="0"/>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SimSun" panose="02010600030101010101" pitchFamily="2" charset="-122"/>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Arial" panose="020B0604020202020204" pitchFamily="34" charset="0"/>
                          <a:ea typeface="+mn-ea"/>
                          <a:cs typeface="Arial" panose="020B0604020202020204" pitchFamily="34" charset="0"/>
                        </a:rPr>
                        <a:t>SA#93 (Sep-2021)</a:t>
                      </a:r>
                      <a:endParaRPr lang="sv-SE" altLang="zh-CN" sz="110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dk1"/>
                          </a:solidFill>
                          <a:effectLst/>
                          <a:latin typeface="Arial" panose="020B0604020202020204" pitchFamily="34" charset="0"/>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3649543"/>
            <a:ext cx="5475847" cy="2677656"/>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eSON_5G: </a:t>
            </a:r>
            <a:r>
              <a:rPr lang="en-US" altLang="zh-CN" sz="1400" dirty="0" smtClean="0">
                <a:solidFill>
                  <a:prstClr val="black"/>
                </a:solidFill>
                <a:latin typeface="Calibri" pitchFamily="34" charset="0"/>
                <a:cs typeface="Arial" charset="0"/>
              </a:rPr>
              <a:t>The following topics are discussed but need further discussion</a:t>
            </a:r>
            <a:endParaRPr lang="en-GB" altLang="zh-CN" sz="1400" dirty="0" smtClean="0">
              <a:solidFill>
                <a:prstClr val="black"/>
              </a:solidFill>
              <a:latin typeface="Calibri" pitchFamily="34" charset="0"/>
              <a:cs typeface="Arial" charset="0"/>
            </a:endParaRPr>
          </a:p>
          <a:p>
            <a:pPr>
              <a:buFont typeface="Wingdings" panose="05000000000000000000" pitchFamily="2" charset="2"/>
              <a:buChar char="Ø"/>
            </a:pPr>
            <a:r>
              <a:rPr lang="en-US" altLang="zh-CN" sz="1400" dirty="0">
                <a:latin typeface="+mn-lt"/>
              </a:rPr>
              <a:t>Add LBO use cases, requirements, and related </a:t>
            </a:r>
            <a:r>
              <a:rPr lang="en-US" altLang="zh-CN" sz="1400" dirty="0" smtClean="0">
                <a:latin typeface="+mn-lt"/>
              </a:rPr>
              <a:t>information</a:t>
            </a:r>
          </a:p>
          <a:p>
            <a:pPr>
              <a:buFont typeface="Wingdings" panose="05000000000000000000" pitchFamily="2" charset="2"/>
              <a:buChar char="Ø"/>
            </a:pPr>
            <a:r>
              <a:rPr lang="en-US" altLang="zh-CN" sz="1400" dirty="0">
                <a:latin typeface="+mn-lt"/>
              </a:rPr>
              <a:t>Add Load Balancing Optimization Requirements and Use Case</a:t>
            </a:r>
          </a:p>
          <a:p>
            <a:pPr defTabSz="1219170" eaLnBrk="1" fontAlgn="auto" hangingPunct="1">
              <a:spcBef>
                <a:spcPts val="0"/>
              </a:spcBef>
              <a:spcAft>
                <a:spcPts val="0"/>
              </a:spcAft>
              <a:defRPr/>
            </a:pP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EE5GPLUS</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following topics are discussed </a:t>
            </a:r>
            <a:r>
              <a:rPr lang="en-US" altLang="zh-CN" sz="1400" dirty="0" smtClean="0">
                <a:solidFill>
                  <a:prstClr val="black"/>
                </a:solidFill>
                <a:latin typeface="Calibri" pitchFamily="34" charset="0"/>
                <a:cs typeface="Arial" charset="0"/>
              </a:rPr>
              <a:t>and agreed in this meeting</a:t>
            </a:r>
          </a:p>
          <a:p>
            <a:pPr marL="285750" indent="-285750" defTabSz="1219170">
              <a:buFont typeface="Wingdings" panose="05000000000000000000" pitchFamily="2" charset="2"/>
              <a:buChar char="Ø"/>
              <a:defRPr/>
            </a:pPr>
            <a:r>
              <a:rPr lang="en-US" altLang="zh-CN" sz="1400" dirty="0">
                <a:latin typeface="+mn-lt"/>
              </a:rPr>
              <a:t>Add EE KPI definitions for network </a:t>
            </a:r>
            <a:r>
              <a:rPr lang="en-US" altLang="zh-CN" sz="1400" dirty="0" smtClean="0">
                <a:latin typeface="+mn-lt"/>
              </a:rPr>
              <a:t>slices</a:t>
            </a:r>
          </a:p>
          <a:p>
            <a:pPr marL="285750" indent="-285750" defTabSz="1219170">
              <a:buFont typeface="Wingdings" panose="05000000000000000000" pitchFamily="2" charset="2"/>
              <a:buChar char="Ø"/>
              <a:defRPr/>
            </a:pPr>
            <a:r>
              <a:rPr lang="en-US" altLang="zh-CN" sz="1400" dirty="0">
                <a:latin typeface="+mn-lt"/>
              </a:rPr>
              <a:t>LS to ETSI EE EEPS and ITU-T Q6/5 on Network Slice EE </a:t>
            </a:r>
            <a:r>
              <a:rPr lang="en-US" altLang="zh-CN" sz="1400" dirty="0" smtClean="0">
                <a:latin typeface="+mn-lt"/>
              </a:rPr>
              <a:t>KPIs</a:t>
            </a:r>
          </a:p>
          <a:p>
            <a:pPr marL="285750" indent="-285750" defTabSz="1219170">
              <a:buFont typeface="Wingdings" panose="05000000000000000000" pitchFamily="2" charset="2"/>
              <a:buChar char="Ø"/>
              <a:defRPr/>
            </a:pPr>
            <a:r>
              <a:rPr lang="en-US" altLang="zh-CN" sz="1400" dirty="0">
                <a:latin typeface="+mn-lt"/>
              </a:rPr>
              <a:t>LS to GSMA 5GJA on Network Slice EE KPIs</a:t>
            </a:r>
          </a:p>
          <a:p>
            <a:pPr defTabSz="1219170" eaLnBrk="1" fontAlgn="auto" hangingPunct="1">
              <a:spcBef>
                <a:spcPts val="0"/>
              </a:spcBef>
              <a:spcAft>
                <a:spcPts val="0"/>
              </a:spcAft>
              <a:defRPr/>
            </a:pPr>
            <a:endParaRPr lang="en-US" altLang="zh-CN" sz="1400"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dirty="0" smtClean="0">
                <a:solidFill>
                  <a:prstClr val="black"/>
                </a:solidFill>
                <a:latin typeface="Calibri" pitchFamily="34" charset="0"/>
                <a:cs typeface="Arial" charset="0"/>
              </a:rPr>
              <a:t>The </a:t>
            </a:r>
            <a:r>
              <a:rPr lang="en-US" altLang="zh-CN" sz="1400" dirty="0">
                <a:solidFill>
                  <a:prstClr val="black"/>
                </a:solidFill>
                <a:latin typeface="Calibri" pitchFamily="34" charset="0"/>
                <a:cs typeface="Arial" charset="0"/>
              </a:rPr>
              <a:t>following topics are </a:t>
            </a:r>
            <a:r>
              <a:rPr lang="en-US" altLang="zh-CN" sz="1400" dirty="0" smtClean="0">
                <a:solidFill>
                  <a:prstClr val="black"/>
                </a:solidFill>
                <a:latin typeface="Calibri" pitchFamily="34" charset="0"/>
                <a:cs typeface="Arial" charset="0"/>
              </a:rPr>
              <a:t>endorsed: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Discussion Paper on providing cell </a:t>
            </a:r>
            <a:r>
              <a:rPr lang="en-US" altLang="zh-CN" sz="1400" dirty="0" err="1">
                <a:solidFill>
                  <a:prstClr val="black"/>
                </a:solidFill>
                <a:latin typeface="Calibri" pitchFamily="34" charset="0"/>
                <a:cs typeface="Arial" charset="0"/>
              </a:rPr>
              <a:t>energySaving</a:t>
            </a:r>
            <a:r>
              <a:rPr lang="en-US" altLang="zh-CN" sz="1400" dirty="0">
                <a:solidFill>
                  <a:prstClr val="black"/>
                </a:solidFill>
                <a:latin typeface="Calibri" pitchFamily="34" charset="0"/>
                <a:cs typeface="Arial" charset="0"/>
              </a:rPr>
              <a:t> Status information to NWDAF</a:t>
            </a: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eSON_5G/E_HOO/EE5GPLUS/5GDMS</a:t>
            </a:r>
            <a:endParaRPr lang="sv-SE" sz="3200" kern="0" dirty="0"/>
          </a:p>
        </p:txBody>
      </p:sp>
      <p:sp>
        <p:nvSpPr>
          <p:cNvPr id="4" name="矩形 3"/>
          <p:cNvSpPr/>
          <p:nvPr/>
        </p:nvSpPr>
        <p:spPr>
          <a:xfrm>
            <a:off x="6046484" y="3710503"/>
            <a:ext cx="6096000" cy="2462213"/>
          </a:xfrm>
          <a:prstGeom prst="rect">
            <a:avLst/>
          </a:prstGeom>
        </p:spPr>
        <p:txBody>
          <a:bodyPr>
            <a:spAutoFit/>
          </a:bodyPr>
          <a:lstStyle/>
          <a:p>
            <a:pPr lvl="0" defTabSz="1219170" eaLnBrk="1" fontAlgn="auto" hangingPunct="1">
              <a:spcBef>
                <a:spcPts val="0"/>
              </a:spcBef>
              <a:spcAft>
                <a:spcPts val="0"/>
              </a:spcAft>
              <a:defRPr/>
            </a:pPr>
            <a:r>
              <a:rPr lang="en-US" altLang="zh-CN" sz="1400" b="1" dirty="0">
                <a:solidFill>
                  <a:prstClr val="black"/>
                </a:solidFill>
                <a:latin typeface="Calibri" pitchFamily="34" charset="0"/>
                <a:cs typeface="Arial" charset="0"/>
              </a:rPr>
              <a:t>E_HOO: </a:t>
            </a:r>
            <a:r>
              <a:rPr lang="en-US" altLang="zh-CN" sz="1400" dirty="0">
                <a:solidFill>
                  <a:prstClr val="black"/>
                </a:solidFill>
                <a:latin typeface="Calibri" pitchFamily="34" charset="0"/>
                <a:cs typeface="Arial" charset="0"/>
              </a:rPr>
              <a:t>Discussion paper on Management of Conditional Handover was endorsed</a:t>
            </a:r>
            <a:r>
              <a:rPr lang="en-US" altLang="zh-CN" sz="1400" dirty="0" smtClean="0">
                <a:solidFill>
                  <a:prstClr val="black"/>
                </a:solidFill>
                <a:latin typeface="Calibri" pitchFamily="34" charset="0"/>
                <a:cs typeface="Arial" charset="0"/>
              </a:rPr>
              <a:t>.</a:t>
            </a:r>
          </a:p>
          <a:p>
            <a:pPr lvl="0" defTabSz="1219170" eaLnBrk="1" fontAlgn="auto" hangingPunct="1">
              <a:spcBef>
                <a:spcPts val="0"/>
              </a:spcBef>
              <a:spcAft>
                <a:spcPts val="0"/>
              </a:spcAft>
              <a:defRPr/>
            </a:pP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5GDMS: </a:t>
            </a:r>
            <a:r>
              <a:rPr lang="en-US" altLang="zh-CN" sz="1400" dirty="0">
                <a:solidFill>
                  <a:prstClr val="black"/>
                </a:solidFill>
                <a:latin typeface="Calibri" pitchFamily="34" charset="0"/>
                <a:cs typeface="Arial" charset="0"/>
              </a:rPr>
              <a:t>The following topics are agreed as </a:t>
            </a:r>
            <a:r>
              <a:rPr lang="en-US" altLang="zh-CN" sz="1400" dirty="0" smtClean="0">
                <a:solidFill>
                  <a:prstClr val="black"/>
                </a:solidFill>
                <a:latin typeface="Calibri" pitchFamily="34" charset="0"/>
                <a:cs typeface="Arial" charset="0"/>
              </a:rPr>
              <a:t>Rel-16 CR</a:t>
            </a:r>
            <a:endParaRPr lang="en-US" altLang="zh-CN" sz="1400" b="1" dirty="0">
              <a:solidFill>
                <a:prstClr val="black"/>
              </a:solidFill>
              <a:latin typeface="Calibri" pitchFamily="34" charset="0"/>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Correct inconsistent </a:t>
            </a:r>
            <a:r>
              <a:rPr lang="en-US" altLang="zh-CN" sz="1400" dirty="0" smtClean="0">
                <a:solidFill>
                  <a:prstClr val="black"/>
                </a:solidFill>
                <a:latin typeface="Calibri" pitchFamily="34" charset="0"/>
                <a:cs typeface="Arial" charset="0"/>
              </a:rPr>
              <a:t>terminology</a:t>
            </a:r>
            <a:endParaRPr lang="en-US" altLang="zh-CN" sz="1400" b="1" dirty="0" smtClean="0">
              <a:solidFill>
                <a:prstClr val="black"/>
              </a:solidFill>
              <a:latin typeface="Calibri" pitchFamily="34" charset="0"/>
              <a:cs typeface="Arial" charset="0"/>
            </a:endParaRPr>
          </a:p>
          <a:p>
            <a:pPr lvl="0" defTabSz="1219170" eaLnBrk="1" fontAlgn="auto" hangingPunct="1">
              <a:spcBef>
                <a:spcPts val="0"/>
              </a:spcBef>
              <a:spcAft>
                <a:spcPts val="0"/>
              </a:spcAft>
              <a:defRPr/>
            </a:pPr>
            <a:endParaRPr lang="en-US" altLang="zh-CN" sz="1400" b="1" dirty="0">
              <a:solidFill>
                <a:prstClr val="black"/>
              </a:solidFill>
              <a:latin typeface="Calibri" pitchFamily="34" charset="0"/>
              <a:cs typeface="Arial" charset="0"/>
            </a:endParaRPr>
          </a:p>
          <a:p>
            <a:pPr lvl="0" defTabSz="1219170" eaLnBrk="1" fontAlgn="auto" hangingPunct="1">
              <a:spcBef>
                <a:spcPts val="0"/>
              </a:spcBef>
              <a:spcAft>
                <a:spcPts val="0"/>
              </a:spcAft>
              <a:defRPr/>
            </a:pPr>
            <a:r>
              <a:rPr lang="en-US" altLang="zh-CN" sz="1400" dirty="0" smtClean="0">
                <a:solidFill>
                  <a:prstClr val="black"/>
                </a:solidFill>
                <a:latin typeface="Calibri" pitchFamily="34" charset="0"/>
                <a:cs typeface="Arial" charset="0"/>
              </a:rPr>
              <a:t>The following topics </a:t>
            </a:r>
            <a:r>
              <a:rPr lang="en-US" altLang="zh-CN" sz="1400" dirty="0">
                <a:solidFill>
                  <a:prstClr val="black"/>
                </a:solidFill>
                <a:latin typeface="Calibri" pitchFamily="34" charset="0"/>
                <a:cs typeface="Arial" charset="0"/>
              </a:rPr>
              <a:t>are agreed as input to </a:t>
            </a:r>
            <a:r>
              <a:rPr lang="en-US" altLang="zh-CN" sz="1400" dirty="0" err="1">
                <a:solidFill>
                  <a:prstClr val="black"/>
                </a:solidFill>
                <a:latin typeface="Calibri" pitchFamily="34" charset="0"/>
                <a:cs typeface="Arial" charset="0"/>
              </a:rPr>
              <a:t>draftCR</a:t>
            </a:r>
            <a:r>
              <a:rPr lang="en-US" altLang="zh-CN" sz="1400" b="1" dirty="0">
                <a:solidFill>
                  <a:prstClr val="black"/>
                </a:solidFill>
                <a:latin typeface="Calibri" pitchFamily="34" charset="0"/>
                <a:cs typeface="Arial" charset="0"/>
              </a:rPr>
              <a:t> </a:t>
            </a:r>
            <a:endParaRPr lang="en-US" altLang="zh-CN" sz="1400" b="1" dirty="0" smtClean="0">
              <a:solidFill>
                <a:prstClr val="black"/>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Clarify Management Service </a:t>
            </a:r>
            <a:r>
              <a:rPr lang="en-US" altLang="zh-CN" sz="1400" dirty="0" smtClean="0">
                <a:solidFill>
                  <a:prstClr val="black"/>
                </a:solidFill>
                <a:latin typeface="Calibri" pitchFamily="34" charset="0"/>
                <a:cs typeface="Arial" charset="0"/>
              </a:rPr>
              <a:t>data</a:t>
            </a:r>
          </a:p>
          <a:p>
            <a:pPr marL="285750" lvl="0" indent="-285750" defTabSz="1219170" eaLnBrk="1" fontAlgn="auto" hangingPunct="1">
              <a:spcBef>
                <a:spcPts val="0"/>
              </a:spcBef>
              <a:spcAft>
                <a:spcPts val="0"/>
              </a:spcAft>
              <a:buFont typeface="Wingdings" panose="05000000000000000000" pitchFamily="2" charset="2"/>
              <a:buChar char="Ø"/>
              <a:defRPr/>
            </a:pPr>
            <a:endParaRPr lang="en-US" altLang="zh-CN" sz="1400" dirty="0">
              <a:solidFill>
                <a:prstClr val="black"/>
              </a:solidFill>
              <a:latin typeface="Calibri" pitchFamily="34" charset="0"/>
              <a:cs typeface="Arial" charset="0"/>
            </a:endParaRPr>
          </a:p>
          <a:p>
            <a:pPr lvl="0" defTabSz="1219170" eaLnBrk="1" fontAlgn="auto" hangingPunct="1">
              <a:spcBef>
                <a:spcPts val="0"/>
              </a:spcBef>
              <a:spcAft>
                <a:spcPts val="0"/>
              </a:spcAft>
              <a:defRPr/>
            </a:pPr>
            <a:r>
              <a:rPr lang="en-US" altLang="zh-CN" sz="1400" dirty="0" smtClean="0">
                <a:solidFill>
                  <a:prstClr val="black"/>
                </a:solidFill>
                <a:latin typeface="Calibri" pitchFamily="34" charset="0"/>
                <a:cs typeface="Arial" charset="0"/>
              </a:rPr>
              <a:t>The completion rate changed to 50% when moving to Rel-17 due to changed scope.</a:t>
            </a:r>
            <a:endParaRPr lang="en-US" altLang="zh-CN" sz="14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89828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504" y="210566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294556733"/>
              </p:ext>
            </p:extLst>
          </p:nvPr>
        </p:nvGraphicFramePr>
        <p:xfrm>
          <a:off x="191504" y="1085905"/>
          <a:ext cx="11681825" cy="972335"/>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515135">
                <a:tc>
                  <a:txBody>
                    <a:bodyPr/>
                    <a:lstStyle/>
                    <a:p>
                      <a:pPr algn="l">
                        <a:spcAft>
                          <a:spcPts val="0"/>
                        </a:spcAft>
                      </a:pPr>
                      <a:r>
                        <a:rPr lang="en-US" sz="1050" dirty="0" err="1">
                          <a:solidFill>
                            <a:srgbClr val="000000"/>
                          </a:solidFill>
                          <a:effectLst/>
                          <a:latin typeface="Arial" panose="020B0604020202020204" pitchFamily="34" charset="0"/>
                          <a:ea typeface="宋体" panose="02010600030101010101" pitchFamily="2" charset="-122"/>
                        </a:rPr>
                        <a:t>FS_eMDAS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050">
                          <a:solidFill>
                            <a:srgbClr val="000000"/>
                          </a:solidFill>
                          <a:effectLst/>
                          <a:latin typeface="Arial" panose="020B0604020202020204" pitchFamily="34" charset="0"/>
                          <a:ea typeface="宋体" panose="02010600030101010101" pitchFamily="2" charset="-122"/>
                        </a:rPr>
                        <a:t>Study on enhancement of Management Data Analytics Service</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a:t>
                      </a: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%-&gt;70%-&gt;90%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TR 28.809</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SP-190930</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SA#91 (Mar.2021)</a:t>
                      </a:r>
                      <a:endParaRPr lang="sv-SE" altLang="zh-CN"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Intel</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Data analytics</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a:t>
            </a:r>
            <a:r>
              <a:rPr lang="en-US" altLang="zh-CN" sz="3200" kern="0" dirty="0" err="1" smtClean="0"/>
              <a:t>FS_eMDAS</a:t>
            </a:r>
            <a:endParaRPr lang="sv-SE" sz="3200" kern="0" dirty="0"/>
          </a:p>
        </p:txBody>
      </p:sp>
      <p:sp>
        <p:nvSpPr>
          <p:cNvPr id="4" name="矩形 3"/>
          <p:cNvSpPr/>
          <p:nvPr/>
        </p:nvSpPr>
        <p:spPr>
          <a:xfrm>
            <a:off x="230456" y="2614349"/>
            <a:ext cx="5359107" cy="3323987"/>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err="1" smtClean="0">
                <a:solidFill>
                  <a:prstClr val="black"/>
                </a:solidFill>
                <a:latin typeface="Calibri" pitchFamily="34" charset="0"/>
                <a:cs typeface="Arial" charset="0"/>
              </a:rPr>
              <a:t>FS_eMDAS</a:t>
            </a:r>
            <a:r>
              <a:rPr lang="en-US" altLang="zh-CN" sz="1400" b="1" dirty="0" smtClean="0">
                <a:solidFill>
                  <a:prstClr val="black"/>
                </a:solidFill>
                <a:latin typeface="Calibri" pitchFamily="34" charset="0"/>
                <a:cs typeface="Arial" charset="0"/>
              </a:rPr>
              <a:t>: </a:t>
            </a:r>
            <a:r>
              <a:rPr lang="en-US" altLang="zh-CN" sz="1400" dirty="0" smtClean="0">
                <a:solidFill>
                  <a:prstClr val="black"/>
                </a:solidFill>
                <a:latin typeface="Calibri" pitchFamily="34" charset="0"/>
                <a:cs typeface="Arial" charset="0"/>
              </a:rPr>
              <a:t>The following topics are discussed and agreed.</a:t>
            </a:r>
            <a:endParaRPr lang="en-US" altLang="zh-CN" sz="1400" b="1" dirty="0" smtClean="0">
              <a:solidFill>
                <a:prstClr val="black"/>
              </a:solidFill>
              <a:latin typeface="Calibri" pitchFamily="34" charset="0"/>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solution on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conclusion for resource utilization analytics use </a:t>
            </a:r>
            <a:r>
              <a:rPr lang="en-US" altLang="zh-CN" sz="1400" dirty="0" smtClean="0">
                <a:solidFill>
                  <a:prstClr val="black"/>
                </a:solidFill>
                <a:latin typeface="Calibri" pitchFamily="34" charset="0"/>
                <a:cs typeface="Arial" charset="0"/>
              </a:rPr>
              <a:t>case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conclusion for coverage issue </a:t>
            </a:r>
            <a:r>
              <a:rPr lang="en-US" altLang="zh-CN" sz="1400" dirty="0" smtClean="0">
                <a:solidFill>
                  <a:prstClr val="black"/>
                </a:solidFill>
                <a:latin typeface="Calibri" pitchFamily="34" charset="0"/>
                <a:cs typeface="Arial" charset="0"/>
              </a:rPr>
              <a:t>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the conclusion on KPI anomaly </a:t>
            </a:r>
            <a:r>
              <a:rPr lang="en-US" altLang="zh-CN" sz="1400" dirty="0" smtClean="0">
                <a:solidFill>
                  <a:prstClr val="black"/>
                </a:solidFill>
                <a:latin typeface="Calibri" pitchFamily="34" charset="0"/>
                <a:cs typeface="Arial" charset="0"/>
              </a:rPr>
              <a:t>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HO Optimization based on UE Load, Gap Analysis for Handover Optimization based on UE </a:t>
            </a:r>
            <a:r>
              <a:rPr lang="en-US" altLang="zh-CN" sz="1400" dirty="0" smtClean="0">
                <a:solidFill>
                  <a:prstClr val="black"/>
                </a:solidFill>
                <a:latin typeface="Calibri" pitchFamily="34" charset="0"/>
                <a:cs typeface="Arial" charset="0"/>
              </a:rPr>
              <a:t>trajectory</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Load Balancing Optimization Solutions based on Resource Consumption and Service </a:t>
            </a:r>
            <a:r>
              <a:rPr lang="en-US" altLang="zh-CN" sz="1400" dirty="0" smtClean="0">
                <a:solidFill>
                  <a:prstClr val="black"/>
                </a:solidFill>
                <a:latin typeface="Calibri" pitchFamily="34" charset="0"/>
                <a:cs typeface="Arial" charset="0"/>
              </a:rPr>
              <a:t>Specifics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Update solutions on subscription and </a:t>
            </a:r>
            <a:r>
              <a:rPr lang="en-US" altLang="zh-CN" sz="1400" dirty="0" smtClean="0">
                <a:solidFill>
                  <a:prstClr val="black"/>
                </a:solidFill>
                <a:latin typeface="Calibri" pitchFamily="34" charset="0"/>
                <a:cs typeface="Arial" charset="0"/>
              </a:rPr>
              <a:t>reporting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Update solutions on request of Management Data Analytics </a:t>
            </a:r>
            <a:r>
              <a:rPr lang="en-US" altLang="zh-CN" sz="1400" dirty="0" smtClean="0">
                <a:solidFill>
                  <a:prstClr val="black"/>
                </a:solidFill>
                <a:latin typeface="Calibri" pitchFamily="34" charset="0"/>
                <a:cs typeface="Arial" charset="0"/>
              </a:rPr>
              <a:t>Reports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conclusion </a:t>
            </a:r>
            <a:r>
              <a:rPr lang="en-US" altLang="zh-CN" sz="1400" dirty="0">
                <a:solidFill>
                  <a:prstClr val="black"/>
                </a:solidFill>
                <a:latin typeface="Calibri" pitchFamily="34" charset="0"/>
                <a:cs typeface="Arial" charset="0"/>
              </a:rPr>
              <a:t>for Alarm incident </a:t>
            </a:r>
            <a:r>
              <a:rPr lang="en-US" altLang="zh-CN" sz="1400" dirty="0" smtClean="0">
                <a:solidFill>
                  <a:prstClr val="black"/>
                </a:solidFill>
                <a:latin typeface="Calibri" pitchFamily="34" charset="0"/>
                <a:cs typeface="Arial" charset="0"/>
              </a:rPr>
              <a:t>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conclusion for NAS congestion </a:t>
            </a:r>
            <a:r>
              <a:rPr lang="en-US" altLang="zh-CN" sz="1400" dirty="0" smtClean="0">
                <a:solidFill>
                  <a:prstClr val="black"/>
                </a:solidFill>
                <a:latin typeface="Calibri" pitchFamily="34" charset="0"/>
                <a:cs typeface="Arial" charset="0"/>
              </a:rPr>
              <a:t>control</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solution on MDA ML model </a:t>
            </a:r>
            <a:r>
              <a:rPr lang="en-US" altLang="zh-CN" sz="1400" dirty="0" smtClean="0">
                <a:solidFill>
                  <a:prstClr val="black"/>
                </a:solidFill>
                <a:latin typeface="Calibri" pitchFamily="34" charset="0"/>
                <a:cs typeface="Arial" charset="0"/>
              </a:rPr>
              <a:t>training</a:t>
            </a: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400" dirty="0">
              <a:solidFill>
                <a:prstClr val="black"/>
              </a:solidFill>
              <a:latin typeface="Calibri" pitchFamily="34" charset="0"/>
              <a:cs typeface="Arial" charset="0"/>
            </a:endParaRPr>
          </a:p>
        </p:txBody>
      </p:sp>
      <p:sp>
        <p:nvSpPr>
          <p:cNvPr id="3" name="矩形 2"/>
          <p:cNvSpPr/>
          <p:nvPr/>
        </p:nvSpPr>
        <p:spPr>
          <a:xfrm>
            <a:off x="5819531" y="2829792"/>
            <a:ext cx="6096000" cy="2893100"/>
          </a:xfrm>
          <a:prstGeom prst="rect">
            <a:avLst/>
          </a:prstGeom>
        </p:spPr>
        <p:txBody>
          <a:bodyPr>
            <a:spAutoFit/>
          </a:bodyPr>
          <a:lstStyle/>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Update the solution of Jitter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the conclusion on Network slice load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conclusion on E2E latency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the conclusion on service experience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the conclusion on throughput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New use case on slice coverage and throughput optimization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Gap analysis for inter-</a:t>
            </a:r>
            <a:r>
              <a:rPr lang="en-US" altLang="zh-CN" sz="1400" dirty="0" err="1">
                <a:solidFill>
                  <a:prstClr val="black"/>
                </a:solidFill>
                <a:latin typeface="Calibri" pitchFamily="34" charset="0"/>
                <a:cs typeface="Arial" charset="0"/>
              </a:rPr>
              <a:t>gNB</a:t>
            </a:r>
            <a:r>
              <a:rPr lang="en-US" altLang="zh-CN" sz="1400" dirty="0">
                <a:solidFill>
                  <a:prstClr val="black"/>
                </a:solidFill>
                <a:latin typeface="Calibri" pitchFamily="34" charset="0"/>
                <a:cs typeface="Arial" charset="0"/>
              </a:rPr>
              <a:t> beam selection Optimization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Alarm Malfunction Analytics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Gap Analysis for Security Risk Assessment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Add conclusion for fault predication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Gap Analysis for MDA assisted SON coordination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Gap Analysis for Mobility performance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MDAS detection of outlying MEs</a:t>
            </a:r>
          </a:p>
        </p:txBody>
      </p:sp>
    </p:spTree>
    <p:extLst>
      <p:ext uri="{BB962C8B-B14F-4D97-AF65-F5344CB8AC3E}">
        <p14:creationId xmlns:p14="http://schemas.microsoft.com/office/powerpoint/2010/main" val="1572783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366217"/>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227070848"/>
              </p:ext>
            </p:extLst>
          </p:nvPr>
        </p:nvGraphicFramePr>
        <p:xfrm>
          <a:off x="205572" y="1602041"/>
          <a:ext cx="11681825" cy="1764176"/>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smtClean="0">
                          <a:solidFill>
                            <a:srgbClr val="000000"/>
                          </a:solidFill>
                          <a:effectLst/>
                          <a:latin typeface="Arial" panose="020B0604020202020204" pitchFamily="34" charset="0"/>
                          <a:ea typeface="+mn-ea"/>
                        </a:rPr>
                        <a:t>FS_NSMEN</a:t>
                      </a:r>
                      <a:endParaRPr lang="zh-CN" altLang="zh-CN" sz="1600"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solidFill>
                            <a:srgbClr val="000000"/>
                          </a:solidFill>
                          <a:effectLst/>
                          <a:latin typeface="Arial" panose="020B0604020202020204" pitchFamily="34" charset="0"/>
                          <a:ea typeface="+mn-ea"/>
                        </a:rPr>
                        <a:t>Study on network slice management enhancements </a:t>
                      </a:r>
                      <a:endParaRPr lang="zh-CN" altLang="zh-CN" sz="1600"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%-&gt;5%-&gt;20%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28.811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SP-191192</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Huawei</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SLA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51513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mn-ea"/>
                          <a:cs typeface="+mn-cs"/>
                        </a:rPr>
                        <a:t>FS_YANG</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a:solidFill>
                            <a:srgbClr val="000000"/>
                          </a:solidFill>
                          <a:effectLst/>
                          <a:latin typeface="Arial" panose="020B0604020202020204" pitchFamily="34" charset="0"/>
                          <a:ea typeface="+mn-ea"/>
                          <a:cs typeface="+mn-cs"/>
                        </a:rPr>
                        <a:t>Study on YANG PUSH </a:t>
                      </a:r>
                      <a:endParaRPr lang="zh-CN" sz="1200" kern="120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28.818</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SP-200765</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SA#91 (Mar.2021)</a:t>
                      </a:r>
                      <a:endParaRPr lang="sv-SE" altLang="zh-CN" sz="1050" kern="1200" dirty="0" smtClean="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ONAP</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YANG</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mn-ea"/>
                          <a:cs typeface="+mn-cs"/>
                        </a:rPr>
                        <a:t>FS_MNSAC</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mn-ea"/>
                          <a:cs typeface="+mn-cs"/>
                        </a:rPr>
                        <a:t>Study on access control for management service</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TR 28.817</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SP-200853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SA#91 (Mar.2021)</a:t>
                      </a:r>
                      <a:endParaRPr lang="sv-SE" altLang="zh-CN" sz="1050" kern="1200" dirty="0" smtClean="0">
                        <a:solidFill>
                          <a:schemeClr val="tx1"/>
                        </a:solidFill>
                        <a:effectLst/>
                        <a:latin typeface="Arial" panose="020B0604020202020204" pitchFamily="34" charset="0"/>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Nokia</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SA3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security</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61843" y="3781633"/>
            <a:ext cx="5595153" cy="2062103"/>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smtClean="0">
                <a:solidFill>
                  <a:prstClr val="black"/>
                </a:solidFill>
                <a:latin typeface="Calibri" pitchFamily="34" charset="0"/>
                <a:cs typeface="Arial" charset="0"/>
              </a:rPr>
              <a:t>FS_NSMEN: </a:t>
            </a:r>
            <a:r>
              <a:rPr lang="en-US" altLang="zh-CN" sz="1600" dirty="0" smtClean="0">
                <a:solidFill>
                  <a:prstClr val="black"/>
                </a:solidFill>
                <a:latin typeface="Calibri" pitchFamily="34" charset="0"/>
                <a:cs typeface="Arial" charset="0"/>
              </a:rPr>
              <a:t>The </a:t>
            </a:r>
            <a:r>
              <a:rPr lang="en-US" altLang="zh-CN" sz="1600" dirty="0">
                <a:solidFill>
                  <a:prstClr val="black"/>
                </a:solidFill>
                <a:latin typeface="Calibri" pitchFamily="34" charset="0"/>
                <a:cs typeface="Arial" charset="0"/>
              </a:rPr>
              <a:t>following topics are discussed and agreed</a:t>
            </a:r>
            <a:endParaRPr lang="en-GB" altLang="zh-CN" sz="1600" dirty="0">
              <a:solidFill>
                <a:prstClr val="black"/>
              </a:solidFill>
              <a:latin typeface="Calibri" pitchFamily="34" charset="0"/>
              <a:cs typeface="Arial" charset="0"/>
            </a:endParaRPr>
          </a:p>
          <a:p>
            <a:pPr marL="285750" indent="-285750" defTabSz="1219170">
              <a:buFont typeface="Wingdings" panose="05000000000000000000" pitchFamily="2" charset="2"/>
              <a:buChar char="Ø"/>
              <a:defRPr/>
            </a:pPr>
            <a:r>
              <a:rPr lang="en-US" altLang="zh-CN" sz="1600" dirty="0">
                <a:latin typeface="+mn-lt"/>
              </a:rPr>
              <a:t>Update scope to include security </a:t>
            </a:r>
            <a:r>
              <a:rPr lang="en-US" altLang="zh-CN" sz="1600" dirty="0" smtClean="0">
                <a:latin typeface="+mn-lt"/>
              </a:rPr>
              <a:t>aspects</a:t>
            </a:r>
          </a:p>
          <a:p>
            <a:pPr marL="285750" indent="-285750" defTabSz="1219170">
              <a:buFont typeface="Wingdings" panose="05000000000000000000" pitchFamily="2" charset="2"/>
              <a:buChar char="Ø"/>
              <a:defRPr/>
            </a:pPr>
            <a:r>
              <a:rPr lang="en-US" altLang="zh-CN" sz="1600" dirty="0">
                <a:latin typeface="+mn-lt"/>
              </a:rPr>
              <a:t>Add cross-operator </a:t>
            </a:r>
            <a:r>
              <a:rPr lang="en-US" altLang="zh-CN" sz="1600" dirty="0" smtClean="0">
                <a:latin typeface="+mn-lt"/>
              </a:rPr>
              <a:t>concept</a:t>
            </a:r>
          </a:p>
          <a:p>
            <a:pPr marL="285750" indent="-285750" defTabSz="1219170">
              <a:buFont typeface="Wingdings" panose="05000000000000000000" pitchFamily="2" charset="2"/>
              <a:buChar char="Ø"/>
              <a:defRPr/>
            </a:pPr>
            <a:r>
              <a:rPr lang="en-US" altLang="zh-CN" sz="1600" dirty="0">
                <a:latin typeface="+mn-lt"/>
              </a:rPr>
              <a:t>Add end to end </a:t>
            </a:r>
            <a:r>
              <a:rPr lang="en-US" altLang="zh-CN" sz="1600" dirty="0" smtClean="0">
                <a:latin typeface="+mn-lt"/>
              </a:rPr>
              <a:t>concept</a:t>
            </a:r>
          </a:p>
          <a:p>
            <a:pPr marL="285750" indent="-285750" defTabSz="1219170">
              <a:buFont typeface="Wingdings" panose="05000000000000000000" pitchFamily="2" charset="2"/>
              <a:buChar char="Ø"/>
              <a:defRPr/>
            </a:pPr>
            <a:r>
              <a:rPr lang="en-US" altLang="zh-CN" sz="1600" dirty="0">
                <a:latin typeface="+mn-lt"/>
              </a:rPr>
              <a:t>deploy two network </a:t>
            </a:r>
            <a:r>
              <a:rPr lang="en-US" altLang="zh-CN" sz="1600" dirty="0" smtClean="0">
                <a:latin typeface="+mn-lt"/>
              </a:rPr>
              <a:t>slices </a:t>
            </a:r>
            <a:r>
              <a:rPr lang="en-US" altLang="zh-CN" sz="1600" dirty="0">
                <a:latin typeface="+mn-lt"/>
              </a:rPr>
              <a:t>by same </a:t>
            </a:r>
            <a:r>
              <a:rPr lang="en-US" altLang="zh-CN" sz="1600" dirty="0" smtClean="0">
                <a:latin typeface="+mn-lt"/>
              </a:rPr>
              <a:t>customer</a:t>
            </a:r>
          </a:p>
          <a:p>
            <a:pPr marL="285750" indent="-285750" defTabSz="1219170">
              <a:buFont typeface="Wingdings" panose="05000000000000000000" pitchFamily="2" charset="2"/>
              <a:buChar char="Ø"/>
              <a:defRPr/>
            </a:pPr>
            <a:r>
              <a:rPr lang="en-US" altLang="zh-CN" sz="1600" dirty="0">
                <a:latin typeface="+mn-lt"/>
              </a:rPr>
              <a:t>Add cross-operator network slicing scenarios</a:t>
            </a:r>
          </a:p>
          <a:p>
            <a:pPr defTabSz="1219170" eaLnBrk="1" fontAlgn="auto" hangingPunct="1">
              <a:spcBef>
                <a:spcPts val="0"/>
              </a:spcBef>
              <a:spcAft>
                <a:spcPts val="0"/>
              </a:spcAft>
              <a:defRPr/>
            </a:pPr>
            <a:endParaRPr lang="en-US" altLang="zh-CN" sz="1600" dirty="0" smtClean="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600" dirty="0">
              <a:solidFill>
                <a:prstClr val="black"/>
              </a:solidFill>
              <a:latin typeface="Calibri" pitchFamily="34" charset="0"/>
              <a:cs typeface="Arial" charset="0"/>
            </a:endParaRP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FS_NSMEN/</a:t>
            </a:r>
            <a:r>
              <a:rPr lang="en-GB" altLang="zh-CN" sz="3200" dirty="0" smtClean="0"/>
              <a:t>FS_YANG/</a:t>
            </a:r>
            <a:r>
              <a:rPr lang="en-GB" altLang="zh-CN" sz="3200" dirty="0"/>
              <a:t>FS_MNSAC</a:t>
            </a:r>
            <a:endParaRPr lang="sv-SE" sz="3200" kern="0" dirty="0"/>
          </a:p>
        </p:txBody>
      </p:sp>
      <p:sp>
        <p:nvSpPr>
          <p:cNvPr id="4" name="矩形 3"/>
          <p:cNvSpPr/>
          <p:nvPr/>
        </p:nvSpPr>
        <p:spPr>
          <a:xfrm>
            <a:off x="6134100" y="3781633"/>
            <a:ext cx="5619848" cy="1569660"/>
          </a:xfrm>
          <a:prstGeom prst="rect">
            <a:avLst/>
          </a:prstGeom>
        </p:spPr>
        <p:txBody>
          <a:bodyPr wrap="square">
            <a:spAutoFit/>
          </a:bodyPr>
          <a:lstStyle/>
          <a:p>
            <a:pPr lvl="0" defTabSz="1219170" eaLnBrk="1" fontAlgn="auto" hangingPunct="1">
              <a:spcBef>
                <a:spcPts val="0"/>
              </a:spcBef>
              <a:spcAft>
                <a:spcPts val="0"/>
              </a:spcAft>
              <a:defRPr/>
            </a:pPr>
            <a:r>
              <a:rPr lang="en-US" altLang="zh-CN" sz="1600" b="1" dirty="0">
                <a:solidFill>
                  <a:prstClr val="black"/>
                </a:solidFill>
                <a:latin typeface="Calibri" pitchFamily="34" charset="0"/>
                <a:cs typeface="Arial" charset="0"/>
              </a:rPr>
              <a:t>FS_YANG: </a:t>
            </a:r>
            <a:r>
              <a:rPr lang="en-US" altLang="zh-CN" sz="1600" dirty="0">
                <a:solidFill>
                  <a:prstClr val="black"/>
                </a:solidFill>
                <a:latin typeface="Calibri" pitchFamily="34" charset="0"/>
                <a:cs typeface="Arial" charset="0"/>
              </a:rPr>
              <a:t>The following topics are discussed and agreed</a:t>
            </a:r>
            <a:endParaRPr lang="en-GB" altLang="zh-CN" sz="1600" dirty="0">
              <a:solidFill>
                <a:prstClr val="black"/>
              </a:solidFill>
              <a:latin typeface="Calibri" pitchFamily="34" charset="0"/>
              <a:cs typeface="Arial" charset="0"/>
            </a:endParaRPr>
          </a:p>
          <a:p>
            <a:pPr marL="285750" lvl="0" indent="-285750" defTabSz="1219170">
              <a:buFont typeface="Wingdings" panose="05000000000000000000" pitchFamily="2" charset="2"/>
              <a:buChar char="Ø"/>
              <a:defRPr/>
            </a:pPr>
            <a:r>
              <a:rPr lang="en-US" altLang="zh-CN" sz="1600" dirty="0">
                <a:solidFill>
                  <a:prstClr val="black"/>
                </a:solidFill>
                <a:latin typeface="Calibri"/>
              </a:rPr>
              <a:t>TR 28.818 Skeleton</a:t>
            </a:r>
          </a:p>
          <a:p>
            <a:pPr lvl="0" defTabSz="1219170" eaLnBrk="1" fontAlgn="auto" hangingPunct="1">
              <a:spcBef>
                <a:spcPts val="0"/>
              </a:spcBef>
              <a:spcAft>
                <a:spcPts val="0"/>
              </a:spcAft>
              <a:defRPr/>
            </a:pPr>
            <a:endParaRPr lang="en-US" altLang="zh-CN" sz="1600" b="1" dirty="0" smtClean="0">
              <a:solidFill>
                <a:prstClr val="black"/>
              </a:solidFill>
              <a:latin typeface="Calibri" pitchFamily="34" charset="0"/>
              <a:cs typeface="Arial" charset="0"/>
            </a:endParaRPr>
          </a:p>
          <a:p>
            <a:pPr lvl="0" defTabSz="1219170" eaLnBrk="1" fontAlgn="auto" hangingPunct="1">
              <a:spcBef>
                <a:spcPts val="0"/>
              </a:spcBef>
              <a:spcAft>
                <a:spcPts val="0"/>
              </a:spcAft>
              <a:defRPr/>
            </a:pPr>
            <a:r>
              <a:rPr lang="en-US" altLang="zh-CN" sz="1600" b="1" dirty="0" smtClean="0">
                <a:solidFill>
                  <a:prstClr val="black"/>
                </a:solidFill>
                <a:latin typeface="Calibri" pitchFamily="34" charset="0"/>
                <a:cs typeface="Arial" charset="0"/>
              </a:rPr>
              <a:t>FS_MNSAC: </a:t>
            </a:r>
            <a:r>
              <a:rPr lang="en-US" altLang="zh-CN" sz="1600" dirty="0" smtClean="0">
                <a:solidFill>
                  <a:prstClr val="black"/>
                </a:solidFill>
                <a:latin typeface="Calibri" pitchFamily="34" charset="0"/>
                <a:cs typeface="Arial" charset="0"/>
              </a:rPr>
              <a:t>The following topics are discussed and agreed.</a:t>
            </a:r>
            <a:endParaRPr lang="en-US" altLang="zh-CN" sz="1600" b="1" dirty="0" smtClean="0">
              <a:solidFill>
                <a:prstClr val="black"/>
              </a:solidFill>
              <a:latin typeface="Calibri" pitchFamily="34" charset="0"/>
              <a:cs typeface="Arial" charset="0"/>
            </a:endParaRPr>
          </a:p>
          <a:p>
            <a:pPr marL="285750" lvl="0" indent="-285750" defTabSz="1219170">
              <a:buFont typeface="Wingdings" panose="05000000000000000000" pitchFamily="2" charset="2"/>
              <a:buChar char="Ø"/>
              <a:defRPr/>
            </a:pPr>
            <a:r>
              <a:rPr lang="en-US" altLang="zh-CN" sz="1600" dirty="0">
                <a:latin typeface="+mn-lt"/>
              </a:rPr>
              <a:t>TR </a:t>
            </a:r>
            <a:r>
              <a:rPr lang="en-US" altLang="zh-CN" sz="1600" dirty="0" smtClean="0">
                <a:latin typeface="+mn-lt"/>
              </a:rPr>
              <a:t>28.817 Skeleton</a:t>
            </a:r>
            <a:endParaRPr lang="en-US" altLang="zh-CN" sz="1600" dirty="0">
              <a:latin typeface="+mn-lt"/>
            </a:endParaRPr>
          </a:p>
          <a:p>
            <a:pPr lvl="0" defTabSz="1219170" eaLnBrk="1" fontAlgn="auto" hangingPunct="1">
              <a:spcBef>
                <a:spcPts val="0"/>
              </a:spcBef>
              <a:spcAft>
                <a:spcPts val="0"/>
              </a:spcAft>
              <a:defRPr/>
            </a:pPr>
            <a:endParaRPr lang="en-US" altLang="zh-CN" sz="1600" dirty="0" smtClean="0">
              <a:solidFill>
                <a:prstClr val="black"/>
              </a:solidFill>
              <a:latin typeface="Calibri" pitchFamily="34" charset="0"/>
              <a:cs typeface="Arial" charset="0"/>
            </a:endParaRPr>
          </a:p>
        </p:txBody>
      </p:sp>
    </p:spTree>
    <p:extLst>
      <p:ext uri="{BB962C8B-B14F-4D97-AF65-F5344CB8AC3E}">
        <p14:creationId xmlns:p14="http://schemas.microsoft.com/office/powerpoint/2010/main" val="176236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SA5#134e)</a:t>
            </a:r>
            <a:endParaRPr lang="zh-CN" altLang="en-US" sz="3600" dirty="0"/>
          </a:p>
        </p:txBody>
      </p:sp>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13</a:t>
            </a:fld>
            <a:endParaRPr lang="en-GB" dirty="0"/>
          </a:p>
        </p:txBody>
      </p:sp>
      <p:graphicFrame>
        <p:nvGraphicFramePr>
          <p:cNvPr id="5" name="表格 4"/>
          <p:cNvGraphicFramePr>
            <a:graphicFrameLocks noGrp="1"/>
          </p:cNvGraphicFramePr>
          <p:nvPr>
            <p:extLst>
              <p:ext uri="{D42A27DB-BD31-4B8C-83A1-F6EECF244321}">
                <p14:modId xmlns:p14="http://schemas.microsoft.com/office/powerpoint/2010/main" val="2410468233"/>
              </p:ext>
            </p:extLst>
          </p:nvPr>
        </p:nvGraphicFramePr>
        <p:xfrm>
          <a:off x="698695" y="1417638"/>
          <a:ext cx="10574216" cy="4053840"/>
        </p:xfrm>
        <a:graphic>
          <a:graphicData uri="http://schemas.openxmlformats.org/drawingml/2006/table">
            <a:tbl>
              <a:tblPr firstRow="1" firstCol="1" bandRow="1">
                <a:tableStyleId>{5C22544A-7EE6-4342-B048-85BDC9FD1C3A}</a:tableStyleId>
              </a:tblPr>
              <a:tblGrid>
                <a:gridCol w="1793917"/>
                <a:gridCol w="2299782"/>
                <a:gridCol w="6480517"/>
              </a:tblGrid>
              <a:tr h="0">
                <a:tc>
                  <a:txBody>
                    <a:bodyPr/>
                    <a:lstStyle/>
                    <a:p>
                      <a:pPr>
                        <a:spcAft>
                          <a:spcPts val="0"/>
                        </a:spcAft>
                      </a:pPr>
                      <a:r>
                        <a:rPr lang="zh-CN" sz="1400" dirty="0">
                          <a:effectLst/>
                        </a:rPr>
                        <a:t>Rapporteur calls</a:t>
                      </a:r>
                      <a:endParaRPr lang="zh-CN"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zh-CN" sz="1400">
                          <a:effectLst/>
                        </a:rPr>
                        <a:t>Date Time</a:t>
                      </a:r>
                      <a:endParaRPr lang="zh-CN" sz="1400">
                        <a:effectLst/>
                        <a:latin typeface="Calibri" panose="020F0502020204030204" pitchFamily="34" charset="0"/>
                        <a:ea typeface="MS Mincho"/>
                        <a:cs typeface="MS Mincho"/>
                      </a:endParaRPr>
                    </a:p>
                  </a:txBody>
                  <a:tcPr marL="68580" marR="68580" marT="0" marB="0"/>
                </a:tc>
                <a:tc>
                  <a:txBody>
                    <a:bodyPr/>
                    <a:lstStyle/>
                    <a:p>
                      <a:pPr indent="57150">
                        <a:spcAft>
                          <a:spcPts val="0"/>
                        </a:spcAft>
                      </a:pPr>
                      <a:r>
                        <a:rPr lang="zh-CN" sz="1400">
                          <a:effectLst/>
                        </a:rPr>
                        <a:t>Potential Topics</a:t>
                      </a:r>
                      <a:endParaRPr lang="zh-CN" sz="1400">
                        <a:effectLst/>
                        <a:latin typeface="Calibri" panose="020F0502020204030204" pitchFamily="34" charset="0"/>
                        <a:ea typeface="MS Mincho"/>
                        <a:cs typeface="MS Mincho"/>
                      </a:endParaRPr>
                    </a:p>
                  </a:txBody>
                  <a:tcPr marL="68580" marR="68580" marT="0" marB="0"/>
                </a:tc>
              </a:tr>
              <a:tr h="0">
                <a:tc>
                  <a:txBody>
                    <a:bodyPr/>
                    <a:lstStyle/>
                    <a:p>
                      <a:pPr>
                        <a:spcAft>
                          <a:spcPts val="0"/>
                        </a:spcAft>
                      </a:pPr>
                      <a:r>
                        <a:rPr lang="en-GB" sz="1400">
                          <a:effectLst/>
                          <a:latin typeface="+mn-lt"/>
                          <a:ea typeface="宋体" panose="02010600030101010101" pitchFamily="2" charset="-122"/>
                        </a:rPr>
                        <a:t>#134e.1</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en-GB" sz="1400">
                          <a:effectLst/>
                          <a:latin typeface="+mn-lt"/>
                          <a:ea typeface="宋体" panose="02010600030101010101" pitchFamily="2" charset="-122"/>
                        </a:rPr>
                        <a:t>14:00 CET~16:00 CET on Dec.3</a:t>
                      </a:r>
                      <a:r>
                        <a:rPr lang="en-GB" sz="1400" baseline="30000">
                          <a:effectLst/>
                          <a:latin typeface="+mn-lt"/>
                          <a:ea typeface="宋体" panose="02010600030101010101" pitchFamily="2" charset="-122"/>
                        </a:rPr>
                        <a:t>rd</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zh-CN" sz="1400" b="1" dirty="0">
                          <a:effectLst/>
                          <a:latin typeface="+mn-lt"/>
                          <a:ea typeface="Calibri" panose="020F0502020204030204" pitchFamily="34" charset="0"/>
                        </a:rPr>
                        <a:t>FS_eMDAS: </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B. S5-206058 pCR 28.809 Add analysis on agreed use cases (Zhulei)</a:t>
                      </a:r>
                      <a:endParaRPr lang="zh-CN" sz="1400" dirty="0">
                        <a:effectLst/>
                        <a:latin typeface="+mn-lt"/>
                        <a:ea typeface="宋体" panose="02010600030101010101" pitchFamily="2" charset="-122"/>
                      </a:endParaRPr>
                    </a:p>
                    <a:p>
                      <a:pPr>
                        <a:spcAft>
                          <a:spcPts val="0"/>
                        </a:spcAft>
                      </a:pPr>
                      <a:r>
                        <a:rPr lang="zh-CN" sz="1400" b="1" dirty="0">
                          <a:effectLst/>
                          <a:latin typeface="+mn-lt"/>
                          <a:ea typeface="Calibri" panose="020F0502020204030204" pitchFamily="34" charset="0"/>
                        </a:rPr>
                        <a:t>eCOSLA:</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E. S5-206210 Rel-17 CR TS 28.535 Management types for control loop (Zhangjian)</a:t>
                      </a:r>
                      <a:endParaRPr lang="zh-CN" sz="1400" dirty="0">
                        <a:effectLst/>
                        <a:latin typeface="+mn-lt"/>
                        <a:ea typeface="宋体" panose="02010600030101010101" pitchFamily="2" charset="-122"/>
                      </a:endParaRPr>
                    </a:p>
                    <a:p>
                      <a:pPr>
                        <a:spcAft>
                          <a:spcPts val="0"/>
                        </a:spcAft>
                      </a:pPr>
                      <a:r>
                        <a:rPr lang="zh-CN" sz="1400" b="1" dirty="0">
                          <a:effectLst/>
                          <a:latin typeface="+mn-lt"/>
                          <a:ea typeface="Calibri" panose="020F0502020204030204" pitchFamily="34" charset="0"/>
                        </a:rPr>
                        <a:t>Template:</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H. S5-206257 Discussion paper on SA5 Requirements and Use Case template (Zou Lan)</a:t>
                      </a:r>
                      <a:endParaRPr lang="zh-CN" sz="1400" dirty="0">
                        <a:effectLst/>
                        <a:latin typeface="+mn-lt"/>
                        <a:ea typeface="宋体" panose="02010600030101010101" pitchFamily="2" charset="-122"/>
                      </a:endParaRPr>
                    </a:p>
                    <a:p>
                      <a:pPr>
                        <a:spcAft>
                          <a:spcPts val="0"/>
                        </a:spcAft>
                      </a:pPr>
                      <a:r>
                        <a:rPr lang="zh-CN" sz="1400" b="1" dirty="0">
                          <a:effectLst/>
                          <a:latin typeface="+mn-lt"/>
                          <a:ea typeface="Calibri" panose="020F0502020204030204" pitchFamily="34" charset="0"/>
                        </a:rPr>
                        <a:t>eSON_5G:</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F. S5-206082 Rel-17 CR 28.313 Add LBO use cases, requirements, and related information (Joey)</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G. S5-206212 Rel-17 CR 28.313 CHO requirements (Per)</a:t>
                      </a:r>
                      <a:endParaRPr lang="zh-CN" sz="1400" dirty="0">
                        <a:effectLst/>
                        <a:latin typeface="+mn-lt"/>
                        <a:ea typeface="宋体" panose="02010600030101010101" pitchFamily="2" charset="-122"/>
                      </a:endParaRPr>
                    </a:p>
                  </a:txBody>
                  <a:tcPr marL="68580" marR="68580" marT="0" marB="0"/>
                </a:tc>
              </a:tr>
              <a:tr h="0">
                <a:tc>
                  <a:txBody>
                    <a:bodyPr/>
                    <a:lstStyle/>
                    <a:p>
                      <a:pPr>
                        <a:spcAft>
                          <a:spcPts val="0"/>
                        </a:spcAft>
                      </a:pPr>
                      <a:r>
                        <a:rPr lang="en-GB" sz="1400">
                          <a:effectLst/>
                          <a:latin typeface="+mn-lt"/>
                          <a:ea typeface="宋体" panose="02010600030101010101" pitchFamily="2" charset="-122"/>
                        </a:rPr>
                        <a:t>#134e.2</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en-GB" sz="1400">
                          <a:effectLst/>
                          <a:latin typeface="+mn-lt"/>
                          <a:ea typeface="宋体" panose="02010600030101010101" pitchFamily="2" charset="-122"/>
                        </a:rPr>
                        <a:t>14:00 CET~16:00 CET on Dec.10</a:t>
                      </a:r>
                      <a:r>
                        <a:rPr lang="en-GB" sz="1400" baseline="30000">
                          <a:effectLst/>
                          <a:latin typeface="+mn-lt"/>
                          <a:ea typeface="宋体" panose="02010600030101010101" pitchFamily="2" charset="-122"/>
                        </a:rPr>
                        <a:t>th</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zh-CN" sz="1400" b="1">
                          <a:effectLst/>
                          <a:latin typeface="+mn-lt"/>
                          <a:ea typeface="Calibri" panose="020F0502020204030204" pitchFamily="34" charset="0"/>
                        </a:rPr>
                        <a:t>5GDMS:</a:t>
                      </a:r>
                      <a:endParaRPr lang="zh-CN" sz="1400">
                        <a:effectLst/>
                        <a:latin typeface="+mn-lt"/>
                        <a:ea typeface="宋体" panose="02010600030101010101" pitchFamily="2" charset="-122"/>
                      </a:endParaRPr>
                    </a:p>
                    <a:p>
                      <a:pPr>
                        <a:spcAft>
                          <a:spcPts val="0"/>
                        </a:spcAft>
                      </a:pPr>
                      <a:r>
                        <a:rPr lang="zh-CN" sz="1400">
                          <a:effectLst/>
                          <a:latin typeface="+mn-lt"/>
                          <a:ea typeface="Calibri" panose="020F0502020204030204" pitchFamily="34" charset="0"/>
                        </a:rPr>
                        <a:t>C. 5GDMS GROUP#1 (S5-206056/S5-206041) 5GDMS Use cases (Brendan, Deepanshu)</a:t>
                      </a:r>
                      <a:endParaRPr lang="zh-CN" sz="1400">
                        <a:effectLst/>
                        <a:latin typeface="+mn-lt"/>
                        <a:ea typeface="宋体" panose="02010600030101010101" pitchFamily="2" charset="-122"/>
                      </a:endParaRPr>
                    </a:p>
                    <a:p>
                      <a:pPr>
                        <a:spcAft>
                          <a:spcPts val="0"/>
                        </a:spcAft>
                      </a:pPr>
                      <a:r>
                        <a:rPr lang="zh-CN" sz="1400">
                          <a:effectLst/>
                          <a:latin typeface="+mn-lt"/>
                          <a:ea typeface="Calibri" panose="020F0502020204030204" pitchFamily="34" charset="0"/>
                        </a:rPr>
                        <a:t>D. S5-206040 Rel-17 CR 28.532 Register and Query Operation (Deepanshu)</a:t>
                      </a:r>
                      <a:endParaRPr lang="zh-CN" sz="1400">
                        <a:effectLst/>
                        <a:latin typeface="+mn-lt"/>
                        <a:ea typeface="宋体" panose="02010600030101010101" pitchFamily="2" charset="-122"/>
                      </a:endParaRPr>
                    </a:p>
                    <a:p>
                      <a:pPr>
                        <a:spcAft>
                          <a:spcPts val="0"/>
                        </a:spcAft>
                      </a:pPr>
                      <a:r>
                        <a:rPr lang="zh-CN" sz="1400" b="1">
                          <a:effectLst/>
                          <a:latin typeface="+mn-lt"/>
                          <a:ea typeface="Calibri" panose="020F0502020204030204" pitchFamily="34" charset="0"/>
                        </a:rPr>
                        <a:t>COSLA:</a:t>
                      </a:r>
                      <a:endParaRPr lang="zh-CN" sz="1400">
                        <a:effectLst/>
                        <a:latin typeface="+mn-lt"/>
                        <a:ea typeface="宋体" panose="02010600030101010101" pitchFamily="2" charset="-122"/>
                      </a:endParaRPr>
                    </a:p>
                    <a:p>
                      <a:pPr>
                        <a:spcAft>
                          <a:spcPts val="0"/>
                        </a:spcAft>
                      </a:pPr>
                      <a:r>
                        <a:rPr lang="en-GB" sz="1400">
                          <a:effectLst/>
                          <a:latin typeface="+mn-lt"/>
                          <a:ea typeface="宋体" panose="02010600030101010101" pitchFamily="2" charset="-122"/>
                        </a:rPr>
                        <a:t>I.  COSLA Rel-16 stage 1/2/3 consistency check (Jan)</a:t>
                      </a:r>
                      <a:endParaRPr lang="zh-CN" sz="1400">
                        <a:effectLst/>
                        <a:latin typeface="+mn-lt"/>
                        <a:ea typeface="宋体" panose="02010600030101010101" pitchFamily="2" charset="-122"/>
                      </a:endParaRPr>
                    </a:p>
                  </a:txBody>
                  <a:tcPr marL="68580" marR="68580" marT="0" marB="0"/>
                </a:tc>
              </a:tr>
              <a:tr h="0">
                <a:tc>
                  <a:txBody>
                    <a:bodyPr/>
                    <a:lstStyle/>
                    <a:p>
                      <a:pPr>
                        <a:spcAft>
                          <a:spcPts val="0"/>
                        </a:spcAft>
                      </a:pPr>
                      <a:r>
                        <a:rPr lang="en-GB" sz="1400">
                          <a:effectLst/>
                          <a:latin typeface="+mn-lt"/>
                          <a:ea typeface="宋体" panose="02010600030101010101" pitchFamily="2" charset="-122"/>
                        </a:rPr>
                        <a:t>#134e.3</a:t>
                      </a:r>
                      <a:endParaRPr lang="zh-CN" sz="1400">
                        <a:effectLst/>
                        <a:latin typeface="+mn-lt"/>
                        <a:ea typeface="宋体" panose="02010600030101010101" pitchFamily="2" charset="-122"/>
                      </a:endParaRPr>
                    </a:p>
                  </a:txBody>
                  <a:tcPr marL="68580" marR="68580" marT="0" marB="0"/>
                </a:tc>
                <a:tc>
                  <a:txBody>
                    <a:bodyPr/>
                    <a:lstStyle/>
                    <a:p>
                      <a:pPr>
                        <a:spcAft>
                          <a:spcPts val="0"/>
                        </a:spcAft>
                      </a:pPr>
                      <a:r>
                        <a:rPr lang="en-GB" sz="1400">
                          <a:effectLst/>
                          <a:latin typeface="+mn-lt"/>
                          <a:ea typeface="宋体" panose="02010600030101010101" pitchFamily="2" charset="-122"/>
                        </a:rPr>
                        <a:t>14:00 CET~16:00 CET on Dec. 17</a:t>
                      </a:r>
                      <a:r>
                        <a:rPr lang="en-GB" sz="1400" baseline="30000">
                          <a:effectLst/>
                          <a:latin typeface="+mn-lt"/>
                          <a:ea typeface="宋体" panose="02010600030101010101" pitchFamily="2" charset="-122"/>
                        </a:rPr>
                        <a:t>th</a:t>
                      </a:r>
                      <a:r>
                        <a:rPr lang="en-GB" sz="1400">
                          <a:effectLst/>
                          <a:latin typeface="+mn-lt"/>
                          <a:ea typeface="宋体" panose="02010600030101010101" pitchFamily="2" charset="-122"/>
                        </a:rPr>
                        <a:t>  </a:t>
                      </a:r>
                      <a:endParaRPr lang="zh-CN" sz="1400">
                        <a:effectLst/>
                        <a:latin typeface="+mn-lt"/>
                        <a:ea typeface="宋体" panose="02010600030101010101" pitchFamily="2" charset="-122"/>
                      </a:endParaRPr>
                    </a:p>
                  </a:txBody>
                  <a:tcPr marL="68580" marR="6858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CN" altLang="zh-CN" sz="1400" b="1" dirty="0" smtClean="0">
                          <a:effectLst/>
                          <a:latin typeface="+mn-lt"/>
                          <a:ea typeface="Calibri" panose="020F0502020204030204" pitchFamily="34" charset="0"/>
                        </a:rPr>
                        <a:t>FS_eMDAS: </a:t>
                      </a:r>
                      <a:endParaRPr lang="en-US" altLang="zh-CN" sz="1400" dirty="0" smtClean="0">
                        <a:effectLst/>
                        <a:latin typeface="+mn-lt"/>
                        <a:ea typeface="Calibri" panose="020F0502020204030204" pitchFamily="34" charset="0"/>
                      </a:endParaRPr>
                    </a:p>
                    <a:p>
                      <a:pPr>
                        <a:spcAft>
                          <a:spcPts val="0"/>
                        </a:spcAft>
                      </a:pPr>
                      <a:r>
                        <a:rPr lang="zh-CN" sz="1400" dirty="0" smtClean="0">
                          <a:effectLst/>
                          <a:latin typeface="+mn-lt"/>
                          <a:ea typeface="Calibri" panose="020F0502020204030204" pitchFamily="34" charset="0"/>
                        </a:rPr>
                        <a:t>A</a:t>
                      </a:r>
                      <a:r>
                        <a:rPr lang="zh-CN" sz="1400" dirty="0">
                          <a:effectLst/>
                          <a:latin typeface="+mn-lt"/>
                          <a:ea typeface="Calibri" panose="020F0502020204030204" pitchFamily="34" charset="0"/>
                        </a:rPr>
                        <a:t>. FS_eMDAS GROUP#4 (S5-206094/S5-206139) general conclusions (Yizhi, Jiaxiaoqian)</a:t>
                      </a:r>
                      <a:endParaRPr lang="zh-CN" sz="1400" dirty="0">
                        <a:effectLst/>
                        <a:latin typeface="+mn-lt"/>
                        <a:ea typeface="宋体" panose="02010600030101010101" pitchFamily="2" charset="-122"/>
                      </a:endParaRPr>
                    </a:p>
                    <a:p>
                      <a:pPr>
                        <a:spcAft>
                          <a:spcPts val="0"/>
                        </a:spcAft>
                      </a:pPr>
                      <a:r>
                        <a:rPr lang="zh-CN" sz="1400" dirty="0">
                          <a:effectLst/>
                          <a:latin typeface="+mn-lt"/>
                          <a:ea typeface="Calibri" panose="020F0502020204030204" pitchFamily="34" charset="0"/>
                        </a:rPr>
                        <a:t> </a:t>
                      </a:r>
                      <a:endParaRPr lang="zh-CN" sz="1400" dirty="0">
                        <a:effectLst/>
                        <a:latin typeface="+mn-lt"/>
                        <a:ea typeface="宋体" panose="02010600030101010101" pitchFamily="2" charset="-122"/>
                      </a:endParaRPr>
                    </a:p>
                  </a:txBody>
                  <a:tcPr marL="68580" marR="68580" marT="0" marB="0"/>
                </a:tc>
              </a:tr>
            </a:tbl>
          </a:graphicData>
        </a:graphic>
      </p:graphicFrame>
    </p:spTree>
    <p:extLst>
      <p:ext uri="{BB962C8B-B14F-4D97-AF65-F5344CB8AC3E}">
        <p14:creationId xmlns:p14="http://schemas.microsoft.com/office/powerpoint/2010/main" val="200903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SA#90e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873762302"/>
              </p:ext>
            </p:extLst>
          </p:nvPr>
        </p:nvGraphicFramePr>
        <p:xfrm>
          <a:off x="269458" y="1259142"/>
          <a:ext cx="11776295" cy="992507"/>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gridCol w="2932386">
                  <a:extLst>
                    <a:ext uri="{9D8B030D-6E8A-4147-A177-3AD203B41FA5}">
                      <a16:colId xmlns:a16="http://schemas.microsoft.com/office/drawing/2014/main" xmlns=""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Calibri" panose="020F0502020204030204" pitchFamily="34" charset="0"/>
                          <a:ea typeface="+mn-ea"/>
                          <a:cs typeface="+mn-cs"/>
                        </a:rPr>
                        <a:t>S5-206351</a:t>
                      </a: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dk1"/>
                          </a:solidFill>
                          <a:latin typeface="Calibri" panose="020F0502020204030204" pitchFamily="34" charset="0"/>
                          <a:ea typeface="+mn-ea"/>
                          <a:cs typeface="+mn-cs"/>
                        </a:rPr>
                        <a:t>Presentation sheet for TR 28.808 </a:t>
                      </a: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TNO</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a:t>
                      </a:r>
                      <a:endParaRPr lang="sv-SE"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SA#90e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262602121"/>
              </p:ext>
            </p:extLst>
          </p:nvPr>
        </p:nvGraphicFramePr>
        <p:xfrm>
          <a:off x="1062537" y="1137204"/>
          <a:ext cx="8843909" cy="1866056"/>
        </p:xfrm>
        <a:graphic>
          <a:graphicData uri="http://schemas.openxmlformats.org/drawingml/2006/table">
            <a:tbl>
              <a:tblPr firstRow="1" bandRow="1">
                <a:tableStyleId>{5C22544A-7EE6-4342-B048-85BDC9FD1C3A}</a:tableStyleId>
              </a:tblPr>
              <a:tblGrid>
                <a:gridCol w="2311256">
                  <a:extLst>
                    <a:ext uri="{9D8B030D-6E8A-4147-A177-3AD203B41FA5}">
                      <a16:colId xmlns:a16="http://schemas.microsoft.com/office/drawing/2014/main" xmlns="" val="570476699"/>
                    </a:ext>
                  </a:extLst>
                </a:gridCol>
                <a:gridCol w="4972178">
                  <a:extLst>
                    <a:ext uri="{9D8B030D-6E8A-4147-A177-3AD203B41FA5}">
                      <a16:colId xmlns:a16="http://schemas.microsoft.com/office/drawing/2014/main" xmlns=""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30379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32085998"/>
              </p:ext>
            </p:extLst>
          </p:nvPr>
        </p:nvGraphicFramePr>
        <p:xfrm>
          <a:off x="487680" y="1392687"/>
          <a:ext cx="10981978" cy="4028154"/>
        </p:xfrm>
        <a:graphic>
          <a:graphicData uri="http://schemas.openxmlformats.org/drawingml/2006/table">
            <a:tbl>
              <a:tblPr firstRow="1" bandRow="1">
                <a:tableStyleId>{5C22544A-7EE6-4342-B048-85BDC9FD1C3A}</a:tableStyleId>
              </a:tblPr>
              <a:tblGrid>
                <a:gridCol w="8564747">
                  <a:extLst>
                    <a:ext uri="{9D8B030D-6E8A-4147-A177-3AD203B41FA5}">
                      <a16:colId xmlns:a16="http://schemas.microsoft.com/office/drawing/2014/main" xmlns="" val="2618836924"/>
                    </a:ext>
                  </a:extLst>
                </a:gridCol>
                <a:gridCol w="2417231"/>
              </a:tblGrid>
              <a:tr h="710928">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8B78E712-7E90-46AF-8873-540771249AD5}" type="slidenum">
              <a:rPr lang="en-GB" smtClean="0"/>
              <a:pPr>
                <a:defRPr/>
              </a:pPr>
              <a:t>17</a:t>
            </a:fld>
            <a:endParaRPr lang="en-GB" dirty="0"/>
          </a:p>
        </p:txBody>
      </p:sp>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134974836"/>
              </p:ext>
            </p:extLst>
          </p:nvPr>
        </p:nvGraphicFramePr>
        <p:xfrm>
          <a:off x="231228" y="1163510"/>
          <a:ext cx="11619185" cy="1341120"/>
        </p:xfrm>
        <a:graphic>
          <a:graphicData uri="http://schemas.openxmlformats.org/drawingml/2006/table">
            <a:tbl>
              <a:tblPr>
                <a:tableStyleId>{5C22544A-7EE6-4342-B048-85BDC9FD1C3A}</a:tableStyleId>
              </a:tblPr>
              <a:tblGrid>
                <a:gridCol w="693682"/>
                <a:gridCol w="6364014"/>
                <a:gridCol w="888124"/>
                <a:gridCol w="1649545"/>
                <a:gridCol w="1014827"/>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r>
                        <a:rPr lang="en-GB" sz="1400">
                          <a:solidFill>
                            <a:srgbClr val="000000"/>
                          </a:solidFill>
                          <a:effectLst/>
                          <a:latin typeface="+mn-lt"/>
                          <a:ea typeface="宋体" panose="02010600030101010101" pitchFamily="2" charset="-122"/>
                        </a:rPr>
                        <a:t>134e.1</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Update the dynamic5QISet IOC to align with SA2 answer</a:t>
                      </a:r>
                      <a:r>
                        <a:rPr lang="en-GB" sz="1400">
                          <a:effectLst/>
                          <a:latin typeface="+mn-lt"/>
                          <a:ea typeface="宋体" panose="02010600030101010101" pitchFamily="2" charset="-122"/>
                        </a:rPr>
                        <a:t> </a:t>
                      </a:r>
                      <a:r>
                        <a:rPr lang="en-GB" sz="1400">
                          <a:solidFill>
                            <a:srgbClr val="000000"/>
                          </a:solidFill>
                          <a:effectLst/>
                          <a:latin typeface="+mn-lt"/>
                          <a:ea typeface="宋体" panose="02010600030101010101" pitchFamily="2" charset="-122"/>
                        </a:rPr>
                        <a:t>in S5-206018.</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Rel-16</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Yao Yi Zhi</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SA5#135e</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134e.2</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Add description on the alignment of stage1, stage2 and stage3. SA is discussing the alignment between SA1 requirements and solutions which may be related to this topic. Maybe link SA5 requirements with SA1. </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 Leaders, Olaf</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SA5#135e</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134e.3</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Update the specifications for E-UTRAN QMC if needed”. (S5-206291)</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Robert</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zh-CN"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dirty="0">
                          <a:solidFill>
                            <a:srgbClr val="000000"/>
                          </a:solidFill>
                          <a:effectLst/>
                          <a:latin typeface="+mn-lt"/>
                          <a:ea typeface="宋体" panose="02010600030101010101" pitchFamily="2" charset="-122"/>
                        </a:rPr>
                        <a:t>SA5#135e</a:t>
                      </a:r>
                      <a:endParaRPr lang="zh-CN" sz="14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890" y="5333619"/>
            <a:ext cx="8221835" cy="519616"/>
          </a:xfrm>
        </p:spPr>
        <p:txBody>
          <a:bodyPr/>
          <a:lstStyle/>
          <a:p>
            <a:r>
              <a:rPr lang="sv-SE" sz="4400" dirty="0" err="1"/>
              <a:t>Thank</a:t>
            </a:r>
            <a:r>
              <a:rPr lang="sv-SE" sz="4400" dirty="0"/>
              <a:t> </a:t>
            </a:r>
            <a:r>
              <a:rPr lang="sv-SE" sz="4400" dirty="0" err="1"/>
              <a:t>you</a:t>
            </a:r>
            <a:r>
              <a:rPr lang="sv-SE" sz="4400" dirty="0"/>
              <a:t>!</a:t>
            </a:r>
          </a:p>
        </p:txBody>
      </p:sp>
      <p:pic>
        <p:nvPicPr>
          <p:cNvPr id="4" name="图片 3"/>
          <p:cNvPicPr>
            <a:picLocks noChangeAspect="1"/>
          </p:cNvPicPr>
          <p:nvPr/>
        </p:nvPicPr>
        <p:blipFill>
          <a:blip r:embed="rId2"/>
          <a:stretch>
            <a:fillRect/>
          </a:stretch>
        </p:blipFill>
        <p:spPr>
          <a:xfrm>
            <a:off x="110717" y="1303225"/>
            <a:ext cx="6025740" cy="3664634"/>
          </a:xfrm>
          <a:prstGeom prst="rect">
            <a:avLst/>
          </a:prstGeom>
        </p:spPr>
      </p:pic>
      <p:pic>
        <p:nvPicPr>
          <p:cNvPr id="5" name="图片 4"/>
          <p:cNvPicPr>
            <a:picLocks noChangeAspect="1"/>
          </p:cNvPicPr>
          <p:nvPr/>
        </p:nvPicPr>
        <p:blipFill>
          <a:blip r:embed="rId3"/>
          <a:stretch>
            <a:fillRect/>
          </a:stretch>
        </p:blipFill>
        <p:spPr>
          <a:xfrm>
            <a:off x="6136457" y="1303225"/>
            <a:ext cx="5934516" cy="3664634"/>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229619436"/>
              </p:ext>
            </p:extLst>
          </p:nvPr>
        </p:nvGraphicFramePr>
        <p:xfrm>
          <a:off x="115194" y="1241605"/>
          <a:ext cx="11946577" cy="4377462"/>
        </p:xfrm>
        <a:graphic>
          <a:graphicData uri="http://schemas.openxmlformats.org/drawingml/2006/table">
            <a:tbl>
              <a:tblPr firstRow="1" bandRow="1">
                <a:tableStyleId>{5C22544A-7EE6-4342-B048-85BDC9FD1C3A}</a:tableStyleId>
              </a:tblPr>
              <a:tblGrid>
                <a:gridCol w="1152008">
                  <a:extLst>
                    <a:ext uri="{9D8B030D-6E8A-4147-A177-3AD203B41FA5}">
                      <a16:colId xmlns="" xmlns:a16="http://schemas.microsoft.com/office/drawing/2014/main" val="570476699"/>
                    </a:ext>
                  </a:extLst>
                </a:gridCol>
                <a:gridCol w="6940244">
                  <a:extLst>
                    <a:ext uri="{9D8B030D-6E8A-4147-A177-3AD203B41FA5}">
                      <a16:colId xmlns="" xmlns:a16="http://schemas.microsoft.com/office/drawing/2014/main" val="2618836924"/>
                    </a:ext>
                  </a:extLst>
                </a:gridCol>
                <a:gridCol w="1467868">
                  <a:extLst>
                    <a:ext uri="{9D8B030D-6E8A-4147-A177-3AD203B41FA5}">
                      <a16:colId xmlns="" xmlns:a16="http://schemas.microsoft.com/office/drawing/2014/main" val="3016348962"/>
                    </a:ext>
                  </a:extLst>
                </a:gridCol>
                <a:gridCol w="1157504">
                  <a:extLst>
                    <a:ext uri="{9D8B030D-6E8A-4147-A177-3AD203B41FA5}">
                      <a16:colId xmlns="" xmlns:a16="http://schemas.microsoft.com/office/drawing/2014/main" val="3690116950"/>
                    </a:ext>
                  </a:extLst>
                </a:gridCol>
                <a:gridCol w="1228953">
                  <a:extLst>
                    <a:ext uri="{9D8B030D-6E8A-4147-A177-3AD203B41FA5}">
                      <a16:colId xmlns="" xmlns:a16="http://schemas.microsoft.com/office/drawing/2014/main" val="2952368263"/>
                    </a:ext>
                  </a:extLst>
                </a:gridCol>
              </a:tblGrid>
              <a:tr h="323121">
                <a:tc>
                  <a:txBody>
                    <a:bodyPr/>
                    <a:lstStyle/>
                    <a:p>
                      <a:pPr algn="ctr"/>
                      <a:r>
                        <a:rPr lang="sv-SE" sz="2000" b="1" kern="1200" dirty="0">
                          <a:solidFill>
                            <a:schemeClr val="tx1"/>
                          </a:solidFill>
                          <a:effectLst/>
                          <a:latin typeface="+mn-lt"/>
                          <a:ea typeface="+mn-ea"/>
                          <a:cs typeface="+mn-cs"/>
                        </a:rPr>
                        <a:t>Tdoc</a:t>
                      </a:r>
                      <a:endParaRPr lang="sv-SE"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2000" b="1" kern="1200" dirty="0" err="1">
                          <a:solidFill>
                            <a:schemeClr val="tx1"/>
                          </a:solidFill>
                          <a:effectLst/>
                          <a:latin typeface="+mn-lt"/>
                          <a:ea typeface="+mn-ea"/>
                          <a:cs typeface="+mn-cs"/>
                        </a:rPr>
                        <a:t>Title</a:t>
                      </a:r>
                      <a:endParaRPr lang="sv-SE" sz="20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20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2000" b="1" kern="1200" dirty="0">
                          <a:solidFill>
                            <a:schemeClr val="tx1"/>
                          </a:solidFill>
                          <a:effectLst/>
                          <a:latin typeface="+mn-lt"/>
                          <a:ea typeface="+mn-ea"/>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2000" b="1" kern="1200" dirty="0" smtClean="0">
                          <a:solidFill>
                            <a:schemeClr val="tx1"/>
                          </a:solidFill>
                          <a:effectLst/>
                          <a:latin typeface="+mn-lt"/>
                          <a:ea typeface="+mn-ea"/>
                          <a:cs typeface="+mn-cs"/>
                        </a:rPr>
                        <a:t>Reply In</a:t>
                      </a:r>
                      <a:endParaRPr lang="sv-SE" sz="20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Resubmitted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on O-RAN – 3GPP Cooperation on Management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O-RAN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Postponed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Resubmitted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on Counter of UEs Registering Network Slice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C4-204421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Replied in</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S5-206298</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9810">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ccSA5 on response to TCCA on Public Safety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411">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to SA5 on Meeting minutes of Cross SDO Collaboration Workshop on Autonomous Networks &amp; access to workshop </a:t>
                      </a: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materials</a:t>
                      </a:r>
                      <a:endParaRPr lang="en-US"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TM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to SA5 on dynamic 5QIs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S2-2006930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ccSA5 on Clarification on URLLC </a:t>
                      </a:r>
                      <a:r>
                        <a:rPr lang="en-US" sz="1000" b="0" i="0" u="none" strike="noStrike" kern="1200" dirty="0" err="1">
                          <a:solidFill>
                            <a:srgbClr val="000000"/>
                          </a:solidFill>
                          <a:effectLst/>
                          <a:latin typeface="Arial" panose="020B0604020202020204" pitchFamily="34" charset="0"/>
                          <a:ea typeface="宋体" panose="02010600030101010101" pitchFamily="2" charset="-122"/>
                          <a:cs typeface="+mn-cs"/>
                        </a:rPr>
                        <a:t>QoS</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 Monitoring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S2-2007825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to SA5 on Slice information collection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S2-2008034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Replied in</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S5-206299</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to SA5 on Counter of UEs Registering Network Slice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S2-2008238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ccSA5 on SA WG2 assumptions from conclusion of study on architecture aspects for using satellite access in 5G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S2-2008307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altLang="en-US"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to S5- 204407 on study items for security on management aspect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S3-202688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S5-206186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LS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to SA5 on policy models work in ETSI ISG NFV</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ea typeface="宋体" panose="02010600030101010101" pitchFamily="2" charset="-122"/>
                        </a:rPr>
                        <a:t>ETSI ISG NFV</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mn-ea"/>
                          <a:cs typeface="+mn-cs"/>
                        </a:rPr>
                        <a:t>Replied in</a:t>
                      </a:r>
                      <a:endPar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S5-206286</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S5-206280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  Reply </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ccSA5 on SA WG2 assumptions from conclusion of study on architecture aspects for using satellite access in 5G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ea typeface="宋体" panose="02010600030101010101" pitchFamily="2" charset="-122"/>
                        </a:rPr>
                        <a:t>R3-207062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宋体" panose="02010600030101010101" pitchFamily="2" charset="-122"/>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dirty="0">
                          <a:solidFill>
                            <a:srgbClr val="000000"/>
                          </a:solidFill>
                          <a:effectLst/>
                          <a:latin typeface="Arial" panose="020B0604020202020204" pitchFamily="34" charset="0"/>
                          <a:ea typeface="宋体" panose="02010600030101010101" pitchFamily="2" charset="-122"/>
                          <a:cs typeface="+mn-cs"/>
                        </a:rPr>
                        <a:t>S5-206287</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Reply LS on the user consent for trace reporting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R2-2010894</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Postponed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S5-206288</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on PCI conflict detection and reassignment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R3-206979</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S5-206289</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Reply LS on energy efficiency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R3-207014</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S5-206290</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Reply LS on </a:t>
                      </a:r>
                      <a:r>
                        <a:rPr lang="en-US" sz="1000" b="0" i="0" u="none" strike="noStrike" kern="1200" dirty="0" err="1">
                          <a:solidFill>
                            <a:srgbClr val="000000"/>
                          </a:solidFill>
                          <a:effectLst/>
                          <a:latin typeface="Arial" panose="020B0604020202020204" pitchFamily="34" charset="0"/>
                          <a:ea typeface="宋体" panose="02010600030101010101" pitchFamily="2" charset="-122"/>
                          <a:cs typeface="+mn-cs"/>
                        </a:rPr>
                        <a:t>QoS</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 Monitoring for URLLC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R3-207177</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Postponed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S5-206291</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on Framework for </a:t>
                      </a:r>
                      <a:r>
                        <a:rPr lang="en-US" sz="1000" b="0" i="0" u="none" strike="noStrike" kern="1200" dirty="0" err="1">
                          <a:solidFill>
                            <a:srgbClr val="000000"/>
                          </a:solidFill>
                          <a:effectLst/>
                          <a:latin typeface="Arial" panose="020B0604020202020204" pitchFamily="34" charset="0"/>
                          <a:ea typeface="宋体" panose="02010600030101010101" pitchFamily="2" charset="-122"/>
                          <a:cs typeface="+mn-cs"/>
                        </a:rPr>
                        <a:t>QoE</a:t>
                      </a: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 Measurement Collection </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R3-207189</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Noted </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554">
                <a:tc>
                  <a:txBody>
                    <a:bodyPr/>
                    <a:lstStyle/>
                    <a:p>
                      <a:pPr marL="0" algn="ctr" defTabSz="1219170" rtl="0" eaLnBrk="1" fontAlgn="t" latinLnBrk="0" hangingPunct="1">
                        <a:spcAft>
                          <a:spcPts val="0"/>
                        </a:spcAft>
                        <a:tabLst>
                          <a:tab pos="1143000" algn="l"/>
                        </a:tabLst>
                      </a:pPr>
                      <a:r>
                        <a:rPr lang="en-GB" sz="1000" b="0" i="0" u="none" strike="noStrike" kern="1200" dirty="0">
                          <a:solidFill>
                            <a:srgbClr val="000000"/>
                          </a:solidFill>
                          <a:effectLst/>
                          <a:latin typeface="Arial" panose="020B0604020202020204" pitchFamily="34" charset="0"/>
                          <a:ea typeface="宋体" panose="02010600030101010101" pitchFamily="2" charset="-122"/>
                          <a:cs typeface="+mn-cs"/>
                        </a:rPr>
                        <a:t>S5-206292</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LS to SA5 on MDT Stage 2 and Stage 3 </a:t>
                      </a: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alignment</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R3-207222</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GB" altLang="zh-CN" sz="1000" b="0" i="0" u="none" strike="noStrike" kern="1200" dirty="0" smtClean="0">
                          <a:solidFill>
                            <a:srgbClr val="000000"/>
                          </a:solidFill>
                          <a:effectLst/>
                          <a:latin typeface="Arial" panose="020B0604020202020204" pitchFamily="34" charset="0"/>
                          <a:ea typeface="+mn-ea"/>
                          <a:cs typeface="+mn-cs"/>
                        </a:rPr>
                        <a:t>Replied in</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Arial" panose="020B0604020202020204" pitchFamily="34" charset="0"/>
                          <a:ea typeface="+mn-ea"/>
                          <a:cs typeface="+mn-cs"/>
                        </a:rPr>
                        <a:t>S5-206297</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4607">
                <a:tc>
                  <a:txBody>
                    <a:bodyPr/>
                    <a:lstStyle/>
                    <a:p>
                      <a:pPr marL="0" algn="ctr" defTabSz="1219170" rtl="0" eaLnBrk="1" fontAlgn="t" latinLnBrk="0" hangingPunct="1">
                        <a:spcAft>
                          <a:spcPts val="0"/>
                        </a:spcAft>
                        <a:tabLst>
                          <a:tab pos="1143000" algn="l"/>
                        </a:tabLst>
                      </a:pPr>
                      <a:r>
                        <a:rPr lang="en-GB" sz="1000" b="0" i="0" u="none" strike="noStrike" kern="1200">
                          <a:solidFill>
                            <a:srgbClr val="000000"/>
                          </a:solidFill>
                          <a:effectLst/>
                          <a:latin typeface="Arial" panose="020B0604020202020204" pitchFamily="34" charset="0"/>
                          <a:ea typeface="宋体" panose="02010600030101010101" pitchFamily="2" charset="-122"/>
                          <a:cs typeface="+mn-cs"/>
                        </a:rPr>
                        <a:t>S5-206293</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tabLst>
                          <a:tab pos="1143000" algn="l"/>
                        </a:tabLs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Reply LS on URI for streaming trace reporting in </a:t>
                      </a: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LTE</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a:solidFill>
                            <a:srgbClr val="000000"/>
                          </a:solidFill>
                          <a:effectLst/>
                          <a:latin typeface="Arial" panose="020B0604020202020204" pitchFamily="34" charset="0"/>
                          <a:ea typeface="宋体" panose="02010600030101010101" pitchFamily="2" charset="-122"/>
                          <a:cs typeface="+mn-cs"/>
                        </a:rPr>
                        <a:t>R3-207232</a:t>
                      </a:r>
                      <a:endParaRPr lang="zh-CN" sz="1000" b="0" i="0" u="none" strike="noStrike" kern="120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Noted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algn="ctr" defTabSz="1219170" rtl="0" eaLnBrk="1" fontAlgn="t" latinLnBrk="0" hangingPunct="1">
                        <a:spcAft>
                          <a:spcPts val="0"/>
                        </a:spcAft>
                      </a:pPr>
                      <a:r>
                        <a:rPr lang="en-GB" sz="1000" b="0" i="0" u="none" strike="noStrike" kern="1200" dirty="0">
                          <a:solidFill>
                            <a:srgbClr val="000000"/>
                          </a:solidFill>
                          <a:effectLst/>
                          <a:latin typeface="Arial" panose="020B0604020202020204" pitchFamily="34" charset="0"/>
                          <a:ea typeface="宋体" panose="02010600030101010101" pitchFamily="2" charset="-122"/>
                          <a:cs typeface="+mn-cs"/>
                        </a:rPr>
                        <a:t>S5-206294</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Response to LS Reply on Enhancement of RAN </a:t>
                      </a:r>
                      <a:r>
                        <a:rPr lang="en-US" sz="1000" b="0" i="0" u="none" strike="noStrike" kern="1200" dirty="0" smtClean="0">
                          <a:solidFill>
                            <a:srgbClr val="000000"/>
                          </a:solidFill>
                          <a:effectLst/>
                          <a:latin typeface="Arial" panose="020B0604020202020204" pitchFamily="34" charset="0"/>
                          <a:ea typeface="宋体" panose="02010600030101010101" pitchFamily="2" charset="-122"/>
                          <a:cs typeface="+mn-cs"/>
                        </a:rPr>
                        <a:t>Slicing</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sz="1000" b="0" i="0" u="none" strike="noStrike" kern="1200" dirty="0">
                          <a:solidFill>
                            <a:srgbClr val="000000"/>
                          </a:solidFill>
                          <a:effectLst/>
                          <a:latin typeface="Arial" panose="020B0604020202020204" pitchFamily="34" charset="0"/>
                          <a:ea typeface="宋体" panose="02010600030101010101" pitchFamily="2" charset="-122"/>
                          <a:cs typeface="+mn-cs"/>
                        </a:rPr>
                        <a:t>R3-207236</a:t>
                      </a:r>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spcAft>
                          <a:spcPts val="0"/>
                        </a:spcAft>
                      </a:pPr>
                      <a:r>
                        <a:rPr lang="en-US" altLang="zh-CN" sz="1000" b="0" i="0" u="none" strike="noStrike" kern="1200" dirty="0" smtClean="0">
                          <a:solidFill>
                            <a:srgbClr val="000000"/>
                          </a:solidFill>
                          <a:effectLst/>
                          <a:latin typeface="Arial" panose="020B0604020202020204" pitchFamily="34" charset="0"/>
                          <a:ea typeface="+mn-ea"/>
                          <a:cs typeface="+mn-cs"/>
                        </a:rPr>
                        <a:t>Postponed</a:t>
                      </a:r>
                      <a:endParaRPr lang="zh-CN" alt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endParaRPr lang="zh-CN" sz="1000" b="0" i="0" u="none" strike="noStrike"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65318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954283242"/>
              </p:ext>
            </p:extLst>
          </p:nvPr>
        </p:nvGraphicFramePr>
        <p:xfrm>
          <a:off x="184334" y="1392263"/>
          <a:ext cx="11778017" cy="2171551"/>
        </p:xfrm>
        <a:graphic>
          <a:graphicData uri="http://schemas.openxmlformats.org/drawingml/2006/table">
            <a:tbl>
              <a:tblPr firstRow="1" bandRow="1">
                <a:tableStyleId>{5C22544A-7EE6-4342-B048-85BDC9FD1C3A}</a:tableStyleId>
              </a:tblPr>
              <a:tblGrid>
                <a:gridCol w="1133340">
                  <a:extLst>
                    <a:ext uri="{9D8B030D-6E8A-4147-A177-3AD203B41FA5}">
                      <a16:colId xmlns="" xmlns:a16="http://schemas.microsoft.com/office/drawing/2014/main" val="570476699"/>
                    </a:ext>
                  </a:extLst>
                </a:gridCol>
                <a:gridCol w="5195668">
                  <a:extLst>
                    <a:ext uri="{9D8B030D-6E8A-4147-A177-3AD203B41FA5}">
                      <a16:colId xmlns="" xmlns:a16="http://schemas.microsoft.com/office/drawing/2014/main" val="2618836924"/>
                    </a:ext>
                  </a:extLst>
                </a:gridCol>
                <a:gridCol w="1913206">
                  <a:extLst>
                    <a:ext uri="{9D8B030D-6E8A-4147-A177-3AD203B41FA5}">
                      <a16:colId xmlns="" xmlns:a16="http://schemas.microsoft.com/office/drawing/2014/main" val="3016348962"/>
                    </a:ext>
                  </a:extLst>
                </a:gridCol>
                <a:gridCol w="2234338">
                  <a:extLst>
                    <a:ext uri="{9D8B030D-6E8A-4147-A177-3AD203B41FA5}">
                      <a16:colId xmlns="" xmlns:a16="http://schemas.microsoft.com/office/drawing/2014/main" val="3690116950"/>
                    </a:ext>
                  </a:extLst>
                </a:gridCol>
                <a:gridCol w="1301465">
                  <a:extLst>
                    <a:ext uri="{9D8B030D-6E8A-4147-A177-3AD203B41FA5}">
                      <a16:colId xmlns="" xmlns:a16="http://schemas.microsoft.com/office/drawing/2014/main" val="2952368263"/>
                    </a:ext>
                  </a:extLst>
                </a:gridCol>
              </a:tblGrid>
              <a:tr h="429141">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Cc</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Reply To</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4538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S5-206298</a:t>
                      </a:r>
                      <a:endParaRPr lang="zh-CN" altLang="zh-CN" sz="1100" kern="1200" dirty="0" smtClean="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Reply LS on Counter of UEs Registering Network Slice</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3GPP CT4, SA2</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CT1</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S5-206015</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54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S5-206299</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Reply LS on Slice Information collection</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SA2</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S5-206021</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356">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S5-206286</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Reply LS on policy models work in ETSI ISG NFV</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ETSI ISG NFV</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i-FI" altLang="zh-CN" sz="1100" kern="1200" dirty="0" smtClean="0">
                          <a:solidFill>
                            <a:schemeClr val="dk1"/>
                          </a:solidFill>
                          <a:effectLst/>
                          <a:latin typeface="Calibri" panose="020F0502020204030204" pitchFamily="34" charset="0"/>
                          <a:ea typeface="+mn-ea"/>
                          <a:cs typeface="+mn-cs"/>
                        </a:rPr>
                        <a:t>ETSI ISG ZSM, ETSI ISG ENI, ONAP, ETSI OSM</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S5-206186</a:t>
                      </a:r>
                    </a:p>
                    <a:p>
                      <a:pPr marL="0" marR="0" lvl="0" indent="0" algn="ctr"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261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S5-206297</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Reply LS on MDT Stage 2 and Stage 3 alignment</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RAN3</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S5-206292/R3-207222</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S5-206446</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LS on Network Slice EE KPIs</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i-FI" altLang="zh-CN" sz="1100" kern="1200" dirty="0" smtClean="0">
                          <a:solidFill>
                            <a:schemeClr val="dk1"/>
                          </a:solidFill>
                          <a:effectLst/>
                          <a:latin typeface="Calibri" panose="020F0502020204030204" pitchFamily="34" charset="0"/>
                          <a:ea typeface="+mn-ea"/>
                          <a:cs typeface="+mn-cs"/>
                        </a:rPr>
                        <a:t>ETSI EE EEPS, ITU-T Q6/5</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3GPP SA</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New</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S5-206447</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altLang="zh-CN" sz="1100" kern="1200" dirty="0" smtClean="0">
                          <a:solidFill>
                            <a:schemeClr val="dk1"/>
                          </a:solidFill>
                          <a:effectLst/>
                          <a:latin typeface="Calibri" panose="020F0502020204030204" pitchFamily="34" charset="0"/>
                          <a:ea typeface="+mn-ea"/>
                          <a:cs typeface="+mn-cs"/>
                        </a:rPr>
                        <a:t>LS on Network Slice EE KPIs</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GSMA 5GJA</a:t>
                      </a:r>
                      <a:endParaRPr 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3GPP SA</a:t>
                      </a:r>
                      <a:endParaRPr lang="zh-CN" sz="1100" kern="1200" dirty="0">
                        <a:solidFill>
                          <a:schemeClr val="dk1"/>
                        </a:solidFill>
                        <a:effectLst/>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Calibri" panose="020F0502020204030204" pitchFamily="34" charset="0"/>
                          <a:ea typeface="+mn-ea"/>
                          <a:cs typeface="+mn-cs"/>
                        </a:rPr>
                        <a:t>New</a:t>
                      </a:r>
                      <a:endParaRPr lang="zh-CN" altLang="zh-CN" sz="1100" kern="1200" dirty="0">
                        <a:solidFill>
                          <a:schemeClr val="dk1"/>
                        </a:solidFill>
                        <a:effectLst/>
                        <a:latin typeface="Calibri" panose="020F0502020204030204"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New or Revised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892724521"/>
              </p:ext>
            </p:extLst>
          </p:nvPr>
        </p:nvGraphicFramePr>
        <p:xfrm>
          <a:off x="150642" y="1468217"/>
          <a:ext cx="11902965" cy="1569420"/>
        </p:xfrm>
        <a:graphic>
          <a:graphicData uri="http://schemas.openxmlformats.org/drawingml/2006/table">
            <a:tbl>
              <a:tblPr/>
              <a:tblGrid>
                <a:gridCol w="1203025"/>
                <a:gridCol w="1014248"/>
                <a:gridCol w="966952"/>
                <a:gridCol w="4485330"/>
                <a:gridCol w="1917895"/>
                <a:gridCol w="2315515"/>
              </a:tblGrid>
              <a:tr h="519264">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Potential related groups</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49515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S5-206304</a:t>
                      </a:r>
                      <a:endParaRPr lang="zh-CN" altLang="en-US"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New WID</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Rel-17</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New WID for Management Aspects of 5G Network Sharing</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China Unicom</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RAN</a:t>
                      </a:r>
                      <a:r>
                        <a:rPr lang="fr-FR"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3</a:t>
                      </a:r>
                      <a:endParaRPr lang="fr-FR"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S5-206302</a:t>
                      </a:r>
                      <a:endParaRPr lang="zh-CN" altLang="en-US" sz="1200" kern="12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New WID</a:t>
                      </a:r>
                      <a:endParaRPr lang="en-US" alt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Rel-17</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GPB for File based Trace Format in 5G</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altLang="zh-CN" sz="1200" kern="1200" dirty="0" smtClean="0">
                          <a:solidFill>
                            <a:schemeClr val="dk1"/>
                          </a:solidFill>
                          <a:effectLst/>
                          <a:latin typeface="微软雅黑" panose="020B0503020204020204" pitchFamily="34" charset="-122"/>
                          <a:ea typeface="微软雅黑" panose="020B0503020204020204" pitchFamily="34" charset="-122"/>
                          <a:cs typeface="Arial" panose="020B0604020202020204" pitchFamily="34" charset="0"/>
                        </a:rPr>
                        <a:t>Ericsson LM</a:t>
                      </a:r>
                      <a:endParaRPr lang="zh-CN"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200" kern="1200" dirty="0">
                        <a:solidFill>
                          <a:schemeClr val="dk1"/>
                        </a:solidFill>
                        <a:effectLst/>
                        <a:latin typeface="微软雅黑" panose="020B0503020204020204" pitchFamily="34" charset="-122"/>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a:t>
            </a:r>
            <a:r>
              <a:rPr lang="en-US" altLang="zh-CN" sz="3200" kern="0" smtClean="0">
                <a:solidFill>
                  <a:srgbClr val="FF0000"/>
                </a:solidFill>
                <a:latin typeface="Calibri"/>
                <a:cs typeface="+mj-cs"/>
              </a:rPr>
              <a:t>by OA&amp;M</a:t>
            </a:r>
            <a:endParaRPr lang="en-US" altLang="zh-CN" sz="3200" kern="0" dirty="0" smtClean="0">
              <a:solidFill>
                <a:srgbClr val="FF0000"/>
              </a:solidFill>
              <a:latin typeface="Calibri"/>
              <a:cs typeface="+mj-cs"/>
            </a:endParaRPr>
          </a:p>
        </p:txBody>
      </p:sp>
      <p:graphicFrame>
        <p:nvGraphicFramePr>
          <p:cNvPr id="6" name="Group 76"/>
          <p:cNvGraphicFramePr>
            <a:graphicFrameLocks/>
          </p:cNvGraphicFramePr>
          <p:nvPr>
            <p:extLst>
              <p:ext uri="{D42A27DB-BD31-4B8C-83A1-F6EECF244321}">
                <p14:modId xmlns:p14="http://schemas.microsoft.com/office/powerpoint/2010/main" val="2772356709"/>
              </p:ext>
            </p:extLst>
          </p:nvPr>
        </p:nvGraphicFramePr>
        <p:xfrm>
          <a:off x="199697" y="1050878"/>
          <a:ext cx="11537378" cy="1369901"/>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gridCol w="2733373"/>
              </a:tblGrid>
              <a:tr h="603931">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err="1" smtClean="0">
                          <a:solidFill>
                            <a:schemeClr val="tx1"/>
                          </a:solidFill>
                          <a:latin typeface="+mn-lt"/>
                          <a:ea typeface="+mn-ea"/>
                          <a:cs typeface="+mn-cs"/>
                        </a:rPr>
                        <a:t>TDoc</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Source</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Potential related topics and related groups</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382985">
                <a:tc>
                  <a:txBody>
                    <a:bodyPr/>
                    <a:lstStyle/>
                    <a:p>
                      <a:pPr>
                        <a:spcAft>
                          <a:spcPts val="0"/>
                        </a:spcAft>
                      </a:pPr>
                      <a:r>
                        <a:rPr lang="en-US" altLang="zh-CN" sz="1200" dirty="0" smtClean="0">
                          <a:effectLst/>
                          <a:latin typeface="Calibri" panose="020F0502020204030204" pitchFamily="34" charset="0"/>
                          <a:ea typeface="MS Mincho"/>
                          <a:cs typeface="MS Mincho"/>
                        </a:rPr>
                        <a:t>S5-206209</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altLang="zh-CN" sz="1200" dirty="0" smtClean="0">
                          <a:effectLst/>
                          <a:latin typeface="Calibri" panose="020F0502020204030204" pitchFamily="34" charset="0"/>
                          <a:ea typeface="MS Mincho"/>
                          <a:cs typeface="MS Mincho"/>
                        </a:rPr>
                        <a:t>Discussion paper on Management of Conditional Handover</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altLang="zh-CN" sz="1200" dirty="0" smtClean="0">
                          <a:effectLst/>
                          <a:latin typeface="Calibri" panose="020F0502020204030204" pitchFamily="34" charset="0"/>
                          <a:ea typeface="MS Mincho"/>
                          <a:cs typeface="MS Mincho"/>
                        </a:rPr>
                        <a:t>Ericsson </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Calibri" panose="020F0502020204030204" pitchFamily="34" charset="0"/>
                          <a:ea typeface="宋体" panose="02010600030101010101" pitchFamily="2" charset="-122"/>
                          <a:cs typeface="Calibri" panose="020F0502020204030204" pitchFamily="34" charset="0"/>
                        </a:rPr>
                        <a:t>RAN3</a:t>
                      </a:r>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382985">
                <a:tc>
                  <a:txBody>
                    <a:bodyPr/>
                    <a:lstStyle/>
                    <a:p>
                      <a:pPr marL="0" algn="l" defTabSz="1219170" rtl="0" eaLnBrk="1" latinLnBrk="0" hangingPunct="1">
                        <a:spcAft>
                          <a:spcPts val="0"/>
                        </a:spcAft>
                      </a:pPr>
                      <a:r>
                        <a:rPr lang="en-US" altLang="zh-CN" sz="1200" kern="1200" dirty="0" smtClean="0">
                          <a:solidFill>
                            <a:schemeClr val="tx1"/>
                          </a:solidFill>
                          <a:effectLst/>
                          <a:latin typeface="Calibri" panose="020F0502020204030204" pitchFamily="34" charset="0"/>
                          <a:ea typeface="+mn-ea"/>
                          <a:cs typeface="Calibri" panose="020F0502020204030204" pitchFamily="34" charset="0"/>
                        </a:rPr>
                        <a:t>S5-206373</a:t>
                      </a:r>
                      <a:endParaRPr lang="zh-CN"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altLang="zh-CN" sz="1200" dirty="0" smtClean="0">
                          <a:effectLst/>
                          <a:latin typeface="Calibri" panose="020F0502020204030204" pitchFamily="34" charset="0"/>
                          <a:ea typeface="MS Mincho"/>
                          <a:cs typeface="MS Mincho"/>
                        </a:rPr>
                        <a:t>Discussion Paper on providing cell </a:t>
                      </a:r>
                      <a:r>
                        <a:rPr lang="en-US" altLang="zh-CN" sz="1200" dirty="0" err="1" smtClean="0">
                          <a:effectLst/>
                          <a:latin typeface="Calibri" panose="020F0502020204030204" pitchFamily="34" charset="0"/>
                          <a:ea typeface="MS Mincho"/>
                          <a:cs typeface="MS Mincho"/>
                        </a:rPr>
                        <a:t>energySaving</a:t>
                      </a:r>
                      <a:r>
                        <a:rPr lang="en-US" altLang="zh-CN" sz="1200" dirty="0" smtClean="0">
                          <a:effectLst/>
                          <a:latin typeface="Calibri" panose="020F0502020204030204" pitchFamily="34" charset="0"/>
                          <a:ea typeface="MS Mincho"/>
                          <a:cs typeface="MS Mincho"/>
                        </a:rPr>
                        <a:t> Status information to NWDAF</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spcAft>
                          <a:spcPts val="0"/>
                        </a:spcAft>
                      </a:pPr>
                      <a:r>
                        <a:rPr lang="en-US" altLang="zh-CN" sz="1200" dirty="0" smtClean="0">
                          <a:effectLst/>
                          <a:latin typeface="Calibri" panose="020F0502020204030204" pitchFamily="34" charset="0"/>
                          <a:ea typeface="MS Mincho"/>
                          <a:cs typeface="MS Mincho"/>
                        </a:rPr>
                        <a:t>China Telecom Corporation Ltd.</a:t>
                      </a:r>
                      <a:endParaRPr lang="zh-CN" sz="1200" dirty="0">
                        <a:effectLst/>
                        <a:latin typeface="Calibri" panose="020F050202020403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Calibri" panose="020F0502020204030204" pitchFamily="34" charset="0"/>
                          <a:ea typeface="宋体" panose="02010600030101010101" pitchFamily="2" charset="-122"/>
                          <a:cs typeface="Calibri" panose="020F0502020204030204" pitchFamily="34" charset="0"/>
                        </a:rPr>
                        <a:t>SA2</a:t>
                      </a:r>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1036766191"/>
              </p:ext>
            </p:extLst>
          </p:nvPr>
        </p:nvGraphicFramePr>
        <p:xfrm>
          <a:off x="5875199" y="1396646"/>
          <a:ext cx="5871324" cy="4667562"/>
        </p:xfrm>
        <a:graphic>
          <a:graphicData uri="http://schemas.openxmlformats.org/drawingml/2006/table">
            <a:tbl>
              <a:tblPr>
                <a:tableStyleId>{5C22544A-7EE6-4342-B048-85BDC9FD1C3A}</a:tableStyleId>
              </a:tblPr>
              <a:tblGrid>
                <a:gridCol w="323950"/>
                <a:gridCol w="3994150"/>
                <a:gridCol w="895350"/>
                <a:gridCol w="657874"/>
              </a:tblGrid>
              <a:tr h="442774">
                <a:tc>
                  <a:txBody>
                    <a:bodyPr/>
                    <a:lstStyle/>
                    <a:p>
                      <a:pPr algn="l">
                        <a:spcAft>
                          <a:spcPts val="0"/>
                        </a:spcAft>
                      </a:pPr>
                      <a:endParaRPr lang="zh-CN" sz="2000" b="1" dirty="0">
                        <a:effectLst/>
                        <a:latin typeface="Times New Roman" panose="02020603050405020304" pitchFamily="18" charset="0"/>
                        <a:ea typeface="宋体" panose="02010600030101010101" pitchFamily="2" charset="-122"/>
                      </a:endParaRPr>
                    </a:p>
                  </a:txBody>
                  <a:tcPr marL="9525" marR="9525" marT="9525" marB="9525">
                    <a:solidFill>
                      <a:srgbClr val="92D050"/>
                    </a:solidFill>
                  </a:tcPr>
                </a:tc>
                <a:tc gridSpan="3">
                  <a:txBody>
                    <a:bodyPr/>
                    <a:lstStyle/>
                    <a:p>
                      <a:pPr algn="l">
                        <a:spcAft>
                          <a:spcPts val="0"/>
                        </a:spcAft>
                      </a:pPr>
                      <a:r>
                        <a:rPr lang="en-GB" sz="1200" b="1" dirty="0">
                          <a:effectLst/>
                        </a:rPr>
                        <a:t> </a:t>
                      </a:r>
                      <a:r>
                        <a:rPr lang="en-GB" sz="1400" b="1" kern="1200" dirty="0" smtClean="0">
                          <a:solidFill>
                            <a:schemeClr val="dk1"/>
                          </a:solidFill>
                          <a:effectLst/>
                          <a:latin typeface="+mn-lt"/>
                          <a:ea typeface="+mn-ea"/>
                          <a:cs typeface="+mn-cs"/>
                        </a:rPr>
                        <a:t>Rel-17 </a:t>
                      </a:r>
                      <a:r>
                        <a:rPr lang="en-GB" sz="1400" b="1" kern="1200" dirty="0">
                          <a:solidFill>
                            <a:schemeClr val="dk1"/>
                          </a:solidFill>
                          <a:effectLst/>
                          <a:latin typeface="+mn-lt"/>
                          <a:ea typeface="+mn-ea"/>
                          <a:cs typeface="+mn-cs"/>
                        </a:rPr>
                        <a:t>Operations, Administration, Maintenance and Provisioning (OAM&amp;P</a:t>
                      </a:r>
                      <a:r>
                        <a:rPr lang="en-GB" sz="1400" b="1" kern="1200" dirty="0" smtClean="0">
                          <a:solidFill>
                            <a:schemeClr val="dk1"/>
                          </a:solidFill>
                          <a:effectLst/>
                          <a:latin typeface="+mn-lt"/>
                          <a:ea typeface="+mn-ea"/>
                          <a:cs typeface="+mn-cs"/>
                        </a:rPr>
                        <a:t>)</a:t>
                      </a:r>
                      <a:r>
                        <a:rPr lang="en-GB" sz="1200" b="1" dirty="0">
                          <a:effectLst/>
                        </a:rPr>
                        <a:t> </a:t>
                      </a:r>
                      <a:endParaRPr lang="zh-CN" sz="2000" b="1" dirty="0">
                        <a:effectLst/>
                        <a:latin typeface="Times New Roman" panose="02020603050405020304" pitchFamily="18" charset="0"/>
                        <a:ea typeface="宋体" panose="02010600030101010101" pitchFamily="2" charset="-122"/>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200" smtClean="0">
                          <a:effectLst/>
                          <a:latin typeface="Calibri" panose="020F0502020204030204" pitchFamily="34" charset="0"/>
                          <a:ea typeface="宋体" panose="02010600030101010101" pitchFamily="2" charset="-122"/>
                        </a:rPr>
                        <a:t>1</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dirty="0" smtClean="0">
                          <a:solidFill>
                            <a:srgbClr val="000000"/>
                          </a:solidFill>
                          <a:effectLst/>
                          <a:latin typeface="Arial" panose="020B0604020202020204" pitchFamily="34" charset="0"/>
                          <a:ea typeface="宋体" panose="02010600030101010101" pitchFamily="2" charset="-122"/>
                        </a:rPr>
                        <a:t>Additional </a:t>
                      </a:r>
                      <a:r>
                        <a:rPr lang="en-GB" sz="1200" dirty="0">
                          <a:solidFill>
                            <a:srgbClr val="000000"/>
                          </a:solidFill>
                          <a:effectLst/>
                          <a:latin typeface="Arial" panose="020B0604020202020204" pitchFamily="34" charset="0"/>
                          <a:ea typeface="宋体" panose="02010600030101010101" pitchFamily="2" charset="-122"/>
                        </a:rPr>
                        <a:t>NRM features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adNRM</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altLang="zh-CN" sz="1200" dirty="0" smtClean="0">
                          <a:effectLst/>
                          <a:latin typeface="Arial" panose="020B0604020202020204" pitchFamily="34" charset="0"/>
                          <a:ea typeface="+mn-ea"/>
                        </a:rPr>
                        <a:t>870026</a:t>
                      </a:r>
                      <a:endParaRPr lang="zh-CN" altLang="zh-CN" sz="1200" dirty="0">
                        <a:effectLst/>
                        <a:latin typeface="Calibri" panose="020F0502020204030204" pitchFamily="34" charset="0"/>
                        <a:ea typeface="+mn-ea"/>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Calibri" panose="020F0502020204030204" pitchFamily="34" charset="0"/>
                          <a:ea typeface="宋体" panose="02010600030101010101" pitchFamily="2" charset="-122"/>
                        </a:rPr>
                        <a:t>2</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Enhancements of 5G performance measurements and KPIs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ePM_KPI_5G</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880025</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Calibri" panose="020F0502020204030204" pitchFamily="34" charset="0"/>
                          <a:ea typeface="宋体" panose="02010600030101010101" pitchFamily="2" charset="-122"/>
                        </a:rPr>
                        <a:t>3</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Management of MDT enhancement in 5G</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e_5GMDT</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870025</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Calibri" panose="020F0502020204030204" pitchFamily="34" charset="0"/>
                          <a:ea typeface="宋体" panose="02010600030101010101" pitchFamily="2" charset="-122"/>
                        </a:rPr>
                        <a:t>4</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Enhancement of </a:t>
                      </a:r>
                      <a:r>
                        <a:rPr lang="en-GB" sz="1200" dirty="0" err="1">
                          <a:solidFill>
                            <a:srgbClr val="000000"/>
                          </a:solidFill>
                          <a:effectLst/>
                          <a:latin typeface="Arial" panose="020B0604020202020204" pitchFamily="34" charset="0"/>
                          <a:ea typeface="宋体" panose="02010600030101010101" pitchFamily="2" charset="-122"/>
                        </a:rPr>
                        <a:t>QoE</a:t>
                      </a:r>
                      <a:r>
                        <a:rPr lang="en-GB" sz="1200" dirty="0">
                          <a:solidFill>
                            <a:srgbClr val="000000"/>
                          </a:solidFill>
                          <a:effectLst/>
                          <a:latin typeface="Arial" panose="020B0604020202020204" pitchFamily="34" charset="0"/>
                          <a:ea typeface="宋体" panose="02010600030101010101" pitchFamily="2" charset="-122"/>
                        </a:rPr>
                        <a:t> Measurement Collection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eQoE</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870027</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5</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Management data collection control and discovery</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MADCOL</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880028</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r>
              <a:tr h="200624">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New</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Management Aspects of 5G Network Sharing</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MANS</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r>
              <a:tr h="181574">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new</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GPB for File based Trace Format in 5G</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200" kern="1200" dirty="0" err="1" smtClean="0">
                          <a:solidFill>
                            <a:srgbClr val="000000"/>
                          </a:solidFill>
                          <a:effectLst/>
                          <a:latin typeface="Arial" panose="020B0604020202020204" pitchFamily="34" charset="0"/>
                          <a:ea typeface="宋体" panose="02010600030101010101" pitchFamily="2" charset="-122"/>
                          <a:cs typeface="+mn-cs"/>
                        </a:rPr>
                        <a:t>GPB_File</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r>
              <a:tr h="214734">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6</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Autonomous network levels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ANL</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880027</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7</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Intent driven management service for mobile networks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rPr>
                        <a:t>IDMS_MN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rPr>
                        <a:t>810027</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8</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effectLst/>
                          <a:latin typeface="Arial" panose="020B0604020202020204" pitchFamily="34" charset="0"/>
                          <a:ea typeface="宋体" panose="02010600030101010101" pitchFamily="2" charset="-122"/>
                        </a:rPr>
                        <a:t>Network policy management for 5G mobile networks </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US" sz="1200">
                          <a:effectLst/>
                          <a:latin typeface="Arial" panose="020B0604020202020204" pitchFamily="34" charset="0"/>
                          <a:ea typeface="宋体" panose="02010600030101010101" pitchFamily="2" charset="-122"/>
                        </a:rPr>
                        <a:t>NPM</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rPr>
                        <a:t>860024</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9</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Enhanced Closed loop SLS Assurance</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eCOSLA</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870030</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10</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rPr>
                        <a:t>Enhancements of Self-Organizing Networks (SON) for 5G networks </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eSON_5G</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870028</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11</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Enhancement of Handover Optimization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rPr>
                        <a:t>E_HOO</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880029</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12</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Enhancements on EE for 5G networks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EE5GPLUS</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rPr>
                        <a:t>870022</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Calibri" panose="020F0502020204030204" pitchFamily="34" charset="0"/>
                          <a:ea typeface="宋体" panose="02010600030101010101" pitchFamily="2" charset="-122"/>
                          <a:cs typeface="+mn-cs"/>
                        </a:rPr>
                        <a:t>13</a:t>
                      </a:r>
                      <a:endParaRPr lang="zh-CN" sz="1200" kern="1200" dirty="0">
                        <a:solidFill>
                          <a:schemeClr val="dk1"/>
                        </a:solidFill>
                        <a:effectLst/>
                        <a:latin typeface="Calibri" panose="020F050202020403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rgbClr val="000000"/>
                          </a:solidFill>
                          <a:effectLst/>
                          <a:latin typeface="Arial" panose="020B0604020202020204" pitchFamily="34" charset="0"/>
                          <a:ea typeface="宋体" panose="02010600030101010101" pitchFamily="2" charset="-122"/>
                          <a:cs typeface="+mn-cs"/>
                        </a:rPr>
                        <a:t>Discovery of management services in 5G  </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200" kern="1200" dirty="0" smtClean="0">
                          <a:solidFill>
                            <a:srgbClr val="000000"/>
                          </a:solidFill>
                          <a:effectLst/>
                          <a:latin typeface="Arial" panose="020B0604020202020204" pitchFamily="34" charset="0"/>
                          <a:ea typeface="宋体" panose="02010600030101010101" pitchFamily="2" charset="-122"/>
                          <a:cs typeface="+mn-cs"/>
                        </a:rPr>
                        <a:t>5G</a:t>
                      </a:r>
                      <a:r>
                        <a:rPr lang="en-US" altLang="zh-CN" sz="1200" kern="1200" dirty="0" smtClean="0">
                          <a:solidFill>
                            <a:srgbClr val="000000"/>
                          </a:solidFill>
                          <a:effectLst/>
                          <a:latin typeface="Arial" panose="020B0604020202020204" pitchFamily="34" charset="0"/>
                          <a:ea typeface="宋体" panose="02010600030101010101" pitchFamily="2" charset="-122"/>
                          <a:cs typeface="+mn-cs"/>
                        </a:rPr>
                        <a:t>D</a:t>
                      </a:r>
                      <a:r>
                        <a:rPr lang="en-GB" sz="1200" kern="1200" dirty="0" smtClean="0">
                          <a:solidFill>
                            <a:srgbClr val="000000"/>
                          </a:solidFill>
                          <a:effectLst/>
                          <a:latin typeface="Arial" panose="020B0604020202020204" pitchFamily="34" charset="0"/>
                          <a:ea typeface="宋体" panose="02010600030101010101" pitchFamily="2" charset="-122"/>
                          <a:cs typeface="+mn-cs"/>
                        </a:rPr>
                        <a:t>MS</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rgbClr val="000000"/>
                          </a:solidFill>
                          <a:effectLst/>
                          <a:latin typeface="Arial" panose="020B0604020202020204" pitchFamily="34" charset="0"/>
                          <a:ea typeface="宋体" panose="02010600030101010101" pitchFamily="2" charset="-122"/>
                          <a:cs typeface="+mn-cs"/>
                        </a:rPr>
                        <a:t>820035</a:t>
                      </a:r>
                      <a:endParaRPr 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Calibri" panose="020F0502020204030204" pitchFamily="34" charset="0"/>
                          <a:ea typeface="宋体" panose="02010600030101010101" pitchFamily="2" charset="-122"/>
                          <a:cs typeface="+mn-cs"/>
                        </a:rPr>
                        <a:t>14</a:t>
                      </a:r>
                      <a:endParaRPr lang="zh-CN" sz="1200" kern="1200" dirty="0">
                        <a:solidFill>
                          <a:schemeClr val="dk1"/>
                        </a:solidFill>
                        <a:effectLst/>
                        <a:latin typeface="Calibri" panose="020F0502020204030204" pitchFamily="34" charset="0"/>
                        <a:ea typeface="宋体" panose="02010600030101010101" pitchFamily="2" charset="-122"/>
                        <a:cs typeface="+mn-cs"/>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Management of non-public networks</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OAM_NPN</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870023</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15</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rPr>
                        <a:t>Enhancement on Management Aspects of 5G Service-Level Agreement</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rPr>
                        <a:t>EMA5SLA</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rPr>
                        <a:t>870024</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Calibri" panose="020F0502020204030204" pitchFamily="34" charset="0"/>
                          <a:ea typeface="宋体" panose="02010600030101010101" pitchFamily="2" charset="-122"/>
                        </a:rPr>
                        <a:t>16</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Management of the enhanced tenant concept</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rPr>
                        <a:t>eMEMTANE</a:t>
                      </a:r>
                      <a:endParaRPr lang="zh-CN" sz="120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rPr>
                        <a:t>880026</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accent1">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3200701501"/>
              </p:ext>
            </p:extLst>
          </p:nvPr>
        </p:nvGraphicFramePr>
        <p:xfrm>
          <a:off x="172979" y="2682241"/>
          <a:ext cx="5430651" cy="3052763"/>
        </p:xfrm>
        <a:graphic>
          <a:graphicData uri="http://schemas.openxmlformats.org/drawingml/2006/table">
            <a:tbl>
              <a:tblPr>
                <a:tableStyleId>{5C22544A-7EE6-4342-B048-85BDC9FD1C3A}</a:tableStyleId>
              </a:tblPr>
              <a:tblGrid>
                <a:gridCol w="273923"/>
                <a:gridCol w="3285725"/>
                <a:gridCol w="1227603"/>
                <a:gridCol w="643400"/>
              </a:tblGrid>
              <a:tr h="288046">
                <a:tc>
                  <a:txBody>
                    <a:bodyPr/>
                    <a:lstStyle/>
                    <a:p>
                      <a:pPr algn="l">
                        <a:spcAft>
                          <a:spcPts val="0"/>
                        </a:spcAft>
                      </a:pPr>
                      <a:endParaRPr lang="zh-CN" sz="1800" b="1" kern="1200" dirty="0">
                        <a:solidFill>
                          <a:schemeClr val="dk1"/>
                        </a:solidFill>
                        <a:effectLst/>
                        <a:latin typeface="+mn-lt"/>
                        <a:ea typeface="+mn-ea"/>
                        <a:cs typeface="+mn-cs"/>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smtClean="0">
                          <a:solidFill>
                            <a:schemeClr val="dk1"/>
                          </a:solidFill>
                          <a:effectLst/>
                          <a:latin typeface="+mn-lt"/>
                          <a:ea typeface="+mn-ea"/>
                          <a:cs typeface="+mn-cs"/>
                        </a:rPr>
                        <a:t>Rel-17 OAM&amp;P Studies </a:t>
                      </a:r>
                      <a:endParaRPr lang="zh-CN" sz="1400" b="1" kern="1200" dirty="0">
                        <a:solidFill>
                          <a:schemeClr val="dk1"/>
                        </a:solidFill>
                        <a:effectLst/>
                        <a:latin typeface="+mn-lt"/>
                        <a:ea typeface="+mn-ea"/>
                        <a:cs typeface="+mn-cs"/>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1</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Study on management and orchestration aspects with integrated satellite components in a 5G network</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rPr>
                        <a:t>FS_5GSAT_MO</a:t>
                      </a:r>
                      <a:endParaRPr lang="zh-CN" sz="160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rPr>
                        <a:t>830025</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2</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rPr>
                        <a:t>Study on enhancement of Management Data Analytics Service</a:t>
                      </a:r>
                      <a:endParaRPr lang="zh-CN" sz="160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err="1">
                          <a:solidFill>
                            <a:srgbClr val="000000"/>
                          </a:solidFill>
                          <a:effectLst/>
                          <a:latin typeface="Arial" panose="020B0604020202020204" pitchFamily="34" charset="0"/>
                          <a:ea typeface="宋体" panose="02010600030101010101" pitchFamily="2" charset="-122"/>
                        </a:rPr>
                        <a:t>FS_eMDAS</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rPr>
                        <a:t>850028</a:t>
                      </a:r>
                      <a:r>
                        <a:rPr lang="en-US" sz="1200" dirty="0">
                          <a:solidFill>
                            <a:srgbClr val="000000"/>
                          </a:solidFill>
                          <a:effectLst/>
                          <a:latin typeface="Arial" panose="020B0604020202020204" pitchFamily="34" charset="0"/>
                          <a:ea typeface="宋体" panose="02010600030101010101" pitchFamily="2" charset="-122"/>
                        </a:rPr>
                        <a:t> </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3</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Study on new aspects of EE for 5G networks</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rPr>
                        <a:t>FS_EE5G</a:t>
                      </a:r>
                      <a:endParaRPr lang="zh-CN" sz="160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870021</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4</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Study on network slice management enhancements </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rPr>
                        <a:t>FS_NSMEN</a:t>
                      </a:r>
                      <a:endParaRPr lang="zh-CN" sz="160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rPr>
                        <a:t>860022</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algn="l">
                        <a:spcAft>
                          <a:spcPts val="0"/>
                        </a:spcAft>
                      </a:pPr>
                      <a:r>
                        <a:rPr lang="en-US" altLang="zh-CN" sz="1600" dirty="0" smtClean="0">
                          <a:effectLst/>
                          <a:latin typeface="Calibri" panose="020F0502020204030204" pitchFamily="34" charset="0"/>
                          <a:ea typeface="宋体" panose="02010600030101010101" pitchFamily="2" charset="-122"/>
                        </a:rPr>
                        <a:t>5</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smtClean="0">
                          <a:effectLst/>
                          <a:latin typeface="Arial" panose="020B0604020202020204" pitchFamily="34" charset="0"/>
                          <a:ea typeface="宋体" panose="02010600030101010101" pitchFamily="2" charset="-122"/>
                        </a:rPr>
                        <a:t>Study on enhancements of edge computing management </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err="1">
                          <a:effectLst/>
                          <a:latin typeface="Arial" panose="020B0604020202020204" pitchFamily="34" charset="0"/>
                          <a:ea typeface="宋体" panose="02010600030101010101" pitchFamily="2" charset="-122"/>
                        </a:rPr>
                        <a:t>FS_eEDGE_Mgt</a:t>
                      </a:r>
                      <a:endParaRPr lang="zh-CN" sz="1600" dirty="0">
                        <a:effectLst/>
                        <a:latin typeface="Calibri" panose="020F0502020204030204" pitchFamily="34" charset="0"/>
                        <a:ea typeface="宋体" panose="02010600030101010101" pitchFamily="2" charset="-122"/>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rPr>
                        <a:t>870029</a:t>
                      </a:r>
                      <a:endParaRPr lang="zh-CN" sz="1600" dirty="0">
                        <a:effectLst/>
                        <a:latin typeface="Calibri" panose="020F0502020204030204" pitchFamily="34" charset="0"/>
                        <a:ea typeface="宋体" panose="02010600030101010101" pitchFamily="2" charset="-122"/>
                      </a:endParaRPr>
                    </a:p>
                  </a:txBody>
                  <a:tcPr marL="9525" marR="9525" marT="9525" marB="9525"/>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mn-cs"/>
                        </a:rPr>
                        <a:t>6</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Study on YANG PUSH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FS_YANG</a:t>
                      </a:r>
                    </a:p>
                  </a:txBody>
                  <a:tcPr marL="4763" marR="4763" marT="4763" marB="0"/>
                </a:tc>
                <a:tc>
                  <a:txBody>
                    <a:bodyPr/>
                    <a:lstStyle/>
                    <a:p>
                      <a:pPr algn="l">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mn-cs"/>
                        </a:rPr>
                        <a:t>890017</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mn-cs"/>
                        </a:rPr>
                        <a:t>7</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tc>
                <a:tc>
                  <a:txBody>
                    <a:bodyPr/>
                    <a:lstStyle/>
                    <a:p>
                      <a:pPr marL="0" algn="l" defTabSz="1219170" rtl="0" eaLnBrk="1" fontAlgn="t" latinLnBrk="0" hangingPunct="1">
                        <a:spcAft>
                          <a:spcPts val="0"/>
                        </a:spcAft>
                      </a:pPr>
                      <a:r>
                        <a:rPr lang="en-US" sz="1200" kern="1200">
                          <a:solidFill>
                            <a:schemeClr val="dk1"/>
                          </a:solidFill>
                          <a:effectLst/>
                          <a:latin typeface="Arial" panose="020B0604020202020204" pitchFamily="34" charset="0"/>
                          <a:ea typeface="宋体" panose="02010600030101010101" pitchFamily="2" charset="-122"/>
                          <a:cs typeface="+mn-cs"/>
                        </a:rPr>
                        <a:t>Study on access control for management service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FS_MNSAC</a:t>
                      </a:r>
                    </a:p>
                  </a:txBody>
                  <a:tcPr marL="4763" marR="4763" marT="4763"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Arial" panose="020B0604020202020204" pitchFamily="34" charset="0"/>
                          <a:ea typeface="+mn-ea"/>
                          <a:cs typeface="+mn-cs"/>
                        </a:rPr>
                        <a:t>890016</a:t>
                      </a:r>
                      <a:endParaRPr lang="zh-CN" altLang="zh-CN" sz="1200" kern="1200" dirty="0" smtClean="0">
                        <a:solidFill>
                          <a:schemeClr val="dk1"/>
                        </a:solidFill>
                        <a:effectLst/>
                        <a:latin typeface="Arial" panose="020B0604020202020204" pitchFamily="34" charset="0"/>
                        <a:ea typeface="+mn-ea"/>
                        <a:cs typeface="+mn-cs"/>
                      </a:endParaRPr>
                    </a:p>
                  </a:txBody>
                  <a:tcPr marL="9525" marR="9525" marT="9525" marB="9525"/>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mn-cs"/>
                        </a:rPr>
                        <a:t>8</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Study on autonomous network </a:t>
                      </a:r>
                      <a:r>
                        <a:rPr lang="en-US" sz="1200" kern="1200" dirty="0" smtClean="0">
                          <a:solidFill>
                            <a:schemeClr val="dk1"/>
                          </a:solidFill>
                          <a:effectLst/>
                          <a:latin typeface="Arial" panose="020B0604020202020204" pitchFamily="34" charset="0"/>
                          <a:ea typeface="宋体" panose="02010600030101010101" pitchFamily="2" charset="-122"/>
                          <a:cs typeface="+mn-cs"/>
                        </a:rPr>
                        <a:t>levels (finished)</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mn-cs"/>
                        </a:rPr>
                        <a:t>FS_ANL</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smtClean="0">
                          <a:solidFill>
                            <a:schemeClr val="dk1"/>
                          </a:solidFill>
                          <a:effectLst/>
                          <a:latin typeface="Arial" panose="020B0604020202020204" pitchFamily="34" charset="0"/>
                          <a:ea typeface="宋体" panose="02010600030101010101" pitchFamily="2" charset="-122"/>
                          <a:cs typeface="+mn-cs"/>
                        </a:rPr>
                        <a:t>850032</a:t>
                      </a:r>
                      <a:endParaRPr lang="zh-CN" sz="1200" kern="1200" dirty="0">
                        <a:solidFill>
                          <a:schemeClr val="dk1"/>
                        </a:solidFill>
                        <a:effectLst/>
                        <a:latin typeface="Arial" panose="020B0604020202020204" pitchFamily="34" charset="0"/>
                        <a:ea typeface="宋体" panose="02010600030101010101" pitchFamily="2" charset="-122"/>
                        <a:cs typeface="+mn-cs"/>
                      </a:endParaRPr>
                    </a:p>
                  </a:txBody>
                  <a:tcPr marL="9525" marR="9525" marT="9525" marB="9525">
                    <a:solidFill>
                      <a:schemeClr val="accent3">
                        <a:lumMod val="60000"/>
                        <a:lumOff val="40000"/>
                      </a:schemeClr>
                    </a:solidFill>
                  </a:tcPr>
                </a:tc>
              </a:tr>
            </a:tbl>
          </a:graphicData>
        </a:graphic>
      </p:graphicFrame>
      <p:sp>
        <p:nvSpPr>
          <p:cNvPr id="14" name="矩形 13"/>
          <p:cNvSpPr/>
          <p:nvPr/>
        </p:nvSpPr>
        <p:spPr>
          <a:xfrm>
            <a:off x="284851" y="1352713"/>
            <a:ext cx="4999911" cy="1077218"/>
          </a:xfrm>
          <a:prstGeom prst="rect">
            <a:avLst/>
          </a:prstGeom>
        </p:spPr>
        <p:txBody>
          <a:bodyPr wrap="square">
            <a:spAutoFit/>
          </a:bodyPr>
          <a:lstStyle/>
          <a:p>
            <a:r>
              <a:rPr lang="en-US" altLang="zh-CN" sz="1600" b="1" dirty="0" smtClean="0">
                <a:solidFill>
                  <a:srgbClr val="0000FF"/>
                </a:solidFill>
                <a:latin typeface="+mn-lt"/>
              </a:rPr>
              <a:t>Rel-17: 23 ongoing WIs/SIs, 1 finished SI, 2 WI for SA approval</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a:solidFill>
                  <a:srgbClr val="0000FF"/>
                </a:solidFill>
                <a:latin typeface="+mn-lt"/>
              </a:rPr>
              <a:t>16 ongoing </a:t>
            </a:r>
            <a:r>
              <a:rPr lang="en-US" altLang="zh-CN" sz="1600" b="1" dirty="0" smtClean="0">
                <a:solidFill>
                  <a:srgbClr val="0000FF"/>
                </a:solidFill>
                <a:latin typeface="+mn-lt"/>
              </a:rPr>
              <a:t>WIs</a:t>
            </a:r>
            <a:r>
              <a:rPr lang="en-US" altLang="zh-CN" sz="1600" b="1" dirty="0">
                <a:solidFill>
                  <a:srgbClr val="0000FF"/>
                </a:solidFill>
                <a:latin typeface="+mn-lt"/>
              </a:rPr>
              <a:t>, </a:t>
            </a:r>
            <a:r>
              <a:rPr lang="en-US" altLang="zh-CN" sz="1600" b="1" dirty="0" smtClean="0">
                <a:solidFill>
                  <a:srgbClr val="0000FF"/>
                </a:solidFill>
                <a:latin typeface="+mn-lt"/>
              </a:rPr>
              <a:t>2 </a:t>
            </a:r>
            <a:r>
              <a:rPr lang="en-US" altLang="zh-CN" sz="1600" b="1" dirty="0">
                <a:solidFill>
                  <a:srgbClr val="0000FF"/>
                </a:solidFill>
                <a:latin typeface="+mn-lt"/>
              </a:rPr>
              <a:t>WI wait for SA approval</a:t>
            </a:r>
          </a:p>
          <a:p>
            <a:pPr marL="285750" indent="-285750">
              <a:buFont typeface="Wingdings" panose="05000000000000000000" pitchFamily="2" charset="2"/>
              <a:buChar char="Ø"/>
            </a:pPr>
            <a:r>
              <a:rPr lang="en-US" altLang="zh-CN" sz="1600" b="1" dirty="0" smtClean="0">
                <a:solidFill>
                  <a:srgbClr val="0000FF"/>
                </a:solidFill>
                <a:latin typeface="+mn-lt"/>
              </a:rPr>
              <a:t>7 ongoing SIs, 1 finished SI</a:t>
            </a:r>
            <a:endParaRPr lang="en-US" altLang="zh-CN" sz="1600" b="1" dirty="0">
              <a:solidFill>
                <a:srgbClr val="0000FF"/>
              </a:solidFill>
              <a:latin typeface="+mn-lt"/>
            </a:endParaRPr>
          </a:p>
        </p:txBody>
      </p:sp>
    </p:spTree>
    <p:extLst>
      <p:ext uri="{BB962C8B-B14F-4D97-AF65-F5344CB8AC3E}">
        <p14:creationId xmlns:p14="http://schemas.microsoft.com/office/powerpoint/2010/main" val="2550203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10" name="文本框 9"/>
          <p:cNvSpPr txBox="1"/>
          <p:nvPr/>
        </p:nvSpPr>
        <p:spPr>
          <a:xfrm>
            <a:off x="604911" y="1405700"/>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738113" y="1801533"/>
            <a:ext cx="10607040" cy="2246769"/>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The </a:t>
            </a:r>
            <a:r>
              <a:rPr lang="en-US" altLang="zh-CN" sz="1400" b="1" dirty="0">
                <a:solidFill>
                  <a:prstClr val="black"/>
                </a:solidFill>
                <a:latin typeface="Calibri" pitchFamily="34" charset="0"/>
                <a:cs typeface="Arial" charset="0"/>
              </a:rPr>
              <a:t>following topics are discussed </a:t>
            </a:r>
            <a:r>
              <a:rPr lang="en-US" altLang="zh-CN" sz="1400" b="1" dirty="0" smtClean="0">
                <a:solidFill>
                  <a:prstClr val="black"/>
                </a:solidFill>
                <a:latin typeface="Calibri" pitchFamily="34" charset="0"/>
                <a:cs typeface="Arial" charset="0"/>
              </a:rPr>
              <a:t>in </a:t>
            </a:r>
            <a:r>
              <a:rPr lang="en-US" altLang="zh-CN" sz="1400" b="1" dirty="0">
                <a:solidFill>
                  <a:prstClr val="black"/>
                </a:solidFill>
                <a:latin typeface="Calibri" pitchFamily="34" charset="0"/>
                <a:cs typeface="Arial" charset="0"/>
              </a:rPr>
              <a:t>the </a:t>
            </a:r>
            <a:r>
              <a:rPr lang="en-US" altLang="zh-CN" sz="1400" b="1" dirty="0" smtClean="0">
                <a:solidFill>
                  <a:prstClr val="black"/>
                </a:solidFill>
                <a:latin typeface="Calibri" pitchFamily="34" charset="0"/>
                <a:cs typeface="Arial" charset="0"/>
              </a:rPr>
              <a:t>meeting: </a:t>
            </a: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smtClean="0">
                <a:solidFill>
                  <a:prstClr val="black"/>
                </a:solidFill>
                <a:latin typeface="Calibri" pitchFamily="34" charset="0"/>
                <a:cs typeface="Arial" charset="0"/>
              </a:rPr>
              <a:t>Collection </a:t>
            </a:r>
            <a:r>
              <a:rPr lang="en-US" altLang="zh-CN" sz="1400" b="1" dirty="0">
                <a:solidFill>
                  <a:prstClr val="black"/>
                </a:solidFill>
                <a:latin typeface="Calibri" pitchFamily="34" charset="0"/>
                <a:cs typeface="Arial" charset="0"/>
              </a:rPr>
              <a:t>of useful endorsed document and external communication </a:t>
            </a:r>
            <a:r>
              <a:rPr lang="en-US" altLang="zh-CN" sz="1400" b="1" dirty="0" smtClean="0">
                <a:solidFill>
                  <a:prstClr val="black"/>
                </a:solidFill>
                <a:latin typeface="Calibri" pitchFamily="34" charset="0"/>
                <a:cs typeface="Arial" charset="0"/>
              </a:rPr>
              <a:t>documents: </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The endorsed </a:t>
            </a:r>
            <a:r>
              <a:rPr lang="en-US" altLang="zh-CN" sz="1400" dirty="0" err="1" smtClean="0">
                <a:solidFill>
                  <a:prstClr val="black"/>
                </a:solidFill>
                <a:latin typeface="Calibri" pitchFamily="34" charset="0"/>
                <a:cs typeface="Arial" charset="0"/>
              </a:rPr>
              <a:t>tdocs</a:t>
            </a:r>
            <a:r>
              <a:rPr lang="en-US" altLang="zh-CN" sz="1400" dirty="0" smtClean="0">
                <a:solidFill>
                  <a:prstClr val="black"/>
                </a:solidFill>
                <a:latin typeface="Calibri" pitchFamily="34" charset="0"/>
                <a:cs typeface="Arial" charset="0"/>
              </a:rPr>
              <a:t> will be kept in the living document and updated every meeting </a:t>
            </a:r>
            <a:r>
              <a:rPr lang="en-US" altLang="zh-CN" sz="1400" dirty="0">
                <a:solidFill>
                  <a:prstClr val="black"/>
                </a:solidFill>
                <a:latin typeface="Calibri" pitchFamily="34" charset="0"/>
                <a:cs typeface="Arial" charset="0"/>
              </a:rPr>
              <a:t>if needed</a:t>
            </a:r>
            <a:r>
              <a:rPr lang="en-US" altLang="zh-CN" sz="1400" dirty="0" smtClean="0">
                <a:solidFill>
                  <a:prstClr val="black"/>
                </a:solidFill>
                <a:latin typeface="Calibri" pitchFamily="34" charset="0"/>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a:solidFill>
                  <a:prstClr val="black"/>
                </a:solidFill>
                <a:latin typeface="Calibri" pitchFamily="34" charset="0"/>
                <a:cs typeface="Arial" charset="0"/>
              </a:rPr>
              <a:t>Rel-16 OAM Stage2 and Stage3 Mapping </a:t>
            </a:r>
            <a:r>
              <a:rPr lang="en-US" altLang="zh-CN" sz="1400" b="1" dirty="0" smtClean="0">
                <a:solidFill>
                  <a:prstClr val="black"/>
                </a:solidFill>
                <a:latin typeface="Calibri" pitchFamily="34" charset="0"/>
                <a:cs typeface="Arial" charset="0"/>
              </a:rPr>
              <a:t>Status</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The mapping information of stage2 and stage3 are kept in the living document </a:t>
            </a:r>
            <a:r>
              <a:rPr lang="en-US" altLang="zh-CN" sz="1400" dirty="0">
                <a:solidFill>
                  <a:prstClr val="black"/>
                </a:solidFill>
                <a:latin typeface="Calibri" pitchFamily="34" charset="0"/>
                <a:cs typeface="Arial" charset="0"/>
              </a:rPr>
              <a:t>updated every </a:t>
            </a:r>
            <a:r>
              <a:rPr lang="en-US" altLang="zh-CN" sz="1400" dirty="0" smtClean="0">
                <a:solidFill>
                  <a:prstClr val="black"/>
                </a:solidFill>
                <a:latin typeface="Calibri" pitchFamily="34" charset="0"/>
                <a:cs typeface="Arial" charset="0"/>
              </a:rPr>
              <a:t>meeting if needed.</a:t>
            </a:r>
            <a:endParaRPr lang="zh-CN" altLang="zh-CN"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smtClean="0">
                <a:solidFill>
                  <a:prstClr val="black"/>
                </a:solidFill>
                <a:latin typeface="Calibri" pitchFamily="34" charset="0"/>
                <a:cs typeface="Arial" charset="0"/>
              </a:rPr>
              <a:t>UC and requirements template</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400" dirty="0">
                <a:solidFill>
                  <a:prstClr val="black"/>
                </a:solidFill>
                <a:latin typeface="Calibri" pitchFamily="34" charset="0"/>
                <a:cs typeface="Arial" charset="0"/>
              </a:rPr>
              <a:t>Need more discussion, suggest to continue offline during rapporteur call</a:t>
            </a:r>
            <a:r>
              <a:rPr lang="en-US" altLang="zh-CN" sz="1400" dirty="0" smtClean="0">
                <a:solidFill>
                  <a:prstClr val="black"/>
                </a:solidFill>
                <a:latin typeface="Calibri" pitchFamily="34" charset="0"/>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b="1" dirty="0">
                <a:solidFill>
                  <a:prstClr val="black"/>
                </a:solidFill>
                <a:latin typeface="Calibri" pitchFamily="34" charset="0"/>
                <a:cs typeface="Arial" charset="0"/>
              </a:rPr>
              <a:t>SA5 </a:t>
            </a:r>
            <a:r>
              <a:rPr lang="en-US" altLang="zh-CN" sz="1400" b="1" dirty="0" err="1">
                <a:solidFill>
                  <a:prstClr val="black"/>
                </a:solidFill>
                <a:latin typeface="Calibri" pitchFamily="34" charset="0"/>
                <a:cs typeface="Arial" charset="0"/>
              </a:rPr>
              <a:t>ToR</a:t>
            </a:r>
            <a:r>
              <a:rPr lang="en-US" altLang="zh-CN" sz="1400" b="1" dirty="0">
                <a:solidFill>
                  <a:prstClr val="black"/>
                </a:solidFill>
                <a:latin typeface="Calibri" pitchFamily="34" charset="0"/>
                <a:cs typeface="Arial" charset="0"/>
              </a:rPr>
              <a:t> </a:t>
            </a:r>
            <a:r>
              <a:rPr lang="en-US" altLang="zh-CN" sz="1400" b="1" dirty="0" smtClean="0">
                <a:solidFill>
                  <a:prstClr val="black"/>
                </a:solidFill>
                <a:latin typeface="Calibri" pitchFamily="34" charset="0"/>
                <a:cs typeface="Arial" charset="0"/>
              </a:rPr>
              <a:t>update</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The </a:t>
            </a:r>
            <a:r>
              <a:rPr lang="en-US" altLang="zh-CN" sz="1400" dirty="0" err="1" smtClean="0">
                <a:solidFill>
                  <a:prstClr val="black"/>
                </a:solidFill>
                <a:latin typeface="Calibri" pitchFamily="34" charset="0"/>
                <a:cs typeface="Arial" charset="0"/>
              </a:rPr>
              <a:t>ToR</a:t>
            </a:r>
            <a:r>
              <a:rPr lang="en-US" altLang="zh-CN" sz="1400" dirty="0" smtClean="0">
                <a:solidFill>
                  <a:prstClr val="black"/>
                </a:solidFill>
                <a:latin typeface="Calibri" pitchFamily="34" charset="0"/>
                <a:cs typeface="Arial" charset="0"/>
              </a:rPr>
              <a:t> is agreed to be updated in this meeting.</a:t>
            </a:r>
          </a:p>
        </p:txBody>
      </p:sp>
    </p:spTree>
    <p:extLst>
      <p:ext uri="{BB962C8B-B14F-4D97-AF65-F5344CB8AC3E}">
        <p14:creationId xmlns:p14="http://schemas.microsoft.com/office/powerpoint/2010/main" val="136336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69584" y="882444"/>
            <a:ext cx="6195228" cy="5678478"/>
          </a:xfrm>
          <a:prstGeom prst="rect">
            <a:avLst/>
          </a:prstGeom>
        </p:spPr>
        <p:txBody>
          <a:bodyPr wrap="square">
            <a:spAutoFit/>
          </a:bodyPr>
          <a:lstStyle/>
          <a:p>
            <a:pPr defTabSz="1219170" eaLnBrk="1" fontAlgn="auto" hangingPunct="1">
              <a:spcBef>
                <a:spcPts val="0"/>
              </a:spcBef>
              <a:spcAft>
                <a:spcPts val="0"/>
              </a:spcAft>
              <a:defRPr/>
            </a:pPr>
            <a:r>
              <a:rPr lang="en-US" altLang="zh-CN" sz="1100" dirty="0" smtClean="0">
                <a:solidFill>
                  <a:prstClr val="black"/>
                </a:solidFill>
              </a:rPr>
              <a:t>The </a:t>
            </a:r>
            <a:r>
              <a:rPr lang="en-US" altLang="zh-CN" sz="1100" dirty="0">
                <a:solidFill>
                  <a:prstClr val="black"/>
                </a:solidFill>
              </a:rPr>
              <a:t>following topics are discussed and agreed </a:t>
            </a:r>
            <a:r>
              <a:rPr lang="en-US" altLang="zh-CN" sz="1100" dirty="0" smtClean="0">
                <a:solidFill>
                  <a:prstClr val="black"/>
                </a:solidFill>
              </a:rPr>
              <a:t>related CRs in </a:t>
            </a:r>
            <a:r>
              <a:rPr lang="en-US" altLang="zh-CN" sz="1100" dirty="0">
                <a:solidFill>
                  <a:prstClr val="black"/>
                </a:solidFill>
              </a:rPr>
              <a:t>the meeting</a:t>
            </a:r>
            <a:r>
              <a:rPr lang="en-US" altLang="zh-CN" sz="1100" dirty="0" smtClean="0">
                <a:solidFill>
                  <a:prstClr val="black"/>
                </a:solidFill>
              </a:rPr>
              <a:t>.</a:t>
            </a:r>
          </a:p>
          <a:p>
            <a:pPr marL="285750" indent="-285750" defTabSz="1219170" eaLnBrk="1" fontAlgn="auto" hangingPunct="1">
              <a:spcBef>
                <a:spcPts val="0"/>
              </a:spcBef>
              <a:spcAft>
                <a:spcPts val="0"/>
              </a:spcAft>
              <a:buFont typeface="Wingdings" panose="05000000000000000000" pitchFamily="2" charset="2"/>
              <a:buChar char="Ø"/>
              <a:defRPr/>
            </a:pPr>
            <a:r>
              <a:rPr lang="en-GB" altLang="zh-CN" sz="1100" b="1" dirty="0"/>
              <a:t>TS 32.160</a:t>
            </a:r>
            <a:endParaRPr lang="en-GB"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Fix incorrect reference in notification template</a:t>
            </a:r>
            <a:endParaRPr lang="en-GB" altLang="zh-CN" sz="1100" dirty="0" smtClean="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a:t>
            </a:r>
            <a:r>
              <a:rPr lang="en-US" altLang="zh-CN" sz="1100" b="1" dirty="0"/>
              <a:t>28.622</a:t>
            </a:r>
            <a:endParaRPr lang="en-US"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the attributes description of the IOCs inherited from Top and Top</a:t>
            </a:r>
            <a:endParaRPr lang="en-US" altLang="zh-CN" sz="1100" dirty="0" smtClean="0"/>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100" b="1" dirty="0"/>
              <a:t>TS 28.552 &amp; 28.554</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28.552 Correction </a:t>
            </a:r>
            <a:r>
              <a:rPr lang="en-US" altLang="zh-CN" sz="1100" dirty="0"/>
              <a:t>of paging measurements</a:t>
            </a:r>
            <a:r>
              <a:rPr lang="en-US" altLang="zh-CN" sz="1100" dirty="0" smtClean="0"/>
              <a:t> </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28.552 Add </a:t>
            </a:r>
            <a:r>
              <a:rPr lang="en-US" altLang="zh-CN" sz="1100" dirty="0"/>
              <a:t>missing paging discard </a:t>
            </a:r>
            <a:r>
              <a:rPr lang="en-US" altLang="zh-CN" sz="1100" dirty="0" smtClean="0"/>
              <a:t>measurements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28.552 Correct </a:t>
            </a:r>
            <a:r>
              <a:rPr lang="en-US" altLang="zh-CN" sz="1100" dirty="0"/>
              <a:t>measurements related to </a:t>
            </a:r>
            <a:r>
              <a:rPr lang="en-US" altLang="zh-CN" sz="1100" dirty="0" err="1"/>
              <a:t>QoS</a:t>
            </a:r>
            <a:r>
              <a:rPr lang="en-US" altLang="zh-CN" sz="1100" dirty="0"/>
              <a:t> Flow release and DRB </a:t>
            </a:r>
            <a:r>
              <a:rPr lang="en-US" altLang="zh-CN" sz="1100" dirty="0" smtClean="0"/>
              <a:t>release</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28.554 Correction </a:t>
            </a:r>
            <a:r>
              <a:rPr lang="en-US" altLang="zh-CN" sz="1100" dirty="0"/>
              <a:t>and alignment of </a:t>
            </a:r>
            <a:r>
              <a:rPr lang="en-US" altLang="zh-CN" sz="1100" dirty="0" err="1"/>
              <a:t>Retainability</a:t>
            </a:r>
            <a:r>
              <a:rPr lang="en-US" altLang="zh-CN" sz="1100" dirty="0"/>
              <a:t> KPIs </a:t>
            </a:r>
            <a:r>
              <a:rPr lang="en-US" altLang="zh-CN" sz="1100" dirty="0" smtClean="0"/>
              <a:t>definitions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28.554 Add </a:t>
            </a:r>
            <a:r>
              <a:rPr lang="en-US" altLang="zh-CN" sz="1100" dirty="0"/>
              <a:t>missing KPI for inter system Handover success rate</a:t>
            </a:r>
            <a:endParaRPr lang="en-US" altLang="zh-CN" sz="1100" dirty="0" smtClean="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smtClean="0"/>
              <a:t>TS </a:t>
            </a:r>
            <a:r>
              <a:rPr lang="en-US" altLang="zh-CN" sz="1100" b="1" dirty="0"/>
              <a:t>32.425</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addition of SINR </a:t>
            </a:r>
            <a:r>
              <a:rPr lang="en-US" altLang="zh-CN" sz="1100" dirty="0" smtClean="0"/>
              <a:t>measurement</a:t>
            </a:r>
            <a:endParaRPr lang="en-US" altLang="zh-CN" sz="1100" b="1" dirty="0">
              <a:solidFill>
                <a:prstClr val="black"/>
              </a:solidFill>
            </a:endParaRPr>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a:t>
            </a:r>
            <a:r>
              <a:rPr lang="zh-CN" altLang="zh-CN" sz="1100" b="1" dirty="0" smtClean="0"/>
              <a:t>5</a:t>
            </a:r>
            <a:r>
              <a:rPr lang="en-US" altLang="zh-CN" sz="1100" b="1" dirty="0" smtClean="0"/>
              <a:t>41</a:t>
            </a:r>
            <a:r>
              <a:rPr lang="zh-CN" altLang="zh-CN" sz="1100" b="1" dirty="0" smtClean="0"/>
              <a:t>:</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Correction of NRM YANG </a:t>
            </a:r>
            <a:r>
              <a:rPr lang="en-US" altLang="zh-CN" sz="1100" dirty="0" smtClean="0"/>
              <a:t>errors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YANG </a:t>
            </a:r>
            <a:r>
              <a:rPr lang="en-US" altLang="zh-CN" sz="1100" dirty="0" smtClean="0"/>
              <a:t>improvements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Move Distributed PCI control IOC from DU to </a:t>
            </a:r>
            <a:r>
              <a:rPr lang="en-US" altLang="zh-CN" sz="1100" dirty="0" smtClean="0"/>
              <a:t>CU</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 </a:t>
            </a:r>
            <a:r>
              <a:rPr lang="en-US" altLang="zh-CN" sz="1100" dirty="0" err="1"/>
              <a:t>serviceProfileId</a:t>
            </a:r>
            <a:r>
              <a:rPr lang="en-US" altLang="zh-CN" sz="1100" dirty="0"/>
              <a:t> and </a:t>
            </a:r>
            <a:r>
              <a:rPr lang="en-US" altLang="zh-CN" sz="1100" dirty="0" err="1"/>
              <a:t>sliceProfileId</a:t>
            </a:r>
            <a:r>
              <a:rPr lang="en-US" altLang="zh-CN" sz="1100" dirty="0"/>
              <a:t> to stage 3 </a:t>
            </a:r>
            <a:r>
              <a:rPr lang="en-US" altLang="zh-CN" sz="1100" dirty="0" err="1" smtClean="0"/>
              <a:t>yaml</a:t>
            </a:r>
            <a:endParaRPr lang="en-US" altLang="zh-CN" sz="1100"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err="1"/>
              <a:t>pLMNInfoList</a:t>
            </a:r>
            <a:r>
              <a:rPr lang="en-US" altLang="zh-CN" sz="1100" dirty="0"/>
              <a:t> faulty attribute </a:t>
            </a:r>
            <a:r>
              <a:rPr lang="en-US" altLang="zh-CN" sz="1100" dirty="0" smtClean="0"/>
              <a:t>definition</a:t>
            </a:r>
          </a:p>
          <a:p>
            <a:pPr marL="893763" lvl="1" indent="-285750" defTabSz="1219170" eaLnBrk="1" fontAlgn="auto" hangingPunct="1">
              <a:spcBef>
                <a:spcPts val="0"/>
              </a:spcBef>
              <a:spcAft>
                <a:spcPts val="0"/>
              </a:spcAft>
              <a:buFont typeface="Wingdings" panose="05000000000000000000" pitchFamily="2" charset="2"/>
              <a:buChar char="Ø"/>
              <a:defRPr/>
            </a:pPr>
            <a:r>
              <a:rPr lang="en-GB" altLang="zh-CN" sz="1100" dirty="0"/>
              <a:t>Fix </a:t>
            </a:r>
            <a:r>
              <a:rPr lang="en-GB" altLang="zh-CN" sz="1100" dirty="0" err="1"/>
              <a:t>OpenAPI</a:t>
            </a:r>
            <a:r>
              <a:rPr lang="en-GB" altLang="zh-CN" sz="1100" dirty="0"/>
              <a:t> compilation errors in </a:t>
            </a:r>
            <a:r>
              <a:rPr lang="en-GB" altLang="zh-CN" sz="1100" dirty="0" smtClean="0"/>
              <a:t>NRM</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Proposal on clarification of </a:t>
            </a:r>
            <a:r>
              <a:rPr lang="en-US" altLang="zh-CN" sz="1100" dirty="0" err="1"/>
              <a:t>ServiceProfile</a:t>
            </a:r>
            <a:r>
              <a:rPr lang="en-US" altLang="zh-CN" sz="1100" dirty="0"/>
              <a:t> </a:t>
            </a:r>
            <a:r>
              <a:rPr lang="en-US" altLang="zh-CN" sz="1100" dirty="0" smtClean="0"/>
              <a:t>representations(6329 email approval)</a:t>
            </a:r>
            <a:endParaRPr lang="en-US"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en-GB" altLang="zh-CN" sz="1100" b="1" dirty="0"/>
              <a:t>TS 32.160&amp;28.622&amp;28.541:</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Update </a:t>
            </a:r>
            <a:r>
              <a:rPr lang="en-US" altLang="zh-CN" sz="1100" dirty="0" err="1"/>
              <a:t>notifyThresholdCrossing</a:t>
            </a:r>
            <a:r>
              <a:rPr lang="en-US" altLang="zh-CN" sz="1100" dirty="0"/>
              <a:t> to be a common </a:t>
            </a:r>
            <a:r>
              <a:rPr lang="en-US" altLang="zh-CN" sz="1100" dirty="0" smtClean="0"/>
              <a:t>notification</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100" b="1" dirty="0"/>
              <a:t>TS 28.622&amp;28.623</a:t>
            </a:r>
            <a:r>
              <a:rPr lang="zh-CN" altLang="zh-CN" sz="1100" b="1" dirty="0"/>
              <a:t>:</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trace target parameter for trace control in stage 3</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5G trace parameter for trace </a:t>
            </a:r>
            <a:r>
              <a:rPr lang="en-US" altLang="zh-CN" sz="1100" dirty="0" smtClean="0"/>
              <a:t>control</a:t>
            </a:r>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a:t>
            </a:r>
            <a:r>
              <a:rPr lang="en-US" altLang="zh-CN" sz="1100" b="1" dirty="0"/>
              <a:t>62</a:t>
            </a:r>
            <a:r>
              <a:rPr lang="zh-CN" altLang="zh-CN" sz="1100" b="1" dirty="0"/>
              <a:t>3:</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and add types in </a:t>
            </a:r>
            <a:r>
              <a:rPr lang="en-US" altLang="zh-CN" sz="1100" dirty="0" err="1"/>
              <a:t>comDefs.yaml</a:t>
            </a:r>
            <a:r>
              <a:rPr lang="en-US" altLang="zh-CN" sz="1100" dirty="0"/>
              <a:t> (</a:t>
            </a:r>
            <a:r>
              <a:rPr lang="en-US" altLang="zh-CN" sz="1100" dirty="0" err="1"/>
              <a:t>OpenAPI</a:t>
            </a:r>
            <a:r>
              <a:rPr lang="en-US" altLang="zh-CN" sz="1100" dirty="0"/>
              <a:t> definition)</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Remove incorrect S-NSSAI definition from YANG SS</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a:t>
            </a:r>
            <a:r>
              <a:rPr lang="en-US" altLang="zh-CN" sz="1100" b="1" dirty="0"/>
              <a:t>313</a:t>
            </a:r>
            <a:r>
              <a:rPr lang="zh-CN" altLang="zh-CN" sz="1100" b="1" dirty="0"/>
              <a:t>:</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Distributed PCI optimization</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 the PCI </a:t>
            </a:r>
            <a:r>
              <a:rPr lang="en-US" altLang="zh-CN" sz="1100" dirty="0" smtClean="0"/>
              <a:t>notifications</a:t>
            </a:r>
          </a:p>
        </p:txBody>
      </p:sp>
      <p:sp>
        <p:nvSpPr>
          <p:cNvPr id="11" name="矩形 10"/>
          <p:cNvSpPr/>
          <p:nvPr/>
        </p:nvSpPr>
        <p:spPr>
          <a:xfrm>
            <a:off x="5866225" y="988506"/>
            <a:ext cx="5737273" cy="5678478"/>
          </a:xfrm>
          <a:prstGeom prst="rect">
            <a:avLst/>
          </a:prstGeom>
        </p:spPr>
        <p:txBody>
          <a:bodyPr wrap="square">
            <a:spAutoFit/>
          </a:bodyPr>
          <a:lstStyle/>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smtClean="0"/>
              <a:t>TS 28.</a:t>
            </a:r>
            <a:r>
              <a:rPr lang="en-US" altLang="zh-CN" sz="1100" b="1" dirty="0" smtClean="0"/>
              <a:t>31</a:t>
            </a:r>
            <a:r>
              <a:rPr lang="zh-CN" altLang="zh-CN" sz="1100" b="1" dirty="0" smtClean="0"/>
              <a:t>0:</a:t>
            </a:r>
            <a:endParaRPr lang="zh-CN" altLang="zh-CN" sz="1100"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Correction on general descriptions of centralized energy saving activation and deactivation</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Corrections on distributed ES solution</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Remove distributed scenario from inter-RAT energy saving use case</a:t>
            </a:r>
            <a:endParaRPr lang="zh-CN" altLang="zh-CN" sz="1100" dirty="0" smtClean="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smtClean="0"/>
              <a:t>TS </a:t>
            </a:r>
            <a:r>
              <a:rPr lang="zh-CN" altLang="zh-CN" sz="1100" b="1" dirty="0"/>
              <a:t>28</a:t>
            </a:r>
            <a:r>
              <a:rPr lang="zh-CN" altLang="zh-CN" sz="1100" b="1" dirty="0" smtClean="0"/>
              <a:t>.</a:t>
            </a:r>
            <a:r>
              <a:rPr lang="en-US" altLang="zh-CN" sz="1100" b="1" dirty="0" smtClean="0"/>
              <a:t>530</a:t>
            </a:r>
            <a:r>
              <a:rPr lang="zh-CN" altLang="zh-CN" sz="1100" b="1" dirty="0" smtClean="0"/>
              <a:t>:</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 the chapter of high level </a:t>
            </a:r>
            <a:r>
              <a:rPr lang="en-US" altLang="zh-CN" sz="1100" dirty="0" smtClean="0"/>
              <a:t>features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100" b="1" dirty="0"/>
              <a:t>TS 28.530 &amp; </a:t>
            </a:r>
            <a:r>
              <a:rPr lang="en-US" altLang="zh-CN" sz="1100" b="1" dirty="0" smtClean="0"/>
              <a:t>28.533</a:t>
            </a:r>
            <a:r>
              <a:rPr lang="zh-CN" altLang="en-US" sz="1100" b="1" dirty="0" smtClean="0"/>
              <a:t>：</a:t>
            </a:r>
            <a:endParaRPr lang="en-US"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28.530 add requirements of closed loop SLS assurance</a:t>
            </a:r>
            <a:endParaRPr lang="zh-CN" altLang="zh-CN" sz="1100" dirty="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28.533 Add example of closed loop SLS assurance</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a:t>
            </a:r>
            <a:r>
              <a:rPr lang="en-US" altLang="zh-CN" sz="1100" b="1" dirty="0" smtClean="0"/>
              <a:t>532</a:t>
            </a:r>
            <a:r>
              <a:rPr lang="zh-CN" altLang="zh-CN" sz="1100" b="1" dirty="0" smtClean="0"/>
              <a:t>:</a:t>
            </a:r>
            <a:endParaRPr lang="en-US"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Extend object creation method with id selection by the </a:t>
            </a:r>
            <a:r>
              <a:rPr lang="en-US" altLang="zh-CN" sz="1100" dirty="0" err="1"/>
              <a:t>MnS</a:t>
            </a:r>
            <a:r>
              <a:rPr lang="en-US" altLang="zh-CN" sz="1100" dirty="0"/>
              <a:t> producer (stage </a:t>
            </a:r>
            <a:r>
              <a:rPr lang="en-US" altLang="zh-CN" sz="1100" dirty="0" smtClean="0"/>
              <a:t>2</a:t>
            </a:r>
            <a:r>
              <a:rPr lang="zh-CN" altLang="en-US" sz="1100" dirty="0" smtClean="0"/>
              <a:t>，</a:t>
            </a:r>
            <a:r>
              <a:rPr lang="en-US" altLang="zh-CN" sz="1100" dirty="0"/>
              <a:t>REST SS, </a:t>
            </a:r>
            <a:r>
              <a:rPr lang="en-US" altLang="zh-CN" sz="1100" dirty="0" err="1"/>
              <a:t>OpenAPI</a:t>
            </a:r>
            <a:r>
              <a:rPr lang="en-US" altLang="zh-CN" sz="1100" dirty="0"/>
              <a:t> definition</a:t>
            </a:r>
            <a:r>
              <a:rPr lang="en-US" altLang="zh-CN" sz="1100" dirty="0" smtClean="0"/>
              <a:t>)</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 Fix inconsistencies in guidelines for integration with ONAP VES</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100" b="1" dirty="0"/>
              <a:t>TS 28.532 &amp; </a:t>
            </a:r>
            <a:r>
              <a:rPr lang="en-US" altLang="zh-CN" sz="1100" b="1" dirty="0" smtClean="0"/>
              <a:t>32.158</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28.532 </a:t>
            </a:r>
            <a:r>
              <a:rPr lang="en-US" altLang="zh-CN" sz="1100" dirty="0" smtClean="0"/>
              <a:t>Correct </a:t>
            </a:r>
            <a:r>
              <a:rPr lang="en-US" altLang="zh-CN" sz="1100" dirty="0"/>
              <a:t>small errors in the Fault </a:t>
            </a:r>
            <a:r>
              <a:rPr lang="en-US" altLang="zh-CN" sz="1100" dirty="0" err="1" smtClean="0"/>
              <a:t>MnS</a:t>
            </a:r>
            <a:endParaRPr lang="en-US" altLang="zh-CN" sz="1100" dirty="0" smtClean="0"/>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28.532 </a:t>
            </a:r>
            <a:r>
              <a:rPr lang="en-US" altLang="zh-CN" sz="1100" dirty="0" smtClean="0"/>
              <a:t>Align </a:t>
            </a:r>
            <a:r>
              <a:rPr lang="en-US" altLang="zh-CN" sz="1100" dirty="0" err="1"/>
              <a:t>ProvMnS</a:t>
            </a:r>
            <a:r>
              <a:rPr lang="en-US" altLang="zh-CN" sz="1100" dirty="0"/>
              <a:t> data type names to </a:t>
            </a:r>
            <a:r>
              <a:rPr lang="en-US" altLang="zh-CN" sz="1100" dirty="0" err="1"/>
              <a:t>UpperCamel</a:t>
            </a:r>
            <a:r>
              <a:rPr lang="en-US" altLang="zh-CN" sz="1100" dirty="0"/>
              <a:t> (REST SS, </a:t>
            </a:r>
            <a:r>
              <a:rPr lang="en-US" altLang="zh-CN" sz="1100" dirty="0" err="1"/>
              <a:t>OpenAPI</a:t>
            </a:r>
            <a:r>
              <a:rPr lang="en-US" altLang="zh-CN" sz="1100" dirty="0"/>
              <a:t> definition</a:t>
            </a:r>
            <a:r>
              <a:rPr lang="en-US" altLang="zh-CN" sz="1100" dirty="0" smtClean="0"/>
              <a:t>)</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32.158 Correct REST SS specification template</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28.535 &amp; 28.536:</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description of Communication service assurance </a:t>
            </a:r>
            <a:r>
              <a:rPr lang="en-US" altLang="zh-CN" sz="1100" dirty="0" smtClean="0"/>
              <a:t>service</a:t>
            </a:r>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28.535:</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 lifecycle management of control </a:t>
            </a:r>
            <a:r>
              <a:rPr lang="en-US" altLang="zh-CN" sz="1100" dirty="0" smtClean="0"/>
              <a:t>loops</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Update open control loops</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28.536:</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Implement Assurance Closed Loop model </a:t>
            </a:r>
            <a:r>
              <a:rPr lang="en-US" altLang="zh-CN" sz="1100" dirty="0" smtClean="0"/>
              <a:t>changes (email approval)</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Add Annex on state management</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zh-CN" altLang="zh-CN" sz="1100" b="1" dirty="0"/>
              <a:t>TS 32.</a:t>
            </a:r>
            <a:r>
              <a:rPr lang="zh-CN" altLang="zh-CN" sz="1100" b="1" dirty="0" smtClean="0"/>
              <a:t>103</a:t>
            </a:r>
            <a:r>
              <a:rPr lang="en-US" altLang="zh-CN" sz="1100" b="1" dirty="0" smtClean="0"/>
              <a:t>:</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Correction of reference list and adding references in the document</a:t>
            </a:r>
            <a:endParaRPr lang="zh-CN" altLang="zh-CN" sz="1100" dirty="0"/>
          </a:p>
          <a:p>
            <a:pPr marL="285750" indent="-285750" defTabSz="1219170" eaLnBrk="1" fontAlgn="auto" hangingPunct="1">
              <a:spcBef>
                <a:spcPts val="0"/>
              </a:spcBef>
              <a:spcAft>
                <a:spcPts val="0"/>
              </a:spcAft>
              <a:buFont typeface="Wingdings" panose="05000000000000000000" pitchFamily="2" charset="2"/>
              <a:buChar char="Ø"/>
              <a:defRPr/>
            </a:pPr>
            <a:r>
              <a:rPr lang="en-GB" altLang="zh-CN" sz="1100" b="1" dirty="0" smtClean="0"/>
              <a:t>TS 28.550&amp;28.532:</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smtClean="0"/>
              <a:t>28.550 Update attribute </a:t>
            </a:r>
            <a:r>
              <a:rPr lang="en-US" altLang="zh-CN" sz="1100" dirty="0" err="1" smtClean="0"/>
              <a:t>measType</a:t>
            </a:r>
            <a:r>
              <a:rPr lang="en-US" altLang="zh-CN" sz="1100" dirty="0" smtClean="0"/>
              <a:t> used in Annex C</a:t>
            </a:r>
          </a:p>
          <a:p>
            <a:pPr marL="893763" lvl="1" indent="-285750" defTabSz="1219170" eaLnBrk="1" fontAlgn="auto" hangingPunct="1">
              <a:spcBef>
                <a:spcPts val="0"/>
              </a:spcBef>
              <a:spcAft>
                <a:spcPts val="0"/>
              </a:spcAft>
              <a:buFont typeface="Wingdings" panose="05000000000000000000" pitchFamily="2" charset="2"/>
              <a:buChar char="Ø"/>
              <a:defRPr/>
            </a:pPr>
            <a:r>
              <a:rPr lang="en-US" altLang="zh-CN" sz="1100" dirty="0"/>
              <a:t>28.532 Update generic streaming </a:t>
            </a:r>
            <a:r>
              <a:rPr lang="en-US" altLang="zh-CN" sz="1100" dirty="0" err="1"/>
              <a:t>MnS</a:t>
            </a:r>
            <a:endParaRPr lang="zh-CN" altLang="zh-CN" sz="1100" b="1" dirty="0" smtClean="0"/>
          </a:p>
          <a:p>
            <a:pPr marL="893763" lvl="1" indent="-285750" defTabSz="1219170" eaLnBrk="1" fontAlgn="auto" hangingPunct="1">
              <a:spcBef>
                <a:spcPts val="0"/>
              </a:spcBef>
              <a:spcAft>
                <a:spcPts val="0"/>
              </a:spcAft>
              <a:buFont typeface="Wingdings" panose="05000000000000000000" pitchFamily="2" charset="2"/>
              <a:buChar char="Ø"/>
              <a:defRPr/>
            </a:pPr>
            <a:endParaRPr lang="en-US" altLang="zh-CN" sz="1100" dirty="0"/>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2869158"/>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457572217"/>
              </p:ext>
            </p:extLst>
          </p:nvPr>
        </p:nvGraphicFramePr>
        <p:xfrm>
          <a:off x="205572" y="788492"/>
          <a:ext cx="11681825" cy="2019446"/>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algn="ctr">
                        <a:spcAft>
                          <a:spcPts val="0"/>
                        </a:spcAft>
                      </a:pPr>
                      <a:r>
                        <a:rPr lang="en-US" altLang="zh-CN" sz="1200" dirty="0" smtClean="0">
                          <a:solidFill>
                            <a:srgbClr val="000000"/>
                          </a:solidFill>
                          <a:effectLst/>
                          <a:latin typeface="Arial" panose="020B0604020202020204" pitchFamily="34" charset="0"/>
                          <a:ea typeface="宋体" panose="02010600030101010101" pitchFamily="2" charset="-122"/>
                        </a:rPr>
                        <a:t>ANL</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900">
                          <a:solidFill>
                            <a:srgbClr val="000000"/>
                          </a:solidFill>
                          <a:effectLst/>
                          <a:latin typeface="Arial" panose="020B0604020202020204" pitchFamily="34" charset="0"/>
                          <a:ea typeface="宋体" panose="02010600030101010101" pitchFamily="2" charset="-122"/>
                        </a:rPr>
                        <a:t>Autonomous network levels</a:t>
                      </a:r>
                      <a:endParaRPr lang="zh-CN" sz="120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%-&gt;5%-&gt;30%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TS 28.100</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smtClean="0">
                          <a:solidFill>
                            <a:schemeClr val="dk1"/>
                          </a:solidFill>
                          <a:effectLst/>
                          <a:latin typeface="Arial" panose="020B0604020202020204" pitchFamily="34" charset="0"/>
                          <a:ea typeface="+mn-ea"/>
                          <a:cs typeface="+mn-cs"/>
                        </a:rPr>
                        <a:t>SP-200464</a:t>
                      </a:r>
                      <a:endParaRPr lang="en-US" sz="1050" kern="120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(Jun. 2021)</a:t>
                      </a:r>
                      <a:endParaRPr lang="sv-SE" altLang="zh-CN"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CMCC</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SA2/RAN3/ZSM</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Autonomous network</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dirty="0" smtClean="0">
                          <a:solidFill>
                            <a:srgbClr val="000000"/>
                          </a:solidFill>
                          <a:effectLst/>
                          <a:latin typeface="Arial" panose="020B0604020202020204" pitchFamily="34" charset="0"/>
                          <a:ea typeface="宋体" panose="02010600030101010101" pitchFamily="2" charset="-122"/>
                        </a:rPr>
                        <a:t>IDMS_MN</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900">
                          <a:solidFill>
                            <a:srgbClr val="000000"/>
                          </a:solidFill>
                          <a:effectLst/>
                          <a:latin typeface="Arial" panose="020B0604020202020204" pitchFamily="34" charset="0"/>
                          <a:ea typeface="宋体" panose="02010600030101010101" pitchFamily="2" charset="-122"/>
                        </a:rPr>
                        <a:t>Intent driven management service for mobile networks</a:t>
                      </a:r>
                      <a:endParaRPr lang="zh-CN" sz="120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%-&gt;55%-&gt;65%</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TR28.812/TS 28.312</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SP-180899</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(Sep. 2021)</a:t>
                      </a:r>
                      <a:endParaRPr lang="sv-SE" altLang="zh-CN"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Huawei</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SA2/RAN3/ZSM</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Intent</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dirty="0" smtClean="0">
                          <a:solidFill>
                            <a:srgbClr val="000000"/>
                          </a:solidFill>
                          <a:effectLst/>
                          <a:latin typeface="Arial" panose="020B0604020202020204" pitchFamily="34" charset="0"/>
                          <a:ea typeface="宋体" panose="02010600030101010101" pitchFamily="2" charset="-122"/>
                        </a:rPr>
                        <a:t>NPM</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900">
                          <a:solidFill>
                            <a:srgbClr val="000000"/>
                          </a:solidFill>
                          <a:effectLst/>
                          <a:latin typeface="Arial" panose="020B0604020202020204" pitchFamily="34" charset="0"/>
                          <a:ea typeface="宋体" panose="02010600030101010101" pitchFamily="2" charset="-122"/>
                        </a:rPr>
                        <a:t>Network policy management for 5G mobile networks based on NFV scenarios</a:t>
                      </a:r>
                      <a:endParaRPr lang="zh-CN" sz="120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%-&gt;55%-&gt;60%</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TS 28.555/28.556</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SP-191211</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(Jun. 2021)</a:t>
                      </a:r>
                      <a:endParaRPr lang="sv-SE" sz="1050" kern="1200" dirty="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CMCC</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SA2/RAN2/RAN3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Policy</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Aft>
                          <a:spcPts val="0"/>
                        </a:spcAft>
                      </a:pPr>
                      <a:r>
                        <a:rPr lang="en-US" altLang="zh-CN" sz="1200" kern="1200" dirty="0" err="1" smtClean="0">
                          <a:solidFill>
                            <a:srgbClr val="000000"/>
                          </a:solidFill>
                          <a:effectLst/>
                          <a:latin typeface="Arial" panose="020B0604020202020204" pitchFamily="34" charset="0"/>
                          <a:ea typeface="宋体" panose="02010600030101010101" pitchFamily="2" charset="-122"/>
                          <a:cs typeface="+mn-cs"/>
                        </a:rPr>
                        <a:t>eCOSLA</a:t>
                      </a:r>
                      <a:endParaRPr lang="en-US" altLang="zh-CN" sz="1200" kern="1200" dirty="0">
                        <a:solidFill>
                          <a:srgbClr val="000000"/>
                        </a:solidFill>
                        <a:effectLst/>
                        <a:latin typeface="Arial" panose="020B0604020202020204" pitchFamily="34" charset="0"/>
                        <a:ea typeface="宋体" panose="02010600030101010101" pitchFamily="2" charset="-122"/>
                        <a:cs typeface="+mn-cs"/>
                      </a:endParaRPr>
                    </a:p>
                  </a:txBody>
                  <a:tcPr marL="9525" marR="9525" marT="9525" marB="9525">
                    <a:solidFill>
                      <a:schemeClr val="tx2">
                        <a:lumMod val="20000"/>
                        <a:lumOff val="80000"/>
                      </a:schemeClr>
                    </a:solidFill>
                  </a:tcPr>
                </a:tc>
                <a:tc>
                  <a:txBody>
                    <a:bodyPr/>
                    <a:lstStyle/>
                    <a:p>
                      <a:pPr algn="l">
                        <a:spcAft>
                          <a:spcPts val="0"/>
                        </a:spcAft>
                      </a:pPr>
                      <a:r>
                        <a:rPr lang="en-GB" sz="900" dirty="0">
                          <a:solidFill>
                            <a:srgbClr val="000000"/>
                          </a:solidFill>
                          <a:effectLst/>
                          <a:latin typeface="Arial" panose="020B0604020202020204" pitchFamily="34" charset="0"/>
                          <a:ea typeface="宋体" panose="02010600030101010101" pitchFamily="2" charset="-122"/>
                        </a:rPr>
                        <a:t>Enhanced Closed loop SLS Assurance</a:t>
                      </a:r>
                      <a:endParaRPr lang="zh-CN" sz="1200" dirty="0">
                        <a:effectLst/>
                        <a:latin typeface="Times New Roman" panose="02020603050405020304" pitchFamily="18"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%-&gt;5%-&gt;10%</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dk1"/>
                          </a:solidFill>
                          <a:effectLst/>
                          <a:latin typeface="Arial" panose="020B0604020202020204" pitchFamily="34" charset="0"/>
                          <a:ea typeface="+mn-ea"/>
                          <a:cs typeface="+mn-cs"/>
                        </a:rPr>
                        <a:t>TS28.535/28.536/28.533/28.541/28.546/28.552/28.553</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dk1"/>
                          </a:solidFill>
                          <a:effectLst/>
                          <a:latin typeface="Arial" panose="020B0604020202020204" pitchFamily="34" charset="0"/>
                          <a:ea typeface="+mn-ea"/>
                          <a:cs typeface="+mn-cs"/>
                        </a:rPr>
                        <a:t>SP-200196</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SA#90 (Dec. 2020)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rgbClr val="0000FF"/>
                          </a:solidFill>
                          <a:effectLst/>
                          <a:latin typeface="Arial" panose="020B0604020202020204" pitchFamily="34" charset="0"/>
                          <a:ea typeface="+mn-ea"/>
                          <a:cs typeface="Arial" panose="020B0604020202020204" pitchFamily="34" charset="0"/>
                        </a:rPr>
                        <a:t>-&gt;SA#93 (Sep. 2021)</a:t>
                      </a:r>
                      <a:endParaRPr lang="sv-SE" altLang="zh-CN" sz="1050" kern="1200" dirty="0">
                        <a:solidFill>
                          <a:srgbClr val="0000FF"/>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mn-cs"/>
                        </a:rPr>
                        <a:t>Ericsson</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ZSM/SA2/RAN3</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mn-cs"/>
                        </a:rPr>
                        <a:t>Close loop interaction</a:t>
                      </a:r>
                      <a:endParaRPr lang="sv-SE"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endParaRPr lang="sv-SE" sz="3200" kern="0" dirty="0"/>
          </a:p>
        </p:txBody>
      </p:sp>
      <p:sp>
        <p:nvSpPr>
          <p:cNvPr id="7" name="矩形 6"/>
          <p:cNvSpPr/>
          <p:nvPr/>
        </p:nvSpPr>
        <p:spPr>
          <a:xfrm>
            <a:off x="6274192" y="3161546"/>
            <a:ext cx="5519420" cy="3046988"/>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NPM: </a:t>
            </a:r>
            <a:r>
              <a:rPr lang="en-US" altLang="zh-CN" sz="1200" dirty="0" smtClean="0">
                <a:solidFill>
                  <a:prstClr val="black"/>
                </a:solidFill>
                <a:latin typeface="Calibri" pitchFamily="34" charset="0"/>
                <a:cs typeface="Arial" charset="0"/>
              </a:rPr>
              <a:t>The following topics are discussed and agreed in the meeting.</a:t>
            </a:r>
            <a:endParaRPr lang="en-GB" altLang="zh-CN" sz="1200" dirty="0" smtClean="0">
              <a:solidFill>
                <a:prstClr val="black"/>
              </a:solidFill>
              <a:latin typeface="Calibri" pitchFamily="34" charset="0"/>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28.555 add </a:t>
            </a:r>
            <a:r>
              <a:rPr lang="en-US" altLang="zh-CN" sz="1200" dirty="0">
                <a:solidFill>
                  <a:prstClr val="black"/>
                </a:solidFill>
                <a:latin typeface="Calibri" pitchFamily="34" charset="0"/>
                <a:cs typeface="Arial" charset="0"/>
              </a:rPr>
              <a:t>specification level use </a:t>
            </a:r>
            <a:r>
              <a:rPr lang="en-US" altLang="zh-CN" sz="1200" dirty="0" smtClean="0">
                <a:solidFill>
                  <a:prstClr val="black"/>
                </a:solidFill>
                <a:latin typeface="Calibri" pitchFamily="34" charset="0"/>
                <a:cs typeface="Arial" charset="0"/>
              </a:rPr>
              <a:t>cases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28.556 Add skeleton and </a:t>
            </a:r>
            <a:r>
              <a:rPr lang="en-US" altLang="zh-CN" sz="1200" dirty="0" smtClean="0">
                <a:solidFill>
                  <a:prstClr val="black"/>
                </a:solidFill>
                <a:latin typeface="Calibri" pitchFamily="34" charset="0"/>
                <a:cs typeface="Arial" charset="0"/>
              </a:rPr>
              <a:t>scope</a:t>
            </a:r>
            <a:endParaRPr lang="en-US" altLang="zh-CN" sz="1200" dirty="0"/>
          </a:p>
          <a:p>
            <a:r>
              <a:rPr lang="en-US" altLang="zh-CN" sz="1200" b="1" dirty="0" err="1" smtClean="0">
                <a:solidFill>
                  <a:prstClr val="black"/>
                </a:solidFill>
                <a:latin typeface="Calibri" pitchFamily="34" charset="0"/>
                <a:cs typeface="Arial" charset="0"/>
              </a:rPr>
              <a:t>eCOSLA</a:t>
            </a:r>
            <a:r>
              <a:rPr lang="en-US" altLang="zh-CN" sz="1200" b="1" dirty="0" smtClean="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a:t>
            </a:r>
            <a:r>
              <a:rPr lang="en-US" altLang="zh-CN" sz="1200" dirty="0" smtClean="0">
                <a:solidFill>
                  <a:prstClr val="black"/>
                </a:solidFill>
                <a:latin typeface="Calibri" pitchFamily="34" charset="0"/>
                <a:cs typeface="Arial" charset="0"/>
              </a:rPr>
              <a:t>CR topics </a:t>
            </a:r>
            <a:r>
              <a:rPr lang="en-US" altLang="zh-CN" sz="1200" dirty="0">
                <a:solidFill>
                  <a:prstClr val="black"/>
                </a:solidFill>
                <a:latin typeface="Calibri" pitchFamily="34" charset="0"/>
                <a:cs typeface="Arial" charset="0"/>
              </a:rPr>
              <a:t>are </a:t>
            </a:r>
            <a:r>
              <a:rPr lang="en-US" altLang="zh-CN" sz="1200" dirty="0" smtClean="0">
                <a:solidFill>
                  <a:prstClr val="black"/>
                </a:solidFill>
                <a:latin typeface="Calibri" pitchFamily="34" charset="0"/>
                <a:cs typeface="Arial" charset="0"/>
              </a:rPr>
              <a:t>discussed and agreed.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 </a:t>
            </a:r>
            <a:r>
              <a:rPr lang="en-US" altLang="zh-CN" sz="1200" dirty="0">
                <a:solidFill>
                  <a:prstClr val="black"/>
                </a:solidFill>
                <a:latin typeface="Calibri" pitchFamily="34" charset="0"/>
                <a:cs typeface="Arial" charset="0"/>
              </a:rPr>
              <a:t>concept of closed control loop governing and </a:t>
            </a:r>
            <a:r>
              <a:rPr lang="en-US" altLang="zh-CN" sz="1200" dirty="0" smtClean="0">
                <a:solidFill>
                  <a:prstClr val="black"/>
                </a:solidFill>
                <a:latin typeface="Calibri" pitchFamily="34" charset="0"/>
                <a:cs typeface="Arial" charset="0"/>
              </a:rPr>
              <a:t>monitoring</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of network resource usage and performance prediction assisted SLS communication service </a:t>
            </a:r>
            <a:r>
              <a:rPr lang="en-US" altLang="zh-CN" sz="1200" dirty="0" smtClean="0">
                <a:solidFill>
                  <a:prstClr val="black"/>
                </a:solidFill>
                <a:latin typeface="Calibri" pitchFamily="34" charset="0"/>
                <a:cs typeface="Arial" charset="0"/>
              </a:rPr>
              <a:t>Assurance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for limiting actions of an assurance </a:t>
            </a:r>
            <a:r>
              <a:rPr lang="en-US" altLang="zh-CN" sz="1200" dirty="0" smtClean="0">
                <a:solidFill>
                  <a:prstClr val="black"/>
                </a:solidFill>
                <a:latin typeface="Calibri" pitchFamily="34" charset="0"/>
                <a:cs typeface="Arial" charset="0"/>
              </a:rPr>
              <a:t>loop</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of network resource usage and performance prediction assisted SLS communication service </a:t>
            </a:r>
            <a:r>
              <a:rPr lang="en-US" altLang="zh-CN" sz="1200" dirty="0" smtClean="0">
                <a:solidFill>
                  <a:prstClr val="black"/>
                </a:solidFill>
                <a:latin typeface="Calibri" pitchFamily="34" charset="0"/>
                <a:cs typeface="Arial" charset="0"/>
              </a:rPr>
              <a:t>Assurance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for limiting actions of an assurance </a:t>
            </a:r>
            <a:r>
              <a:rPr lang="en-US" altLang="zh-CN" sz="1200" dirty="0" smtClean="0">
                <a:solidFill>
                  <a:prstClr val="black"/>
                </a:solidFill>
                <a:latin typeface="Calibri" pitchFamily="34" charset="0"/>
                <a:cs typeface="Arial" charset="0"/>
              </a:rPr>
              <a:t>loop</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for triggering assurance loop state change</a:t>
            </a: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2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dirty="0">
                <a:solidFill>
                  <a:prstClr val="black"/>
                </a:solidFill>
                <a:latin typeface="Calibri" pitchFamily="34" charset="0"/>
                <a:cs typeface="Arial" charset="0"/>
              </a:rPr>
              <a:t>The following </a:t>
            </a:r>
            <a:r>
              <a:rPr lang="en-US" altLang="zh-CN" sz="1200" dirty="0" smtClean="0">
                <a:solidFill>
                  <a:prstClr val="black"/>
                </a:solidFill>
                <a:latin typeface="Calibri" pitchFamily="34" charset="0"/>
                <a:cs typeface="Arial" charset="0"/>
              </a:rPr>
              <a:t>topics </a:t>
            </a:r>
            <a:r>
              <a:rPr lang="en-US" altLang="zh-CN" sz="1200" dirty="0">
                <a:solidFill>
                  <a:prstClr val="black"/>
                </a:solidFill>
                <a:latin typeface="Calibri" pitchFamily="34" charset="0"/>
                <a:cs typeface="Arial" charset="0"/>
              </a:rPr>
              <a:t>are </a:t>
            </a:r>
            <a:r>
              <a:rPr lang="en-US" altLang="zh-CN" sz="1200" dirty="0" smtClean="0">
                <a:solidFill>
                  <a:prstClr val="black"/>
                </a:solidFill>
                <a:latin typeface="Calibri" pitchFamily="34" charset="0"/>
                <a:cs typeface="Arial" charset="0"/>
              </a:rPr>
              <a:t>agreed as input to </a:t>
            </a:r>
            <a:r>
              <a:rPr lang="en-US" altLang="zh-CN" sz="1200" dirty="0" err="1" smtClean="0">
                <a:solidFill>
                  <a:prstClr val="black"/>
                </a:solidFill>
                <a:latin typeface="Calibri" pitchFamily="34" charset="0"/>
                <a:cs typeface="Arial" charset="0"/>
              </a:rPr>
              <a:t>draftCR</a:t>
            </a:r>
            <a:r>
              <a:rPr lang="en-US" altLang="zh-CN" sz="1200" dirty="0" smtClean="0">
                <a:solidFill>
                  <a:prstClr val="black"/>
                </a:solidFill>
                <a:latin typeface="Calibri" pitchFamily="34" charset="0"/>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28.535 Coordination between control </a:t>
            </a:r>
            <a:r>
              <a:rPr lang="en-US" altLang="zh-CN" sz="1200" dirty="0" smtClean="0">
                <a:solidFill>
                  <a:prstClr val="black"/>
                </a:solidFill>
                <a:latin typeface="Calibri" pitchFamily="34" charset="0"/>
                <a:cs typeface="Arial" charset="0"/>
              </a:rPr>
              <a:t>loops (6326 email approval)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 </a:t>
            </a:r>
            <a:r>
              <a:rPr lang="en-US" altLang="zh-CN" sz="1200" dirty="0">
                <a:solidFill>
                  <a:prstClr val="black"/>
                </a:solidFill>
                <a:latin typeface="Calibri" pitchFamily="34" charset="0"/>
                <a:cs typeface="Arial" charset="0"/>
              </a:rPr>
              <a:t>use case and </a:t>
            </a:r>
            <a:r>
              <a:rPr lang="en-US" altLang="zh-CN" sz="1200" dirty="0" err="1">
                <a:solidFill>
                  <a:prstClr val="black"/>
                </a:solidFill>
                <a:latin typeface="Calibri" pitchFamily="34" charset="0"/>
                <a:cs typeface="Arial" charset="0"/>
              </a:rPr>
              <a:t>req</a:t>
            </a:r>
            <a:r>
              <a:rPr lang="en-US" altLang="zh-CN" sz="1200" dirty="0">
                <a:solidFill>
                  <a:prstClr val="black"/>
                </a:solidFill>
                <a:latin typeface="Calibri" pitchFamily="34" charset="0"/>
                <a:cs typeface="Arial" charset="0"/>
              </a:rPr>
              <a:t> for CL execution </a:t>
            </a:r>
            <a:r>
              <a:rPr lang="en-US" altLang="zh-CN" sz="1200" dirty="0" smtClean="0">
                <a:solidFill>
                  <a:prstClr val="black"/>
                </a:solidFill>
                <a:latin typeface="Calibri" pitchFamily="34" charset="0"/>
                <a:cs typeface="Arial" charset="0"/>
              </a:rPr>
              <a:t>supervision(6366 email approval)</a:t>
            </a:r>
            <a:endParaRPr lang="en-US" altLang="zh-CN" sz="1200" dirty="0">
              <a:solidFill>
                <a:prstClr val="black"/>
              </a:solidFill>
              <a:latin typeface="Calibri" pitchFamily="34" charset="0"/>
              <a:cs typeface="Arial" charset="0"/>
            </a:endParaRPr>
          </a:p>
        </p:txBody>
      </p:sp>
      <p:sp>
        <p:nvSpPr>
          <p:cNvPr id="8" name="矩形 7"/>
          <p:cNvSpPr/>
          <p:nvPr/>
        </p:nvSpPr>
        <p:spPr>
          <a:xfrm>
            <a:off x="205572" y="3149311"/>
            <a:ext cx="5707548" cy="3077766"/>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ANL: </a:t>
            </a:r>
            <a:r>
              <a:rPr lang="en-US" altLang="zh-CN" sz="1200" dirty="0">
                <a:solidFill>
                  <a:prstClr val="black"/>
                </a:solidFill>
                <a:latin typeface="Calibri" pitchFamily="34" charset="0"/>
                <a:cs typeface="Arial" charset="0"/>
              </a:rPr>
              <a:t>The following topics for normative phase are discussed and agreed in the meeting.</a:t>
            </a:r>
            <a:endParaRPr lang="en-GB" altLang="zh-CN" sz="12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concept of autonomous network and autonomous network </a:t>
            </a:r>
            <a:r>
              <a:rPr lang="en-US" altLang="zh-CN" sz="1200" dirty="0" smtClean="0">
                <a:solidFill>
                  <a:prstClr val="black"/>
                </a:solidFill>
                <a:latin typeface="Calibri" pitchFamily="34" charset="0"/>
                <a:cs typeface="Arial" charset="0"/>
              </a:rPr>
              <a:t>level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and requirements for coverage </a:t>
            </a:r>
            <a:r>
              <a:rPr lang="en-US" altLang="zh-CN" sz="1200" dirty="0" smtClean="0">
                <a:solidFill>
                  <a:prstClr val="black"/>
                </a:solidFill>
                <a:latin typeface="Calibri" pitchFamily="34" charset="0"/>
                <a:cs typeface="Arial" charset="0"/>
              </a:rPr>
              <a:t>optimization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 Introduction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 Add definition for network and service management scenario </a:t>
            </a:r>
            <a:r>
              <a:rPr lang="en-US" altLang="zh-CN" sz="1200" dirty="0" smtClean="0">
                <a:solidFill>
                  <a:prstClr val="black"/>
                </a:solidFill>
                <a:latin typeface="Calibri" pitchFamily="34" charset="0"/>
                <a:cs typeface="Arial" charset="0"/>
              </a:rPr>
              <a:t>types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dimensions for evaluating autonomous network </a:t>
            </a:r>
            <a:r>
              <a:rPr lang="en-US" altLang="zh-CN" sz="1200" dirty="0" smtClean="0">
                <a:solidFill>
                  <a:prstClr val="black"/>
                </a:solidFill>
                <a:latin typeface="Calibri" pitchFamily="34" charset="0"/>
                <a:cs typeface="Arial" charset="0"/>
              </a:rPr>
              <a:t>levels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framework approach for evaluating autonomous network </a:t>
            </a:r>
            <a:r>
              <a:rPr lang="en-US" altLang="zh-CN" sz="1200" dirty="0" smtClean="0">
                <a:solidFill>
                  <a:prstClr val="black"/>
                </a:solidFill>
                <a:latin typeface="Calibri" pitchFamily="34" charset="0"/>
                <a:cs typeface="Arial" charset="0"/>
              </a:rPr>
              <a:t>levels</a:t>
            </a:r>
          </a:p>
          <a:p>
            <a:pPr marL="171450" indent="-171450" defTabSz="1219170" eaLnBrk="1" fontAlgn="auto" hangingPunct="1">
              <a:spcBef>
                <a:spcPts val="0"/>
              </a:spcBef>
              <a:spcAft>
                <a:spcPts val="0"/>
              </a:spcAft>
              <a:buFont typeface="Wingdings" panose="05000000000000000000" pitchFamily="2" charset="2"/>
              <a:buChar char="Ø"/>
              <a:defRPr/>
            </a:pPr>
            <a:r>
              <a:rPr lang="nn-NO" altLang="zh-CN" sz="1200" dirty="0">
                <a:solidFill>
                  <a:prstClr val="black"/>
                </a:solidFill>
                <a:latin typeface="Calibri" pitchFamily="34" charset="0"/>
                <a:cs typeface="Arial" charset="0"/>
              </a:rPr>
              <a:t>Update skeleton for clause 5</a:t>
            </a:r>
            <a:endParaRPr lang="en-US" altLang="zh-CN" sz="1200" dirty="0">
              <a:solidFill>
                <a:prstClr val="black"/>
              </a:solidFill>
              <a:latin typeface="Calibri" pitchFamily="34" charset="0"/>
              <a:cs typeface="Arial" charset="0"/>
            </a:endParaRPr>
          </a:p>
          <a:p>
            <a:pPr lvl="1">
              <a:buFont typeface="Wingdings" panose="05000000000000000000" pitchFamily="2" charset="2"/>
              <a:buChar char="Ø"/>
            </a:pPr>
            <a:endParaRPr lang="en-US" altLang="zh-CN" sz="1400" dirty="0">
              <a:latin typeface="+mn-lt"/>
            </a:endParaRPr>
          </a:p>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IDMS_MN</a:t>
            </a:r>
            <a:r>
              <a:rPr lang="en-US" altLang="zh-CN" sz="1200" b="1" dirty="0">
                <a:solidFill>
                  <a:prstClr val="black"/>
                </a:solidFill>
                <a:latin typeface="Calibri" pitchFamily="34" charset="0"/>
                <a:cs typeface="Arial" charset="0"/>
              </a:rPr>
              <a:t>: </a:t>
            </a:r>
            <a:r>
              <a:rPr lang="en-US" altLang="zh-CN" sz="1200" dirty="0">
                <a:solidFill>
                  <a:prstClr val="black"/>
                </a:solidFill>
                <a:latin typeface="Calibri" pitchFamily="34" charset="0"/>
                <a:cs typeface="Arial" charset="0"/>
              </a:rPr>
              <a:t>The following topics for normative work are discussed and agreed in the meeting.</a:t>
            </a:r>
            <a:endParaRPr lang="en-GB" altLang="zh-CN" sz="12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Update Clause 4.1.3 Intent categorizes based on management scenario </a:t>
            </a:r>
            <a:r>
              <a:rPr lang="en-US" altLang="zh-CN" sz="1200" dirty="0" smtClean="0">
                <a:solidFill>
                  <a:prstClr val="black"/>
                </a:solidFill>
                <a:latin typeface="Calibri" pitchFamily="34" charset="0"/>
                <a:cs typeface="Arial" charset="0"/>
              </a:rPr>
              <a:t>types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Update Clause 4.1.1 </a:t>
            </a:r>
            <a:r>
              <a:rPr lang="en-US" altLang="zh-CN" sz="1200" dirty="0" smtClean="0">
                <a:solidFill>
                  <a:prstClr val="black"/>
                </a:solidFill>
                <a:latin typeface="Calibri" pitchFamily="34" charset="0"/>
                <a:cs typeface="Arial" charset="0"/>
              </a:rPr>
              <a:t>Introduction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relation of intent driven management and policy driven management</a:t>
            </a:r>
            <a:r>
              <a:rPr lang="en-US" altLang="zh-CN" sz="1200" dirty="0" smtClean="0">
                <a:solidFill>
                  <a:prstClr val="black"/>
                </a:solidFill>
                <a:latin typeface="Calibri" pitchFamily="34" charset="0"/>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Add use case and requirements for coverage optimization, RAN UE </a:t>
            </a:r>
            <a:r>
              <a:rPr lang="en-US" altLang="zh-CN" sz="1200" dirty="0" err="1">
                <a:solidFill>
                  <a:prstClr val="black"/>
                </a:solidFill>
                <a:latin typeface="Calibri" pitchFamily="34" charset="0"/>
                <a:cs typeface="Arial" charset="0"/>
              </a:rPr>
              <a:t>throughut</a:t>
            </a:r>
            <a:r>
              <a:rPr lang="en-US" altLang="zh-CN" sz="1200" dirty="0">
                <a:solidFill>
                  <a:prstClr val="black"/>
                </a:solidFill>
                <a:latin typeface="Calibri" pitchFamily="34" charset="0"/>
                <a:cs typeface="Arial" charset="0"/>
              </a:rPr>
              <a:t> optimization, radio network deployment</a:t>
            </a:r>
          </a:p>
        </p:txBody>
      </p:sp>
    </p:spTree>
    <p:extLst>
      <p:ext uri="{BB962C8B-B14F-4D97-AF65-F5344CB8AC3E}">
        <p14:creationId xmlns:p14="http://schemas.microsoft.com/office/powerpoint/2010/main" val="3008247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149426</TotalTime>
  <Words>2718</Words>
  <Application>Microsoft Office PowerPoint</Application>
  <PresentationFormat>宽屏</PresentationFormat>
  <Paragraphs>652</Paragraphs>
  <Slides>18</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MS Mincho</vt:lpstr>
      <vt:lpstr>宋体</vt:lpstr>
      <vt:lpstr>宋体</vt:lpstr>
      <vt:lpstr>微软雅黑</vt:lpstr>
      <vt:lpstr>Arial</vt:lpstr>
      <vt:lpstr>Calibri</vt:lpstr>
      <vt:lpstr>Times New Roman</vt:lpstr>
      <vt:lpstr>Wingdings</vt:lpstr>
      <vt:lpstr>Office Theme</vt:lpstr>
      <vt:lpstr>    SA5 OAM&amp;P Exec Report SA5#134e, 16 November – 25 November,2020 e-meeting </vt:lpstr>
      <vt:lpstr>Incoming LSs</vt:lpstr>
      <vt:lpstr>Outgoing LSs</vt:lpstr>
      <vt:lpstr>PowerPoint 演示文稿</vt:lpstr>
      <vt:lpstr>PowerPoint 演示文稿</vt:lpstr>
      <vt:lpstr>Overview of SA5 OAM ongoing WIs/SIs</vt:lpstr>
      <vt:lpstr>PowerPoint 演示文稿</vt:lpstr>
      <vt:lpstr>PowerPoint 演示文稿</vt:lpstr>
      <vt:lpstr>PowerPoint 演示文稿</vt:lpstr>
      <vt:lpstr>PowerPoint 演示文稿</vt:lpstr>
      <vt:lpstr>PowerPoint 演示文稿</vt:lpstr>
      <vt:lpstr>PowerPoint 演示文稿</vt:lpstr>
      <vt:lpstr>Rapporteur calls (draft plan after SA5#134e)</vt:lpstr>
      <vt:lpstr>TRs / TSs to be sent to SA#90e </vt:lpstr>
      <vt:lpstr>Exception to be sent to SA#90e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20201201</cp:lastModifiedBy>
  <cp:revision>3583</cp:revision>
  <dcterms:created xsi:type="dcterms:W3CDTF">2008-08-30T09:32:10Z</dcterms:created>
  <dcterms:modified xsi:type="dcterms:W3CDTF">2020-12-02T13:03:32Z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(3)HW1jx4R+yejR3RIftAWnVDcAoqNktDUfLfmo3dlfQjTf9uZJQ0X7iZK8ivWKcSeWAefLJDqj
KLviBO+QDv7AX6MANmZUBtxLsbusjx/mPOINOTQ/NZyfx6ntNGAw8rYsjumLduthLj+QPTe1
i/OOvYJb3SyJPGsdJ5Yufb7oHUtNWMvPRv49kdwp4JFCvgFpJ+hI2DMTgPIS3CvB1rA5BRzX
yCIfjtsKrY6BgdRY/D</vt:lpwstr>
  </property>
  <property fmtid="{D5CDD505-2E9C-101B-9397-08002B2CF9AE}" pid="3" name="_2015_ms_pID_7253431">
    <vt:lpwstr>TWigb1axgkrDQrTxi6oi7F/PCjU13PS5t85/dPWMgcEcoYkFmPk9O7
vm3EBXhGBh6cIqrtCAH2iUGmp6IWC+/tN1tM5d8eqP+5CtWV+pVw0H7SBOjJrpUQJJRQSjq1
GNBY6/tnTGJwLKjztXkkmsWHaKdfEaLw0CqjG2YgkFCqz8jtttUZkyb0/xsTXMNQ/evKeoE8
ZuBoBzCGfmRKHVPGpQPp1kYUQq2tFcwZHvog</vt:lpwstr>
  </property>
  <property fmtid="{D5CDD505-2E9C-101B-9397-08002B2CF9AE}" pid="4" name="_2015_ms_pID_7253432">
    <vt:lpwstr>Sw==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1574945787</vt:lpwstr>
  </property>
</Properties>
</file>