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0"/>
  </p:notesMasterIdLst>
  <p:handoutMasterIdLst>
    <p:handoutMasterId r:id="rId21"/>
  </p:handoutMasterIdLst>
  <p:sldIdLst>
    <p:sldId id="303" r:id="rId2"/>
    <p:sldId id="875" r:id="rId3"/>
    <p:sldId id="670" r:id="rId4"/>
    <p:sldId id="636" r:id="rId5"/>
    <p:sldId id="726" r:id="rId6"/>
    <p:sldId id="869" r:id="rId7"/>
    <p:sldId id="878" r:id="rId8"/>
    <p:sldId id="877" r:id="rId9"/>
    <p:sldId id="883" r:id="rId10"/>
    <p:sldId id="884" r:id="rId11"/>
    <p:sldId id="885" r:id="rId12"/>
    <p:sldId id="886" r:id="rId13"/>
    <p:sldId id="876" r:id="rId14"/>
    <p:sldId id="737" r:id="rId15"/>
    <p:sldId id="859" r:id="rId16"/>
    <p:sldId id="793" r:id="rId17"/>
    <p:sldId id="860" r:id="rId18"/>
    <p:sldId id="704" r:id="rId19"/>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1E442"/>
    <a:srgbClr val="FFFFCC"/>
    <a:srgbClr val="FF3300"/>
    <a:srgbClr val="72AF2F"/>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4409" autoAdjust="0"/>
    <p:restoredTop sz="97931" autoAdjust="0"/>
  </p:normalViewPr>
  <p:slideViewPr>
    <p:cSldViewPr snapToGrid="0">
      <p:cViewPr varScale="1">
        <p:scale>
          <a:sx n="102" d="100"/>
          <a:sy n="102" d="100"/>
        </p:scale>
        <p:origin x="342" y="6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168" y="-39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12/9/2020</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12/9/2020</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S5-206006, SA5#134e, </a:t>
            </a:r>
            <a:r>
              <a:rPr lang="en-US" sz="1100" b="1" spc="300" dirty="0" smtClean="0">
                <a:ea typeface="+mn-ea"/>
                <a:cs typeface="Arial" panose="020B0604020202020204" pitchFamily="34" charset="0"/>
              </a:rPr>
              <a:t>e-meeting</a:t>
            </a:r>
            <a:r>
              <a:rPr lang="en-GB" sz="1100" b="1" spc="300" dirty="0" smtClean="0">
                <a:ea typeface="+mn-ea"/>
                <a:cs typeface="Arial" panose="020B0604020202020204" pitchFamily="34" charset="0"/>
              </a:rPr>
              <a:t>, </a:t>
            </a:r>
            <a:r>
              <a:rPr lang="en-US" sz="1100" b="1" spc="300" dirty="0" smtClean="0">
                <a:ea typeface="+mn-ea"/>
                <a:cs typeface="Arial" panose="020B0604020202020204" pitchFamily="34" charset="0"/>
              </a:rPr>
              <a:t>16 </a:t>
            </a:r>
            <a:r>
              <a:rPr lang="en-US" altLang="zh-CN" sz="1100" b="1" spc="300" dirty="0" smtClean="0">
                <a:ea typeface="+mn-ea"/>
                <a:cs typeface="Arial" panose="020B0604020202020204" pitchFamily="34" charset="0"/>
              </a:rPr>
              <a:t>Nov</a:t>
            </a:r>
            <a:r>
              <a:rPr lang="en-US" sz="1100" b="1" spc="300" dirty="0" smtClean="0">
                <a:ea typeface="+mn-ea"/>
                <a:cs typeface="Arial" panose="020B0604020202020204" pitchFamily="34" charset="0"/>
              </a:rPr>
              <a:t> – 25 </a:t>
            </a:r>
            <a:r>
              <a:rPr lang="en-US" altLang="zh-CN" sz="1100" b="1" spc="300" dirty="0" smtClean="0">
                <a:ea typeface="+mn-ea"/>
                <a:cs typeface="Arial" panose="020B0604020202020204" pitchFamily="34" charset="0"/>
              </a:rPr>
              <a:t>Nov</a:t>
            </a:r>
            <a:r>
              <a:rPr lang="en-US" sz="1100" b="1" spc="300" dirty="0" smtClean="0">
                <a:ea typeface="+mn-ea"/>
                <a:cs typeface="Arial" panose="020B0604020202020204" pitchFamily="34" charset="0"/>
              </a:rPr>
              <a:t> 2020</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a:t>
            </a:r>
            <a:r>
              <a:rPr lang="en-US" altLang="zh-CN" sz="1067" dirty="0" smtClean="0"/>
              <a:t>20</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Exec Report</a:t>
            </a:r>
            <a:r>
              <a:rPr lang="en-GB" sz="4800" b="1" i="1" dirty="0"/>
              <a:t/>
            </a:r>
            <a:br>
              <a:rPr lang="en-GB" sz="4800" b="1" i="1" dirty="0"/>
            </a:br>
            <a:r>
              <a:rPr lang="fr-FR" sz="2400" dirty="0" smtClean="0">
                <a:latin typeface="Arial" pitchFamily="34" charset="0"/>
              </a:rPr>
              <a:t>SA5#134e, 16 </a:t>
            </a:r>
            <a:r>
              <a:rPr lang="en-US" altLang="zh-CN" sz="2400" dirty="0" smtClean="0">
                <a:latin typeface="Arial" pitchFamily="34" charset="0"/>
              </a:rPr>
              <a:t>November</a:t>
            </a:r>
            <a:r>
              <a:rPr lang="fr-FR" sz="2400" dirty="0" smtClean="0">
                <a:latin typeface="Arial" pitchFamily="34" charset="0"/>
              </a:rPr>
              <a:t> </a:t>
            </a:r>
            <a:r>
              <a:rPr lang="fr-FR" sz="2400" dirty="0">
                <a:latin typeface="Arial" pitchFamily="34" charset="0"/>
              </a:rPr>
              <a:t>– </a:t>
            </a:r>
            <a:r>
              <a:rPr lang="fr-FR" sz="2400" dirty="0" smtClean="0">
                <a:latin typeface="Arial" pitchFamily="34" charset="0"/>
              </a:rPr>
              <a:t>25 </a:t>
            </a:r>
            <a:r>
              <a:rPr lang="en-US" altLang="zh-CN" sz="2400" dirty="0" smtClean="0">
                <a:latin typeface="Arial" pitchFamily="34" charset="0"/>
              </a:rPr>
              <a:t>November</a:t>
            </a:r>
            <a:r>
              <a:rPr lang="en-US" sz="2400" dirty="0" smtClean="0">
                <a:latin typeface="Arial" pitchFamily="34" charset="0"/>
              </a:rPr>
              <a:t>,2020</a:t>
            </a:r>
            <a:r>
              <a:rPr lang="fr-FR" sz="2400" dirty="0" smtClean="0">
                <a:latin typeface="Arial" pitchFamily="34" charset="0"/>
              </a:rPr>
              <a:t/>
            </a:r>
            <a:br>
              <a:rPr lang="fr-FR" sz="2400" dirty="0" smtClean="0">
                <a:latin typeface="Arial" pitchFamily="34" charset="0"/>
              </a:rPr>
            </a:br>
            <a:r>
              <a:rPr lang="en-US" sz="2400" dirty="0" smtClean="0">
                <a:latin typeface="Arial" pitchFamily="34" charset="0"/>
              </a:rPr>
              <a:t>e-meeting</a:t>
            </a:r>
            <a:r>
              <a:rPr lang="fr-FR" sz="2400" dirty="0" smtClean="0">
                <a:latin typeface="Arial" pitchFamily="34" charset="0"/>
              </a:rPr>
              <a:t> </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US" altLang="en-US" sz="2400" dirty="0">
                <a:latin typeface="Arial" charset="0"/>
              </a:rPr>
              <a:t>Zou Lan, </a:t>
            </a:r>
            <a:r>
              <a:rPr lang="en-GB" altLang="zh-CN" sz="2400" dirty="0">
                <a:latin typeface="Arial" charset="0"/>
              </a:rPr>
              <a:t>SA5 </a:t>
            </a:r>
            <a:r>
              <a:rPr lang="en-GB" altLang="zh-CN" sz="2400" dirty="0" smtClean="0">
                <a:latin typeface="Arial" charset="0"/>
              </a:rPr>
              <a:t>Vice-Chair, </a:t>
            </a:r>
            <a:r>
              <a:rPr lang="en-US" altLang="zh-CN" sz="2400" dirty="0">
                <a:latin typeface="Arial" charset="0"/>
              </a:rPr>
              <a:t>HUAWEI</a:t>
            </a:r>
            <a:endParaRPr lang="en-US" altLang="en-US" sz="2400" dirty="0">
              <a:latin typeface="Arial" charset="0"/>
            </a:endParaRPr>
          </a:p>
          <a:p>
            <a:pPr>
              <a:lnSpc>
                <a:spcPct val="80000"/>
              </a:lnSpc>
            </a:pPr>
            <a:r>
              <a:rPr lang="en-US" altLang="en-US" sz="2400" dirty="0">
                <a:latin typeface="Arial" charset="0"/>
              </a:rPr>
              <a:t>Thomas </a:t>
            </a:r>
            <a:r>
              <a:rPr lang="en-US" altLang="en-US" sz="2400" dirty="0" smtClean="0">
                <a:latin typeface="Arial" charset="0"/>
              </a:rPr>
              <a:t>Tovinger, </a:t>
            </a:r>
            <a:r>
              <a:rPr lang="en-US" altLang="en-US" sz="2400" dirty="0">
                <a:latin typeface="Arial" charset="0"/>
              </a:rPr>
              <a:t>SA5 Chair, </a:t>
            </a:r>
            <a:r>
              <a:rPr lang="en-US" altLang="zh-CN" sz="2400" dirty="0" smtClean="0">
                <a:latin typeface="Arial" charset="0"/>
              </a:rPr>
              <a:t>ERICSSON</a:t>
            </a:r>
          </a:p>
          <a:p>
            <a:pPr>
              <a:lnSpc>
                <a:spcPct val="80000"/>
              </a:lnSpc>
            </a:pPr>
            <a:r>
              <a:rPr lang="en-US" altLang="zh-CN" sz="2400" dirty="0">
                <a:latin typeface="Arial" charset="0"/>
              </a:rPr>
              <a:t>Mirko Cano </a:t>
            </a:r>
            <a:r>
              <a:rPr lang="en-US" altLang="zh-CN" sz="2400" dirty="0" smtClean="0">
                <a:latin typeface="Arial" charset="0"/>
              </a:rPr>
              <a:t>Soveri, MCC</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369611"/>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830492269"/>
              </p:ext>
            </p:extLst>
          </p:nvPr>
        </p:nvGraphicFramePr>
        <p:xfrm>
          <a:off x="205571" y="798102"/>
          <a:ext cx="11681825" cy="2523005"/>
        </p:xfrm>
        <a:graphic>
          <a:graphicData uri="http://schemas.openxmlformats.org/drawingml/2006/table">
            <a:tbl>
              <a:tblPr firstRow="1" bandRow="1">
                <a:tableStyleId>{5C22544A-7EE6-4342-B048-85BDC9FD1C3A}</a:tableStyleId>
              </a:tblPr>
              <a:tblGrid>
                <a:gridCol w="788313"/>
                <a:gridCol w="2216040"/>
                <a:gridCol w="1238250"/>
                <a:gridCol w="2174243"/>
                <a:gridCol w="1007795"/>
                <a:gridCol w="1461649"/>
                <a:gridCol w="771207"/>
                <a:gridCol w="1153299"/>
                <a:gridCol w="871029"/>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92D050"/>
                    </a:solidFill>
                  </a:tcPr>
                </a:tc>
                <a:tc>
                  <a:txBody>
                    <a:bodyPr/>
                    <a:lstStyle/>
                    <a:p>
                      <a:pPr algn="ctr"/>
                      <a:r>
                        <a:rPr lang="sv-SE" sz="1200" dirty="0"/>
                        <a:t>Target date</a:t>
                      </a:r>
                    </a:p>
                  </a:txBody>
                  <a:tcPr anchor="ctr">
                    <a:solidFill>
                      <a:srgbClr val="92D050"/>
                    </a:solidFill>
                  </a:tcPr>
                </a:tc>
                <a:tc>
                  <a:txBody>
                    <a:bodyPr/>
                    <a:lstStyle/>
                    <a:p>
                      <a:pPr algn="ctr"/>
                      <a:r>
                        <a:rPr lang="sv-SE" sz="1200" dirty="0"/>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92D050"/>
                    </a:solidFill>
                  </a:tcPr>
                </a:tc>
              </a:tr>
              <a:tr h="526224">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rPr>
                        <a:t>eSON_5G</a:t>
                      </a:r>
                      <a:endParaRPr lang="zh-CN" sz="120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altLang="zh-CN" sz="1200" dirty="0" smtClean="0">
                          <a:solidFill>
                            <a:srgbClr val="000000"/>
                          </a:solidFill>
                          <a:effectLst/>
                          <a:latin typeface="Arial" panose="020B0604020202020204" pitchFamily="34" charset="0"/>
                          <a:ea typeface="+mn-ea"/>
                        </a:rPr>
                        <a:t>Enhancements of Self-Organizing Networks (SON) for 5G networks </a:t>
                      </a:r>
                      <a:endParaRPr lang="zh-CN" altLang="zh-CN" sz="1200" dirty="0">
                        <a:effectLst/>
                        <a:latin typeface="Calibri" panose="020F0502020204030204" pitchFamily="34" charset="0"/>
                        <a:ea typeface="+mn-ea"/>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Arial" panose="020B0604020202020204" pitchFamily="34" charset="0"/>
                          <a:ea typeface="+mn-ea"/>
                          <a:cs typeface="Arial" panose="020B0604020202020204" pitchFamily="34" charset="0"/>
                        </a:rPr>
                        <a:t>0</a:t>
                      </a: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%-&gt;2%-&gt;5%</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smtClean="0">
                          <a:solidFill>
                            <a:schemeClr val="dk1"/>
                          </a:solidFill>
                          <a:effectLst/>
                          <a:latin typeface="Arial" panose="020B0604020202020204" pitchFamily="34" charset="0"/>
                          <a:ea typeface="+mn-ea"/>
                          <a:cs typeface="+mn-cs"/>
                        </a:rPr>
                        <a:t>TS28.313/28.552/28.541/28.545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smtClean="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smtClean="0">
                          <a:solidFill>
                            <a:schemeClr val="dk1"/>
                          </a:solidFill>
                          <a:effectLst/>
                          <a:latin typeface="Arial" panose="020B0604020202020204" pitchFamily="34" charset="0"/>
                          <a:ea typeface="+mn-ea"/>
                          <a:cs typeface="+mn-cs"/>
                        </a:rPr>
                        <a:t>SP-200194</a:t>
                      </a:r>
                      <a:endParaRPr lang="en-US" sz="1050" kern="1200">
                        <a:solidFill>
                          <a:schemeClr val="dk1"/>
                        </a:solidFill>
                        <a:effectLst/>
                        <a:latin typeface="Arial" panose="020B0604020202020204" pitchFamily="34" charset="0"/>
                        <a:ea typeface="+mn-ea"/>
                        <a:cs typeface="+mn-cs"/>
                      </a:endParaRP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smtClean="0">
                          <a:solidFill>
                            <a:schemeClr val="tx1"/>
                          </a:solidFill>
                          <a:effectLst/>
                          <a:latin typeface="Arial" panose="020B0604020202020204" pitchFamily="34" charset="0"/>
                          <a:ea typeface="+mn-ea"/>
                          <a:cs typeface="Arial" panose="020B0604020202020204" pitchFamily="34" charset="0"/>
                        </a:rPr>
                        <a:t>SA#92 (Jun. 2021)</a:t>
                      </a:r>
                      <a:endParaRPr lang="sv-SE" altLang="zh-CN"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smtClean="0">
                          <a:solidFill>
                            <a:schemeClr val="tx1"/>
                          </a:solidFill>
                          <a:effectLst/>
                          <a:latin typeface="Arial" panose="020B0604020202020204" pitchFamily="34" charset="0"/>
                          <a:ea typeface="+mn-ea"/>
                          <a:cs typeface="Arial" panose="020B0604020202020204" pitchFamily="34" charset="0"/>
                        </a:rPr>
                        <a:t>Intel</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smtClean="0">
                          <a:solidFill>
                            <a:schemeClr val="tx1"/>
                          </a:solidFill>
                          <a:effectLst/>
                          <a:latin typeface="Arial" panose="020B0604020202020204" pitchFamily="34" charset="0"/>
                          <a:ea typeface="+mn-ea"/>
                          <a:cs typeface="Arial" panose="020B0604020202020204" pitchFamily="34" charset="0"/>
                        </a:rPr>
                        <a:t>RAN3</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smtClean="0">
                          <a:solidFill>
                            <a:schemeClr val="tx1"/>
                          </a:solidFill>
                          <a:effectLst/>
                          <a:latin typeface="Arial" panose="020B0604020202020204" pitchFamily="34" charset="0"/>
                          <a:ea typeface="+mn-ea"/>
                          <a:cs typeface="Arial" panose="020B0604020202020204" pitchFamily="34" charset="0"/>
                        </a:rPr>
                        <a:t>SON</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r>
              <a:tr h="515135">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rPr>
                        <a:t>E_HOO</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rPr>
                        <a:t>Enhancement of Handover Optimization</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Arial" panose="020B0604020202020204" pitchFamily="34" charset="0"/>
                          <a:ea typeface="+mn-ea"/>
                          <a:cs typeface="Arial" panose="020B0604020202020204" pitchFamily="34" charset="0"/>
                        </a:rPr>
                        <a:t>0</a:t>
                      </a: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%-&gt;0%-&gt;5%</a:t>
                      </a:r>
                      <a:endParaRPr lang="sv-SE" altLang="zh-CN" sz="1050" b="0" kern="1200" dirty="0" smtClean="0">
                        <a:solidFill>
                          <a:schemeClr val="tx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mn-ea"/>
                          <a:cs typeface="+mn-cs"/>
                        </a:rPr>
                        <a:t>TS28.552/28.313/28.541</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mn-ea"/>
                          <a:cs typeface="+mn-cs"/>
                        </a:rPr>
                        <a:t>SP-200466</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SA#92 (Jun. 2021)</a:t>
                      </a:r>
                      <a:endParaRPr lang="sv-SE" altLang="zh-CN"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mn-ea"/>
                          <a:cs typeface="+mn-cs"/>
                        </a:rPr>
                        <a:t>Ericsson</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smtClean="0">
                          <a:solidFill>
                            <a:schemeClr val="tx1"/>
                          </a:solidFill>
                          <a:effectLst/>
                          <a:latin typeface="Arial" panose="020B0604020202020204" pitchFamily="34" charset="0"/>
                          <a:ea typeface="+mn-ea"/>
                          <a:cs typeface="Arial" panose="020B0604020202020204" pitchFamily="34" charset="0"/>
                        </a:rPr>
                        <a:t>RAN3</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mn-ea"/>
                          <a:cs typeface="+mn-cs"/>
                        </a:rPr>
                        <a:t>SON</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r h="251976">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rPr>
                        <a:t>EE5GPLUS</a:t>
                      </a:r>
                      <a:endParaRPr lang="zh-CN" sz="120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Arial" panose="020B0604020202020204" pitchFamily="34" charset="0"/>
                          <a:ea typeface="宋体" panose="02010600030101010101" pitchFamily="2" charset="-122"/>
                        </a:rPr>
                        <a:t>Enhancements on EE for 5G networks</a:t>
                      </a:r>
                      <a:endParaRPr lang="zh-CN" sz="120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altLang="zh-CN" sz="1050" b="0" kern="1200" dirty="0" smtClean="0">
                          <a:solidFill>
                            <a:schemeClr val="tx1"/>
                          </a:solidFill>
                          <a:effectLst/>
                          <a:latin typeface="Arial" panose="020B0604020202020204" pitchFamily="34" charset="0"/>
                          <a:ea typeface="+mn-ea"/>
                          <a:cs typeface="Arial" panose="020B0604020202020204" pitchFamily="34" charset="0"/>
                        </a:rPr>
                        <a:t>0</a:t>
                      </a: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%-&gt;0%-&gt;10%</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chemeClr val="dk1"/>
                          </a:solidFill>
                          <a:effectLst/>
                          <a:latin typeface="Arial" panose="020B0604020202020204" pitchFamily="34" charset="0"/>
                          <a:ea typeface="SimSun" panose="02010600030101010101" pitchFamily="2" charset="-122"/>
                          <a:cs typeface="+mn-cs"/>
                        </a:rPr>
                        <a:t>TS28.310/28.552/28.554/28.541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mn-cs"/>
                        </a:rPr>
                        <a:t>SP-200188</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SA#93 (Sep. 2021)</a:t>
                      </a:r>
                      <a:endParaRPr lang="sv-SE" altLang="zh-CN" sz="105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mn-cs"/>
                        </a:rPr>
                        <a:t>Orange</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Arial" panose="020B0604020202020204" pitchFamily="34" charset="0"/>
                          <a:ea typeface="+mn-ea"/>
                          <a:cs typeface="Arial" panose="020B0604020202020204" pitchFamily="34" charset="0"/>
                        </a:rPr>
                        <a:t>SA2/RAN2/RAN3/ETSI EE/ITU-T/GSMA</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mn-cs"/>
                        </a:rPr>
                        <a:t>Energy saving</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r>
              <a:tr h="251976">
                <a:tc>
                  <a:txBody>
                    <a:bodyPr/>
                    <a:lstStyle/>
                    <a:p>
                      <a:pPr marL="0" algn="ctr" defTabSz="1219170" rtl="0" eaLnBrk="1" latinLnBrk="0" hangingPunct="1">
                        <a:spcBef>
                          <a:spcPts val="1200"/>
                        </a:spcBef>
                        <a:spcAft>
                          <a:spcPts val="0"/>
                        </a:spcAft>
                      </a:pPr>
                      <a:r>
                        <a:rPr lang="en-GB" sz="1100" b="0" kern="1200" dirty="0" smtClean="0">
                          <a:solidFill>
                            <a:schemeClr val="tx1"/>
                          </a:solidFill>
                          <a:effectLst/>
                          <a:latin typeface="Arial" panose="020B0604020202020204" pitchFamily="34" charset="0"/>
                          <a:ea typeface="+mn-ea"/>
                          <a:cs typeface="Arial" panose="020B0604020202020204" pitchFamily="34" charset="0"/>
                        </a:rPr>
                        <a:t>5GD</a:t>
                      </a:r>
                      <a:r>
                        <a:rPr lang="en-US" altLang="zh-CN" sz="1100" b="0" kern="1200" dirty="0" smtClean="0">
                          <a:solidFill>
                            <a:schemeClr val="tx1"/>
                          </a:solidFill>
                          <a:effectLst/>
                          <a:latin typeface="Arial" panose="020B0604020202020204" pitchFamily="34" charset="0"/>
                          <a:ea typeface="+mn-ea"/>
                          <a:cs typeface="Arial" panose="020B0604020202020204" pitchFamily="34" charset="0"/>
                        </a:rPr>
                        <a:t>MS</a:t>
                      </a:r>
                      <a:endParaRPr lang="zh-CN" sz="11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en-GB" sz="1100" b="0" kern="1200" dirty="0">
                          <a:solidFill>
                            <a:schemeClr val="tx1"/>
                          </a:solidFill>
                          <a:effectLst/>
                          <a:latin typeface="Arial" panose="020B0604020202020204" pitchFamily="34" charset="0"/>
                          <a:ea typeface="+mn-ea"/>
                          <a:cs typeface="Arial" panose="020B0604020202020204" pitchFamily="34" charset="0"/>
                        </a:rPr>
                        <a:t>Discovery of management services in 5G  </a:t>
                      </a:r>
                      <a:endParaRPr lang="zh-CN" sz="11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altLang="zh-CN" sz="1050" b="0" kern="1200" dirty="0" smtClean="0">
                          <a:solidFill>
                            <a:schemeClr val="tx1"/>
                          </a:solidFill>
                          <a:effectLst/>
                          <a:latin typeface="Arial" panose="020B0604020202020204" pitchFamily="34" charset="0"/>
                          <a:ea typeface="+mn-ea"/>
                          <a:cs typeface="Arial" panose="020B0604020202020204" pitchFamily="34" charset="0"/>
                        </a:rPr>
                        <a:t>90% (R16) -&gt; 50% (R17)-&gt;50%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sv-SE" sz="1100" kern="1200" dirty="0">
                          <a:solidFill>
                            <a:schemeClr val="dk1"/>
                          </a:solidFill>
                          <a:effectLst/>
                          <a:latin typeface="Arial" panose="020B0604020202020204" pitchFamily="34" charset="0"/>
                          <a:ea typeface="+mn-ea"/>
                          <a:cs typeface="+mn-cs"/>
                        </a:rPr>
                        <a:t>TS 28.533/28.532/531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SP-181072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SA#93 (Sep-2021)</a:t>
                      </a:r>
                      <a:endParaRPr lang="sv-SE" altLang="zh-CN" sz="11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Service based discovery</a:t>
                      </a:r>
                    </a:p>
                  </a:txBody>
                  <a:tcPr marL="68580" marR="68580" marT="0" marB="0" anchor="ctr">
                    <a:solidFill>
                      <a:schemeClr val="tx2">
                        <a:lumMod val="20000"/>
                        <a:lumOff val="80000"/>
                      </a:schemeClr>
                    </a:solidFill>
                  </a:tcPr>
                </a:tc>
              </a:tr>
            </a:tbl>
          </a:graphicData>
        </a:graphic>
      </p:graphicFrame>
      <p:sp>
        <p:nvSpPr>
          <p:cNvPr id="6" name="矩形 5"/>
          <p:cNvSpPr/>
          <p:nvPr/>
        </p:nvSpPr>
        <p:spPr>
          <a:xfrm>
            <a:off x="205572" y="3649543"/>
            <a:ext cx="5475847" cy="2677656"/>
          </a:xfrm>
          <a:prstGeom prst="rect">
            <a:avLst/>
          </a:prstGeom>
        </p:spPr>
        <p:txBody>
          <a:bodyPr wrap="square">
            <a:spAutoFit/>
          </a:bodyPr>
          <a:lstStyle/>
          <a:p>
            <a:pPr lvl="0" defTabSz="1219170" eaLnBrk="1" fontAlgn="auto" hangingPunct="1">
              <a:spcBef>
                <a:spcPts val="0"/>
              </a:spcBef>
              <a:spcAft>
                <a:spcPts val="0"/>
              </a:spcAft>
              <a:defRPr/>
            </a:pPr>
            <a:r>
              <a:rPr lang="en-US" altLang="zh-CN" sz="1400" b="1" dirty="0" smtClean="0">
                <a:solidFill>
                  <a:prstClr val="black"/>
                </a:solidFill>
                <a:latin typeface="Calibri" pitchFamily="34" charset="0"/>
                <a:cs typeface="Arial" charset="0"/>
              </a:rPr>
              <a:t>eSON_5G: </a:t>
            </a:r>
            <a:r>
              <a:rPr lang="en-US" altLang="zh-CN" sz="1400" dirty="0" smtClean="0">
                <a:solidFill>
                  <a:prstClr val="black"/>
                </a:solidFill>
                <a:latin typeface="Calibri" pitchFamily="34" charset="0"/>
                <a:cs typeface="Arial" charset="0"/>
              </a:rPr>
              <a:t>The following topics are discussed but need further discussion</a:t>
            </a:r>
            <a:endParaRPr lang="en-GB" altLang="zh-CN" sz="1400" dirty="0" smtClean="0">
              <a:solidFill>
                <a:prstClr val="black"/>
              </a:solidFill>
              <a:latin typeface="Calibri" pitchFamily="34" charset="0"/>
              <a:cs typeface="Arial" charset="0"/>
            </a:endParaRPr>
          </a:p>
          <a:p>
            <a:pPr>
              <a:buFont typeface="Wingdings" panose="05000000000000000000" pitchFamily="2" charset="2"/>
              <a:buChar char="Ø"/>
            </a:pPr>
            <a:r>
              <a:rPr lang="en-US" altLang="zh-CN" sz="1400" dirty="0">
                <a:latin typeface="+mn-lt"/>
              </a:rPr>
              <a:t>Add LBO use cases, requirements, and related </a:t>
            </a:r>
            <a:r>
              <a:rPr lang="en-US" altLang="zh-CN" sz="1400" dirty="0" smtClean="0">
                <a:latin typeface="+mn-lt"/>
              </a:rPr>
              <a:t>information</a:t>
            </a:r>
          </a:p>
          <a:p>
            <a:pPr>
              <a:buFont typeface="Wingdings" panose="05000000000000000000" pitchFamily="2" charset="2"/>
              <a:buChar char="Ø"/>
            </a:pPr>
            <a:r>
              <a:rPr lang="en-US" altLang="zh-CN" sz="1400" dirty="0">
                <a:latin typeface="+mn-lt"/>
              </a:rPr>
              <a:t>Add Load Balancing Optimization Requirements and Use Case</a:t>
            </a:r>
          </a:p>
          <a:p>
            <a:pPr defTabSz="1219170" eaLnBrk="1" fontAlgn="auto" hangingPunct="1">
              <a:spcBef>
                <a:spcPts val="0"/>
              </a:spcBef>
              <a:spcAft>
                <a:spcPts val="0"/>
              </a:spcAft>
              <a:defRPr/>
            </a:pPr>
            <a:endParaRPr lang="en-US" altLang="zh-CN" sz="1400"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b="1" dirty="0" smtClean="0">
                <a:solidFill>
                  <a:prstClr val="black"/>
                </a:solidFill>
                <a:latin typeface="Calibri" pitchFamily="34" charset="0"/>
                <a:cs typeface="Arial" charset="0"/>
              </a:rPr>
              <a:t>EE5GPLUS</a:t>
            </a:r>
            <a:r>
              <a:rPr lang="en-US" altLang="zh-CN" sz="1400" b="1" dirty="0">
                <a:solidFill>
                  <a:prstClr val="black"/>
                </a:solidFill>
                <a:latin typeface="Calibri" pitchFamily="34" charset="0"/>
                <a:cs typeface="Arial" charset="0"/>
              </a:rPr>
              <a:t>: </a:t>
            </a:r>
            <a:r>
              <a:rPr lang="en-US" altLang="zh-CN" sz="1400" dirty="0">
                <a:solidFill>
                  <a:prstClr val="black"/>
                </a:solidFill>
                <a:latin typeface="Calibri" pitchFamily="34" charset="0"/>
                <a:cs typeface="Arial" charset="0"/>
              </a:rPr>
              <a:t>The following topics are discussed </a:t>
            </a:r>
            <a:r>
              <a:rPr lang="en-US" altLang="zh-CN" sz="1400" dirty="0" smtClean="0">
                <a:solidFill>
                  <a:prstClr val="black"/>
                </a:solidFill>
                <a:latin typeface="Calibri" pitchFamily="34" charset="0"/>
                <a:cs typeface="Arial" charset="0"/>
              </a:rPr>
              <a:t>and agreed in this meeting</a:t>
            </a:r>
          </a:p>
          <a:p>
            <a:pPr marL="285750" indent="-285750" defTabSz="1219170">
              <a:buFont typeface="Wingdings" panose="05000000000000000000" pitchFamily="2" charset="2"/>
              <a:buChar char="Ø"/>
              <a:defRPr/>
            </a:pPr>
            <a:r>
              <a:rPr lang="en-US" altLang="zh-CN" sz="1400" dirty="0">
                <a:latin typeface="+mn-lt"/>
              </a:rPr>
              <a:t>Add EE KPI definitions for network </a:t>
            </a:r>
            <a:r>
              <a:rPr lang="en-US" altLang="zh-CN" sz="1400" dirty="0" smtClean="0">
                <a:latin typeface="+mn-lt"/>
              </a:rPr>
              <a:t>slices</a:t>
            </a:r>
          </a:p>
          <a:p>
            <a:pPr marL="285750" indent="-285750" defTabSz="1219170">
              <a:buFont typeface="Wingdings" panose="05000000000000000000" pitchFamily="2" charset="2"/>
              <a:buChar char="Ø"/>
              <a:defRPr/>
            </a:pPr>
            <a:r>
              <a:rPr lang="en-US" altLang="zh-CN" sz="1400" dirty="0">
                <a:latin typeface="+mn-lt"/>
              </a:rPr>
              <a:t>LS to ETSI EE EEPS and ITU-T Q6/5 on Network Slice EE </a:t>
            </a:r>
            <a:r>
              <a:rPr lang="en-US" altLang="zh-CN" sz="1400" dirty="0" smtClean="0">
                <a:latin typeface="+mn-lt"/>
              </a:rPr>
              <a:t>KPIs</a:t>
            </a:r>
          </a:p>
          <a:p>
            <a:pPr marL="285750" indent="-285750" defTabSz="1219170">
              <a:buFont typeface="Wingdings" panose="05000000000000000000" pitchFamily="2" charset="2"/>
              <a:buChar char="Ø"/>
              <a:defRPr/>
            </a:pPr>
            <a:r>
              <a:rPr lang="en-US" altLang="zh-CN" sz="1400" dirty="0">
                <a:latin typeface="+mn-lt"/>
              </a:rPr>
              <a:t>LS to GSMA 5GJA on Network Slice EE KPIs</a:t>
            </a:r>
          </a:p>
          <a:p>
            <a:pPr defTabSz="1219170" eaLnBrk="1" fontAlgn="auto" hangingPunct="1">
              <a:spcBef>
                <a:spcPts val="0"/>
              </a:spcBef>
              <a:spcAft>
                <a:spcPts val="0"/>
              </a:spcAft>
              <a:defRPr/>
            </a:pPr>
            <a:endParaRPr lang="en-US" altLang="zh-CN" sz="1400" dirty="0" smtClean="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dirty="0" smtClean="0">
                <a:solidFill>
                  <a:prstClr val="black"/>
                </a:solidFill>
                <a:latin typeface="Calibri" pitchFamily="34" charset="0"/>
                <a:cs typeface="Arial" charset="0"/>
              </a:rPr>
              <a:t>The </a:t>
            </a:r>
            <a:r>
              <a:rPr lang="en-US" altLang="zh-CN" sz="1400" dirty="0">
                <a:solidFill>
                  <a:prstClr val="black"/>
                </a:solidFill>
                <a:latin typeface="Calibri" pitchFamily="34" charset="0"/>
                <a:cs typeface="Arial" charset="0"/>
              </a:rPr>
              <a:t>following topics are </a:t>
            </a:r>
            <a:r>
              <a:rPr lang="en-US" altLang="zh-CN" sz="1400" dirty="0" smtClean="0">
                <a:solidFill>
                  <a:prstClr val="black"/>
                </a:solidFill>
                <a:latin typeface="Calibri" pitchFamily="34" charset="0"/>
                <a:cs typeface="Arial" charset="0"/>
              </a:rPr>
              <a:t>endorsed:</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Discussion Paper on providing cell </a:t>
            </a:r>
            <a:r>
              <a:rPr lang="en-US" altLang="zh-CN" sz="1400" dirty="0" err="1">
                <a:solidFill>
                  <a:prstClr val="black"/>
                </a:solidFill>
                <a:latin typeface="Calibri" pitchFamily="34" charset="0"/>
                <a:cs typeface="Arial" charset="0"/>
              </a:rPr>
              <a:t>energySaving</a:t>
            </a:r>
            <a:r>
              <a:rPr lang="en-US" altLang="zh-CN" sz="1400" dirty="0">
                <a:solidFill>
                  <a:prstClr val="black"/>
                </a:solidFill>
                <a:latin typeface="Calibri" pitchFamily="34" charset="0"/>
                <a:cs typeface="Arial" charset="0"/>
              </a:rPr>
              <a:t> Status information to NWDAF</a:t>
            </a:r>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Rel-17 WI eSON_5G/E_HOO/EE5GPLUS/5GDMS</a:t>
            </a:r>
            <a:endParaRPr lang="sv-SE" sz="3200" kern="0" dirty="0"/>
          </a:p>
        </p:txBody>
      </p:sp>
      <p:sp>
        <p:nvSpPr>
          <p:cNvPr id="4" name="矩形 3"/>
          <p:cNvSpPr/>
          <p:nvPr/>
        </p:nvSpPr>
        <p:spPr>
          <a:xfrm>
            <a:off x="6046484" y="3710503"/>
            <a:ext cx="6096000" cy="2462213"/>
          </a:xfrm>
          <a:prstGeom prst="rect">
            <a:avLst/>
          </a:prstGeom>
        </p:spPr>
        <p:txBody>
          <a:bodyPr>
            <a:spAutoFit/>
          </a:bodyPr>
          <a:lstStyle/>
          <a:p>
            <a:pPr lvl="0" defTabSz="1219170" eaLnBrk="1" fontAlgn="auto" hangingPunct="1">
              <a:spcBef>
                <a:spcPts val="0"/>
              </a:spcBef>
              <a:spcAft>
                <a:spcPts val="0"/>
              </a:spcAft>
              <a:defRPr/>
            </a:pPr>
            <a:r>
              <a:rPr lang="en-US" altLang="zh-CN" sz="1400" b="1" dirty="0">
                <a:solidFill>
                  <a:prstClr val="black"/>
                </a:solidFill>
                <a:latin typeface="Calibri" pitchFamily="34" charset="0"/>
                <a:cs typeface="Arial" charset="0"/>
              </a:rPr>
              <a:t>E_HOO: </a:t>
            </a:r>
            <a:r>
              <a:rPr lang="en-US" altLang="zh-CN" sz="1400" dirty="0">
                <a:solidFill>
                  <a:prstClr val="black"/>
                </a:solidFill>
                <a:latin typeface="Calibri" pitchFamily="34" charset="0"/>
                <a:cs typeface="Arial" charset="0"/>
              </a:rPr>
              <a:t>Discussion paper on Management of Conditional Handover was endorsed</a:t>
            </a:r>
            <a:r>
              <a:rPr lang="en-US" altLang="zh-CN" sz="1400" dirty="0" smtClean="0">
                <a:solidFill>
                  <a:prstClr val="black"/>
                </a:solidFill>
                <a:latin typeface="Calibri" pitchFamily="34" charset="0"/>
                <a:cs typeface="Arial" charset="0"/>
              </a:rPr>
              <a:t>.</a:t>
            </a:r>
          </a:p>
          <a:p>
            <a:pPr lvl="0" defTabSz="1219170" eaLnBrk="1" fontAlgn="auto" hangingPunct="1">
              <a:spcBef>
                <a:spcPts val="0"/>
              </a:spcBef>
              <a:spcAft>
                <a:spcPts val="0"/>
              </a:spcAft>
              <a:defRPr/>
            </a:pPr>
            <a:endParaRPr lang="en-US" altLang="zh-CN" sz="1400"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b="1" dirty="0" smtClean="0">
                <a:solidFill>
                  <a:prstClr val="black"/>
                </a:solidFill>
                <a:latin typeface="Calibri" pitchFamily="34" charset="0"/>
                <a:cs typeface="Arial" charset="0"/>
              </a:rPr>
              <a:t>5GDMS: </a:t>
            </a:r>
            <a:r>
              <a:rPr lang="en-US" altLang="zh-CN" sz="1400" dirty="0">
                <a:solidFill>
                  <a:prstClr val="black"/>
                </a:solidFill>
                <a:latin typeface="Calibri" pitchFamily="34" charset="0"/>
                <a:cs typeface="Arial" charset="0"/>
              </a:rPr>
              <a:t>The following topics are agreed as </a:t>
            </a:r>
            <a:r>
              <a:rPr lang="en-US" altLang="zh-CN" sz="1400" dirty="0" smtClean="0">
                <a:solidFill>
                  <a:prstClr val="black"/>
                </a:solidFill>
                <a:latin typeface="Calibri" pitchFamily="34" charset="0"/>
                <a:cs typeface="Arial" charset="0"/>
              </a:rPr>
              <a:t>Rel-16 CR</a:t>
            </a:r>
            <a:endParaRPr lang="en-US" altLang="zh-CN" sz="1400" b="1" dirty="0">
              <a:solidFill>
                <a:prstClr val="black"/>
              </a:solidFill>
              <a:latin typeface="Calibri" pitchFamily="34" charset="0"/>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Correct inconsistent </a:t>
            </a:r>
            <a:r>
              <a:rPr lang="en-US" altLang="zh-CN" sz="1400" dirty="0" smtClean="0">
                <a:solidFill>
                  <a:prstClr val="black"/>
                </a:solidFill>
                <a:latin typeface="Calibri" pitchFamily="34" charset="0"/>
                <a:cs typeface="Arial" charset="0"/>
              </a:rPr>
              <a:t>terminology</a:t>
            </a:r>
            <a:endParaRPr lang="en-US" altLang="zh-CN" sz="1400" b="1" dirty="0" smtClean="0">
              <a:solidFill>
                <a:prstClr val="black"/>
              </a:solidFill>
              <a:latin typeface="Calibri" pitchFamily="34" charset="0"/>
              <a:cs typeface="Arial" charset="0"/>
            </a:endParaRPr>
          </a:p>
          <a:p>
            <a:pPr lvl="0" defTabSz="1219170" eaLnBrk="1" fontAlgn="auto" hangingPunct="1">
              <a:spcBef>
                <a:spcPts val="0"/>
              </a:spcBef>
              <a:spcAft>
                <a:spcPts val="0"/>
              </a:spcAft>
              <a:defRPr/>
            </a:pPr>
            <a:endParaRPr lang="en-US" altLang="zh-CN" sz="1400" b="1" dirty="0">
              <a:solidFill>
                <a:prstClr val="black"/>
              </a:solidFill>
              <a:latin typeface="Calibri" pitchFamily="34" charset="0"/>
              <a:cs typeface="Arial" charset="0"/>
            </a:endParaRPr>
          </a:p>
          <a:p>
            <a:pPr lvl="0" defTabSz="1219170" eaLnBrk="1" fontAlgn="auto" hangingPunct="1">
              <a:spcBef>
                <a:spcPts val="0"/>
              </a:spcBef>
              <a:spcAft>
                <a:spcPts val="0"/>
              </a:spcAft>
              <a:defRPr/>
            </a:pPr>
            <a:r>
              <a:rPr lang="en-US" altLang="zh-CN" sz="1400" dirty="0" smtClean="0">
                <a:solidFill>
                  <a:prstClr val="black"/>
                </a:solidFill>
                <a:latin typeface="Calibri" pitchFamily="34" charset="0"/>
                <a:cs typeface="Arial" charset="0"/>
              </a:rPr>
              <a:t>The following topics </a:t>
            </a:r>
            <a:r>
              <a:rPr lang="en-US" altLang="zh-CN" sz="1400" dirty="0">
                <a:solidFill>
                  <a:prstClr val="black"/>
                </a:solidFill>
                <a:latin typeface="Calibri" pitchFamily="34" charset="0"/>
                <a:cs typeface="Arial" charset="0"/>
              </a:rPr>
              <a:t>are agreed as input to </a:t>
            </a:r>
            <a:r>
              <a:rPr lang="en-US" altLang="zh-CN" sz="1400" dirty="0" err="1">
                <a:solidFill>
                  <a:prstClr val="black"/>
                </a:solidFill>
                <a:latin typeface="Calibri" pitchFamily="34" charset="0"/>
                <a:cs typeface="Arial" charset="0"/>
              </a:rPr>
              <a:t>draftCR</a:t>
            </a:r>
            <a:r>
              <a:rPr lang="en-US" altLang="zh-CN" sz="1400" b="1" dirty="0">
                <a:solidFill>
                  <a:prstClr val="black"/>
                </a:solidFill>
                <a:latin typeface="Calibri" pitchFamily="34" charset="0"/>
                <a:cs typeface="Arial" charset="0"/>
              </a:rPr>
              <a:t> </a:t>
            </a:r>
            <a:endParaRPr lang="en-US" altLang="zh-CN" sz="1400" b="1" dirty="0" smtClean="0">
              <a:solidFill>
                <a:prstClr val="black"/>
              </a:solidFill>
              <a:latin typeface="Calibri" pitchFamily="34" charset="0"/>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Clarify Management Service </a:t>
            </a:r>
            <a:r>
              <a:rPr lang="en-US" altLang="zh-CN" sz="1400" dirty="0" smtClean="0">
                <a:solidFill>
                  <a:prstClr val="black"/>
                </a:solidFill>
                <a:latin typeface="Calibri" pitchFamily="34" charset="0"/>
                <a:cs typeface="Arial" charset="0"/>
              </a:rPr>
              <a:t>data</a:t>
            </a:r>
          </a:p>
          <a:p>
            <a:pPr marL="285750" lvl="0" indent="-285750" defTabSz="1219170" eaLnBrk="1" fontAlgn="auto" hangingPunct="1">
              <a:spcBef>
                <a:spcPts val="0"/>
              </a:spcBef>
              <a:spcAft>
                <a:spcPts val="0"/>
              </a:spcAft>
              <a:buFont typeface="Wingdings" panose="05000000000000000000" pitchFamily="2" charset="2"/>
              <a:buChar char="Ø"/>
              <a:defRPr/>
            </a:pPr>
            <a:endParaRPr lang="en-US" altLang="zh-CN" sz="1400" dirty="0">
              <a:solidFill>
                <a:prstClr val="black"/>
              </a:solidFill>
              <a:latin typeface="Calibri" pitchFamily="34" charset="0"/>
              <a:cs typeface="Arial" charset="0"/>
            </a:endParaRPr>
          </a:p>
          <a:p>
            <a:pPr lvl="0" defTabSz="1219170" eaLnBrk="1" fontAlgn="auto" hangingPunct="1">
              <a:spcBef>
                <a:spcPts val="0"/>
              </a:spcBef>
              <a:spcAft>
                <a:spcPts val="0"/>
              </a:spcAft>
              <a:defRPr/>
            </a:pPr>
            <a:r>
              <a:rPr lang="en-US" altLang="zh-CN" sz="1400" dirty="0" smtClean="0">
                <a:solidFill>
                  <a:prstClr val="black"/>
                </a:solidFill>
                <a:latin typeface="Calibri" pitchFamily="34" charset="0"/>
                <a:cs typeface="Arial" charset="0"/>
              </a:rPr>
              <a:t>The completion rate changed to 50% when moving to Rel-17 due to changed scope.</a:t>
            </a:r>
            <a:endParaRPr lang="en-US" altLang="zh-CN" sz="1400" dirty="0">
              <a:solidFill>
                <a:prstClr val="black"/>
              </a:solidFill>
              <a:latin typeface="Calibri" pitchFamily="34" charset="0"/>
              <a:cs typeface="Arial" charset="0"/>
            </a:endParaRPr>
          </a:p>
        </p:txBody>
      </p:sp>
    </p:spTree>
    <p:extLst>
      <p:ext uri="{BB962C8B-B14F-4D97-AF65-F5344CB8AC3E}">
        <p14:creationId xmlns:p14="http://schemas.microsoft.com/office/powerpoint/2010/main" val="18982839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91504" y="2105666"/>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294556733"/>
              </p:ext>
            </p:extLst>
          </p:nvPr>
        </p:nvGraphicFramePr>
        <p:xfrm>
          <a:off x="191504" y="1085905"/>
          <a:ext cx="11681825" cy="972335"/>
        </p:xfrm>
        <a:graphic>
          <a:graphicData uri="http://schemas.openxmlformats.org/drawingml/2006/table">
            <a:tbl>
              <a:tblPr firstRow="1" bandRow="1">
                <a:tableStyleId>{5C22544A-7EE6-4342-B048-85BDC9FD1C3A}</a:tableStyleId>
              </a:tblPr>
              <a:tblGrid>
                <a:gridCol w="788313"/>
                <a:gridCol w="2216040"/>
                <a:gridCol w="1238250"/>
                <a:gridCol w="2174243"/>
                <a:gridCol w="1007795"/>
                <a:gridCol w="1461649"/>
                <a:gridCol w="771207"/>
                <a:gridCol w="1153299"/>
                <a:gridCol w="871029"/>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92D050"/>
                    </a:solidFill>
                  </a:tcPr>
                </a:tc>
                <a:tc>
                  <a:txBody>
                    <a:bodyPr/>
                    <a:lstStyle/>
                    <a:p>
                      <a:pPr algn="ctr"/>
                      <a:r>
                        <a:rPr lang="sv-SE" sz="1200" dirty="0"/>
                        <a:t>Target date</a:t>
                      </a:r>
                    </a:p>
                  </a:txBody>
                  <a:tcPr anchor="ctr">
                    <a:solidFill>
                      <a:srgbClr val="92D050"/>
                    </a:solidFill>
                  </a:tcPr>
                </a:tc>
                <a:tc>
                  <a:txBody>
                    <a:bodyPr/>
                    <a:lstStyle/>
                    <a:p>
                      <a:pPr algn="ctr"/>
                      <a:r>
                        <a:rPr lang="sv-SE" sz="1200" dirty="0"/>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92D050"/>
                    </a:solidFill>
                  </a:tcPr>
                </a:tc>
              </a:tr>
              <a:tr h="515135">
                <a:tc>
                  <a:txBody>
                    <a:bodyPr/>
                    <a:lstStyle/>
                    <a:p>
                      <a:pPr algn="l">
                        <a:spcAft>
                          <a:spcPts val="0"/>
                        </a:spcAft>
                      </a:pPr>
                      <a:r>
                        <a:rPr lang="en-US" sz="1050" dirty="0" err="1">
                          <a:solidFill>
                            <a:srgbClr val="000000"/>
                          </a:solidFill>
                          <a:effectLst/>
                          <a:latin typeface="Arial" panose="020B0604020202020204" pitchFamily="34" charset="0"/>
                          <a:ea typeface="宋体" panose="02010600030101010101" pitchFamily="2" charset="-122"/>
                        </a:rPr>
                        <a:t>FS_eMDAS</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sz="1050">
                          <a:solidFill>
                            <a:srgbClr val="000000"/>
                          </a:solidFill>
                          <a:effectLst/>
                          <a:latin typeface="Arial" panose="020B0604020202020204" pitchFamily="34" charset="0"/>
                          <a:ea typeface="宋体" panose="02010600030101010101" pitchFamily="2" charset="-122"/>
                        </a:rPr>
                        <a:t>Study on enhancement of Management Data Analytics Service</a:t>
                      </a:r>
                      <a:endParaRPr lang="zh-CN" sz="120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5</a:t>
                      </a:r>
                      <a:r>
                        <a:rPr lang="sv-SE" altLang="zh-CN" sz="1050" b="0" kern="1200" dirty="0" smtClean="0">
                          <a:solidFill>
                            <a:schemeClr val="tx1"/>
                          </a:solidFill>
                          <a:effectLst/>
                          <a:latin typeface="Arial" panose="020B0604020202020204" pitchFamily="34" charset="0"/>
                          <a:ea typeface="+mn-ea"/>
                          <a:cs typeface="Arial" panose="020B0604020202020204" pitchFamily="34" charset="0"/>
                        </a:rPr>
                        <a:t>0</a:t>
                      </a: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%-&gt;70%-&gt;90%</a:t>
                      </a:r>
                      <a:endParaRPr lang="sv-SE" altLang="zh-CN" sz="1050" b="0" kern="1200" dirty="0" smtClean="0">
                        <a:solidFill>
                          <a:schemeClr val="tx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chemeClr val="dk1"/>
                          </a:solidFill>
                          <a:effectLst/>
                          <a:latin typeface="Arial" panose="020B0604020202020204" pitchFamily="34" charset="0"/>
                          <a:ea typeface="+mn-ea"/>
                          <a:cs typeface="+mn-cs"/>
                        </a:rPr>
                        <a:t>TR 28.809</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SP-190930</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SA#91 (Mar.2021)</a:t>
                      </a:r>
                      <a:endParaRPr lang="sv-SE" altLang="zh-CN" sz="105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Intel</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smtClean="0">
                          <a:solidFill>
                            <a:schemeClr val="tx1"/>
                          </a:solidFill>
                          <a:effectLst/>
                          <a:latin typeface="Arial" panose="020B0604020202020204" pitchFamily="34" charset="0"/>
                          <a:ea typeface="+mn-ea"/>
                          <a:cs typeface="Arial" panose="020B0604020202020204" pitchFamily="34" charset="0"/>
                        </a:rPr>
                        <a:t>SA2/RAN3</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Data analytics</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bl>
          </a:graphicData>
        </a:graphic>
      </p:graphicFrame>
      <p:sp>
        <p:nvSpPr>
          <p:cNvPr id="5" name="Title 1"/>
          <p:cNvSpPr txBox="1">
            <a:spLocks/>
          </p:cNvSpPr>
          <p:nvPr/>
        </p:nvSpPr>
        <p:spPr>
          <a:xfrm>
            <a:off x="0" y="4603"/>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Rel-17 SI </a:t>
            </a:r>
            <a:r>
              <a:rPr lang="en-US" altLang="zh-CN" sz="3200" kern="0" dirty="0" err="1" smtClean="0"/>
              <a:t>FS_eMDAS</a:t>
            </a:r>
            <a:endParaRPr lang="sv-SE" sz="3200" kern="0" dirty="0"/>
          </a:p>
        </p:txBody>
      </p:sp>
      <p:sp>
        <p:nvSpPr>
          <p:cNvPr id="4" name="矩形 3"/>
          <p:cNvSpPr/>
          <p:nvPr/>
        </p:nvSpPr>
        <p:spPr>
          <a:xfrm>
            <a:off x="230456" y="2614349"/>
            <a:ext cx="5359107" cy="3323987"/>
          </a:xfrm>
          <a:prstGeom prst="rect">
            <a:avLst/>
          </a:prstGeom>
        </p:spPr>
        <p:txBody>
          <a:bodyPr wrap="square">
            <a:spAutoFit/>
          </a:bodyPr>
          <a:lstStyle/>
          <a:p>
            <a:pPr lvl="0" defTabSz="1219170" eaLnBrk="1" fontAlgn="auto" hangingPunct="1">
              <a:spcBef>
                <a:spcPts val="0"/>
              </a:spcBef>
              <a:spcAft>
                <a:spcPts val="0"/>
              </a:spcAft>
              <a:defRPr/>
            </a:pPr>
            <a:r>
              <a:rPr lang="en-US" altLang="zh-CN" sz="1400" b="1" dirty="0" err="1" smtClean="0">
                <a:solidFill>
                  <a:prstClr val="black"/>
                </a:solidFill>
                <a:latin typeface="Calibri" pitchFamily="34" charset="0"/>
                <a:cs typeface="Arial" charset="0"/>
              </a:rPr>
              <a:t>FS_eMDAS</a:t>
            </a:r>
            <a:r>
              <a:rPr lang="en-US" altLang="zh-CN" sz="1400" b="1" dirty="0" smtClean="0">
                <a:solidFill>
                  <a:prstClr val="black"/>
                </a:solidFill>
                <a:latin typeface="Calibri" pitchFamily="34" charset="0"/>
                <a:cs typeface="Arial" charset="0"/>
              </a:rPr>
              <a:t>: </a:t>
            </a:r>
            <a:r>
              <a:rPr lang="en-US" altLang="zh-CN" sz="1400" dirty="0" smtClean="0">
                <a:solidFill>
                  <a:prstClr val="black"/>
                </a:solidFill>
                <a:latin typeface="Calibri" pitchFamily="34" charset="0"/>
                <a:cs typeface="Arial" charset="0"/>
              </a:rPr>
              <a:t>The following topics are discussed and agreed.</a:t>
            </a:r>
            <a:endParaRPr lang="en-US" altLang="zh-CN" sz="1400" b="1" dirty="0" smtClean="0">
              <a:solidFill>
                <a:prstClr val="black"/>
              </a:solidFill>
              <a:latin typeface="Calibri" pitchFamily="34" charset="0"/>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Add solution on MDA assisted energy saving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Add conclusion for resource utilization analytics use </a:t>
            </a:r>
            <a:r>
              <a:rPr lang="en-US" altLang="zh-CN" sz="1400" dirty="0" smtClean="0">
                <a:solidFill>
                  <a:prstClr val="black"/>
                </a:solidFill>
                <a:latin typeface="Calibri" pitchFamily="34" charset="0"/>
                <a:cs typeface="Arial" charset="0"/>
              </a:rPr>
              <a:t>case</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Add conclusion for coverage issue </a:t>
            </a:r>
            <a:r>
              <a:rPr lang="en-US" altLang="zh-CN" sz="1400" dirty="0" smtClean="0">
                <a:solidFill>
                  <a:prstClr val="black"/>
                </a:solidFill>
                <a:latin typeface="Calibri" pitchFamily="34" charset="0"/>
                <a:cs typeface="Arial" charset="0"/>
              </a:rPr>
              <a:t>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Add the conclusion on KPI anomaly </a:t>
            </a:r>
            <a:r>
              <a:rPr lang="en-US" altLang="zh-CN" sz="1400" dirty="0" smtClean="0">
                <a:solidFill>
                  <a:prstClr val="black"/>
                </a:solidFill>
                <a:latin typeface="Calibri" pitchFamily="34" charset="0"/>
                <a:cs typeface="Arial" charset="0"/>
              </a:rPr>
              <a:t>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HO Optimization based on UE Load, Gap Analysis for Handover Optimization based on UE </a:t>
            </a:r>
            <a:r>
              <a:rPr lang="en-US" altLang="zh-CN" sz="1400" dirty="0" smtClean="0">
                <a:solidFill>
                  <a:prstClr val="black"/>
                </a:solidFill>
                <a:latin typeface="Calibri" pitchFamily="34" charset="0"/>
                <a:cs typeface="Arial" charset="0"/>
              </a:rPr>
              <a:t>trajectory</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Load Balancing Optimization Solutions based on Resource Consumption and Service </a:t>
            </a:r>
            <a:r>
              <a:rPr lang="en-US" altLang="zh-CN" sz="1400" dirty="0" smtClean="0">
                <a:solidFill>
                  <a:prstClr val="black"/>
                </a:solidFill>
                <a:latin typeface="Calibri" pitchFamily="34" charset="0"/>
                <a:cs typeface="Arial" charset="0"/>
              </a:rPr>
              <a:t>Specifics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Update solutions on subscription and </a:t>
            </a:r>
            <a:r>
              <a:rPr lang="en-US" altLang="zh-CN" sz="1400" dirty="0" smtClean="0">
                <a:solidFill>
                  <a:prstClr val="black"/>
                </a:solidFill>
                <a:latin typeface="Calibri" pitchFamily="34" charset="0"/>
                <a:cs typeface="Arial" charset="0"/>
              </a:rPr>
              <a:t>reporting</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Update solutions on request of Management Data Analytics </a:t>
            </a:r>
            <a:r>
              <a:rPr lang="en-US" altLang="zh-CN" sz="1400" dirty="0" smtClean="0">
                <a:solidFill>
                  <a:prstClr val="black"/>
                </a:solidFill>
                <a:latin typeface="Calibri" pitchFamily="34" charset="0"/>
                <a:cs typeface="Arial" charset="0"/>
              </a:rPr>
              <a:t>Reports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smtClean="0">
                <a:solidFill>
                  <a:prstClr val="black"/>
                </a:solidFill>
                <a:latin typeface="Calibri" pitchFamily="34" charset="0"/>
                <a:cs typeface="Arial" charset="0"/>
              </a:rPr>
              <a:t>conclusion </a:t>
            </a:r>
            <a:r>
              <a:rPr lang="en-US" altLang="zh-CN" sz="1400" dirty="0">
                <a:solidFill>
                  <a:prstClr val="black"/>
                </a:solidFill>
                <a:latin typeface="Calibri" pitchFamily="34" charset="0"/>
                <a:cs typeface="Arial" charset="0"/>
              </a:rPr>
              <a:t>for Alarm incident </a:t>
            </a:r>
            <a:r>
              <a:rPr lang="en-US" altLang="zh-CN" sz="1400" dirty="0" smtClean="0">
                <a:solidFill>
                  <a:prstClr val="black"/>
                </a:solidFill>
                <a:latin typeface="Calibri" pitchFamily="34" charset="0"/>
                <a:cs typeface="Arial" charset="0"/>
              </a:rPr>
              <a:t>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conclusion for NAS congestion </a:t>
            </a:r>
            <a:r>
              <a:rPr lang="en-US" altLang="zh-CN" sz="1400" dirty="0" smtClean="0">
                <a:solidFill>
                  <a:prstClr val="black"/>
                </a:solidFill>
                <a:latin typeface="Calibri" pitchFamily="34" charset="0"/>
                <a:cs typeface="Arial" charset="0"/>
              </a:rPr>
              <a:t>control</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Add solution on MDA ML model </a:t>
            </a:r>
            <a:r>
              <a:rPr lang="en-US" altLang="zh-CN" sz="1400" dirty="0" smtClean="0">
                <a:solidFill>
                  <a:prstClr val="black"/>
                </a:solidFill>
                <a:latin typeface="Calibri" pitchFamily="34" charset="0"/>
                <a:cs typeface="Arial" charset="0"/>
              </a:rPr>
              <a:t>training</a:t>
            </a:r>
          </a:p>
          <a:p>
            <a:pPr marL="171450" lvl="0" indent="-171450" defTabSz="1219170" eaLnBrk="1" fontAlgn="auto" hangingPunct="1">
              <a:spcBef>
                <a:spcPts val="0"/>
              </a:spcBef>
              <a:spcAft>
                <a:spcPts val="0"/>
              </a:spcAft>
              <a:buFont typeface="Wingdings" panose="05000000000000000000" pitchFamily="2" charset="2"/>
              <a:buChar char="Ø"/>
              <a:defRPr/>
            </a:pPr>
            <a:endParaRPr lang="en-US" altLang="zh-CN" sz="1400" dirty="0">
              <a:solidFill>
                <a:prstClr val="black"/>
              </a:solidFill>
              <a:latin typeface="Calibri" pitchFamily="34" charset="0"/>
              <a:cs typeface="Arial" charset="0"/>
            </a:endParaRPr>
          </a:p>
        </p:txBody>
      </p:sp>
      <p:sp>
        <p:nvSpPr>
          <p:cNvPr id="3" name="矩形 2"/>
          <p:cNvSpPr/>
          <p:nvPr/>
        </p:nvSpPr>
        <p:spPr>
          <a:xfrm>
            <a:off x="5819531" y="2829792"/>
            <a:ext cx="6096000" cy="2893100"/>
          </a:xfrm>
          <a:prstGeom prst="rect">
            <a:avLst/>
          </a:prstGeom>
        </p:spPr>
        <p:txBody>
          <a:bodyPr>
            <a:spAutoFit/>
          </a:bodyPr>
          <a:lstStyle/>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Update the solution of Jitter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Add the conclusion on Network slice load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Add conclusion on E2E latency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Add the conclusion on service experience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Add the conclusion on throughput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New use case on slice coverage and throughput optimization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Gap analysis for inter-</a:t>
            </a:r>
            <a:r>
              <a:rPr lang="en-US" altLang="zh-CN" sz="1400" dirty="0" err="1">
                <a:solidFill>
                  <a:prstClr val="black"/>
                </a:solidFill>
                <a:latin typeface="Calibri" pitchFamily="34" charset="0"/>
                <a:cs typeface="Arial" charset="0"/>
              </a:rPr>
              <a:t>gNB</a:t>
            </a:r>
            <a:r>
              <a:rPr lang="en-US" altLang="zh-CN" sz="1400" dirty="0">
                <a:solidFill>
                  <a:prstClr val="black"/>
                </a:solidFill>
                <a:latin typeface="Calibri" pitchFamily="34" charset="0"/>
                <a:cs typeface="Arial" charset="0"/>
              </a:rPr>
              <a:t> beam selection Optimization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Alarm Malfunction Analytics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Gap Analysis for Security Risk Assessment</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Add conclusion for fault predication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Gap Analysis for MDA assisted SON coordination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Gap Analysis for Mobility performance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MDAS detection of outlying MEs</a:t>
            </a:r>
          </a:p>
        </p:txBody>
      </p:sp>
    </p:spTree>
    <p:extLst>
      <p:ext uri="{BB962C8B-B14F-4D97-AF65-F5344CB8AC3E}">
        <p14:creationId xmlns:p14="http://schemas.microsoft.com/office/powerpoint/2010/main" val="15727833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366217"/>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4227070848"/>
              </p:ext>
            </p:extLst>
          </p:nvPr>
        </p:nvGraphicFramePr>
        <p:xfrm>
          <a:off x="205572" y="1602041"/>
          <a:ext cx="11681825" cy="1764176"/>
        </p:xfrm>
        <a:graphic>
          <a:graphicData uri="http://schemas.openxmlformats.org/drawingml/2006/table">
            <a:tbl>
              <a:tblPr firstRow="1" bandRow="1">
                <a:tableStyleId>{5C22544A-7EE6-4342-B048-85BDC9FD1C3A}</a:tableStyleId>
              </a:tblPr>
              <a:tblGrid>
                <a:gridCol w="788313"/>
                <a:gridCol w="2216040"/>
                <a:gridCol w="1238250"/>
                <a:gridCol w="2174243"/>
                <a:gridCol w="1007795"/>
                <a:gridCol w="1461649"/>
                <a:gridCol w="771207"/>
                <a:gridCol w="1153299"/>
                <a:gridCol w="871029"/>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92D050"/>
                    </a:solidFill>
                  </a:tcPr>
                </a:tc>
                <a:tc>
                  <a:txBody>
                    <a:bodyPr/>
                    <a:lstStyle/>
                    <a:p>
                      <a:pPr algn="ctr"/>
                      <a:r>
                        <a:rPr lang="sv-SE" sz="1200" dirty="0"/>
                        <a:t>Target date</a:t>
                      </a:r>
                    </a:p>
                  </a:txBody>
                  <a:tcPr anchor="ctr">
                    <a:solidFill>
                      <a:srgbClr val="92D050"/>
                    </a:solidFill>
                  </a:tcPr>
                </a:tc>
                <a:tc>
                  <a:txBody>
                    <a:bodyPr/>
                    <a:lstStyle/>
                    <a:p>
                      <a:pPr algn="ctr"/>
                      <a:r>
                        <a:rPr lang="sv-SE" sz="1200" dirty="0"/>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92D050"/>
                    </a:solidFill>
                  </a:tcPr>
                </a:tc>
              </a:tr>
              <a:tr h="407031">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smtClean="0">
                          <a:solidFill>
                            <a:srgbClr val="000000"/>
                          </a:solidFill>
                          <a:effectLst/>
                          <a:latin typeface="Arial" panose="020B0604020202020204" pitchFamily="34" charset="0"/>
                          <a:ea typeface="+mn-ea"/>
                        </a:rPr>
                        <a:t>FS_NSMEN</a:t>
                      </a:r>
                      <a:endParaRPr lang="zh-CN" altLang="zh-CN" sz="1600" dirty="0" smtClean="0">
                        <a:effectLst/>
                        <a:latin typeface="Calibri" panose="020F0502020204030204" pitchFamily="34" charset="0"/>
                        <a:ea typeface="+mn-ea"/>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smtClean="0">
                          <a:solidFill>
                            <a:srgbClr val="000000"/>
                          </a:solidFill>
                          <a:effectLst/>
                          <a:latin typeface="Arial" panose="020B0604020202020204" pitchFamily="34" charset="0"/>
                          <a:ea typeface="+mn-ea"/>
                        </a:rPr>
                        <a:t>Study on network slice management enhancements </a:t>
                      </a:r>
                      <a:endParaRPr lang="zh-CN" altLang="zh-CN" sz="1600" dirty="0" smtClean="0">
                        <a:effectLst/>
                        <a:latin typeface="Calibri" panose="020F0502020204030204" pitchFamily="34" charset="0"/>
                        <a:ea typeface="+mn-ea"/>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Arial" panose="020B0604020202020204" pitchFamily="34" charset="0"/>
                          <a:ea typeface="+mn-ea"/>
                          <a:cs typeface="Arial" panose="020B0604020202020204" pitchFamily="34" charset="0"/>
                        </a:rPr>
                        <a:t>0</a:t>
                      </a: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%-&gt;5%-&gt;20%</a:t>
                      </a:r>
                      <a:endParaRPr lang="sv-SE" altLang="zh-CN" sz="1050" b="0" kern="1200" dirty="0" smtClean="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TR 28.811</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SP-191192</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SA#92 (Jun. 2021)</a:t>
                      </a:r>
                      <a:endParaRPr lang="sv-SE" altLang="zh-CN"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Huawei</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Arial" panose="020B0604020202020204" pitchFamily="34" charset="0"/>
                          <a:ea typeface="+mn-ea"/>
                          <a:cs typeface="Arial" panose="020B0604020202020204" pitchFamily="34" charset="0"/>
                        </a:rPr>
                        <a:t>SA2/RAN3</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SLA</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r h="51513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kern="1200" dirty="0">
                          <a:solidFill>
                            <a:srgbClr val="000000"/>
                          </a:solidFill>
                          <a:effectLst/>
                          <a:latin typeface="Arial" panose="020B0604020202020204" pitchFamily="34" charset="0"/>
                          <a:ea typeface="+mn-ea"/>
                          <a:cs typeface="+mn-cs"/>
                        </a:rPr>
                        <a:t>FS_YANG</a:t>
                      </a:r>
                      <a:endParaRPr lang="zh-CN" sz="1200"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kern="1200">
                          <a:solidFill>
                            <a:srgbClr val="000000"/>
                          </a:solidFill>
                          <a:effectLst/>
                          <a:latin typeface="Arial" panose="020B0604020202020204" pitchFamily="34" charset="0"/>
                          <a:ea typeface="+mn-ea"/>
                          <a:cs typeface="+mn-cs"/>
                        </a:rPr>
                        <a:t>Study on YANG PUSH </a:t>
                      </a:r>
                      <a:endParaRPr lang="zh-CN" sz="1200" kern="120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Arial" panose="020B0604020202020204" pitchFamily="34" charset="0"/>
                          <a:ea typeface="+mn-ea"/>
                          <a:cs typeface="Arial" panose="020B0604020202020204" pitchFamily="34" charset="0"/>
                        </a:rPr>
                        <a:t>0</a:t>
                      </a: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%-&gt;5%</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TR 28.818</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SP-200765</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SA#91 (Mar.2021)</a:t>
                      </a:r>
                      <a:endParaRPr lang="sv-SE" altLang="zh-CN" sz="1050" kern="1200" dirty="0" smtClean="0">
                        <a:solidFill>
                          <a:schemeClr val="tx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Ericsson</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ONAP</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YANG</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r h="2519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kern="1200" dirty="0">
                          <a:solidFill>
                            <a:srgbClr val="000000"/>
                          </a:solidFill>
                          <a:effectLst/>
                          <a:latin typeface="Arial" panose="020B0604020202020204" pitchFamily="34" charset="0"/>
                          <a:ea typeface="+mn-ea"/>
                          <a:cs typeface="+mn-cs"/>
                        </a:rPr>
                        <a:t>FS_MNSAC</a:t>
                      </a:r>
                      <a:endParaRPr lang="zh-CN" sz="1200"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kern="1200" dirty="0">
                          <a:solidFill>
                            <a:srgbClr val="000000"/>
                          </a:solidFill>
                          <a:effectLst/>
                          <a:latin typeface="Arial" panose="020B0604020202020204" pitchFamily="34" charset="0"/>
                          <a:ea typeface="+mn-ea"/>
                          <a:cs typeface="+mn-cs"/>
                        </a:rPr>
                        <a:t>Study on access control for management service</a:t>
                      </a:r>
                      <a:endParaRPr lang="zh-CN" sz="1200"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altLang="zh-CN" sz="1050" b="0" kern="1200" dirty="0" smtClean="0">
                          <a:solidFill>
                            <a:schemeClr val="tx1"/>
                          </a:solidFill>
                          <a:effectLst/>
                          <a:latin typeface="Arial" panose="020B0604020202020204" pitchFamily="34" charset="0"/>
                          <a:ea typeface="+mn-ea"/>
                          <a:cs typeface="Arial" panose="020B0604020202020204" pitchFamily="34" charset="0"/>
                        </a:rPr>
                        <a:t>0</a:t>
                      </a: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%-&gt;5%</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Arial" panose="020B0604020202020204" pitchFamily="34" charset="0"/>
                          <a:ea typeface="SimSun" panose="02010600030101010101" pitchFamily="2" charset="-122"/>
                          <a:cs typeface="+mn-cs"/>
                        </a:rPr>
                        <a:t>TR 28.817</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mn-cs"/>
                        </a:rPr>
                        <a:t>SP-200853</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SA#91 (Mar.2021)</a:t>
                      </a:r>
                      <a:endParaRPr lang="sv-SE" altLang="zh-CN" sz="1050" kern="1200" dirty="0" smtClean="0">
                        <a:solidFill>
                          <a:schemeClr val="tx1"/>
                        </a:solidFill>
                        <a:effectLst/>
                        <a:latin typeface="Arial" panose="020B0604020202020204" pitchFamily="34" charset="0"/>
                        <a:ea typeface="SimSun" panose="02010600030101010101" pitchFamily="2" charset="-122"/>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en-GB" altLang="zh-CN" sz="1050" b="0" kern="1200" dirty="0" smtClean="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mn-cs"/>
                        </a:rPr>
                        <a:t>Nokia</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mn-cs"/>
                        </a:rPr>
                        <a:t>SA3</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mn-cs"/>
                        </a:rPr>
                        <a:t>security</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r>
            </a:tbl>
          </a:graphicData>
        </a:graphic>
      </p:graphicFrame>
      <p:sp>
        <p:nvSpPr>
          <p:cNvPr id="6" name="矩形 5"/>
          <p:cNvSpPr/>
          <p:nvPr/>
        </p:nvSpPr>
        <p:spPr>
          <a:xfrm>
            <a:off x="261843" y="3781633"/>
            <a:ext cx="5595153" cy="2062103"/>
          </a:xfrm>
          <a:prstGeom prst="rect">
            <a:avLst/>
          </a:prstGeom>
        </p:spPr>
        <p:txBody>
          <a:bodyPr wrap="square">
            <a:spAutoFit/>
          </a:bodyPr>
          <a:lstStyle/>
          <a:p>
            <a:pPr defTabSz="1219170" eaLnBrk="1" fontAlgn="auto" hangingPunct="1">
              <a:spcBef>
                <a:spcPts val="0"/>
              </a:spcBef>
              <a:spcAft>
                <a:spcPts val="0"/>
              </a:spcAft>
              <a:defRPr/>
            </a:pPr>
            <a:r>
              <a:rPr lang="en-US" altLang="zh-CN" sz="1600" b="1" dirty="0" smtClean="0">
                <a:solidFill>
                  <a:prstClr val="black"/>
                </a:solidFill>
                <a:latin typeface="Calibri" pitchFamily="34" charset="0"/>
                <a:cs typeface="Arial" charset="0"/>
              </a:rPr>
              <a:t>FS_NSMEN: </a:t>
            </a:r>
            <a:r>
              <a:rPr lang="en-US" altLang="zh-CN" sz="1600" dirty="0" smtClean="0">
                <a:solidFill>
                  <a:prstClr val="black"/>
                </a:solidFill>
                <a:latin typeface="Calibri" pitchFamily="34" charset="0"/>
                <a:cs typeface="Arial" charset="0"/>
              </a:rPr>
              <a:t>The </a:t>
            </a:r>
            <a:r>
              <a:rPr lang="en-US" altLang="zh-CN" sz="1600" dirty="0">
                <a:solidFill>
                  <a:prstClr val="black"/>
                </a:solidFill>
                <a:latin typeface="Calibri" pitchFamily="34" charset="0"/>
                <a:cs typeface="Arial" charset="0"/>
              </a:rPr>
              <a:t>following topics are discussed and agreed</a:t>
            </a:r>
            <a:endParaRPr lang="en-GB" altLang="zh-CN" sz="1600" dirty="0">
              <a:solidFill>
                <a:prstClr val="black"/>
              </a:solidFill>
              <a:latin typeface="Calibri" pitchFamily="34" charset="0"/>
              <a:cs typeface="Arial" charset="0"/>
            </a:endParaRPr>
          </a:p>
          <a:p>
            <a:pPr marL="285750" indent="-285750" defTabSz="1219170">
              <a:buFont typeface="Wingdings" panose="05000000000000000000" pitchFamily="2" charset="2"/>
              <a:buChar char="Ø"/>
              <a:defRPr/>
            </a:pPr>
            <a:r>
              <a:rPr lang="en-US" altLang="zh-CN" sz="1600" dirty="0">
                <a:latin typeface="+mn-lt"/>
              </a:rPr>
              <a:t>Update scope to include security </a:t>
            </a:r>
            <a:r>
              <a:rPr lang="en-US" altLang="zh-CN" sz="1600" dirty="0" smtClean="0">
                <a:latin typeface="+mn-lt"/>
              </a:rPr>
              <a:t>aspects</a:t>
            </a:r>
          </a:p>
          <a:p>
            <a:pPr marL="285750" indent="-285750" defTabSz="1219170">
              <a:buFont typeface="Wingdings" panose="05000000000000000000" pitchFamily="2" charset="2"/>
              <a:buChar char="Ø"/>
              <a:defRPr/>
            </a:pPr>
            <a:r>
              <a:rPr lang="en-US" altLang="zh-CN" sz="1600" dirty="0">
                <a:latin typeface="+mn-lt"/>
              </a:rPr>
              <a:t>Add cross-operator </a:t>
            </a:r>
            <a:r>
              <a:rPr lang="en-US" altLang="zh-CN" sz="1600" dirty="0" smtClean="0">
                <a:latin typeface="+mn-lt"/>
              </a:rPr>
              <a:t>concept</a:t>
            </a:r>
          </a:p>
          <a:p>
            <a:pPr marL="285750" indent="-285750" defTabSz="1219170">
              <a:buFont typeface="Wingdings" panose="05000000000000000000" pitchFamily="2" charset="2"/>
              <a:buChar char="Ø"/>
              <a:defRPr/>
            </a:pPr>
            <a:r>
              <a:rPr lang="en-US" altLang="zh-CN" sz="1600" dirty="0">
                <a:latin typeface="+mn-lt"/>
              </a:rPr>
              <a:t>Add end to end </a:t>
            </a:r>
            <a:r>
              <a:rPr lang="en-US" altLang="zh-CN" sz="1600" dirty="0" smtClean="0">
                <a:latin typeface="+mn-lt"/>
              </a:rPr>
              <a:t>concept</a:t>
            </a:r>
          </a:p>
          <a:p>
            <a:pPr marL="285750" indent="-285750" defTabSz="1219170">
              <a:buFont typeface="Wingdings" panose="05000000000000000000" pitchFamily="2" charset="2"/>
              <a:buChar char="Ø"/>
              <a:defRPr/>
            </a:pPr>
            <a:r>
              <a:rPr lang="en-US" altLang="zh-CN" sz="1600" dirty="0">
                <a:latin typeface="+mn-lt"/>
              </a:rPr>
              <a:t>deploy two network </a:t>
            </a:r>
            <a:r>
              <a:rPr lang="en-US" altLang="zh-CN" sz="1600" dirty="0" smtClean="0">
                <a:latin typeface="+mn-lt"/>
              </a:rPr>
              <a:t>slices </a:t>
            </a:r>
            <a:r>
              <a:rPr lang="en-US" altLang="zh-CN" sz="1600" dirty="0">
                <a:latin typeface="+mn-lt"/>
              </a:rPr>
              <a:t>by same </a:t>
            </a:r>
            <a:r>
              <a:rPr lang="en-US" altLang="zh-CN" sz="1600" dirty="0" smtClean="0">
                <a:latin typeface="+mn-lt"/>
              </a:rPr>
              <a:t>customer</a:t>
            </a:r>
          </a:p>
          <a:p>
            <a:pPr marL="285750" indent="-285750" defTabSz="1219170">
              <a:buFont typeface="Wingdings" panose="05000000000000000000" pitchFamily="2" charset="2"/>
              <a:buChar char="Ø"/>
              <a:defRPr/>
            </a:pPr>
            <a:r>
              <a:rPr lang="en-US" altLang="zh-CN" sz="1600" dirty="0">
                <a:latin typeface="+mn-lt"/>
              </a:rPr>
              <a:t>Add cross-operator network slicing scenarios</a:t>
            </a:r>
          </a:p>
          <a:p>
            <a:pPr defTabSz="1219170" eaLnBrk="1" fontAlgn="auto" hangingPunct="1">
              <a:spcBef>
                <a:spcPts val="0"/>
              </a:spcBef>
              <a:spcAft>
                <a:spcPts val="0"/>
              </a:spcAft>
              <a:defRPr/>
            </a:pPr>
            <a:endParaRPr lang="en-US" altLang="zh-CN" sz="1600" dirty="0" smtClean="0">
              <a:solidFill>
                <a:prstClr val="black"/>
              </a:solidFill>
              <a:latin typeface="Calibri" pitchFamily="34" charset="0"/>
              <a:cs typeface="Arial" charset="0"/>
            </a:endParaRPr>
          </a:p>
          <a:p>
            <a:pPr defTabSz="1219170" eaLnBrk="1" fontAlgn="auto" hangingPunct="1">
              <a:spcBef>
                <a:spcPts val="0"/>
              </a:spcBef>
              <a:spcAft>
                <a:spcPts val="0"/>
              </a:spcAft>
              <a:defRPr/>
            </a:pPr>
            <a:endParaRPr lang="en-US" altLang="zh-CN" sz="1600" dirty="0">
              <a:solidFill>
                <a:prstClr val="black"/>
              </a:solidFill>
              <a:latin typeface="Calibri" pitchFamily="34" charset="0"/>
              <a:cs typeface="Arial" charset="0"/>
            </a:endParaRPr>
          </a:p>
        </p:txBody>
      </p:sp>
      <p:sp>
        <p:nvSpPr>
          <p:cNvPr id="5" name="Title 1"/>
          <p:cNvSpPr txBox="1">
            <a:spLocks/>
          </p:cNvSpPr>
          <p:nvPr/>
        </p:nvSpPr>
        <p:spPr>
          <a:xfrm>
            <a:off x="0" y="4603"/>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Rel-17 SI FS_NSMEN/</a:t>
            </a:r>
            <a:r>
              <a:rPr lang="en-GB" altLang="zh-CN" sz="3200" dirty="0" smtClean="0"/>
              <a:t>FS_YANG/</a:t>
            </a:r>
            <a:r>
              <a:rPr lang="en-GB" altLang="zh-CN" sz="3200" dirty="0"/>
              <a:t>FS_MNSAC</a:t>
            </a:r>
            <a:endParaRPr lang="sv-SE" sz="3200" kern="0" dirty="0"/>
          </a:p>
        </p:txBody>
      </p:sp>
      <p:sp>
        <p:nvSpPr>
          <p:cNvPr id="4" name="矩形 3"/>
          <p:cNvSpPr/>
          <p:nvPr/>
        </p:nvSpPr>
        <p:spPr>
          <a:xfrm>
            <a:off x="6134100" y="3781633"/>
            <a:ext cx="5619848" cy="1569660"/>
          </a:xfrm>
          <a:prstGeom prst="rect">
            <a:avLst/>
          </a:prstGeom>
        </p:spPr>
        <p:txBody>
          <a:bodyPr wrap="square">
            <a:spAutoFit/>
          </a:bodyPr>
          <a:lstStyle/>
          <a:p>
            <a:pPr lvl="0" defTabSz="1219170" eaLnBrk="1" fontAlgn="auto" hangingPunct="1">
              <a:spcBef>
                <a:spcPts val="0"/>
              </a:spcBef>
              <a:spcAft>
                <a:spcPts val="0"/>
              </a:spcAft>
              <a:defRPr/>
            </a:pPr>
            <a:r>
              <a:rPr lang="en-US" altLang="zh-CN" sz="1600" b="1" dirty="0">
                <a:solidFill>
                  <a:prstClr val="black"/>
                </a:solidFill>
                <a:latin typeface="Calibri" pitchFamily="34" charset="0"/>
                <a:cs typeface="Arial" charset="0"/>
              </a:rPr>
              <a:t>FS_YANG: </a:t>
            </a:r>
            <a:r>
              <a:rPr lang="en-US" altLang="zh-CN" sz="1600" dirty="0">
                <a:solidFill>
                  <a:prstClr val="black"/>
                </a:solidFill>
                <a:latin typeface="Calibri" pitchFamily="34" charset="0"/>
                <a:cs typeface="Arial" charset="0"/>
              </a:rPr>
              <a:t>The following topics are discussed and agreed</a:t>
            </a:r>
            <a:endParaRPr lang="en-GB" altLang="zh-CN" sz="1600" dirty="0">
              <a:solidFill>
                <a:prstClr val="black"/>
              </a:solidFill>
              <a:latin typeface="Calibri" pitchFamily="34" charset="0"/>
              <a:cs typeface="Arial" charset="0"/>
            </a:endParaRPr>
          </a:p>
          <a:p>
            <a:pPr marL="285750" lvl="0" indent="-285750" defTabSz="1219170">
              <a:buFont typeface="Wingdings" panose="05000000000000000000" pitchFamily="2" charset="2"/>
              <a:buChar char="Ø"/>
              <a:defRPr/>
            </a:pPr>
            <a:r>
              <a:rPr lang="en-US" altLang="zh-CN" sz="1600" dirty="0">
                <a:solidFill>
                  <a:prstClr val="black"/>
                </a:solidFill>
                <a:latin typeface="Calibri"/>
              </a:rPr>
              <a:t>TR 28.818 Skeleton</a:t>
            </a:r>
          </a:p>
          <a:p>
            <a:pPr lvl="0" defTabSz="1219170" eaLnBrk="1" fontAlgn="auto" hangingPunct="1">
              <a:spcBef>
                <a:spcPts val="0"/>
              </a:spcBef>
              <a:spcAft>
                <a:spcPts val="0"/>
              </a:spcAft>
              <a:defRPr/>
            </a:pPr>
            <a:endParaRPr lang="en-US" altLang="zh-CN" sz="1600" b="1" dirty="0" smtClean="0">
              <a:solidFill>
                <a:prstClr val="black"/>
              </a:solidFill>
              <a:latin typeface="Calibri" pitchFamily="34" charset="0"/>
              <a:cs typeface="Arial" charset="0"/>
            </a:endParaRPr>
          </a:p>
          <a:p>
            <a:pPr lvl="0" defTabSz="1219170" eaLnBrk="1" fontAlgn="auto" hangingPunct="1">
              <a:spcBef>
                <a:spcPts val="0"/>
              </a:spcBef>
              <a:spcAft>
                <a:spcPts val="0"/>
              </a:spcAft>
              <a:defRPr/>
            </a:pPr>
            <a:r>
              <a:rPr lang="en-US" altLang="zh-CN" sz="1600" b="1" dirty="0" smtClean="0">
                <a:solidFill>
                  <a:prstClr val="black"/>
                </a:solidFill>
                <a:latin typeface="Calibri" pitchFamily="34" charset="0"/>
                <a:cs typeface="Arial" charset="0"/>
              </a:rPr>
              <a:t>FS_MNSAC: </a:t>
            </a:r>
            <a:r>
              <a:rPr lang="en-US" altLang="zh-CN" sz="1600" dirty="0" smtClean="0">
                <a:solidFill>
                  <a:prstClr val="black"/>
                </a:solidFill>
                <a:latin typeface="Calibri" pitchFamily="34" charset="0"/>
                <a:cs typeface="Arial" charset="0"/>
              </a:rPr>
              <a:t>The following topics are discussed and agreed.</a:t>
            </a:r>
            <a:endParaRPr lang="en-US" altLang="zh-CN" sz="1600" b="1" dirty="0" smtClean="0">
              <a:solidFill>
                <a:prstClr val="black"/>
              </a:solidFill>
              <a:latin typeface="Calibri" pitchFamily="34" charset="0"/>
              <a:cs typeface="Arial" charset="0"/>
            </a:endParaRPr>
          </a:p>
          <a:p>
            <a:pPr marL="285750" lvl="0" indent="-285750" defTabSz="1219170">
              <a:buFont typeface="Wingdings" panose="05000000000000000000" pitchFamily="2" charset="2"/>
              <a:buChar char="Ø"/>
              <a:defRPr/>
            </a:pPr>
            <a:r>
              <a:rPr lang="en-US" altLang="zh-CN" sz="1600" dirty="0">
                <a:latin typeface="+mn-lt"/>
              </a:rPr>
              <a:t>TR </a:t>
            </a:r>
            <a:r>
              <a:rPr lang="en-US" altLang="zh-CN" sz="1600" dirty="0" smtClean="0">
                <a:latin typeface="+mn-lt"/>
              </a:rPr>
              <a:t>28.817 Skeleton</a:t>
            </a:r>
            <a:endParaRPr lang="en-US" altLang="zh-CN" sz="1600" dirty="0">
              <a:latin typeface="+mn-lt"/>
            </a:endParaRPr>
          </a:p>
          <a:p>
            <a:pPr lvl="0" defTabSz="1219170" eaLnBrk="1" fontAlgn="auto" hangingPunct="1">
              <a:spcBef>
                <a:spcPts val="0"/>
              </a:spcBef>
              <a:spcAft>
                <a:spcPts val="0"/>
              </a:spcAft>
              <a:defRPr/>
            </a:pPr>
            <a:endParaRPr lang="en-US" altLang="zh-CN" sz="1600" dirty="0" smtClean="0">
              <a:solidFill>
                <a:prstClr val="black"/>
              </a:solidFill>
              <a:latin typeface="Calibri" pitchFamily="34" charset="0"/>
              <a:cs typeface="Arial" charset="0"/>
            </a:endParaRPr>
          </a:p>
        </p:txBody>
      </p:sp>
    </p:spTree>
    <p:extLst>
      <p:ext uri="{BB962C8B-B14F-4D97-AF65-F5344CB8AC3E}">
        <p14:creationId xmlns:p14="http://schemas.microsoft.com/office/powerpoint/2010/main" val="1762369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Rapporteur calls (draft plan after SA5#134e)</a:t>
            </a:r>
            <a:endParaRPr lang="zh-CN" altLang="en-US" sz="3600" dirty="0"/>
          </a:p>
        </p:txBody>
      </p:sp>
      <p:sp>
        <p:nvSpPr>
          <p:cNvPr id="4" name="灯片编号占位符 3"/>
          <p:cNvSpPr>
            <a:spLocks noGrp="1"/>
          </p:cNvSpPr>
          <p:nvPr>
            <p:ph type="sldNum" sz="quarter" idx="10"/>
          </p:nvPr>
        </p:nvSpPr>
        <p:spPr/>
        <p:txBody>
          <a:bodyPr/>
          <a:lstStyle/>
          <a:p>
            <a:pPr>
              <a:defRPr/>
            </a:pPr>
            <a:fld id="{8B78E712-7E90-46AF-8873-540771249AD5}" type="slidenum">
              <a:rPr lang="en-GB" smtClean="0"/>
              <a:pPr>
                <a:defRPr/>
              </a:pPr>
              <a:t>13</a:t>
            </a:fld>
            <a:endParaRPr lang="en-GB" dirty="0"/>
          </a:p>
        </p:txBody>
      </p:sp>
      <p:graphicFrame>
        <p:nvGraphicFramePr>
          <p:cNvPr id="5" name="表格 4"/>
          <p:cNvGraphicFramePr>
            <a:graphicFrameLocks noGrp="1"/>
          </p:cNvGraphicFramePr>
          <p:nvPr>
            <p:extLst>
              <p:ext uri="{D42A27DB-BD31-4B8C-83A1-F6EECF244321}">
                <p14:modId xmlns:p14="http://schemas.microsoft.com/office/powerpoint/2010/main" val="2410468233"/>
              </p:ext>
            </p:extLst>
          </p:nvPr>
        </p:nvGraphicFramePr>
        <p:xfrm>
          <a:off x="698695" y="1417638"/>
          <a:ext cx="10574216" cy="4053840"/>
        </p:xfrm>
        <a:graphic>
          <a:graphicData uri="http://schemas.openxmlformats.org/drawingml/2006/table">
            <a:tbl>
              <a:tblPr firstRow="1" firstCol="1" bandRow="1">
                <a:tableStyleId>{5C22544A-7EE6-4342-B048-85BDC9FD1C3A}</a:tableStyleId>
              </a:tblPr>
              <a:tblGrid>
                <a:gridCol w="1793917"/>
                <a:gridCol w="2299782"/>
                <a:gridCol w="6480517"/>
              </a:tblGrid>
              <a:tr h="0">
                <a:tc>
                  <a:txBody>
                    <a:bodyPr/>
                    <a:lstStyle/>
                    <a:p>
                      <a:pPr>
                        <a:spcAft>
                          <a:spcPts val="0"/>
                        </a:spcAft>
                      </a:pPr>
                      <a:r>
                        <a:rPr lang="zh-CN" sz="1400" dirty="0">
                          <a:effectLst/>
                        </a:rPr>
                        <a:t>Rapporteur calls</a:t>
                      </a:r>
                      <a:endParaRPr lang="zh-CN" sz="1400" dirty="0">
                        <a:effectLst/>
                        <a:latin typeface="Calibri" panose="020F0502020204030204" pitchFamily="34" charset="0"/>
                        <a:ea typeface="MS Mincho"/>
                        <a:cs typeface="MS Mincho"/>
                      </a:endParaRPr>
                    </a:p>
                  </a:txBody>
                  <a:tcPr marL="68580" marR="68580" marT="0" marB="0"/>
                </a:tc>
                <a:tc>
                  <a:txBody>
                    <a:bodyPr/>
                    <a:lstStyle/>
                    <a:p>
                      <a:pPr>
                        <a:spcAft>
                          <a:spcPts val="0"/>
                        </a:spcAft>
                      </a:pPr>
                      <a:r>
                        <a:rPr lang="zh-CN" sz="1400">
                          <a:effectLst/>
                        </a:rPr>
                        <a:t>Date Time</a:t>
                      </a:r>
                      <a:endParaRPr lang="zh-CN" sz="1400">
                        <a:effectLst/>
                        <a:latin typeface="Calibri" panose="020F0502020204030204" pitchFamily="34" charset="0"/>
                        <a:ea typeface="MS Mincho"/>
                        <a:cs typeface="MS Mincho"/>
                      </a:endParaRPr>
                    </a:p>
                  </a:txBody>
                  <a:tcPr marL="68580" marR="68580" marT="0" marB="0"/>
                </a:tc>
                <a:tc>
                  <a:txBody>
                    <a:bodyPr/>
                    <a:lstStyle/>
                    <a:p>
                      <a:pPr indent="57150">
                        <a:spcAft>
                          <a:spcPts val="0"/>
                        </a:spcAft>
                      </a:pPr>
                      <a:r>
                        <a:rPr lang="zh-CN" sz="1400">
                          <a:effectLst/>
                        </a:rPr>
                        <a:t>Potential Topics</a:t>
                      </a:r>
                      <a:endParaRPr lang="zh-CN" sz="1400">
                        <a:effectLst/>
                        <a:latin typeface="Calibri" panose="020F0502020204030204" pitchFamily="34" charset="0"/>
                        <a:ea typeface="MS Mincho"/>
                        <a:cs typeface="MS Mincho"/>
                      </a:endParaRPr>
                    </a:p>
                  </a:txBody>
                  <a:tcPr marL="68580" marR="68580" marT="0" marB="0"/>
                </a:tc>
              </a:tr>
              <a:tr h="0">
                <a:tc>
                  <a:txBody>
                    <a:bodyPr/>
                    <a:lstStyle/>
                    <a:p>
                      <a:pPr>
                        <a:spcAft>
                          <a:spcPts val="0"/>
                        </a:spcAft>
                      </a:pPr>
                      <a:r>
                        <a:rPr lang="en-GB" sz="1400">
                          <a:effectLst/>
                          <a:latin typeface="+mn-lt"/>
                          <a:ea typeface="宋体" panose="02010600030101010101" pitchFamily="2" charset="-122"/>
                        </a:rPr>
                        <a:t>#134e.1</a:t>
                      </a:r>
                      <a:endParaRPr lang="zh-CN" sz="1400">
                        <a:effectLst/>
                        <a:latin typeface="+mn-lt"/>
                        <a:ea typeface="宋体" panose="02010600030101010101" pitchFamily="2" charset="-122"/>
                      </a:endParaRPr>
                    </a:p>
                  </a:txBody>
                  <a:tcPr marL="68580" marR="68580" marT="0" marB="0"/>
                </a:tc>
                <a:tc>
                  <a:txBody>
                    <a:bodyPr/>
                    <a:lstStyle/>
                    <a:p>
                      <a:pPr>
                        <a:spcAft>
                          <a:spcPts val="0"/>
                        </a:spcAft>
                      </a:pPr>
                      <a:r>
                        <a:rPr lang="en-GB" sz="1400">
                          <a:effectLst/>
                          <a:latin typeface="+mn-lt"/>
                          <a:ea typeface="宋体" panose="02010600030101010101" pitchFamily="2" charset="-122"/>
                        </a:rPr>
                        <a:t>14:00 CET~16:00 CET on Dec.3</a:t>
                      </a:r>
                      <a:r>
                        <a:rPr lang="en-GB" sz="1400" baseline="30000">
                          <a:effectLst/>
                          <a:latin typeface="+mn-lt"/>
                          <a:ea typeface="宋体" panose="02010600030101010101" pitchFamily="2" charset="-122"/>
                        </a:rPr>
                        <a:t>rd</a:t>
                      </a:r>
                      <a:endParaRPr lang="zh-CN" sz="1400">
                        <a:effectLst/>
                        <a:latin typeface="+mn-lt"/>
                        <a:ea typeface="宋体" panose="02010600030101010101" pitchFamily="2" charset="-122"/>
                      </a:endParaRPr>
                    </a:p>
                  </a:txBody>
                  <a:tcPr marL="68580" marR="68580" marT="0" marB="0"/>
                </a:tc>
                <a:tc>
                  <a:txBody>
                    <a:bodyPr/>
                    <a:lstStyle/>
                    <a:p>
                      <a:pPr>
                        <a:spcAft>
                          <a:spcPts val="0"/>
                        </a:spcAft>
                      </a:pPr>
                      <a:r>
                        <a:rPr lang="zh-CN" sz="1400" b="1" dirty="0">
                          <a:effectLst/>
                          <a:latin typeface="+mn-lt"/>
                          <a:ea typeface="Calibri" panose="020F0502020204030204" pitchFamily="34" charset="0"/>
                        </a:rPr>
                        <a:t>FS_eMDAS: </a:t>
                      </a:r>
                      <a:endParaRPr lang="zh-CN" sz="1400" dirty="0">
                        <a:effectLst/>
                        <a:latin typeface="+mn-lt"/>
                        <a:ea typeface="宋体" panose="02010600030101010101" pitchFamily="2" charset="-122"/>
                      </a:endParaRPr>
                    </a:p>
                    <a:p>
                      <a:pPr>
                        <a:spcAft>
                          <a:spcPts val="0"/>
                        </a:spcAft>
                      </a:pPr>
                      <a:r>
                        <a:rPr lang="zh-CN" sz="1400" dirty="0">
                          <a:effectLst/>
                          <a:latin typeface="+mn-lt"/>
                          <a:ea typeface="Calibri" panose="020F0502020204030204" pitchFamily="34" charset="0"/>
                        </a:rPr>
                        <a:t>B. S5-206058 pCR 28.809 Add analysis on agreed use cases (Zhulei)</a:t>
                      </a:r>
                      <a:endParaRPr lang="zh-CN" sz="1400" dirty="0">
                        <a:effectLst/>
                        <a:latin typeface="+mn-lt"/>
                        <a:ea typeface="宋体" panose="02010600030101010101" pitchFamily="2" charset="-122"/>
                      </a:endParaRPr>
                    </a:p>
                    <a:p>
                      <a:pPr>
                        <a:spcAft>
                          <a:spcPts val="0"/>
                        </a:spcAft>
                      </a:pPr>
                      <a:r>
                        <a:rPr lang="zh-CN" sz="1400" b="1" dirty="0">
                          <a:effectLst/>
                          <a:latin typeface="+mn-lt"/>
                          <a:ea typeface="Calibri" panose="020F0502020204030204" pitchFamily="34" charset="0"/>
                        </a:rPr>
                        <a:t>eCOSLA:</a:t>
                      </a:r>
                      <a:endParaRPr lang="zh-CN" sz="1400" dirty="0">
                        <a:effectLst/>
                        <a:latin typeface="+mn-lt"/>
                        <a:ea typeface="宋体" panose="02010600030101010101" pitchFamily="2" charset="-122"/>
                      </a:endParaRPr>
                    </a:p>
                    <a:p>
                      <a:pPr>
                        <a:spcAft>
                          <a:spcPts val="0"/>
                        </a:spcAft>
                      </a:pPr>
                      <a:r>
                        <a:rPr lang="zh-CN" sz="1400" dirty="0">
                          <a:effectLst/>
                          <a:latin typeface="+mn-lt"/>
                          <a:ea typeface="Calibri" panose="020F0502020204030204" pitchFamily="34" charset="0"/>
                        </a:rPr>
                        <a:t>E. S5-206210 Rel-17 CR TS 28.535 Management types for control loop (Zhangjian)</a:t>
                      </a:r>
                      <a:endParaRPr lang="zh-CN" sz="1400" dirty="0">
                        <a:effectLst/>
                        <a:latin typeface="+mn-lt"/>
                        <a:ea typeface="宋体" panose="02010600030101010101" pitchFamily="2" charset="-122"/>
                      </a:endParaRPr>
                    </a:p>
                    <a:p>
                      <a:pPr>
                        <a:spcAft>
                          <a:spcPts val="0"/>
                        </a:spcAft>
                      </a:pPr>
                      <a:r>
                        <a:rPr lang="zh-CN" sz="1400" b="1" dirty="0">
                          <a:effectLst/>
                          <a:latin typeface="+mn-lt"/>
                          <a:ea typeface="Calibri" panose="020F0502020204030204" pitchFamily="34" charset="0"/>
                        </a:rPr>
                        <a:t>Template:</a:t>
                      </a:r>
                      <a:endParaRPr lang="zh-CN" sz="1400" dirty="0">
                        <a:effectLst/>
                        <a:latin typeface="+mn-lt"/>
                        <a:ea typeface="宋体" panose="02010600030101010101" pitchFamily="2" charset="-122"/>
                      </a:endParaRPr>
                    </a:p>
                    <a:p>
                      <a:pPr>
                        <a:spcAft>
                          <a:spcPts val="0"/>
                        </a:spcAft>
                      </a:pPr>
                      <a:r>
                        <a:rPr lang="zh-CN" sz="1400" dirty="0">
                          <a:effectLst/>
                          <a:latin typeface="+mn-lt"/>
                          <a:ea typeface="Calibri" panose="020F0502020204030204" pitchFamily="34" charset="0"/>
                        </a:rPr>
                        <a:t>H. S5-206257 Discussion paper on SA5 Requirements and Use Case template (Zou Lan)</a:t>
                      </a:r>
                      <a:endParaRPr lang="zh-CN" sz="1400" dirty="0">
                        <a:effectLst/>
                        <a:latin typeface="+mn-lt"/>
                        <a:ea typeface="宋体" panose="02010600030101010101" pitchFamily="2" charset="-122"/>
                      </a:endParaRPr>
                    </a:p>
                    <a:p>
                      <a:pPr>
                        <a:spcAft>
                          <a:spcPts val="0"/>
                        </a:spcAft>
                      </a:pPr>
                      <a:r>
                        <a:rPr lang="zh-CN" sz="1400" b="1" dirty="0">
                          <a:effectLst/>
                          <a:latin typeface="+mn-lt"/>
                          <a:ea typeface="Calibri" panose="020F0502020204030204" pitchFamily="34" charset="0"/>
                        </a:rPr>
                        <a:t>eSON_5G:</a:t>
                      </a:r>
                      <a:endParaRPr lang="zh-CN" sz="1400" dirty="0">
                        <a:effectLst/>
                        <a:latin typeface="+mn-lt"/>
                        <a:ea typeface="宋体" panose="02010600030101010101" pitchFamily="2" charset="-122"/>
                      </a:endParaRPr>
                    </a:p>
                    <a:p>
                      <a:pPr>
                        <a:spcAft>
                          <a:spcPts val="0"/>
                        </a:spcAft>
                      </a:pPr>
                      <a:r>
                        <a:rPr lang="zh-CN" sz="1400" dirty="0">
                          <a:effectLst/>
                          <a:latin typeface="+mn-lt"/>
                          <a:ea typeface="Calibri" panose="020F0502020204030204" pitchFamily="34" charset="0"/>
                        </a:rPr>
                        <a:t>F. S5-206082 Rel-17 CR 28.313 Add LBO use cases, requirements, and related information (Joey)</a:t>
                      </a:r>
                      <a:endParaRPr lang="zh-CN" sz="1400" dirty="0">
                        <a:effectLst/>
                        <a:latin typeface="+mn-lt"/>
                        <a:ea typeface="宋体" panose="02010600030101010101" pitchFamily="2" charset="-122"/>
                      </a:endParaRPr>
                    </a:p>
                    <a:p>
                      <a:pPr>
                        <a:spcAft>
                          <a:spcPts val="0"/>
                        </a:spcAft>
                      </a:pPr>
                      <a:r>
                        <a:rPr lang="zh-CN" sz="1400" dirty="0">
                          <a:effectLst/>
                          <a:latin typeface="+mn-lt"/>
                          <a:ea typeface="Calibri" panose="020F0502020204030204" pitchFamily="34" charset="0"/>
                        </a:rPr>
                        <a:t>G. S5-206212 Rel-17 CR 28.313 CHO requirements (Per)</a:t>
                      </a:r>
                      <a:endParaRPr lang="zh-CN" sz="1400" dirty="0">
                        <a:effectLst/>
                        <a:latin typeface="+mn-lt"/>
                        <a:ea typeface="宋体" panose="02010600030101010101" pitchFamily="2" charset="-122"/>
                      </a:endParaRPr>
                    </a:p>
                  </a:txBody>
                  <a:tcPr marL="68580" marR="68580" marT="0" marB="0"/>
                </a:tc>
              </a:tr>
              <a:tr h="0">
                <a:tc>
                  <a:txBody>
                    <a:bodyPr/>
                    <a:lstStyle/>
                    <a:p>
                      <a:pPr>
                        <a:spcAft>
                          <a:spcPts val="0"/>
                        </a:spcAft>
                      </a:pPr>
                      <a:r>
                        <a:rPr lang="en-GB" sz="1400">
                          <a:effectLst/>
                          <a:latin typeface="+mn-lt"/>
                          <a:ea typeface="宋体" panose="02010600030101010101" pitchFamily="2" charset="-122"/>
                        </a:rPr>
                        <a:t>#134e.2</a:t>
                      </a:r>
                      <a:endParaRPr lang="zh-CN" sz="1400">
                        <a:effectLst/>
                        <a:latin typeface="+mn-lt"/>
                        <a:ea typeface="宋体" panose="02010600030101010101" pitchFamily="2" charset="-122"/>
                      </a:endParaRPr>
                    </a:p>
                  </a:txBody>
                  <a:tcPr marL="68580" marR="68580" marT="0" marB="0"/>
                </a:tc>
                <a:tc>
                  <a:txBody>
                    <a:bodyPr/>
                    <a:lstStyle/>
                    <a:p>
                      <a:pPr>
                        <a:spcAft>
                          <a:spcPts val="0"/>
                        </a:spcAft>
                      </a:pPr>
                      <a:r>
                        <a:rPr lang="en-GB" sz="1400">
                          <a:effectLst/>
                          <a:latin typeface="+mn-lt"/>
                          <a:ea typeface="宋体" panose="02010600030101010101" pitchFamily="2" charset="-122"/>
                        </a:rPr>
                        <a:t>14:00 CET~16:00 CET on Dec.10</a:t>
                      </a:r>
                      <a:r>
                        <a:rPr lang="en-GB" sz="1400" baseline="30000">
                          <a:effectLst/>
                          <a:latin typeface="+mn-lt"/>
                          <a:ea typeface="宋体" panose="02010600030101010101" pitchFamily="2" charset="-122"/>
                        </a:rPr>
                        <a:t>th</a:t>
                      </a:r>
                      <a:endParaRPr lang="zh-CN" sz="1400">
                        <a:effectLst/>
                        <a:latin typeface="+mn-lt"/>
                        <a:ea typeface="宋体" panose="02010600030101010101" pitchFamily="2" charset="-122"/>
                      </a:endParaRPr>
                    </a:p>
                  </a:txBody>
                  <a:tcPr marL="68580" marR="68580" marT="0" marB="0"/>
                </a:tc>
                <a:tc>
                  <a:txBody>
                    <a:bodyPr/>
                    <a:lstStyle/>
                    <a:p>
                      <a:pPr>
                        <a:spcAft>
                          <a:spcPts val="0"/>
                        </a:spcAft>
                      </a:pPr>
                      <a:r>
                        <a:rPr lang="zh-CN" sz="1400" b="1">
                          <a:effectLst/>
                          <a:latin typeface="+mn-lt"/>
                          <a:ea typeface="Calibri" panose="020F0502020204030204" pitchFamily="34" charset="0"/>
                        </a:rPr>
                        <a:t>5GDMS:</a:t>
                      </a:r>
                      <a:endParaRPr lang="zh-CN" sz="1400">
                        <a:effectLst/>
                        <a:latin typeface="+mn-lt"/>
                        <a:ea typeface="宋体" panose="02010600030101010101" pitchFamily="2" charset="-122"/>
                      </a:endParaRPr>
                    </a:p>
                    <a:p>
                      <a:pPr>
                        <a:spcAft>
                          <a:spcPts val="0"/>
                        </a:spcAft>
                      </a:pPr>
                      <a:r>
                        <a:rPr lang="zh-CN" sz="1400">
                          <a:effectLst/>
                          <a:latin typeface="+mn-lt"/>
                          <a:ea typeface="Calibri" panose="020F0502020204030204" pitchFamily="34" charset="0"/>
                        </a:rPr>
                        <a:t>C. 5GDMS GROUP#1 (S5-206056/S5-206041) 5GDMS Use cases (Brendan, Deepanshu)</a:t>
                      </a:r>
                      <a:endParaRPr lang="zh-CN" sz="1400">
                        <a:effectLst/>
                        <a:latin typeface="+mn-lt"/>
                        <a:ea typeface="宋体" panose="02010600030101010101" pitchFamily="2" charset="-122"/>
                      </a:endParaRPr>
                    </a:p>
                    <a:p>
                      <a:pPr>
                        <a:spcAft>
                          <a:spcPts val="0"/>
                        </a:spcAft>
                      </a:pPr>
                      <a:r>
                        <a:rPr lang="zh-CN" sz="1400">
                          <a:effectLst/>
                          <a:latin typeface="+mn-lt"/>
                          <a:ea typeface="Calibri" panose="020F0502020204030204" pitchFamily="34" charset="0"/>
                        </a:rPr>
                        <a:t>D. S5-206040 Rel-17 CR 28.532 Register and Query Operation (Deepanshu)</a:t>
                      </a:r>
                      <a:endParaRPr lang="zh-CN" sz="1400">
                        <a:effectLst/>
                        <a:latin typeface="+mn-lt"/>
                        <a:ea typeface="宋体" panose="02010600030101010101" pitchFamily="2" charset="-122"/>
                      </a:endParaRPr>
                    </a:p>
                    <a:p>
                      <a:pPr>
                        <a:spcAft>
                          <a:spcPts val="0"/>
                        </a:spcAft>
                      </a:pPr>
                      <a:r>
                        <a:rPr lang="zh-CN" sz="1400" b="1">
                          <a:effectLst/>
                          <a:latin typeface="+mn-lt"/>
                          <a:ea typeface="Calibri" panose="020F0502020204030204" pitchFamily="34" charset="0"/>
                        </a:rPr>
                        <a:t>COSLA:</a:t>
                      </a:r>
                      <a:endParaRPr lang="zh-CN" sz="1400">
                        <a:effectLst/>
                        <a:latin typeface="+mn-lt"/>
                        <a:ea typeface="宋体" panose="02010600030101010101" pitchFamily="2" charset="-122"/>
                      </a:endParaRPr>
                    </a:p>
                    <a:p>
                      <a:pPr>
                        <a:spcAft>
                          <a:spcPts val="0"/>
                        </a:spcAft>
                      </a:pPr>
                      <a:r>
                        <a:rPr lang="en-GB" sz="1400">
                          <a:effectLst/>
                          <a:latin typeface="+mn-lt"/>
                          <a:ea typeface="宋体" panose="02010600030101010101" pitchFamily="2" charset="-122"/>
                        </a:rPr>
                        <a:t>I.  COSLA Rel-16 stage 1/2/3 consistency check (Jan)</a:t>
                      </a:r>
                      <a:endParaRPr lang="zh-CN" sz="1400">
                        <a:effectLst/>
                        <a:latin typeface="+mn-lt"/>
                        <a:ea typeface="宋体" panose="02010600030101010101" pitchFamily="2" charset="-122"/>
                      </a:endParaRPr>
                    </a:p>
                  </a:txBody>
                  <a:tcPr marL="68580" marR="68580" marT="0" marB="0"/>
                </a:tc>
              </a:tr>
              <a:tr h="0">
                <a:tc>
                  <a:txBody>
                    <a:bodyPr/>
                    <a:lstStyle/>
                    <a:p>
                      <a:pPr>
                        <a:spcAft>
                          <a:spcPts val="0"/>
                        </a:spcAft>
                      </a:pPr>
                      <a:r>
                        <a:rPr lang="en-GB" sz="1400">
                          <a:effectLst/>
                          <a:latin typeface="+mn-lt"/>
                          <a:ea typeface="宋体" panose="02010600030101010101" pitchFamily="2" charset="-122"/>
                        </a:rPr>
                        <a:t>#134e.3</a:t>
                      </a:r>
                      <a:endParaRPr lang="zh-CN" sz="1400">
                        <a:effectLst/>
                        <a:latin typeface="+mn-lt"/>
                        <a:ea typeface="宋体" panose="02010600030101010101" pitchFamily="2" charset="-122"/>
                      </a:endParaRPr>
                    </a:p>
                  </a:txBody>
                  <a:tcPr marL="68580" marR="68580" marT="0" marB="0"/>
                </a:tc>
                <a:tc>
                  <a:txBody>
                    <a:bodyPr/>
                    <a:lstStyle/>
                    <a:p>
                      <a:pPr>
                        <a:spcAft>
                          <a:spcPts val="0"/>
                        </a:spcAft>
                      </a:pPr>
                      <a:r>
                        <a:rPr lang="en-GB" sz="1400">
                          <a:effectLst/>
                          <a:latin typeface="+mn-lt"/>
                          <a:ea typeface="宋体" panose="02010600030101010101" pitchFamily="2" charset="-122"/>
                        </a:rPr>
                        <a:t>14:00 CET~16:00 CET on Dec. 17</a:t>
                      </a:r>
                      <a:r>
                        <a:rPr lang="en-GB" sz="1400" baseline="30000">
                          <a:effectLst/>
                          <a:latin typeface="+mn-lt"/>
                          <a:ea typeface="宋体" panose="02010600030101010101" pitchFamily="2" charset="-122"/>
                        </a:rPr>
                        <a:t>th</a:t>
                      </a:r>
                      <a:r>
                        <a:rPr lang="en-GB" sz="1400">
                          <a:effectLst/>
                          <a:latin typeface="+mn-lt"/>
                          <a:ea typeface="宋体" panose="02010600030101010101" pitchFamily="2" charset="-122"/>
                        </a:rPr>
                        <a:t>  </a:t>
                      </a:r>
                      <a:endParaRPr lang="zh-CN" sz="1400">
                        <a:effectLst/>
                        <a:latin typeface="+mn-lt"/>
                        <a:ea typeface="宋体" panose="02010600030101010101" pitchFamily="2" charset="-122"/>
                      </a:endParaRPr>
                    </a:p>
                  </a:txBody>
                  <a:tcPr marL="68580" marR="68580" marT="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zh-CN" altLang="zh-CN" sz="1400" b="1" dirty="0" smtClean="0">
                          <a:effectLst/>
                          <a:latin typeface="+mn-lt"/>
                          <a:ea typeface="Calibri" panose="020F0502020204030204" pitchFamily="34" charset="0"/>
                        </a:rPr>
                        <a:t>FS_eMDAS: </a:t>
                      </a:r>
                      <a:endParaRPr lang="en-US" altLang="zh-CN" sz="1400" dirty="0" smtClean="0">
                        <a:effectLst/>
                        <a:latin typeface="+mn-lt"/>
                        <a:ea typeface="Calibri" panose="020F0502020204030204" pitchFamily="34" charset="0"/>
                      </a:endParaRPr>
                    </a:p>
                    <a:p>
                      <a:pPr>
                        <a:spcAft>
                          <a:spcPts val="0"/>
                        </a:spcAft>
                      </a:pPr>
                      <a:r>
                        <a:rPr lang="zh-CN" sz="1400" dirty="0" smtClean="0">
                          <a:effectLst/>
                          <a:latin typeface="+mn-lt"/>
                          <a:ea typeface="Calibri" panose="020F0502020204030204" pitchFamily="34" charset="0"/>
                        </a:rPr>
                        <a:t>A</a:t>
                      </a:r>
                      <a:r>
                        <a:rPr lang="zh-CN" sz="1400" dirty="0">
                          <a:effectLst/>
                          <a:latin typeface="+mn-lt"/>
                          <a:ea typeface="Calibri" panose="020F0502020204030204" pitchFamily="34" charset="0"/>
                        </a:rPr>
                        <a:t>. FS_eMDAS GROUP#4 (S5-206094/S5-206139) general conclusions (Yizhi, Jiaxiaoqian)</a:t>
                      </a:r>
                      <a:endParaRPr lang="zh-CN" sz="1400" dirty="0">
                        <a:effectLst/>
                        <a:latin typeface="+mn-lt"/>
                        <a:ea typeface="宋体" panose="02010600030101010101" pitchFamily="2" charset="-122"/>
                      </a:endParaRPr>
                    </a:p>
                    <a:p>
                      <a:pPr>
                        <a:spcAft>
                          <a:spcPts val="0"/>
                        </a:spcAft>
                      </a:pPr>
                      <a:r>
                        <a:rPr lang="zh-CN" sz="1400" dirty="0">
                          <a:effectLst/>
                          <a:latin typeface="+mn-lt"/>
                          <a:ea typeface="Calibri" panose="020F0502020204030204" pitchFamily="34" charset="0"/>
                        </a:rPr>
                        <a:t> </a:t>
                      </a:r>
                      <a:endParaRPr lang="zh-CN" sz="1400" dirty="0">
                        <a:effectLst/>
                        <a:latin typeface="+mn-lt"/>
                        <a:ea typeface="宋体" panose="02010600030101010101" pitchFamily="2" charset="-122"/>
                      </a:endParaRPr>
                    </a:p>
                  </a:txBody>
                  <a:tcPr marL="68580" marR="68580" marT="0" marB="0"/>
                </a:tc>
              </a:tr>
            </a:tbl>
          </a:graphicData>
        </a:graphic>
      </p:graphicFrame>
    </p:spTree>
    <p:extLst>
      <p:ext uri="{BB962C8B-B14F-4D97-AF65-F5344CB8AC3E}">
        <p14:creationId xmlns:p14="http://schemas.microsoft.com/office/powerpoint/2010/main" val="20090328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SA#90e</a:t>
            </a:r>
            <a:br>
              <a:rPr lang="sv-SE" dirty="0" smtClean="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873762302"/>
              </p:ext>
            </p:extLst>
          </p:nvPr>
        </p:nvGraphicFramePr>
        <p:xfrm>
          <a:off x="269458" y="1259142"/>
          <a:ext cx="11776295" cy="992507"/>
        </p:xfrm>
        <a:graphic>
          <a:graphicData uri="http://schemas.openxmlformats.org/drawingml/2006/table">
            <a:tbl>
              <a:tblPr firstRow="1" bandRow="1">
                <a:tableStyleId>{5C22544A-7EE6-4342-B048-85BDC9FD1C3A}</a:tableStyleId>
              </a:tblPr>
              <a:tblGrid>
                <a:gridCol w="1182414">
                  <a:extLst>
                    <a:ext uri="{9D8B030D-6E8A-4147-A177-3AD203B41FA5}">
                      <a16:colId xmlns="" xmlns:a16="http://schemas.microsoft.com/office/drawing/2014/main" val="570476699"/>
                    </a:ext>
                  </a:extLst>
                </a:gridCol>
                <a:gridCol w="6101020">
                  <a:extLst>
                    <a:ext uri="{9D8B030D-6E8A-4147-A177-3AD203B41FA5}">
                      <a16:colId xmlns="" xmlns:a16="http://schemas.microsoft.com/office/drawing/2014/main" val="2618836924"/>
                    </a:ext>
                  </a:extLst>
                </a:gridCol>
                <a:gridCol w="1560475"/>
                <a:gridCol w="2932386">
                  <a:extLst>
                    <a:ext uri="{9D8B030D-6E8A-4147-A177-3AD203B41FA5}">
                      <a16:colId xmlns="" xmlns:a16="http://schemas.microsoft.com/office/drawing/2014/main" val="3016348962"/>
                    </a:ext>
                  </a:extLst>
                </a:gridCol>
              </a:tblGrid>
              <a:tr h="687707">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 xmlns:a16="http://schemas.microsoft.com/office/drawing/2014/main" val="4283687663"/>
                  </a:ext>
                </a:extLst>
              </a:tr>
              <a:tr h="294844">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dk1"/>
                          </a:solidFill>
                          <a:latin typeface="Calibri" panose="020F0502020204030204" pitchFamily="34" charset="0"/>
                          <a:ea typeface="+mn-ea"/>
                          <a:cs typeface="+mn-cs"/>
                        </a:rPr>
                        <a:t>S5-206351</a:t>
                      </a:r>
                      <a:endParaRPr lang="en-US"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dk1"/>
                          </a:solidFill>
                          <a:latin typeface="Calibri" panose="020F0502020204030204" pitchFamily="34" charset="0"/>
                          <a:ea typeface="+mn-ea"/>
                          <a:cs typeface="+mn-cs"/>
                        </a:rPr>
                        <a:t>Presentation sheet for TR 28.808 </a:t>
                      </a:r>
                      <a:endParaRPr lang="en-US"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US" altLang="zh-CN"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TNO</a:t>
                      </a:r>
                      <a:endPar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633716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Exception to be sent to SA#90e</a:t>
            </a:r>
            <a:br>
              <a:rPr lang="sv-SE" dirty="0" smtClean="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262602121"/>
              </p:ext>
            </p:extLst>
          </p:nvPr>
        </p:nvGraphicFramePr>
        <p:xfrm>
          <a:off x="1062537" y="1137204"/>
          <a:ext cx="8843909" cy="1866056"/>
        </p:xfrm>
        <a:graphic>
          <a:graphicData uri="http://schemas.openxmlformats.org/drawingml/2006/table">
            <a:tbl>
              <a:tblPr firstRow="1" bandRow="1">
                <a:tableStyleId>{5C22544A-7EE6-4342-B048-85BDC9FD1C3A}</a:tableStyleId>
              </a:tblPr>
              <a:tblGrid>
                <a:gridCol w="2311256">
                  <a:extLst>
                    <a:ext uri="{9D8B030D-6E8A-4147-A177-3AD203B41FA5}">
                      <a16:colId xmlns="" xmlns:a16="http://schemas.microsoft.com/office/drawing/2014/main" val="570476699"/>
                    </a:ext>
                  </a:extLst>
                </a:gridCol>
                <a:gridCol w="4972178">
                  <a:extLst>
                    <a:ext uri="{9D8B030D-6E8A-4147-A177-3AD203B41FA5}">
                      <a16:colId xmlns="" xmlns:a16="http://schemas.microsoft.com/office/drawing/2014/main" val="2618836924"/>
                    </a:ext>
                  </a:extLst>
                </a:gridCol>
                <a:gridCol w="1560475"/>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 xmlns:a16="http://schemas.microsoft.com/office/drawing/2014/main" val="4283687663"/>
                  </a:ext>
                </a:extLst>
              </a:tr>
              <a:tr h="303790">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5310">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3269">
                <a:tc>
                  <a:txBody>
                    <a:bodyPr/>
                    <a:lstStyle/>
                    <a:p>
                      <a:pPr marL="95250" marR="0" indent="0" algn="l" defTabSz="1219170" rtl="0" eaLnBrk="1" latinLnBrk="0" hangingPunct="1">
                        <a:spcAft>
                          <a:spcPts val="0"/>
                        </a:spcAft>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2759">
                <a:tc>
                  <a:txBody>
                    <a:bodyPr/>
                    <a:lstStyle/>
                    <a:p>
                      <a:pPr marL="95250" marR="0" indent="0" algn="l" defTabSz="1219170" rtl="0" eaLnBrk="1" latinLnBrk="0" hangingPunct="1">
                        <a:spcAft>
                          <a:spcPts val="0"/>
                        </a:spcAft>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0411901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Edithelp </a:t>
            </a:r>
            <a:br>
              <a:rPr lang="sv-SE" dirty="0" smtClean="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32085998"/>
              </p:ext>
            </p:extLst>
          </p:nvPr>
        </p:nvGraphicFramePr>
        <p:xfrm>
          <a:off x="487680" y="1392687"/>
          <a:ext cx="10981978" cy="4028154"/>
        </p:xfrm>
        <a:graphic>
          <a:graphicData uri="http://schemas.openxmlformats.org/drawingml/2006/table">
            <a:tbl>
              <a:tblPr firstRow="1" bandRow="1">
                <a:tableStyleId>{5C22544A-7EE6-4342-B048-85BDC9FD1C3A}</a:tableStyleId>
              </a:tblPr>
              <a:tblGrid>
                <a:gridCol w="8564747">
                  <a:extLst>
                    <a:ext uri="{9D8B030D-6E8A-4147-A177-3AD203B41FA5}">
                      <a16:colId xmlns="" xmlns:a16="http://schemas.microsoft.com/office/drawing/2014/main" val="2618836924"/>
                    </a:ext>
                  </a:extLst>
                </a:gridCol>
                <a:gridCol w="2417231"/>
              </a:tblGrid>
              <a:tr h="710928">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 xmlns:a16="http://schemas.microsoft.com/office/drawing/2014/main" val="4283687663"/>
                  </a:ext>
                </a:extLst>
              </a:tr>
              <a:tr h="552871">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6098344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8B78E712-7E90-46AF-8873-540771249AD5}" type="slidenum">
              <a:rPr lang="en-GB" smtClean="0"/>
              <a:pPr>
                <a:defRPr/>
              </a:pPr>
              <a:t>17</a:t>
            </a:fld>
            <a:endParaRPr lang="en-GB" dirty="0"/>
          </a:p>
        </p:txBody>
      </p:sp>
      <p:sp>
        <p:nvSpPr>
          <p:cNvPr id="5" name="Title 1"/>
          <p:cNvSpPr>
            <a:spLocks noGrp="1"/>
          </p:cNvSpPr>
          <p:nvPr>
            <p:ph type="title"/>
          </p:nvPr>
        </p:nvSpPr>
        <p:spPr>
          <a:xfrm>
            <a:off x="487680" y="116142"/>
            <a:ext cx="9112251" cy="1143000"/>
          </a:xfrm>
        </p:spPr>
        <p:txBody>
          <a:bodyPr/>
          <a:lstStyle/>
          <a:p>
            <a:r>
              <a:rPr lang="en-US" altLang="zh-CN" dirty="0" smtClean="0"/>
              <a:t>New action items from this meeting</a:t>
            </a:r>
            <a:endParaRPr lang="sv-SE" dirty="0"/>
          </a:p>
        </p:txBody>
      </p:sp>
      <p:graphicFrame>
        <p:nvGraphicFramePr>
          <p:cNvPr id="6" name="表格 5"/>
          <p:cNvGraphicFramePr>
            <a:graphicFrameLocks noGrp="1"/>
          </p:cNvGraphicFramePr>
          <p:nvPr>
            <p:extLst>
              <p:ext uri="{D42A27DB-BD31-4B8C-83A1-F6EECF244321}">
                <p14:modId xmlns:p14="http://schemas.microsoft.com/office/powerpoint/2010/main" val="134974836"/>
              </p:ext>
            </p:extLst>
          </p:nvPr>
        </p:nvGraphicFramePr>
        <p:xfrm>
          <a:off x="231228" y="1163510"/>
          <a:ext cx="11619185" cy="1341120"/>
        </p:xfrm>
        <a:graphic>
          <a:graphicData uri="http://schemas.openxmlformats.org/drawingml/2006/table">
            <a:tbl>
              <a:tblPr>
                <a:tableStyleId>{5C22544A-7EE6-4342-B048-85BDC9FD1C3A}</a:tableStyleId>
              </a:tblPr>
              <a:tblGrid>
                <a:gridCol w="693682"/>
                <a:gridCol w="6364014"/>
                <a:gridCol w="888124"/>
                <a:gridCol w="1649545"/>
                <a:gridCol w="1014827"/>
                <a:gridCol w="1008993"/>
              </a:tblGrid>
              <a:tr h="0">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Item</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Description</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Rel.</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Owner</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Status </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Target </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0">
                <a:tc>
                  <a:txBody>
                    <a:bodyPr/>
                    <a:lstStyle/>
                    <a:p>
                      <a:pPr>
                        <a:spcAft>
                          <a:spcPts val="0"/>
                        </a:spcAft>
                      </a:pPr>
                      <a:r>
                        <a:rPr lang="en-GB" sz="1400">
                          <a:solidFill>
                            <a:srgbClr val="000000"/>
                          </a:solidFill>
                          <a:effectLst/>
                          <a:latin typeface="+mn-lt"/>
                          <a:ea typeface="宋体" panose="02010600030101010101" pitchFamily="2" charset="-122"/>
                        </a:rPr>
                        <a:t>134e.1</a:t>
                      </a:r>
                      <a:endParaRPr lang="zh-CN"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1400">
                          <a:solidFill>
                            <a:srgbClr val="000000"/>
                          </a:solidFill>
                          <a:effectLst/>
                          <a:latin typeface="+mn-lt"/>
                          <a:ea typeface="宋体" panose="02010600030101010101" pitchFamily="2" charset="-122"/>
                        </a:rPr>
                        <a:t>Update the dynamic5QISet IOC to align with SA2 answer</a:t>
                      </a:r>
                      <a:r>
                        <a:rPr lang="en-GB" sz="1400">
                          <a:effectLst/>
                          <a:latin typeface="+mn-lt"/>
                          <a:ea typeface="宋体" panose="02010600030101010101" pitchFamily="2" charset="-122"/>
                        </a:rPr>
                        <a:t> </a:t>
                      </a:r>
                      <a:r>
                        <a:rPr lang="en-GB" sz="1400">
                          <a:solidFill>
                            <a:srgbClr val="000000"/>
                          </a:solidFill>
                          <a:effectLst/>
                          <a:latin typeface="+mn-lt"/>
                          <a:ea typeface="宋体" panose="02010600030101010101" pitchFamily="2" charset="-122"/>
                        </a:rPr>
                        <a:t>in S5-206018.</a:t>
                      </a:r>
                      <a:endParaRPr lang="zh-CN"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Rel-16</a:t>
                      </a:r>
                      <a:endParaRPr lang="zh-CN"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Yao Yi Zhi</a:t>
                      </a:r>
                      <a:endParaRPr lang="zh-CN"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Open</a:t>
                      </a:r>
                      <a:endParaRPr lang="zh-CN"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SA5#135e</a:t>
                      </a:r>
                      <a:endParaRPr lang="zh-CN"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spcAft>
                          <a:spcPts val="0"/>
                        </a:spcAft>
                      </a:pPr>
                      <a:r>
                        <a:rPr lang="en-GB" sz="1400">
                          <a:solidFill>
                            <a:srgbClr val="000000"/>
                          </a:solidFill>
                          <a:effectLst/>
                          <a:latin typeface="+mn-lt"/>
                          <a:ea typeface="宋体" panose="02010600030101010101" pitchFamily="2" charset="-122"/>
                        </a:rPr>
                        <a:t>134e.2</a:t>
                      </a:r>
                      <a:endParaRPr lang="zh-CN"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1400">
                          <a:solidFill>
                            <a:srgbClr val="000000"/>
                          </a:solidFill>
                          <a:effectLst/>
                          <a:latin typeface="+mn-lt"/>
                          <a:ea typeface="宋体" panose="02010600030101010101" pitchFamily="2" charset="-122"/>
                        </a:rPr>
                        <a:t>Add description on the alignment of stage1, stage2 and stage3. SA is discussing the alignment between SA1 requirements and solutions which may be related to this topic. Maybe link SA5 requirements with SA1. </a:t>
                      </a:r>
                      <a:endParaRPr lang="zh-CN"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Rel-17</a:t>
                      </a:r>
                      <a:endParaRPr lang="zh-CN"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SA5 Leaders, Olaf</a:t>
                      </a:r>
                      <a:endParaRPr lang="zh-CN"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Open</a:t>
                      </a:r>
                      <a:endParaRPr lang="zh-CN"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SA5#135e</a:t>
                      </a:r>
                      <a:endParaRPr lang="zh-CN"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spcAft>
                          <a:spcPts val="0"/>
                        </a:spcAft>
                      </a:pPr>
                      <a:r>
                        <a:rPr lang="en-GB" sz="1400">
                          <a:solidFill>
                            <a:srgbClr val="000000"/>
                          </a:solidFill>
                          <a:effectLst/>
                          <a:latin typeface="+mn-lt"/>
                          <a:ea typeface="宋体" panose="02010600030101010101" pitchFamily="2" charset="-122"/>
                        </a:rPr>
                        <a:t>134e.3</a:t>
                      </a:r>
                      <a:endParaRPr lang="zh-CN"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1400">
                          <a:solidFill>
                            <a:srgbClr val="000000"/>
                          </a:solidFill>
                          <a:effectLst/>
                          <a:latin typeface="+mn-lt"/>
                          <a:ea typeface="宋体" panose="02010600030101010101" pitchFamily="2" charset="-122"/>
                        </a:rPr>
                        <a:t>Update the specifications for E-UTRAN QMC if needed”. (S5-206291)</a:t>
                      </a:r>
                      <a:endParaRPr lang="zh-CN"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Rel-17</a:t>
                      </a:r>
                      <a:endParaRPr lang="zh-CN"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Robert</a:t>
                      </a:r>
                      <a:endParaRPr lang="zh-CN"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Open</a:t>
                      </a:r>
                      <a:endParaRPr lang="zh-CN" sz="14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dirty="0">
                          <a:solidFill>
                            <a:srgbClr val="000000"/>
                          </a:solidFill>
                          <a:effectLst/>
                          <a:latin typeface="+mn-lt"/>
                          <a:ea typeface="宋体" panose="02010600030101010101" pitchFamily="2" charset="-122"/>
                        </a:rPr>
                        <a:t>SA5#135e</a:t>
                      </a:r>
                      <a:endParaRPr lang="zh-CN" sz="1400" dirty="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3198606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0890" y="5333619"/>
            <a:ext cx="8221835" cy="519616"/>
          </a:xfrm>
        </p:spPr>
        <p:txBody>
          <a:bodyPr/>
          <a:lstStyle/>
          <a:p>
            <a:r>
              <a:rPr lang="sv-SE" sz="4400" dirty="0" err="1"/>
              <a:t>Thank</a:t>
            </a:r>
            <a:r>
              <a:rPr lang="sv-SE" sz="4400" dirty="0"/>
              <a:t> </a:t>
            </a:r>
            <a:r>
              <a:rPr lang="sv-SE" sz="4400" dirty="0" err="1"/>
              <a:t>you</a:t>
            </a:r>
            <a:r>
              <a:rPr lang="sv-SE" sz="4400" dirty="0"/>
              <a:t>!</a:t>
            </a:r>
          </a:p>
        </p:txBody>
      </p:sp>
      <p:pic>
        <p:nvPicPr>
          <p:cNvPr id="4" name="图片 3"/>
          <p:cNvPicPr>
            <a:picLocks noChangeAspect="1"/>
          </p:cNvPicPr>
          <p:nvPr/>
        </p:nvPicPr>
        <p:blipFill>
          <a:blip r:embed="rId2"/>
          <a:stretch>
            <a:fillRect/>
          </a:stretch>
        </p:blipFill>
        <p:spPr>
          <a:xfrm>
            <a:off x="110717" y="1303225"/>
            <a:ext cx="6025740" cy="3664634"/>
          </a:xfrm>
          <a:prstGeom prst="rect">
            <a:avLst/>
          </a:prstGeom>
        </p:spPr>
      </p:pic>
      <p:pic>
        <p:nvPicPr>
          <p:cNvPr id="5" name="图片 4"/>
          <p:cNvPicPr>
            <a:picLocks noChangeAspect="1"/>
          </p:cNvPicPr>
          <p:nvPr/>
        </p:nvPicPr>
        <p:blipFill>
          <a:blip r:embed="rId3"/>
          <a:stretch>
            <a:fillRect/>
          </a:stretch>
        </p:blipFill>
        <p:spPr>
          <a:xfrm>
            <a:off x="6136457" y="1303225"/>
            <a:ext cx="5934516" cy="3664634"/>
          </a:xfrm>
          <a:prstGeom prst="rect">
            <a:avLst/>
          </a:prstGeom>
        </p:spPr>
      </p:pic>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229619436"/>
              </p:ext>
            </p:extLst>
          </p:nvPr>
        </p:nvGraphicFramePr>
        <p:xfrm>
          <a:off x="115194" y="1241605"/>
          <a:ext cx="11946577" cy="4377462"/>
        </p:xfrm>
        <a:graphic>
          <a:graphicData uri="http://schemas.openxmlformats.org/drawingml/2006/table">
            <a:tbl>
              <a:tblPr firstRow="1" bandRow="1">
                <a:tableStyleId>{5C22544A-7EE6-4342-B048-85BDC9FD1C3A}</a:tableStyleId>
              </a:tblPr>
              <a:tblGrid>
                <a:gridCol w="1152008">
                  <a:extLst>
                    <a:ext uri="{9D8B030D-6E8A-4147-A177-3AD203B41FA5}">
                      <a16:colId xmlns:a16="http://schemas.microsoft.com/office/drawing/2014/main" xmlns="" val="570476699"/>
                    </a:ext>
                  </a:extLst>
                </a:gridCol>
                <a:gridCol w="6940244">
                  <a:extLst>
                    <a:ext uri="{9D8B030D-6E8A-4147-A177-3AD203B41FA5}">
                      <a16:colId xmlns:a16="http://schemas.microsoft.com/office/drawing/2014/main" xmlns="" val="2618836924"/>
                    </a:ext>
                  </a:extLst>
                </a:gridCol>
                <a:gridCol w="1467868">
                  <a:extLst>
                    <a:ext uri="{9D8B030D-6E8A-4147-A177-3AD203B41FA5}">
                      <a16:colId xmlns:a16="http://schemas.microsoft.com/office/drawing/2014/main" xmlns="" val="3016348962"/>
                    </a:ext>
                  </a:extLst>
                </a:gridCol>
                <a:gridCol w="1157504">
                  <a:extLst>
                    <a:ext uri="{9D8B030D-6E8A-4147-A177-3AD203B41FA5}">
                      <a16:colId xmlns:a16="http://schemas.microsoft.com/office/drawing/2014/main" xmlns="" val="3690116950"/>
                    </a:ext>
                  </a:extLst>
                </a:gridCol>
                <a:gridCol w="1228953">
                  <a:extLst>
                    <a:ext uri="{9D8B030D-6E8A-4147-A177-3AD203B41FA5}">
                      <a16:colId xmlns:a16="http://schemas.microsoft.com/office/drawing/2014/main" xmlns="" val="2952368263"/>
                    </a:ext>
                  </a:extLst>
                </a:gridCol>
              </a:tblGrid>
              <a:tr h="323121">
                <a:tc>
                  <a:txBody>
                    <a:bodyPr/>
                    <a:lstStyle/>
                    <a:p>
                      <a:pPr algn="ctr"/>
                      <a:r>
                        <a:rPr lang="sv-SE" sz="2000" b="1" kern="1200" dirty="0">
                          <a:solidFill>
                            <a:schemeClr val="tx1"/>
                          </a:solidFill>
                          <a:effectLst/>
                          <a:latin typeface="+mn-lt"/>
                          <a:ea typeface="+mn-ea"/>
                          <a:cs typeface="+mn-cs"/>
                        </a:rPr>
                        <a:t>Tdoc</a:t>
                      </a:r>
                      <a:endParaRPr lang="sv-SE" sz="28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2000" b="1" kern="1200" dirty="0" err="1">
                          <a:solidFill>
                            <a:schemeClr val="tx1"/>
                          </a:solidFill>
                          <a:effectLst/>
                          <a:latin typeface="+mn-lt"/>
                          <a:ea typeface="+mn-ea"/>
                          <a:cs typeface="+mn-cs"/>
                        </a:rPr>
                        <a:t>Title</a:t>
                      </a:r>
                      <a:endParaRPr lang="sv-SE" sz="20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20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20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2000" b="1" kern="1200" dirty="0" smtClean="0">
                          <a:solidFill>
                            <a:schemeClr val="tx1"/>
                          </a:solidFill>
                          <a:effectLst/>
                          <a:latin typeface="+mn-lt"/>
                          <a:ea typeface="+mn-ea"/>
                          <a:cs typeface="+mn-cs"/>
                        </a:rPr>
                        <a:t>Reply In</a:t>
                      </a:r>
                      <a:endParaRPr lang="sv-SE" sz="20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194607">
                <a:tc>
                  <a:txBody>
                    <a:bodyPr/>
                    <a:lstStyle/>
                    <a:p>
                      <a:pPr marL="0" algn="ctr" defTabSz="1219170" rtl="0" eaLnBrk="1" fontAlgn="t" latinLnBrk="0" hangingPunct="1">
                        <a:spcAft>
                          <a:spcPts val="0"/>
                        </a:spcAft>
                        <a:tabLst>
                          <a:tab pos="1143000" algn="l"/>
                        </a:tabLst>
                      </a:pP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S5-206014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tabLst>
                          <a:tab pos="1143000" algn="l"/>
                        </a:tabLst>
                      </a:pPr>
                      <a:r>
                        <a:rPr lang="en-US" sz="1000" b="0" i="0" u="none" strike="noStrike" kern="1200" dirty="0" smtClean="0">
                          <a:solidFill>
                            <a:srgbClr val="000000"/>
                          </a:solidFill>
                          <a:effectLst/>
                          <a:latin typeface="Arial" panose="020B0604020202020204" pitchFamily="34" charset="0"/>
                          <a:ea typeface="宋体" panose="02010600030101010101" pitchFamily="2" charset="-122"/>
                          <a:cs typeface="+mn-cs"/>
                        </a:rPr>
                        <a:t>  Resubmitted </a:t>
                      </a: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LS on O-RAN – 3GPP Cooperation on Management Services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ea typeface="宋体" panose="02010600030101010101" pitchFamily="2" charset="-122"/>
                        </a:rPr>
                        <a:t>O-RAN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altLang="zh-CN" sz="1000" b="0" i="0" u="none" strike="noStrike" kern="1200" dirty="0" smtClean="0">
                          <a:solidFill>
                            <a:srgbClr val="000000"/>
                          </a:solidFill>
                          <a:effectLst/>
                          <a:latin typeface="Arial" panose="020B0604020202020204" pitchFamily="34" charset="0"/>
                          <a:ea typeface="宋体" panose="02010600030101010101" pitchFamily="2" charset="-122"/>
                          <a:cs typeface="+mn-cs"/>
                        </a:rPr>
                        <a:t>Postponed</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4607">
                <a:tc>
                  <a:txBody>
                    <a:bodyPr/>
                    <a:lstStyle/>
                    <a:p>
                      <a:pPr marL="0" algn="ctr" defTabSz="1219170" rtl="0" eaLnBrk="1" fontAlgn="t" latinLnBrk="0" hangingPunct="1">
                        <a:spcAft>
                          <a:spcPts val="0"/>
                        </a:spcAft>
                        <a:tabLst>
                          <a:tab pos="1143000" algn="l"/>
                        </a:tabLst>
                      </a:pP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S5-206015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tabLst>
                          <a:tab pos="1143000" algn="l"/>
                        </a:tabLst>
                      </a:pPr>
                      <a:r>
                        <a:rPr lang="en-US" sz="1000" b="0" i="0" u="none" strike="noStrike" kern="1200" dirty="0" smtClean="0">
                          <a:solidFill>
                            <a:srgbClr val="000000"/>
                          </a:solidFill>
                          <a:effectLst/>
                          <a:latin typeface="Arial" panose="020B0604020202020204" pitchFamily="34" charset="0"/>
                          <a:ea typeface="宋体" panose="02010600030101010101" pitchFamily="2" charset="-122"/>
                          <a:cs typeface="+mn-cs"/>
                        </a:rPr>
                        <a:t>  Resubmitted </a:t>
                      </a: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LS on Counter of UEs Registering Network Slice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ea typeface="宋体" panose="02010600030101010101" pitchFamily="2" charset="-122"/>
                        </a:rPr>
                        <a:t>C4-204421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altLang="zh-CN" sz="1000" b="0" i="0" u="none" strike="noStrike" kern="1200" dirty="0" smtClean="0">
                          <a:solidFill>
                            <a:srgbClr val="000000"/>
                          </a:solidFill>
                          <a:effectLst/>
                          <a:latin typeface="Arial" panose="020B0604020202020204" pitchFamily="34" charset="0"/>
                          <a:ea typeface="宋体" panose="02010600030101010101" pitchFamily="2" charset="-122"/>
                          <a:cs typeface="+mn-cs"/>
                        </a:rPr>
                        <a:t>Replied in</a:t>
                      </a:r>
                      <a:endParaRPr lang="zh-CN" alt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smtClean="0">
                          <a:solidFill>
                            <a:srgbClr val="000000"/>
                          </a:solidFill>
                          <a:effectLst/>
                          <a:latin typeface="Arial" panose="020B0604020202020204" pitchFamily="34" charset="0"/>
                          <a:ea typeface="宋体" panose="02010600030101010101" pitchFamily="2" charset="-122"/>
                          <a:cs typeface="+mn-cs"/>
                        </a:rPr>
                        <a:t>S5-206298</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9810">
                <a:tc>
                  <a:txBody>
                    <a:bodyPr/>
                    <a:lstStyle/>
                    <a:p>
                      <a:pPr marL="0" algn="ctr" defTabSz="1219170" rtl="0" eaLnBrk="1" fontAlgn="t" latinLnBrk="0" hangingPunct="1">
                        <a:spcAft>
                          <a:spcPts val="0"/>
                        </a:spcAft>
                        <a:tabLst>
                          <a:tab pos="1143000" algn="l"/>
                        </a:tabLst>
                      </a:pP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S5-206016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tabLst>
                          <a:tab pos="1143000" algn="l"/>
                        </a:tabLst>
                      </a:pPr>
                      <a:r>
                        <a:rPr lang="en-US" sz="1000" b="0" i="0" u="none" strike="noStrike" kern="1200" dirty="0" smtClean="0">
                          <a:solidFill>
                            <a:srgbClr val="000000"/>
                          </a:solidFill>
                          <a:effectLst/>
                          <a:latin typeface="Arial" panose="020B0604020202020204" pitchFamily="34" charset="0"/>
                          <a:ea typeface="宋体" panose="02010600030101010101" pitchFamily="2" charset="-122"/>
                          <a:cs typeface="+mn-cs"/>
                        </a:rPr>
                        <a:t>  LS </a:t>
                      </a: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ccSA5 on response to TCCA on Public Safety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ea typeface="宋体" panose="02010600030101010101" pitchFamily="2" charset="-122"/>
                        </a:rPr>
                        <a:t>GSMA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altLang="zh-CN" sz="1000" b="0" i="0" u="none" strike="noStrike" kern="1200" dirty="0" smtClean="0">
                          <a:solidFill>
                            <a:srgbClr val="000000"/>
                          </a:solidFill>
                          <a:effectLst/>
                          <a:latin typeface="Arial" panose="020B0604020202020204" pitchFamily="34" charset="0"/>
                          <a:ea typeface="宋体" panose="02010600030101010101" pitchFamily="2" charset="-122"/>
                          <a:cs typeface="+mn-cs"/>
                        </a:rPr>
                        <a:t>Noted</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endParaRPr lang="zh-CN" sz="1000" b="0" i="0" u="none" strike="noStrike" kern="120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7411">
                <a:tc>
                  <a:txBody>
                    <a:bodyPr/>
                    <a:lstStyle/>
                    <a:p>
                      <a:pPr marL="0" algn="ctr" defTabSz="1219170" rtl="0" eaLnBrk="1" fontAlgn="t" latinLnBrk="0" hangingPunct="1">
                        <a:spcAft>
                          <a:spcPts val="0"/>
                        </a:spcAft>
                        <a:tabLst>
                          <a:tab pos="1143000" algn="l"/>
                        </a:tabLst>
                      </a:pP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S5-206017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tabLst>
                          <a:tab pos="1143000" algn="l"/>
                        </a:tabLst>
                      </a:pPr>
                      <a:r>
                        <a:rPr lang="en-US" sz="1000" b="0" i="0" u="none" strike="noStrike" kern="1200" dirty="0" smtClean="0">
                          <a:solidFill>
                            <a:srgbClr val="000000"/>
                          </a:solidFill>
                          <a:effectLst/>
                          <a:latin typeface="Arial" panose="020B0604020202020204" pitchFamily="34" charset="0"/>
                          <a:ea typeface="宋体" panose="02010600030101010101" pitchFamily="2" charset="-122"/>
                          <a:cs typeface="+mn-cs"/>
                        </a:rPr>
                        <a:t>  LS </a:t>
                      </a: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to SA5 on Meeting minutes of Cross SDO Collaboration Workshop on Autonomous Networks &amp; access to workshop </a:t>
                      </a:r>
                      <a:r>
                        <a:rPr lang="en-US" sz="1000" b="0" i="0" u="none" strike="noStrike" kern="1200" dirty="0" smtClean="0">
                          <a:solidFill>
                            <a:srgbClr val="000000"/>
                          </a:solidFill>
                          <a:effectLst/>
                          <a:latin typeface="Arial" panose="020B0604020202020204" pitchFamily="34" charset="0"/>
                          <a:ea typeface="宋体" panose="02010600030101010101" pitchFamily="2" charset="-122"/>
                          <a:cs typeface="+mn-cs"/>
                        </a:rPr>
                        <a:t> materials</a:t>
                      </a:r>
                      <a:endParaRPr lang="en-US"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ea typeface="宋体" panose="02010600030101010101" pitchFamily="2" charset="-122"/>
                        </a:rPr>
                        <a:t>TM Forum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smtClean="0">
                          <a:solidFill>
                            <a:srgbClr val="000000"/>
                          </a:solidFill>
                          <a:effectLst/>
                          <a:latin typeface="Arial" panose="020B0604020202020204" pitchFamily="34" charset="0"/>
                          <a:ea typeface="宋体" panose="02010600030101010101" pitchFamily="2" charset="-122"/>
                          <a:cs typeface="+mn-cs"/>
                        </a:rPr>
                        <a:t>Noted</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endParaRPr lang="zh-CN" alt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4607">
                <a:tc>
                  <a:txBody>
                    <a:bodyPr/>
                    <a:lstStyle/>
                    <a:p>
                      <a:pPr marL="0" algn="ctr" defTabSz="1219170" rtl="0" eaLnBrk="1" fontAlgn="t" latinLnBrk="0" hangingPunct="1">
                        <a:spcAft>
                          <a:spcPts val="0"/>
                        </a:spcAft>
                        <a:tabLst>
                          <a:tab pos="1143000" algn="l"/>
                        </a:tabLst>
                      </a:pP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S5-206018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tabLst>
                          <a:tab pos="1143000" algn="l"/>
                        </a:tabLst>
                      </a:pPr>
                      <a:r>
                        <a:rPr lang="en-US" sz="1000" b="0" i="0" u="none" strike="noStrike" kern="1200" dirty="0" smtClean="0">
                          <a:solidFill>
                            <a:srgbClr val="000000"/>
                          </a:solidFill>
                          <a:effectLst/>
                          <a:latin typeface="Arial" panose="020B0604020202020204" pitchFamily="34" charset="0"/>
                          <a:ea typeface="宋体" panose="02010600030101010101" pitchFamily="2" charset="-122"/>
                          <a:cs typeface="+mn-cs"/>
                        </a:rPr>
                        <a:t>  Reply </a:t>
                      </a: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LS to SA5 on dynamic 5QIs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ea typeface="宋体" panose="02010600030101010101" pitchFamily="2" charset="-122"/>
                        </a:rPr>
                        <a:t>S2-2006930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altLang="zh-CN" sz="1000" b="0" i="0" u="none" strike="noStrike" kern="1200" dirty="0" smtClean="0">
                          <a:solidFill>
                            <a:srgbClr val="000000"/>
                          </a:solidFill>
                          <a:effectLst/>
                          <a:latin typeface="Arial" panose="020B0604020202020204" pitchFamily="34" charset="0"/>
                          <a:ea typeface="宋体" panose="02010600030101010101" pitchFamily="2" charset="-122"/>
                          <a:cs typeface="+mn-cs"/>
                        </a:rPr>
                        <a:t>Noted</a:t>
                      </a:r>
                      <a:endParaRPr lang="zh-CN" alt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4607">
                <a:tc>
                  <a:txBody>
                    <a:bodyPr/>
                    <a:lstStyle/>
                    <a:p>
                      <a:pPr marL="0" algn="ctr" defTabSz="1219170" rtl="0" eaLnBrk="1" fontAlgn="t" latinLnBrk="0" hangingPunct="1">
                        <a:spcAft>
                          <a:spcPts val="0"/>
                        </a:spcAft>
                        <a:tabLst>
                          <a:tab pos="1143000" algn="l"/>
                        </a:tabLst>
                      </a:pP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S5-206019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tabLst>
                          <a:tab pos="1143000" algn="l"/>
                        </a:tabLst>
                      </a:pPr>
                      <a:r>
                        <a:rPr lang="en-US" sz="1000" b="0" i="0" u="none" strike="noStrike" kern="1200" dirty="0" smtClean="0">
                          <a:solidFill>
                            <a:srgbClr val="000000"/>
                          </a:solidFill>
                          <a:effectLst/>
                          <a:latin typeface="Arial" panose="020B0604020202020204" pitchFamily="34" charset="0"/>
                          <a:ea typeface="宋体" panose="02010600030101010101" pitchFamily="2" charset="-122"/>
                          <a:cs typeface="+mn-cs"/>
                        </a:rPr>
                        <a:t>  LS </a:t>
                      </a: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ccSA5 on Clarification on URLLC </a:t>
                      </a:r>
                      <a:r>
                        <a:rPr lang="en-US" sz="1000" b="0" i="0" u="none" strike="noStrike" kern="1200" dirty="0" err="1">
                          <a:solidFill>
                            <a:srgbClr val="000000"/>
                          </a:solidFill>
                          <a:effectLst/>
                          <a:latin typeface="Arial" panose="020B0604020202020204" pitchFamily="34" charset="0"/>
                          <a:ea typeface="宋体" panose="02010600030101010101" pitchFamily="2" charset="-122"/>
                          <a:cs typeface="+mn-cs"/>
                        </a:rPr>
                        <a:t>QoS</a:t>
                      </a: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 Monitoring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ea typeface="宋体" panose="02010600030101010101" pitchFamily="2" charset="-122"/>
                        </a:rPr>
                        <a:t>S2-2007825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smtClean="0">
                          <a:solidFill>
                            <a:srgbClr val="000000"/>
                          </a:solidFill>
                          <a:effectLst/>
                          <a:latin typeface="Arial" panose="020B0604020202020204" pitchFamily="34" charset="0"/>
                          <a:ea typeface="宋体" panose="02010600030101010101" pitchFamily="2" charset="-122"/>
                          <a:cs typeface="+mn-cs"/>
                        </a:rPr>
                        <a:t>Noted</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endParaRPr lang="zh-CN" alt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4607">
                <a:tc>
                  <a:txBody>
                    <a:bodyPr/>
                    <a:lstStyle/>
                    <a:p>
                      <a:pPr marL="0" algn="ctr" defTabSz="1219170" rtl="0" eaLnBrk="1" fontAlgn="t" latinLnBrk="0" hangingPunct="1">
                        <a:spcAft>
                          <a:spcPts val="0"/>
                        </a:spcAft>
                        <a:tabLst>
                          <a:tab pos="1143000" algn="l"/>
                        </a:tabLst>
                      </a:pP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S5-206021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tabLst>
                          <a:tab pos="1143000" algn="l"/>
                        </a:tabLst>
                      </a:pPr>
                      <a:r>
                        <a:rPr lang="en-US" sz="1000" b="0" i="0" u="none" strike="noStrike" kern="1200" dirty="0" smtClean="0">
                          <a:solidFill>
                            <a:srgbClr val="000000"/>
                          </a:solidFill>
                          <a:effectLst/>
                          <a:latin typeface="Arial" panose="020B0604020202020204" pitchFamily="34" charset="0"/>
                          <a:ea typeface="宋体" panose="02010600030101010101" pitchFamily="2" charset="-122"/>
                          <a:cs typeface="+mn-cs"/>
                        </a:rPr>
                        <a:t>  LS </a:t>
                      </a: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to SA5 on Slice information collection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ea typeface="宋体" panose="02010600030101010101" pitchFamily="2" charset="-122"/>
                        </a:rPr>
                        <a:t>S2-2008034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smtClean="0">
                          <a:solidFill>
                            <a:srgbClr val="000000"/>
                          </a:solidFill>
                          <a:effectLst/>
                          <a:latin typeface="Arial" panose="020B0604020202020204" pitchFamily="34" charset="0"/>
                          <a:ea typeface="宋体" panose="02010600030101010101" pitchFamily="2" charset="-122"/>
                          <a:cs typeface="+mn-cs"/>
                        </a:rPr>
                        <a:t>Replied in</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altLang="zh-CN" sz="1000" b="0" i="0" u="none" strike="noStrike" kern="1200" dirty="0" smtClean="0">
                          <a:solidFill>
                            <a:srgbClr val="000000"/>
                          </a:solidFill>
                          <a:effectLst/>
                          <a:latin typeface="Arial" panose="020B0604020202020204" pitchFamily="34" charset="0"/>
                          <a:ea typeface="宋体" panose="02010600030101010101" pitchFamily="2" charset="-122"/>
                          <a:cs typeface="+mn-cs"/>
                        </a:rPr>
                        <a:t>S5-206299</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4607">
                <a:tc>
                  <a:txBody>
                    <a:bodyPr/>
                    <a:lstStyle/>
                    <a:p>
                      <a:pPr marL="0" algn="ctr" defTabSz="1219170" rtl="0" eaLnBrk="1" fontAlgn="t" latinLnBrk="0" hangingPunct="1">
                        <a:spcAft>
                          <a:spcPts val="0"/>
                        </a:spcAft>
                        <a:tabLst>
                          <a:tab pos="1143000" algn="l"/>
                        </a:tabLst>
                      </a:pP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S5-206022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tabLst>
                          <a:tab pos="1143000" algn="l"/>
                        </a:tabLst>
                      </a:pPr>
                      <a:r>
                        <a:rPr lang="en-US" sz="1000" b="0" i="0" u="none" strike="noStrike" kern="1200" dirty="0" smtClean="0">
                          <a:solidFill>
                            <a:srgbClr val="000000"/>
                          </a:solidFill>
                          <a:effectLst/>
                          <a:latin typeface="Arial" panose="020B0604020202020204" pitchFamily="34" charset="0"/>
                          <a:ea typeface="宋体" panose="02010600030101010101" pitchFamily="2" charset="-122"/>
                          <a:cs typeface="+mn-cs"/>
                        </a:rPr>
                        <a:t>  Reply </a:t>
                      </a: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LS to SA5 on Counter of UEs Registering Network Slice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ea typeface="宋体" panose="02010600030101010101" pitchFamily="2" charset="-122"/>
                        </a:rPr>
                        <a:t>S2-2008238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altLang="zh-CN" sz="1000" b="0" i="0" u="none" strike="noStrike" kern="1200" dirty="0" smtClean="0">
                          <a:solidFill>
                            <a:srgbClr val="000000"/>
                          </a:solidFill>
                          <a:effectLst/>
                          <a:latin typeface="Arial" panose="020B0604020202020204" pitchFamily="34" charset="0"/>
                          <a:ea typeface="宋体" panose="02010600030101010101" pitchFamily="2" charset="-122"/>
                          <a:cs typeface="+mn-cs"/>
                        </a:rPr>
                        <a:t>Noted</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4607">
                <a:tc>
                  <a:txBody>
                    <a:bodyPr/>
                    <a:lstStyle/>
                    <a:p>
                      <a:pPr marL="0" algn="ctr" defTabSz="1219170" rtl="0" eaLnBrk="1" fontAlgn="t" latinLnBrk="0" hangingPunct="1">
                        <a:spcAft>
                          <a:spcPts val="0"/>
                        </a:spcAft>
                        <a:tabLst>
                          <a:tab pos="1143000" algn="l"/>
                        </a:tabLst>
                      </a:pP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S5-206023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tabLst>
                          <a:tab pos="1143000" algn="l"/>
                        </a:tabLst>
                      </a:pPr>
                      <a:r>
                        <a:rPr lang="en-US" sz="1000" b="0" i="0" u="none" strike="noStrike" kern="1200" dirty="0" smtClean="0">
                          <a:solidFill>
                            <a:srgbClr val="000000"/>
                          </a:solidFill>
                          <a:effectLst/>
                          <a:latin typeface="Arial" panose="020B0604020202020204" pitchFamily="34" charset="0"/>
                          <a:ea typeface="宋体" panose="02010600030101010101" pitchFamily="2" charset="-122"/>
                          <a:cs typeface="+mn-cs"/>
                        </a:rPr>
                        <a:t>  Reply </a:t>
                      </a: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LS ccSA5 on SA WG2 assumptions from conclusion of study on architecture aspects for using satellite access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ea typeface="宋体" panose="02010600030101010101" pitchFamily="2" charset="-122"/>
                        </a:rPr>
                        <a:t>S2-2008307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altLang="zh-CN" sz="1000" b="0" i="0" u="none" strike="noStrike" kern="1200" dirty="0" smtClean="0">
                          <a:solidFill>
                            <a:srgbClr val="000000"/>
                          </a:solidFill>
                          <a:effectLst/>
                          <a:latin typeface="Arial" panose="020B0604020202020204" pitchFamily="34" charset="0"/>
                          <a:ea typeface="宋体" panose="02010600030101010101" pitchFamily="2" charset="-122"/>
                          <a:cs typeface="+mn-cs"/>
                        </a:rPr>
                        <a:t>Noted</a:t>
                      </a:r>
                      <a:endParaRPr lang="zh-CN" altLang="en-US"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4607">
                <a:tc>
                  <a:txBody>
                    <a:bodyPr/>
                    <a:lstStyle/>
                    <a:p>
                      <a:pPr marL="0" algn="ctr" defTabSz="1219170" rtl="0" eaLnBrk="1" fontAlgn="t" latinLnBrk="0" hangingPunct="1">
                        <a:spcAft>
                          <a:spcPts val="0"/>
                        </a:spcAft>
                        <a:tabLst>
                          <a:tab pos="1143000" algn="l"/>
                        </a:tabLst>
                      </a:pP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S5-206024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tabLst>
                          <a:tab pos="1143000" algn="l"/>
                        </a:tabLst>
                      </a:pPr>
                      <a:r>
                        <a:rPr lang="en-US" sz="1000" b="0" i="0" u="none" strike="noStrike" kern="1200" dirty="0" smtClean="0">
                          <a:solidFill>
                            <a:srgbClr val="000000"/>
                          </a:solidFill>
                          <a:effectLst/>
                          <a:latin typeface="Arial" panose="020B0604020202020204" pitchFamily="34" charset="0"/>
                          <a:ea typeface="宋体" panose="02010600030101010101" pitchFamily="2" charset="-122"/>
                          <a:cs typeface="+mn-cs"/>
                        </a:rPr>
                        <a:t>  Reply </a:t>
                      </a: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to S5- 204407 on study items for security on management aspect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ea typeface="宋体" panose="02010600030101010101" pitchFamily="2" charset="-122"/>
                        </a:rPr>
                        <a:t>S3-202688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altLang="zh-CN" sz="1000" b="0" i="0" u="none" strike="noStrike" kern="1200" dirty="0" smtClean="0">
                          <a:solidFill>
                            <a:srgbClr val="000000"/>
                          </a:solidFill>
                          <a:effectLst/>
                          <a:latin typeface="Arial" panose="020B0604020202020204" pitchFamily="34" charset="0"/>
                          <a:ea typeface="宋体" panose="02010600030101010101" pitchFamily="2" charset="-122"/>
                          <a:cs typeface="+mn-cs"/>
                        </a:rPr>
                        <a:t>Noted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4607">
                <a:tc>
                  <a:txBody>
                    <a:bodyPr/>
                    <a:lstStyle/>
                    <a:p>
                      <a:pPr marL="0" algn="ctr" defTabSz="1219170" rtl="0" eaLnBrk="1" fontAlgn="t" latinLnBrk="0" hangingPunct="1">
                        <a:spcAft>
                          <a:spcPts val="0"/>
                        </a:spcAft>
                        <a:tabLst>
                          <a:tab pos="1143000" algn="l"/>
                        </a:tabLst>
                      </a:pP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S5-206186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tabLst>
                          <a:tab pos="1143000" algn="l"/>
                        </a:tabLst>
                      </a:pPr>
                      <a:r>
                        <a:rPr lang="en-US" sz="1000" b="0" i="0" u="none" strike="noStrike" kern="1200" dirty="0" smtClean="0">
                          <a:solidFill>
                            <a:srgbClr val="000000"/>
                          </a:solidFill>
                          <a:effectLst/>
                          <a:latin typeface="Arial" panose="020B0604020202020204" pitchFamily="34" charset="0"/>
                          <a:ea typeface="宋体" panose="02010600030101010101" pitchFamily="2" charset="-122"/>
                          <a:cs typeface="+mn-cs"/>
                        </a:rPr>
                        <a:t>  LS </a:t>
                      </a: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to SA5 on policy models work in ETSI ISG NFV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a:solidFill>
                            <a:srgbClr val="000000"/>
                          </a:solidFill>
                          <a:effectLst/>
                          <a:latin typeface="Arial" panose="020B0604020202020204" pitchFamily="34" charset="0"/>
                          <a:ea typeface="宋体" panose="02010600030101010101" pitchFamily="2" charset="-122"/>
                        </a:rPr>
                        <a:t>ETSI ISG NFV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smtClean="0">
                          <a:solidFill>
                            <a:srgbClr val="000000"/>
                          </a:solidFill>
                          <a:effectLst/>
                          <a:latin typeface="Arial" panose="020B0604020202020204" pitchFamily="34" charset="0"/>
                          <a:ea typeface="+mn-ea"/>
                          <a:cs typeface="+mn-cs"/>
                        </a:rPr>
                        <a:t>Replied in</a:t>
                      </a:r>
                      <a:endParaRPr lang="en-US" altLang="zh-CN" sz="1000" b="0" i="0" u="none" strike="noStrike" kern="1200" dirty="0" smtClean="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000" b="0" i="0" u="none" strike="noStrike" kern="1200" dirty="0" smtClean="0">
                          <a:solidFill>
                            <a:srgbClr val="000000"/>
                          </a:solidFill>
                          <a:effectLst/>
                          <a:latin typeface="Arial" panose="020B0604020202020204" pitchFamily="34" charset="0"/>
                          <a:ea typeface="宋体" panose="02010600030101010101" pitchFamily="2" charset="-122"/>
                          <a:cs typeface="+mn-cs"/>
                        </a:rPr>
                        <a:t>S5-206286</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4607">
                <a:tc>
                  <a:txBody>
                    <a:bodyPr/>
                    <a:lstStyle/>
                    <a:p>
                      <a:pPr marL="0" algn="ctr" defTabSz="1219170" rtl="0" eaLnBrk="1" fontAlgn="t" latinLnBrk="0" hangingPunct="1">
                        <a:spcAft>
                          <a:spcPts val="0"/>
                        </a:spcAft>
                        <a:tabLst>
                          <a:tab pos="1143000" algn="l"/>
                        </a:tabLst>
                      </a:pP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S5-206280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tabLst>
                          <a:tab pos="1143000" algn="l"/>
                        </a:tabLst>
                      </a:pPr>
                      <a:r>
                        <a:rPr lang="en-US" sz="1000" b="0" i="0" u="none" strike="noStrike" kern="1200" dirty="0" smtClean="0">
                          <a:solidFill>
                            <a:srgbClr val="000000"/>
                          </a:solidFill>
                          <a:effectLst/>
                          <a:latin typeface="Arial" panose="020B0604020202020204" pitchFamily="34" charset="0"/>
                          <a:ea typeface="宋体" panose="02010600030101010101" pitchFamily="2" charset="-122"/>
                          <a:cs typeface="+mn-cs"/>
                        </a:rPr>
                        <a:t>  Reply </a:t>
                      </a: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LS ccSA5 on SA WG2 assumptions from conclusion of study on architecture aspects for using satellite access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dirty="0">
                          <a:solidFill>
                            <a:srgbClr val="000000"/>
                          </a:solidFill>
                          <a:effectLst/>
                          <a:latin typeface="Arial" panose="020B0604020202020204" pitchFamily="34" charset="0"/>
                          <a:ea typeface="宋体" panose="02010600030101010101" pitchFamily="2" charset="-122"/>
                        </a:rPr>
                        <a:t>R3-207062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altLang="zh-CN" sz="1000" b="0" i="0" u="none" strike="noStrike" kern="1200" dirty="0" smtClean="0">
                          <a:solidFill>
                            <a:srgbClr val="000000"/>
                          </a:solidFill>
                          <a:effectLst/>
                          <a:latin typeface="Arial" panose="020B0604020202020204" pitchFamily="34" charset="0"/>
                          <a:ea typeface="宋体" panose="02010600030101010101" pitchFamily="2" charset="-122"/>
                          <a:cs typeface="+mn-cs"/>
                        </a:rPr>
                        <a:t>Noted</a:t>
                      </a:r>
                      <a:endParaRPr lang="zh-CN" alt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4607">
                <a:tc>
                  <a:txBody>
                    <a:bodyPr/>
                    <a:lstStyle/>
                    <a:p>
                      <a:pPr marL="0" algn="ctr" defTabSz="1219170" rtl="0" eaLnBrk="1" fontAlgn="t" latinLnBrk="0" hangingPunct="1">
                        <a:spcAft>
                          <a:spcPts val="0"/>
                        </a:spcAft>
                        <a:tabLst>
                          <a:tab pos="1143000" algn="l"/>
                        </a:tabLst>
                      </a:pPr>
                      <a:r>
                        <a:rPr lang="en-GB" sz="1000" b="0" i="0" u="none" strike="noStrike" kern="1200" dirty="0">
                          <a:solidFill>
                            <a:srgbClr val="000000"/>
                          </a:solidFill>
                          <a:effectLst/>
                          <a:latin typeface="Arial" panose="020B0604020202020204" pitchFamily="34" charset="0"/>
                          <a:ea typeface="宋体" panose="02010600030101010101" pitchFamily="2" charset="-122"/>
                          <a:cs typeface="+mn-cs"/>
                        </a:rPr>
                        <a:t>S5-206287</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tabLst>
                          <a:tab pos="1143000" algn="l"/>
                        </a:tabLst>
                      </a:pP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Reply LS on the user consent for trace reporting  </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sz="1000" b="0" i="0" u="none" strike="noStrike" kern="1200">
                          <a:solidFill>
                            <a:srgbClr val="000000"/>
                          </a:solidFill>
                          <a:effectLst/>
                          <a:latin typeface="Arial" panose="020B0604020202020204" pitchFamily="34" charset="0"/>
                          <a:ea typeface="宋体" panose="02010600030101010101" pitchFamily="2" charset="-122"/>
                          <a:cs typeface="+mn-cs"/>
                        </a:rPr>
                        <a:t>R2-2010894</a:t>
                      </a:r>
                      <a:endParaRPr lang="zh-CN" sz="1000" b="0" i="0" u="none" strike="noStrike"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altLang="zh-CN" sz="1000" b="0" i="0" u="none" strike="noStrike" kern="1200" dirty="0" smtClean="0">
                          <a:solidFill>
                            <a:srgbClr val="000000"/>
                          </a:solidFill>
                          <a:effectLst/>
                          <a:latin typeface="Arial" panose="020B0604020202020204" pitchFamily="34" charset="0"/>
                          <a:ea typeface="+mn-ea"/>
                          <a:cs typeface="+mn-cs"/>
                        </a:rPr>
                        <a:t>Postponed</a:t>
                      </a:r>
                      <a:endParaRPr lang="zh-CN" alt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4607">
                <a:tc>
                  <a:txBody>
                    <a:bodyPr/>
                    <a:lstStyle/>
                    <a:p>
                      <a:pPr marL="0" algn="ctr" defTabSz="1219170" rtl="0" eaLnBrk="1" fontAlgn="t" latinLnBrk="0" hangingPunct="1">
                        <a:spcAft>
                          <a:spcPts val="0"/>
                        </a:spcAft>
                        <a:tabLst>
                          <a:tab pos="1143000" algn="l"/>
                        </a:tabLst>
                      </a:pPr>
                      <a:r>
                        <a:rPr lang="en-GB" sz="1000" b="0" i="0" u="none" strike="noStrike" kern="1200">
                          <a:solidFill>
                            <a:srgbClr val="000000"/>
                          </a:solidFill>
                          <a:effectLst/>
                          <a:latin typeface="Arial" panose="020B0604020202020204" pitchFamily="34" charset="0"/>
                          <a:ea typeface="宋体" panose="02010600030101010101" pitchFamily="2" charset="-122"/>
                          <a:cs typeface="+mn-cs"/>
                        </a:rPr>
                        <a:t>S5-206288</a:t>
                      </a:r>
                      <a:endParaRPr lang="zh-CN" sz="1000" b="0" i="0" u="none" strike="noStrike"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tabLst>
                          <a:tab pos="1143000" algn="l"/>
                        </a:tabLst>
                      </a:pP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LS on PCI conflict detection and reassignment  </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sz="1000" b="0" i="0" u="none" strike="noStrike" kern="1200">
                          <a:solidFill>
                            <a:srgbClr val="000000"/>
                          </a:solidFill>
                          <a:effectLst/>
                          <a:latin typeface="Arial" panose="020B0604020202020204" pitchFamily="34" charset="0"/>
                          <a:ea typeface="宋体" panose="02010600030101010101" pitchFamily="2" charset="-122"/>
                          <a:cs typeface="+mn-cs"/>
                        </a:rPr>
                        <a:t>R3-206979</a:t>
                      </a:r>
                      <a:endParaRPr lang="zh-CN" sz="1000" b="0" i="0" u="none" strike="noStrike"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altLang="zh-CN" sz="1000" b="0" i="0" u="none" strike="noStrike" kern="1200" dirty="0" smtClean="0">
                          <a:solidFill>
                            <a:srgbClr val="000000"/>
                          </a:solidFill>
                          <a:effectLst/>
                          <a:latin typeface="Arial" panose="020B0604020202020204" pitchFamily="34" charset="0"/>
                          <a:ea typeface="+mn-ea"/>
                          <a:cs typeface="+mn-cs"/>
                        </a:rPr>
                        <a:t>Noted</a:t>
                      </a:r>
                      <a:endParaRPr lang="zh-CN" alt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4607">
                <a:tc>
                  <a:txBody>
                    <a:bodyPr/>
                    <a:lstStyle/>
                    <a:p>
                      <a:pPr marL="0" algn="ctr" defTabSz="1219170" rtl="0" eaLnBrk="1" fontAlgn="t" latinLnBrk="0" hangingPunct="1">
                        <a:spcAft>
                          <a:spcPts val="0"/>
                        </a:spcAft>
                        <a:tabLst>
                          <a:tab pos="1143000" algn="l"/>
                        </a:tabLst>
                      </a:pPr>
                      <a:r>
                        <a:rPr lang="en-GB" sz="1000" b="0" i="0" u="none" strike="noStrike" kern="1200">
                          <a:solidFill>
                            <a:srgbClr val="000000"/>
                          </a:solidFill>
                          <a:effectLst/>
                          <a:latin typeface="Arial" panose="020B0604020202020204" pitchFamily="34" charset="0"/>
                          <a:ea typeface="宋体" panose="02010600030101010101" pitchFamily="2" charset="-122"/>
                          <a:cs typeface="+mn-cs"/>
                        </a:rPr>
                        <a:t>S5-206289</a:t>
                      </a:r>
                      <a:endParaRPr lang="zh-CN" sz="1000" b="0" i="0" u="none" strike="noStrike"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tabLst>
                          <a:tab pos="1143000" algn="l"/>
                        </a:tabLst>
                      </a:pP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Reply LS on energy efficiency </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sz="1000" b="0" i="0" u="none" strike="noStrike" kern="1200">
                          <a:solidFill>
                            <a:srgbClr val="000000"/>
                          </a:solidFill>
                          <a:effectLst/>
                          <a:latin typeface="Arial" panose="020B0604020202020204" pitchFamily="34" charset="0"/>
                          <a:ea typeface="宋体" panose="02010600030101010101" pitchFamily="2" charset="-122"/>
                          <a:cs typeface="+mn-cs"/>
                        </a:rPr>
                        <a:t>R3-207014</a:t>
                      </a:r>
                      <a:endParaRPr lang="zh-CN" sz="1000" b="0" i="0" u="none" strike="noStrike"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altLang="zh-CN" sz="1000" b="0" i="0" u="none" strike="noStrike" kern="1200" dirty="0" smtClean="0">
                          <a:solidFill>
                            <a:srgbClr val="000000"/>
                          </a:solidFill>
                          <a:effectLst/>
                          <a:latin typeface="Arial" panose="020B0604020202020204" pitchFamily="34" charset="0"/>
                          <a:ea typeface="+mn-ea"/>
                          <a:cs typeface="+mn-cs"/>
                        </a:rPr>
                        <a:t>Noted</a:t>
                      </a:r>
                      <a:endParaRPr lang="zh-CN" alt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4607">
                <a:tc>
                  <a:txBody>
                    <a:bodyPr/>
                    <a:lstStyle/>
                    <a:p>
                      <a:pPr marL="0" algn="ctr" defTabSz="1219170" rtl="0" eaLnBrk="1" fontAlgn="t" latinLnBrk="0" hangingPunct="1">
                        <a:spcAft>
                          <a:spcPts val="0"/>
                        </a:spcAft>
                        <a:tabLst>
                          <a:tab pos="1143000" algn="l"/>
                        </a:tabLst>
                      </a:pPr>
                      <a:r>
                        <a:rPr lang="en-GB" sz="1000" b="0" i="0" u="none" strike="noStrike" kern="1200">
                          <a:solidFill>
                            <a:srgbClr val="000000"/>
                          </a:solidFill>
                          <a:effectLst/>
                          <a:latin typeface="Arial" panose="020B0604020202020204" pitchFamily="34" charset="0"/>
                          <a:ea typeface="宋体" panose="02010600030101010101" pitchFamily="2" charset="-122"/>
                          <a:cs typeface="+mn-cs"/>
                        </a:rPr>
                        <a:t>S5-206290</a:t>
                      </a:r>
                      <a:endParaRPr lang="zh-CN" sz="1000" b="0" i="0" u="none" strike="noStrike"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tabLst>
                          <a:tab pos="1143000" algn="l"/>
                        </a:tabLst>
                      </a:pP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Reply LS on </a:t>
                      </a:r>
                      <a:r>
                        <a:rPr lang="en-US" sz="1000" b="0" i="0" u="none" strike="noStrike" kern="1200" dirty="0" err="1">
                          <a:solidFill>
                            <a:srgbClr val="000000"/>
                          </a:solidFill>
                          <a:effectLst/>
                          <a:latin typeface="Arial" panose="020B0604020202020204" pitchFamily="34" charset="0"/>
                          <a:ea typeface="宋体" panose="02010600030101010101" pitchFamily="2" charset="-122"/>
                          <a:cs typeface="+mn-cs"/>
                        </a:rPr>
                        <a:t>QoS</a:t>
                      </a: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 Monitoring for URLLC </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sz="1000" b="0" i="0" u="none" strike="noStrike" kern="1200">
                          <a:solidFill>
                            <a:srgbClr val="000000"/>
                          </a:solidFill>
                          <a:effectLst/>
                          <a:latin typeface="Arial" panose="020B0604020202020204" pitchFamily="34" charset="0"/>
                          <a:ea typeface="宋体" panose="02010600030101010101" pitchFamily="2" charset="-122"/>
                          <a:cs typeface="+mn-cs"/>
                        </a:rPr>
                        <a:t>R3-207177</a:t>
                      </a:r>
                      <a:endParaRPr lang="zh-CN" sz="1000" b="0" i="0" u="none" strike="noStrike"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altLang="zh-CN" sz="1000" b="0" i="0" u="none" strike="noStrike" kern="1200" dirty="0" smtClean="0">
                          <a:solidFill>
                            <a:srgbClr val="000000"/>
                          </a:solidFill>
                          <a:effectLst/>
                          <a:latin typeface="Arial" panose="020B0604020202020204" pitchFamily="34" charset="0"/>
                          <a:ea typeface="+mn-ea"/>
                          <a:cs typeface="+mn-cs"/>
                        </a:rPr>
                        <a:t>Postponed</a:t>
                      </a:r>
                      <a:endParaRPr lang="zh-CN" alt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4607">
                <a:tc>
                  <a:txBody>
                    <a:bodyPr/>
                    <a:lstStyle/>
                    <a:p>
                      <a:pPr marL="0" algn="ctr" defTabSz="1219170" rtl="0" eaLnBrk="1" fontAlgn="t" latinLnBrk="0" hangingPunct="1">
                        <a:spcAft>
                          <a:spcPts val="0"/>
                        </a:spcAft>
                        <a:tabLst>
                          <a:tab pos="1143000" algn="l"/>
                        </a:tabLst>
                      </a:pPr>
                      <a:r>
                        <a:rPr lang="en-GB" sz="1000" b="0" i="0" u="none" strike="noStrike" kern="1200">
                          <a:solidFill>
                            <a:srgbClr val="000000"/>
                          </a:solidFill>
                          <a:effectLst/>
                          <a:latin typeface="Arial" panose="020B0604020202020204" pitchFamily="34" charset="0"/>
                          <a:ea typeface="宋体" panose="02010600030101010101" pitchFamily="2" charset="-122"/>
                          <a:cs typeface="+mn-cs"/>
                        </a:rPr>
                        <a:t>S5-206291</a:t>
                      </a:r>
                      <a:endParaRPr lang="zh-CN" sz="1000" b="0" i="0" u="none" strike="noStrike"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tabLst>
                          <a:tab pos="1143000" algn="l"/>
                        </a:tabLst>
                      </a:pP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LS on Framework for </a:t>
                      </a:r>
                      <a:r>
                        <a:rPr lang="en-US" sz="1000" b="0" i="0" u="none" strike="noStrike" kern="1200" dirty="0" err="1">
                          <a:solidFill>
                            <a:srgbClr val="000000"/>
                          </a:solidFill>
                          <a:effectLst/>
                          <a:latin typeface="Arial" panose="020B0604020202020204" pitchFamily="34" charset="0"/>
                          <a:ea typeface="宋体" panose="02010600030101010101" pitchFamily="2" charset="-122"/>
                          <a:cs typeface="+mn-cs"/>
                        </a:rPr>
                        <a:t>QoE</a:t>
                      </a: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 Measurement Collection </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sz="1000" b="0" i="0" u="none" strike="noStrike" kern="1200">
                          <a:solidFill>
                            <a:srgbClr val="000000"/>
                          </a:solidFill>
                          <a:effectLst/>
                          <a:latin typeface="Arial" panose="020B0604020202020204" pitchFamily="34" charset="0"/>
                          <a:ea typeface="宋体" panose="02010600030101010101" pitchFamily="2" charset="-122"/>
                          <a:cs typeface="+mn-cs"/>
                        </a:rPr>
                        <a:t>R3-207189</a:t>
                      </a:r>
                      <a:endParaRPr lang="zh-CN" sz="1000" b="0" i="0" u="none" strike="noStrike"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altLang="zh-CN" sz="1000" b="0" i="0" u="none" strike="noStrike" kern="1200" dirty="0" smtClean="0">
                          <a:solidFill>
                            <a:srgbClr val="000000"/>
                          </a:solidFill>
                          <a:effectLst/>
                          <a:latin typeface="Arial" panose="020B0604020202020204" pitchFamily="34" charset="0"/>
                          <a:ea typeface="+mn-ea"/>
                          <a:cs typeface="+mn-cs"/>
                        </a:rPr>
                        <a:t>Noted </a:t>
                      </a:r>
                      <a:endParaRPr lang="zh-CN" alt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7554">
                <a:tc>
                  <a:txBody>
                    <a:bodyPr/>
                    <a:lstStyle/>
                    <a:p>
                      <a:pPr marL="0" algn="ctr" defTabSz="1219170" rtl="0" eaLnBrk="1" fontAlgn="t" latinLnBrk="0" hangingPunct="1">
                        <a:spcAft>
                          <a:spcPts val="0"/>
                        </a:spcAft>
                        <a:tabLst>
                          <a:tab pos="1143000" algn="l"/>
                        </a:tabLst>
                      </a:pPr>
                      <a:r>
                        <a:rPr lang="en-GB" sz="1000" b="0" i="0" u="none" strike="noStrike" kern="1200" dirty="0">
                          <a:solidFill>
                            <a:srgbClr val="000000"/>
                          </a:solidFill>
                          <a:effectLst/>
                          <a:latin typeface="Arial" panose="020B0604020202020204" pitchFamily="34" charset="0"/>
                          <a:ea typeface="宋体" panose="02010600030101010101" pitchFamily="2" charset="-122"/>
                          <a:cs typeface="+mn-cs"/>
                        </a:rPr>
                        <a:t>S5-206292</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tabLst>
                          <a:tab pos="1143000" algn="l"/>
                        </a:tabLst>
                      </a:pP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LS to SA5 on MDT Stage 2 and Stage 3 </a:t>
                      </a:r>
                      <a:r>
                        <a:rPr lang="en-US" sz="1000" b="0" i="0" u="none" strike="noStrike" kern="1200" dirty="0" smtClean="0">
                          <a:solidFill>
                            <a:srgbClr val="000000"/>
                          </a:solidFill>
                          <a:effectLst/>
                          <a:latin typeface="Arial" panose="020B0604020202020204" pitchFamily="34" charset="0"/>
                          <a:ea typeface="宋体" panose="02010600030101010101" pitchFamily="2" charset="-122"/>
                          <a:cs typeface="+mn-cs"/>
                        </a:rPr>
                        <a:t>alignment</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R3-207222</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GB" altLang="zh-CN" sz="1000" b="0" i="0" u="none" strike="noStrike" kern="1200" dirty="0" smtClean="0">
                          <a:solidFill>
                            <a:srgbClr val="000000"/>
                          </a:solidFill>
                          <a:effectLst/>
                          <a:latin typeface="Arial" panose="020B0604020202020204" pitchFamily="34" charset="0"/>
                          <a:ea typeface="+mn-ea"/>
                          <a:cs typeface="+mn-cs"/>
                        </a:rPr>
                        <a:t>Replied in</a:t>
                      </a:r>
                      <a:endParaRPr lang="zh-CN" alt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smtClean="0">
                          <a:solidFill>
                            <a:srgbClr val="000000"/>
                          </a:solidFill>
                          <a:effectLst/>
                          <a:latin typeface="Arial" panose="020B0604020202020204" pitchFamily="34" charset="0"/>
                          <a:ea typeface="+mn-ea"/>
                          <a:cs typeface="+mn-cs"/>
                        </a:rPr>
                        <a:t>S5-206297</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4607">
                <a:tc>
                  <a:txBody>
                    <a:bodyPr/>
                    <a:lstStyle/>
                    <a:p>
                      <a:pPr marL="0" algn="ctr" defTabSz="1219170" rtl="0" eaLnBrk="1" fontAlgn="t" latinLnBrk="0" hangingPunct="1">
                        <a:spcAft>
                          <a:spcPts val="0"/>
                        </a:spcAft>
                        <a:tabLst>
                          <a:tab pos="1143000" algn="l"/>
                        </a:tabLst>
                      </a:pPr>
                      <a:r>
                        <a:rPr lang="en-GB" sz="1000" b="0" i="0" u="none" strike="noStrike" kern="1200">
                          <a:solidFill>
                            <a:srgbClr val="000000"/>
                          </a:solidFill>
                          <a:effectLst/>
                          <a:latin typeface="Arial" panose="020B0604020202020204" pitchFamily="34" charset="0"/>
                          <a:ea typeface="宋体" panose="02010600030101010101" pitchFamily="2" charset="-122"/>
                          <a:cs typeface="+mn-cs"/>
                        </a:rPr>
                        <a:t>S5-206293</a:t>
                      </a:r>
                      <a:endParaRPr lang="zh-CN" sz="1000" b="0" i="0" u="none" strike="noStrike"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tabLst>
                          <a:tab pos="1143000" algn="l"/>
                        </a:tabLst>
                      </a:pP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Reply LS on URI for streaming trace reporting in </a:t>
                      </a:r>
                      <a:r>
                        <a:rPr lang="en-US" sz="1000" b="0" i="0" u="none" strike="noStrike" kern="1200" dirty="0" smtClean="0">
                          <a:solidFill>
                            <a:srgbClr val="000000"/>
                          </a:solidFill>
                          <a:effectLst/>
                          <a:latin typeface="Arial" panose="020B0604020202020204" pitchFamily="34" charset="0"/>
                          <a:ea typeface="宋体" panose="02010600030101010101" pitchFamily="2" charset="-122"/>
                          <a:cs typeface="+mn-cs"/>
                        </a:rPr>
                        <a:t>LTE</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sz="1000" b="0" i="0" u="none" strike="noStrike" kern="1200">
                          <a:solidFill>
                            <a:srgbClr val="000000"/>
                          </a:solidFill>
                          <a:effectLst/>
                          <a:latin typeface="Arial" panose="020B0604020202020204" pitchFamily="34" charset="0"/>
                          <a:ea typeface="宋体" panose="02010600030101010101" pitchFamily="2" charset="-122"/>
                          <a:cs typeface="+mn-cs"/>
                        </a:rPr>
                        <a:t>R3-207232</a:t>
                      </a:r>
                      <a:endParaRPr lang="zh-CN" sz="1000" b="0" i="0" u="none" strike="noStrike"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altLang="zh-CN" sz="1000" b="0" i="0" u="none" strike="noStrike" kern="1200" dirty="0" smtClean="0">
                          <a:solidFill>
                            <a:srgbClr val="000000"/>
                          </a:solidFill>
                          <a:effectLst/>
                          <a:latin typeface="Arial" panose="020B0604020202020204" pitchFamily="34" charset="0"/>
                          <a:ea typeface="+mn-ea"/>
                          <a:cs typeface="+mn-cs"/>
                        </a:rPr>
                        <a:t>Noted</a:t>
                      </a:r>
                      <a:endParaRPr lang="zh-CN" alt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marL="0" algn="ctr" defTabSz="1219170" rtl="0" eaLnBrk="1" fontAlgn="t" latinLnBrk="0" hangingPunct="1">
                        <a:spcAft>
                          <a:spcPts val="0"/>
                        </a:spcAft>
                      </a:pPr>
                      <a:r>
                        <a:rPr lang="en-GB" sz="1000" b="0" i="0" u="none" strike="noStrike" kern="1200" dirty="0">
                          <a:solidFill>
                            <a:srgbClr val="000000"/>
                          </a:solidFill>
                          <a:effectLst/>
                          <a:latin typeface="Arial" panose="020B0604020202020204" pitchFamily="34" charset="0"/>
                          <a:ea typeface="宋体" panose="02010600030101010101" pitchFamily="2" charset="-122"/>
                          <a:cs typeface="+mn-cs"/>
                        </a:rPr>
                        <a:t>S5-206294</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Response to LS Reply on Enhancement of RAN </a:t>
                      </a:r>
                      <a:r>
                        <a:rPr lang="en-US" sz="1000" b="0" i="0" u="none" strike="noStrike" kern="1200" dirty="0" smtClean="0">
                          <a:solidFill>
                            <a:srgbClr val="000000"/>
                          </a:solidFill>
                          <a:effectLst/>
                          <a:latin typeface="Arial" panose="020B0604020202020204" pitchFamily="34" charset="0"/>
                          <a:ea typeface="宋体" panose="02010600030101010101" pitchFamily="2" charset="-122"/>
                          <a:cs typeface="+mn-cs"/>
                        </a:rPr>
                        <a:t>Slicing</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sz="1000" b="0" i="0" u="none" strike="noStrike" kern="1200" dirty="0">
                          <a:solidFill>
                            <a:srgbClr val="000000"/>
                          </a:solidFill>
                          <a:effectLst/>
                          <a:latin typeface="Arial" panose="020B0604020202020204" pitchFamily="34" charset="0"/>
                          <a:ea typeface="宋体" panose="02010600030101010101" pitchFamily="2" charset="-122"/>
                          <a:cs typeface="+mn-cs"/>
                        </a:rPr>
                        <a:t>R3-207236</a:t>
                      </a:r>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spcAft>
                          <a:spcPts val="0"/>
                        </a:spcAft>
                      </a:pPr>
                      <a:r>
                        <a:rPr lang="en-US" altLang="zh-CN" sz="1000" b="0" i="0" u="none" strike="noStrike" kern="1200" dirty="0" smtClean="0">
                          <a:solidFill>
                            <a:srgbClr val="000000"/>
                          </a:solidFill>
                          <a:effectLst/>
                          <a:latin typeface="Arial" panose="020B0604020202020204" pitchFamily="34" charset="0"/>
                          <a:ea typeface="+mn-ea"/>
                          <a:cs typeface="+mn-cs"/>
                        </a:rPr>
                        <a:t>Postponed</a:t>
                      </a:r>
                      <a:endParaRPr lang="zh-CN" alt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endParaRPr lang="zh-CN" sz="10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0653181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760744"/>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954283242"/>
              </p:ext>
            </p:extLst>
          </p:nvPr>
        </p:nvGraphicFramePr>
        <p:xfrm>
          <a:off x="184334" y="1392263"/>
          <a:ext cx="11778017" cy="2171551"/>
        </p:xfrm>
        <a:graphic>
          <a:graphicData uri="http://schemas.openxmlformats.org/drawingml/2006/table">
            <a:tbl>
              <a:tblPr firstRow="1" bandRow="1">
                <a:tableStyleId>{5C22544A-7EE6-4342-B048-85BDC9FD1C3A}</a:tableStyleId>
              </a:tblPr>
              <a:tblGrid>
                <a:gridCol w="1133340">
                  <a:extLst>
                    <a:ext uri="{9D8B030D-6E8A-4147-A177-3AD203B41FA5}">
                      <a16:colId xmlns:a16="http://schemas.microsoft.com/office/drawing/2014/main" xmlns="" val="570476699"/>
                    </a:ext>
                  </a:extLst>
                </a:gridCol>
                <a:gridCol w="5195668">
                  <a:extLst>
                    <a:ext uri="{9D8B030D-6E8A-4147-A177-3AD203B41FA5}">
                      <a16:colId xmlns:a16="http://schemas.microsoft.com/office/drawing/2014/main" xmlns="" val="2618836924"/>
                    </a:ext>
                  </a:extLst>
                </a:gridCol>
                <a:gridCol w="1913206">
                  <a:extLst>
                    <a:ext uri="{9D8B030D-6E8A-4147-A177-3AD203B41FA5}">
                      <a16:colId xmlns:a16="http://schemas.microsoft.com/office/drawing/2014/main" xmlns="" val="3016348962"/>
                    </a:ext>
                  </a:extLst>
                </a:gridCol>
                <a:gridCol w="2234338">
                  <a:extLst>
                    <a:ext uri="{9D8B030D-6E8A-4147-A177-3AD203B41FA5}">
                      <a16:colId xmlns:a16="http://schemas.microsoft.com/office/drawing/2014/main" xmlns="" val="3690116950"/>
                    </a:ext>
                  </a:extLst>
                </a:gridCol>
                <a:gridCol w="1301465">
                  <a:extLst>
                    <a:ext uri="{9D8B030D-6E8A-4147-A177-3AD203B41FA5}">
                      <a16:colId xmlns:a16="http://schemas.microsoft.com/office/drawing/2014/main" xmlns="" val="2952368263"/>
                    </a:ext>
                  </a:extLst>
                </a:gridCol>
              </a:tblGrid>
              <a:tr h="429141">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Reply 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24538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Calibri" panose="020F0502020204030204" pitchFamily="34" charset="0"/>
                          <a:ea typeface="+mn-ea"/>
                          <a:cs typeface="+mn-cs"/>
                        </a:rPr>
                        <a:t>S5-206298</a:t>
                      </a:r>
                      <a:endParaRPr lang="zh-CN" altLang="zh-CN" sz="1100" kern="1200" dirty="0" smtClean="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altLang="zh-CN" sz="1100" kern="1200" dirty="0" smtClean="0">
                          <a:solidFill>
                            <a:schemeClr val="dk1"/>
                          </a:solidFill>
                          <a:effectLst/>
                          <a:latin typeface="Calibri" panose="020F0502020204030204" pitchFamily="34" charset="0"/>
                          <a:ea typeface="+mn-ea"/>
                          <a:cs typeface="+mn-cs"/>
                        </a:rPr>
                        <a:t>Reply LS on Counter of UEs Registering Network Slice</a:t>
                      </a:r>
                      <a:endParaRPr lang="zh-CN" sz="1100" kern="1200" dirty="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Calibri" panose="020F0502020204030204" pitchFamily="34" charset="0"/>
                          <a:ea typeface="+mn-ea"/>
                          <a:cs typeface="+mn-cs"/>
                        </a:rPr>
                        <a:t>3GPP CT4, SA2</a:t>
                      </a:r>
                      <a:endParaRPr lang="zh-CN" sz="1100" kern="1200" dirty="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Calibri" panose="020F0502020204030204" pitchFamily="34" charset="0"/>
                          <a:ea typeface="+mn-ea"/>
                          <a:cs typeface="+mn-cs"/>
                        </a:rPr>
                        <a:t>CT1</a:t>
                      </a:r>
                      <a:endParaRPr lang="zh-CN" sz="1100" kern="1200" dirty="0">
                        <a:solidFill>
                          <a:schemeClr val="dk1"/>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Calibri" panose="020F0502020204030204" pitchFamily="34" charset="0"/>
                          <a:ea typeface="+mn-ea"/>
                          <a:cs typeface="+mn-cs"/>
                        </a:rPr>
                        <a:t>S5-206015</a:t>
                      </a:r>
                      <a:endParaRPr lang="zh-CN" sz="1100" kern="1200" dirty="0">
                        <a:solidFill>
                          <a:schemeClr val="dk1"/>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654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Calibri" panose="020F0502020204030204" pitchFamily="34" charset="0"/>
                          <a:ea typeface="+mn-ea"/>
                          <a:cs typeface="+mn-cs"/>
                        </a:rPr>
                        <a:t>S5-206299</a:t>
                      </a:r>
                      <a:endParaRPr lang="zh-CN" sz="1100" kern="1200" dirty="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altLang="zh-CN" sz="1100" kern="1200" dirty="0" smtClean="0">
                          <a:solidFill>
                            <a:schemeClr val="dk1"/>
                          </a:solidFill>
                          <a:effectLst/>
                          <a:latin typeface="Calibri" panose="020F0502020204030204" pitchFamily="34" charset="0"/>
                          <a:ea typeface="+mn-ea"/>
                          <a:cs typeface="+mn-cs"/>
                        </a:rPr>
                        <a:t>Reply LS on Slice Information collection</a:t>
                      </a:r>
                      <a:endParaRPr lang="zh-CN" sz="1100" kern="1200" dirty="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Calibri" panose="020F0502020204030204" pitchFamily="34" charset="0"/>
                          <a:ea typeface="+mn-ea"/>
                          <a:cs typeface="+mn-cs"/>
                        </a:rPr>
                        <a:t>SA2</a:t>
                      </a:r>
                      <a:endParaRPr lang="zh-CN" sz="1100" kern="1200" dirty="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zh-CN" sz="1100" kern="1200" dirty="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Calibri" panose="020F0502020204030204" pitchFamily="34" charset="0"/>
                          <a:ea typeface="+mn-ea"/>
                          <a:cs typeface="+mn-cs"/>
                        </a:rPr>
                        <a:t>S5-206021</a:t>
                      </a:r>
                      <a:endParaRPr lang="zh-CN" sz="1100" kern="1200" dirty="0">
                        <a:solidFill>
                          <a:schemeClr val="dk1"/>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0435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Calibri" panose="020F0502020204030204" pitchFamily="34" charset="0"/>
                          <a:ea typeface="+mn-ea"/>
                          <a:cs typeface="+mn-cs"/>
                        </a:rPr>
                        <a:t>S5-206286</a:t>
                      </a:r>
                      <a:endParaRPr lang="zh-CN" sz="1100" kern="1200" dirty="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altLang="zh-CN" sz="1100" kern="1200" dirty="0" smtClean="0">
                          <a:solidFill>
                            <a:schemeClr val="dk1"/>
                          </a:solidFill>
                          <a:effectLst/>
                          <a:latin typeface="Calibri" panose="020F0502020204030204" pitchFamily="34" charset="0"/>
                          <a:ea typeface="+mn-ea"/>
                          <a:cs typeface="+mn-cs"/>
                        </a:rPr>
                        <a:t>Reply LS on policy models work in ETSI ISG NFV</a:t>
                      </a:r>
                      <a:endParaRPr lang="zh-CN" sz="1100" kern="1200" dirty="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Calibri" panose="020F0502020204030204" pitchFamily="34" charset="0"/>
                          <a:ea typeface="+mn-ea"/>
                          <a:cs typeface="+mn-cs"/>
                        </a:rPr>
                        <a:t>ETSI ISG NFV</a:t>
                      </a:r>
                      <a:endParaRPr lang="zh-CN" sz="1100" kern="1200" dirty="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i-FI" altLang="zh-CN" sz="1100" kern="1200" dirty="0" smtClean="0">
                          <a:solidFill>
                            <a:schemeClr val="dk1"/>
                          </a:solidFill>
                          <a:effectLst/>
                          <a:latin typeface="Calibri" panose="020F0502020204030204" pitchFamily="34" charset="0"/>
                          <a:ea typeface="+mn-ea"/>
                          <a:cs typeface="+mn-cs"/>
                        </a:rPr>
                        <a:t>ETSI ISG ZSM, ETSI ISG ENI, ONAP, ETSI OSM</a:t>
                      </a:r>
                      <a:endParaRPr lang="zh-CN" sz="1100" kern="1200" dirty="0">
                        <a:solidFill>
                          <a:schemeClr val="dk1"/>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Calibri" panose="020F0502020204030204" pitchFamily="34" charset="0"/>
                          <a:ea typeface="+mn-ea"/>
                          <a:cs typeface="+mn-cs"/>
                        </a:rPr>
                        <a:t>S5-206186</a:t>
                      </a:r>
                    </a:p>
                    <a:p>
                      <a:pPr marL="0" marR="0" lvl="0" indent="0" algn="ctr" defTabSz="1219170" rtl="0" eaLnBrk="1" fontAlgn="t" latinLnBrk="0" hangingPunct="1">
                        <a:lnSpc>
                          <a:spcPct val="100000"/>
                        </a:lnSpc>
                        <a:spcBef>
                          <a:spcPts val="0"/>
                        </a:spcBef>
                        <a:spcAft>
                          <a:spcPts val="0"/>
                        </a:spcAft>
                        <a:buClrTx/>
                        <a:buSzTx/>
                        <a:buFontTx/>
                        <a:buNone/>
                        <a:tabLst/>
                        <a:defRPr/>
                      </a:pPr>
                      <a:endParaRPr lang="zh-CN" sz="1100" kern="1200" dirty="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261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Calibri" panose="020F0502020204030204" pitchFamily="34" charset="0"/>
                          <a:ea typeface="+mn-ea"/>
                          <a:cs typeface="+mn-cs"/>
                        </a:rPr>
                        <a:t>S5-206297</a:t>
                      </a:r>
                      <a:endParaRPr lang="zh-CN" altLang="zh-CN" sz="1100" kern="1200" dirty="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altLang="zh-CN" sz="1100" kern="1200" dirty="0" smtClean="0">
                          <a:solidFill>
                            <a:schemeClr val="dk1"/>
                          </a:solidFill>
                          <a:effectLst/>
                          <a:latin typeface="Calibri" panose="020F0502020204030204" pitchFamily="34" charset="0"/>
                          <a:ea typeface="+mn-ea"/>
                          <a:cs typeface="+mn-cs"/>
                        </a:rPr>
                        <a:t>Reply LS on MDT Stage 2 and Stage 3 alignment</a:t>
                      </a:r>
                      <a:endParaRPr lang="zh-CN" sz="1100" kern="1200" dirty="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Calibri" panose="020F0502020204030204" pitchFamily="34" charset="0"/>
                          <a:ea typeface="+mn-ea"/>
                          <a:cs typeface="+mn-cs"/>
                        </a:rPr>
                        <a:t>RAN3</a:t>
                      </a:r>
                      <a:endParaRPr lang="zh-CN" sz="1100" kern="1200" dirty="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zh-CN" sz="1100" kern="1200" dirty="0">
                        <a:solidFill>
                          <a:schemeClr val="dk1"/>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Calibri" panose="020F0502020204030204" pitchFamily="34" charset="0"/>
                          <a:ea typeface="+mn-ea"/>
                          <a:cs typeface="+mn-cs"/>
                        </a:rPr>
                        <a:t>S5-206292/R3-207222</a:t>
                      </a:r>
                      <a:endParaRPr lang="zh-CN" altLang="zh-CN" sz="1100" kern="1200" dirty="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304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Calibri" panose="020F0502020204030204" pitchFamily="34" charset="0"/>
                          <a:ea typeface="+mn-ea"/>
                          <a:cs typeface="+mn-cs"/>
                        </a:rPr>
                        <a:t>S5-206446</a:t>
                      </a:r>
                      <a:endParaRPr lang="zh-CN" altLang="zh-CN" sz="1100" kern="1200" dirty="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altLang="zh-CN" sz="1100" kern="1200" dirty="0" smtClean="0">
                          <a:solidFill>
                            <a:schemeClr val="dk1"/>
                          </a:solidFill>
                          <a:effectLst/>
                          <a:latin typeface="Calibri" panose="020F0502020204030204" pitchFamily="34" charset="0"/>
                          <a:ea typeface="+mn-ea"/>
                          <a:cs typeface="+mn-cs"/>
                        </a:rPr>
                        <a:t>LS on Network Slice EE KPIs</a:t>
                      </a:r>
                      <a:endParaRPr lang="zh-CN" sz="1100" kern="1200" dirty="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i-FI" altLang="zh-CN" sz="1100" kern="1200" dirty="0" smtClean="0">
                          <a:solidFill>
                            <a:schemeClr val="dk1"/>
                          </a:solidFill>
                          <a:effectLst/>
                          <a:latin typeface="Calibri" panose="020F0502020204030204" pitchFamily="34" charset="0"/>
                          <a:ea typeface="+mn-ea"/>
                          <a:cs typeface="+mn-cs"/>
                        </a:rPr>
                        <a:t>ETSI EE EEPS, ITU-T Q6/5</a:t>
                      </a:r>
                      <a:endParaRPr lang="zh-CN" sz="1100" kern="1200" dirty="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Calibri" panose="020F0502020204030204" pitchFamily="34" charset="0"/>
                          <a:ea typeface="+mn-ea"/>
                          <a:cs typeface="+mn-cs"/>
                        </a:rPr>
                        <a:t>3GPP SA</a:t>
                      </a:r>
                      <a:endParaRPr lang="zh-CN" sz="1100" kern="1200" dirty="0">
                        <a:solidFill>
                          <a:schemeClr val="dk1"/>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Calibri" panose="020F0502020204030204" pitchFamily="34" charset="0"/>
                          <a:ea typeface="+mn-ea"/>
                          <a:cs typeface="+mn-cs"/>
                        </a:rPr>
                        <a:t>New</a:t>
                      </a:r>
                      <a:endParaRPr lang="zh-CN" altLang="zh-CN" sz="1100" kern="1200" dirty="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045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Calibri" panose="020F0502020204030204" pitchFamily="34" charset="0"/>
                          <a:ea typeface="+mn-ea"/>
                          <a:cs typeface="+mn-cs"/>
                        </a:rPr>
                        <a:t>S5-206447</a:t>
                      </a:r>
                      <a:endParaRPr lang="zh-CN" altLang="zh-CN" sz="1100" kern="1200" dirty="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altLang="zh-CN" sz="1100" kern="1200" dirty="0" smtClean="0">
                          <a:solidFill>
                            <a:schemeClr val="dk1"/>
                          </a:solidFill>
                          <a:effectLst/>
                          <a:latin typeface="Calibri" panose="020F0502020204030204" pitchFamily="34" charset="0"/>
                          <a:ea typeface="+mn-ea"/>
                          <a:cs typeface="+mn-cs"/>
                        </a:rPr>
                        <a:t>LS on Network Slice EE KPIs</a:t>
                      </a:r>
                      <a:endParaRPr lang="zh-CN" sz="1100" kern="1200" dirty="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Calibri" panose="020F0502020204030204" pitchFamily="34" charset="0"/>
                          <a:ea typeface="+mn-ea"/>
                          <a:cs typeface="+mn-cs"/>
                        </a:rPr>
                        <a:t>GSMA 5GJA</a:t>
                      </a:r>
                      <a:endParaRPr lang="zh-CN" sz="1100" kern="1200" dirty="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Calibri" panose="020F0502020204030204" pitchFamily="34" charset="0"/>
                          <a:ea typeface="+mn-ea"/>
                          <a:cs typeface="+mn-cs"/>
                        </a:rPr>
                        <a:t>3GPP SA</a:t>
                      </a:r>
                      <a:endParaRPr lang="zh-CN" sz="1100" kern="1200" dirty="0">
                        <a:solidFill>
                          <a:schemeClr val="dk1"/>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Calibri" panose="020F0502020204030204" pitchFamily="34" charset="0"/>
                          <a:ea typeface="+mn-ea"/>
                          <a:cs typeface="+mn-cs"/>
                        </a:rPr>
                        <a:t>New</a:t>
                      </a:r>
                      <a:endParaRPr lang="zh-CN" altLang="zh-CN" sz="1100" kern="1200" dirty="0">
                        <a:solidFill>
                          <a:schemeClr val="dk1"/>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or Revised Work Items / Study Items</a:t>
            </a:r>
          </a:p>
        </p:txBody>
      </p:sp>
      <p:graphicFrame>
        <p:nvGraphicFramePr>
          <p:cNvPr id="3" name="表格 2"/>
          <p:cNvGraphicFramePr>
            <a:graphicFrameLocks noGrp="1"/>
          </p:cNvGraphicFramePr>
          <p:nvPr>
            <p:extLst>
              <p:ext uri="{D42A27DB-BD31-4B8C-83A1-F6EECF244321}">
                <p14:modId xmlns:p14="http://schemas.microsoft.com/office/powerpoint/2010/main" val="2711126907"/>
              </p:ext>
            </p:extLst>
          </p:nvPr>
        </p:nvGraphicFramePr>
        <p:xfrm>
          <a:off x="150642" y="1468217"/>
          <a:ext cx="11902965" cy="1074270"/>
        </p:xfrm>
        <a:graphic>
          <a:graphicData uri="http://schemas.openxmlformats.org/drawingml/2006/table">
            <a:tbl>
              <a:tblPr/>
              <a:tblGrid>
                <a:gridCol w="1203025"/>
                <a:gridCol w="1014248"/>
                <a:gridCol w="966952"/>
                <a:gridCol w="4485330"/>
                <a:gridCol w="1917895"/>
                <a:gridCol w="2315515"/>
              </a:tblGrid>
              <a:tr h="51926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Release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Potential related groups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r>
              <a:tr h="49515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S5-206304</a:t>
                      </a:r>
                      <a:endParaRPr lang="zh-CN" alt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New WID</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US" altLang="zh-CN"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Rel-17</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US"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New WID for Management Aspects of 5G Network Sharing</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US" altLang="zh-CN"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China Unicom</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RAN</a:t>
                      </a:r>
                      <a:r>
                        <a:rPr lang="fr-FR"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3</a:t>
                      </a:r>
                      <a:endParaRPr lang="fr-FR"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a:t>
            </a:r>
            <a:r>
              <a:rPr lang="en-US" altLang="zh-CN" sz="3200" kern="0" smtClean="0">
                <a:solidFill>
                  <a:srgbClr val="FF0000"/>
                </a:solidFill>
                <a:latin typeface="Calibri"/>
                <a:cs typeface="+mj-cs"/>
              </a:rPr>
              <a:t>by OA&amp;M</a:t>
            </a:r>
            <a:endParaRPr lang="en-US" altLang="zh-CN" sz="3200" kern="0" dirty="0" smtClean="0">
              <a:solidFill>
                <a:srgbClr val="FF0000"/>
              </a:solidFill>
              <a:latin typeface="Calibri"/>
              <a:cs typeface="+mj-cs"/>
            </a:endParaRPr>
          </a:p>
        </p:txBody>
      </p:sp>
      <p:graphicFrame>
        <p:nvGraphicFramePr>
          <p:cNvPr id="6" name="Group 76"/>
          <p:cNvGraphicFramePr>
            <a:graphicFrameLocks/>
          </p:cNvGraphicFramePr>
          <p:nvPr>
            <p:extLst>
              <p:ext uri="{D42A27DB-BD31-4B8C-83A1-F6EECF244321}">
                <p14:modId xmlns:p14="http://schemas.microsoft.com/office/powerpoint/2010/main" val="2772356709"/>
              </p:ext>
            </p:extLst>
          </p:nvPr>
        </p:nvGraphicFramePr>
        <p:xfrm>
          <a:off x="199697" y="1050878"/>
          <a:ext cx="11537378" cy="1369901"/>
        </p:xfrm>
        <a:graphic>
          <a:graphicData uri="http://schemas.openxmlformats.org/drawingml/2006/table">
            <a:tbl>
              <a:tblPr/>
              <a:tblGrid>
                <a:gridCol w="1040524">
                  <a:extLst>
                    <a:ext uri="{9D8B030D-6E8A-4147-A177-3AD203B41FA5}">
                      <a16:colId xmlns:a16="http://schemas.microsoft.com/office/drawing/2014/main" xmlns="" val="20000"/>
                    </a:ext>
                  </a:extLst>
                </a:gridCol>
                <a:gridCol w="5030108">
                  <a:extLst>
                    <a:ext uri="{9D8B030D-6E8A-4147-A177-3AD203B41FA5}">
                      <a16:colId xmlns:a16="http://schemas.microsoft.com/office/drawing/2014/main" xmlns="" val="20001"/>
                    </a:ext>
                  </a:extLst>
                </a:gridCol>
                <a:gridCol w="2733373"/>
                <a:gridCol w="2733373"/>
              </a:tblGrid>
              <a:tr h="603931">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err="1" smtClean="0">
                          <a:solidFill>
                            <a:schemeClr val="tx1"/>
                          </a:solidFill>
                          <a:latin typeface="+mn-lt"/>
                          <a:ea typeface="+mn-ea"/>
                          <a:cs typeface="+mn-cs"/>
                        </a:rPr>
                        <a:t>TDoc</a:t>
                      </a:r>
                      <a:endParaRPr lang="en-GB" altLang="zh-CN" sz="16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a:solidFill>
                            <a:schemeClr val="tx1"/>
                          </a:solidFill>
                          <a:latin typeface="+mn-lt"/>
                          <a:ea typeface="+mn-ea"/>
                          <a:cs typeface="+mn-cs"/>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smtClean="0">
                          <a:solidFill>
                            <a:schemeClr val="tx1"/>
                          </a:solidFill>
                          <a:latin typeface="+mn-lt"/>
                          <a:ea typeface="+mn-ea"/>
                          <a:cs typeface="+mn-cs"/>
                        </a:rPr>
                        <a:t>Source</a:t>
                      </a:r>
                      <a:endParaRPr lang="en-GB" altLang="zh-CN" sz="16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smtClean="0">
                          <a:solidFill>
                            <a:schemeClr val="tx1"/>
                          </a:solidFill>
                          <a:latin typeface="+mn-lt"/>
                          <a:ea typeface="+mn-ea"/>
                          <a:cs typeface="+mn-cs"/>
                        </a:rPr>
                        <a:t>Potential related topics and related groups</a:t>
                      </a:r>
                      <a:endParaRPr lang="en-GB" altLang="zh-CN" sz="16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382985">
                <a:tc>
                  <a:txBody>
                    <a:bodyPr/>
                    <a:lstStyle/>
                    <a:p>
                      <a:pPr>
                        <a:spcAft>
                          <a:spcPts val="0"/>
                        </a:spcAft>
                      </a:pPr>
                      <a:r>
                        <a:rPr lang="en-US" altLang="zh-CN" sz="1200" dirty="0" smtClean="0">
                          <a:effectLst/>
                          <a:latin typeface="Calibri" panose="020F0502020204030204" pitchFamily="34" charset="0"/>
                          <a:ea typeface="MS Mincho"/>
                          <a:cs typeface="MS Mincho"/>
                        </a:rPr>
                        <a:t>S5-206209</a:t>
                      </a:r>
                      <a:endParaRPr lang="zh-CN" sz="1200" dirty="0">
                        <a:effectLst/>
                        <a:latin typeface="Calibri" panose="020F050202020403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spcAft>
                          <a:spcPts val="0"/>
                        </a:spcAft>
                      </a:pPr>
                      <a:r>
                        <a:rPr lang="en-US" altLang="zh-CN" sz="1200" dirty="0" smtClean="0">
                          <a:effectLst/>
                          <a:latin typeface="Calibri" panose="020F0502020204030204" pitchFamily="34" charset="0"/>
                          <a:ea typeface="MS Mincho"/>
                          <a:cs typeface="MS Mincho"/>
                        </a:rPr>
                        <a:t>Discussion paper on Management of Conditional Handover</a:t>
                      </a:r>
                      <a:endParaRPr lang="zh-CN" sz="1200" dirty="0">
                        <a:effectLst/>
                        <a:latin typeface="Calibri" panose="020F050202020403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spcAft>
                          <a:spcPts val="0"/>
                        </a:spcAft>
                      </a:pPr>
                      <a:r>
                        <a:rPr lang="en-US" altLang="zh-CN" sz="1200" dirty="0" smtClean="0">
                          <a:effectLst/>
                          <a:latin typeface="Calibri" panose="020F0502020204030204" pitchFamily="34" charset="0"/>
                          <a:ea typeface="MS Mincho"/>
                          <a:cs typeface="MS Mincho"/>
                        </a:rPr>
                        <a:t>Ericsson </a:t>
                      </a:r>
                      <a:endParaRPr lang="zh-CN" sz="1200" dirty="0">
                        <a:effectLst/>
                        <a:latin typeface="Calibri" panose="020F050202020403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RAN3</a:t>
                      </a:r>
                      <a:endParaRPr lang="en-US" sz="1200" kern="120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382985">
                <a:tc>
                  <a:txBody>
                    <a:bodyPr/>
                    <a:lstStyle/>
                    <a:p>
                      <a:pPr marL="0" algn="l" defTabSz="1219170" rtl="0" eaLnBrk="1" latinLnBrk="0" hangingPunct="1">
                        <a:spcAft>
                          <a:spcPts val="0"/>
                        </a:spcAft>
                      </a:pPr>
                      <a:r>
                        <a:rPr lang="en-US" altLang="zh-CN" sz="1200" kern="1200" dirty="0" smtClean="0">
                          <a:solidFill>
                            <a:schemeClr val="tx1"/>
                          </a:solidFill>
                          <a:effectLst/>
                          <a:latin typeface="Calibri" panose="020F0502020204030204" pitchFamily="34" charset="0"/>
                          <a:ea typeface="+mn-ea"/>
                          <a:cs typeface="Calibri" panose="020F0502020204030204" pitchFamily="34" charset="0"/>
                        </a:rPr>
                        <a:t>S5-206373</a:t>
                      </a:r>
                      <a:endParaRPr lang="zh-CN" sz="1200" kern="120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spcAft>
                          <a:spcPts val="0"/>
                        </a:spcAft>
                      </a:pPr>
                      <a:r>
                        <a:rPr lang="en-US" altLang="zh-CN" sz="1200" dirty="0" smtClean="0">
                          <a:effectLst/>
                          <a:latin typeface="Calibri" panose="020F0502020204030204" pitchFamily="34" charset="0"/>
                          <a:ea typeface="MS Mincho"/>
                          <a:cs typeface="MS Mincho"/>
                        </a:rPr>
                        <a:t>Discussion Paper on providing cell </a:t>
                      </a:r>
                      <a:r>
                        <a:rPr lang="en-US" altLang="zh-CN" sz="1200" dirty="0" err="1" smtClean="0">
                          <a:effectLst/>
                          <a:latin typeface="Calibri" panose="020F0502020204030204" pitchFamily="34" charset="0"/>
                          <a:ea typeface="MS Mincho"/>
                          <a:cs typeface="MS Mincho"/>
                        </a:rPr>
                        <a:t>energySaving</a:t>
                      </a:r>
                      <a:r>
                        <a:rPr lang="en-US" altLang="zh-CN" sz="1200" dirty="0" smtClean="0">
                          <a:effectLst/>
                          <a:latin typeface="Calibri" panose="020F0502020204030204" pitchFamily="34" charset="0"/>
                          <a:ea typeface="MS Mincho"/>
                          <a:cs typeface="MS Mincho"/>
                        </a:rPr>
                        <a:t> Status information to NWDAF</a:t>
                      </a:r>
                      <a:endParaRPr lang="zh-CN" sz="1200" dirty="0">
                        <a:effectLst/>
                        <a:latin typeface="Calibri" panose="020F050202020403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spcAft>
                          <a:spcPts val="0"/>
                        </a:spcAft>
                      </a:pPr>
                      <a:r>
                        <a:rPr lang="en-US" altLang="zh-CN" sz="1200" dirty="0" smtClean="0">
                          <a:effectLst/>
                          <a:latin typeface="Calibri" panose="020F0502020204030204" pitchFamily="34" charset="0"/>
                          <a:ea typeface="MS Mincho"/>
                          <a:cs typeface="MS Mincho"/>
                        </a:rPr>
                        <a:t>China Telecom Corporation Ltd.</a:t>
                      </a:r>
                      <a:endParaRPr lang="zh-CN" sz="1200" dirty="0">
                        <a:effectLst/>
                        <a:latin typeface="Calibri" panose="020F0502020204030204" pitchFamily="34" charset="0"/>
                        <a:ea typeface="MS Mincho"/>
                        <a:cs typeface="MS Mincho"/>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SA2</a:t>
                      </a:r>
                      <a:endParaRPr lang="en-US" sz="1200" kern="120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20651" y="0"/>
            <a:ext cx="9759950" cy="1016000"/>
          </a:xfrm>
        </p:spPr>
        <p:txBody>
          <a:bodyPr/>
          <a:lstStyle/>
          <a:p>
            <a:pPr algn="l"/>
            <a:r>
              <a:rPr lang="en-US" sz="3600" dirty="0" smtClean="0"/>
              <a:t>Overview of SA5 OAM ongoing WIs/SIs</a:t>
            </a:r>
            <a:endParaRPr lang="en-US" sz="3600" dirty="0"/>
          </a:p>
        </p:txBody>
      </p:sp>
      <p:graphicFrame>
        <p:nvGraphicFramePr>
          <p:cNvPr id="12" name="表格 11"/>
          <p:cNvGraphicFramePr>
            <a:graphicFrameLocks noGrp="1"/>
          </p:cNvGraphicFramePr>
          <p:nvPr>
            <p:extLst>
              <p:ext uri="{D42A27DB-BD31-4B8C-83A1-F6EECF244321}">
                <p14:modId xmlns:p14="http://schemas.microsoft.com/office/powerpoint/2010/main" val="1946368092"/>
              </p:ext>
            </p:extLst>
          </p:nvPr>
        </p:nvGraphicFramePr>
        <p:xfrm>
          <a:off x="5875199" y="1396646"/>
          <a:ext cx="5871324" cy="4465632"/>
        </p:xfrm>
        <a:graphic>
          <a:graphicData uri="http://schemas.openxmlformats.org/drawingml/2006/table">
            <a:tbl>
              <a:tblPr>
                <a:tableStyleId>{5C22544A-7EE6-4342-B048-85BDC9FD1C3A}</a:tableStyleId>
              </a:tblPr>
              <a:tblGrid>
                <a:gridCol w="323950"/>
                <a:gridCol w="3994150"/>
                <a:gridCol w="895350"/>
                <a:gridCol w="657874"/>
              </a:tblGrid>
              <a:tr h="442774">
                <a:tc>
                  <a:txBody>
                    <a:bodyPr/>
                    <a:lstStyle/>
                    <a:p>
                      <a:pPr algn="l">
                        <a:spcAft>
                          <a:spcPts val="0"/>
                        </a:spcAft>
                      </a:pPr>
                      <a:endParaRPr lang="zh-CN" sz="2000" b="1" dirty="0">
                        <a:effectLst/>
                        <a:latin typeface="Times New Roman" panose="02020603050405020304" pitchFamily="18" charset="0"/>
                        <a:ea typeface="宋体" panose="02010600030101010101" pitchFamily="2" charset="-122"/>
                      </a:endParaRPr>
                    </a:p>
                  </a:txBody>
                  <a:tcPr marL="9525" marR="9525" marT="9525" marB="9525">
                    <a:solidFill>
                      <a:srgbClr val="92D050"/>
                    </a:solidFill>
                  </a:tcPr>
                </a:tc>
                <a:tc gridSpan="3">
                  <a:txBody>
                    <a:bodyPr/>
                    <a:lstStyle/>
                    <a:p>
                      <a:pPr algn="l">
                        <a:spcAft>
                          <a:spcPts val="0"/>
                        </a:spcAft>
                      </a:pPr>
                      <a:r>
                        <a:rPr lang="en-GB" sz="1200" b="1" dirty="0">
                          <a:effectLst/>
                        </a:rPr>
                        <a:t> </a:t>
                      </a:r>
                      <a:r>
                        <a:rPr lang="en-GB" sz="1400" b="1" kern="1200" dirty="0" smtClean="0">
                          <a:solidFill>
                            <a:schemeClr val="dk1"/>
                          </a:solidFill>
                          <a:effectLst/>
                          <a:latin typeface="+mn-lt"/>
                          <a:ea typeface="+mn-ea"/>
                          <a:cs typeface="+mn-cs"/>
                        </a:rPr>
                        <a:t>Rel-17 </a:t>
                      </a:r>
                      <a:r>
                        <a:rPr lang="en-GB" sz="1400" b="1" kern="1200" dirty="0">
                          <a:solidFill>
                            <a:schemeClr val="dk1"/>
                          </a:solidFill>
                          <a:effectLst/>
                          <a:latin typeface="+mn-lt"/>
                          <a:ea typeface="+mn-ea"/>
                          <a:cs typeface="+mn-cs"/>
                        </a:rPr>
                        <a:t>Operations, Administration, Maintenance and Provisioning (OAM&amp;P</a:t>
                      </a:r>
                      <a:r>
                        <a:rPr lang="en-GB" sz="1400" b="1" kern="1200" dirty="0" smtClean="0">
                          <a:solidFill>
                            <a:schemeClr val="dk1"/>
                          </a:solidFill>
                          <a:effectLst/>
                          <a:latin typeface="+mn-lt"/>
                          <a:ea typeface="+mn-ea"/>
                          <a:cs typeface="+mn-cs"/>
                        </a:rPr>
                        <a:t>)</a:t>
                      </a:r>
                      <a:r>
                        <a:rPr lang="en-GB" sz="1200" b="1" dirty="0">
                          <a:effectLst/>
                        </a:rPr>
                        <a:t> </a:t>
                      </a:r>
                      <a:endParaRPr lang="zh-CN" sz="2000" b="1" dirty="0">
                        <a:effectLst/>
                        <a:latin typeface="Times New Roman" panose="02020603050405020304" pitchFamily="18" charset="0"/>
                        <a:ea typeface="宋体" panose="02010600030101010101" pitchFamily="2" charset="-122"/>
                      </a:endParaRPr>
                    </a:p>
                  </a:txBody>
                  <a:tcPr marL="9525" marR="9525" marT="9525" marB="9525">
                    <a:solidFill>
                      <a:srgbClr val="92D050"/>
                    </a:solidFill>
                  </a:tcPr>
                </a:tc>
                <a:tc hMerge="1">
                  <a:txBody>
                    <a:bodyPr/>
                    <a:lstStyle/>
                    <a:p>
                      <a:pPr algn="l">
                        <a:spcAft>
                          <a:spcPts val="0"/>
                        </a:spcAft>
                      </a:pPr>
                      <a:endParaRPr lang="zh-CN" sz="200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US" altLang="zh-CN" sz="1200" smtClean="0">
                          <a:effectLst/>
                          <a:latin typeface="Calibri" panose="020F0502020204030204" pitchFamily="34" charset="0"/>
                          <a:ea typeface="宋体" panose="02010600030101010101" pitchFamily="2" charset="-122"/>
                        </a:rPr>
                        <a:t>1</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200" dirty="0" smtClean="0">
                          <a:solidFill>
                            <a:srgbClr val="000000"/>
                          </a:solidFill>
                          <a:effectLst/>
                          <a:latin typeface="Arial" panose="020B0604020202020204" pitchFamily="34" charset="0"/>
                          <a:ea typeface="宋体" panose="02010600030101010101" pitchFamily="2" charset="-122"/>
                        </a:rPr>
                        <a:t>Additional </a:t>
                      </a:r>
                      <a:r>
                        <a:rPr lang="en-GB" sz="1200" dirty="0">
                          <a:solidFill>
                            <a:srgbClr val="000000"/>
                          </a:solidFill>
                          <a:effectLst/>
                          <a:latin typeface="Arial" panose="020B0604020202020204" pitchFamily="34" charset="0"/>
                          <a:ea typeface="宋体" panose="02010600030101010101" pitchFamily="2" charset="-122"/>
                        </a:rPr>
                        <a:t>NRM features</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rPr>
                        <a:t>adNRM</a:t>
                      </a:r>
                      <a:endParaRPr lang="zh-CN" sz="120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just">
                        <a:spcAft>
                          <a:spcPts val="0"/>
                        </a:spcAft>
                      </a:pPr>
                      <a:r>
                        <a:rPr lang="en-US" altLang="zh-CN" sz="1200" dirty="0" smtClean="0">
                          <a:effectLst/>
                          <a:latin typeface="Arial" panose="020B0604020202020204" pitchFamily="34" charset="0"/>
                          <a:ea typeface="+mn-ea"/>
                        </a:rPr>
                        <a:t>870026</a:t>
                      </a:r>
                      <a:endParaRPr lang="zh-CN" altLang="zh-CN" sz="1200" dirty="0">
                        <a:effectLst/>
                        <a:latin typeface="Calibri" panose="020F0502020204030204" pitchFamily="34" charset="0"/>
                        <a:ea typeface="+mn-ea"/>
                      </a:endParaRPr>
                    </a:p>
                  </a:txBody>
                  <a:tcPr marL="9525" marR="9525" marT="9525" marB="9525">
                    <a:solidFill>
                      <a:schemeClr val="tx2">
                        <a:lumMod val="20000"/>
                        <a:lumOff val="80000"/>
                      </a:schemeClr>
                    </a:solidFill>
                  </a:tcPr>
                </a:tc>
              </a:tr>
              <a:tr h="0">
                <a:tc>
                  <a:txBody>
                    <a:bodyPr/>
                    <a:lstStyle/>
                    <a:p>
                      <a:pPr algn="l">
                        <a:spcAft>
                          <a:spcPts val="0"/>
                        </a:spcAft>
                      </a:pPr>
                      <a:r>
                        <a:rPr lang="en-US" altLang="zh-CN" sz="1200" smtClean="0">
                          <a:effectLst/>
                          <a:latin typeface="Calibri" panose="020F0502020204030204" pitchFamily="34" charset="0"/>
                          <a:ea typeface="宋体" panose="02010600030101010101" pitchFamily="2" charset="-122"/>
                        </a:rPr>
                        <a:t>2</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rPr>
                        <a:t>Enhancements of 5G performance measurements and KPIs</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rPr>
                        <a:t>ePM_KPI_5G</a:t>
                      </a:r>
                      <a:endParaRPr lang="zh-CN" sz="120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just">
                        <a:spcAft>
                          <a:spcPts val="0"/>
                        </a:spcAft>
                      </a:pPr>
                      <a:r>
                        <a:rPr lang="en-US" sz="1200" dirty="0" smtClean="0">
                          <a:effectLst/>
                          <a:latin typeface="Arial" panose="020B0604020202020204" pitchFamily="34" charset="0"/>
                          <a:ea typeface="宋体" panose="02010600030101010101" pitchFamily="2" charset="-122"/>
                        </a:rPr>
                        <a:t>880025</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r>
              <a:tr h="0">
                <a:tc>
                  <a:txBody>
                    <a:bodyPr/>
                    <a:lstStyle/>
                    <a:p>
                      <a:pPr algn="l">
                        <a:spcAft>
                          <a:spcPts val="0"/>
                        </a:spcAft>
                      </a:pPr>
                      <a:r>
                        <a:rPr lang="en-US" altLang="zh-CN" sz="1200" smtClean="0">
                          <a:effectLst/>
                          <a:latin typeface="Calibri" panose="020F0502020204030204" pitchFamily="34" charset="0"/>
                          <a:ea typeface="宋体" panose="02010600030101010101" pitchFamily="2" charset="-122"/>
                        </a:rPr>
                        <a:t>3</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Arial" panose="020B0604020202020204" pitchFamily="34" charset="0"/>
                          <a:ea typeface="宋体" panose="02010600030101010101" pitchFamily="2" charset="-122"/>
                        </a:rPr>
                        <a:t>Management of MDT enhancement in 5G</a:t>
                      </a:r>
                      <a:endParaRPr lang="zh-CN" sz="120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rPr>
                        <a:t>e_5GMDT</a:t>
                      </a:r>
                      <a:endParaRPr lang="zh-CN" sz="120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just">
                        <a:spcAft>
                          <a:spcPts val="0"/>
                        </a:spcAft>
                      </a:pPr>
                      <a:r>
                        <a:rPr lang="en-US" sz="1200" dirty="0" smtClean="0">
                          <a:effectLst/>
                          <a:latin typeface="Arial" panose="020B0604020202020204" pitchFamily="34" charset="0"/>
                          <a:ea typeface="宋体" panose="02010600030101010101" pitchFamily="2" charset="-122"/>
                        </a:rPr>
                        <a:t>870025</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r>
              <a:tr h="0">
                <a:tc>
                  <a:txBody>
                    <a:bodyPr/>
                    <a:lstStyle/>
                    <a:p>
                      <a:pPr algn="l">
                        <a:spcAft>
                          <a:spcPts val="0"/>
                        </a:spcAft>
                      </a:pPr>
                      <a:r>
                        <a:rPr lang="en-US" altLang="zh-CN" sz="1200" smtClean="0">
                          <a:effectLst/>
                          <a:latin typeface="Calibri" panose="020F0502020204030204" pitchFamily="34" charset="0"/>
                          <a:ea typeface="宋体" panose="02010600030101010101" pitchFamily="2" charset="-122"/>
                        </a:rPr>
                        <a:t>4</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rPr>
                        <a:t>Enhancement of </a:t>
                      </a:r>
                      <a:r>
                        <a:rPr lang="en-GB" sz="1200" dirty="0" err="1">
                          <a:solidFill>
                            <a:srgbClr val="000000"/>
                          </a:solidFill>
                          <a:effectLst/>
                          <a:latin typeface="Arial" panose="020B0604020202020204" pitchFamily="34" charset="0"/>
                          <a:ea typeface="宋体" panose="02010600030101010101" pitchFamily="2" charset="-122"/>
                        </a:rPr>
                        <a:t>QoE</a:t>
                      </a:r>
                      <a:r>
                        <a:rPr lang="en-GB" sz="1200" dirty="0">
                          <a:solidFill>
                            <a:srgbClr val="000000"/>
                          </a:solidFill>
                          <a:effectLst/>
                          <a:latin typeface="Arial" panose="020B0604020202020204" pitchFamily="34" charset="0"/>
                          <a:ea typeface="宋体" panose="02010600030101010101" pitchFamily="2" charset="-122"/>
                        </a:rPr>
                        <a:t> Measurement Collection</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rPr>
                        <a:t>eQoE</a:t>
                      </a:r>
                      <a:endParaRPr lang="zh-CN" sz="120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just">
                        <a:spcAft>
                          <a:spcPts val="0"/>
                        </a:spcAft>
                      </a:pPr>
                      <a:r>
                        <a:rPr lang="en-US" sz="1200" dirty="0" smtClean="0">
                          <a:effectLst/>
                          <a:latin typeface="Arial" panose="020B0604020202020204" pitchFamily="34" charset="0"/>
                          <a:ea typeface="宋体" panose="02010600030101010101" pitchFamily="2" charset="-122"/>
                        </a:rPr>
                        <a:t>870027</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r>
              <a:tr h="0">
                <a:tc>
                  <a:txBody>
                    <a:bodyPr/>
                    <a:lstStyle/>
                    <a:p>
                      <a:pPr algn="l">
                        <a:spcAft>
                          <a:spcPts val="0"/>
                        </a:spcAft>
                      </a:pPr>
                      <a:r>
                        <a:rPr lang="en-US" altLang="zh-CN" sz="1200" dirty="0" smtClean="0">
                          <a:effectLst/>
                          <a:latin typeface="Calibri" panose="020F0502020204030204" pitchFamily="34" charset="0"/>
                          <a:ea typeface="宋体" panose="02010600030101010101" pitchFamily="2" charset="-122"/>
                        </a:rPr>
                        <a:t>5</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rPr>
                        <a:t>Management data collection control and discovery</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rPr>
                        <a:t>MADCOL</a:t>
                      </a:r>
                      <a:endParaRPr lang="zh-CN" sz="120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just">
                        <a:spcAft>
                          <a:spcPts val="0"/>
                        </a:spcAft>
                      </a:pPr>
                      <a:r>
                        <a:rPr lang="en-US" sz="1200" dirty="0" smtClean="0">
                          <a:effectLst/>
                          <a:latin typeface="Arial" panose="020B0604020202020204" pitchFamily="34" charset="0"/>
                          <a:ea typeface="宋体" panose="02010600030101010101" pitchFamily="2" charset="-122"/>
                        </a:rPr>
                        <a:t>880028</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r>
              <a:tr h="200624">
                <a:tc>
                  <a:txBody>
                    <a:bodyPr/>
                    <a:lstStyle/>
                    <a:p>
                      <a:pPr marL="0" algn="l" defTabSz="1219170" rtl="0" eaLnBrk="1" latinLnBrk="0" hangingPunct="1">
                        <a:spcAft>
                          <a:spcPts val="0"/>
                        </a:spcAft>
                      </a:pPr>
                      <a:r>
                        <a:rPr lang="en-US" altLang="zh-CN" sz="1200" kern="1200" dirty="0" smtClean="0">
                          <a:solidFill>
                            <a:srgbClr val="000000"/>
                          </a:solidFill>
                          <a:effectLst/>
                          <a:latin typeface="Arial" panose="020B0604020202020204" pitchFamily="34" charset="0"/>
                          <a:ea typeface="宋体" panose="02010600030101010101" pitchFamily="2" charset="-122"/>
                          <a:cs typeface="+mn-cs"/>
                        </a:rPr>
                        <a:t>New</a:t>
                      </a:r>
                      <a:endParaRPr lang="zh-CN" sz="1200"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200" kern="1200" dirty="0" smtClean="0">
                          <a:solidFill>
                            <a:srgbClr val="000000"/>
                          </a:solidFill>
                          <a:effectLst/>
                          <a:latin typeface="Arial" panose="020B0604020202020204" pitchFamily="34" charset="0"/>
                          <a:ea typeface="宋体" panose="02010600030101010101" pitchFamily="2" charset="-122"/>
                          <a:cs typeface="+mn-cs"/>
                        </a:rPr>
                        <a:t>Management Aspects of 5G Network Sharing</a:t>
                      </a:r>
                      <a:endParaRPr lang="zh-CN" sz="1200"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200" kern="1200" dirty="0" smtClean="0">
                          <a:solidFill>
                            <a:srgbClr val="000000"/>
                          </a:solidFill>
                          <a:effectLst/>
                          <a:latin typeface="Arial" panose="020B0604020202020204" pitchFamily="34" charset="0"/>
                          <a:ea typeface="宋体" panose="02010600030101010101" pitchFamily="2" charset="-122"/>
                          <a:cs typeface="+mn-cs"/>
                        </a:rPr>
                        <a:t>MANS</a:t>
                      </a:r>
                      <a:endParaRPr lang="zh-CN" sz="1200"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endParaRPr lang="zh-CN" sz="1200"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solidFill>
                      <a:schemeClr val="tx2">
                        <a:lumMod val="20000"/>
                        <a:lumOff val="80000"/>
                      </a:schemeClr>
                    </a:solidFill>
                  </a:tcPr>
                </a:tc>
              </a:tr>
              <a:tr h="214734">
                <a:tc>
                  <a:txBody>
                    <a:bodyPr/>
                    <a:lstStyle/>
                    <a:p>
                      <a:pPr algn="l">
                        <a:spcAft>
                          <a:spcPts val="0"/>
                        </a:spcAft>
                      </a:pPr>
                      <a:r>
                        <a:rPr lang="en-US" altLang="zh-CN" sz="1200" dirty="0" smtClean="0">
                          <a:effectLst/>
                          <a:latin typeface="Calibri" panose="020F0502020204030204" pitchFamily="34" charset="0"/>
                          <a:ea typeface="宋体" panose="02010600030101010101" pitchFamily="2" charset="-122"/>
                        </a:rPr>
                        <a:t>6</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rPr>
                        <a:t>Autonomous network levels</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rPr>
                        <a:t>ANL</a:t>
                      </a:r>
                      <a:endParaRPr lang="zh-CN" sz="120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algn="just">
                        <a:spcAft>
                          <a:spcPts val="0"/>
                        </a:spcAft>
                      </a:pPr>
                      <a:r>
                        <a:rPr lang="en-US" sz="1200" dirty="0" smtClean="0">
                          <a:effectLst/>
                          <a:latin typeface="Arial" panose="020B0604020202020204" pitchFamily="34" charset="0"/>
                          <a:ea typeface="宋体" panose="02010600030101010101" pitchFamily="2" charset="-122"/>
                        </a:rPr>
                        <a:t>880027</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r>
              <a:tr h="214734">
                <a:tc>
                  <a:txBody>
                    <a:bodyPr/>
                    <a:lstStyle/>
                    <a:p>
                      <a:pPr algn="l">
                        <a:spcAft>
                          <a:spcPts val="0"/>
                        </a:spcAft>
                      </a:pPr>
                      <a:r>
                        <a:rPr lang="en-US" altLang="zh-CN" sz="1200" dirty="0" smtClean="0">
                          <a:effectLst/>
                          <a:latin typeface="Calibri" panose="020F0502020204030204" pitchFamily="34" charset="0"/>
                          <a:ea typeface="宋体" panose="02010600030101010101" pitchFamily="2" charset="-122"/>
                        </a:rPr>
                        <a:t>7</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rPr>
                        <a:t>Intent driven management service for mobile networks</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rPr>
                        <a:t>IDMS_MN</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algn="just">
                        <a:spcAft>
                          <a:spcPts val="0"/>
                        </a:spcAft>
                      </a:pPr>
                      <a:r>
                        <a:rPr lang="en-GB" sz="1200" dirty="0" smtClean="0">
                          <a:solidFill>
                            <a:srgbClr val="000000"/>
                          </a:solidFill>
                          <a:effectLst/>
                          <a:latin typeface="Arial" panose="020B0604020202020204" pitchFamily="34" charset="0"/>
                          <a:ea typeface="宋体" panose="02010600030101010101" pitchFamily="2" charset="-122"/>
                        </a:rPr>
                        <a:t>810027</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r>
              <a:tr h="214734">
                <a:tc>
                  <a:txBody>
                    <a:bodyPr/>
                    <a:lstStyle/>
                    <a:p>
                      <a:pPr algn="l">
                        <a:spcAft>
                          <a:spcPts val="0"/>
                        </a:spcAft>
                      </a:pPr>
                      <a:r>
                        <a:rPr lang="en-US" altLang="zh-CN" sz="1200" dirty="0" smtClean="0">
                          <a:effectLst/>
                          <a:latin typeface="Calibri" panose="020F0502020204030204" pitchFamily="34" charset="0"/>
                          <a:ea typeface="宋体" panose="02010600030101010101" pitchFamily="2" charset="-122"/>
                        </a:rPr>
                        <a:t>8</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algn="l">
                        <a:spcAft>
                          <a:spcPts val="0"/>
                        </a:spcAft>
                      </a:pPr>
                      <a:r>
                        <a:rPr lang="en-US" sz="1200" dirty="0" smtClean="0">
                          <a:effectLst/>
                          <a:latin typeface="Arial" panose="020B0604020202020204" pitchFamily="34" charset="0"/>
                          <a:ea typeface="宋体" panose="02010600030101010101" pitchFamily="2" charset="-122"/>
                        </a:rPr>
                        <a:t>Network policy management for 5G mobile networks </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algn="ctr">
                        <a:spcAft>
                          <a:spcPts val="0"/>
                        </a:spcAft>
                      </a:pPr>
                      <a:r>
                        <a:rPr lang="en-US" sz="1200">
                          <a:effectLst/>
                          <a:latin typeface="Arial" panose="020B0604020202020204" pitchFamily="34" charset="0"/>
                          <a:ea typeface="宋体" panose="02010600030101010101" pitchFamily="2" charset="-122"/>
                        </a:rPr>
                        <a:t>NPM</a:t>
                      </a:r>
                      <a:endParaRPr lang="zh-CN" sz="120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algn="just">
                        <a:spcAft>
                          <a:spcPts val="0"/>
                        </a:spcAft>
                      </a:pPr>
                      <a:r>
                        <a:rPr lang="en-GB" sz="1200" dirty="0" smtClean="0">
                          <a:solidFill>
                            <a:srgbClr val="000000"/>
                          </a:solidFill>
                          <a:effectLst/>
                          <a:latin typeface="Arial" panose="020B0604020202020204" pitchFamily="34" charset="0"/>
                          <a:ea typeface="宋体" panose="02010600030101010101" pitchFamily="2" charset="-122"/>
                        </a:rPr>
                        <a:t>860024</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r>
              <a:tr h="0">
                <a:tc>
                  <a:txBody>
                    <a:bodyPr/>
                    <a:lstStyle/>
                    <a:p>
                      <a:pPr algn="l">
                        <a:spcAft>
                          <a:spcPts val="0"/>
                        </a:spcAft>
                      </a:pPr>
                      <a:r>
                        <a:rPr lang="en-US" altLang="zh-CN" sz="1200" dirty="0" smtClean="0">
                          <a:effectLst/>
                          <a:latin typeface="Calibri" panose="020F0502020204030204" pitchFamily="34" charset="0"/>
                          <a:ea typeface="宋体" panose="02010600030101010101" pitchFamily="2" charset="-122"/>
                        </a:rPr>
                        <a:t>9</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rPr>
                        <a:t>Enhanced Closed loop SLS Assurance</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rPr>
                        <a:t>eCOSLA</a:t>
                      </a:r>
                      <a:endParaRPr lang="zh-CN" sz="120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algn="just">
                        <a:spcAft>
                          <a:spcPts val="0"/>
                        </a:spcAft>
                      </a:pPr>
                      <a:r>
                        <a:rPr lang="en-US" sz="1200" dirty="0" smtClean="0">
                          <a:effectLst/>
                          <a:latin typeface="Arial" panose="020B0604020202020204" pitchFamily="34" charset="0"/>
                          <a:ea typeface="宋体" panose="02010600030101010101" pitchFamily="2" charset="-122"/>
                        </a:rPr>
                        <a:t>870030</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r>
              <a:tr h="0">
                <a:tc>
                  <a:txBody>
                    <a:bodyPr/>
                    <a:lstStyle/>
                    <a:p>
                      <a:pPr algn="l">
                        <a:spcAft>
                          <a:spcPts val="0"/>
                        </a:spcAft>
                      </a:pPr>
                      <a:r>
                        <a:rPr lang="en-US" altLang="zh-CN" sz="1200" dirty="0" smtClean="0">
                          <a:effectLst/>
                          <a:latin typeface="Calibri" panose="020F0502020204030204" pitchFamily="34" charset="0"/>
                          <a:ea typeface="宋体" panose="02010600030101010101" pitchFamily="2" charset="-122"/>
                        </a:rPr>
                        <a:t>10</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algn="l">
                        <a:spcAft>
                          <a:spcPts val="0"/>
                        </a:spcAft>
                      </a:pPr>
                      <a:r>
                        <a:rPr lang="en-US" sz="1200" dirty="0" smtClean="0">
                          <a:solidFill>
                            <a:srgbClr val="000000"/>
                          </a:solidFill>
                          <a:effectLst/>
                          <a:latin typeface="Arial" panose="020B0604020202020204" pitchFamily="34" charset="0"/>
                          <a:ea typeface="宋体" panose="02010600030101010101" pitchFamily="2" charset="-122"/>
                        </a:rPr>
                        <a:t>Enhancements of Self-Organizing Networks (SON) for 5G networks </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rPr>
                        <a:t>eSON_5G</a:t>
                      </a:r>
                      <a:endParaRPr lang="zh-CN" sz="120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algn="just">
                        <a:spcAft>
                          <a:spcPts val="0"/>
                        </a:spcAft>
                      </a:pPr>
                      <a:r>
                        <a:rPr lang="en-US" sz="1200" dirty="0" smtClean="0">
                          <a:effectLst/>
                          <a:latin typeface="Arial" panose="020B0604020202020204" pitchFamily="34" charset="0"/>
                          <a:ea typeface="宋体" panose="02010600030101010101" pitchFamily="2" charset="-122"/>
                        </a:rPr>
                        <a:t>870028</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r>
              <a:tr h="0">
                <a:tc>
                  <a:txBody>
                    <a:bodyPr/>
                    <a:lstStyle/>
                    <a:p>
                      <a:pPr algn="l">
                        <a:spcAft>
                          <a:spcPts val="0"/>
                        </a:spcAft>
                      </a:pPr>
                      <a:r>
                        <a:rPr lang="en-US" altLang="zh-CN" sz="1200" dirty="0" smtClean="0">
                          <a:effectLst/>
                          <a:latin typeface="Calibri" panose="020F0502020204030204" pitchFamily="34" charset="0"/>
                          <a:ea typeface="宋体" panose="02010600030101010101" pitchFamily="2" charset="-122"/>
                        </a:rPr>
                        <a:t>11</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rPr>
                        <a:t>Enhancement of Handover Optimization</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rPr>
                        <a:t>E_HOO</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algn="just">
                        <a:spcAft>
                          <a:spcPts val="0"/>
                        </a:spcAft>
                      </a:pPr>
                      <a:r>
                        <a:rPr lang="en-US" sz="1200" dirty="0" smtClean="0">
                          <a:effectLst/>
                          <a:latin typeface="Arial" panose="020B0604020202020204" pitchFamily="34" charset="0"/>
                          <a:ea typeface="宋体" panose="02010600030101010101" pitchFamily="2" charset="-122"/>
                        </a:rPr>
                        <a:t>880029</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r>
              <a:tr h="0">
                <a:tc>
                  <a:txBody>
                    <a:bodyPr/>
                    <a:lstStyle/>
                    <a:p>
                      <a:pPr algn="l">
                        <a:spcAft>
                          <a:spcPts val="0"/>
                        </a:spcAft>
                      </a:pPr>
                      <a:r>
                        <a:rPr lang="en-US" altLang="zh-CN" sz="1200" dirty="0" smtClean="0">
                          <a:effectLst/>
                          <a:latin typeface="Calibri" panose="020F0502020204030204" pitchFamily="34" charset="0"/>
                          <a:ea typeface="宋体" panose="02010600030101010101" pitchFamily="2" charset="-122"/>
                        </a:rPr>
                        <a:t>12</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rPr>
                        <a:t>Enhancements on EE for 5G networks</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rPr>
                        <a:t>EE5GPLUS</a:t>
                      </a:r>
                      <a:endParaRPr lang="zh-CN" sz="120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algn="just">
                        <a:spcAft>
                          <a:spcPts val="0"/>
                        </a:spcAft>
                      </a:pPr>
                      <a:r>
                        <a:rPr lang="en-GB" sz="1200" dirty="0" smtClean="0">
                          <a:solidFill>
                            <a:srgbClr val="000000"/>
                          </a:solidFill>
                          <a:effectLst/>
                          <a:latin typeface="Arial" panose="020B0604020202020204" pitchFamily="34" charset="0"/>
                          <a:ea typeface="宋体" panose="02010600030101010101" pitchFamily="2" charset="-122"/>
                        </a:rPr>
                        <a:t>870022</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6">
                        <a:lumMod val="20000"/>
                        <a:lumOff val="80000"/>
                      </a:schemeClr>
                    </a:solidFill>
                  </a:tcPr>
                </a:tc>
              </a:tr>
              <a:tr h="0">
                <a:tc>
                  <a:txBody>
                    <a:bodyPr/>
                    <a:lstStyle/>
                    <a:p>
                      <a:pPr marL="0" algn="l" defTabSz="1219170" rtl="0" eaLnBrk="1" latinLnBrk="0" hangingPunct="1">
                        <a:spcAft>
                          <a:spcPts val="0"/>
                        </a:spcAft>
                      </a:pPr>
                      <a:r>
                        <a:rPr lang="en-US" altLang="zh-CN" sz="1200" kern="1200" dirty="0" smtClean="0">
                          <a:solidFill>
                            <a:schemeClr val="dk1"/>
                          </a:solidFill>
                          <a:effectLst/>
                          <a:latin typeface="Calibri" panose="020F0502020204030204" pitchFamily="34" charset="0"/>
                          <a:ea typeface="宋体" panose="02010600030101010101" pitchFamily="2" charset="-122"/>
                          <a:cs typeface="+mn-cs"/>
                        </a:rPr>
                        <a:t>13</a:t>
                      </a:r>
                      <a:endParaRPr lang="zh-CN" sz="1200" kern="1200" dirty="0">
                        <a:solidFill>
                          <a:schemeClr val="dk1"/>
                        </a:solidFill>
                        <a:effectLst/>
                        <a:latin typeface="Calibri" panose="020F050202020403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200" kern="1200" dirty="0">
                          <a:solidFill>
                            <a:srgbClr val="000000"/>
                          </a:solidFill>
                          <a:effectLst/>
                          <a:latin typeface="Arial" panose="020B0604020202020204" pitchFamily="34" charset="0"/>
                          <a:ea typeface="宋体" panose="02010600030101010101" pitchFamily="2" charset="-122"/>
                          <a:cs typeface="+mn-cs"/>
                        </a:rPr>
                        <a:t>Discovery of management services in 5G  </a:t>
                      </a:r>
                      <a:endParaRPr lang="zh-CN" sz="1200"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GB" sz="1200" kern="1200" dirty="0" smtClean="0">
                          <a:solidFill>
                            <a:srgbClr val="000000"/>
                          </a:solidFill>
                          <a:effectLst/>
                          <a:latin typeface="Arial" panose="020B0604020202020204" pitchFamily="34" charset="0"/>
                          <a:ea typeface="宋体" panose="02010600030101010101" pitchFamily="2" charset="-122"/>
                          <a:cs typeface="+mn-cs"/>
                        </a:rPr>
                        <a:t>5G</a:t>
                      </a:r>
                      <a:r>
                        <a:rPr lang="en-US" altLang="zh-CN" sz="1200" kern="1200" dirty="0" smtClean="0">
                          <a:solidFill>
                            <a:srgbClr val="000000"/>
                          </a:solidFill>
                          <a:effectLst/>
                          <a:latin typeface="Arial" panose="020B0604020202020204" pitchFamily="34" charset="0"/>
                          <a:ea typeface="宋体" panose="02010600030101010101" pitchFamily="2" charset="-122"/>
                          <a:cs typeface="+mn-cs"/>
                        </a:rPr>
                        <a:t>D</a:t>
                      </a:r>
                      <a:r>
                        <a:rPr lang="en-GB" sz="1200" kern="1200" dirty="0" smtClean="0">
                          <a:solidFill>
                            <a:srgbClr val="000000"/>
                          </a:solidFill>
                          <a:effectLst/>
                          <a:latin typeface="Arial" panose="020B0604020202020204" pitchFamily="34" charset="0"/>
                          <a:ea typeface="宋体" panose="02010600030101010101" pitchFamily="2" charset="-122"/>
                          <a:cs typeface="+mn-cs"/>
                        </a:rPr>
                        <a:t>MS</a:t>
                      </a:r>
                      <a:endParaRPr lang="zh-CN" sz="1200"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200" kern="1200" dirty="0">
                          <a:solidFill>
                            <a:srgbClr val="000000"/>
                          </a:solidFill>
                          <a:effectLst/>
                          <a:latin typeface="Arial" panose="020B0604020202020204" pitchFamily="34" charset="0"/>
                          <a:ea typeface="宋体" panose="02010600030101010101" pitchFamily="2" charset="-122"/>
                          <a:cs typeface="+mn-cs"/>
                        </a:rPr>
                        <a:t>820035</a:t>
                      </a:r>
                      <a:endParaRPr lang="zh-CN" sz="1200"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r>
              <a:tr h="0">
                <a:tc>
                  <a:txBody>
                    <a:bodyPr/>
                    <a:lstStyle/>
                    <a:p>
                      <a:pPr marL="0" algn="l" defTabSz="1219170" rtl="0" eaLnBrk="1" latinLnBrk="0" hangingPunct="1">
                        <a:spcAft>
                          <a:spcPts val="0"/>
                        </a:spcAft>
                      </a:pPr>
                      <a:r>
                        <a:rPr lang="en-US" altLang="zh-CN" sz="1200" kern="1200" dirty="0" smtClean="0">
                          <a:solidFill>
                            <a:schemeClr val="dk1"/>
                          </a:solidFill>
                          <a:effectLst/>
                          <a:latin typeface="Calibri" panose="020F0502020204030204" pitchFamily="34" charset="0"/>
                          <a:ea typeface="宋体" panose="02010600030101010101" pitchFamily="2" charset="-122"/>
                          <a:cs typeface="+mn-cs"/>
                        </a:rPr>
                        <a:t>14</a:t>
                      </a:r>
                      <a:endParaRPr lang="zh-CN" sz="1200" kern="1200" dirty="0">
                        <a:solidFill>
                          <a:schemeClr val="dk1"/>
                        </a:solidFill>
                        <a:effectLst/>
                        <a:latin typeface="Calibri" panose="020F0502020204030204" pitchFamily="34" charset="0"/>
                        <a:ea typeface="宋体" panose="02010600030101010101" pitchFamily="2" charset="-122"/>
                        <a:cs typeface="+mn-cs"/>
                      </a:endParaRPr>
                    </a:p>
                  </a:txBody>
                  <a:tcPr marL="9525" marR="9525" marT="9525" marB="9525">
                    <a:solidFill>
                      <a:schemeClr val="accent1">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rPr>
                        <a:t>Management of non-public networks</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1">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rPr>
                        <a:t>OAM_NPN</a:t>
                      </a:r>
                      <a:endParaRPr lang="zh-CN" sz="1200">
                        <a:effectLst/>
                        <a:latin typeface="Calibri" panose="020F0502020204030204" pitchFamily="34" charset="0"/>
                        <a:ea typeface="宋体" panose="02010600030101010101" pitchFamily="2" charset="-122"/>
                      </a:endParaRPr>
                    </a:p>
                  </a:txBody>
                  <a:tcPr marL="9525" marR="9525" marT="9525" marB="9525">
                    <a:solidFill>
                      <a:schemeClr val="accent1">
                        <a:lumMod val="20000"/>
                        <a:lumOff val="80000"/>
                      </a:schemeClr>
                    </a:solidFill>
                  </a:tcPr>
                </a:tc>
                <a:tc>
                  <a:txBody>
                    <a:bodyPr/>
                    <a:lstStyle/>
                    <a:p>
                      <a:pPr algn="just">
                        <a:spcAft>
                          <a:spcPts val="0"/>
                        </a:spcAft>
                      </a:pPr>
                      <a:r>
                        <a:rPr lang="en-US" sz="1200" dirty="0" smtClean="0">
                          <a:effectLst/>
                          <a:latin typeface="Arial" panose="020B0604020202020204" pitchFamily="34" charset="0"/>
                          <a:ea typeface="宋体" panose="02010600030101010101" pitchFamily="2" charset="-122"/>
                        </a:rPr>
                        <a:t>870023</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1">
                        <a:lumMod val="20000"/>
                        <a:lumOff val="80000"/>
                      </a:schemeClr>
                    </a:solidFill>
                  </a:tcPr>
                </a:tc>
              </a:tr>
              <a:tr h="0">
                <a:tc>
                  <a:txBody>
                    <a:bodyPr/>
                    <a:lstStyle/>
                    <a:p>
                      <a:pPr algn="l">
                        <a:spcAft>
                          <a:spcPts val="0"/>
                        </a:spcAft>
                      </a:pPr>
                      <a:r>
                        <a:rPr lang="en-US" altLang="zh-CN" sz="1200" dirty="0" smtClean="0">
                          <a:effectLst/>
                          <a:latin typeface="Calibri" panose="020F0502020204030204" pitchFamily="34" charset="0"/>
                          <a:ea typeface="宋体" panose="02010600030101010101" pitchFamily="2" charset="-122"/>
                        </a:rPr>
                        <a:t>15</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1">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rPr>
                        <a:t>Enhancement on Management Aspects of 5G Service-Level Agreement</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1">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rPr>
                        <a:t>EMA5SLA</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1">
                        <a:lumMod val="20000"/>
                        <a:lumOff val="80000"/>
                      </a:schemeClr>
                    </a:solidFill>
                  </a:tcPr>
                </a:tc>
                <a:tc>
                  <a:txBody>
                    <a:bodyPr/>
                    <a:lstStyle/>
                    <a:p>
                      <a:pPr algn="just">
                        <a:spcAft>
                          <a:spcPts val="0"/>
                        </a:spcAft>
                      </a:pPr>
                      <a:r>
                        <a:rPr lang="en-GB" sz="1200" dirty="0" smtClean="0">
                          <a:solidFill>
                            <a:srgbClr val="000000"/>
                          </a:solidFill>
                          <a:effectLst/>
                          <a:latin typeface="Arial" panose="020B0604020202020204" pitchFamily="34" charset="0"/>
                          <a:ea typeface="宋体" panose="02010600030101010101" pitchFamily="2" charset="-122"/>
                        </a:rPr>
                        <a:t>870024</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1">
                        <a:lumMod val="20000"/>
                        <a:lumOff val="80000"/>
                      </a:schemeClr>
                    </a:solidFill>
                  </a:tcPr>
                </a:tc>
              </a:tr>
              <a:tr h="0">
                <a:tc>
                  <a:txBody>
                    <a:bodyPr/>
                    <a:lstStyle/>
                    <a:p>
                      <a:pPr algn="l">
                        <a:spcAft>
                          <a:spcPts val="0"/>
                        </a:spcAft>
                      </a:pPr>
                      <a:r>
                        <a:rPr lang="en-US" altLang="zh-CN" sz="1200" dirty="0" smtClean="0">
                          <a:effectLst/>
                          <a:latin typeface="Calibri" panose="020F0502020204030204" pitchFamily="34" charset="0"/>
                          <a:ea typeface="宋体" panose="02010600030101010101" pitchFamily="2" charset="-122"/>
                        </a:rPr>
                        <a:t>16</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1">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rPr>
                        <a:t>Management of the enhanced tenant concept</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1">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rPr>
                        <a:t>eMEMTANE</a:t>
                      </a:r>
                      <a:endParaRPr lang="zh-CN" sz="1200">
                        <a:effectLst/>
                        <a:latin typeface="Calibri" panose="020F0502020204030204" pitchFamily="34" charset="0"/>
                        <a:ea typeface="宋体" panose="02010600030101010101" pitchFamily="2" charset="-122"/>
                      </a:endParaRPr>
                    </a:p>
                  </a:txBody>
                  <a:tcPr marL="9525" marR="9525" marT="9525" marB="9525">
                    <a:solidFill>
                      <a:schemeClr val="accent1">
                        <a:lumMod val="20000"/>
                        <a:lumOff val="80000"/>
                      </a:schemeClr>
                    </a:solidFill>
                  </a:tcPr>
                </a:tc>
                <a:tc>
                  <a:txBody>
                    <a:bodyPr/>
                    <a:lstStyle/>
                    <a:p>
                      <a:pPr algn="just">
                        <a:spcAft>
                          <a:spcPts val="0"/>
                        </a:spcAft>
                      </a:pPr>
                      <a:r>
                        <a:rPr lang="en-US" sz="1200" dirty="0" smtClean="0">
                          <a:effectLst/>
                          <a:latin typeface="Arial" panose="020B0604020202020204" pitchFamily="34" charset="0"/>
                          <a:ea typeface="宋体" panose="02010600030101010101" pitchFamily="2" charset="-122"/>
                        </a:rPr>
                        <a:t>880026</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accent1">
                        <a:lumMod val="20000"/>
                        <a:lumOff val="80000"/>
                      </a:schemeClr>
                    </a:solidFill>
                  </a:tcPr>
                </a:tc>
              </a:tr>
            </a:tbl>
          </a:graphicData>
        </a:graphic>
      </p:graphicFrame>
      <p:graphicFrame>
        <p:nvGraphicFramePr>
          <p:cNvPr id="13" name="表格 12"/>
          <p:cNvGraphicFramePr>
            <a:graphicFrameLocks noGrp="1"/>
          </p:cNvGraphicFramePr>
          <p:nvPr>
            <p:extLst>
              <p:ext uri="{D42A27DB-BD31-4B8C-83A1-F6EECF244321}">
                <p14:modId xmlns:p14="http://schemas.microsoft.com/office/powerpoint/2010/main" val="3200701501"/>
              </p:ext>
            </p:extLst>
          </p:nvPr>
        </p:nvGraphicFramePr>
        <p:xfrm>
          <a:off x="172979" y="2682241"/>
          <a:ext cx="5430651" cy="3052763"/>
        </p:xfrm>
        <a:graphic>
          <a:graphicData uri="http://schemas.openxmlformats.org/drawingml/2006/table">
            <a:tbl>
              <a:tblPr>
                <a:tableStyleId>{5C22544A-7EE6-4342-B048-85BDC9FD1C3A}</a:tableStyleId>
              </a:tblPr>
              <a:tblGrid>
                <a:gridCol w="273923"/>
                <a:gridCol w="3285725"/>
                <a:gridCol w="1227603"/>
                <a:gridCol w="643400"/>
              </a:tblGrid>
              <a:tr h="288046">
                <a:tc>
                  <a:txBody>
                    <a:bodyPr/>
                    <a:lstStyle/>
                    <a:p>
                      <a:pPr algn="l">
                        <a:spcAft>
                          <a:spcPts val="0"/>
                        </a:spcAft>
                      </a:pPr>
                      <a:endParaRPr lang="zh-CN" sz="1800" b="1" kern="1200" dirty="0">
                        <a:solidFill>
                          <a:schemeClr val="dk1"/>
                        </a:solidFill>
                        <a:effectLst/>
                        <a:latin typeface="+mn-lt"/>
                        <a:ea typeface="+mn-ea"/>
                        <a:cs typeface="+mn-cs"/>
                      </a:endParaRPr>
                    </a:p>
                  </a:txBody>
                  <a:tcPr marL="9525" marR="9525" marT="9525" marB="9525">
                    <a:solidFill>
                      <a:srgbClr val="92D050"/>
                    </a:solidFill>
                  </a:tcPr>
                </a:tc>
                <a:tc gridSpan="3">
                  <a:txBody>
                    <a:bodyPr/>
                    <a:lstStyle/>
                    <a:p>
                      <a:pPr marL="0" algn="l" defTabSz="1219170" rtl="0" eaLnBrk="1" latinLnBrk="0" hangingPunct="1">
                        <a:spcAft>
                          <a:spcPts val="0"/>
                        </a:spcAft>
                      </a:pPr>
                      <a:r>
                        <a:rPr lang="en-US" altLang="zh-CN" sz="1400" b="1" kern="1200" dirty="0" smtClean="0">
                          <a:solidFill>
                            <a:schemeClr val="dk1"/>
                          </a:solidFill>
                          <a:effectLst/>
                          <a:latin typeface="+mn-lt"/>
                          <a:ea typeface="+mn-ea"/>
                          <a:cs typeface="+mn-cs"/>
                        </a:rPr>
                        <a:t>Rel-17 OAM&amp;P Studies </a:t>
                      </a:r>
                      <a:endParaRPr lang="zh-CN" sz="1400" b="1" kern="1200" dirty="0">
                        <a:solidFill>
                          <a:schemeClr val="dk1"/>
                        </a:solidFill>
                        <a:effectLst/>
                        <a:latin typeface="+mn-lt"/>
                        <a:ea typeface="+mn-ea"/>
                        <a:cs typeface="+mn-cs"/>
                      </a:endParaRPr>
                    </a:p>
                  </a:txBody>
                  <a:tcPr marL="9525" marR="9525" marT="9525" marB="9525">
                    <a:solidFill>
                      <a:srgbClr val="92D050"/>
                    </a:solidFill>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US" altLang="zh-CN" sz="1600" dirty="0" smtClean="0">
                          <a:effectLst/>
                          <a:latin typeface="Calibri" panose="020F0502020204030204" pitchFamily="34" charset="0"/>
                          <a:ea typeface="宋体" panose="02010600030101010101" pitchFamily="2" charset="-122"/>
                        </a:rPr>
                        <a:t>1</a:t>
                      </a:r>
                      <a:endParaRPr lang="zh-CN" sz="1600" dirty="0">
                        <a:effectLst/>
                        <a:latin typeface="Calibri" panose="020F0502020204030204" pitchFamily="34" charset="0"/>
                        <a:ea typeface="宋体" panose="02010600030101010101" pitchFamily="2" charset="-122"/>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rPr>
                        <a:t>Study on management and orchestration aspects with integrated satellite components in a 5G network</a:t>
                      </a:r>
                      <a:endParaRPr lang="zh-CN" sz="1600" dirty="0">
                        <a:effectLst/>
                        <a:latin typeface="Calibri" panose="020F0502020204030204" pitchFamily="34" charset="0"/>
                        <a:ea typeface="宋体" panose="02010600030101010101" pitchFamily="2" charset="-122"/>
                      </a:endParaRPr>
                    </a:p>
                  </a:txBody>
                  <a:tcPr marL="9525" marR="9525" marT="9525" marB="9525"/>
                </a:tc>
                <a:tc>
                  <a:txBody>
                    <a:bodyPr/>
                    <a:lstStyle/>
                    <a:p>
                      <a:pPr algn="l">
                        <a:spcAft>
                          <a:spcPts val="0"/>
                        </a:spcAft>
                      </a:pPr>
                      <a:r>
                        <a:rPr lang="en-US" sz="1200">
                          <a:solidFill>
                            <a:srgbClr val="000000"/>
                          </a:solidFill>
                          <a:effectLst/>
                          <a:latin typeface="Arial" panose="020B0604020202020204" pitchFamily="34" charset="0"/>
                          <a:ea typeface="宋体" panose="02010600030101010101" pitchFamily="2" charset="-122"/>
                        </a:rPr>
                        <a:t>FS_5GSAT_MO</a:t>
                      </a:r>
                      <a:endParaRPr lang="zh-CN" sz="1600">
                        <a:effectLst/>
                        <a:latin typeface="Calibri" panose="020F0502020204030204" pitchFamily="34" charset="0"/>
                        <a:ea typeface="宋体" panose="02010600030101010101" pitchFamily="2" charset="-122"/>
                      </a:endParaRPr>
                    </a:p>
                  </a:txBody>
                  <a:tcPr marL="9525" marR="9525" marT="9525" marB="9525"/>
                </a:tc>
                <a:tc>
                  <a:txBody>
                    <a:bodyPr/>
                    <a:lstStyle/>
                    <a:p>
                      <a:pPr algn="l">
                        <a:spcAft>
                          <a:spcPts val="0"/>
                        </a:spcAft>
                      </a:pPr>
                      <a:r>
                        <a:rPr lang="en-US" sz="1200" dirty="0" smtClean="0">
                          <a:solidFill>
                            <a:srgbClr val="000000"/>
                          </a:solidFill>
                          <a:effectLst/>
                          <a:latin typeface="Arial" panose="020B0604020202020204" pitchFamily="34" charset="0"/>
                          <a:ea typeface="宋体" panose="02010600030101010101" pitchFamily="2" charset="-122"/>
                        </a:rPr>
                        <a:t>830025</a:t>
                      </a:r>
                      <a:endParaRPr lang="zh-CN" sz="1600" dirty="0">
                        <a:effectLst/>
                        <a:latin typeface="Calibri" panose="020F0502020204030204" pitchFamily="34" charset="0"/>
                        <a:ea typeface="宋体" panose="02010600030101010101" pitchFamily="2" charset="-122"/>
                      </a:endParaRPr>
                    </a:p>
                  </a:txBody>
                  <a:tcPr marL="9525" marR="9525" marT="9525" marB="9525"/>
                </a:tc>
              </a:tr>
              <a:tr h="0">
                <a:tc>
                  <a:txBody>
                    <a:bodyPr/>
                    <a:lstStyle/>
                    <a:p>
                      <a:pPr algn="l">
                        <a:spcAft>
                          <a:spcPts val="0"/>
                        </a:spcAft>
                      </a:pPr>
                      <a:r>
                        <a:rPr lang="en-US" altLang="zh-CN" sz="1600" dirty="0" smtClean="0">
                          <a:effectLst/>
                          <a:latin typeface="Calibri" panose="020F0502020204030204" pitchFamily="34" charset="0"/>
                          <a:ea typeface="宋体" panose="02010600030101010101" pitchFamily="2" charset="-122"/>
                        </a:rPr>
                        <a:t>2</a:t>
                      </a:r>
                      <a:endParaRPr lang="zh-CN" sz="1600" dirty="0">
                        <a:effectLst/>
                        <a:latin typeface="Calibri" panose="020F0502020204030204" pitchFamily="34" charset="0"/>
                        <a:ea typeface="宋体" panose="02010600030101010101" pitchFamily="2" charset="-122"/>
                      </a:endParaRPr>
                    </a:p>
                  </a:txBody>
                  <a:tcPr marL="9525" marR="9525" marT="9525" marB="9525"/>
                </a:tc>
                <a:tc>
                  <a:txBody>
                    <a:bodyPr/>
                    <a:lstStyle/>
                    <a:p>
                      <a:pPr algn="l">
                        <a:spcAft>
                          <a:spcPts val="0"/>
                        </a:spcAft>
                      </a:pPr>
                      <a:r>
                        <a:rPr lang="en-US" sz="1200">
                          <a:solidFill>
                            <a:srgbClr val="000000"/>
                          </a:solidFill>
                          <a:effectLst/>
                          <a:latin typeface="Arial" panose="020B0604020202020204" pitchFamily="34" charset="0"/>
                          <a:ea typeface="宋体" panose="02010600030101010101" pitchFamily="2" charset="-122"/>
                        </a:rPr>
                        <a:t>Study on enhancement of Management Data Analytics Service</a:t>
                      </a:r>
                      <a:endParaRPr lang="zh-CN" sz="1600">
                        <a:effectLst/>
                        <a:latin typeface="Calibri" panose="020F0502020204030204" pitchFamily="34" charset="0"/>
                        <a:ea typeface="宋体" panose="02010600030101010101" pitchFamily="2" charset="-122"/>
                      </a:endParaRPr>
                    </a:p>
                  </a:txBody>
                  <a:tcPr marL="9525" marR="9525" marT="9525" marB="9525"/>
                </a:tc>
                <a:tc>
                  <a:txBody>
                    <a:bodyPr/>
                    <a:lstStyle/>
                    <a:p>
                      <a:pPr algn="l">
                        <a:spcAft>
                          <a:spcPts val="0"/>
                        </a:spcAft>
                      </a:pPr>
                      <a:r>
                        <a:rPr lang="en-US" sz="1200" dirty="0" err="1">
                          <a:solidFill>
                            <a:srgbClr val="000000"/>
                          </a:solidFill>
                          <a:effectLst/>
                          <a:latin typeface="Arial" panose="020B0604020202020204" pitchFamily="34" charset="0"/>
                          <a:ea typeface="宋体" panose="02010600030101010101" pitchFamily="2" charset="-122"/>
                        </a:rPr>
                        <a:t>FS_eMDAS</a:t>
                      </a:r>
                      <a:endParaRPr lang="zh-CN" sz="1600" dirty="0">
                        <a:effectLst/>
                        <a:latin typeface="Calibri" panose="020F0502020204030204" pitchFamily="34" charset="0"/>
                        <a:ea typeface="宋体" panose="02010600030101010101" pitchFamily="2" charset="-122"/>
                      </a:endParaRPr>
                    </a:p>
                  </a:txBody>
                  <a:tcPr marL="9525" marR="9525" marT="9525" marB="9525"/>
                </a:tc>
                <a:tc>
                  <a:txBody>
                    <a:bodyPr/>
                    <a:lstStyle/>
                    <a:p>
                      <a:pPr algn="l">
                        <a:spcAft>
                          <a:spcPts val="0"/>
                        </a:spcAft>
                      </a:pPr>
                      <a:r>
                        <a:rPr lang="en-US" sz="1200" dirty="0" smtClean="0">
                          <a:solidFill>
                            <a:srgbClr val="000000"/>
                          </a:solidFill>
                          <a:effectLst/>
                          <a:latin typeface="Arial" panose="020B0604020202020204" pitchFamily="34" charset="0"/>
                          <a:ea typeface="宋体" panose="02010600030101010101" pitchFamily="2" charset="-122"/>
                        </a:rPr>
                        <a:t>850028</a:t>
                      </a:r>
                      <a:r>
                        <a:rPr lang="en-US" sz="1200" dirty="0">
                          <a:solidFill>
                            <a:srgbClr val="000000"/>
                          </a:solidFill>
                          <a:effectLst/>
                          <a:latin typeface="Arial" panose="020B0604020202020204" pitchFamily="34" charset="0"/>
                          <a:ea typeface="宋体" panose="02010600030101010101" pitchFamily="2" charset="-122"/>
                        </a:rPr>
                        <a:t> </a:t>
                      </a:r>
                      <a:endParaRPr lang="zh-CN" sz="1600" dirty="0">
                        <a:effectLst/>
                        <a:latin typeface="Calibri" panose="020F0502020204030204" pitchFamily="34" charset="0"/>
                        <a:ea typeface="宋体" panose="02010600030101010101" pitchFamily="2" charset="-122"/>
                      </a:endParaRPr>
                    </a:p>
                  </a:txBody>
                  <a:tcPr marL="9525" marR="9525" marT="9525" marB="9525"/>
                </a:tc>
              </a:tr>
              <a:tr h="0">
                <a:tc>
                  <a:txBody>
                    <a:bodyPr/>
                    <a:lstStyle/>
                    <a:p>
                      <a:pPr algn="l">
                        <a:spcAft>
                          <a:spcPts val="0"/>
                        </a:spcAft>
                      </a:pPr>
                      <a:r>
                        <a:rPr lang="en-US" altLang="zh-CN" sz="1600" dirty="0" smtClean="0">
                          <a:effectLst/>
                          <a:latin typeface="Calibri" panose="020F0502020204030204" pitchFamily="34" charset="0"/>
                          <a:ea typeface="宋体" panose="02010600030101010101" pitchFamily="2" charset="-122"/>
                        </a:rPr>
                        <a:t>3</a:t>
                      </a:r>
                      <a:endParaRPr lang="zh-CN" sz="1600" dirty="0">
                        <a:effectLst/>
                        <a:latin typeface="Calibri" panose="020F0502020204030204" pitchFamily="34" charset="0"/>
                        <a:ea typeface="宋体" panose="02010600030101010101" pitchFamily="2" charset="-122"/>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rPr>
                        <a:t>Study on new aspects of EE for 5G networks</a:t>
                      </a:r>
                      <a:endParaRPr lang="zh-CN" sz="1600" dirty="0">
                        <a:effectLst/>
                        <a:latin typeface="Calibri" panose="020F0502020204030204" pitchFamily="34" charset="0"/>
                        <a:ea typeface="宋体" panose="02010600030101010101" pitchFamily="2" charset="-122"/>
                      </a:endParaRPr>
                    </a:p>
                  </a:txBody>
                  <a:tcPr marL="9525" marR="9525" marT="9525" marB="9525"/>
                </a:tc>
                <a:tc>
                  <a:txBody>
                    <a:bodyPr/>
                    <a:lstStyle/>
                    <a:p>
                      <a:pPr algn="l">
                        <a:spcAft>
                          <a:spcPts val="0"/>
                        </a:spcAft>
                      </a:pPr>
                      <a:r>
                        <a:rPr lang="en-US" sz="1200">
                          <a:solidFill>
                            <a:srgbClr val="000000"/>
                          </a:solidFill>
                          <a:effectLst/>
                          <a:latin typeface="Arial" panose="020B0604020202020204" pitchFamily="34" charset="0"/>
                          <a:ea typeface="宋体" panose="02010600030101010101" pitchFamily="2" charset="-122"/>
                        </a:rPr>
                        <a:t>FS_EE5G</a:t>
                      </a:r>
                      <a:endParaRPr lang="zh-CN" sz="1600">
                        <a:effectLst/>
                        <a:latin typeface="Calibri" panose="020F0502020204030204" pitchFamily="34" charset="0"/>
                        <a:ea typeface="宋体" panose="02010600030101010101" pitchFamily="2" charset="-122"/>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rPr>
                        <a:t>870021</a:t>
                      </a:r>
                      <a:endParaRPr lang="zh-CN" sz="1600" dirty="0">
                        <a:effectLst/>
                        <a:latin typeface="Calibri" panose="020F0502020204030204" pitchFamily="34" charset="0"/>
                        <a:ea typeface="宋体" panose="02010600030101010101" pitchFamily="2" charset="-122"/>
                      </a:endParaRPr>
                    </a:p>
                  </a:txBody>
                  <a:tcPr marL="9525" marR="9525" marT="9525" marB="9525"/>
                </a:tc>
              </a:tr>
              <a:tr h="0">
                <a:tc>
                  <a:txBody>
                    <a:bodyPr/>
                    <a:lstStyle/>
                    <a:p>
                      <a:pPr algn="l">
                        <a:spcAft>
                          <a:spcPts val="0"/>
                        </a:spcAft>
                      </a:pPr>
                      <a:r>
                        <a:rPr lang="en-US" altLang="zh-CN" sz="1600" dirty="0" smtClean="0">
                          <a:effectLst/>
                          <a:latin typeface="Calibri" panose="020F0502020204030204" pitchFamily="34" charset="0"/>
                          <a:ea typeface="宋体" panose="02010600030101010101" pitchFamily="2" charset="-122"/>
                        </a:rPr>
                        <a:t>4</a:t>
                      </a:r>
                      <a:endParaRPr lang="zh-CN" sz="1600" dirty="0">
                        <a:effectLst/>
                        <a:latin typeface="Calibri" panose="020F0502020204030204" pitchFamily="34" charset="0"/>
                        <a:ea typeface="宋体" panose="02010600030101010101" pitchFamily="2" charset="-122"/>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rPr>
                        <a:t>Study on network slice management enhancements </a:t>
                      </a:r>
                      <a:endParaRPr lang="zh-CN" sz="1600" dirty="0">
                        <a:effectLst/>
                        <a:latin typeface="Calibri" panose="020F0502020204030204" pitchFamily="34" charset="0"/>
                        <a:ea typeface="宋体" panose="02010600030101010101" pitchFamily="2" charset="-122"/>
                      </a:endParaRPr>
                    </a:p>
                  </a:txBody>
                  <a:tcPr marL="9525" marR="9525" marT="9525" marB="9525"/>
                </a:tc>
                <a:tc>
                  <a:txBody>
                    <a:bodyPr/>
                    <a:lstStyle/>
                    <a:p>
                      <a:pPr algn="l">
                        <a:spcAft>
                          <a:spcPts val="0"/>
                        </a:spcAft>
                      </a:pPr>
                      <a:r>
                        <a:rPr lang="en-US" sz="1200">
                          <a:solidFill>
                            <a:srgbClr val="000000"/>
                          </a:solidFill>
                          <a:effectLst/>
                          <a:latin typeface="Arial" panose="020B0604020202020204" pitchFamily="34" charset="0"/>
                          <a:ea typeface="宋体" panose="02010600030101010101" pitchFamily="2" charset="-122"/>
                        </a:rPr>
                        <a:t>FS_NSMEN</a:t>
                      </a:r>
                      <a:endParaRPr lang="zh-CN" sz="1600">
                        <a:effectLst/>
                        <a:latin typeface="Calibri" panose="020F0502020204030204" pitchFamily="34" charset="0"/>
                        <a:ea typeface="宋体" panose="02010600030101010101" pitchFamily="2" charset="-122"/>
                      </a:endParaRPr>
                    </a:p>
                  </a:txBody>
                  <a:tcPr marL="9525" marR="9525" marT="9525" marB="9525"/>
                </a:tc>
                <a:tc>
                  <a:txBody>
                    <a:bodyPr/>
                    <a:lstStyle/>
                    <a:p>
                      <a:pPr algn="l">
                        <a:spcAft>
                          <a:spcPts val="0"/>
                        </a:spcAft>
                      </a:pPr>
                      <a:r>
                        <a:rPr lang="en-US" sz="1200" dirty="0">
                          <a:effectLst/>
                          <a:latin typeface="Arial" panose="020B0604020202020204" pitchFamily="34" charset="0"/>
                          <a:ea typeface="宋体" panose="02010600030101010101" pitchFamily="2" charset="-122"/>
                        </a:rPr>
                        <a:t>860022</a:t>
                      </a:r>
                      <a:endParaRPr lang="zh-CN" sz="1600" dirty="0">
                        <a:effectLst/>
                        <a:latin typeface="Calibri" panose="020F0502020204030204" pitchFamily="34" charset="0"/>
                        <a:ea typeface="宋体" panose="02010600030101010101" pitchFamily="2" charset="-122"/>
                      </a:endParaRPr>
                    </a:p>
                  </a:txBody>
                  <a:tcPr marL="9525" marR="9525" marT="9525" marB="9525"/>
                </a:tc>
              </a:tr>
              <a:tr h="0">
                <a:tc>
                  <a:txBody>
                    <a:bodyPr/>
                    <a:lstStyle/>
                    <a:p>
                      <a:pPr algn="l">
                        <a:spcAft>
                          <a:spcPts val="0"/>
                        </a:spcAft>
                      </a:pPr>
                      <a:r>
                        <a:rPr lang="en-US" altLang="zh-CN" sz="1600" dirty="0" smtClean="0">
                          <a:effectLst/>
                          <a:latin typeface="Calibri" panose="020F0502020204030204" pitchFamily="34" charset="0"/>
                          <a:ea typeface="宋体" panose="02010600030101010101" pitchFamily="2" charset="-122"/>
                        </a:rPr>
                        <a:t>5</a:t>
                      </a:r>
                      <a:endParaRPr lang="zh-CN" sz="1600" dirty="0">
                        <a:effectLst/>
                        <a:latin typeface="Calibri" panose="020F0502020204030204" pitchFamily="34" charset="0"/>
                        <a:ea typeface="宋体" panose="02010600030101010101" pitchFamily="2" charset="-122"/>
                      </a:endParaRPr>
                    </a:p>
                  </a:txBody>
                  <a:tcPr marL="9525" marR="9525" marT="9525" marB="9525"/>
                </a:tc>
                <a:tc>
                  <a:txBody>
                    <a:bodyPr/>
                    <a:lstStyle/>
                    <a:p>
                      <a:pPr algn="l">
                        <a:spcAft>
                          <a:spcPts val="0"/>
                        </a:spcAft>
                      </a:pPr>
                      <a:r>
                        <a:rPr lang="en-US" sz="1200" dirty="0" smtClean="0">
                          <a:effectLst/>
                          <a:latin typeface="Arial" panose="020B0604020202020204" pitchFamily="34" charset="0"/>
                          <a:ea typeface="宋体" panose="02010600030101010101" pitchFamily="2" charset="-122"/>
                        </a:rPr>
                        <a:t>Study on enhancements of edge computing management </a:t>
                      </a:r>
                      <a:endParaRPr lang="zh-CN" sz="1600" dirty="0">
                        <a:effectLst/>
                        <a:latin typeface="Calibri" panose="020F0502020204030204" pitchFamily="34" charset="0"/>
                        <a:ea typeface="宋体" panose="02010600030101010101" pitchFamily="2" charset="-122"/>
                      </a:endParaRPr>
                    </a:p>
                  </a:txBody>
                  <a:tcPr marL="9525" marR="9525" marT="9525" marB="9525"/>
                </a:tc>
                <a:tc>
                  <a:txBody>
                    <a:bodyPr/>
                    <a:lstStyle/>
                    <a:p>
                      <a:pPr algn="l">
                        <a:spcAft>
                          <a:spcPts val="0"/>
                        </a:spcAft>
                      </a:pPr>
                      <a:r>
                        <a:rPr lang="en-US" sz="1200" dirty="0" err="1">
                          <a:effectLst/>
                          <a:latin typeface="Arial" panose="020B0604020202020204" pitchFamily="34" charset="0"/>
                          <a:ea typeface="宋体" panose="02010600030101010101" pitchFamily="2" charset="-122"/>
                        </a:rPr>
                        <a:t>FS_eEDGE_Mgt</a:t>
                      </a:r>
                      <a:endParaRPr lang="zh-CN" sz="1600" dirty="0">
                        <a:effectLst/>
                        <a:latin typeface="Calibri" panose="020F0502020204030204" pitchFamily="34" charset="0"/>
                        <a:ea typeface="宋体" panose="02010600030101010101" pitchFamily="2" charset="-122"/>
                      </a:endParaRPr>
                    </a:p>
                  </a:txBody>
                  <a:tcPr marL="9525" marR="9525" marT="9525" marB="9525"/>
                </a:tc>
                <a:tc>
                  <a:txBody>
                    <a:bodyPr/>
                    <a:lstStyle/>
                    <a:p>
                      <a:pPr algn="l">
                        <a:spcAft>
                          <a:spcPts val="0"/>
                        </a:spcAft>
                      </a:pPr>
                      <a:r>
                        <a:rPr lang="en-US" sz="1200" dirty="0">
                          <a:effectLst/>
                          <a:latin typeface="Arial" panose="020B0604020202020204" pitchFamily="34" charset="0"/>
                          <a:ea typeface="宋体" panose="02010600030101010101" pitchFamily="2" charset="-122"/>
                        </a:rPr>
                        <a:t>870029</a:t>
                      </a:r>
                      <a:endParaRPr lang="zh-CN" sz="1600" dirty="0">
                        <a:effectLst/>
                        <a:latin typeface="Calibri" panose="020F0502020204030204" pitchFamily="34" charset="0"/>
                        <a:ea typeface="宋体" panose="02010600030101010101" pitchFamily="2" charset="-122"/>
                      </a:endParaRPr>
                    </a:p>
                  </a:txBody>
                  <a:tcPr marL="9525" marR="9525" marT="9525" marB="9525"/>
                </a:tc>
              </a:tr>
              <a:tr h="0">
                <a:tc>
                  <a:txBody>
                    <a:bodyPr/>
                    <a:lstStyle/>
                    <a:p>
                      <a:pPr marL="0" algn="l" defTabSz="1219170" rtl="0" eaLnBrk="1" latinLnBrk="0" hangingPunct="1">
                        <a:spcAft>
                          <a:spcPts val="0"/>
                        </a:spcAft>
                      </a:pPr>
                      <a:r>
                        <a:rPr lang="en-US" altLang="zh-CN" sz="1200" kern="1200" dirty="0" smtClean="0">
                          <a:solidFill>
                            <a:schemeClr val="dk1"/>
                          </a:solidFill>
                          <a:effectLst/>
                          <a:latin typeface="Arial" panose="020B0604020202020204" pitchFamily="34" charset="0"/>
                          <a:ea typeface="宋体" panose="02010600030101010101" pitchFamily="2" charset="-122"/>
                          <a:cs typeface="+mn-cs"/>
                        </a:rPr>
                        <a:t>6</a:t>
                      </a:r>
                      <a:endParaRPr lang="zh-CN" sz="1200" kern="1200" dirty="0">
                        <a:solidFill>
                          <a:schemeClr val="dk1"/>
                        </a:solidFill>
                        <a:effectLst/>
                        <a:latin typeface="Arial" panose="020B0604020202020204" pitchFamily="34" charset="0"/>
                        <a:ea typeface="宋体" panose="02010600030101010101" pitchFamily="2" charset="-122"/>
                        <a:cs typeface="+mn-cs"/>
                      </a:endParaRPr>
                    </a:p>
                  </a:txBody>
                  <a:tcPr marL="9525" marR="9525" marT="9525" marB="9525"/>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mn-cs"/>
                        </a:rPr>
                        <a:t>Study on YANG PUSH </a:t>
                      </a:r>
                    </a:p>
                  </a:txBody>
                  <a:tcPr marL="4763" marR="4763" marT="4763" marB="0"/>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mn-cs"/>
                        </a:rPr>
                        <a:t>FS_YANG</a:t>
                      </a:r>
                    </a:p>
                  </a:txBody>
                  <a:tcPr marL="4763" marR="4763" marT="4763" marB="0"/>
                </a:tc>
                <a:tc>
                  <a:txBody>
                    <a:bodyPr/>
                    <a:lstStyle/>
                    <a:p>
                      <a:pPr algn="l">
                        <a:spcAft>
                          <a:spcPts val="0"/>
                        </a:spcAft>
                      </a:pPr>
                      <a:r>
                        <a:rPr lang="en-US" altLang="zh-CN" sz="1200" kern="1200" dirty="0" smtClean="0">
                          <a:solidFill>
                            <a:schemeClr val="dk1"/>
                          </a:solidFill>
                          <a:effectLst/>
                          <a:latin typeface="Arial" panose="020B0604020202020204" pitchFamily="34" charset="0"/>
                          <a:ea typeface="宋体" panose="02010600030101010101" pitchFamily="2" charset="-122"/>
                          <a:cs typeface="+mn-cs"/>
                        </a:rPr>
                        <a:t>890017</a:t>
                      </a:r>
                      <a:endParaRPr lang="zh-CN" sz="1200" kern="1200" dirty="0">
                        <a:solidFill>
                          <a:schemeClr val="dk1"/>
                        </a:solidFill>
                        <a:effectLst/>
                        <a:latin typeface="Arial" panose="020B0604020202020204" pitchFamily="34" charset="0"/>
                        <a:ea typeface="宋体" panose="02010600030101010101" pitchFamily="2" charset="-122"/>
                        <a:cs typeface="+mn-cs"/>
                      </a:endParaRPr>
                    </a:p>
                  </a:txBody>
                  <a:tcPr marL="9525" marR="9525" marT="9525" marB="9525"/>
                </a:tc>
              </a:tr>
              <a:tr h="0">
                <a:tc>
                  <a:txBody>
                    <a:bodyPr/>
                    <a:lstStyle/>
                    <a:p>
                      <a:pPr marL="0" algn="l" defTabSz="1219170" rtl="0" eaLnBrk="1" fontAlgn="t" latinLnBrk="0" hangingPunct="1">
                        <a:spcAft>
                          <a:spcPts val="0"/>
                        </a:spcAft>
                      </a:pPr>
                      <a:r>
                        <a:rPr lang="en-US" altLang="zh-CN" sz="1200" kern="1200" dirty="0" smtClean="0">
                          <a:solidFill>
                            <a:schemeClr val="dk1"/>
                          </a:solidFill>
                          <a:effectLst/>
                          <a:latin typeface="Arial" panose="020B0604020202020204" pitchFamily="34" charset="0"/>
                          <a:ea typeface="宋体" panose="02010600030101010101" pitchFamily="2" charset="-122"/>
                          <a:cs typeface="+mn-cs"/>
                        </a:rPr>
                        <a:t>7</a:t>
                      </a:r>
                      <a:endParaRPr lang="zh-CN" sz="1200" kern="1200" dirty="0">
                        <a:solidFill>
                          <a:schemeClr val="dk1"/>
                        </a:solidFill>
                        <a:effectLst/>
                        <a:latin typeface="Arial" panose="020B0604020202020204" pitchFamily="34" charset="0"/>
                        <a:ea typeface="宋体" panose="02010600030101010101" pitchFamily="2" charset="-122"/>
                        <a:cs typeface="+mn-cs"/>
                      </a:endParaRPr>
                    </a:p>
                  </a:txBody>
                  <a:tcPr marL="9525" marR="9525" marT="9525" marB="9525"/>
                </a:tc>
                <a:tc>
                  <a:txBody>
                    <a:bodyPr/>
                    <a:lstStyle/>
                    <a:p>
                      <a:pPr marL="0" algn="l" defTabSz="1219170" rtl="0" eaLnBrk="1" fontAlgn="t" latinLnBrk="0" hangingPunct="1">
                        <a:spcAft>
                          <a:spcPts val="0"/>
                        </a:spcAft>
                      </a:pPr>
                      <a:r>
                        <a:rPr lang="en-US" sz="1200" kern="1200">
                          <a:solidFill>
                            <a:schemeClr val="dk1"/>
                          </a:solidFill>
                          <a:effectLst/>
                          <a:latin typeface="Arial" panose="020B0604020202020204" pitchFamily="34" charset="0"/>
                          <a:ea typeface="宋体" panose="02010600030101010101" pitchFamily="2" charset="-122"/>
                          <a:cs typeface="+mn-cs"/>
                        </a:rPr>
                        <a:t>Study on access control for management service </a:t>
                      </a:r>
                    </a:p>
                  </a:txBody>
                  <a:tcPr marL="4763" marR="4763" marT="4763" marB="0"/>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mn-cs"/>
                        </a:rPr>
                        <a:t>FS_MNSAC</a:t>
                      </a:r>
                    </a:p>
                  </a:txBody>
                  <a:tcPr marL="4763" marR="4763" marT="4763"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effectLst/>
                          <a:latin typeface="Arial" panose="020B0604020202020204" pitchFamily="34" charset="0"/>
                          <a:ea typeface="+mn-ea"/>
                          <a:cs typeface="+mn-cs"/>
                        </a:rPr>
                        <a:t>890016</a:t>
                      </a:r>
                      <a:endParaRPr lang="zh-CN" altLang="zh-CN" sz="1200" kern="1200" dirty="0" smtClean="0">
                        <a:solidFill>
                          <a:schemeClr val="dk1"/>
                        </a:solidFill>
                        <a:effectLst/>
                        <a:latin typeface="Arial" panose="020B0604020202020204" pitchFamily="34" charset="0"/>
                        <a:ea typeface="+mn-ea"/>
                        <a:cs typeface="+mn-cs"/>
                      </a:endParaRPr>
                    </a:p>
                  </a:txBody>
                  <a:tcPr marL="9525" marR="9525" marT="9525" marB="9525"/>
                </a:tc>
              </a:tr>
              <a:tr h="0">
                <a:tc>
                  <a:txBody>
                    <a:bodyPr/>
                    <a:lstStyle/>
                    <a:p>
                      <a:pPr marL="0" algn="l" defTabSz="1219170" rtl="0" eaLnBrk="1" latinLnBrk="0" hangingPunct="1">
                        <a:spcAft>
                          <a:spcPts val="0"/>
                        </a:spcAft>
                      </a:pPr>
                      <a:r>
                        <a:rPr lang="en-US" altLang="zh-CN" sz="1200" kern="1200" dirty="0" smtClean="0">
                          <a:solidFill>
                            <a:schemeClr val="dk1"/>
                          </a:solidFill>
                          <a:effectLst/>
                          <a:latin typeface="Arial" panose="020B0604020202020204" pitchFamily="34" charset="0"/>
                          <a:ea typeface="宋体" panose="02010600030101010101" pitchFamily="2" charset="-122"/>
                          <a:cs typeface="+mn-cs"/>
                        </a:rPr>
                        <a:t>8</a:t>
                      </a:r>
                      <a:endParaRPr lang="zh-CN" sz="1200" kern="1200" dirty="0">
                        <a:solidFill>
                          <a:schemeClr val="dk1"/>
                        </a:solidFill>
                        <a:effectLst/>
                        <a:latin typeface="Arial" panose="020B0604020202020204" pitchFamily="34" charset="0"/>
                        <a:ea typeface="宋体" panose="02010600030101010101" pitchFamily="2" charset="-122"/>
                        <a:cs typeface="+mn-cs"/>
                      </a:endParaRPr>
                    </a:p>
                  </a:txBody>
                  <a:tcPr marL="9525" marR="9525" marT="9525" marB="9525">
                    <a:solidFill>
                      <a:schemeClr val="accent3">
                        <a:lumMod val="60000"/>
                        <a:lumOff val="40000"/>
                      </a:schemeClr>
                    </a:solidFill>
                  </a:tcPr>
                </a:tc>
                <a:tc>
                  <a:txBody>
                    <a:bodyPr/>
                    <a:lstStyle/>
                    <a:p>
                      <a:pPr marL="0" algn="l" defTabSz="1219170" rtl="0" eaLnBrk="1"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mn-cs"/>
                        </a:rPr>
                        <a:t>Study on autonomous network </a:t>
                      </a:r>
                      <a:r>
                        <a:rPr lang="en-US" sz="1200" kern="1200" dirty="0" smtClean="0">
                          <a:solidFill>
                            <a:schemeClr val="dk1"/>
                          </a:solidFill>
                          <a:effectLst/>
                          <a:latin typeface="Arial" panose="020B0604020202020204" pitchFamily="34" charset="0"/>
                          <a:ea typeface="宋体" panose="02010600030101010101" pitchFamily="2" charset="-122"/>
                          <a:cs typeface="+mn-cs"/>
                        </a:rPr>
                        <a:t>levels (finished)</a:t>
                      </a:r>
                      <a:endParaRPr lang="zh-CN" sz="1200" kern="1200" dirty="0">
                        <a:solidFill>
                          <a:schemeClr val="dk1"/>
                        </a:solidFill>
                        <a:effectLst/>
                        <a:latin typeface="Arial" panose="020B0604020202020204" pitchFamily="34" charset="0"/>
                        <a:ea typeface="宋体" panose="02010600030101010101" pitchFamily="2" charset="-122"/>
                        <a:cs typeface="+mn-cs"/>
                      </a:endParaRPr>
                    </a:p>
                  </a:txBody>
                  <a:tcPr marL="9525" marR="9525" marT="9525" marB="9525">
                    <a:solidFill>
                      <a:schemeClr val="accent3">
                        <a:lumMod val="60000"/>
                        <a:lumOff val="40000"/>
                      </a:schemeClr>
                    </a:solidFill>
                  </a:tcPr>
                </a:tc>
                <a:tc>
                  <a:txBody>
                    <a:bodyPr/>
                    <a:lstStyle/>
                    <a:p>
                      <a:pPr marL="0" algn="l" defTabSz="1219170" rtl="0" eaLnBrk="1"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mn-cs"/>
                        </a:rPr>
                        <a:t>FS_ANL</a:t>
                      </a:r>
                      <a:endParaRPr lang="zh-CN" sz="1200" kern="1200" dirty="0">
                        <a:solidFill>
                          <a:schemeClr val="dk1"/>
                        </a:solidFill>
                        <a:effectLst/>
                        <a:latin typeface="Arial" panose="020B0604020202020204" pitchFamily="34" charset="0"/>
                        <a:ea typeface="宋体" panose="02010600030101010101" pitchFamily="2" charset="-122"/>
                        <a:cs typeface="+mn-cs"/>
                      </a:endParaRPr>
                    </a:p>
                  </a:txBody>
                  <a:tcPr marL="9525" marR="9525" marT="9525" marB="9525">
                    <a:solidFill>
                      <a:schemeClr val="accent3">
                        <a:lumMod val="60000"/>
                        <a:lumOff val="40000"/>
                      </a:schemeClr>
                    </a:solidFill>
                  </a:tcPr>
                </a:tc>
                <a:tc>
                  <a:txBody>
                    <a:bodyPr/>
                    <a:lstStyle/>
                    <a:p>
                      <a:pPr marL="0" algn="l" defTabSz="1219170" rtl="0" eaLnBrk="1" latinLnBrk="0" hangingPunct="1">
                        <a:spcAft>
                          <a:spcPts val="0"/>
                        </a:spcAft>
                      </a:pPr>
                      <a:r>
                        <a:rPr lang="en-US" sz="1200" kern="1200" dirty="0" smtClean="0">
                          <a:solidFill>
                            <a:schemeClr val="dk1"/>
                          </a:solidFill>
                          <a:effectLst/>
                          <a:latin typeface="Arial" panose="020B0604020202020204" pitchFamily="34" charset="0"/>
                          <a:ea typeface="宋体" panose="02010600030101010101" pitchFamily="2" charset="-122"/>
                          <a:cs typeface="+mn-cs"/>
                        </a:rPr>
                        <a:t>850032</a:t>
                      </a:r>
                      <a:endParaRPr lang="zh-CN" sz="1200" kern="1200" dirty="0">
                        <a:solidFill>
                          <a:schemeClr val="dk1"/>
                        </a:solidFill>
                        <a:effectLst/>
                        <a:latin typeface="Arial" panose="020B0604020202020204" pitchFamily="34" charset="0"/>
                        <a:ea typeface="宋体" panose="02010600030101010101" pitchFamily="2" charset="-122"/>
                        <a:cs typeface="+mn-cs"/>
                      </a:endParaRPr>
                    </a:p>
                  </a:txBody>
                  <a:tcPr marL="9525" marR="9525" marT="9525" marB="9525">
                    <a:solidFill>
                      <a:schemeClr val="accent3">
                        <a:lumMod val="60000"/>
                        <a:lumOff val="40000"/>
                      </a:schemeClr>
                    </a:solidFill>
                  </a:tcPr>
                </a:tc>
              </a:tr>
            </a:tbl>
          </a:graphicData>
        </a:graphic>
      </p:graphicFrame>
      <p:sp>
        <p:nvSpPr>
          <p:cNvPr id="14" name="矩形 13"/>
          <p:cNvSpPr/>
          <p:nvPr/>
        </p:nvSpPr>
        <p:spPr>
          <a:xfrm>
            <a:off x="284851" y="1352713"/>
            <a:ext cx="4999911" cy="1077218"/>
          </a:xfrm>
          <a:prstGeom prst="rect">
            <a:avLst/>
          </a:prstGeom>
        </p:spPr>
        <p:txBody>
          <a:bodyPr wrap="square">
            <a:spAutoFit/>
          </a:bodyPr>
          <a:lstStyle/>
          <a:p>
            <a:r>
              <a:rPr lang="en-US" altLang="zh-CN" sz="1600" b="1" dirty="0" smtClean="0">
                <a:solidFill>
                  <a:srgbClr val="0000FF"/>
                </a:solidFill>
                <a:latin typeface="+mn-lt"/>
              </a:rPr>
              <a:t>Rel-17: 23 ongoing WIs/SIs, 1 finished SI, </a:t>
            </a:r>
            <a:r>
              <a:rPr lang="en-US" altLang="zh-CN" sz="1600" b="1" dirty="0" smtClean="0">
                <a:solidFill>
                  <a:srgbClr val="0000FF"/>
                </a:solidFill>
                <a:latin typeface="+mn-lt"/>
              </a:rPr>
              <a:t>1 </a:t>
            </a:r>
            <a:r>
              <a:rPr lang="en-US" altLang="zh-CN" sz="1600" b="1" dirty="0" smtClean="0">
                <a:solidFill>
                  <a:srgbClr val="0000FF"/>
                </a:solidFill>
                <a:latin typeface="+mn-lt"/>
              </a:rPr>
              <a:t>WI for SA approval</a:t>
            </a:r>
            <a:endParaRPr lang="en-US" altLang="zh-CN" sz="1600" b="1" dirty="0">
              <a:solidFill>
                <a:srgbClr val="0000FF"/>
              </a:solidFill>
              <a:latin typeface="+mn-lt"/>
            </a:endParaRPr>
          </a:p>
          <a:p>
            <a:pPr marL="285750" indent="-285750">
              <a:buFont typeface="Wingdings" panose="05000000000000000000" pitchFamily="2" charset="2"/>
              <a:buChar char="Ø"/>
            </a:pPr>
            <a:r>
              <a:rPr lang="en-US" altLang="zh-CN" sz="1600" b="1" dirty="0">
                <a:solidFill>
                  <a:srgbClr val="0000FF"/>
                </a:solidFill>
                <a:latin typeface="+mn-lt"/>
              </a:rPr>
              <a:t>16 ongoing </a:t>
            </a:r>
            <a:r>
              <a:rPr lang="en-US" altLang="zh-CN" sz="1600" b="1" dirty="0" smtClean="0">
                <a:solidFill>
                  <a:srgbClr val="0000FF"/>
                </a:solidFill>
                <a:latin typeface="+mn-lt"/>
              </a:rPr>
              <a:t>WIs</a:t>
            </a:r>
            <a:r>
              <a:rPr lang="en-US" altLang="zh-CN" sz="1600" b="1" dirty="0">
                <a:solidFill>
                  <a:srgbClr val="0000FF"/>
                </a:solidFill>
                <a:latin typeface="+mn-lt"/>
              </a:rPr>
              <a:t>, </a:t>
            </a:r>
            <a:r>
              <a:rPr lang="en-US" altLang="zh-CN" sz="1600" b="1" dirty="0" smtClean="0">
                <a:solidFill>
                  <a:srgbClr val="0000FF"/>
                </a:solidFill>
                <a:latin typeface="+mn-lt"/>
              </a:rPr>
              <a:t>1 </a:t>
            </a:r>
            <a:r>
              <a:rPr lang="en-US" altLang="zh-CN" sz="1600" b="1" dirty="0">
                <a:solidFill>
                  <a:srgbClr val="0000FF"/>
                </a:solidFill>
                <a:latin typeface="+mn-lt"/>
              </a:rPr>
              <a:t>WI wait for SA approval</a:t>
            </a:r>
          </a:p>
          <a:p>
            <a:pPr marL="285750" indent="-285750">
              <a:buFont typeface="Wingdings" panose="05000000000000000000" pitchFamily="2" charset="2"/>
              <a:buChar char="Ø"/>
            </a:pPr>
            <a:r>
              <a:rPr lang="en-US" altLang="zh-CN" sz="1600" b="1" dirty="0" smtClean="0">
                <a:solidFill>
                  <a:srgbClr val="0000FF"/>
                </a:solidFill>
                <a:latin typeface="+mn-lt"/>
              </a:rPr>
              <a:t>7 ongoing SIs, 1 finished SI</a:t>
            </a:r>
            <a:endParaRPr lang="en-US" altLang="zh-CN" sz="1600" b="1" dirty="0">
              <a:solidFill>
                <a:srgbClr val="0000FF"/>
              </a:solidFill>
              <a:latin typeface="+mn-lt"/>
            </a:endParaRPr>
          </a:p>
        </p:txBody>
      </p:sp>
    </p:spTree>
    <p:extLst>
      <p:ext uri="{BB962C8B-B14F-4D97-AF65-F5344CB8AC3E}">
        <p14:creationId xmlns:p14="http://schemas.microsoft.com/office/powerpoint/2010/main" val="25502035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OAM General </a:t>
            </a:r>
            <a:r>
              <a:rPr lang="en-US" altLang="zh-CN" sz="3200" kern="0" dirty="0"/>
              <a:t>T</a:t>
            </a:r>
            <a:r>
              <a:rPr lang="en-US" altLang="zh-CN" sz="3200" kern="0" dirty="0" smtClean="0"/>
              <a:t>opics</a:t>
            </a:r>
            <a:endParaRPr lang="sv-SE" sz="3200" kern="0" dirty="0"/>
          </a:p>
        </p:txBody>
      </p:sp>
      <p:sp>
        <p:nvSpPr>
          <p:cNvPr id="10" name="文本框 9"/>
          <p:cNvSpPr txBox="1"/>
          <p:nvPr/>
        </p:nvSpPr>
        <p:spPr>
          <a:xfrm>
            <a:off x="604911" y="1405700"/>
            <a:ext cx="1087344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sp>
        <p:nvSpPr>
          <p:cNvPr id="6" name="矩形 5"/>
          <p:cNvSpPr/>
          <p:nvPr/>
        </p:nvSpPr>
        <p:spPr>
          <a:xfrm>
            <a:off x="738113" y="1801533"/>
            <a:ext cx="10607040" cy="2246769"/>
          </a:xfrm>
          <a:prstGeom prst="rect">
            <a:avLst/>
          </a:prstGeom>
        </p:spPr>
        <p:txBody>
          <a:bodyPr wrap="square">
            <a:spAutoFit/>
          </a:bodyPr>
          <a:lstStyle/>
          <a:p>
            <a:pPr defTabSz="1219170" eaLnBrk="1" fontAlgn="auto" hangingPunct="1">
              <a:spcBef>
                <a:spcPts val="0"/>
              </a:spcBef>
              <a:spcAft>
                <a:spcPts val="0"/>
              </a:spcAft>
              <a:defRPr/>
            </a:pPr>
            <a:r>
              <a:rPr lang="en-US" altLang="zh-CN" sz="1400" b="1" dirty="0" smtClean="0">
                <a:solidFill>
                  <a:prstClr val="black"/>
                </a:solidFill>
                <a:latin typeface="Calibri" pitchFamily="34" charset="0"/>
                <a:cs typeface="Arial" charset="0"/>
              </a:rPr>
              <a:t>The </a:t>
            </a:r>
            <a:r>
              <a:rPr lang="en-US" altLang="zh-CN" sz="1400" b="1" dirty="0">
                <a:solidFill>
                  <a:prstClr val="black"/>
                </a:solidFill>
                <a:latin typeface="Calibri" pitchFamily="34" charset="0"/>
                <a:cs typeface="Arial" charset="0"/>
              </a:rPr>
              <a:t>following topics are discussed </a:t>
            </a:r>
            <a:r>
              <a:rPr lang="en-US" altLang="zh-CN" sz="1400" b="1" dirty="0" smtClean="0">
                <a:solidFill>
                  <a:prstClr val="black"/>
                </a:solidFill>
                <a:latin typeface="Calibri" pitchFamily="34" charset="0"/>
                <a:cs typeface="Arial" charset="0"/>
              </a:rPr>
              <a:t>in </a:t>
            </a:r>
            <a:r>
              <a:rPr lang="en-US" altLang="zh-CN" sz="1400" b="1" dirty="0">
                <a:solidFill>
                  <a:prstClr val="black"/>
                </a:solidFill>
                <a:latin typeface="Calibri" pitchFamily="34" charset="0"/>
                <a:cs typeface="Arial" charset="0"/>
              </a:rPr>
              <a:t>the </a:t>
            </a:r>
            <a:r>
              <a:rPr lang="en-US" altLang="zh-CN" sz="1400" b="1" dirty="0" smtClean="0">
                <a:solidFill>
                  <a:prstClr val="black"/>
                </a:solidFill>
                <a:latin typeface="Calibri" pitchFamily="34" charset="0"/>
                <a:cs typeface="Arial" charset="0"/>
              </a:rPr>
              <a:t>meeting: </a:t>
            </a:r>
          </a:p>
          <a:p>
            <a:pPr defTabSz="1219170" eaLnBrk="1" fontAlgn="auto" hangingPunct="1">
              <a:spcBef>
                <a:spcPts val="0"/>
              </a:spcBef>
              <a:spcAft>
                <a:spcPts val="0"/>
              </a:spcAft>
              <a:defRPr/>
            </a:pPr>
            <a:endParaRPr lang="en-US" altLang="zh-CN" sz="1400" b="1" dirty="0" smtClean="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b="1" dirty="0" smtClean="0">
                <a:solidFill>
                  <a:prstClr val="black"/>
                </a:solidFill>
                <a:latin typeface="Calibri" pitchFamily="34" charset="0"/>
                <a:cs typeface="Arial" charset="0"/>
              </a:rPr>
              <a:t>Collection </a:t>
            </a:r>
            <a:r>
              <a:rPr lang="en-US" altLang="zh-CN" sz="1400" b="1" dirty="0">
                <a:solidFill>
                  <a:prstClr val="black"/>
                </a:solidFill>
                <a:latin typeface="Calibri" pitchFamily="34" charset="0"/>
                <a:cs typeface="Arial" charset="0"/>
              </a:rPr>
              <a:t>of useful endorsed document and external communication </a:t>
            </a:r>
            <a:r>
              <a:rPr lang="en-US" altLang="zh-CN" sz="1400" b="1" dirty="0" smtClean="0">
                <a:solidFill>
                  <a:prstClr val="black"/>
                </a:solidFill>
                <a:latin typeface="Calibri" pitchFamily="34" charset="0"/>
                <a:cs typeface="Arial" charset="0"/>
              </a:rPr>
              <a:t>documents: </a:t>
            </a:r>
          </a:p>
          <a:p>
            <a:pPr marL="779463" lvl="1" indent="-171450" defTabSz="1219170" eaLnBrk="1" fontAlgn="auto" hangingPunct="1">
              <a:spcBef>
                <a:spcPts val="0"/>
              </a:spcBef>
              <a:spcAft>
                <a:spcPts val="0"/>
              </a:spcAft>
              <a:buFont typeface="Wingdings" panose="05000000000000000000" pitchFamily="2" charset="2"/>
              <a:buChar char="Ø"/>
              <a:defRPr/>
            </a:pPr>
            <a:r>
              <a:rPr lang="en-US" altLang="zh-CN" sz="1400" dirty="0" smtClean="0">
                <a:solidFill>
                  <a:prstClr val="black"/>
                </a:solidFill>
                <a:latin typeface="Calibri" pitchFamily="34" charset="0"/>
                <a:cs typeface="Arial" charset="0"/>
              </a:rPr>
              <a:t>The endorsed </a:t>
            </a:r>
            <a:r>
              <a:rPr lang="en-US" altLang="zh-CN" sz="1400" dirty="0" err="1" smtClean="0">
                <a:solidFill>
                  <a:prstClr val="black"/>
                </a:solidFill>
                <a:latin typeface="Calibri" pitchFamily="34" charset="0"/>
                <a:cs typeface="Arial" charset="0"/>
              </a:rPr>
              <a:t>tdocs</a:t>
            </a:r>
            <a:r>
              <a:rPr lang="en-US" altLang="zh-CN" sz="1400" dirty="0" smtClean="0">
                <a:solidFill>
                  <a:prstClr val="black"/>
                </a:solidFill>
                <a:latin typeface="Calibri" pitchFamily="34" charset="0"/>
                <a:cs typeface="Arial" charset="0"/>
              </a:rPr>
              <a:t> will be kept in the living document and updated every meeting </a:t>
            </a:r>
            <a:r>
              <a:rPr lang="en-US" altLang="zh-CN" sz="1400" dirty="0">
                <a:solidFill>
                  <a:prstClr val="black"/>
                </a:solidFill>
                <a:latin typeface="Calibri" pitchFamily="34" charset="0"/>
                <a:cs typeface="Arial" charset="0"/>
              </a:rPr>
              <a:t>if needed</a:t>
            </a:r>
            <a:r>
              <a:rPr lang="en-US" altLang="zh-CN" sz="1400" dirty="0" smtClean="0">
                <a:solidFill>
                  <a:prstClr val="black"/>
                </a:solidFill>
                <a:latin typeface="Calibri" pitchFamily="34" charset="0"/>
                <a:cs typeface="Arial" charset="0"/>
              </a:rPr>
              <a: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b="1" dirty="0">
                <a:solidFill>
                  <a:prstClr val="black"/>
                </a:solidFill>
                <a:latin typeface="Calibri" pitchFamily="34" charset="0"/>
                <a:cs typeface="Arial" charset="0"/>
              </a:rPr>
              <a:t>Rel-16 OAM Stage2 and Stage3 Mapping </a:t>
            </a:r>
            <a:r>
              <a:rPr lang="en-US" altLang="zh-CN" sz="1400" b="1" dirty="0" smtClean="0">
                <a:solidFill>
                  <a:prstClr val="black"/>
                </a:solidFill>
                <a:latin typeface="Calibri" pitchFamily="34" charset="0"/>
                <a:cs typeface="Arial" charset="0"/>
              </a:rPr>
              <a:t>Status</a:t>
            </a:r>
          </a:p>
          <a:p>
            <a:pPr marL="779463" lvl="1" indent="-171450" defTabSz="1219170" eaLnBrk="1" fontAlgn="auto" hangingPunct="1">
              <a:spcBef>
                <a:spcPts val="0"/>
              </a:spcBef>
              <a:spcAft>
                <a:spcPts val="0"/>
              </a:spcAft>
              <a:buFont typeface="Wingdings" panose="05000000000000000000" pitchFamily="2" charset="2"/>
              <a:buChar char="Ø"/>
              <a:defRPr/>
            </a:pPr>
            <a:r>
              <a:rPr lang="en-US" altLang="zh-CN" sz="1400" dirty="0" smtClean="0">
                <a:solidFill>
                  <a:prstClr val="black"/>
                </a:solidFill>
                <a:latin typeface="Calibri" pitchFamily="34" charset="0"/>
                <a:cs typeface="Arial" charset="0"/>
              </a:rPr>
              <a:t>The mapping information of stage2 and stage3 are kept in the living document </a:t>
            </a:r>
            <a:r>
              <a:rPr lang="en-US" altLang="zh-CN" sz="1400" dirty="0">
                <a:solidFill>
                  <a:prstClr val="black"/>
                </a:solidFill>
                <a:latin typeface="Calibri" pitchFamily="34" charset="0"/>
                <a:cs typeface="Arial" charset="0"/>
              </a:rPr>
              <a:t>updated every </a:t>
            </a:r>
            <a:r>
              <a:rPr lang="en-US" altLang="zh-CN" sz="1400" dirty="0" smtClean="0">
                <a:solidFill>
                  <a:prstClr val="black"/>
                </a:solidFill>
                <a:latin typeface="Calibri" pitchFamily="34" charset="0"/>
                <a:cs typeface="Arial" charset="0"/>
              </a:rPr>
              <a:t>meeting if needed.</a:t>
            </a:r>
            <a:endParaRPr lang="zh-CN" altLang="zh-CN"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b="1" dirty="0" smtClean="0">
                <a:solidFill>
                  <a:prstClr val="black"/>
                </a:solidFill>
                <a:latin typeface="Calibri" pitchFamily="34" charset="0"/>
                <a:cs typeface="Arial" charset="0"/>
              </a:rPr>
              <a:t>UC and requirements template</a:t>
            </a:r>
          </a:p>
          <a:p>
            <a:pPr marL="779463" lvl="1"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Need more discussion, suggest to continue offline during rapporteur call</a:t>
            </a:r>
            <a:r>
              <a:rPr lang="en-US" altLang="zh-CN" sz="1400" dirty="0" smtClean="0">
                <a:solidFill>
                  <a:prstClr val="black"/>
                </a:solidFill>
                <a:latin typeface="Calibri" pitchFamily="34" charset="0"/>
                <a:cs typeface="Arial" charset="0"/>
              </a:rPr>
              <a: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b="1" dirty="0">
                <a:solidFill>
                  <a:prstClr val="black"/>
                </a:solidFill>
                <a:latin typeface="Calibri" pitchFamily="34" charset="0"/>
                <a:cs typeface="Arial" charset="0"/>
              </a:rPr>
              <a:t>SA5 </a:t>
            </a:r>
            <a:r>
              <a:rPr lang="en-US" altLang="zh-CN" sz="1400" b="1" dirty="0" err="1">
                <a:solidFill>
                  <a:prstClr val="black"/>
                </a:solidFill>
                <a:latin typeface="Calibri" pitchFamily="34" charset="0"/>
                <a:cs typeface="Arial" charset="0"/>
              </a:rPr>
              <a:t>ToR</a:t>
            </a:r>
            <a:r>
              <a:rPr lang="en-US" altLang="zh-CN" sz="1400" b="1" dirty="0">
                <a:solidFill>
                  <a:prstClr val="black"/>
                </a:solidFill>
                <a:latin typeface="Calibri" pitchFamily="34" charset="0"/>
                <a:cs typeface="Arial" charset="0"/>
              </a:rPr>
              <a:t> </a:t>
            </a:r>
            <a:r>
              <a:rPr lang="en-US" altLang="zh-CN" sz="1400" b="1" dirty="0" smtClean="0">
                <a:solidFill>
                  <a:prstClr val="black"/>
                </a:solidFill>
                <a:latin typeface="Calibri" pitchFamily="34" charset="0"/>
                <a:cs typeface="Arial" charset="0"/>
              </a:rPr>
              <a:t>update</a:t>
            </a:r>
          </a:p>
          <a:p>
            <a:pPr marL="779463" lvl="1" indent="-171450" defTabSz="1219170" eaLnBrk="1" fontAlgn="auto" hangingPunct="1">
              <a:spcBef>
                <a:spcPts val="0"/>
              </a:spcBef>
              <a:spcAft>
                <a:spcPts val="0"/>
              </a:spcAft>
              <a:buFont typeface="Wingdings" panose="05000000000000000000" pitchFamily="2" charset="2"/>
              <a:buChar char="Ø"/>
              <a:defRPr/>
            </a:pPr>
            <a:r>
              <a:rPr lang="en-US" altLang="zh-CN" sz="1400" dirty="0" smtClean="0">
                <a:solidFill>
                  <a:prstClr val="black"/>
                </a:solidFill>
                <a:latin typeface="Calibri" pitchFamily="34" charset="0"/>
                <a:cs typeface="Arial" charset="0"/>
              </a:rPr>
              <a:t>The </a:t>
            </a:r>
            <a:r>
              <a:rPr lang="en-US" altLang="zh-CN" sz="1400" dirty="0" err="1" smtClean="0">
                <a:solidFill>
                  <a:prstClr val="black"/>
                </a:solidFill>
                <a:latin typeface="Calibri" pitchFamily="34" charset="0"/>
                <a:cs typeface="Arial" charset="0"/>
              </a:rPr>
              <a:t>ToR</a:t>
            </a:r>
            <a:r>
              <a:rPr lang="en-US" altLang="zh-CN" sz="1400" dirty="0" smtClean="0">
                <a:solidFill>
                  <a:prstClr val="black"/>
                </a:solidFill>
                <a:latin typeface="Calibri" pitchFamily="34" charset="0"/>
                <a:cs typeface="Arial" charset="0"/>
              </a:rPr>
              <a:t> is agreed to be updated in this meeting.</a:t>
            </a:r>
          </a:p>
        </p:txBody>
      </p:sp>
    </p:spTree>
    <p:extLst>
      <p:ext uri="{BB962C8B-B14F-4D97-AF65-F5344CB8AC3E}">
        <p14:creationId xmlns:p14="http://schemas.microsoft.com/office/powerpoint/2010/main" val="13633669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Rel-16 CRs</a:t>
            </a:r>
            <a:endParaRPr lang="sv-SE" sz="3200" kern="0" dirty="0"/>
          </a:p>
        </p:txBody>
      </p:sp>
      <p:sp>
        <p:nvSpPr>
          <p:cNvPr id="10" name="文本框 9"/>
          <p:cNvSpPr txBox="1"/>
          <p:nvPr/>
        </p:nvSpPr>
        <p:spPr>
          <a:xfrm>
            <a:off x="139921" y="632903"/>
            <a:ext cx="9791870"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sp>
        <p:nvSpPr>
          <p:cNvPr id="6" name="矩形 5"/>
          <p:cNvSpPr/>
          <p:nvPr/>
        </p:nvSpPr>
        <p:spPr>
          <a:xfrm>
            <a:off x="69584" y="882444"/>
            <a:ext cx="6195228" cy="5678478"/>
          </a:xfrm>
          <a:prstGeom prst="rect">
            <a:avLst/>
          </a:prstGeom>
        </p:spPr>
        <p:txBody>
          <a:bodyPr wrap="square">
            <a:spAutoFit/>
          </a:bodyPr>
          <a:lstStyle/>
          <a:p>
            <a:pPr defTabSz="1219170" eaLnBrk="1" fontAlgn="auto" hangingPunct="1">
              <a:spcBef>
                <a:spcPts val="0"/>
              </a:spcBef>
              <a:spcAft>
                <a:spcPts val="0"/>
              </a:spcAft>
              <a:defRPr/>
            </a:pPr>
            <a:r>
              <a:rPr lang="en-US" altLang="zh-CN" sz="1100" dirty="0" smtClean="0">
                <a:solidFill>
                  <a:prstClr val="black"/>
                </a:solidFill>
              </a:rPr>
              <a:t>The </a:t>
            </a:r>
            <a:r>
              <a:rPr lang="en-US" altLang="zh-CN" sz="1100" dirty="0">
                <a:solidFill>
                  <a:prstClr val="black"/>
                </a:solidFill>
              </a:rPr>
              <a:t>following topics are discussed and agreed </a:t>
            </a:r>
            <a:r>
              <a:rPr lang="en-US" altLang="zh-CN" sz="1100" dirty="0" smtClean="0">
                <a:solidFill>
                  <a:prstClr val="black"/>
                </a:solidFill>
              </a:rPr>
              <a:t>related CRs in </a:t>
            </a:r>
            <a:r>
              <a:rPr lang="en-US" altLang="zh-CN" sz="1100" dirty="0">
                <a:solidFill>
                  <a:prstClr val="black"/>
                </a:solidFill>
              </a:rPr>
              <a:t>the meeting</a:t>
            </a:r>
            <a:r>
              <a:rPr lang="en-US" altLang="zh-CN" sz="1100" dirty="0" smtClean="0">
                <a:solidFill>
                  <a:prstClr val="black"/>
                </a:solidFill>
              </a:rPr>
              <a:t>.</a:t>
            </a:r>
          </a:p>
          <a:p>
            <a:pPr marL="285750" indent="-285750" defTabSz="1219170" eaLnBrk="1" fontAlgn="auto" hangingPunct="1">
              <a:spcBef>
                <a:spcPts val="0"/>
              </a:spcBef>
              <a:spcAft>
                <a:spcPts val="0"/>
              </a:spcAft>
              <a:buFont typeface="Wingdings" panose="05000000000000000000" pitchFamily="2" charset="2"/>
              <a:buChar char="Ø"/>
              <a:defRPr/>
            </a:pPr>
            <a:r>
              <a:rPr lang="en-GB" altLang="zh-CN" sz="1100" b="1" dirty="0"/>
              <a:t>TS 32.160</a:t>
            </a:r>
            <a:endParaRPr lang="en-GB" altLang="zh-CN" sz="1100" b="1" dirty="0" smtClean="0"/>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Fix incorrect reference in notification template</a:t>
            </a:r>
            <a:endParaRPr lang="en-GB" altLang="zh-CN" sz="1100" dirty="0" smtClean="0"/>
          </a:p>
          <a:p>
            <a:pPr marL="285750" indent="-285750" defTabSz="1219170" eaLnBrk="1" fontAlgn="auto" hangingPunct="1">
              <a:spcBef>
                <a:spcPts val="0"/>
              </a:spcBef>
              <a:spcAft>
                <a:spcPts val="0"/>
              </a:spcAft>
              <a:buFont typeface="Wingdings" panose="05000000000000000000" pitchFamily="2" charset="2"/>
              <a:buChar char="Ø"/>
              <a:defRPr/>
            </a:pPr>
            <a:r>
              <a:rPr lang="zh-CN" altLang="zh-CN" sz="1100" b="1" dirty="0"/>
              <a:t>TS </a:t>
            </a:r>
            <a:r>
              <a:rPr lang="en-US" altLang="zh-CN" sz="1100" b="1" dirty="0"/>
              <a:t>28.622</a:t>
            </a:r>
            <a:endParaRPr lang="en-US" altLang="zh-CN" sz="1100" b="1" dirty="0" smtClean="0"/>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Correct the attributes description of the IOCs inherited from Top and Top</a:t>
            </a:r>
            <a:endParaRPr lang="en-US" altLang="zh-CN" sz="1100" dirty="0" smtClean="0"/>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100" b="1" dirty="0"/>
              <a:t>TS 28.552 &amp; 28.554</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smtClean="0"/>
              <a:t>28.552 Correction </a:t>
            </a:r>
            <a:r>
              <a:rPr lang="en-US" altLang="zh-CN" sz="1100" dirty="0"/>
              <a:t>of paging measurements</a:t>
            </a:r>
            <a:r>
              <a:rPr lang="en-US" altLang="zh-CN" sz="1100" dirty="0" smtClean="0"/>
              <a:t> </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smtClean="0"/>
              <a:t>28.552 Add </a:t>
            </a:r>
            <a:r>
              <a:rPr lang="en-US" altLang="zh-CN" sz="1100" dirty="0"/>
              <a:t>missing paging discard </a:t>
            </a:r>
            <a:r>
              <a:rPr lang="en-US" altLang="zh-CN" sz="1100" dirty="0" smtClean="0"/>
              <a:t>measurements</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smtClean="0"/>
              <a:t>28.552 Correct </a:t>
            </a:r>
            <a:r>
              <a:rPr lang="en-US" altLang="zh-CN" sz="1100" dirty="0"/>
              <a:t>measurements related to </a:t>
            </a:r>
            <a:r>
              <a:rPr lang="en-US" altLang="zh-CN" sz="1100" dirty="0" err="1"/>
              <a:t>QoS</a:t>
            </a:r>
            <a:r>
              <a:rPr lang="en-US" altLang="zh-CN" sz="1100" dirty="0"/>
              <a:t> Flow release and DRB </a:t>
            </a:r>
            <a:r>
              <a:rPr lang="en-US" altLang="zh-CN" sz="1100" dirty="0" smtClean="0"/>
              <a:t>release</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smtClean="0"/>
              <a:t>28.554 Correction </a:t>
            </a:r>
            <a:r>
              <a:rPr lang="en-US" altLang="zh-CN" sz="1100" dirty="0"/>
              <a:t>and alignment of </a:t>
            </a:r>
            <a:r>
              <a:rPr lang="en-US" altLang="zh-CN" sz="1100" dirty="0" err="1"/>
              <a:t>Retainability</a:t>
            </a:r>
            <a:r>
              <a:rPr lang="en-US" altLang="zh-CN" sz="1100" dirty="0"/>
              <a:t> KPIs </a:t>
            </a:r>
            <a:r>
              <a:rPr lang="en-US" altLang="zh-CN" sz="1100" dirty="0" smtClean="0"/>
              <a:t>definitions</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smtClean="0"/>
              <a:t>28.554 Add </a:t>
            </a:r>
            <a:r>
              <a:rPr lang="en-US" altLang="zh-CN" sz="1100" dirty="0"/>
              <a:t>missing KPI for inter system Handover success rate</a:t>
            </a:r>
            <a:endParaRPr lang="en-US" altLang="zh-CN" sz="1100" dirty="0" smtClean="0"/>
          </a:p>
          <a:p>
            <a:pPr marL="285750" indent="-285750" defTabSz="1219170" eaLnBrk="1" fontAlgn="auto" hangingPunct="1">
              <a:spcBef>
                <a:spcPts val="0"/>
              </a:spcBef>
              <a:spcAft>
                <a:spcPts val="0"/>
              </a:spcAft>
              <a:buFont typeface="Wingdings" panose="05000000000000000000" pitchFamily="2" charset="2"/>
              <a:buChar char="Ø"/>
              <a:defRPr/>
            </a:pPr>
            <a:r>
              <a:rPr lang="zh-CN" altLang="zh-CN" sz="1100" b="1" dirty="0" smtClean="0"/>
              <a:t>TS </a:t>
            </a:r>
            <a:r>
              <a:rPr lang="en-US" altLang="zh-CN" sz="1100" b="1" dirty="0"/>
              <a:t>32.425</a:t>
            </a:r>
            <a:endParaRPr lang="zh-CN" altLang="zh-CN" sz="1100" dirty="0"/>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addition of SINR </a:t>
            </a:r>
            <a:r>
              <a:rPr lang="en-US" altLang="zh-CN" sz="1100" dirty="0" smtClean="0"/>
              <a:t>measurement</a:t>
            </a:r>
            <a:endParaRPr lang="en-US" altLang="zh-CN" sz="1100" b="1" dirty="0">
              <a:solidFill>
                <a:prstClr val="black"/>
              </a:solidFill>
            </a:endParaRPr>
          </a:p>
          <a:p>
            <a:pPr marL="285750" indent="-285750" defTabSz="1219170" eaLnBrk="1" fontAlgn="auto" hangingPunct="1">
              <a:spcBef>
                <a:spcPts val="0"/>
              </a:spcBef>
              <a:spcAft>
                <a:spcPts val="0"/>
              </a:spcAft>
              <a:buFont typeface="Wingdings" panose="05000000000000000000" pitchFamily="2" charset="2"/>
              <a:buChar char="Ø"/>
              <a:defRPr/>
            </a:pPr>
            <a:r>
              <a:rPr lang="zh-CN" altLang="zh-CN" sz="1100" b="1" dirty="0"/>
              <a:t>TS 28.</a:t>
            </a:r>
            <a:r>
              <a:rPr lang="zh-CN" altLang="zh-CN" sz="1100" b="1" dirty="0" smtClean="0"/>
              <a:t>5</a:t>
            </a:r>
            <a:r>
              <a:rPr lang="en-US" altLang="zh-CN" sz="1100" b="1" dirty="0" smtClean="0"/>
              <a:t>41</a:t>
            </a:r>
            <a:r>
              <a:rPr lang="zh-CN" altLang="zh-CN" sz="1100" b="1" dirty="0" smtClean="0"/>
              <a:t>:</a:t>
            </a:r>
            <a:endParaRPr lang="zh-CN" altLang="zh-CN" sz="1100" dirty="0"/>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Correction of NRM YANG </a:t>
            </a:r>
            <a:r>
              <a:rPr lang="en-US" altLang="zh-CN" sz="1100" dirty="0" smtClean="0"/>
              <a:t>errors</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YANG </a:t>
            </a:r>
            <a:r>
              <a:rPr lang="en-US" altLang="zh-CN" sz="1100" dirty="0" smtClean="0"/>
              <a:t>improvements</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Move Distributed PCI control IOC from DU to </a:t>
            </a:r>
            <a:r>
              <a:rPr lang="en-US" altLang="zh-CN" sz="1100" dirty="0" smtClean="0"/>
              <a:t>CU</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Add </a:t>
            </a:r>
            <a:r>
              <a:rPr lang="en-US" altLang="zh-CN" sz="1100" dirty="0" err="1"/>
              <a:t>serviceProfileId</a:t>
            </a:r>
            <a:r>
              <a:rPr lang="en-US" altLang="zh-CN" sz="1100" dirty="0"/>
              <a:t> and </a:t>
            </a:r>
            <a:r>
              <a:rPr lang="en-US" altLang="zh-CN" sz="1100" dirty="0" err="1"/>
              <a:t>sliceProfileId</a:t>
            </a:r>
            <a:r>
              <a:rPr lang="en-US" altLang="zh-CN" sz="1100" dirty="0"/>
              <a:t> to stage 3 </a:t>
            </a:r>
            <a:r>
              <a:rPr lang="en-US" altLang="zh-CN" sz="1100" dirty="0" err="1" smtClean="0"/>
              <a:t>yaml</a:t>
            </a:r>
            <a:endParaRPr lang="en-US" altLang="zh-CN" sz="1100" dirty="0" smtClean="0"/>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err="1"/>
              <a:t>pLMNInfoList</a:t>
            </a:r>
            <a:r>
              <a:rPr lang="en-US" altLang="zh-CN" sz="1100" dirty="0"/>
              <a:t> faulty attribute </a:t>
            </a:r>
            <a:r>
              <a:rPr lang="en-US" altLang="zh-CN" sz="1100" dirty="0" smtClean="0"/>
              <a:t>definition</a:t>
            </a:r>
          </a:p>
          <a:p>
            <a:pPr marL="893763" lvl="1" indent="-285750" defTabSz="1219170" eaLnBrk="1" fontAlgn="auto" hangingPunct="1">
              <a:spcBef>
                <a:spcPts val="0"/>
              </a:spcBef>
              <a:spcAft>
                <a:spcPts val="0"/>
              </a:spcAft>
              <a:buFont typeface="Wingdings" panose="05000000000000000000" pitchFamily="2" charset="2"/>
              <a:buChar char="Ø"/>
              <a:defRPr/>
            </a:pPr>
            <a:r>
              <a:rPr lang="en-GB" altLang="zh-CN" sz="1100" dirty="0"/>
              <a:t>Fix </a:t>
            </a:r>
            <a:r>
              <a:rPr lang="en-GB" altLang="zh-CN" sz="1100" dirty="0" err="1"/>
              <a:t>OpenAPI</a:t>
            </a:r>
            <a:r>
              <a:rPr lang="en-GB" altLang="zh-CN" sz="1100" dirty="0"/>
              <a:t> compilation errors in </a:t>
            </a:r>
            <a:r>
              <a:rPr lang="en-GB" altLang="zh-CN" sz="1100" dirty="0" smtClean="0"/>
              <a:t>NRM</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Proposal on clarification of </a:t>
            </a:r>
            <a:r>
              <a:rPr lang="en-US" altLang="zh-CN" sz="1100" dirty="0" err="1"/>
              <a:t>ServiceProfile</a:t>
            </a:r>
            <a:r>
              <a:rPr lang="en-US" altLang="zh-CN" sz="1100" dirty="0"/>
              <a:t> </a:t>
            </a:r>
            <a:r>
              <a:rPr lang="en-US" altLang="zh-CN" sz="1100" dirty="0" smtClean="0"/>
              <a:t>representations(6329 email approval)</a:t>
            </a:r>
            <a:endParaRPr lang="en-US" altLang="zh-CN" sz="1100" dirty="0"/>
          </a:p>
          <a:p>
            <a:pPr marL="285750" indent="-285750" defTabSz="1219170" eaLnBrk="1" fontAlgn="auto" hangingPunct="1">
              <a:spcBef>
                <a:spcPts val="0"/>
              </a:spcBef>
              <a:spcAft>
                <a:spcPts val="0"/>
              </a:spcAft>
              <a:buFont typeface="Wingdings" panose="05000000000000000000" pitchFamily="2" charset="2"/>
              <a:buChar char="Ø"/>
              <a:defRPr/>
            </a:pPr>
            <a:r>
              <a:rPr lang="en-GB" altLang="zh-CN" sz="1100" b="1" dirty="0"/>
              <a:t>TS 32.160&amp;28.622&amp;28.541:</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Update </a:t>
            </a:r>
            <a:r>
              <a:rPr lang="en-US" altLang="zh-CN" sz="1100" dirty="0" err="1"/>
              <a:t>notifyThresholdCrossing</a:t>
            </a:r>
            <a:r>
              <a:rPr lang="en-US" altLang="zh-CN" sz="1100" dirty="0"/>
              <a:t> to be a common </a:t>
            </a:r>
            <a:r>
              <a:rPr lang="en-US" altLang="zh-CN" sz="1100" dirty="0" smtClean="0"/>
              <a:t>notification</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100" b="1" dirty="0"/>
              <a:t>TS 28.622&amp;28.623</a:t>
            </a:r>
            <a:r>
              <a:rPr lang="zh-CN" altLang="zh-CN" sz="1100" b="1" dirty="0"/>
              <a:t>:</a:t>
            </a:r>
            <a:endParaRPr lang="zh-CN" altLang="zh-CN" sz="1100" dirty="0"/>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Correct  trace target parameter for trace control in stage 3</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Correct 5G trace parameter for trace </a:t>
            </a:r>
            <a:r>
              <a:rPr lang="en-US" altLang="zh-CN" sz="1100" dirty="0" smtClean="0"/>
              <a:t>control</a:t>
            </a:r>
          </a:p>
          <a:p>
            <a:pPr marL="285750" indent="-285750" defTabSz="1219170" eaLnBrk="1" fontAlgn="auto" hangingPunct="1">
              <a:spcBef>
                <a:spcPts val="0"/>
              </a:spcBef>
              <a:spcAft>
                <a:spcPts val="0"/>
              </a:spcAft>
              <a:buFont typeface="Wingdings" panose="05000000000000000000" pitchFamily="2" charset="2"/>
              <a:buChar char="Ø"/>
              <a:defRPr/>
            </a:pPr>
            <a:r>
              <a:rPr lang="zh-CN" altLang="zh-CN" sz="1100" b="1" dirty="0"/>
              <a:t>TS 28.</a:t>
            </a:r>
            <a:r>
              <a:rPr lang="en-US" altLang="zh-CN" sz="1100" b="1" dirty="0"/>
              <a:t>62</a:t>
            </a:r>
            <a:r>
              <a:rPr lang="zh-CN" altLang="zh-CN" sz="1100" b="1" dirty="0"/>
              <a:t>3:</a:t>
            </a:r>
            <a:endParaRPr lang="zh-CN" altLang="zh-CN" sz="1100" dirty="0"/>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Correct and add types in </a:t>
            </a:r>
            <a:r>
              <a:rPr lang="en-US" altLang="zh-CN" sz="1100" dirty="0" err="1"/>
              <a:t>comDefs.yaml</a:t>
            </a:r>
            <a:r>
              <a:rPr lang="en-US" altLang="zh-CN" sz="1100" dirty="0"/>
              <a:t> (</a:t>
            </a:r>
            <a:r>
              <a:rPr lang="en-US" altLang="zh-CN" sz="1100" dirty="0" err="1"/>
              <a:t>OpenAPI</a:t>
            </a:r>
            <a:r>
              <a:rPr lang="en-US" altLang="zh-CN" sz="1100" dirty="0"/>
              <a:t> definition)</a:t>
            </a:r>
            <a:endParaRPr lang="zh-CN" altLang="zh-CN" sz="1100" dirty="0"/>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Remove incorrect S-NSSAI definition from YANG SS</a:t>
            </a:r>
            <a:endParaRPr lang="zh-CN" altLang="zh-CN" sz="1100" dirty="0"/>
          </a:p>
          <a:p>
            <a:pPr marL="285750" indent="-285750" defTabSz="1219170" eaLnBrk="1" fontAlgn="auto" hangingPunct="1">
              <a:spcBef>
                <a:spcPts val="0"/>
              </a:spcBef>
              <a:spcAft>
                <a:spcPts val="0"/>
              </a:spcAft>
              <a:buFont typeface="Wingdings" panose="05000000000000000000" pitchFamily="2" charset="2"/>
              <a:buChar char="Ø"/>
              <a:defRPr/>
            </a:pPr>
            <a:r>
              <a:rPr lang="zh-CN" altLang="zh-CN" sz="1100" b="1" dirty="0"/>
              <a:t>TS 28.</a:t>
            </a:r>
            <a:r>
              <a:rPr lang="en-US" altLang="zh-CN" sz="1100" b="1" dirty="0"/>
              <a:t>313</a:t>
            </a:r>
            <a:r>
              <a:rPr lang="zh-CN" altLang="zh-CN" sz="1100" b="1" dirty="0"/>
              <a:t>:</a:t>
            </a:r>
            <a:endParaRPr lang="zh-CN" altLang="zh-CN" sz="1100" dirty="0"/>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Correct Distributed PCI optimization</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Correct the PCI </a:t>
            </a:r>
            <a:r>
              <a:rPr lang="en-US" altLang="zh-CN" sz="1100" dirty="0" smtClean="0"/>
              <a:t>notifications</a:t>
            </a:r>
          </a:p>
        </p:txBody>
      </p:sp>
      <p:sp>
        <p:nvSpPr>
          <p:cNvPr id="11" name="矩形 10"/>
          <p:cNvSpPr/>
          <p:nvPr/>
        </p:nvSpPr>
        <p:spPr>
          <a:xfrm>
            <a:off x="5866225" y="988506"/>
            <a:ext cx="5737273" cy="5678478"/>
          </a:xfrm>
          <a:prstGeom prst="rect">
            <a:avLst/>
          </a:prstGeom>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zh-CN" altLang="zh-CN" sz="1100" b="1" dirty="0" smtClean="0"/>
              <a:t>TS 28.</a:t>
            </a:r>
            <a:r>
              <a:rPr lang="en-US" altLang="zh-CN" sz="1100" b="1" dirty="0" smtClean="0"/>
              <a:t>31</a:t>
            </a:r>
            <a:r>
              <a:rPr lang="zh-CN" altLang="zh-CN" sz="1100" b="1" dirty="0" smtClean="0"/>
              <a:t>0:</a:t>
            </a:r>
            <a:endParaRPr lang="zh-CN" altLang="zh-CN" sz="1100" dirty="0" smtClean="0"/>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smtClean="0"/>
              <a:t>Correction on general descriptions of centralized energy saving activation and deactivation</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smtClean="0"/>
              <a:t>Corrections on distributed ES solution</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smtClean="0"/>
              <a:t>Remove distributed scenario from inter-RAT energy saving use case</a:t>
            </a:r>
            <a:endParaRPr lang="zh-CN" altLang="zh-CN" sz="1100" dirty="0" smtClean="0"/>
          </a:p>
          <a:p>
            <a:pPr marL="285750" indent="-285750" defTabSz="1219170" eaLnBrk="1" fontAlgn="auto" hangingPunct="1">
              <a:spcBef>
                <a:spcPts val="0"/>
              </a:spcBef>
              <a:spcAft>
                <a:spcPts val="0"/>
              </a:spcAft>
              <a:buFont typeface="Wingdings" panose="05000000000000000000" pitchFamily="2" charset="2"/>
              <a:buChar char="Ø"/>
              <a:defRPr/>
            </a:pPr>
            <a:r>
              <a:rPr lang="zh-CN" altLang="zh-CN" sz="1100" b="1" dirty="0" smtClean="0"/>
              <a:t>TS </a:t>
            </a:r>
            <a:r>
              <a:rPr lang="zh-CN" altLang="zh-CN" sz="1100" b="1" dirty="0"/>
              <a:t>28</a:t>
            </a:r>
            <a:r>
              <a:rPr lang="zh-CN" altLang="zh-CN" sz="1100" b="1" dirty="0" smtClean="0"/>
              <a:t>.</a:t>
            </a:r>
            <a:r>
              <a:rPr lang="en-US" altLang="zh-CN" sz="1100" b="1" dirty="0" smtClean="0"/>
              <a:t>530</a:t>
            </a:r>
            <a:r>
              <a:rPr lang="zh-CN" altLang="zh-CN" sz="1100" b="1" dirty="0" smtClean="0"/>
              <a:t>:</a:t>
            </a:r>
            <a:endParaRPr lang="zh-CN" altLang="zh-CN" sz="1100" dirty="0"/>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Add the chapter of high level </a:t>
            </a:r>
            <a:r>
              <a:rPr lang="en-US" altLang="zh-CN" sz="1100" dirty="0" smtClean="0"/>
              <a:t>features</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100" b="1" dirty="0"/>
              <a:t>TS 28.530 &amp; </a:t>
            </a:r>
            <a:r>
              <a:rPr lang="en-US" altLang="zh-CN" sz="1100" b="1" dirty="0" smtClean="0"/>
              <a:t>28.533</a:t>
            </a:r>
            <a:r>
              <a:rPr lang="zh-CN" altLang="en-US" sz="1100" b="1" dirty="0" smtClean="0"/>
              <a:t>：</a:t>
            </a:r>
            <a:endParaRPr lang="en-US" altLang="zh-CN" sz="1100" b="1" dirty="0" smtClean="0"/>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28.530 add requirements of closed loop SLS assurance</a:t>
            </a:r>
            <a:endParaRPr lang="zh-CN" altLang="zh-CN" sz="1100" dirty="0"/>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28.533 Add example of closed loop SLS assurance</a:t>
            </a:r>
            <a:endParaRPr lang="zh-CN" altLang="zh-CN" sz="1100" dirty="0"/>
          </a:p>
          <a:p>
            <a:pPr marL="285750" indent="-285750" defTabSz="1219170" eaLnBrk="1" fontAlgn="auto" hangingPunct="1">
              <a:spcBef>
                <a:spcPts val="0"/>
              </a:spcBef>
              <a:spcAft>
                <a:spcPts val="0"/>
              </a:spcAft>
              <a:buFont typeface="Wingdings" panose="05000000000000000000" pitchFamily="2" charset="2"/>
              <a:buChar char="Ø"/>
              <a:defRPr/>
            </a:pPr>
            <a:r>
              <a:rPr lang="zh-CN" altLang="zh-CN" sz="1100" b="1" dirty="0"/>
              <a:t>TS 28.</a:t>
            </a:r>
            <a:r>
              <a:rPr lang="en-US" altLang="zh-CN" sz="1100" b="1" dirty="0" smtClean="0"/>
              <a:t>532</a:t>
            </a:r>
            <a:r>
              <a:rPr lang="zh-CN" altLang="zh-CN" sz="1100" b="1" dirty="0" smtClean="0"/>
              <a:t>:</a:t>
            </a:r>
            <a:endParaRPr lang="en-US" altLang="zh-CN" sz="1100" b="1" dirty="0" smtClean="0"/>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Extend object creation method with id selection by the </a:t>
            </a:r>
            <a:r>
              <a:rPr lang="en-US" altLang="zh-CN" sz="1100" dirty="0" err="1"/>
              <a:t>MnS</a:t>
            </a:r>
            <a:r>
              <a:rPr lang="en-US" altLang="zh-CN" sz="1100" dirty="0"/>
              <a:t> producer (stage </a:t>
            </a:r>
            <a:r>
              <a:rPr lang="en-US" altLang="zh-CN" sz="1100" dirty="0" smtClean="0"/>
              <a:t>2</a:t>
            </a:r>
            <a:r>
              <a:rPr lang="zh-CN" altLang="en-US" sz="1100" dirty="0" smtClean="0"/>
              <a:t>，</a:t>
            </a:r>
            <a:r>
              <a:rPr lang="en-US" altLang="zh-CN" sz="1100" dirty="0"/>
              <a:t>REST SS, </a:t>
            </a:r>
            <a:r>
              <a:rPr lang="en-US" altLang="zh-CN" sz="1100" dirty="0" err="1"/>
              <a:t>OpenAPI</a:t>
            </a:r>
            <a:r>
              <a:rPr lang="en-US" altLang="zh-CN" sz="1100" dirty="0"/>
              <a:t> definition</a:t>
            </a:r>
            <a:r>
              <a:rPr lang="en-US" altLang="zh-CN" sz="1100" dirty="0" smtClean="0"/>
              <a:t>)</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 Fix inconsistencies in guidelines for integration with ONAP VES</a:t>
            </a:r>
            <a:endParaRPr lang="zh-CN" altLang="zh-CN" sz="1100" dirty="0"/>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100" b="1" dirty="0"/>
              <a:t>TS 28.532 &amp; </a:t>
            </a:r>
            <a:r>
              <a:rPr lang="en-US" altLang="zh-CN" sz="1100" b="1" dirty="0" smtClean="0"/>
              <a:t>32.158</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28.532 </a:t>
            </a:r>
            <a:r>
              <a:rPr lang="en-US" altLang="zh-CN" sz="1100" dirty="0" smtClean="0"/>
              <a:t>Correct </a:t>
            </a:r>
            <a:r>
              <a:rPr lang="en-US" altLang="zh-CN" sz="1100" dirty="0"/>
              <a:t>small errors in the Fault </a:t>
            </a:r>
            <a:r>
              <a:rPr lang="en-US" altLang="zh-CN" sz="1100" dirty="0" err="1" smtClean="0"/>
              <a:t>MnS</a:t>
            </a:r>
            <a:endParaRPr lang="en-US" altLang="zh-CN" sz="1100" dirty="0" smtClean="0"/>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28.532 </a:t>
            </a:r>
            <a:r>
              <a:rPr lang="en-US" altLang="zh-CN" sz="1100" dirty="0" smtClean="0"/>
              <a:t>Align </a:t>
            </a:r>
            <a:r>
              <a:rPr lang="en-US" altLang="zh-CN" sz="1100" dirty="0" err="1"/>
              <a:t>ProvMnS</a:t>
            </a:r>
            <a:r>
              <a:rPr lang="en-US" altLang="zh-CN" sz="1100" dirty="0"/>
              <a:t> data type names to </a:t>
            </a:r>
            <a:r>
              <a:rPr lang="en-US" altLang="zh-CN" sz="1100" dirty="0" err="1"/>
              <a:t>UpperCamel</a:t>
            </a:r>
            <a:r>
              <a:rPr lang="en-US" altLang="zh-CN" sz="1100" dirty="0"/>
              <a:t> (REST SS, </a:t>
            </a:r>
            <a:r>
              <a:rPr lang="en-US" altLang="zh-CN" sz="1100" dirty="0" err="1"/>
              <a:t>OpenAPI</a:t>
            </a:r>
            <a:r>
              <a:rPr lang="en-US" altLang="zh-CN" sz="1100" dirty="0"/>
              <a:t> definition</a:t>
            </a:r>
            <a:r>
              <a:rPr lang="en-US" altLang="zh-CN" sz="1100" dirty="0" smtClean="0"/>
              <a:t>)</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32.158 Correct REST SS specification template</a:t>
            </a:r>
            <a:endParaRPr lang="zh-CN" altLang="zh-CN" sz="1100" dirty="0"/>
          </a:p>
          <a:p>
            <a:pPr marL="285750" indent="-285750" defTabSz="1219170" eaLnBrk="1" fontAlgn="auto" hangingPunct="1">
              <a:spcBef>
                <a:spcPts val="0"/>
              </a:spcBef>
              <a:spcAft>
                <a:spcPts val="0"/>
              </a:spcAft>
              <a:buFont typeface="Wingdings" panose="05000000000000000000" pitchFamily="2" charset="2"/>
              <a:buChar char="Ø"/>
              <a:defRPr/>
            </a:pPr>
            <a:r>
              <a:rPr lang="zh-CN" altLang="zh-CN" sz="1100" b="1" dirty="0"/>
              <a:t>TS 28.535 &amp; 28.536:</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description of Communication service assurance </a:t>
            </a:r>
            <a:r>
              <a:rPr lang="en-US" altLang="zh-CN" sz="1100" dirty="0" smtClean="0"/>
              <a:t>service</a:t>
            </a:r>
          </a:p>
          <a:p>
            <a:pPr marL="285750" indent="-285750" defTabSz="1219170" eaLnBrk="1" fontAlgn="auto" hangingPunct="1">
              <a:spcBef>
                <a:spcPts val="0"/>
              </a:spcBef>
              <a:spcAft>
                <a:spcPts val="0"/>
              </a:spcAft>
              <a:buFont typeface="Wingdings" panose="05000000000000000000" pitchFamily="2" charset="2"/>
              <a:buChar char="Ø"/>
              <a:defRPr/>
            </a:pPr>
            <a:r>
              <a:rPr lang="zh-CN" altLang="zh-CN" sz="1100" b="1" dirty="0"/>
              <a:t>TS  28.535:</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Add lifecycle management of control </a:t>
            </a:r>
            <a:r>
              <a:rPr lang="en-US" altLang="zh-CN" sz="1100" dirty="0" smtClean="0"/>
              <a:t>loops</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Update open control loops</a:t>
            </a:r>
            <a:endParaRPr lang="zh-CN" altLang="zh-CN" sz="1100" dirty="0"/>
          </a:p>
          <a:p>
            <a:pPr marL="285750" indent="-285750" defTabSz="1219170" eaLnBrk="1" fontAlgn="auto" hangingPunct="1">
              <a:spcBef>
                <a:spcPts val="0"/>
              </a:spcBef>
              <a:spcAft>
                <a:spcPts val="0"/>
              </a:spcAft>
              <a:buFont typeface="Wingdings" panose="05000000000000000000" pitchFamily="2" charset="2"/>
              <a:buChar char="Ø"/>
              <a:defRPr/>
            </a:pPr>
            <a:r>
              <a:rPr lang="zh-CN" altLang="zh-CN" sz="1100" b="1" dirty="0"/>
              <a:t>TS  28.536:</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Implement Assurance Closed Loop model </a:t>
            </a:r>
            <a:r>
              <a:rPr lang="en-US" altLang="zh-CN" sz="1100" dirty="0" smtClean="0"/>
              <a:t>changes (email approval)</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Add Annex on state management</a:t>
            </a:r>
            <a:endParaRPr lang="zh-CN" altLang="zh-CN" sz="1100" dirty="0"/>
          </a:p>
          <a:p>
            <a:pPr marL="285750" indent="-285750" defTabSz="1219170" eaLnBrk="1" fontAlgn="auto" hangingPunct="1">
              <a:spcBef>
                <a:spcPts val="0"/>
              </a:spcBef>
              <a:spcAft>
                <a:spcPts val="0"/>
              </a:spcAft>
              <a:buFont typeface="Wingdings" panose="05000000000000000000" pitchFamily="2" charset="2"/>
              <a:buChar char="Ø"/>
              <a:defRPr/>
            </a:pPr>
            <a:r>
              <a:rPr lang="zh-CN" altLang="zh-CN" sz="1100" b="1" dirty="0"/>
              <a:t>TS 32.</a:t>
            </a:r>
            <a:r>
              <a:rPr lang="zh-CN" altLang="zh-CN" sz="1100" b="1" dirty="0" smtClean="0"/>
              <a:t>103</a:t>
            </a:r>
            <a:r>
              <a:rPr lang="en-US" altLang="zh-CN" sz="1100" b="1" dirty="0" smtClean="0"/>
              <a:t>:</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Correction of reference list and adding references in the document</a:t>
            </a:r>
            <a:endParaRPr lang="zh-CN" altLang="zh-CN" sz="1100" dirty="0"/>
          </a:p>
          <a:p>
            <a:pPr marL="285750" indent="-285750" defTabSz="1219170" eaLnBrk="1" fontAlgn="auto" hangingPunct="1">
              <a:spcBef>
                <a:spcPts val="0"/>
              </a:spcBef>
              <a:spcAft>
                <a:spcPts val="0"/>
              </a:spcAft>
              <a:buFont typeface="Wingdings" panose="05000000000000000000" pitchFamily="2" charset="2"/>
              <a:buChar char="Ø"/>
              <a:defRPr/>
            </a:pPr>
            <a:r>
              <a:rPr lang="en-GB" altLang="zh-CN" sz="1100" b="1" dirty="0" smtClean="0"/>
              <a:t>TS 28.550&amp;28.532:</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smtClean="0"/>
              <a:t>28.550 Update attribute </a:t>
            </a:r>
            <a:r>
              <a:rPr lang="en-US" altLang="zh-CN" sz="1100" dirty="0" err="1" smtClean="0"/>
              <a:t>measType</a:t>
            </a:r>
            <a:r>
              <a:rPr lang="en-US" altLang="zh-CN" sz="1100" dirty="0" smtClean="0"/>
              <a:t> used in Annex C</a:t>
            </a:r>
          </a:p>
          <a:p>
            <a:pPr marL="893763" lvl="1" indent="-285750" defTabSz="1219170" eaLnBrk="1" fontAlgn="auto" hangingPunct="1">
              <a:spcBef>
                <a:spcPts val="0"/>
              </a:spcBef>
              <a:spcAft>
                <a:spcPts val="0"/>
              </a:spcAft>
              <a:buFont typeface="Wingdings" panose="05000000000000000000" pitchFamily="2" charset="2"/>
              <a:buChar char="Ø"/>
              <a:defRPr/>
            </a:pPr>
            <a:r>
              <a:rPr lang="en-US" altLang="zh-CN" sz="1100" dirty="0"/>
              <a:t>28.532 Update generic streaming </a:t>
            </a:r>
            <a:r>
              <a:rPr lang="en-US" altLang="zh-CN" sz="1100" dirty="0" err="1"/>
              <a:t>MnS</a:t>
            </a:r>
            <a:endParaRPr lang="zh-CN" altLang="zh-CN" sz="1100" b="1" dirty="0" smtClean="0"/>
          </a:p>
          <a:p>
            <a:pPr marL="893763" lvl="1" indent="-285750" defTabSz="1219170" eaLnBrk="1" fontAlgn="auto" hangingPunct="1">
              <a:spcBef>
                <a:spcPts val="0"/>
              </a:spcBef>
              <a:spcAft>
                <a:spcPts val="0"/>
              </a:spcAft>
              <a:buFont typeface="Wingdings" panose="05000000000000000000" pitchFamily="2" charset="2"/>
              <a:buChar char="Ø"/>
              <a:defRPr/>
            </a:pPr>
            <a:endParaRPr lang="en-US" altLang="zh-CN" sz="1100" dirty="0"/>
          </a:p>
        </p:txBody>
      </p:sp>
    </p:spTree>
    <p:extLst>
      <p:ext uri="{BB962C8B-B14F-4D97-AF65-F5344CB8AC3E}">
        <p14:creationId xmlns:p14="http://schemas.microsoft.com/office/powerpoint/2010/main" val="19643896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2869158"/>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457572217"/>
              </p:ext>
            </p:extLst>
          </p:nvPr>
        </p:nvGraphicFramePr>
        <p:xfrm>
          <a:off x="205572" y="788492"/>
          <a:ext cx="11681825" cy="2019446"/>
        </p:xfrm>
        <a:graphic>
          <a:graphicData uri="http://schemas.openxmlformats.org/drawingml/2006/table">
            <a:tbl>
              <a:tblPr firstRow="1" bandRow="1">
                <a:tableStyleId>{5C22544A-7EE6-4342-B048-85BDC9FD1C3A}</a:tableStyleId>
              </a:tblPr>
              <a:tblGrid>
                <a:gridCol w="788313"/>
                <a:gridCol w="2216040"/>
                <a:gridCol w="1238250"/>
                <a:gridCol w="2174243"/>
                <a:gridCol w="1007795"/>
                <a:gridCol w="1461649"/>
                <a:gridCol w="771207"/>
                <a:gridCol w="1153299"/>
                <a:gridCol w="871029"/>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92D050"/>
                    </a:solidFill>
                  </a:tcPr>
                </a:tc>
                <a:tc>
                  <a:txBody>
                    <a:bodyPr/>
                    <a:lstStyle/>
                    <a:p>
                      <a:pPr algn="ctr"/>
                      <a:r>
                        <a:rPr lang="sv-SE" sz="1200" dirty="0"/>
                        <a:t>Target date</a:t>
                      </a:r>
                    </a:p>
                  </a:txBody>
                  <a:tcPr anchor="ctr">
                    <a:solidFill>
                      <a:srgbClr val="92D050"/>
                    </a:solidFill>
                  </a:tcPr>
                </a:tc>
                <a:tc>
                  <a:txBody>
                    <a:bodyPr/>
                    <a:lstStyle/>
                    <a:p>
                      <a:pPr algn="ctr"/>
                      <a:r>
                        <a:rPr lang="sv-SE" sz="1200" dirty="0"/>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92D050"/>
                    </a:solidFill>
                  </a:tcPr>
                </a:tc>
              </a:tr>
              <a:tr h="407031">
                <a:tc>
                  <a:txBody>
                    <a:bodyPr/>
                    <a:lstStyle/>
                    <a:p>
                      <a:pPr algn="ctr">
                        <a:spcAft>
                          <a:spcPts val="0"/>
                        </a:spcAft>
                      </a:pPr>
                      <a:r>
                        <a:rPr lang="en-US" altLang="zh-CN" sz="1200" dirty="0" smtClean="0">
                          <a:solidFill>
                            <a:srgbClr val="000000"/>
                          </a:solidFill>
                          <a:effectLst/>
                          <a:latin typeface="Arial" panose="020B0604020202020204" pitchFamily="34" charset="0"/>
                          <a:ea typeface="宋体" panose="02010600030101010101" pitchFamily="2" charset="-122"/>
                        </a:rPr>
                        <a:t>ANL</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900">
                          <a:solidFill>
                            <a:srgbClr val="000000"/>
                          </a:solidFill>
                          <a:effectLst/>
                          <a:latin typeface="Arial" panose="020B0604020202020204" pitchFamily="34" charset="0"/>
                          <a:ea typeface="宋体" panose="02010600030101010101" pitchFamily="2" charset="-122"/>
                        </a:rPr>
                        <a:t>Autonomous network levels</a:t>
                      </a:r>
                      <a:endParaRPr lang="zh-CN" sz="1200">
                        <a:effectLst/>
                        <a:latin typeface="Times New Roman" panose="02020603050405020304" pitchFamily="18"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Arial" panose="020B0604020202020204" pitchFamily="34" charset="0"/>
                          <a:ea typeface="+mn-ea"/>
                          <a:cs typeface="Arial" panose="020B0604020202020204" pitchFamily="34" charset="0"/>
                        </a:rPr>
                        <a:t>0</a:t>
                      </a: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%-&gt;5%-&gt;30%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chemeClr val="dk1"/>
                          </a:solidFill>
                          <a:effectLst/>
                          <a:latin typeface="Arial" panose="020B0604020202020204" pitchFamily="34" charset="0"/>
                          <a:ea typeface="+mn-ea"/>
                          <a:cs typeface="+mn-cs"/>
                        </a:rPr>
                        <a:t>TS 28.100</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smtClean="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smtClean="0">
                          <a:solidFill>
                            <a:schemeClr val="dk1"/>
                          </a:solidFill>
                          <a:effectLst/>
                          <a:latin typeface="Arial" panose="020B0604020202020204" pitchFamily="34" charset="0"/>
                          <a:ea typeface="+mn-ea"/>
                          <a:cs typeface="+mn-cs"/>
                        </a:rPr>
                        <a:t>SP-200464</a:t>
                      </a:r>
                      <a:endParaRPr lang="en-US" sz="1050" kern="1200">
                        <a:solidFill>
                          <a:schemeClr val="dk1"/>
                        </a:solidFill>
                        <a:effectLst/>
                        <a:latin typeface="Arial" panose="020B0604020202020204" pitchFamily="34" charset="0"/>
                        <a:ea typeface="+mn-ea"/>
                        <a:cs typeface="+mn-cs"/>
                      </a:endParaRP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SA#92</a:t>
                      </a:r>
                      <a:r>
                        <a:rPr lang="en-GB" altLang="zh-CN" sz="1050" b="0" kern="1200" baseline="0" dirty="0" smtClean="0">
                          <a:solidFill>
                            <a:schemeClr val="tx1"/>
                          </a:solidFill>
                          <a:effectLst/>
                          <a:latin typeface="Arial" panose="020B0604020202020204" pitchFamily="34" charset="0"/>
                          <a:ea typeface="+mn-ea"/>
                          <a:cs typeface="Arial" panose="020B0604020202020204" pitchFamily="34" charset="0"/>
                        </a:rPr>
                        <a:t> </a:t>
                      </a: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(Jun. 2021)</a:t>
                      </a:r>
                      <a:endParaRPr lang="sv-SE" altLang="zh-CN" sz="105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smtClean="0">
                          <a:solidFill>
                            <a:schemeClr val="tx1"/>
                          </a:solidFill>
                          <a:effectLst/>
                          <a:latin typeface="Arial" panose="020B0604020202020204" pitchFamily="34" charset="0"/>
                          <a:ea typeface="+mn-ea"/>
                          <a:cs typeface="Arial" panose="020B0604020202020204" pitchFamily="34" charset="0"/>
                        </a:rPr>
                        <a:t>CMCC</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smtClean="0">
                          <a:solidFill>
                            <a:schemeClr val="tx1"/>
                          </a:solidFill>
                          <a:effectLst/>
                          <a:latin typeface="Arial" panose="020B0604020202020204" pitchFamily="34" charset="0"/>
                          <a:ea typeface="+mn-ea"/>
                          <a:cs typeface="Arial" panose="020B0604020202020204" pitchFamily="34" charset="0"/>
                        </a:rPr>
                        <a:t>SA2/RAN3/ZSM</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smtClean="0">
                          <a:solidFill>
                            <a:schemeClr val="tx1"/>
                          </a:solidFill>
                          <a:effectLst/>
                          <a:latin typeface="Arial" panose="020B0604020202020204" pitchFamily="34" charset="0"/>
                          <a:ea typeface="+mn-ea"/>
                          <a:cs typeface="Arial" panose="020B0604020202020204" pitchFamily="34" charset="0"/>
                        </a:rPr>
                        <a:t>Autonomous network</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r>
              <a:tr h="515135">
                <a:tc>
                  <a:txBody>
                    <a:bodyPr/>
                    <a:lstStyle/>
                    <a:p>
                      <a:pPr algn="ctr">
                        <a:spcAft>
                          <a:spcPts val="0"/>
                        </a:spcAft>
                      </a:pPr>
                      <a:r>
                        <a:rPr lang="en-GB" sz="1200" dirty="0" smtClean="0">
                          <a:solidFill>
                            <a:srgbClr val="000000"/>
                          </a:solidFill>
                          <a:effectLst/>
                          <a:latin typeface="Arial" panose="020B0604020202020204" pitchFamily="34" charset="0"/>
                          <a:ea typeface="宋体" panose="02010600030101010101" pitchFamily="2" charset="-122"/>
                        </a:rPr>
                        <a:t>IDMS_MN</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900">
                          <a:solidFill>
                            <a:srgbClr val="000000"/>
                          </a:solidFill>
                          <a:effectLst/>
                          <a:latin typeface="Arial" panose="020B0604020202020204" pitchFamily="34" charset="0"/>
                          <a:ea typeface="宋体" panose="02010600030101010101" pitchFamily="2" charset="-122"/>
                        </a:rPr>
                        <a:t>Intent driven management service for mobile networks</a:t>
                      </a:r>
                      <a:endParaRPr lang="zh-CN" sz="1200">
                        <a:effectLst/>
                        <a:latin typeface="Times New Roman" panose="02020603050405020304" pitchFamily="18"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Arial" panose="020B0604020202020204" pitchFamily="34" charset="0"/>
                          <a:ea typeface="+mn-ea"/>
                          <a:cs typeface="Arial" panose="020B0604020202020204" pitchFamily="34" charset="0"/>
                        </a:rPr>
                        <a:t>0</a:t>
                      </a: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%-&gt;55%-&gt;65%</a:t>
                      </a:r>
                      <a:endParaRPr lang="sv-SE" altLang="zh-CN" sz="1050" b="0" kern="1200" dirty="0" smtClean="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mn-ea"/>
                          <a:cs typeface="+mn-cs"/>
                        </a:rPr>
                        <a:t>TR28.812/TS 28.312</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mn-ea"/>
                          <a:cs typeface="+mn-cs"/>
                        </a:rPr>
                        <a:t>SP-180899</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SA#93</a:t>
                      </a:r>
                      <a:r>
                        <a:rPr lang="en-GB" altLang="zh-CN" sz="1050" b="0" kern="1200" baseline="0" dirty="0" smtClean="0">
                          <a:solidFill>
                            <a:schemeClr val="tx1"/>
                          </a:solidFill>
                          <a:effectLst/>
                          <a:latin typeface="Arial" panose="020B0604020202020204" pitchFamily="34" charset="0"/>
                          <a:ea typeface="+mn-ea"/>
                          <a:cs typeface="Arial" panose="020B0604020202020204" pitchFamily="34" charset="0"/>
                        </a:rPr>
                        <a:t> </a:t>
                      </a: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(Sep. 2021)</a:t>
                      </a:r>
                      <a:endParaRPr lang="sv-SE" altLang="zh-CN" sz="105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mn-ea"/>
                          <a:cs typeface="+mn-cs"/>
                        </a:rPr>
                        <a:t>Huawei</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smtClean="0">
                          <a:solidFill>
                            <a:schemeClr val="tx1"/>
                          </a:solidFill>
                          <a:effectLst/>
                          <a:latin typeface="Arial" panose="020B0604020202020204" pitchFamily="34" charset="0"/>
                          <a:ea typeface="+mn-ea"/>
                          <a:cs typeface="Arial" panose="020B0604020202020204" pitchFamily="34" charset="0"/>
                        </a:rPr>
                        <a:t>SA2/RAN3/ZSM</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mn-ea"/>
                          <a:cs typeface="+mn-cs"/>
                        </a:rPr>
                        <a:t>Intent</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r h="251976">
                <a:tc>
                  <a:txBody>
                    <a:bodyPr/>
                    <a:lstStyle/>
                    <a:p>
                      <a:pPr algn="ctr">
                        <a:spcAft>
                          <a:spcPts val="0"/>
                        </a:spcAft>
                      </a:pPr>
                      <a:r>
                        <a:rPr lang="en-GB" sz="1200" dirty="0" smtClean="0">
                          <a:solidFill>
                            <a:srgbClr val="000000"/>
                          </a:solidFill>
                          <a:effectLst/>
                          <a:latin typeface="Arial" panose="020B0604020202020204" pitchFamily="34" charset="0"/>
                          <a:ea typeface="宋体" panose="02010600030101010101" pitchFamily="2" charset="-122"/>
                        </a:rPr>
                        <a:t>NPM</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900">
                          <a:solidFill>
                            <a:srgbClr val="000000"/>
                          </a:solidFill>
                          <a:effectLst/>
                          <a:latin typeface="Arial" panose="020B0604020202020204" pitchFamily="34" charset="0"/>
                          <a:ea typeface="宋体" panose="02010600030101010101" pitchFamily="2" charset="-122"/>
                        </a:rPr>
                        <a:t>Network policy management for 5G mobile networks based on NFV scenarios</a:t>
                      </a:r>
                      <a:endParaRPr lang="zh-CN" sz="1200">
                        <a:effectLst/>
                        <a:latin typeface="Times New Roman" panose="02020603050405020304" pitchFamily="18"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altLang="zh-CN" sz="1050" b="0" kern="1200" dirty="0" smtClean="0">
                          <a:solidFill>
                            <a:schemeClr val="tx1"/>
                          </a:solidFill>
                          <a:effectLst/>
                          <a:latin typeface="Arial" panose="020B0604020202020204" pitchFamily="34" charset="0"/>
                          <a:ea typeface="+mn-ea"/>
                          <a:cs typeface="Arial" panose="020B0604020202020204" pitchFamily="34" charset="0"/>
                        </a:rPr>
                        <a:t>0</a:t>
                      </a: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%-&gt;55%-&gt;60%</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Arial" panose="020B0604020202020204" pitchFamily="34" charset="0"/>
                          <a:ea typeface="SimSun" panose="02010600030101010101" pitchFamily="2" charset="-122"/>
                          <a:cs typeface="+mn-cs"/>
                        </a:rPr>
                        <a:t>TS 28.555/28.556</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SimSun" panose="02010600030101010101" pitchFamily="2" charset="-122"/>
                          <a:cs typeface="+mn-cs"/>
                        </a:rPr>
                        <a:t>SP-191211</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SA#92</a:t>
                      </a:r>
                      <a:r>
                        <a:rPr lang="en-GB" altLang="zh-CN" sz="1050" b="0" kern="1200" baseline="0" dirty="0" smtClean="0">
                          <a:solidFill>
                            <a:schemeClr val="tx1"/>
                          </a:solidFill>
                          <a:effectLst/>
                          <a:latin typeface="Arial" panose="020B0604020202020204" pitchFamily="34" charset="0"/>
                          <a:ea typeface="+mn-ea"/>
                          <a:cs typeface="Arial" panose="020B0604020202020204" pitchFamily="34" charset="0"/>
                        </a:rPr>
                        <a:t> </a:t>
                      </a: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(Jun. 2021)</a:t>
                      </a:r>
                      <a:endParaRPr lang="sv-SE" sz="105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SimSun" panose="02010600030101010101" pitchFamily="2" charset="-122"/>
                          <a:cs typeface="+mn-cs"/>
                        </a:rPr>
                        <a:t>CMCC</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smtClean="0">
                          <a:solidFill>
                            <a:schemeClr val="tx1"/>
                          </a:solidFill>
                          <a:effectLst/>
                          <a:latin typeface="Arial" panose="020B0604020202020204" pitchFamily="34" charset="0"/>
                          <a:ea typeface="+mn-ea"/>
                          <a:cs typeface="Arial" panose="020B0604020202020204" pitchFamily="34" charset="0"/>
                        </a:rPr>
                        <a:t>SA2/RAN2/RAN3</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Arial" panose="020B0604020202020204" pitchFamily="34" charset="0"/>
                          <a:ea typeface="SimSun" panose="02010600030101010101" pitchFamily="2" charset="-122"/>
                          <a:cs typeface="+mn-cs"/>
                        </a:rPr>
                        <a:t>Policy</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r>
              <a:tr h="251976">
                <a:tc>
                  <a:txBody>
                    <a:bodyPr/>
                    <a:lstStyle/>
                    <a:p>
                      <a:pPr marL="0" algn="ctr" defTabSz="1219170" rtl="0" eaLnBrk="1" latinLnBrk="0" hangingPunct="1">
                        <a:spcAft>
                          <a:spcPts val="0"/>
                        </a:spcAft>
                      </a:pPr>
                      <a:r>
                        <a:rPr lang="en-US" altLang="zh-CN" sz="1200" kern="1200" dirty="0" err="1" smtClean="0">
                          <a:solidFill>
                            <a:srgbClr val="000000"/>
                          </a:solidFill>
                          <a:effectLst/>
                          <a:latin typeface="Arial" panose="020B0604020202020204" pitchFamily="34" charset="0"/>
                          <a:ea typeface="宋体" panose="02010600030101010101" pitchFamily="2" charset="-122"/>
                          <a:cs typeface="+mn-cs"/>
                        </a:rPr>
                        <a:t>eCOSLA</a:t>
                      </a:r>
                      <a:endParaRPr lang="en-US" altLang="zh-CN" sz="1200"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9525">
                    <a:solidFill>
                      <a:schemeClr val="tx2">
                        <a:lumMod val="20000"/>
                        <a:lumOff val="80000"/>
                      </a:schemeClr>
                    </a:solidFill>
                  </a:tcPr>
                </a:tc>
                <a:tc>
                  <a:txBody>
                    <a:bodyPr/>
                    <a:lstStyle/>
                    <a:p>
                      <a:pPr algn="l">
                        <a:spcAft>
                          <a:spcPts val="0"/>
                        </a:spcAft>
                      </a:pPr>
                      <a:r>
                        <a:rPr lang="en-GB" sz="900" dirty="0">
                          <a:solidFill>
                            <a:srgbClr val="000000"/>
                          </a:solidFill>
                          <a:effectLst/>
                          <a:latin typeface="Arial" panose="020B0604020202020204" pitchFamily="34" charset="0"/>
                          <a:ea typeface="宋体" panose="02010600030101010101" pitchFamily="2" charset="-122"/>
                        </a:rPr>
                        <a:t>Enhanced Closed loop SLS Assurance</a:t>
                      </a:r>
                      <a:endParaRPr lang="zh-CN" sz="1200" dirty="0">
                        <a:effectLst/>
                        <a:latin typeface="Times New Roman" panose="02020603050405020304" pitchFamily="18"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Arial" panose="020B0604020202020204" pitchFamily="34" charset="0"/>
                          <a:ea typeface="+mn-ea"/>
                          <a:cs typeface="Arial" panose="020B0604020202020204" pitchFamily="34" charset="0"/>
                        </a:rPr>
                        <a:t>0</a:t>
                      </a: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%-&gt;5%-&gt;10%</a:t>
                      </a:r>
                      <a:endParaRPr lang="sv-SE" sz="1050" b="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smtClean="0">
                          <a:solidFill>
                            <a:schemeClr val="dk1"/>
                          </a:solidFill>
                          <a:effectLst/>
                          <a:latin typeface="Arial" panose="020B0604020202020204" pitchFamily="34" charset="0"/>
                          <a:ea typeface="+mn-ea"/>
                          <a:cs typeface="+mn-cs"/>
                        </a:rPr>
                        <a:t>TS28.535/28.536/28.533/28.541/28.546/28.552/28.553</a:t>
                      </a:r>
                      <a:endParaRPr lang="sv-SE" sz="1050" b="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smtClean="0">
                          <a:solidFill>
                            <a:schemeClr val="dk1"/>
                          </a:solidFill>
                          <a:effectLst/>
                          <a:latin typeface="Arial" panose="020B0604020202020204" pitchFamily="34" charset="0"/>
                          <a:ea typeface="+mn-ea"/>
                          <a:cs typeface="+mn-cs"/>
                        </a:rPr>
                        <a:t>SP-200196</a:t>
                      </a:r>
                      <a:endParaRPr lang="sv-SE" sz="1050" b="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Arial" panose="020B0604020202020204" pitchFamily="34" charset="0"/>
                          <a:ea typeface="+mn-ea"/>
                          <a:cs typeface="Arial" panose="020B0604020202020204" pitchFamily="34" charset="0"/>
                        </a:rPr>
                        <a:t>SA#90 (Dec. 2020)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rgbClr val="0000FF"/>
                          </a:solidFill>
                          <a:effectLst/>
                          <a:latin typeface="Arial" panose="020B0604020202020204" pitchFamily="34" charset="0"/>
                          <a:ea typeface="+mn-ea"/>
                          <a:cs typeface="Arial" panose="020B0604020202020204" pitchFamily="34" charset="0"/>
                        </a:rPr>
                        <a:t>-&gt;SA#93 (Sep. 2021)</a:t>
                      </a:r>
                      <a:endParaRPr lang="sv-SE" altLang="zh-CN" sz="1050" kern="1200" dirty="0">
                        <a:solidFill>
                          <a:srgbClr val="0000FF"/>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dirty="0" smtClean="0">
                          <a:solidFill>
                            <a:schemeClr val="dk1"/>
                          </a:solidFill>
                          <a:effectLst/>
                          <a:latin typeface="Arial" panose="020B0604020202020204" pitchFamily="34" charset="0"/>
                          <a:ea typeface="+mn-ea"/>
                          <a:cs typeface="+mn-cs"/>
                        </a:rPr>
                        <a:t>Ericsson</a:t>
                      </a:r>
                      <a:endParaRPr lang="sv-SE" sz="1050" b="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Arial" panose="020B0604020202020204" pitchFamily="34" charset="0"/>
                          <a:ea typeface="+mn-ea"/>
                          <a:cs typeface="Arial" panose="020B0604020202020204" pitchFamily="34" charset="0"/>
                        </a:rPr>
                        <a:t>ZSM/SA2/RAN3</a:t>
                      </a:r>
                      <a:endParaRPr lang="sv-SE" sz="1050" b="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050" b="0" kern="1200" dirty="0" smtClean="0">
                          <a:solidFill>
                            <a:schemeClr val="dk1"/>
                          </a:solidFill>
                          <a:effectLst/>
                          <a:latin typeface="Arial" panose="020B0604020202020204" pitchFamily="34" charset="0"/>
                          <a:ea typeface="+mn-ea"/>
                          <a:cs typeface="+mn-cs"/>
                        </a:rPr>
                        <a:t>Close loop interaction</a:t>
                      </a:r>
                      <a:endParaRPr lang="sv-SE" sz="1050" b="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bl>
          </a:graphicData>
        </a:graphic>
      </p:graphicFrame>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Rel-17 WI ANL/</a:t>
            </a:r>
            <a:r>
              <a:rPr lang="en-GB" altLang="zh-CN" sz="3200" dirty="0"/>
              <a:t>IDMS_MN</a:t>
            </a:r>
            <a:r>
              <a:rPr lang="en-US" altLang="zh-CN" sz="3200" kern="0" dirty="0" smtClean="0"/>
              <a:t>/</a:t>
            </a:r>
            <a:r>
              <a:rPr lang="en-GB" altLang="zh-CN" sz="3200" dirty="0" smtClean="0"/>
              <a:t>NPM</a:t>
            </a:r>
            <a:r>
              <a:rPr lang="en-US" altLang="zh-CN" sz="3200" dirty="0" smtClean="0"/>
              <a:t>/</a:t>
            </a:r>
            <a:r>
              <a:rPr lang="en-US" altLang="zh-CN" sz="3200" dirty="0" err="1" smtClean="0"/>
              <a:t>eCOSLA</a:t>
            </a:r>
            <a:endParaRPr lang="sv-SE" sz="3200" kern="0" dirty="0"/>
          </a:p>
        </p:txBody>
      </p:sp>
      <p:sp>
        <p:nvSpPr>
          <p:cNvPr id="7" name="矩形 6"/>
          <p:cNvSpPr/>
          <p:nvPr/>
        </p:nvSpPr>
        <p:spPr>
          <a:xfrm>
            <a:off x="6274192" y="3161546"/>
            <a:ext cx="5519420" cy="3046988"/>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200" b="1" dirty="0" smtClean="0">
                <a:solidFill>
                  <a:prstClr val="black"/>
                </a:solidFill>
                <a:latin typeface="Calibri" pitchFamily="34" charset="0"/>
                <a:cs typeface="Arial" charset="0"/>
              </a:rPr>
              <a:t>NPM: </a:t>
            </a:r>
            <a:r>
              <a:rPr lang="en-US" altLang="zh-CN" sz="1200" dirty="0" smtClean="0">
                <a:solidFill>
                  <a:prstClr val="black"/>
                </a:solidFill>
                <a:latin typeface="Calibri" pitchFamily="34" charset="0"/>
                <a:cs typeface="Arial" charset="0"/>
              </a:rPr>
              <a:t>The following topics are discussed and agreed in the meeting.</a:t>
            </a:r>
            <a:endParaRPr lang="en-GB" altLang="zh-CN" sz="1200" dirty="0" smtClean="0">
              <a:solidFill>
                <a:prstClr val="black"/>
              </a:solidFill>
              <a:latin typeface="Calibri" pitchFamily="34" charset="0"/>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28.555 add </a:t>
            </a:r>
            <a:r>
              <a:rPr lang="en-US" altLang="zh-CN" sz="1200" dirty="0">
                <a:solidFill>
                  <a:prstClr val="black"/>
                </a:solidFill>
                <a:latin typeface="Calibri" pitchFamily="34" charset="0"/>
                <a:cs typeface="Arial" charset="0"/>
              </a:rPr>
              <a:t>specification level use </a:t>
            </a:r>
            <a:r>
              <a:rPr lang="en-US" altLang="zh-CN" sz="1200" dirty="0" smtClean="0">
                <a:solidFill>
                  <a:prstClr val="black"/>
                </a:solidFill>
                <a:latin typeface="Calibri" pitchFamily="34" charset="0"/>
                <a:cs typeface="Arial" charset="0"/>
              </a:rPr>
              <a:t>cases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28.556 Add skeleton and </a:t>
            </a:r>
            <a:r>
              <a:rPr lang="en-US" altLang="zh-CN" sz="1200" dirty="0" smtClean="0">
                <a:solidFill>
                  <a:prstClr val="black"/>
                </a:solidFill>
                <a:latin typeface="Calibri" pitchFamily="34" charset="0"/>
                <a:cs typeface="Arial" charset="0"/>
              </a:rPr>
              <a:t>scope</a:t>
            </a:r>
            <a:endParaRPr lang="en-US" altLang="zh-CN" sz="1200" dirty="0"/>
          </a:p>
          <a:p>
            <a:r>
              <a:rPr lang="en-US" altLang="zh-CN" sz="1200" b="1" dirty="0" err="1" smtClean="0">
                <a:solidFill>
                  <a:prstClr val="black"/>
                </a:solidFill>
                <a:latin typeface="Calibri" pitchFamily="34" charset="0"/>
                <a:cs typeface="Arial" charset="0"/>
              </a:rPr>
              <a:t>eCOSLA</a:t>
            </a:r>
            <a:r>
              <a:rPr lang="en-US" altLang="zh-CN" sz="1200" b="1" dirty="0" smtClean="0">
                <a:solidFill>
                  <a:prstClr val="black"/>
                </a:solidFill>
                <a:latin typeface="Calibri" pitchFamily="34" charset="0"/>
                <a:cs typeface="Arial" charset="0"/>
              </a:rPr>
              <a:t>:</a:t>
            </a:r>
            <a:r>
              <a:rPr lang="en-US" altLang="zh-CN" sz="1200" dirty="0">
                <a:solidFill>
                  <a:prstClr val="black"/>
                </a:solidFill>
                <a:latin typeface="Calibri" pitchFamily="34" charset="0"/>
                <a:cs typeface="Arial" charset="0"/>
              </a:rPr>
              <a:t> The following </a:t>
            </a:r>
            <a:r>
              <a:rPr lang="en-US" altLang="zh-CN" sz="1200" dirty="0" smtClean="0">
                <a:solidFill>
                  <a:prstClr val="black"/>
                </a:solidFill>
                <a:latin typeface="Calibri" pitchFamily="34" charset="0"/>
                <a:cs typeface="Arial" charset="0"/>
              </a:rPr>
              <a:t>CR topics </a:t>
            </a:r>
            <a:r>
              <a:rPr lang="en-US" altLang="zh-CN" sz="1200" dirty="0">
                <a:solidFill>
                  <a:prstClr val="black"/>
                </a:solidFill>
                <a:latin typeface="Calibri" pitchFamily="34" charset="0"/>
                <a:cs typeface="Arial" charset="0"/>
              </a:rPr>
              <a:t>are </a:t>
            </a:r>
            <a:r>
              <a:rPr lang="en-US" altLang="zh-CN" sz="1200" dirty="0" smtClean="0">
                <a:solidFill>
                  <a:prstClr val="black"/>
                </a:solidFill>
                <a:latin typeface="Calibri" pitchFamily="34" charset="0"/>
                <a:cs typeface="Arial" charset="0"/>
              </a:rPr>
              <a:t>discussed and agreed.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Add </a:t>
            </a:r>
            <a:r>
              <a:rPr lang="en-US" altLang="zh-CN" sz="1200" dirty="0">
                <a:solidFill>
                  <a:prstClr val="black"/>
                </a:solidFill>
                <a:latin typeface="Calibri" pitchFamily="34" charset="0"/>
                <a:cs typeface="Arial" charset="0"/>
              </a:rPr>
              <a:t>concept of closed control loop governing and </a:t>
            </a:r>
            <a:r>
              <a:rPr lang="en-US" altLang="zh-CN" sz="1200" dirty="0" smtClean="0">
                <a:solidFill>
                  <a:prstClr val="black"/>
                </a:solidFill>
                <a:latin typeface="Calibri" pitchFamily="34" charset="0"/>
                <a:cs typeface="Arial" charset="0"/>
              </a:rPr>
              <a:t>monitoring</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Add use case of network resource usage and performance prediction assisted SLS communication service </a:t>
            </a:r>
            <a:r>
              <a:rPr lang="en-US" altLang="zh-CN" sz="1200" dirty="0" smtClean="0">
                <a:solidFill>
                  <a:prstClr val="black"/>
                </a:solidFill>
                <a:latin typeface="Calibri" pitchFamily="34" charset="0"/>
                <a:cs typeface="Arial" charset="0"/>
              </a:rPr>
              <a:t>Assurance</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Add use case for limiting actions of an assurance </a:t>
            </a:r>
            <a:r>
              <a:rPr lang="en-US" altLang="zh-CN" sz="1200" dirty="0" smtClean="0">
                <a:solidFill>
                  <a:prstClr val="black"/>
                </a:solidFill>
                <a:latin typeface="Calibri" pitchFamily="34" charset="0"/>
                <a:cs typeface="Arial" charset="0"/>
              </a:rPr>
              <a:t>loop</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Add use case of network resource usage and performance prediction assisted SLS communication service </a:t>
            </a:r>
            <a:r>
              <a:rPr lang="en-US" altLang="zh-CN" sz="1200" dirty="0" smtClean="0">
                <a:solidFill>
                  <a:prstClr val="black"/>
                </a:solidFill>
                <a:latin typeface="Calibri" pitchFamily="34" charset="0"/>
                <a:cs typeface="Arial" charset="0"/>
              </a:rPr>
              <a:t>Assurance</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Add use case for limiting actions of an assurance </a:t>
            </a:r>
            <a:r>
              <a:rPr lang="en-US" altLang="zh-CN" sz="1200" dirty="0" smtClean="0">
                <a:solidFill>
                  <a:prstClr val="black"/>
                </a:solidFill>
                <a:latin typeface="Calibri" pitchFamily="34" charset="0"/>
                <a:cs typeface="Arial" charset="0"/>
              </a:rPr>
              <a:t>loop</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Add use case for triggering assurance loop state change</a:t>
            </a:r>
          </a:p>
          <a:p>
            <a:pPr marL="171450" indent="-171450" defTabSz="1219170" eaLnBrk="1" fontAlgn="auto" hangingPunct="1">
              <a:spcBef>
                <a:spcPts val="0"/>
              </a:spcBef>
              <a:spcAft>
                <a:spcPts val="0"/>
              </a:spcAft>
              <a:buFont typeface="Wingdings" panose="05000000000000000000" pitchFamily="2" charset="2"/>
              <a:buChar char="Ø"/>
              <a:defRPr/>
            </a:pPr>
            <a:endParaRPr lang="en-US" altLang="zh-CN" sz="1200"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200" dirty="0">
                <a:solidFill>
                  <a:prstClr val="black"/>
                </a:solidFill>
                <a:latin typeface="Calibri" pitchFamily="34" charset="0"/>
                <a:cs typeface="Arial" charset="0"/>
              </a:rPr>
              <a:t>The following </a:t>
            </a:r>
            <a:r>
              <a:rPr lang="en-US" altLang="zh-CN" sz="1200" dirty="0" smtClean="0">
                <a:solidFill>
                  <a:prstClr val="black"/>
                </a:solidFill>
                <a:latin typeface="Calibri" pitchFamily="34" charset="0"/>
                <a:cs typeface="Arial" charset="0"/>
              </a:rPr>
              <a:t>topics </a:t>
            </a:r>
            <a:r>
              <a:rPr lang="en-US" altLang="zh-CN" sz="1200" dirty="0">
                <a:solidFill>
                  <a:prstClr val="black"/>
                </a:solidFill>
                <a:latin typeface="Calibri" pitchFamily="34" charset="0"/>
                <a:cs typeface="Arial" charset="0"/>
              </a:rPr>
              <a:t>are </a:t>
            </a:r>
            <a:r>
              <a:rPr lang="en-US" altLang="zh-CN" sz="1200" dirty="0" smtClean="0">
                <a:solidFill>
                  <a:prstClr val="black"/>
                </a:solidFill>
                <a:latin typeface="Calibri" pitchFamily="34" charset="0"/>
                <a:cs typeface="Arial" charset="0"/>
              </a:rPr>
              <a:t>agreed as input to </a:t>
            </a:r>
            <a:r>
              <a:rPr lang="en-US" altLang="zh-CN" sz="1200" dirty="0" err="1" smtClean="0">
                <a:solidFill>
                  <a:prstClr val="black"/>
                </a:solidFill>
                <a:latin typeface="Calibri" pitchFamily="34" charset="0"/>
                <a:cs typeface="Arial" charset="0"/>
              </a:rPr>
              <a:t>draftCR</a:t>
            </a:r>
            <a:r>
              <a:rPr lang="en-US" altLang="zh-CN" sz="1200" dirty="0" smtClean="0">
                <a:solidFill>
                  <a:prstClr val="black"/>
                </a:solidFill>
                <a:latin typeface="Calibri" pitchFamily="34" charset="0"/>
                <a:cs typeface="Arial" charset="0"/>
              </a:rPr>
              <a: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28.535 Coordination between control </a:t>
            </a:r>
            <a:r>
              <a:rPr lang="en-US" altLang="zh-CN" sz="1200" dirty="0" smtClean="0">
                <a:solidFill>
                  <a:prstClr val="black"/>
                </a:solidFill>
                <a:latin typeface="Calibri" pitchFamily="34" charset="0"/>
                <a:cs typeface="Arial" charset="0"/>
              </a:rPr>
              <a:t>loops (6326 email approval)</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Add </a:t>
            </a:r>
            <a:r>
              <a:rPr lang="en-US" altLang="zh-CN" sz="1200" dirty="0">
                <a:solidFill>
                  <a:prstClr val="black"/>
                </a:solidFill>
                <a:latin typeface="Calibri" pitchFamily="34" charset="0"/>
                <a:cs typeface="Arial" charset="0"/>
              </a:rPr>
              <a:t>use case and </a:t>
            </a:r>
            <a:r>
              <a:rPr lang="en-US" altLang="zh-CN" sz="1200" dirty="0" err="1">
                <a:solidFill>
                  <a:prstClr val="black"/>
                </a:solidFill>
                <a:latin typeface="Calibri" pitchFamily="34" charset="0"/>
                <a:cs typeface="Arial" charset="0"/>
              </a:rPr>
              <a:t>req</a:t>
            </a:r>
            <a:r>
              <a:rPr lang="en-US" altLang="zh-CN" sz="1200" dirty="0">
                <a:solidFill>
                  <a:prstClr val="black"/>
                </a:solidFill>
                <a:latin typeface="Calibri" pitchFamily="34" charset="0"/>
                <a:cs typeface="Arial" charset="0"/>
              </a:rPr>
              <a:t> for CL execution </a:t>
            </a:r>
            <a:r>
              <a:rPr lang="en-US" altLang="zh-CN" sz="1200" dirty="0" smtClean="0">
                <a:solidFill>
                  <a:prstClr val="black"/>
                </a:solidFill>
                <a:latin typeface="Calibri" pitchFamily="34" charset="0"/>
                <a:cs typeface="Arial" charset="0"/>
              </a:rPr>
              <a:t>supervision(6366 email approval)</a:t>
            </a:r>
            <a:endParaRPr lang="en-US" altLang="zh-CN" sz="1200" dirty="0">
              <a:solidFill>
                <a:prstClr val="black"/>
              </a:solidFill>
              <a:latin typeface="Calibri" pitchFamily="34" charset="0"/>
              <a:cs typeface="Arial" charset="0"/>
            </a:endParaRPr>
          </a:p>
        </p:txBody>
      </p:sp>
      <p:sp>
        <p:nvSpPr>
          <p:cNvPr id="8" name="矩形 7"/>
          <p:cNvSpPr/>
          <p:nvPr/>
        </p:nvSpPr>
        <p:spPr>
          <a:xfrm>
            <a:off x="205572" y="3149311"/>
            <a:ext cx="5707548" cy="3077766"/>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smtClean="0">
                <a:solidFill>
                  <a:prstClr val="black"/>
                </a:solidFill>
                <a:latin typeface="Calibri" pitchFamily="34" charset="0"/>
                <a:cs typeface="Arial" charset="0"/>
              </a:rPr>
              <a:t>ANL: </a:t>
            </a:r>
            <a:r>
              <a:rPr lang="en-US" altLang="zh-CN" sz="1200" dirty="0">
                <a:solidFill>
                  <a:prstClr val="black"/>
                </a:solidFill>
                <a:latin typeface="Calibri" pitchFamily="34" charset="0"/>
                <a:cs typeface="Arial" charset="0"/>
              </a:rPr>
              <a:t>The following topics for normative phase are discussed and agreed in the meeting.</a:t>
            </a:r>
            <a:endParaRPr lang="en-GB" altLang="zh-CN" sz="12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Add concept of autonomous network and autonomous network </a:t>
            </a:r>
            <a:r>
              <a:rPr lang="en-US" altLang="zh-CN" sz="1200" dirty="0" smtClean="0">
                <a:solidFill>
                  <a:prstClr val="black"/>
                </a:solidFill>
                <a:latin typeface="Calibri" pitchFamily="34" charset="0"/>
                <a:cs typeface="Arial" charset="0"/>
              </a:rPr>
              <a:t>level</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Add use case and requirements for coverage </a:t>
            </a:r>
            <a:r>
              <a:rPr lang="en-US" altLang="zh-CN" sz="1200" dirty="0" smtClean="0">
                <a:solidFill>
                  <a:prstClr val="black"/>
                </a:solidFill>
                <a:latin typeface="Calibri" pitchFamily="34" charset="0"/>
                <a:cs typeface="Arial" charset="0"/>
              </a:rPr>
              <a:t>optimization</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Add Introduction</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 Add definition for network and service management scenario </a:t>
            </a:r>
            <a:r>
              <a:rPr lang="en-US" altLang="zh-CN" sz="1200" dirty="0" smtClean="0">
                <a:solidFill>
                  <a:prstClr val="black"/>
                </a:solidFill>
                <a:latin typeface="Calibri" pitchFamily="34" charset="0"/>
                <a:cs typeface="Arial" charset="0"/>
              </a:rPr>
              <a:t>types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Add dimensions for evaluating autonomous network </a:t>
            </a:r>
            <a:r>
              <a:rPr lang="en-US" altLang="zh-CN" sz="1200" dirty="0" smtClean="0">
                <a:solidFill>
                  <a:prstClr val="black"/>
                </a:solidFill>
                <a:latin typeface="Calibri" pitchFamily="34" charset="0"/>
                <a:cs typeface="Arial" charset="0"/>
              </a:rPr>
              <a:t>levels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Add framework approach for evaluating autonomous network </a:t>
            </a:r>
            <a:r>
              <a:rPr lang="en-US" altLang="zh-CN" sz="1200" dirty="0" smtClean="0">
                <a:solidFill>
                  <a:prstClr val="black"/>
                </a:solidFill>
                <a:latin typeface="Calibri" pitchFamily="34" charset="0"/>
                <a:cs typeface="Arial" charset="0"/>
              </a:rPr>
              <a:t>levels</a:t>
            </a:r>
          </a:p>
          <a:p>
            <a:pPr marL="171450" indent="-171450" defTabSz="1219170" eaLnBrk="1" fontAlgn="auto" hangingPunct="1">
              <a:spcBef>
                <a:spcPts val="0"/>
              </a:spcBef>
              <a:spcAft>
                <a:spcPts val="0"/>
              </a:spcAft>
              <a:buFont typeface="Wingdings" panose="05000000000000000000" pitchFamily="2" charset="2"/>
              <a:buChar char="Ø"/>
              <a:defRPr/>
            </a:pPr>
            <a:r>
              <a:rPr lang="nn-NO" altLang="zh-CN" sz="1200" dirty="0">
                <a:solidFill>
                  <a:prstClr val="black"/>
                </a:solidFill>
                <a:latin typeface="Calibri" pitchFamily="34" charset="0"/>
                <a:cs typeface="Arial" charset="0"/>
              </a:rPr>
              <a:t>Update skeleton for clause 5</a:t>
            </a:r>
            <a:endParaRPr lang="en-US" altLang="zh-CN" sz="1200" dirty="0">
              <a:solidFill>
                <a:prstClr val="black"/>
              </a:solidFill>
              <a:latin typeface="Calibri" pitchFamily="34" charset="0"/>
              <a:cs typeface="Arial" charset="0"/>
            </a:endParaRPr>
          </a:p>
          <a:p>
            <a:pPr lvl="1">
              <a:buFont typeface="Wingdings" panose="05000000000000000000" pitchFamily="2" charset="2"/>
              <a:buChar char="Ø"/>
            </a:pPr>
            <a:endParaRPr lang="en-US" altLang="zh-CN" sz="1400" dirty="0">
              <a:latin typeface="+mn-lt"/>
            </a:endParaRPr>
          </a:p>
          <a:p>
            <a:pPr lvl="0" defTabSz="1219170" eaLnBrk="1" fontAlgn="auto" hangingPunct="1">
              <a:spcBef>
                <a:spcPts val="0"/>
              </a:spcBef>
              <a:spcAft>
                <a:spcPts val="0"/>
              </a:spcAft>
              <a:defRPr/>
            </a:pPr>
            <a:r>
              <a:rPr lang="en-US" altLang="zh-CN" sz="1200" b="1" dirty="0" smtClean="0">
                <a:solidFill>
                  <a:prstClr val="black"/>
                </a:solidFill>
                <a:latin typeface="Calibri" pitchFamily="34" charset="0"/>
                <a:cs typeface="Arial" charset="0"/>
              </a:rPr>
              <a:t>IDMS_MN</a:t>
            </a:r>
            <a:r>
              <a:rPr lang="en-US" altLang="zh-CN" sz="1200" b="1" dirty="0">
                <a:solidFill>
                  <a:prstClr val="black"/>
                </a:solidFill>
                <a:latin typeface="Calibri" pitchFamily="34" charset="0"/>
                <a:cs typeface="Arial" charset="0"/>
              </a:rPr>
              <a:t>: </a:t>
            </a:r>
            <a:r>
              <a:rPr lang="en-US" altLang="zh-CN" sz="1200" dirty="0">
                <a:solidFill>
                  <a:prstClr val="black"/>
                </a:solidFill>
                <a:latin typeface="Calibri" pitchFamily="34" charset="0"/>
                <a:cs typeface="Arial" charset="0"/>
              </a:rPr>
              <a:t>The following topics for normative work are discussed and agreed in the meeting.</a:t>
            </a:r>
            <a:endParaRPr lang="en-GB" altLang="zh-CN" sz="12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Update Clause 4.1.3 Intent categorizes based on management scenario </a:t>
            </a:r>
            <a:r>
              <a:rPr lang="en-US" altLang="zh-CN" sz="1200" dirty="0" smtClean="0">
                <a:solidFill>
                  <a:prstClr val="black"/>
                </a:solidFill>
                <a:latin typeface="Calibri" pitchFamily="34" charset="0"/>
                <a:cs typeface="Arial" charset="0"/>
              </a:rPr>
              <a:t>types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Update Clause 4.1.1 </a:t>
            </a:r>
            <a:r>
              <a:rPr lang="en-US" altLang="zh-CN" sz="1200" dirty="0" smtClean="0">
                <a:solidFill>
                  <a:prstClr val="black"/>
                </a:solidFill>
                <a:latin typeface="Calibri" pitchFamily="34" charset="0"/>
                <a:cs typeface="Arial" charset="0"/>
              </a:rPr>
              <a:t>Introduction</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Add relation of intent driven management and policy driven management</a:t>
            </a:r>
            <a:r>
              <a:rPr lang="en-US" altLang="zh-CN" sz="1200" dirty="0" smtClean="0">
                <a:solidFill>
                  <a:prstClr val="black"/>
                </a:solidFill>
                <a:latin typeface="Calibri" pitchFamily="34" charset="0"/>
                <a:cs typeface="Arial" charset="0"/>
              </a:rPr>
              <a: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Add use case and requirements for coverage optimization, RAN UE </a:t>
            </a:r>
            <a:r>
              <a:rPr lang="en-US" altLang="zh-CN" sz="1200" dirty="0" err="1">
                <a:solidFill>
                  <a:prstClr val="black"/>
                </a:solidFill>
                <a:latin typeface="Calibri" pitchFamily="34" charset="0"/>
                <a:cs typeface="Arial" charset="0"/>
              </a:rPr>
              <a:t>throughut</a:t>
            </a:r>
            <a:r>
              <a:rPr lang="en-US" altLang="zh-CN" sz="1200" dirty="0">
                <a:solidFill>
                  <a:prstClr val="black"/>
                </a:solidFill>
                <a:latin typeface="Calibri" pitchFamily="34" charset="0"/>
                <a:cs typeface="Arial" charset="0"/>
              </a:rPr>
              <a:t> optimization, radio network deployment</a:t>
            </a:r>
          </a:p>
        </p:txBody>
      </p:sp>
    </p:spTree>
    <p:extLst>
      <p:ext uri="{BB962C8B-B14F-4D97-AF65-F5344CB8AC3E}">
        <p14:creationId xmlns:p14="http://schemas.microsoft.com/office/powerpoint/2010/main" val="300824708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149427</TotalTime>
  <Words>2694</Words>
  <Application>Microsoft Office PowerPoint</Application>
  <PresentationFormat>宽屏</PresentationFormat>
  <Paragraphs>644</Paragraphs>
  <Slides>18</Slides>
  <Notes>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18</vt:i4>
      </vt:variant>
    </vt:vector>
  </HeadingPairs>
  <TitlesOfParts>
    <vt:vector size="27" baseType="lpstr">
      <vt:lpstr>MS Mincho</vt:lpstr>
      <vt:lpstr>SimSun</vt:lpstr>
      <vt:lpstr>SimSun</vt:lpstr>
      <vt:lpstr>微软雅黑</vt:lpstr>
      <vt:lpstr>Arial</vt:lpstr>
      <vt:lpstr>Calibri</vt:lpstr>
      <vt:lpstr>Times New Roman</vt:lpstr>
      <vt:lpstr>Wingdings</vt:lpstr>
      <vt:lpstr>Office Theme</vt:lpstr>
      <vt:lpstr>    SA5 OAM&amp;P Exec Report SA5#134e, 16 November – 25 November,2020 e-meeting </vt:lpstr>
      <vt:lpstr>Incoming LSs</vt:lpstr>
      <vt:lpstr>Outgoing LSs</vt:lpstr>
      <vt:lpstr>PowerPoint 演示文稿</vt:lpstr>
      <vt:lpstr>PowerPoint 演示文稿</vt:lpstr>
      <vt:lpstr>Overview of SA5 OAM ongoing WIs/SIs</vt:lpstr>
      <vt:lpstr>PowerPoint 演示文稿</vt:lpstr>
      <vt:lpstr>PowerPoint 演示文稿</vt:lpstr>
      <vt:lpstr>PowerPoint 演示文稿</vt:lpstr>
      <vt:lpstr>PowerPoint 演示文稿</vt:lpstr>
      <vt:lpstr>PowerPoint 演示文稿</vt:lpstr>
      <vt:lpstr>PowerPoint 演示文稿</vt:lpstr>
      <vt:lpstr>Rapporteur calls (draft plan after SA5#134e)</vt:lpstr>
      <vt:lpstr>TRs / TSs to be sent to SA#90e </vt:lpstr>
      <vt:lpstr>Exception to be sent to SA#90e </vt:lpstr>
      <vt:lpstr>TRs / TSs to be sent to Edithelp  </vt:lpstr>
      <vt:lpstr>New action items from this meeting</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20201207</cp:lastModifiedBy>
  <cp:revision>3584</cp:revision>
  <dcterms:created xsi:type="dcterms:W3CDTF">2008-08-30T09:32:10Z</dcterms:created>
  <dcterms:modified xsi:type="dcterms:W3CDTF">2020-12-09T04:06:05Z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(3)HW1jx4R+yejR3RIftAWnVDcAoqNktDUfLfmo3dlfQjTf9uZJQ0X7iZK8ivWKcSeWAefLJDqj
KLviBO+QDv7AX6MANmZUBtxLsbusjx/mPOINOTQ/NZyfx6ntNGAw8rYsjumLduthLj+QPTe1
i/OOvYJb3SyJPGsdJ5Yufb7oHUtNWMvPRv49kdwp4JFCvgFpJ+hI2DMTgPIS3CvB1rA5BRzX
yCIfjtsKrY6BgdRY/D</vt:lpwstr>
  </property>
  <property fmtid="{D5CDD505-2E9C-101B-9397-08002B2CF9AE}" pid="3" name="_2015_ms_pID_7253431">
    <vt:lpwstr>TWigb1axgkrDQrTxi6oi7F/PCjU13PS5t85/dPWMgcEcoYkFmPk9O7
vm3EBXhGBh6cIqrtCAH2iUGmp6IWC+/tN1tM5d8eqP+5CtWV+pVw0H7SBOjJrpUQJJRQSjq1
GNBY6/tnTGJwLKjztXkkmsWHaKdfEaLw0CqjG2YgkFCqz8jtttUZkyb0/xsTXMNQ/evKeoE8
ZuBoBzCGfmRKHVPGpQPp1kYUQq2tFcwZHvog</vt:lpwstr>
  </property>
  <property fmtid="{D5CDD505-2E9C-101B-9397-08002B2CF9AE}" pid="4" name="_2015_ms_pID_7253432">
    <vt:lpwstr>Sw==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1574945787</vt:lpwstr>
  </property>
</Properties>
</file>