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24"/>
  </p:notesMasterIdLst>
  <p:handoutMasterIdLst>
    <p:handoutMasterId r:id="rId25"/>
  </p:handoutMasterIdLst>
  <p:sldIdLst>
    <p:sldId id="303" r:id="rId7"/>
    <p:sldId id="726" r:id="rId8"/>
    <p:sldId id="668" r:id="rId9"/>
    <p:sldId id="670" r:id="rId10"/>
    <p:sldId id="930" r:id="rId11"/>
    <p:sldId id="627" r:id="rId12"/>
    <p:sldId id="635" r:id="rId13"/>
    <p:sldId id="931" r:id="rId14"/>
    <p:sldId id="861" r:id="rId15"/>
    <p:sldId id="932" r:id="rId16"/>
    <p:sldId id="933" r:id="rId17"/>
    <p:sldId id="865" r:id="rId18"/>
    <p:sldId id="934" r:id="rId19"/>
    <p:sldId id="935" r:id="rId20"/>
    <p:sldId id="634" r:id="rId21"/>
    <p:sldId id="752" r:id="rId22"/>
    <p:sldId id="704" r:id="rId23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72AF2F"/>
    <a:srgbClr val="C1E442"/>
    <a:srgbClr val="FFFF99"/>
    <a:srgbClr val="C6D254"/>
    <a:srgbClr val="000000"/>
    <a:srgbClr val="5C88D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62" d="100"/>
          <a:sy n="62" d="100"/>
        </p:scale>
        <p:origin x="1020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della, Maryse (Nokia - FR/Paris-Saclay)" userId="b7bfbd2c-508f-4afe-847e-52a39bd9d21b" providerId="ADAL" clId="{0438F80C-4561-4D6A-9082-4E0A0B0C8B0B}"/>
    <pc:docChg chg="modSld">
      <pc:chgData name="Gardella, Maryse (Nokia - FR/Paris-Saclay)" userId="b7bfbd2c-508f-4afe-847e-52a39bd9d21b" providerId="ADAL" clId="{0438F80C-4561-4D6A-9082-4E0A0B0C8B0B}" dt="2020-10-21T07:57:14.706" v="5" actId="20577"/>
      <pc:docMkLst>
        <pc:docMk/>
      </pc:docMkLst>
      <pc:sldChg chg="modSp">
        <pc:chgData name="Gardella, Maryse (Nokia - FR/Paris-Saclay)" userId="b7bfbd2c-508f-4afe-847e-52a39bd9d21b" providerId="ADAL" clId="{0438F80C-4561-4D6A-9082-4E0A0B0C8B0B}" dt="2020-10-21T07:57:06.098" v="1" actId="6549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0438F80C-4561-4D6A-9082-4E0A0B0C8B0B}" dt="2020-10-21T07:57:06.098" v="1" actId="6549"/>
          <ac:spMkLst>
            <pc:docMk/>
            <pc:sldMk cId="2040769281" sldId="865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438F80C-4561-4D6A-9082-4E0A0B0C8B0B}" dt="2020-10-21T07:57:10.421" v="3" actId="6549"/>
        <pc:sldMkLst>
          <pc:docMk/>
          <pc:sldMk cId="141601151" sldId="934"/>
        </pc:sldMkLst>
        <pc:spChg chg="mod">
          <ac:chgData name="Gardella, Maryse (Nokia - FR/Paris-Saclay)" userId="b7bfbd2c-508f-4afe-847e-52a39bd9d21b" providerId="ADAL" clId="{0438F80C-4561-4D6A-9082-4E0A0B0C8B0B}" dt="2020-10-21T07:57:10.421" v="3" actId="6549"/>
          <ac:spMkLst>
            <pc:docMk/>
            <pc:sldMk cId="141601151" sldId="934"/>
            <ac:spMk id="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0438F80C-4561-4D6A-9082-4E0A0B0C8B0B}" dt="2020-10-21T07:57:14.706" v="5" actId="20577"/>
        <pc:sldMkLst>
          <pc:docMk/>
          <pc:sldMk cId="3620022747" sldId="935"/>
        </pc:sldMkLst>
        <pc:spChg chg="mod">
          <ac:chgData name="Gardella, Maryse (Nokia - FR/Paris-Saclay)" userId="b7bfbd2c-508f-4afe-847e-52a39bd9d21b" providerId="ADAL" clId="{0438F80C-4561-4D6A-9082-4E0A0B0C8B0B}" dt="2020-10-21T07:57:14.706" v="5" actId="20577"/>
          <ac:spMkLst>
            <pc:docMk/>
            <pc:sldMk cId="3620022747" sldId="935"/>
            <ac:spMk id="6" creationId="{E2F50771-D582-4BB4-AC25-5A8582F5DEDC}"/>
          </ac:spMkLst>
        </pc:spChg>
      </pc:sldChg>
    </pc:docChg>
  </pc:docChgLst>
  <pc:docChgLst>
    <pc:chgData name="Gardella, Maryse (Nokia - FR/Paris-Saclay)" userId="b7bfbd2c-508f-4afe-847e-52a39bd9d21b" providerId="ADAL" clId="{1F863BF7-FC33-472B-8B9E-F5321BCBA50A}"/>
    <pc:docChg chg="custSel addSld modSld">
      <pc:chgData name="Gardella, Maryse (Nokia - FR/Paris-Saclay)" userId="b7bfbd2c-508f-4afe-847e-52a39bd9d21b" providerId="ADAL" clId="{1F863BF7-FC33-472B-8B9E-F5321BCBA50A}" dt="2020-10-21T07:30:22.110" v="532" actId="14100"/>
      <pc:docMkLst>
        <pc:docMk/>
      </pc:docMkLst>
      <pc:sldChg chg="modSp add">
        <pc:chgData name="Gardella, Maryse (Nokia - FR/Paris-Saclay)" userId="b7bfbd2c-508f-4afe-847e-52a39bd9d21b" providerId="ADAL" clId="{1F863BF7-FC33-472B-8B9E-F5321BCBA50A}" dt="2020-10-21T07:30:22.110" v="532" actId="14100"/>
        <pc:sldMkLst>
          <pc:docMk/>
          <pc:sldMk cId="3524770648" sldId="726"/>
        </pc:sldMkLst>
        <pc:spChg chg="mod">
          <ac:chgData name="Gardella, Maryse (Nokia - FR/Paris-Saclay)" userId="b7bfbd2c-508f-4afe-847e-52a39bd9d21b" providerId="ADAL" clId="{1F863BF7-FC33-472B-8B9E-F5321BCBA50A}" dt="2020-10-21T07:30:22.110" v="532" actId="14100"/>
          <ac:spMkLst>
            <pc:docMk/>
            <pc:sldMk cId="3524770648" sldId="726"/>
            <ac:spMk id="3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1F863BF7-FC33-472B-8B9E-F5321BCBA50A}" dt="2020-10-21T07:15:21.387" v="142" actId="108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1F863BF7-FC33-472B-8B9E-F5321BCBA50A}" dt="2020-10-21T07:15:21.387" v="142" actId="108"/>
          <ac:spMkLst>
            <pc:docMk/>
            <pc:sldMk cId="1708451613" sldId="752"/>
            <ac:spMk id="3" creationId="{126A0F4C-1F3F-4B7E-AB9C-EEE50D4A050E}"/>
          </ac:spMkLst>
        </pc:spChg>
        <pc:graphicFrameChg chg="mod">
          <ac:chgData name="Gardella, Maryse (Nokia - FR/Paris-Saclay)" userId="b7bfbd2c-508f-4afe-847e-52a39bd9d21b" providerId="ADAL" clId="{1F863BF7-FC33-472B-8B9E-F5321BCBA50A}" dt="2020-10-21T07:15:07.935" v="140" actId="1076"/>
          <ac:graphicFrameMkLst>
            <pc:docMk/>
            <pc:sldMk cId="1708451613" sldId="752"/>
            <ac:graphicFrameMk id="6" creationId="{2B544C99-AC93-41DA-8DD0-0F07D7525A30}"/>
          </ac:graphicFrameMkLst>
        </pc:graphicFrame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10/21/2020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10/21/2020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S5-205009 CH exec report from SA5#133e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2020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9.zip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854.zip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8E_Electronic/Docs/SP-200467.zip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71.zip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3gpp.org/ftp/tsg_sa/TSG_SA/TSGs_89E_Electronic/Docs/SP-200767.zip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5_TM/TSGS5_133e/Docs/S5-205014.zip" TargetMode="External"/><Relationship Id="rId2" Type="http://schemas.openxmlformats.org/officeDocument/2006/relationships/hyperlink" Target="https://www.3gpp.org/ftp/TSG_SA/WG5_TM/TSGS5_133e/Docs/S5-205012.zip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4/Docs/SP-190367.zip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altLang="zh-CN" sz="4800" b="1" dirty="0"/>
              <a:t>Exec Report SA5#133e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Maryse Gardella</a:t>
            </a:r>
            <a:r>
              <a:rPr lang="de-DE" altLang="de-DE" sz="2400" dirty="0">
                <a:latin typeface="Arial" charset="0"/>
              </a:rPr>
              <a:t> SA5 Vice Chair, </a:t>
            </a:r>
            <a:r>
              <a:rPr lang="en-GB" altLang="zh-CN" sz="2400" dirty="0">
                <a:latin typeface="Arial" charset="0"/>
              </a:rPr>
              <a:t>Nokia</a:t>
            </a:r>
            <a:endParaRPr lang="en-GB" sz="2400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667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052462"/>
              </p:ext>
            </p:extLst>
          </p:nvPr>
        </p:nvGraphicFramePr>
        <p:xfrm>
          <a:off x="448394" y="1623105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5G_URLLC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10%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1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Nokia Pure Text Light" panose="020B0403020202020204" pitchFamily="34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SP-200769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5G_URLLC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32624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32.255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Introduction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of URLLC Charging Requirement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Introduction of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some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principles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for URLLC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charging for the 3 scenarios:</a:t>
            </a:r>
          </a:p>
          <a:p>
            <a:pPr lvl="2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- Dual Connectivity based end to end Redundant User Plane Paths;</a:t>
            </a:r>
          </a:p>
          <a:p>
            <a:pPr lvl="2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- Redundant transmission on N3/N9 interfaces;</a:t>
            </a:r>
          </a:p>
          <a:p>
            <a:pPr lvl="2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- Redundant transmission at transport layer.</a:t>
            </a:r>
          </a:p>
          <a:p>
            <a:pPr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5335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196417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4387985"/>
              </p:ext>
            </p:extLst>
          </p:nvPr>
        </p:nvGraphicFramePr>
        <p:xfrm>
          <a:off x="448394" y="1623105"/>
          <a:ext cx="11295212" cy="1613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05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32095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TEI17_NIESGU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32.240,, TS 32.251,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 TS 32.290,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SP-200854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China Mobile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TEI17_NIESGU 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>
                <a:latin typeface="Calibri" pitchFamily="34" charset="0"/>
                <a:ea typeface="宋体" pitchFamily="2" charset="-122"/>
                <a:cs typeface="Arial" charset="0"/>
              </a:rPr>
              <a:t>  (Not input)</a:t>
            </a:r>
            <a:endParaRPr lang="en-US" sz="2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5335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382401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2864165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15%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28.815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SP-200467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FS_EDGE_CH</a:t>
            </a:r>
          </a:p>
        </p:txBody>
      </p:sp>
      <p:sp>
        <p:nvSpPr>
          <p:cNvPr id="9" name="矩形 8"/>
          <p:cNvSpPr/>
          <p:nvPr/>
        </p:nvSpPr>
        <p:spPr>
          <a:xfrm>
            <a:off x="297012" y="3527973"/>
            <a:ext cx="11269350" cy="273921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TR 28.815 for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Business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roles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description (ASP, ECSP, MNO)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SA6 and SA2 architectures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references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introduction of initial scenarios and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potential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charging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requirements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: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subscribers charging for using the 5G capabilities supporting edge computing, ASP and/or ECSP charging for 5GS capabilities provided for edge computing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Proposals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cover the area of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Billing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domain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did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not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reach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consensus (not part of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our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ToR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)  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28.815 (email approval S5-205464)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040769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0067790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FS_5G_CIoT_CH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5GS </a:t>
                      </a:r>
                      <a:r>
                        <a:rPr lang="en-US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CIoT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SP-200771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(09/2021)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FS_5G_CIoT_CH</a:t>
            </a:r>
          </a:p>
        </p:txBody>
      </p:sp>
      <p:sp>
        <p:nvSpPr>
          <p:cNvPr id="9" name="矩形 8"/>
          <p:cNvSpPr/>
          <p:nvPr/>
        </p:nvSpPr>
        <p:spPr>
          <a:xfrm>
            <a:off x="461325" y="3860514"/>
            <a:ext cx="11269350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28.816 for Scope and general background 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28.816 (email approval S5-205467)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41601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0445773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Proximity-based Services in 5GC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32.846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hlinkClick r:id="rId2"/>
                        </a:rPr>
                        <a:t>SP-200767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CATT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FS_5G_Prose_CH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6" name="矩形 8">
            <a:extLst>
              <a:ext uri="{FF2B5EF4-FFF2-40B4-BE49-F238E27FC236}">
                <a16:creationId xmlns:a16="http://schemas.microsoft.com/office/drawing/2014/main" id="{E2F50771-D582-4BB4-AC25-5A8582F5DEDC}"/>
              </a:ext>
            </a:extLst>
          </p:cNvPr>
          <p:cNvSpPr/>
          <p:nvPr/>
        </p:nvSpPr>
        <p:spPr>
          <a:xfrm>
            <a:off x="380975" y="3740013"/>
            <a:ext cx="11269350" cy="10772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  agreed to TR 28.846 for skeleton and Scope  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Draft TR 28.846 (email approval S5-205471)</a:t>
            </a:r>
            <a:endParaRPr lang="fr-FR" sz="1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022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SA#90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9491612"/>
              </p:ext>
            </p:extLst>
          </p:nvPr>
        </p:nvGraphicFramePr>
        <p:xfrm>
          <a:off x="1128524" y="2073555"/>
          <a:ext cx="9230128" cy="879992"/>
        </p:xfrm>
        <a:graphic>
          <a:graphicData uri="http://schemas.openxmlformats.org/drawingml/2006/table">
            <a:tbl>
              <a:tblPr/>
              <a:tblGrid>
                <a:gridCol w="1109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0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49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36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 algn="l" fontAlgn="t"/>
                      <a:endParaRPr kumimoji="0" 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endParaRPr kumimoji="0" 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700" y="1454151"/>
            <a:ext cx="11183938" cy="1974850"/>
          </a:xfrm>
        </p:spPr>
        <p:txBody>
          <a:bodyPr/>
          <a:lstStyle/>
          <a:p>
            <a:r>
              <a:rPr lang="en-US" dirty="0"/>
              <a:t>5GSIMSCH CRs</a:t>
            </a:r>
          </a:p>
          <a:p>
            <a:r>
              <a:rPr lang="en-US" altLang="zh-CN" dirty="0"/>
              <a:t>5G_URLLC CRs</a:t>
            </a:r>
            <a:endParaRPr lang="en-US" dirty="0"/>
          </a:p>
          <a:p>
            <a:r>
              <a:rPr lang="en-US" dirty="0"/>
              <a:t>Maintenance and Rel-16 small Enhancements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2B544C99-AC93-41DA-8DD0-0F07D7525A3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523679"/>
              </p:ext>
            </p:extLst>
          </p:nvPr>
        </p:nvGraphicFramePr>
        <p:xfrm>
          <a:off x="4099389" y="3842536"/>
          <a:ext cx="3082248" cy="23014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showAsIcon="1" r:id="rId3" imgW="914597" imgH="806311" progId="Word.Document.8">
                  <p:embed/>
                </p:oleObj>
              </mc:Choice>
              <mc:Fallback>
                <p:oleObj name="Document" showAsIcon="1" r:id="rId3" imgW="914597" imgH="806311" progId="Word.Document.8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2B544C99-AC93-41DA-8DD0-0F07D7525A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99389" y="3842536"/>
                        <a:ext cx="3082248" cy="23014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8451613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3600" dirty="0" err="1"/>
              <a:t>Thank</a:t>
            </a:r>
            <a:r>
              <a:rPr lang="sv-SE" sz="3600" dirty="0"/>
              <a:t> </a:t>
            </a:r>
            <a:r>
              <a:rPr lang="sv-SE" sz="3600" dirty="0" err="1"/>
              <a:t>you</a:t>
            </a:r>
            <a:r>
              <a:rPr lang="sv-SE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933332" y="3428999"/>
            <a:ext cx="9467558" cy="2797139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500" dirty="0"/>
              <a:t>Discussion on the process evolution for </a:t>
            </a:r>
            <a:r>
              <a:rPr lang="en-US" sz="2500" dirty="0" err="1"/>
              <a:t>OpenAPIs</a:t>
            </a:r>
            <a:r>
              <a:rPr lang="en-US" sz="2500" dirty="0"/>
              <a:t> Charging: some principles were endorsed for starting this transition: </a:t>
            </a:r>
            <a:r>
              <a:rPr lang="fr-FR" sz="2500" dirty="0"/>
              <a:t>new “Charging APIs” </a:t>
            </a:r>
            <a:r>
              <a:rPr lang="fr-FR" sz="2500" dirty="0" err="1"/>
              <a:t>under</a:t>
            </a:r>
            <a:r>
              <a:rPr lang="fr-FR" sz="2500" dirty="0"/>
              <a:t> </a:t>
            </a:r>
            <a:r>
              <a:rPr lang="fr-FR" sz="2500" dirty="0" err="1"/>
              <a:t>umbrella</a:t>
            </a:r>
            <a:r>
              <a:rPr lang="fr-FR" sz="2500" dirty="0"/>
              <a:t> “S</a:t>
            </a:r>
            <a:r>
              <a:rPr lang="en-US" sz="2500" dirty="0"/>
              <a:t>A5 – Management &amp; Orchestration and Charging” </a:t>
            </a:r>
            <a:r>
              <a:rPr lang="fr-FR" sz="2500" dirty="0"/>
              <a:t>3GPP Forge repository, </a:t>
            </a:r>
            <a:r>
              <a:rPr lang="en-US" sz="2500" dirty="0"/>
              <a:t>transition period to be organized in sync with CT….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r>
              <a:rPr lang="en-US" sz="2500" dirty="0"/>
              <a:t>Regular rapporteur calls between e-meetings to be organized, starting Week 44 (date tbc)</a:t>
            </a:r>
          </a:p>
          <a:p>
            <a:pPr marL="342900" indent="-342900" algn="l">
              <a:buFont typeface="Wingdings" panose="05000000000000000000" pitchFamily="2" charset="2"/>
              <a:buChar char="§"/>
            </a:pPr>
            <a:endParaRPr lang="en-US" sz="2500" dirty="0"/>
          </a:p>
          <a:p>
            <a:pPr marL="45720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9" y="0"/>
            <a:ext cx="8973312" cy="768101"/>
          </a:xfrm>
        </p:spPr>
        <p:txBody>
          <a:bodyPr/>
          <a:lstStyle/>
          <a:p>
            <a:r>
              <a:rPr lang="sv-SE"/>
              <a:t>Incoming LSs</a:t>
            </a:r>
            <a:endParaRPr lang="sv-SE" dirty="0"/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5488371"/>
              </p:ext>
            </p:extLst>
          </p:nvPr>
        </p:nvGraphicFramePr>
        <p:xfrm>
          <a:off x="397723" y="2576338"/>
          <a:ext cx="11663679" cy="2020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726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9206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1077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27269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96852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S5-205012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ccSA5 on support of stateless NFs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C3-204386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1" i="0" u="sng" strike="noStrike" kern="12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129125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S5-205014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Resubmitted LS Out to SA2 and SA5 on making PSCELL ID available at the SGW of EPC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ETSI TC LI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Noted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1" i="0" u="sng" strike="noStrike" kern="12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1303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937580338"/>
              </p:ext>
            </p:extLst>
          </p:nvPr>
        </p:nvGraphicFramePr>
        <p:xfrm>
          <a:off x="487680" y="1828506"/>
          <a:ext cx="11020140" cy="166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457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602897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2833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26349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569459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96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657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S5-205436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on Network Slice PA Charging per maximum utilized bandwidth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55" y="278490"/>
            <a:ext cx="9102725" cy="828207"/>
          </a:xfrm>
        </p:spPr>
        <p:txBody>
          <a:bodyPr/>
          <a:lstStyle/>
          <a:p>
            <a:r>
              <a:rPr lang="sv-SE" sz="3200" dirty="0"/>
              <a:t>Summary of </a:t>
            </a:r>
            <a:r>
              <a:rPr lang="sv-SE" sz="3200" dirty="0" err="1"/>
              <a:t>ongoing</a:t>
            </a:r>
            <a:r>
              <a:rPr lang="sv-SE" sz="3200" dirty="0"/>
              <a:t> CH </a:t>
            </a:r>
            <a:r>
              <a:rPr lang="sv-SE" sz="3200" dirty="0" err="1"/>
              <a:t>WIs</a:t>
            </a:r>
            <a:r>
              <a:rPr lang="sv-SE" sz="3200" dirty="0"/>
              <a:t>/SIs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224598"/>
              </p:ext>
            </p:extLst>
          </p:nvPr>
        </p:nvGraphicFramePr>
        <p:xfrm>
          <a:off x="897277" y="1585754"/>
          <a:ext cx="10397446" cy="4402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844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5426967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480685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1766950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</a:tblGrid>
              <a:tr h="9322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err="1"/>
                        <a:t>Completion</a:t>
                      </a:r>
                      <a:r>
                        <a:rPr lang="sv-SE" sz="16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63729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5GSIMSCH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IMS Charging in 5G System Architecture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30%-&gt;35%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 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51932"/>
                  </a:ext>
                </a:extLst>
              </a:tr>
              <a:tr h="637291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5G_URLLC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enhancement for URLLC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10%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  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03681"/>
                  </a:ext>
                </a:extLst>
              </a:tr>
              <a:tr h="637291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TEI17_NIESGU 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N40 Interface Enhancements to Support GERAN and UTRAN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424987"/>
                  </a:ext>
                </a:extLst>
              </a:tr>
              <a:tr h="573614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15%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29340"/>
                  </a:ext>
                </a:extLst>
              </a:tr>
              <a:tr h="280976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FS_5G_CIoT_CH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Study on charging aspects of 5GS 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CIoT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5%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SA#93  (09/2021)</a:t>
                      </a: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521851"/>
                  </a:ext>
                </a:extLst>
              </a:tr>
              <a:tr h="538923"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FS_5G_Prose_CH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   Study on charging aspects of Proximity-based Services in 5GC</a:t>
                      </a:r>
                      <a:endParaRPr lang="fr-FR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%-&gt;   0%</a:t>
                      </a:r>
                      <a:endParaRPr kumimoji="0" lang="sv-SE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noProof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1400" b="0" kern="1200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3647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6271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7205825"/>
              </p:ext>
            </p:extLst>
          </p:nvPr>
        </p:nvGraphicFramePr>
        <p:xfrm>
          <a:off x="995680" y="1899704"/>
          <a:ext cx="10281920" cy="924053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2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437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S5-205468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Revised SID on charging aspects of Proximity-based Services in 5GC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CATT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712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089315"/>
              </p:ext>
            </p:extLst>
          </p:nvPr>
        </p:nvGraphicFramePr>
        <p:xfrm>
          <a:off x="1384176" y="1899704"/>
          <a:ext cx="8290169" cy="991501"/>
        </p:xfrm>
        <a:graphic>
          <a:graphicData uri="http://schemas.openxmlformats.org/drawingml/2006/table">
            <a:tbl>
              <a:tblPr/>
              <a:tblGrid>
                <a:gridCol w="119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3508862"/>
              </p:ext>
            </p:extLst>
          </p:nvPr>
        </p:nvGraphicFramePr>
        <p:xfrm>
          <a:off x="448394" y="1623105"/>
          <a:ext cx="11295212" cy="194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5GSIMSCH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IMS Charging in 5G System Architecture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35%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32.260, TS 32.275, TS 32.281,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 TS 32.291, TS 32.298, TS 32.297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SP-190367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5GSIMSCH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CRs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8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 to TS 32.260 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Introduction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of IMS converged charging architecture applicable to MRFC, IMS-GWF and SIP AS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800" dirty="0">
                <a:latin typeface="Calibri" pitchFamily="34" charset="0"/>
                <a:ea typeface="宋体" pitchFamily="2" charset="-122"/>
                <a:cs typeface="Arial" charset="0"/>
              </a:rPr>
              <a:t>Introduction of </a:t>
            </a:r>
            <a:r>
              <a:rPr lang="en-US" sz="1800" dirty="0">
                <a:latin typeface="Calibri" pitchFamily="34" charset="0"/>
                <a:ea typeface="宋体" pitchFamily="2" charset="-122"/>
                <a:cs typeface="Arial" charset="0"/>
              </a:rPr>
              <a:t>CHF CDRs generation for IMS charging </a:t>
            </a:r>
          </a:p>
          <a:p>
            <a:pPr marL="895335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68873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3C568A-0C46-4592-BB68-CDB41342D77A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4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18629</TotalTime>
  <Words>919</Words>
  <Application>Microsoft Office PowerPoint</Application>
  <PresentationFormat>Widescreen</PresentationFormat>
  <Paragraphs>228</Paragraphs>
  <Slides>17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Office Theme</vt:lpstr>
      <vt:lpstr>Document</vt:lpstr>
      <vt:lpstr>   Exec Report SA5#133e  Charging Management (CH)  </vt:lpstr>
      <vt:lpstr>Administrative aspects</vt:lpstr>
      <vt:lpstr>Incoming LSs</vt:lpstr>
      <vt:lpstr>Outgoing LSs</vt:lpstr>
      <vt:lpstr>Charging (CH) WIs/SIs</vt:lpstr>
      <vt:lpstr>Summary of ongoing CH WIs/SIs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Charging CRs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Nokia - mga</cp:lastModifiedBy>
  <cp:revision>194</cp:revision>
  <dcterms:created xsi:type="dcterms:W3CDTF">2019-03-13T01:38:36Z</dcterms:created>
  <dcterms:modified xsi:type="dcterms:W3CDTF">2020-10-21T07:57:18Z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