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21"/>
  </p:notesMasterIdLst>
  <p:handoutMasterIdLst>
    <p:handoutMasterId r:id="rId22"/>
  </p:handoutMasterIdLst>
  <p:sldIdLst>
    <p:sldId id="303" r:id="rId5"/>
    <p:sldId id="319" r:id="rId6"/>
    <p:sldId id="320" r:id="rId7"/>
    <p:sldId id="324" r:id="rId8"/>
    <p:sldId id="325" r:id="rId9"/>
    <p:sldId id="307" r:id="rId10"/>
    <p:sldId id="327" r:id="rId11"/>
    <p:sldId id="309" r:id="rId12"/>
    <p:sldId id="332" r:id="rId13"/>
    <p:sldId id="331" r:id="rId14"/>
    <p:sldId id="329" r:id="rId15"/>
    <p:sldId id="311" r:id="rId16"/>
    <p:sldId id="328" r:id="rId17"/>
    <p:sldId id="323" r:id="rId18"/>
    <p:sldId id="313" r:id="rId19"/>
    <p:sldId id="330" r:id="rId20"/>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mas Tovinger" initials="TT" lastIdx="1" clrIdx="0">
    <p:extLst>
      <p:ext uri="{19B8F6BF-5375-455C-9EA6-DF929625EA0E}">
        <p15:presenceInfo xmlns:p15="http://schemas.microsoft.com/office/powerpoint/2012/main" userId="S::thomas.tovinger@ericsson.com::d52090d9-82c6-45ae-b052-95c46e96cc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72AF2F"/>
    <a:srgbClr val="000000"/>
    <a:srgbClr val="5C88D0"/>
    <a:srgbClr val="2A6EA8"/>
    <a:srgbClr val="B1D254"/>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E76D964-4C45-4541-A439-F542B591D9AC}" v="10" dt="2020-08-13T17:39:02.718"/>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29" autoAdjust="0"/>
    <p:restoredTop sz="93979" autoAdjust="0"/>
  </p:normalViewPr>
  <p:slideViewPr>
    <p:cSldViewPr snapToGrid="0">
      <p:cViewPr varScale="1">
        <p:scale>
          <a:sx n="63" d="100"/>
          <a:sy n="63" d="100"/>
        </p:scale>
        <p:origin x="1224"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6B7F55F7-58C6-432E-A731-6F2CE28FB597}"/>
    <pc:docChg chg="undo custSel modSld">
      <pc:chgData name="Thomas Tovinger" userId="d52090d9-82c6-45ae-b052-95c46e96cc30" providerId="ADAL" clId="{6B7F55F7-58C6-432E-A731-6F2CE28FB597}" dt="2020-08-13T17:42:01.674" v="173" actId="13926"/>
      <pc:docMkLst>
        <pc:docMk/>
      </pc:docMkLst>
      <pc:sldChg chg="modSp">
        <pc:chgData name="Thomas Tovinger" userId="d52090d9-82c6-45ae-b052-95c46e96cc30" providerId="ADAL" clId="{6B7F55F7-58C6-432E-A731-6F2CE28FB597}" dt="2020-08-13T17:39:10.550" v="162" actId="13926"/>
        <pc:sldMkLst>
          <pc:docMk/>
          <pc:sldMk cId="0" sldId="303"/>
        </pc:sldMkLst>
        <pc:spChg chg="mod">
          <ac:chgData name="Thomas Tovinger" userId="d52090d9-82c6-45ae-b052-95c46e96cc30" providerId="ADAL" clId="{6B7F55F7-58C6-432E-A731-6F2CE28FB597}" dt="2020-08-13T17:39:02.717" v="161" actId="14100"/>
          <ac:spMkLst>
            <pc:docMk/>
            <pc:sldMk cId="0" sldId="303"/>
            <ac:spMk id="5123" creationId="{DF018147-2912-4BF3-BB72-2E9217F826DB}"/>
          </ac:spMkLst>
        </pc:spChg>
        <pc:spChg chg="mod">
          <ac:chgData name="Thomas Tovinger" userId="d52090d9-82c6-45ae-b052-95c46e96cc30" providerId="ADAL" clId="{6B7F55F7-58C6-432E-A731-6F2CE28FB597}" dt="2020-08-13T17:39:10.550" v="162" actId="13926"/>
          <ac:spMkLst>
            <pc:docMk/>
            <pc:sldMk cId="0" sldId="303"/>
            <ac:spMk id="9219" creationId="{352870EE-D312-45B2-945A-64CA5A09CCAB}"/>
          </ac:spMkLst>
        </pc:spChg>
      </pc:sldChg>
      <pc:sldChg chg="modSp">
        <pc:chgData name="Thomas Tovinger" userId="d52090d9-82c6-45ae-b052-95c46e96cc30" providerId="ADAL" clId="{6B7F55F7-58C6-432E-A731-6F2CE28FB597}" dt="2020-08-13T16:00:59.253" v="98" actId="20577"/>
        <pc:sldMkLst>
          <pc:docMk/>
          <pc:sldMk cId="0" sldId="309"/>
        </pc:sldMkLst>
        <pc:spChg chg="mod">
          <ac:chgData name="Thomas Tovinger" userId="d52090d9-82c6-45ae-b052-95c46e96cc30" providerId="ADAL" clId="{6B7F55F7-58C6-432E-A731-6F2CE28FB597}" dt="2020-08-13T16:00:59.253" v="98" actId="20577"/>
          <ac:spMkLst>
            <pc:docMk/>
            <pc:sldMk cId="0" sldId="309"/>
            <ac:spMk id="14339" creationId="{9F730716-A531-47CC-BC13-4D4A187B370B}"/>
          </ac:spMkLst>
        </pc:spChg>
      </pc:sldChg>
      <pc:sldChg chg="modSp">
        <pc:chgData name="Thomas Tovinger" userId="d52090d9-82c6-45ae-b052-95c46e96cc30" providerId="ADAL" clId="{6B7F55F7-58C6-432E-A731-6F2CE28FB597}" dt="2020-08-13T17:42:01.674" v="173" actId="13926"/>
        <pc:sldMkLst>
          <pc:docMk/>
          <pc:sldMk cId="0" sldId="311"/>
        </pc:sldMkLst>
        <pc:spChg chg="mod">
          <ac:chgData name="Thomas Tovinger" userId="d52090d9-82c6-45ae-b052-95c46e96cc30" providerId="ADAL" clId="{6B7F55F7-58C6-432E-A731-6F2CE28FB597}" dt="2020-08-13T17:42:01.674" v="173" actId="13926"/>
          <ac:spMkLst>
            <pc:docMk/>
            <pc:sldMk cId="0" sldId="311"/>
            <ac:spMk id="16387" creationId="{FE009F97-868F-4990-A902-67BB289A20F5}"/>
          </ac:spMkLst>
        </pc:spChg>
      </pc:sldChg>
      <pc:sldChg chg="modSp">
        <pc:chgData name="Thomas Tovinger" userId="d52090d9-82c6-45ae-b052-95c46e96cc30" providerId="ADAL" clId="{6B7F55F7-58C6-432E-A731-6F2CE28FB597}" dt="2020-08-13T13:07:57.217" v="78" actId="13926"/>
        <pc:sldMkLst>
          <pc:docMk/>
          <pc:sldMk cId="0" sldId="319"/>
        </pc:sldMkLst>
        <pc:spChg chg="mod">
          <ac:chgData name="Thomas Tovinger" userId="d52090d9-82c6-45ae-b052-95c46e96cc30" providerId="ADAL" clId="{6B7F55F7-58C6-432E-A731-6F2CE28FB597}" dt="2020-08-13T13:07:57.217" v="78" actId="13926"/>
          <ac:spMkLst>
            <pc:docMk/>
            <pc:sldMk cId="0" sldId="319"/>
            <ac:spMk id="8195" creationId="{D90DF324-10B6-49D0-8E30-DD5F42B84DAF}"/>
          </ac:spMkLst>
        </pc:spChg>
      </pc:sldChg>
      <pc:sldChg chg="modSp">
        <pc:chgData name="Thomas Tovinger" userId="d52090d9-82c6-45ae-b052-95c46e96cc30" providerId="ADAL" clId="{6B7F55F7-58C6-432E-A731-6F2CE28FB597}" dt="2020-08-13T17:37:43.990" v="99" actId="13926"/>
        <pc:sldMkLst>
          <pc:docMk/>
          <pc:sldMk cId="0" sldId="324"/>
        </pc:sldMkLst>
        <pc:spChg chg="mod">
          <ac:chgData name="Thomas Tovinger" userId="d52090d9-82c6-45ae-b052-95c46e96cc30" providerId="ADAL" clId="{6B7F55F7-58C6-432E-A731-6F2CE28FB597}" dt="2020-08-13T17:37:43.990" v="99" actId="13926"/>
          <ac:spMkLst>
            <pc:docMk/>
            <pc:sldMk cId="0" sldId="324"/>
            <ac:spMk id="11267" creationId="{35FC3D26-6967-4E55-9DEF-BA9580F3490C}"/>
          </ac:spMkLst>
        </pc:spChg>
      </pc:sldChg>
      <pc:sldChg chg="modSp">
        <pc:chgData name="Thomas Tovinger" userId="d52090d9-82c6-45ae-b052-95c46e96cc30" providerId="ADAL" clId="{6B7F55F7-58C6-432E-A731-6F2CE28FB597}" dt="2020-08-13T13:13:45.825" v="97" actId="13926"/>
        <pc:sldMkLst>
          <pc:docMk/>
          <pc:sldMk cId="3543240166" sldId="329"/>
        </pc:sldMkLst>
        <pc:spChg chg="mod">
          <ac:chgData name="Thomas Tovinger" userId="d52090d9-82c6-45ae-b052-95c46e96cc30" providerId="ADAL" clId="{6B7F55F7-58C6-432E-A731-6F2CE28FB597}" dt="2020-08-13T13:13:45.825" v="97" actId="13926"/>
          <ac:spMkLst>
            <pc:docMk/>
            <pc:sldMk cId="3543240166" sldId="329"/>
            <ac:spMk id="11267" creationId="{CC2E8D24-F865-420F-89F0-22D27483A7B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F9CA425-E021-4AD8-B6C6-601442394873}"/>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19" name="Rectangle 3">
            <a:extLst>
              <a:ext uri="{FF2B5EF4-FFF2-40B4-BE49-F238E27FC236}">
                <a16:creationId xmlns:a16="http://schemas.microsoft.com/office/drawing/2014/main" id="{2B5519C1-F1B9-443D-A391-D2BD2EFE42B8}"/>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745189A-1915-4B42-B8FD-22158877504D}" type="datetime1">
              <a:rPr lang="en-US" altLang="zh-CN"/>
              <a:pPr>
                <a:defRPr/>
              </a:pPr>
              <a:t>8/11/2020</a:t>
            </a:fld>
            <a:endParaRPr lang="en-US" altLang="zh-CN"/>
          </a:p>
        </p:txBody>
      </p:sp>
      <p:sp>
        <p:nvSpPr>
          <p:cNvPr id="9220" name="Rectangle 4">
            <a:extLst>
              <a:ext uri="{FF2B5EF4-FFF2-40B4-BE49-F238E27FC236}">
                <a16:creationId xmlns:a16="http://schemas.microsoft.com/office/drawing/2014/main" id="{65A70DF3-8EA2-4ADF-A85D-2C5407EB9E8A}"/>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21" name="Rectangle 5">
            <a:extLst>
              <a:ext uri="{FF2B5EF4-FFF2-40B4-BE49-F238E27FC236}">
                <a16:creationId xmlns:a16="http://schemas.microsoft.com/office/drawing/2014/main" id="{FB1D4EE8-52C1-4A43-8418-AC2D7027216F}"/>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DC876BE-789A-4EF0-B80D-9E89A7623166}" type="slidenum">
              <a:rPr lang="en-GB" altLang="en-US"/>
              <a:pPr>
                <a:defRPr/>
              </a:pPr>
              <a:t>‹#›</a:t>
            </a:fld>
            <a:endParaRPr lang="en-GB" altLang="en-US" dirty="0"/>
          </a:p>
        </p:txBody>
      </p:sp>
    </p:spTree>
    <p:extLst>
      <p:ext uri="{BB962C8B-B14F-4D97-AF65-F5344CB8AC3E}">
        <p14:creationId xmlns:p14="http://schemas.microsoft.com/office/powerpoint/2010/main" val="1269392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2B9AB9EB-05C3-47EB-8EF1-97505899768F}"/>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099" name="Rectangle 3">
            <a:extLst>
              <a:ext uri="{FF2B5EF4-FFF2-40B4-BE49-F238E27FC236}">
                <a16:creationId xmlns:a16="http://schemas.microsoft.com/office/drawing/2014/main" id="{DA07027D-5349-422A-9419-9C87A7A6A488}"/>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96BEA6DD-2886-4673-809B-14B8926BFF47}" type="datetime1">
              <a:rPr lang="en-US" altLang="zh-CN"/>
              <a:pPr>
                <a:defRPr/>
              </a:pPr>
              <a:t>8/10/2020</a:t>
            </a:fld>
            <a:endParaRPr lang="en-US" altLang="zh-CN"/>
          </a:p>
        </p:txBody>
      </p:sp>
      <p:sp>
        <p:nvSpPr>
          <p:cNvPr id="3076" name="Rectangle 4">
            <a:extLst>
              <a:ext uri="{FF2B5EF4-FFF2-40B4-BE49-F238E27FC236}">
                <a16:creationId xmlns:a16="http://schemas.microsoft.com/office/drawing/2014/main" id="{85276BB3-91CD-4F4C-96C7-20E0E4755A10}"/>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F3333AF4-9AE9-4138-9CA7-67C79ADF06BE}"/>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576F2FC5-75B7-4847-845F-A2654CE204DD}"/>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103" name="Rectangle 7">
            <a:extLst>
              <a:ext uri="{FF2B5EF4-FFF2-40B4-BE49-F238E27FC236}">
                <a16:creationId xmlns:a16="http://schemas.microsoft.com/office/drawing/2014/main" id="{18CAD951-0469-447F-B2CD-8C4FE14563B3}"/>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75DD84FC-7715-4F38-AE6A-B83CCA1FA901}" type="slidenum">
              <a:rPr lang="en-GB" altLang="en-US"/>
              <a:pPr>
                <a:defRPr/>
              </a:pPr>
              <a:t>‹#›</a:t>
            </a:fld>
            <a:endParaRPr lang="en-GB" altLang="en-US" dirty="0"/>
          </a:p>
        </p:txBody>
      </p:sp>
    </p:spTree>
    <p:extLst>
      <p:ext uri="{BB962C8B-B14F-4D97-AF65-F5344CB8AC3E}">
        <p14:creationId xmlns:p14="http://schemas.microsoft.com/office/powerpoint/2010/main" val="29031495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182A993B-F299-417C-9D6F-F0AEF04335C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F554CDB-699E-459B-A4BC-2562B3B9D41B}"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a:extLst>
              <a:ext uri="{FF2B5EF4-FFF2-40B4-BE49-F238E27FC236}">
                <a16:creationId xmlns:a16="http://schemas.microsoft.com/office/drawing/2014/main" id="{8F7F4EED-A416-4DA0-A6C6-08F95EC4AB42}"/>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C034F010-543D-4373-9651-ECFB973B9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34309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7</a:t>
            </a:fld>
            <a:endParaRPr lang="en-GB" altLang="en-US" dirty="0"/>
          </a:p>
        </p:txBody>
      </p:sp>
    </p:spTree>
    <p:extLst>
      <p:ext uri="{BB962C8B-B14F-4D97-AF65-F5344CB8AC3E}">
        <p14:creationId xmlns:p14="http://schemas.microsoft.com/office/powerpoint/2010/main" val="31526099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8</a:t>
            </a:fld>
            <a:endParaRPr lang="en-GB" altLang="en-US" dirty="0"/>
          </a:p>
        </p:txBody>
      </p:sp>
    </p:spTree>
    <p:extLst>
      <p:ext uri="{BB962C8B-B14F-4D97-AF65-F5344CB8AC3E}">
        <p14:creationId xmlns:p14="http://schemas.microsoft.com/office/powerpoint/2010/main" val="32202814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10</a:t>
            </a:fld>
            <a:endParaRPr lang="en-GB" altLang="en-US" dirty="0"/>
          </a:p>
        </p:txBody>
      </p:sp>
    </p:spTree>
    <p:extLst>
      <p:ext uri="{BB962C8B-B14F-4D97-AF65-F5344CB8AC3E}">
        <p14:creationId xmlns:p14="http://schemas.microsoft.com/office/powerpoint/2010/main" val="15799955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14</a:t>
            </a:fld>
            <a:endParaRPr lang="en-GB" altLang="en-US" dirty="0"/>
          </a:p>
        </p:txBody>
      </p:sp>
    </p:spTree>
    <p:extLst>
      <p:ext uri="{BB962C8B-B14F-4D97-AF65-F5344CB8AC3E}">
        <p14:creationId xmlns:p14="http://schemas.microsoft.com/office/powerpoint/2010/main" val="30638918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1B3BBBE5-A207-4D37-9997-079CE22847B5}"/>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5" name="AutoShape 14">
            <a:extLst>
              <a:ext uri="{FF2B5EF4-FFF2-40B4-BE49-F238E27FC236}">
                <a16:creationId xmlns:a16="http://schemas.microsoft.com/office/drawing/2014/main" id="{49170BBD-911C-45FA-A520-F14F7524BFE1}"/>
              </a:ext>
            </a:extLst>
          </p:cNvPr>
          <p:cNvSpPr>
            <a:spLocks noChangeArrowheads="1"/>
          </p:cNvSpPr>
          <p:nvPr userDrawn="1"/>
        </p:nvSpPr>
        <p:spPr bwMode="auto">
          <a:xfrm>
            <a:off x="590550" y="6415088"/>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pic>
        <p:nvPicPr>
          <p:cNvPr id="6" name="Picture 6">
            <a:extLst>
              <a:ext uri="{FF2B5EF4-FFF2-40B4-BE49-F238E27FC236}">
                <a16:creationId xmlns:a16="http://schemas.microsoft.com/office/drawing/2014/main" id="{AEE08918-4184-4B10-9346-F3DC8CA8571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8255F33A-85B0-4D94-8EB9-5536B8278209}"/>
              </a:ext>
            </a:extLst>
          </p:cNvPr>
          <p:cNvSpPr txBox="1"/>
          <p:nvPr userDrawn="1"/>
        </p:nvSpPr>
        <p:spPr>
          <a:xfrm>
            <a:off x="538163" y="6435725"/>
            <a:ext cx="4033837" cy="284163"/>
          </a:xfrm>
          <a:prstGeom prst="rect">
            <a:avLst/>
          </a:prstGeom>
          <a:noFill/>
        </p:spPr>
        <p:txBody>
          <a:bodyPr anchor="ctr">
            <a:normAutofit fontScale="92500"/>
          </a:bodyPr>
          <a:lstStyle/>
          <a:p>
            <a:pPr>
              <a:defRPr/>
            </a:pPr>
            <a:r>
              <a:rPr lang="en-GB" spc="300" dirty="0">
                <a:solidFill>
                  <a:schemeClr val="bg1"/>
                </a:solidFill>
              </a:rPr>
              <a:t> </a:t>
            </a:r>
            <a:r>
              <a:rPr lang="en-GB" spc="300" dirty="0"/>
              <a:t>SA5#131e E-meeting 25 May – 3 June 2020</a:t>
            </a:r>
          </a:p>
        </p:txBody>
      </p:sp>
      <p:sp>
        <p:nvSpPr>
          <p:cNvPr id="8" name="Oval 7">
            <a:extLst>
              <a:ext uri="{FF2B5EF4-FFF2-40B4-BE49-F238E27FC236}">
                <a16:creationId xmlns:a16="http://schemas.microsoft.com/office/drawing/2014/main" id="{12F93472-492B-49F2-97D2-A050ADC6F738}"/>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B661A8B-0347-431C-B3A0-BC0AB7D5F304}" type="slidenum">
              <a:rPr lang="en-GB" altLang="en-US" b="1" smtClean="0"/>
              <a:pPr algn="ctr">
                <a:defRPr/>
              </a:pPr>
              <a:t>‹#›</a:t>
            </a:fld>
            <a:endParaRPr lang="en-GB" altLang="en-US" b="1" dirty="0"/>
          </a:p>
          <a:p>
            <a:pPr>
              <a:defRPr/>
            </a:pPr>
            <a:endParaRPr lang="en-GB" altLang="en-US" dirty="0"/>
          </a:p>
        </p:txBody>
      </p:sp>
      <p:sp>
        <p:nvSpPr>
          <p:cNvPr id="9" name="Rectangle 15">
            <a:extLst>
              <a:ext uri="{FF2B5EF4-FFF2-40B4-BE49-F238E27FC236}">
                <a16:creationId xmlns:a16="http://schemas.microsoft.com/office/drawing/2014/main" id="{B306130B-EFB3-4C68-9F03-3886CBA335AA}"/>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 name="Rectangle 16">
            <a:extLst>
              <a:ext uri="{FF2B5EF4-FFF2-40B4-BE49-F238E27FC236}">
                <a16:creationId xmlns:a16="http://schemas.microsoft.com/office/drawing/2014/main" id="{060F732D-B9C4-4F56-A071-04B7C6D00A5E}"/>
              </a:ext>
            </a:extLst>
          </p:cNvPr>
          <p:cNvSpPr>
            <a:spLocks noChangeArrowheads="1"/>
          </p:cNvSpPr>
          <p:nvPr userDrawn="1"/>
        </p:nvSpPr>
        <p:spPr bwMode="auto">
          <a:xfrm>
            <a:off x="7429500" y="6461125"/>
            <a:ext cx="823913" cy="338138"/>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2020</a:t>
            </a:r>
          </a:p>
          <a:p>
            <a:pPr eaLnBrk="1" hangingPunct="1">
              <a:defRPr/>
            </a:pPr>
            <a:endParaRPr lang="en-GB" altLang="en-US" sz="800" dirty="0"/>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02822777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71228973"/>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87338979"/>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lide Number Placeholder 5">
            <a:extLst>
              <a:ext uri="{FF2B5EF4-FFF2-40B4-BE49-F238E27FC236}">
                <a16:creationId xmlns:a16="http://schemas.microsoft.com/office/drawing/2014/main" id="{3072A33C-20EF-468C-BABC-00C22F5F493E}"/>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1027" name="AutoShape 14">
            <a:extLst>
              <a:ext uri="{FF2B5EF4-FFF2-40B4-BE49-F238E27FC236}">
                <a16:creationId xmlns:a16="http://schemas.microsoft.com/office/drawing/2014/main" id="{1B6CAF25-3AAE-4BF0-A8C7-DEBE0C504CFB}"/>
              </a:ext>
            </a:extLst>
          </p:cNvPr>
          <p:cNvSpPr>
            <a:spLocks noChangeArrowheads="1"/>
          </p:cNvSpPr>
          <p:nvPr userDrawn="1"/>
        </p:nvSpPr>
        <p:spPr bwMode="auto">
          <a:xfrm>
            <a:off x="590550" y="6451600"/>
            <a:ext cx="6569075" cy="25558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8" name="Title Placeholder 1">
            <a:extLst>
              <a:ext uri="{FF2B5EF4-FFF2-40B4-BE49-F238E27FC236}">
                <a16:creationId xmlns:a16="http://schemas.microsoft.com/office/drawing/2014/main" id="{67E5032F-705B-44E4-9533-F939FAC31B9E}"/>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a:extLst>
              <a:ext uri="{FF2B5EF4-FFF2-40B4-BE49-F238E27FC236}">
                <a16:creationId xmlns:a16="http://schemas.microsoft.com/office/drawing/2014/main" id="{379A13F8-137B-4BF0-9DB1-BD1EEE855AA2}"/>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a:extLst>
              <a:ext uri="{FF2B5EF4-FFF2-40B4-BE49-F238E27FC236}">
                <a16:creationId xmlns:a16="http://schemas.microsoft.com/office/drawing/2014/main" id="{F15969D8-D10E-4070-8273-69E8A59FD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B1CFEED6-0B46-4DB3-A604-12A4189372C3}"/>
              </a:ext>
            </a:extLst>
          </p:cNvPr>
          <p:cNvSpPr txBox="1"/>
          <p:nvPr userDrawn="1"/>
        </p:nvSpPr>
        <p:spPr>
          <a:xfrm>
            <a:off x="538163" y="6457950"/>
            <a:ext cx="4033837" cy="296863"/>
          </a:xfrm>
          <a:prstGeom prst="rect">
            <a:avLst/>
          </a:prstGeom>
          <a:noFill/>
        </p:spPr>
        <p:txBody>
          <a:bodyPr anchor="ctr">
            <a:normAutofit/>
          </a:bodyPr>
          <a:lstStyle/>
          <a:p>
            <a:pPr>
              <a:defRPr/>
            </a:pPr>
            <a:r>
              <a:rPr lang="en-GB" spc="300" dirty="0">
                <a:solidFill>
                  <a:schemeClr val="bg1"/>
                </a:solidFill>
              </a:rPr>
              <a:t> </a:t>
            </a:r>
            <a:r>
              <a:rPr lang="en-GB" spc="300" dirty="0"/>
              <a:t>SA5#132e E-meeting 17-28 August 2020</a:t>
            </a:r>
          </a:p>
        </p:txBody>
      </p:sp>
      <p:sp>
        <p:nvSpPr>
          <p:cNvPr id="12" name="Oval 11">
            <a:extLst>
              <a:ext uri="{FF2B5EF4-FFF2-40B4-BE49-F238E27FC236}">
                <a16:creationId xmlns:a16="http://schemas.microsoft.com/office/drawing/2014/main" id="{38E42F2A-CEDC-4514-9029-ACB188D171BC}"/>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AFAF0B4F-086C-4377-BC6A-13BBB9CEA3AA}" type="slidenum">
              <a:rPr lang="en-GB" altLang="en-US" b="1" smtClean="0"/>
              <a:pPr algn="ctr">
                <a:defRPr/>
              </a:pPr>
              <a:t>‹#›</a:t>
            </a:fld>
            <a:endParaRPr lang="en-GB" altLang="en-US" b="1" dirty="0"/>
          </a:p>
          <a:p>
            <a:pPr>
              <a:defRPr/>
            </a:pPr>
            <a:endParaRPr lang="en-GB" altLang="en-US" dirty="0"/>
          </a:p>
        </p:txBody>
      </p:sp>
      <p:sp>
        <p:nvSpPr>
          <p:cNvPr id="1033" name="Rectangle 15">
            <a:extLst>
              <a:ext uri="{FF2B5EF4-FFF2-40B4-BE49-F238E27FC236}">
                <a16:creationId xmlns:a16="http://schemas.microsoft.com/office/drawing/2014/main" id="{C0E943FC-FC59-484A-8584-0C858FFC7537}"/>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4" name="Rectangle 16">
            <a:extLst>
              <a:ext uri="{FF2B5EF4-FFF2-40B4-BE49-F238E27FC236}">
                <a16:creationId xmlns:a16="http://schemas.microsoft.com/office/drawing/2014/main" id="{50EA5411-3B23-449C-B52F-F8A3B5F83371}"/>
              </a:ext>
            </a:extLst>
          </p:cNvPr>
          <p:cNvSpPr>
            <a:spLocks noChangeArrowheads="1"/>
          </p:cNvSpPr>
          <p:nvPr userDrawn="1"/>
        </p:nvSpPr>
        <p:spPr bwMode="auto">
          <a:xfrm>
            <a:off x="7439025" y="6461125"/>
            <a:ext cx="823913" cy="215900"/>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2020</a:t>
            </a:r>
          </a:p>
        </p:txBody>
      </p:sp>
    </p:spTree>
  </p:cSld>
  <p:clrMap bg1="lt1" tx1="dk1" bg2="lt2" tx2="dk2" accent1="accent1" accent2="accent2" accent3="accent3" accent4="accent4" accent5="accent5" accent6="accent6" hlink="hlink" folHlink="folHlink"/>
  <p:sldLayoutIdLst>
    <p:sldLayoutId id="2147484519" r:id="rId1"/>
    <p:sldLayoutId id="2147484517" r:id="rId2"/>
    <p:sldLayoutId id="214748451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Liaisons/Incoming_LSs/S5-meeting.ht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mailto:3GPP_TSG_SA_WG5@LIST.ETSI.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mailto:3GPP_TSG_SA_WG5_CHARGING@LIST.ETSI.ORG" TargetMode="External"/><Relationship Id="rId4" Type="http://schemas.openxmlformats.org/officeDocument/2006/relationships/hyperlink" Target="mailto:3GPP_TSG_SA_WG5_OAM@LIST.ETSI.ORG"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352870EE-D312-45B2-945A-64CA5A09CCAB}"/>
              </a:ext>
            </a:extLst>
          </p:cNvPr>
          <p:cNvSpPr>
            <a:spLocks noGrp="1" noChangeArrowheads="1"/>
          </p:cNvSpPr>
          <p:nvPr>
            <p:ph type="ctrTitle"/>
          </p:nvPr>
        </p:nvSpPr>
        <p:spPr>
          <a:xfrm>
            <a:off x="685800" y="2094125"/>
            <a:ext cx="7772400" cy="1470025"/>
          </a:xfrm>
        </p:spPr>
        <p:txBody>
          <a:bodyPr>
            <a:normAutofit fontScale="90000"/>
          </a:bodyPr>
          <a:lstStyle/>
          <a:p>
            <a:pPr>
              <a:defRPr/>
            </a:pPr>
            <a:r>
              <a:rPr lang="en-GB" altLang="zh-CN" sz="2300" b="1" i="1" dirty="0">
                <a:effectLst>
                  <a:outerShdw blurRad="38100" dist="38100" dir="2700000" algn="tl">
                    <a:srgbClr val="C0C0C0"/>
                  </a:outerShdw>
                </a:effectLst>
                <a:highlight>
                  <a:srgbClr val="00FFFF"/>
                </a:highlight>
              </a:rPr>
              <a:t>  </a:t>
            </a:r>
            <a:br>
              <a:rPr lang="en-GB" altLang="zh-CN" sz="2300" i="1" dirty="0">
                <a:highlight>
                  <a:srgbClr val="00FFFF"/>
                </a:highlight>
              </a:rPr>
            </a:br>
            <a:r>
              <a:rPr lang="en-GB" altLang="zh-CN" sz="2300" i="1" dirty="0">
                <a:highlight>
                  <a:srgbClr val="00FFFF"/>
                </a:highlight>
              </a:rPr>
              <a:t> </a:t>
            </a:r>
            <a:br>
              <a:rPr lang="en-US" altLang="en-US" b="1" i="1" dirty="0">
                <a:solidFill>
                  <a:srgbClr val="0000CC"/>
                </a:solidFill>
                <a:highlight>
                  <a:srgbClr val="00FFFF"/>
                </a:highlight>
              </a:rPr>
            </a:br>
            <a:r>
              <a:rPr lang="en-US" altLang="en-US" sz="3600" b="1" i="1" dirty="0">
                <a:latin typeface="Arial" panose="020B0604020202020204" pitchFamily="34" charset="0"/>
                <a:cs typeface="Arial" panose="020B0604020202020204" pitchFamily="34" charset="0"/>
              </a:rPr>
              <a:t>SA5#132e  E-Meeting</a:t>
            </a:r>
            <a:br>
              <a:rPr lang="en-US" altLang="en-US" sz="3600" b="1" i="1" dirty="0">
                <a:latin typeface="Arial" panose="020B0604020202020204" pitchFamily="34" charset="0"/>
                <a:cs typeface="Arial" panose="020B0604020202020204" pitchFamily="34" charset="0"/>
              </a:rPr>
            </a:br>
            <a:r>
              <a:rPr lang="en-US" altLang="en-US" sz="3600" b="1" i="1" dirty="0">
                <a:latin typeface="Arial" panose="020B0604020202020204" pitchFamily="34" charset="0"/>
                <a:cs typeface="Arial" panose="020B0604020202020204" pitchFamily="34" charset="0"/>
              </a:rPr>
              <a:t>Process</a:t>
            </a:r>
            <a:br>
              <a:rPr lang="en-US" altLang="en-US" sz="3600" b="1" i="1" dirty="0">
                <a:highlight>
                  <a:srgbClr val="00FFFF"/>
                </a:highlight>
                <a:latin typeface="Arial" panose="020B0604020202020204" pitchFamily="34" charset="0"/>
                <a:cs typeface="Arial" panose="020B0604020202020204" pitchFamily="34" charset="0"/>
              </a:rPr>
            </a:br>
            <a:br>
              <a:rPr lang="en-US" altLang="en-US" sz="3600" b="1" i="1" dirty="0">
                <a:highlight>
                  <a:srgbClr val="00FFFF"/>
                </a:highlight>
                <a:latin typeface="Arial" panose="020B0604020202020204" pitchFamily="34" charset="0"/>
                <a:cs typeface="Arial" panose="020B0604020202020204" pitchFamily="34" charset="0"/>
              </a:rPr>
            </a:br>
            <a:r>
              <a:rPr lang="en-US" altLang="en-US" sz="2000" i="1" dirty="0">
                <a:highlight>
                  <a:srgbClr val="00FFFF"/>
                </a:highlight>
                <a:latin typeface="Arial" panose="020B0604020202020204" pitchFamily="34" charset="0"/>
                <a:cs typeface="Arial" panose="020B0604020202020204" pitchFamily="34" charset="0"/>
              </a:rPr>
              <a:t>Updates since last meeting (except dates/times/meeting numbers) are highlighted in blue </a:t>
            </a:r>
            <a:br>
              <a:rPr lang="en-US" altLang="en-US" sz="2000" i="1" dirty="0">
                <a:highlight>
                  <a:srgbClr val="00FFFF"/>
                </a:highlight>
                <a:latin typeface="Arial" panose="020B0604020202020204" pitchFamily="34" charset="0"/>
                <a:cs typeface="Arial" panose="020B0604020202020204" pitchFamily="34" charset="0"/>
              </a:rPr>
            </a:br>
            <a:r>
              <a:rPr lang="en-US" altLang="en-US" sz="2000" i="1" dirty="0">
                <a:highlight>
                  <a:srgbClr val="FFFF00"/>
                </a:highlight>
                <a:latin typeface="Arial" panose="020B0604020202020204" pitchFamily="34" charset="0"/>
                <a:cs typeface="Arial" panose="020B0604020202020204" pitchFamily="34" charset="0"/>
              </a:rPr>
              <a:t>Items for special attention are highlighted in yellow </a:t>
            </a:r>
            <a:br>
              <a:rPr lang="en-US" altLang="en-US" sz="2000" i="1" dirty="0">
                <a:solidFill>
                  <a:srgbClr val="0000CC"/>
                </a:solidFill>
                <a:highlight>
                  <a:srgbClr val="00FFFF"/>
                </a:highlight>
              </a:rPr>
            </a:br>
            <a:br>
              <a:rPr lang="en-GB" altLang="zh-CN" sz="4400" b="1" i="1" dirty="0">
                <a:highlight>
                  <a:srgbClr val="00FFFF"/>
                </a:highlight>
              </a:rPr>
            </a:br>
            <a:r>
              <a:rPr lang="en-GB" altLang="zh-CN" sz="2300" i="1" dirty="0">
                <a:highlight>
                  <a:srgbClr val="00FFFF"/>
                </a:highlight>
                <a:latin typeface="Arial" panose="020B0604020202020204" pitchFamily="34" charset="0"/>
              </a:rPr>
              <a:t> </a:t>
            </a:r>
            <a:br>
              <a:rPr lang="en-US" altLang="zh-CN" sz="2300" i="1" dirty="0">
                <a:effectLst>
                  <a:outerShdw blurRad="38100" dist="38100" dir="2700000" algn="tl">
                    <a:srgbClr val="C0C0C0"/>
                  </a:outerShdw>
                </a:effectLst>
                <a:highlight>
                  <a:srgbClr val="00FFFF"/>
                </a:highlight>
                <a:latin typeface="Arial" panose="020B0604020202020204" pitchFamily="34" charset="0"/>
              </a:rPr>
            </a:br>
            <a:br>
              <a:rPr lang="en-US" altLang="zh-CN" sz="2100" i="1" dirty="0">
                <a:effectLst>
                  <a:outerShdw blurRad="38100" dist="38100" dir="2700000" algn="tl">
                    <a:srgbClr val="C0C0C0"/>
                  </a:outerShdw>
                </a:effectLst>
                <a:highlight>
                  <a:srgbClr val="00FFFF"/>
                </a:highlight>
              </a:rPr>
            </a:br>
            <a:endParaRPr lang="en-GB" altLang="zh-CN" sz="2100" i="1" dirty="0">
              <a:effectLst>
                <a:outerShdw blurRad="38100" dist="38100" dir="2700000" algn="tl">
                  <a:srgbClr val="C0C0C0"/>
                </a:outerShdw>
              </a:effectLst>
              <a:highlight>
                <a:srgbClr val="00FFFF"/>
              </a:highlight>
            </a:endParaRPr>
          </a:p>
        </p:txBody>
      </p:sp>
      <p:sp>
        <p:nvSpPr>
          <p:cNvPr id="5123" name="Subtitle 6">
            <a:extLst>
              <a:ext uri="{FF2B5EF4-FFF2-40B4-BE49-F238E27FC236}">
                <a16:creationId xmlns:a16="http://schemas.microsoft.com/office/drawing/2014/main" id="{DF018147-2912-4BF3-BB72-2E9217F826DB}"/>
              </a:ext>
            </a:extLst>
          </p:cNvPr>
          <p:cNvSpPr>
            <a:spLocks noGrp="1"/>
          </p:cNvSpPr>
          <p:nvPr>
            <p:ph type="subTitle" idx="1"/>
          </p:nvPr>
        </p:nvSpPr>
        <p:spPr>
          <a:xfrm>
            <a:off x="883920" y="3764280"/>
            <a:ext cx="6946900" cy="1766570"/>
          </a:xfrm>
        </p:spPr>
        <p:txBody>
          <a:bodyPr/>
          <a:lstStyle/>
          <a:p>
            <a:pPr eaLnBrk="1" hangingPunct="1">
              <a:defRPr/>
            </a:pPr>
            <a:endParaRPr lang="en-GB" altLang="en-US" b="1" dirty="0">
              <a:solidFill>
                <a:srgbClr val="0000CC"/>
              </a:solidFill>
              <a:latin typeface="+mj-lt"/>
              <a:ea typeface="+mj-ea"/>
              <a:cs typeface="+mj-cs"/>
            </a:endParaRPr>
          </a:p>
          <a:p>
            <a:pPr eaLnBrk="1" hangingPunct="1">
              <a:defRPr/>
            </a:pPr>
            <a:r>
              <a:rPr lang="en-GB" altLang="en-US" b="1" dirty="0">
                <a:solidFill>
                  <a:srgbClr val="0000CC"/>
                </a:solidFill>
                <a:latin typeface="+mj-lt"/>
                <a:ea typeface="+mj-ea"/>
                <a:cs typeface="+mj-cs"/>
              </a:rPr>
              <a:t>S5-204002</a:t>
            </a:r>
            <a:endParaRPr lang="en-GB" altLang="en-US" dirty="0">
              <a:solidFill>
                <a:srgbClr val="0000CC"/>
              </a:solidFill>
              <a:latin typeface="+mj-lt"/>
              <a:ea typeface="+mj-ea"/>
              <a:cs typeface="+mj-cs"/>
            </a:endParaRPr>
          </a:p>
          <a:p>
            <a:pPr>
              <a:lnSpc>
                <a:spcPct val="80000"/>
              </a:lnSpc>
              <a:defRPr/>
            </a:pPr>
            <a:endParaRPr lang="en-GB"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Process(5)</a:t>
            </a:r>
            <a:endParaRPr lang="zh-CN" altLang="en-US" dirty="0"/>
          </a:p>
        </p:txBody>
      </p:sp>
      <p:sp>
        <p:nvSpPr>
          <p:cNvPr id="4" name="矩形 3"/>
          <p:cNvSpPr/>
          <p:nvPr/>
        </p:nvSpPr>
        <p:spPr>
          <a:xfrm>
            <a:off x="447944" y="3967948"/>
            <a:ext cx="3526735" cy="276999"/>
          </a:xfrm>
          <a:prstGeom prst="rect">
            <a:avLst/>
          </a:prstGeom>
        </p:spPr>
        <p:txBody>
          <a:bodyPr wrap="none">
            <a:spAutoFit/>
          </a:bodyPr>
          <a:lstStyle/>
          <a:p>
            <a:r>
              <a:rPr lang="en-GB" altLang="zh-CN" sz="1200" b="1" dirty="0"/>
              <a:t>Template to use for recording all comments:</a:t>
            </a:r>
            <a:endParaRPr lang="zh-CN" altLang="en-US" sz="1200" b="1" i="1" dirty="0">
              <a:solidFill>
                <a:srgbClr val="FF0000"/>
              </a:solidFill>
              <a:highlight>
                <a:srgbClr val="FFFF00"/>
              </a:highlight>
            </a:endParaRPr>
          </a:p>
        </p:txBody>
      </p:sp>
      <p:sp>
        <p:nvSpPr>
          <p:cNvPr id="8" name="矩形 7"/>
          <p:cNvSpPr/>
          <p:nvPr/>
        </p:nvSpPr>
        <p:spPr>
          <a:xfrm>
            <a:off x="236456" y="785538"/>
            <a:ext cx="8563482" cy="3182410"/>
          </a:xfrm>
          <a:prstGeom prst="rect">
            <a:avLst/>
          </a:prstGeom>
        </p:spPr>
        <p:txBody>
          <a:bodyPr wrap="square">
            <a:spAutoFit/>
          </a:bodyPr>
          <a:lstStyle/>
          <a:p>
            <a:pPr marL="228600" indent="-228600">
              <a:spcBef>
                <a:spcPct val="20000"/>
              </a:spcBef>
              <a:buFont typeface="Arial" panose="020B0604020202020204" pitchFamily="34" charset="0"/>
              <a:buChar char="•"/>
              <a:defRPr/>
            </a:pPr>
            <a:r>
              <a:rPr lang="en-GB" altLang="en-US" sz="1600" kern="0" dirty="0">
                <a:solidFill>
                  <a:prstClr val="black"/>
                </a:solidFill>
                <a:latin typeface="Calibri"/>
              </a:rPr>
              <a:t>Email approvals – </a:t>
            </a:r>
            <a:r>
              <a:rPr lang="en-US" altLang="zh-CN" sz="1600" kern="0" dirty="0">
                <a:solidFill>
                  <a:prstClr val="black"/>
                </a:solidFill>
                <a:latin typeface="Calibri"/>
              </a:rPr>
              <a:t>Comments </a:t>
            </a:r>
            <a:r>
              <a:rPr lang="en-GB" altLang="zh-CN" sz="1600" kern="0" dirty="0">
                <a:solidFill>
                  <a:prstClr val="black"/>
                </a:solidFill>
                <a:latin typeface="Calibri"/>
              </a:rPr>
              <a:t>handling</a:t>
            </a:r>
            <a:endParaRPr lang="en-US" altLang="en-US" sz="1600" b="1" kern="0" dirty="0">
              <a:solidFill>
                <a:prstClr val="black"/>
              </a:solidFill>
              <a:latin typeface="Calibri"/>
            </a:endParaRPr>
          </a:p>
          <a:p>
            <a:pPr marL="685800" lvl="1" indent="-228600">
              <a:spcBef>
                <a:spcPct val="20000"/>
              </a:spcBef>
              <a:buFont typeface="Arial" panose="020B0604020202020204" pitchFamily="34" charset="0"/>
              <a:buChar char="–"/>
              <a:defRPr/>
            </a:pPr>
            <a:r>
              <a:rPr lang="en-US" altLang="en-US" sz="1400" b="1" kern="0" dirty="0">
                <a:solidFill>
                  <a:prstClr val="black"/>
                </a:solidFill>
                <a:latin typeface="Calibri"/>
              </a:rPr>
              <a:t>Comments</a:t>
            </a:r>
            <a:r>
              <a:rPr lang="en-US" altLang="en-US" sz="1400" kern="0" dirty="0">
                <a:solidFill>
                  <a:prstClr val="black"/>
                </a:solidFill>
                <a:latin typeface="Calibri"/>
              </a:rPr>
              <a:t> providing questions/proposals </a:t>
            </a:r>
            <a:r>
              <a:rPr lang="en-US" altLang="en-US" sz="1400" b="1" kern="0" dirty="0">
                <a:solidFill>
                  <a:prstClr val="black"/>
                </a:solidFill>
                <a:latin typeface="Calibri"/>
              </a:rPr>
              <a:t>embedded inside a copy of the actual Tdoc</a:t>
            </a:r>
            <a:r>
              <a:rPr lang="en-US" altLang="en-US" sz="1400" kern="0" dirty="0">
                <a:solidFill>
                  <a:prstClr val="black"/>
                </a:solidFill>
                <a:latin typeface="Calibri"/>
              </a:rPr>
              <a:t> are allowed. They should be uploaded on the Drafts folder and have file name like </a:t>
            </a:r>
            <a:r>
              <a:rPr lang="en-US" altLang="zh-CN" sz="1400" i="1" kern="0" dirty="0" err="1">
                <a:solidFill>
                  <a:prstClr val="black"/>
                </a:solidFill>
                <a:latin typeface="Calibri"/>
              </a:rPr>
              <a:t>tdoc_revx_AB</a:t>
            </a:r>
            <a:r>
              <a:rPr lang="en-US" altLang="zh-CN" sz="1400" i="1" kern="0" dirty="0">
                <a:solidFill>
                  <a:prstClr val="black"/>
                </a:solidFill>
                <a:latin typeface="Calibri"/>
              </a:rPr>
              <a:t> COMMENT </a:t>
            </a:r>
            <a:r>
              <a:rPr lang="en-US" altLang="en-US" sz="1400" kern="0" dirty="0">
                <a:solidFill>
                  <a:prstClr val="black"/>
                </a:solidFill>
                <a:latin typeface="Calibri"/>
              </a:rPr>
              <a:t> where AB is the commenter’s initials. The revision number x shall not be increased in this case. </a:t>
            </a:r>
            <a:r>
              <a:rPr lang="en-GB" altLang="en-US" sz="1400" b="1" kern="0" dirty="0">
                <a:solidFill>
                  <a:prstClr val="black"/>
                </a:solidFill>
                <a:latin typeface="Calibri"/>
              </a:rPr>
              <a:t>It is only</a:t>
            </a:r>
            <a:r>
              <a:rPr lang="en-GB" altLang="zh-CN" sz="1400" b="1" kern="0" dirty="0">
                <a:solidFill>
                  <a:prstClr val="black"/>
                </a:solidFill>
                <a:latin typeface="Calibri"/>
              </a:rPr>
              <a:t> allowed for the author to increase the </a:t>
            </a:r>
            <a:r>
              <a:rPr lang="en-GB" altLang="zh-CN" sz="1400" i="1" kern="0" dirty="0">
                <a:solidFill>
                  <a:prstClr val="black"/>
                </a:solidFill>
                <a:latin typeface="Calibri"/>
              </a:rPr>
              <a:t>‘</a:t>
            </a:r>
            <a:r>
              <a:rPr lang="en-GB" altLang="zh-CN" sz="1400" i="1" kern="0" dirty="0" err="1">
                <a:solidFill>
                  <a:prstClr val="black"/>
                </a:solidFill>
                <a:latin typeface="Calibri"/>
              </a:rPr>
              <a:t>tdoc_revx</a:t>
            </a:r>
            <a:r>
              <a:rPr lang="en-GB" altLang="zh-CN" sz="1400" b="1" kern="0" dirty="0">
                <a:solidFill>
                  <a:prstClr val="black"/>
                </a:solidFill>
                <a:latin typeface="Calibri"/>
              </a:rPr>
              <a:t>’ revision number when submitting a new revision.</a:t>
            </a:r>
          </a:p>
          <a:p>
            <a:pPr marL="685800" lvl="1" indent="-228600">
              <a:spcBef>
                <a:spcPct val="20000"/>
              </a:spcBef>
              <a:buFont typeface="Arial" panose="020B0604020202020204" pitchFamily="34" charset="0"/>
              <a:buChar char="–"/>
              <a:defRPr/>
            </a:pPr>
            <a:r>
              <a:rPr lang="en-US" altLang="zh-CN" sz="1400" b="1" kern="0" dirty="0">
                <a:solidFill>
                  <a:prstClr val="black"/>
                </a:solidFill>
                <a:highlight>
                  <a:srgbClr val="00FFFF"/>
                </a:highlight>
                <a:latin typeface="Calibri"/>
              </a:rPr>
              <a:t>A comments table should be used </a:t>
            </a:r>
            <a:r>
              <a:rPr lang="en-US" altLang="zh-CN" sz="1400" kern="0" dirty="0">
                <a:solidFill>
                  <a:prstClr val="black"/>
                </a:solidFill>
                <a:latin typeface="Calibri"/>
              </a:rPr>
              <a:t>in each thread, in the following way:</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comment should be placed in the table by the commenter, either as a new row or ‘embedded’ if it is a response to a previous comment.</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new comment should be highlighted at the very top in the email, either by ‘copying’ the full comment or giving a clear reference to where in the table it is located.</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If c</a:t>
            </a:r>
            <a:r>
              <a:rPr lang="en-US" altLang="en-US" sz="1400" kern="0" dirty="0">
                <a:solidFill>
                  <a:prstClr val="black"/>
                </a:solidFill>
                <a:latin typeface="Calibri"/>
              </a:rPr>
              <a:t>omments have been embedded inside a copy of the actual Tdoc, a reference to the folder and file name should be included in the comments table.</a:t>
            </a:r>
          </a:p>
          <a:p>
            <a:pPr marL="1143000" lvl="2" indent="-228600">
              <a:spcBef>
                <a:spcPct val="20000"/>
              </a:spcBef>
              <a:buFont typeface="Arial" panose="020B0604020202020204" pitchFamily="34" charset="0"/>
              <a:buChar char="–"/>
              <a:defRPr/>
            </a:pPr>
            <a:r>
              <a:rPr lang="en-US" altLang="zh-CN" sz="1400" kern="0" dirty="0">
                <a:latin typeface="Calibri"/>
              </a:rPr>
              <a:t>For group email approval, it is recommended to </a:t>
            </a:r>
            <a:r>
              <a:rPr lang="en-US" altLang="zh-CN" sz="1400" b="1" kern="0" dirty="0">
                <a:latin typeface="Calibri"/>
              </a:rPr>
              <a:t>keep the comments table separate for each </a:t>
            </a:r>
            <a:r>
              <a:rPr lang="en-US" altLang="zh-CN" sz="1400" b="1" kern="0" dirty="0" err="1">
                <a:latin typeface="Calibri"/>
              </a:rPr>
              <a:t>tdoc</a:t>
            </a:r>
            <a:endParaRPr lang="en-US" altLang="zh-CN" sz="1400" b="1" kern="0" dirty="0">
              <a:latin typeface="Calibri"/>
            </a:endParaRPr>
          </a:p>
        </p:txBody>
      </p:sp>
      <p:graphicFrame>
        <p:nvGraphicFramePr>
          <p:cNvPr id="7" name="Table 9">
            <a:extLst>
              <a:ext uri="{FF2B5EF4-FFF2-40B4-BE49-F238E27FC236}">
                <a16:creationId xmlns:a16="http://schemas.microsoft.com/office/drawing/2014/main" id="{725A6AFA-11DA-4047-8C20-0AA254539464}"/>
              </a:ext>
            </a:extLst>
          </p:cNvPr>
          <p:cNvGraphicFramePr>
            <a:graphicFrameLocks noGrp="1"/>
          </p:cNvGraphicFramePr>
          <p:nvPr/>
        </p:nvGraphicFramePr>
        <p:xfrm>
          <a:off x="577842" y="4509054"/>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a:effectLst/>
                        </a:rPr>
                        <a:t>Company name</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a:effectLst/>
                        </a:rPr>
                        <a:t>2</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
        <p:nvSpPr>
          <p:cNvPr id="9" name="Rectangle 7">
            <a:extLst>
              <a:ext uri="{FF2B5EF4-FFF2-40B4-BE49-F238E27FC236}">
                <a16:creationId xmlns:a16="http://schemas.microsoft.com/office/drawing/2014/main" id="{5A2A79FE-84BD-476C-95AD-D5506B4A3D34}"/>
              </a:ext>
            </a:extLst>
          </p:cNvPr>
          <p:cNvSpPr>
            <a:spLocks noChangeArrowheads="1"/>
          </p:cNvSpPr>
          <p:nvPr/>
        </p:nvSpPr>
        <p:spPr bwMode="auto">
          <a:xfrm>
            <a:off x="469448" y="4279017"/>
            <a:ext cx="460575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t>Comments for &lt;Tdoc-1&gt;:</a:t>
            </a:r>
            <a:endParaRPr kumimoji="0" lang="en-GB" altLang="en-US" sz="400" b="0" i="0" u="none" strike="noStrike" cap="none" normalizeH="0" baseline="0" dirty="0">
              <a:ln>
                <a:noFill/>
              </a:ln>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7">
            <a:extLst>
              <a:ext uri="{FF2B5EF4-FFF2-40B4-BE49-F238E27FC236}">
                <a16:creationId xmlns:a16="http://schemas.microsoft.com/office/drawing/2014/main" id="{F40A1ED8-24E1-4BCC-BCD1-62F32D73DEE8}"/>
              </a:ext>
            </a:extLst>
          </p:cNvPr>
          <p:cNvSpPr>
            <a:spLocks noChangeArrowheads="1"/>
          </p:cNvSpPr>
          <p:nvPr/>
        </p:nvSpPr>
        <p:spPr bwMode="auto">
          <a:xfrm>
            <a:off x="469448" y="5343343"/>
            <a:ext cx="460575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t>Comments for &lt;Tdoc-2&gt;:</a:t>
            </a:r>
            <a:endParaRPr kumimoji="0" lang="en-GB" altLang="en-US" sz="400" b="0" i="0" u="none" strike="noStrike" cap="none" normalizeH="0" baseline="0" dirty="0">
              <a:ln>
                <a:noFill/>
              </a:ln>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11" name="Table 10">
            <a:extLst>
              <a:ext uri="{FF2B5EF4-FFF2-40B4-BE49-F238E27FC236}">
                <a16:creationId xmlns:a16="http://schemas.microsoft.com/office/drawing/2014/main" id="{621EB5FF-F314-425A-A25E-DF143B0C3983}"/>
              </a:ext>
            </a:extLst>
          </p:cNvPr>
          <p:cNvGraphicFramePr>
            <a:graphicFrameLocks noGrp="1"/>
          </p:cNvGraphicFramePr>
          <p:nvPr/>
        </p:nvGraphicFramePr>
        <p:xfrm>
          <a:off x="577842" y="5546711"/>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dirty="0">
                          <a:effectLst/>
                        </a:rPr>
                        <a:t>Company name</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dirty="0">
                          <a:effectLst/>
                        </a:rPr>
                        <a:t>2</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Tree>
    <p:extLst>
      <p:ext uri="{BB962C8B-B14F-4D97-AF65-F5344CB8AC3E}">
        <p14:creationId xmlns:p14="http://schemas.microsoft.com/office/powerpoint/2010/main" val="240454621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686814" y="342389"/>
            <a:ext cx="6827838" cy="498475"/>
          </a:xfrm>
        </p:spPr>
        <p:txBody>
          <a:bodyPr/>
          <a:lstStyle/>
          <a:p>
            <a:r>
              <a:rPr lang="en-US" altLang="en-US" dirty="0"/>
              <a:t>Process (6)</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16653" y="1431217"/>
            <a:ext cx="8834772" cy="6082899"/>
          </a:xfrm>
        </p:spPr>
        <p:txBody>
          <a:bodyPr/>
          <a:lstStyle/>
          <a:p>
            <a:pPr lvl="2">
              <a:defRPr/>
            </a:pPr>
            <a:r>
              <a:rPr lang="en-GB" altLang="en-US" sz="1800" dirty="0"/>
              <a:t>Email approvals</a:t>
            </a:r>
            <a:r>
              <a:rPr lang="en-GB" sz="1800" dirty="0"/>
              <a:t> – coordinator and decision process</a:t>
            </a:r>
            <a:endParaRPr lang="en-GB" altLang="en-US" sz="1800" dirty="0"/>
          </a:p>
          <a:p>
            <a:pPr lvl="3">
              <a:defRPr/>
            </a:pPr>
            <a:r>
              <a:rPr lang="en-GB" sz="1600" dirty="0"/>
              <a:t>The </a:t>
            </a:r>
            <a:r>
              <a:rPr lang="en-GB" sz="1600" b="1" dirty="0"/>
              <a:t>coordinator</a:t>
            </a:r>
            <a:r>
              <a:rPr lang="en-GB" sz="1600" dirty="0"/>
              <a:t> coordinates the discussions and seeks </a:t>
            </a:r>
            <a:r>
              <a:rPr lang="en-US" sz="1600" dirty="0"/>
              <a:t>consensus</a:t>
            </a:r>
            <a:r>
              <a:rPr lang="en-GB" sz="1600" dirty="0"/>
              <a:t>. This may be for a single Tdoc thread (in which case the Tdoc author is the coordinator) or a package of grouped Tdocs (in which case the coordinator is appointed in the “Tdoc sequence proposal” </a:t>
            </a:r>
            <a:r>
              <a:rPr lang="en-GB" sz="1600" dirty="0">
                <a:highlight>
                  <a:srgbClr val="00FFFF"/>
                </a:highlight>
              </a:rPr>
              <a:t>or “CH Agenda and Time Plan”).</a:t>
            </a:r>
          </a:p>
          <a:p>
            <a:pPr lvl="3">
              <a:defRPr/>
            </a:pPr>
            <a:r>
              <a:rPr lang="en-GB" sz="1600" b="1" dirty="0"/>
              <a:t>Moderator</a:t>
            </a:r>
            <a:r>
              <a:rPr lang="en-GB" sz="1600" dirty="0"/>
              <a:t> is the chair or vice chair who moderates the discussions, </a:t>
            </a:r>
            <a:r>
              <a:rPr lang="en-US" sz="1600" dirty="0"/>
              <a:t>proposes actions (e.g. merging Tdocs or updates due to comments) </a:t>
            </a:r>
            <a:r>
              <a:rPr lang="en-GB" sz="1600" dirty="0"/>
              <a:t>and declares the final conclusion for each contribution.</a:t>
            </a:r>
          </a:p>
          <a:p>
            <a:pPr lvl="3">
              <a:defRPr/>
            </a:pPr>
            <a:r>
              <a:rPr lang="en-GB" sz="1600" b="1" dirty="0">
                <a:highlight>
                  <a:srgbClr val="00FFFF"/>
                </a:highlight>
              </a:rPr>
              <a:t>Conclusions will </a:t>
            </a:r>
            <a:r>
              <a:rPr lang="en-GB" sz="1600" b="1" u="sng" dirty="0">
                <a:highlight>
                  <a:srgbClr val="00FFFF"/>
                </a:highlight>
              </a:rPr>
              <a:t>not</a:t>
            </a:r>
            <a:r>
              <a:rPr lang="en-GB" sz="1600" b="1" dirty="0">
                <a:highlight>
                  <a:srgbClr val="00FFFF"/>
                </a:highlight>
              </a:rPr>
              <a:t> be declared in each thread but be shown in intermediate and final distributions of the “OAM chair notes and conclusions” (also including </a:t>
            </a:r>
            <a:r>
              <a:rPr lang="en-GB" altLang="en-US" sz="1600" b="1" dirty="0">
                <a:highlight>
                  <a:srgbClr val="00FFFF"/>
                </a:highlight>
              </a:rPr>
              <a:t>agenda 2-5) </a:t>
            </a:r>
            <a:r>
              <a:rPr lang="en-GB" sz="1600" b="1" dirty="0">
                <a:highlight>
                  <a:srgbClr val="00FFFF"/>
                </a:highlight>
              </a:rPr>
              <a:t> and the “CH Agenda &amp; Time plan”. </a:t>
            </a:r>
          </a:p>
          <a:p>
            <a:pPr lvl="3">
              <a:defRPr/>
            </a:pPr>
            <a:r>
              <a:rPr lang="en-GB" sz="1600" dirty="0"/>
              <a:t>Contributions can be provided with final conclusion before the “last comment deadline”: See OAM Process and CH Process slides </a:t>
            </a:r>
            <a:r>
              <a:rPr lang="en-GB" sz="1600" dirty="0">
                <a:highlight>
                  <a:srgbClr val="00FFFF"/>
                </a:highlight>
              </a:rPr>
              <a:t>below</a:t>
            </a:r>
            <a:r>
              <a:rPr lang="en-GB" sz="1600" dirty="0"/>
              <a:t>.  </a:t>
            </a:r>
          </a:p>
          <a:p>
            <a:pPr lvl="3">
              <a:defRPr/>
            </a:pPr>
            <a:endParaRPr lang="en-US" altLang="en-US" sz="1600" dirty="0"/>
          </a:p>
          <a:p>
            <a:pPr lvl="3">
              <a:defRPr/>
            </a:pPr>
            <a:endParaRPr lang="en-US" altLang="en-US" sz="1600" dirty="0"/>
          </a:p>
          <a:p>
            <a:pPr lvl="3">
              <a:defRPr/>
            </a:pPr>
            <a:endParaRPr lang="en-GB" altLang="en-US" sz="1600" dirty="0"/>
          </a:p>
          <a:p>
            <a:pPr lvl="2">
              <a:defRPr/>
            </a:pPr>
            <a:endParaRPr lang="en-GB" altLang="en-US" sz="1800" b="1"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543240166"/>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776287" y="13526"/>
            <a:ext cx="6827837" cy="1143000"/>
          </a:xfrm>
        </p:spPr>
        <p:txBody>
          <a:bodyPr/>
          <a:lstStyle/>
          <a:p>
            <a:pPr>
              <a:defRPr/>
            </a:pPr>
            <a:r>
              <a:rPr lang="en-US" altLang="en-US" dirty="0"/>
              <a:t>Process (7)</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75406" y="1156526"/>
            <a:ext cx="8229600" cy="5491162"/>
          </a:xfrm>
        </p:spPr>
        <p:txBody>
          <a:bodyPr/>
          <a:lstStyle/>
          <a:p>
            <a:pPr lvl="1"/>
            <a:r>
              <a:rPr lang="en-GB" altLang="en-US" sz="1800" dirty="0"/>
              <a:t>Conference calls</a:t>
            </a:r>
          </a:p>
          <a:p>
            <a:pPr lvl="2"/>
            <a:r>
              <a:rPr lang="en-GB" altLang="en-US" sz="1600" dirty="0"/>
              <a:t>Conference calls to be set up on a per-need basis for specific topics (Chair/VC to decide)</a:t>
            </a:r>
          </a:p>
          <a:p>
            <a:pPr lvl="3"/>
            <a:r>
              <a:rPr lang="en-GB" altLang="en-US" sz="1600" dirty="0"/>
              <a:t>Should account for time zones of participants</a:t>
            </a:r>
          </a:p>
          <a:p>
            <a:pPr lvl="3"/>
            <a:r>
              <a:rPr lang="en-GB" altLang="en-US" sz="1600" b="1" dirty="0">
                <a:highlight>
                  <a:srgbClr val="00FFFF"/>
                </a:highlight>
              </a:rPr>
              <a:t>Default</a:t>
            </a:r>
            <a:r>
              <a:rPr lang="en-GB" altLang="en-US" sz="1600" b="1" dirty="0"/>
              <a:t> time slot to use: 15.00-17.00 </a:t>
            </a:r>
            <a:r>
              <a:rPr lang="en-GB" altLang="en-US" sz="1600" b="1" dirty="0">
                <a:highlight>
                  <a:srgbClr val="00FFFF"/>
                </a:highlight>
              </a:rPr>
              <a:t>(or 18.00) </a:t>
            </a:r>
            <a:r>
              <a:rPr lang="en-GB" altLang="en-US" sz="1600" b="1" dirty="0"/>
              <a:t>CEST</a:t>
            </a:r>
          </a:p>
          <a:p>
            <a:pPr lvl="3"/>
            <a:r>
              <a:rPr lang="en-GB" altLang="en-US" sz="1600" dirty="0"/>
              <a:t>MCC or Chair/VC will set up each call depending on which web/audio conference tool is used.</a:t>
            </a:r>
          </a:p>
          <a:p>
            <a:pPr lvl="3"/>
            <a:r>
              <a:rPr lang="en-GB" sz="1600" b="1" dirty="0">
                <a:highlight>
                  <a:srgbClr val="00FFFF"/>
                </a:highlight>
              </a:rPr>
              <a:t>Please edit your profile</a:t>
            </a:r>
            <a:r>
              <a:rPr lang="en-GB" sz="1600" dirty="0">
                <a:highlight>
                  <a:srgbClr val="00FFFF"/>
                </a:highlight>
              </a:rPr>
              <a:t> in the </a:t>
            </a:r>
            <a:r>
              <a:rPr lang="en-GB" altLang="en-US" sz="1600" dirty="0">
                <a:highlight>
                  <a:srgbClr val="00FFFF"/>
                </a:highlight>
              </a:rPr>
              <a:t>conference tool</a:t>
            </a:r>
            <a:r>
              <a:rPr lang="en-GB" sz="1600" dirty="0">
                <a:highlight>
                  <a:srgbClr val="00FFFF"/>
                </a:highlight>
              </a:rPr>
              <a:t> with: &lt;Company&gt;, &lt;FirstName&gt; &lt;</a:t>
            </a:r>
            <a:r>
              <a:rPr lang="en-GB" sz="1600" dirty="0" err="1">
                <a:highlight>
                  <a:srgbClr val="00FFFF"/>
                </a:highlight>
              </a:rPr>
              <a:t>FamilyName</a:t>
            </a:r>
            <a:r>
              <a:rPr lang="en-GB" sz="1600" dirty="0">
                <a:highlight>
                  <a:srgbClr val="00FFFF"/>
                </a:highlight>
              </a:rPr>
              <a:t>&gt;" to help with identification of attendees</a:t>
            </a:r>
            <a:endParaRPr lang="en-GB" altLang="en-US" sz="1600" dirty="0">
              <a:highlight>
                <a:srgbClr val="00FFFF"/>
              </a:highlight>
            </a:endParaRPr>
          </a:p>
          <a:p>
            <a:pPr lvl="3"/>
            <a:r>
              <a:rPr lang="en-GB" sz="1600" b="1" dirty="0"/>
              <a:t>No final decisions </a:t>
            </a:r>
            <a:r>
              <a:rPr lang="en-GB" sz="1600" dirty="0"/>
              <a:t>will be taken in the conf. calls (except the CH closing and SA5 closing plenary conf. call); they are </a:t>
            </a:r>
            <a:r>
              <a:rPr lang="en-GB" sz="1600" b="1" dirty="0"/>
              <a:t>complementary to the email discussions/approvals to progress complex/controversial issues </a:t>
            </a:r>
            <a:r>
              <a:rPr lang="en-GB" sz="1600" dirty="0"/>
              <a:t>focusing on agreement for next step. </a:t>
            </a:r>
            <a:endParaRPr lang="en-GB" sz="1600" dirty="0">
              <a:solidFill>
                <a:srgbClr val="00B050"/>
              </a:solidFill>
            </a:endParaRPr>
          </a:p>
          <a:p>
            <a:pPr lvl="3"/>
            <a:r>
              <a:rPr lang="en-GB" sz="1600" b="1" dirty="0"/>
              <a:t>Topic for each conf. call (and moderator) will be announced latest the day before the conf. call</a:t>
            </a:r>
            <a:r>
              <a:rPr lang="en-GB" sz="1600" dirty="0"/>
              <a:t>, decided case by case depending on the ongoing discussions. </a:t>
            </a:r>
            <a:r>
              <a:rPr lang="en-GB" sz="1600" b="1" dirty="0"/>
              <a:t>We encourage rapporteurs to propose topics to the Chair/VC.</a:t>
            </a:r>
          </a:p>
          <a:p>
            <a:pPr lvl="3"/>
            <a:r>
              <a:rPr lang="en-GB" sz="1600" b="1" dirty="0">
                <a:highlight>
                  <a:srgbClr val="00FFFF"/>
                </a:highlight>
              </a:rPr>
              <a:t>For OAM, the time plan and agenda</a:t>
            </a:r>
            <a:r>
              <a:rPr lang="en-GB" sz="1600" dirty="0">
                <a:highlight>
                  <a:srgbClr val="00FFFF"/>
                </a:highlight>
              </a:rPr>
              <a:t> </a:t>
            </a:r>
            <a:r>
              <a:rPr lang="en-GB" sz="1600" b="1" dirty="0">
                <a:highlight>
                  <a:srgbClr val="00FFFF"/>
                </a:highlight>
              </a:rPr>
              <a:t>for the conf. calls</a:t>
            </a:r>
            <a:r>
              <a:rPr lang="en-GB" sz="1600" dirty="0"/>
              <a:t> will be distributed before the meeting and daily during the meeting </a:t>
            </a:r>
            <a:r>
              <a:rPr lang="en-GB" sz="1600" dirty="0">
                <a:highlight>
                  <a:srgbClr val="00FFFF"/>
                </a:highlight>
              </a:rPr>
              <a:t>(in the OAM chair notes or a separate Tdoc)</a:t>
            </a:r>
            <a:r>
              <a:rPr lang="en-GB" sz="1600" dirty="0"/>
              <a:t>. For CH, see the CH agenda and time plan.</a:t>
            </a:r>
          </a:p>
          <a:p>
            <a:pPr lvl="1"/>
            <a:endParaRPr lang="en-GB" altLang="en-US" sz="1600" dirty="0"/>
          </a:p>
          <a:p>
            <a:pPr lvl="3"/>
            <a:endParaRPr lang="en-GB" altLang="en-US" sz="1600" dirty="0"/>
          </a:p>
          <a:p>
            <a:pPr lvl="3"/>
            <a:endParaRPr lang="en-GB" altLang="en-US" sz="1600" dirty="0"/>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682846" y="0"/>
            <a:ext cx="6827837" cy="1143000"/>
          </a:xfrm>
        </p:spPr>
        <p:txBody>
          <a:bodyPr/>
          <a:lstStyle/>
          <a:p>
            <a:pPr>
              <a:defRPr/>
            </a:pPr>
            <a:r>
              <a:rPr lang="en-US" altLang="en-US" dirty="0"/>
              <a:t>Process (7)</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559341" y="1593340"/>
            <a:ext cx="7368255" cy="5491162"/>
          </a:xfrm>
        </p:spPr>
        <p:txBody>
          <a:bodyPr/>
          <a:lstStyle/>
          <a:p>
            <a:pPr lvl="1"/>
            <a:r>
              <a:rPr lang="en-GB" altLang="en-US" sz="1800" b="1" dirty="0"/>
              <a:t>Closing SA5 plenary (conf. call):</a:t>
            </a:r>
          </a:p>
          <a:p>
            <a:pPr lvl="3"/>
            <a:r>
              <a:rPr lang="en-GB" altLang="en-US" sz="1600" dirty="0"/>
              <a:t>The objective is to confirm the final status of each Tdoc, to go through the status of each WI/SI in OAM and CH, update the target date if needed, and to</a:t>
            </a:r>
            <a:r>
              <a:rPr lang="en-GB" altLang="en-US" sz="1600" dirty="0">
                <a:solidFill>
                  <a:srgbClr val="FF0000"/>
                </a:solidFill>
              </a:rPr>
              <a:t> </a:t>
            </a:r>
            <a:r>
              <a:rPr lang="en-GB" altLang="en-US" sz="1600" dirty="0">
                <a:solidFill>
                  <a:srgbClr val="00B0F0"/>
                </a:solidFill>
              </a:rPr>
              <a:t>decide whether or not it is completed for Rel-16.  For each Rel-16 WI which is not completed, decide between a Rel-16 exception request or postponing to Rel-17.</a:t>
            </a:r>
            <a:endParaRPr lang="en-GB" altLang="en-US" sz="1600" dirty="0">
              <a:solidFill>
                <a:srgbClr val="FF0000"/>
              </a:solidFill>
            </a:endParaRPr>
          </a:p>
          <a:p>
            <a:pPr lvl="3"/>
            <a:r>
              <a:rPr lang="en-GB" altLang="en-US" sz="1600" dirty="0"/>
              <a:t>The closing plenary may also block approve Stage 3 CRs produced after the CH/OAM e-meeting to correct compilation errors (announced latest the day before the closing plenary on the general SA5 exploder).</a:t>
            </a:r>
          </a:p>
          <a:p>
            <a:pPr lvl="3"/>
            <a:r>
              <a:rPr lang="en-GB" altLang="en-US" sz="1600" dirty="0">
                <a:highlight>
                  <a:srgbClr val="00FFFF"/>
                </a:highlight>
              </a:rPr>
              <a:t>SA5 Closing Plenary Agenda will be organized in the following order:</a:t>
            </a:r>
          </a:p>
          <a:p>
            <a:pPr lvl="4"/>
            <a:r>
              <a:rPr lang="en-GB" altLang="en-US" dirty="0">
                <a:highlight>
                  <a:srgbClr val="00FFFF"/>
                </a:highlight>
              </a:rPr>
              <a:t>SA5 Plenary level topics </a:t>
            </a:r>
          </a:p>
          <a:p>
            <a:pPr lvl="4"/>
            <a:r>
              <a:rPr lang="en-GB" altLang="en-US" dirty="0">
                <a:highlight>
                  <a:srgbClr val="00FFFF"/>
                </a:highlight>
              </a:rPr>
              <a:t>CH topics</a:t>
            </a:r>
          </a:p>
          <a:p>
            <a:pPr lvl="4"/>
            <a:r>
              <a:rPr lang="en-GB" altLang="en-US" dirty="0">
                <a:highlight>
                  <a:srgbClr val="00FFFF"/>
                </a:highlight>
              </a:rPr>
              <a:t>OAM topics</a:t>
            </a:r>
          </a:p>
          <a:p>
            <a:pPr lvl="3"/>
            <a:endParaRPr lang="en-GB" altLang="en-US" sz="1800" dirty="0"/>
          </a:p>
          <a:p>
            <a:pPr lvl="3"/>
            <a:endParaRPr lang="en-GB" altLang="en-US" sz="1800" dirty="0"/>
          </a:p>
        </p:txBody>
      </p:sp>
    </p:spTree>
    <p:extLst>
      <p:ext uri="{BB962C8B-B14F-4D97-AF65-F5344CB8AC3E}">
        <p14:creationId xmlns:p14="http://schemas.microsoft.com/office/powerpoint/2010/main" val="2539386502"/>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0AA5079-9519-4231-A525-C4D46C30D5BD}"/>
              </a:ext>
            </a:extLst>
          </p:cNvPr>
          <p:cNvSpPr>
            <a:spLocks noGrp="1"/>
          </p:cNvSpPr>
          <p:nvPr>
            <p:ph type="title"/>
          </p:nvPr>
        </p:nvSpPr>
        <p:spPr>
          <a:xfrm>
            <a:off x="901700" y="341313"/>
            <a:ext cx="6827838" cy="498475"/>
          </a:xfrm>
        </p:spPr>
        <p:txBody>
          <a:bodyPr/>
          <a:lstStyle/>
          <a:p>
            <a:r>
              <a:rPr lang="en-US" altLang="en-US" dirty="0"/>
              <a:t>CH Process (1)</a:t>
            </a:r>
          </a:p>
        </p:txBody>
      </p:sp>
      <p:sp>
        <p:nvSpPr>
          <p:cNvPr id="11267" name="Content Placeholder 2">
            <a:extLst>
              <a:ext uri="{FF2B5EF4-FFF2-40B4-BE49-F238E27FC236}">
                <a16:creationId xmlns:a16="http://schemas.microsoft.com/office/drawing/2014/main" id="{8C9EF31A-4E62-42DC-9394-32AC590A10EF}"/>
              </a:ext>
            </a:extLst>
          </p:cNvPr>
          <p:cNvSpPr>
            <a:spLocks noGrp="1"/>
          </p:cNvSpPr>
          <p:nvPr>
            <p:ph idx="1"/>
          </p:nvPr>
        </p:nvSpPr>
        <p:spPr>
          <a:xfrm>
            <a:off x="314979" y="1151157"/>
            <a:ext cx="8234362" cy="5487988"/>
          </a:xfrm>
        </p:spPr>
        <p:txBody>
          <a:bodyPr/>
          <a:lstStyle/>
          <a:p>
            <a:pPr lvl="2">
              <a:defRPr/>
            </a:pPr>
            <a:r>
              <a:rPr lang="en-GB" altLang="en-US" sz="1800" dirty="0"/>
              <a:t>Tdoc status</a:t>
            </a:r>
          </a:p>
          <a:p>
            <a:pPr lvl="3">
              <a:defRPr/>
            </a:pPr>
            <a:r>
              <a:rPr lang="en-GB" altLang="en-US" sz="1600" dirty="0"/>
              <a:t>The VC will provide an updated version of the “</a:t>
            </a:r>
            <a:r>
              <a:rPr lang="en-US" altLang="en-US" sz="1600" dirty="0"/>
              <a:t>CH Agenda and Time Plan” document</a:t>
            </a:r>
            <a:r>
              <a:rPr lang="en-GB" altLang="en-US" sz="1600" dirty="0"/>
              <a:t> reflecting status of all Tdocs</a:t>
            </a:r>
            <a:r>
              <a:rPr lang="en-GB" altLang="en-US" sz="1600" dirty="0">
                <a:solidFill>
                  <a:srgbClr val="00B0F0"/>
                </a:solidFill>
              </a:rPr>
              <a:t> </a:t>
            </a:r>
            <a:r>
              <a:rPr lang="en-GB" altLang="en-US" sz="1600" dirty="0"/>
              <a:t>daily also including “chairman notes” capturing key output so far. </a:t>
            </a:r>
          </a:p>
          <a:p>
            <a:pPr lvl="3">
              <a:defRPr/>
            </a:pPr>
            <a:r>
              <a:rPr lang="en-US" altLang="en-US" sz="1600" dirty="0"/>
              <a:t>Once the deadline for last comments is passed, intermediate distributions of t</a:t>
            </a:r>
            <a:r>
              <a:rPr lang="en-GB" altLang="en-US" sz="1600" dirty="0"/>
              <a:t>he “</a:t>
            </a:r>
            <a:r>
              <a:rPr lang="en-US" altLang="en-US" sz="1600" dirty="0"/>
              <a:t>CH Agenda and Time Plan” by the VC will capture conclusions for sub-set of Tdocs until the full set of Tdocs are concluded. F</a:t>
            </a:r>
            <a:r>
              <a:rPr lang="en-GB" altLang="en-US" sz="1600" dirty="0"/>
              <a:t>or approved Tdocs the author shall take out the revised Tdoc# in 3GU and upload the final version in Inbox.</a:t>
            </a:r>
            <a:r>
              <a:rPr lang="en-GB" altLang="en-US" sz="1600" b="1" dirty="0"/>
              <a:t> </a:t>
            </a:r>
          </a:p>
          <a:p>
            <a:pPr lvl="3">
              <a:defRPr/>
            </a:pPr>
            <a:r>
              <a:rPr lang="en-GB" sz="1600" dirty="0"/>
              <a:t>Final conclusion before the “last comment deadline</a:t>
            </a:r>
            <a:r>
              <a:rPr lang="en-US" altLang="en-US" sz="1600" dirty="0"/>
              <a:t>”:</a:t>
            </a:r>
            <a:r>
              <a:rPr lang="en-US" altLang="en-US" sz="1600" b="1" dirty="0"/>
              <a:t> </a:t>
            </a:r>
            <a:r>
              <a:rPr lang="en-GB" sz="1600" dirty="0" err="1"/>
              <a:t>Tdoc</a:t>
            </a:r>
            <a:r>
              <a:rPr lang="en-GB" sz="1600" dirty="0"/>
              <a:t> for which the thread includes an explicit “no comment” and does not receive any further </a:t>
            </a:r>
            <a:r>
              <a:rPr lang="en-US" altLang="en-US" sz="1600" dirty="0"/>
              <a:t>question or comment, </a:t>
            </a:r>
            <a:r>
              <a:rPr lang="en-GB" sz="1600" dirty="0"/>
              <a:t>can be declared agreed by the VC </a:t>
            </a:r>
            <a:r>
              <a:rPr lang="en-US" altLang="en-US" sz="1600" dirty="0"/>
              <a:t>at the end of the day assigned to the Tdoc. The VC may also propose a conclusion for a Tdoc at any time to be declared at the next distribution of the </a:t>
            </a:r>
            <a:r>
              <a:rPr lang="en-GB" altLang="en-US" sz="1600" dirty="0"/>
              <a:t>“</a:t>
            </a:r>
            <a:r>
              <a:rPr lang="en-US" altLang="en-US" sz="1600" dirty="0"/>
              <a:t>CH Agenda and Time Plan”. </a:t>
            </a:r>
            <a:endParaRPr lang="en-GB" altLang="en-US" sz="1600" dirty="0"/>
          </a:p>
          <a:p>
            <a:pPr lvl="3">
              <a:defRPr/>
            </a:pPr>
            <a:r>
              <a:rPr lang="en-GB" altLang="en-US" sz="1600" dirty="0"/>
              <a:t>A final version of the “</a:t>
            </a:r>
            <a:r>
              <a:rPr lang="en-US" altLang="en-US" sz="1600" dirty="0"/>
              <a:t>CH Agenda and Time Plan” document</a:t>
            </a:r>
            <a:r>
              <a:rPr lang="en-GB" altLang="en-US" sz="1600" dirty="0"/>
              <a:t> reflecting final status of all Tdocs will be sent out by </a:t>
            </a:r>
            <a:r>
              <a:rPr lang="en-GB" altLang="en-US" sz="1600" dirty="0">
                <a:solidFill>
                  <a:srgbClr val="00B0F0"/>
                </a:solidFill>
              </a:rPr>
              <a:t>Thursday 27 Aug 19.00 CEST.</a:t>
            </a:r>
            <a:r>
              <a:rPr lang="en-GB" altLang="en-US" sz="1600" dirty="0">
                <a:solidFill>
                  <a:srgbClr val="FF0000"/>
                </a:solidFill>
              </a:rPr>
              <a:t> </a:t>
            </a:r>
          </a:p>
          <a:p>
            <a:pPr lvl="3">
              <a:defRPr/>
            </a:pPr>
            <a:r>
              <a:rPr lang="en-GB" altLang="en-US" sz="1600" dirty="0"/>
              <a:t>All final Tdoc versions shall be uploaded by </a:t>
            </a:r>
            <a:r>
              <a:rPr lang="en-GB" altLang="en-US" sz="1600" dirty="0">
                <a:solidFill>
                  <a:srgbClr val="00B0F0"/>
                </a:solidFill>
              </a:rPr>
              <a:t>Thursday 27 Aug 15.00 CEST.</a:t>
            </a:r>
            <a:r>
              <a:rPr lang="en-GB" altLang="en-US" sz="1600" dirty="0">
                <a:solidFill>
                  <a:srgbClr val="FF0000"/>
                </a:solidFill>
              </a:rPr>
              <a:t> </a:t>
            </a:r>
            <a:endParaRPr lang="en-GB" altLang="en-US" sz="1600" b="1" dirty="0">
              <a:solidFill>
                <a:srgbClr val="00B050"/>
              </a:solidFill>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(1)</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527330"/>
            <a:ext cx="8388350" cy="5487988"/>
          </a:xfrm>
        </p:spPr>
        <p:txBody>
          <a:bodyPr/>
          <a:lstStyle/>
          <a:p>
            <a:pPr lvl="2">
              <a:defRPr/>
            </a:pPr>
            <a:r>
              <a:rPr lang="en-GB" altLang="en-US" sz="1800" dirty="0"/>
              <a:t>Tdoc status</a:t>
            </a:r>
          </a:p>
          <a:p>
            <a:pPr lvl="3">
              <a:defRPr/>
            </a:pPr>
            <a:r>
              <a:rPr lang="en-GB" sz="1600" b="1" dirty="0"/>
              <a:t>The Chair/VC will </a:t>
            </a:r>
            <a:r>
              <a:rPr lang="en-US" sz="1600" b="1" dirty="0"/>
              <a:t>daily </a:t>
            </a:r>
            <a:r>
              <a:rPr lang="en-GB" sz="1600" b="1" dirty="0"/>
              <a:t>capture </a:t>
            </a:r>
            <a:r>
              <a:rPr lang="en-US" sz="1600" b="1" dirty="0"/>
              <a:t>a high-level summary of the status </a:t>
            </a:r>
            <a:r>
              <a:rPr lang="en-US" sz="1600" dirty="0"/>
              <a:t>(e.g. ongoing discussion, any agreements, no comments for X days since last revision) </a:t>
            </a:r>
            <a:r>
              <a:rPr lang="en-GB" sz="1600" b="1" dirty="0"/>
              <a:t> in two </a:t>
            </a:r>
            <a:r>
              <a:rPr lang="sv-SE" sz="1600" b="1" dirty="0"/>
              <a:t>separate ”Chair notes and conclusions” </a:t>
            </a:r>
            <a:r>
              <a:rPr lang="sv-SE" sz="1600" dirty="0"/>
              <a:t>documents</a:t>
            </a:r>
            <a:r>
              <a:rPr lang="en-GB" sz="1600" dirty="0"/>
              <a:t> (about half of the agenda items in each). These documents will also capture </a:t>
            </a:r>
            <a:r>
              <a:rPr lang="en-GB" altLang="en-US" sz="1600" dirty="0"/>
              <a:t>all conclusions. Final versions shall be uploaded before the closing plenary, and a merged </a:t>
            </a:r>
            <a:r>
              <a:rPr lang="en-GB" sz="1600" dirty="0"/>
              <a:t>version will be produced after the meeting.</a:t>
            </a:r>
          </a:p>
          <a:p>
            <a:pPr lvl="3">
              <a:defRPr/>
            </a:pPr>
            <a:r>
              <a:rPr lang="en-US" sz="1600" dirty="0"/>
              <a:t>Collection of agreements or </a:t>
            </a:r>
            <a:r>
              <a:rPr lang="en-US" altLang="zh-CN" sz="1600" dirty="0"/>
              <a:t>potential </a:t>
            </a:r>
            <a:r>
              <a:rPr lang="en-US" sz="1600" dirty="0"/>
              <a:t>way forward options could be sent by the coordinators to the exploder, to be captured in the chair notes. Agreements made in conf. calls are also captured in the chair notes.</a:t>
            </a:r>
            <a:endParaRPr lang="en-GB" sz="1600" dirty="0"/>
          </a:p>
          <a:p>
            <a:pPr marL="1371600" lvl="3" indent="0">
              <a:buNone/>
              <a:defRPr/>
            </a:pPr>
            <a:endParaRPr lang="en-GB" altLang="en-US" sz="1600" dirty="0">
              <a:solidFill>
                <a:srgbClr val="FF0000"/>
              </a:solidFill>
            </a:endParaRP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(2)</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370012"/>
            <a:ext cx="8388350" cy="5487988"/>
          </a:xfrm>
        </p:spPr>
        <p:txBody>
          <a:bodyPr/>
          <a:lstStyle/>
          <a:p>
            <a:pPr lvl="2">
              <a:defRPr/>
            </a:pPr>
            <a:r>
              <a:rPr lang="en-GB" altLang="en-US" sz="1800" dirty="0"/>
              <a:t>Tdoc status</a:t>
            </a:r>
          </a:p>
          <a:p>
            <a:pPr lvl="3">
              <a:defRPr/>
            </a:pPr>
            <a:endParaRPr lang="en-GB" altLang="en-US" sz="1600" dirty="0"/>
          </a:p>
          <a:p>
            <a:pPr lvl="3">
              <a:defRPr/>
            </a:pPr>
            <a:r>
              <a:rPr lang="en-GB" altLang="en-US" sz="1600" b="1" dirty="0"/>
              <a:t>The Chair/VC will give out a new Tdoc# for each revised and approved Tdoc. </a:t>
            </a:r>
            <a:r>
              <a:rPr lang="en-GB" altLang="en-US" sz="1600" dirty="0"/>
              <a:t>If a Tdoc is not approved, the original Tdoc is Noted (or Not pursued) and no new Tdoc# will be allocated.</a:t>
            </a:r>
          </a:p>
          <a:p>
            <a:pPr lvl="3">
              <a:defRPr/>
            </a:pPr>
            <a:r>
              <a:rPr lang="en-GB" sz="1600" dirty="0"/>
              <a:t>For each Tdoc, </a:t>
            </a:r>
            <a:r>
              <a:rPr lang="en-GB" sz="1600" b="1" dirty="0"/>
              <a:t>if you have remaining comments that are unresolved</a:t>
            </a:r>
            <a:r>
              <a:rPr lang="en-GB" sz="1600" dirty="0"/>
              <a:t> </a:t>
            </a:r>
            <a:r>
              <a:rPr lang="en-GB" sz="1600" b="1" dirty="0"/>
              <a:t>after the last revision upload,</a:t>
            </a:r>
            <a:r>
              <a:rPr lang="en-GB" sz="1600" dirty="0"/>
              <a:t> latest between the deadline for last revision upload and the deadline for last comments, </a:t>
            </a:r>
            <a:r>
              <a:rPr lang="en-GB" sz="1600" b="1" dirty="0"/>
              <a:t>you must declare an objection</a:t>
            </a:r>
            <a:r>
              <a:rPr lang="en-GB" sz="1600" dirty="0"/>
              <a:t> in the email thread during that time window. </a:t>
            </a:r>
            <a:r>
              <a:rPr lang="en-GB" sz="1600" b="1" dirty="0"/>
              <a:t>If no objections are received after last revision upload and before deadline for last comments, we conclude that the document is agreed/approved. In this case, editorial modifications are still allowed to be included in the final version if the group agrees. </a:t>
            </a:r>
            <a:endParaRPr lang="en-GB" altLang="en-US" sz="1600" b="1" dirty="0"/>
          </a:p>
          <a:p>
            <a:pPr lvl="3">
              <a:defRPr/>
            </a:pPr>
            <a:r>
              <a:rPr lang="en-GB" altLang="en-US" sz="1600" b="1" dirty="0">
                <a:highlight>
                  <a:srgbClr val="00FFFF"/>
                </a:highlight>
              </a:rPr>
              <a:t>Final version of all</a:t>
            </a:r>
            <a:r>
              <a:rPr lang="en-GB" altLang="en-US" sz="1600" b="1" dirty="0"/>
              <a:t> revised and approved Tdoc</a:t>
            </a:r>
            <a:r>
              <a:rPr lang="en-US" altLang="zh-CN" sz="1600" b="1" dirty="0"/>
              <a:t>s</a:t>
            </a:r>
            <a:r>
              <a:rPr lang="en-GB" altLang="en-US" sz="1600" b="1" dirty="0"/>
              <a:t> shall be uploaded by the author to the Inbox</a:t>
            </a:r>
            <a:r>
              <a:rPr lang="en-GB" altLang="en-US" sz="1600" dirty="0"/>
              <a:t> folder (not the Drafts folder) by the end of the meeting. </a:t>
            </a:r>
          </a:p>
        </p:txBody>
      </p:sp>
    </p:spTree>
    <p:extLst>
      <p:ext uri="{BB962C8B-B14F-4D97-AF65-F5344CB8AC3E}">
        <p14:creationId xmlns:p14="http://schemas.microsoft.com/office/powerpoint/2010/main" val="228221059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E2207BD3-C04A-4B5C-8EAE-4FBB92AC59EA}"/>
              </a:ext>
            </a:extLst>
          </p:cNvPr>
          <p:cNvSpPr>
            <a:spLocks noGrp="1"/>
          </p:cNvSpPr>
          <p:nvPr>
            <p:ph type="title"/>
          </p:nvPr>
        </p:nvSpPr>
        <p:spPr>
          <a:xfrm>
            <a:off x="720725" y="439738"/>
            <a:ext cx="6827838" cy="498475"/>
          </a:xfrm>
        </p:spPr>
        <p:txBody>
          <a:bodyPr/>
          <a:lstStyle/>
          <a:p>
            <a:r>
              <a:rPr lang="en-US" altLang="en-US" dirty="0">
                <a:solidFill>
                  <a:schemeClr val="tx1"/>
                </a:solidFill>
              </a:rPr>
              <a:t>Scope &amp; Objective (1)</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10647" y="1558107"/>
            <a:ext cx="8388350" cy="5108575"/>
          </a:xfrm>
        </p:spPr>
        <p:txBody>
          <a:bodyPr/>
          <a:lstStyle/>
          <a:p>
            <a:pPr lvl="1">
              <a:defRPr/>
            </a:pPr>
            <a:r>
              <a:rPr lang="sv-SE" altLang="en-US" sz="2000" b="1" dirty="0"/>
              <a:t>Scope</a:t>
            </a:r>
            <a:r>
              <a:rPr lang="sv-SE" altLang="en-US" sz="2000" dirty="0"/>
              <a:t>: </a:t>
            </a:r>
          </a:p>
          <a:p>
            <a:pPr lvl="2">
              <a:defRPr/>
            </a:pPr>
            <a:r>
              <a:rPr lang="sv-SE" altLang="en-US" sz="1800" dirty="0"/>
              <a:t>According to the agenda in </a:t>
            </a:r>
            <a:r>
              <a:rPr lang="en-GB" sz="1800" b="1" dirty="0">
                <a:solidFill>
                  <a:srgbClr val="00B0F0"/>
                </a:solidFill>
                <a:highlight>
                  <a:srgbClr val="00FFFF"/>
                </a:highlight>
              </a:rPr>
              <a:t>S5-204000</a:t>
            </a:r>
            <a:r>
              <a:rPr lang="en-GB" sz="1800" b="1" dirty="0">
                <a:solidFill>
                  <a:srgbClr val="00B0F0"/>
                </a:solidFill>
              </a:rPr>
              <a:t>.</a:t>
            </a:r>
          </a:p>
          <a:p>
            <a:pPr lvl="2">
              <a:defRPr/>
            </a:pPr>
            <a:r>
              <a:rPr lang="en-GB" altLang="en-US" sz="1800" dirty="0">
                <a:solidFill>
                  <a:srgbClr val="00B0F0"/>
                </a:solidFill>
                <a:highlight>
                  <a:srgbClr val="00FFFF"/>
                </a:highlight>
              </a:rPr>
              <a:t>For OAM: This meeting is split in two parts: 4 days with about half of the agenda items treated in each part. </a:t>
            </a:r>
          </a:p>
          <a:p>
            <a:pPr marL="1171575" lvl="2" indent="0">
              <a:buNone/>
              <a:defRPr/>
            </a:pPr>
            <a:r>
              <a:rPr lang="en-GB" altLang="en-US" sz="1800" dirty="0">
                <a:solidFill>
                  <a:srgbClr val="00B0F0"/>
                </a:solidFill>
                <a:highlight>
                  <a:srgbClr val="00FFFF"/>
                </a:highlight>
              </a:rPr>
              <a:t>Note: Some overlap is unavoidable as last revision upload and comments for Part 1 have to be “overlapping” with the start of Part 2.</a:t>
            </a:r>
            <a:endParaRPr lang="sv-SE" altLang="en-US" sz="1800" dirty="0">
              <a:solidFill>
                <a:srgbClr val="00B0F0"/>
              </a:solidFill>
              <a:highlight>
                <a:srgbClr val="00FFFF"/>
              </a:highlight>
            </a:endParaRPr>
          </a:p>
          <a:p>
            <a:pPr lvl="1">
              <a:defRPr/>
            </a:pPr>
            <a:r>
              <a:rPr lang="sv-SE" altLang="en-US" sz="2000" b="1" dirty="0"/>
              <a:t>Objective</a:t>
            </a:r>
            <a:r>
              <a:rPr lang="sv-SE" altLang="en-US" sz="2000" dirty="0"/>
              <a:t>: </a:t>
            </a:r>
          </a:p>
          <a:p>
            <a:pPr lvl="2">
              <a:defRPr/>
            </a:pPr>
            <a:r>
              <a:rPr lang="sv-SE" altLang="en-US" sz="1800" dirty="0">
                <a:solidFill>
                  <a:srgbClr val="00B0F0"/>
                </a:solidFill>
                <a:highlight>
                  <a:srgbClr val="00FFFF"/>
                </a:highlight>
              </a:rPr>
              <a:t>To complete all remaining Rel-16 work item exceptions - w</a:t>
            </a:r>
            <a:r>
              <a:rPr lang="en-GB" altLang="en-US" sz="1800" dirty="0">
                <a:solidFill>
                  <a:srgbClr val="00B0F0"/>
                </a:solidFill>
                <a:highlight>
                  <a:srgbClr val="00FFFF"/>
                </a:highlight>
              </a:rPr>
              <a:t>e urge everyone to only bring to this meeting the absolutely essential contributions that are deemed necessary to complete Rel-16 – and to also give substantial time for ramping up the Rel-17 work.</a:t>
            </a:r>
          </a:p>
          <a:p>
            <a:pPr lvl="2">
              <a:defRPr/>
            </a:pPr>
            <a:endParaRPr lang="en-GB" altLang="en-US" sz="1800" dirty="0">
              <a:solidFill>
                <a:srgbClr val="00B0F0"/>
              </a:solidFill>
            </a:endParaRPr>
          </a:p>
          <a:p>
            <a:pPr lvl="2">
              <a:defRPr/>
            </a:pPr>
            <a:endParaRPr lang="en-GB" altLang="en-US" sz="1800" dirty="0">
              <a:solidFill>
                <a:srgbClr val="00B0F0"/>
              </a:solidFill>
            </a:endParaRPr>
          </a:p>
          <a:p>
            <a:pPr lvl="1">
              <a:defRPr/>
            </a:pPr>
            <a:r>
              <a:rPr lang="en-GB" altLang="en-US" sz="1600" dirty="0"/>
              <a:t>(</a:t>
            </a:r>
            <a:r>
              <a:rPr lang="en-GB" altLang="en-US" sz="1600" b="1" dirty="0"/>
              <a:t>Legend</a:t>
            </a:r>
            <a:r>
              <a:rPr lang="en-GB" altLang="en-US" sz="1600" dirty="0"/>
              <a:t>: </a:t>
            </a:r>
            <a:r>
              <a:rPr lang="en-GB" altLang="en-US" sz="1600" b="1" dirty="0"/>
              <a:t>Black font </a:t>
            </a:r>
            <a:r>
              <a:rPr lang="en-GB" altLang="en-US" sz="1600" dirty="0"/>
              <a:t>throughout this document indicates the generic part of the process; </a:t>
            </a:r>
            <a:r>
              <a:rPr lang="en-GB" altLang="en-US" sz="1600" b="1" dirty="0">
                <a:solidFill>
                  <a:srgbClr val="00B0F0"/>
                </a:solidFill>
              </a:rPr>
              <a:t>Light blue font</a:t>
            </a:r>
            <a:r>
              <a:rPr lang="en-GB" altLang="en-US" sz="1600" dirty="0"/>
              <a:t> indicates information specific to </a:t>
            </a:r>
            <a:r>
              <a:rPr lang="en-GB" altLang="en-US" sz="1600" dirty="0">
                <a:highlight>
                  <a:srgbClr val="00FFFF"/>
                </a:highlight>
              </a:rPr>
              <a:t>this</a:t>
            </a:r>
            <a:r>
              <a:rPr lang="en-GB" altLang="en-US" sz="1600" dirty="0"/>
              <a:t> meeting, such as deadline date/time)</a:t>
            </a:r>
          </a:p>
          <a:p>
            <a:pPr lvl="2">
              <a:defRPr/>
            </a:pPr>
            <a:endParaRPr lang="en-GB" altLang="zh-CN" sz="1800" dirty="0"/>
          </a:p>
          <a:p>
            <a:pPr marL="457200" lvl="1" indent="0">
              <a:buNone/>
              <a:defRPr/>
            </a:pPr>
            <a:endParaRPr lang="en-GB" altLang="en-US" sz="2200" dirty="0"/>
          </a:p>
          <a:p>
            <a:pPr marL="457200" lvl="1" indent="0">
              <a:buFont typeface="Arial" panose="020B0604020202020204" pitchFamily="34" charset="0"/>
              <a:buNone/>
              <a:defRPr/>
            </a:pPr>
            <a:endParaRPr lang="en-GB" altLang="en-US" sz="2000"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Scope &amp; Objective (2)</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257014"/>
            <a:ext cx="8388350" cy="5357542"/>
          </a:xfrm>
        </p:spPr>
        <p:txBody>
          <a:bodyPr/>
          <a:lstStyle/>
          <a:p>
            <a:pPr lvl="1">
              <a:defRPr/>
            </a:pPr>
            <a:r>
              <a:rPr lang="en-GB" altLang="en-US" sz="1800" dirty="0"/>
              <a:t>The meeting type is </a:t>
            </a:r>
            <a:r>
              <a:rPr lang="en-GB" altLang="en-US" sz="1800" b="1" dirty="0"/>
              <a:t>ad-hoc</a:t>
            </a:r>
            <a:r>
              <a:rPr lang="en-GB" altLang="en-US" sz="1800" dirty="0"/>
              <a:t>, meaning that this meeting will not count for voting powers but MCC strongly encourages delegates to register their participation.</a:t>
            </a:r>
          </a:p>
          <a:p>
            <a:pPr lvl="1">
              <a:defRPr/>
            </a:pPr>
            <a:r>
              <a:rPr lang="en-GB" altLang="en-US" sz="1800" dirty="0"/>
              <a:t>The electronic meeting has </a:t>
            </a:r>
            <a:r>
              <a:rPr lang="en-GB" altLang="en-US" sz="1800" b="1" dirty="0"/>
              <a:t>full SA5 decision power</a:t>
            </a:r>
          </a:p>
          <a:p>
            <a:pPr lvl="1">
              <a:defRPr/>
            </a:pPr>
            <a:r>
              <a:rPr lang="en-GB" sz="1800" dirty="0">
                <a:highlight>
                  <a:srgbClr val="00FFFF"/>
                </a:highlight>
              </a:rPr>
              <a:t>Please remember that you need to register to be allowed to join the meeting and send comments</a:t>
            </a:r>
            <a:endParaRPr lang="en-GB" altLang="en-US" sz="1800" dirty="0">
              <a:highlight>
                <a:srgbClr val="00FFFF"/>
              </a:highlight>
            </a:endParaRPr>
          </a:p>
          <a:p>
            <a:pPr lvl="1">
              <a:defRPr/>
            </a:pPr>
            <a:r>
              <a:rPr lang="en-GB" altLang="en-US" sz="1800" b="1" dirty="0"/>
              <a:t>Latest draft TS/TR update</a:t>
            </a:r>
            <a:r>
              <a:rPr lang="en-GB" altLang="en-US" sz="1800" dirty="0"/>
              <a:t> for email approval after the E-meeting will be done as usual. Deadlines for email approval will be announced in the email approval status document.</a:t>
            </a:r>
          </a:p>
          <a:p>
            <a:pPr lvl="1">
              <a:defRPr/>
            </a:pPr>
            <a:r>
              <a:rPr lang="en-GB" altLang="en-US" sz="1800" b="1" dirty="0"/>
              <a:t>LSs </a:t>
            </a:r>
            <a:r>
              <a:rPr lang="en-US" altLang="zh-CN" sz="1800" dirty="0"/>
              <a:t>(the incoming LS can be found in </a:t>
            </a:r>
            <a:r>
              <a:rPr lang="en-GB" altLang="zh-CN" sz="1800" u="sng" dirty="0">
                <a:hlinkClick r:id="rId2">
                  <a:extLst>
                    <a:ext uri="{A12FA001-AC4F-418D-AE19-62706E023703}">
                      <ahyp:hlinkClr xmlns:ahyp="http://schemas.microsoft.com/office/drawing/2018/hyperlinkcolor" val="tx"/>
                    </a:ext>
                  </a:extLst>
                </a:hlinkClick>
              </a:rPr>
              <a:t>https://www.3gpp.org/Liaisons/Incoming_LSs/S5-meeting.htm</a:t>
            </a:r>
            <a:r>
              <a:rPr lang="en-US" altLang="zh-CN" sz="1800" dirty="0"/>
              <a:t>) :</a:t>
            </a:r>
            <a:endParaRPr lang="en-GB" altLang="en-US" sz="1800" b="1" dirty="0"/>
          </a:p>
          <a:p>
            <a:pPr lvl="3"/>
            <a:r>
              <a:rPr lang="en-US" sz="1800" dirty="0"/>
              <a:t>LSs which have a proposed reply related to one of the agenda items, uploaded in time, will be treated</a:t>
            </a:r>
          </a:p>
          <a:p>
            <a:pPr lvl="3"/>
            <a:r>
              <a:rPr lang="en-US" sz="1800" dirty="0"/>
              <a:t>All other LSs are postponed to the next SA5 meeting unless specific exception agreed by the group</a:t>
            </a:r>
            <a:endParaRPr lang="en-GB" sz="1800" dirty="0"/>
          </a:p>
          <a:p>
            <a:pPr lvl="3"/>
            <a:endParaRPr lang="en-GB" altLang="en-US" sz="1800" dirty="0"/>
          </a:p>
          <a:p>
            <a:pPr marL="457200" lvl="1" indent="0">
              <a:buFont typeface="Arial" panose="020B0604020202020204" pitchFamily="34" charset="0"/>
              <a:buNone/>
              <a:defRPr/>
            </a:pPr>
            <a:endParaRPr lang="en-GB" altLang="en-US" sz="20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700928" y="431426"/>
            <a:ext cx="6827838" cy="498475"/>
          </a:xfrm>
        </p:spPr>
        <p:txBody>
          <a:bodyPr/>
          <a:lstStyle/>
          <a:p>
            <a:r>
              <a:rPr lang="en-US" altLang="zh-CN" dirty="0"/>
              <a:t>SA5</a:t>
            </a:r>
            <a:r>
              <a:rPr lang="en-US" altLang="zh-CN" dirty="0">
                <a:solidFill>
                  <a:srgbClr val="7030A0"/>
                </a:solidFill>
              </a:rPr>
              <a:t> </a:t>
            </a:r>
            <a:r>
              <a:rPr lang="en-US" altLang="zh-CN" dirty="0">
                <a:solidFill>
                  <a:srgbClr val="72AF2F"/>
                </a:solidFill>
              </a:rPr>
              <a:t> </a:t>
            </a:r>
            <a:r>
              <a:rPr lang="en-US" altLang="en-US" dirty="0"/>
              <a:t>Timelines (1)</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554910" y="1426344"/>
            <a:ext cx="8484970" cy="5240338"/>
          </a:xfrm>
        </p:spPr>
        <p:txBody>
          <a:bodyPr/>
          <a:lstStyle/>
          <a:p>
            <a:pPr lvl="1"/>
            <a:r>
              <a:rPr lang="en-US" altLang="en-US" sz="2000" dirty="0"/>
              <a:t>E-meeting to run from </a:t>
            </a:r>
            <a:r>
              <a:rPr lang="en-US" altLang="en-US" sz="2000" dirty="0">
                <a:solidFill>
                  <a:srgbClr val="00B0F0"/>
                </a:solidFill>
              </a:rPr>
              <a:t>17 to 28 August </a:t>
            </a:r>
          </a:p>
          <a:p>
            <a:pPr lvl="2"/>
            <a:r>
              <a:rPr lang="en-US" altLang="en-US" sz="1800" dirty="0"/>
              <a:t>3GPP portal will show these meeting dates</a:t>
            </a:r>
          </a:p>
          <a:p>
            <a:pPr lvl="2"/>
            <a:r>
              <a:rPr lang="en-US" altLang="en-US" sz="1800" dirty="0"/>
              <a:t>3GPP portal has updated document templates</a:t>
            </a:r>
          </a:p>
          <a:p>
            <a:pPr lvl="1"/>
            <a:r>
              <a:rPr lang="en-US" altLang="en-US" sz="2000" dirty="0"/>
              <a:t>Deadlines:</a:t>
            </a:r>
          </a:p>
          <a:p>
            <a:pPr lvl="2"/>
            <a:r>
              <a:rPr lang="en-US" altLang="en-US" sz="1800" dirty="0" err="1"/>
              <a:t>Tdoc</a:t>
            </a:r>
            <a:r>
              <a:rPr lang="en-US" altLang="en-US" sz="1800" dirty="0"/>
              <a:t> submission: </a:t>
            </a:r>
            <a:r>
              <a:rPr lang="en-GB" altLang="en-US" sz="1800" dirty="0">
                <a:solidFill>
                  <a:srgbClr val="00B0F0"/>
                </a:solidFill>
              </a:rPr>
              <a:t>Friday </a:t>
            </a:r>
            <a:r>
              <a:rPr lang="en-US" altLang="en-US" sz="1800" dirty="0">
                <a:solidFill>
                  <a:srgbClr val="00B0F0"/>
                </a:solidFill>
              </a:rPr>
              <a:t>7 Aug</a:t>
            </a:r>
            <a:r>
              <a:rPr lang="en-GB" altLang="en-US" sz="1800" dirty="0">
                <a:solidFill>
                  <a:srgbClr val="00B0F0"/>
                </a:solidFill>
              </a:rPr>
              <a:t> 23:59 </a:t>
            </a:r>
            <a:r>
              <a:rPr lang="en-US" altLang="en-US" sz="1800" dirty="0">
                <a:solidFill>
                  <a:srgbClr val="00B0F0"/>
                </a:solidFill>
                <a:highlight>
                  <a:srgbClr val="FFFF00"/>
                </a:highlight>
              </a:rPr>
              <a:t>GMT</a:t>
            </a:r>
            <a:endParaRPr lang="en-GB" altLang="en-US" sz="1800" dirty="0">
              <a:highlight>
                <a:srgbClr val="FFFF00"/>
              </a:highlight>
            </a:endParaRPr>
          </a:p>
          <a:p>
            <a:pPr lvl="2"/>
            <a:r>
              <a:rPr lang="en-US" altLang="en-US" sz="1800" dirty="0"/>
              <a:t>Tdoc reservation: </a:t>
            </a:r>
            <a:r>
              <a:rPr lang="en-GB" altLang="en-US" sz="1800" dirty="0">
                <a:solidFill>
                  <a:srgbClr val="00B0F0"/>
                </a:solidFill>
              </a:rPr>
              <a:t>Monday 10 Aug 23:59 </a:t>
            </a:r>
            <a:r>
              <a:rPr lang="en-US" altLang="en-US" sz="1800" dirty="0">
                <a:solidFill>
                  <a:srgbClr val="00B0F0"/>
                </a:solidFill>
                <a:highlight>
                  <a:srgbClr val="FFFF00"/>
                </a:highlight>
              </a:rPr>
              <a:t>GMT</a:t>
            </a:r>
          </a:p>
          <a:p>
            <a:pPr lvl="1"/>
            <a:r>
              <a:rPr lang="en-US" altLang="en-US" sz="2000" dirty="0" err="1"/>
              <a:t>AgendaWithTdocAllocation</a:t>
            </a:r>
            <a:r>
              <a:rPr lang="en-US" altLang="en-US" sz="2000" dirty="0"/>
              <a:t> sent out by MCC in the week </a:t>
            </a:r>
            <a:r>
              <a:rPr lang="sv-SE" altLang="en-US" sz="2000" dirty="0"/>
              <a:t>before the meeting starts</a:t>
            </a:r>
            <a:endParaRPr lang="en-US" altLang="en-US" sz="2000" dirty="0"/>
          </a:p>
          <a:p>
            <a:pPr lvl="1"/>
            <a:r>
              <a:rPr lang="en-US" altLang="en-US" sz="2000" dirty="0"/>
              <a:t>Start of E-meeting </a:t>
            </a:r>
            <a:r>
              <a:rPr lang="en-US" altLang="en-US" sz="2000" dirty="0">
                <a:solidFill>
                  <a:srgbClr val="00B0F0"/>
                </a:solidFill>
              </a:rPr>
              <a:t>Monday </a:t>
            </a:r>
            <a:r>
              <a:rPr lang="sv-SE" altLang="en-US" sz="2000" dirty="0">
                <a:solidFill>
                  <a:srgbClr val="00B0F0"/>
                </a:solidFill>
              </a:rPr>
              <a:t>17 Aug </a:t>
            </a:r>
            <a:r>
              <a:rPr lang="en-US" altLang="en-US" sz="2000" dirty="0">
                <a:solidFill>
                  <a:srgbClr val="00B0F0"/>
                </a:solidFill>
              </a:rPr>
              <a:t>09:00 CEST</a:t>
            </a:r>
          </a:p>
          <a:p>
            <a:pPr lvl="1"/>
            <a:r>
              <a:rPr lang="en-US" altLang="en-US" sz="2000" dirty="0"/>
              <a:t>Closing SA5 plenary (conf. call) </a:t>
            </a:r>
            <a:r>
              <a:rPr lang="en-US" altLang="en-US" sz="2000" dirty="0">
                <a:solidFill>
                  <a:srgbClr val="00B0F0"/>
                </a:solidFill>
              </a:rPr>
              <a:t>Friday 28 Aug </a:t>
            </a:r>
            <a:r>
              <a:rPr lang="en-US" altLang="en-US" sz="2000" dirty="0">
                <a:solidFill>
                  <a:srgbClr val="00B0F0"/>
                </a:solidFill>
                <a:highlight>
                  <a:srgbClr val="FFFF00"/>
                </a:highlight>
              </a:rPr>
              <a:t>15:10-18:00</a:t>
            </a:r>
            <a:r>
              <a:rPr lang="en-US" altLang="en-US" sz="2000" dirty="0">
                <a:solidFill>
                  <a:srgbClr val="00B0F0"/>
                </a:solidFill>
              </a:rPr>
              <a:t> CEST</a:t>
            </a:r>
            <a:endParaRPr lang="en-US" altLang="en-US" sz="2000" dirty="0">
              <a:highlight>
                <a:srgbClr val="FF3300"/>
              </a:highlight>
            </a:endParaRPr>
          </a:p>
          <a:p>
            <a:pPr lvl="1"/>
            <a:r>
              <a:rPr lang="en-GB" sz="2000" dirty="0"/>
              <a:t>All final Tdoc versions shall be uploaded by </a:t>
            </a:r>
            <a:r>
              <a:rPr lang="en-US" altLang="en-US" sz="2000" dirty="0">
                <a:solidFill>
                  <a:srgbClr val="00B0F0"/>
                </a:solidFill>
              </a:rPr>
              <a:t>Friday 28 Aug </a:t>
            </a:r>
            <a:r>
              <a:rPr lang="en-GB" sz="2000" dirty="0">
                <a:solidFill>
                  <a:srgbClr val="00B0F0"/>
                </a:solidFill>
              </a:rPr>
              <a:t>18:00 CEST.</a:t>
            </a:r>
            <a:endParaRPr lang="en-US" altLang="en-US" sz="2000" dirty="0">
              <a:solidFill>
                <a:srgbClr val="00B0F0"/>
              </a:solidFill>
            </a:endParaRPr>
          </a:p>
          <a:p>
            <a:pPr lvl="1"/>
            <a:r>
              <a:rPr lang="en-US" altLang="en-US" sz="2000" dirty="0"/>
              <a:t>End of E-meeting: </a:t>
            </a:r>
            <a:r>
              <a:rPr lang="en-US" altLang="en-US" sz="2000" dirty="0">
                <a:solidFill>
                  <a:srgbClr val="00B0F0"/>
                </a:solidFill>
              </a:rPr>
              <a:t>Friday 28 Aug 18:00 CEST</a:t>
            </a: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08605" y="555862"/>
            <a:ext cx="6827838" cy="498475"/>
          </a:xfrm>
        </p:spPr>
        <p:txBody>
          <a:bodyPr/>
          <a:lstStyle/>
          <a:p>
            <a:r>
              <a:rPr lang="en-US" altLang="en-US" dirty="0"/>
              <a:t>OAM and CH Timelines (2)</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608605" y="1316872"/>
            <a:ext cx="8388350" cy="5240338"/>
          </a:xfrm>
        </p:spPr>
        <p:txBody>
          <a:bodyPr/>
          <a:lstStyle/>
          <a:p>
            <a:pPr lvl="1"/>
            <a:r>
              <a:rPr lang="en-US" altLang="en-US" sz="2000" dirty="0"/>
              <a:t>Start of OAM </a:t>
            </a:r>
            <a:r>
              <a:rPr lang="en-US" altLang="en-US" sz="2000" dirty="0">
                <a:solidFill>
                  <a:srgbClr val="00B0F0"/>
                </a:solidFill>
              </a:rPr>
              <a:t>Part1: Monday </a:t>
            </a:r>
            <a:r>
              <a:rPr lang="sv-SE" altLang="en-US" sz="2000" dirty="0">
                <a:solidFill>
                  <a:srgbClr val="00B0F0"/>
                </a:solidFill>
              </a:rPr>
              <a:t>17 Aug</a:t>
            </a:r>
            <a:r>
              <a:rPr lang="en-US" altLang="en-US" sz="2000" dirty="0">
                <a:solidFill>
                  <a:srgbClr val="00B0F0"/>
                </a:solidFill>
              </a:rPr>
              <a:t> 09:00 CEST</a:t>
            </a:r>
          </a:p>
          <a:p>
            <a:pPr lvl="1"/>
            <a:r>
              <a:rPr lang="en-US" altLang="en-US" sz="2000" dirty="0"/>
              <a:t>Start of OAM </a:t>
            </a:r>
            <a:r>
              <a:rPr lang="en-US" altLang="en-US" sz="2000" dirty="0">
                <a:solidFill>
                  <a:srgbClr val="00B0F0"/>
                </a:solidFill>
              </a:rPr>
              <a:t>Part2: Friday 21 Aug 09:00 CEST</a:t>
            </a:r>
          </a:p>
          <a:p>
            <a:pPr lvl="1"/>
            <a:r>
              <a:rPr lang="en-US" altLang="en-US" sz="2000" dirty="0"/>
              <a:t>Start of CH E-meeting </a:t>
            </a:r>
            <a:r>
              <a:rPr lang="en-US" altLang="en-US" sz="2000" dirty="0">
                <a:solidFill>
                  <a:srgbClr val="00B0F0"/>
                </a:solidFill>
              </a:rPr>
              <a:t>Wednesday </a:t>
            </a:r>
            <a:r>
              <a:rPr lang="sv-SE" altLang="en-US" sz="2000" dirty="0">
                <a:solidFill>
                  <a:srgbClr val="00B0F0"/>
                </a:solidFill>
              </a:rPr>
              <a:t>19 Aug</a:t>
            </a:r>
            <a:r>
              <a:rPr lang="en-US" altLang="en-US" sz="2000" dirty="0">
                <a:solidFill>
                  <a:srgbClr val="00B0F0"/>
                </a:solidFill>
              </a:rPr>
              <a:t> 09:00 CEST</a:t>
            </a:r>
          </a:p>
          <a:p>
            <a:pPr lvl="1"/>
            <a:r>
              <a:rPr lang="en-US" altLang="en-US" sz="2000" dirty="0"/>
              <a:t>Last revision upload: </a:t>
            </a:r>
          </a:p>
          <a:p>
            <a:pPr lvl="2"/>
            <a:r>
              <a:rPr lang="en-US" altLang="en-US" sz="1800" dirty="0">
                <a:solidFill>
                  <a:srgbClr val="00B0F0"/>
                </a:solidFill>
              </a:rPr>
              <a:t>OAM Part1: Friday 21 Aug 12:00 CEST</a:t>
            </a:r>
          </a:p>
          <a:p>
            <a:pPr lvl="2"/>
            <a:r>
              <a:rPr lang="en-US" altLang="en-US" sz="1800" dirty="0">
                <a:solidFill>
                  <a:srgbClr val="00B0F0"/>
                </a:solidFill>
              </a:rPr>
              <a:t>OAM Part2: Thursday 27 Aug 12:00 CEST</a:t>
            </a:r>
          </a:p>
          <a:p>
            <a:pPr lvl="2"/>
            <a:r>
              <a:rPr lang="en-US" altLang="en-US" sz="1800" dirty="0">
                <a:solidFill>
                  <a:srgbClr val="00B0F0"/>
                </a:solidFill>
              </a:rPr>
              <a:t>CH: Wednesday 26 Aug 19:00 CEST</a:t>
            </a:r>
          </a:p>
          <a:p>
            <a:pPr lvl="1"/>
            <a:r>
              <a:rPr lang="en-US" altLang="en-US" sz="2000" dirty="0"/>
              <a:t>Last comments: </a:t>
            </a:r>
          </a:p>
          <a:p>
            <a:pPr lvl="2"/>
            <a:r>
              <a:rPr lang="en-US" altLang="en-US" sz="1800" dirty="0">
                <a:solidFill>
                  <a:srgbClr val="00B0F0"/>
                </a:solidFill>
              </a:rPr>
              <a:t>OAM Part1: Friday 21 Aug 23.59 CEST</a:t>
            </a:r>
          </a:p>
          <a:p>
            <a:pPr lvl="2"/>
            <a:r>
              <a:rPr lang="en-US" altLang="en-US" sz="1800" dirty="0">
                <a:solidFill>
                  <a:srgbClr val="00B0F0"/>
                </a:solidFill>
              </a:rPr>
              <a:t>OAM Part2: Thursday 27 Aug 23.59 CEST</a:t>
            </a:r>
          </a:p>
          <a:p>
            <a:pPr lvl="2"/>
            <a:r>
              <a:rPr lang="en-US" altLang="en-US" sz="1800" dirty="0">
                <a:solidFill>
                  <a:srgbClr val="00B0F0"/>
                </a:solidFill>
              </a:rPr>
              <a:t>CH: Thursday 27 Aug 8.00 CEST </a:t>
            </a:r>
          </a:p>
          <a:p>
            <a:pPr lvl="1"/>
            <a:r>
              <a:rPr lang="en-US" altLang="en-US" sz="2000" dirty="0"/>
              <a:t>End of OAM E-meeting: </a:t>
            </a:r>
            <a:r>
              <a:rPr lang="en-US" altLang="en-US" sz="2000" dirty="0">
                <a:solidFill>
                  <a:srgbClr val="00B0F0"/>
                </a:solidFill>
              </a:rPr>
              <a:t>Friday 28 Aug 14:00 CEST</a:t>
            </a:r>
          </a:p>
          <a:p>
            <a:pPr lvl="1"/>
            <a:r>
              <a:rPr lang="en-US" altLang="en-US" sz="2000" dirty="0"/>
              <a:t>Closing CH Plenary conf call: </a:t>
            </a:r>
            <a:r>
              <a:rPr lang="en-US" altLang="en-US" sz="2000" dirty="0">
                <a:solidFill>
                  <a:srgbClr val="00B0F0"/>
                </a:solidFill>
              </a:rPr>
              <a:t>Thursday 27 Aug 15:00-17:00 CEST </a:t>
            </a:r>
          </a:p>
          <a:p>
            <a:pPr lvl="1"/>
            <a:r>
              <a:rPr lang="en-US" altLang="en-US" sz="2000" dirty="0"/>
              <a:t>End of CH E-meeting:</a:t>
            </a:r>
            <a:r>
              <a:rPr lang="en-US" altLang="en-US" sz="2000" dirty="0">
                <a:solidFill>
                  <a:srgbClr val="FF0000"/>
                </a:solidFill>
              </a:rPr>
              <a:t> </a:t>
            </a:r>
            <a:r>
              <a:rPr lang="en-US" altLang="en-US" sz="2000" dirty="0">
                <a:solidFill>
                  <a:srgbClr val="00B0F0"/>
                </a:solidFill>
              </a:rPr>
              <a:t>Thursday 27 Aug 17:00 CEST </a:t>
            </a:r>
          </a:p>
        </p:txBody>
      </p:sp>
    </p:spTree>
    <p:extLst>
      <p:ext uri="{BB962C8B-B14F-4D97-AF65-F5344CB8AC3E}">
        <p14:creationId xmlns:p14="http://schemas.microsoft.com/office/powerpoint/2010/main" val="214943636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0A31445-2510-4393-8072-E68E3899D1FC}"/>
              </a:ext>
            </a:extLst>
          </p:cNvPr>
          <p:cNvSpPr>
            <a:spLocks noGrp="1"/>
          </p:cNvSpPr>
          <p:nvPr>
            <p:ph type="title"/>
          </p:nvPr>
        </p:nvSpPr>
        <p:spPr>
          <a:xfrm>
            <a:off x="976597" y="165099"/>
            <a:ext cx="6827837" cy="498475"/>
          </a:xfrm>
        </p:spPr>
        <p:txBody>
          <a:bodyPr/>
          <a:lstStyle/>
          <a:p>
            <a:r>
              <a:rPr lang="en-US" altLang="en-US" dirty="0"/>
              <a:t>Process (1)</a:t>
            </a:r>
          </a:p>
        </p:txBody>
      </p:sp>
      <p:sp>
        <p:nvSpPr>
          <p:cNvPr id="13315" name="Content Placeholder 2">
            <a:extLst>
              <a:ext uri="{FF2B5EF4-FFF2-40B4-BE49-F238E27FC236}">
                <a16:creationId xmlns:a16="http://schemas.microsoft.com/office/drawing/2014/main" id="{1D0449A2-FDED-442C-8DB5-3A11D0D306FB}"/>
              </a:ext>
            </a:extLst>
          </p:cNvPr>
          <p:cNvSpPr>
            <a:spLocks noGrp="1"/>
          </p:cNvSpPr>
          <p:nvPr>
            <p:ph idx="1"/>
          </p:nvPr>
        </p:nvSpPr>
        <p:spPr>
          <a:xfrm>
            <a:off x="196340" y="802047"/>
            <a:ext cx="8388350" cy="6194426"/>
          </a:xfrm>
        </p:spPr>
        <p:txBody>
          <a:bodyPr/>
          <a:lstStyle/>
          <a:p>
            <a:pPr lvl="1"/>
            <a:r>
              <a:rPr lang="en-GB" altLang="en-US" sz="1600" dirty="0"/>
              <a:t>Submission of input contributions</a:t>
            </a:r>
          </a:p>
          <a:p>
            <a:pPr lvl="2"/>
            <a:r>
              <a:rPr lang="en-GB" altLang="en-US" sz="1600" dirty="0"/>
              <a:t>Normal 3GU-based initial Tdoc reservation and submission until the deadline. </a:t>
            </a:r>
            <a:r>
              <a:rPr lang="en-GB" altLang="en-US" sz="1600" dirty="0" err="1"/>
              <a:t>Tdocs</a:t>
            </a:r>
            <a:r>
              <a:rPr lang="en-GB" altLang="en-US" sz="1600" dirty="0"/>
              <a:t> will be available on the 3GPP server as in the case of a regular meeting.</a:t>
            </a:r>
          </a:p>
          <a:p>
            <a:pPr lvl="2"/>
            <a:r>
              <a:rPr lang="en-GB" altLang="en-US" sz="1600" dirty="0" err="1"/>
              <a:t>Tdocs</a:t>
            </a:r>
            <a:r>
              <a:rPr lang="en-GB" altLang="en-US" sz="1600" dirty="0"/>
              <a:t> submitted that are not part of the agreed scope will be withdrawn.</a:t>
            </a:r>
          </a:p>
          <a:p>
            <a:pPr lvl="2"/>
            <a:r>
              <a:rPr lang="en-GB" altLang="en-US" sz="1600" b="1" dirty="0">
                <a:highlight>
                  <a:srgbClr val="00FFFF"/>
                </a:highlight>
              </a:rPr>
              <a:t>Late contributions (uploaded after the deadline) will not be treated. The only exception to this may be: </a:t>
            </a:r>
            <a:r>
              <a:rPr lang="en-GB" altLang="en-US" sz="1600" dirty="0">
                <a:highlight>
                  <a:srgbClr val="00FFFF"/>
                </a:highlight>
              </a:rPr>
              <a:t>Stage 3 CRs where corresponding Stage 2 definitions are agreed, new contributions agreed to be created in a conf. call during the meeting, or late incoming LSs. </a:t>
            </a:r>
          </a:p>
          <a:p>
            <a:pPr lvl="1"/>
            <a:r>
              <a:rPr lang="en-GB" altLang="en-US" sz="1600" dirty="0"/>
              <a:t>Start of the E-meeting</a:t>
            </a:r>
          </a:p>
          <a:p>
            <a:pPr lvl="2"/>
            <a:r>
              <a:rPr lang="en-GB" altLang="en-US" sz="1600" b="1" dirty="0"/>
              <a:t>Start of the E-meeting </a:t>
            </a:r>
            <a:r>
              <a:rPr lang="en-GB" altLang="en-US" sz="1600" dirty="0"/>
              <a:t>will be announced by the Chair on the General SA5 exploder – declaring the IPR, antitrust and US Export Administration Regulations statements.</a:t>
            </a:r>
          </a:p>
          <a:p>
            <a:pPr lvl="1"/>
            <a:r>
              <a:rPr lang="en-GB" altLang="en-US" sz="1600" dirty="0"/>
              <a:t>Start of the </a:t>
            </a:r>
            <a:r>
              <a:rPr lang="en-GB" sz="1600" dirty="0"/>
              <a:t>email approval</a:t>
            </a:r>
            <a:r>
              <a:rPr lang="en-GB" altLang="en-US" sz="1600" dirty="0"/>
              <a:t> threads </a:t>
            </a:r>
          </a:p>
          <a:p>
            <a:pPr lvl="2"/>
            <a:r>
              <a:rPr lang="en-GB" altLang="en-US" sz="1600" dirty="0"/>
              <a:t>The </a:t>
            </a:r>
            <a:r>
              <a:rPr lang="en-GB" altLang="en-US" sz="1600" b="1" dirty="0"/>
              <a:t>start of ALL Tdoc </a:t>
            </a:r>
            <a:r>
              <a:rPr lang="en-GB" sz="1600" b="1" dirty="0"/>
              <a:t>email approval threads for OAM and CH will be initiated by the SA5 Vice chairs.</a:t>
            </a:r>
            <a:r>
              <a:rPr lang="en-GB" sz="1600" dirty="0"/>
              <a:t> This email will indicate the start date &amp; time for all agenda items (if different from the meeting start time), and </a:t>
            </a:r>
            <a:r>
              <a:rPr lang="en-GB" sz="1600" dirty="0">
                <a:highlight>
                  <a:srgbClr val="00FFFF"/>
                </a:highlight>
              </a:rPr>
              <a:t>it will also include the title of each thread for grouped Tdocs.</a:t>
            </a:r>
            <a:r>
              <a:rPr lang="en-GB" sz="1600" dirty="0"/>
              <a:t> </a:t>
            </a:r>
            <a:r>
              <a:rPr lang="en-US" sz="1600" dirty="0"/>
              <a:t>After the start email, commenter could start to comment anytime.</a:t>
            </a:r>
            <a:endParaRPr lang="en-GB" altLang="en-US" sz="1600" dirty="0"/>
          </a:p>
          <a:p>
            <a:pPr lvl="2"/>
            <a:r>
              <a:rPr lang="en-GB" sz="1600" b="1" dirty="0"/>
              <a:t>The coordinators </a:t>
            </a:r>
            <a:r>
              <a:rPr lang="en-GB" sz="1600" dirty="0"/>
              <a:t>(see def. in slide 10) </a:t>
            </a:r>
            <a:r>
              <a:rPr lang="en-GB" sz="1600" b="1" dirty="0"/>
              <a:t>shall NOT start the respective email approval threads – each thread is started by the first comment.</a:t>
            </a:r>
            <a:r>
              <a:rPr lang="en-GB" sz="1600" dirty="0"/>
              <a:t> Thus it is very important for the first commenter to use the correct naming rule in the email thread. </a:t>
            </a:r>
          </a:p>
          <a:p>
            <a:pPr lvl="2"/>
            <a:r>
              <a:rPr lang="en-GB" sz="1600" dirty="0"/>
              <a:t>A </a:t>
            </a:r>
            <a:r>
              <a:rPr lang="en-GB" sz="1600" dirty="0" err="1"/>
              <a:t>tdoc</a:t>
            </a:r>
            <a:r>
              <a:rPr lang="en-GB" sz="1600" dirty="0"/>
              <a:t> shall not have an individual</a:t>
            </a:r>
            <a:r>
              <a:rPr lang="en-GB" sz="1600" dirty="0">
                <a:solidFill>
                  <a:srgbClr val="00B050"/>
                </a:solidFill>
              </a:rPr>
              <a:t> </a:t>
            </a:r>
            <a:r>
              <a:rPr lang="en-GB" sz="1600" dirty="0"/>
              <a:t>thread</a:t>
            </a:r>
            <a:r>
              <a:rPr lang="en-GB" sz="1600" dirty="0">
                <a:solidFill>
                  <a:srgbClr val="00B050"/>
                </a:solidFill>
              </a:rPr>
              <a:t> </a:t>
            </a:r>
            <a:r>
              <a:rPr lang="en-GB" sz="1600" dirty="0"/>
              <a:t>if the </a:t>
            </a:r>
            <a:r>
              <a:rPr lang="en-GB" sz="1600" dirty="0" err="1"/>
              <a:t>tdoc</a:t>
            </a:r>
            <a:r>
              <a:rPr lang="en-GB" sz="1600" dirty="0"/>
              <a:t> is already included in a </a:t>
            </a:r>
            <a:r>
              <a:rPr lang="en-GB" sz="1600" dirty="0" err="1"/>
              <a:t>tdoc</a:t>
            </a:r>
            <a:r>
              <a:rPr lang="en-GB" sz="1600" dirty="0"/>
              <a:t> group. </a:t>
            </a:r>
            <a:endParaRPr lang="en-GB" altLang="en-US" sz="1600" dirty="0"/>
          </a:p>
          <a:p>
            <a:pPr lvl="2"/>
            <a:endParaRPr lang="en-GB" altLang="en-US" sz="1600"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4A4BC-AC83-40CA-8BAE-9D147BC312C9}"/>
              </a:ext>
            </a:extLst>
          </p:cNvPr>
          <p:cNvSpPr>
            <a:spLocks noGrp="1"/>
          </p:cNvSpPr>
          <p:nvPr>
            <p:ph type="title"/>
          </p:nvPr>
        </p:nvSpPr>
        <p:spPr>
          <a:xfrm>
            <a:off x="555694" y="72207"/>
            <a:ext cx="6827838" cy="1143000"/>
          </a:xfrm>
        </p:spPr>
        <p:txBody>
          <a:bodyPr/>
          <a:lstStyle/>
          <a:p>
            <a:r>
              <a:rPr lang="en-US" altLang="en-US" dirty="0"/>
              <a:t>Process (2)</a:t>
            </a:r>
            <a:endParaRPr lang="en-GB" dirty="0"/>
          </a:p>
        </p:txBody>
      </p:sp>
      <p:sp>
        <p:nvSpPr>
          <p:cNvPr id="3" name="Content Placeholder 2">
            <a:extLst>
              <a:ext uri="{FF2B5EF4-FFF2-40B4-BE49-F238E27FC236}">
                <a16:creationId xmlns:a16="http://schemas.microsoft.com/office/drawing/2014/main" id="{F4290879-35B6-498F-A3D8-3C54BA054BB1}"/>
              </a:ext>
            </a:extLst>
          </p:cNvPr>
          <p:cNvSpPr>
            <a:spLocks noGrp="1"/>
          </p:cNvSpPr>
          <p:nvPr>
            <p:ph idx="1"/>
          </p:nvPr>
        </p:nvSpPr>
        <p:spPr>
          <a:xfrm>
            <a:off x="172450" y="1215207"/>
            <a:ext cx="8799100" cy="5361439"/>
          </a:xfrm>
        </p:spPr>
        <p:txBody>
          <a:bodyPr/>
          <a:lstStyle/>
          <a:p>
            <a:pPr marL="719138" lvl="2" indent="-273050"/>
            <a:r>
              <a:rPr lang="en-GB" altLang="en-US" sz="1600" dirty="0"/>
              <a:t>During the E-meeting</a:t>
            </a:r>
          </a:p>
          <a:p>
            <a:pPr lvl="2"/>
            <a:r>
              <a:rPr lang="en-GB" altLang="en-US" sz="1600" dirty="0"/>
              <a:t>The E-meeting will be conducted primarily via email over the three SA5 reflectors/exploders (SA5, OAM and CH).</a:t>
            </a:r>
          </a:p>
          <a:p>
            <a:pPr lvl="2"/>
            <a:r>
              <a:rPr lang="en-GB" altLang="en-US" sz="1600" dirty="0"/>
              <a:t>There will also be some conference calls to handle selected (more complex) topics that need more discussion (more details in separate slide below). </a:t>
            </a:r>
          </a:p>
          <a:p>
            <a:pPr lvl="2"/>
            <a:r>
              <a:rPr lang="en-GB" altLang="en-US" sz="1600" dirty="0"/>
              <a:t>Reflectors to use:</a:t>
            </a:r>
            <a:endParaRPr lang="en-GB" altLang="en-US" sz="1600" dirty="0">
              <a:solidFill>
                <a:srgbClr val="00B050"/>
              </a:solidFill>
            </a:endParaRPr>
          </a:p>
          <a:p>
            <a:pPr marL="1622425" lvl="4" indent="-360363"/>
            <a:r>
              <a:rPr lang="en-GB" altLang="en-US" b="1" dirty="0"/>
              <a:t>SA5 main reflector </a:t>
            </a:r>
            <a:r>
              <a:rPr lang="en-GB" altLang="en-US" dirty="0"/>
              <a:t>(</a:t>
            </a:r>
            <a:r>
              <a:rPr lang="en-GB" altLang="en-US" dirty="0">
                <a:hlinkClick r:id="rId3"/>
              </a:rPr>
              <a:t>3GPP_TSG_SA_WG5@LIST.ETSI.ORG</a:t>
            </a:r>
            <a:r>
              <a:rPr lang="en-GB" altLang="en-US" dirty="0"/>
              <a:t> ) </a:t>
            </a:r>
            <a:r>
              <a:rPr lang="en-GB" altLang="en-US" b="1" dirty="0"/>
              <a:t>for SA5 plenary level topics: Agenda items 1-5. </a:t>
            </a:r>
          </a:p>
          <a:p>
            <a:pPr marL="1622425" lvl="4" indent="-360363"/>
            <a:r>
              <a:rPr lang="en-GB" altLang="en-US" b="1" dirty="0"/>
              <a:t>OAM reflector</a:t>
            </a:r>
            <a:r>
              <a:rPr lang="en-GB" altLang="en-US" dirty="0"/>
              <a:t> (</a:t>
            </a:r>
            <a:r>
              <a:rPr lang="en-GB" altLang="en-US" dirty="0">
                <a:hlinkClick r:id="rId4"/>
              </a:rPr>
              <a:t>3GPP_TSG_SA_WG5_OAM@LIST.ETSI.ORG</a:t>
            </a:r>
            <a:r>
              <a:rPr lang="en-GB" altLang="en-US" dirty="0"/>
              <a:t>) for OAM topics </a:t>
            </a:r>
            <a:r>
              <a:rPr lang="en-GB" altLang="en-US" b="1" dirty="0"/>
              <a:t>(incl. all  CRs and WIDs)</a:t>
            </a:r>
          </a:p>
          <a:p>
            <a:pPr marL="1622425" lvl="4" indent="-360363"/>
            <a:r>
              <a:rPr lang="en-GB" altLang="en-US" b="1" dirty="0"/>
              <a:t>CH reflector</a:t>
            </a:r>
            <a:r>
              <a:rPr lang="en-GB" altLang="en-US" dirty="0"/>
              <a:t> (</a:t>
            </a:r>
            <a:r>
              <a:rPr lang="en-GB" altLang="en-US" dirty="0">
                <a:hlinkClick r:id="rId5"/>
              </a:rPr>
              <a:t>3GPP_TSG_SA_WG5_CHARGING@LIST.ETSI.ORG</a:t>
            </a:r>
            <a:r>
              <a:rPr lang="en-GB" altLang="en-US" dirty="0"/>
              <a:t> ) for Charging topics </a:t>
            </a:r>
            <a:r>
              <a:rPr lang="en-GB" altLang="en-US" b="1" dirty="0"/>
              <a:t>(incl. all CRs and WIDs)</a:t>
            </a:r>
            <a:endParaRPr lang="en-GB" b="1" dirty="0"/>
          </a:p>
        </p:txBody>
      </p:sp>
    </p:spTree>
    <p:extLst>
      <p:ext uri="{BB962C8B-B14F-4D97-AF65-F5344CB8AC3E}">
        <p14:creationId xmlns:p14="http://schemas.microsoft.com/office/powerpoint/2010/main" val="291207639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44D45EE-622C-4ED1-8EC3-B21CE0903875}"/>
              </a:ext>
            </a:extLst>
          </p:cNvPr>
          <p:cNvSpPr>
            <a:spLocks noGrp="1"/>
          </p:cNvSpPr>
          <p:nvPr>
            <p:ph type="title"/>
          </p:nvPr>
        </p:nvSpPr>
        <p:spPr>
          <a:xfrm>
            <a:off x="715087" y="348435"/>
            <a:ext cx="6827838" cy="498475"/>
          </a:xfrm>
        </p:spPr>
        <p:txBody>
          <a:bodyPr/>
          <a:lstStyle/>
          <a:p>
            <a:r>
              <a:rPr lang="en-US" altLang="en-US" dirty="0"/>
              <a:t>Process (3)</a:t>
            </a:r>
          </a:p>
        </p:txBody>
      </p:sp>
      <p:sp>
        <p:nvSpPr>
          <p:cNvPr id="14339" name="Content Placeholder 2">
            <a:extLst>
              <a:ext uri="{FF2B5EF4-FFF2-40B4-BE49-F238E27FC236}">
                <a16:creationId xmlns:a16="http://schemas.microsoft.com/office/drawing/2014/main" id="{9F730716-A531-47CC-BC13-4D4A187B370B}"/>
              </a:ext>
            </a:extLst>
          </p:cNvPr>
          <p:cNvSpPr>
            <a:spLocks noGrp="1"/>
          </p:cNvSpPr>
          <p:nvPr>
            <p:ph idx="1"/>
          </p:nvPr>
        </p:nvSpPr>
        <p:spPr>
          <a:xfrm>
            <a:off x="243840" y="1096147"/>
            <a:ext cx="8591081" cy="5669778"/>
          </a:xfrm>
        </p:spPr>
        <p:txBody>
          <a:bodyPr/>
          <a:lstStyle/>
          <a:p>
            <a:pPr marL="365125" lvl="2" indent="-273050"/>
            <a:r>
              <a:rPr lang="en-GB" altLang="en-US" sz="1800" dirty="0"/>
              <a:t>Email approvals - thread titles</a:t>
            </a:r>
          </a:p>
          <a:p>
            <a:pPr marL="708025" lvl="2" indent="-360363"/>
            <a:r>
              <a:rPr lang="en-GB" altLang="en-US" sz="1600" b="1" dirty="0"/>
              <a:t>Subject field of single Tdoc threads </a:t>
            </a:r>
            <a:r>
              <a:rPr lang="en-GB" altLang="en-US" sz="1600" dirty="0"/>
              <a:t>shall take the format of </a:t>
            </a:r>
          </a:p>
          <a:p>
            <a:pPr marL="1165225" lvl="3" indent="-360363"/>
            <a:r>
              <a:rPr lang="en-GB" altLang="zh-CN" sz="1600" b="1" dirty="0">
                <a:ea typeface="宋体" panose="02010600030101010101" pitchFamily="2" charset="-122"/>
              </a:rPr>
              <a:t>"[SA5#1..e], AI#</a:t>
            </a:r>
            <a:r>
              <a:rPr lang="en-GB" sz="1600" b="1" dirty="0">
                <a:ea typeface="宋体" panose="02010600030101010101" pitchFamily="2" charset="-122"/>
              </a:rPr>
              <a:t>-Acronym</a:t>
            </a:r>
            <a:r>
              <a:rPr lang="en-GB" altLang="zh-CN" sz="1600" b="1" dirty="0">
                <a:ea typeface="宋体" panose="02010600030101010101" pitchFamily="2" charset="-122"/>
              </a:rPr>
              <a:t>, S5-201xxx &lt;exact Tdoc Title&gt;“</a:t>
            </a:r>
          </a:p>
          <a:p>
            <a:pPr marL="708025" lvl="2" indent="-360363"/>
            <a:r>
              <a:rPr lang="en-GB" altLang="en-US" sz="1600" b="1" dirty="0"/>
              <a:t>Subject field of </a:t>
            </a:r>
            <a:r>
              <a:rPr lang="en-US" sz="1600" b="1" dirty="0"/>
              <a:t>grouped Tdoc</a:t>
            </a:r>
            <a:r>
              <a:rPr lang="en-GB" altLang="en-US" sz="1600" b="1" dirty="0"/>
              <a:t> threads </a:t>
            </a:r>
            <a:r>
              <a:rPr lang="en-GB" altLang="en-US" sz="1600" dirty="0"/>
              <a:t>shall take the format of </a:t>
            </a:r>
          </a:p>
          <a:p>
            <a:pPr marL="1165225" lvl="3" indent="-360363"/>
            <a:r>
              <a:rPr lang="en-US" sz="1600" b="1" dirty="0"/>
              <a:t>"[SA5#1..e], AI#-Acronym, GROUP#Y (List of Tdoc numbers) </a:t>
            </a:r>
            <a:r>
              <a:rPr lang="en-US" sz="1600" b="1" dirty="0">
                <a:highlight>
                  <a:srgbClr val="00FFFF"/>
                </a:highlight>
              </a:rPr>
              <a:t>&lt;Group description&gt;"</a:t>
            </a:r>
            <a:endParaRPr lang="en-GB" altLang="zh-CN" sz="1600" b="1" dirty="0">
              <a:highlight>
                <a:srgbClr val="00FFFF"/>
              </a:highlight>
              <a:ea typeface="宋体" panose="02010600030101010101" pitchFamily="2" charset="-122"/>
            </a:endParaRPr>
          </a:p>
          <a:p>
            <a:pPr marL="1165225" lvl="3" indent="-360363"/>
            <a:r>
              <a:rPr lang="en-GB" altLang="zh-CN" sz="1400" dirty="0">
                <a:ea typeface="宋体" panose="02010600030101010101" pitchFamily="2" charset="-122"/>
              </a:rPr>
              <a:t>where:</a:t>
            </a:r>
          </a:p>
          <a:p>
            <a:pPr lvl="4"/>
            <a:r>
              <a:rPr lang="en-US" sz="1400" dirty="0"/>
              <a:t>AI is the agenda item </a:t>
            </a:r>
            <a:r>
              <a:rPr lang="en-GB" sz="1400" dirty="0">
                <a:ea typeface="宋体" panose="02010600030101010101" pitchFamily="2" charset="-122"/>
              </a:rPr>
              <a:t>(if applicable)</a:t>
            </a:r>
            <a:endParaRPr lang="en-GB" sz="1400" dirty="0"/>
          </a:p>
          <a:p>
            <a:pPr lvl="4"/>
            <a:r>
              <a:rPr lang="en-US" sz="1400" dirty="0"/>
              <a:t>Acronym is acronym for the AI (but “MAINT” for AI 6.3 and 7.3)</a:t>
            </a:r>
          </a:p>
          <a:p>
            <a:pPr lvl="4"/>
            <a:r>
              <a:rPr lang="en-US" sz="1400" dirty="0"/>
              <a:t>Y is the group serial number shown in the OAM “</a:t>
            </a:r>
            <a:r>
              <a:rPr lang="en-US" altLang="en-US" sz="1400" dirty="0"/>
              <a:t>Tdoc sequence proposal</a:t>
            </a:r>
            <a:r>
              <a:rPr lang="en-US" sz="1400" dirty="0"/>
              <a:t>”</a:t>
            </a:r>
            <a:endParaRPr lang="en-GB" sz="1400" dirty="0"/>
          </a:p>
          <a:p>
            <a:pPr lvl="4"/>
            <a:r>
              <a:rPr lang="en-US" sz="1400" dirty="0"/>
              <a:t>(List of </a:t>
            </a:r>
            <a:r>
              <a:rPr lang="en-US" sz="1400" dirty="0" err="1"/>
              <a:t>tdoc</a:t>
            </a:r>
            <a:r>
              <a:rPr lang="en-US" sz="1400" dirty="0"/>
              <a:t> numbers) is the </a:t>
            </a:r>
            <a:r>
              <a:rPr lang="en-US" sz="1400" dirty="0" err="1"/>
              <a:t>tdoc</a:t>
            </a:r>
            <a:r>
              <a:rPr lang="en-US" sz="1400" dirty="0"/>
              <a:t> numbers belonging to this group</a:t>
            </a:r>
          </a:p>
          <a:p>
            <a:pPr lvl="4"/>
            <a:r>
              <a:rPr lang="en-GB" altLang="zh-CN" sz="1400" dirty="0">
                <a:ea typeface="宋体" panose="02010600030101010101" pitchFamily="2" charset="-122"/>
              </a:rPr>
              <a:t>&lt;exact Tdoc Title&gt; for CRs and pCRs shall be like &lt;Rel-16 CR/pCR 28.xxx Title&gt;.</a:t>
            </a:r>
            <a:r>
              <a:rPr lang="en-GB" altLang="zh-CN" sz="1600" dirty="0">
                <a:ea typeface="宋体" panose="02010600030101010101" pitchFamily="2" charset="-122"/>
              </a:rPr>
              <a:t> </a:t>
            </a:r>
          </a:p>
          <a:p>
            <a:pPr marL="1165225" lvl="3" indent="-360363"/>
            <a:r>
              <a:rPr lang="en-GB" altLang="zh-CN" sz="1600" b="1" dirty="0">
                <a:ea typeface="宋体" panose="02010600030101010101" pitchFamily="2" charset="-122"/>
              </a:rPr>
              <a:t>Examples of single Tdoc thread titles:</a:t>
            </a:r>
          </a:p>
          <a:p>
            <a:pPr marL="1622425" lvl="4" indent="-360363"/>
            <a:r>
              <a:rPr lang="en-GB" altLang="zh-CN" b="1" dirty="0">
                <a:ea typeface="宋体" panose="02010600030101010101" pitchFamily="2" charset="-122"/>
              </a:rPr>
              <a:t>[SA5#130e], 6.3-MAINT, S5-202abc Rel-16 CR 28.541 Correction of…</a:t>
            </a:r>
          </a:p>
          <a:p>
            <a:pPr marL="1622425" lvl="4" indent="-360363"/>
            <a:r>
              <a:rPr lang="en-GB" b="1" dirty="0"/>
              <a:t>[SA5#130e], 6.4.1-QOED, S5-202cde Rel-16 pCR 28.308 Remove …</a:t>
            </a:r>
            <a:endParaRPr lang="en-US" altLang="en-US" b="1" dirty="0">
              <a:solidFill>
                <a:srgbClr val="00B050"/>
              </a:solidFill>
            </a:endParaRPr>
          </a:p>
          <a:p>
            <a:pPr lvl="2"/>
            <a:r>
              <a:rPr lang="en-GB" altLang="zh-CN" sz="1600" b="1" dirty="0">
                <a:ea typeface="宋体" panose="02010600030101010101" pitchFamily="2" charset="-122"/>
              </a:rPr>
              <a:t>Example of grouped Tdoc thread title</a:t>
            </a:r>
            <a:r>
              <a:rPr lang="en-US" sz="1600" b="1" dirty="0"/>
              <a:t>:</a:t>
            </a:r>
            <a:endParaRPr lang="en-GB" sz="1600" b="1" dirty="0"/>
          </a:p>
          <a:p>
            <a:pPr lvl="3"/>
            <a:r>
              <a:rPr lang="en-GB" sz="1600" b="1" dirty="0"/>
              <a:t>[SA5#130e], 6.3-MAINT, GROUP#1 (S5-201377/S5-201403/S5-201306/S5-201307/S5-201308/S5-201309/S5-201310/S5-201348) </a:t>
            </a:r>
            <a:r>
              <a:rPr lang="en-US" sz="1600" b="1" dirty="0">
                <a:highlight>
                  <a:srgbClr val="00FFFF"/>
                </a:highlight>
              </a:rPr>
              <a:t>Correction for TS 28.623</a:t>
            </a:r>
            <a:endParaRPr lang="en-GB" altLang="en-US" sz="1600" b="1" dirty="0">
              <a:highlight>
                <a:srgbClr val="00FFFF"/>
              </a:highlight>
            </a:endParaRPr>
          </a:p>
          <a:p>
            <a:pPr marL="1165225" lvl="3" indent="-360363"/>
            <a:r>
              <a:rPr lang="en-GB" altLang="zh-CN" sz="1600" dirty="0">
                <a:highlight>
                  <a:srgbClr val="00FFFF"/>
                </a:highlight>
                <a:ea typeface="宋体" panose="02010600030101010101" pitchFamily="2" charset="-122"/>
              </a:rPr>
              <a:t>A summary of all OAM thread titles is given in the “</a:t>
            </a:r>
            <a:r>
              <a:rPr lang="en-US" altLang="en-US" sz="1600" dirty="0" err="1">
                <a:highlight>
                  <a:srgbClr val="00FFFF"/>
                </a:highlight>
              </a:rPr>
              <a:t>AgendaWithTdocAllocation</a:t>
            </a:r>
            <a:r>
              <a:rPr lang="en-GB" altLang="zh-CN" sz="1600" dirty="0">
                <a:highlight>
                  <a:srgbClr val="00FFFF"/>
                </a:highlight>
                <a:ea typeface="宋体" panose="02010600030101010101" pitchFamily="2" charset="-122"/>
              </a:rPr>
              <a:t>” and the OAM chair notes</a:t>
            </a:r>
            <a:endParaRPr lang="en-GB" altLang="zh-CN" sz="1600" i="1" dirty="0">
              <a:highlight>
                <a:srgbClr val="FFFF00"/>
              </a:highlight>
              <a:ea typeface="宋体" panose="02010600030101010101" pitchFamily="2" charset="-122"/>
            </a:endParaRPr>
          </a:p>
          <a:p>
            <a:pPr marL="1165225" lvl="3" indent="-360363"/>
            <a:endParaRPr lang="en-US" altLang="en-US" sz="1600" dirty="0"/>
          </a:p>
          <a:p>
            <a:pPr marL="1165225" lvl="3" indent="-360363"/>
            <a:endParaRPr lang="en-GB" altLang="en-US" sz="18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699575" y="311002"/>
            <a:ext cx="6827838" cy="498475"/>
          </a:xfrm>
        </p:spPr>
        <p:txBody>
          <a:bodyPr/>
          <a:lstStyle/>
          <a:p>
            <a:r>
              <a:rPr lang="en-US" altLang="en-US" dirty="0"/>
              <a:t>Process (4)</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262154" y="1214736"/>
            <a:ext cx="8388350" cy="5487988"/>
          </a:xfrm>
        </p:spPr>
        <p:txBody>
          <a:bodyPr/>
          <a:lstStyle/>
          <a:p>
            <a:pPr lvl="2">
              <a:defRPr/>
            </a:pPr>
            <a:r>
              <a:rPr lang="en-GB" altLang="en-US" sz="1800" dirty="0"/>
              <a:t>Email approvals - </a:t>
            </a:r>
            <a:r>
              <a:rPr lang="en-GB" sz="1800" dirty="0"/>
              <a:t>contribution handling</a:t>
            </a:r>
            <a:endParaRPr lang="en-GB" altLang="en-US" sz="1800" dirty="0"/>
          </a:p>
          <a:p>
            <a:pPr lvl="3">
              <a:defRPr/>
            </a:pPr>
            <a:r>
              <a:rPr lang="en-GB" altLang="zh-CN" sz="1600" b="1" dirty="0">
                <a:ea typeface="宋体" panose="02010600030101010101" pitchFamily="2" charset="-122"/>
              </a:rPr>
              <a:t>No files shall be attached in the email discussions. There will be a separate folder on the public 3GPP ftp server where delegates can upload revised drafts: </a:t>
            </a:r>
            <a:r>
              <a:rPr lang="en-GB" altLang="en-US" sz="1600" dirty="0">
                <a:solidFill>
                  <a:srgbClr val="000000"/>
                </a:solidFill>
                <a:latin typeface="Segoe UI" panose="020B0502040204020203" pitchFamily="34" charset="0"/>
                <a:cs typeface="Arial" panose="020B0604020202020204" pitchFamily="34" charset="0"/>
              </a:rPr>
              <a:t>/</a:t>
            </a:r>
            <a:r>
              <a:rPr lang="en-GB" altLang="en-US" sz="1600" dirty="0" err="1">
                <a:solidFill>
                  <a:srgbClr val="000000"/>
                </a:solidFill>
                <a:latin typeface="Segoe UI" panose="020B0502040204020203" pitchFamily="34" charset="0"/>
                <a:cs typeface="Arial" panose="020B0604020202020204" pitchFamily="34" charset="0"/>
              </a:rPr>
              <a:t>tsg_sa</a:t>
            </a:r>
            <a:r>
              <a:rPr lang="en-GB" altLang="en-US" sz="1600" dirty="0">
                <a:solidFill>
                  <a:srgbClr val="000000"/>
                </a:solidFill>
                <a:latin typeface="Segoe UI" panose="020B0502040204020203" pitchFamily="34" charset="0"/>
                <a:cs typeface="Arial" panose="020B0604020202020204" pitchFamily="34" charset="0"/>
              </a:rPr>
              <a:t>/WG5_TM/</a:t>
            </a:r>
            <a:r>
              <a:rPr lang="en-GB" altLang="en-US" sz="1600" dirty="0">
                <a:solidFill>
                  <a:srgbClr val="00B0F0"/>
                </a:solidFill>
                <a:latin typeface="Segoe UI" panose="020B0502040204020203" pitchFamily="34" charset="0"/>
                <a:cs typeface="Arial" panose="020B0604020202020204" pitchFamily="34" charset="0"/>
              </a:rPr>
              <a:t>TSGS5_132e</a:t>
            </a:r>
            <a:r>
              <a:rPr lang="en-GB" altLang="en-US" sz="1600" dirty="0">
                <a:solidFill>
                  <a:srgbClr val="000000"/>
                </a:solidFill>
                <a:latin typeface="Segoe UI" panose="020B0502040204020203" pitchFamily="34" charset="0"/>
                <a:cs typeface="Arial" panose="020B0604020202020204" pitchFamily="34" charset="0"/>
              </a:rPr>
              <a:t>/Inbox/Drafts</a:t>
            </a:r>
          </a:p>
          <a:p>
            <a:pPr lvl="3">
              <a:defRPr/>
            </a:pPr>
            <a:r>
              <a:rPr lang="en-GB" altLang="en-US" sz="1600" dirty="0"/>
              <a:t>Authors are encouraged </a:t>
            </a:r>
            <a:r>
              <a:rPr lang="en-GB" altLang="en-US" sz="1600" b="1" dirty="0"/>
              <a:t>not to revise contributions too rapidly</a:t>
            </a:r>
            <a:r>
              <a:rPr lang="en-GB" altLang="en-US" sz="1600" dirty="0"/>
              <a:t> after getting comments, but rather acknowledge and collect comments </a:t>
            </a:r>
            <a:r>
              <a:rPr lang="en-GB" sz="1600" dirty="0"/>
              <a:t>before producing the revised drafts (availability to be announced under the thread). </a:t>
            </a:r>
            <a:endParaRPr lang="en-GB" altLang="en-US" sz="1600" dirty="0"/>
          </a:p>
          <a:p>
            <a:pPr lvl="3">
              <a:defRPr/>
            </a:pPr>
            <a:r>
              <a:rPr lang="en-GB" altLang="en-US" sz="1600" b="1" dirty="0">
                <a:highlight>
                  <a:srgbClr val="00FFFF"/>
                </a:highlight>
              </a:rPr>
              <a:t>Revisions of Tdocs submitted before the meeting start: </a:t>
            </a:r>
            <a:r>
              <a:rPr lang="en-US" altLang="en-US" sz="1600" dirty="0">
                <a:highlight>
                  <a:srgbClr val="00FFFF"/>
                </a:highlight>
              </a:rPr>
              <a:t> Use xxxrev1/rev2 etc., and then if approved, a new Tdoc# will be allocated for the final version.</a:t>
            </a:r>
          </a:p>
          <a:p>
            <a:pPr lvl="3">
              <a:defRPr/>
            </a:pPr>
            <a:r>
              <a:rPr lang="en-US" altLang="en-US" sz="1600" b="1" dirty="0">
                <a:highlight>
                  <a:srgbClr val="00FFFF"/>
                </a:highlight>
              </a:rPr>
              <a:t>Revisions of new Tdocs created during the meeting, or late Tdocs which were not </a:t>
            </a:r>
            <a:r>
              <a:rPr lang="en-GB" altLang="en-US" sz="1600" b="1" dirty="0">
                <a:highlight>
                  <a:srgbClr val="00FFFF"/>
                </a:highlight>
              </a:rPr>
              <a:t>submitted</a:t>
            </a:r>
            <a:r>
              <a:rPr lang="en-US" altLang="en-US" sz="1600" b="1" dirty="0">
                <a:highlight>
                  <a:srgbClr val="00FFFF"/>
                </a:highlight>
              </a:rPr>
              <a:t> before meeting start:</a:t>
            </a:r>
            <a:r>
              <a:rPr lang="en-US" altLang="en-US" sz="1600" dirty="0">
                <a:highlight>
                  <a:srgbClr val="00FFFF"/>
                </a:highlight>
              </a:rPr>
              <a:t> Use xxxd1/d2 etc., and the same Tdoc# will be used for the final version.</a:t>
            </a:r>
          </a:p>
          <a:p>
            <a:pPr lvl="3">
              <a:defRPr/>
            </a:pPr>
            <a:r>
              <a:rPr lang="en-US" altLang="en-US" sz="1600" b="1" dirty="0"/>
              <a:t>For</a:t>
            </a:r>
            <a:r>
              <a:rPr lang="en-US" altLang="en-US" sz="1600" dirty="0"/>
              <a:t> </a:t>
            </a:r>
            <a:r>
              <a:rPr lang="en-US" altLang="en-US" sz="1600" b="1" dirty="0"/>
              <a:t>revised CRs</a:t>
            </a:r>
            <a:r>
              <a:rPr lang="en-US" altLang="en-US" sz="1600" dirty="0"/>
              <a:t>, </a:t>
            </a:r>
            <a:r>
              <a:rPr lang="en-US" altLang="en-US" sz="1600" b="1" dirty="0"/>
              <a:t>the ‘rev’ field in the CR cover shall only be stepped once</a:t>
            </a:r>
            <a:r>
              <a:rPr lang="en-US" altLang="en-US" sz="1600" dirty="0"/>
              <a:t>, to 1 (step only once for each new Tdoc#).</a:t>
            </a: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94040850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CF09BDD-0CDF-4A78-A85A-0BA1765942A4}">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231B320A-563D-4283-98FA-3523D6877845}">
  <ds:schemaRefs>
    <ds:schemaRef ds:uri="http://schemas.microsoft.com/sharepoint/v3/contenttype/forms"/>
  </ds:schemaRefs>
</ds:datastoreItem>
</file>

<file path=customXml/itemProps3.xml><?xml version="1.0" encoding="utf-8"?>
<ds:datastoreItem xmlns:ds="http://schemas.openxmlformats.org/officeDocument/2006/customXml" ds:itemID="{B89BA574-EC2A-4C7E-8600-209244F650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62280</TotalTime>
  <Words>2738</Words>
  <Application>Microsoft Office PowerPoint</Application>
  <PresentationFormat>On-screen Show (4:3)</PresentationFormat>
  <Paragraphs>184</Paragraphs>
  <Slides>16</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Segoe UI</vt:lpstr>
      <vt:lpstr>Times New Roman</vt:lpstr>
      <vt:lpstr>Office Theme</vt:lpstr>
      <vt:lpstr>     SA5#132e  E-Meeting Process  Updates since last meeting (except dates/times/meeting numbers) are highlighted in blue  Items for special attention are highlighted in yellow      </vt:lpstr>
      <vt:lpstr>Scope &amp; Objective (1)</vt:lpstr>
      <vt:lpstr>Scope &amp; Objective (2)</vt:lpstr>
      <vt:lpstr>SA5  Timelines (1)</vt:lpstr>
      <vt:lpstr>OAM and CH Timelines (2)</vt:lpstr>
      <vt:lpstr>Process (1)</vt:lpstr>
      <vt:lpstr>Process (2)</vt:lpstr>
      <vt:lpstr>Process (3)</vt:lpstr>
      <vt:lpstr>Process (4)</vt:lpstr>
      <vt:lpstr>Process(5)</vt:lpstr>
      <vt:lpstr>Process (6)</vt:lpstr>
      <vt:lpstr>Process (7)</vt:lpstr>
      <vt:lpstr>Process (7)</vt:lpstr>
      <vt:lpstr>CH Process (1)</vt:lpstr>
      <vt:lpstr>OAM Process (1)</vt:lpstr>
      <vt:lpstr>OAM Process (2)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Chair</dc:creator>
  <dc:description>© 2009  All rights reserved</dc:description>
  <cp:lastModifiedBy>Thomas Tovinger</cp:lastModifiedBy>
  <cp:revision>1070</cp:revision>
  <dcterms:created xsi:type="dcterms:W3CDTF">2008-08-30T09:32:10Z</dcterms:created>
  <dcterms:modified xsi:type="dcterms:W3CDTF">2020-08-13T17:42:10Z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(3)0K2aSS620ls2pAX7RO4GixPZYl6WJuOGPh3FcjE2ln11jJjFAf5fmfAbW6EwPM+lQ0LSF5PS
pCl28gzpXjeMFiXY5wglfQK5jqaLHG0gAw5/xzZ/7x4GcyY0LX8+X2LlqDWit/G/OnO69P1v
r4ppLV90G/0CQpj1lNq++rtJs6M2aiGDofq/kTVrx6QZNC0MDh0LtKXchmmgd4bf3ESYWrqm
vQsftq8qSoCy66UCA9</vt:lpwstr>
  </property>
  <property fmtid="{D5CDD505-2E9C-101B-9397-08002B2CF9AE}" pid="4" name="_2015_ms_pID_7253431">
    <vt:lpwstr>qo4k6mv3p31uF4trszfluDOL9Aa0kH1KCgH7q2PQzETFfXFsGn2GRt
QPAVgpHHR9wTyDejtF0/YoT1f00SBhZ30FRs+TFs0P6d+Odgn66wQ2MN7eIzM8bTYgg5dyjT
LnRBNXE3ghlwJFMD38htj8yihYkIz3A8KVvYI/E/rxAOocUgutzWs7b/jzgg2C+Nezo33RHL
VCboVhqrQReXSDz+xFK2KqQijVFNJDXA6DuX</vt:lpwstr>
  </property>
  <property fmtid="{D5CDD505-2E9C-101B-9397-08002B2CF9AE}" pid="5" name="_2015_ms_pID_7253432">
    <vt:lpwstr>gg==</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1581338635</vt:lpwstr>
  </property>
</Properties>
</file>