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notesMasterIdLst>
    <p:notesMasterId r:id="rId21"/>
  </p:notesMasterIdLst>
  <p:handoutMasterIdLst>
    <p:handoutMasterId r:id="rId22"/>
  </p:handoutMasterIdLst>
  <p:sldIdLst>
    <p:sldId id="303" r:id="rId2"/>
    <p:sldId id="814" r:id="rId3"/>
    <p:sldId id="670" r:id="rId4"/>
    <p:sldId id="636" r:id="rId5"/>
    <p:sldId id="726" r:id="rId6"/>
    <p:sldId id="858" r:id="rId7"/>
    <p:sldId id="857" r:id="rId8"/>
    <p:sldId id="845" r:id="rId9"/>
    <p:sldId id="846" r:id="rId10"/>
    <p:sldId id="861" r:id="rId11"/>
    <p:sldId id="849" r:id="rId12"/>
    <p:sldId id="850" r:id="rId13"/>
    <p:sldId id="851" r:id="rId14"/>
    <p:sldId id="737" r:id="rId15"/>
    <p:sldId id="859" r:id="rId16"/>
    <p:sldId id="793" r:id="rId17"/>
    <p:sldId id="860" r:id="rId18"/>
    <p:sldId id="704" r:id="rId19"/>
    <p:sldId id="815" r:id="rId20"/>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C1E442"/>
    <a:srgbClr val="FFFFCC"/>
    <a:srgbClr val="FF3300"/>
    <a:srgbClr val="72AF2F"/>
    <a:srgbClr val="C6D254"/>
    <a:srgbClr val="000000"/>
    <a:srgbClr val="5C88D0"/>
    <a:srgbClr val="2A6EA8"/>
    <a:srgbClr val="B1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806" autoAdjust="0"/>
    <p:restoredTop sz="97931" autoAdjust="0"/>
  </p:normalViewPr>
  <p:slideViewPr>
    <p:cSldViewPr snapToGrid="0">
      <p:cViewPr varScale="1">
        <p:scale>
          <a:sx n="91" d="100"/>
          <a:sy n="91" d="100"/>
        </p:scale>
        <p:origin x="72" y="303"/>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p:scale>
          <a:sx n="200" d="100"/>
          <a:sy n="200" d="100"/>
        </p:scale>
        <p:origin x="168" y="-39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61"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4/30/2020</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316529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4/30/2020</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18178305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5452323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4105312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41053121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930231849"/>
      </p:ext>
    </p:extLst>
  </p:cSld>
  <p:clrMapOvr>
    <a:masterClrMapping/>
  </p:clrMapOvr>
  <p:transition spd="slow"/>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1623381228"/>
      </p:ext>
    </p:extLst>
  </p:cSld>
  <p:clrMapOvr>
    <a:masterClrMapping/>
  </p:clrMapOvr>
  <p:transition spd="slow"/>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dirty="0"/>
              <a:t>Click to edit Master title style</a:t>
            </a:r>
            <a:endParaRPr lang="en-IE" dirty="0"/>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pPr>
              <a:defRPr/>
            </a:pPr>
            <a:fld id="{8B78E712-7E90-46AF-8873-540771249AD5}" type="slidenum">
              <a:rPr lang="en-GB"/>
              <a:pPr>
                <a:defRPr/>
              </a:pPr>
              <a:t>‹#›</a:t>
            </a:fld>
            <a:endParaRPr lang="en-GB" dirty="0"/>
          </a:p>
        </p:txBody>
      </p:sp>
    </p:spTree>
    <p:extLst>
      <p:ext uri="{BB962C8B-B14F-4D97-AF65-F5344CB8AC3E}">
        <p14:creationId xmlns:p14="http://schemas.microsoft.com/office/powerpoint/2010/main" val="191304689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11113" y="6364288"/>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11113" y="6502232"/>
            <a:ext cx="7950201" cy="234950"/>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133" spc="400" dirty="0">
                <a:solidFill>
                  <a:schemeClr val="bg1"/>
                </a:solidFill>
              </a:rPr>
              <a:t> </a:t>
            </a:r>
            <a:r>
              <a:rPr lang="en-GB" sz="1100" b="1" spc="300" dirty="0" smtClean="0">
                <a:ea typeface="+mn-ea"/>
                <a:cs typeface="Arial" panose="020B0604020202020204" pitchFamily="34" charset="0"/>
              </a:rPr>
              <a:t>S5-20</a:t>
            </a:r>
            <a:r>
              <a:rPr lang="en-US" altLang="zh-CN" sz="1100" b="1" spc="300" dirty="0" smtClean="0">
                <a:ea typeface="+mn-ea"/>
                <a:cs typeface="Arial" panose="020B0604020202020204" pitchFamily="34" charset="0"/>
              </a:rPr>
              <a:t>2244</a:t>
            </a:r>
            <a:r>
              <a:rPr lang="en-GB" sz="1100" b="1" spc="300" dirty="0" smtClean="0">
                <a:ea typeface="+mn-ea"/>
                <a:cs typeface="Arial" panose="020B0604020202020204" pitchFamily="34" charset="0"/>
              </a:rPr>
              <a:t>, SA5#130e, </a:t>
            </a:r>
            <a:r>
              <a:rPr lang="en-US" sz="1100" b="1" spc="300" dirty="0" smtClean="0">
                <a:ea typeface="+mn-ea"/>
                <a:cs typeface="Arial" panose="020B0604020202020204" pitchFamily="34" charset="0"/>
              </a:rPr>
              <a:t>e-meeting</a:t>
            </a:r>
            <a:r>
              <a:rPr lang="en-GB" sz="1100" b="1" spc="300" dirty="0" smtClean="0">
                <a:ea typeface="+mn-ea"/>
                <a:cs typeface="Arial" panose="020B0604020202020204" pitchFamily="34" charset="0"/>
              </a:rPr>
              <a:t>, </a:t>
            </a:r>
            <a:r>
              <a:rPr lang="en-US" sz="1100" b="1" spc="300" dirty="0" smtClean="0">
                <a:ea typeface="+mn-ea"/>
                <a:cs typeface="Arial" panose="020B0604020202020204" pitchFamily="34" charset="0"/>
              </a:rPr>
              <a:t>20 April – 28 April 2020</a:t>
            </a:r>
            <a:endParaRPr lang="en-GB" sz="1100" b="1" spc="300" dirty="0">
              <a:ea typeface="+mn-ea"/>
              <a:cs typeface="Arial" panose="020B0604020202020204" pitchFamily="34" charset="0"/>
            </a:endParaRPr>
          </a:p>
          <a:p>
            <a:pPr>
              <a:defRPr/>
            </a:pPr>
            <a:endParaRPr lang="en-GB" sz="1067" b="1" spc="400" dirty="0">
              <a:solidFill>
                <a:schemeClr val="bg1"/>
              </a:solidFill>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a:solidFill>
                  <a:schemeClr val="bg1"/>
                </a:solidFill>
              </a:rPr>
              <a:t>© 3GPP 2012</a:t>
            </a:r>
            <a:endParaRPr lang="en-GB" altLang="en-US" sz="1333"/>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a:t>
            </a:r>
            <a:r>
              <a:rPr lang="en-GB" altLang="en-US" sz="1067" dirty="0" smtClean="0"/>
              <a:t>20</a:t>
            </a:r>
            <a:r>
              <a:rPr lang="en-US" altLang="zh-CN" sz="1067" dirty="0" smtClean="0"/>
              <a:t>20</a:t>
            </a:r>
            <a:endParaRPr lang="en-GB" altLang="en-US" sz="1067" dirty="0"/>
          </a:p>
        </p:txBody>
      </p:sp>
      <p:sp>
        <p:nvSpPr>
          <p:cNvPr id="12" name="Oval 11"/>
          <p:cNvSpPr/>
          <p:nvPr userDrawn="1"/>
        </p:nvSpPr>
        <p:spPr bwMode="auto">
          <a:xfrm>
            <a:off x="11079163" y="6364288"/>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a:p>
          <a:p>
            <a:pPr>
              <a:defRPr/>
            </a:pPr>
            <a:endParaRPr lang="en-GB" altLang="en-US" sz="1333"/>
          </a:p>
        </p:txBody>
      </p:sp>
    </p:spTree>
  </p:cSld>
  <p:clrMap bg1="lt1" tx1="dk1" bg2="lt2" tx2="dk2" accent1="accent1" accent2="accent2" accent3="accent3" accent4="accent4" accent5="accent5" accent6="accent6" hlink="hlink" folHlink="folHlink"/>
  <p:sldLayoutIdLst>
    <p:sldLayoutId id="2147483938" r:id="rId1"/>
    <p:sldLayoutId id="2147483936" r:id="rId2"/>
    <p:sldLayoutId id="2147483939" r:id="rId3"/>
  </p:sldLayoutIdLst>
  <p:transition spd="slow"/>
  <p:timing>
    <p:tnLst>
      <p:par>
        <p:cTn id="1" dur="indefinite" restart="never" nodeType="tmRoot"/>
      </p:par>
    </p:tnLst>
  </p:timing>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6"/>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7"/>
        </a:buBlip>
        <a:defRPr sz="3200">
          <a:solidFill>
            <a:schemeClr val="tx1"/>
          </a:solidFill>
          <a:latin typeface="+mn-lt"/>
        </a:defRPr>
      </a:lvl2pPr>
      <a:lvl3pPr marL="1522413" indent="-303213" algn="l" rtl="0" eaLnBrk="0" fontAlgn="base" hangingPunct="0">
        <a:spcBef>
          <a:spcPct val="20000"/>
        </a:spcBef>
        <a:spcAft>
          <a:spcPct val="0"/>
        </a:spcAft>
        <a:buBlip>
          <a:blip r:embed="rId8"/>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3gpp.org/ftp/TSG_SA/TSG_SA/TSGS_83/Docs/SP-190140.zip"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www.3gpp.org/ftp/TSG_SA/TSG_SA/TSGS_82/Docs/SP-181073.zip" TargetMode="External"/><Relationship Id="rId7" Type="http://schemas.openxmlformats.org/officeDocument/2006/relationships/hyperlink" Target="https://www.3gpp.org/ftp/TSG_SA/TSG_SA/TSGS_80/Docs/SP-180597.zip" TargetMode="External"/><Relationship Id="rId2" Type="http://schemas.openxmlformats.org/officeDocument/2006/relationships/hyperlink" Target="https://www.3gpp.org/ftp/TSG_SA/TSG_SA/TSGS_83/Docs/SP-190247.zip" TargetMode="External"/><Relationship Id="rId1" Type="http://schemas.openxmlformats.org/officeDocument/2006/relationships/slideLayout" Target="../slideLayouts/slideLayout3.xml"/><Relationship Id="rId6" Type="http://schemas.openxmlformats.org/officeDocument/2006/relationships/hyperlink" Target="https://www.3gpp.org/ftp/TSG_SA/TSG_SA/TSGS_82/Docs/SP-181072.zip" TargetMode="External"/><Relationship Id="rId5" Type="http://schemas.openxmlformats.org/officeDocument/2006/relationships/hyperlink" Target="https://www.3gpp.org/ftp/TSG_SA/TSG_SA/TSGS_82/Docs/SP-181069.zip" TargetMode="External"/><Relationship Id="rId4" Type="http://schemas.openxmlformats.org/officeDocument/2006/relationships/hyperlink" Target="https://www.3gpp.org/ftp/TSG_SA/TSG_SA/TSGS_85/Docs/SP-190782.zip"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3gpp.org/ftp/TSG_SA/TSG_SA/TSGS_85/Docs/SP-190786.zip" TargetMode="External"/><Relationship Id="rId2" Type="http://schemas.openxmlformats.org/officeDocument/2006/relationships/hyperlink" Target="https://www.3gpp.org/ftp/TSG_SA/TSG_SA/TSGS_85/Docs/SP-190781.zip" TargetMode="External"/><Relationship Id="rId1" Type="http://schemas.openxmlformats.org/officeDocument/2006/relationships/slideLayout" Target="../slideLayouts/slideLayout3.xml"/><Relationship Id="rId4" Type="http://schemas.openxmlformats.org/officeDocument/2006/relationships/hyperlink" Target="https://www.3gpp.org/ftp/TSG_SA/TSG_SA/TSGS_83/Docs/SP-190137.zip"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www.3gpp.org/ftp/TSG_SA/TSG_SA/TSGS_85/Docs/SP-190928.zip"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3gpp.org/ftp/TSG_SA/TSG_SA/TSGS_81/Docs/SP-180819.zip" TargetMode="External"/><Relationship Id="rId2" Type="http://schemas.openxmlformats.org/officeDocument/2006/relationships/hyperlink" Target="https://www.3gpp.org/ftp/TSG_SA/TSG_SA/TSGS_85/Docs/SP-190785.zip"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2054990" y="2501576"/>
            <a:ext cx="8621712" cy="1468438"/>
          </a:xfrm>
        </p:spPr>
        <p:txBody>
          <a:bodyPr>
            <a:noAutofit/>
          </a:bodyPr>
          <a:lstStyle/>
          <a:p>
            <a:pPr>
              <a:defRPr/>
            </a:pPr>
            <a:r>
              <a:rPr lang="en-GB" sz="4800" b="1" i="1" dirty="0">
                <a:effectLst>
                  <a:outerShdw blurRad="38100" dist="38100" dir="2700000" algn="tl">
                    <a:srgbClr val="C0C0C0"/>
                  </a:outerShdw>
                </a:effectLst>
              </a:rPr>
              <a:t>  </a:t>
            </a:r>
            <a:r>
              <a:rPr lang="en-GB" sz="4800" dirty="0"/>
              <a:t/>
            </a:r>
            <a:br>
              <a:rPr lang="en-GB" sz="4800" dirty="0"/>
            </a:br>
            <a:r>
              <a:rPr lang="en-GB" sz="4800" dirty="0"/>
              <a:t> </a:t>
            </a:r>
            <a:r>
              <a:rPr lang="en-GB" altLang="zh-CN" sz="4800" b="1" dirty="0"/>
              <a:t>SA5 </a:t>
            </a:r>
            <a:r>
              <a:rPr lang="en-GB" altLang="zh-CN" sz="4800" b="1" dirty="0" smtClean="0"/>
              <a:t>OAM&amp;P SWG Exec Report</a:t>
            </a:r>
            <a:r>
              <a:rPr lang="en-GB" sz="4800" b="1" i="1" dirty="0"/>
              <a:t/>
            </a:r>
            <a:br>
              <a:rPr lang="en-GB" sz="4800" b="1" i="1" dirty="0"/>
            </a:br>
            <a:r>
              <a:rPr lang="fr-FR" sz="2400" dirty="0" smtClean="0">
                <a:latin typeface="Arial" pitchFamily="34" charset="0"/>
              </a:rPr>
              <a:t>SA5#130e, 20 </a:t>
            </a:r>
            <a:r>
              <a:rPr lang="en-US" altLang="zh-CN" sz="2400" dirty="0" smtClean="0">
                <a:latin typeface="Arial" pitchFamily="34" charset="0"/>
              </a:rPr>
              <a:t>April</a:t>
            </a:r>
            <a:r>
              <a:rPr lang="fr-FR" sz="2400" dirty="0" smtClean="0">
                <a:latin typeface="Arial" pitchFamily="34" charset="0"/>
              </a:rPr>
              <a:t> </a:t>
            </a:r>
            <a:r>
              <a:rPr lang="fr-FR" sz="2400" dirty="0">
                <a:latin typeface="Arial" pitchFamily="34" charset="0"/>
              </a:rPr>
              <a:t>– </a:t>
            </a:r>
            <a:r>
              <a:rPr lang="fr-FR" sz="2400" dirty="0" smtClean="0">
                <a:latin typeface="Arial" pitchFamily="34" charset="0"/>
              </a:rPr>
              <a:t>28 </a:t>
            </a:r>
            <a:r>
              <a:rPr lang="en-US" sz="2400" dirty="0" smtClean="0">
                <a:latin typeface="Arial" pitchFamily="34" charset="0"/>
              </a:rPr>
              <a:t>April,2020</a:t>
            </a:r>
            <a:r>
              <a:rPr lang="fr-FR" sz="2400" dirty="0" smtClean="0">
                <a:latin typeface="Arial" pitchFamily="34" charset="0"/>
              </a:rPr>
              <a:t/>
            </a:r>
            <a:br>
              <a:rPr lang="fr-FR" sz="2400" dirty="0" smtClean="0">
                <a:latin typeface="Arial" pitchFamily="34" charset="0"/>
              </a:rPr>
            </a:br>
            <a:r>
              <a:rPr lang="en-US" sz="2400" dirty="0" smtClean="0">
                <a:latin typeface="Arial" pitchFamily="34" charset="0"/>
              </a:rPr>
              <a:t>e-meeting</a:t>
            </a:r>
            <a:r>
              <a:rPr lang="fr-FR" sz="2400" dirty="0" smtClean="0">
                <a:latin typeface="Arial" pitchFamily="34" charset="0"/>
              </a:rPr>
              <a:t> </a:t>
            </a: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2054990" y="4523069"/>
            <a:ext cx="8534400" cy="1752600"/>
          </a:xfrm>
        </p:spPr>
        <p:txBody>
          <a:bodyPr/>
          <a:lstStyle/>
          <a:p>
            <a:pPr>
              <a:lnSpc>
                <a:spcPct val="80000"/>
              </a:lnSpc>
            </a:pPr>
            <a:r>
              <a:rPr lang="en-US" altLang="en-US" sz="2667" dirty="0"/>
              <a:t/>
            </a:r>
            <a:br>
              <a:rPr lang="en-US" altLang="en-US" sz="2667" dirty="0"/>
            </a:br>
            <a:r>
              <a:rPr lang="en-US" altLang="en-US" sz="2400" dirty="0">
                <a:latin typeface="Arial" charset="0"/>
              </a:rPr>
              <a:t>Zou Lan, </a:t>
            </a:r>
            <a:r>
              <a:rPr lang="en-GB" altLang="zh-CN" sz="2400" dirty="0">
                <a:latin typeface="Arial" charset="0"/>
              </a:rPr>
              <a:t>SA5 </a:t>
            </a:r>
            <a:r>
              <a:rPr lang="en-GB" altLang="zh-CN" sz="2400" dirty="0" smtClean="0">
                <a:latin typeface="Arial" charset="0"/>
              </a:rPr>
              <a:t>Vice-Chair, </a:t>
            </a:r>
            <a:r>
              <a:rPr lang="en-US" altLang="zh-CN" sz="2400" dirty="0">
                <a:latin typeface="Arial" charset="0"/>
              </a:rPr>
              <a:t>HUAWEI</a:t>
            </a:r>
            <a:endParaRPr lang="en-US" altLang="en-US" sz="2400" dirty="0">
              <a:latin typeface="Arial" charset="0"/>
            </a:endParaRPr>
          </a:p>
          <a:p>
            <a:pPr>
              <a:lnSpc>
                <a:spcPct val="80000"/>
              </a:lnSpc>
            </a:pPr>
            <a:r>
              <a:rPr lang="en-US" altLang="en-US" sz="2400" dirty="0">
                <a:latin typeface="Arial" charset="0"/>
              </a:rPr>
              <a:t>Thomas </a:t>
            </a:r>
            <a:r>
              <a:rPr lang="en-US" altLang="en-US" sz="2400" dirty="0" smtClean="0">
                <a:latin typeface="Arial" charset="0"/>
              </a:rPr>
              <a:t>Tovinger, </a:t>
            </a:r>
            <a:r>
              <a:rPr lang="en-US" altLang="en-US" sz="2400" dirty="0">
                <a:latin typeface="Arial" charset="0"/>
              </a:rPr>
              <a:t>SA5 Chair, </a:t>
            </a:r>
            <a:r>
              <a:rPr lang="en-US" altLang="zh-CN" sz="2400" dirty="0" smtClean="0">
                <a:latin typeface="Arial" charset="0"/>
              </a:rPr>
              <a:t>ERICSSON</a:t>
            </a:r>
          </a:p>
          <a:p>
            <a:pPr>
              <a:lnSpc>
                <a:spcPct val="80000"/>
              </a:lnSpc>
            </a:pPr>
            <a:r>
              <a:rPr lang="en-US" altLang="zh-CN" sz="2400" dirty="0">
                <a:latin typeface="Arial" charset="0"/>
              </a:rPr>
              <a:t>Mirko Cano </a:t>
            </a:r>
            <a:r>
              <a:rPr lang="en-US" altLang="zh-CN" sz="2400" dirty="0" smtClean="0">
                <a:latin typeface="Arial" charset="0"/>
              </a:rPr>
              <a:t>Soveri, MCC</a:t>
            </a:r>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459387" y="2680895"/>
            <a:ext cx="10225473" cy="2893100"/>
          </a:xfrm>
          <a:prstGeom prst="rect">
            <a:avLst/>
          </a:prstGeom>
          <a:noFill/>
          <a:ln>
            <a:noFill/>
          </a:ln>
        </p:spPr>
        <p:txBody>
          <a:bodyPr wrap="square">
            <a:spAutoFit/>
          </a:bodyPr>
          <a:lstStyle/>
          <a:p>
            <a:pPr lvl="0"/>
            <a:r>
              <a:rPr lang="en-GB" altLang="zh-CN" sz="1800" b="1" dirty="0" err="1">
                <a:solidFill>
                  <a:prstClr val="black"/>
                </a:solidFill>
                <a:latin typeface="Calibri"/>
                <a:cs typeface="Arial" charset="0"/>
              </a:rPr>
              <a:t>eNRM</a:t>
            </a:r>
            <a:r>
              <a:rPr lang="zh-CN" altLang="en-US" sz="1800" b="1" dirty="0">
                <a:solidFill>
                  <a:prstClr val="black"/>
                </a:solidFill>
                <a:latin typeface="Calibri"/>
                <a:cs typeface="Arial" charset="0"/>
              </a:rPr>
              <a:t>：</a:t>
            </a:r>
            <a:r>
              <a:rPr lang="en-US" altLang="zh-CN" sz="1800" b="1" dirty="0">
                <a:solidFill>
                  <a:prstClr val="black"/>
                </a:solidFill>
                <a:latin typeface="Calibri"/>
                <a:cs typeface="Arial" charset="0"/>
              </a:rPr>
              <a:t>The following topics are agreed</a:t>
            </a:r>
            <a:r>
              <a:rPr lang="en-GB" altLang="zh-CN" sz="1800" b="1" dirty="0">
                <a:solidFill>
                  <a:prstClr val="black"/>
                </a:solidFill>
                <a:latin typeface="Calibri"/>
                <a:cs typeface="Arial" charset="0"/>
              </a:rPr>
              <a:t>: </a:t>
            </a:r>
            <a:endParaRPr lang="zh-CN" altLang="zh-CN" sz="1800" b="1" dirty="0">
              <a:solidFill>
                <a:prstClr val="black"/>
              </a:solidFill>
              <a:latin typeface="Calibri"/>
              <a:cs typeface="Arial" charset="0"/>
            </a:endParaRPr>
          </a:p>
          <a:p>
            <a:pPr marL="628650" lvl="0" indent="-171450">
              <a:spcAft>
                <a:spcPts val="300"/>
              </a:spcAft>
              <a:buFont typeface="Wingdings" panose="05000000000000000000" pitchFamily="2" charset="2"/>
              <a:buChar char="Ø"/>
            </a:pPr>
            <a:r>
              <a:rPr lang="en-US" altLang="zh-CN" sz="1600" dirty="0">
                <a:solidFill>
                  <a:prstClr val="black"/>
                </a:solidFill>
                <a:latin typeface="Calibri"/>
              </a:rPr>
              <a:t>Update the NR RRM Policy </a:t>
            </a:r>
          </a:p>
          <a:p>
            <a:pPr marL="628650" lvl="0" indent="-171450">
              <a:spcAft>
                <a:spcPts val="300"/>
              </a:spcAft>
              <a:buFont typeface="Wingdings" panose="05000000000000000000" pitchFamily="2" charset="2"/>
              <a:buChar char="Ø"/>
            </a:pPr>
            <a:r>
              <a:rPr lang="en-US" altLang="zh-CN" sz="1600" dirty="0">
                <a:solidFill>
                  <a:prstClr val="black"/>
                </a:solidFill>
                <a:latin typeface="Calibri"/>
              </a:rPr>
              <a:t>Update NRM change to support RIM</a:t>
            </a:r>
          </a:p>
          <a:p>
            <a:pPr marL="628650" lvl="0" indent="-171450">
              <a:spcAft>
                <a:spcPts val="300"/>
              </a:spcAft>
              <a:buFont typeface="Wingdings" panose="05000000000000000000" pitchFamily="2" charset="2"/>
              <a:buChar char="Ø"/>
            </a:pPr>
            <a:r>
              <a:rPr lang="en-US" altLang="zh-CN" sz="1600" dirty="0">
                <a:solidFill>
                  <a:prstClr val="black"/>
                </a:solidFill>
                <a:latin typeface="Calibri"/>
              </a:rPr>
              <a:t>NR-Inheritance diagram update</a:t>
            </a:r>
          </a:p>
          <a:p>
            <a:pPr marL="628650" lvl="0" indent="-171450">
              <a:spcAft>
                <a:spcPts val="300"/>
              </a:spcAft>
              <a:buFont typeface="Wingdings" panose="05000000000000000000" pitchFamily="2" charset="2"/>
              <a:buChar char="Ø"/>
            </a:pPr>
            <a:r>
              <a:rPr lang="en-US" altLang="zh-CN" sz="1600" dirty="0">
                <a:solidFill>
                  <a:prstClr val="black"/>
                </a:solidFill>
                <a:latin typeface="Calibri"/>
              </a:rPr>
              <a:t>control of </a:t>
            </a:r>
            <a:r>
              <a:rPr lang="en-US" altLang="zh-CN" sz="1600" dirty="0" err="1">
                <a:solidFill>
                  <a:prstClr val="black"/>
                </a:solidFill>
                <a:latin typeface="Calibri"/>
              </a:rPr>
              <a:t>QoS</a:t>
            </a:r>
            <a:r>
              <a:rPr lang="en-US" altLang="zh-CN" sz="1600" dirty="0">
                <a:solidFill>
                  <a:prstClr val="black"/>
                </a:solidFill>
                <a:latin typeface="Calibri"/>
              </a:rPr>
              <a:t> monitoring per </a:t>
            </a:r>
            <a:r>
              <a:rPr lang="en-US" altLang="zh-CN" sz="1600" dirty="0" err="1">
                <a:solidFill>
                  <a:prstClr val="black"/>
                </a:solidFill>
                <a:latin typeface="Calibri"/>
              </a:rPr>
              <a:t>QoS</a:t>
            </a:r>
            <a:r>
              <a:rPr lang="en-US" altLang="zh-CN" sz="1600" dirty="0">
                <a:solidFill>
                  <a:prstClr val="black"/>
                </a:solidFill>
                <a:latin typeface="Calibri"/>
              </a:rPr>
              <a:t> flow per UE</a:t>
            </a:r>
          </a:p>
          <a:p>
            <a:pPr marL="628650" lvl="0" indent="-171450">
              <a:spcAft>
                <a:spcPts val="300"/>
              </a:spcAft>
              <a:buFont typeface="Wingdings" panose="05000000000000000000" pitchFamily="2" charset="2"/>
              <a:buChar char="Ø"/>
            </a:pPr>
            <a:r>
              <a:rPr lang="en-US" altLang="zh-CN" sz="1600" dirty="0" err="1">
                <a:solidFill>
                  <a:prstClr val="black"/>
                </a:solidFill>
                <a:latin typeface="Calibri"/>
              </a:rPr>
              <a:t>OpenAPI</a:t>
            </a:r>
            <a:r>
              <a:rPr lang="en-US" altLang="zh-CN" sz="1600" dirty="0">
                <a:solidFill>
                  <a:prstClr val="black"/>
                </a:solidFill>
                <a:latin typeface="Calibri"/>
              </a:rPr>
              <a:t> definitions for the FM control fragment and </a:t>
            </a:r>
            <a:r>
              <a:rPr lang="en-US" altLang="zh-CN" sz="1600" dirty="0" err="1">
                <a:solidFill>
                  <a:prstClr val="black"/>
                </a:solidFill>
                <a:latin typeface="Calibri"/>
              </a:rPr>
              <a:t>notificationTypes</a:t>
            </a:r>
            <a:endParaRPr lang="en-US" altLang="zh-CN" sz="1600" dirty="0">
              <a:solidFill>
                <a:prstClr val="black"/>
              </a:solidFill>
              <a:latin typeface="Calibri"/>
            </a:endParaRPr>
          </a:p>
          <a:p>
            <a:pPr marL="628650" lvl="0" indent="-171450">
              <a:spcAft>
                <a:spcPts val="300"/>
              </a:spcAft>
              <a:buFont typeface="Wingdings" panose="05000000000000000000" pitchFamily="2" charset="2"/>
              <a:buChar char="Ø"/>
            </a:pPr>
            <a:r>
              <a:rPr lang="en-US" altLang="zh-CN" sz="1600" dirty="0">
                <a:solidFill>
                  <a:prstClr val="black"/>
                </a:solidFill>
                <a:latin typeface="Calibri"/>
              </a:rPr>
              <a:t>TOP_ as parent class</a:t>
            </a:r>
          </a:p>
          <a:p>
            <a:pPr marL="628650" lvl="0" indent="-171450">
              <a:spcAft>
                <a:spcPts val="300"/>
              </a:spcAft>
              <a:buFont typeface="Wingdings" panose="05000000000000000000" pitchFamily="2" charset="2"/>
              <a:buChar char="Ø"/>
            </a:pPr>
            <a:r>
              <a:rPr lang="en-US" altLang="zh-CN" sz="1600" dirty="0">
                <a:solidFill>
                  <a:prstClr val="black"/>
                </a:solidFill>
                <a:latin typeface="Calibri"/>
              </a:rPr>
              <a:t>Update concept of ME and MF</a:t>
            </a:r>
          </a:p>
          <a:p>
            <a:pPr marL="628650" lvl="0" indent="-171450">
              <a:spcAft>
                <a:spcPts val="300"/>
              </a:spcAft>
              <a:buFont typeface="Wingdings" panose="05000000000000000000" pitchFamily="2" charset="2"/>
              <a:buChar char="Ø"/>
            </a:pPr>
            <a:r>
              <a:rPr lang="en-US" altLang="zh-CN" sz="1600" dirty="0">
                <a:solidFill>
                  <a:prstClr val="black"/>
                </a:solidFill>
                <a:latin typeface="Calibri"/>
              </a:rPr>
              <a:t>Clarify the NR NRM used for different deployment scenarios</a:t>
            </a:r>
          </a:p>
          <a:p>
            <a:pPr marL="628650" lvl="0" indent="-171450">
              <a:spcAft>
                <a:spcPts val="300"/>
              </a:spcAft>
              <a:buFont typeface="Wingdings" panose="05000000000000000000" pitchFamily="2" charset="2"/>
              <a:buChar char="Ø"/>
            </a:pPr>
            <a:r>
              <a:rPr lang="en-US" altLang="zh-CN" sz="1600" dirty="0">
                <a:solidFill>
                  <a:prstClr val="black"/>
                </a:solidFill>
                <a:latin typeface="Calibri"/>
              </a:rPr>
              <a:t>Update YANG Guidelines</a:t>
            </a:r>
            <a:endParaRPr lang="zh-CN" altLang="zh-CN" sz="1600" dirty="0">
              <a:solidFill>
                <a:prstClr val="black"/>
              </a:solidFill>
              <a:latin typeface="Calibri"/>
            </a:endParaRPr>
          </a:p>
        </p:txBody>
      </p:sp>
      <p:sp>
        <p:nvSpPr>
          <p:cNvPr id="7" name="Title 1"/>
          <p:cNvSpPr txBox="1">
            <a:spLocks/>
          </p:cNvSpPr>
          <p:nvPr/>
        </p:nvSpPr>
        <p:spPr>
          <a:xfrm>
            <a:off x="205572" y="4603"/>
            <a:ext cx="10139206" cy="920688"/>
          </a:xfrm>
          <a:prstGeom prst="rect">
            <a:avLst/>
          </a:prstGeom>
        </p:spPr>
        <p:txBody>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r>
              <a:rPr lang="en-US" altLang="zh-CN" sz="3200" kern="0" dirty="0" err="1" smtClean="0"/>
              <a:t>eNRM</a:t>
            </a:r>
            <a:endParaRPr lang="sv-SE" sz="3200" kern="0" dirty="0"/>
          </a:p>
        </p:txBody>
      </p:sp>
      <p:sp>
        <p:nvSpPr>
          <p:cNvPr id="8" name="文本框 7"/>
          <p:cNvSpPr txBox="1"/>
          <p:nvPr/>
        </p:nvSpPr>
        <p:spPr>
          <a:xfrm>
            <a:off x="274583" y="2280340"/>
            <a:ext cx="11599616" cy="292388"/>
          </a:xfrm>
          <a:prstGeom prst="rect">
            <a:avLst/>
          </a:prstGeom>
          <a:solidFill>
            <a:srgbClr val="92D050"/>
          </a:solidFill>
        </p:spPr>
        <p:txBody>
          <a:bodyPr wrap="square" rtlCol="0">
            <a:spAutoFit/>
          </a:bodyPr>
          <a:lstStyle/>
          <a:p>
            <a:pPr algn="ctr"/>
            <a:r>
              <a:rPr lang="en-US" altLang="zh-CN" b="1" dirty="0" smtClean="0"/>
              <a:t>Working Progress</a:t>
            </a:r>
            <a:endParaRPr lang="zh-CN" altLang="en-US" b="1" dirty="0"/>
          </a:p>
        </p:txBody>
      </p:sp>
      <p:graphicFrame>
        <p:nvGraphicFramePr>
          <p:cNvPr id="2" name="表格 1"/>
          <p:cNvGraphicFramePr>
            <a:graphicFrameLocks noGrp="1"/>
          </p:cNvGraphicFramePr>
          <p:nvPr>
            <p:extLst>
              <p:ext uri="{D42A27DB-BD31-4B8C-83A1-F6EECF244321}">
                <p14:modId xmlns:p14="http://schemas.microsoft.com/office/powerpoint/2010/main" val="2376342696"/>
              </p:ext>
            </p:extLst>
          </p:nvPr>
        </p:nvGraphicFramePr>
        <p:xfrm>
          <a:off x="274583" y="1406853"/>
          <a:ext cx="11644808" cy="792480"/>
        </p:xfrm>
        <a:graphic>
          <a:graphicData uri="http://schemas.openxmlformats.org/drawingml/2006/table">
            <a:tbl>
              <a:tblPr firstRow="1" bandRow="1">
                <a:tableStyleId>{5C22544A-7EE6-4342-B048-85BDC9FD1C3A}</a:tableStyleId>
              </a:tblPr>
              <a:tblGrid>
                <a:gridCol w="1004810"/>
                <a:gridCol w="2249792"/>
                <a:gridCol w="1040463"/>
                <a:gridCol w="1327610"/>
                <a:gridCol w="892593"/>
                <a:gridCol w="1426464"/>
                <a:gridCol w="934476"/>
                <a:gridCol w="1506744"/>
                <a:gridCol w="1261856"/>
              </a:tblGrid>
              <a:tr h="299524">
                <a:tc>
                  <a:txBody>
                    <a:bodyPr/>
                    <a:lstStyle/>
                    <a:p>
                      <a:pPr marL="0" algn="ctr" defTabSz="1219170" rtl="0" eaLnBrk="1" latinLnBrk="0" hangingPunct="1">
                        <a:spcAft>
                          <a:spcPts val="0"/>
                        </a:spcAft>
                      </a:pPr>
                      <a:r>
                        <a:rPr lang="en-GB" sz="1200" b="1" kern="1200" dirty="0">
                          <a:solidFill>
                            <a:schemeClr val="lt1"/>
                          </a:solidFill>
                          <a:latin typeface="+mn-lt"/>
                          <a:ea typeface="+mn-ea"/>
                          <a:cs typeface="+mn-cs"/>
                        </a:rPr>
                        <a:t>WI code</a:t>
                      </a:r>
                      <a:endParaRPr lang="sv-SE" sz="1200" b="1" kern="1200" dirty="0">
                        <a:solidFill>
                          <a:schemeClr val="lt1"/>
                        </a:solidFill>
                        <a:latin typeface="+mn-lt"/>
                        <a:ea typeface="+mn-ea"/>
                        <a:cs typeface="+mn-cs"/>
                      </a:endParaRPr>
                    </a:p>
                  </a:txBody>
                  <a:tcPr marL="9525" marR="9525" marT="9525" marB="9525" anchor="ctr">
                    <a:solidFill>
                      <a:srgbClr val="92D050"/>
                    </a:solidFill>
                  </a:tcPr>
                </a:tc>
                <a:tc>
                  <a:txBody>
                    <a:bodyPr/>
                    <a:lstStyle/>
                    <a:p>
                      <a:pPr marL="0" algn="ctr" defTabSz="1219170" rtl="0" eaLnBrk="1" latinLnBrk="0" hangingPunct="1">
                        <a:spcAft>
                          <a:spcPts val="0"/>
                        </a:spcAft>
                      </a:pPr>
                      <a:r>
                        <a:rPr lang="en-GB" sz="1200" b="1" kern="1200" dirty="0">
                          <a:solidFill>
                            <a:schemeClr val="lt1"/>
                          </a:solidFill>
                          <a:latin typeface="+mn-lt"/>
                          <a:ea typeface="+mn-ea"/>
                          <a:cs typeface="+mn-cs"/>
                        </a:rPr>
                        <a:t>WI Title</a:t>
                      </a:r>
                      <a:endParaRPr lang="sv-SE" sz="1200" b="1" kern="1200" dirty="0">
                        <a:solidFill>
                          <a:schemeClr val="lt1"/>
                        </a:solidFill>
                        <a:latin typeface="+mn-lt"/>
                        <a:ea typeface="+mn-ea"/>
                        <a:cs typeface="+mn-cs"/>
                      </a:endParaRPr>
                    </a:p>
                  </a:txBody>
                  <a:tcPr marL="9525" marR="9525" marT="9525" marB="9525" anchor="ctr">
                    <a:solidFill>
                      <a:srgbClr val="92D050"/>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200" b="1" kern="1200" dirty="0" err="1">
                          <a:solidFill>
                            <a:schemeClr val="lt1"/>
                          </a:solidFill>
                          <a:latin typeface="+mn-lt"/>
                          <a:ea typeface="+mn-ea"/>
                          <a:cs typeface="+mn-cs"/>
                        </a:rPr>
                        <a:t>Completion</a:t>
                      </a:r>
                      <a:r>
                        <a:rPr lang="sv-SE" sz="1200" b="1" kern="1200" dirty="0">
                          <a:solidFill>
                            <a:schemeClr val="lt1"/>
                          </a:solidFill>
                          <a:latin typeface="+mn-lt"/>
                          <a:ea typeface="+mn-ea"/>
                          <a:cs typeface="+mn-cs"/>
                        </a:rPr>
                        <a:t> rate</a:t>
                      </a:r>
                    </a:p>
                  </a:txBody>
                  <a:tcPr anchor="ctr">
                    <a:solidFill>
                      <a:srgbClr val="92D050"/>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200" b="1" kern="1200" dirty="0">
                          <a:solidFill>
                            <a:schemeClr val="lt1"/>
                          </a:solidFill>
                          <a:latin typeface="+mn-lt"/>
                          <a:ea typeface="+mn-ea"/>
                          <a:cs typeface="+mn-cs"/>
                        </a:rPr>
                        <a:t>TS/TR</a:t>
                      </a:r>
                    </a:p>
                  </a:txBody>
                  <a:tcPr anchor="ctr">
                    <a:solidFill>
                      <a:srgbClr val="92D050"/>
                    </a:solidFill>
                  </a:tcPr>
                </a:tc>
                <a:tc>
                  <a:txBody>
                    <a:bodyPr/>
                    <a:lstStyle/>
                    <a:p>
                      <a:pPr marL="0" algn="ctr" defTabSz="1219170" rtl="0" eaLnBrk="1" latinLnBrk="0" hangingPunct="1"/>
                      <a:r>
                        <a:rPr lang="sv-SE" sz="1200" b="1" kern="1200" dirty="0">
                          <a:solidFill>
                            <a:schemeClr val="lt1"/>
                          </a:solidFill>
                          <a:latin typeface="+mn-lt"/>
                          <a:ea typeface="+mn-ea"/>
                          <a:cs typeface="+mn-cs"/>
                        </a:rPr>
                        <a:t>reference</a:t>
                      </a:r>
                    </a:p>
                  </a:txBody>
                  <a:tcPr anchor="ctr">
                    <a:solidFill>
                      <a:srgbClr val="92D050"/>
                    </a:solidFill>
                  </a:tcPr>
                </a:tc>
                <a:tc>
                  <a:txBody>
                    <a:bodyPr/>
                    <a:lstStyle/>
                    <a:p>
                      <a:pPr marL="0" algn="ctr" defTabSz="1219170" rtl="0" eaLnBrk="1" latinLnBrk="0" hangingPunct="1"/>
                      <a:r>
                        <a:rPr lang="sv-SE" sz="1200" b="1" kern="1200" dirty="0">
                          <a:solidFill>
                            <a:schemeClr val="lt1"/>
                          </a:solidFill>
                          <a:latin typeface="+mn-lt"/>
                          <a:ea typeface="+mn-ea"/>
                          <a:cs typeface="+mn-cs"/>
                        </a:rPr>
                        <a:t>Target date</a:t>
                      </a:r>
                    </a:p>
                  </a:txBody>
                  <a:tcPr anchor="ctr">
                    <a:solidFill>
                      <a:srgbClr val="92D050"/>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altLang="zh-CN" sz="1200" dirty="0"/>
                        <a:t>Rapporteur</a:t>
                      </a:r>
                    </a:p>
                    <a:p>
                      <a:pPr marL="0" algn="ctr" defTabSz="1219170" rtl="0" eaLnBrk="1" latinLnBrk="0" hangingPunct="1"/>
                      <a:endParaRPr lang="sv-SE" sz="1200" b="1" kern="1200" dirty="0">
                        <a:solidFill>
                          <a:schemeClr val="lt1"/>
                        </a:solidFill>
                        <a:latin typeface="+mn-lt"/>
                        <a:ea typeface="+mn-ea"/>
                        <a:cs typeface="+mn-cs"/>
                      </a:endParaRPr>
                    </a:p>
                  </a:txBody>
                  <a:tcPr anchor="ctr">
                    <a:solidFill>
                      <a:srgbClr val="92D050"/>
                    </a:solidFill>
                  </a:tcPr>
                </a:tc>
                <a:tc>
                  <a:txBody>
                    <a:bodyPr/>
                    <a:lstStyle/>
                    <a:p>
                      <a:pPr marL="0" algn="ctr" defTabSz="1219170" rtl="0" eaLnBrk="1" latinLnBrk="0" hangingPunct="1"/>
                      <a:r>
                        <a:rPr lang="sv-SE" sz="1200" b="1" kern="1200" dirty="0">
                          <a:solidFill>
                            <a:schemeClr val="lt1"/>
                          </a:solidFill>
                          <a:latin typeface="+mn-lt"/>
                          <a:ea typeface="+mn-ea"/>
                          <a:cs typeface="+mn-cs"/>
                        </a:rPr>
                        <a:t>Related</a:t>
                      </a:r>
                      <a:r>
                        <a:rPr lang="sv-SE" sz="1200" b="1" kern="1200" baseline="0" dirty="0">
                          <a:solidFill>
                            <a:schemeClr val="lt1"/>
                          </a:solidFill>
                          <a:latin typeface="+mn-lt"/>
                          <a:ea typeface="+mn-ea"/>
                          <a:cs typeface="+mn-cs"/>
                        </a:rPr>
                        <a:t> groups</a:t>
                      </a:r>
                      <a:endParaRPr lang="sv-SE" sz="1200" b="1" kern="1200" dirty="0">
                        <a:solidFill>
                          <a:schemeClr val="lt1"/>
                        </a:solidFill>
                        <a:latin typeface="+mn-lt"/>
                        <a:ea typeface="+mn-ea"/>
                        <a:cs typeface="+mn-cs"/>
                      </a:endParaRPr>
                    </a:p>
                  </a:txBody>
                  <a:tcPr anchor="ctr">
                    <a:solidFill>
                      <a:srgbClr val="92D050"/>
                    </a:solidFill>
                  </a:tcPr>
                </a:tc>
                <a:tc>
                  <a:txBody>
                    <a:bodyPr/>
                    <a:lstStyle/>
                    <a:p>
                      <a:pPr marL="0" algn="ctr" defTabSz="1219170" rtl="0" eaLnBrk="1" latinLnBrk="0" hangingPunct="1"/>
                      <a:r>
                        <a:rPr lang="sv-SE" sz="1200" b="1" kern="1200" dirty="0">
                          <a:solidFill>
                            <a:schemeClr val="lt1"/>
                          </a:solidFill>
                          <a:latin typeface="+mn-lt"/>
                          <a:ea typeface="+mn-ea"/>
                          <a:cs typeface="+mn-cs"/>
                        </a:rPr>
                        <a:t>Related </a:t>
                      </a:r>
                      <a:r>
                        <a:rPr lang="en-US" altLang="zh-CN" sz="1200" dirty="0"/>
                        <a:t>topic</a:t>
                      </a:r>
                      <a:endParaRPr lang="sv-SE" sz="1200" b="1" kern="1200" dirty="0">
                        <a:solidFill>
                          <a:schemeClr val="lt1"/>
                        </a:solidFill>
                        <a:latin typeface="+mn-lt"/>
                        <a:ea typeface="+mn-ea"/>
                        <a:cs typeface="+mn-cs"/>
                      </a:endParaRPr>
                    </a:p>
                  </a:txBody>
                  <a:tcPr anchor="ctr">
                    <a:solidFill>
                      <a:srgbClr val="92D050"/>
                    </a:solidFill>
                  </a:tcPr>
                </a:tc>
              </a:tr>
              <a:tr h="329477">
                <a:tc>
                  <a:txBody>
                    <a:bodyPr/>
                    <a:lstStyle/>
                    <a:p>
                      <a:pPr algn="ctr">
                        <a:spcAft>
                          <a:spcPts val="0"/>
                        </a:spcAft>
                      </a:pPr>
                      <a:r>
                        <a:rPr lang="en-GB" sz="1100" b="0" kern="1200" dirty="0" err="1">
                          <a:solidFill>
                            <a:schemeClr val="tx1"/>
                          </a:solidFill>
                          <a:effectLst/>
                          <a:latin typeface="Arial" panose="020B0604020202020204" pitchFamily="34" charset="0"/>
                          <a:ea typeface="+mn-ea"/>
                          <a:cs typeface="Arial" panose="020B0604020202020204" pitchFamily="34" charset="0"/>
                        </a:rPr>
                        <a:t>eNRM</a:t>
                      </a:r>
                      <a:endParaRPr lang="sv-SE" sz="11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chemeClr val="tx2">
                        <a:lumMod val="20000"/>
                        <a:lumOff val="80000"/>
                      </a:schemeClr>
                    </a:solidFill>
                  </a:tcPr>
                </a:tc>
                <a:tc>
                  <a:txBody>
                    <a:bodyPr/>
                    <a:lstStyle/>
                    <a:p>
                      <a:pPr marL="0" marR="0" lvl="0" indent="0" algn="l" defTabSz="1219170" rtl="0" eaLnBrk="1" fontAlgn="auto" latinLnBrk="0" hangingPunct="1">
                        <a:lnSpc>
                          <a:spcPct val="100000"/>
                        </a:lnSpc>
                        <a:spcBef>
                          <a:spcPts val="0"/>
                        </a:spcBef>
                        <a:spcAft>
                          <a:spcPts val="900"/>
                        </a:spcAft>
                        <a:buClrTx/>
                        <a:buSzTx/>
                        <a:buFontTx/>
                        <a:buNone/>
                        <a:tabLst/>
                        <a:defRPr/>
                      </a:pPr>
                      <a:r>
                        <a:rPr lang="en-US" sz="1100" kern="1200" dirty="0">
                          <a:solidFill>
                            <a:schemeClr val="dk1"/>
                          </a:solidFill>
                          <a:effectLst/>
                          <a:latin typeface="Arial" panose="020B0604020202020204" pitchFamily="34" charset="0"/>
                          <a:ea typeface="SimSun" panose="02010600030101010101" pitchFamily="2" charset="-122"/>
                          <a:cs typeface="+mn-cs"/>
                        </a:rPr>
                        <a:t>NRM enhancements</a:t>
                      </a:r>
                      <a:endParaRPr lang="en-GB" altLang="zh-CN" sz="1100" kern="1200" dirty="0">
                        <a:solidFill>
                          <a:schemeClr val="dk1"/>
                        </a:solidFill>
                        <a:effectLst/>
                        <a:latin typeface="Arial" panose="020B0604020202020204" pitchFamily="34" charset="0"/>
                        <a:ea typeface="SimSun" panose="02010600030101010101" pitchFamily="2" charset="-122"/>
                        <a:cs typeface="+mn-cs"/>
                      </a:endParaRPr>
                    </a:p>
                  </a:txBody>
                  <a:tcPr marL="68580" marR="68580" marT="0" marB="0" anchor="ctr">
                    <a:solidFill>
                      <a:schemeClr val="tx2">
                        <a:lumMod val="20000"/>
                        <a:lumOff val="80000"/>
                      </a:schemeClr>
                    </a:solidFill>
                  </a:tcPr>
                </a:tc>
                <a:tc>
                  <a:txBody>
                    <a:bodyPr/>
                    <a:lstStyle/>
                    <a:p>
                      <a:pPr algn="ctr">
                        <a:spcBef>
                          <a:spcPts val="1200"/>
                        </a:spcBef>
                        <a:spcAft>
                          <a:spcPts val="0"/>
                        </a:spcAft>
                      </a:pPr>
                      <a:r>
                        <a:rPr lang="en-US" altLang="zh-CN" sz="1100" b="0" kern="1200" dirty="0" smtClean="0">
                          <a:solidFill>
                            <a:schemeClr val="tx1"/>
                          </a:solidFill>
                          <a:effectLst/>
                          <a:latin typeface="Arial" panose="020B0604020202020204" pitchFamily="34" charset="0"/>
                          <a:ea typeface="+mn-ea"/>
                          <a:cs typeface="Arial" panose="020B0604020202020204" pitchFamily="34" charset="0"/>
                        </a:rPr>
                        <a:t>9</a:t>
                      </a:r>
                      <a:r>
                        <a:rPr lang="sv-SE" sz="1100" b="0" kern="1200" dirty="0">
                          <a:solidFill>
                            <a:schemeClr val="tx1"/>
                          </a:solidFill>
                          <a:effectLst/>
                          <a:latin typeface="Arial" panose="020B0604020202020204" pitchFamily="34" charset="0"/>
                          <a:ea typeface="+mn-ea"/>
                          <a:cs typeface="Arial" panose="020B0604020202020204" pitchFamily="34" charset="0"/>
                        </a:rPr>
                        <a:t>0%-&gt;92</a:t>
                      </a:r>
                      <a:r>
                        <a:rPr lang="sv-SE" sz="1100" b="0" kern="1200" dirty="0" smtClean="0">
                          <a:solidFill>
                            <a:schemeClr val="tx1"/>
                          </a:solidFill>
                          <a:effectLst/>
                          <a:latin typeface="Arial" panose="020B0604020202020204" pitchFamily="34" charset="0"/>
                          <a:ea typeface="+mn-ea"/>
                          <a:cs typeface="Arial" panose="020B0604020202020204" pitchFamily="34" charset="0"/>
                        </a:rPr>
                        <a:t>%-&gt;95%</a:t>
                      </a:r>
                      <a:endParaRPr lang="sv-SE" sz="1100" kern="1200" dirty="0">
                        <a:solidFill>
                          <a:schemeClr val="dk1"/>
                        </a:solidFill>
                        <a:effectLst/>
                        <a:latin typeface="Arial" panose="020B0604020202020204" pitchFamily="34" charset="0"/>
                        <a:ea typeface="SimSun" panose="02010600030101010101" pitchFamily="2" charset="-122"/>
                        <a:cs typeface="+mn-cs"/>
                      </a:endParaRPr>
                    </a:p>
                  </a:txBody>
                  <a:tcPr marL="68580" marR="68580" marT="0" marB="0" anchor="ctr">
                    <a:solidFill>
                      <a:schemeClr val="tx2">
                        <a:lumMod val="20000"/>
                        <a:lumOff val="80000"/>
                      </a:schemeClr>
                    </a:solidFill>
                  </a:tcPr>
                </a:tc>
                <a:tc>
                  <a:txBody>
                    <a:bodyPr/>
                    <a:lstStyle/>
                    <a:p>
                      <a:pPr algn="ctr">
                        <a:spcBef>
                          <a:spcPts val="1200"/>
                        </a:spcBef>
                        <a:spcAft>
                          <a:spcPts val="0"/>
                        </a:spcAft>
                      </a:pPr>
                      <a:r>
                        <a:rPr lang="sv-SE" sz="1100" kern="1200" dirty="0">
                          <a:solidFill>
                            <a:schemeClr val="dk1"/>
                          </a:solidFill>
                          <a:effectLst/>
                          <a:latin typeface="Arial" panose="020B0604020202020204" pitchFamily="34" charset="0"/>
                          <a:ea typeface="SimSun" panose="02010600030101010101" pitchFamily="2" charset="-122"/>
                          <a:cs typeface="+mn-cs"/>
                        </a:rPr>
                        <a:t>TS 28.541</a:t>
                      </a: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SimSun" panose="02010600030101010101" pitchFamily="2" charset="-122"/>
                          <a:cs typeface="+mn-cs"/>
                          <a:hlinkClick r:id="rId2"/>
                        </a:rPr>
                        <a:t>SP-190140</a:t>
                      </a:r>
                      <a:endParaRPr lang="sv-SE" sz="1100" kern="1200" dirty="0">
                        <a:solidFill>
                          <a:schemeClr val="dk1"/>
                        </a:solidFill>
                        <a:effectLst/>
                        <a:latin typeface="Arial" panose="020B0604020202020204" pitchFamily="34" charset="0"/>
                        <a:ea typeface="SimSun" panose="02010600030101010101" pitchFamily="2" charset="-122"/>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altLang="zh-CN" sz="1100" b="0" kern="1200" dirty="0" smtClean="0">
                          <a:solidFill>
                            <a:schemeClr val="tx1"/>
                          </a:solidFill>
                          <a:effectLst/>
                          <a:latin typeface="Arial" panose="020B0604020202020204" pitchFamily="34" charset="0"/>
                          <a:ea typeface="+mn-ea"/>
                          <a:cs typeface="Arial" panose="020B0604020202020204" pitchFamily="34" charset="0"/>
                        </a:rPr>
                        <a:t>SA#88 </a:t>
                      </a:r>
                      <a:r>
                        <a:rPr lang="en-GB" altLang="zh-CN" sz="1100" b="0" kern="1200" dirty="0">
                          <a:solidFill>
                            <a:schemeClr val="tx1"/>
                          </a:solidFill>
                          <a:effectLst/>
                          <a:latin typeface="Arial" panose="020B0604020202020204" pitchFamily="34" charset="0"/>
                          <a:ea typeface="+mn-ea"/>
                          <a:cs typeface="Arial" panose="020B0604020202020204" pitchFamily="34" charset="0"/>
                        </a:rPr>
                        <a:t>(</a:t>
                      </a:r>
                      <a:r>
                        <a:rPr lang="en-GB" altLang="zh-CN" sz="1100" b="0" kern="1200" dirty="0" smtClean="0">
                          <a:solidFill>
                            <a:schemeClr val="tx1"/>
                          </a:solidFill>
                          <a:effectLst/>
                          <a:latin typeface="Arial" panose="020B0604020202020204" pitchFamily="34" charset="0"/>
                          <a:ea typeface="+mn-ea"/>
                          <a:cs typeface="Arial" panose="020B0604020202020204" pitchFamily="34" charset="0"/>
                        </a:rPr>
                        <a:t>06/2020</a:t>
                      </a:r>
                      <a:r>
                        <a:rPr lang="en-GB" altLang="zh-CN" sz="1100" b="0" kern="1200" dirty="0">
                          <a:solidFill>
                            <a:schemeClr val="tx1"/>
                          </a:solidFill>
                          <a:effectLst/>
                          <a:latin typeface="Arial" panose="020B0604020202020204" pitchFamily="34" charset="0"/>
                          <a:ea typeface="+mn-ea"/>
                          <a:cs typeface="Arial" panose="020B0604020202020204" pitchFamily="34" charset="0"/>
                        </a:rPr>
                        <a:t>)</a:t>
                      </a:r>
                      <a:endParaRPr lang="sv-SE" sz="1100" kern="1200" dirty="0">
                        <a:solidFill>
                          <a:schemeClr val="dk1"/>
                        </a:solidFill>
                        <a:effectLst/>
                        <a:latin typeface="Arial" panose="020B0604020202020204" pitchFamily="34" charset="0"/>
                        <a:ea typeface="SimSun" panose="02010600030101010101" pitchFamily="2" charset="-122"/>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SimSun" panose="02010600030101010101" pitchFamily="2" charset="-122"/>
                          <a:cs typeface="+mn-cs"/>
                        </a:rPr>
                        <a:t>Nokia</a:t>
                      </a: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SimSun" panose="02010600030101010101" pitchFamily="2" charset="-122"/>
                          <a:cs typeface="+mn-cs"/>
                        </a:rPr>
                        <a:t>SA2, RAN3, ORAN </a:t>
                      </a:r>
                      <a:r>
                        <a:rPr lang="sv-SE" altLang="zh-CN" sz="1100" kern="1200" dirty="0">
                          <a:solidFill>
                            <a:schemeClr val="dk1"/>
                          </a:solidFill>
                          <a:effectLst/>
                          <a:latin typeface="Arial" panose="020B0604020202020204" pitchFamily="34" charset="0"/>
                          <a:ea typeface="SimSun" panose="02010600030101010101" pitchFamily="2" charset="-122"/>
                          <a:cs typeface="+mn-cs"/>
                        </a:rPr>
                        <a:t>(potentially)</a:t>
                      </a:r>
                      <a:endParaRPr lang="sv-SE" sz="1100" kern="1200" dirty="0">
                        <a:solidFill>
                          <a:schemeClr val="dk1"/>
                        </a:solidFill>
                        <a:effectLst/>
                        <a:latin typeface="Arial" panose="020B0604020202020204" pitchFamily="34" charset="0"/>
                        <a:ea typeface="SimSun" panose="02010600030101010101" pitchFamily="2" charset="-122"/>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SimSun" panose="02010600030101010101" pitchFamily="2" charset="-122"/>
                          <a:cs typeface="+mn-cs"/>
                        </a:rPr>
                        <a:t>NR, 5GC modelling</a:t>
                      </a:r>
                    </a:p>
                  </a:txBody>
                  <a:tcPr marL="68580" marR="68580" marT="0" marB="0" anchor="ctr">
                    <a:solidFill>
                      <a:schemeClr val="tx2">
                        <a:lumMod val="20000"/>
                        <a:lumOff val="80000"/>
                      </a:schemeClr>
                    </a:solidFill>
                  </a:tcPr>
                </a:tc>
              </a:tr>
            </a:tbl>
          </a:graphicData>
        </a:graphic>
      </p:graphicFrame>
    </p:spTree>
    <p:extLst>
      <p:ext uri="{BB962C8B-B14F-4D97-AF65-F5344CB8AC3E}">
        <p14:creationId xmlns:p14="http://schemas.microsoft.com/office/powerpoint/2010/main" val="40499465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extLst>
              <p:ext uri="{D42A27DB-BD31-4B8C-83A1-F6EECF244321}">
                <p14:modId xmlns:p14="http://schemas.microsoft.com/office/powerpoint/2010/main" val="1741080244"/>
              </p:ext>
            </p:extLst>
          </p:nvPr>
        </p:nvGraphicFramePr>
        <p:xfrm>
          <a:off x="205572" y="1045359"/>
          <a:ext cx="11644808" cy="3352960"/>
        </p:xfrm>
        <a:graphic>
          <a:graphicData uri="http://schemas.openxmlformats.org/drawingml/2006/table">
            <a:tbl>
              <a:tblPr firstRow="1" bandRow="1">
                <a:tableStyleId>{5C22544A-7EE6-4342-B048-85BDC9FD1C3A}</a:tableStyleId>
              </a:tblPr>
              <a:tblGrid>
                <a:gridCol w="1004810">
                  <a:extLst>
                    <a:ext uri="{9D8B030D-6E8A-4147-A177-3AD203B41FA5}">
                      <a16:colId xmlns:a16="http://schemas.microsoft.com/office/drawing/2014/main" xmlns="" val="20000"/>
                    </a:ext>
                  </a:extLst>
                </a:gridCol>
                <a:gridCol w="2249792">
                  <a:extLst>
                    <a:ext uri="{9D8B030D-6E8A-4147-A177-3AD203B41FA5}">
                      <a16:colId xmlns:a16="http://schemas.microsoft.com/office/drawing/2014/main" xmlns="" val="20001"/>
                    </a:ext>
                  </a:extLst>
                </a:gridCol>
                <a:gridCol w="1040463">
                  <a:extLst>
                    <a:ext uri="{9D8B030D-6E8A-4147-A177-3AD203B41FA5}">
                      <a16:colId xmlns:a16="http://schemas.microsoft.com/office/drawing/2014/main" xmlns="" val="20002"/>
                    </a:ext>
                  </a:extLst>
                </a:gridCol>
                <a:gridCol w="1327610">
                  <a:extLst>
                    <a:ext uri="{9D8B030D-6E8A-4147-A177-3AD203B41FA5}">
                      <a16:colId xmlns:a16="http://schemas.microsoft.com/office/drawing/2014/main" xmlns="" val="20006"/>
                    </a:ext>
                  </a:extLst>
                </a:gridCol>
                <a:gridCol w="892593">
                  <a:extLst>
                    <a:ext uri="{9D8B030D-6E8A-4147-A177-3AD203B41FA5}">
                      <a16:colId xmlns:a16="http://schemas.microsoft.com/office/drawing/2014/main" xmlns="" val="20007"/>
                    </a:ext>
                  </a:extLst>
                </a:gridCol>
                <a:gridCol w="1426464">
                  <a:extLst>
                    <a:ext uri="{9D8B030D-6E8A-4147-A177-3AD203B41FA5}">
                      <a16:colId xmlns:a16="http://schemas.microsoft.com/office/drawing/2014/main" xmlns="" val="20003"/>
                    </a:ext>
                  </a:extLst>
                </a:gridCol>
                <a:gridCol w="934476">
                  <a:extLst>
                    <a:ext uri="{9D8B030D-6E8A-4147-A177-3AD203B41FA5}">
                      <a16:colId xmlns:a16="http://schemas.microsoft.com/office/drawing/2014/main" xmlns="" val="20008"/>
                    </a:ext>
                  </a:extLst>
                </a:gridCol>
                <a:gridCol w="1506744">
                  <a:extLst>
                    <a:ext uri="{9D8B030D-6E8A-4147-A177-3AD203B41FA5}">
                      <a16:colId xmlns:a16="http://schemas.microsoft.com/office/drawing/2014/main" xmlns="" val="20004"/>
                    </a:ext>
                  </a:extLst>
                </a:gridCol>
                <a:gridCol w="1261856">
                  <a:extLst>
                    <a:ext uri="{9D8B030D-6E8A-4147-A177-3AD203B41FA5}">
                      <a16:colId xmlns:a16="http://schemas.microsoft.com/office/drawing/2014/main" xmlns="" val="20005"/>
                    </a:ext>
                  </a:extLst>
                </a:gridCol>
              </a:tblGrid>
              <a:tr h="299524">
                <a:tc>
                  <a:txBody>
                    <a:bodyPr/>
                    <a:lstStyle/>
                    <a:p>
                      <a:pPr marL="0" algn="ctr" defTabSz="1219170" rtl="0" eaLnBrk="1" latinLnBrk="0" hangingPunct="1">
                        <a:spcAft>
                          <a:spcPts val="0"/>
                        </a:spcAft>
                      </a:pPr>
                      <a:r>
                        <a:rPr lang="en-GB" sz="1200" b="1" kern="1200" dirty="0">
                          <a:solidFill>
                            <a:schemeClr val="lt1"/>
                          </a:solidFill>
                          <a:latin typeface="+mn-lt"/>
                          <a:ea typeface="+mn-ea"/>
                          <a:cs typeface="+mn-cs"/>
                        </a:rPr>
                        <a:t>WI code</a:t>
                      </a:r>
                      <a:endParaRPr lang="sv-SE" sz="1200" b="1" kern="1200" dirty="0">
                        <a:solidFill>
                          <a:schemeClr val="lt1"/>
                        </a:solidFill>
                        <a:latin typeface="+mn-lt"/>
                        <a:ea typeface="+mn-ea"/>
                        <a:cs typeface="+mn-cs"/>
                      </a:endParaRPr>
                    </a:p>
                  </a:txBody>
                  <a:tcPr marL="9525" marR="9525" marT="9525" marB="9525" anchor="ctr">
                    <a:solidFill>
                      <a:srgbClr val="92D050"/>
                    </a:solidFill>
                  </a:tcPr>
                </a:tc>
                <a:tc>
                  <a:txBody>
                    <a:bodyPr/>
                    <a:lstStyle/>
                    <a:p>
                      <a:pPr marL="0" algn="ctr" defTabSz="1219170" rtl="0" eaLnBrk="1" latinLnBrk="0" hangingPunct="1">
                        <a:spcAft>
                          <a:spcPts val="0"/>
                        </a:spcAft>
                      </a:pPr>
                      <a:r>
                        <a:rPr lang="en-GB" sz="1200" b="1" kern="1200" dirty="0">
                          <a:solidFill>
                            <a:schemeClr val="lt1"/>
                          </a:solidFill>
                          <a:latin typeface="+mn-lt"/>
                          <a:ea typeface="+mn-ea"/>
                          <a:cs typeface="+mn-cs"/>
                        </a:rPr>
                        <a:t>WI Title</a:t>
                      </a:r>
                      <a:endParaRPr lang="sv-SE" sz="1200" b="1" kern="1200" dirty="0">
                        <a:solidFill>
                          <a:schemeClr val="lt1"/>
                        </a:solidFill>
                        <a:latin typeface="+mn-lt"/>
                        <a:ea typeface="+mn-ea"/>
                        <a:cs typeface="+mn-cs"/>
                      </a:endParaRPr>
                    </a:p>
                  </a:txBody>
                  <a:tcPr marL="9525" marR="9525" marT="9525" marB="9525" anchor="ctr">
                    <a:solidFill>
                      <a:srgbClr val="92D050"/>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200" b="1" kern="1200" dirty="0" err="1">
                          <a:solidFill>
                            <a:schemeClr val="lt1"/>
                          </a:solidFill>
                          <a:latin typeface="+mn-lt"/>
                          <a:ea typeface="+mn-ea"/>
                          <a:cs typeface="+mn-cs"/>
                        </a:rPr>
                        <a:t>Completion</a:t>
                      </a:r>
                      <a:r>
                        <a:rPr lang="sv-SE" sz="1200" b="1" kern="1200" dirty="0">
                          <a:solidFill>
                            <a:schemeClr val="lt1"/>
                          </a:solidFill>
                          <a:latin typeface="+mn-lt"/>
                          <a:ea typeface="+mn-ea"/>
                          <a:cs typeface="+mn-cs"/>
                        </a:rPr>
                        <a:t> rate</a:t>
                      </a:r>
                    </a:p>
                  </a:txBody>
                  <a:tcPr anchor="ctr">
                    <a:solidFill>
                      <a:srgbClr val="92D050"/>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200" b="1" kern="1200" dirty="0">
                          <a:solidFill>
                            <a:schemeClr val="lt1"/>
                          </a:solidFill>
                          <a:latin typeface="+mn-lt"/>
                          <a:ea typeface="+mn-ea"/>
                          <a:cs typeface="+mn-cs"/>
                        </a:rPr>
                        <a:t>TS/TR</a:t>
                      </a:r>
                    </a:p>
                  </a:txBody>
                  <a:tcPr anchor="ctr">
                    <a:solidFill>
                      <a:srgbClr val="92D050"/>
                    </a:solidFill>
                  </a:tcPr>
                </a:tc>
                <a:tc>
                  <a:txBody>
                    <a:bodyPr/>
                    <a:lstStyle/>
                    <a:p>
                      <a:pPr marL="0" algn="ctr" defTabSz="1219170" rtl="0" eaLnBrk="1" latinLnBrk="0" hangingPunct="1"/>
                      <a:r>
                        <a:rPr lang="sv-SE" sz="1200" b="1" kern="1200" dirty="0">
                          <a:solidFill>
                            <a:schemeClr val="lt1"/>
                          </a:solidFill>
                          <a:latin typeface="+mn-lt"/>
                          <a:ea typeface="+mn-ea"/>
                          <a:cs typeface="+mn-cs"/>
                        </a:rPr>
                        <a:t>reference</a:t>
                      </a:r>
                    </a:p>
                  </a:txBody>
                  <a:tcPr anchor="ctr">
                    <a:solidFill>
                      <a:srgbClr val="92D050"/>
                    </a:solidFill>
                  </a:tcPr>
                </a:tc>
                <a:tc>
                  <a:txBody>
                    <a:bodyPr/>
                    <a:lstStyle/>
                    <a:p>
                      <a:pPr marL="0" algn="ctr" defTabSz="1219170" rtl="0" eaLnBrk="1" latinLnBrk="0" hangingPunct="1"/>
                      <a:r>
                        <a:rPr lang="sv-SE" sz="1200" b="1" kern="1200" dirty="0">
                          <a:solidFill>
                            <a:schemeClr val="lt1"/>
                          </a:solidFill>
                          <a:latin typeface="+mn-lt"/>
                          <a:ea typeface="+mn-ea"/>
                          <a:cs typeface="+mn-cs"/>
                        </a:rPr>
                        <a:t>Target date</a:t>
                      </a:r>
                    </a:p>
                  </a:txBody>
                  <a:tcPr anchor="ctr">
                    <a:solidFill>
                      <a:srgbClr val="92D050"/>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altLang="zh-CN" sz="1200" dirty="0"/>
                        <a:t>Rapporteur</a:t>
                      </a:r>
                    </a:p>
                    <a:p>
                      <a:pPr marL="0" algn="ctr" defTabSz="1219170" rtl="0" eaLnBrk="1" latinLnBrk="0" hangingPunct="1"/>
                      <a:endParaRPr lang="sv-SE" sz="1200" b="1" kern="1200" dirty="0">
                        <a:solidFill>
                          <a:schemeClr val="lt1"/>
                        </a:solidFill>
                        <a:latin typeface="+mn-lt"/>
                        <a:ea typeface="+mn-ea"/>
                        <a:cs typeface="+mn-cs"/>
                      </a:endParaRPr>
                    </a:p>
                  </a:txBody>
                  <a:tcPr anchor="ctr">
                    <a:solidFill>
                      <a:srgbClr val="92D050"/>
                    </a:solidFill>
                  </a:tcPr>
                </a:tc>
                <a:tc>
                  <a:txBody>
                    <a:bodyPr/>
                    <a:lstStyle/>
                    <a:p>
                      <a:pPr marL="0" algn="ctr" defTabSz="1219170" rtl="0" eaLnBrk="1" latinLnBrk="0" hangingPunct="1"/>
                      <a:r>
                        <a:rPr lang="sv-SE" sz="1200" b="1" kern="1200" dirty="0">
                          <a:solidFill>
                            <a:schemeClr val="lt1"/>
                          </a:solidFill>
                          <a:latin typeface="+mn-lt"/>
                          <a:ea typeface="+mn-ea"/>
                          <a:cs typeface="+mn-cs"/>
                        </a:rPr>
                        <a:t>Related</a:t>
                      </a:r>
                      <a:r>
                        <a:rPr lang="sv-SE" sz="1200" b="1" kern="1200" baseline="0" dirty="0">
                          <a:solidFill>
                            <a:schemeClr val="lt1"/>
                          </a:solidFill>
                          <a:latin typeface="+mn-lt"/>
                          <a:ea typeface="+mn-ea"/>
                          <a:cs typeface="+mn-cs"/>
                        </a:rPr>
                        <a:t> groups</a:t>
                      </a:r>
                      <a:endParaRPr lang="sv-SE" sz="1200" b="1" kern="1200" dirty="0">
                        <a:solidFill>
                          <a:schemeClr val="lt1"/>
                        </a:solidFill>
                        <a:latin typeface="+mn-lt"/>
                        <a:ea typeface="+mn-ea"/>
                        <a:cs typeface="+mn-cs"/>
                      </a:endParaRPr>
                    </a:p>
                  </a:txBody>
                  <a:tcPr anchor="ctr">
                    <a:solidFill>
                      <a:srgbClr val="92D050"/>
                    </a:solidFill>
                  </a:tcPr>
                </a:tc>
                <a:tc>
                  <a:txBody>
                    <a:bodyPr/>
                    <a:lstStyle/>
                    <a:p>
                      <a:pPr marL="0" algn="ctr" defTabSz="1219170" rtl="0" eaLnBrk="1" latinLnBrk="0" hangingPunct="1"/>
                      <a:r>
                        <a:rPr lang="sv-SE" sz="1200" b="1" kern="1200" dirty="0">
                          <a:solidFill>
                            <a:schemeClr val="lt1"/>
                          </a:solidFill>
                          <a:latin typeface="+mn-lt"/>
                          <a:ea typeface="+mn-ea"/>
                          <a:cs typeface="+mn-cs"/>
                        </a:rPr>
                        <a:t>Related </a:t>
                      </a:r>
                      <a:r>
                        <a:rPr lang="en-US" altLang="zh-CN" sz="1200" dirty="0"/>
                        <a:t>topic</a:t>
                      </a:r>
                      <a:endParaRPr lang="sv-SE" sz="1200" b="1" kern="1200" dirty="0">
                        <a:solidFill>
                          <a:schemeClr val="lt1"/>
                        </a:solidFill>
                        <a:latin typeface="+mn-lt"/>
                        <a:ea typeface="+mn-ea"/>
                        <a:cs typeface="+mn-cs"/>
                      </a:endParaRPr>
                    </a:p>
                  </a:txBody>
                  <a:tcPr anchor="ctr">
                    <a:solidFill>
                      <a:srgbClr val="92D050"/>
                    </a:solidFill>
                  </a:tcPr>
                </a:tc>
                <a:extLst>
                  <a:ext uri="{0D108BD9-81ED-4DB2-BD59-A6C34878D82A}">
                    <a16:rowId xmlns:a16="http://schemas.microsoft.com/office/drawing/2014/main" xmlns="" val="10000"/>
                  </a:ext>
                </a:extLst>
              </a:tr>
              <a:tr h="329477">
                <a:tc>
                  <a:txBody>
                    <a:bodyPr/>
                    <a:lstStyle/>
                    <a:p>
                      <a:pPr algn="ctr">
                        <a:spcAft>
                          <a:spcPts val="0"/>
                        </a:spcAft>
                      </a:pPr>
                      <a:r>
                        <a:rPr lang="en-GB" sz="1100" kern="1200" dirty="0">
                          <a:solidFill>
                            <a:schemeClr val="dk1"/>
                          </a:solidFill>
                          <a:effectLst/>
                          <a:latin typeface="Arial" panose="020B0604020202020204" pitchFamily="34" charset="0"/>
                          <a:ea typeface="SimSun" panose="02010600030101010101" pitchFamily="2" charset="-122"/>
                          <a:cs typeface="+mn-cs"/>
                        </a:rPr>
                        <a:t>5G_SLICE_ePA</a:t>
                      </a:r>
                      <a:endParaRPr lang="sv-SE" sz="1100" kern="1200" dirty="0">
                        <a:solidFill>
                          <a:schemeClr val="dk1"/>
                        </a:solidFill>
                        <a:effectLst/>
                        <a:latin typeface="Arial" panose="020B0604020202020204" pitchFamily="34" charset="0"/>
                        <a:ea typeface="SimSun" panose="02010600030101010101" pitchFamily="2" charset="-122"/>
                        <a:cs typeface="+mn-cs"/>
                      </a:endParaRPr>
                    </a:p>
                  </a:txBody>
                  <a:tcPr marL="68580" marR="68580" marT="0" marB="0" anchor="ctr">
                    <a:solidFill>
                      <a:schemeClr val="tx2">
                        <a:lumMod val="20000"/>
                        <a:lumOff val="80000"/>
                      </a:schemeClr>
                    </a:solidFill>
                  </a:tcPr>
                </a:tc>
                <a:tc>
                  <a:txBody>
                    <a:bodyPr/>
                    <a:lstStyle/>
                    <a:p>
                      <a:pPr marL="0" marR="0" lvl="0" indent="0" algn="l" defTabSz="1219170" rtl="0" eaLnBrk="1" fontAlgn="auto" latinLnBrk="0" hangingPunct="1">
                        <a:lnSpc>
                          <a:spcPct val="100000"/>
                        </a:lnSpc>
                        <a:spcBef>
                          <a:spcPts val="0"/>
                        </a:spcBef>
                        <a:spcAft>
                          <a:spcPts val="900"/>
                        </a:spcAft>
                        <a:buClrTx/>
                        <a:buSzTx/>
                        <a:buFontTx/>
                        <a:buNone/>
                        <a:tabLst/>
                        <a:defRPr/>
                      </a:pPr>
                      <a:r>
                        <a:rPr lang="en-US" sz="1100" kern="1200" dirty="0">
                          <a:solidFill>
                            <a:schemeClr val="dk1"/>
                          </a:solidFill>
                          <a:effectLst/>
                          <a:latin typeface="Arial" panose="020B0604020202020204" pitchFamily="34" charset="0"/>
                          <a:ea typeface="SimSun" panose="02010600030101010101" pitchFamily="2" charset="-122"/>
                          <a:cs typeface="+mn-cs"/>
                        </a:rPr>
                        <a:t>Enhancement of performance assurance for 5G networks including network slicing</a:t>
                      </a:r>
                      <a:endParaRPr lang="en-GB" altLang="zh-CN" sz="1100" kern="1200" dirty="0">
                        <a:solidFill>
                          <a:schemeClr val="dk1"/>
                        </a:solidFill>
                        <a:effectLst/>
                        <a:latin typeface="Arial" panose="020B0604020202020204" pitchFamily="34" charset="0"/>
                        <a:ea typeface="SimSun" panose="02010600030101010101" pitchFamily="2" charset="-122"/>
                        <a:cs typeface="+mn-cs"/>
                      </a:endParaRPr>
                    </a:p>
                  </a:txBody>
                  <a:tcPr marL="68580" marR="68580" marT="0" marB="0" anchor="ctr">
                    <a:solidFill>
                      <a:schemeClr val="tx2">
                        <a:lumMod val="20000"/>
                        <a:lumOff val="80000"/>
                      </a:schemeClr>
                    </a:solidFill>
                  </a:tcPr>
                </a:tc>
                <a:tc>
                  <a:txBody>
                    <a:bodyPr/>
                    <a:lstStyle/>
                    <a:p>
                      <a:pPr algn="ctr">
                        <a:spcBef>
                          <a:spcPts val="1200"/>
                        </a:spcBef>
                        <a:spcAft>
                          <a:spcPts val="0"/>
                        </a:spcAft>
                      </a:pPr>
                      <a:r>
                        <a:rPr lang="sv-SE" sz="1100" kern="1200" dirty="0">
                          <a:solidFill>
                            <a:schemeClr val="dk1"/>
                          </a:solidFill>
                          <a:effectLst/>
                          <a:latin typeface="Arial" panose="020B0604020202020204" pitchFamily="34" charset="0"/>
                          <a:ea typeface="SimSun" panose="02010600030101010101" pitchFamily="2" charset="-122"/>
                          <a:cs typeface="+mn-cs"/>
                        </a:rPr>
                        <a:t>90%-&gt;97</a:t>
                      </a:r>
                      <a:r>
                        <a:rPr lang="sv-SE" sz="1100" kern="1200" dirty="0" smtClean="0">
                          <a:solidFill>
                            <a:schemeClr val="dk1"/>
                          </a:solidFill>
                          <a:effectLst/>
                          <a:latin typeface="Arial" panose="020B0604020202020204" pitchFamily="34" charset="0"/>
                          <a:ea typeface="SimSun" panose="02010600030101010101" pitchFamily="2" charset="-122"/>
                          <a:cs typeface="+mn-cs"/>
                        </a:rPr>
                        <a:t>%-&gt;98%</a:t>
                      </a:r>
                      <a:endParaRPr lang="sv-SE" sz="1100" kern="1200" dirty="0">
                        <a:solidFill>
                          <a:schemeClr val="dk1"/>
                        </a:solidFill>
                        <a:effectLst/>
                        <a:latin typeface="Arial" panose="020B0604020202020204" pitchFamily="34" charset="0"/>
                        <a:ea typeface="SimSun" panose="02010600030101010101" pitchFamily="2" charset="-122"/>
                        <a:cs typeface="+mn-cs"/>
                      </a:endParaRPr>
                    </a:p>
                  </a:txBody>
                  <a:tcPr marL="68580" marR="68580" marT="0" marB="0" anchor="ctr">
                    <a:solidFill>
                      <a:schemeClr val="tx2">
                        <a:lumMod val="20000"/>
                        <a:lumOff val="80000"/>
                      </a:schemeClr>
                    </a:solidFill>
                  </a:tcPr>
                </a:tc>
                <a:tc>
                  <a:txBody>
                    <a:bodyPr/>
                    <a:lstStyle/>
                    <a:p>
                      <a:pPr algn="ctr">
                        <a:spcBef>
                          <a:spcPts val="1200"/>
                        </a:spcBef>
                        <a:spcAft>
                          <a:spcPts val="0"/>
                        </a:spcAft>
                      </a:pPr>
                      <a:r>
                        <a:rPr lang="sv-SE" sz="1100" kern="1200" dirty="0">
                          <a:solidFill>
                            <a:schemeClr val="dk1"/>
                          </a:solidFill>
                          <a:effectLst/>
                          <a:latin typeface="Arial" panose="020B0604020202020204" pitchFamily="34" charset="0"/>
                          <a:ea typeface="SimSun" panose="02010600030101010101" pitchFamily="2" charset="-122"/>
                          <a:cs typeface="+mn-cs"/>
                        </a:rPr>
                        <a:t>TS 28.552/28.554</a:t>
                      </a: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SimSun" panose="02010600030101010101" pitchFamily="2" charset="-122"/>
                          <a:cs typeface="+mn-cs"/>
                          <a:hlinkClick r:id="rId2"/>
                        </a:rPr>
                        <a:t>SP-190247</a:t>
                      </a:r>
                      <a:endParaRPr lang="sv-SE" sz="1100" kern="1200" dirty="0">
                        <a:solidFill>
                          <a:schemeClr val="dk1"/>
                        </a:solidFill>
                        <a:effectLst/>
                        <a:latin typeface="Arial" panose="020B0604020202020204" pitchFamily="34" charset="0"/>
                        <a:ea typeface="SimSun" panose="02010600030101010101" pitchFamily="2" charset="-122"/>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altLang="zh-CN" sz="1100" b="0" kern="1200" dirty="0" smtClean="0">
                          <a:solidFill>
                            <a:schemeClr val="tx1"/>
                          </a:solidFill>
                          <a:effectLst/>
                          <a:latin typeface="Arial" panose="020B0604020202020204" pitchFamily="34" charset="0"/>
                          <a:ea typeface="+mn-ea"/>
                          <a:cs typeface="Arial" panose="020B0604020202020204" pitchFamily="34" charset="0"/>
                        </a:rPr>
                        <a:t>SA#88 (06/2020)</a:t>
                      </a:r>
                      <a:endParaRPr lang="sv-SE" altLang="zh-CN" sz="1100" kern="1200" dirty="0">
                        <a:solidFill>
                          <a:schemeClr val="dk1"/>
                        </a:solidFill>
                        <a:effectLst/>
                        <a:latin typeface="Arial" panose="020B0604020202020204" pitchFamily="34" charset="0"/>
                        <a:ea typeface="SimSun" panose="02010600030101010101" pitchFamily="2" charset="-122"/>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SimSun" panose="02010600030101010101" pitchFamily="2" charset="-122"/>
                          <a:cs typeface="+mn-cs"/>
                        </a:rPr>
                        <a:t>Intel</a:t>
                      </a:r>
                      <a:r>
                        <a:rPr lang="en-US" sz="1100" kern="1200" dirty="0">
                          <a:solidFill>
                            <a:schemeClr val="dk1"/>
                          </a:solidFill>
                          <a:effectLst/>
                          <a:latin typeface="Arial" panose="020B0604020202020204" pitchFamily="34" charset="0"/>
                          <a:ea typeface="SimSun" panose="02010600030101010101" pitchFamily="2" charset="-122"/>
                          <a:cs typeface="+mn-cs"/>
                        </a:rPr>
                        <a:t>,CMCC</a:t>
                      </a:r>
                      <a:endParaRPr lang="sv-SE" sz="1100" kern="1200" dirty="0">
                        <a:solidFill>
                          <a:schemeClr val="dk1"/>
                        </a:solidFill>
                        <a:effectLst/>
                        <a:latin typeface="Arial" panose="020B0604020202020204" pitchFamily="34" charset="0"/>
                        <a:ea typeface="SimSun" panose="02010600030101010101" pitchFamily="2" charset="-122"/>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SimSun" panose="02010600030101010101" pitchFamily="2" charset="-122"/>
                          <a:cs typeface="+mn-cs"/>
                        </a:rPr>
                        <a:t>SA2, RAN2</a:t>
                      </a: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SimSun" panose="02010600030101010101" pitchFamily="2" charset="-122"/>
                          <a:cs typeface="+mn-cs"/>
                        </a:rPr>
                        <a:t>PM</a:t>
                      </a:r>
                    </a:p>
                  </a:txBody>
                  <a:tcPr marL="68580" marR="68580" marT="0" marB="0" anchor="ctr">
                    <a:solidFill>
                      <a:schemeClr val="tx2">
                        <a:lumMod val="20000"/>
                        <a:lumOff val="80000"/>
                      </a:schemeClr>
                    </a:solidFill>
                  </a:tcPr>
                </a:tc>
                <a:extLst>
                  <a:ext uri="{0D108BD9-81ED-4DB2-BD59-A6C34878D82A}">
                    <a16:rowId xmlns:a16="http://schemas.microsoft.com/office/drawing/2014/main" xmlns="" val="10004"/>
                  </a:ext>
                </a:extLst>
              </a:tr>
              <a:tr h="329477">
                <a:tc>
                  <a:txBody>
                    <a:bodyPr/>
                    <a:lstStyle/>
                    <a:p>
                      <a:pPr algn="ctr">
                        <a:spcAft>
                          <a:spcPts val="0"/>
                        </a:spcAft>
                      </a:pPr>
                      <a:r>
                        <a:rPr lang="en-GB" sz="1100" kern="1200" dirty="0">
                          <a:solidFill>
                            <a:schemeClr val="dk1"/>
                          </a:solidFill>
                          <a:effectLst/>
                          <a:latin typeface="Arial" panose="020B0604020202020204" pitchFamily="34" charset="0"/>
                          <a:ea typeface="+mn-ea"/>
                          <a:cs typeface="+mn-cs"/>
                        </a:rPr>
                        <a:t>TM_SBMA</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algn="l">
                        <a:spcAft>
                          <a:spcPts val="900"/>
                        </a:spcAft>
                      </a:pPr>
                      <a:r>
                        <a:rPr lang="en-US" sz="1100" kern="1200" dirty="0">
                          <a:solidFill>
                            <a:schemeClr val="dk1"/>
                          </a:solidFill>
                          <a:effectLst/>
                          <a:latin typeface="Arial" panose="020B0604020202020204" pitchFamily="34" charset="0"/>
                          <a:ea typeface="+mn-ea"/>
                          <a:cs typeface="+mn-cs"/>
                        </a:rPr>
                        <a:t>Trace Management in the context of Services Based Management Architecture</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algn="ctr">
                        <a:spcBef>
                          <a:spcPts val="1200"/>
                        </a:spcBef>
                        <a:spcAft>
                          <a:spcPts val="0"/>
                        </a:spcAft>
                      </a:pPr>
                      <a:r>
                        <a:rPr lang="sv-SE" sz="1100" kern="1200" dirty="0" smtClean="0">
                          <a:solidFill>
                            <a:srgbClr val="000000"/>
                          </a:solidFill>
                          <a:effectLst/>
                          <a:latin typeface="Arial" panose="020B0604020202020204" pitchFamily="34" charset="0"/>
                          <a:ea typeface="+mn-ea"/>
                          <a:cs typeface="+mn-cs"/>
                        </a:rPr>
                        <a:t>50</a:t>
                      </a:r>
                      <a:r>
                        <a:rPr lang="sv-SE" sz="1100" kern="1200" dirty="0">
                          <a:solidFill>
                            <a:srgbClr val="000000"/>
                          </a:solidFill>
                          <a:effectLst/>
                          <a:latin typeface="Arial" panose="020B0604020202020204" pitchFamily="34" charset="0"/>
                          <a:ea typeface="+mn-ea"/>
                          <a:cs typeface="+mn-cs"/>
                        </a:rPr>
                        <a:t>%-&gt;50</a:t>
                      </a:r>
                      <a:r>
                        <a:rPr lang="sv-SE" sz="1100" kern="1200" dirty="0" smtClean="0">
                          <a:solidFill>
                            <a:srgbClr val="000000"/>
                          </a:solidFill>
                          <a:effectLst/>
                          <a:latin typeface="Arial" panose="020B0604020202020204" pitchFamily="34" charset="0"/>
                          <a:ea typeface="+mn-ea"/>
                          <a:cs typeface="+mn-cs"/>
                        </a:rPr>
                        <a:t>%-&gt;90%</a:t>
                      </a:r>
                      <a:endParaRPr lang="sv-SE" sz="1100" kern="1200" dirty="0">
                        <a:solidFill>
                          <a:srgbClr val="000000"/>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algn="ctr" defTabSz="1219170" rtl="0" eaLnBrk="1" latinLnBrk="0" hangingPunct="1">
                        <a:spcBef>
                          <a:spcPts val="1200"/>
                        </a:spcBef>
                        <a:spcAft>
                          <a:spcPts val="0"/>
                        </a:spcAft>
                      </a:pPr>
                      <a:r>
                        <a:rPr lang="en-US" sz="1100" kern="1200" dirty="0">
                          <a:solidFill>
                            <a:schemeClr val="dk1"/>
                          </a:solidFill>
                          <a:effectLst/>
                          <a:latin typeface="Arial" panose="020B0604020202020204" pitchFamily="34" charset="0"/>
                          <a:ea typeface="SimSun" panose="02010600030101010101" pitchFamily="2" charset="-122"/>
                          <a:cs typeface="+mn-cs"/>
                        </a:rPr>
                        <a:t>TS 32.421/ 32.422/ 28.530/ 28.532/28.533/ 28.540/28.541</a:t>
                      </a:r>
                      <a:endParaRPr lang="sv-SE" sz="1100" kern="1200" dirty="0">
                        <a:solidFill>
                          <a:srgbClr val="000000"/>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SimSun" panose="02010600030101010101" pitchFamily="2" charset="-122"/>
                          <a:cs typeface="+mn-cs"/>
                          <a:hlinkClick r:id="rId3"/>
                        </a:rPr>
                        <a:t>SP-181073</a:t>
                      </a:r>
                      <a:endParaRPr lang="sv-SE" sz="1100" kern="1200" dirty="0">
                        <a:solidFill>
                          <a:schemeClr val="dk1"/>
                        </a:solidFill>
                        <a:effectLst/>
                        <a:latin typeface="Arial" panose="020B0604020202020204" pitchFamily="34" charset="0"/>
                        <a:ea typeface="SimSun" panose="02010600030101010101" pitchFamily="2" charset="-122"/>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altLang="zh-CN" sz="1100" b="0" kern="1200" dirty="0" smtClean="0">
                          <a:solidFill>
                            <a:schemeClr val="tx1"/>
                          </a:solidFill>
                          <a:effectLst/>
                          <a:latin typeface="Arial" panose="020B0604020202020204" pitchFamily="34" charset="0"/>
                          <a:ea typeface="+mn-ea"/>
                          <a:cs typeface="Arial" panose="020B0604020202020204" pitchFamily="34" charset="0"/>
                        </a:rPr>
                        <a:t>SA#88 (06/2020)</a:t>
                      </a:r>
                      <a:endParaRPr lang="sv-SE" altLang="zh-CN" sz="1100" kern="1200" dirty="0">
                        <a:solidFill>
                          <a:schemeClr val="dk1"/>
                        </a:solidFill>
                        <a:effectLst/>
                        <a:latin typeface="Arial" panose="020B0604020202020204" pitchFamily="34" charset="0"/>
                        <a:ea typeface="SimSun" panose="02010600030101010101" pitchFamily="2" charset="-122"/>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SimSun" panose="02010600030101010101" pitchFamily="2" charset="-122"/>
                          <a:cs typeface="+mn-cs"/>
                        </a:rPr>
                        <a:t>Nokia</a:t>
                      </a: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altLang="zh-CN" sz="1100" kern="1200" dirty="0">
                          <a:solidFill>
                            <a:schemeClr val="dk1"/>
                          </a:solidFill>
                          <a:effectLst/>
                          <a:latin typeface="Arial" panose="020B0604020202020204" pitchFamily="34" charset="0"/>
                          <a:ea typeface="SimSun" panose="02010600030101010101" pitchFamily="2" charset="-122"/>
                          <a:cs typeface="+mn-cs"/>
                        </a:rPr>
                        <a:t>RAN3, RAN2, SA2</a:t>
                      </a:r>
                      <a:endParaRPr lang="sv-SE" sz="1100" kern="1200" dirty="0">
                        <a:solidFill>
                          <a:schemeClr val="dk1"/>
                        </a:solidFill>
                        <a:effectLst/>
                        <a:latin typeface="Arial" panose="020B0604020202020204" pitchFamily="34" charset="0"/>
                        <a:ea typeface="SimSun" panose="02010600030101010101" pitchFamily="2" charset="-122"/>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SimSun" panose="02010600030101010101" pitchFamily="2" charset="-122"/>
                          <a:cs typeface="+mn-cs"/>
                        </a:rPr>
                        <a:t>Trace</a:t>
                      </a:r>
                    </a:p>
                  </a:txBody>
                  <a:tcPr marL="68580" marR="68580" marT="0" marB="0" anchor="ctr">
                    <a:solidFill>
                      <a:schemeClr val="tx2">
                        <a:lumMod val="20000"/>
                        <a:lumOff val="80000"/>
                      </a:schemeClr>
                    </a:solidFill>
                  </a:tcPr>
                </a:tc>
                <a:extLst>
                  <a:ext uri="{0D108BD9-81ED-4DB2-BD59-A6C34878D82A}">
                    <a16:rowId xmlns:a16="http://schemas.microsoft.com/office/drawing/2014/main" xmlns="" val="10002"/>
                  </a:ext>
                </a:extLst>
              </a:tr>
              <a:tr h="329477">
                <a:tc>
                  <a:txBody>
                    <a:bodyPr/>
                    <a:lstStyle/>
                    <a:p>
                      <a:pPr marL="0" indent="0" algn="ctr" defTabSz="1219170" rtl="0" eaLnBrk="1" fontAlgn="t" latinLnBrk="0" hangingPunct="1">
                        <a:spcAft>
                          <a:spcPts val="0"/>
                        </a:spcAft>
                      </a:pPr>
                      <a:r>
                        <a:rPr lang="sv-SE" sz="1100" kern="1200" dirty="0">
                          <a:solidFill>
                            <a:schemeClr val="dk1"/>
                          </a:solidFill>
                          <a:effectLst/>
                          <a:latin typeface="Arial" panose="020B0604020202020204" pitchFamily="34" charset="0"/>
                          <a:ea typeface="+mn-ea"/>
                          <a:cs typeface="+mn-cs"/>
                        </a:rPr>
                        <a:t>OAM_RTT</a:t>
                      </a:r>
                    </a:p>
                  </a:txBody>
                  <a:tcPr marL="68580" marR="68580" marT="0" marB="0" anchor="ctr">
                    <a:solidFill>
                      <a:schemeClr val="tx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1100" kern="1200" dirty="0">
                          <a:solidFill>
                            <a:schemeClr val="dk1"/>
                          </a:solidFill>
                          <a:effectLst/>
                          <a:latin typeface="Arial" panose="020B0604020202020204" pitchFamily="34" charset="0"/>
                          <a:ea typeface="+mn-ea"/>
                          <a:cs typeface="+mn-cs"/>
                        </a:rPr>
                        <a:t>Streaming trace reporting</a:t>
                      </a:r>
                    </a:p>
                  </a:txBody>
                  <a:tcPr marL="68580" marR="68580" marT="0" marB="0" anchor="ctr">
                    <a:solidFill>
                      <a:schemeClr val="tx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altLang="zh-CN" sz="1100" kern="1200" dirty="0" smtClean="0">
                          <a:solidFill>
                            <a:schemeClr val="dk1"/>
                          </a:solidFill>
                          <a:effectLst/>
                          <a:latin typeface="Arial" panose="020B0604020202020204" pitchFamily="34" charset="0"/>
                          <a:ea typeface="+mn-ea"/>
                          <a:cs typeface="+mn-cs"/>
                        </a:rPr>
                        <a:t>25</a:t>
                      </a:r>
                      <a:r>
                        <a:rPr lang="en-US" altLang="zh-CN" sz="1100" kern="1200" dirty="0">
                          <a:solidFill>
                            <a:schemeClr val="dk1"/>
                          </a:solidFill>
                          <a:effectLst/>
                          <a:latin typeface="Arial" panose="020B0604020202020204" pitchFamily="34" charset="0"/>
                          <a:ea typeface="+mn-ea"/>
                          <a:cs typeface="+mn-cs"/>
                        </a:rPr>
                        <a:t>%</a:t>
                      </a:r>
                    </a:p>
                    <a:p>
                      <a:pPr marL="0" marR="0" lvl="0" indent="0" algn="ctr" defTabSz="1219170" rtl="0" eaLnBrk="1" fontAlgn="t" latinLnBrk="0" hangingPunct="1">
                        <a:lnSpc>
                          <a:spcPct val="100000"/>
                        </a:lnSpc>
                        <a:spcBef>
                          <a:spcPts val="0"/>
                        </a:spcBef>
                        <a:spcAft>
                          <a:spcPts val="0"/>
                        </a:spcAft>
                        <a:buClrTx/>
                        <a:buSzTx/>
                        <a:buFontTx/>
                        <a:buNone/>
                        <a:tabLst/>
                        <a:defRPr/>
                      </a:pPr>
                      <a:r>
                        <a:rPr lang="en-US" altLang="zh-CN" sz="1100" kern="1200" dirty="0">
                          <a:solidFill>
                            <a:schemeClr val="dk1"/>
                          </a:solidFill>
                          <a:effectLst/>
                          <a:latin typeface="Arial" panose="020B0604020202020204" pitchFamily="34" charset="0"/>
                          <a:ea typeface="+mn-ea"/>
                          <a:cs typeface="+mn-cs"/>
                        </a:rPr>
                        <a:t>-&gt;25</a:t>
                      </a:r>
                      <a:r>
                        <a:rPr lang="en-US" altLang="zh-CN" sz="1100" kern="1200" dirty="0" smtClean="0">
                          <a:solidFill>
                            <a:schemeClr val="dk1"/>
                          </a:solidFill>
                          <a:effectLst/>
                          <a:latin typeface="Arial" panose="020B0604020202020204" pitchFamily="34" charset="0"/>
                          <a:ea typeface="+mn-ea"/>
                          <a:cs typeface="+mn-cs"/>
                        </a:rPr>
                        <a:t>%-&gt;90%</a:t>
                      </a:r>
                      <a:endParaRPr lang="zh-CN" altLang="en-US"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altLang="zh-CN" sz="1100" kern="1200" dirty="0">
                          <a:solidFill>
                            <a:schemeClr val="dk1"/>
                          </a:solidFill>
                          <a:effectLst/>
                          <a:latin typeface="Arial" panose="020B0604020202020204" pitchFamily="34" charset="0"/>
                          <a:ea typeface="+mn-ea"/>
                          <a:cs typeface="+mn-cs"/>
                        </a:rPr>
                        <a:t>32.421/32.422/32.423/28.532/28.533</a:t>
                      </a:r>
                      <a:endParaRPr lang="zh-CN" altLang="en-US"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mn-ea"/>
                          <a:cs typeface="+mn-cs"/>
                          <a:hlinkClick r:id="rId4"/>
                        </a:rPr>
                        <a:t>SP-190782</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altLang="zh-CN" sz="1100" b="0" kern="1200" dirty="0" smtClean="0">
                          <a:solidFill>
                            <a:schemeClr val="tx1"/>
                          </a:solidFill>
                          <a:effectLst/>
                          <a:latin typeface="Arial" panose="020B0604020202020204" pitchFamily="34" charset="0"/>
                          <a:ea typeface="+mn-ea"/>
                          <a:cs typeface="Arial" panose="020B0604020202020204" pitchFamily="34" charset="0"/>
                        </a:rPr>
                        <a:t>SA#88 (06/2020)</a:t>
                      </a:r>
                      <a:endParaRPr lang="sv-SE" altLang="zh-CN" sz="1100" kern="1200" dirty="0" smtClean="0">
                        <a:solidFill>
                          <a:schemeClr val="dk1"/>
                        </a:solidFill>
                        <a:effectLst/>
                        <a:latin typeface="Arial" panose="020B0604020202020204" pitchFamily="34" charset="0"/>
                        <a:ea typeface="SimSun" panose="02010600030101010101" pitchFamily="2" charset="-122"/>
                        <a:cs typeface="+mn-cs"/>
                      </a:endParaRPr>
                    </a:p>
                    <a:p>
                      <a:pPr marL="0" marR="0" lvl="0" indent="0" algn="ctr" defTabSz="1219170" rtl="0" eaLnBrk="1" fontAlgn="t" latinLnBrk="0" hangingPunct="1">
                        <a:lnSpc>
                          <a:spcPct val="100000"/>
                        </a:lnSpc>
                        <a:spcBef>
                          <a:spcPts val="0"/>
                        </a:spcBef>
                        <a:spcAft>
                          <a:spcPts val="0"/>
                        </a:spcAft>
                        <a:buClrTx/>
                        <a:buSzTx/>
                        <a:buFontTx/>
                        <a:buNone/>
                        <a:tabLst/>
                        <a:defRPr/>
                      </a:pPr>
                      <a:r>
                        <a:rPr lang="en-GB" altLang="zh-CN" sz="1100" kern="1200" dirty="0" smtClean="0">
                          <a:solidFill>
                            <a:schemeClr val="dk1"/>
                          </a:solidFill>
                          <a:effectLst/>
                          <a:latin typeface="Arial" panose="020B0604020202020204" pitchFamily="34" charset="0"/>
                          <a:ea typeface="+mn-ea"/>
                          <a:cs typeface="+mn-cs"/>
                        </a:rPr>
                        <a:t> </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mn-ea"/>
                          <a:cs typeface="+mn-cs"/>
                        </a:rPr>
                        <a:t>Nokia</a:t>
                      </a:r>
                    </a:p>
                  </a:txBody>
                  <a:tcPr marL="68580" marR="68580" marT="0" marB="0" anchor="ctr">
                    <a:solidFill>
                      <a:schemeClr val="tx2">
                        <a:lumMod val="20000"/>
                        <a:lumOff val="80000"/>
                      </a:schemeClr>
                    </a:solidFill>
                  </a:tcPr>
                </a:tc>
                <a:tc>
                  <a:txBody>
                    <a:bodyPr/>
                    <a:lstStyle/>
                    <a:p>
                      <a:pPr marL="0" indent="0" algn="ctr" defTabSz="1219170" rtl="0" eaLnBrk="1" fontAlgn="t" latinLnBrk="0" hangingPunct="1">
                        <a:spcAft>
                          <a:spcPts val="0"/>
                        </a:spcAft>
                      </a:pPr>
                      <a:r>
                        <a:rPr lang="sv-SE" sz="1100" kern="1200" dirty="0">
                          <a:solidFill>
                            <a:schemeClr val="dk1"/>
                          </a:solidFill>
                          <a:effectLst/>
                          <a:latin typeface="Arial" panose="020B0604020202020204" pitchFamily="34" charset="0"/>
                          <a:ea typeface="+mn-ea"/>
                          <a:cs typeface="+mn-cs"/>
                        </a:rPr>
                        <a:t>RAN3, RAN2, SA2</a:t>
                      </a:r>
                    </a:p>
                  </a:txBody>
                  <a:tcPr marL="68580" marR="68580" marT="0" marB="0" anchor="ctr">
                    <a:solidFill>
                      <a:schemeClr val="tx2">
                        <a:lumMod val="20000"/>
                        <a:lumOff val="80000"/>
                      </a:schemeClr>
                    </a:solidFill>
                  </a:tcPr>
                </a:tc>
                <a:tc>
                  <a:txBody>
                    <a:bodyPr/>
                    <a:lstStyle/>
                    <a:p>
                      <a:pPr marL="0" indent="0" algn="ctr" defTabSz="1219170" rtl="0" eaLnBrk="1" fontAlgn="t" latinLnBrk="0" hangingPunct="1">
                        <a:spcAft>
                          <a:spcPts val="0"/>
                        </a:spcAft>
                      </a:pPr>
                      <a:r>
                        <a:rPr lang="en-US" altLang="zh-CN" sz="1100" kern="1200" dirty="0">
                          <a:solidFill>
                            <a:schemeClr val="dk1"/>
                          </a:solidFill>
                          <a:effectLst/>
                          <a:latin typeface="Arial" panose="020B0604020202020204" pitchFamily="34" charset="0"/>
                          <a:ea typeface="+mn-ea"/>
                          <a:cs typeface="+mn-cs"/>
                        </a:rPr>
                        <a:t>Trace</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extLst>
                  <a:ext uri="{0D108BD9-81ED-4DB2-BD59-A6C34878D82A}">
                    <a16:rowId xmlns:a16="http://schemas.microsoft.com/office/drawing/2014/main" xmlns="" val="10007"/>
                  </a:ext>
                </a:extLst>
              </a:tr>
              <a:tr h="329477">
                <a:tc>
                  <a:txBody>
                    <a:bodyPr/>
                    <a:lstStyle/>
                    <a:p>
                      <a:pPr algn="ctr">
                        <a:spcAft>
                          <a:spcPts val="0"/>
                        </a:spcAft>
                      </a:pPr>
                      <a:r>
                        <a:rPr lang="en-GB" sz="1100" b="0" kern="1200" dirty="0">
                          <a:solidFill>
                            <a:schemeClr val="tx1"/>
                          </a:solidFill>
                          <a:effectLst/>
                          <a:latin typeface="Arial" panose="020B0604020202020204" pitchFamily="34" charset="0"/>
                          <a:ea typeface="+mn-ea"/>
                          <a:cs typeface="Arial" panose="020B0604020202020204" pitchFamily="34" charset="0"/>
                        </a:rPr>
                        <a:t>QOED</a:t>
                      </a:r>
                      <a:endParaRPr lang="sv-SE" sz="11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chemeClr val="tx2">
                        <a:lumMod val="20000"/>
                        <a:lumOff val="80000"/>
                      </a:schemeClr>
                    </a:solidFill>
                  </a:tcPr>
                </a:tc>
                <a:tc>
                  <a:txBody>
                    <a:bodyPr/>
                    <a:lstStyle/>
                    <a:p>
                      <a:pPr algn="l">
                        <a:spcAft>
                          <a:spcPts val="900"/>
                        </a:spcAft>
                      </a:pPr>
                      <a:r>
                        <a:rPr lang="en-US" sz="1100" b="0" kern="1200" dirty="0">
                          <a:solidFill>
                            <a:schemeClr val="tx1"/>
                          </a:solidFill>
                          <a:effectLst/>
                          <a:latin typeface="Arial" panose="020B0604020202020204" pitchFamily="34" charset="0"/>
                          <a:ea typeface="+mn-ea"/>
                          <a:cs typeface="Arial" panose="020B0604020202020204" pitchFamily="34" charset="0"/>
                        </a:rPr>
                        <a:t>Management of QoE measurement collection </a:t>
                      </a:r>
                      <a:endParaRPr lang="sv-SE" sz="11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chemeClr val="tx2">
                        <a:lumMod val="20000"/>
                        <a:lumOff val="80000"/>
                      </a:schemeClr>
                    </a:solidFill>
                  </a:tcPr>
                </a:tc>
                <a:tc>
                  <a:txBody>
                    <a:bodyPr/>
                    <a:lstStyle/>
                    <a:p>
                      <a:pPr algn="ctr">
                        <a:spcBef>
                          <a:spcPts val="1200"/>
                        </a:spcBef>
                        <a:spcAft>
                          <a:spcPts val="0"/>
                        </a:spcAft>
                      </a:pPr>
                      <a:r>
                        <a:rPr lang="en-US" sz="1100" b="0" kern="1200" dirty="0">
                          <a:solidFill>
                            <a:schemeClr val="tx1"/>
                          </a:solidFill>
                          <a:effectLst/>
                          <a:latin typeface="Arial" panose="020B0604020202020204" pitchFamily="34" charset="0"/>
                          <a:ea typeface="+mn-ea"/>
                          <a:cs typeface="Arial" panose="020B0604020202020204" pitchFamily="34" charset="0"/>
                        </a:rPr>
                        <a:t>75%-&gt;75%-&gt;80</a:t>
                      </a:r>
                      <a:r>
                        <a:rPr lang="en-US" sz="1100" b="0" kern="1200" dirty="0" smtClean="0">
                          <a:solidFill>
                            <a:schemeClr val="tx1"/>
                          </a:solidFill>
                          <a:effectLst/>
                          <a:latin typeface="Arial" panose="020B0604020202020204" pitchFamily="34" charset="0"/>
                          <a:ea typeface="+mn-ea"/>
                          <a:cs typeface="Arial" panose="020B0604020202020204" pitchFamily="34" charset="0"/>
                        </a:rPr>
                        <a:t>%</a:t>
                      </a:r>
                      <a:endParaRPr lang="sv-SE" sz="11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chemeClr val="tx2">
                        <a:lumMod val="20000"/>
                        <a:lumOff val="80000"/>
                      </a:schemeClr>
                    </a:solidFill>
                  </a:tcPr>
                </a:tc>
                <a:tc>
                  <a:txBody>
                    <a:bodyPr/>
                    <a:lstStyle/>
                    <a:p>
                      <a:pPr algn="ctr">
                        <a:spcBef>
                          <a:spcPts val="1200"/>
                        </a:spcBef>
                        <a:spcAft>
                          <a:spcPts val="0"/>
                        </a:spcAft>
                      </a:pPr>
                      <a:r>
                        <a:rPr lang="sv-SE" sz="1100" b="0" kern="1200" dirty="0">
                          <a:solidFill>
                            <a:schemeClr val="tx1"/>
                          </a:solidFill>
                          <a:effectLst/>
                          <a:latin typeface="Arial" panose="020B0604020202020204" pitchFamily="34" charset="0"/>
                          <a:ea typeface="+mn-ea"/>
                          <a:cs typeface="Arial" panose="020B0604020202020204" pitchFamily="34" charset="0"/>
                        </a:rPr>
                        <a:t>TS 28.404/28.405/28.406/28.307/28.308/28.309</a:t>
                      </a:r>
                    </a:p>
                  </a:txBody>
                  <a:tcPr marL="68580" marR="68580" marT="0" marB="0" anchor="ctr">
                    <a:solidFill>
                      <a:schemeClr val="tx2">
                        <a:lumMod val="20000"/>
                        <a:lumOff val="80000"/>
                      </a:schemeClr>
                    </a:solidFill>
                  </a:tcPr>
                </a:tc>
                <a:tc>
                  <a:txBody>
                    <a:bodyPr/>
                    <a:lstStyle/>
                    <a:p>
                      <a:pPr algn="ctr">
                        <a:spcAft>
                          <a:spcPts val="0"/>
                        </a:spcAft>
                      </a:pPr>
                      <a:r>
                        <a:rPr lang="sv-SE" sz="1100" b="0" kern="1200" dirty="0">
                          <a:solidFill>
                            <a:schemeClr val="tx1"/>
                          </a:solidFill>
                          <a:effectLst/>
                          <a:latin typeface="Arial" panose="020B0604020202020204" pitchFamily="34" charset="0"/>
                          <a:ea typeface="+mn-ea"/>
                          <a:cs typeface="Arial" panose="020B0604020202020204" pitchFamily="34" charset="0"/>
                          <a:hlinkClick r:id="rId5"/>
                        </a:rPr>
                        <a:t>SP-181069</a:t>
                      </a:r>
                      <a:endParaRPr lang="sv-SE" sz="11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altLang="zh-CN" sz="1100" b="0" kern="1200" dirty="0" smtClean="0">
                          <a:solidFill>
                            <a:schemeClr val="tx1"/>
                          </a:solidFill>
                          <a:effectLst/>
                          <a:latin typeface="Arial" panose="020B0604020202020204" pitchFamily="34" charset="0"/>
                          <a:ea typeface="+mn-ea"/>
                          <a:cs typeface="Arial" panose="020B0604020202020204" pitchFamily="34" charset="0"/>
                        </a:rPr>
                        <a:t>SA#88 (06/2020)</a:t>
                      </a:r>
                      <a:endParaRPr lang="sv-SE" altLang="zh-CN" sz="1100" kern="1200" dirty="0" smtClean="0">
                        <a:solidFill>
                          <a:schemeClr val="dk1"/>
                        </a:solidFill>
                        <a:effectLst/>
                        <a:latin typeface="Arial" panose="020B0604020202020204" pitchFamily="34" charset="0"/>
                        <a:ea typeface="SimSun" panose="02010600030101010101" pitchFamily="2" charset="-122"/>
                        <a:cs typeface="+mn-cs"/>
                      </a:endParaRPr>
                    </a:p>
                    <a:p>
                      <a:pPr algn="ctr">
                        <a:spcAft>
                          <a:spcPts val="0"/>
                        </a:spcAft>
                      </a:pPr>
                      <a:endParaRPr lang="sv-SE" sz="11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chemeClr val="tx2">
                        <a:lumMod val="20000"/>
                        <a:lumOff val="80000"/>
                      </a:schemeClr>
                    </a:solidFill>
                  </a:tcPr>
                </a:tc>
                <a:tc>
                  <a:txBody>
                    <a:bodyPr/>
                    <a:lstStyle/>
                    <a:p>
                      <a:pPr algn="ctr">
                        <a:spcAft>
                          <a:spcPts val="0"/>
                        </a:spcAft>
                      </a:pPr>
                      <a:r>
                        <a:rPr lang="sv-SE" sz="1100" b="0" kern="1200" dirty="0">
                          <a:solidFill>
                            <a:schemeClr val="tx1"/>
                          </a:solidFill>
                          <a:effectLst/>
                          <a:latin typeface="Arial" panose="020B0604020202020204" pitchFamily="34" charset="0"/>
                          <a:ea typeface="+mn-ea"/>
                          <a:cs typeface="Arial" panose="020B0604020202020204" pitchFamily="34" charset="0"/>
                        </a:rPr>
                        <a:t>Ericsson</a:t>
                      </a:r>
                    </a:p>
                  </a:txBody>
                  <a:tcPr marL="68580" marR="68580" marT="0" marB="0" anchor="ctr">
                    <a:solidFill>
                      <a:schemeClr val="tx2">
                        <a:lumMod val="20000"/>
                        <a:lumOff val="80000"/>
                      </a:schemeClr>
                    </a:solidFill>
                  </a:tcPr>
                </a:tc>
                <a:tc>
                  <a:txBody>
                    <a:bodyPr/>
                    <a:lstStyle/>
                    <a:p>
                      <a:pPr algn="ctr">
                        <a:spcAft>
                          <a:spcPts val="0"/>
                        </a:spcAft>
                      </a:pPr>
                      <a:r>
                        <a:rPr lang="en-US" sz="1100" b="0" kern="1200" dirty="0">
                          <a:solidFill>
                            <a:schemeClr val="tx1"/>
                          </a:solidFill>
                          <a:effectLst/>
                          <a:latin typeface="Arial" panose="020B0604020202020204" pitchFamily="34" charset="0"/>
                          <a:ea typeface="+mn-ea"/>
                          <a:cs typeface="Arial" panose="020B0604020202020204" pitchFamily="34" charset="0"/>
                        </a:rPr>
                        <a:t>SA4, CT1, RAN2, RAN3,CT4</a:t>
                      </a:r>
                      <a:endParaRPr lang="sv-SE" sz="11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chemeClr val="tx2">
                        <a:lumMod val="20000"/>
                        <a:lumOff val="80000"/>
                      </a:schemeClr>
                    </a:solidFill>
                  </a:tcPr>
                </a:tc>
                <a:tc>
                  <a:txBody>
                    <a:bodyPr/>
                    <a:lstStyle/>
                    <a:p>
                      <a:pPr algn="ctr">
                        <a:spcAft>
                          <a:spcPts val="0"/>
                        </a:spcAft>
                      </a:pPr>
                      <a:r>
                        <a:rPr lang="sv-SE" sz="1100" b="0" kern="1200" dirty="0">
                          <a:solidFill>
                            <a:schemeClr val="tx1"/>
                          </a:solidFill>
                          <a:effectLst/>
                          <a:latin typeface="Arial" panose="020B0604020202020204" pitchFamily="34" charset="0"/>
                          <a:ea typeface="+mn-ea"/>
                          <a:cs typeface="Arial" panose="020B0604020202020204" pitchFamily="34" charset="0"/>
                        </a:rPr>
                        <a:t>QoE</a:t>
                      </a:r>
                    </a:p>
                  </a:txBody>
                  <a:tcPr marL="68580" marR="68580" marT="0" marB="0" anchor="ctr">
                    <a:solidFill>
                      <a:schemeClr val="tx2">
                        <a:lumMod val="20000"/>
                        <a:lumOff val="80000"/>
                      </a:schemeClr>
                    </a:solidFill>
                  </a:tcPr>
                </a:tc>
                <a:extLst>
                  <a:ext uri="{0D108BD9-81ED-4DB2-BD59-A6C34878D82A}">
                    <a16:rowId xmlns:a16="http://schemas.microsoft.com/office/drawing/2014/main" xmlns="" val="10003"/>
                  </a:ext>
                </a:extLst>
              </a:tr>
              <a:tr h="329477">
                <a:tc>
                  <a:txBody>
                    <a:bodyPr/>
                    <a:lstStyle/>
                    <a:p>
                      <a:pPr marL="0" algn="ctr" defTabSz="1219170" rtl="0" eaLnBrk="1" latinLnBrk="0" hangingPunct="1">
                        <a:spcAft>
                          <a:spcPts val="0"/>
                        </a:spcAft>
                      </a:pPr>
                      <a:r>
                        <a:rPr lang="en-GB" sz="1100" kern="1200" dirty="0">
                          <a:solidFill>
                            <a:schemeClr val="dk1"/>
                          </a:solidFill>
                          <a:effectLst/>
                          <a:latin typeface="Arial" panose="020B0604020202020204" pitchFamily="34" charset="0"/>
                          <a:ea typeface="+mn-ea"/>
                          <a:cs typeface="+mn-cs"/>
                        </a:rPr>
                        <a:t>5GDMS</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Arial" panose="020B0604020202020204" pitchFamily="34" charset="0"/>
                          <a:ea typeface="+mn-ea"/>
                          <a:cs typeface="+mn-cs"/>
                        </a:rPr>
                        <a:t>Discovery of management services in 5G</a:t>
                      </a:r>
                      <a:endParaRPr lang="en-GB" altLang="zh-CN"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algn="ctr" defTabSz="1219170" rtl="0" eaLnBrk="1" latinLnBrk="0" hangingPunct="1">
                        <a:spcBef>
                          <a:spcPts val="1200"/>
                        </a:spcBef>
                        <a:spcAft>
                          <a:spcPts val="0"/>
                        </a:spcAft>
                      </a:pPr>
                      <a:r>
                        <a:rPr lang="sv-SE" sz="1100" kern="1200" dirty="0" smtClean="0">
                          <a:solidFill>
                            <a:schemeClr val="dk1"/>
                          </a:solidFill>
                          <a:effectLst/>
                          <a:latin typeface="Arial" panose="020B0604020202020204" pitchFamily="34" charset="0"/>
                          <a:ea typeface="+mn-ea"/>
                          <a:cs typeface="+mn-cs"/>
                        </a:rPr>
                        <a:t>80</a:t>
                      </a:r>
                      <a:r>
                        <a:rPr lang="sv-SE" sz="1100" kern="1200" dirty="0">
                          <a:solidFill>
                            <a:schemeClr val="dk1"/>
                          </a:solidFill>
                          <a:effectLst/>
                          <a:latin typeface="Arial" panose="020B0604020202020204" pitchFamily="34" charset="0"/>
                          <a:ea typeface="+mn-ea"/>
                          <a:cs typeface="+mn-cs"/>
                        </a:rPr>
                        <a:t>%-&gt;80</a:t>
                      </a:r>
                      <a:r>
                        <a:rPr lang="sv-SE" sz="1100" kern="1200" dirty="0" smtClean="0">
                          <a:solidFill>
                            <a:schemeClr val="dk1"/>
                          </a:solidFill>
                          <a:effectLst/>
                          <a:latin typeface="Arial" panose="020B0604020202020204" pitchFamily="34" charset="0"/>
                          <a:ea typeface="+mn-ea"/>
                          <a:cs typeface="+mn-cs"/>
                        </a:rPr>
                        <a:t>%-&gt;90%</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algn="ctr" defTabSz="1219170" rtl="0" eaLnBrk="1" latinLnBrk="0" hangingPunct="1">
                        <a:spcBef>
                          <a:spcPts val="1200"/>
                        </a:spcBef>
                        <a:spcAft>
                          <a:spcPts val="0"/>
                        </a:spcAft>
                      </a:pPr>
                      <a:r>
                        <a:rPr lang="sv-SE" sz="1100" kern="1200" dirty="0">
                          <a:solidFill>
                            <a:schemeClr val="dk1"/>
                          </a:solidFill>
                          <a:effectLst/>
                          <a:latin typeface="Arial" panose="020B0604020202020204" pitchFamily="34" charset="0"/>
                          <a:ea typeface="+mn-ea"/>
                          <a:cs typeface="+mn-cs"/>
                        </a:rPr>
                        <a:t>TS 28.533/28.532/531</a:t>
                      </a: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mn-ea"/>
                          <a:cs typeface="+mn-cs"/>
                          <a:hlinkClick r:id="rId6"/>
                        </a:rPr>
                        <a:t>SP-181072</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altLang="zh-CN" sz="1100" b="0" kern="1200" dirty="0" smtClean="0">
                          <a:solidFill>
                            <a:schemeClr val="tx1"/>
                          </a:solidFill>
                          <a:effectLst/>
                          <a:latin typeface="Arial" panose="020B0604020202020204" pitchFamily="34" charset="0"/>
                          <a:ea typeface="+mn-ea"/>
                          <a:cs typeface="Arial" panose="020B0604020202020204" pitchFamily="34" charset="0"/>
                        </a:rPr>
                        <a:t>SA#88 (06/2020)</a:t>
                      </a:r>
                      <a:endParaRPr lang="sv-SE" altLang="zh-CN" sz="1100" kern="1200" dirty="0">
                        <a:solidFill>
                          <a:schemeClr val="dk1"/>
                        </a:solidFill>
                        <a:effectLst/>
                        <a:latin typeface="Arial" panose="020B0604020202020204" pitchFamily="34" charset="0"/>
                        <a:ea typeface="SimSun" panose="02010600030101010101" pitchFamily="2" charset="-122"/>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mn-ea"/>
                          <a:cs typeface="+mn-cs"/>
                        </a:rPr>
                        <a:t>Huawei</a:t>
                      </a: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mn-ea"/>
                          <a:cs typeface="+mn-cs"/>
                        </a:rPr>
                        <a:t>Service based discovery</a:t>
                      </a:r>
                    </a:p>
                  </a:txBody>
                  <a:tcPr marL="68580" marR="68580" marT="0" marB="0" anchor="ctr">
                    <a:solidFill>
                      <a:schemeClr val="tx2">
                        <a:lumMod val="20000"/>
                        <a:lumOff val="80000"/>
                      </a:schemeClr>
                    </a:solidFill>
                  </a:tcPr>
                </a:tc>
                <a:extLst>
                  <a:ext uri="{0D108BD9-81ED-4DB2-BD59-A6C34878D82A}">
                    <a16:rowId xmlns:a16="http://schemas.microsoft.com/office/drawing/2014/main" xmlns="" val="10005"/>
                  </a:ext>
                </a:extLst>
              </a:tr>
              <a:tr h="381160">
                <a:tc>
                  <a:txBody>
                    <a:bodyPr/>
                    <a:lstStyle/>
                    <a:p>
                      <a:pPr algn="ctr">
                        <a:spcAft>
                          <a:spcPts val="900"/>
                        </a:spcAft>
                      </a:pPr>
                      <a:r>
                        <a:rPr lang="en-US" sz="1100" kern="1200" dirty="0">
                          <a:solidFill>
                            <a:schemeClr val="dk1"/>
                          </a:solidFill>
                          <a:effectLst/>
                          <a:latin typeface="Arial" panose="020B0604020202020204" pitchFamily="34" charset="0"/>
                          <a:ea typeface="+mn-ea"/>
                          <a:cs typeface="+mn-cs"/>
                        </a:rPr>
                        <a:t>FS_PROTIMP</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rgbClr val="FFFFCC"/>
                    </a:solidFill>
                  </a:tcPr>
                </a:tc>
                <a:tc>
                  <a:txBody>
                    <a:bodyPr/>
                    <a:lstStyle/>
                    <a:p>
                      <a:pPr algn="l">
                        <a:spcAft>
                          <a:spcPts val="0"/>
                        </a:spcAft>
                      </a:pPr>
                      <a:r>
                        <a:rPr lang="en-GB" sz="1100" kern="1200" dirty="0">
                          <a:solidFill>
                            <a:schemeClr val="dk1"/>
                          </a:solidFill>
                          <a:effectLst/>
                          <a:latin typeface="Arial" panose="020B0604020202020204" pitchFamily="34" charset="0"/>
                          <a:ea typeface="+mn-ea"/>
                          <a:cs typeface="+mn-cs"/>
                        </a:rPr>
                        <a:t>Study on protocol enhancement for real time communication </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rgbClr val="FFFFCC"/>
                    </a:solidFill>
                  </a:tcPr>
                </a:tc>
                <a:tc>
                  <a:txBody>
                    <a:bodyPr/>
                    <a:lstStyle/>
                    <a:p>
                      <a:pPr algn="ctr">
                        <a:spcAft>
                          <a:spcPts val="0"/>
                        </a:spcAft>
                      </a:pPr>
                      <a:r>
                        <a:rPr lang="sv-SE" sz="1100" b="0" kern="1200" dirty="0">
                          <a:solidFill>
                            <a:schemeClr val="tx1"/>
                          </a:solidFill>
                          <a:effectLst/>
                          <a:latin typeface="Arial" panose="020B0604020202020204" pitchFamily="34" charset="0"/>
                          <a:ea typeface="+mn-ea"/>
                          <a:cs typeface="Arial" panose="020B0604020202020204" pitchFamily="34" charset="0"/>
                        </a:rPr>
                        <a:t>0%-&gt;0%-&gt;0</a:t>
                      </a:r>
                      <a:r>
                        <a:rPr lang="en-GB" sz="1100" kern="1200" dirty="0">
                          <a:solidFill>
                            <a:schemeClr val="dk1"/>
                          </a:solidFill>
                          <a:effectLst/>
                          <a:latin typeface="Arial" panose="020B0604020202020204" pitchFamily="34" charset="0"/>
                          <a:ea typeface="+mn-ea"/>
                          <a:cs typeface="+mn-cs"/>
                        </a:rPr>
                        <a:t>%</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rgbClr val="FFFFCC"/>
                    </a:solidFill>
                  </a:tcPr>
                </a:tc>
                <a:tc>
                  <a:txBody>
                    <a:bodyPr/>
                    <a:lstStyle/>
                    <a:p>
                      <a:pPr algn="ctr">
                        <a:spcAft>
                          <a:spcPts val="0"/>
                        </a:spcAft>
                      </a:pPr>
                      <a:r>
                        <a:rPr lang="sv-SE" sz="1100" kern="1200" dirty="0">
                          <a:solidFill>
                            <a:schemeClr val="dk1"/>
                          </a:solidFill>
                          <a:effectLst/>
                          <a:latin typeface="Arial" panose="020B0604020202020204" pitchFamily="34" charset="0"/>
                          <a:ea typeface="+mn-ea"/>
                          <a:cs typeface="+mn-cs"/>
                        </a:rPr>
                        <a:t>TR 28.823</a:t>
                      </a:r>
                    </a:p>
                  </a:txBody>
                  <a:tcPr marL="68580" marR="68580" marT="0" marB="0" anchor="ctr">
                    <a:solidFill>
                      <a:srgbClr val="FFFFCC"/>
                    </a:solidFill>
                  </a:tcPr>
                </a:tc>
                <a:tc>
                  <a:txBody>
                    <a:bodyPr/>
                    <a:lstStyle/>
                    <a:p>
                      <a:pPr algn="ctr">
                        <a:spcAft>
                          <a:spcPts val="0"/>
                        </a:spcAft>
                      </a:pPr>
                      <a:r>
                        <a:rPr lang="sv-SE" sz="1100" kern="1200" dirty="0">
                          <a:solidFill>
                            <a:schemeClr val="dk1"/>
                          </a:solidFill>
                          <a:effectLst/>
                          <a:latin typeface="Arial" panose="020B0604020202020204" pitchFamily="34" charset="0"/>
                          <a:ea typeface="+mn-ea"/>
                          <a:cs typeface="+mn-cs"/>
                          <a:hlinkClick r:id="rId7"/>
                        </a:rPr>
                        <a:t>SP-180597</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rgbClr val="FFFFCC"/>
                    </a:solidFill>
                  </a:tcPr>
                </a:tc>
                <a:tc>
                  <a:txBody>
                    <a:bodyPr/>
                    <a:lstStyle/>
                    <a:p>
                      <a:pPr algn="ctr">
                        <a:spcAft>
                          <a:spcPts val="0"/>
                        </a:spcAft>
                      </a:pPr>
                      <a:r>
                        <a:rPr lang="sv-SE" sz="1100" kern="1200" dirty="0" smtClean="0">
                          <a:solidFill>
                            <a:schemeClr val="dk1"/>
                          </a:solidFill>
                          <a:effectLst/>
                          <a:latin typeface="Arial" panose="020B0604020202020204" pitchFamily="34" charset="0"/>
                          <a:ea typeface="+mn-ea"/>
                          <a:cs typeface="+mn-cs"/>
                        </a:rPr>
                        <a:t>Decide to stop</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rgbClr val="FFFFCC"/>
                    </a:solidFill>
                  </a:tcPr>
                </a:tc>
                <a:tc>
                  <a:txBody>
                    <a:bodyPr/>
                    <a:lstStyle/>
                    <a:p>
                      <a:pPr algn="ctr">
                        <a:spcAft>
                          <a:spcPts val="0"/>
                        </a:spcAft>
                      </a:pPr>
                      <a:r>
                        <a:rPr lang="sv-SE" sz="1100" kern="1200" dirty="0">
                          <a:solidFill>
                            <a:schemeClr val="dk1"/>
                          </a:solidFill>
                          <a:effectLst/>
                          <a:latin typeface="Arial" panose="020B0604020202020204" pitchFamily="34" charset="0"/>
                          <a:ea typeface="+mn-ea"/>
                          <a:cs typeface="+mn-cs"/>
                        </a:rPr>
                        <a:t>Nokia</a:t>
                      </a:r>
                    </a:p>
                  </a:txBody>
                  <a:tcPr marL="68580" marR="68580" marT="0" marB="0" anchor="ctr">
                    <a:solidFill>
                      <a:srgbClr val="FFFFCC"/>
                    </a:solidFill>
                  </a:tcPr>
                </a:tc>
                <a:tc>
                  <a:txBody>
                    <a:bodyPr/>
                    <a:lstStyle/>
                    <a:p>
                      <a:pPr algn="ctr">
                        <a:spcAft>
                          <a:spcPts val="0"/>
                        </a:spcAft>
                      </a:pPr>
                      <a:r>
                        <a:rPr lang="sv-SE" sz="1100" kern="1200" dirty="0">
                          <a:solidFill>
                            <a:schemeClr val="dk1"/>
                          </a:solidFill>
                          <a:effectLst/>
                          <a:latin typeface="Arial" panose="020B0604020202020204" pitchFamily="34" charset="0"/>
                          <a:ea typeface="+mn-ea"/>
                          <a:cs typeface="+mn-cs"/>
                        </a:rPr>
                        <a:t>--</a:t>
                      </a:r>
                    </a:p>
                  </a:txBody>
                  <a:tcPr marL="68580" marR="68580" marT="0" marB="0" anchor="ctr">
                    <a:solidFill>
                      <a:srgbClr val="FFFFCC"/>
                    </a:solidFill>
                  </a:tcPr>
                </a:tc>
                <a:tc>
                  <a:txBody>
                    <a:bodyPr/>
                    <a:lstStyle/>
                    <a:p>
                      <a:pPr algn="ctr">
                        <a:spcAft>
                          <a:spcPts val="0"/>
                        </a:spcAft>
                      </a:pPr>
                      <a:r>
                        <a:rPr lang="sv-SE" sz="1100" kern="1200" dirty="0">
                          <a:solidFill>
                            <a:schemeClr val="dk1"/>
                          </a:solidFill>
                          <a:effectLst/>
                          <a:latin typeface="Arial" panose="020B0604020202020204" pitchFamily="34" charset="0"/>
                          <a:ea typeface="+mn-ea"/>
                          <a:cs typeface="+mn-cs"/>
                        </a:rPr>
                        <a:t>--</a:t>
                      </a:r>
                    </a:p>
                  </a:txBody>
                  <a:tcPr marL="68580" marR="68580" marT="0" marB="0" anchor="ctr">
                    <a:solidFill>
                      <a:srgbClr val="FFFFCC"/>
                    </a:solidFill>
                  </a:tcPr>
                </a:tc>
                <a:extLst>
                  <a:ext uri="{0D108BD9-81ED-4DB2-BD59-A6C34878D82A}">
                    <a16:rowId xmlns:a16="http://schemas.microsoft.com/office/drawing/2014/main" xmlns="" val="10008"/>
                  </a:ext>
                </a:extLst>
              </a:tr>
            </a:tbl>
          </a:graphicData>
        </a:graphic>
      </p:graphicFrame>
      <p:sp>
        <p:nvSpPr>
          <p:cNvPr id="5" name="Title 1"/>
          <p:cNvSpPr txBox="1">
            <a:spLocks/>
          </p:cNvSpPr>
          <p:nvPr/>
        </p:nvSpPr>
        <p:spPr>
          <a:xfrm>
            <a:off x="205572" y="199044"/>
            <a:ext cx="10139206" cy="920688"/>
          </a:xfrm>
          <a:prstGeom prst="rect">
            <a:avLst/>
          </a:prstGeom>
        </p:spPr>
        <p:txBody>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r>
              <a:rPr lang="en-US" altLang="zh-CN" sz="2400" kern="0" dirty="0" smtClean="0"/>
              <a:t>5G_SLICE_ePA/QOED/TM_SBMA/OAM_RTT/5GDMS/FS_PROTIMP (1/3)</a:t>
            </a:r>
            <a:endParaRPr lang="sv-SE" sz="2400" kern="0" dirty="0"/>
          </a:p>
        </p:txBody>
      </p:sp>
    </p:spTree>
    <p:extLst>
      <p:ext uri="{BB962C8B-B14F-4D97-AF65-F5344CB8AC3E}">
        <p14:creationId xmlns:p14="http://schemas.microsoft.com/office/powerpoint/2010/main" val="38387511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278067" y="1012912"/>
            <a:ext cx="9994216" cy="3854901"/>
          </a:xfrm>
          <a:prstGeom prst="rect">
            <a:avLst/>
          </a:prstGeom>
          <a:noFill/>
          <a:ln>
            <a:noFill/>
          </a:ln>
        </p:spPr>
        <p:txBody>
          <a:bodyPr wrap="square">
            <a:spAutoFit/>
          </a:bodyPr>
          <a:lstStyle/>
          <a:p>
            <a:r>
              <a:rPr lang="en-GB" altLang="zh-CN" sz="1600" b="1" dirty="0" smtClean="0">
                <a:latin typeface="+mj-lt"/>
                <a:cs typeface="Arial" charset="0"/>
              </a:rPr>
              <a:t>5G_SLICE_ePA: </a:t>
            </a:r>
            <a:r>
              <a:rPr lang="en-GB" altLang="zh-CN" sz="1400" dirty="0" smtClean="0">
                <a:latin typeface="+mj-lt"/>
              </a:rPr>
              <a:t>The group discussed and agreed on the following measurements :</a:t>
            </a:r>
          </a:p>
          <a:p>
            <a:pPr marL="628650" lvl="2" indent="-171450">
              <a:spcAft>
                <a:spcPts val="300"/>
              </a:spcAft>
              <a:buFont typeface="Wingdings" panose="05000000000000000000" pitchFamily="2" charset="2"/>
              <a:buChar char="Ø"/>
            </a:pPr>
            <a:r>
              <a:rPr lang="en-US" altLang="zh-CN" sz="1400" dirty="0">
                <a:latin typeface="+mj-lt"/>
              </a:rPr>
              <a:t>Adding Per Slice N3 </a:t>
            </a:r>
            <a:r>
              <a:rPr lang="en-US" altLang="zh-CN" sz="1400" dirty="0" smtClean="0">
                <a:latin typeface="+mj-lt"/>
              </a:rPr>
              <a:t>Measurements</a:t>
            </a:r>
          </a:p>
          <a:p>
            <a:pPr marL="628650" lvl="2" indent="-171450">
              <a:spcAft>
                <a:spcPts val="300"/>
              </a:spcAft>
              <a:buFont typeface="Wingdings" panose="05000000000000000000" pitchFamily="2" charset="2"/>
              <a:buChar char="Ø"/>
            </a:pPr>
            <a:r>
              <a:rPr lang="en-US" altLang="zh-CN" sz="1400" dirty="0">
                <a:latin typeface="+mj-lt"/>
              </a:rPr>
              <a:t>Add measurements on DL delay between PSA UPF and </a:t>
            </a:r>
            <a:r>
              <a:rPr lang="en-US" altLang="zh-CN" sz="1400" dirty="0" smtClean="0">
                <a:latin typeface="+mj-lt"/>
              </a:rPr>
              <a:t>UE</a:t>
            </a:r>
          </a:p>
          <a:p>
            <a:pPr marL="628650" lvl="2" indent="-171450">
              <a:spcAft>
                <a:spcPts val="300"/>
              </a:spcAft>
              <a:buFont typeface="Wingdings" panose="05000000000000000000" pitchFamily="2" charset="2"/>
              <a:buChar char="Ø"/>
            </a:pPr>
            <a:r>
              <a:rPr lang="en-US" altLang="zh-CN" sz="1400" dirty="0">
                <a:latin typeface="+mj-lt"/>
              </a:rPr>
              <a:t>Add measurements on UL delay between PSA UPF and </a:t>
            </a:r>
            <a:r>
              <a:rPr lang="en-US" altLang="zh-CN" sz="1400" dirty="0" smtClean="0">
                <a:latin typeface="+mj-lt"/>
              </a:rPr>
              <a:t>UE</a:t>
            </a:r>
          </a:p>
          <a:p>
            <a:pPr marL="628650" lvl="2" indent="-171450">
              <a:spcAft>
                <a:spcPts val="300"/>
              </a:spcAft>
              <a:buFont typeface="Wingdings" panose="05000000000000000000" pitchFamily="2" charset="2"/>
              <a:buChar char="Ø"/>
            </a:pPr>
            <a:r>
              <a:rPr lang="en-US" altLang="zh-CN" sz="1400" dirty="0">
                <a:latin typeface="+mj-lt"/>
              </a:rPr>
              <a:t>Corrections of Number of Active UEs measurements, Average delay UL on over-the-air interface </a:t>
            </a:r>
            <a:r>
              <a:rPr lang="en-US" altLang="zh-CN" sz="1400" dirty="0" smtClean="0">
                <a:latin typeface="+mj-lt"/>
              </a:rPr>
              <a:t>measurement</a:t>
            </a:r>
          </a:p>
          <a:p>
            <a:pPr marL="628650" lvl="2" indent="-171450">
              <a:spcAft>
                <a:spcPts val="300"/>
              </a:spcAft>
              <a:buFont typeface="Wingdings" panose="05000000000000000000" pitchFamily="2" charset="2"/>
              <a:buChar char="Ø"/>
            </a:pPr>
            <a:r>
              <a:rPr lang="en-US" altLang="zh-CN" sz="1400" dirty="0">
                <a:latin typeface="+mj-lt"/>
              </a:rPr>
              <a:t>Add measurement Average RLC packet delay in the </a:t>
            </a:r>
            <a:r>
              <a:rPr lang="en-US" altLang="zh-CN" sz="1400" dirty="0" smtClean="0">
                <a:latin typeface="+mj-lt"/>
              </a:rPr>
              <a:t>UL</a:t>
            </a:r>
          </a:p>
          <a:p>
            <a:pPr marL="628650" lvl="2" indent="-171450">
              <a:spcAft>
                <a:spcPts val="300"/>
              </a:spcAft>
              <a:buFont typeface="Wingdings" panose="05000000000000000000" pitchFamily="2" charset="2"/>
              <a:buChar char="Ø"/>
            </a:pPr>
            <a:r>
              <a:rPr lang="en-US" altLang="zh-CN" sz="1400" dirty="0">
                <a:latin typeface="+mj-lt"/>
              </a:rPr>
              <a:t>Add measurement Average PDCP re-ordering delay in the </a:t>
            </a:r>
            <a:r>
              <a:rPr lang="en-US" altLang="zh-CN" sz="1400" dirty="0" smtClean="0">
                <a:latin typeface="+mj-lt"/>
              </a:rPr>
              <a:t>UL</a:t>
            </a:r>
          </a:p>
          <a:p>
            <a:pPr marL="628650" lvl="2" indent="-171450">
              <a:spcAft>
                <a:spcPts val="300"/>
              </a:spcAft>
              <a:buFont typeface="Wingdings" panose="05000000000000000000" pitchFamily="2" charset="2"/>
              <a:buChar char="Ø"/>
            </a:pPr>
            <a:r>
              <a:rPr lang="en-US" altLang="zh-CN" sz="1400" dirty="0">
                <a:latin typeface="+mj-lt"/>
              </a:rPr>
              <a:t>Add Number of stored inactive UE contexts measurements</a:t>
            </a:r>
          </a:p>
          <a:p>
            <a:pPr marL="628650" lvl="2" indent="-171450">
              <a:spcAft>
                <a:spcPts val="300"/>
              </a:spcAft>
              <a:buFont typeface="Wingdings" panose="05000000000000000000" pitchFamily="2" charset="2"/>
              <a:buChar char="Ø"/>
            </a:pPr>
            <a:r>
              <a:rPr lang="en-US" altLang="zh-CN" sz="1400" dirty="0">
                <a:latin typeface="+mj-lt"/>
              </a:rPr>
              <a:t>Update the precision of packet </a:t>
            </a:r>
            <a:r>
              <a:rPr lang="en-US" altLang="zh-CN" sz="1400" dirty="0" smtClean="0">
                <a:latin typeface="+mj-lt"/>
              </a:rPr>
              <a:t>delay</a:t>
            </a:r>
          </a:p>
          <a:p>
            <a:pPr marL="628650" lvl="2" indent="-171450">
              <a:spcAft>
                <a:spcPts val="300"/>
              </a:spcAft>
              <a:buFont typeface="Wingdings" panose="05000000000000000000" pitchFamily="2" charset="2"/>
              <a:buChar char="Ø"/>
            </a:pPr>
            <a:r>
              <a:rPr lang="en-US" altLang="zh-CN" sz="1400" dirty="0">
                <a:latin typeface="+mj-lt"/>
              </a:rPr>
              <a:t>Update of KPI </a:t>
            </a:r>
            <a:r>
              <a:rPr lang="en-US" altLang="zh-CN" sz="1400" dirty="0" smtClean="0">
                <a:latin typeface="+mj-lt"/>
              </a:rPr>
              <a:t>template</a:t>
            </a:r>
          </a:p>
          <a:p>
            <a:pPr marL="628650" lvl="2" indent="-171450">
              <a:spcAft>
                <a:spcPts val="300"/>
              </a:spcAft>
              <a:buFont typeface="Wingdings" panose="05000000000000000000" pitchFamily="2" charset="2"/>
              <a:buChar char="Ø"/>
            </a:pPr>
            <a:r>
              <a:rPr lang="en-US" altLang="zh-CN" sz="1400" dirty="0">
                <a:latin typeface="+mj-lt"/>
              </a:rPr>
              <a:t>Correction of Downlink latency in </a:t>
            </a:r>
            <a:r>
              <a:rPr lang="en-US" altLang="zh-CN" sz="1400" dirty="0" err="1">
                <a:latin typeface="+mj-lt"/>
              </a:rPr>
              <a:t>gNB</a:t>
            </a:r>
            <a:r>
              <a:rPr lang="en-US" altLang="zh-CN" sz="1400" dirty="0">
                <a:latin typeface="+mj-lt"/>
              </a:rPr>
              <a:t>-DU </a:t>
            </a:r>
            <a:r>
              <a:rPr lang="en-US" altLang="zh-CN" sz="1400" dirty="0" smtClean="0">
                <a:latin typeface="+mj-lt"/>
              </a:rPr>
              <a:t>KPI</a:t>
            </a:r>
          </a:p>
          <a:p>
            <a:pPr marL="628650" lvl="2" indent="-171450">
              <a:spcAft>
                <a:spcPts val="300"/>
              </a:spcAft>
              <a:buFont typeface="Wingdings" panose="05000000000000000000" pitchFamily="2" charset="2"/>
              <a:buChar char="Ø"/>
            </a:pPr>
            <a:r>
              <a:rPr lang="en-US" altLang="zh-CN" sz="1400" dirty="0">
                <a:latin typeface="+mj-lt"/>
              </a:rPr>
              <a:t>update the definition of UE throughput related </a:t>
            </a:r>
            <a:r>
              <a:rPr lang="en-US" altLang="zh-CN" sz="1400" dirty="0" smtClean="0">
                <a:latin typeface="+mj-lt"/>
              </a:rPr>
              <a:t>measurements</a:t>
            </a:r>
          </a:p>
          <a:p>
            <a:pPr marL="628650" lvl="2" indent="-171450">
              <a:spcAft>
                <a:spcPts val="300"/>
              </a:spcAft>
              <a:buFont typeface="Wingdings" panose="05000000000000000000" pitchFamily="2" charset="2"/>
              <a:buChar char="Ø"/>
            </a:pPr>
            <a:r>
              <a:rPr lang="en-US" altLang="zh-CN" sz="1400" dirty="0">
                <a:latin typeface="+mj-lt"/>
              </a:rPr>
              <a:t>Modify Distribution PRB usage </a:t>
            </a:r>
            <a:r>
              <a:rPr lang="en-US" altLang="zh-CN" sz="1400" dirty="0" smtClean="0">
                <a:latin typeface="+mj-lt"/>
              </a:rPr>
              <a:t>measurements</a:t>
            </a:r>
          </a:p>
          <a:p>
            <a:pPr marL="628650" lvl="2" indent="-171450">
              <a:spcAft>
                <a:spcPts val="300"/>
              </a:spcAft>
              <a:buFont typeface="Wingdings" panose="05000000000000000000" pitchFamily="2" charset="2"/>
              <a:buChar char="Ø"/>
            </a:pPr>
            <a:r>
              <a:rPr lang="en-US" altLang="zh-CN" sz="1400" dirty="0">
                <a:latin typeface="+mj-lt"/>
              </a:rPr>
              <a:t>New </a:t>
            </a:r>
            <a:r>
              <a:rPr lang="en-US" altLang="zh-CN" sz="1400" dirty="0" err="1">
                <a:latin typeface="+mj-lt"/>
              </a:rPr>
              <a:t>measuremenst</a:t>
            </a:r>
            <a:r>
              <a:rPr lang="en-US" altLang="zh-CN" sz="1400" dirty="0">
                <a:latin typeface="+mj-lt"/>
              </a:rPr>
              <a:t> for average call </a:t>
            </a:r>
            <a:r>
              <a:rPr lang="en-US" altLang="zh-CN" sz="1400" dirty="0" smtClean="0">
                <a:latin typeface="+mj-lt"/>
              </a:rPr>
              <a:t>duration</a:t>
            </a:r>
          </a:p>
          <a:p>
            <a:pPr marL="628650" lvl="2" indent="-171450">
              <a:spcAft>
                <a:spcPts val="300"/>
              </a:spcAft>
              <a:buFont typeface="Wingdings" panose="05000000000000000000" pitchFamily="2" charset="2"/>
              <a:buChar char="Ø"/>
            </a:pPr>
            <a:r>
              <a:rPr lang="en-US" altLang="zh-CN" sz="1400" dirty="0">
                <a:latin typeface="+mj-lt"/>
              </a:rPr>
              <a:t>Update the measurements related to the delay of DL air-interface</a:t>
            </a:r>
            <a:endParaRPr lang="zh-CN" altLang="zh-CN" sz="1400" dirty="0">
              <a:latin typeface="+mj-lt"/>
            </a:endParaRPr>
          </a:p>
        </p:txBody>
      </p:sp>
      <p:sp>
        <p:nvSpPr>
          <p:cNvPr id="7" name="文本框 6"/>
          <p:cNvSpPr txBox="1"/>
          <p:nvPr/>
        </p:nvSpPr>
        <p:spPr>
          <a:xfrm>
            <a:off x="205572" y="720524"/>
            <a:ext cx="9776628" cy="292388"/>
          </a:xfrm>
          <a:prstGeom prst="rect">
            <a:avLst/>
          </a:prstGeom>
          <a:solidFill>
            <a:srgbClr val="92D050"/>
          </a:solidFill>
        </p:spPr>
        <p:txBody>
          <a:bodyPr wrap="square" rtlCol="0">
            <a:spAutoFit/>
          </a:bodyPr>
          <a:lstStyle/>
          <a:p>
            <a:pPr algn="ctr"/>
            <a:r>
              <a:rPr lang="en-US" altLang="zh-CN" b="1" dirty="0" smtClean="0"/>
              <a:t>Working Progress</a:t>
            </a:r>
            <a:endParaRPr lang="zh-CN" altLang="en-US" b="1" dirty="0"/>
          </a:p>
        </p:txBody>
      </p:sp>
      <p:sp>
        <p:nvSpPr>
          <p:cNvPr id="9" name="Title 1"/>
          <p:cNvSpPr txBox="1">
            <a:spLocks/>
          </p:cNvSpPr>
          <p:nvPr/>
        </p:nvSpPr>
        <p:spPr>
          <a:xfrm>
            <a:off x="205572" y="92224"/>
            <a:ext cx="10139206" cy="920688"/>
          </a:xfrm>
          <a:prstGeom prst="rect">
            <a:avLst/>
          </a:prstGeom>
        </p:spPr>
        <p:txBody>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r>
              <a:rPr lang="en-US" altLang="zh-CN" sz="2400" kern="0" dirty="0" smtClean="0"/>
              <a:t>5G_SLICE_ePA/QOED/TM_SBMA/OAM_RTT/5GDMS/FS_PROTIMP (2/3)</a:t>
            </a:r>
            <a:endParaRPr lang="sv-SE" sz="2400" kern="0" dirty="0"/>
          </a:p>
        </p:txBody>
      </p:sp>
    </p:spTree>
    <p:extLst>
      <p:ext uri="{BB962C8B-B14F-4D97-AF65-F5344CB8AC3E}">
        <p14:creationId xmlns:p14="http://schemas.microsoft.com/office/powerpoint/2010/main" val="7299678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309438" y="1500825"/>
            <a:ext cx="11513880" cy="4401205"/>
          </a:xfrm>
          <a:prstGeom prst="rect">
            <a:avLst/>
          </a:prstGeom>
          <a:noFill/>
          <a:ln>
            <a:noFill/>
          </a:ln>
        </p:spPr>
        <p:txBody>
          <a:bodyPr wrap="square">
            <a:spAutoFit/>
          </a:bodyPr>
          <a:lstStyle/>
          <a:p>
            <a:r>
              <a:rPr lang="en-US" altLang="zh-CN" sz="1400" b="1" dirty="0" smtClean="0">
                <a:latin typeface="+mj-lt"/>
              </a:rPr>
              <a:t>QOED: </a:t>
            </a:r>
            <a:r>
              <a:rPr lang="en-US" altLang="zh-CN" sz="1400" dirty="0" smtClean="0">
                <a:latin typeface="+mj-lt"/>
              </a:rPr>
              <a:t>The group discussed and agreed on the following topics:</a:t>
            </a:r>
          </a:p>
          <a:p>
            <a:pPr marL="893763" lvl="1" indent="-285750">
              <a:buFont typeface="Wingdings" panose="05000000000000000000" pitchFamily="2" charset="2"/>
              <a:buChar char="Ø"/>
            </a:pPr>
            <a:r>
              <a:rPr lang="en-US" altLang="zh-CN" sz="1400" dirty="0" smtClean="0">
                <a:latin typeface="+mj-lt"/>
              </a:rPr>
              <a:t>Reply LS to SA4 and RAN2 on </a:t>
            </a:r>
            <a:r>
              <a:rPr lang="en-US" altLang="zh-CN" sz="1400" dirty="0" err="1" smtClean="0">
                <a:latin typeface="+mj-lt"/>
              </a:rPr>
              <a:t>QoE</a:t>
            </a:r>
            <a:r>
              <a:rPr lang="en-US" altLang="zh-CN" sz="1400" dirty="0" smtClean="0">
                <a:latin typeface="+mj-lt"/>
              </a:rPr>
              <a:t> Measurement Collection</a:t>
            </a:r>
          </a:p>
          <a:p>
            <a:pPr marL="893763" lvl="1" indent="-285750">
              <a:buFont typeface="Wingdings" panose="05000000000000000000" pitchFamily="2" charset="2"/>
              <a:buChar char="Ø"/>
            </a:pPr>
            <a:r>
              <a:rPr lang="en-US" altLang="zh-CN" sz="1400" dirty="0" smtClean="0">
                <a:latin typeface="+mj-lt"/>
              </a:rPr>
              <a:t>Including QMC operations</a:t>
            </a:r>
            <a:endParaRPr lang="en-US" altLang="zh-CN" sz="1400" dirty="0" smtClean="0">
              <a:solidFill>
                <a:prstClr val="black"/>
              </a:solidFill>
              <a:latin typeface="+mj-lt"/>
            </a:endParaRPr>
          </a:p>
          <a:p>
            <a:pPr marL="893763" lvl="1" indent="-285750">
              <a:buFont typeface="Wingdings" panose="05000000000000000000" pitchFamily="2" charset="2"/>
              <a:buChar char="Ø"/>
            </a:pPr>
            <a:r>
              <a:rPr lang="en-US" altLang="zh-CN" sz="1400" dirty="0" smtClean="0">
                <a:solidFill>
                  <a:prstClr val="black"/>
                </a:solidFill>
                <a:latin typeface="+mj-lt"/>
              </a:rPr>
              <a:t>Add </a:t>
            </a:r>
            <a:r>
              <a:rPr lang="en-US" altLang="zh-CN" sz="1400" dirty="0" err="1" smtClean="0">
                <a:solidFill>
                  <a:prstClr val="black"/>
                </a:solidFill>
                <a:latin typeface="+mj-lt"/>
              </a:rPr>
              <a:t>QoE</a:t>
            </a:r>
            <a:r>
              <a:rPr lang="en-US" altLang="zh-CN" sz="1400" dirty="0" smtClean="0">
                <a:solidFill>
                  <a:prstClr val="black"/>
                </a:solidFill>
                <a:latin typeface="+mj-lt"/>
              </a:rPr>
              <a:t> record contents</a:t>
            </a:r>
          </a:p>
          <a:p>
            <a:endParaRPr lang="en-US" altLang="zh-CN" sz="1400" dirty="0" smtClean="0">
              <a:latin typeface="+mj-lt"/>
            </a:endParaRPr>
          </a:p>
          <a:p>
            <a:r>
              <a:rPr lang="en-GB" altLang="zh-CN" sz="1400" b="1" dirty="0" smtClean="0">
                <a:latin typeface="+mj-lt"/>
              </a:rPr>
              <a:t>TM_SBMA: </a:t>
            </a:r>
            <a:r>
              <a:rPr lang="en-US" altLang="zh-CN" sz="1400" dirty="0">
                <a:latin typeface="+mj-lt"/>
              </a:rPr>
              <a:t>The group discussed and agreed on the following topics</a:t>
            </a:r>
            <a:endParaRPr lang="en-GB" altLang="zh-CN" sz="1400" dirty="0">
              <a:latin typeface="+mj-lt"/>
            </a:endParaRPr>
          </a:p>
          <a:p>
            <a:pPr marL="893763" lvl="1" indent="-285750">
              <a:buFont typeface="Wingdings" panose="05000000000000000000" pitchFamily="2" charset="2"/>
              <a:buChar char="Ø"/>
            </a:pPr>
            <a:r>
              <a:rPr lang="en-US" altLang="zh-CN" sz="1400" dirty="0">
                <a:latin typeface="+mj-lt"/>
              </a:rPr>
              <a:t>Add trace control NRM fragment stage </a:t>
            </a:r>
            <a:r>
              <a:rPr lang="en-US" altLang="zh-CN" sz="1400" dirty="0" smtClean="0">
                <a:latin typeface="+mj-lt"/>
              </a:rPr>
              <a:t>2 and stage 3</a:t>
            </a:r>
          </a:p>
          <a:p>
            <a:endParaRPr lang="en-US" altLang="zh-CN" sz="1400" b="1" dirty="0" smtClean="0">
              <a:latin typeface="+mj-lt"/>
            </a:endParaRPr>
          </a:p>
          <a:p>
            <a:r>
              <a:rPr lang="zh-CN" altLang="zh-CN" sz="1400" b="1" dirty="0" smtClean="0">
                <a:latin typeface="+mj-lt"/>
              </a:rPr>
              <a:t>OAM</a:t>
            </a:r>
            <a:r>
              <a:rPr lang="zh-CN" altLang="zh-CN" sz="1400" b="1" dirty="0">
                <a:latin typeface="+mj-lt"/>
              </a:rPr>
              <a:t>_RTT</a:t>
            </a:r>
            <a:r>
              <a:rPr lang="en-US" altLang="zh-CN" sz="1400" b="1" dirty="0">
                <a:latin typeface="+mj-lt"/>
              </a:rPr>
              <a:t>: </a:t>
            </a:r>
            <a:r>
              <a:rPr lang="en-US" altLang="zh-CN" sz="1400" dirty="0">
                <a:latin typeface="+mj-lt"/>
              </a:rPr>
              <a:t>The group discussed and agreed on the following topics</a:t>
            </a:r>
          </a:p>
          <a:p>
            <a:pPr marL="893763" lvl="1" indent="-285750">
              <a:buFont typeface="Wingdings" panose="05000000000000000000" pitchFamily="2" charset="2"/>
              <a:buChar char="Ø"/>
            </a:pPr>
            <a:r>
              <a:rPr lang="en-US" altLang="zh-CN" sz="1400" dirty="0">
                <a:latin typeface="+mj-lt"/>
              </a:rPr>
              <a:t>Add streaming trace data reporting service stage 2 </a:t>
            </a:r>
            <a:r>
              <a:rPr lang="en-US" altLang="zh-CN" sz="1400" dirty="0" smtClean="0">
                <a:latin typeface="+mj-lt"/>
              </a:rPr>
              <a:t>and stage 3</a:t>
            </a:r>
          </a:p>
          <a:p>
            <a:pPr marL="893763" lvl="1" indent="-285750">
              <a:buFont typeface="Wingdings" panose="05000000000000000000" pitchFamily="2" charset="2"/>
              <a:buChar char="Ø"/>
            </a:pPr>
            <a:r>
              <a:rPr lang="en-US" altLang="zh-CN" sz="1400" dirty="0">
                <a:latin typeface="+mj-lt"/>
              </a:rPr>
              <a:t>Add streaming trace data reporting service stage 3 resources, data types and open API definition</a:t>
            </a:r>
            <a:endParaRPr lang="en-GB" altLang="zh-CN" sz="1400" dirty="0">
              <a:latin typeface="+mj-lt"/>
            </a:endParaRPr>
          </a:p>
          <a:p>
            <a:endParaRPr lang="en-GB" altLang="zh-CN" sz="1400" b="1" dirty="0" smtClean="0">
              <a:latin typeface="+mj-lt"/>
            </a:endParaRPr>
          </a:p>
          <a:p>
            <a:r>
              <a:rPr lang="en-GB" altLang="zh-CN" sz="1400" b="1" dirty="0" smtClean="0">
                <a:latin typeface="+mj-lt"/>
              </a:rPr>
              <a:t>5GDMS: </a:t>
            </a:r>
            <a:r>
              <a:rPr lang="en-US" altLang="zh-CN" sz="1400" dirty="0">
                <a:latin typeface="+mj-lt"/>
              </a:rPr>
              <a:t>The group discussed and </a:t>
            </a:r>
            <a:r>
              <a:rPr lang="en-US" altLang="zh-CN" sz="1400" dirty="0" smtClean="0">
                <a:latin typeface="+mj-lt"/>
              </a:rPr>
              <a:t>the </a:t>
            </a:r>
            <a:r>
              <a:rPr lang="en-US" altLang="zh-CN" sz="1400" dirty="0">
                <a:latin typeface="+mj-lt"/>
              </a:rPr>
              <a:t>following </a:t>
            </a:r>
            <a:r>
              <a:rPr lang="en-US" altLang="zh-CN" sz="1400" dirty="0" smtClean="0">
                <a:latin typeface="+mj-lt"/>
              </a:rPr>
              <a:t>topics needs more discussion.</a:t>
            </a:r>
            <a:endParaRPr lang="en-GB" altLang="zh-CN" sz="1400" dirty="0" smtClean="0">
              <a:latin typeface="+mj-lt"/>
            </a:endParaRPr>
          </a:p>
          <a:p>
            <a:endParaRPr lang="zh-CN" altLang="zh-CN" sz="1400" dirty="0">
              <a:latin typeface="+mj-lt"/>
            </a:endParaRPr>
          </a:p>
          <a:p>
            <a:pPr marL="893763" lvl="1" indent="-285750">
              <a:buFont typeface="Wingdings" panose="05000000000000000000" pitchFamily="2" charset="2"/>
              <a:buChar char="Ø"/>
            </a:pPr>
            <a:r>
              <a:rPr lang="en-US" altLang="zh-CN" sz="1400" dirty="0">
                <a:latin typeface="+mj-lt"/>
              </a:rPr>
              <a:t>Clarify the </a:t>
            </a:r>
            <a:r>
              <a:rPr lang="en-US" altLang="zh-CN" sz="1400" dirty="0" err="1">
                <a:latin typeface="+mj-lt"/>
              </a:rPr>
              <a:t>MnS</a:t>
            </a:r>
            <a:r>
              <a:rPr lang="en-US" altLang="zh-CN" sz="1400" dirty="0">
                <a:latin typeface="+mj-lt"/>
              </a:rPr>
              <a:t> producer profile</a:t>
            </a:r>
            <a:r>
              <a:rPr lang="en-US" altLang="zh-CN" sz="1400" dirty="0" smtClean="0">
                <a:latin typeface="+mj-lt"/>
              </a:rPr>
              <a:t>.</a:t>
            </a:r>
          </a:p>
          <a:p>
            <a:pPr marL="893763" lvl="1" indent="-285750">
              <a:buFont typeface="Wingdings" panose="05000000000000000000" pitchFamily="2" charset="2"/>
              <a:buChar char="Ø"/>
            </a:pPr>
            <a:r>
              <a:rPr lang="en-US" altLang="zh-CN" sz="1400" dirty="0">
                <a:latin typeface="+mj-lt"/>
              </a:rPr>
              <a:t>Clarify </a:t>
            </a:r>
            <a:r>
              <a:rPr lang="en-US" altLang="zh-CN" sz="1400" dirty="0" err="1">
                <a:latin typeface="+mj-lt"/>
              </a:rPr>
              <a:t>systemDN</a:t>
            </a:r>
            <a:r>
              <a:rPr lang="en-US" altLang="zh-CN" sz="1400" dirty="0">
                <a:latin typeface="+mj-lt"/>
              </a:rPr>
              <a:t> usage for </a:t>
            </a:r>
            <a:r>
              <a:rPr lang="en-US" altLang="zh-CN" sz="1400" dirty="0" err="1">
                <a:latin typeface="+mj-lt"/>
              </a:rPr>
              <a:t>MnS</a:t>
            </a:r>
            <a:r>
              <a:rPr lang="en-US" altLang="zh-CN" sz="1400" dirty="0">
                <a:latin typeface="+mj-lt"/>
              </a:rPr>
              <a:t> producer profile </a:t>
            </a:r>
            <a:r>
              <a:rPr lang="en-US" altLang="zh-CN" sz="1400" dirty="0" smtClean="0">
                <a:latin typeface="+mj-lt"/>
              </a:rPr>
              <a:t>notification</a:t>
            </a:r>
          </a:p>
          <a:p>
            <a:pPr lvl="1" indent="0"/>
            <a:endParaRPr lang="en-US" altLang="zh-CN" sz="1400" dirty="0" smtClean="0">
              <a:latin typeface="+mj-lt"/>
            </a:endParaRPr>
          </a:p>
          <a:p>
            <a:r>
              <a:rPr lang="en-US" altLang="zh-CN" sz="1400" b="1" dirty="0" smtClean="0">
                <a:latin typeface="+mj-lt"/>
              </a:rPr>
              <a:t>FS_PROTIMP</a:t>
            </a:r>
            <a:r>
              <a:rPr lang="zh-CN" altLang="en-US" sz="1400" b="1" dirty="0" smtClean="0">
                <a:latin typeface="+mj-lt"/>
              </a:rPr>
              <a:t>：</a:t>
            </a:r>
            <a:endParaRPr lang="en-US" altLang="zh-CN" sz="1400" b="1" dirty="0">
              <a:latin typeface="+mj-lt"/>
            </a:endParaRPr>
          </a:p>
          <a:p>
            <a:pPr lvl="1" indent="0"/>
            <a:r>
              <a:rPr lang="en-US" altLang="zh-CN" sz="1400" dirty="0">
                <a:latin typeface="+mj-lt"/>
              </a:rPr>
              <a:t>The group </a:t>
            </a:r>
            <a:r>
              <a:rPr lang="en-US" altLang="zh-CN" sz="1400" dirty="0" smtClean="0">
                <a:latin typeface="+mj-lt"/>
              </a:rPr>
              <a:t>decided </a:t>
            </a:r>
            <a:r>
              <a:rPr lang="en-US" altLang="zh-CN" sz="1400" dirty="0">
                <a:latin typeface="+mj-lt"/>
              </a:rPr>
              <a:t>to not continue the </a:t>
            </a:r>
            <a:r>
              <a:rPr lang="en-US" altLang="zh-CN" sz="1400" dirty="0" smtClean="0">
                <a:latin typeface="+mj-lt"/>
              </a:rPr>
              <a:t>Study </a:t>
            </a:r>
            <a:r>
              <a:rPr lang="en-US" altLang="zh-CN" sz="1400" dirty="0">
                <a:latin typeface="+mj-lt"/>
              </a:rPr>
              <a:t>on protocol enhancement for real time </a:t>
            </a:r>
            <a:r>
              <a:rPr lang="en-US" altLang="zh-CN" sz="1400" dirty="0" smtClean="0">
                <a:latin typeface="+mj-lt"/>
              </a:rPr>
              <a:t>communication in Rel-16. </a:t>
            </a:r>
            <a:endParaRPr lang="en-US" altLang="zh-CN" sz="1400" dirty="0">
              <a:latin typeface="+mj-lt"/>
            </a:endParaRPr>
          </a:p>
          <a:p>
            <a:pPr lvl="1" indent="0"/>
            <a:endParaRPr lang="zh-CN" altLang="zh-CN" sz="1400" dirty="0">
              <a:latin typeface="+mj-lt"/>
            </a:endParaRPr>
          </a:p>
        </p:txBody>
      </p:sp>
      <p:sp>
        <p:nvSpPr>
          <p:cNvPr id="7" name="文本框 6"/>
          <p:cNvSpPr txBox="1"/>
          <p:nvPr/>
        </p:nvSpPr>
        <p:spPr>
          <a:xfrm>
            <a:off x="272652" y="1027041"/>
            <a:ext cx="9776628" cy="292388"/>
          </a:xfrm>
          <a:prstGeom prst="rect">
            <a:avLst/>
          </a:prstGeom>
          <a:solidFill>
            <a:srgbClr val="92D050"/>
          </a:solidFill>
        </p:spPr>
        <p:txBody>
          <a:bodyPr wrap="square" rtlCol="0">
            <a:spAutoFit/>
          </a:bodyPr>
          <a:lstStyle/>
          <a:p>
            <a:pPr algn="ctr"/>
            <a:r>
              <a:rPr lang="en-US" altLang="zh-CN" b="1" dirty="0" smtClean="0"/>
              <a:t>Working Progress</a:t>
            </a:r>
            <a:endParaRPr lang="zh-CN" altLang="en-US" b="1" dirty="0"/>
          </a:p>
        </p:txBody>
      </p:sp>
      <p:sp>
        <p:nvSpPr>
          <p:cNvPr id="9" name="Title 1"/>
          <p:cNvSpPr txBox="1">
            <a:spLocks/>
          </p:cNvSpPr>
          <p:nvPr/>
        </p:nvSpPr>
        <p:spPr>
          <a:xfrm>
            <a:off x="205572" y="92224"/>
            <a:ext cx="10139206" cy="920688"/>
          </a:xfrm>
          <a:prstGeom prst="rect">
            <a:avLst/>
          </a:prstGeom>
        </p:spPr>
        <p:txBody>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r>
              <a:rPr lang="en-US" altLang="zh-CN" sz="2400" kern="0" dirty="0" smtClean="0"/>
              <a:t>5G_SLICE_ePA/QOED/TM_SBMA/OAM_RTT/5GDMS/FS_PROTIMP (3/3)</a:t>
            </a:r>
            <a:endParaRPr lang="sv-SE" sz="2400" kern="0" dirty="0"/>
          </a:p>
        </p:txBody>
      </p:sp>
    </p:spTree>
    <p:extLst>
      <p:ext uri="{BB962C8B-B14F-4D97-AF65-F5344CB8AC3E}">
        <p14:creationId xmlns:p14="http://schemas.microsoft.com/office/powerpoint/2010/main" val="9623066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 y="116142"/>
            <a:ext cx="9112251" cy="1143000"/>
          </a:xfrm>
        </p:spPr>
        <p:txBody>
          <a:bodyPr/>
          <a:lstStyle/>
          <a:p>
            <a:r>
              <a:rPr lang="sv-SE" dirty="0" smtClean="0"/>
              <a:t>TRs / TSs to be sent </a:t>
            </a:r>
            <a:r>
              <a:rPr lang="sv-SE" smtClean="0"/>
              <a:t>to SA#88</a:t>
            </a:r>
            <a:br>
              <a:rPr lang="sv-SE" smtClean="0"/>
            </a:br>
            <a:r>
              <a:rPr lang="sv-SE" altLang="zh-CN"/>
              <a:t>(to be confirmed)</a:t>
            </a:r>
            <a:endParaRPr lang="sv-SE" dirty="0"/>
          </a:p>
        </p:txBody>
      </p:sp>
      <p:graphicFrame>
        <p:nvGraphicFramePr>
          <p:cNvPr id="5" name="Table Placeholder 4"/>
          <p:cNvGraphicFramePr>
            <a:graphicFrameLocks noGrp="1"/>
          </p:cNvGraphicFramePr>
          <p:nvPr>
            <p:ph type="tbl" idx="1"/>
            <p:extLst>
              <p:ext uri="{D42A27DB-BD31-4B8C-83A1-F6EECF244321}">
                <p14:modId xmlns:p14="http://schemas.microsoft.com/office/powerpoint/2010/main" val="424981805"/>
              </p:ext>
            </p:extLst>
          </p:nvPr>
        </p:nvGraphicFramePr>
        <p:xfrm>
          <a:off x="263778" y="1506687"/>
          <a:ext cx="11776295" cy="2090871"/>
        </p:xfrm>
        <a:graphic>
          <a:graphicData uri="http://schemas.openxmlformats.org/drawingml/2006/table">
            <a:tbl>
              <a:tblPr firstRow="1" bandRow="1">
                <a:tableStyleId>{5C22544A-7EE6-4342-B048-85BDC9FD1C3A}</a:tableStyleId>
              </a:tblPr>
              <a:tblGrid>
                <a:gridCol w="1182414">
                  <a:extLst>
                    <a:ext uri="{9D8B030D-6E8A-4147-A177-3AD203B41FA5}">
                      <a16:colId xmlns:a16="http://schemas.microsoft.com/office/drawing/2014/main" xmlns="" val="570476699"/>
                    </a:ext>
                  </a:extLst>
                </a:gridCol>
                <a:gridCol w="6101020">
                  <a:extLst>
                    <a:ext uri="{9D8B030D-6E8A-4147-A177-3AD203B41FA5}">
                      <a16:colId xmlns:a16="http://schemas.microsoft.com/office/drawing/2014/main" xmlns="" val="2618836924"/>
                    </a:ext>
                  </a:extLst>
                </a:gridCol>
                <a:gridCol w="1560475"/>
                <a:gridCol w="2932386">
                  <a:extLst>
                    <a:ext uri="{9D8B030D-6E8A-4147-A177-3AD203B41FA5}">
                      <a16:colId xmlns:a16="http://schemas.microsoft.com/office/drawing/2014/main" xmlns="" val="3016348962"/>
                    </a:ext>
                  </a:extLst>
                </a:gridCol>
              </a:tblGrid>
              <a:tr h="710928">
                <a:tc>
                  <a:txBody>
                    <a:bodyPr/>
                    <a:lstStyle/>
                    <a:p>
                      <a:pPr algn="ctr">
                        <a:spcAft>
                          <a:spcPts val="0"/>
                        </a:spcAft>
                      </a:pPr>
                      <a:r>
                        <a:rPr lang="sv-SE" sz="1600" b="1" kern="1200" dirty="0">
                          <a:solidFill>
                            <a:schemeClr val="tx1"/>
                          </a:solidFill>
                          <a:effectLst/>
                          <a:latin typeface="+mn-lt"/>
                          <a:ea typeface="+mn-ea"/>
                          <a:cs typeface="+mn-cs"/>
                        </a:rPr>
                        <a:t>Tdoc</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err="1">
                          <a:solidFill>
                            <a:schemeClr val="tx1"/>
                          </a:solidFill>
                          <a:effectLst/>
                          <a:latin typeface="+mn-lt"/>
                          <a:ea typeface="+mn-ea"/>
                          <a:cs typeface="+mn-cs"/>
                        </a:rPr>
                        <a:t>Title</a:t>
                      </a:r>
                      <a:endParaRPr lang="sv-SE" sz="1600" b="1" kern="1200" dirty="0">
                        <a:solidFill>
                          <a:schemeClr val="tx1"/>
                        </a:solidFill>
                        <a:effectLst/>
                        <a:latin typeface="+mn-lt"/>
                        <a:ea typeface="+mn-ea"/>
                        <a:cs typeface="+mn-cs"/>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smtClean="0">
                          <a:solidFill>
                            <a:schemeClr val="tx1"/>
                          </a:solidFill>
                          <a:effectLst/>
                          <a:latin typeface="+mn-lt"/>
                          <a:ea typeface="+mn-ea"/>
                          <a:cs typeface="+mn-cs"/>
                        </a:rPr>
                        <a:t>Source</a:t>
                      </a:r>
                      <a:endParaRPr lang="sv-SE" sz="1600" b="1" kern="1200" dirty="0">
                        <a:solidFill>
                          <a:schemeClr val="tx1"/>
                        </a:solidFill>
                        <a:effectLst/>
                        <a:latin typeface="+mn-lt"/>
                        <a:ea typeface="+mn-ea"/>
                        <a:cs typeface="+mn-cs"/>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smtClean="0">
                          <a:solidFill>
                            <a:schemeClr val="tx1"/>
                          </a:solidFill>
                          <a:effectLst/>
                          <a:latin typeface="+mn-lt"/>
                          <a:ea typeface="+mn-ea"/>
                          <a:cs typeface="+mn-cs"/>
                        </a:rPr>
                        <a:t>Sent for</a:t>
                      </a:r>
                      <a:endParaRPr lang="sv-SE" sz="1600" b="1" kern="1200" dirty="0">
                        <a:solidFill>
                          <a:schemeClr val="tx1"/>
                        </a:solidFill>
                        <a:effectLst/>
                        <a:latin typeface="+mn-lt"/>
                        <a:ea typeface="+mn-ea"/>
                        <a:cs typeface="+mn-cs"/>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xmlns="" val="4283687663"/>
                  </a:ext>
                </a:extLst>
              </a:tr>
              <a:tr h="405512">
                <a:tc>
                  <a:txBody>
                    <a:bodyPr/>
                    <a:lstStyle/>
                    <a:p>
                      <a:pPr marL="95250" marR="0" indent="0" algn="l" defTabSz="1219170" rtl="0" eaLnBrk="1" latinLnBrk="0" hangingPunct="1">
                        <a:spcAft>
                          <a:spcPts val="0"/>
                        </a:spcAft>
                      </a:pPr>
                      <a:endParaRPr lang="sv-SE" sz="1400" b="0" i="0" u="none" strike="noStrike" kern="1200" baseline="0" dirty="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marR="0" indent="0" algn="l" defTabSz="1219170" rtl="0" eaLnBrk="1" latinLnBrk="0" hangingPunct="1"/>
                      <a:endParaRPr lang="en-US" sz="1400" b="0" i="0" u="none" strike="noStrike" kern="1200" baseline="0" dirty="0" smtClean="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marR="0" lvl="0" indent="0" algn="l" defTabSz="1219170" rtl="0" eaLnBrk="1" fontAlgn="auto" latinLnBrk="0" hangingPunct="1">
                        <a:lnSpc>
                          <a:spcPct val="100000"/>
                        </a:lnSpc>
                        <a:spcBef>
                          <a:spcPts val="0"/>
                        </a:spcBef>
                        <a:spcAft>
                          <a:spcPts val="0"/>
                        </a:spcAft>
                        <a:buClrTx/>
                        <a:buSzTx/>
                        <a:buFontTx/>
                        <a:buNone/>
                        <a:tabLst/>
                        <a:defRPr/>
                      </a:pPr>
                      <a:endParaRPr lang="sv-SE" sz="14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indent="0">
                        <a:spcAft>
                          <a:spcPts val="0"/>
                        </a:spcAft>
                      </a:pPr>
                      <a:endParaRPr lang="sv-SE"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21560">
                <a:tc>
                  <a:txBody>
                    <a:bodyPr/>
                    <a:lstStyle/>
                    <a:p>
                      <a:pPr marL="95250" marR="0" indent="0" algn="l" defTabSz="1219170" rtl="0" eaLnBrk="1" latinLnBrk="0" hangingPunct="1">
                        <a:spcAft>
                          <a:spcPts val="0"/>
                        </a:spcAft>
                      </a:pPr>
                      <a:endParaRPr lang="sv-SE" sz="1400" b="0" i="0" u="none" strike="noStrike" kern="1200" baseline="0" dirty="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marR="0" indent="0" algn="l" defTabSz="1219170" rtl="0" eaLnBrk="1" latinLnBrk="0" hangingPunct="1"/>
                      <a:endParaRPr lang="en-US" sz="1400" b="0" i="0" u="none" strike="noStrike" kern="1200" baseline="0" dirty="0" smtClean="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marR="0" lvl="0" indent="0" algn="l" defTabSz="1219170" rtl="0" eaLnBrk="1" fontAlgn="auto" latinLnBrk="0" hangingPunct="1">
                        <a:lnSpc>
                          <a:spcPct val="100000"/>
                        </a:lnSpc>
                        <a:spcBef>
                          <a:spcPts val="0"/>
                        </a:spcBef>
                        <a:spcAft>
                          <a:spcPts val="0"/>
                        </a:spcAft>
                        <a:buClrTx/>
                        <a:buSzTx/>
                        <a:buFontTx/>
                        <a:buNone/>
                        <a:tabLst/>
                        <a:defRPr/>
                      </a:pPr>
                      <a:endParaRPr lang="sv-SE" sz="14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marR="0" lvl="0" indent="0" algn="l" defTabSz="1219170" rtl="0" eaLnBrk="1" fontAlgn="auto" latinLnBrk="0" hangingPunct="1">
                        <a:lnSpc>
                          <a:spcPct val="100000"/>
                        </a:lnSpc>
                        <a:spcBef>
                          <a:spcPts val="0"/>
                        </a:spcBef>
                        <a:spcAft>
                          <a:spcPts val="0"/>
                        </a:spcAft>
                        <a:buClrTx/>
                        <a:buSzTx/>
                        <a:buFontTx/>
                        <a:buNone/>
                        <a:tabLst/>
                        <a:defRPr/>
                      </a:pPr>
                      <a:endParaRPr lang="sv-SE"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2871">
                <a:tc>
                  <a:txBody>
                    <a:bodyPr/>
                    <a:lstStyle/>
                    <a:p>
                      <a:pPr marL="95250" marR="0" indent="0" algn="l" defTabSz="1219170" rtl="0" eaLnBrk="1" latinLnBrk="0" hangingPunct="1">
                        <a:spcAft>
                          <a:spcPts val="0"/>
                        </a:spcAft>
                      </a:pPr>
                      <a:endParaRPr lang="sv-SE" sz="1400" b="0" i="0" u="none" strike="noStrike" kern="1200" baseline="0" dirty="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marR="0" indent="0" algn="l" defTabSz="1219170" rtl="0" eaLnBrk="1" latinLnBrk="0" hangingPunct="1"/>
                      <a:endParaRPr lang="en-US" sz="1400" b="0" i="0" u="none" strike="noStrike" kern="1200" baseline="0" dirty="0" smtClean="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indent="0" algn="l" defTabSz="1219170" rtl="0" eaLnBrk="1" latinLnBrk="0" hangingPunct="1">
                        <a:spcAft>
                          <a:spcPts val="0"/>
                        </a:spcAft>
                      </a:pPr>
                      <a:endParaRPr lang="sv-SE" sz="14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indent="0">
                        <a:spcAft>
                          <a:spcPts val="0"/>
                        </a:spcAft>
                      </a:pPr>
                      <a:endParaRPr lang="sv-SE"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633716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 y="116142"/>
            <a:ext cx="9112251" cy="1143000"/>
          </a:xfrm>
        </p:spPr>
        <p:txBody>
          <a:bodyPr/>
          <a:lstStyle/>
          <a:p>
            <a:r>
              <a:rPr lang="sv-SE" dirty="0" smtClean="0"/>
              <a:t>Exception to be sent to SA#88</a:t>
            </a:r>
            <a:br>
              <a:rPr lang="sv-SE" dirty="0" smtClean="0"/>
            </a:br>
            <a:r>
              <a:rPr lang="sv-SE" altLang="zh-CN" dirty="0"/>
              <a:t>(to be confirmed)</a:t>
            </a:r>
            <a:endParaRPr lang="sv-SE" dirty="0"/>
          </a:p>
        </p:txBody>
      </p:sp>
      <p:graphicFrame>
        <p:nvGraphicFramePr>
          <p:cNvPr id="5" name="Table Placeholder 4"/>
          <p:cNvGraphicFramePr>
            <a:graphicFrameLocks noGrp="1"/>
          </p:cNvGraphicFramePr>
          <p:nvPr>
            <p:ph type="tbl" idx="1"/>
            <p:extLst>
              <p:ext uri="{D42A27DB-BD31-4B8C-83A1-F6EECF244321}">
                <p14:modId xmlns:p14="http://schemas.microsoft.com/office/powerpoint/2010/main" val="2729858823"/>
              </p:ext>
            </p:extLst>
          </p:nvPr>
        </p:nvGraphicFramePr>
        <p:xfrm>
          <a:off x="1051178" y="1557487"/>
          <a:ext cx="8843909" cy="3474203"/>
        </p:xfrm>
        <a:graphic>
          <a:graphicData uri="http://schemas.openxmlformats.org/drawingml/2006/table">
            <a:tbl>
              <a:tblPr firstRow="1" bandRow="1">
                <a:tableStyleId>{5C22544A-7EE6-4342-B048-85BDC9FD1C3A}</a:tableStyleId>
              </a:tblPr>
              <a:tblGrid>
                <a:gridCol w="2311256">
                  <a:extLst>
                    <a:ext uri="{9D8B030D-6E8A-4147-A177-3AD203B41FA5}">
                      <a16:colId xmlns:a16="http://schemas.microsoft.com/office/drawing/2014/main" xmlns="" val="570476699"/>
                    </a:ext>
                  </a:extLst>
                </a:gridCol>
                <a:gridCol w="4972178">
                  <a:extLst>
                    <a:ext uri="{9D8B030D-6E8A-4147-A177-3AD203B41FA5}">
                      <a16:colId xmlns:a16="http://schemas.microsoft.com/office/drawing/2014/main" xmlns="" val="2618836924"/>
                    </a:ext>
                  </a:extLst>
                </a:gridCol>
                <a:gridCol w="1560475"/>
              </a:tblGrid>
              <a:tr h="710928">
                <a:tc>
                  <a:txBody>
                    <a:bodyPr/>
                    <a:lstStyle/>
                    <a:p>
                      <a:pPr algn="ctr">
                        <a:spcAft>
                          <a:spcPts val="0"/>
                        </a:spcAft>
                      </a:pPr>
                      <a:r>
                        <a:rPr lang="sv-SE" sz="1600" b="1" kern="1200" dirty="0">
                          <a:solidFill>
                            <a:schemeClr val="tx1"/>
                          </a:solidFill>
                          <a:effectLst/>
                          <a:latin typeface="+mn-lt"/>
                          <a:ea typeface="+mn-ea"/>
                          <a:cs typeface="+mn-cs"/>
                        </a:rPr>
                        <a:t>Tdoc</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err="1">
                          <a:solidFill>
                            <a:schemeClr val="tx1"/>
                          </a:solidFill>
                          <a:effectLst/>
                          <a:latin typeface="+mn-lt"/>
                          <a:ea typeface="+mn-ea"/>
                          <a:cs typeface="+mn-cs"/>
                        </a:rPr>
                        <a:t>Title</a:t>
                      </a:r>
                      <a:endParaRPr lang="sv-SE" sz="1600" b="1" kern="1200" dirty="0">
                        <a:solidFill>
                          <a:schemeClr val="tx1"/>
                        </a:solidFill>
                        <a:effectLst/>
                        <a:latin typeface="+mn-lt"/>
                        <a:ea typeface="+mn-ea"/>
                        <a:cs typeface="+mn-cs"/>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smtClean="0">
                          <a:solidFill>
                            <a:schemeClr val="tx1"/>
                          </a:solidFill>
                          <a:effectLst/>
                          <a:latin typeface="+mn-lt"/>
                          <a:ea typeface="+mn-ea"/>
                          <a:cs typeface="+mn-cs"/>
                        </a:rPr>
                        <a:t>Source</a:t>
                      </a:r>
                      <a:endParaRPr lang="sv-SE" sz="1600" b="1" kern="1200" dirty="0">
                        <a:solidFill>
                          <a:schemeClr val="tx1"/>
                        </a:solidFill>
                        <a:effectLst/>
                        <a:latin typeface="+mn-lt"/>
                        <a:ea typeface="+mn-ea"/>
                        <a:cs typeface="+mn-cs"/>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xmlns="" val="4283687663"/>
                  </a:ext>
                </a:extLst>
              </a:tr>
              <a:tr h="294357">
                <a:tc>
                  <a:txBody>
                    <a:bodyPr/>
                    <a:lstStyle/>
                    <a:p>
                      <a:pPr marL="95250" marR="0" indent="0" algn="l" defTabSz="1219170" rtl="0" eaLnBrk="1" latinLnBrk="0" hangingPunct="1">
                        <a:spcAft>
                          <a:spcPts val="0"/>
                        </a:spcAft>
                      </a:pPr>
                      <a:endParaRPr lang="sv-SE" sz="1400" b="0" i="0" u="none" strike="noStrike" kern="1200" baseline="0" dirty="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marR="0" indent="0" algn="l" defTabSz="1219170" rtl="0" eaLnBrk="1" latinLnBrk="0" hangingPunct="1"/>
                      <a:endParaRPr lang="en-US" sz="1400" b="0" i="0" u="none" strike="noStrike" kern="1200" baseline="0" dirty="0" smtClean="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indent="0" algn="l" defTabSz="1219170" rtl="0" eaLnBrk="1" latinLnBrk="0" hangingPunct="1">
                        <a:spcAft>
                          <a:spcPts val="0"/>
                        </a:spcAft>
                      </a:pPr>
                      <a:endParaRPr lang="sv-SE" sz="14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3790">
                <a:tc>
                  <a:txBody>
                    <a:bodyPr/>
                    <a:lstStyle/>
                    <a:p>
                      <a:pPr marL="95250" marR="0" lvl="0" indent="0" algn="l" defTabSz="1219170" rtl="0" eaLnBrk="1" fontAlgn="auto" latinLnBrk="0" hangingPunct="1">
                        <a:lnSpc>
                          <a:spcPct val="100000"/>
                        </a:lnSpc>
                        <a:spcBef>
                          <a:spcPts val="0"/>
                        </a:spcBef>
                        <a:spcAft>
                          <a:spcPts val="0"/>
                        </a:spcAft>
                        <a:buClrTx/>
                        <a:buSzTx/>
                        <a:buFontTx/>
                        <a:buNone/>
                        <a:tabLst/>
                        <a:defRPr/>
                      </a:pPr>
                      <a:endParaRPr lang="sv-SE" sz="1400" b="0" i="0" u="none" strike="noStrike" kern="1200" baseline="0" dirty="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marR="0" indent="0" algn="l" defTabSz="1219170" rtl="0" eaLnBrk="1" latinLnBrk="0" hangingPunct="1"/>
                      <a:endParaRPr lang="en-US" sz="1400" b="0" i="0" u="none" strike="noStrike" kern="1200" baseline="0" dirty="0" smtClean="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indent="0" algn="l" defTabSz="1219170" rtl="0" eaLnBrk="1" latinLnBrk="0" hangingPunct="1">
                        <a:spcAft>
                          <a:spcPts val="0"/>
                        </a:spcAft>
                      </a:pPr>
                      <a:endParaRPr lang="sv-SE" sz="14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5310">
                <a:tc>
                  <a:txBody>
                    <a:bodyPr/>
                    <a:lstStyle/>
                    <a:p>
                      <a:pPr marL="95250" marR="0" lvl="0" indent="0" algn="l" defTabSz="1219170" rtl="0" eaLnBrk="1" fontAlgn="auto" latinLnBrk="0" hangingPunct="1">
                        <a:lnSpc>
                          <a:spcPct val="100000"/>
                        </a:lnSpc>
                        <a:spcBef>
                          <a:spcPts val="0"/>
                        </a:spcBef>
                        <a:spcAft>
                          <a:spcPts val="0"/>
                        </a:spcAft>
                        <a:buClrTx/>
                        <a:buSzTx/>
                        <a:buFontTx/>
                        <a:buNone/>
                        <a:tabLst/>
                        <a:defRPr/>
                      </a:pPr>
                      <a:endParaRPr lang="sv-SE" sz="1400" b="0" i="0" u="none" strike="noStrike" kern="1200" baseline="0" dirty="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marR="0" indent="0" algn="l" defTabSz="1219170" rtl="0" eaLnBrk="1" latinLnBrk="0" hangingPunct="1"/>
                      <a:endParaRPr lang="en-US" sz="1400" b="0" i="0" u="none" strike="noStrike" kern="1200" baseline="0" dirty="0" smtClean="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indent="0" algn="l" defTabSz="1219170" rtl="0" eaLnBrk="1" latinLnBrk="0" hangingPunct="1">
                        <a:spcAft>
                          <a:spcPts val="0"/>
                        </a:spcAft>
                      </a:pPr>
                      <a:endParaRPr lang="sv-SE" sz="14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3269">
                <a:tc>
                  <a:txBody>
                    <a:bodyPr/>
                    <a:lstStyle/>
                    <a:p>
                      <a:pPr marL="95250" marR="0" indent="0" algn="l" defTabSz="1219170" rtl="0" eaLnBrk="1" latinLnBrk="0" hangingPunct="1">
                        <a:spcAft>
                          <a:spcPts val="0"/>
                        </a:spcAft>
                      </a:pPr>
                      <a:endParaRPr lang="sv-SE" sz="1400" b="0" i="0" u="none" strike="noStrike" kern="1200" baseline="0" dirty="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marR="0" indent="0" algn="l" defTabSz="1219170" rtl="0" eaLnBrk="1" latinLnBrk="0" hangingPunct="1"/>
                      <a:endParaRPr lang="en-US" sz="1400" b="0" i="0" u="none" strike="noStrike" kern="1200" baseline="0" dirty="0" smtClean="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indent="0" algn="l" defTabSz="1219170" rtl="0" eaLnBrk="1" latinLnBrk="0" hangingPunct="1">
                        <a:spcAft>
                          <a:spcPts val="0"/>
                        </a:spcAft>
                      </a:pPr>
                      <a:endParaRPr lang="sv-SE" sz="14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2759">
                <a:tc>
                  <a:txBody>
                    <a:bodyPr/>
                    <a:lstStyle/>
                    <a:p>
                      <a:pPr marL="95250" marR="0" indent="0" algn="l" defTabSz="1219170" rtl="0" eaLnBrk="1" latinLnBrk="0" hangingPunct="1">
                        <a:spcAft>
                          <a:spcPts val="0"/>
                        </a:spcAft>
                      </a:pPr>
                      <a:endParaRPr lang="sv-SE" sz="1400" b="0" i="0" u="none" strike="noStrike" kern="1200" baseline="0" dirty="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marR="0" indent="0" algn="l" defTabSz="1219170" rtl="0" eaLnBrk="1" latinLnBrk="0" hangingPunct="1"/>
                      <a:endParaRPr lang="en-US" sz="1400" b="0" i="0" u="none" strike="noStrike" kern="1200" baseline="0" dirty="0" smtClean="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indent="0" algn="l" defTabSz="1219170" rtl="0" eaLnBrk="1" latinLnBrk="0" hangingPunct="1">
                        <a:spcAft>
                          <a:spcPts val="0"/>
                        </a:spcAft>
                      </a:pPr>
                      <a:endParaRPr lang="sv-SE" sz="14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2758">
                <a:tc>
                  <a:txBody>
                    <a:bodyPr/>
                    <a:lstStyle/>
                    <a:p>
                      <a:pPr marL="95250" marR="0" indent="0" algn="l" defTabSz="1219170" rtl="0" eaLnBrk="1" latinLnBrk="0" hangingPunct="1">
                        <a:spcAft>
                          <a:spcPts val="0"/>
                        </a:spcAft>
                      </a:pPr>
                      <a:endParaRPr lang="sv-SE" sz="1400" b="0" i="0" u="none" strike="noStrike" kern="1200" baseline="0" dirty="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marR="0" indent="0" algn="l" defTabSz="1219170" rtl="0" eaLnBrk="1" latinLnBrk="0" hangingPunct="1"/>
                      <a:endParaRPr lang="en-US" sz="1400" b="0" i="0" u="none" strike="noStrike" kern="1200" baseline="0" dirty="0" smtClean="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indent="0" algn="l" defTabSz="1219170" rtl="0" eaLnBrk="1" latinLnBrk="0" hangingPunct="1">
                        <a:spcAft>
                          <a:spcPts val="0"/>
                        </a:spcAft>
                      </a:pPr>
                      <a:endParaRPr lang="sv-SE" sz="14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2758">
                <a:tc>
                  <a:txBody>
                    <a:bodyPr/>
                    <a:lstStyle/>
                    <a:p>
                      <a:pPr marL="95250" marR="0" lvl="0" indent="0" algn="l" defTabSz="1219170" rtl="0" eaLnBrk="1" fontAlgn="auto" latinLnBrk="0" hangingPunct="1">
                        <a:lnSpc>
                          <a:spcPct val="100000"/>
                        </a:lnSpc>
                        <a:spcBef>
                          <a:spcPts val="0"/>
                        </a:spcBef>
                        <a:spcAft>
                          <a:spcPts val="0"/>
                        </a:spcAft>
                        <a:buClrTx/>
                        <a:buSzTx/>
                        <a:buFontTx/>
                        <a:buNone/>
                        <a:tabLst/>
                        <a:defRPr/>
                      </a:pPr>
                      <a:endParaRPr lang="sv-SE" sz="1400" b="0" i="0" u="none" strike="noStrike" kern="1200" baseline="0" dirty="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marR="0" indent="0" algn="l" defTabSz="1219170" rtl="0" eaLnBrk="1" latinLnBrk="0" hangingPunct="1"/>
                      <a:endParaRPr lang="en-US" sz="1400" b="0" i="0" u="none" strike="noStrike" kern="1200" baseline="0" dirty="0" smtClean="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indent="0" algn="l" defTabSz="1219170" rtl="0" eaLnBrk="1" latinLnBrk="0" hangingPunct="1">
                        <a:spcAft>
                          <a:spcPts val="0"/>
                        </a:spcAft>
                      </a:pPr>
                      <a:endParaRPr lang="sv-SE" sz="14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2758">
                <a:tc>
                  <a:txBody>
                    <a:bodyPr/>
                    <a:lstStyle/>
                    <a:p>
                      <a:pPr marL="95250" marR="0" lvl="0" indent="0" algn="l" defTabSz="1219170" rtl="0" eaLnBrk="1" fontAlgn="auto" latinLnBrk="0" hangingPunct="1">
                        <a:lnSpc>
                          <a:spcPct val="100000"/>
                        </a:lnSpc>
                        <a:spcBef>
                          <a:spcPts val="0"/>
                        </a:spcBef>
                        <a:spcAft>
                          <a:spcPts val="0"/>
                        </a:spcAft>
                        <a:buClrTx/>
                        <a:buSzTx/>
                        <a:buFontTx/>
                        <a:buNone/>
                        <a:tabLst/>
                        <a:defRPr/>
                      </a:pPr>
                      <a:endParaRPr lang="sv-SE" sz="1400" b="0" i="0" u="none" strike="noStrike" kern="1200" baseline="0" dirty="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marR="0" indent="0" algn="l" defTabSz="1219170" rtl="0" eaLnBrk="1" latinLnBrk="0" hangingPunct="1"/>
                      <a:endParaRPr lang="en-US" sz="1400" b="0" i="0" u="none" strike="noStrike" kern="1200" baseline="0" dirty="0" smtClean="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indent="0" algn="l" defTabSz="1219170" rtl="0" eaLnBrk="1" latinLnBrk="0" hangingPunct="1">
                        <a:spcAft>
                          <a:spcPts val="0"/>
                        </a:spcAft>
                      </a:pPr>
                      <a:endParaRPr lang="sv-SE" sz="14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2758">
                <a:tc>
                  <a:txBody>
                    <a:bodyPr/>
                    <a:lstStyle/>
                    <a:p>
                      <a:pPr marL="95250" marR="0" lvl="0" indent="0" algn="l" defTabSz="1219170" rtl="0" eaLnBrk="1" fontAlgn="auto" latinLnBrk="0" hangingPunct="1">
                        <a:lnSpc>
                          <a:spcPct val="100000"/>
                        </a:lnSpc>
                        <a:spcBef>
                          <a:spcPts val="0"/>
                        </a:spcBef>
                        <a:spcAft>
                          <a:spcPts val="0"/>
                        </a:spcAft>
                        <a:buClrTx/>
                        <a:buSzTx/>
                        <a:buFontTx/>
                        <a:buNone/>
                        <a:tabLst/>
                        <a:defRPr/>
                      </a:pPr>
                      <a:endParaRPr lang="sv-SE" sz="1400" b="0" i="0" u="none" strike="noStrike" kern="1200" baseline="0" dirty="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marR="0" indent="0" algn="l" defTabSz="1219170" rtl="0" eaLnBrk="1" latinLnBrk="0" hangingPunct="1"/>
                      <a:endParaRPr lang="en-US" sz="1400" b="0" i="0" u="none" strike="noStrike" kern="1200" baseline="0" dirty="0" smtClean="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indent="0" algn="l" defTabSz="1219170" rtl="0" eaLnBrk="1" latinLnBrk="0" hangingPunct="1">
                        <a:spcAft>
                          <a:spcPts val="0"/>
                        </a:spcAft>
                      </a:pPr>
                      <a:endParaRPr lang="sv-SE" sz="14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2758">
                <a:tc>
                  <a:txBody>
                    <a:bodyPr/>
                    <a:lstStyle/>
                    <a:p>
                      <a:pPr marL="95250" marR="0" lvl="0" indent="0" algn="l" defTabSz="1219170" rtl="0" eaLnBrk="1" fontAlgn="auto" latinLnBrk="0" hangingPunct="1">
                        <a:lnSpc>
                          <a:spcPct val="100000"/>
                        </a:lnSpc>
                        <a:spcBef>
                          <a:spcPts val="0"/>
                        </a:spcBef>
                        <a:spcAft>
                          <a:spcPts val="0"/>
                        </a:spcAft>
                        <a:buClrTx/>
                        <a:buSzTx/>
                        <a:buFontTx/>
                        <a:buNone/>
                        <a:tabLst/>
                        <a:defRPr/>
                      </a:pPr>
                      <a:endParaRPr lang="sv-SE" sz="1400" b="0" i="0" u="none" strike="noStrike" kern="1200" baseline="0" dirty="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marR="0" indent="0" algn="l" defTabSz="1219170" rtl="0" eaLnBrk="1" latinLnBrk="0" hangingPunct="1"/>
                      <a:endParaRPr lang="en-US" sz="1400" b="0" i="0" u="none" strike="noStrike" kern="1200" baseline="0" dirty="0" smtClean="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indent="0" algn="l" defTabSz="1219170" rtl="0" eaLnBrk="1" latinLnBrk="0" hangingPunct="1">
                        <a:spcAft>
                          <a:spcPts val="0"/>
                        </a:spcAft>
                      </a:pPr>
                      <a:endParaRPr lang="sv-SE" sz="14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0411901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 y="116142"/>
            <a:ext cx="9112251" cy="1143000"/>
          </a:xfrm>
        </p:spPr>
        <p:txBody>
          <a:bodyPr/>
          <a:lstStyle/>
          <a:p>
            <a:r>
              <a:rPr lang="sv-SE" dirty="0" smtClean="0"/>
              <a:t>TRs / TSs to be sent to Edithelp </a:t>
            </a:r>
            <a:br>
              <a:rPr lang="sv-SE" dirty="0" smtClean="0"/>
            </a:br>
            <a:r>
              <a:rPr lang="sv-SE" dirty="0" smtClean="0"/>
              <a:t>(to be confirmed)</a:t>
            </a:r>
            <a:endParaRPr lang="sv-SE" dirty="0"/>
          </a:p>
        </p:txBody>
      </p:sp>
      <p:graphicFrame>
        <p:nvGraphicFramePr>
          <p:cNvPr id="5" name="Table Placeholder 4"/>
          <p:cNvGraphicFramePr>
            <a:graphicFrameLocks noGrp="1"/>
          </p:cNvGraphicFramePr>
          <p:nvPr>
            <p:ph type="tbl" idx="1"/>
            <p:extLst>
              <p:ext uri="{D42A27DB-BD31-4B8C-83A1-F6EECF244321}">
                <p14:modId xmlns:p14="http://schemas.microsoft.com/office/powerpoint/2010/main" val="3310513729"/>
              </p:ext>
            </p:extLst>
          </p:nvPr>
        </p:nvGraphicFramePr>
        <p:xfrm>
          <a:off x="413903" y="2216380"/>
          <a:ext cx="10981978" cy="2369541"/>
        </p:xfrm>
        <a:graphic>
          <a:graphicData uri="http://schemas.openxmlformats.org/drawingml/2006/table">
            <a:tbl>
              <a:tblPr firstRow="1" bandRow="1">
                <a:tableStyleId>{5C22544A-7EE6-4342-B048-85BDC9FD1C3A}</a:tableStyleId>
              </a:tblPr>
              <a:tblGrid>
                <a:gridCol w="8564747">
                  <a:extLst>
                    <a:ext uri="{9D8B030D-6E8A-4147-A177-3AD203B41FA5}">
                      <a16:colId xmlns:a16="http://schemas.microsoft.com/office/drawing/2014/main" xmlns="" val="2618836924"/>
                    </a:ext>
                  </a:extLst>
                </a:gridCol>
                <a:gridCol w="2417231"/>
              </a:tblGrid>
              <a:tr h="710928">
                <a:tc>
                  <a:txBody>
                    <a:bodyPr/>
                    <a:lstStyle/>
                    <a:p>
                      <a:pPr algn="ctr">
                        <a:spcAft>
                          <a:spcPts val="0"/>
                        </a:spcAft>
                      </a:pPr>
                      <a:r>
                        <a:rPr lang="sv-SE" sz="1600" b="1" kern="1200" dirty="0" err="1">
                          <a:solidFill>
                            <a:schemeClr val="tx1"/>
                          </a:solidFill>
                          <a:effectLst/>
                          <a:latin typeface="+mn-lt"/>
                          <a:ea typeface="+mn-ea"/>
                          <a:cs typeface="+mn-cs"/>
                        </a:rPr>
                        <a:t>Title</a:t>
                      </a:r>
                      <a:endParaRPr lang="sv-SE" sz="1600" b="1" kern="1200" dirty="0">
                        <a:solidFill>
                          <a:schemeClr val="tx1"/>
                        </a:solidFill>
                        <a:effectLst/>
                        <a:latin typeface="+mn-lt"/>
                        <a:ea typeface="+mn-ea"/>
                        <a:cs typeface="+mn-cs"/>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smtClean="0">
                          <a:solidFill>
                            <a:schemeClr val="tx1"/>
                          </a:solidFill>
                          <a:effectLst/>
                          <a:latin typeface="+mn-lt"/>
                          <a:ea typeface="+mn-ea"/>
                          <a:cs typeface="+mn-cs"/>
                        </a:rPr>
                        <a:t>Source</a:t>
                      </a:r>
                      <a:endParaRPr lang="sv-SE" sz="1600" b="1" kern="1200" dirty="0">
                        <a:solidFill>
                          <a:schemeClr val="tx1"/>
                        </a:solidFill>
                        <a:effectLst/>
                        <a:latin typeface="+mn-lt"/>
                        <a:ea typeface="+mn-ea"/>
                        <a:cs typeface="+mn-cs"/>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xmlns="" val="4283687663"/>
                  </a:ext>
                </a:extLst>
              </a:tr>
              <a:tr h="552871">
                <a:tc>
                  <a:txBody>
                    <a:bodyPr/>
                    <a:lstStyle/>
                    <a:p>
                      <a:pPr marL="95250" marR="0" lvl="0" indent="0" algn="l" defTabSz="1219170" rtl="0" eaLnBrk="1" fontAlgn="auto" latinLnBrk="0" hangingPunct="1">
                        <a:lnSpc>
                          <a:spcPct val="100000"/>
                        </a:lnSpc>
                        <a:spcBef>
                          <a:spcPts val="0"/>
                        </a:spcBef>
                        <a:spcAft>
                          <a:spcPts val="0"/>
                        </a:spcAft>
                        <a:buClrTx/>
                        <a:buSzTx/>
                        <a:buFontTx/>
                        <a:buNone/>
                        <a:tabLst/>
                        <a:defRPr/>
                      </a:pPr>
                      <a:endParaRPr lang="en-US" sz="1400" b="0" i="0" u="none" strike="noStrike" kern="1200" baseline="0" dirty="0" smtClean="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indent="0" algn="ctr" defTabSz="1219170" rtl="0" eaLnBrk="1" latinLnBrk="0" hangingPunct="1">
                        <a:spcAft>
                          <a:spcPts val="0"/>
                        </a:spcAft>
                      </a:pPr>
                      <a:endParaRPr lang="sv-SE" sz="1400" kern="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2871">
                <a:tc>
                  <a:txBody>
                    <a:bodyPr/>
                    <a:lstStyle/>
                    <a:p>
                      <a:pPr marL="95250" marR="0" lvl="0" indent="0" algn="l" defTabSz="1219170" rtl="0" eaLnBrk="1" fontAlgn="auto" latinLnBrk="0" hangingPunct="1">
                        <a:lnSpc>
                          <a:spcPct val="100000"/>
                        </a:lnSpc>
                        <a:spcBef>
                          <a:spcPts val="0"/>
                        </a:spcBef>
                        <a:spcAft>
                          <a:spcPts val="0"/>
                        </a:spcAft>
                        <a:buClrTx/>
                        <a:buSzTx/>
                        <a:buFontTx/>
                        <a:buNone/>
                        <a:tabLst/>
                        <a:defRPr/>
                      </a:pPr>
                      <a:endParaRPr lang="en-US" sz="1400" b="0" i="0" u="none" strike="noStrike" kern="1200" baseline="0" dirty="0" smtClean="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indent="0" algn="ctr" defTabSz="1219170" rtl="0" eaLnBrk="1" latinLnBrk="0" hangingPunct="1">
                        <a:spcAft>
                          <a:spcPts val="0"/>
                        </a:spcAft>
                      </a:pPr>
                      <a:endParaRPr lang="sv-SE" sz="1400" kern="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2871">
                <a:tc>
                  <a:txBody>
                    <a:bodyPr/>
                    <a:lstStyle/>
                    <a:p>
                      <a:pPr marL="95250" marR="0" lvl="0" indent="0" algn="l" defTabSz="1219170" rtl="0" eaLnBrk="1" fontAlgn="auto" latinLnBrk="0" hangingPunct="1">
                        <a:lnSpc>
                          <a:spcPct val="100000"/>
                        </a:lnSpc>
                        <a:spcBef>
                          <a:spcPts val="0"/>
                        </a:spcBef>
                        <a:spcAft>
                          <a:spcPts val="0"/>
                        </a:spcAft>
                        <a:buClrTx/>
                        <a:buSzTx/>
                        <a:buFontTx/>
                        <a:buNone/>
                        <a:tabLst/>
                        <a:defRPr/>
                      </a:pPr>
                      <a:endParaRPr lang="en-US" sz="1400" b="0" i="0" u="none" strike="noStrike" kern="1200" baseline="0" dirty="0" smtClean="0">
                        <a:solidFill>
                          <a:schemeClr val="dk1"/>
                        </a:solidFill>
                        <a:latin typeface="Calibri" panose="020F0502020204030204" pitchFamily="34" charset="0"/>
                        <a:ea typeface="+mn-ea"/>
                        <a:cs typeface="+mn-cs"/>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5250" indent="0" algn="ctr" defTabSz="1219170" rtl="0" eaLnBrk="1" latinLnBrk="0" hangingPunct="1">
                        <a:spcAft>
                          <a:spcPts val="0"/>
                        </a:spcAft>
                      </a:pPr>
                      <a:endParaRPr lang="sv-SE" sz="1400" kern="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6098344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0"/>
          </p:nvPr>
        </p:nvSpPr>
        <p:spPr/>
        <p:txBody>
          <a:bodyPr/>
          <a:lstStyle/>
          <a:p>
            <a:pPr>
              <a:defRPr/>
            </a:pPr>
            <a:fld id="{8B78E712-7E90-46AF-8873-540771249AD5}" type="slidenum">
              <a:rPr lang="en-GB" smtClean="0"/>
              <a:pPr>
                <a:defRPr/>
              </a:pPr>
              <a:t>17</a:t>
            </a:fld>
            <a:endParaRPr lang="en-GB" dirty="0"/>
          </a:p>
        </p:txBody>
      </p:sp>
      <p:sp>
        <p:nvSpPr>
          <p:cNvPr id="5" name="Title 1"/>
          <p:cNvSpPr>
            <a:spLocks noGrp="1"/>
          </p:cNvSpPr>
          <p:nvPr>
            <p:ph type="title"/>
          </p:nvPr>
        </p:nvSpPr>
        <p:spPr>
          <a:xfrm>
            <a:off x="487680" y="116142"/>
            <a:ext cx="9112251" cy="1143000"/>
          </a:xfrm>
        </p:spPr>
        <p:txBody>
          <a:bodyPr/>
          <a:lstStyle/>
          <a:p>
            <a:r>
              <a:rPr lang="en-US" altLang="zh-CN" dirty="0" smtClean="0"/>
              <a:t>New action items from this meeting</a:t>
            </a:r>
            <a:endParaRPr lang="sv-SE" dirty="0"/>
          </a:p>
        </p:txBody>
      </p:sp>
      <p:graphicFrame>
        <p:nvGraphicFramePr>
          <p:cNvPr id="6" name="表格 5"/>
          <p:cNvGraphicFramePr>
            <a:graphicFrameLocks noGrp="1"/>
          </p:cNvGraphicFramePr>
          <p:nvPr>
            <p:extLst>
              <p:ext uri="{D42A27DB-BD31-4B8C-83A1-F6EECF244321}">
                <p14:modId xmlns:p14="http://schemas.microsoft.com/office/powerpoint/2010/main" val="2497962034"/>
              </p:ext>
            </p:extLst>
          </p:nvPr>
        </p:nvGraphicFramePr>
        <p:xfrm>
          <a:off x="231228" y="1163510"/>
          <a:ext cx="11619185" cy="4991100"/>
        </p:xfrm>
        <a:graphic>
          <a:graphicData uri="http://schemas.openxmlformats.org/drawingml/2006/table">
            <a:tbl>
              <a:tblPr>
                <a:tableStyleId>{5C22544A-7EE6-4342-B048-85BDC9FD1C3A}</a:tableStyleId>
              </a:tblPr>
              <a:tblGrid>
                <a:gridCol w="693682"/>
                <a:gridCol w="6364014"/>
                <a:gridCol w="888124"/>
                <a:gridCol w="1649545"/>
                <a:gridCol w="1014827"/>
                <a:gridCol w="1008993"/>
              </a:tblGrid>
              <a:tr h="0">
                <a:tc>
                  <a:txBody>
                    <a:bodyPr/>
                    <a:lstStyle/>
                    <a:p>
                      <a:pPr marL="0" algn="ctr" defTabSz="1219170" rtl="0" eaLnBrk="1" latinLnBrk="0" hangingPunct="1">
                        <a:spcAft>
                          <a:spcPts val="0"/>
                        </a:spcAft>
                      </a:pPr>
                      <a:r>
                        <a:rPr lang="en-GB" sz="1800" b="1" kern="1200" dirty="0">
                          <a:solidFill>
                            <a:schemeClr val="tx1"/>
                          </a:solidFill>
                          <a:effectLst/>
                          <a:latin typeface="+mn-lt"/>
                          <a:ea typeface="+mn-ea"/>
                          <a:cs typeface="+mn-cs"/>
                        </a:rPr>
                        <a:t>Item</a:t>
                      </a:r>
                      <a:endParaRPr lang="zh-CN" sz="1800" b="1" kern="1200" dirty="0">
                        <a:solidFill>
                          <a:schemeClr val="tx1"/>
                        </a:solidFill>
                        <a:effectLst/>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algn="ctr" defTabSz="1219170" rtl="0" eaLnBrk="1" latinLnBrk="0" hangingPunct="1">
                        <a:spcAft>
                          <a:spcPts val="0"/>
                        </a:spcAft>
                      </a:pPr>
                      <a:r>
                        <a:rPr lang="en-GB" sz="1800" b="1" kern="1200" dirty="0">
                          <a:solidFill>
                            <a:schemeClr val="tx1"/>
                          </a:solidFill>
                          <a:effectLst/>
                          <a:latin typeface="+mn-lt"/>
                          <a:ea typeface="+mn-ea"/>
                          <a:cs typeface="+mn-cs"/>
                        </a:rPr>
                        <a:t>Description</a:t>
                      </a:r>
                      <a:endParaRPr lang="zh-CN" sz="1800" b="1" kern="1200" dirty="0">
                        <a:solidFill>
                          <a:schemeClr val="tx1"/>
                        </a:solidFill>
                        <a:effectLst/>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algn="ctr" defTabSz="1219170" rtl="0" eaLnBrk="1" latinLnBrk="0" hangingPunct="1">
                        <a:spcAft>
                          <a:spcPts val="0"/>
                        </a:spcAft>
                      </a:pPr>
                      <a:r>
                        <a:rPr lang="en-GB" sz="1800" b="1" kern="1200">
                          <a:solidFill>
                            <a:schemeClr val="tx1"/>
                          </a:solidFill>
                          <a:effectLst/>
                          <a:latin typeface="+mn-lt"/>
                          <a:ea typeface="+mn-ea"/>
                          <a:cs typeface="+mn-cs"/>
                        </a:rPr>
                        <a:t>Rel.</a:t>
                      </a:r>
                      <a:endParaRPr lang="zh-CN" sz="1800" b="1" kern="1200">
                        <a:solidFill>
                          <a:schemeClr val="tx1"/>
                        </a:solidFill>
                        <a:effectLst/>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algn="ctr" defTabSz="1219170" rtl="0" eaLnBrk="1" latinLnBrk="0" hangingPunct="1">
                        <a:spcAft>
                          <a:spcPts val="0"/>
                        </a:spcAft>
                      </a:pPr>
                      <a:r>
                        <a:rPr lang="en-GB" sz="1800" b="1" kern="1200">
                          <a:solidFill>
                            <a:schemeClr val="tx1"/>
                          </a:solidFill>
                          <a:effectLst/>
                          <a:latin typeface="+mn-lt"/>
                          <a:ea typeface="+mn-ea"/>
                          <a:cs typeface="+mn-cs"/>
                        </a:rPr>
                        <a:t>Owner</a:t>
                      </a:r>
                      <a:endParaRPr lang="zh-CN" sz="1800" b="1" kern="1200">
                        <a:solidFill>
                          <a:schemeClr val="tx1"/>
                        </a:solidFill>
                        <a:effectLst/>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algn="ctr" defTabSz="1219170" rtl="0" eaLnBrk="1" latinLnBrk="0" hangingPunct="1">
                        <a:spcAft>
                          <a:spcPts val="0"/>
                        </a:spcAft>
                      </a:pPr>
                      <a:r>
                        <a:rPr lang="en-GB" sz="1800" b="1" kern="1200">
                          <a:solidFill>
                            <a:schemeClr val="tx1"/>
                          </a:solidFill>
                          <a:effectLst/>
                          <a:latin typeface="+mn-lt"/>
                          <a:ea typeface="+mn-ea"/>
                          <a:cs typeface="+mn-cs"/>
                        </a:rPr>
                        <a:t>Status </a:t>
                      </a:r>
                      <a:endParaRPr lang="zh-CN" sz="1800" b="1" kern="1200">
                        <a:solidFill>
                          <a:schemeClr val="tx1"/>
                        </a:solidFill>
                        <a:effectLst/>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algn="ctr" defTabSz="1219170" rtl="0" eaLnBrk="1" latinLnBrk="0" hangingPunct="1">
                        <a:spcAft>
                          <a:spcPts val="0"/>
                        </a:spcAft>
                      </a:pPr>
                      <a:r>
                        <a:rPr lang="en-GB" sz="1800" b="1" kern="1200" dirty="0">
                          <a:solidFill>
                            <a:schemeClr val="tx1"/>
                          </a:solidFill>
                          <a:effectLst/>
                          <a:latin typeface="+mn-lt"/>
                          <a:ea typeface="+mn-ea"/>
                          <a:cs typeface="+mn-cs"/>
                        </a:rPr>
                        <a:t>Target </a:t>
                      </a:r>
                      <a:endParaRPr lang="zh-CN" sz="1800" b="1" kern="1200" dirty="0">
                        <a:solidFill>
                          <a:schemeClr val="tx1"/>
                        </a:solidFill>
                        <a:effectLst/>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0">
                <a:tc>
                  <a:txBody>
                    <a:bodyPr/>
                    <a:lstStyle/>
                    <a:p>
                      <a:pPr>
                        <a:spcAft>
                          <a:spcPts val="0"/>
                        </a:spcAft>
                      </a:pPr>
                      <a:r>
                        <a:rPr lang="en-GB" sz="1200">
                          <a:solidFill>
                            <a:srgbClr val="000000"/>
                          </a:solidFill>
                          <a:effectLst/>
                          <a:latin typeface="+mj-lt"/>
                          <a:ea typeface="微软雅黑" panose="020B0503020204020204" pitchFamily="34" charset="-122"/>
                        </a:rPr>
                        <a:t>130e.1</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900"/>
                        </a:spcAft>
                      </a:pPr>
                      <a:r>
                        <a:rPr lang="en-GB" sz="1200">
                          <a:solidFill>
                            <a:srgbClr val="000000"/>
                          </a:solidFill>
                          <a:effectLst/>
                          <a:latin typeface="+mj-lt"/>
                          <a:ea typeface="微软雅黑" panose="020B0503020204020204" pitchFamily="34" charset="-122"/>
                        </a:rPr>
                        <a:t>Provide concrete ETSI forge issues to ask help from Michele, For example, changing the name of the project.</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Rel-16</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SA5 leaders</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Open</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SA5#131e</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spcAft>
                          <a:spcPts val="0"/>
                        </a:spcAft>
                      </a:pPr>
                      <a:r>
                        <a:rPr lang="en-GB" sz="1200">
                          <a:solidFill>
                            <a:srgbClr val="000000"/>
                          </a:solidFill>
                          <a:effectLst/>
                          <a:latin typeface="+mj-lt"/>
                          <a:ea typeface="微软雅黑" panose="020B0503020204020204" pitchFamily="34" charset="-122"/>
                        </a:rPr>
                        <a:t>130e.2</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900"/>
                        </a:spcAft>
                      </a:pPr>
                      <a:r>
                        <a:rPr lang="en-GB" sz="1200">
                          <a:solidFill>
                            <a:srgbClr val="000000"/>
                          </a:solidFill>
                          <a:effectLst/>
                          <a:latin typeface="+mj-lt"/>
                          <a:ea typeface="微软雅黑" panose="020B0503020204020204" pitchFamily="34" charset="-122"/>
                        </a:rPr>
                        <a:t>Need to update Rel-16 CR TS 28.628 Modify TOP as parent class to keep the consistency. (related tdocs S5-202203/S5-202206)</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Rel-16</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Wei Hong Zhu</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Open</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SA5#132</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spcAft>
                          <a:spcPts val="0"/>
                        </a:spcAft>
                      </a:pPr>
                      <a:r>
                        <a:rPr lang="en-GB" sz="1200">
                          <a:solidFill>
                            <a:srgbClr val="000000"/>
                          </a:solidFill>
                          <a:effectLst/>
                          <a:latin typeface="+mj-lt"/>
                          <a:ea typeface="微软雅黑" panose="020B0503020204020204" pitchFamily="34" charset="-122"/>
                        </a:rPr>
                        <a:t>130e.3</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900"/>
                        </a:spcAft>
                      </a:pPr>
                      <a:r>
                        <a:rPr lang="en-GB" sz="1200">
                          <a:solidFill>
                            <a:srgbClr val="000000"/>
                          </a:solidFill>
                          <a:effectLst/>
                          <a:latin typeface="+mj-lt"/>
                          <a:ea typeface="微软雅黑" panose="020B0503020204020204" pitchFamily="34" charset="-122"/>
                        </a:rPr>
                        <a:t>Modify the stage 2 and stage3 inconsistency for “remoteAddress in EP_Common grouping in _3gpp-common-ep-rp.yang” in TS 28.541</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Rel-16</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Xu Ruiyue</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Open</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SA5#131e</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spcAft>
                          <a:spcPts val="0"/>
                        </a:spcAft>
                      </a:pPr>
                      <a:r>
                        <a:rPr lang="en-GB" sz="1200">
                          <a:solidFill>
                            <a:srgbClr val="000000"/>
                          </a:solidFill>
                          <a:effectLst/>
                          <a:latin typeface="+mj-lt"/>
                          <a:ea typeface="微软雅黑" panose="020B0503020204020204" pitchFamily="34" charset="-122"/>
                        </a:rPr>
                        <a:t>130e.4</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900"/>
                        </a:spcAft>
                      </a:pPr>
                      <a:r>
                        <a:rPr lang="en-GB" sz="1200">
                          <a:solidFill>
                            <a:srgbClr val="000000"/>
                          </a:solidFill>
                          <a:effectLst/>
                          <a:latin typeface="+mj-lt"/>
                          <a:ea typeface="微软雅黑" panose="020B0503020204020204" pitchFamily="34" charset="-122"/>
                        </a:rPr>
                        <a:t>Check the legal value of error code for all notifications in TS 28.532 (related tdoc S5-202225)</a:t>
                      </a:r>
                      <a:endParaRPr lang="zh-CN" sz="1400">
                        <a:effectLst/>
                        <a:latin typeface="+mj-lt"/>
                        <a:ea typeface="微软雅黑" panose="020B0503020204020204" pitchFamily="34" charset="-122"/>
                      </a:endParaRPr>
                    </a:p>
                    <a:p>
                      <a:pPr>
                        <a:spcAft>
                          <a:spcPts val="900"/>
                        </a:spcAft>
                      </a:pPr>
                      <a:r>
                        <a:rPr lang="en-GB" sz="1200">
                          <a:solidFill>
                            <a:srgbClr val="000000"/>
                          </a:solidFill>
                          <a:effectLst/>
                          <a:latin typeface="+mj-lt"/>
                          <a:ea typeface="微软雅黑" panose="020B0503020204020204" pitchFamily="34" charset="-122"/>
                        </a:rPr>
                        <a:t>Ericsson comment: In S5-202225 why is only the 204: success listed as a result? I imagine other results are also possible. At least add the error result received if notifyMOIChanges is not supported but still received. Also add an error result if ONLY notifyMOIChanges are supported but the 3 individual notifyChanges are not.</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Rel-16</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Olaf Pollakowski</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Open</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SA5#131e</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spcAft>
                          <a:spcPts val="0"/>
                        </a:spcAft>
                      </a:pPr>
                      <a:r>
                        <a:rPr lang="en-GB" sz="1200">
                          <a:solidFill>
                            <a:srgbClr val="000000"/>
                          </a:solidFill>
                          <a:effectLst/>
                          <a:latin typeface="+mj-lt"/>
                          <a:ea typeface="微软雅黑" panose="020B0503020204020204" pitchFamily="34" charset="-122"/>
                        </a:rPr>
                        <a:t>130e.5</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900"/>
                        </a:spcAft>
                      </a:pPr>
                      <a:r>
                        <a:rPr lang="en-GB" sz="1200">
                          <a:solidFill>
                            <a:srgbClr val="000000"/>
                          </a:solidFill>
                          <a:effectLst/>
                          <a:latin typeface="+mj-lt"/>
                          <a:ea typeface="微软雅黑" panose="020B0503020204020204" pitchFamily="34" charset="-122"/>
                        </a:rPr>
                        <a:t>Add a new annex with diagram in TS 28.530 to show the relation of SA2 network slice/network slice instance concept and SA5 defined slice subnet concept.</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Rel-16</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Zhang Kai/Ping Jing/Jan Önnegren/</a:t>
                      </a:r>
                      <a:r>
                        <a:rPr lang="en-GB" sz="1400">
                          <a:effectLst/>
                          <a:latin typeface="+mj-lt"/>
                          <a:ea typeface="微软雅黑" panose="020B0503020204020204" pitchFamily="34" charset="-122"/>
                        </a:rPr>
                        <a:t> </a:t>
                      </a:r>
                      <a:r>
                        <a:rPr lang="en-GB" sz="1200">
                          <a:solidFill>
                            <a:srgbClr val="000000"/>
                          </a:solidFill>
                          <a:effectLst/>
                          <a:latin typeface="+mj-lt"/>
                          <a:ea typeface="微软雅黑" panose="020B0503020204020204" pitchFamily="34" charset="-122"/>
                        </a:rPr>
                        <a:t>Deepanshu Gautam</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Open</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SA5#131e</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spcAft>
                          <a:spcPts val="0"/>
                        </a:spcAft>
                      </a:pPr>
                      <a:r>
                        <a:rPr lang="en-GB" sz="1200">
                          <a:solidFill>
                            <a:srgbClr val="000000"/>
                          </a:solidFill>
                          <a:effectLst/>
                          <a:latin typeface="+mj-lt"/>
                          <a:ea typeface="微软雅黑" panose="020B0503020204020204" pitchFamily="34" charset="-122"/>
                        </a:rPr>
                        <a:t>130e.6</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900"/>
                        </a:spcAft>
                      </a:pPr>
                      <a:r>
                        <a:rPr lang="en-GB" sz="1200">
                          <a:solidFill>
                            <a:srgbClr val="000000"/>
                          </a:solidFill>
                          <a:effectLst/>
                          <a:latin typeface="+mj-lt"/>
                          <a:ea typeface="微软雅黑" panose="020B0503020204020204" pitchFamily="34" charset="-122"/>
                        </a:rPr>
                        <a:t>Action point to check the necessary SA5 CRs to support eCall in IMS over NR (with 5G Core) and to prepare the required CRs (related to S5-202029)</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Rel-16</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All</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Open</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SA5#131e</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spcAft>
                          <a:spcPts val="0"/>
                        </a:spcAft>
                      </a:pPr>
                      <a:r>
                        <a:rPr lang="en-GB" sz="1200">
                          <a:solidFill>
                            <a:srgbClr val="000000"/>
                          </a:solidFill>
                          <a:effectLst/>
                          <a:latin typeface="+mj-lt"/>
                          <a:ea typeface="微软雅黑" panose="020B0503020204020204" pitchFamily="34" charset="-122"/>
                        </a:rPr>
                        <a:t>130e.7</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900"/>
                        </a:spcAft>
                      </a:pPr>
                      <a:r>
                        <a:rPr lang="en-GB" sz="1200">
                          <a:solidFill>
                            <a:srgbClr val="000000"/>
                          </a:solidFill>
                          <a:effectLst/>
                          <a:latin typeface="+mj-lt"/>
                          <a:ea typeface="微软雅黑" panose="020B0503020204020204" pitchFamily="34" charset="-122"/>
                        </a:rPr>
                        <a:t>The resource quota (i.e.  ‘rRMPolicyMaxRatio’ ‘rRMPolicyMinRatio’ and ‘rRMPolicyDedicatedRatio’ ) is represented by percentage or real number or use both needs to be clarified</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Rel-16</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Xuruiyue/Jan Önnegren/ Ping Jing</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Open</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dirty="0">
                          <a:solidFill>
                            <a:srgbClr val="000000"/>
                          </a:solidFill>
                          <a:effectLst/>
                          <a:latin typeface="+mj-lt"/>
                          <a:ea typeface="微软雅黑" panose="020B0503020204020204" pitchFamily="34" charset="-122"/>
                        </a:rPr>
                        <a:t>SA5#131e</a:t>
                      </a:r>
                      <a:endParaRPr lang="zh-CN" sz="1400" dirty="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spcAft>
                          <a:spcPts val="0"/>
                        </a:spcAft>
                      </a:pPr>
                      <a:r>
                        <a:rPr lang="en-GB" sz="1200">
                          <a:solidFill>
                            <a:srgbClr val="000000"/>
                          </a:solidFill>
                          <a:effectLst/>
                          <a:latin typeface="+mj-lt"/>
                          <a:ea typeface="微软雅黑" panose="020B0503020204020204" pitchFamily="34" charset="-122"/>
                        </a:rPr>
                        <a:t>130e.8</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900"/>
                        </a:spcAft>
                      </a:pPr>
                      <a:r>
                        <a:rPr lang="en-GB" sz="1200">
                          <a:solidFill>
                            <a:srgbClr val="000000"/>
                          </a:solidFill>
                          <a:effectLst/>
                          <a:latin typeface="+mj-lt"/>
                          <a:ea typeface="微软雅黑" panose="020B0503020204020204" pitchFamily="34" charset="-122"/>
                        </a:rPr>
                        <a:t>The fault.yaml needs to be defined in TS 28.532 to complete FM control YAML solution in TS 28.623 (Triggered by S5-202182)</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Rel-16</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Olaf Pollakowski/Xu Ruiyue</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Open</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SA5#131e</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spcAft>
                          <a:spcPts val="0"/>
                        </a:spcAft>
                      </a:pPr>
                      <a:r>
                        <a:rPr lang="en-GB" sz="1200">
                          <a:solidFill>
                            <a:srgbClr val="000000"/>
                          </a:solidFill>
                          <a:effectLst/>
                          <a:latin typeface="+mj-lt"/>
                          <a:ea typeface="微软雅黑" panose="020B0503020204020204" pitchFamily="34" charset="-122"/>
                        </a:rPr>
                        <a:t>130e.9</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900"/>
                        </a:spcAft>
                      </a:pPr>
                      <a:r>
                        <a:rPr lang="en-GB" sz="1200">
                          <a:solidFill>
                            <a:srgbClr val="000000"/>
                          </a:solidFill>
                          <a:effectLst/>
                          <a:latin typeface="+mj-lt"/>
                          <a:ea typeface="微软雅黑" panose="020B0503020204020204" pitchFamily="34" charset="-122"/>
                        </a:rPr>
                        <a:t>Implement the mechanism to assure the stage 2 and stage3 alignment for one or more solution sets. And decide whether one or more SS has to be provided for every stage 2 items (define the mandatory set). Need to find out what is missing in stage3 first.</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Rel-16</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Olaf Pollakowski/ Leaders/Yi Zhi</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Open</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SA5#131e</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spcAft>
                          <a:spcPts val="0"/>
                        </a:spcAft>
                      </a:pPr>
                      <a:r>
                        <a:rPr lang="en-GB" sz="1200">
                          <a:solidFill>
                            <a:srgbClr val="000000"/>
                          </a:solidFill>
                          <a:effectLst/>
                          <a:latin typeface="+mj-lt"/>
                          <a:ea typeface="微软雅黑" panose="020B0503020204020204" pitchFamily="34" charset="-122"/>
                        </a:rPr>
                        <a:t>130e.10</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900"/>
                        </a:spcAft>
                      </a:pPr>
                      <a:r>
                        <a:rPr lang="en-GB" sz="1200">
                          <a:solidFill>
                            <a:srgbClr val="000000"/>
                          </a:solidFill>
                          <a:effectLst/>
                          <a:latin typeface="+mj-lt"/>
                          <a:ea typeface="微软雅黑" panose="020B0503020204020204" pitchFamily="34" charset="-122"/>
                        </a:rPr>
                        <a:t>Investigate the need for some CR(s) to support for MRO in UE RLF Report  (related to S5-202027)</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Rel-16</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dirty="0">
                          <a:solidFill>
                            <a:srgbClr val="000000"/>
                          </a:solidFill>
                          <a:effectLst/>
                          <a:latin typeface="+mj-lt"/>
                          <a:ea typeface="微软雅黑" panose="020B0503020204020204" pitchFamily="34" charset="-122"/>
                        </a:rPr>
                        <a:t> </a:t>
                      </a:r>
                      <a:r>
                        <a:rPr lang="en-GB" sz="1200" dirty="0" smtClean="0">
                          <a:solidFill>
                            <a:srgbClr val="000000"/>
                          </a:solidFill>
                          <a:effectLst/>
                          <a:latin typeface="+mj-lt"/>
                          <a:ea typeface="微软雅黑" panose="020B0503020204020204" pitchFamily="34" charset="-122"/>
                        </a:rPr>
                        <a:t>All</a:t>
                      </a:r>
                      <a:endParaRPr lang="zh-CN" sz="1400" dirty="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Open</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SA5#131e</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spcAft>
                          <a:spcPts val="0"/>
                        </a:spcAft>
                      </a:pPr>
                      <a:r>
                        <a:rPr lang="en-GB" sz="1200">
                          <a:solidFill>
                            <a:srgbClr val="000000"/>
                          </a:solidFill>
                          <a:effectLst/>
                          <a:latin typeface="+mj-lt"/>
                          <a:ea typeface="微软雅黑" panose="020B0503020204020204" pitchFamily="34" charset="-122"/>
                        </a:rPr>
                        <a:t>130e.11</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900"/>
                        </a:spcAft>
                      </a:pPr>
                      <a:r>
                        <a:rPr lang="en-GB" sz="1200">
                          <a:solidFill>
                            <a:srgbClr val="000000"/>
                          </a:solidFill>
                          <a:effectLst/>
                          <a:latin typeface="+mj-lt"/>
                          <a:ea typeface="微软雅黑" panose="020B0503020204020204" pitchFamily="34" charset="-122"/>
                        </a:rPr>
                        <a:t>Investigate the need for some CR(s) related to QoS monitoring for URLLC (related to S5-202028)</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Rel-16</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dirty="0">
                          <a:solidFill>
                            <a:srgbClr val="000000"/>
                          </a:solidFill>
                          <a:effectLst/>
                          <a:latin typeface="+mj-lt"/>
                          <a:ea typeface="微软雅黑" panose="020B0503020204020204" pitchFamily="34" charset="-122"/>
                        </a:rPr>
                        <a:t> </a:t>
                      </a:r>
                      <a:r>
                        <a:rPr lang="en-GB" sz="1200" dirty="0" smtClean="0">
                          <a:solidFill>
                            <a:srgbClr val="000000"/>
                          </a:solidFill>
                          <a:effectLst/>
                          <a:latin typeface="+mj-lt"/>
                          <a:ea typeface="微软雅黑" panose="020B0503020204020204" pitchFamily="34" charset="-122"/>
                        </a:rPr>
                        <a:t>All</a:t>
                      </a:r>
                      <a:endParaRPr lang="zh-CN" sz="1400" dirty="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a:solidFill>
                            <a:srgbClr val="000000"/>
                          </a:solidFill>
                          <a:effectLst/>
                          <a:latin typeface="+mj-lt"/>
                          <a:ea typeface="微软雅黑" panose="020B0503020204020204" pitchFamily="34" charset="-122"/>
                        </a:rPr>
                        <a:t>Open</a:t>
                      </a:r>
                      <a:endParaRPr lang="zh-CN" sz="140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GB" sz="1200" dirty="0">
                          <a:solidFill>
                            <a:srgbClr val="000000"/>
                          </a:solidFill>
                          <a:effectLst/>
                          <a:latin typeface="+mj-lt"/>
                          <a:ea typeface="微软雅黑" panose="020B0503020204020204" pitchFamily="34" charset="-122"/>
                        </a:rPr>
                        <a:t>SA5#131e</a:t>
                      </a:r>
                      <a:endParaRPr lang="zh-CN" sz="1400" dirty="0">
                        <a:effectLst/>
                        <a:latin typeface="+mj-lt"/>
                        <a:ea typeface="微软雅黑" panose="020B0503020204020204" pitchFamily="34"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3198606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2870" y="2787365"/>
            <a:ext cx="8221835" cy="519616"/>
          </a:xfrm>
        </p:spPr>
        <p:txBody>
          <a:bodyPr/>
          <a:lstStyle/>
          <a:p>
            <a:r>
              <a:rPr lang="sv-SE" sz="4400" dirty="0" err="1"/>
              <a:t>Thank</a:t>
            </a:r>
            <a:r>
              <a:rPr lang="sv-SE" sz="4400" dirty="0"/>
              <a:t> </a:t>
            </a:r>
            <a:r>
              <a:rPr lang="sv-SE" sz="4400" dirty="0" err="1"/>
              <a:t>you</a:t>
            </a:r>
            <a:r>
              <a:rPr lang="sv-SE" sz="4400" dirty="0"/>
              <a:t>!</a:t>
            </a:r>
          </a:p>
        </p:txBody>
      </p:sp>
    </p:spTree>
    <p:extLst>
      <p:ext uri="{BB962C8B-B14F-4D97-AF65-F5344CB8AC3E}">
        <p14:creationId xmlns:p14="http://schemas.microsoft.com/office/powerpoint/2010/main" val="11954805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2"/>
          <a:stretch>
            <a:fillRect/>
          </a:stretch>
        </p:blipFill>
        <p:spPr>
          <a:xfrm>
            <a:off x="85411" y="826475"/>
            <a:ext cx="9927772" cy="3564656"/>
          </a:xfrm>
          <a:prstGeom prst="rect">
            <a:avLst/>
          </a:prstGeom>
        </p:spPr>
      </p:pic>
      <p:sp>
        <p:nvSpPr>
          <p:cNvPr id="7" name="文本框 6"/>
          <p:cNvSpPr txBox="1"/>
          <p:nvPr/>
        </p:nvSpPr>
        <p:spPr>
          <a:xfrm>
            <a:off x="2195859" y="4392766"/>
            <a:ext cx="524503" cy="276999"/>
          </a:xfrm>
          <a:prstGeom prst="rect">
            <a:avLst/>
          </a:prstGeom>
          <a:solidFill>
            <a:srgbClr val="00B050"/>
          </a:solidFill>
        </p:spPr>
        <p:txBody>
          <a:bodyPr wrap="none" rtlCol="0">
            <a:spAutoFit/>
          </a:bodyPr>
          <a:lstStyle/>
          <a:p>
            <a:r>
              <a:rPr lang="en-US" sz="1200" dirty="0" smtClean="0"/>
              <a:t>#127</a:t>
            </a:r>
            <a:endParaRPr lang="en-US" sz="1200" dirty="0"/>
          </a:p>
        </p:txBody>
      </p:sp>
      <p:sp>
        <p:nvSpPr>
          <p:cNvPr id="8" name="文本框 7"/>
          <p:cNvSpPr txBox="1"/>
          <p:nvPr/>
        </p:nvSpPr>
        <p:spPr>
          <a:xfrm>
            <a:off x="2727081" y="4393902"/>
            <a:ext cx="524503" cy="276999"/>
          </a:xfrm>
          <a:prstGeom prst="rect">
            <a:avLst/>
          </a:prstGeom>
          <a:solidFill>
            <a:srgbClr val="00B050"/>
          </a:solidFill>
        </p:spPr>
        <p:txBody>
          <a:bodyPr wrap="none" rtlCol="0">
            <a:spAutoFit/>
          </a:bodyPr>
          <a:lstStyle>
            <a:defPPr>
              <a:defRPr lang="en-GB"/>
            </a:defPPr>
            <a:lvl1pPr>
              <a:defRPr sz="1200"/>
            </a:lvl1pPr>
          </a:lstStyle>
          <a:p>
            <a:r>
              <a:rPr lang="en-US" dirty="0"/>
              <a:t>#128</a:t>
            </a:r>
          </a:p>
        </p:txBody>
      </p:sp>
      <p:sp>
        <p:nvSpPr>
          <p:cNvPr id="9" name="文本框 8"/>
          <p:cNvSpPr txBox="1"/>
          <p:nvPr/>
        </p:nvSpPr>
        <p:spPr>
          <a:xfrm>
            <a:off x="3270023" y="4399843"/>
            <a:ext cx="524503" cy="276999"/>
          </a:xfrm>
          <a:prstGeom prst="rect">
            <a:avLst/>
          </a:prstGeom>
          <a:solidFill>
            <a:srgbClr val="00B050"/>
          </a:solidFill>
        </p:spPr>
        <p:txBody>
          <a:bodyPr wrap="square" rtlCol="0">
            <a:spAutoFit/>
          </a:bodyPr>
          <a:lstStyle>
            <a:defPPr>
              <a:defRPr lang="en-GB"/>
            </a:defPPr>
            <a:lvl1pPr>
              <a:defRPr sz="1200"/>
            </a:lvl1pPr>
          </a:lstStyle>
          <a:p>
            <a:r>
              <a:rPr lang="en-US" dirty="0"/>
              <a:t>#129</a:t>
            </a:r>
          </a:p>
        </p:txBody>
      </p:sp>
      <p:sp>
        <p:nvSpPr>
          <p:cNvPr id="10" name="文本框 9"/>
          <p:cNvSpPr txBox="1"/>
          <p:nvPr/>
        </p:nvSpPr>
        <p:spPr>
          <a:xfrm>
            <a:off x="4334654" y="4397965"/>
            <a:ext cx="524503" cy="276999"/>
          </a:xfrm>
          <a:prstGeom prst="rect">
            <a:avLst/>
          </a:prstGeom>
          <a:solidFill>
            <a:srgbClr val="00B050"/>
          </a:solidFill>
        </p:spPr>
        <p:txBody>
          <a:bodyPr wrap="none" rtlCol="0">
            <a:spAutoFit/>
          </a:bodyPr>
          <a:lstStyle>
            <a:defPPr>
              <a:defRPr lang="en-GB"/>
            </a:defPPr>
            <a:lvl1pPr>
              <a:defRPr sz="1200"/>
            </a:lvl1pPr>
          </a:lstStyle>
          <a:p>
            <a:r>
              <a:rPr lang="en-US" dirty="0"/>
              <a:t>#131</a:t>
            </a:r>
          </a:p>
        </p:txBody>
      </p:sp>
      <p:sp>
        <p:nvSpPr>
          <p:cNvPr id="11" name="矩形 10"/>
          <p:cNvSpPr/>
          <p:nvPr/>
        </p:nvSpPr>
        <p:spPr bwMode="auto">
          <a:xfrm>
            <a:off x="85411" y="4391131"/>
            <a:ext cx="9250178" cy="1931292"/>
          </a:xfrm>
          <a:prstGeom prst="rect">
            <a:avLst/>
          </a:prstGeom>
          <a:no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Arial" charset="0"/>
            </a:endParaRPr>
          </a:p>
        </p:txBody>
      </p:sp>
      <p:sp>
        <p:nvSpPr>
          <p:cNvPr id="12" name="文本框 11"/>
          <p:cNvSpPr txBox="1"/>
          <p:nvPr/>
        </p:nvSpPr>
        <p:spPr>
          <a:xfrm>
            <a:off x="309399" y="4380705"/>
            <a:ext cx="1604927" cy="276999"/>
          </a:xfrm>
          <a:prstGeom prst="rect">
            <a:avLst/>
          </a:prstGeom>
          <a:noFill/>
        </p:spPr>
        <p:txBody>
          <a:bodyPr wrap="none" rtlCol="0">
            <a:spAutoFit/>
          </a:bodyPr>
          <a:lstStyle/>
          <a:p>
            <a:r>
              <a:rPr lang="en-US" sz="1200" b="1" dirty="0" smtClean="0">
                <a:solidFill>
                  <a:srgbClr val="00B050"/>
                </a:solidFill>
              </a:rPr>
              <a:t>SA5 OAM time plan</a:t>
            </a:r>
            <a:endParaRPr lang="en-US" sz="1200" b="1" dirty="0">
              <a:solidFill>
                <a:srgbClr val="00B050"/>
              </a:solidFill>
            </a:endParaRPr>
          </a:p>
        </p:txBody>
      </p:sp>
      <p:sp>
        <p:nvSpPr>
          <p:cNvPr id="13" name="矩形 12"/>
          <p:cNvSpPr/>
          <p:nvPr/>
        </p:nvSpPr>
        <p:spPr>
          <a:xfrm>
            <a:off x="9402662" y="3266540"/>
            <a:ext cx="2607362" cy="2492990"/>
          </a:xfrm>
          <a:prstGeom prst="rect">
            <a:avLst/>
          </a:prstGeom>
          <a:solidFill>
            <a:schemeClr val="bg1"/>
          </a:solidFill>
        </p:spPr>
        <p:txBody>
          <a:bodyPr wrap="square">
            <a:spAutoFit/>
          </a:bodyPr>
          <a:lstStyle/>
          <a:p>
            <a:r>
              <a:rPr lang="nb-NO" sz="1200" b="1" dirty="0" smtClean="0"/>
              <a:t>SA5 Rel-16 timeplan:</a:t>
            </a:r>
          </a:p>
          <a:p>
            <a:pPr marL="285750" indent="-285750">
              <a:buFont typeface="Wingdings" panose="05000000000000000000" pitchFamily="2" charset="2"/>
              <a:buChar char="Ø"/>
            </a:pPr>
            <a:r>
              <a:rPr lang="nb-NO" sz="1200" dirty="0" smtClean="0"/>
              <a:t>Nov </a:t>
            </a:r>
            <a:r>
              <a:rPr lang="nb-NO" sz="1200" dirty="0"/>
              <a:t>2019 (</a:t>
            </a:r>
            <a:r>
              <a:rPr lang="nb-NO" sz="1200" dirty="0" smtClean="0"/>
              <a:t>SA5#128) </a:t>
            </a:r>
            <a:r>
              <a:rPr lang="nb-NO" sz="1200" dirty="0"/>
              <a:t>SA5 stage 1 freeze</a:t>
            </a:r>
          </a:p>
          <a:p>
            <a:pPr marL="285750" indent="-285750">
              <a:buFont typeface="Wingdings" panose="05000000000000000000" pitchFamily="2" charset="2"/>
              <a:buChar char="Ø"/>
            </a:pPr>
            <a:r>
              <a:rPr lang="nb-NO" sz="1200" dirty="0" smtClean="0"/>
              <a:t>Feb 2020 </a:t>
            </a:r>
            <a:r>
              <a:rPr lang="nb-NO" sz="1200" dirty="0"/>
              <a:t>(</a:t>
            </a:r>
            <a:r>
              <a:rPr lang="nb-NO" sz="1200" dirty="0" smtClean="0"/>
              <a:t>SA5#129) </a:t>
            </a:r>
            <a:r>
              <a:rPr lang="nb-NO" sz="1200" dirty="0"/>
              <a:t>SA5 stage </a:t>
            </a:r>
            <a:r>
              <a:rPr lang="nb-NO" sz="1200" dirty="0" smtClean="0"/>
              <a:t>2+3 freeze</a:t>
            </a:r>
          </a:p>
          <a:p>
            <a:pPr marL="285750" indent="-285750">
              <a:buFont typeface="Wingdings" panose="05000000000000000000" pitchFamily="2" charset="2"/>
              <a:buChar char="Ø"/>
            </a:pPr>
            <a:endParaRPr lang="nb-NO" sz="1200" dirty="0"/>
          </a:p>
          <a:p>
            <a:r>
              <a:rPr lang="nb-NO" altLang="zh-CN" sz="1200" b="1" dirty="0"/>
              <a:t>SA5 </a:t>
            </a:r>
            <a:r>
              <a:rPr lang="nb-NO" sz="1200" b="1" dirty="0" smtClean="0"/>
              <a:t>Rel-17 timeplan:</a:t>
            </a:r>
          </a:p>
          <a:p>
            <a:pPr marL="285750" indent="-285750">
              <a:buFont typeface="Wingdings" panose="05000000000000000000" pitchFamily="2" charset="2"/>
              <a:buChar char="Ø"/>
            </a:pPr>
            <a:r>
              <a:rPr lang="en-US" altLang="en-US" sz="1200" dirty="0" smtClean="0"/>
              <a:t>Oct </a:t>
            </a:r>
            <a:r>
              <a:rPr lang="en-US" altLang="en-US" sz="1200" dirty="0"/>
              <a:t>2019 (</a:t>
            </a:r>
            <a:r>
              <a:rPr lang="en-US" altLang="en-US" sz="1200" dirty="0" smtClean="0"/>
              <a:t>SA5#127) </a:t>
            </a:r>
            <a:r>
              <a:rPr lang="en-US" altLang="en-US" sz="1200" dirty="0"/>
              <a:t>SA5 </a:t>
            </a:r>
            <a:r>
              <a:rPr lang="en-US" altLang="en-US" sz="1200" dirty="0" smtClean="0"/>
              <a:t>trigger the discussion </a:t>
            </a:r>
            <a:r>
              <a:rPr lang="en-US" altLang="en-US" sz="1200" dirty="0"/>
              <a:t>of R17 </a:t>
            </a:r>
            <a:r>
              <a:rPr lang="en-US" altLang="en-US" sz="1200" dirty="0" smtClean="0"/>
              <a:t>WIs/SIs</a:t>
            </a:r>
            <a:endParaRPr lang="en-US" altLang="en-US" sz="1200" dirty="0"/>
          </a:p>
          <a:p>
            <a:pPr marL="285750" indent="-285750">
              <a:buFont typeface="Wingdings" panose="05000000000000000000" pitchFamily="2" charset="2"/>
              <a:buChar char="Ø"/>
            </a:pPr>
            <a:r>
              <a:rPr lang="en-US" altLang="en-US" sz="1200" dirty="0" smtClean="0"/>
              <a:t>Aug </a:t>
            </a:r>
            <a:r>
              <a:rPr lang="en-US" altLang="en-US" sz="1200" dirty="0"/>
              <a:t>2020 (</a:t>
            </a:r>
            <a:r>
              <a:rPr lang="en-US" altLang="en-US" sz="1200" dirty="0" smtClean="0"/>
              <a:t>SA5#132) </a:t>
            </a:r>
            <a:r>
              <a:rPr lang="en-US" altLang="en-US" sz="1200" dirty="0"/>
              <a:t>SA5 stage1 freeze </a:t>
            </a:r>
            <a:r>
              <a:rPr lang="en-US" altLang="zh-CN" sz="1200" dirty="0" smtClean="0"/>
              <a:t>(</a:t>
            </a:r>
            <a:r>
              <a:rPr lang="en-US" altLang="zh-CN" sz="1200" dirty="0"/>
              <a:t>TBD)</a:t>
            </a:r>
            <a:endParaRPr lang="en-US" altLang="en-US" sz="1200" dirty="0" smtClean="0"/>
          </a:p>
          <a:p>
            <a:pPr marL="285750" indent="-285750">
              <a:buFont typeface="Wingdings" panose="05000000000000000000" pitchFamily="2" charset="2"/>
              <a:buChar char="Ø"/>
            </a:pPr>
            <a:r>
              <a:rPr lang="en-US" sz="1200" dirty="0" smtClean="0"/>
              <a:t>Stage 2+ stage 3 (TBD)</a:t>
            </a:r>
            <a:endParaRPr lang="nb-NO" sz="1200" dirty="0"/>
          </a:p>
        </p:txBody>
      </p:sp>
      <p:cxnSp>
        <p:nvCxnSpPr>
          <p:cNvPr id="14" name="直接连接符 13"/>
          <p:cNvCxnSpPr/>
          <p:nvPr/>
        </p:nvCxnSpPr>
        <p:spPr bwMode="auto">
          <a:xfrm>
            <a:off x="2959892" y="4659954"/>
            <a:ext cx="9731" cy="166246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 name="文本框 14"/>
          <p:cNvSpPr txBox="1"/>
          <p:nvPr/>
        </p:nvSpPr>
        <p:spPr>
          <a:xfrm>
            <a:off x="4866802" y="4395738"/>
            <a:ext cx="524503" cy="276999"/>
          </a:xfrm>
          <a:prstGeom prst="rect">
            <a:avLst/>
          </a:prstGeom>
          <a:solidFill>
            <a:srgbClr val="00B050"/>
          </a:solidFill>
        </p:spPr>
        <p:txBody>
          <a:bodyPr wrap="none" rtlCol="0">
            <a:spAutoFit/>
          </a:bodyPr>
          <a:lstStyle>
            <a:defPPr>
              <a:defRPr lang="en-GB"/>
            </a:defPPr>
            <a:lvl1pPr>
              <a:defRPr sz="1200"/>
            </a:lvl1pPr>
          </a:lstStyle>
          <a:p>
            <a:r>
              <a:rPr lang="en-US" dirty="0"/>
              <a:t>#</a:t>
            </a:r>
            <a:r>
              <a:rPr lang="en-US" dirty="0" smtClean="0"/>
              <a:t>132</a:t>
            </a:r>
            <a:endParaRPr lang="en-US" dirty="0"/>
          </a:p>
        </p:txBody>
      </p:sp>
      <p:cxnSp>
        <p:nvCxnSpPr>
          <p:cNvPr id="16" name="直接连接符 15"/>
          <p:cNvCxnSpPr/>
          <p:nvPr/>
        </p:nvCxnSpPr>
        <p:spPr bwMode="auto">
          <a:xfrm flipH="1">
            <a:off x="5108918" y="4674964"/>
            <a:ext cx="14594" cy="164745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 name="标题 1"/>
          <p:cNvSpPr>
            <a:spLocks noGrp="1"/>
          </p:cNvSpPr>
          <p:nvPr>
            <p:ph type="title"/>
          </p:nvPr>
        </p:nvSpPr>
        <p:spPr>
          <a:xfrm>
            <a:off x="142851" y="-74509"/>
            <a:ext cx="9602511" cy="1143000"/>
          </a:xfrm>
        </p:spPr>
        <p:txBody>
          <a:bodyPr/>
          <a:lstStyle/>
          <a:p>
            <a:pPr algn="l"/>
            <a:r>
              <a:rPr lang="en-US" sz="2800" dirty="0" smtClean="0"/>
              <a:t>Endorse</a:t>
            </a:r>
            <a:r>
              <a:rPr lang="en-US" altLang="zh-CN" sz="2800" dirty="0" smtClean="0"/>
              <a:t>d</a:t>
            </a:r>
            <a:r>
              <a:rPr lang="en-US" sz="2800" dirty="0" smtClean="0"/>
              <a:t> SA5 </a:t>
            </a:r>
            <a:r>
              <a:rPr lang="en-US" sz="2800" dirty="0"/>
              <a:t>OAM </a:t>
            </a:r>
            <a:r>
              <a:rPr lang="en-US" sz="2800" dirty="0" err="1"/>
              <a:t>timeplan</a:t>
            </a:r>
            <a:r>
              <a:rPr lang="en-US" sz="2800" dirty="0"/>
              <a:t> </a:t>
            </a:r>
            <a:r>
              <a:rPr lang="en-US" sz="2800" dirty="0" smtClean="0"/>
              <a:t>which sync </a:t>
            </a:r>
            <a:r>
              <a:rPr lang="en-US" sz="2800" dirty="0"/>
              <a:t>with the SA plan</a:t>
            </a:r>
          </a:p>
        </p:txBody>
      </p:sp>
      <p:sp>
        <p:nvSpPr>
          <p:cNvPr id="18" name="文本框 17"/>
          <p:cNvSpPr txBox="1"/>
          <p:nvPr/>
        </p:nvSpPr>
        <p:spPr>
          <a:xfrm>
            <a:off x="3804238" y="4399843"/>
            <a:ext cx="524503" cy="276999"/>
          </a:xfrm>
          <a:prstGeom prst="rect">
            <a:avLst/>
          </a:prstGeom>
          <a:solidFill>
            <a:srgbClr val="00B050"/>
          </a:solidFill>
        </p:spPr>
        <p:txBody>
          <a:bodyPr wrap="none" rtlCol="0">
            <a:spAutoFit/>
          </a:bodyPr>
          <a:lstStyle>
            <a:defPPr>
              <a:defRPr lang="en-GB"/>
            </a:defPPr>
            <a:lvl1pPr>
              <a:defRPr sz="1200"/>
            </a:lvl1pPr>
          </a:lstStyle>
          <a:p>
            <a:r>
              <a:rPr lang="en-US" dirty="0"/>
              <a:t>#</a:t>
            </a:r>
            <a:r>
              <a:rPr lang="en-US" dirty="0" smtClean="0"/>
              <a:t>130</a:t>
            </a:r>
            <a:endParaRPr lang="en-US" dirty="0"/>
          </a:p>
        </p:txBody>
      </p:sp>
      <p:sp>
        <p:nvSpPr>
          <p:cNvPr id="19" name="文本框 18"/>
          <p:cNvSpPr txBox="1"/>
          <p:nvPr/>
        </p:nvSpPr>
        <p:spPr>
          <a:xfrm>
            <a:off x="5410197" y="4397965"/>
            <a:ext cx="524503" cy="276999"/>
          </a:xfrm>
          <a:prstGeom prst="rect">
            <a:avLst/>
          </a:prstGeom>
          <a:solidFill>
            <a:srgbClr val="00B050"/>
          </a:solidFill>
        </p:spPr>
        <p:txBody>
          <a:bodyPr wrap="none" rtlCol="0">
            <a:spAutoFit/>
          </a:bodyPr>
          <a:lstStyle>
            <a:defPPr>
              <a:defRPr lang="en-GB"/>
            </a:defPPr>
            <a:lvl1pPr>
              <a:defRPr sz="1200"/>
            </a:lvl1pPr>
          </a:lstStyle>
          <a:p>
            <a:r>
              <a:rPr lang="en-US" dirty="0"/>
              <a:t>#</a:t>
            </a:r>
            <a:r>
              <a:rPr lang="en-US" dirty="0" smtClean="0"/>
              <a:t>133</a:t>
            </a:r>
            <a:endParaRPr lang="en-US" dirty="0"/>
          </a:p>
        </p:txBody>
      </p:sp>
      <p:sp>
        <p:nvSpPr>
          <p:cNvPr id="20" name="文本框 19"/>
          <p:cNvSpPr txBox="1"/>
          <p:nvPr/>
        </p:nvSpPr>
        <p:spPr>
          <a:xfrm>
            <a:off x="5949577" y="4399843"/>
            <a:ext cx="524503" cy="276999"/>
          </a:xfrm>
          <a:prstGeom prst="rect">
            <a:avLst/>
          </a:prstGeom>
          <a:solidFill>
            <a:srgbClr val="00B050"/>
          </a:solidFill>
        </p:spPr>
        <p:txBody>
          <a:bodyPr wrap="none" rtlCol="0">
            <a:spAutoFit/>
          </a:bodyPr>
          <a:lstStyle>
            <a:defPPr>
              <a:defRPr lang="en-GB"/>
            </a:defPPr>
            <a:lvl1pPr>
              <a:defRPr sz="1200"/>
            </a:lvl1pPr>
          </a:lstStyle>
          <a:p>
            <a:r>
              <a:rPr lang="en-US" dirty="0"/>
              <a:t>#</a:t>
            </a:r>
            <a:r>
              <a:rPr lang="en-US" dirty="0" smtClean="0"/>
              <a:t>134</a:t>
            </a:r>
            <a:endParaRPr lang="en-US" dirty="0"/>
          </a:p>
        </p:txBody>
      </p:sp>
      <p:sp>
        <p:nvSpPr>
          <p:cNvPr id="21" name="圆角矩形 20"/>
          <p:cNvSpPr/>
          <p:nvPr/>
        </p:nvSpPr>
        <p:spPr bwMode="auto">
          <a:xfrm>
            <a:off x="2720362" y="4700562"/>
            <a:ext cx="527882" cy="487346"/>
          </a:xfrm>
          <a:prstGeom prst="roundRect">
            <a:avLst/>
          </a:prstGeom>
          <a:solidFill>
            <a:srgbClr val="00B0F0"/>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algn="ctr"/>
            <a:r>
              <a:rPr lang="en-US" sz="1000" dirty="0">
                <a:solidFill>
                  <a:schemeClr val="bg1"/>
                </a:solidFill>
              </a:rPr>
              <a:t>R16 </a:t>
            </a:r>
            <a:endParaRPr lang="en-US" sz="1000" dirty="0" smtClean="0">
              <a:solidFill>
                <a:schemeClr val="bg1"/>
              </a:solidFill>
            </a:endParaRPr>
          </a:p>
          <a:p>
            <a:pPr algn="ctr"/>
            <a:r>
              <a:rPr lang="en-US" sz="1000" dirty="0" smtClean="0">
                <a:solidFill>
                  <a:schemeClr val="bg1"/>
                </a:solidFill>
              </a:rPr>
              <a:t>stage </a:t>
            </a:r>
            <a:r>
              <a:rPr lang="en-US" sz="1000" dirty="0">
                <a:solidFill>
                  <a:schemeClr val="bg1"/>
                </a:solidFill>
              </a:rPr>
              <a:t>1 freeze</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i="0" u="none" strike="noStrike" cap="none" normalizeH="0" baseline="0" dirty="0" smtClean="0">
              <a:ln>
                <a:noFill/>
              </a:ln>
              <a:solidFill>
                <a:schemeClr val="bg1"/>
              </a:solidFill>
              <a:effectLst/>
              <a:latin typeface="Arial" charset="0"/>
            </a:endParaRPr>
          </a:p>
        </p:txBody>
      </p:sp>
      <p:cxnSp>
        <p:nvCxnSpPr>
          <p:cNvPr id="22" name="直接连接符 21"/>
          <p:cNvCxnSpPr/>
          <p:nvPr/>
        </p:nvCxnSpPr>
        <p:spPr bwMode="auto">
          <a:xfrm>
            <a:off x="3573714" y="4669765"/>
            <a:ext cx="5509" cy="165265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 name="圆角矩形 22"/>
          <p:cNvSpPr/>
          <p:nvPr/>
        </p:nvSpPr>
        <p:spPr bwMode="auto">
          <a:xfrm>
            <a:off x="3282209" y="4702592"/>
            <a:ext cx="527882" cy="487346"/>
          </a:xfrm>
          <a:prstGeom prst="roundRect">
            <a:avLst/>
          </a:prstGeom>
          <a:solidFill>
            <a:srgbClr val="00B0F0"/>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algn="ctr"/>
            <a:r>
              <a:rPr lang="en-US" sz="800" dirty="0">
                <a:solidFill>
                  <a:schemeClr val="bg1"/>
                </a:solidFill>
              </a:rPr>
              <a:t>R16 </a:t>
            </a:r>
            <a:endParaRPr lang="en-US" sz="800" dirty="0" smtClean="0">
              <a:solidFill>
                <a:schemeClr val="bg1"/>
              </a:solidFill>
            </a:endParaRPr>
          </a:p>
          <a:p>
            <a:pPr algn="ctr"/>
            <a:r>
              <a:rPr lang="en-US" sz="800" dirty="0" smtClean="0">
                <a:solidFill>
                  <a:schemeClr val="bg1"/>
                </a:solidFill>
              </a:rPr>
              <a:t>stage 2+3 </a:t>
            </a:r>
            <a:r>
              <a:rPr lang="en-US" sz="800" dirty="0">
                <a:solidFill>
                  <a:schemeClr val="bg1"/>
                </a:solidFill>
              </a:rPr>
              <a:t>freeze</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800" i="0" u="none" strike="noStrike" cap="none" normalizeH="0" baseline="0" dirty="0" smtClean="0">
              <a:ln>
                <a:noFill/>
              </a:ln>
              <a:solidFill>
                <a:schemeClr val="bg1"/>
              </a:solidFill>
              <a:effectLst/>
              <a:latin typeface="Arial" charset="0"/>
            </a:endParaRPr>
          </a:p>
        </p:txBody>
      </p:sp>
      <p:sp>
        <p:nvSpPr>
          <p:cNvPr id="24" name="文本框 23"/>
          <p:cNvSpPr txBox="1"/>
          <p:nvPr/>
        </p:nvSpPr>
        <p:spPr>
          <a:xfrm>
            <a:off x="130985" y="4700562"/>
            <a:ext cx="715260" cy="400110"/>
          </a:xfrm>
          <a:prstGeom prst="rect">
            <a:avLst/>
          </a:prstGeom>
          <a:noFill/>
        </p:spPr>
        <p:txBody>
          <a:bodyPr wrap="none" rtlCol="0">
            <a:spAutoFit/>
          </a:bodyPr>
          <a:lstStyle/>
          <a:p>
            <a:r>
              <a:rPr lang="en-US" sz="1000" dirty="0" smtClean="0"/>
              <a:t>Rel-16 </a:t>
            </a:r>
          </a:p>
          <a:p>
            <a:r>
              <a:rPr lang="en-US" sz="1000" dirty="0" smtClean="0"/>
              <a:t>Schedule</a:t>
            </a:r>
            <a:endParaRPr lang="en-US" sz="1000" dirty="0"/>
          </a:p>
        </p:txBody>
      </p:sp>
      <p:sp>
        <p:nvSpPr>
          <p:cNvPr id="25" name="文本框 24"/>
          <p:cNvSpPr txBox="1"/>
          <p:nvPr/>
        </p:nvSpPr>
        <p:spPr>
          <a:xfrm>
            <a:off x="142851" y="5143530"/>
            <a:ext cx="679994" cy="400110"/>
          </a:xfrm>
          <a:prstGeom prst="rect">
            <a:avLst/>
          </a:prstGeom>
          <a:noFill/>
        </p:spPr>
        <p:txBody>
          <a:bodyPr wrap="none" rtlCol="0">
            <a:spAutoFit/>
          </a:bodyPr>
          <a:lstStyle/>
          <a:p>
            <a:r>
              <a:rPr lang="en-US" sz="1000" dirty="0" smtClean="0"/>
              <a:t>Rel-17 </a:t>
            </a:r>
          </a:p>
          <a:p>
            <a:r>
              <a:rPr lang="en-US" sz="1000" dirty="0" smtClean="0"/>
              <a:t>Planning</a:t>
            </a:r>
            <a:endParaRPr lang="en-US" sz="1000" dirty="0"/>
          </a:p>
        </p:txBody>
      </p:sp>
      <p:sp>
        <p:nvSpPr>
          <p:cNvPr id="26" name="圆角矩形 25"/>
          <p:cNvSpPr/>
          <p:nvPr/>
        </p:nvSpPr>
        <p:spPr bwMode="auto">
          <a:xfrm>
            <a:off x="4833158" y="5717626"/>
            <a:ext cx="671616" cy="542894"/>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algn="ctr"/>
            <a:r>
              <a:rPr lang="en-US" sz="1050" dirty="0" smtClean="0">
                <a:solidFill>
                  <a:schemeClr val="dk1"/>
                </a:solidFill>
                <a:latin typeface="+mn-lt"/>
                <a:cs typeface="+mn-cs"/>
              </a:rPr>
              <a:t>R17 </a:t>
            </a:r>
            <a:endParaRPr lang="en-US" sz="1050" dirty="0">
              <a:solidFill>
                <a:schemeClr val="dk1"/>
              </a:solidFill>
              <a:latin typeface="+mn-lt"/>
              <a:cs typeface="+mn-cs"/>
            </a:endParaRPr>
          </a:p>
          <a:p>
            <a:pPr algn="ctr"/>
            <a:r>
              <a:rPr lang="en-US" sz="1050" dirty="0">
                <a:solidFill>
                  <a:schemeClr val="dk1"/>
                </a:solidFill>
                <a:latin typeface="+mn-lt"/>
                <a:cs typeface="+mn-cs"/>
              </a:rPr>
              <a:t>stage 1 </a:t>
            </a:r>
            <a:r>
              <a:rPr lang="en-US" sz="1050" dirty="0" smtClean="0">
                <a:solidFill>
                  <a:schemeClr val="dk1"/>
                </a:solidFill>
                <a:latin typeface="+mn-lt"/>
                <a:cs typeface="+mn-cs"/>
              </a:rPr>
              <a:t>freeze</a:t>
            </a:r>
            <a:endParaRPr lang="en-US" sz="1050" dirty="0">
              <a:solidFill>
                <a:schemeClr val="dk1"/>
              </a:solidFill>
              <a:latin typeface="+mn-lt"/>
              <a:cs typeface="+mn-cs"/>
            </a:endParaRPr>
          </a:p>
        </p:txBody>
      </p:sp>
      <p:sp>
        <p:nvSpPr>
          <p:cNvPr id="27" name="文本框 26"/>
          <p:cNvSpPr txBox="1"/>
          <p:nvPr/>
        </p:nvSpPr>
        <p:spPr>
          <a:xfrm>
            <a:off x="142851" y="5604409"/>
            <a:ext cx="898003" cy="553998"/>
          </a:xfrm>
          <a:prstGeom prst="rect">
            <a:avLst/>
          </a:prstGeom>
          <a:noFill/>
        </p:spPr>
        <p:txBody>
          <a:bodyPr wrap="none" rtlCol="0">
            <a:spAutoFit/>
          </a:bodyPr>
          <a:lstStyle/>
          <a:p>
            <a:r>
              <a:rPr lang="en-US" sz="1000" dirty="0" smtClean="0"/>
              <a:t>Rel-17 </a:t>
            </a:r>
          </a:p>
          <a:p>
            <a:r>
              <a:rPr lang="en-US" sz="1000" dirty="0" smtClean="0"/>
              <a:t>Schedule</a:t>
            </a:r>
          </a:p>
          <a:p>
            <a:r>
              <a:rPr lang="en-US" sz="1000" dirty="0" smtClean="0"/>
              <a:t>(preliminary)</a:t>
            </a:r>
            <a:endParaRPr lang="en-US" sz="1000" dirty="0"/>
          </a:p>
        </p:txBody>
      </p:sp>
      <p:cxnSp>
        <p:nvCxnSpPr>
          <p:cNvPr id="28" name="直接连接符 27"/>
          <p:cNvCxnSpPr/>
          <p:nvPr/>
        </p:nvCxnSpPr>
        <p:spPr bwMode="auto">
          <a:xfrm>
            <a:off x="4084506" y="4676842"/>
            <a:ext cx="17231" cy="1645581"/>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9" name="圆角矩形 28"/>
          <p:cNvSpPr/>
          <p:nvPr/>
        </p:nvSpPr>
        <p:spPr bwMode="auto">
          <a:xfrm>
            <a:off x="2252919" y="5248212"/>
            <a:ext cx="1026684" cy="411496"/>
          </a:xfrm>
          <a:prstGeom prst="roundRect">
            <a:avLst/>
          </a:prstGeom>
          <a:solidFill>
            <a:srgbClr val="FFCC66"/>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algn="ctr"/>
            <a:r>
              <a:rPr lang="en-US" sz="1000" dirty="0" smtClean="0"/>
              <a:t>R17</a:t>
            </a:r>
          </a:p>
          <a:p>
            <a:pPr algn="ctr"/>
            <a:r>
              <a:rPr lang="en-US" sz="1000" dirty="0" smtClean="0"/>
              <a:t>Initial input</a:t>
            </a:r>
            <a:endParaRPr lang="en-US" sz="1000" dirty="0"/>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i="0" u="none" strike="noStrike" cap="none" normalizeH="0" baseline="0" dirty="0" smtClean="0">
              <a:ln>
                <a:noFill/>
              </a:ln>
              <a:effectLst/>
              <a:latin typeface="Arial" charset="0"/>
            </a:endParaRPr>
          </a:p>
        </p:txBody>
      </p:sp>
      <p:sp>
        <p:nvSpPr>
          <p:cNvPr id="30" name="文本框 29"/>
          <p:cNvSpPr txBox="1"/>
          <p:nvPr/>
        </p:nvSpPr>
        <p:spPr>
          <a:xfrm>
            <a:off x="8178463" y="4400182"/>
            <a:ext cx="508473" cy="276999"/>
          </a:xfrm>
          <a:prstGeom prst="rect">
            <a:avLst/>
          </a:prstGeom>
          <a:solidFill>
            <a:srgbClr val="00B050"/>
          </a:solidFill>
        </p:spPr>
        <p:txBody>
          <a:bodyPr wrap="none" rtlCol="0">
            <a:spAutoFit/>
          </a:bodyPr>
          <a:lstStyle>
            <a:defPPr>
              <a:defRPr lang="en-GB"/>
            </a:defPPr>
            <a:lvl1pPr>
              <a:defRPr sz="1200"/>
            </a:lvl1pPr>
          </a:lstStyle>
          <a:p>
            <a:r>
              <a:rPr lang="en-US" dirty="0"/>
              <a:t>#</a:t>
            </a:r>
            <a:r>
              <a:rPr lang="en-US" dirty="0" smtClean="0"/>
              <a:t>1xx</a:t>
            </a:r>
            <a:endParaRPr lang="en-US" dirty="0"/>
          </a:p>
        </p:txBody>
      </p:sp>
      <p:cxnSp>
        <p:nvCxnSpPr>
          <p:cNvPr id="31" name="直接连接符 30"/>
          <p:cNvCxnSpPr/>
          <p:nvPr/>
        </p:nvCxnSpPr>
        <p:spPr bwMode="auto">
          <a:xfrm flipH="1">
            <a:off x="6171482" y="4669765"/>
            <a:ext cx="2067" cy="163951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2" name="圆角矩形 31"/>
          <p:cNvSpPr/>
          <p:nvPr/>
        </p:nvSpPr>
        <p:spPr bwMode="auto">
          <a:xfrm>
            <a:off x="5883195" y="5712427"/>
            <a:ext cx="671616" cy="542894"/>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algn="ctr"/>
            <a:r>
              <a:rPr lang="en-US" sz="1050" dirty="0" smtClean="0">
                <a:solidFill>
                  <a:schemeClr val="dk1"/>
                </a:solidFill>
                <a:latin typeface="+mn-lt"/>
                <a:cs typeface="+mn-cs"/>
              </a:rPr>
              <a:t>R17 </a:t>
            </a:r>
            <a:endParaRPr lang="en-US" sz="1050" dirty="0">
              <a:solidFill>
                <a:schemeClr val="dk1"/>
              </a:solidFill>
              <a:latin typeface="+mn-lt"/>
              <a:cs typeface="+mn-cs"/>
            </a:endParaRPr>
          </a:p>
          <a:p>
            <a:pPr algn="ctr"/>
            <a:r>
              <a:rPr lang="en-US" sz="1050" dirty="0">
                <a:solidFill>
                  <a:schemeClr val="dk1"/>
                </a:solidFill>
                <a:latin typeface="+mn-lt"/>
                <a:cs typeface="+mn-cs"/>
              </a:rPr>
              <a:t>stage </a:t>
            </a:r>
            <a:r>
              <a:rPr lang="en-US" sz="1050" dirty="0" smtClean="0">
                <a:solidFill>
                  <a:schemeClr val="dk1"/>
                </a:solidFill>
                <a:latin typeface="+mn-lt"/>
                <a:cs typeface="+mn-cs"/>
              </a:rPr>
              <a:t>2 freeze</a:t>
            </a:r>
            <a:endParaRPr lang="en-US" sz="1050" dirty="0">
              <a:solidFill>
                <a:schemeClr val="dk1"/>
              </a:solidFill>
              <a:latin typeface="+mn-lt"/>
              <a:cs typeface="+mn-cs"/>
            </a:endParaRPr>
          </a:p>
        </p:txBody>
      </p:sp>
      <p:cxnSp>
        <p:nvCxnSpPr>
          <p:cNvPr id="33" name="曲线连接符 32"/>
          <p:cNvCxnSpPr>
            <a:stCxn id="29" idx="3"/>
            <a:endCxn id="26" idx="0"/>
          </p:cNvCxnSpPr>
          <p:nvPr/>
        </p:nvCxnSpPr>
        <p:spPr bwMode="auto">
          <a:xfrm>
            <a:off x="3279603" y="5453960"/>
            <a:ext cx="1889363" cy="263666"/>
          </a:xfrm>
          <a:prstGeom prst="curvedConnector2">
            <a:avLst/>
          </a:prstGeom>
          <a:solidFill>
            <a:schemeClr val="accent1"/>
          </a:solidFill>
          <a:ln w="3175" cap="flat" cmpd="sng" algn="ctr">
            <a:solidFill>
              <a:schemeClr val="tx2">
                <a:lumMod val="20000"/>
                <a:lumOff val="80000"/>
              </a:schemeClr>
            </a:solidFill>
            <a:prstDash val="solid"/>
            <a:round/>
            <a:headEnd type="none" w="med" len="med"/>
            <a:tailEnd type="triangle"/>
          </a:ln>
          <a:effectLst/>
        </p:spPr>
      </p:cxnSp>
      <p:cxnSp>
        <p:nvCxnSpPr>
          <p:cNvPr id="34" name="曲线连接符 33"/>
          <p:cNvCxnSpPr>
            <a:stCxn id="29" idx="3"/>
            <a:endCxn id="32" idx="0"/>
          </p:cNvCxnSpPr>
          <p:nvPr/>
        </p:nvCxnSpPr>
        <p:spPr bwMode="auto">
          <a:xfrm>
            <a:off x="3279603" y="5453960"/>
            <a:ext cx="2939400" cy="258467"/>
          </a:xfrm>
          <a:prstGeom prst="curvedConnector2">
            <a:avLst/>
          </a:prstGeom>
          <a:solidFill>
            <a:schemeClr val="accent1"/>
          </a:solidFill>
          <a:ln w="3175" cap="flat" cmpd="sng" algn="ctr">
            <a:solidFill>
              <a:schemeClr val="tx2">
                <a:lumMod val="40000"/>
                <a:lumOff val="60000"/>
              </a:schemeClr>
            </a:solidFill>
            <a:prstDash val="solid"/>
            <a:round/>
            <a:headEnd type="none" w="med" len="med"/>
            <a:tailEnd type="triangle"/>
          </a:ln>
          <a:effectLst/>
        </p:spPr>
      </p:cxnSp>
      <p:cxnSp>
        <p:nvCxnSpPr>
          <p:cNvPr id="35" name="曲线连接符 34"/>
          <p:cNvCxnSpPr>
            <a:stCxn id="29" idx="3"/>
            <a:endCxn id="38" idx="0"/>
          </p:cNvCxnSpPr>
          <p:nvPr/>
        </p:nvCxnSpPr>
        <p:spPr bwMode="auto">
          <a:xfrm>
            <a:off x="3279603" y="5453960"/>
            <a:ext cx="5169299" cy="258467"/>
          </a:xfrm>
          <a:prstGeom prst="curvedConnector2">
            <a:avLst/>
          </a:prstGeom>
          <a:solidFill>
            <a:schemeClr val="accent1"/>
          </a:solidFill>
          <a:ln w="3175" cap="flat" cmpd="sng" algn="ctr">
            <a:solidFill>
              <a:schemeClr val="tx2">
                <a:lumMod val="40000"/>
                <a:lumOff val="60000"/>
              </a:schemeClr>
            </a:solidFill>
            <a:prstDash val="solid"/>
            <a:round/>
            <a:headEnd type="none" w="med" len="med"/>
            <a:tailEnd type="triangle"/>
          </a:ln>
          <a:effectLst/>
        </p:spPr>
      </p:cxnSp>
      <p:cxnSp>
        <p:nvCxnSpPr>
          <p:cNvPr id="36" name="直接连接符 35"/>
          <p:cNvCxnSpPr/>
          <p:nvPr/>
        </p:nvCxnSpPr>
        <p:spPr bwMode="auto">
          <a:xfrm>
            <a:off x="2484271" y="4646806"/>
            <a:ext cx="9731" cy="16624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 name="直接连接符 36"/>
          <p:cNvCxnSpPr/>
          <p:nvPr/>
        </p:nvCxnSpPr>
        <p:spPr bwMode="auto">
          <a:xfrm>
            <a:off x="8439596" y="4698210"/>
            <a:ext cx="22727" cy="161106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8" name="圆角矩形 37"/>
          <p:cNvSpPr/>
          <p:nvPr/>
        </p:nvSpPr>
        <p:spPr bwMode="auto">
          <a:xfrm>
            <a:off x="8113094" y="5712427"/>
            <a:ext cx="671616" cy="542894"/>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algn="ctr"/>
            <a:r>
              <a:rPr lang="en-US" sz="1050" dirty="0" smtClean="0">
                <a:solidFill>
                  <a:schemeClr val="dk1"/>
                </a:solidFill>
                <a:latin typeface="+mn-lt"/>
                <a:cs typeface="+mn-cs"/>
              </a:rPr>
              <a:t>R17 </a:t>
            </a:r>
            <a:endParaRPr lang="en-US" sz="1050" dirty="0">
              <a:solidFill>
                <a:schemeClr val="dk1"/>
              </a:solidFill>
              <a:latin typeface="+mn-lt"/>
              <a:cs typeface="+mn-cs"/>
            </a:endParaRPr>
          </a:p>
          <a:p>
            <a:pPr algn="ctr"/>
            <a:r>
              <a:rPr lang="en-US" sz="1050" dirty="0">
                <a:solidFill>
                  <a:schemeClr val="dk1"/>
                </a:solidFill>
                <a:latin typeface="+mn-lt"/>
                <a:cs typeface="+mn-cs"/>
              </a:rPr>
              <a:t>stage </a:t>
            </a:r>
            <a:r>
              <a:rPr lang="en-US" sz="1050" dirty="0"/>
              <a:t>3</a:t>
            </a:r>
            <a:r>
              <a:rPr lang="en-US" sz="1050" dirty="0" smtClean="0">
                <a:solidFill>
                  <a:schemeClr val="dk1"/>
                </a:solidFill>
                <a:latin typeface="+mn-lt"/>
                <a:cs typeface="+mn-cs"/>
              </a:rPr>
              <a:t> freeze</a:t>
            </a:r>
            <a:endParaRPr lang="en-US" sz="1050" dirty="0">
              <a:solidFill>
                <a:schemeClr val="dk1"/>
              </a:solidFill>
              <a:latin typeface="+mn-lt"/>
              <a:cs typeface="+mn-cs"/>
            </a:endParaRPr>
          </a:p>
        </p:txBody>
      </p:sp>
    </p:spTree>
    <p:extLst>
      <p:ext uri="{BB962C8B-B14F-4D97-AF65-F5344CB8AC3E}">
        <p14:creationId xmlns:p14="http://schemas.microsoft.com/office/powerpoint/2010/main" val="3708828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7409" y="218368"/>
            <a:ext cx="8973312" cy="768101"/>
          </a:xfrm>
        </p:spPr>
        <p:txBody>
          <a:bodyPr/>
          <a:lstStyle/>
          <a:p>
            <a:r>
              <a:rPr lang="sv-SE" dirty="0"/>
              <a:t>Incoming </a:t>
            </a:r>
            <a:r>
              <a:rPr lang="sv-SE" dirty="0" smtClean="0"/>
              <a:t>LSs</a:t>
            </a:r>
            <a:endParaRPr lang="sv-SE" dirty="0"/>
          </a:p>
        </p:txBody>
      </p:sp>
      <p:graphicFrame>
        <p:nvGraphicFramePr>
          <p:cNvPr id="5" name="Table Placeholder 4"/>
          <p:cNvGraphicFramePr>
            <a:graphicFrameLocks noGrp="1"/>
          </p:cNvGraphicFramePr>
          <p:nvPr>
            <p:ph type="tbl" idx="1"/>
            <p:extLst>
              <p:ext uri="{D42A27DB-BD31-4B8C-83A1-F6EECF244321}">
                <p14:modId xmlns:p14="http://schemas.microsoft.com/office/powerpoint/2010/main" val="1876590109"/>
              </p:ext>
            </p:extLst>
          </p:nvPr>
        </p:nvGraphicFramePr>
        <p:xfrm>
          <a:off x="111072" y="1086766"/>
          <a:ext cx="11946577" cy="4918498"/>
        </p:xfrm>
        <a:graphic>
          <a:graphicData uri="http://schemas.openxmlformats.org/drawingml/2006/table">
            <a:tbl>
              <a:tblPr firstRow="1" bandRow="1">
                <a:tableStyleId>{5C22544A-7EE6-4342-B048-85BDC9FD1C3A}</a:tableStyleId>
              </a:tblPr>
              <a:tblGrid>
                <a:gridCol w="1152008">
                  <a:extLst>
                    <a:ext uri="{9D8B030D-6E8A-4147-A177-3AD203B41FA5}">
                      <a16:colId xmlns="" xmlns:a16="http://schemas.microsoft.com/office/drawing/2014/main" val="570476699"/>
                    </a:ext>
                  </a:extLst>
                </a:gridCol>
                <a:gridCol w="6157030">
                  <a:extLst>
                    <a:ext uri="{9D8B030D-6E8A-4147-A177-3AD203B41FA5}">
                      <a16:colId xmlns="" xmlns:a16="http://schemas.microsoft.com/office/drawing/2014/main" val="2618836924"/>
                    </a:ext>
                  </a:extLst>
                </a:gridCol>
                <a:gridCol w="2251082">
                  <a:extLst>
                    <a:ext uri="{9D8B030D-6E8A-4147-A177-3AD203B41FA5}">
                      <a16:colId xmlns="" xmlns:a16="http://schemas.microsoft.com/office/drawing/2014/main" val="3016348962"/>
                    </a:ext>
                  </a:extLst>
                </a:gridCol>
                <a:gridCol w="1157504">
                  <a:extLst>
                    <a:ext uri="{9D8B030D-6E8A-4147-A177-3AD203B41FA5}">
                      <a16:colId xmlns="" xmlns:a16="http://schemas.microsoft.com/office/drawing/2014/main" val="3690116950"/>
                    </a:ext>
                  </a:extLst>
                </a:gridCol>
                <a:gridCol w="1228953">
                  <a:extLst>
                    <a:ext uri="{9D8B030D-6E8A-4147-A177-3AD203B41FA5}">
                      <a16:colId xmlns="" xmlns:a16="http://schemas.microsoft.com/office/drawing/2014/main" val="2952368263"/>
                    </a:ext>
                  </a:extLst>
                </a:gridCol>
              </a:tblGrid>
              <a:tr h="396398">
                <a:tc>
                  <a:txBody>
                    <a:bodyPr/>
                    <a:lstStyle/>
                    <a:p>
                      <a:pPr algn="ctr"/>
                      <a:r>
                        <a:rPr lang="sv-SE" sz="1600" b="1" kern="1200" dirty="0">
                          <a:solidFill>
                            <a:schemeClr val="tx1"/>
                          </a:solidFill>
                          <a:effectLst/>
                          <a:latin typeface="+mn-lt"/>
                          <a:ea typeface="+mn-ea"/>
                          <a:cs typeface="+mn-cs"/>
                        </a:rPr>
                        <a:t>Tdoc</a:t>
                      </a:r>
                      <a:endParaRPr lang="sv-SE"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err="1">
                          <a:solidFill>
                            <a:schemeClr val="tx1"/>
                          </a:solidFill>
                          <a:effectLst/>
                          <a:latin typeface="+mn-lt"/>
                          <a:ea typeface="+mn-ea"/>
                          <a:cs typeface="+mn-cs"/>
                        </a:rPr>
                        <a:t>Title</a:t>
                      </a:r>
                      <a:endParaRPr lang="sv-SE" sz="1600" b="1" kern="1200" dirty="0">
                        <a:solidFill>
                          <a:schemeClr val="tx1"/>
                        </a:solidFill>
                        <a:effectLst/>
                        <a:latin typeface="+mn-lt"/>
                        <a:ea typeface="+mn-ea"/>
                        <a:cs typeface="+mn-cs"/>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a:solidFill>
                            <a:schemeClr val="tx1"/>
                          </a:solidFill>
                          <a:effectLst/>
                          <a:latin typeface="+mn-lt"/>
                          <a:ea typeface="+mn-ea"/>
                          <a:cs typeface="+mn-cs"/>
                        </a:rPr>
                        <a:t>Source</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a:solidFill>
                            <a:schemeClr val="tx1"/>
                          </a:solidFill>
                          <a:effectLst/>
                          <a:latin typeface="+mn-lt"/>
                          <a:ea typeface="+mn-ea"/>
                          <a:cs typeface="+mn-cs"/>
                        </a:rPr>
                        <a:t>Decision</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smtClean="0">
                          <a:solidFill>
                            <a:schemeClr val="tx1"/>
                          </a:solidFill>
                          <a:effectLst/>
                          <a:latin typeface="+mn-lt"/>
                          <a:ea typeface="+mn-ea"/>
                          <a:cs typeface="+mn-cs"/>
                        </a:rPr>
                        <a:t>Reply In</a:t>
                      </a:r>
                      <a:endParaRPr lang="sv-SE" sz="1600" b="1" kern="1200" dirty="0">
                        <a:solidFill>
                          <a:schemeClr val="tx1"/>
                        </a:solidFill>
                        <a:effectLst/>
                        <a:latin typeface="+mn-lt"/>
                        <a:ea typeface="+mn-ea"/>
                        <a:cs typeface="+mn-cs"/>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 xmlns:a16="http://schemas.microsoft.com/office/drawing/2014/main" val="4283687663"/>
                  </a:ext>
                </a:extLst>
              </a:tr>
              <a:tr h="388202">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S5-202029</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Reply LS to SA5 on support for </a:t>
                      </a:r>
                      <a:r>
                        <a:rPr lang="en-US" sz="1050" kern="1200" dirty="0" err="1">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eCall</a:t>
                      </a: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over </a:t>
                      </a:r>
                      <a:r>
                        <a:rPr 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NR</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SP-200287</a:t>
                      </a:r>
                      <a:endParaRPr lang="zh-CN" sz="1050" kern="120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spcAft>
                          <a:spcPts val="0"/>
                        </a:spcAft>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Postponed</a:t>
                      </a:r>
                      <a:endParaRPr lang="zh-CN" alt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8202">
                <a:tc>
                  <a:txBody>
                    <a:bodyPr/>
                    <a:lstStyle/>
                    <a:p>
                      <a:pPr>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S5-202020</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Resubmitted LS to SA5 on Reply on </a:t>
                      </a:r>
                      <a:r>
                        <a:rPr lang="en-US" sz="1050" kern="1200" dirty="0" err="1">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QoE</a:t>
                      </a: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Measurement </a:t>
                      </a:r>
                      <a:r>
                        <a:rPr 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Collection</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S4-200241</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400" smtClean="0">
                          <a:solidFill>
                            <a:srgbClr val="000000"/>
                          </a:solidFill>
                          <a:effectLst/>
                          <a:latin typeface="+mj-lt"/>
                          <a:ea typeface="宋体" panose="02010600030101010101" pitchFamily="2" charset="-122"/>
                        </a:rPr>
                        <a:t>replied to</a:t>
                      </a:r>
                      <a:endParaRPr lang="zh-CN" altLang="zh-CN" sz="1400" dirty="0">
                        <a:effectLst/>
                        <a:latin typeface="+mj-lt"/>
                        <a:ea typeface="宋体" panose="02010600030101010101" pitchFamily="2" charset="-122"/>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S5-202304</a:t>
                      </a:r>
                      <a:endParaRPr lang="zh-CN"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p>
                      <a:pPr algn="ctr">
                        <a:spcAft>
                          <a:spcPts val="0"/>
                        </a:spcAft>
                      </a:pP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8202">
                <a:tc>
                  <a:txBody>
                    <a:bodyPr/>
                    <a:lstStyle/>
                    <a:p>
                      <a:pPr>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S5-202021</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Resubmitted Reply LS to SA5 on </a:t>
                      </a:r>
                      <a:r>
                        <a:rPr lang="en-US" sz="1050" kern="1200" dirty="0" err="1">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QoE</a:t>
                      </a: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Measurement </a:t>
                      </a:r>
                      <a:r>
                        <a:rPr 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Collection</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R2-1916328</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400" dirty="0" smtClean="0">
                          <a:solidFill>
                            <a:srgbClr val="000000"/>
                          </a:solidFill>
                          <a:effectLst/>
                          <a:latin typeface="+mj-lt"/>
                          <a:ea typeface="宋体" panose="02010600030101010101" pitchFamily="2" charset="-122"/>
                        </a:rPr>
                        <a:t>replied to</a:t>
                      </a:r>
                      <a:endParaRPr lang="zh-CN" altLang="zh-CN" sz="1400" dirty="0">
                        <a:effectLst/>
                        <a:latin typeface="+mj-lt"/>
                        <a:ea typeface="宋体" panose="02010600030101010101" pitchFamily="2" charset="-122"/>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S5-202305</a:t>
                      </a:r>
                      <a:endParaRPr lang="zh-CN"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p>
                      <a:pPr algn="ctr">
                        <a:spcAft>
                          <a:spcPts val="0"/>
                        </a:spcAft>
                      </a:pP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8202">
                <a:tc>
                  <a:txBody>
                    <a:bodyPr/>
                    <a:lstStyle/>
                    <a:p>
                      <a:pPr>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S5-202028</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Reply LS to SA5 on </a:t>
                      </a:r>
                      <a:r>
                        <a:rPr lang="en-US" sz="1050" kern="1200" dirty="0" err="1">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QoS</a:t>
                      </a: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monitoring for </a:t>
                      </a:r>
                      <a:r>
                        <a:rPr 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URLLC</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R3-201372</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Noted</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8202">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S5-202027</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Reply LS ccSA5 on Information Needed for MRO in UE RLF </a:t>
                      </a:r>
                      <a:r>
                        <a:rPr 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Report</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R2-2002393</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spcAft>
                          <a:spcPts val="0"/>
                        </a:spcAft>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Noted</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400" dirty="0">
                        <a:effectLst/>
                        <a:latin typeface="+mj-lt"/>
                        <a:ea typeface="宋体" panose="02010600030101010101" pitchFamily="2" charset="-122"/>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8202">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S5-202026</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Reply LS to SA5 on CAG </a:t>
                      </a:r>
                      <a:r>
                        <a:rPr 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definition</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R2-2001703</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Noted</a:t>
                      </a:r>
                      <a:endParaRPr lang="zh-CN"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p>
                      <a:pPr marL="0" algn="l" defTabSz="1219170" rtl="0" eaLnBrk="1" latinLnBrk="0" hangingPunct="1">
                        <a:spcAft>
                          <a:spcPts val="0"/>
                        </a:spcAft>
                      </a:pP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8202">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S5-202019</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Resubmitted LS to SA5 on EN-DC related MDT configuration </a:t>
                      </a:r>
                      <a:r>
                        <a:rPr 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details</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R2-1916579</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spcAft>
                          <a:spcPts val="0"/>
                        </a:spcAft>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S5-202052</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8202">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S5-202031</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LS to SA5 on removal of Management Based MDT Allowed IE for </a:t>
                      </a:r>
                      <a:r>
                        <a:rPr 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NR</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R3-201437</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spcAft>
                          <a:spcPts val="0"/>
                        </a:spcAft>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S5-202051</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8202">
                <a:tc>
                  <a:txBody>
                    <a:bodyPr/>
                    <a:lstStyle/>
                    <a:p>
                      <a:pPr>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S5-202032</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LS ccSA5 on Generic Slice Template with Public Safety </a:t>
                      </a:r>
                      <a:r>
                        <a:rPr 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Feedback</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TCCA</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Noted</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8202">
                <a:tc>
                  <a:txBody>
                    <a:bodyPr/>
                    <a:lstStyle/>
                    <a:p>
                      <a:pPr>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S5-202030</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LS reply to SA5 on Technical Community Cooperation: Generic Network </a:t>
                      </a:r>
                      <a:r>
                        <a:rPr 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Management</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ONAP</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replied to</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S5-202300</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8202">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S5-202024</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LS reply ccSA5 on initiation of a new work item Y.IMT2020-NSC “IMT-2020 network slice configuration</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24 April:</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Conclusion: Noted</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GSMA</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spcAft>
                          <a:spcPts val="0"/>
                        </a:spcAft>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Noted</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8495224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 y="116142"/>
            <a:ext cx="9112251" cy="1143000"/>
          </a:xfrm>
        </p:spPr>
        <p:txBody>
          <a:bodyPr/>
          <a:lstStyle/>
          <a:p>
            <a:r>
              <a:rPr lang="sv-SE" dirty="0"/>
              <a:t>Outgoing </a:t>
            </a:r>
            <a:r>
              <a:rPr lang="sv-SE" dirty="0" smtClean="0"/>
              <a:t>LSs</a:t>
            </a:r>
            <a:endParaRPr lang="sv-SE" dirty="0"/>
          </a:p>
        </p:txBody>
      </p:sp>
      <p:graphicFrame>
        <p:nvGraphicFramePr>
          <p:cNvPr id="5" name="Table Placeholder 4"/>
          <p:cNvGraphicFramePr>
            <a:graphicFrameLocks noGrp="1"/>
          </p:cNvGraphicFramePr>
          <p:nvPr>
            <p:ph type="tbl" idx="1"/>
            <p:extLst>
              <p:ext uri="{D42A27DB-BD31-4B8C-83A1-F6EECF244321}">
                <p14:modId xmlns:p14="http://schemas.microsoft.com/office/powerpoint/2010/main" val="1009043535"/>
              </p:ext>
            </p:extLst>
          </p:nvPr>
        </p:nvGraphicFramePr>
        <p:xfrm>
          <a:off x="196703" y="1428644"/>
          <a:ext cx="11778017" cy="3295065"/>
        </p:xfrm>
        <a:graphic>
          <a:graphicData uri="http://schemas.openxmlformats.org/drawingml/2006/table">
            <a:tbl>
              <a:tblPr firstRow="1" bandRow="1">
                <a:tableStyleId>{5C22544A-7EE6-4342-B048-85BDC9FD1C3A}</a:tableStyleId>
              </a:tblPr>
              <a:tblGrid>
                <a:gridCol w="1194718">
                  <a:extLst>
                    <a:ext uri="{9D8B030D-6E8A-4147-A177-3AD203B41FA5}">
                      <a16:colId xmlns="" xmlns:a16="http://schemas.microsoft.com/office/drawing/2014/main" val="570476699"/>
                    </a:ext>
                  </a:extLst>
                </a:gridCol>
                <a:gridCol w="5763579">
                  <a:extLst>
                    <a:ext uri="{9D8B030D-6E8A-4147-A177-3AD203B41FA5}">
                      <a16:colId xmlns="" xmlns:a16="http://schemas.microsoft.com/office/drawing/2014/main" val="2618836924"/>
                    </a:ext>
                  </a:extLst>
                </a:gridCol>
                <a:gridCol w="1334814">
                  <a:extLst>
                    <a:ext uri="{9D8B030D-6E8A-4147-A177-3AD203B41FA5}">
                      <a16:colId xmlns="" xmlns:a16="http://schemas.microsoft.com/office/drawing/2014/main" val="3016348962"/>
                    </a:ext>
                  </a:extLst>
                </a:gridCol>
                <a:gridCol w="1942709">
                  <a:extLst>
                    <a:ext uri="{9D8B030D-6E8A-4147-A177-3AD203B41FA5}">
                      <a16:colId xmlns="" xmlns:a16="http://schemas.microsoft.com/office/drawing/2014/main" val="3690116950"/>
                    </a:ext>
                  </a:extLst>
                </a:gridCol>
                <a:gridCol w="1542197">
                  <a:extLst>
                    <a:ext uri="{9D8B030D-6E8A-4147-A177-3AD203B41FA5}">
                      <a16:colId xmlns="" xmlns:a16="http://schemas.microsoft.com/office/drawing/2014/main" val="2952368263"/>
                    </a:ext>
                  </a:extLst>
                </a:gridCol>
              </a:tblGrid>
              <a:tr h="480320">
                <a:tc>
                  <a:txBody>
                    <a:bodyPr/>
                    <a:lstStyle/>
                    <a:p>
                      <a:pPr algn="ctr">
                        <a:spcAft>
                          <a:spcPts val="0"/>
                        </a:spcAft>
                      </a:pPr>
                      <a:r>
                        <a:rPr lang="sv-SE" sz="1600" b="1" kern="1200" dirty="0">
                          <a:solidFill>
                            <a:schemeClr val="tx1"/>
                          </a:solidFill>
                          <a:effectLst/>
                          <a:latin typeface="+mn-lt"/>
                          <a:ea typeface="+mn-ea"/>
                          <a:cs typeface="+mn-cs"/>
                        </a:rPr>
                        <a:t>Tdoc</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err="1">
                          <a:solidFill>
                            <a:schemeClr val="tx1"/>
                          </a:solidFill>
                          <a:effectLst/>
                          <a:latin typeface="+mn-lt"/>
                          <a:ea typeface="+mn-ea"/>
                          <a:cs typeface="+mn-cs"/>
                        </a:rPr>
                        <a:t>Title</a:t>
                      </a:r>
                      <a:endParaRPr lang="sv-SE" sz="1600" b="1" kern="1200" dirty="0">
                        <a:solidFill>
                          <a:schemeClr val="tx1"/>
                        </a:solidFill>
                        <a:effectLst/>
                        <a:latin typeface="+mn-lt"/>
                        <a:ea typeface="+mn-ea"/>
                        <a:cs typeface="+mn-cs"/>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a:solidFill>
                            <a:schemeClr val="tx1"/>
                          </a:solidFill>
                          <a:effectLst/>
                          <a:latin typeface="+mn-lt"/>
                          <a:ea typeface="+mn-ea"/>
                          <a:cs typeface="+mn-cs"/>
                        </a:rPr>
                        <a:t>To</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err="1">
                          <a:solidFill>
                            <a:schemeClr val="tx1"/>
                          </a:solidFill>
                          <a:effectLst/>
                          <a:latin typeface="+mn-lt"/>
                          <a:ea typeface="+mn-ea"/>
                          <a:cs typeface="+mn-cs"/>
                        </a:rPr>
                        <a:t>Cc</a:t>
                      </a:r>
                      <a:endParaRPr lang="sv-SE" sz="1600" b="1" kern="1200" dirty="0">
                        <a:solidFill>
                          <a:schemeClr val="tx1"/>
                        </a:solidFill>
                        <a:effectLst/>
                        <a:latin typeface="+mn-lt"/>
                        <a:ea typeface="+mn-ea"/>
                        <a:cs typeface="+mn-cs"/>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smtClean="0">
                          <a:solidFill>
                            <a:schemeClr val="tx1"/>
                          </a:solidFill>
                          <a:effectLst/>
                          <a:latin typeface="+mn-lt"/>
                          <a:ea typeface="+mn-ea"/>
                          <a:cs typeface="+mn-cs"/>
                        </a:rPr>
                        <a:t>Reply To</a:t>
                      </a:r>
                      <a:endParaRPr lang="sv-SE" sz="1600" b="1" kern="1200" dirty="0">
                        <a:solidFill>
                          <a:schemeClr val="tx1"/>
                        </a:solidFill>
                        <a:effectLst/>
                        <a:latin typeface="+mn-lt"/>
                        <a:ea typeface="+mn-ea"/>
                        <a:cs typeface="+mn-cs"/>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 xmlns:a16="http://schemas.microsoft.com/office/drawing/2014/main" val="4283687663"/>
                  </a:ext>
                </a:extLst>
              </a:tr>
              <a:tr h="349202">
                <a:tc>
                  <a:txBody>
                    <a:bodyPr/>
                    <a:lstStyle/>
                    <a:p>
                      <a:pPr marL="0" algn="l" defTabSz="1219170" rtl="0" eaLnBrk="1" latinLnBrk="0" hangingPunct="1">
                        <a:spcAft>
                          <a:spcPts val="0"/>
                        </a:spcAft>
                      </a:pPr>
                      <a:r>
                        <a:rPr lang="en-GB"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S5-202304</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Reply LS to SA4 on Reply on </a:t>
                      </a:r>
                      <a:r>
                        <a:rPr lang="en-US" sz="1050" kern="1200" dirty="0" err="1">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QoE</a:t>
                      </a: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Measurement Collection</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p>
                      <a:pPr marL="0" algn="l" defTabSz="1219170" rtl="0" eaLnBrk="1" latinLnBrk="0" hangingPunct="1">
                        <a:spcAft>
                          <a:spcPts val="0"/>
                        </a:spcAft>
                      </a:pPr>
                      <a:r>
                        <a:rPr lang="zh-CN" alt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a:t>
                      </a:r>
                      <a:r>
                        <a:rPr 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email approval</a:t>
                      </a:r>
                      <a:r>
                        <a:rPr lang="zh-CN" alt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a:t>
                      </a:r>
                      <a:r>
                        <a:rPr 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SA4</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S5-202020</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7565">
                <a:tc>
                  <a:txBody>
                    <a:bodyPr/>
                    <a:lstStyle/>
                    <a:p>
                      <a:pPr marL="0" algn="l" defTabSz="1219170" rtl="0" eaLnBrk="1" latinLnBrk="0" hangingPunct="1">
                        <a:spcAft>
                          <a:spcPts val="0"/>
                        </a:spcAft>
                      </a:pPr>
                      <a:r>
                        <a:rPr lang="en-GB"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S5-202305</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Reply LS to RAN2 on </a:t>
                      </a:r>
                      <a:r>
                        <a:rPr lang="en-US" sz="1050" kern="1200" dirty="0" err="1">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QoE</a:t>
                      </a: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Measurement Collection</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p>
                      <a:pPr marL="0" algn="l" defTabSz="1219170" rtl="0" eaLnBrk="1" latinLnBrk="0" hangingPunct="1">
                        <a:spcAft>
                          <a:spcPts val="0"/>
                        </a:spcAft>
                      </a:pPr>
                      <a:r>
                        <a:rPr lang="zh-CN" alt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a:t>
                      </a: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email approval</a:t>
                      </a:r>
                      <a:r>
                        <a:rPr lang="zh-CN" alt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a:t>
                      </a:r>
                      <a:endParaRPr lang="zh-CN" alt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spcAft>
                          <a:spcPts val="0"/>
                        </a:spcAft>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RAN2</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S5-202021</a:t>
                      </a:r>
                      <a:endParaRPr lang="zh-CN"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p>
                      <a:pPr>
                        <a:spcAft>
                          <a:spcPts val="0"/>
                        </a:spcAft>
                      </a:pP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3899">
                <a:tc>
                  <a:txBody>
                    <a:bodyPr/>
                    <a:lstStyle/>
                    <a:p>
                      <a:pPr marL="0" algn="l" defTabSz="1219170" rtl="0" eaLnBrk="1" latinLnBrk="0" hangingPunct="1">
                        <a:spcAft>
                          <a:spcPts val="0"/>
                        </a:spcAft>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S5-202308</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LS to CT4 on SNSSAI support in N4 Session Establishment</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spcAft>
                          <a:spcPts val="0"/>
                        </a:spcAft>
                      </a:pPr>
                      <a:r>
                        <a:rPr 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CT4</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endParaRPr lang="zh-CN" sz="1050" kern="120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New</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285">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S5-202052</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Reply LS to LS on EN-DC related MDT configuration details</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24 April:</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Conclusion: Approved with no comments received</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spcAft>
                          <a:spcPts val="0"/>
                        </a:spcAft>
                      </a:pPr>
                      <a:r>
                        <a:rPr lang="en-US" sz="1050" kern="1200" dirty="0" err="1">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Oy</a:t>
                      </a: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LM Ericsson AB</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defTabSz="1219170" rtl="0" eaLnBrk="1" fontAlgn="t" latinLnBrk="0" hangingPunct="1">
                        <a:spcAft>
                          <a:spcPts val="0"/>
                        </a:spcAft>
                      </a:pPr>
                      <a:endParaRPr lang="fr-FR"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S5-202019</a:t>
                      </a:r>
                      <a:endParaRPr lang="zh-CN"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p>
                      <a:pPr marL="0" marR="0" lvl="0" indent="0" algn="l" defTabSz="1219170" rtl="0" eaLnBrk="1" fontAlgn="t" latinLnBrk="0" hangingPunct="1">
                        <a:lnSpc>
                          <a:spcPct val="100000"/>
                        </a:lnSpc>
                        <a:spcBef>
                          <a:spcPts val="0"/>
                        </a:spcBef>
                        <a:spcAft>
                          <a:spcPts val="0"/>
                        </a:spcAft>
                        <a:buClrTx/>
                        <a:buSzTx/>
                        <a:buFontTx/>
                        <a:buNone/>
                        <a:tabLst/>
                        <a:defRPr/>
                      </a:pPr>
                      <a:endParaRPr lang="fr-FR"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3899">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S5-202051</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Reply LS to LS on removal of Management Based MDT Allowed IE for NR</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24 April:</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Conclusion: Approved with no comments received</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spcAft>
                          <a:spcPts val="0"/>
                        </a:spcAft>
                      </a:pPr>
                      <a:r>
                        <a:rPr lang="en-US" sz="1050" kern="1200" dirty="0" err="1">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Oy</a:t>
                      </a: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LM Ericsson AB</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defTabSz="1219170" rtl="0" eaLnBrk="1" fontAlgn="t" latinLnBrk="0" hangingPunct="1">
                        <a:spcAft>
                          <a:spcPts val="0"/>
                        </a:spcAft>
                      </a:pPr>
                      <a:endParaRPr lang="fr-FR"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S5-202031</a:t>
                      </a:r>
                      <a:endParaRPr lang="zh-CN"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p>
                      <a:pPr marL="0" marR="0" lvl="0" indent="0" algn="l" defTabSz="1219170" rtl="0" eaLnBrk="1" fontAlgn="t" latinLnBrk="0" hangingPunct="1">
                        <a:lnSpc>
                          <a:spcPct val="100000"/>
                        </a:lnSpc>
                        <a:spcBef>
                          <a:spcPts val="0"/>
                        </a:spcBef>
                        <a:spcAft>
                          <a:spcPts val="0"/>
                        </a:spcAft>
                        <a:buClrTx/>
                        <a:buSzTx/>
                        <a:buFontTx/>
                        <a:buNone/>
                        <a:tabLst/>
                        <a:defRPr/>
                      </a:pPr>
                      <a:endParaRPr lang="fr-FR"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3899">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S5-202300</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Reply LS to ONAP on Technical Community Cooperation: Generic Network Management</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p>
                      <a:pPr marL="0" algn="l"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a:t>
                      </a:r>
                      <a:r>
                        <a:rPr lang="en-US"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Email </a:t>
                      </a: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approval. </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spcAft>
                          <a:spcPts val="0"/>
                        </a:spcAft>
                      </a:pPr>
                      <a:r>
                        <a:rPr lang="en-US"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ONAP</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defTabSz="1219170" rtl="0" eaLnBrk="1" fontAlgn="t" latinLnBrk="0" hangingPunct="1">
                        <a:spcAft>
                          <a:spcPts val="0"/>
                        </a:spcAft>
                      </a:pPr>
                      <a:endParaRPr lang="fr-FR"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fr-FR"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S5-202030</a:t>
                      </a:r>
                    </a:p>
                    <a:p>
                      <a:pPr marL="0" marR="0" lvl="0" indent="0" algn="l" defTabSz="1219170" rtl="0" eaLnBrk="1" fontAlgn="t" latinLnBrk="0" hangingPunct="1">
                        <a:lnSpc>
                          <a:spcPct val="100000"/>
                        </a:lnSpc>
                        <a:spcBef>
                          <a:spcPts val="0"/>
                        </a:spcBef>
                        <a:spcAft>
                          <a:spcPts val="0"/>
                        </a:spcAft>
                        <a:buClrTx/>
                        <a:buSzTx/>
                        <a:buFontTx/>
                        <a:buNone/>
                        <a:tabLst/>
                        <a:defRPr/>
                      </a:pPr>
                      <a:endParaRPr lang="fr-FR"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3899">
                <a:tc>
                  <a:txBody>
                    <a:bodyPr/>
                    <a:lstStyle/>
                    <a:p>
                      <a:pPr marL="0" algn="l" defTabSz="1219170" rtl="0" eaLnBrk="1" latinLnBrk="0" hangingPunct="1">
                        <a:spcAft>
                          <a:spcPts val="0"/>
                        </a:spcAft>
                      </a:pPr>
                      <a:r>
                        <a:rPr lang="en-GB" sz="1050" kern="120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S5-202458  </a:t>
                      </a:r>
                      <a:endParaRPr lang="zh-CN" sz="1050" kern="120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latinLnBrk="0" hangingPunct="1">
                        <a:spcAft>
                          <a:spcPts val="0"/>
                        </a:spcAft>
                      </a:pPr>
                      <a:r>
                        <a:rPr lang="en-GB"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LS to SA2 on </a:t>
                      </a:r>
                      <a:r>
                        <a:rPr lang="en-GB" sz="1050" kern="1200" dirty="0" err="1">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QoS</a:t>
                      </a:r>
                      <a:r>
                        <a:rPr lang="en-GB"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requirements for OAM traffic on IAB</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spcAft>
                          <a:spcPts val="0"/>
                        </a:spcAft>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SA2</a:t>
                      </a:r>
                      <a:endParaRPr lang="zh-CN"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defTabSz="1219170" rtl="0" eaLnBrk="1" fontAlgn="t" latinLnBrk="0" hangingPunct="1">
                        <a:spcAft>
                          <a:spcPts val="0"/>
                        </a:spcAft>
                      </a:pPr>
                      <a:endParaRPr lang="fr-FR"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5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New</a:t>
                      </a:r>
                      <a:endParaRPr lang="fr-FR" sz="105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3976364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573206" y="260350"/>
            <a:ext cx="9253182" cy="790528"/>
          </a:xfrm>
          <a:prstGeom prst="rect">
            <a:avLst/>
          </a:prstGeom>
          <a:noFill/>
          <a:ln w="12700">
            <a:noFill/>
            <a:miter lim="800000"/>
            <a:headEnd/>
            <a:tailEnd/>
          </a:ln>
        </p:spPr>
        <p:txBody>
          <a:bodyPr lIns="90488" tIns="44450" rIns="90488" bIns="44450" anchor="ctr"/>
          <a:lstStyle/>
          <a:p>
            <a:pPr algn="ctr">
              <a:defRPr/>
            </a:pPr>
            <a:r>
              <a:rPr lang="en-US" altLang="zh-CN" sz="3200" kern="0" dirty="0" smtClean="0">
                <a:solidFill>
                  <a:srgbClr val="FF0000"/>
                </a:solidFill>
                <a:latin typeface="Calibri"/>
                <a:cs typeface="+mj-cs"/>
              </a:rPr>
              <a:t>New or Revised Work Items / Study Items</a:t>
            </a:r>
          </a:p>
        </p:txBody>
      </p:sp>
      <p:graphicFrame>
        <p:nvGraphicFramePr>
          <p:cNvPr id="6" name="Group 76"/>
          <p:cNvGraphicFramePr>
            <a:graphicFrameLocks/>
          </p:cNvGraphicFramePr>
          <p:nvPr>
            <p:extLst>
              <p:ext uri="{D42A27DB-BD31-4B8C-83A1-F6EECF244321}">
                <p14:modId xmlns:p14="http://schemas.microsoft.com/office/powerpoint/2010/main" val="44094414"/>
              </p:ext>
            </p:extLst>
          </p:nvPr>
        </p:nvGraphicFramePr>
        <p:xfrm>
          <a:off x="189596" y="1287352"/>
          <a:ext cx="11902965" cy="1074270"/>
        </p:xfrm>
        <a:graphic>
          <a:graphicData uri="http://schemas.openxmlformats.org/drawingml/2006/table">
            <a:tbl>
              <a:tblPr/>
              <a:tblGrid>
                <a:gridCol w="1203025">
                  <a:extLst>
                    <a:ext uri="{9D8B030D-6E8A-4147-A177-3AD203B41FA5}">
                      <a16:colId xmlns="" xmlns:a16="http://schemas.microsoft.com/office/drawing/2014/main" val="20000"/>
                    </a:ext>
                  </a:extLst>
                </a:gridCol>
                <a:gridCol w="1014248"/>
                <a:gridCol w="1024759"/>
                <a:gridCol w="5502165">
                  <a:extLst>
                    <a:ext uri="{9D8B030D-6E8A-4147-A177-3AD203B41FA5}">
                      <a16:colId xmlns="" xmlns:a16="http://schemas.microsoft.com/office/drawing/2014/main" val="20001"/>
                    </a:ext>
                  </a:extLst>
                </a:gridCol>
                <a:gridCol w="1345324"/>
                <a:gridCol w="1813444"/>
              </a:tblGrid>
              <a:tr h="519264">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600" b="1" i="0" u="none" strike="noStrike" cap="none" normalizeH="0" baseline="0" dirty="0" err="1" smtClean="0">
                          <a:ln>
                            <a:noFill/>
                          </a:ln>
                          <a:solidFill>
                            <a:schemeClr val="tx1"/>
                          </a:solidFill>
                          <a:effectLst/>
                          <a:latin typeface="Calibri" pitchFamily="34" charset="0"/>
                          <a:ea typeface="宋体" pitchFamily="2" charset="-122"/>
                          <a:cs typeface="Arial" charset="0"/>
                        </a:rPr>
                        <a:t>Tdoc</a:t>
                      </a:r>
                      <a:endParaRPr kumimoji="0" lang="en-GB" altLang="zh-CN" sz="1600" b="1" i="0" u="none" strike="noStrike" cap="none" normalizeH="0" baseline="0" dirty="0">
                        <a:ln>
                          <a:noFill/>
                        </a:ln>
                        <a:solidFill>
                          <a:schemeClr val="tx1"/>
                        </a:solidFill>
                        <a:effectLst/>
                        <a:latin typeface="Calibri" pitchFamily="34" charset="0"/>
                        <a:ea typeface="宋体" pitchFamily="2" charset="-122"/>
                        <a:cs typeface="Arial"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600" b="1" i="0" u="none" strike="noStrike" cap="none" normalizeH="0" baseline="0" dirty="0" smtClean="0">
                          <a:ln>
                            <a:noFill/>
                          </a:ln>
                          <a:solidFill>
                            <a:schemeClr val="tx1"/>
                          </a:solidFill>
                          <a:effectLst/>
                          <a:latin typeface="Calibri" pitchFamily="34" charset="0"/>
                          <a:ea typeface="宋体" pitchFamily="2" charset="-122"/>
                          <a:cs typeface="Arial" charset="0"/>
                        </a:rPr>
                        <a:t>Type</a:t>
                      </a:r>
                      <a:endParaRPr kumimoji="0" lang="en-GB" altLang="zh-CN" sz="1600" b="1" i="0" u="none" strike="noStrike" cap="none" normalizeH="0" baseline="0" dirty="0">
                        <a:ln>
                          <a:noFill/>
                        </a:ln>
                        <a:solidFill>
                          <a:schemeClr val="tx1"/>
                        </a:solidFill>
                        <a:effectLst/>
                        <a:latin typeface="Calibri" pitchFamily="34" charset="0"/>
                        <a:ea typeface="宋体" pitchFamily="2" charset="-122"/>
                        <a:cs typeface="Arial"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600" b="1" i="0" u="none" strike="noStrike" cap="none" normalizeH="0" baseline="0" dirty="0" smtClean="0">
                          <a:ln>
                            <a:noFill/>
                          </a:ln>
                          <a:solidFill>
                            <a:schemeClr val="tx1"/>
                          </a:solidFill>
                          <a:effectLst/>
                          <a:latin typeface="Calibri" pitchFamily="34" charset="0"/>
                          <a:ea typeface="宋体" pitchFamily="2" charset="-122"/>
                          <a:cs typeface="Arial" charset="0"/>
                        </a:rPr>
                        <a:t>Release</a:t>
                      </a:r>
                      <a:endParaRPr kumimoji="0" lang="en-GB" altLang="zh-CN" sz="1600" b="1" i="0" u="none" strike="noStrike" cap="none" normalizeH="0" baseline="0" dirty="0">
                        <a:ln>
                          <a:noFill/>
                        </a:ln>
                        <a:solidFill>
                          <a:schemeClr val="tx1"/>
                        </a:solidFill>
                        <a:effectLst/>
                        <a:latin typeface="Calibri" pitchFamily="34" charset="0"/>
                        <a:ea typeface="宋体" pitchFamily="2" charset="-122"/>
                        <a:cs typeface="Arial"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600" b="1" i="0" u="none" strike="noStrike" cap="none" normalizeH="0" baseline="0" dirty="0">
                          <a:ln>
                            <a:noFill/>
                          </a:ln>
                          <a:solidFill>
                            <a:schemeClr val="tx1"/>
                          </a:solidFill>
                          <a:effectLst/>
                          <a:latin typeface="Calibri" pitchFamily="34" charset="0"/>
                          <a:ea typeface="宋体" pitchFamily="2" charset="-122"/>
                          <a:cs typeface="Arial" charset="0"/>
                        </a:rPr>
                        <a:t>Title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600" b="1" i="0" u="none" strike="noStrike" cap="none" normalizeH="0" baseline="0" dirty="0" smtClean="0">
                          <a:ln>
                            <a:noFill/>
                          </a:ln>
                          <a:solidFill>
                            <a:schemeClr val="tx1"/>
                          </a:solidFill>
                          <a:effectLst/>
                          <a:latin typeface="Calibri" pitchFamily="34" charset="0"/>
                          <a:ea typeface="宋体" pitchFamily="2" charset="-122"/>
                          <a:cs typeface="Arial" charset="0"/>
                        </a:rPr>
                        <a:t>Source</a:t>
                      </a:r>
                      <a:endParaRPr kumimoji="0" lang="en-GB" altLang="zh-CN" sz="1600" b="1" i="0" u="none" strike="noStrike" cap="none" normalizeH="0" baseline="0" dirty="0">
                        <a:ln>
                          <a:noFill/>
                        </a:ln>
                        <a:solidFill>
                          <a:schemeClr val="tx1"/>
                        </a:solidFill>
                        <a:effectLst/>
                        <a:latin typeface="Calibri" pitchFamily="34" charset="0"/>
                        <a:ea typeface="宋体" pitchFamily="2" charset="-122"/>
                        <a:cs typeface="Arial"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b="1" i="0" u="none" strike="noStrike" cap="none" normalizeH="0" baseline="0" dirty="0" smtClean="0">
                          <a:ln>
                            <a:noFill/>
                          </a:ln>
                          <a:solidFill>
                            <a:schemeClr val="tx1"/>
                          </a:solidFill>
                          <a:effectLst/>
                          <a:latin typeface="Calibri" pitchFamily="34" charset="0"/>
                          <a:ea typeface="宋体" pitchFamily="2" charset="-122"/>
                          <a:cs typeface="Arial" charset="0"/>
                        </a:rPr>
                        <a:t>Potential related groups</a:t>
                      </a:r>
                      <a:endParaRPr kumimoji="0" lang="en-GB" altLang="zh-CN" sz="1600" b="1" i="0" u="none" strike="noStrike" cap="none" normalizeH="0" baseline="0" dirty="0">
                        <a:ln>
                          <a:noFill/>
                        </a:ln>
                        <a:solidFill>
                          <a:schemeClr val="tx1"/>
                        </a:solidFill>
                        <a:effectLst/>
                        <a:latin typeface="Calibri" pitchFamily="34" charset="0"/>
                        <a:ea typeface="宋体" pitchFamily="2" charset="-122"/>
                        <a:cs typeface="Arial"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 xmlns:a16="http://schemas.microsoft.com/office/drawing/2014/main" val="10000"/>
                  </a:ext>
                </a:extLst>
              </a:tr>
              <a:tr h="495150">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S5-202335</a:t>
                      </a:r>
                      <a:endParaRPr lang="zh-CN" altLang="zh-CN"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p>
                      <a:pPr marL="0" algn="l" defTabSz="1219170" rtl="0" eaLnBrk="1" latinLnBrk="0" hangingPunct="1">
                        <a:spcAft>
                          <a:spcPts val="0"/>
                        </a:spcAft>
                      </a:pPr>
                      <a:endParaRPr lang="zh-CN" alt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WID revised</a:t>
                      </a:r>
                      <a:endParaRPr lang="en-US" alt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algn="l" defTabSz="1219170" rtl="0" eaLnBrk="1" latinLnBrk="0" hangingPunct="1">
                        <a:spcAft>
                          <a:spcPts val="0"/>
                        </a:spcAft>
                      </a:pPr>
                      <a:r>
                        <a:rPr lang="en-US" altLang="zh-CN"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Rel-16</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algn="l" defTabSz="1219170" rtl="0" eaLnBrk="1" latinLnBrk="0" hangingPunct="1">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Revised WID on enhancement of 3GPP management system for multiple tenant </a:t>
                      </a:r>
                      <a:r>
                        <a:rPr lang="en-US" sz="1200" kern="1200" dirty="0" err="1">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envorinment</a:t>
                      </a: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a:t>
                      </a: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support</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algn="l" defTabSz="1219170" rtl="0" eaLnBrk="1" latinLnBrk="0" hangingPunct="1">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Huawei</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fr-FR"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SA2</a:t>
                      </a:r>
                      <a:endParaRPr lang="fr-FR"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455952544"/>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573206" y="260350"/>
            <a:ext cx="9253182" cy="790528"/>
          </a:xfrm>
          <a:prstGeom prst="rect">
            <a:avLst/>
          </a:prstGeom>
          <a:noFill/>
          <a:ln w="12700">
            <a:noFill/>
            <a:miter lim="800000"/>
            <a:headEnd/>
            <a:tailEnd/>
          </a:ln>
        </p:spPr>
        <p:txBody>
          <a:bodyPr lIns="90488" tIns="44450" rIns="90488" bIns="44450" anchor="ctr"/>
          <a:lstStyle/>
          <a:p>
            <a:pPr algn="ctr">
              <a:defRPr/>
            </a:pPr>
            <a:r>
              <a:rPr lang="en-US" altLang="zh-CN" sz="3200" kern="0" dirty="0" smtClean="0">
                <a:solidFill>
                  <a:srgbClr val="FF0000"/>
                </a:solidFill>
                <a:latin typeface="Calibri"/>
                <a:cs typeface="+mj-cs"/>
              </a:rPr>
              <a:t>Documents endorsed by OA&amp;M SWG</a:t>
            </a:r>
          </a:p>
        </p:txBody>
      </p:sp>
      <p:graphicFrame>
        <p:nvGraphicFramePr>
          <p:cNvPr id="6" name="Group 76"/>
          <p:cNvGraphicFramePr>
            <a:graphicFrameLocks/>
          </p:cNvGraphicFramePr>
          <p:nvPr>
            <p:extLst>
              <p:ext uri="{D42A27DB-BD31-4B8C-83A1-F6EECF244321}">
                <p14:modId xmlns:p14="http://schemas.microsoft.com/office/powerpoint/2010/main" val="1337029735"/>
              </p:ext>
            </p:extLst>
          </p:nvPr>
        </p:nvGraphicFramePr>
        <p:xfrm>
          <a:off x="199697" y="1050878"/>
          <a:ext cx="11537378" cy="3511669"/>
        </p:xfrm>
        <a:graphic>
          <a:graphicData uri="http://schemas.openxmlformats.org/drawingml/2006/table">
            <a:tbl>
              <a:tblPr/>
              <a:tblGrid>
                <a:gridCol w="1040524">
                  <a:extLst>
                    <a:ext uri="{9D8B030D-6E8A-4147-A177-3AD203B41FA5}">
                      <a16:colId xmlns="" xmlns:a16="http://schemas.microsoft.com/office/drawing/2014/main" val="20000"/>
                    </a:ext>
                  </a:extLst>
                </a:gridCol>
                <a:gridCol w="5030108">
                  <a:extLst>
                    <a:ext uri="{9D8B030D-6E8A-4147-A177-3AD203B41FA5}">
                      <a16:colId xmlns="" xmlns:a16="http://schemas.microsoft.com/office/drawing/2014/main" val="20001"/>
                    </a:ext>
                  </a:extLst>
                </a:gridCol>
                <a:gridCol w="2733373"/>
                <a:gridCol w="2733373"/>
              </a:tblGrid>
              <a:tr h="645638">
                <a:tc>
                  <a:txBody>
                    <a:bodyPr/>
                    <a:lstStyle/>
                    <a:p>
                      <a:pPr marL="0" marR="0" lvl="0" indent="0" algn="ctr" defTabSz="1219170" rtl="0" eaLnBrk="1" fontAlgn="base" latinLnBrk="0" hangingPunct="1">
                        <a:lnSpc>
                          <a:spcPct val="100000"/>
                        </a:lnSpc>
                        <a:spcBef>
                          <a:spcPct val="0"/>
                        </a:spcBef>
                        <a:spcAft>
                          <a:spcPct val="0"/>
                        </a:spcAft>
                        <a:buClrTx/>
                        <a:buSzTx/>
                        <a:buFontTx/>
                        <a:buNone/>
                        <a:tabLst/>
                      </a:pPr>
                      <a:r>
                        <a:rPr lang="en-GB" altLang="zh-CN" sz="1600" b="1" kern="1200" dirty="0" err="1" smtClean="0">
                          <a:solidFill>
                            <a:schemeClr val="tx1"/>
                          </a:solidFill>
                          <a:latin typeface="+mn-lt"/>
                          <a:ea typeface="+mn-ea"/>
                          <a:cs typeface="+mn-cs"/>
                        </a:rPr>
                        <a:t>TDoc</a:t>
                      </a:r>
                      <a:endParaRPr lang="en-GB" altLang="zh-CN" sz="1600" b="1" kern="1200" dirty="0">
                        <a:solidFill>
                          <a:schemeClr val="tx1"/>
                        </a:solidFill>
                        <a:latin typeface="+mn-lt"/>
                        <a:ea typeface="+mn-ea"/>
                        <a:cs typeface="+mn-cs"/>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ctr" defTabSz="1219170" rtl="0" eaLnBrk="1" fontAlgn="base" latinLnBrk="0" hangingPunct="1">
                        <a:lnSpc>
                          <a:spcPct val="100000"/>
                        </a:lnSpc>
                        <a:spcBef>
                          <a:spcPct val="0"/>
                        </a:spcBef>
                        <a:spcAft>
                          <a:spcPct val="0"/>
                        </a:spcAft>
                        <a:buClrTx/>
                        <a:buSzTx/>
                        <a:buFontTx/>
                        <a:buNone/>
                        <a:tabLst/>
                      </a:pPr>
                      <a:r>
                        <a:rPr lang="en-GB" altLang="zh-CN" sz="1600" b="1" kern="1200" dirty="0">
                          <a:solidFill>
                            <a:schemeClr val="tx1"/>
                          </a:solidFill>
                          <a:latin typeface="+mn-lt"/>
                          <a:ea typeface="+mn-ea"/>
                          <a:cs typeface="+mn-cs"/>
                        </a:rPr>
                        <a:t>Title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ctr" defTabSz="1219170" rtl="0" eaLnBrk="1" fontAlgn="base" latinLnBrk="0" hangingPunct="1">
                        <a:lnSpc>
                          <a:spcPct val="100000"/>
                        </a:lnSpc>
                        <a:spcBef>
                          <a:spcPct val="0"/>
                        </a:spcBef>
                        <a:spcAft>
                          <a:spcPct val="0"/>
                        </a:spcAft>
                        <a:buClrTx/>
                        <a:buSzTx/>
                        <a:buFontTx/>
                        <a:buNone/>
                        <a:tabLst/>
                      </a:pPr>
                      <a:r>
                        <a:rPr lang="en-GB" altLang="zh-CN" sz="1600" b="1" kern="1200" dirty="0" smtClean="0">
                          <a:solidFill>
                            <a:schemeClr val="tx1"/>
                          </a:solidFill>
                          <a:latin typeface="+mn-lt"/>
                          <a:ea typeface="+mn-ea"/>
                          <a:cs typeface="+mn-cs"/>
                        </a:rPr>
                        <a:t>Source</a:t>
                      </a:r>
                      <a:endParaRPr lang="en-GB" altLang="zh-CN" sz="1600" b="1" kern="1200" dirty="0">
                        <a:solidFill>
                          <a:schemeClr val="tx1"/>
                        </a:solidFill>
                        <a:latin typeface="+mn-lt"/>
                        <a:ea typeface="+mn-ea"/>
                        <a:cs typeface="+mn-cs"/>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ctr" defTabSz="1219170" rtl="0" eaLnBrk="1" fontAlgn="base" latinLnBrk="0" hangingPunct="1">
                        <a:lnSpc>
                          <a:spcPct val="100000"/>
                        </a:lnSpc>
                        <a:spcBef>
                          <a:spcPct val="0"/>
                        </a:spcBef>
                        <a:spcAft>
                          <a:spcPct val="0"/>
                        </a:spcAft>
                        <a:buClrTx/>
                        <a:buSzTx/>
                        <a:buFontTx/>
                        <a:buNone/>
                        <a:tabLst/>
                      </a:pPr>
                      <a:r>
                        <a:rPr lang="en-GB" altLang="zh-CN" sz="1600" b="1" kern="1200" dirty="0" smtClean="0">
                          <a:solidFill>
                            <a:schemeClr val="tx1"/>
                          </a:solidFill>
                          <a:latin typeface="+mn-lt"/>
                          <a:ea typeface="+mn-ea"/>
                          <a:cs typeface="+mn-cs"/>
                        </a:rPr>
                        <a:t>Potential related topics and related groups</a:t>
                      </a:r>
                      <a:endParaRPr lang="en-GB" altLang="zh-CN" sz="1600" b="1" kern="1200" dirty="0">
                        <a:solidFill>
                          <a:schemeClr val="tx1"/>
                        </a:solidFill>
                        <a:latin typeface="+mn-lt"/>
                        <a:ea typeface="+mn-ea"/>
                        <a:cs typeface="+mn-cs"/>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 xmlns:a16="http://schemas.microsoft.com/office/drawing/2014/main" val="10000"/>
                  </a:ext>
                </a:extLst>
              </a:tr>
              <a:tr h="409433">
                <a:tc>
                  <a:txBody>
                    <a:bodyPr/>
                    <a:lstStyle/>
                    <a:p>
                      <a:pPr marL="0" algn="l" defTabSz="1219170" rtl="0" eaLnBrk="1" latinLnBrk="0" hangingPunct="1">
                        <a:spcAft>
                          <a:spcPts val="0"/>
                        </a:spcAft>
                      </a:pP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S5-202384</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algn="l" defTabSz="1219170" rtl="0" eaLnBrk="1" latinLnBrk="0" hangingPunct="1">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Discussion paper on CSI clarification in close loop control </a:t>
                      </a: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context</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algn="l" defTabSz="1219170" rtl="0" eaLnBrk="1" latinLnBrk="0" hangingPunct="1">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Huawei</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82550" marR="0" lvl="0" indent="0" algn="l" defTabSz="1219170" rtl="0" eaLnBrk="1" fontAlgn="t" latinLnBrk="0" hangingPunct="1">
                        <a:lnSpc>
                          <a:spcPct val="100000"/>
                        </a:lnSpc>
                        <a:spcBef>
                          <a:spcPts val="0"/>
                        </a:spcBef>
                        <a:spcAft>
                          <a:spcPts val="0"/>
                        </a:spcAft>
                        <a:buClrTx/>
                        <a:buSzTx/>
                        <a:buFontTx/>
                        <a:buNone/>
                        <a:tabLst/>
                        <a:defRPr/>
                      </a:pPr>
                      <a:r>
                        <a:rPr lang="en-US" sz="2000" b="0" i="0" u="none" strike="noStrike" kern="1200" dirty="0" smtClean="0">
                          <a:solidFill>
                            <a:srgbClr val="000000"/>
                          </a:solidFill>
                          <a:effectLst/>
                          <a:latin typeface="+mn-lt"/>
                          <a:ea typeface="+mn-ea"/>
                          <a:cs typeface="+mn-cs"/>
                        </a:rPr>
                        <a:t>-</a:t>
                      </a:r>
                      <a:endParaRPr lang="en-US" sz="2000" b="0" i="0" u="none" strike="noStrike" kern="1200" dirty="0">
                        <a:solidFill>
                          <a:srgbClr val="000000"/>
                        </a:solidFill>
                        <a:effectLst/>
                        <a:latin typeface="+mn-lt"/>
                        <a:ea typeface="+mn-ea"/>
                        <a:cs typeface="+mn-cs"/>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r h="409433">
                <a:tc>
                  <a:txBody>
                    <a:bodyPr/>
                    <a:lstStyle/>
                    <a:p>
                      <a:pPr>
                        <a:spcAft>
                          <a:spcPts val="0"/>
                        </a:spcAft>
                      </a:pP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S5-202457</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Discussion paper on </a:t>
                      </a:r>
                      <a:r>
                        <a:rPr lang="en-US" sz="1200" kern="1200" dirty="0" err="1">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QoS</a:t>
                      </a: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requirements for OAM and Charging traffic on </a:t>
                      </a: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IAB</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Intel Finland </a:t>
                      </a:r>
                      <a:r>
                        <a:rPr lang="en-US" sz="1200" kern="1200" dirty="0" err="1">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Oy</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82550" marR="0" lvl="0" indent="0" algn="l" defTabSz="1219170" rtl="0" eaLnBrk="1" fontAlgn="t"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a:t>
                      </a:r>
                      <a:endPar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r h="409433">
                <a:tc>
                  <a:txBody>
                    <a:bodyPr/>
                    <a:lstStyle/>
                    <a:p>
                      <a:pPr marL="0" algn="l" defTabSz="1219170" rtl="0" eaLnBrk="1" latinLnBrk="0" hangingPunct="1">
                        <a:spcAft>
                          <a:spcPts val="0"/>
                        </a:spcAft>
                      </a:pP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S5-202104</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algn="l" defTabSz="1219170" rtl="0" eaLnBrk="1" latinLnBrk="0" hangingPunct="1">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Discussion paper around KPI </a:t>
                      </a: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Template</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algn="l" defTabSz="1219170" rtl="0" eaLnBrk="1" latinLnBrk="0" hangingPunct="1">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Ericsson LM</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82550" marR="0" lvl="0" indent="0" algn="l" defTabSz="1219170" rtl="0" eaLnBrk="1" fontAlgn="t"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a:t>
                      </a:r>
                      <a:endPar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r h="409433">
                <a:tc>
                  <a:txBody>
                    <a:bodyPr/>
                    <a:lstStyle/>
                    <a:p>
                      <a:pPr marL="0" algn="l" defTabSz="1219170" rtl="0" eaLnBrk="1" latinLnBrk="0" hangingPunct="1">
                        <a:spcAft>
                          <a:spcPts val="0"/>
                        </a:spcAft>
                      </a:pP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S5-202084</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algn="l" defTabSz="1219170" rtl="0" eaLnBrk="1" latinLnBrk="0" hangingPunct="1">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Replace DN with better identifier for whitelists and blacklists </a:t>
                      </a: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management</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algn="l" defTabSz="1219170" rtl="0" eaLnBrk="1" latinLnBrk="0" hangingPunct="1">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Ericsson France S.A.S</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82550" marR="0" lvl="0" indent="0" algn="l" defTabSz="1219170" rtl="0" eaLnBrk="1" fontAlgn="t"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a:t>
                      </a:r>
                      <a:endPar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r h="409433">
                <a:tc>
                  <a:txBody>
                    <a:bodyPr/>
                    <a:lstStyle/>
                    <a:p>
                      <a:pPr marL="0" algn="l" defTabSz="1219170" rtl="0" eaLnBrk="1" latinLnBrk="0" hangingPunct="1">
                        <a:spcAft>
                          <a:spcPts val="0"/>
                        </a:spcAft>
                      </a:pP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S5-202364</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algn="l" defTabSz="1219170" rtl="0" eaLnBrk="1" latinLnBrk="0" hangingPunct="1">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Discussion paper clarification on network slice related </a:t>
                      </a: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identifiers</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algn="l" defTabSz="1219170" rtl="0" eaLnBrk="1" latinLnBrk="0" hangingPunct="1">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Huawei, Nokia, Nokia Shanghai Bell</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82550" marR="0" lvl="0" indent="0" algn="l" defTabSz="1219170" rtl="0" eaLnBrk="1" fontAlgn="t"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a:t>
                      </a:r>
                      <a:endPar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r h="409433">
                <a:tc>
                  <a:txBody>
                    <a:bodyPr/>
                    <a:lstStyle/>
                    <a:p>
                      <a:pPr marL="0" algn="l" defTabSz="1219170" rtl="0" eaLnBrk="1" latinLnBrk="0" hangingPunct="1">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S5-202033</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algn="l" defTabSz="1219170" rtl="0" eaLnBrk="1" latinLnBrk="0" hangingPunct="1">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Discussion on restructure </a:t>
                      </a:r>
                      <a:r>
                        <a:rPr lang="en-US" sz="1200" kern="1200" dirty="0" err="1"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RRMPolicyRatio</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algn="l" defTabSz="1219170" rtl="0" eaLnBrk="1" latinLnBrk="0" hangingPunct="1">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Huawei, </a:t>
                      </a:r>
                      <a:r>
                        <a:rPr lang="en-US" sz="1200" kern="1200" dirty="0" err="1">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Ericsson,CATT,China</a:t>
                      </a: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 Telecom, China Mobile</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82550" marR="0" lvl="0" indent="0" algn="l" defTabSz="1219170" rtl="0" eaLnBrk="1" fontAlgn="t"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a:t>
                      </a:r>
                      <a:endPar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r h="409433">
                <a:tc>
                  <a:txBody>
                    <a:bodyPr/>
                    <a:lstStyle/>
                    <a:p>
                      <a:pPr marL="0" algn="l" defTabSz="1219170" rtl="0" eaLnBrk="1" latinLnBrk="0" hangingPunct="1">
                        <a:spcAft>
                          <a:spcPts val="0"/>
                        </a:spcAft>
                      </a:pP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S5-202369</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algn="l" defTabSz="1219170" rtl="0" eaLnBrk="1" latinLnBrk="0" hangingPunct="1">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TD proposal of NRM change to support </a:t>
                      </a: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RIM</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algn="l" defTabSz="1219170" rtl="0" eaLnBrk="1" latinLnBrk="0" hangingPunct="1">
                        <a:spcAft>
                          <a:spcPts val="0"/>
                        </a:spcAft>
                      </a:pPr>
                      <a:r>
                        <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Nokia, Nokia Shanghai Bell</a:t>
                      </a:r>
                      <a:endParaRPr lang="zh-CN"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82550" marR="0" lvl="0" indent="0" algn="l" defTabSz="1219170" rtl="0" eaLnBrk="1" fontAlgn="t"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微软雅黑" panose="020B0503020204020204" pitchFamily="34" charset="-122"/>
                          <a:ea typeface="微软雅黑" panose="020B0503020204020204" pitchFamily="34" charset="-122"/>
                          <a:cs typeface="Arial" panose="020B0604020202020204" pitchFamily="34" charset="0"/>
                        </a:rPr>
                        <a:t>-</a:t>
                      </a:r>
                      <a:endParaRPr lang="en-US" sz="1200" kern="1200" dirty="0">
                        <a:solidFill>
                          <a:schemeClr val="dk1"/>
                        </a:solidFill>
                        <a:effectLst/>
                        <a:latin typeface="微软雅黑" panose="020B0503020204020204" pitchFamily="34" charset="-122"/>
                        <a:ea typeface="微软雅黑" panose="020B0503020204020204" pitchFamily="34" charset="-122"/>
                        <a:cs typeface="Arial" panose="020B0604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Tree>
    <p:extLst>
      <p:ext uri="{BB962C8B-B14F-4D97-AF65-F5344CB8AC3E}">
        <p14:creationId xmlns:p14="http://schemas.microsoft.com/office/powerpoint/2010/main" val="2526596947"/>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p:cNvSpPr>
            <a:spLocks noGrp="1"/>
          </p:cNvSpPr>
          <p:nvPr>
            <p:ph type="title"/>
          </p:nvPr>
        </p:nvSpPr>
        <p:spPr>
          <a:xfrm>
            <a:off x="120651" y="0"/>
            <a:ext cx="9759950" cy="1016000"/>
          </a:xfrm>
        </p:spPr>
        <p:txBody>
          <a:bodyPr/>
          <a:lstStyle/>
          <a:p>
            <a:pPr algn="l"/>
            <a:r>
              <a:rPr lang="en-US" sz="3600" dirty="0" smtClean="0"/>
              <a:t>Overview of SA5 OAM ongoing WIs/SIs progress</a:t>
            </a:r>
            <a:endParaRPr lang="en-US" sz="3600" dirty="0"/>
          </a:p>
        </p:txBody>
      </p:sp>
      <p:sp>
        <p:nvSpPr>
          <p:cNvPr id="4" name="文本框 3"/>
          <p:cNvSpPr txBox="1"/>
          <p:nvPr/>
        </p:nvSpPr>
        <p:spPr>
          <a:xfrm>
            <a:off x="5821091" y="1216519"/>
            <a:ext cx="2255687" cy="738664"/>
          </a:xfrm>
          <a:prstGeom prst="rect">
            <a:avLst/>
          </a:prstGeom>
          <a:noFill/>
        </p:spPr>
        <p:txBody>
          <a:bodyPr wrap="square" rtlCol="0">
            <a:spAutoFit/>
          </a:bodyPr>
          <a:lstStyle/>
          <a:p>
            <a:r>
              <a:rPr lang="en-US" altLang="zh-CN" sz="1400" b="1" dirty="0" smtClean="0">
                <a:solidFill>
                  <a:srgbClr val="0000FF"/>
                </a:solidFill>
              </a:rPr>
              <a:t>Rel-17:(13)</a:t>
            </a:r>
          </a:p>
          <a:p>
            <a:pPr marL="285750" indent="-285750">
              <a:buFont typeface="Wingdings" panose="05000000000000000000" pitchFamily="2" charset="2"/>
              <a:buChar char="Ø"/>
            </a:pPr>
            <a:r>
              <a:rPr lang="en-US" altLang="zh-CN" sz="1400" b="1" dirty="0">
                <a:solidFill>
                  <a:srgbClr val="0000FF"/>
                </a:solidFill>
              </a:rPr>
              <a:t>4</a:t>
            </a:r>
            <a:r>
              <a:rPr lang="en-US" altLang="zh-CN" sz="1400" b="1" dirty="0" smtClean="0">
                <a:solidFill>
                  <a:srgbClr val="0000FF"/>
                </a:solidFill>
              </a:rPr>
              <a:t> ongoing SIs</a:t>
            </a:r>
          </a:p>
          <a:p>
            <a:pPr marL="285750" indent="-285750">
              <a:buFont typeface="Wingdings" panose="05000000000000000000" pitchFamily="2" charset="2"/>
              <a:buChar char="Ø"/>
            </a:pPr>
            <a:r>
              <a:rPr lang="en-US" altLang="zh-CN" sz="1400" b="1" dirty="0">
                <a:solidFill>
                  <a:srgbClr val="0000FF"/>
                </a:solidFill>
              </a:rPr>
              <a:t>9</a:t>
            </a:r>
            <a:r>
              <a:rPr lang="en-US" altLang="zh-CN" sz="1400" b="1" dirty="0" smtClean="0">
                <a:solidFill>
                  <a:srgbClr val="0000FF"/>
                </a:solidFill>
              </a:rPr>
              <a:t> ongoing WIs</a:t>
            </a:r>
            <a:endParaRPr lang="zh-CN" altLang="en-US" sz="1400" b="1" dirty="0">
              <a:solidFill>
                <a:srgbClr val="0000FF"/>
              </a:solidFill>
            </a:endParaRPr>
          </a:p>
        </p:txBody>
      </p:sp>
      <p:graphicFrame>
        <p:nvGraphicFramePr>
          <p:cNvPr id="6" name="表格 5"/>
          <p:cNvGraphicFramePr>
            <a:graphicFrameLocks noGrp="1"/>
          </p:cNvGraphicFramePr>
          <p:nvPr>
            <p:extLst>
              <p:ext uri="{D42A27DB-BD31-4B8C-83A1-F6EECF244321}">
                <p14:modId xmlns:p14="http://schemas.microsoft.com/office/powerpoint/2010/main" val="1894274806"/>
              </p:ext>
            </p:extLst>
          </p:nvPr>
        </p:nvGraphicFramePr>
        <p:xfrm>
          <a:off x="283078" y="2090889"/>
          <a:ext cx="5381696" cy="2815590"/>
        </p:xfrm>
        <a:graphic>
          <a:graphicData uri="http://schemas.openxmlformats.org/drawingml/2006/table">
            <a:tbl>
              <a:tblPr>
                <a:tableStyleId>{5C22544A-7EE6-4342-B048-85BDC9FD1C3A}</a:tableStyleId>
              </a:tblPr>
              <a:tblGrid>
                <a:gridCol w="899336"/>
                <a:gridCol w="3813774"/>
                <a:gridCol w="668586"/>
              </a:tblGrid>
              <a:tr h="316168">
                <a:tc gridSpan="3">
                  <a:txBody>
                    <a:bodyPr/>
                    <a:lstStyle/>
                    <a:p>
                      <a:pPr algn="l">
                        <a:spcAft>
                          <a:spcPts val="0"/>
                        </a:spcAft>
                      </a:pPr>
                      <a:r>
                        <a:rPr lang="en-GB" sz="1400" b="1" dirty="0">
                          <a:effectLst/>
                        </a:rPr>
                        <a:t> </a:t>
                      </a:r>
                      <a:r>
                        <a:rPr lang="en-GB" sz="1400" b="1" dirty="0" smtClean="0">
                          <a:effectLst/>
                        </a:rPr>
                        <a:t>Rel-16 </a:t>
                      </a:r>
                      <a:r>
                        <a:rPr lang="en-GB" sz="1400" b="1" dirty="0">
                          <a:effectLst/>
                        </a:rPr>
                        <a:t>Operations, Administration, Maintenance and Provisioning (OAM&amp;P</a:t>
                      </a:r>
                      <a:r>
                        <a:rPr lang="en-GB" sz="1400" b="1" dirty="0" smtClean="0">
                          <a:effectLst/>
                        </a:rPr>
                        <a:t>)</a:t>
                      </a:r>
                      <a:r>
                        <a:rPr lang="en-GB" sz="1400" b="1" dirty="0">
                          <a:effectLst/>
                        </a:rPr>
                        <a:t> </a:t>
                      </a:r>
                      <a:endParaRPr lang="zh-CN" sz="2400" b="1" dirty="0">
                        <a:effectLst/>
                        <a:latin typeface="Times New Roman" panose="02020603050405020304" pitchFamily="18" charset="0"/>
                        <a:ea typeface="宋体" panose="02010600030101010101" pitchFamily="2" charset="-122"/>
                      </a:endParaRPr>
                    </a:p>
                  </a:txBody>
                  <a:tcPr marL="9525" marR="9525" marT="9525" marB="9525">
                    <a:solidFill>
                      <a:srgbClr val="92D050"/>
                    </a:solidFill>
                  </a:tcPr>
                </a:tc>
                <a:tc hMerge="1">
                  <a:txBody>
                    <a:bodyPr/>
                    <a:lstStyle/>
                    <a:p>
                      <a:pPr algn="l">
                        <a:spcAft>
                          <a:spcPts val="0"/>
                        </a:spcAft>
                      </a:pPr>
                      <a:endParaRPr lang="zh-CN" sz="1200" dirty="0">
                        <a:effectLst/>
                        <a:latin typeface="Times New Roman" panose="02020603050405020304" pitchFamily="18" charset="0"/>
                        <a:ea typeface="宋体" panose="02010600030101010101" pitchFamily="2" charset="-122"/>
                      </a:endParaRPr>
                    </a:p>
                  </a:txBody>
                  <a:tcPr marL="9525" marR="9525" marT="9525" marB="9525"/>
                </a:tc>
                <a:tc hMerge="1">
                  <a:txBody>
                    <a:bodyPr/>
                    <a:lstStyle/>
                    <a:p>
                      <a:pPr algn="l">
                        <a:spcAft>
                          <a:spcPts val="0"/>
                        </a:spcAft>
                      </a:pPr>
                      <a:endParaRPr lang="zh-CN" sz="1200" dirty="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100">
                          <a:effectLst/>
                        </a:rPr>
                        <a:t>QOED</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100">
                          <a:effectLst/>
                        </a:rPr>
                        <a:t>Management of QoE measurement collection </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100">
                          <a:effectLst/>
                        </a:rPr>
                        <a:t>760058</a:t>
                      </a:r>
                      <a:endParaRPr lang="zh-CN" sz="18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100">
                          <a:effectLst/>
                        </a:rPr>
                        <a:t>EE_5G</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100">
                          <a:effectLst/>
                        </a:rPr>
                        <a:t>Energy Efficiency of 5G</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100">
                          <a:effectLst/>
                        </a:rPr>
                        <a:t>810023</a:t>
                      </a:r>
                      <a:endParaRPr lang="zh-CN" sz="18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100">
                          <a:effectLst/>
                        </a:rPr>
                        <a:t>5G_SLICE_ePA</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100">
                          <a:effectLst/>
                        </a:rPr>
                        <a:t>Enhancement of performance assurance for 5G networks including network slicing</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100">
                          <a:effectLst/>
                        </a:rPr>
                        <a:t>810031</a:t>
                      </a:r>
                      <a:endParaRPr lang="zh-CN" sz="18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100">
                          <a:effectLst/>
                        </a:rPr>
                        <a:t>5GMSD</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100">
                          <a:effectLst/>
                        </a:rPr>
                        <a:t>Discovery of management services in 5G  </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100">
                          <a:effectLst/>
                        </a:rPr>
                        <a:t>820035</a:t>
                      </a:r>
                      <a:endParaRPr lang="zh-CN" sz="18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100">
                          <a:effectLst/>
                        </a:rPr>
                        <a:t>eNRM</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100">
                          <a:effectLst/>
                        </a:rPr>
                        <a:t>NRM enhancements </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100">
                          <a:effectLst/>
                        </a:rPr>
                        <a:t>820032</a:t>
                      </a:r>
                      <a:endParaRPr lang="zh-CN" sz="18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100">
                          <a:effectLst/>
                        </a:rPr>
                        <a:t>TM_SBMA </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100" dirty="0">
                          <a:effectLst/>
                        </a:rPr>
                        <a:t>Trace Management in the context of Services Based Management Architecture</a:t>
                      </a:r>
                      <a:endParaRPr lang="zh-CN" sz="1800" dirty="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100">
                          <a:effectLst/>
                        </a:rPr>
                        <a:t>820036</a:t>
                      </a:r>
                      <a:endParaRPr lang="zh-CN" sz="18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100">
                          <a:effectLst/>
                        </a:rPr>
                        <a:t>COSLA</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100">
                          <a:effectLst/>
                        </a:rPr>
                        <a:t>Closed loop SLS Assurance</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100">
                          <a:effectLst/>
                        </a:rPr>
                        <a:t>850026</a:t>
                      </a:r>
                      <a:endParaRPr lang="zh-CN" sz="18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100">
                          <a:effectLst/>
                        </a:rPr>
                        <a:t>OAM_RTT</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100">
                          <a:effectLst/>
                        </a:rPr>
                        <a:t>Streaming trace reporting</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100">
                          <a:effectLst/>
                        </a:rPr>
                        <a:t>850027</a:t>
                      </a:r>
                      <a:endParaRPr lang="zh-CN" sz="18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US" sz="1100">
                          <a:effectLst/>
                        </a:rPr>
                        <a:t>SON_5G</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100">
                          <a:effectLst/>
                        </a:rPr>
                        <a:t>Self-Organizing Networks (SON) for 5G networks</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100">
                          <a:effectLst/>
                        </a:rPr>
                        <a:t>850030</a:t>
                      </a:r>
                      <a:endParaRPr lang="zh-CN" sz="18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US" sz="1100">
                          <a:effectLst/>
                        </a:rPr>
                        <a:t>MEMTANE</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100">
                          <a:effectLst/>
                        </a:rPr>
                        <a:t>Enhancement of 3GPP management system for multiple tenant environment support</a:t>
                      </a:r>
                      <a:endParaRPr lang="zh-CN" sz="18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100" dirty="0">
                          <a:effectLst/>
                        </a:rPr>
                        <a:t>850031</a:t>
                      </a:r>
                      <a:endParaRPr lang="zh-CN" sz="1800" dirty="0">
                        <a:effectLst/>
                        <a:latin typeface="Times New Roman" panose="02020603050405020304" pitchFamily="18" charset="0"/>
                        <a:ea typeface="宋体" panose="02010600030101010101" pitchFamily="2" charset="-122"/>
                      </a:endParaRPr>
                    </a:p>
                  </a:txBody>
                  <a:tcPr marL="9525" marR="9525" marT="9525" marB="9525"/>
                </a:tc>
              </a:tr>
            </a:tbl>
          </a:graphicData>
        </a:graphic>
      </p:graphicFrame>
      <p:graphicFrame>
        <p:nvGraphicFramePr>
          <p:cNvPr id="11" name="表格 10"/>
          <p:cNvGraphicFramePr>
            <a:graphicFrameLocks noGrp="1"/>
          </p:cNvGraphicFramePr>
          <p:nvPr>
            <p:extLst>
              <p:ext uri="{D42A27DB-BD31-4B8C-83A1-F6EECF244321}">
                <p14:modId xmlns:p14="http://schemas.microsoft.com/office/powerpoint/2010/main" val="969314130"/>
              </p:ext>
            </p:extLst>
          </p:nvPr>
        </p:nvGraphicFramePr>
        <p:xfrm>
          <a:off x="283078" y="4970950"/>
          <a:ext cx="5381696" cy="990600"/>
        </p:xfrm>
        <a:graphic>
          <a:graphicData uri="http://schemas.openxmlformats.org/drawingml/2006/table">
            <a:tbl>
              <a:tblPr>
                <a:tableStyleId>{5C22544A-7EE6-4342-B048-85BDC9FD1C3A}</a:tableStyleId>
              </a:tblPr>
              <a:tblGrid>
                <a:gridCol w="920357"/>
                <a:gridCol w="3792753"/>
                <a:gridCol w="668586"/>
              </a:tblGrid>
              <a:tr h="0">
                <a:tc gridSpan="3">
                  <a:txBody>
                    <a:bodyPr/>
                    <a:lstStyle/>
                    <a:p>
                      <a:pPr algn="l">
                        <a:spcAft>
                          <a:spcPts val="0"/>
                        </a:spcAft>
                      </a:pPr>
                      <a:r>
                        <a:rPr lang="en-GB" sz="1200" b="1" dirty="0">
                          <a:effectLst/>
                        </a:rPr>
                        <a:t> </a:t>
                      </a:r>
                      <a:r>
                        <a:rPr lang="en-GB" sz="1200" b="1" dirty="0" smtClean="0">
                          <a:effectLst/>
                        </a:rPr>
                        <a:t>OAM&amp;P Studies</a:t>
                      </a:r>
                      <a:r>
                        <a:rPr lang="en-GB" sz="1200" b="1" dirty="0">
                          <a:effectLst/>
                        </a:rPr>
                        <a:t> </a:t>
                      </a:r>
                      <a:endParaRPr lang="zh-CN" sz="2000" b="1" dirty="0">
                        <a:effectLst/>
                        <a:latin typeface="Times New Roman" panose="02020603050405020304" pitchFamily="18" charset="0"/>
                        <a:ea typeface="宋体" panose="02010600030101010101" pitchFamily="2" charset="-122"/>
                      </a:endParaRPr>
                    </a:p>
                  </a:txBody>
                  <a:tcPr marL="9525" marR="9525" marT="9525" marB="9525">
                    <a:solidFill>
                      <a:srgbClr val="92D050"/>
                    </a:solidFill>
                  </a:tcPr>
                </a:tc>
                <a:tc hMerge="1">
                  <a:txBody>
                    <a:bodyPr/>
                    <a:lstStyle/>
                    <a:p>
                      <a:pPr algn="l">
                        <a:spcAft>
                          <a:spcPts val="0"/>
                        </a:spcAft>
                      </a:pPr>
                      <a:endParaRPr lang="zh-CN" sz="1200">
                        <a:effectLst/>
                        <a:latin typeface="Times New Roman" panose="02020603050405020304" pitchFamily="18" charset="0"/>
                        <a:ea typeface="宋体" panose="02010600030101010101" pitchFamily="2" charset="-122"/>
                      </a:endParaRPr>
                    </a:p>
                  </a:txBody>
                  <a:tcPr marL="9525" marR="9525" marT="9525" marB="9525"/>
                </a:tc>
                <a:tc hMerge="1">
                  <a:txBody>
                    <a:bodyPr/>
                    <a:lstStyle/>
                    <a:p>
                      <a:pPr algn="l">
                        <a:spcAft>
                          <a:spcPts val="0"/>
                        </a:spcAft>
                      </a:pPr>
                      <a:endParaRPr lang="zh-CN" sz="1200" dirty="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US" sz="1200" dirty="0">
                          <a:effectLst/>
                        </a:rPr>
                        <a:t>FS_OAM_NPN</a:t>
                      </a:r>
                      <a:endParaRPr lang="zh-CN" sz="2000" dirty="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a:effectLst/>
                        </a:rPr>
                        <a:t>Study on non-public networks management</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200">
                          <a:effectLst/>
                        </a:rPr>
                        <a:t>830024</a:t>
                      </a:r>
                      <a:endParaRPr lang="zh-CN" sz="20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US" sz="1200">
                          <a:effectLst/>
                        </a:rPr>
                        <a:t>FS_5GSAT_MO</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a:effectLst/>
                        </a:rPr>
                        <a:t>Study on management and orchestration aspects with integrated satellite components in a 5G network</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200">
                          <a:effectLst/>
                        </a:rPr>
                        <a:t>830025</a:t>
                      </a:r>
                      <a:endParaRPr lang="zh-CN" sz="20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US" sz="1200">
                          <a:effectLst/>
                        </a:rPr>
                        <a:t>FS_ANL</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a:effectLst/>
                        </a:rPr>
                        <a:t>Study on autonomous network levels</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dirty="0">
                          <a:effectLst/>
                        </a:rPr>
                        <a:t>850032</a:t>
                      </a:r>
                      <a:endParaRPr lang="zh-CN" sz="2000" dirty="0">
                        <a:effectLst/>
                        <a:latin typeface="Times New Roman" panose="02020603050405020304" pitchFamily="18" charset="0"/>
                        <a:ea typeface="宋体" panose="02010600030101010101" pitchFamily="2" charset="-122"/>
                      </a:endParaRPr>
                    </a:p>
                  </a:txBody>
                  <a:tcPr marL="9525" marR="9525" marT="9525" marB="9525"/>
                </a:tc>
              </a:tr>
            </a:tbl>
          </a:graphicData>
        </a:graphic>
      </p:graphicFrame>
      <p:graphicFrame>
        <p:nvGraphicFramePr>
          <p:cNvPr id="12" name="表格 11"/>
          <p:cNvGraphicFramePr>
            <a:graphicFrameLocks noGrp="1"/>
          </p:cNvGraphicFramePr>
          <p:nvPr>
            <p:extLst>
              <p:ext uri="{D42A27DB-BD31-4B8C-83A1-F6EECF244321}">
                <p14:modId xmlns:p14="http://schemas.microsoft.com/office/powerpoint/2010/main" val="2055101757"/>
              </p:ext>
            </p:extLst>
          </p:nvPr>
        </p:nvGraphicFramePr>
        <p:xfrm>
          <a:off x="5821092" y="2100729"/>
          <a:ext cx="5882175" cy="2827834"/>
        </p:xfrm>
        <a:graphic>
          <a:graphicData uri="http://schemas.openxmlformats.org/drawingml/2006/table">
            <a:tbl>
              <a:tblPr>
                <a:tableStyleId>{5C22544A-7EE6-4342-B048-85BDC9FD1C3A}</a:tableStyleId>
              </a:tblPr>
              <a:tblGrid>
                <a:gridCol w="958080"/>
                <a:gridCol w="4193333"/>
                <a:gridCol w="730762"/>
              </a:tblGrid>
              <a:tr h="442774">
                <a:tc gridSpan="3">
                  <a:txBody>
                    <a:bodyPr/>
                    <a:lstStyle/>
                    <a:p>
                      <a:pPr algn="l">
                        <a:spcAft>
                          <a:spcPts val="0"/>
                        </a:spcAft>
                      </a:pPr>
                      <a:r>
                        <a:rPr lang="en-GB" sz="1200" b="1" dirty="0">
                          <a:effectLst/>
                        </a:rPr>
                        <a:t> </a:t>
                      </a:r>
                      <a:r>
                        <a:rPr lang="en-GB" sz="1400" b="1" kern="1200" dirty="0" smtClean="0">
                          <a:solidFill>
                            <a:schemeClr val="dk1"/>
                          </a:solidFill>
                          <a:effectLst/>
                          <a:latin typeface="+mn-lt"/>
                          <a:ea typeface="+mn-ea"/>
                          <a:cs typeface="+mn-cs"/>
                        </a:rPr>
                        <a:t>Rel-17 </a:t>
                      </a:r>
                      <a:r>
                        <a:rPr lang="en-GB" sz="1400" b="1" kern="1200" dirty="0">
                          <a:solidFill>
                            <a:schemeClr val="dk1"/>
                          </a:solidFill>
                          <a:effectLst/>
                          <a:latin typeface="+mn-lt"/>
                          <a:ea typeface="+mn-ea"/>
                          <a:cs typeface="+mn-cs"/>
                        </a:rPr>
                        <a:t>Operations, Administration, Maintenance and Provisioning (OAM&amp;P</a:t>
                      </a:r>
                      <a:r>
                        <a:rPr lang="en-GB" sz="1400" b="1" kern="1200" dirty="0" smtClean="0">
                          <a:solidFill>
                            <a:schemeClr val="dk1"/>
                          </a:solidFill>
                          <a:effectLst/>
                          <a:latin typeface="+mn-lt"/>
                          <a:ea typeface="+mn-ea"/>
                          <a:cs typeface="+mn-cs"/>
                        </a:rPr>
                        <a:t>)</a:t>
                      </a:r>
                      <a:r>
                        <a:rPr lang="en-GB" sz="1200" b="1" dirty="0">
                          <a:effectLst/>
                        </a:rPr>
                        <a:t> </a:t>
                      </a:r>
                      <a:endParaRPr lang="zh-CN" sz="2000" b="1" dirty="0">
                        <a:effectLst/>
                        <a:latin typeface="Times New Roman" panose="02020603050405020304" pitchFamily="18" charset="0"/>
                        <a:ea typeface="宋体" panose="02010600030101010101" pitchFamily="2" charset="-122"/>
                      </a:endParaRPr>
                    </a:p>
                  </a:txBody>
                  <a:tcPr marL="9525" marR="9525" marT="9525" marB="9525">
                    <a:solidFill>
                      <a:srgbClr val="92D050"/>
                    </a:solidFill>
                  </a:tcPr>
                </a:tc>
                <a:tc hMerge="1">
                  <a:txBody>
                    <a:bodyPr/>
                    <a:lstStyle/>
                    <a:p>
                      <a:pPr algn="l">
                        <a:spcAft>
                          <a:spcPts val="0"/>
                        </a:spcAft>
                      </a:pPr>
                      <a:endParaRPr lang="zh-CN" sz="2000">
                        <a:effectLst/>
                        <a:latin typeface="Times New Roman" panose="02020603050405020304" pitchFamily="18" charset="0"/>
                        <a:ea typeface="宋体" panose="02010600030101010101" pitchFamily="2" charset="-122"/>
                      </a:endParaRPr>
                    </a:p>
                  </a:txBody>
                  <a:tcPr marL="9525" marR="9525" marT="9525" marB="9525"/>
                </a:tc>
                <a:tc hMerge="1">
                  <a:txBody>
                    <a:bodyPr/>
                    <a:lstStyle/>
                    <a:p>
                      <a:pPr algn="l">
                        <a:spcAft>
                          <a:spcPts val="0"/>
                        </a:spcAft>
                      </a:pPr>
                      <a:endParaRPr lang="zh-CN" sz="2000" dirty="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US" sz="1200">
                          <a:effectLst/>
                        </a:rPr>
                        <a:t>NPM</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a:effectLst/>
                        </a:rPr>
                        <a:t>Network policy management for 5G mobile networks based on NFV scenarios</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a:effectLst/>
                        </a:rPr>
                        <a:t>860024</a:t>
                      </a:r>
                      <a:endParaRPr lang="zh-CN" sz="20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200">
                          <a:effectLst/>
                        </a:rPr>
                        <a:t>IDMS_MN</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200">
                          <a:effectLst/>
                        </a:rPr>
                        <a:t>Intent driven management service for mobile networks</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200">
                          <a:effectLst/>
                        </a:rPr>
                        <a:t>810027</a:t>
                      </a:r>
                      <a:endParaRPr lang="zh-CN" sz="20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200">
                          <a:effectLst/>
                        </a:rPr>
                        <a:t>EE5GPLUS</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200" dirty="0">
                          <a:effectLst/>
                        </a:rPr>
                        <a:t>Enhancements on EE for 5G networks</a:t>
                      </a:r>
                      <a:endParaRPr lang="zh-CN" sz="2000" dirty="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a:effectLst/>
                        </a:rPr>
                        <a:t> </a:t>
                      </a:r>
                      <a:endParaRPr lang="zh-CN" sz="20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200">
                          <a:effectLst/>
                        </a:rPr>
                        <a:t>OAM_NPN</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200">
                          <a:effectLst/>
                        </a:rPr>
                        <a:t>Management of non-public networks</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a:effectLst/>
                        </a:rPr>
                        <a:t> </a:t>
                      </a:r>
                      <a:endParaRPr lang="zh-CN" sz="20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200">
                          <a:effectLst/>
                        </a:rPr>
                        <a:t>EMA5SLA</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200" dirty="0">
                          <a:effectLst/>
                        </a:rPr>
                        <a:t>Enhancement on Management Aspects of 5G Service-Level Agreement</a:t>
                      </a:r>
                      <a:endParaRPr lang="zh-CN" sz="2000" dirty="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a:effectLst/>
                        </a:rPr>
                        <a:t> </a:t>
                      </a:r>
                      <a:endParaRPr lang="zh-CN" sz="20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200">
                          <a:effectLst/>
                        </a:rPr>
                        <a:t>e_5GMDT</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200" dirty="0">
                          <a:effectLst/>
                        </a:rPr>
                        <a:t>Management of MDT enhancement in 5G</a:t>
                      </a:r>
                      <a:endParaRPr lang="zh-CN" sz="2000" dirty="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a:effectLst/>
                        </a:rPr>
                        <a:t> </a:t>
                      </a:r>
                      <a:endParaRPr lang="zh-CN" sz="20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200">
                          <a:effectLst/>
                        </a:rPr>
                        <a:t>adNRM</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200">
                          <a:effectLst/>
                        </a:rPr>
                        <a:t>Additional NRM features</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a:effectLst/>
                        </a:rPr>
                        <a:t> </a:t>
                      </a:r>
                      <a:endParaRPr lang="zh-CN" sz="20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200">
                          <a:effectLst/>
                        </a:rPr>
                        <a:t>eQoE</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200">
                          <a:effectLst/>
                        </a:rPr>
                        <a:t>Enhancement of QoE Measurement Collection</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a:effectLst/>
                        </a:rPr>
                        <a:t> </a:t>
                      </a:r>
                      <a:endParaRPr lang="zh-CN" sz="20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200">
                          <a:effectLst/>
                        </a:rPr>
                        <a:t>eSON_5G</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200">
                          <a:effectLst/>
                        </a:rPr>
                        <a:t>Self-Organizing Networks (SON) for 5G networks</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a:effectLst/>
                        </a:rPr>
                        <a:t> </a:t>
                      </a:r>
                      <a:endParaRPr lang="zh-CN" sz="20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GB" sz="1200">
                          <a:effectLst/>
                        </a:rPr>
                        <a:t>eCOSLA</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GB" sz="1200">
                          <a:effectLst/>
                        </a:rPr>
                        <a:t>Enhanced Closed loop SLS Assurance</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dirty="0">
                          <a:effectLst/>
                        </a:rPr>
                        <a:t> </a:t>
                      </a:r>
                      <a:endParaRPr lang="zh-CN" sz="2000" dirty="0">
                        <a:effectLst/>
                        <a:latin typeface="Times New Roman" panose="02020603050405020304" pitchFamily="18" charset="0"/>
                        <a:ea typeface="宋体" panose="02010600030101010101" pitchFamily="2" charset="-122"/>
                      </a:endParaRPr>
                    </a:p>
                  </a:txBody>
                  <a:tcPr marL="9525" marR="9525" marT="9525" marB="9525"/>
                </a:tc>
              </a:tr>
            </a:tbl>
          </a:graphicData>
        </a:graphic>
      </p:graphicFrame>
      <p:graphicFrame>
        <p:nvGraphicFramePr>
          <p:cNvPr id="13" name="表格 12"/>
          <p:cNvGraphicFramePr>
            <a:graphicFrameLocks noGrp="1"/>
          </p:cNvGraphicFramePr>
          <p:nvPr>
            <p:extLst>
              <p:ext uri="{D42A27DB-BD31-4B8C-83A1-F6EECF244321}">
                <p14:modId xmlns:p14="http://schemas.microsoft.com/office/powerpoint/2010/main" val="3303678035"/>
              </p:ext>
            </p:extLst>
          </p:nvPr>
        </p:nvGraphicFramePr>
        <p:xfrm>
          <a:off x="5821091" y="5000380"/>
          <a:ext cx="5882175" cy="1009650"/>
        </p:xfrm>
        <a:graphic>
          <a:graphicData uri="http://schemas.openxmlformats.org/drawingml/2006/table">
            <a:tbl>
              <a:tblPr>
                <a:tableStyleId>{5C22544A-7EE6-4342-B048-85BDC9FD1C3A}</a:tableStyleId>
              </a:tblPr>
              <a:tblGrid>
                <a:gridCol w="1058667"/>
                <a:gridCol w="4092746"/>
                <a:gridCol w="730762"/>
              </a:tblGrid>
              <a:tr h="0">
                <a:tc gridSpan="3">
                  <a:txBody>
                    <a:bodyPr/>
                    <a:lstStyle/>
                    <a:p>
                      <a:pPr algn="l">
                        <a:spcAft>
                          <a:spcPts val="0"/>
                        </a:spcAft>
                      </a:pPr>
                      <a:r>
                        <a:rPr lang="en-US" altLang="zh-CN" sz="1200" b="1" kern="1200" dirty="0" smtClean="0">
                          <a:solidFill>
                            <a:schemeClr val="dk1"/>
                          </a:solidFill>
                          <a:effectLst/>
                          <a:latin typeface="+mn-lt"/>
                          <a:ea typeface="+mn-ea"/>
                          <a:cs typeface="+mn-cs"/>
                        </a:rPr>
                        <a:t>OAM&amp;P Studies </a:t>
                      </a:r>
                      <a:endParaRPr lang="zh-CN" sz="1200" b="1" kern="1200" dirty="0">
                        <a:solidFill>
                          <a:schemeClr val="dk1"/>
                        </a:solidFill>
                        <a:effectLst/>
                        <a:latin typeface="+mn-lt"/>
                        <a:ea typeface="+mn-ea"/>
                        <a:cs typeface="+mn-cs"/>
                      </a:endParaRPr>
                    </a:p>
                  </a:txBody>
                  <a:tcPr marL="9525" marR="9525" marT="9525" marB="9525">
                    <a:solidFill>
                      <a:srgbClr val="92D050"/>
                    </a:solidFill>
                  </a:tcPr>
                </a:tc>
                <a:tc hMerge="1">
                  <a:txBody>
                    <a:bodyPr/>
                    <a:lstStyle/>
                    <a:p>
                      <a:pPr algn="l">
                        <a:spcAft>
                          <a:spcPts val="0"/>
                        </a:spcAft>
                      </a:pPr>
                      <a:endParaRPr lang="zh-CN" sz="2000" dirty="0">
                        <a:effectLst/>
                        <a:latin typeface="Times New Roman" panose="02020603050405020304" pitchFamily="18" charset="0"/>
                        <a:ea typeface="宋体" panose="02010600030101010101" pitchFamily="2" charset="-122"/>
                      </a:endParaRPr>
                    </a:p>
                  </a:txBody>
                  <a:tcPr marL="9525" marR="9525" marT="9525" marB="9525"/>
                </a:tc>
                <a:tc hMerge="1">
                  <a:txBody>
                    <a:bodyPr/>
                    <a:lstStyle/>
                    <a:p>
                      <a:pPr algn="l">
                        <a:spcAft>
                          <a:spcPts val="0"/>
                        </a:spcAft>
                      </a:pPr>
                      <a:endParaRPr lang="zh-CN" sz="2000" dirty="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US" sz="1200" dirty="0" err="1">
                          <a:effectLst/>
                        </a:rPr>
                        <a:t>FS_eMDAS</a:t>
                      </a:r>
                      <a:endParaRPr lang="zh-CN" sz="2000" dirty="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dirty="0">
                          <a:effectLst/>
                        </a:rPr>
                        <a:t>Study on enhancement of Management Data Analytics Service</a:t>
                      </a:r>
                      <a:endParaRPr lang="zh-CN" sz="2000" dirty="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dirty="0">
                          <a:effectLst/>
                        </a:rPr>
                        <a:t>850028</a:t>
                      </a:r>
                      <a:endParaRPr lang="zh-CN" sz="2000" dirty="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US" sz="1200">
                          <a:effectLst/>
                        </a:rPr>
                        <a:t>FS_NSMEN</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dirty="0">
                          <a:effectLst/>
                        </a:rPr>
                        <a:t>Study on network slice management enhancements </a:t>
                      </a:r>
                      <a:endParaRPr lang="zh-CN" sz="2000" dirty="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a:effectLst/>
                        </a:rPr>
                        <a:t>860022</a:t>
                      </a:r>
                      <a:endParaRPr lang="zh-CN" sz="20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US" sz="1200">
                          <a:effectLst/>
                        </a:rPr>
                        <a:t>FS_EE5G</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dirty="0">
                          <a:effectLst/>
                        </a:rPr>
                        <a:t>Study on new aspects of EE for 5G networks</a:t>
                      </a:r>
                      <a:endParaRPr lang="zh-CN" sz="2000" dirty="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a:effectLst/>
                        </a:rPr>
                        <a:t> </a:t>
                      </a:r>
                      <a:endParaRPr lang="zh-CN" sz="2000">
                        <a:effectLst/>
                        <a:latin typeface="Times New Roman" panose="02020603050405020304" pitchFamily="18" charset="0"/>
                        <a:ea typeface="宋体" panose="02010600030101010101" pitchFamily="2" charset="-122"/>
                      </a:endParaRPr>
                    </a:p>
                  </a:txBody>
                  <a:tcPr marL="9525" marR="9525" marT="9525" marB="9525"/>
                </a:tc>
              </a:tr>
              <a:tr h="0">
                <a:tc>
                  <a:txBody>
                    <a:bodyPr/>
                    <a:lstStyle/>
                    <a:p>
                      <a:pPr algn="l">
                        <a:spcAft>
                          <a:spcPts val="0"/>
                        </a:spcAft>
                      </a:pPr>
                      <a:r>
                        <a:rPr lang="en-US" sz="1200">
                          <a:effectLst/>
                        </a:rPr>
                        <a:t>FS_eECM</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a:effectLst/>
                        </a:rPr>
                        <a:t>Study on management aspects of edge computing</a:t>
                      </a:r>
                      <a:endParaRPr lang="zh-CN" sz="2000">
                        <a:effectLst/>
                        <a:latin typeface="Times New Roman" panose="02020603050405020304" pitchFamily="18" charset="0"/>
                        <a:ea typeface="宋体" panose="02010600030101010101" pitchFamily="2" charset="-122"/>
                      </a:endParaRPr>
                    </a:p>
                  </a:txBody>
                  <a:tcPr marL="9525" marR="9525" marT="9525" marB="9525"/>
                </a:tc>
                <a:tc>
                  <a:txBody>
                    <a:bodyPr/>
                    <a:lstStyle/>
                    <a:p>
                      <a:pPr algn="l">
                        <a:spcAft>
                          <a:spcPts val="0"/>
                        </a:spcAft>
                      </a:pPr>
                      <a:r>
                        <a:rPr lang="en-US" sz="1200" dirty="0">
                          <a:effectLst/>
                        </a:rPr>
                        <a:t> </a:t>
                      </a:r>
                      <a:endParaRPr lang="zh-CN" sz="2000" dirty="0">
                        <a:effectLst/>
                        <a:latin typeface="Times New Roman" panose="02020603050405020304" pitchFamily="18" charset="0"/>
                        <a:ea typeface="宋体" panose="02010600030101010101" pitchFamily="2" charset="-122"/>
                      </a:endParaRPr>
                    </a:p>
                  </a:txBody>
                  <a:tcPr marL="9525" marR="9525" marT="9525" marB="9525"/>
                </a:tc>
              </a:tr>
            </a:tbl>
          </a:graphicData>
        </a:graphic>
      </p:graphicFrame>
      <p:sp>
        <p:nvSpPr>
          <p:cNvPr id="14" name="矩形 13"/>
          <p:cNvSpPr/>
          <p:nvPr/>
        </p:nvSpPr>
        <p:spPr>
          <a:xfrm>
            <a:off x="307077" y="1184112"/>
            <a:ext cx="5333698" cy="738664"/>
          </a:xfrm>
          <a:prstGeom prst="rect">
            <a:avLst/>
          </a:prstGeom>
        </p:spPr>
        <p:txBody>
          <a:bodyPr wrap="square">
            <a:spAutoFit/>
          </a:bodyPr>
          <a:lstStyle/>
          <a:p>
            <a:r>
              <a:rPr lang="en-US" altLang="zh-CN" sz="1400" b="1" dirty="0">
                <a:solidFill>
                  <a:srgbClr val="0000FF"/>
                </a:solidFill>
              </a:rPr>
              <a:t>Rel-16: (13)</a:t>
            </a:r>
          </a:p>
          <a:p>
            <a:pPr marL="285750" indent="-285750">
              <a:buFont typeface="Wingdings" panose="05000000000000000000" pitchFamily="2" charset="2"/>
              <a:buChar char="Ø"/>
            </a:pPr>
            <a:r>
              <a:rPr lang="en-US" altLang="zh-CN" sz="1400" b="1" dirty="0">
                <a:solidFill>
                  <a:srgbClr val="0000FF"/>
                </a:solidFill>
              </a:rPr>
              <a:t>10 ongoing WIs</a:t>
            </a:r>
          </a:p>
          <a:p>
            <a:pPr marL="285750" indent="-285750">
              <a:buFont typeface="Wingdings" panose="05000000000000000000" pitchFamily="2" charset="2"/>
              <a:buChar char="Ø"/>
            </a:pPr>
            <a:r>
              <a:rPr lang="en-US" altLang="zh-CN" sz="1400" b="1" dirty="0">
                <a:solidFill>
                  <a:srgbClr val="0000FF"/>
                </a:solidFill>
              </a:rPr>
              <a:t>3 ongoing SIs </a:t>
            </a:r>
          </a:p>
        </p:txBody>
      </p:sp>
    </p:spTree>
    <p:extLst>
      <p:ext uri="{BB962C8B-B14F-4D97-AF65-F5344CB8AC3E}">
        <p14:creationId xmlns:p14="http://schemas.microsoft.com/office/powerpoint/2010/main" val="36129053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05572" y="4603"/>
            <a:ext cx="10139206" cy="920688"/>
          </a:xfrm>
          <a:prstGeom prst="rect">
            <a:avLst/>
          </a:prstGeom>
        </p:spPr>
        <p:txBody>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r>
              <a:rPr lang="en-US" altLang="zh-CN" sz="3200" kern="0" dirty="0" smtClean="0"/>
              <a:t>COSLA/MEMTANE/FS_OAM_NPN</a:t>
            </a:r>
            <a:endParaRPr lang="sv-SE" sz="3200" kern="0" dirty="0"/>
          </a:p>
        </p:txBody>
      </p:sp>
      <p:sp>
        <p:nvSpPr>
          <p:cNvPr id="9" name="矩形 8"/>
          <p:cNvSpPr/>
          <p:nvPr/>
        </p:nvSpPr>
        <p:spPr>
          <a:xfrm>
            <a:off x="5433848" y="3036787"/>
            <a:ext cx="6193138" cy="2677656"/>
          </a:xfrm>
          <a:prstGeom prst="rect">
            <a:avLst/>
          </a:prstGeom>
          <a:ln>
            <a:noFill/>
          </a:ln>
        </p:spPr>
        <p:txBody>
          <a:bodyPr wrap="square">
            <a:spAutoFit/>
          </a:bodyPr>
          <a:lstStyle/>
          <a:p>
            <a:pPr defTabSz="1219170" eaLnBrk="1" fontAlgn="auto" hangingPunct="1">
              <a:spcBef>
                <a:spcPts val="0"/>
              </a:spcBef>
              <a:spcAft>
                <a:spcPts val="0"/>
              </a:spcAft>
              <a:defRPr/>
            </a:pPr>
            <a:endParaRPr lang="en-US" altLang="zh-CN" sz="1400" b="1" dirty="0">
              <a:solidFill>
                <a:prstClr val="black"/>
              </a:solidFill>
              <a:latin typeface="Calibri" pitchFamily="34" charset="0"/>
              <a:cs typeface="Arial" charset="0"/>
            </a:endParaRPr>
          </a:p>
          <a:p>
            <a:pPr defTabSz="1219170" eaLnBrk="1" fontAlgn="auto" hangingPunct="1">
              <a:spcBef>
                <a:spcPts val="0"/>
              </a:spcBef>
              <a:spcAft>
                <a:spcPts val="0"/>
              </a:spcAft>
              <a:defRPr/>
            </a:pPr>
            <a:r>
              <a:rPr lang="en-US" altLang="zh-CN" sz="1400" b="1" dirty="0">
                <a:solidFill>
                  <a:prstClr val="black"/>
                </a:solidFill>
                <a:latin typeface="Calibri" pitchFamily="34" charset="0"/>
                <a:cs typeface="Arial" charset="0"/>
              </a:rPr>
              <a:t>MEMTANE: </a:t>
            </a:r>
            <a:r>
              <a:rPr lang="en-US" altLang="zh-CN" sz="1400" dirty="0">
                <a:solidFill>
                  <a:prstClr val="black"/>
                </a:solidFill>
                <a:latin typeface="Calibri" pitchFamily="34" charset="0"/>
                <a:cs typeface="Arial" charset="0"/>
              </a:rPr>
              <a:t>The following topics are discussed and agreed in the meeting: </a:t>
            </a:r>
          </a:p>
          <a:p>
            <a:pPr marL="171450" indent="-171450" defTabSz="1219170" eaLnBrk="1" fontAlgn="auto" hangingPunct="1">
              <a:spcBef>
                <a:spcPts val="0"/>
              </a:spcBef>
              <a:spcAft>
                <a:spcPts val="0"/>
              </a:spcAft>
              <a:buFont typeface="Wingdings" panose="05000000000000000000" pitchFamily="2" charset="2"/>
              <a:buChar char="Ø"/>
              <a:defRPr/>
            </a:pPr>
            <a:r>
              <a:rPr lang="en-US" altLang="zh-CN" sz="1400" dirty="0">
                <a:solidFill>
                  <a:prstClr val="black"/>
                </a:solidFill>
                <a:latin typeface="Calibri" pitchFamily="34" charset="0"/>
                <a:cs typeface="Arial" charset="0"/>
              </a:rPr>
              <a:t>clarifications to description of tenant concept</a:t>
            </a:r>
          </a:p>
          <a:p>
            <a:pPr marL="171450" indent="-171450" defTabSz="1219170" eaLnBrk="1" fontAlgn="auto" hangingPunct="1">
              <a:spcBef>
                <a:spcPts val="0"/>
              </a:spcBef>
              <a:spcAft>
                <a:spcPts val="0"/>
              </a:spcAft>
              <a:buFont typeface="Wingdings" panose="05000000000000000000" pitchFamily="2" charset="2"/>
              <a:buChar char="Ø"/>
              <a:defRPr/>
            </a:pPr>
            <a:r>
              <a:rPr lang="en-US" altLang="zh-CN" sz="1400" dirty="0">
                <a:solidFill>
                  <a:prstClr val="black"/>
                </a:solidFill>
                <a:latin typeface="Calibri" pitchFamily="34" charset="0"/>
                <a:cs typeface="Arial" charset="0"/>
              </a:rPr>
              <a:t>Clarify performance measurement for a tenant</a:t>
            </a:r>
          </a:p>
          <a:p>
            <a:pPr marL="171450" indent="-171450" defTabSz="1219170" eaLnBrk="1" fontAlgn="auto" hangingPunct="1">
              <a:spcBef>
                <a:spcPts val="0"/>
              </a:spcBef>
              <a:spcAft>
                <a:spcPts val="0"/>
              </a:spcAft>
              <a:buFont typeface="Wingdings" panose="05000000000000000000" pitchFamily="2" charset="2"/>
              <a:buChar char="Ø"/>
              <a:defRPr/>
            </a:pPr>
            <a:r>
              <a:rPr lang="en-US" altLang="zh-CN" sz="1400" dirty="0">
                <a:solidFill>
                  <a:prstClr val="black"/>
                </a:solidFill>
                <a:latin typeface="Calibri" pitchFamily="34" charset="0"/>
                <a:cs typeface="Arial" charset="0"/>
              </a:rPr>
              <a:t>Clarify performance indicators exposed to a tenant </a:t>
            </a:r>
          </a:p>
          <a:p>
            <a:pPr defTabSz="1219170" eaLnBrk="1" fontAlgn="auto" hangingPunct="1">
              <a:spcBef>
                <a:spcPts val="0"/>
              </a:spcBef>
              <a:spcAft>
                <a:spcPts val="0"/>
              </a:spcAft>
              <a:defRPr/>
            </a:pPr>
            <a:endParaRPr lang="en-US" altLang="zh-CN" sz="1400" b="1" dirty="0" smtClean="0">
              <a:solidFill>
                <a:prstClr val="black"/>
              </a:solidFill>
              <a:latin typeface="Calibri" pitchFamily="34" charset="0"/>
              <a:cs typeface="Arial" charset="0"/>
            </a:endParaRPr>
          </a:p>
          <a:p>
            <a:pPr defTabSz="1219170" eaLnBrk="1" fontAlgn="auto" hangingPunct="1">
              <a:spcBef>
                <a:spcPts val="0"/>
              </a:spcBef>
              <a:spcAft>
                <a:spcPts val="0"/>
              </a:spcAft>
              <a:defRPr/>
            </a:pPr>
            <a:r>
              <a:rPr lang="en-US" altLang="zh-CN" sz="1400" b="1" dirty="0" smtClean="0">
                <a:solidFill>
                  <a:prstClr val="black"/>
                </a:solidFill>
                <a:latin typeface="Calibri" pitchFamily="34" charset="0"/>
                <a:cs typeface="Arial" charset="0"/>
              </a:rPr>
              <a:t>FS_OAM_NPN: </a:t>
            </a:r>
            <a:r>
              <a:rPr lang="en-US" altLang="zh-CN" sz="1400" dirty="0">
                <a:solidFill>
                  <a:prstClr val="black"/>
                </a:solidFill>
                <a:latin typeface="Calibri" pitchFamily="34" charset="0"/>
                <a:cs typeface="Arial" charset="0"/>
              </a:rPr>
              <a:t>The following topics are discussed and agreed in the meeting</a:t>
            </a:r>
          </a:p>
          <a:p>
            <a:pPr marL="171450" indent="-171450" defTabSz="1219170" eaLnBrk="1" fontAlgn="auto" hangingPunct="1">
              <a:spcBef>
                <a:spcPts val="0"/>
              </a:spcBef>
              <a:spcAft>
                <a:spcPts val="0"/>
              </a:spcAft>
              <a:buFont typeface="Wingdings" panose="05000000000000000000" pitchFamily="2" charset="2"/>
              <a:buChar char="Ø"/>
              <a:defRPr/>
            </a:pPr>
            <a:r>
              <a:rPr lang="en-US" altLang="zh-CN" sz="1400" dirty="0" smtClean="0">
                <a:solidFill>
                  <a:prstClr val="black"/>
                </a:solidFill>
                <a:latin typeface="Calibri" pitchFamily="34" charset="0"/>
                <a:cs typeface="Arial" charset="0"/>
              </a:rPr>
              <a:t>Add </a:t>
            </a:r>
            <a:r>
              <a:rPr lang="en-US" altLang="zh-CN" sz="1400" dirty="0">
                <a:solidFill>
                  <a:prstClr val="black"/>
                </a:solidFill>
                <a:latin typeface="Calibri" pitchFamily="34" charset="0"/>
                <a:cs typeface="Arial" charset="0"/>
              </a:rPr>
              <a:t>CAG configuration, </a:t>
            </a:r>
            <a:r>
              <a:rPr lang="en-US" altLang="zh-CN" sz="1400" dirty="0" smtClean="0">
                <a:solidFill>
                  <a:prstClr val="black"/>
                </a:solidFill>
                <a:latin typeface="Calibri" pitchFamily="34" charset="0"/>
                <a:cs typeface="Arial" charset="0"/>
              </a:rPr>
              <a:t>management </a:t>
            </a:r>
            <a:r>
              <a:rPr lang="en-US" altLang="zh-CN" sz="1400" dirty="0">
                <a:solidFill>
                  <a:prstClr val="black"/>
                </a:solidFill>
                <a:latin typeface="Calibri" pitchFamily="34" charset="0"/>
                <a:cs typeface="Arial" charset="0"/>
              </a:rPr>
              <a:t>of SNPN and PNI-NPN </a:t>
            </a:r>
            <a:r>
              <a:rPr lang="en-US" altLang="zh-CN" sz="1400" dirty="0" smtClean="0">
                <a:solidFill>
                  <a:prstClr val="black"/>
                </a:solidFill>
                <a:latin typeface="Calibri" pitchFamily="34" charset="0"/>
                <a:cs typeface="Arial" charset="0"/>
              </a:rPr>
              <a:t>requirement</a:t>
            </a:r>
          </a:p>
          <a:p>
            <a:pPr marL="171450" indent="-171450" defTabSz="1219170" eaLnBrk="1" fontAlgn="auto" hangingPunct="1">
              <a:spcBef>
                <a:spcPts val="0"/>
              </a:spcBef>
              <a:spcAft>
                <a:spcPts val="0"/>
              </a:spcAft>
              <a:buFont typeface="Wingdings" panose="05000000000000000000" pitchFamily="2" charset="2"/>
              <a:buChar char="Ø"/>
              <a:defRPr/>
            </a:pPr>
            <a:r>
              <a:rPr lang="en-US" altLang="zh-CN" sz="1400" dirty="0" smtClean="0">
                <a:solidFill>
                  <a:prstClr val="black"/>
                </a:solidFill>
                <a:latin typeface="Calibri" pitchFamily="34" charset="0"/>
                <a:cs typeface="Arial" charset="0"/>
              </a:rPr>
              <a:t>Cleanup on use of NPN terminologies</a:t>
            </a:r>
          </a:p>
          <a:p>
            <a:pPr marL="171450" indent="-171450" defTabSz="1219170" eaLnBrk="1" fontAlgn="auto" hangingPunct="1">
              <a:spcBef>
                <a:spcPts val="0"/>
              </a:spcBef>
              <a:spcAft>
                <a:spcPts val="0"/>
              </a:spcAft>
              <a:buFont typeface="Wingdings" panose="05000000000000000000" pitchFamily="2" charset="2"/>
              <a:buChar char="Ø"/>
              <a:defRPr/>
            </a:pPr>
            <a:r>
              <a:rPr lang="en-US" altLang="zh-CN" sz="1400" dirty="0" smtClean="0">
                <a:solidFill>
                  <a:prstClr val="black"/>
                </a:solidFill>
                <a:latin typeface="Calibri" pitchFamily="34" charset="0"/>
                <a:cs typeface="Arial" charset="0"/>
              </a:rPr>
              <a:t>Model of roles description for management of NPN</a:t>
            </a:r>
          </a:p>
          <a:p>
            <a:pPr marL="171450" indent="-171450" defTabSz="1219170" eaLnBrk="1" fontAlgn="auto" hangingPunct="1">
              <a:spcBef>
                <a:spcPts val="0"/>
              </a:spcBef>
              <a:spcAft>
                <a:spcPts val="0"/>
              </a:spcAft>
              <a:buFont typeface="Wingdings" panose="05000000000000000000" pitchFamily="2" charset="2"/>
              <a:buChar char="Ø"/>
              <a:defRPr/>
            </a:pPr>
            <a:r>
              <a:rPr lang="en-US" altLang="zh-CN" sz="1400" dirty="0" smtClean="0">
                <a:solidFill>
                  <a:prstClr val="black"/>
                </a:solidFill>
                <a:latin typeface="Calibri" pitchFamily="34" charset="0"/>
                <a:cs typeface="Arial" charset="0"/>
              </a:rPr>
              <a:t>Corresponding management work responsibilities for SNPN and PNI-NPN</a:t>
            </a:r>
          </a:p>
          <a:p>
            <a:pPr marL="171450" indent="-171450" defTabSz="1219170" eaLnBrk="1" fontAlgn="auto" hangingPunct="1">
              <a:spcBef>
                <a:spcPts val="0"/>
              </a:spcBef>
              <a:spcAft>
                <a:spcPts val="0"/>
              </a:spcAft>
              <a:buFont typeface="Wingdings" panose="05000000000000000000" pitchFamily="2" charset="2"/>
              <a:buChar char="Ø"/>
              <a:defRPr/>
            </a:pPr>
            <a:endParaRPr lang="en-US" altLang="zh-CN" sz="1400" dirty="0">
              <a:solidFill>
                <a:prstClr val="black"/>
              </a:solidFill>
              <a:latin typeface="Calibri" pitchFamily="34" charset="0"/>
              <a:cs typeface="Arial" charset="0"/>
            </a:endParaRPr>
          </a:p>
        </p:txBody>
      </p:sp>
      <p:sp>
        <p:nvSpPr>
          <p:cNvPr id="10" name="文本框 9"/>
          <p:cNvSpPr txBox="1"/>
          <p:nvPr/>
        </p:nvSpPr>
        <p:spPr>
          <a:xfrm>
            <a:off x="205572" y="2812201"/>
            <a:ext cx="11554138" cy="292388"/>
          </a:xfrm>
          <a:prstGeom prst="rect">
            <a:avLst/>
          </a:prstGeom>
          <a:solidFill>
            <a:srgbClr val="92D050"/>
          </a:solidFill>
        </p:spPr>
        <p:txBody>
          <a:bodyPr wrap="square" rtlCol="0">
            <a:spAutoFit/>
          </a:bodyPr>
          <a:lstStyle/>
          <a:p>
            <a:pPr algn="ctr"/>
            <a:r>
              <a:rPr lang="en-US" altLang="zh-CN" b="1" dirty="0" smtClean="0">
                <a:solidFill>
                  <a:prstClr val="black"/>
                </a:solidFill>
              </a:rPr>
              <a:t>Working Progress</a:t>
            </a:r>
            <a:endParaRPr lang="zh-CN" altLang="en-US" b="1" dirty="0">
              <a:solidFill>
                <a:prstClr val="black"/>
              </a:solidFill>
            </a:endParaRPr>
          </a:p>
        </p:txBody>
      </p:sp>
      <p:graphicFrame>
        <p:nvGraphicFramePr>
          <p:cNvPr id="2" name="表格 1"/>
          <p:cNvGraphicFramePr>
            <a:graphicFrameLocks noGrp="1"/>
          </p:cNvGraphicFramePr>
          <p:nvPr>
            <p:extLst>
              <p:ext uri="{D42A27DB-BD31-4B8C-83A1-F6EECF244321}">
                <p14:modId xmlns:p14="http://schemas.microsoft.com/office/powerpoint/2010/main" val="966595776"/>
              </p:ext>
            </p:extLst>
          </p:nvPr>
        </p:nvGraphicFramePr>
        <p:xfrm>
          <a:off x="205572" y="548808"/>
          <a:ext cx="11554137" cy="2194560"/>
        </p:xfrm>
        <a:graphic>
          <a:graphicData uri="http://schemas.openxmlformats.org/drawingml/2006/table">
            <a:tbl>
              <a:tblPr firstRow="1" bandRow="1">
                <a:tableStyleId>{5C22544A-7EE6-4342-B048-85BDC9FD1C3A}</a:tableStyleId>
              </a:tblPr>
              <a:tblGrid>
                <a:gridCol w="779696"/>
                <a:gridCol w="2370730"/>
                <a:gridCol w="1372310"/>
                <a:gridCol w="1823971"/>
                <a:gridCol w="996779"/>
                <a:gridCol w="1445673"/>
                <a:gridCol w="762777"/>
                <a:gridCol w="1140693"/>
                <a:gridCol w="861508"/>
              </a:tblGrid>
              <a:tr h="337665">
                <a:tc>
                  <a:txBody>
                    <a:bodyPr/>
                    <a:lstStyle/>
                    <a:p>
                      <a:pPr algn="ctr">
                        <a:spcAft>
                          <a:spcPts val="0"/>
                        </a:spcAft>
                      </a:pPr>
                      <a:r>
                        <a:rPr lang="en-GB" sz="1400" b="1" kern="1200" dirty="0">
                          <a:solidFill>
                            <a:schemeClr val="lt1"/>
                          </a:solidFill>
                          <a:latin typeface="+mn-lt"/>
                          <a:ea typeface="+mn-ea"/>
                          <a:cs typeface="+mn-cs"/>
                        </a:rPr>
                        <a:t>WI code</a:t>
                      </a:r>
                      <a:endParaRPr lang="sv-SE" sz="1400" b="1" kern="1200" dirty="0">
                        <a:solidFill>
                          <a:schemeClr val="lt1"/>
                        </a:solidFill>
                        <a:latin typeface="+mn-lt"/>
                        <a:ea typeface="+mn-ea"/>
                        <a:cs typeface="+mn-cs"/>
                      </a:endParaRPr>
                    </a:p>
                  </a:txBody>
                  <a:tcPr marL="9525" marR="9525" marT="9525" marB="9525" anchor="ctr">
                    <a:solidFill>
                      <a:srgbClr val="92D050"/>
                    </a:solidFill>
                  </a:tcPr>
                </a:tc>
                <a:tc>
                  <a:txBody>
                    <a:bodyPr/>
                    <a:lstStyle/>
                    <a:p>
                      <a:pPr algn="ctr">
                        <a:spcAft>
                          <a:spcPts val="0"/>
                        </a:spcAft>
                      </a:pPr>
                      <a:r>
                        <a:rPr lang="en-GB" sz="1400" b="1" kern="1200" dirty="0">
                          <a:solidFill>
                            <a:schemeClr val="lt1"/>
                          </a:solidFill>
                          <a:latin typeface="+mn-lt"/>
                          <a:ea typeface="+mn-ea"/>
                          <a:cs typeface="+mn-cs"/>
                        </a:rPr>
                        <a:t>WI Title</a:t>
                      </a:r>
                      <a:endParaRPr lang="sv-SE" sz="1400" b="1" kern="1200" dirty="0">
                        <a:solidFill>
                          <a:schemeClr val="lt1"/>
                        </a:solidFill>
                        <a:latin typeface="+mn-lt"/>
                        <a:ea typeface="+mn-ea"/>
                        <a:cs typeface="+mn-cs"/>
                      </a:endParaRPr>
                    </a:p>
                  </a:txBody>
                  <a:tcPr marL="9525" marR="9525" marT="9525" marB="9525" anchor="ctr">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400" dirty="0" err="1"/>
                        <a:t>Completion</a:t>
                      </a:r>
                      <a:r>
                        <a:rPr lang="sv-SE" sz="1400" dirty="0"/>
                        <a:t> rate</a:t>
                      </a:r>
                    </a:p>
                  </a:txBody>
                  <a:tcPr anchor="ctr">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400" dirty="0"/>
                        <a:t>TS/TR</a:t>
                      </a:r>
                    </a:p>
                  </a:txBody>
                  <a:tcPr anchor="ctr">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400" dirty="0" err="1"/>
                        <a:t>Tdoc</a:t>
                      </a:r>
                      <a:r>
                        <a:rPr lang="en-US" altLang="zh-CN" sz="1400" dirty="0"/>
                        <a:t> reference</a:t>
                      </a:r>
                      <a:endParaRPr lang="sv-SE" sz="1400" dirty="0"/>
                    </a:p>
                  </a:txBody>
                  <a:tcPr anchor="ctr">
                    <a:solidFill>
                      <a:srgbClr val="92D050"/>
                    </a:solidFill>
                  </a:tcPr>
                </a:tc>
                <a:tc>
                  <a:txBody>
                    <a:bodyPr/>
                    <a:lstStyle/>
                    <a:p>
                      <a:pPr algn="ctr"/>
                      <a:r>
                        <a:rPr lang="sv-SE" sz="1400" dirty="0"/>
                        <a:t>Target date</a:t>
                      </a:r>
                    </a:p>
                  </a:txBody>
                  <a:tcPr anchor="ctr">
                    <a:solidFill>
                      <a:srgbClr val="92D050"/>
                    </a:solidFill>
                  </a:tcPr>
                </a:tc>
                <a:tc>
                  <a:txBody>
                    <a:bodyPr/>
                    <a:lstStyle/>
                    <a:p>
                      <a:pPr algn="ctr"/>
                      <a:r>
                        <a:rPr lang="sv-SE" sz="1400" dirty="0"/>
                        <a:t>Rapporteur</a:t>
                      </a:r>
                    </a:p>
                  </a:txBody>
                  <a:tcPr anchor="ctr">
                    <a:solidFill>
                      <a:srgbClr val="92D050"/>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altLang="zh-CN" sz="1400" dirty="0"/>
                        <a:t>Related</a:t>
                      </a:r>
                      <a:r>
                        <a:rPr lang="sv-SE" altLang="zh-CN" sz="1400" baseline="0" dirty="0"/>
                        <a:t> groups</a:t>
                      </a:r>
                      <a:endParaRPr lang="sv-SE" sz="1400" dirty="0"/>
                    </a:p>
                  </a:txBody>
                  <a:tcPr anchor="ctr">
                    <a:solidFill>
                      <a:srgbClr val="92D050"/>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400" dirty="0"/>
                        <a:t>Related</a:t>
                      </a:r>
                      <a:r>
                        <a:rPr lang="sv-SE" sz="1400" baseline="0" dirty="0"/>
                        <a:t> </a:t>
                      </a:r>
                      <a:r>
                        <a:rPr lang="en-US" altLang="zh-CN" sz="1400" dirty="0"/>
                        <a:t>topic</a:t>
                      </a:r>
                      <a:endParaRPr lang="sv-SE" sz="1400" dirty="0"/>
                    </a:p>
                  </a:txBody>
                  <a:tcPr anchor="ctr">
                    <a:solidFill>
                      <a:srgbClr val="92D050"/>
                    </a:solidFill>
                  </a:tcPr>
                </a:tc>
              </a:tr>
              <a:tr h="526224">
                <a:tc>
                  <a:txBody>
                    <a:bodyPr/>
                    <a:lstStyle/>
                    <a:p>
                      <a:pPr algn="ctr">
                        <a:spcAft>
                          <a:spcPts val="900"/>
                        </a:spcAft>
                      </a:pPr>
                      <a:r>
                        <a:rPr lang="sv-SE" sz="1100" kern="1200" dirty="0">
                          <a:solidFill>
                            <a:schemeClr val="dk1"/>
                          </a:solidFill>
                          <a:effectLst/>
                          <a:latin typeface="Arial" panose="020B0604020202020204" pitchFamily="34" charset="0"/>
                          <a:ea typeface="+mn-ea"/>
                          <a:cs typeface="+mn-cs"/>
                        </a:rPr>
                        <a:t>COSLA</a:t>
                      </a:r>
                    </a:p>
                  </a:txBody>
                  <a:tcPr marL="68580" marR="68580" marT="0" marB="0" anchor="ctr">
                    <a:solidFill>
                      <a:schemeClr val="tx2">
                        <a:lumMod val="20000"/>
                        <a:lumOff val="80000"/>
                      </a:schemeClr>
                    </a:solidFill>
                  </a:tcPr>
                </a:tc>
                <a:tc>
                  <a:txBody>
                    <a:bodyPr/>
                    <a:lstStyle/>
                    <a:p>
                      <a:pPr marL="82550" marR="0" lvl="0" indent="0" algn="l" defTabSz="1219170" rtl="0" eaLnBrk="1" fontAlgn="t" latinLnBrk="0" hangingPunct="1">
                        <a:lnSpc>
                          <a:spcPct val="100000"/>
                        </a:lnSpc>
                        <a:spcBef>
                          <a:spcPts val="0"/>
                        </a:spcBef>
                        <a:spcAft>
                          <a:spcPts val="0"/>
                        </a:spcAft>
                        <a:buClrTx/>
                        <a:buSzTx/>
                        <a:buFontTx/>
                        <a:buNone/>
                        <a:tabLst/>
                        <a:defRPr/>
                      </a:pPr>
                      <a:r>
                        <a:rPr lang="en-US" sz="1100" kern="1200" dirty="0">
                          <a:solidFill>
                            <a:schemeClr val="dk1"/>
                          </a:solidFill>
                          <a:effectLst/>
                          <a:latin typeface="Arial" panose="020B0604020202020204" pitchFamily="34" charset="0"/>
                          <a:ea typeface="+mn-ea"/>
                          <a:cs typeface="+mn-cs"/>
                        </a:rPr>
                        <a:t>Closed loop SLS assurance</a:t>
                      </a:r>
                    </a:p>
                  </a:txBody>
                  <a:tcPr marL="68580" marR="68580" marT="0" marB="0" anchor="ctr">
                    <a:solidFill>
                      <a:schemeClr val="tx2">
                        <a:lumMod val="20000"/>
                        <a:lumOff val="80000"/>
                      </a:schemeClr>
                    </a:solidFill>
                  </a:tcPr>
                </a:tc>
                <a:tc>
                  <a:txBody>
                    <a:bodyPr/>
                    <a:lstStyle/>
                    <a:p>
                      <a:pPr algn="ctr">
                        <a:spcAft>
                          <a:spcPts val="0"/>
                        </a:spcAft>
                      </a:pPr>
                      <a:r>
                        <a:rPr lang="en-US" altLang="zh-CN" sz="1100" kern="1200" dirty="0" smtClean="0">
                          <a:solidFill>
                            <a:schemeClr val="dk1"/>
                          </a:solidFill>
                          <a:effectLst/>
                          <a:latin typeface="Arial" panose="020B0604020202020204" pitchFamily="34" charset="0"/>
                          <a:ea typeface="+mn-ea"/>
                          <a:cs typeface="+mn-cs"/>
                        </a:rPr>
                        <a:t>45</a:t>
                      </a:r>
                      <a:r>
                        <a:rPr lang="en-US" altLang="zh-CN" sz="1100" kern="1200" dirty="0">
                          <a:solidFill>
                            <a:schemeClr val="dk1"/>
                          </a:solidFill>
                          <a:effectLst/>
                          <a:latin typeface="Arial" panose="020B0604020202020204" pitchFamily="34" charset="0"/>
                          <a:ea typeface="+mn-ea"/>
                          <a:cs typeface="+mn-cs"/>
                        </a:rPr>
                        <a:t>%-&gt;55</a:t>
                      </a:r>
                      <a:r>
                        <a:rPr lang="en-US" altLang="zh-CN" sz="1100" kern="1200" dirty="0" smtClean="0">
                          <a:solidFill>
                            <a:schemeClr val="dk1"/>
                          </a:solidFill>
                          <a:effectLst/>
                          <a:latin typeface="Arial" panose="020B0604020202020204" pitchFamily="34" charset="0"/>
                          <a:ea typeface="+mn-ea"/>
                          <a:cs typeface="+mn-cs"/>
                        </a:rPr>
                        <a:t>%-&gt;65%</a:t>
                      </a:r>
                      <a:endParaRPr lang="sv-SE" sz="1100" kern="1200" dirty="0">
                        <a:solidFill>
                          <a:schemeClr val="dk1"/>
                        </a:solidFill>
                        <a:effectLst/>
                        <a:highlight>
                          <a:srgbClr val="FFFF00"/>
                        </a:highligh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algn="ctr">
                        <a:spcAft>
                          <a:spcPts val="0"/>
                        </a:spcAft>
                      </a:pPr>
                      <a:r>
                        <a:rPr lang="en-US" sz="1100" kern="1200" dirty="0">
                          <a:solidFill>
                            <a:schemeClr val="dk1"/>
                          </a:solidFill>
                          <a:effectLst/>
                          <a:latin typeface="Arial" panose="020B0604020202020204" pitchFamily="34" charset="0"/>
                          <a:ea typeface="+mn-ea"/>
                          <a:cs typeface="+mn-cs"/>
                        </a:rPr>
                        <a:t>TS 28.535</a:t>
                      </a:r>
                      <a:r>
                        <a:rPr lang="en-US" altLang="zh-CN" sz="1100" kern="1200" dirty="0">
                          <a:solidFill>
                            <a:schemeClr val="dk1"/>
                          </a:solidFill>
                          <a:effectLst/>
                          <a:latin typeface="Arial" panose="020B0604020202020204" pitchFamily="34" charset="0"/>
                          <a:ea typeface="+mn-ea"/>
                          <a:cs typeface="+mn-cs"/>
                        </a:rPr>
                        <a:t>/28.536</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altLang="zh-CN" sz="1100" kern="1200" dirty="0">
                          <a:solidFill>
                            <a:schemeClr val="dk1"/>
                          </a:solidFill>
                          <a:effectLst/>
                          <a:latin typeface="Arial" panose="020B0604020202020204" pitchFamily="34" charset="0"/>
                          <a:ea typeface="+mn-ea"/>
                          <a:cs typeface="+mn-cs"/>
                          <a:hlinkClick r:id="rId2"/>
                        </a:rPr>
                        <a:t>SP-190781</a:t>
                      </a:r>
                      <a:endParaRPr lang="sv-SE" altLang="zh-CN"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altLang="zh-CN" sz="1100" b="0" kern="1200" dirty="0" smtClean="0">
                          <a:solidFill>
                            <a:schemeClr val="tx1"/>
                          </a:solidFill>
                          <a:effectLst/>
                          <a:latin typeface="Arial" panose="020B0604020202020204" pitchFamily="34" charset="0"/>
                          <a:ea typeface="+mn-ea"/>
                          <a:cs typeface="Arial" panose="020B0604020202020204" pitchFamily="34" charset="0"/>
                        </a:rPr>
                        <a:t>SA#88 </a:t>
                      </a:r>
                      <a:r>
                        <a:rPr lang="en-GB" altLang="zh-CN" sz="1100" b="0" kern="1200" dirty="0">
                          <a:solidFill>
                            <a:schemeClr val="tx1"/>
                          </a:solidFill>
                          <a:effectLst/>
                          <a:latin typeface="Arial" panose="020B0604020202020204" pitchFamily="34" charset="0"/>
                          <a:ea typeface="+mn-ea"/>
                          <a:cs typeface="Arial" panose="020B0604020202020204" pitchFamily="34" charset="0"/>
                        </a:rPr>
                        <a:t>(</a:t>
                      </a:r>
                      <a:r>
                        <a:rPr lang="en-GB" altLang="zh-CN" sz="1100" b="0" kern="1200" dirty="0" smtClean="0">
                          <a:solidFill>
                            <a:schemeClr val="tx1"/>
                          </a:solidFill>
                          <a:effectLst/>
                          <a:latin typeface="Arial" panose="020B0604020202020204" pitchFamily="34" charset="0"/>
                          <a:ea typeface="+mn-ea"/>
                          <a:cs typeface="Arial" panose="020B0604020202020204" pitchFamily="34" charset="0"/>
                        </a:rPr>
                        <a:t>06/2020</a:t>
                      </a:r>
                      <a:r>
                        <a:rPr lang="en-GB" altLang="zh-CN" sz="1100" b="0" kern="1200" dirty="0">
                          <a:solidFill>
                            <a:schemeClr val="tx1"/>
                          </a:solidFill>
                          <a:effectLst/>
                          <a:latin typeface="Arial" panose="020B0604020202020204" pitchFamily="34" charset="0"/>
                          <a:ea typeface="+mn-ea"/>
                          <a:cs typeface="Arial" panose="020B0604020202020204" pitchFamily="34" charset="0"/>
                        </a:rPr>
                        <a:t>)</a:t>
                      </a:r>
                      <a:r>
                        <a:rPr lang="en-GB" altLang="zh-CN" sz="1100" kern="1200" dirty="0">
                          <a:solidFill>
                            <a:schemeClr val="dk1"/>
                          </a:solidFill>
                          <a:effectLst/>
                          <a:latin typeface="Arial" panose="020B0604020202020204" pitchFamily="34" charset="0"/>
                          <a:ea typeface="+mn-ea"/>
                          <a:cs typeface="+mn-cs"/>
                        </a:rPr>
                        <a:t> </a:t>
                      </a:r>
                      <a:endParaRPr lang="sv-SE" altLang="zh-CN"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algn="ctr">
                        <a:spcAft>
                          <a:spcPts val="0"/>
                        </a:spcAft>
                      </a:pPr>
                      <a:r>
                        <a:rPr lang="en-US" altLang="zh-CN" sz="1100" kern="1200" dirty="0">
                          <a:solidFill>
                            <a:schemeClr val="dk1"/>
                          </a:solidFill>
                          <a:effectLst/>
                          <a:latin typeface="Arial" panose="020B0604020202020204" pitchFamily="34" charset="0"/>
                          <a:ea typeface="SimSun" panose="02010600030101010101" pitchFamily="2" charset="-122"/>
                          <a:cs typeface="+mn-cs"/>
                        </a:rPr>
                        <a:t>Ericsson</a:t>
                      </a:r>
                      <a:endParaRPr lang="sv-SE" sz="1100" kern="1200" dirty="0">
                        <a:solidFill>
                          <a:schemeClr val="dk1"/>
                        </a:solidFill>
                        <a:effectLst/>
                        <a:latin typeface="Arial" panose="020B0604020202020204" pitchFamily="34" charset="0"/>
                        <a:ea typeface="SimSun" panose="02010600030101010101" pitchFamily="2" charset="-122"/>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mn-ea"/>
                          <a:cs typeface="+mn-cs"/>
                        </a:rPr>
                        <a:t>SA2, </a:t>
                      </a:r>
                      <a:r>
                        <a:rPr lang="sv-SE" sz="1100" kern="1200" dirty="0">
                          <a:solidFill>
                            <a:schemeClr val="dk1"/>
                          </a:solidFill>
                          <a:effectLst/>
                          <a:latin typeface="Arial" panose="020B0604020202020204" pitchFamily="34" charset="0"/>
                          <a:ea typeface="SimSun" panose="02010600030101010101" pitchFamily="2" charset="-122"/>
                          <a:cs typeface="+mn-cs"/>
                        </a:rPr>
                        <a:t>RAN3, ETSI ZSM</a:t>
                      </a:r>
                    </a:p>
                    <a:p>
                      <a:pPr algn="ctr">
                        <a:spcAft>
                          <a:spcPts val="0"/>
                        </a:spcAft>
                      </a:pP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algn="ctr">
                        <a:spcAft>
                          <a:spcPts val="0"/>
                        </a:spcAft>
                      </a:pPr>
                      <a:r>
                        <a:rPr lang="sv-SE" sz="1100" kern="1200" dirty="0">
                          <a:solidFill>
                            <a:schemeClr val="dk1"/>
                          </a:solidFill>
                          <a:effectLst/>
                          <a:latin typeface="Arial" panose="020B0604020202020204" pitchFamily="34" charset="0"/>
                          <a:ea typeface="+mn-ea"/>
                          <a:cs typeface="+mn-cs"/>
                        </a:rPr>
                        <a:t>NWDAF, RAN intelligence</a:t>
                      </a:r>
                      <a:r>
                        <a:rPr lang="sv-SE" altLang="zh-CN" sz="1100" kern="1200" dirty="0">
                          <a:solidFill>
                            <a:schemeClr val="dk1"/>
                          </a:solidFill>
                          <a:effectLst/>
                          <a:latin typeface="Arial" panose="020B0604020202020204" pitchFamily="34" charset="0"/>
                          <a:ea typeface="+mn-ea"/>
                          <a:cs typeface="+mn-cs"/>
                        </a:rPr>
                        <a:t> automation</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r>
              <a:tr h="251976">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mn-ea"/>
                          <a:cs typeface="+mn-cs"/>
                        </a:rPr>
                        <a:t>MEMTANE</a:t>
                      </a:r>
                    </a:p>
                  </a:txBody>
                  <a:tcPr marL="68580" marR="68580" marT="0" marB="0" anchor="ctr">
                    <a:solidFill>
                      <a:schemeClr val="tx2">
                        <a:lumMod val="20000"/>
                        <a:lumOff val="80000"/>
                      </a:schemeClr>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100" kern="1200" dirty="0" err="1">
                          <a:solidFill>
                            <a:schemeClr val="dk1"/>
                          </a:solidFill>
                          <a:effectLst/>
                          <a:latin typeface="Arial" panose="020B0604020202020204" pitchFamily="34" charset="0"/>
                          <a:ea typeface="+mn-ea"/>
                          <a:cs typeface="+mn-cs"/>
                        </a:rPr>
                        <a:t>Enhancement</a:t>
                      </a:r>
                      <a:r>
                        <a:rPr lang="fr-FR" sz="1100" kern="1200" dirty="0">
                          <a:solidFill>
                            <a:schemeClr val="dk1"/>
                          </a:solidFill>
                          <a:effectLst/>
                          <a:latin typeface="Arial" panose="020B0604020202020204" pitchFamily="34" charset="0"/>
                          <a:ea typeface="+mn-ea"/>
                          <a:cs typeface="+mn-cs"/>
                        </a:rPr>
                        <a:t> of 3GPP management system for multiple tenant environnent support</a:t>
                      </a:r>
                      <a:endParaRPr lang="en-US"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algn="ctr">
                        <a:spcAft>
                          <a:spcPts val="0"/>
                        </a:spcAft>
                      </a:pPr>
                      <a:r>
                        <a:rPr lang="en-US" altLang="zh-CN" sz="1100" kern="1200" dirty="0" smtClean="0">
                          <a:solidFill>
                            <a:schemeClr val="dk1"/>
                          </a:solidFill>
                          <a:effectLst/>
                          <a:latin typeface="Arial" panose="020B0604020202020204" pitchFamily="34" charset="0"/>
                          <a:ea typeface="+mn-ea"/>
                          <a:cs typeface="+mn-cs"/>
                        </a:rPr>
                        <a:t>35</a:t>
                      </a:r>
                      <a:r>
                        <a:rPr lang="en-US" altLang="zh-CN" sz="1100" kern="1200" dirty="0">
                          <a:solidFill>
                            <a:schemeClr val="dk1"/>
                          </a:solidFill>
                          <a:effectLst/>
                          <a:latin typeface="Arial" panose="020B0604020202020204" pitchFamily="34" charset="0"/>
                          <a:ea typeface="+mn-ea"/>
                          <a:cs typeface="+mn-cs"/>
                        </a:rPr>
                        <a:t>%-&gt;35</a:t>
                      </a:r>
                      <a:r>
                        <a:rPr lang="en-US" altLang="zh-CN" sz="1100" kern="1200" dirty="0" smtClean="0">
                          <a:solidFill>
                            <a:schemeClr val="dk1"/>
                          </a:solidFill>
                          <a:effectLst/>
                          <a:latin typeface="Arial" panose="020B0604020202020204" pitchFamily="34" charset="0"/>
                          <a:ea typeface="+mn-ea"/>
                          <a:cs typeface="+mn-cs"/>
                        </a:rPr>
                        <a:t>%-&gt;70%</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algn="ctr" defTabSz="1219170" rtl="0" eaLnBrk="1" latinLnBrk="0" hangingPunct="1">
                        <a:spcAft>
                          <a:spcPts val="0"/>
                        </a:spcAft>
                      </a:pPr>
                      <a:r>
                        <a:rPr lang="en-GB" sz="1100" kern="1200" dirty="0">
                          <a:solidFill>
                            <a:schemeClr val="dk1"/>
                          </a:solidFill>
                          <a:effectLst/>
                          <a:latin typeface="Arial" panose="020B0604020202020204" pitchFamily="34" charset="0"/>
                          <a:ea typeface="+mn-ea"/>
                          <a:cs typeface="+mn-cs"/>
                        </a:rPr>
                        <a:t>TS 28.531/28.532/28.533/28.541/28.552/28.554</a:t>
                      </a:r>
                      <a:endParaRPr lang="zh-CN" sz="1100" kern="1200" dirty="0">
                        <a:solidFill>
                          <a:schemeClr val="dk1"/>
                        </a:solidFill>
                        <a:effectLst/>
                        <a:latin typeface="Arial" panose="020B0604020202020204" pitchFamily="34" charset="0"/>
                        <a:ea typeface="+mn-ea"/>
                        <a:cs typeface="+mn-cs"/>
                      </a:endParaRPr>
                    </a:p>
                  </a:txBody>
                  <a:tcPr marL="17780" marR="17780" marT="0" marB="0">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altLang="zh-CN" sz="1100" kern="1200" dirty="0">
                          <a:solidFill>
                            <a:schemeClr val="dk1"/>
                          </a:solidFill>
                          <a:effectLst/>
                          <a:latin typeface="Arial" panose="020B0604020202020204" pitchFamily="34" charset="0"/>
                          <a:ea typeface="+mn-ea"/>
                          <a:cs typeface="+mn-cs"/>
                          <a:hlinkClick r:id="rId3"/>
                        </a:rPr>
                        <a:t>SP-190786</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smtClean="0">
                          <a:solidFill>
                            <a:schemeClr val="dk1"/>
                          </a:solidFill>
                          <a:effectLst/>
                          <a:latin typeface="Arial" panose="020B0604020202020204" pitchFamily="34" charset="0"/>
                          <a:ea typeface="+mn-ea"/>
                          <a:cs typeface="+mn-cs"/>
                        </a:rPr>
                        <a:t>SA#88 </a:t>
                      </a:r>
                      <a:r>
                        <a:rPr lang="sv-SE" sz="1100" kern="1200" dirty="0">
                          <a:solidFill>
                            <a:schemeClr val="dk1"/>
                          </a:solidFill>
                          <a:effectLst/>
                          <a:latin typeface="Arial" panose="020B0604020202020204" pitchFamily="34" charset="0"/>
                          <a:ea typeface="+mn-ea"/>
                          <a:cs typeface="+mn-cs"/>
                        </a:rPr>
                        <a:t>(</a:t>
                      </a:r>
                      <a:r>
                        <a:rPr lang="sv-SE" sz="1100" kern="1200" dirty="0" smtClean="0">
                          <a:solidFill>
                            <a:schemeClr val="dk1"/>
                          </a:solidFill>
                          <a:effectLst/>
                          <a:latin typeface="Arial" panose="020B0604020202020204" pitchFamily="34" charset="0"/>
                          <a:ea typeface="+mn-ea"/>
                          <a:cs typeface="+mn-cs"/>
                        </a:rPr>
                        <a:t>06/2020</a:t>
                      </a:r>
                      <a:r>
                        <a:rPr lang="sv-SE" sz="1100" kern="1200" dirty="0">
                          <a:solidFill>
                            <a:schemeClr val="dk1"/>
                          </a:solidFill>
                          <a:effectLst/>
                          <a:latin typeface="Arial" panose="020B0604020202020204" pitchFamily="34" charset="0"/>
                          <a:ea typeface="+mn-ea"/>
                          <a:cs typeface="+mn-cs"/>
                        </a:rPr>
                        <a:t>) </a:t>
                      </a:r>
                    </a:p>
                    <a:p>
                      <a:pPr marL="0" marR="0" lvl="0" indent="0" algn="ctr" defTabSz="1219170" rtl="0" eaLnBrk="1" fontAlgn="auto" latinLnBrk="0" hangingPunct="1">
                        <a:lnSpc>
                          <a:spcPct val="100000"/>
                        </a:lnSpc>
                        <a:spcBef>
                          <a:spcPts val="0"/>
                        </a:spcBef>
                        <a:spcAft>
                          <a:spcPts val="0"/>
                        </a:spcAft>
                        <a:buClrTx/>
                        <a:buSzTx/>
                        <a:buFontTx/>
                        <a:buNone/>
                        <a:tabLst/>
                        <a:defRPr/>
                      </a:pP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mn-ea"/>
                          <a:cs typeface="+mn-cs"/>
                        </a:rPr>
                        <a:t>Huawei</a:t>
                      </a: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mn-ea"/>
                          <a:cs typeface="+mn-cs"/>
                        </a:rPr>
                        <a:t>ETSI ZSM, SA2(potentially)</a:t>
                      </a: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mn-ea"/>
                          <a:cs typeface="+mn-cs"/>
                        </a:rPr>
                        <a:t>Tbd</a:t>
                      </a:r>
                    </a:p>
                  </a:txBody>
                  <a:tcPr marL="68580" marR="68580" marT="0" marB="0" anchor="ctr">
                    <a:solidFill>
                      <a:schemeClr val="tx2">
                        <a:lumMod val="20000"/>
                        <a:lumOff val="80000"/>
                      </a:schemeClr>
                    </a:solidFill>
                  </a:tcPr>
                </a:tc>
              </a:tr>
              <a:tr h="251976">
                <a:tc>
                  <a:txBody>
                    <a:bodyPr/>
                    <a:lstStyle/>
                    <a:p>
                      <a:pPr algn="ctr">
                        <a:spcAft>
                          <a:spcPts val="900"/>
                        </a:spcAft>
                      </a:pPr>
                      <a:r>
                        <a:rPr lang="en-GB" sz="1100" kern="1200" dirty="0">
                          <a:solidFill>
                            <a:schemeClr val="dk1"/>
                          </a:solidFill>
                          <a:effectLst/>
                          <a:latin typeface="Arial" panose="020B0604020202020204" pitchFamily="34" charset="0"/>
                          <a:ea typeface="+mn-ea"/>
                          <a:cs typeface="+mn-cs"/>
                        </a:rPr>
                        <a:t>FS_OAM_NPN</a:t>
                      </a: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rgbClr val="FFFFCC"/>
                    </a:solidFill>
                  </a:tcPr>
                </a:tc>
                <a:tc>
                  <a:txBody>
                    <a:bodyPr/>
                    <a:lstStyle/>
                    <a:p>
                      <a:pPr marL="0" marR="0" lvl="0" indent="0" algn="l" defTabSz="1219170" rtl="0" eaLnBrk="1" fontAlgn="auto" latinLnBrk="0" hangingPunct="1">
                        <a:lnSpc>
                          <a:spcPct val="100000"/>
                        </a:lnSpc>
                        <a:spcBef>
                          <a:spcPts val="0"/>
                        </a:spcBef>
                        <a:spcAft>
                          <a:spcPts val="900"/>
                        </a:spcAft>
                        <a:buClrTx/>
                        <a:buSzTx/>
                        <a:buFontTx/>
                        <a:buNone/>
                        <a:tabLst/>
                        <a:defRPr/>
                      </a:pPr>
                      <a:r>
                        <a:rPr lang="en-US" sz="1100" b="0" kern="1200" dirty="0">
                          <a:solidFill>
                            <a:schemeClr val="tx1"/>
                          </a:solidFill>
                          <a:effectLst/>
                          <a:latin typeface="Arial" panose="020B0604020202020204" pitchFamily="34" charset="0"/>
                          <a:ea typeface="+mn-ea"/>
                          <a:cs typeface="Arial" panose="020B0604020202020204" pitchFamily="34" charset="0"/>
                        </a:rPr>
                        <a:t>Study on non-public networks management</a:t>
                      </a:r>
                      <a:endParaRPr lang="en-GB" altLang="zh-CN" sz="11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GB" altLang="zh-CN" sz="11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rPr>
                        <a:t>50</a:t>
                      </a:r>
                      <a:r>
                        <a:rPr kumimoji="0" lang="en-GB" altLang="zh-CN" sz="11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%-&gt;70</a:t>
                      </a:r>
                      <a:r>
                        <a:rPr kumimoji="0" lang="en-GB" altLang="zh-CN" sz="11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rPr>
                        <a:t>%-&gt;90%</a:t>
                      </a:r>
                      <a:endParaRPr kumimoji="0" lang="en-GB" altLang="zh-CN" sz="11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1219170" rtl="0" eaLnBrk="1" fontAlgn="auto" latinLnBrk="0" hangingPunct="1">
                        <a:lnSpc>
                          <a:spcPct val="100000"/>
                        </a:lnSpc>
                        <a:spcBef>
                          <a:spcPts val="0"/>
                        </a:spcBef>
                        <a:spcAft>
                          <a:spcPts val="900"/>
                        </a:spcAft>
                        <a:buClrTx/>
                        <a:buSzTx/>
                        <a:buFontTx/>
                        <a:buNone/>
                        <a:tabLst/>
                        <a:defRPr/>
                      </a:pPr>
                      <a:endParaRPr lang="en-GB" altLang="zh-CN" sz="11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altLang="zh-CN" sz="1100" kern="1200" dirty="0">
                          <a:solidFill>
                            <a:schemeClr val="dk1"/>
                          </a:solidFill>
                          <a:effectLst/>
                          <a:latin typeface="Arial" panose="020B0604020202020204" pitchFamily="34" charset="0"/>
                          <a:ea typeface="+mn-ea"/>
                          <a:cs typeface="+mn-cs"/>
                        </a:rPr>
                        <a:t>TR 28.807</a:t>
                      </a:r>
                    </a:p>
                  </a:txBody>
                  <a:tcPr marL="68580" marR="68580" marT="0" marB="0" anchor="ctr">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altLang="zh-CN" sz="1100" kern="1200" dirty="0">
                          <a:solidFill>
                            <a:schemeClr val="dk1"/>
                          </a:solidFill>
                          <a:effectLst/>
                          <a:latin typeface="Arial" panose="020B0604020202020204" pitchFamily="34" charset="0"/>
                          <a:ea typeface="+mn-ea"/>
                          <a:cs typeface="+mn-cs"/>
                          <a:hlinkClick r:id="rId4"/>
                        </a:rPr>
                        <a:t>SP-190137</a:t>
                      </a:r>
                      <a:endParaRPr lang="en-GB" altLang="zh-CN" sz="1100" kern="1200" dirty="0">
                        <a:solidFill>
                          <a:schemeClr val="dk1"/>
                        </a:solidFill>
                        <a:effectLst/>
                        <a:latin typeface="Arial" panose="020B0604020202020204" pitchFamily="34" charset="0"/>
                        <a:ea typeface="+mn-ea"/>
                        <a:cs typeface="+mn-cs"/>
                      </a:endParaRPr>
                    </a:p>
                  </a:txBody>
                  <a:tcPr marL="68580" marR="68580" marT="0" marB="0" anchor="ctr">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altLang="zh-CN" sz="1100" kern="1200" dirty="0" smtClean="0">
                          <a:solidFill>
                            <a:schemeClr val="dk1"/>
                          </a:solidFill>
                          <a:effectLst/>
                          <a:latin typeface="Arial" panose="020B0604020202020204" pitchFamily="34" charset="0"/>
                          <a:ea typeface="+mn-ea"/>
                          <a:cs typeface="+mn-cs"/>
                        </a:rPr>
                        <a:t>SA#88 </a:t>
                      </a:r>
                      <a:r>
                        <a:rPr lang="en-GB" altLang="zh-CN" sz="1100" kern="1200" dirty="0">
                          <a:solidFill>
                            <a:schemeClr val="dk1"/>
                          </a:solidFill>
                          <a:effectLst/>
                          <a:latin typeface="Arial" panose="020B0604020202020204" pitchFamily="34" charset="0"/>
                          <a:ea typeface="+mn-ea"/>
                          <a:cs typeface="+mn-cs"/>
                        </a:rPr>
                        <a:t>(06/2020) </a:t>
                      </a:r>
                      <a:endParaRPr lang="sv-SE" sz="1100" kern="1200" dirty="0">
                        <a:solidFill>
                          <a:schemeClr val="dk1"/>
                        </a:solidFill>
                        <a:effectLst/>
                        <a:latin typeface="Arial" panose="020B0604020202020204" pitchFamily="34" charset="0"/>
                        <a:ea typeface="+mn-ea"/>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endParaRPr lang="sv-SE" sz="1100" kern="1200" dirty="0">
                        <a:solidFill>
                          <a:schemeClr val="dk1"/>
                        </a:solidFill>
                        <a:effectLst/>
                        <a:latin typeface="Arial" panose="020B0604020202020204" pitchFamily="34" charset="0"/>
                        <a:ea typeface="+mn-ea"/>
                        <a:cs typeface="+mn-cs"/>
                      </a:endParaRPr>
                    </a:p>
                  </a:txBody>
                  <a:tcPr marL="68580" marR="68580" marT="0" marB="0" anchor="ctr">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mn-ea"/>
                          <a:cs typeface="+mn-cs"/>
                        </a:rPr>
                        <a:t>Huawei</a:t>
                      </a:r>
                    </a:p>
                  </a:txBody>
                  <a:tcPr marL="68580" marR="68580" marT="0" marB="0" anchor="ctr">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mn-ea"/>
                          <a:cs typeface="+mn-cs"/>
                        </a:rPr>
                        <a:t>SA1, SA2, RAN3, 5G-ACIA</a:t>
                      </a:r>
                    </a:p>
                  </a:txBody>
                  <a:tcPr marL="68580" marR="68580" marT="0" marB="0" anchor="ctr">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mn-ea"/>
                          <a:cs typeface="+mn-cs"/>
                        </a:rPr>
                        <a:t>NPN</a:t>
                      </a:r>
                    </a:p>
                  </a:txBody>
                  <a:tcPr marL="68580" marR="68580" marT="0" marB="0" anchor="ctr">
                    <a:solidFill>
                      <a:srgbClr val="FFFFCC"/>
                    </a:solidFill>
                  </a:tcPr>
                </a:tc>
              </a:tr>
            </a:tbl>
          </a:graphicData>
        </a:graphic>
      </p:graphicFrame>
      <p:sp>
        <p:nvSpPr>
          <p:cNvPr id="6" name="矩形 5"/>
          <p:cNvSpPr/>
          <p:nvPr/>
        </p:nvSpPr>
        <p:spPr>
          <a:xfrm>
            <a:off x="271934" y="3245533"/>
            <a:ext cx="5095552" cy="1815882"/>
          </a:xfrm>
          <a:prstGeom prst="rect">
            <a:avLst/>
          </a:prstGeom>
        </p:spPr>
        <p:txBody>
          <a:bodyPr wrap="square">
            <a:spAutoFit/>
          </a:bodyPr>
          <a:lstStyle/>
          <a:p>
            <a:pPr lvl="0" defTabSz="1219170" eaLnBrk="1" fontAlgn="auto" hangingPunct="1">
              <a:spcBef>
                <a:spcPts val="0"/>
              </a:spcBef>
              <a:spcAft>
                <a:spcPts val="0"/>
              </a:spcAft>
              <a:defRPr/>
            </a:pPr>
            <a:r>
              <a:rPr lang="en-US" altLang="zh-CN" sz="1400" b="1" dirty="0">
                <a:solidFill>
                  <a:prstClr val="black"/>
                </a:solidFill>
                <a:latin typeface="Calibri" pitchFamily="34" charset="0"/>
                <a:cs typeface="Arial" charset="0"/>
              </a:rPr>
              <a:t>COSLA: </a:t>
            </a:r>
            <a:r>
              <a:rPr lang="en-US" altLang="zh-CN" sz="1400" dirty="0">
                <a:solidFill>
                  <a:prstClr val="black"/>
                </a:solidFill>
                <a:latin typeface="Calibri" pitchFamily="34" charset="0"/>
                <a:cs typeface="Arial" charset="0"/>
              </a:rPr>
              <a:t>The following topics are discussed and agreed in the meeting.</a:t>
            </a:r>
            <a:endParaRPr lang="en-GB" altLang="zh-CN" sz="1400" dirty="0">
              <a:solidFill>
                <a:prstClr val="black"/>
              </a:solidFill>
              <a:latin typeface="Calibri" pitchFamily="34" charset="0"/>
              <a:cs typeface="Arial" charset="0"/>
            </a:endParaRPr>
          </a:p>
          <a:p>
            <a:pPr marL="171450" lvl="0" indent="-171450" defTabSz="1219170" eaLnBrk="1" fontAlgn="auto" hangingPunct="1">
              <a:spcBef>
                <a:spcPts val="0"/>
              </a:spcBef>
              <a:spcAft>
                <a:spcPts val="0"/>
              </a:spcAft>
              <a:buFont typeface="Wingdings" panose="05000000000000000000" pitchFamily="2" charset="2"/>
              <a:buChar char="Ø"/>
              <a:defRPr/>
            </a:pPr>
            <a:r>
              <a:rPr lang="en-GB" altLang="zh-CN" sz="1400" dirty="0">
                <a:solidFill>
                  <a:prstClr val="black"/>
                </a:solidFill>
                <a:latin typeface="Calibri" pitchFamily="34" charset="0"/>
                <a:cs typeface="Arial" charset="0"/>
              </a:rPr>
              <a:t>Clarify the scope of the WI in Rel-16 is focusing on the CS closed loop SLS assurance</a:t>
            </a:r>
            <a:r>
              <a:rPr lang="en-US" altLang="zh-CN" sz="1400" dirty="0">
                <a:solidFill>
                  <a:prstClr val="black"/>
                </a:solidFill>
                <a:latin typeface="Calibri" pitchFamily="34" charset="0"/>
                <a:cs typeface="Arial" charset="0"/>
              </a:rPr>
              <a:t>. </a:t>
            </a:r>
          </a:p>
          <a:p>
            <a:pPr lvl="0" defTabSz="1219170" eaLnBrk="1" fontAlgn="auto" hangingPunct="1">
              <a:spcBef>
                <a:spcPts val="0"/>
              </a:spcBef>
              <a:spcAft>
                <a:spcPts val="0"/>
              </a:spcAft>
              <a:defRPr/>
            </a:pPr>
            <a:r>
              <a:rPr lang="en-US" altLang="zh-CN" sz="1400" dirty="0">
                <a:solidFill>
                  <a:prstClr val="black"/>
                </a:solidFill>
                <a:latin typeface="Calibri" pitchFamily="34" charset="0"/>
                <a:cs typeface="Arial" charset="0"/>
              </a:rPr>
              <a:t>The following topics needs further discussion.</a:t>
            </a:r>
          </a:p>
          <a:p>
            <a:pPr marL="171450" lvl="0" indent="-171450" defTabSz="1219170" eaLnBrk="1" fontAlgn="auto" hangingPunct="1">
              <a:spcBef>
                <a:spcPts val="0"/>
              </a:spcBef>
              <a:spcAft>
                <a:spcPts val="0"/>
              </a:spcAft>
              <a:buFont typeface="Wingdings" panose="05000000000000000000" pitchFamily="2" charset="2"/>
              <a:buChar char="Ø"/>
              <a:defRPr/>
            </a:pPr>
            <a:r>
              <a:rPr lang="en-US" altLang="zh-CN" sz="1400" dirty="0">
                <a:solidFill>
                  <a:prstClr val="black"/>
                </a:solidFill>
                <a:latin typeface="Calibri" pitchFamily="34" charset="0"/>
                <a:cs typeface="Arial" charset="0"/>
              </a:rPr>
              <a:t>Concept of closed loop assurance</a:t>
            </a:r>
          </a:p>
          <a:p>
            <a:pPr marL="171450" lvl="0" indent="-171450" defTabSz="1219170" eaLnBrk="1" fontAlgn="auto" hangingPunct="1">
              <a:spcBef>
                <a:spcPts val="0"/>
              </a:spcBef>
              <a:spcAft>
                <a:spcPts val="0"/>
              </a:spcAft>
              <a:buFont typeface="Wingdings" panose="05000000000000000000" pitchFamily="2" charset="2"/>
              <a:buChar char="Ø"/>
              <a:defRPr/>
            </a:pPr>
            <a:r>
              <a:rPr lang="en-US" altLang="zh-CN" sz="1400" dirty="0">
                <a:solidFill>
                  <a:prstClr val="black"/>
                </a:solidFill>
                <a:latin typeface="Calibri" pitchFamily="34" charset="0"/>
                <a:cs typeface="Arial" charset="0"/>
              </a:rPr>
              <a:t>Procedure on NWDAF assisted CSI SLS Assurance</a:t>
            </a:r>
          </a:p>
          <a:p>
            <a:pPr marL="171450" lvl="0" indent="-171450" defTabSz="1219170" eaLnBrk="1" fontAlgn="auto" hangingPunct="1">
              <a:spcBef>
                <a:spcPts val="0"/>
              </a:spcBef>
              <a:spcAft>
                <a:spcPts val="0"/>
              </a:spcAft>
              <a:buFont typeface="Wingdings" panose="05000000000000000000" pitchFamily="2" charset="2"/>
              <a:buChar char="Ø"/>
              <a:defRPr/>
            </a:pPr>
            <a:r>
              <a:rPr lang="en-US" altLang="zh-CN" sz="1400" dirty="0">
                <a:solidFill>
                  <a:prstClr val="black"/>
                </a:solidFill>
                <a:latin typeface="Calibri" pitchFamily="34" charset="0"/>
                <a:cs typeface="Arial" charset="0"/>
              </a:rPr>
              <a:t>Modelling of closed loop assurance</a:t>
            </a:r>
          </a:p>
        </p:txBody>
      </p:sp>
    </p:spTree>
    <p:extLst>
      <p:ext uri="{BB962C8B-B14F-4D97-AF65-F5344CB8AC3E}">
        <p14:creationId xmlns:p14="http://schemas.microsoft.com/office/powerpoint/2010/main" val="37181300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05572" y="4603"/>
            <a:ext cx="10139206" cy="920688"/>
          </a:xfrm>
          <a:prstGeom prst="rect">
            <a:avLst/>
          </a:prstGeom>
        </p:spPr>
        <p:txBody>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r>
              <a:rPr lang="en-US" altLang="zh-CN" sz="3200" kern="0" dirty="0" smtClean="0"/>
              <a:t>FS_ANL</a:t>
            </a:r>
            <a:endParaRPr lang="sv-SE" sz="3200" kern="0" dirty="0"/>
          </a:p>
        </p:txBody>
      </p:sp>
      <p:graphicFrame>
        <p:nvGraphicFramePr>
          <p:cNvPr id="8" name="Content Placeholder 3"/>
          <p:cNvGraphicFramePr>
            <a:graphicFrameLocks/>
          </p:cNvGraphicFramePr>
          <p:nvPr>
            <p:extLst>
              <p:ext uri="{D42A27DB-BD31-4B8C-83A1-F6EECF244321}">
                <p14:modId xmlns:p14="http://schemas.microsoft.com/office/powerpoint/2010/main" val="3429390899"/>
              </p:ext>
            </p:extLst>
          </p:nvPr>
        </p:nvGraphicFramePr>
        <p:xfrm>
          <a:off x="264727" y="1231042"/>
          <a:ext cx="11625478" cy="518160"/>
        </p:xfrm>
        <a:graphic>
          <a:graphicData uri="http://schemas.openxmlformats.org/drawingml/2006/table">
            <a:tbl>
              <a:tblPr firstRow="1" bandRow="1">
                <a:tableStyleId>{5C22544A-7EE6-4342-B048-85BDC9FD1C3A}</a:tableStyleId>
              </a:tblPr>
              <a:tblGrid>
                <a:gridCol w="801660">
                  <a:extLst>
                    <a:ext uri="{9D8B030D-6E8A-4147-A177-3AD203B41FA5}">
                      <a16:colId xmlns="" xmlns:a16="http://schemas.microsoft.com/office/drawing/2014/main" val="23408469"/>
                    </a:ext>
                  </a:extLst>
                </a:gridCol>
                <a:gridCol w="2146370">
                  <a:extLst>
                    <a:ext uri="{9D8B030D-6E8A-4147-A177-3AD203B41FA5}">
                      <a16:colId xmlns="" xmlns:a16="http://schemas.microsoft.com/office/drawing/2014/main" val="1386727148"/>
                    </a:ext>
                  </a:extLst>
                </a:gridCol>
                <a:gridCol w="1444387">
                  <a:extLst>
                    <a:ext uri="{9D8B030D-6E8A-4147-A177-3AD203B41FA5}">
                      <a16:colId xmlns="" xmlns:a16="http://schemas.microsoft.com/office/drawing/2014/main" val="4240727412"/>
                    </a:ext>
                  </a:extLst>
                </a:gridCol>
                <a:gridCol w="1207360"/>
                <a:gridCol w="1133752"/>
                <a:gridCol w="1723833">
                  <a:extLst>
                    <a:ext uri="{9D8B030D-6E8A-4147-A177-3AD203B41FA5}">
                      <a16:colId xmlns="" xmlns:a16="http://schemas.microsoft.com/office/drawing/2014/main" val="1675550634"/>
                    </a:ext>
                  </a:extLst>
                </a:gridCol>
                <a:gridCol w="1066876"/>
                <a:gridCol w="1050620">
                  <a:extLst>
                    <a:ext uri="{9D8B030D-6E8A-4147-A177-3AD203B41FA5}">
                      <a16:colId xmlns="" xmlns:a16="http://schemas.microsoft.com/office/drawing/2014/main" val="20004"/>
                    </a:ext>
                  </a:extLst>
                </a:gridCol>
                <a:gridCol w="1050620">
                  <a:extLst>
                    <a:ext uri="{9D8B030D-6E8A-4147-A177-3AD203B41FA5}">
                      <a16:colId xmlns="" xmlns:a16="http://schemas.microsoft.com/office/drawing/2014/main" val="20005"/>
                    </a:ext>
                  </a:extLst>
                </a:gridCol>
              </a:tblGrid>
              <a:tr h="446234">
                <a:tc>
                  <a:txBody>
                    <a:bodyPr/>
                    <a:lstStyle/>
                    <a:p>
                      <a:pPr algn="ctr">
                        <a:spcAft>
                          <a:spcPts val="0"/>
                        </a:spcAft>
                      </a:pPr>
                      <a:r>
                        <a:rPr lang="en-GB" sz="1400" b="1" kern="1200" dirty="0">
                          <a:solidFill>
                            <a:schemeClr val="lt1"/>
                          </a:solidFill>
                          <a:latin typeface="+mn-lt"/>
                          <a:ea typeface="+mn-ea"/>
                          <a:cs typeface="+mn-cs"/>
                        </a:rPr>
                        <a:t>WI code</a:t>
                      </a:r>
                      <a:endParaRPr lang="sv-SE" sz="1400" b="1" kern="1200" dirty="0">
                        <a:solidFill>
                          <a:schemeClr val="lt1"/>
                        </a:solidFill>
                        <a:latin typeface="+mn-lt"/>
                        <a:ea typeface="+mn-ea"/>
                        <a:cs typeface="+mn-cs"/>
                      </a:endParaRPr>
                    </a:p>
                  </a:txBody>
                  <a:tcPr marL="9525" marR="9525" marT="9525" marB="9525" anchor="ctr">
                    <a:solidFill>
                      <a:srgbClr val="92D050"/>
                    </a:solidFill>
                  </a:tcPr>
                </a:tc>
                <a:tc>
                  <a:txBody>
                    <a:bodyPr/>
                    <a:lstStyle/>
                    <a:p>
                      <a:pPr algn="ctr">
                        <a:spcAft>
                          <a:spcPts val="0"/>
                        </a:spcAft>
                      </a:pPr>
                      <a:r>
                        <a:rPr lang="en-GB" sz="1400" b="1" kern="1200" dirty="0">
                          <a:solidFill>
                            <a:schemeClr val="lt1"/>
                          </a:solidFill>
                          <a:latin typeface="+mn-lt"/>
                          <a:ea typeface="+mn-ea"/>
                          <a:cs typeface="+mn-cs"/>
                        </a:rPr>
                        <a:t>WI Title</a:t>
                      </a:r>
                      <a:endParaRPr lang="sv-SE" sz="1400" b="1" kern="1200" dirty="0">
                        <a:solidFill>
                          <a:schemeClr val="lt1"/>
                        </a:solidFill>
                        <a:latin typeface="+mn-lt"/>
                        <a:ea typeface="+mn-ea"/>
                        <a:cs typeface="+mn-cs"/>
                      </a:endParaRPr>
                    </a:p>
                  </a:txBody>
                  <a:tcPr marL="9525" marR="9525" marT="9525" marB="9525" anchor="ctr">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400" dirty="0" err="1"/>
                        <a:t>Completion</a:t>
                      </a:r>
                      <a:r>
                        <a:rPr lang="sv-SE" sz="1400" dirty="0"/>
                        <a:t> rate</a:t>
                      </a:r>
                    </a:p>
                  </a:txBody>
                  <a:tcPr anchor="ctr">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400" dirty="0" smtClean="0"/>
                        <a:t>TS/TR</a:t>
                      </a:r>
                      <a:endParaRPr lang="sv-SE" sz="1400" dirty="0"/>
                    </a:p>
                  </a:txBody>
                  <a:tcPr anchor="ctr">
                    <a:solidFill>
                      <a:srgbClr val="92D050"/>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dirty="0" err="1" smtClean="0"/>
                        <a:t>Tdoc</a:t>
                      </a:r>
                      <a:r>
                        <a:rPr lang="en-US" altLang="zh-CN" sz="1400" dirty="0" smtClean="0"/>
                        <a:t> reference</a:t>
                      </a:r>
                      <a:endParaRPr lang="sv-SE" sz="1400" dirty="0"/>
                    </a:p>
                  </a:txBody>
                  <a:tcPr anchor="ctr">
                    <a:solidFill>
                      <a:srgbClr val="92D050"/>
                    </a:solidFill>
                  </a:tcPr>
                </a:tc>
                <a:tc>
                  <a:txBody>
                    <a:bodyPr/>
                    <a:lstStyle/>
                    <a:p>
                      <a:pPr algn="ctr"/>
                      <a:r>
                        <a:rPr lang="sv-SE" sz="1400" dirty="0"/>
                        <a:t>Target date</a:t>
                      </a:r>
                    </a:p>
                  </a:txBody>
                  <a:tcPr anchor="ctr">
                    <a:solidFill>
                      <a:srgbClr val="92D050"/>
                    </a:solidFill>
                  </a:tcPr>
                </a:tc>
                <a:tc>
                  <a:txBody>
                    <a:bodyPr/>
                    <a:lstStyle/>
                    <a:p>
                      <a:pPr algn="ctr"/>
                      <a:r>
                        <a:rPr lang="sv-SE" sz="1400" dirty="0" smtClean="0"/>
                        <a:t>Rapporteur</a:t>
                      </a:r>
                      <a:endParaRPr lang="sv-SE" sz="1400" dirty="0"/>
                    </a:p>
                  </a:txBody>
                  <a:tcPr anchor="ctr">
                    <a:solidFill>
                      <a:srgbClr val="92D050"/>
                    </a:solidFill>
                  </a:tcPr>
                </a:tc>
                <a:tc>
                  <a:txBody>
                    <a:bodyPr/>
                    <a:lstStyle/>
                    <a:p>
                      <a:pPr algn="ctr"/>
                      <a:r>
                        <a:rPr lang="sv-SE" sz="1400" dirty="0"/>
                        <a:t>Related</a:t>
                      </a:r>
                      <a:r>
                        <a:rPr lang="sv-SE" sz="1400" baseline="0" dirty="0"/>
                        <a:t> groups</a:t>
                      </a:r>
                      <a:endParaRPr lang="sv-SE" sz="1400" dirty="0"/>
                    </a:p>
                  </a:txBody>
                  <a:tcPr anchor="ctr">
                    <a:solidFill>
                      <a:srgbClr val="92D050"/>
                    </a:solidFill>
                  </a:tcPr>
                </a:tc>
                <a:tc>
                  <a:txBody>
                    <a:bodyPr/>
                    <a:lstStyle/>
                    <a:p>
                      <a:pPr algn="ctr"/>
                      <a:r>
                        <a:rPr lang="sv-SE" sz="1400" dirty="0"/>
                        <a:t>Related </a:t>
                      </a:r>
                      <a:r>
                        <a:rPr lang="en-US" altLang="zh-CN" sz="1400" dirty="0"/>
                        <a:t>topic</a:t>
                      </a:r>
                      <a:endParaRPr lang="sv-SE" sz="1400" dirty="0"/>
                    </a:p>
                  </a:txBody>
                  <a:tcPr anchor="ctr">
                    <a:solidFill>
                      <a:srgbClr val="92D050"/>
                    </a:solidFill>
                  </a:tcPr>
                </a:tc>
                <a:extLst>
                  <a:ext uri="{0D108BD9-81ED-4DB2-BD59-A6C34878D82A}">
                    <a16:rowId xmlns="" xmlns:a16="http://schemas.microsoft.com/office/drawing/2014/main" val="2515750895"/>
                  </a:ext>
                </a:extLst>
              </a:tr>
            </a:tbl>
          </a:graphicData>
        </a:graphic>
      </p:graphicFrame>
      <p:sp>
        <p:nvSpPr>
          <p:cNvPr id="9" name="文本框 8"/>
          <p:cNvSpPr txBox="1"/>
          <p:nvPr/>
        </p:nvSpPr>
        <p:spPr>
          <a:xfrm>
            <a:off x="284343" y="2378065"/>
            <a:ext cx="11554138" cy="292388"/>
          </a:xfrm>
          <a:prstGeom prst="rect">
            <a:avLst/>
          </a:prstGeom>
          <a:solidFill>
            <a:srgbClr val="92D050"/>
          </a:solidFill>
        </p:spPr>
        <p:txBody>
          <a:bodyPr wrap="square" rtlCol="0">
            <a:spAutoFit/>
          </a:bodyPr>
          <a:lstStyle/>
          <a:p>
            <a:pPr algn="ctr"/>
            <a:r>
              <a:rPr lang="en-US" altLang="zh-CN" b="1" dirty="0" smtClean="0"/>
              <a:t>Working Progress</a:t>
            </a:r>
            <a:endParaRPr lang="zh-CN" altLang="en-US" b="1" dirty="0"/>
          </a:p>
        </p:txBody>
      </p:sp>
      <p:graphicFrame>
        <p:nvGraphicFramePr>
          <p:cNvPr id="11" name="Content Placeholder 3"/>
          <p:cNvGraphicFramePr>
            <a:graphicFrameLocks/>
          </p:cNvGraphicFramePr>
          <p:nvPr>
            <p:extLst>
              <p:ext uri="{D42A27DB-BD31-4B8C-83A1-F6EECF244321}">
                <p14:modId xmlns:p14="http://schemas.microsoft.com/office/powerpoint/2010/main" val="359461053"/>
              </p:ext>
            </p:extLst>
          </p:nvPr>
        </p:nvGraphicFramePr>
        <p:xfrm>
          <a:off x="264727" y="1749202"/>
          <a:ext cx="11573754" cy="502920"/>
        </p:xfrm>
        <a:graphic>
          <a:graphicData uri="http://schemas.openxmlformats.org/drawingml/2006/table">
            <a:tbl>
              <a:tblPr firstRow="1" bandRow="1">
                <a:tableStyleId>{5C22544A-7EE6-4342-B048-85BDC9FD1C3A}</a:tableStyleId>
              </a:tblPr>
              <a:tblGrid>
                <a:gridCol w="792956">
                  <a:extLst>
                    <a:ext uri="{9D8B030D-6E8A-4147-A177-3AD203B41FA5}">
                      <a16:colId xmlns="" xmlns:a16="http://schemas.microsoft.com/office/drawing/2014/main" val="23408469"/>
                    </a:ext>
                  </a:extLst>
                </a:gridCol>
                <a:gridCol w="2283021">
                  <a:extLst>
                    <a:ext uri="{9D8B030D-6E8A-4147-A177-3AD203B41FA5}">
                      <a16:colId xmlns="" xmlns:a16="http://schemas.microsoft.com/office/drawing/2014/main" val="1386727148"/>
                    </a:ext>
                  </a:extLst>
                </a:gridCol>
                <a:gridCol w="1268749">
                  <a:extLst>
                    <a:ext uri="{9D8B030D-6E8A-4147-A177-3AD203B41FA5}">
                      <a16:colId xmlns="" xmlns:a16="http://schemas.microsoft.com/office/drawing/2014/main" val="4240727412"/>
                    </a:ext>
                  </a:extLst>
                </a:gridCol>
                <a:gridCol w="1268749"/>
                <a:gridCol w="1121443"/>
                <a:gridCol w="1723490">
                  <a:extLst>
                    <a:ext uri="{9D8B030D-6E8A-4147-A177-3AD203B41FA5}">
                      <a16:colId xmlns="" xmlns:a16="http://schemas.microsoft.com/office/drawing/2014/main" val="1675550634"/>
                    </a:ext>
                  </a:extLst>
                </a:gridCol>
                <a:gridCol w="1070919"/>
                <a:gridCol w="1005214">
                  <a:extLst>
                    <a:ext uri="{9D8B030D-6E8A-4147-A177-3AD203B41FA5}">
                      <a16:colId xmlns="" xmlns:a16="http://schemas.microsoft.com/office/drawing/2014/main" val="20004"/>
                    </a:ext>
                  </a:extLst>
                </a:gridCol>
                <a:gridCol w="1039213">
                  <a:extLst>
                    <a:ext uri="{9D8B030D-6E8A-4147-A177-3AD203B41FA5}">
                      <a16:colId xmlns="" xmlns:a16="http://schemas.microsoft.com/office/drawing/2014/main" val="20005"/>
                    </a:ext>
                  </a:extLst>
                </a:gridCol>
              </a:tblGrid>
              <a:tr h="339511">
                <a:tc>
                  <a:txBody>
                    <a:bodyPr/>
                    <a:lstStyle/>
                    <a:p>
                      <a:pPr algn="ctr">
                        <a:spcAft>
                          <a:spcPts val="900"/>
                        </a:spcAft>
                      </a:pPr>
                      <a:r>
                        <a:rPr lang="sv-SE" sz="1100" b="0" kern="1200" dirty="0" smtClean="0">
                          <a:solidFill>
                            <a:schemeClr val="dk1"/>
                          </a:solidFill>
                          <a:effectLst/>
                          <a:latin typeface="Arial" panose="020B0604020202020204" pitchFamily="34" charset="0"/>
                          <a:ea typeface="+mn-ea"/>
                          <a:cs typeface="+mn-cs"/>
                        </a:rPr>
                        <a:t>FS_ANL</a:t>
                      </a:r>
                      <a:endParaRPr lang="sv-SE" sz="1100" b="0" kern="1200" dirty="0">
                        <a:solidFill>
                          <a:schemeClr val="dk1"/>
                        </a:solidFill>
                        <a:effectLst/>
                        <a:latin typeface="Arial" panose="020B0604020202020204" pitchFamily="34" charset="0"/>
                        <a:ea typeface="+mn-ea"/>
                        <a:cs typeface="+mn-cs"/>
                      </a:endParaRPr>
                    </a:p>
                  </a:txBody>
                  <a:tcPr marL="68580" marR="68580" marT="0" marB="0" anchor="ctr">
                    <a:solidFill>
                      <a:srgbClr val="FFFFCC"/>
                    </a:solidFill>
                  </a:tcPr>
                </a:tc>
                <a:tc>
                  <a:txBody>
                    <a:bodyPr/>
                    <a:lstStyle/>
                    <a:p>
                      <a:pPr marL="0" marR="0" lvl="0" indent="0" algn="l" defTabSz="1219170" rtl="0" eaLnBrk="1" fontAlgn="auto" latinLnBrk="0" hangingPunct="1">
                        <a:lnSpc>
                          <a:spcPct val="100000"/>
                        </a:lnSpc>
                        <a:spcBef>
                          <a:spcPts val="0"/>
                        </a:spcBef>
                        <a:spcAft>
                          <a:spcPts val="900"/>
                        </a:spcAft>
                        <a:buClrTx/>
                        <a:buSzTx/>
                        <a:buFontTx/>
                        <a:buNone/>
                        <a:tabLst/>
                        <a:defRPr/>
                      </a:pPr>
                      <a:r>
                        <a:rPr lang="en-US" sz="1100" b="0" kern="1200" dirty="0" smtClean="0">
                          <a:solidFill>
                            <a:schemeClr val="tx1"/>
                          </a:solidFill>
                          <a:effectLst/>
                          <a:latin typeface="Arial" panose="020B0604020202020204" pitchFamily="34" charset="0"/>
                          <a:ea typeface="+mn-ea"/>
                          <a:cs typeface="Arial" panose="020B0604020202020204" pitchFamily="34" charset="0"/>
                        </a:rPr>
                        <a:t>Study </a:t>
                      </a:r>
                      <a:r>
                        <a:rPr lang="en-US" sz="1100" b="0" kern="1200" dirty="0">
                          <a:solidFill>
                            <a:schemeClr val="tx1"/>
                          </a:solidFill>
                          <a:effectLst/>
                          <a:latin typeface="Arial" panose="020B0604020202020204" pitchFamily="34" charset="0"/>
                          <a:ea typeface="+mn-ea"/>
                          <a:cs typeface="Arial" panose="020B0604020202020204" pitchFamily="34" charset="0"/>
                        </a:rPr>
                        <a:t>on levels of autonomous network</a:t>
                      </a:r>
                    </a:p>
                  </a:txBody>
                  <a:tcPr marL="68580" marR="68580" marT="0" marB="0" anchor="ctr">
                    <a:solidFill>
                      <a:srgbClr val="FFFFCC"/>
                    </a:solidFill>
                  </a:tcPr>
                </a:tc>
                <a:tc>
                  <a:txBody>
                    <a:bodyPr/>
                    <a:lstStyle/>
                    <a:p>
                      <a:pPr algn="ctr">
                        <a:spcAft>
                          <a:spcPts val="0"/>
                        </a:spcAft>
                      </a:pPr>
                      <a:r>
                        <a:rPr lang="en-US" altLang="zh-CN" sz="1100" b="0" kern="1200" dirty="0" smtClean="0">
                          <a:solidFill>
                            <a:schemeClr val="dk1"/>
                          </a:solidFill>
                          <a:effectLst/>
                          <a:latin typeface="Arial" panose="020B0604020202020204" pitchFamily="34" charset="0"/>
                          <a:ea typeface="+mn-ea"/>
                          <a:cs typeface="+mn-cs"/>
                        </a:rPr>
                        <a:t>25%-&gt;50%-&gt;75%</a:t>
                      </a:r>
                      <a:endParaRPr lang="sv-SE" sz="1100" b="0" kern="1200" dirty="0">
                        <a:solidFill>
                          <a:schemeClr val="dk1"/>
                        </a:solidFill>
                        <a:effectLst/>
                        <a:latin typeface="Arial" panose="020B0604020202020204" pitchFamily="34" charset="0"/>
                        <a:ea typeface="+mn-ea"/>
                        <a:cs typeface="+mn-cs"/>
                      </a:endParaRPr>
                    </a:p>
                  </a:txBody>
                  <a:tcPr marL="68580" marR="68580" marT="0" marB="0" anchor="ctr">
                    <a:solidFill>
                      <a:srgbClr val="FFFFCC"/>
                    </a:solidFill>
                  </a:tcPr>
                </a:tc>
                <a:tc>
                  <a:txBody>
                    <a:bodyPr/>
                    <a:lstStyle/>
                    <a:p>
                      <a:pPr algn="ctr">
                        <a:spcAft>
                          <a:spcPts val="0"/>
                        </a:spcAft>
                      </a:pPr>
                      <a:r>
                        <a:rPr lang="sv-SE" sz="1100" b="0" kern="1200" dirty="0" smtClean="0">
                          <a:solidFill>
                            <a:schemeClr val="dk1"/>
                          </a:solidFill>
                          <a:effectLst/>
                          <a:latin typeface="Arial" panose="020B0604020202020204" pitchFamily="34" charset="0"/>
                          <a:ea typeface="+mn-ea"/>
                          <a:cs typeface="+mn-cs"/>
                        </a:rPr>
                        <a:t>TR 28.810</a:t>
                      </a:r>
                      <a:endParaRPr lang="sv-SE" sz="1100" b="0" kern="1200" dirty="0">
                        <a:solidFill>
                          <a:schemeClr val="dk1"/>
                        </a:solidFill>
                        <a:effectLst/>
                        <a:latin typeface="Arial" panose="020B0604020202020204" pitchFamily="34" charset="0"/>
                        <a:ea typeface="+mn-ea"/>
                        <a:cs typeface="+mn-cs"/>
                      </a:endParaRPr>
                    </a:p>
                  </a:txBody>
                  <a:tcPr marL="68580" marR="68580" marT="0" marB="0" anchor="ctr">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b="0" kern="1200" dirty="0" smtClean="0">
                          <a:solidFill>
                            <a:schemeClr val="dk1"/>
                          </a:solidFill>
                          <a:effectLst/>
                          <a:latin typeface="Arial" panose="020B0604020202020204" pitchFamily="34" charset="0"/>
                          <a:ea typeface="+mn-ea"/>
                          <a:cs typeface="+mn-cs"/>
                          <a:hlinkClick r:id="rId2"/>
                        </a:rPr>
                        <a:t>SP-190928</a:t>
                      </a:r>
                      <a:endParaRPr lang="sv-SE" sz="1100" b="0" kern="1200" dirty="0">
                        <a:solidFill>
                          <a:schemeClr val="dk1"/>
                        </a:solidFill>
                        <a:effectLst/>
                        <a:latin typeface="Arial" panose="020B0604020202020204" pitchFamily="34" charset="0"/>
                        <a:ea typeface="+mn-ea"/>
                        <a:cs typeface="+mn-cs"/>
                      </a:endParaRPr>
                    </a:p>
                  </a:txBody>
                  <a:tcPr marL="68580" marR="68580" marT="0" marB="0" anchor="ctr">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altLang="zh-CN" sz="1100" b="0" kern="1200" dirty="0" smtClean="0">
                          <a:solidFill>
                            <a:schemeClr val="tx1"/>
                          </a:solidFill>
                          <a:effectLst/>
                          <a:latin typeface="Arial" panose="020B0604020202020204" pitchFamily="34" charset="0"/>
                          <a:ea typeface="+mn-ea"/>
                          <a:cs typeface="Arial" panose="020B0604020202020204" pitchFamily="34" charset="0"/>
                        </a:rPr>
                        <a:t>SA#88 (06/2020)</a:t>
                      </a:r>
                      <a:r>
                        <a:rPr lang="en-GB" altLang="zh-CN" sz="1100" b="0" kern="1200" dirty="0" smtClean="0">
                          <a:solidFill>
                            <a:schemeClr val="dk1"/>
                          </a:solidFill>
                          <a:effectLst/>
                          <a:latin typeface="Arial" panose="020B0604020202020204" pitchFamily="34" charset="0"/>
                          <a:ea typeface="+mn-ea"/>
                          <a:cs typeface="+mn-cs"/>
                        </a:rPr>
                        <a:t> </a:t>
                      </a:r>
                      <a:endParaRPr lang="sv-SE" sz="1100" b="0" kern="1200" dirty="0">
                        <a:solidFill>
                          <a:schemeClr val="dk1"/>
                        </a:solidFill>
                        <a:effectLst/>
                        <a:latin typeface="Arial" panose="020B0604020202020204" pitchFamily="34" charset="0"/>
                        <a:ea typeface="+mn-ea"/>
                        <a:cs typeface="+mn-cs"/>
                      </a:endParaRPr>
                    </a:p>
                  </a:txBody>
                  <a:tcPr marL="68580" marR="68580" marT="0" marB="0" anchor="ctr">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b="0" kern="1200" dirty="0" smtClean="0">
                          <a:solidFill>
                            <a:schemeClr val="dk1"/>
                          </a:solidFill>
                          <a:effectLst/>
                          <a:latin typeface="Arial" panose="020B0604020202020204" pitchFamily="34" charset="0"/>
                          <a:ea typeface="+mn-ea"/>
                          <a:cs typeface="+mn-cs"/>
                        </a:rPr>
                        <a:t>CMCC,Huawei</a:t>
                      </a:r>
                      <a:endParaRPr lang="sv-SE" sz="1100" b="0" kern="1200" dirty="0">
                        <a:solidFill>
                          <a:schemeClr val="dk1"/>
                        </a:solidFill>
                        <a:effectLst/>
                        <a:latin typeface="Arial" panose="020B0604020202020204" pitchFamily="34" charset="0"/>
                        <a:ea typeface="+mn-ea"/>
                        <a:cs typeface="+mn-cs"/>
                      </a:endParaRPr>
                    </a:p>
                  </a:txBody>
                  <a:tcPr marL="68580" marR="68580" marT="0" marB="0" anchor="ctr">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b="0" kern="1200" dirty="0">
                          <a:solidFill>
                            <a:schemeClr val="dk1"/>
                          </a:solidFill>
                          <a:effectLst/>
                          <a:latin typeface="Arial" panose="020B0604020202020204" pitchFamily="34" charset="0"/>
                          <a:ea typeface="+mn-ea"/>
                          <a:cs typeface="+mn-cs"/>
                        </a:rPr>
                        <a:t>ETSI ZSM, SA2, RAN3, RAN2</a:t>
                      </a:r>
                    </a:p>
                  </a:txBody>
                  <a:tcPr marL="68580" marR="68580" marT="0" marB="0" anchor="ctr">
                    <a:solidFill>
                      <a:srgbClr val="FFFFCC"/>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sv-SE" sz="1100" b="0" kern="1200" dirty="0" smtClean="0">
                          <a:solidFill>
                            <a:schemeClr val="dk1"/>
                          </a:solidFill>
                          <a:effectLst/>
                          <a:latin typeface="Arial" panose="020B0604020202020204" pitchFamily="34" charset="0"/>
                          <a:ea typeface="+mn-ea"/>
                          <a:cs typeface="+mn-cs"/>
                        </a:rPr>
                        <a:t>Tbd</a:t>
                      </a:r>
                      <a:endParaRPr lang="sv-SE" sz="1100" b="0" kern="1200" dirty="0">
                        <a:solidFill>
                          <a:schemeClr val="dk1"/>
                        </a:solidFill>
                        <a:effectLst/>
                        <a:latin typeface="Arial" panose="020B0604020202020204" pitchFamily="34" charset="0"/>
                        <a:ea typeface="+mn-ea"/>
                        <a:cs typeface="+mn-cs"/>
                      </a:endParaRPr>
                    </a:p>
                  </a:txBody>
                  <a:tcPr marL="68580" marR="68580" marT="0" marB="0" anchor="ctr">
                    <a:solidFill>
                      <a:srgbClr val="FFFFCC"/>
                    </a:solidFill>
                  </a:tcPr>
                </a:tc>
              </a:tr>
            </a:tbl>
          </a:graphicData>
        </a:graphic>
      </p:graphicFrame>
      <p:sp>
        <p:nvSpPr>
          <p:cNvPr id="12" name="矩形 11"/>
          <p:cNvSpPr/>
          <p:nvPr/>
        </p:nvSpPr>
        <p:spPr>
          <a:xfrm>
            <a:off x="284343" y="2751845"/>
            <a:ext cx="11448459" cy="1815882"/>
          </a:xfrm>
          <a:prstGeom prst="rect">
            <a:avLst/>
          </a:prstGeom>
        </p:spPr>
        <p:txBody>
          <a:bodyPr wrap="square">
            <a:spAutoFit/>
          </a:bodyPr>
          <a:lstStyle/>
          <a:p>
            <a:pPr defTabSz="1219170" eaLnBrk="1" fontAlgn="auto" hangingPunct="1">
              <a:spcBef>
                <a:spcPts val="0"/>
              </a:spcBef>
              <a:spcAft>
                <a:spcPts val="0"/>
              </a:spcAft>
              <a:defRPr/>
            </a:pPr>
            <a:r>
              <a:rPr lang="sv-SE" altLang="zh-CN" sz="1600" b="1" dirty="0" smtClean="0">
                <a:solidFill>
                  <a:schemeClr val="dk1"/>
                </a:solidFill>
                <a:latin typeface="+mn-lt"/>
              </a:rPr>
              <a:t>FS_ANL</a:t>
            </a:r>
            <a:r>
              <a:rPr lang="zh-CN" altLang="en-US" sz="1600" b="1" dirty="0" smtClean="0">
                <a:solidFill>
                  <a:schemeClr val="dk1"/>
                </a:solidFill>
                <a:latin typeface="+mn-lt"/>
              </a:rPr>
              <a:t>：</a:t>
            </a:r>
            <a:r>
              <a:rPr lang="en-US" altLang="zh-CN" sz="1600" dirty="0" smtClean="0">
                <a:solidFill>
                  <a:prstClr val="black"/>
                </a:solidFill>
                <a:latin typeface="Calibri" pitchFamily="34" charset="0"/>
                <a:cs typeface="Arial" charset="0"/>
              </a:rPr>
              <a:t>The </a:t>
            </a:r>
            <a:r>
              <a:rPr lang="en-US" altLang="zh-CN" sz="1600" dirty="0">
                <a:solidFill>
                  <a:prstClr val="black"/>
                </a:solidFill>
                <a:latin typeface="Calibri" pitchFamily="34" charset="0"/>
                <a:cs typeface="Arial" charset="0"/>
              </a:rPr>
              <a:t>following topics are discussed and agreed in the meeting: </a:t>
            </a:r>
            <a:endParaRPr lang="en-US" altLang="zh-CN" sz="1600" b="1" dirty="0" smtClean="0">
              <a:solidFill>
                <a:schemeClr val="dk1"/>
              </a:solidFill>
              <a:latin typeface="+mn-lt"/>
            </a:endParaRPr>
          </a:p>
          <a:p>
            <a:pPr marL="285750" lvl="0" indent="-285750">
              <a:buFont typeface="Wingdings" panose="05000000000000000000" pitchFamily="2" charset="2"/>
              <a:buChar char="Ø"/>
            </a:pPr>
            <a:r>
              <a:rPr lang="en-US" altLang="zh-CN" sz="1600" dirty="0">
                <a:solidFill>
                  <a:prstClr val="black"/>
                </a:solidFill>
                <a:latin typeface="Calibri"/>
              </a:rPr>
              <a:t>Potential dimensions for classification of network autonomy</a:t>
            </a:r>
          </a:p>
          <a:p>
            <a:pPr defTabSz="1219170" eaLnBrk="1" fontAlgn="auto" hangingPunct="1">
              <a:spcBef>
                <a:spcPts val="0"/>
              </a:spcBef>
              <a:spcAft>
                <a:spcPts val="0"/>
              </a:spcAft>
              <a:defRPr/>
            </a:pPr>
            <a:r>
              <a:rPr lang="en-GB" altLang="zh-CN" sz="1600" dirty="0">
                <a:latin typeface="+mn-lt"/>
              </a:rPr>
              <a:t>A</a:t>
            </a:r>
            <a:r>
              <a:rPr lang="en-GB" altLang="zh-CN" sz="1600" dirty="0" smtClean="0">
                <a:latin typeface="+mn-lt"/>
              </a:rPr>
              <a:t>utonomy levels description for the following scenario examples are </a:t>
            </a:r>
            <a:r>
              <a:rPr lang="en-GB" altLang="zh-CN" sz="1600" dirty="0">
                <a:latin typeface="+mn-lt"/>
              </a:rPr>
              <a:t>discussed and </a:t>
            </a:r>
            <a:r>
              <a:rPr lang="en-GB" altLang="zh-CN" sz="1600" dirty="0" smtClean="0">
                <a:latin typeface="+mn-lt"/>
              </a:rPr>
              <a:t>agreed</a:t>
            </a:r>
          </a:p>
          <a:p>
            <a:pPr marL="285750" indent="-285750">
              <a:buFont typeface="Wingdings" panose="05000000000000000000" pitchFamily="2" charset="2"/>
              <a:buChar char="Ø"/>
            </a:pPr>
            <a:r>
              <a:rPr lang="en-US" altLang="zh-CN" sz="1600" dirty="0">
                <a:latin typeface="+mn-lt"/>
              </a:rPr>
              <a:t>NE deployment scenario example for classification of network autonomy </a:t>
            </a:r>
            <a:r>
              <a:rPr lang="en-US" altLang="zh-CN" sz="1600" dirty="0" smtClean="0">
                <a:latin typeface="+mn-lt"/>
              </a:rPr>
              <a:t>levels</a:t>
            </a:r>
          </a:p>
          <a:p>
            <a:pPr marL="285750" indent="-285750">
              <a:buFont typeface="Wingdings" panose="05000000000000000000" pitchFamily="2" charset="2"/>
              <a:buChar char="Ø"/>
            </a:pPr>
            <a:r>
              <a:rPr lang="en-US" altLang="zh-CN" sz="1600" dirty="0" smtClean="0">
                <a:latin typeface="+mn-lt"/>
              </a:rPr>
              <a:t>Capacity </a:t>
            </a:r>
            <a:r>
              <a:rPr lang="en-US" altLang="zh-CN" sz="1600" dirty="0">
                <a:latin typeface="+mn-lt"/>
              </a:rPr>
              <a:t>optimization scenario example for network autonomy </a:t>
            </a:r>
            <a:r>
              <a:rPr lang="en-US" altLang="zh-CN" sz="1600" dirty="0" smtClean="0">
                <a:latin typeface="+mn-lt"/>
              </a:rPr>
              <a:t>level</a:t>
            </a:r>
          </a:p>
          <a:p>
            <a:pPr marL="285750" indent="-285750">
              <a:buFont typeface="Wingdings" panose="05000000000000000000" pitchFamily="2" charset="2"/>
              <a:buChar char="Ø"/>
            </a:pPr>
            <a:r>
              <a:rPr lang="en-US" altLang="zh-CN" sz="1600" dirty="0" smtClean="0">
                <a:latin typeface="+mn-lt"/>
              </a:rPr>
              <a:t>Coverage </a:t>
            </a:r>
            <a:r>
              <a:rPr lang="en-US" altLang="zh-CN" sz="1600" dirty="0">
                <a:latin typeface="+mn-lt"/>
              </a:rPr>
              <a:t>optimization scenario example for classification of network autonomy levels</a:t>
            </a:r>
            <a:endParaRPr lang="zh-CN" altLang="zh-CN" sz="1600" dirty="0">
              <a:latin typeface="+mn-lt"/>
            </a:endParaRPr>
          </a:p>
          <a:p>
            <a:pPr marL="285750" indent="-285750">
              <a:buFont typeface="Wingdings" panose="05000000000000000000" pitchFamily="2" charset="2"/>
              <a:buChar char="Ø"/>
            </a:pPr>
            <a:r>
              <a:rPr lang="en-US" altLang="zh-CN" sz="1600" dirty="0" smtClean="0">
                <a:latin typeface="+mn-lt"/>
              </a:rPr>
              <a:t>Fault </a:t>
            </a:r>
            <a:r>
              <a:rPr lang="en-US" altLang="zh-CN" sz="1600" dirty="0">
                <a:latin typeface="+mn-lt"/>
              </a:rPr>
              <a:t>RCA and recovery scenario example for classification of network autonomy</a:t>
            </a:r>
            <a:endParaRPr lang="zh-CN" altLang="zh-CN" sz="1600" dirty="0">
              <a:latin typeface="+mn-lt"/>
            </a:endParaRPr>
          </a:p>
        </p:txBody>
      </p:sp>
    </p:spTree>
    <p:extLst>
      <p:ext uri="{BB962C8B-B14F-4D97-AF65-F5344CB8AC3E}">
        <p14:creationId xmlns:p14="http://schemas.microsoft.com/office/powerpoint/2010/main" val="33122622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606532" y="3279993"/>
            <a:ext cx="10225473" cy="2800767"/>
          </a:xfrm>
          <a:prstGeom prst="rect">
            <a:avLst/>
          </a:prstGeom>
          <a:noFill/>
          <a:ln>
            <a:noFill/>
          </a:ln>
        </p:spPr>
        <p:txBody>
          <a:bodyPr wrap="square">
            <a:spAutoFit/>
          </a:bodyPr>
          <a:lstStyle/>
          <a:p>
            <a:r>
              <a:rPr lang="en-US" altLang="zh-CN" sz="1600" b="1" dirty="0" smtClean="0">
                <a:latin typeface="+mj-lt"/>
              </a:rPr>
              <a:t>SON_5G</a:t>
            </a:r>
            <a:r>
              <a:rPr lang="zh-CN" altLang="en-US" sz="1600" b="1" dirty="0">
                <a:latin typeface="+mj-lt"/>
              </a:rPr>
              <a:t>：</a:t>
            </a:r>
            <a:r>
              <a:rPr lang="en-GB" altLang="zh-CN" sz="1600" b="1" dirty="0">
                <a:latin typeface="+mj-lt"/>
              </a:rPr>
              <a:t>The group discussed </a:t>
            </a:r>
            <a:r>
              <a:rPr lang="en-GB" altLang="zh-CN" sz="1600" b="1" dirty="0" smtClean="0">
                <a:latin typeface="+mj-lt"/>
              </a:rPr>
              <a:t>and agreed the following </a:t>
            </a:r>
            <a:r>
              <a:rPr lang="en-GB" altLang="zh-CN" sz="1600" b="1" dirty="0">
                <a:latin typeface="+mj-lt"/>
              </a:rPr>
              <a:t>topics:</a:t>
            </a:r>
            <a:endParaRPr lang="zh-CN" altLang="zh-CN" sz="1600" b="1" dirty="0">
              <a:latin typeface="+mj-lt"/>
            </a:endParaRPr>
          </a:p>
          <a:p>
            <a:pPr lvl="1">
              <a:buFont typeface="Wingdings" panose="05000000000000000000" pitchFamily="2" charset="2"/>
              <a:buChar char="Ø"/>
            </a:pPr>
            <a:r>
              <a:rPr lang="en-US" altLang="zh-CN" sz="1600" dirty="0" smtClean="0">
                <a:latin typeface="+mj-lt"/>
              </a:rPr>
              <a:t> </a:t>
            </a:r>
            <a:r>
              <a:rPr lang="en-US" altLang="zh-CN" sz="1600" dirty="0">
                <a:latin typeface="+mj-lt"/>
              </a:rPr>
              <a:t>clarification on RAN-related </a:t>
            </a:r>
            <a:r>
              <a:rPr lang="en-US" altLang="zh-CN" sz="1600" dirty="0" smtClean="0">
                <a:latin typeface="+mj-lt"/>
              </a:rPr>
              <a:t>descriptions </a:t>
            </a:r>
            <a:r>
              <a:rPr lang="en-US" altLang="zh-CN" sz="1600" dirty="0">
                <a:latin typeface="+mj-lt"/>
              </a:rPr>
              <a:t>of SON management </a:t>
            </a:r>
            <a:r>
              <a:rPr lang="en-US" altLang="zh-CN" sz="1600" dirty="0" smtClean="0">
                <a:latin typeface="+mj-lt"/>
              </a:rPr>
              <a:t>service</a:t>
            </a:r>
          </a:p>
          <a:p>
            <a:pPr lvl="1">
              <a:buFont typeface="Wingdings" panose="05000000000000000000" pitchFamily="2" charset="2"/>
              <a:buChar char="Ø"/>
            </a:pPr>
            <a:r>
              <a:rPr lang="en-US" altLang="zh-CN" sz="1600" dirty="0">
                <a:latin typeface="+mj-lt"/>
              </a:rPr>
              <a:t>Add measurements related to RACH </a:t>
            </a:r>
            <a:r>
              <a:rPr lang="en-US" altLang="zh-CN" sz="1600" dirty="0" smtClean="0">
                <a:latin typeface="+mj-lt"/>
              </a:rPr>
              <a:t>optimization</a:t>
            </a:r>
          </a:p>
          <a:p>
            <a:pPr lvl="1">
              <a:buFont typeface="Wingdings" panose="05000000000000000000" pitchFamily="2" charset="2"/>
              <a:buChar char="Ø"/>
            </a:pPr>
            <a:r>
              <a:rPr lang="en-US" altLang="zh-CN" sz="1600" dirty="0">
                <a:latin typeface="+mj-lt"/>
              </a:rPr>
              <a:t>Add handover measurements related to </a:t>
            </a:r>
            <a:r>
              <a:rPr lang="en-US" altLang="zh-CN" sz="1600" dirty="0" smtClean="0">
                <a:latin typeface="+mj-lt"/>
              </a:rPr>
              <a:t>MRO</a:t>
            </a:r>
          </a:p>
          <a:p>
            <a:pPr lvl="1">
              <a:buFont typeface="Wingdings" panose="05000000000000000000" pitchFamily="2" charset="2"/>
              <a:buChar char="Ø"/>
            </a:pPr>
            <a:r>
              <a:rPr lang="en-US" altLang="zh-CN" sz="1600" dirty="0" smtClean="0">
                <a:latin typeface="+mj-lt"/>
              </a:rPr>
              <a:t>Update </a:t>
            </a:r>
            <a:r>
              <a:rPr lang="en-US" altLang="zh-CN" sz="1600" dirty="0">
                <a:latin typeface="+mj-lt"/>
              </a:rPr>
              <a:t>of RACH optimization, PCI </a:t>
            </a:r>
            <a:r>
              <a:rPr lang="en-US" altLang="zh-CN" sz="1600" dirty="0" smtClean="0">
                <a:latin typeface="+mj-lt"/>
              </a:rPr>
              <a:t>configuration</a:t>
            </a:r>
          </a:p>
          <a:p>
            <a:pPr lvl="1">
              <a:buFont typeface="Wingdings" panose="05000000000000000000" pitchFamily="2" charset="2"/>
              <a:buChar char="Ø"/>
            </a:pPr>
            <a:r>
              <a:rPr lang="en-US" altLang="zh-CN" sz="1600" dirty="0">
                <a:latin typeface="+mj-lt"/>
              </a:rPr>
              <a:t>ANR management for EN-DC </a:t>
            </a:r>
            <a:r>
              <a:rPr lang="en-US" altLang="zh-CN" sz="1600" dirty="0" smtClean="0">
                <a:latin typeface="+mj-lt"/>
              </a:rPr>
              <a:t>architecture</a:t>
            </a:r>
          </a:p>
          <a:p>
            <a:pPr lvl="1">
              <a:buFont typeface="Wingdings" panose="05000000000000000000" pitchFamily="2" charset="2"/>
              <a:buChar char="Ø"/>
            </a:pPr>
            <a:r>
              <a:rPr lang="en-US" altLang="zh-CN" sz="1600" dirty="0">
                <a:latin typeface="+mj-lt"/>
              </a:rPr>
              <a:t>Update </a:t>
            </a:r>
            <a:r>
              <a:rPr lang="en-US" altLang="zh-CN" sz="1600" dirty="0" smtClean="0">
                <a:latin typeface="+mj-lt"/>
              </a:rPr>
              <a:t>use case </a:t>
            </a:r>
            <a:r>
              <a:rPr lang="en-US" altLang="zh-CN" sz="1600" dirty="0">
                <a:latin typeface="+mj-lt"/>
              </a:rPr>
              <a:t>and procedures for establishment of a new RAN NE in network</a:t>
            </a:r>
          </a:p>
          <a:p>
            <a:pPr lvl="1">
              <a:buFont typeface="Wingdings" panose="05000000000000000000" pitchFamily="2" charset="2"/>
              <a:buChar char="Ø"/>
            </a:pPr>
            <a:r>
              <a:rPr lang="fr-FR" altLang="zh-CN" sz="1600" dirty="0">
                <a:latin typeface="+mj-lt"/>
              </a:rPr>
              <a:t>NRM fragement for SON </a:t>
            </a:r>
            <a:r>
              <a:rPr lang="fr-FR" altLang="zh-CN" sz="1600" dirty="0" smtClean="0">
                <a:latin typeface="+mj-lt"/>
              </a:rPr>
              <a:t>management including support to ANR, MRO, RACH, PCI</a:t>
            </a:r>
            <a:endParaRPr lang="en-GB" altLang="zh-CN" sz="1600" dirty="0">
              <a:latin typeface="+mj-lt"/>
            </a:endParaRPr>
          </a:p>
          <a:p>
            <a:endParaRPr lang="en-GB" altLang="zh-CN" sz="1600" b="1" dirty="0" smtClean="0">
              <a:latin typeface="+mj-lt"/>
            </a:endParaRPr>
          </a:p>
          <a:p>
            <a:r>
              <a:rPr lang="en-GB" altLang="zh-CN" sz="1600" b="1" dirty="0" smtClean="0">
                <a:latin typeface="+mj-lt"/>
              </a:rPr>
              <a:t>ES_5G: </a:t>
            </a:r>
            <a:r>
              <a:rPr lang="en-US" altLang="zh-CN" sz="1600" b="1" dirty="0">
                <a:latin typeface="+mj-lt"/>
              </a:rPr>
              <a:t>The group discussed and agreed the following topics:</a:t>
            </a:r>
          </a:p>
          <a:p>
            <a:pPr lvl="1">
              <a:buFont typeface="Wingdings" panose="05000000000000000000" pitchFamily="2" charset="2"/>
              <a:buChar char="Ø"/>
            </a:pPr>
            <a:r>
              <a:rPr lang="en-US" altLang="zh-CN" sz="1600" dirty="0">
                <a:latin typeface="+mj-lt"/>
              </a:rPr>
              <a:t>NRM </a:t>
            </a:r>
            <a:r>
              <a:rPr lang="en-US" altLang="zh-CN" sz="1600" dirty="0" smtClean="0">
                <a:latin typeface="+mj-lt"/>
              </a:rPr>
              <a:t>fragment </a:t>
            </a:r>
            <a:r>
              <a:rPr lang="en-US" altLang="zh-CN" sz="1600" dirty="0">
                <a:latin typeface="+mj-lt"/>
              </a:rPr>
              <a:t>for </a:t>
            </a:r>
            <a:r>
              <a:rPr lang="en-US" altLang="zh-CN" sz="1600" dirty="0" smtClean="0">
                <a:latin typeface="+mj-lt"/>
              </a:rPr>
              <a:t>ES management</a:t>
            </a:r>
            <a:endParaRPr lang="fr-FR" altLang="zh-CN" sz="1600" b="1" dirty="0">
              <a:latin typeface="+mj-lt"/>
            </a:endParaRPr>
          </a:p>
        </p:txBody>
      </p:sp>
      <p:sp>
        <p:nvSpPr>
          <p:cNvPr id="7" name="Title 1"/>
          <p:cNvSpPr txBox="1">
            <a:spLocks/>
          </p:cNvSpPr>
          <p:nvPr/>
        </p:nvSpPr>
        <p:spPr>
          <a:xfrm>
            <a:off x="205572" y="4603"/>
            <a:ext cx="10139206" cy="920688"/>
          </a:xfrm>
          <a:prstGeom prst="rect">
            <a:avLst/>
          </a:prstGeom>
        </p:spPr>
        <p:txBody>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r>
              <a:rPr lang="en-US" sz="3200" kern="0" dirty="0" smtClean="0"/>
              <a:t>SON_5G/EE_5G</a:t>
            </a:r>
            <a:endParaRPr lang="sv-SE" sz="3200" kern="0" dirty="0"/>
          </a:p>
        </p:txBody>
      </p:sp>
      <p:sp>
        <p:nvSpPr>
          <p:cNvPr id="8" name="文本框 7"/>
          <p:cNvSpPr txBox="1"/>
          <p:nvPr/>
        </p:nvSpPr>
        <p:spPr>
          <a:xfrm>
            <a:off x="377506" y="2911645"/>
            <a:ext cx="11599616" cy="292388"/>
          </a:xfrm>
          <a:prstGeom prst="rect">
            <a:avLst/>
          </a:prstGeom>
          <a:solidFill>
            <a:srgbClr val="92D050"/>
          </a:solidFill>
        </p:spPr>
        <p:txBody>
          <a:bodyPr wrap="square" rtlCol="0">
            <a:spAutoFit/>
          </a:bodyPr>
          <a:lstStyle/>
          <a:p>
            <a:pPr algn="ctr"/>
            <a:r>
              <a:rPr lang="en-US" altLang="zh-CN" b="1" dirty="0" smtClean="0"/>
              <a:t>Working Progress</a:t>
            </a:r>
            <a:endParaRPr lang="zh-CN" altLang="en-US" b="1" dirty="0"/>
          </a:p>
        </p:txBody>
      </p:sp>
      <p:graphicFrame>
        <p:nvGraphicFramePr>
          <p:cNvPr id="5" name="Content Placeholder 3"/>
          <p:cNvGraphicFramePr>
            <a:graphicFrameLocks/>
          </p:cNvGraphicFramePr>
          <p:nvPr>
            <p:extLst>
              <p:ext uri="{D42A27DB-BD31-4B8C-83A1-F6EECF244321}">
                <p14:modId xmlns:p14="http://schemas.microsoft.com/office/powerpoint/2010/main" val="3165514001"/>
              </p:ext>
            </p:extLst>
          </p:nvPr>
        </p:nvGraphicFramePr>
        <p:xfrm>
          <a:off x="364575" y="1294844"/>
          <a:ext cx="11625478" cy="518160"/>
        </p:xfrm>
        <a:graphic>
          <a:graphicData uri="http://schemas.openxmlformats.org/drawingml/2006/table">
            <a:tbl>
              <a:tblPr firstRow="1" bandRow="1">
                <a:tableStyleId>{5C22544A-7EE6-4342-B048-85BDC9FD1C3A}</a:tableStyleId>
              </a:tblPr>
              <a:tblGrid>
                <a:gridCol w="801660">
                  <a:extLst>
                    <a:ext uri="{9D8B030D-6E8A-4147-A177-3AD203B41FA5}">
                      <a16:colId xmlns="" xmlns:a16="http://schemas.microsoft.com/office/drawing/2014/main" val="23408469"/>
                    </a:ext>
                  </a:extLst>
                </a:gridCol>
                <a:gridCol w="1955906">
                  <a:extLst>
                    <a:ext uri="{9D8B030D-6E8A-4147-A177-3AD203B41FA5}">
                      <a16:colId xmlns="" xmlns:a16="http://schemas.microsoft.com/office/drawing/2014/main" val="1386727148"/>
                    </a:ext>
                  </a:extLst>
                </a:gridCol>
                <a:gridCol w="1634851">
                  <a:extLst>
                    <a:ext uri="{9D8B030D-6E8A-4147-A177-3AD203B41FA5}">
                      <a16:colId xmlns="" xmlns:a16="http://schemas.microsoft.com/office/drawing/2014/main" val="4240727412"/>
                    </a:ext>
                  </a:extLst>
                </a:gridCol>
                <a:gridCol w="1207360"/>
                <a:gridCol w="1133752"/>
                <a:gridCol w="1723833">
                  <a:extLst>
                    <a:ext uri="{9D8B030D-6E8A-4147-A177-3AD203B41FA5}">
                      <a16:colId xmlns="" xmlns:a16="http://schemas.microsoft.com/office/drawing/2014/main" val="1675550634"/>
                    </a:ext>
                  </a:extLst>
                </a:gridCol>
                <a:gridCol w="1066876"/>
                <a:gridCol w="1050620">
                  <a:extLst>
                    <a:ext uri="{9D8B030D-6E8A-4147-A177-3AD203B41FA5}">
                      <a16:colId xmlns="" xmlns:a16="http://schemas.microsoft.com/office/drawing/2014/main" val="20004"/>
                    </a:ext>
                  </a:extLst>
                </a:gridCol>
                <a:gridCol w="1050620">
                  <a:extLst>
                    <a:ext uri="{9D8B030D-6E8A-4147-A177-3AD203B41FA5}">
                      <a16:colId xmlns="" xmlns:a16="http://schemas.microsoft.com/office/drawing/2014/main" val="20005"/>
                    </a:ext>
                  </a:extLst>
                </a:gridCol>
              </a:tblGrid>
              <a:tr h="278202">
                <a:tc>
                  <a:txBody>
                    <a:bodyPr/>
                    <a:lstStyle/>
                    <a:p>
                      <a:pPr algn="ctr">
                        <a:spcAft>
                          <a:spcPts val="0"/>
                        </a:spcAft>
                      </a:pPr>
                      <a:r>
                        <a:rPr lang="en-GB" sz="1400" b="1" kern="1200" dirty="0">
                          <a:solidFill>
                            <a:schemeClr val="lt1"/>
                          </a:solidFill>
                          <a:latin typeface="+mn-lt"/>
                          <a:ea typeface="+mn-ea"/>
                          <a:cs typeface="+mn-cs"/>
                        </a:rPr>
                        <a:t>WI code</a:t>
                      </a:r>
                      <a:endParaRPr lang="sv-SE" sz="1400" b="1" kern="1200" dirty="0">
                        <a:solidFill>
                          <a:schemeClr val="lt1"/>
                        </a:solidFill>
                        <a:latin typeface="+mn-lt"/>
                        <a:ea typeface="+mn-ea"/>
                        <a:cs typeface="+mn-cs"/>
                      </a:endParaRPr>
                    </a:p>
                  </a:txBody>
                  <a:tcPr marL="9525" marR="9525" marT="9525" marB="9525" anchor="ctr">
                    <a:solidFill>
                      <a:srgbClr val="92D050"/>
                    </a:solidFill>
                  </a:tcPr>
                </a:tc>
                <a:tc>
                  <a:txBody>
                    <a:bodyPr/>
                    <a:lstStyle/>
                    <a:p>
                      <a:pPr algn="ctr">
                        <a:spcAft>
                          <a:spcPts val="0"/>
                        </a:spcAft>
                      </a:pPr>
                      <a:r>
                        <a:rPr lang="en-GB" sz="1400" b="1" kern="1200" dirty="0">
                          <a:solidFill>
                            <a:schemeClr val="lt1"/>
                          </a:solidFill>
                          <a:latin typeface="+mn-lt"/>
                          <a:ea typeface="+mn-ea"/>
                          <a:cs typeface="+mn-cs"/>
                        </a:rPr>
                        <a:t>WI Title</a:t>
                      </a:r>
                      <a:endParaRPr lang="sv-SE" sz="1400" b="1" kern="1200" dirty="0">
                        <a:solidFill>
                          <a:schemeClr val="lt1"/>
                        </a:solidFill>
                        <a:latin typeface="+mn-lt"/>
                        <a:ea typeface="+mn-ea"/>
                        <a:cs typeface="+mn-cs"/>
                      </a:endParaRPr>
                    </a:p>
                  </a:txBody>
                  <a:tcPr marL="9525" marR="9525" marT="9525" marB="9525" anchor="ctr">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400" dirty="0" err="1"/>
                        <a:t>Completion</a:t>
                      </a:r>
                      <a:r>
                        <a:rPr lang="sv-SE" sz="1400" dirty="0"/>
                        <a:t> rate</a:t>
                      </a:r>
                    </a:p>
                  </a:txBody>
                  <a:tcPr anchor="ctr">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400" dirty="0" smtClean="0"/>
                        <a:t>TS/TR</a:t>
                      </a:r>
                      <a:endParaRPr lang="sv-SE" sz="1400" dirty="0"/>
                    </a:p>
                  </a:txBody>
                  <a:tcPr anchor="ctr">
                    <a:solidFill>
                      <a:srgbClr val="92D050"/>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dirty="0" err="1" smtClean="0"/>
                        <a:t>Tdoc</a:t>
                      </a:r>
                      <a:r>
                        <a:rPr lang="en-US" altLang="zh-CN" sz="1400" dirty="0" smtClean="0"/>
                        <a:t> reference</a:t>
                      </a:r>
                      <a:endParaRPr lang="sv-SE" sz="1400" dirty="0"/>
                    </a:p>
                  </a:txBody>
                  <a:tcPr anchor="ctr">
                    <a:solidFill>
                      <a:srgbClr val="92D050"/>
                    </a:solidFill>
                  </a:tcPr>
                </a:tc>
                <a:tc>
                  <a:txBody>
                    <a:bodyPr/>
                    <a:lstStyle/>
                    <a:p>
                      <a:pPr algn="ctr"/>
                      <a:r>
                        <a:rPr lang="sv-SE" sz="1400" dirty="0"/>
                        <a:t>Target date</a:t>
                      </a:r>
                    </a:p>
                  </a:txBody>
                  <a:tcPr anchor="ctr">
                    <a:solidFill>
                      <a:srgbClr val="92D050"/>
                    </a:solidFill>
                  </a:tcPr>
                </a:tc>
                <a:tc>
                  <a:txBody>
                    <a:bodyPr/>
                    <a:lstStyle/>
                    <a:p>
                      <a:pPr algn="ctr"/>
                      <a:r>
                        <a:rPr lang="sv-SE" sz="1400" dirty="0" smtClean="0"/>
                        <a:t>Rapporteur</a:t>
                      </a:r>
                      <a:endParaRPr lang="sv-SE" sz="1400" dirty="0"/>
                    </a:p>
                  </a:txBody>
                  <a:tcPr anchor="ctr">
                    <a:solidFill>
                      <a:srgbClr val="92D050"/>
                    </a:solidFill>
                  </a:tcPr>
                </a:tc>
                <a:tc>
                  <a:txBody>
                    <a:bodyPr/>
                    <a:lstStyle/>
                    <a:p>
                      <a:pPr algn="ctr"/>
                      <a:r>
                        <a:rPr lang="sv-SE" sz="1400" dirty="0"/>
                        <a:t>Related</a:t>
                      </a:r>
                      <a:r>
                        <a:rPr lang="sv-SE" sz="1400" baseline="0" dirty="0"/>
                        <a:t> groups</a:t>
                      </a:r>
                      <a:endParaRPr lang="sv-SE" sz="1400" dirty="0"/>
                    </a:p>
                  </a:txBody>
                  <a:tcPr anchor="ctr">
                    <a:solidFill>
                      <a:srgbClr val="92D050"/>
                    </a:solidFill>
                  </a:tcPr>
                </a:tc>
                <a:tc>
                  <a:txBody>
                    <a:bodyPr/>
                    <a:lstStyle/>
                    <a:p>
                      <a:pPr algn="ctr"/>
                      <a:r>
                        <a:rPr lang="sv-SE" sz="1400" dirty="0"/>
                        <a:t>Related </a:t>
                      </a:r>
                      <a:r>
                        <a:rPr lang="en-US" altLang="zh-CN" sz="1400" dirty="0"/>
                        <a:t>topic</a:t>
                      </a:r>
                      <a:endParaRPr lang="sv-SE" sz="1400" dirty="0"/>
                    </a:p>
                  </a:txBody>
                  <a:tcPr anchor="ctr">
                    <a:solidFill>
                      <a:srgbClr val="92D050"/>
                    </a:solidFill>
                  </a:tcPr>
                </a:tc>
                <a:extLst>
                  <a:ext uri="{0D108BD9-81ED-4DB2-BD59-A6C34878D82A}">
                    <a16:rowId xmlns="" xmlns:a16="http://schemas.microsoft.com/office/drawing/2014/main" val="2515750895"/>
                  </a:ext>
                </a:extLst>
              </a:tr>
            </a:tbl>
          </a:graphicData>
        </a:graphic>
      </p:graphicFrame>
      <p:graphicFrame>
        <p:nvGraphicFramePr>
          <p:cNvPr id="9" name="Content Placeholder 3"/>
          <p:cNvGraphicFramePr>
            <a:graphicFrameLocks/>
          </p:cNvGraphicFramePr>
          <p:nvPr>
            <p:extLst>
              <p:ext uri="{D42A27DB-BD31-4B8C-83A1-F6EECF244321}">
                <p14:modId xmlns:p14="http://schemas.microsoft.com/office/powerpoint/2010/main" val="2080535904"/>
              </p:ext>
            </p:extLst>
          </p:nvPr>
        </p:nvGraphicFramePr>
        <p:xfrm>
          <a:off x="364576" y="1826809"/>
          <a:ext cx="11599615" cy="1071031"/>
        </p:xfrm>
        <a:graphic>
          <a:graphicData uri="http://schemas.openxmlformats.org/drawingml/2006/table">
            <a:tbl>
              <a:tblPr firstRow="1" bandRow="1">
                <a:tableStyleId>{5C22544A-7EE6-4342-B048-85BDC9FD1C3A}</a:tableStyleId>
              </a:tblPr>
              <a:tblGrid>
                <a:gridCol w="794728">
                  <a:extLst>
                    <a:ext uri="{9D8B030D-6E8A-4147-A177-3AD203B41FA5}">
                      <a16:colId xmlns="" xmlns:a16="http://schemas.microsoft.com/office/drawing/2014/main" val="23408469"/>
                    </a:ext>
                  </a:extLst>
                </a:gridCol>
                <a:gridCol w="1971074">
                  <a:extLst>
                    <a:ext uri="{9D8B030D-6E8A-4147-A177-3AD203B41FA5}">
                      <a16:colId xmlns="" xmlns:a16="http://schemas.microsoft.com/office/drawing/2014/main" val="1386727148"/>
                    </a:ext>
                  </a:extLst>
                </a:gridCol>
                <a:gridCol w="1620298">
                  <a:extLst>
                    <a:ext uri="{9D8B030D-6E8A-4147-A177-3AD203B41FA5}">
                      <a16:colId xmlns="" xmlns:a16="http://schemas.microsoft.com/office/drawing/2014/main" val="4240727412"/>
                    </a:ext>
                  </a:extLst>
                </a:gridCol>
                <a:gridCol w="1239918"/>
                <a:gridCol w="1123949"/>
                <a:gridCol w="1708891">
                  <a:extLst>
                    <a:ext uri="{9D8B030D-6E8A-4147-A177-3AD203B41FA5}">
                      <a16:colId xmlns="" xmlns:a16="http://schemas.microsoft.com/office/drawing/2014/main" val="1675550634"/>
                    </a:ext>
                  </a:extLst>
                </a:gridCol>
                <a:gridCol w="1045780"/>
                <a:gridCol w="1053442">
                  <a:extLst>
                    <a:ext uri="{9D8B030D-6E8A-4147-A177-3AD203B41FA5}">
                      <a16:colId xmlns="" xmlns:a16="http://schemas.microsoft.com/office/drawing/2014/main" val="20004"/>
                    </a:ext>
                  </a:extLst>
                </a:gridCol>
                <a:gridCol w="1041535">
                  <a:extLst>
                    <a:ext uri="{9D8B030D-6E8A-4147-A177-3AD203B41FA5}">
                      <a16:colId xmlns="" xmlns:a16="http://schemas.microsoft.com/office/drawing/2014/main" val="20005"/>
                    </a:ext>
                  </a:extLst>
                </a:gridCol>
              </a:tblGrid>
              <a:tr h="339511">
                <a:tc>
                  <a:txBody>
                    <a:bodyPr/>
                    <a:lstStyle/>
                    <a:p>
                      <a:pPr algn="ctr">
                        <a:spcAft>
                          <a:spcPts val="900"/>
                        </a:spcAft>
                      </a:pPr>
                      <a:r>
                        <a:rPr lang="sv-SE" sz="1100" b="0" kern="1200" dirty="0" smtClean="0">
                          <a:solidFill>
                            <a:schemeClr val="dk1"/>
                          </a:solidFill>
                          <a:effectLst/>
                          <a:latin typeface="Arial" panose="020B0604020202020204" pitchFamily="34" charset="0"/>
                          <a:ea typeface="+mn-ea"/>
                          <a:cs typeface="+mn-cs"/>
                        </a:rPr>
                        <a:t>SON_5G</a:t>
                      </a:r>
                      <a:endParaRPr lang="sv-SE" sz="1100" b="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marR="0" lvl="0" indent="0" algn="l" defTabSz="1219170" rtl="0" eaLnBrk="1" fontAlgn="auto" latinLnBrk="0" hangingPunct="1">
                        <a:lnSpc>
                          <a:spcPct val="100000"/>
                        </a:lnSpc>
                        <a:spcBef>
                          <a:spcPts val="0"/>
                        </a:spcBef>
                        <a:spcAft>
                          <a:spcPts val="900"/>
                        </a:spcAft>
                        <a:buClrTx/>
                        <a:buSzTx/>
                        <a:buFontTx/>
                        <a:buNone/>
                        <a:tabLst/>
                        <a:defRPr/>
                      </a:pPr>
                      <a:r>
                        <a:rPr lang="en-US" sz="1100" b="0" kern="1200" dirty="0" smtClean="0">
                          <a:solidFill>
                            <a:schemeClr val="tx1"/>
                          </a:solidFill>
                          <a:effectLst/>
                          <a:latin typeface="Arial" panose="020B0604020202020204" pitchFamily="34" charset="0"/>
                          <a:ea typeface="+mn-ea"/>
                          <a:cs typeface="Arial" panose="020B0604020202020204" pitchFamily="34" charset="0"/>
                        </a:rPr>
                        <a:t>Self-Organizing </a:t>
                      </a:r>
                      <a:r>
                        <a:rPr lang="en-US" sz="1100" b="0" kern="1200" dirty="0">
                          <a:solidFill>
                            <a:schemeClr val="tx1"/>
                          </a:solidFill>
                          <a:effectLst/>
                          <a:latin typeface="Arial" panose="020B0604020202020204" pitchFamily="34" charset="0"/>
                          <a:ea typeface="+mn-ea"/>
                          <a:cs typeface="Arial" panose="020B0604020202020204" pitchFamily="34" charset="0"/>
                        </a:rPr>
                        <a:t>Networks (SON) for 5G networks</a:t>
                      </a: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100" b="0" kern="1200" dirty="0" smtClean="0">
                          <a:solidFill>
                            <a:schemeClr val="dk1"/>
                          </a:solidFill>
                          <a:effectLst/>
                          <a:latin typeface="Arial" panose="020B0604020202020204" pitchFamily="34" charset="0"/>
                          <a:ea typeface="+mn-ea"/>
                          <a:cs typeface="+mn-cs"/>
                        </a:rPr>
                        <a:t>30%-&gt;40%-&gt;70%</a:t>
                      </a:r>
                      <a:endParaRPr lang="sv-SE" sz="1100" b="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algn="ctr">
                        <a:spcAft>
                          <a:spcPts val="0"/>
                        </a:spcAft>
                      </a:pPr>
                      <a:r>
                        <a:rPr lang="sv-SE" sz="1100" b="0" kern="1200" dirty="0" smtClean="0">
                          <a:solidFill>
                            <a:schemeClr val="dk1"/>
                          </a:solidFill>
                          <a:effectLst/>
                          <a:latin typeface="Arial" panose="020B0604020202020204" pitchFamily="34" charset="0"/>
                          <a:ea typeface="+mn-ea"/>
                          <a:cs typeface="+mn-cs"/>
                        </a:rPr>
                        <a:t>TS 28.313/28.544</a:t>
                      </a:r>
                      <a:endParaRPr lang="sv-SE" sz="1100" b="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b="0" kern="1200" dirty="0" smtClean="0">
                          <a:solidFill>
                            <a:schemeClr val="dk1"/>
                          </a:solidFill>
                          <a:effectLst/>
                          <a:latin typeface="Arial" panose="020B0604020202020204" pitchFamily="34" charset="0"/>
                          <a:ea typeface="+mn-ea"/>
                          <a:cs typeface="+mn-cs"/>
                          <a:hlinkClick r:id="rId2"/>
                        </a:rPr>
                        <a:t>SP-190785</a:t>
                      </a:r>
                      <a:endParaRPr lang="sv-SE" sz="1100" b="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altLang="zh-CN" sz="1100" b="0" kern="1200" dirty="0" smtClean="0">
                          <a:solidFill>
                            <a:schemeClr val="tx1"/>
                          </a:solidFill>
                          <a:effectLst/>
                          <a:latin typeface="Arial" panose="020B0604020202020204" pitchFamily="34" charset="0"/>
                          <a:ea typeface="+mn-ea"/>
                          <a:cs typeface="Arial" panose="020B0604020202020204" pitchFamily="34" charset="0"/>
                        </a:rPr>
                        <a:t>SA#88 (6/2020)</a:t>
                      </a:r>
                      <a:r>
                        <a:rPr lang="en-GB" altLang="zh-CN" sz="1100" b="0" kern="1200" dirty="0" smtClean="0">
                          <a:solidFill>
                            <a:schemeClr val="dk1"/>
                          </a:solidFill>
                          <a:effectLst/>
                          <a:latin typeface="Arial" panose="020B0604020202020204" pitchFamily="34" charset="0"/>
                          <a:ea typeface="+mn-ea"/>
                          <a:cs typeface="+mn-cs"/>
                        </a:rPr>
                        <a:t> </a:t>
                      </a:r>
                      <a:endParaRPr lang="sv-SE" altLang="zh-CN" sz="1100" b="0" kern="1200" dirty="0" smtClean="0">
                        <a:solidFill>
                          <a:schemeClr val="dk1"/>
                        </a:solidFill>
                        <a:effectLst/>
                        <a:latin typeface="Arial" panose="020B0604020202020204" pitchFamily="34" charset="0"/>
                        <a:ea typeface="+mn-ea"/>
                        <a:cs typeface="+mn-cs"/>
                      </a:endParaRPr>
                    </a:p>
                    <a:p>
                      <a:pPr marL="0" marR="0" lvl="0" indent="0" algn="ctr" defTabSz="1219170" rtl="0" eaLnBrk="1" fontAlgn="auto" latinLnBrk="0" hangingPunct="1">
                        <a:lnSpc>
                          <a:spcPct val="100000"/>
                        </a:lnSpc>
                        <a:spcBef>
                          <a:spcPts val="0"/>
                        </a:spcBef>
                        <a:spcAft>
                          <a:spcPts val="0"/>
                        </a:spcAft>
                        <a:buClrTx/>
                        <a:buSzTx/>
                        <a:buFontTx/>
                        <a:buNone/>
                        <a:tabLst/>
                        <a:defRPr/>
                      </a:pPr>
                      <a:endParaRPr lang="sv-SE" sz="1100" b="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sv-SE" sz="1100" b="0" kern="1200" dirty="0" smtClean="0">
                          <a:solidFill>
                            <a:schemeClr val="dk1"/>
                          </a:solidFill>
                          <a:effectLst/>
                          <a:latin typeface="Arial" panose="020B0604020202020204" pitchFamily="34" charset="0"/>
                          <a:ea typeface="+mn-ea"/>
                          <a:cs typeface="+mn-cs"/>
                        </a:rPr>
                        <a:t>Intel</a:t>
                      </a:r>
                      <a:endParaRPr lang="sv-SE" sz="1100" b="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c>
                  <a:txBody>
                    <a:bodyPr/>
                    <a:lstStyle/>
                    <a:p>
                      <a:pPr algn="ctr">
                        <a:spcAft>
                          <a:spcPts val="0"/>
                        </a:spcAft>
                      </a:pPr>
                      <a:r>
                        <a:rPr lang="sv-SE" sz="1100" b="0" kern="1200" dirty="0">
                          <a:solidFill>
                            <a:schemeClr val="dk1"/>
                          </a:solidFill>
                          <a:effectLst/>
                          <a:latin typeface="Arial" panose="020B0604020202020204" pitchFamily="34" charset="0"/>
                          <a:ea typeface="+mn-ea"/>
                          <a:cs typeface="+mn-cs"/>
                        </a:rPr>
                        <a:t>RAN3, RAN2, SA2</a:t>
                      </a:r>
                    </a:p>
                  </a:txBody>
                  <a:tcPr marL="68580" marR="68580" marT="0" marB="0" anchor="ctr">
                    <a:solidFill>
                      <a:schemeClr val="tx2">
                        <a:lumMod val="20000"/>
                        <a:lumOff val="80000"/>
                      </a:schemeClr>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sv-SE" sz="1100" b="0" kern="1200" dirty="0" smtClean="0">
                          <a:solidFill>
                            <a:schemeClr val="dk1"/>
                          </a:solidFill>
                          <a:effectLst/>
                          <a:latin typeface="Arial" panose="020B0604020202020204" pitchFamily="34" charset="0"/>
                          <a:ea typeface="+mn-ea"/>
                          <a:cs typeface="+mn-cs"/>
                        </a:rPr>
                        <a:t>Tbd</a:t>
                      </a:r>
                      <a:endParaRPr lang="sv-SE" sz="1100" b="0" kern="1200" dirty="0">
                        <a:solidFill>
                          <a:schemeClr val="dk1"/>
                        </a:solidFill>
                        <a:effectLst/>
                        <a:latin typeface="Arial" panose="020B0604020202020204" pitchFamily="34" charset="0"/>
                        <a:ea typeface="+mn-ea"/>
                        <a:cs typeface="+mn-cs"/>
                      </a:endParaRPr>
                    </a:p>
                  </a:txBody>
                  <a:tcPr marL="68580" marR="68580" marT="0" marB="0" anchor="ctr">
                    <a:solidFill>
                      <a:schemeClr val="tx2">
                        <a:lumMod val="20000"/>
                        <a:lumOff val="80000"/>
                      </a:schemeClr>
                    </a:solidFill>
                  </a:tcPr>
                </a:tc>
              </a:tr>
              <a:tr h="339511">
                <a:tc>
                  <a:txBody>
                    <a:bodyPr/>
                    <a:lstStyle/>
                    <a:p>
                      <a:pPr algn="ctr">
                        <a:spcAft>
                          <a:spcPts val="0"/>
                        </a:spcAft>
                      </a:pPr>
                      <a:r>
                        <a:rPr lang="en-GB" sz="1200" b="0" kern="1200" dirty="0">
                          <a:solidFill>
                            <a:schemeClr val="tx1"/>
                          </a:solidFill>
                          <a:effectLst/>
                          <a:latin typeface="Arial" panose="020B0604020202020204" pitchFamily="34" charset="0"/>
                          <a:ea typeface="+mn-ea"/>
                          <a:cs typeface="Arial" panose="020B0604020202020204" pitchFamily="34" charset="0"/>
                        </a:rPr>
                        <a:t>EE_5G</a:t>
                      </a:r>
                      <a:endParaRPr lang="sv-SE" sz="12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chemeClr val="tx2">
                        <a:lumMod val="20000"/>
                        <a:lumOff val="80000"/>
                      </a:schemeClr>
                    </a:solidFill>
                  </a:tcPr>
                </a:tc>
                <a:tc>
                  <a:txBody>
                    <a:bodyPr/>
                    <a:lstStyle/>
                    <a:p>
                      <a:pPr algn="l">
                        <a:spcAft>
                          <a:spcPts val="900"/>
                        </a:spcAft>
                      </a:pPr>
                      <a:r>
                        <a:rPr lang="en-US" sz="1200" b="0" kern="1200" dirty="0">
                          <a:solidFill>
                            <a:schemeClr val="tx1"/>
                          </a:solidFill>
                          <a:effectLst/>
                          <a:latin typeface="Arial" panose="020B0604020202020204" pitchFamily="34" charset="0"/>
                          <a:ea typeface="+mn-ea"/>
                          <a:cs typeface="Arial" panose="020B0604020202020204" pitchFamily="34" charset="0"/>
                        </a:rPr>
                        <a:t>Energy efficiency of 5G</a:t>
                      </a:r>
                      <a:endParaRPr lang="sv-SE" sz="12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chemeClr val="tx2">
                        <a:lumMod val="20000"/>
                        <a:lumOff val="80000"/>
                      </a:schemeClr>
                    </a:solidFill>
                  </a:tcPr>
                </a:tc>
                <a:tc>
                  <a:txBody>
                    <a:bodyPr/>
                    <a:lstStyle/>
                    <a:p>
                      <a:pPr algn="ctr">
                        <a:spcBef>
                          <a:spcPts val="1200"/>
                        </a:spcBef>
                        <a:spcAft>
                          <a:spcPts val="0"/>
                        </a:spcAft>
                      </a:pPr>
                      <a:r>
                        <a:rPr lang="sv-SE" sz="1200" b="0" kern="1200" dirty="0" smtClean="0">
                          <a:solidFill>
                            <a:schemeClr val="tx1"/>
                          </a:solidFill>
                          <a:effectLst/>
                          <a:latin typeface="Arial" panose="020B0604020202020204" pitchFamily="34" charset="0"/>
                          <a:ea typeface="+mn-ea"/>
                          <a:cs typeface="Arial" panose="020B0604020202020204" pitchFamily="34" charset="0"/>
                        </a:rPr>
                        <a:t>92%-&gt;95%-&gt;95%</a:t>
                      </a:r>
                      <a:endParaRPr lang="sv-SE" sz="12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chemeClr val="tx2">
                        <a:lumMod val="20000"/>
                        <a:lumOff val="80000"/>
                      </a:schemeClr>
                    </a:solidFill>
                  </a:tcPr>
                </a:tc>
                <a:tc>
                  <a:txBody>
                    <a:bodyPr/>
                    <a:lstStyle/>
                    <a:p>
                      <a:pPr algn="ctr">
                        <a:spcBef>
                          <a:spcPts val="1200"/>
                        </a:spcBef>
                        <a:spcAft>
                          <a:spcPts val="0"/>
                        </a:spcAft>
                      </a:pPr>
                      <a:r>
                        <a:rPr lang="sv-SE" sz="1200" b="0" kern="1200" dirty="0" smtClean="0">
                          <a:solidFill>
                            <a:schemeClr val="tx1"/>
                          </a:solidFill>
                          <a:effectLst/>
                          <a:latin typeface="Arial" panose="020B0604020202020204" pitchFamily="34" charset="0"/>
                          <a:ea typeface="+mn-ea"/>
                          <a:cs typeface="Arial" panose="020B0604020202020204" pitchFamily="34" charset="0"/>
                        </a:rPr>
                        <a:t>TS 28.310</a:t>
                      </a:r>
                      <a:endParaRPr lang="sv-SE" sz="12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chemeClr val="tx2">
                        <a:lumMod val="20000"/>
                        <a:lumOff val="80000"/>
                      </a:schemeClr>
                    </a:solidFill>
                  </a:tcPr>
                </a:tc>
                <a:tc>
                  <a:txBody>
                    <a:bodyPr/>
                    <a:lstStyle/>
                    <a:p>
                      <a:pPr algn="ctr">
                        <a:spcAft>
                          <a:spcPts val="0"/>
                        </a:spcAft>
                      </a:pPr>
                      <a:r>
                        <a:rPr lang="sv-SE" sz="1200" b="0" kern="1200" dirty="0" smtClean="0">
                          <a:solidFill>
                            <a:schemeClr val="tx1"/>
                          </a:solidFill>
                          <a:effectLst/>
                          <a:latin typeface="Arial" panose="020B0604020202020204" pitchFamily="34" charset="0"/>
                          <a:ea typeface="+mn-ea"/>
                          <a:cs typeface="Arial" panose="020B0604020202020204" pitchFamily="34" charset="0"/>
                          <a:hlinkClick r:id="rId3"/>
                        </a:rPr>
                        <a:t>SP-180819</a:t>
                      </a:r>
                      <a:endParaRPr lang="sv-SE" sz="1200" b="0" kern="1200" dirty="0" smtClean="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chemeClr val="tx2">
                        <a:lumMod val="20000"/>
                        <a:lumOff val="80000"/>
                      </a:schemeClr>
                    </a:solidFill>
                  </a:tcPr>
                </a:tc>
                <a:tc>
                  <a:txBody>
                    <a:bodyPr/>
                    <a:lstStyle/>
                    <a:p>
                      <a:pPr algn="ctr">
                        <a:spcAft>
                          <a:spcPts val="0"/>
                        </a:spcAft>
                      </a:pPr>
                      <a:r>
                        <a:rPr lang="en-GB" sz="1200" b="0" kern="1200" dirty="0" smtClean="0">
                          <a:solidFill>
                            <a:schemeClr val="tx1"/>
                          </a:solidFill>
                          <a:effectLst/>
                          <a:latin typeface="Arial" panose="020B0604020202020204" pitchFamily="34" charset="0"/>
                          <a:ea typeface="+mn-ea"/>
                          <a:cs typeface="Arial" panose="020B0604020202020204" pitchFamily="34" charset="0"/>
                        </a:rPr>
                        <a:t>SA#87 (03/2020) </a:t>
                      </a:r>
                      <a:endParaRPr lang="sv-SE" sz="12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chemeClr val="tx2">
                        <a:lumMod val="20000"/>
                        <a:lumOff val="80000"/>
                      </a:schemeClr>
                    </a:solidFill>
                  </a:tcPr>
                </a:tc>
                <a:tc>
                  <a:txBody>
                    <a:bodyPr/>
                    <a:lstStyle/>
                    <a:p>
                      <a:pPr algn="ctr">
                        <a:spcAft>
                          <a:spcPts val="0"/>
                        </a:spcAft>
                      </a:pPr>
                      <a:r>
                        <a:rPr lang="sv-SE" sz="1200" b="0" kern="1200" dirty="0" smtClean="0">
                          <a:solidFill>
                            <a:schemeClr val="tx1"/>
                          </a:solidFill>
                          <a:effectLst/>
                          <a:latin typeface="Arial" panose="020B0604020202020204" pitchFamily="34" charset="0"/>
                          <a:ea typeface="+mn-ea"/>
                          <a:cs typeface="Arial" panose="020B0604020202020204" pitchFamily="34" charset="0"/>
                        </a:rPr>
                        <a:t>Orange</a:t>
                      </a:r>
                      <a:endParaRPr lang="sv-SE" sz="12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chemeClr val="tx2">
                        <a:lumMod val="20000"/>
                        <a:lumOff val="80000"/>
                      </a:schemeClr>
                    </a:solidFill>
                  </a:tcPr>
                </a:tc>
                <a:tc>
                  <a:txBody>
                    <a:bodyPr/>
                    <a:lstStyle/>
                    <a:p>
                      <a:pPr algn="ctr">
                        <a:spcAft>
                          <a:spcPts val="0"/>
                        </a:spcAft>
                      </a:pPr>
                      <a:r>
                        <a:rPr lang="sv-SE" sz="1200" b="0" kern="1200" dirty="0">
                          <a:solidFill>
                            <a:schemeClr val="tx1"/>
                          </a:solidFill>
                          <a:effectLst/>
                          <a:latin typeface="Arial" panose="020B0604020202020204" pitchFamily="34" charset="0"/>
                          <a:ea typeface="+mn-ea"/>
                          <a:cs typeface="Arial" panose="020B0604020202020204" pitchFamily="34" charset="0"/>
                        </a:rPr>
                        <a:t>RAN3, ETSI EE, ITU-T SG5</a:t>
                      </a:r>
                    </a:p>
                  </a:txBody>
                  <a:tcPr marL="68580" marR="68580" marT="0" marB="0" anchor="ctr">
                    <a:solidFill>
                      <a:schemeClr val="tx2">
                        <a:lumMod val="20000"/>
                        <a:lumOff val="80000"/>
                      </a:schemeClr>
                    </a:solidFill>
                  </a:tcPr>
                </a:tc>
                <a:tc>
                  <a:txBody>
                    <a:bodyPr/>
                    <a:lstStyle/>
                    <a:p>
                      <a:pPr algn="ctr">
                        <a:spcAft>
                          <a:spcPts val="0"/>
                        </a:spcAft>
                      </a:pPr>
                      <a:r>
                        <a:rPr lang="sv-SE" sz="1200" b="0" kern="1200" dirty="0">
                          <a:solidFill>
                            <a:schemeClr val="tx1"/>
                          </a:solidFill>
                          <a:effectLst/>
                          <a:latin typeface="Arial" panose="020B0604020202020204" pitchFamily="34" charset="0"/>
                          <a:ea typeface="+mn-ea"/>
                          <a:cs typeface="Arial" panose="020B0604020202020204" pitchFamily="34" charset="0"/>
                        </a:rPr>
                        <a:t>Energy</a:t>
                      </a:r>
                      <a:r>
                        <a:rPr lang="sv-SE" sz="1200" b="0" kern="1200" baseline="0" dirty="0">
                          <a:solidFill>
                            <a:schemeClr val="tx1"/>
                          </a:solidFill>
                          <a:effectLst/>
                          <a:latin typeface="Arial" panose="020B0604020202020204" pitchFamily="34" charset="0"/>
                          <a:ea typeface="+mn-ea"/>
                          <a:cs typeface="Arial" panose="020B0604020202020204" pitchFamily="34" charset="0"/>
                        </a:rPr>
                        <a:t> saving, EE measurements</a:t>
                      </a:r>
                      <a:endParaRPr lang="sv-SE" sz="12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solidFill>
                      <a:schemeClr val="tx2">
                        <a:lumMod val="20000"/>
                        <a:lumOff val="80000"/>
                      </a:schemeClr>
                    </a:solidFill>
                  </a:tcPr>
                </a:tc>
              </a:tr>
            </a:tbl>
          </a:graphicData>
        </a:graphic>
      </p:graphicFrame>
    </p:spTree>
    <p:extLst>
      <p:ext uri="{BB962C8B-B14F-4D97-AF65-F5344CB8AC3E}">
        <p14:creationId xmlns:p14="http://schemas.microsoft.com/office/powerpoint/2010/main" val="20384179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132137</TotalTime>
  <Words>2399</Words>
  <Application>Microsoft Office PowerPoint</Application>
  <PresentationFormat>宽屏</PresentationFormat>
  <Paragraphs>620</Paragraphs>
  <Slides>19</Slides>
  <Notes>3</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19</vt:i4>
      </vt:variant>
    </vt:vector>
  </HeadingPairs>
  <TitlesOfParts>
    <vt:vector size="27" baseType="lpstr">
      <vt:lpstr>宋体</vt:lpstr>
      <vt:lpstr>宋体</vt:lpstr>
      <vt:lpstr>微软雅黑</vt:lpstr>
      <vt:lpstr>Arial</vt:lpstr>
      <vt:lpstr>Calibri</vt:lpstr>
      <vt:lpstr>Times New Roman</vt:lpstr>
      <vt:lpstr>Wingdings</vt:lpstr>
      <vt:lpstr>Office Theme</vt:lpstr>
      <vt:lpstr>    SA5 OAM&amp;P SWG Exec Report SA5#130e, 20 April – 28 April,2020 e-meeting </vt:lpstr>
      <vt:lpstr>Incoming LSs</vt:lpstr>
      <vt:lpstr>Outgoing LSs</vt:lpstr>
      <vt:lpstr>PowerPoint 演示文稿</vt:lpstr>
      <vt:lpstr>PowerPoint 演示文稿</vt:lpstr>
      <vt:lpstr>Overview of SA5 OAM ongoing WIs/SIs progress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TRs / TSs to be sent to SA#88 (to be confirmed)</vt:lpstr>
      <vt:lpstr>Exception to be sent to SA#88 (to be confirmed)</vt:lpstr>
      <vt:lpstr>TRs / TSs to be sent to Edithelp  (to be confirmed)</vt:lpstr>
      <vt:lpstr>New action items from this meeting</vt:lpstr>
      <vt:lpstr>Thank you!</vt:lpstr>
      <vt:lpstr>Endorsed SA5 OAM timeplan which sync with the SA plan</vt:lpstr>
    </vt:vector>
  </TitlesOfParts>
  <Company>3GPP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Zou Lan</dc:creator>
  <dc:description>© 2009  All rights reserved</dc:description>
  <cp:lastModifiedBy>ZL</cp:lastModifiedBy>
  <cp:revision>3279</cp:revision>
  <dcterms:created xsi:type="dcterms:W3CDTF">2008-08-30T09:32:10Z</dcterms:created>
  <dcterms:modified xsi:type="dcterms:W3CDTF">2020-04-30T15:25:42Z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(3)L3OdXGad/zp2aNXvXnx/DpK9JCdQDbhdx6yhRhZbfE5hEfhGD7c088fb2OEAYMgqiLG8Ydw5
e4nsU3Ir0DgPj7xQ//2bgTelx3mC+tNSosW+lorcMRupGDXQpzvS0SeOwJ9nJgcszRVLAssK
ayFBy12rtmrf2f43y2SLt5LQNLnMkgBahf4Nv7BatoOQczaM5Nm8U6tPeO3y59EvNCahr+Q/
Y9BYanQoyl9Qxch6Se</vt:lpwstr>
  </property>
  <property fmtid="{D5CDD505-2E9C-101B-9397-08002B2CF9AE}" pid="3" name="_2015_ms_pID_7253431">
    <vt:lpwstr>M1kCEISmmNemkMujyaDD6/19xmrCj09/p0XECZQxhR2Vsr8Ik420Wq
lJ1L+G7/v1Jknv69IM1NkYmFK4xc0di/HqwpINriAcpQJVRN6iIZh6+YnvW5w0HiuNZ2MWV0
eRSGLbxNXw3PerbieC6TqgwNcovHJloK80NRQS6y9ozoY6LxAS6RlVZBh4oYZgW8N8Wi8LbT
xfSZ6ITxM6npzQi6NAOnfok4miFrz1lELYaR</vt:lpwstr>
  </property>
  <property fmtid="{D5CDD505-2E9C-101B-9397-08002B2CF9AE}" pid="4" name="_2015_ms_pID_7253432">
    <vt:lpwstr>VA==</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1574945787</vt:lpwstr>
  </property>
</Properties>
</file>