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5"/>
  </p:notesMasterIdLst>
  <p:handoutMasterIdLst>
    <p:handoutMasterId r:id="rId36"/>
  </p:handoutMasterIdLst>
  <p:sldIdLst>
    <p:sldId id="303" r:id="rId2"/>
    <p:sldId id="668" r:id="rId3"/>
    <p:sldId id="670" r:id="rId4"/>
    <p:sldId id="636" r:id="rId5"/>
    <p:sldId id="729" r:id="rId6"/>
    <p:sldId id="764" r:id="rId7"/>
    <p:sldId id="767" r:id="rId8"/>
    <p:sldId id="786" r:id="rId9"/>
    <p:sldId id="726" r:id="rId10"/>
    <p:sldId id="763" r:id="rId11"/>
    <p:sldId id="781" r:id="rId12"/>
    <p:sldId id="731" r:id="rId13"/>
    <p:sldId id="744" r:id="rId14"/>
    <p:sldId id="746" r:id="rId15"/>
    <p:sldId id="775" r:id="rId16"/>
    <p:sldId id="747" r:id="rId17"/>
    <p:sldId id="748" r:id="rId18"/>
    <p:sldId id="785" r:id="rId19"/>
    <p:sldId id="745" r:id="rId20"/>
    <p:sldId id="778" r:id="rId21"/>
    <p:sldId id="769" r:id="rId22"/>
    <p:sldId id="779" r:id="rId23"/>
    <p:sldId id="780" r:id="rId24"/>
    <p:sldId id="734" r:id="rId25"/>
    <p:sldId id="735" r:id="rId26"/>
    <p:sldId id="733" r:id="rId27"/>
    <p:sldId id="732" r:id="rId28"/>
    <p:sldId id="738" r:id="rId29"/>
    <p:sldId id="761" r:id="rId30"/>
    <p:sldId id="762" r:id="rId31"/>
    <p:sldId id="760" r:id="rId32"/>
    <p:sldId id="737" r:id="rId33"/>
    <p:sldId id="704" r:id="rId3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72AF2F"/>
    <a:srgbClr val="C6D254"/>
    <a:srgbClr val="FF3300"/>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6293" autoAdjust="0"/>
    <p:restoredTop sz="97940" autoAdjust="0"/>
  </p:normalViewPr>
  <p:slideViewPr>
    <p:cSldViewPr snapToGrid="0">
      <p:cViewPr>
        <p:scale>
          <a:sx n="70" d="100"/>
          <a:sy n="70" d="100"/>
        </p:scale>
        <p:origin x="-1224" y="-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8" d="100"/>
          <a:sy n="48" d="100"/>
        </p:scale>
        <p:origin x="-2538"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11/16/2018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11/16/2018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S5-187013, SA5#122, Spokane, WA (USA), 12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16 November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2018</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SA5#122, 12 – 16 </a:t>
            </a:r>
            <a:r>
              <a:rPr lang="fr-FR" sz="2400" dirty="0" err="1" smtClean="0">
                <a:latin typeface="Arial" pitchFamily="34" charset="0"/>
              </a:rPr>
              <a:t>November</a:t>
            </a:r>
            <a:r>
              <a:rPr lang="fr-FR" sz="2400" dirty="0" smtClean="0">
                <a:latin typeface="Arial" pitchFamily="34" charset="0"/>
              </a:rPr>
              <a:t> 2018</a:t>
            </a:r>
            <a:br>
              <a:rPr lang="fr-FR" sz="2400" dirty="0" smtClean="0">
                <a:latin typeface="Arial" pitchFamily="34" charset="0"/>
              </a:rPr>
            </a:br>
            <a:r>
              <a:rPr lang="fr-FR" sz="2400" dirty="0" smtClean="0">
                <a:latin typeface="Arial" pitchFamily="34" charset="0"/>
              </a:rPr>
              <a:t>Spokane, WA (USA)</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700644" y="212850"/>
            <a:ext cx="9179625" cy="685800"/>
          </a:xfrm>
          <a:prstGeom prst="rect">
            <a:avLst/>
          </a:prstGeom>
          <a:noFill/>
          <a:ln w="12700">
            <a:noFill/>
            <a:miter lim="800000"/>
            <a:headEnd/>
            <a:tailEnd/>
          </a:ln>
        </p:spPr>
        <p:txBody>
          <a:bodyPr lIns="90488" tIns="44450" rIns="90488" bIns="44450" anchor="ctr"/>
          <a:lstStyle/>
          <a:p>
            <a:pPr algn="ctr"/>
            <a:r>
              <a:rPr lang="en-US" altLang="zh-CN" sz="2800" dirty="0">
                <a:solidFill>
                  <a:srgbClr val="FF0000"/>
                </a:solidFill>
                <a:latin typeface="Calibri" pitchFamily="34" charset="0"/>
                <a:cs typeface="Times New Roman" pitchFamily="18" charset="0"/>
              </a:rPr>
              <a:t>Rel-15 Operations, Administration, Maintenance and Provisioning (OAM&amp;P</a:t>
            </a:r>
            <a:r>
              <a:rPr lang="en-US" altLang="zh-CN" sz="2800" dirty="0" smtClean="0">
                <a:solidFill>
                  <a:srgbClr val="FF0000"/>
                </a:solidFill>
                <a:latin typeface="Calibri" pitchFamily="34" charset="0"/>
                <a:cs typeface="Times New Roman" pitchFamily="18" charset="0"/>
              </a:rPr>
              <a:t>)</a:t>
            </a:r>
            <a:endParaRPr lang="en-GB" altLang="zh-CN" sz="28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28713573"/>
              </p:ext>
            </p:extLst>
          </p:nvPr>
        </p:nvGraphicFramePr>
        <p:xfrm>
          <a:off x="94672" y="1119116"/>
          <a:ext cx="12029088" cy="5018397"/>
        </p:xfrm>
        <a:graphic>
          <a:graphicData uri="http://schemas.openxmlformats.org/drawingml/2006/table">
            <a:tbl>
              <a:tblPr/>
              <a:tblGrid>
                <a:gridCol w="1256456">
                  <a:extLst>
                    <a:ext uri="{9D8B030D-6E8A-4147-A177-3AD203B41FA5}">
                      <a16:colId xmlns="" xmlns:a16="http://schemas.microsoft.com/office/drawing/2014/main" val="20000"/>
                    </a:ext>
                  </a:extLst>
                </a:gridCol>
                <a:gridCol w="4741427">
                  <a:extLst>
                    <a:ext uri="{9D8B030D-6E8A-4147-A177-3AD203B41FA5}">
                      <a16:colId xmlns="" xmlns:a16="http://schemas.microsoft.com/office/drawing/2014/main" val="20001"/>
                    </a:ext>
                  </a:extLst>
                </a:gridCol>
                <a:gridCol w="3078493"/>
                <a:gridCol w="2952712">
                  <a:extLst>
                    <a:ext uri="{9D8B030D-6E8A-4147-A177-3AD203B41FA5}">
                      <a16:colId xmlns="" xmlns:a16="http://schemas.microsoft.com/office/drawing/2014/main" val="20002"/>
                    </a:ext>
                  </a:extLst>
                </a:gridCol>
              </a:tblGrid>
              <a:tr h="32746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Assurance data and Performance Management for 5G networks and network slicing</a:t>
                      </a:r>
                      <a:endParaRPr lang="en-US" sz="16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NETSLICE-ADPM5G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29344">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smtClean="0">
                          <a:ln>
                            <a:noFill/>
                          </a:ln>
                          <a:solidFill>
                            <a:schemeClr val="tx1"/>
                          </a:solidFill>
                          <a:effectLst/>
                          <a:latin typeface="Calibri" pitchFamily="34" charset="0"/>
                          <a:ea typeface="宋体" pitchFamily="2" charset="-122"/>
                          <a:cs typeface="Arial" charset="0"/>
                        </a:rPr>
                        <a:t>780038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744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rgbClr val="FF0000"/>
                          </a:solidFill>
                          <a:effectLst/>
                          <a:latin typeface="Calibri" pitchFamily="34" charset="0"/>
                          <a:ea typeface="宋体" pitchFamily="2" charset="-122"/>
                          <a:cs typeface="Arial" charset="0"/>
                        </a:rPr>
                        <a:t>80</a:t>
                      </a:r>
                      <a:r>
                        <a:rPr kumimoji="0" lang="en-GB" altLang="zh-CN" sz="1400" b="1" i="0" u="none" strike="noStrike" cap="none" normalizeH="0" baseline="0" dirty="0" smtClean="0">
                          <a:ln>
                            <a:noFill/>
                          </a:ln>
                          <a:solidFill>
                            <a:srgbClr val="FF0000"/>
                          </a:solidFill>
                          <a:effectLst/>
                          <a:latin typeface="Calibri" pitchFamily="34" charset="0"/>
                          <a:ea typeface="宋体" pitchFamily="2" charset="-122"/>
                          <a:cs typeface="Arial" charset="0"/>
                        </a:rPr>
                        <a:t>% -&gt;  </a:t>
                      </a:r>
                      <a:r>
                        <a:rPr kumimoji="0" lang="en-GB" altLang="zh-CN" sz="1400" b="1" i="0" u="none" strike="noStrike" cap="none" normalizeH="0" baseline="0" dirty="0" smtClean="0">
                          <a:ln>
                            <a:noFill/>
                          </a:ln>
                          <a:solidFill>
                            <a:srgbClr val="FF0000"/>
                          </a:solidFill>
                          <a:effectLst/>
                          <a:latin typeface="Calibri" pitchFamily="34" charset="0"/>
                          <a:ea typeface="宋体" pitchFamily="2" charset="-122"/>
                          <a:cs typeface="Arial" charset="0"/>
                        </a:rPr>
                        <a:t>81%</a:t>
                      </a:r>
                      <a:endParaRPr kumimoji="0" lang="en-GB" altLang="zh-CN" sz="1400" b="1" i="0" u="none" strike="noStrike" cap="none" normalizeH="0" baseline="0" dirty="0">
                        <a:ln>
                          <a:noFill/>
                        </a:ln>
                        <a:solidFill>
                          <a:srgbClr val="FF0000"/>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279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4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28.552, 28.554</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1016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US" sz="1400" kern="1200" dirty="0" smtClean="0">
                          <a:solidFill>
                            <a:schemeClr val="tx1"/>
                          </a:solidFill>
                          <a:effectLst/>
                          <a:latin typeface="+mj-lt"/>
                          <a:ea typeface="+mn-ea"/>
                          <a:cs typeface="+mn-cs"/>
                        </a:rPr>
                        <a:t>The group discussed the following contributions:</a:t>
                      </a:r>
                    </a:p>
                    <a:p>
                      <a:endParaRPr lang="en-US" sz="1400" kern="1200" dirty="0" smtClean="0">
                        <a:solidFill>
                          <a:schemeClr val="tx1"/>
                        </a:solidFill>
                        <a:effectLst/>
                        <a:latin typeface="+mj-lt"/>
                        <a:ea typeface="+mn-ea"/>
                        <a:cs typeface="+mn-cs"/>
                      </a:endParaRPr>
                    </a:p>
                    <a:p>
                      <a:pPr marL="285750" indent="-285750">
                        <a:buFont typeface="Arial" panose="020B0604020202020204" pitchFamily="34" charset="0"/>
                        <a:buChar char="•"/>
                      </a:pPr>
                      <a:r>
                        <a:rPr lang="en-US" sz="1400" kern="1200" dirty="0" smtClean="0">
                          <a:solidFill>
                            <a:schemeClr val="tx1"/>
                          </a:solidFill>
                          <a:effectLst/>
                          <a:latin typeface="+mj-lt"/>
                          <a:ea typeface="+mn-ea"/>
                          <a:cs typeface="+mn-cs"/>
                        </a:rPr>
                        <a:t>Solution for performance data streaming.</a:t>
                      </a:r>
                    </a:p>
                    <a:p>
                      <a:pPr marL="285750" indent="-285750">
                        <a:buFont typeface="Arial" panose="020B0604020202020204" pitchFamily="34" charset="0"/>
                        <a:buChar char="•"/>
                      </a:pPr>
                      <a:r>
                        <a:rPr lang="en-US" sz="1400" kern="1200" dirty="0" smtClean="0">
                          <a:solidFill>
                            <a:schemeClr val="tx1"/>
                          </a:solidFill>
                          <a:effectLst/>
                          <a:latin typeface="+mj-lt"/>
                          <a:ea typeface="+mn-ea"/>
                          <a:cs typeface="+mn-cs"/>
                        </a:rPr>
                        <a:t>CR for correction of packet loss measurement.</a:t>
                      </a:r>
                    </a:p>
                    <a:p>
                      <a:pPr marL="285750" indent="-285750">
                        <a:buFont typeface="Arial" panose="020B0604020202020204" pitchFamily="34" charset="0"/>
                        <a:buChar char="•"/>
                      </a:pPr>
                      <a:endParaRPr lang="en-US" sz="1400" kern="1200" dirty="0" smtClean="0">
                        <a:solidFill>
                          <a:schemeClr val="tx1"/>
                        </a:solidFill>
                        <a:effectLst/>
                        <a:latin typeface="+mj-lt"/>
                        <a:ea typeface="+mn-ea"/>
                        <a:cs typeface="+mn-cs"/>
                      </a:endParaRPr>
                    </a:p>
                    <a:p>
                      <a:pPr marL="0" indent="0">
                        <a:buFont typeface="Arial" panose="020B0604020202020204" pitchFamily="34" charset="0"/>
                        <a:buNone/>
                      </a:pPr>
                      <a:r>
                        <a:rPr lang="en-US" sz="1400" kern="1200" dirty="0" smtClean="0">
                          <a:solidFill>
                            <a:schemeClr val="tx1"/>
                          </a:solidFill>
                          <a:effectLst/>
                          <a:latin typeface="+mj-lt"/>
                          <a:ea typeface="+mn-ea"/>
                          <a:cs typeface="+mn-cs"/>
                        </a:rPr>
                        <a:t>Presentation of TS 28.550 for approval  - cf. </a:t>
                      </a:r>
                      <a:r>
                        <a:rPr lang="en-US" sz="1400" kern="1200" dirty="0" smtClean="0">
                          <a:solidFill>
                            <a:schemeClr val="tx1"/>
                          </a:solidFill>
                          <a:effectLst/>
                          <a:latin typeface="+mj-lt"/>
                          <a:ea typeface="+mn-ea"/>
                          <a:cs typeface="+mn-cs"/>
                        </a:rPr>
                        <a:t>S5-187523.</a:t>
                      </a:r>
                      <a:endParaRPr lang="en-US" sz="1400" kern="1200" dirty="0" smtClean="0">
                        <a:solidFill>
                          <a:schemeClr val="tx1"/>
                        </a:solidFill>
                        <a:effectLst/>
                        <a:latin typeface="+mj-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171450" lvl="0" indent="-171450">
                        <a:buFont typeface="Arial" panose="020B0604020202020204" pitchFamily="34" charset="0"/>
                        <a:buChar char="•"/>
                      </a:pPr>
                      <a:endParaRPr lang="en-US" sz="1400"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 xmlns:a16="http://schemas.microsoft.com/office/drawing/2014/main" val="10005"/>
                  </a:ext>
                </a:extLst>
              </a:tr>
              <a:tr h="506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en-GB"/>
                    </a:p>
                  </a:txBody>
                  <a:tcPr/>
                </a:tc>
              </a:tr>
              <a:tr h="71446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665800684"/>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Assurance data and Performance Management for 5G networks and network slicing</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5712539"/>
              </p:ext>
            </p:extLst>
          </p:nvPr>
        </p:nvGraphicFramePr>
        <p:xfrm>
          <a:off x="450373" y="2167874"/>
          <a:ext cx="10972802" cy="1203123"/>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73954">
                <a:tc>
                  <a:txBody>
                    <a:bodyPr/>
                    <a:lstStyle/>
                    <a:p>
                      <a:pPr marL="95250" indent="0" algn="l" fontAlgn="t"/>
                      <a:r>
                        <a:rPr lang="fr-FR" sz="1400" b="0" i="0" u="none" strike="noStrike" kern="1200" dirty="0" smtClean="0">
                          <a:solidFill>
                            <a:srgbClr val="000000"/>
                          </a:solidFill>
                          <a:effectLst/>
                          <a:latin typeface="+mn-lt"/>
                          <a:ea typeface="+mn-ea"/>
                          <a:cs typeface="+mn-cs"/>
                        </a:rPr>
                        <a:t>S5-187373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TS 28.552 Correction of the Packet loss </a:t>
                      </a:r>
                      <a:r>
                        <a:rPr lang="en-US" sz="1400" b="0" i="0" u="none" strike="noStrike" dirty="0" smtClean="0">
                          <a:solidFill>
                            <a:srgbClr val="000000"/>
                          </a:solidFill>
                          <a:effectLst/>
                          <a:latin typeface="+mn-lt"/>
                        </a:rPr>
                        <a:t>measurements</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2773428820"/>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16165725"/>
              </p:ext>
            </p:extLst>
          </p:nvPr>
        </p:nvGraphicFramePr>
        <p:xfrm>
          <a:off x="286603" y="1196648"/>
          <a:ext cx="11586948" cy="4761671"/>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of </a:t>
                      </a:r>
                      <a:r>
                        <a:rPr lang="en-US" sz="1600" b="1" i="0" kern="1200" dirty="0" err="1" smtClean="0">
                          <a:solidFill>
                            <a:schemeClr val="tx1"/>
                          </a:solidFill>
                          <a:effectLst/>
                          <a:latin typeface="+mn-lt"/>
                          <a:ea typeface="+mn-ea"/>
                          <a:cs typeface="+mn-cs"/>
                        </a:rPr>
                        <a:t>QoE</a:t>
                      </a:r>
                      <a:r>
                        <a:rPr lang="en-US" sz="1600" b="1" i="0" kern="1200" dirty="0" smtClean="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35% -&gt; 40%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 2019 (Previously SA#82 – Dec. 2018)</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work item was updated to include Multimedia Telephony Service for IMS, MTSI measurements, as requested from SA4.</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parameters were added, which leads to that an answer to the LS Reply LS from SA4 to SA5 on Attributes for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measurement collection from SA4 can be done.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forced activation was clarified.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Handling of X2 handover was discussed, but it was revised as the intention was to describe the handling in UTRAN.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WID update in S5-178114.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81663874"/>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99561477"/>
              </p:ext>
            </p:extLst>
          </p:nvPr>
        </p:nvGraphicFramePr>
        <p:xfrm>
          <a:off x="286603" y="1196648"/>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Energy efficiency of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 -&gt; 20%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list of management services required for the assessment of energy efficiency of 5G networks has been agreed 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cases and requirements for the management of Data Volume measurements have been included;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cases and requirements for the management of PEE (Power, Energy and Environmental) parameters have been included;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discussion paper on SS Burst Set periodicity, configurable via OA&amp;M in NG-RAN for the purpose of energy saving, has been presented. It has been decided that an LS shall be sent out to RAN2 (Copy to RAN and SA) from next SA5 meeting to ask them to confirm that SA5 understanding of this concept is correct. The discussion paper has been noted. In case RAN2 confirms our understanding, a CR to TS 28.541 will have to be </a:t>
                      </a:r>
                      <a:r>
                        <a:rPr kumimoji="0" lang="en-US" sz="1400" b="0" i="0" u="none" strike="noStrike" kern="1200" cap="none" normalizeH="0" baseline="0" smtClean="0">
                          <a:ln>
                            <a:noFill/>
                          </a:ln>
                          <a:solidFill>
                            <a:schemeClr val="tx1"/>
                          </a:solidFill>
                          <a:effectLst/>
                          <a:latin typeface="Calibri" pitchFamily="34" charset="0"/>
                          <a:ea typeface="宋体" pitchFamily="2" charset="-122"/>
                          <a:cs typeface="Arial" charset="0"/>
                        </a:rPr>
                        <a:t>produced.</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65269748"/>
              </p:ext>
            </p:extLst>
          </p:nvPr>
        </p:nvGraphicFramePr>
        <p:xfrm>
          <a:off x="286603" y="1196648"/>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OAM aspects of LTE and WLAN integration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OAM_LTE_WLAN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50% </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topics: </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WLANMobilitySet</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IOC</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user data transmission on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Xw</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interface for non-collocated LWA;</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XwAP</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procedures for non-collocated LWA</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RRC procedures for LWA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 aspects of LTE and WLAN integration</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87611566"/>
              </p:ext>
            </p:extLst>
          </p:nvPr>
        </p:nvGraphicFramePr>
        <p:xfrm>
          <a:off x="450373" y="2167874"/>
          <a:ext cx="10972802" cy="2041063"/>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t"/>
                      <a:r>
                        <a:rPr lang="fr-FR" sz="1400" b="0" i="0" u="none" strike="noStrike" dirty="0" smtClean="0">
                          <a:solidFill>
                            <a:srgbClr val="000000"/>
                          </a:solidFill>
                          <a:effectLst/>
                          <a:latin typeface="+mn-lt"/>
                        </a:rPr>
                        <a:t>S5-187380</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CR Rel-16 28.658 </a:t>
                      </a:r>
                      <a:r>
                        <a:rPr lang="fr-FR" sz="1400" b="0" i="0" u="none" strike="noStrike" dirty="0" err="1">
                          <a:solidFill>
                            <a:srgbClr val="000000"/>
                          </a:solidFill>
                          <a:effectLst/>
                          <a:latin typeface="+mn-lt"/>
                        </a:rPr>
                        <a:t>Add</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WLANMobilitySet</a:t>
                      </a:r>
                      <a:r>
                        <a:rPr lang="fr-FR" sz="1400" b="0" i="0" u="none" strike="noStrike" dirty="0">
                          <a:solidFill>
                            <a:srgbClr val="000000"/>
                          </a:solidFill>
                          <a:effectLst/>
                          <a:latin typeface="+mn-lt"/>
                        </a:rPr>
                        <a:t> IOC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dirty="0" smtClean="0">
                          <a:solidFill>
                            <a:srgbClr val="000000"/>
                          </a:solidFill>
                          <a:effectLst/>
                          <a:latin typeface="+mn-lt"/>
                        </a:rPr>
                        <a:t>S5-187381</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CR Rel-16 28.659 </a:t>
                      </a:r>
                      <a:r>
                        <a:rPr lang="fr-FR" sz="1400" b="0" i="0" u="none" strike="noStrike" dirty="0" err="1">
                          <a:solidFill>
                            <a:srgbClr val="000000"/>
                          </a:solidFill>
                          <a:effectLst/>
                          <a:latin typeface="+mn-lt"/>
                        </a:rPr>
                        <a:t>Add</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WLANMobilitySet</a:t>
                      </a:r>
                      <a:r>
                        <a:rPr lang="fr-FR" sz="1400" b="0" i="0" u="none" strike="noStrike" dirty="0">
                          <a:solidFill>
                            <a:srgbClr val="000000"/>
                          </a:solidFill>
                          <a:effectLst/>
                          <a:latin typeface="+mn-lt"/>
                        </a:rPr>
                        <a:t> IOC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dirty="0" smtClean="0">
                          <a:solidFill>
                            <a:srgbClr val="000000"/>
                          </a:solidFill>
                          <a:effectLst/>
                          <a:latin typeface="+mn-lt"/>
                        </a:rPr>
                        <a:t>S5-187382</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Rel-16 32.425 Add measurements related to user data transmission on </a:t>
                      </a:r>
                      <a:r>
                        <a:rPr lang="en-US" sz="1400" b="0" i="0" u="none" strike="noStrike" dirty="0" err="1">
                          <a:solidFill>
                            <a:srgbClr val="000000"/>
                          </a:solidFill>
                          <a:effectLst/>
                          <a:latin typeface="+mn-lt"/>
                        </a:rPr>
                        <a:t>Xw</a:t>
                      </a:r>
                      <a:r>
                        <a:rPr lang="en-US" sz="1400" b="0" i="0" u="none" strike="noStrike" dirty="0">
                          <a:solidFill>
                            <a:srgbClr val="000000"/>
                          </a:solidFill>
                          <a:effectLst/>
                          <a:latin typeface="+mn-lt"/>
                        </a:rPr>
                        <a:t> interface for non-collocated LWA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dirty="0" smtClean="0">
                          <a:solidFill>
                            <a:srgbClr val="000000"/>
                          </a:solidFill>
                          <a:effectLst/>
                          <a:latin typeface="+mn-lt"/>
                        </a:rPr>
                        <a:t>S5-187384</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Rel-16 32.425 Add measurements related to RRC procedures for LWA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213374992"/>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529685330"/>
              </p:ext>
            </p:extLst>
          </p:nvPr>
        </p:nvGraphicFramePr>
        <p:xfrm>
          <a:off x="286603" y="1196648"/>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Network policy management for mobile networks based on NFV scenarios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NETPOL</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 -&gt; 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the session, two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have been </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discussed and agreed:</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Skeleton for 28.311</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Architecture and requirements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185879282"/>
              </p:ext>
            </p:extLst>
          </p:nvPr>
        </p:nvGraphicFramePr>
        <p:xfrm>
          <a:off x="286603" y="1196648"/>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Methodology for 5G management specifications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METHOGY</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25% -&gt; 60</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32.160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9 contributions covering introduction of stage 1 templates, stage 2 guidelines and examples, rules for stage 2 mapping, Yang style guide and input for stage 3.</a:t>
                      </a: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Yang style guidelines and agreed to include rules and guidelines for the stage 2 mapping of NRM to JSON including some stage 3 guidelines.</a:t>
                      </a: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Furthermore, the stage 1 template was agreed and included in TS 32.160.</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 32.160 to SA for information  - cf. S5-187295.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Methodology for 5G management specifications</a:t>
            </a:r>
          </a:p>
          <a:p>
            <a:pPr algn="ctr">
              <a:defRPr/>
            </a:pPr>
            <a:r>
              <a:rPr lang="en-US" altLang="zh-CN" sz="2800" kern="0" dirty="0" smtClean="0">
                <a:solidFill>
                  <a:srgbClr val="FF0000"/>
                </a:solidFill>
                <a:latin typeface="Calibri"/>
                <a:cs typeface="+mj-cs"/>
              </a:rPr>
              <a:t>CRs for approval by SA5 closing plenary</a:t>
            </a:r>
            <a:endParaRPr lang="en-GB" altLang="zh-CN" sz="36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34484427"/>
              </p:ext>
            </p:extLst>
          </p:nvPr>
        </p:nvGraphicFramePr>
        <p:xfrm>
          <a:off x="450373" y="2167874"/>
          <a:ext cx="10972802" cy="1909401"/>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S5-187280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Rel-16 CR 32.156 Make the use of association roles optional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S5-187281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Rel-16 CR 32.156 Make the use of the visibility symbol optional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S5-187480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Rel-15 CR 28.531 </a:t>
                      </a:r>
                      <a:r>
                        <a:rPr lang="fr-FR" sz="1400" b="0" i="0" u="none" strike="noStrike" dirty="0" err="1" smtClean="0">
                          <a:solidFill>
                            <a:srgbClr val="000000"/>
                          </a:solidFill>
                          <a:effectLst/>
                          <a:latin typeface="+mn-lt"/>
                        </a:rPr>
                        <a:t>Implement</a:t>
                      </a:r>
                      <a:r>
                        <a:rPr lang="fr-FR" sz="1400" b="0" i="0" u="none" strike="noStrike" dirty="0" smtClean="0">
                          <a:solidFill>
                            <a:srgbClr val="000000"/>
                          </a:solidFill>
                          <a:effectLst/>
                          <a:latin typeface="+mn-lt"/>
                        </a:rPr>
                        <a:t> minor corrections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S5-187481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Rel-15 CR 32.156 </a:t>
                      </a:r>
                      <a:r>
                        <a:rPr lang="fr-FR" sz="1400" b="0" i="0" u="none" strike="noStrike" dirty="0" err="1" smtClean="0">
                          <a:solidFill>
                            <a:srgbClr val="000000"/>
                          </a:solidFill>
                          <a:effectLst/>
                          <a:latin typeface="+mn-lt"/>
                        </a:rPr>
                        <a:t>Inconsistent</a:t>
                      </a:r>
                      <a:r>
                        <a:rPr lang="fr-FR" sz="1400" b="0" i="0" u="none" strike="noStrike" dirty="0" smtClean="0">
                          <a:solidFill>
                            <a:srgbClr val="000000"/>
                          </a:solidFill>
                          <a:effectLst/>
                          <a:latin typeface="+mn-lt"/>
                        </a:rPr>
                        <a:t> </a:t>
                      </a:r>
                      <a:r>
                        <a:rPr lang="fr-FR" sz="1400" b="0" i="0" u="none" strike="noStrike" dirty="0" err="1" smtClean="0">
                          <a:solidFill>
                            <a:srgbClr val="000000"/>
                          </a:solidFill>
                          <a:effectLst/>
                          <a:latin typeface="+mn-lt"/>
                        </a:rPr>
                        <a:t>definition</a:t>
                      </a:r>
                      <a:r>
                        <a:rPr lang="fr-FR" sz="1400" b="0" i="0" u="none" strike="noStrike" dirty="0" smtClean="0">
                          <a:solidFill>
                            <a:srgbClr val="000000"/>
                          </a:solidFill>
                          <a:effectLst/>
                          <a:latin typeface="+mn-lt"/>
                        </a:rPr>
                        <a:t> of composition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1770774629"/>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28120191"/>
              </p:ext>
            </p:extLst>
          </p:nvPr>
        </p:nvGraphicFramePr>
        <p:xfrm>
          <a:off x="286603" y="1196648"/>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Intent driven management services for mobile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IDMS_MN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10</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 -&gt; 15</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28.812, TS 28.312</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intent concept, intent expression and the following scenarios have been discussed:</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intent driven instant cell deletion scenario,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intent driven network optimization scenario,</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NSI resource utilization optimization.</a:t>
                      </a:r>
                    </a:p>
                    <a:p>
                      <a:pPr marL="285750" lvl="0" indent="-285750">
                        <a:buFont typeface="Arial" panose="020B0604020202020204" pitchFamily="34" charset="0"/>
                        <a:buChar cha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agrees that standardizing a format to formulate intent expressions is required.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155379856"/>
              </p:ext>
            </p:extLst>
          </p:nvPr>
        </p:nvGraphicFramePr>
        <p:xfrm>
          <a:off x="136239" y="1705118"/>
          <a:ext cx="11946577" cy="4097781"/>
        </p:xfrm>
        <a:graphic>
          <a:graphicData uri="http://schemas.openxmlformats.org/drawingml/2006/table">
            <a:tbl>
              <a:tblPr firstRow="1" bandRow="1">
                <a:tableStyleId>{5C22544A-7EE6-4342-B048-85BDC9FD1C3A}</a:tableStyleId>
              </a:tblPr>
              <a:tblGrid>
                <a:gridCol w="1152008">
                  <a:extLst>
                    <a:ext uri="{9D8B030D-6E8A-4147-A177-3AD203B41FA5}">
                      <a16:colId xmlns="" xmlns:a16="http://schemas.microsoft.com/office/drawing/2014/main" val="570476699"/>
                    </a:ext>
                  </a:extLst>
                </a:gridCol>
                <a:gridCol w="7164867">
                  <a:extLst>
                    <a:ext uri="{9D8B030D-6E8A-4147-A177-3AD203B41FA5}">
                      <a16:colId xmlns="" xmlns:a16="http://schemas.microsoft.com/office/drawing/2014/main" val="2618836924"/>
                    </a:ext>
                  </a:extLst>
                </a:gridCol>
                <a:gridCol w="1243245">
                  <a:extLst>
                    <a:ext uri="{9D8B030D-6E8A-4147-A177-3AD203B41FA5}">
                      <a16:colId xmlns="" xmlns:a16="http://schemas.microsoft.com/office/drawing/2014/main" val="3016348962"/>
                    </a:ext>
                  </a:extLst>
                </a:gridCol>
                <a:gridCol w="1157504">
                  <a:extLst>
                    <a:ext uri="{9D8B030D-6E8A-4147-A177-3AD203B41FA5}">
                      <a16:colId xmlns="" xmlns:a16="http://schemas.microsoft.com/office/drawing/2014/main" val="3690116950"/>
                    </a:ext>
                  </a:extLst>
                </a:gridCol>
                <a:gridCol w="1228953">
                  <a:extLst>
                    <a:ext uri="{9D8B030D-6E8A-4147-A177-3AD203B41FA5}">
                      <a16:colId xmlns="" xmlns:a16="http://schemas.microsoft.com/office/drawing/2014/main"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401874">
                <a:tc>
                  <a:txBody>
                    <a:bodyPr/>
                    <a:lstStyle/>
                    <a:p>
                      <a:pPr marL="95250" indent="0" algn="l" fontAlgn="t"/>
                      <a:r>
                        <a:rPr lang="fr-FR" sz="1400" b="0" i="0" u="none" strike="noStrike" kern="1200" dirty="0">
                          <a:solidFill>
                            <a:srgbClr val="000000"/>
                          </a:solidFill>
                          <a:effectLst/>
                          <a:latin typeface="+mn-lt"/>
                          <a:ea typeface="+mn-ea"/>
                          <a:cs typeface="+mn-cs"/>
                        </a:rPr>
                        <a:t>S5-187037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a:solidFill>
                            <a:srgbClr val="000000"/>
                          </a:solidFill>
                          <a:effectLst/>
                          <a:latin typeface="+mn-lt"/>
                        </a:rPr>
                        <a:t>Reply LS from RAN2 to SA5 on L2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dirty="0">
                          <a:solidFill>
                            <a:srgbClr val="000000"/>
                          </a:solidFill>
                          <a:effectLst/>
                          <a:latin typeface="+mn-lt"/>
                        </a:rPr>
                        <a:t>R2-1816011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Noted</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01874">
                <a:tc>
                  <a:txBody>
                    <a:bodyPr/>
                    <a:lstStyle/>
                    <a:p>
                      <a:pPr marL="95250" indent="0" algn="l" fontAlgn="t"/>
                      <a:r>
                        <a:rPr lang="fr-FR" sz="1400" b="0" i="0" u="none" strike="noStrike" kern="1200" dirty="0">
                          <a:solidFill>
                            <a:srgbClr val="000000"/>
                          </a:solidFill>
                          <a:effectLst/>
                          <a:latin typeface="+mn-lt"/>
                          <a:ea typeface="+mn-ea"/>
                          <a:cs typeface="+mn-cs"/>
                        </a:rPr>
                        <a:t>S5-187038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a:solidFill>
                            <a:srgbClr val="000000"/>
                          </a:solidFill>
                          <a:effectLst/>
                          <a:latin typeface="+mn-lt"/>
                        </a:rPr>
                        <a:t>Reply LS to SA5 on L2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a:solidFill>
                            <a:srgbClr val="000000"/>
                          </a:solidFill>
                          <a:effectLst/>
                          <a:latin typeface="+mn-lt"/>
                        </a:rPr>
                        <a:t>R3-186232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01874">
                <a:tc>
                  <a:txBody>
                    <a:bodyPr/>
                    <a:lstStyle/>
                    <a:p>
                      <a:pPr marL="95250" indent="0" algn="l" fontAlgn="t"/>
                      <a:r>
                        <a:rPr lang="fr-FR" sz="1400" b="0" i="0" u="none" strike="noStrike" kern="1200" dirty="0">
                          <a:solidFill>
                            <a:srgbClr val="000000"/>
                          </a:solidFill>
                          <a:effectLst/>
                          <a:latin typeface="+mn-lt"/>
                          <a:ea typeface="+mn-ea"/>
                          <a:cs typeface="+mn-cs"/>
                        </a:rPr>
                        <a:t>S5-187039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a:solidFill>
                            <a:srgbClr val="000000"/>
                          </a:solidFill>
                          <a:effectLst/>
                          <a:latin typeface="+mn-lt"/>
                        </a:rPr>
                        <a:t>LS from SA2 to SA5 on QoS Monitoring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a:solidFill>
                            <a:srgbClr val="000000"/>
                          </a:solidFill>
                          <a:effectLst/>
                          <a:latin typeface="+mn-lt"/>
                        </a:rPr>
                        <a:t>S2-1811558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a:t>
                      </a:r>
                      <a:r>
                        <a:rPr lang="sv-SE" sz="1400" b="0" i="0" u="none" strike="noStrike" kern="1200" baseline="0" dirty="0" smtClean="0">
                          <a:solidFill>
                            <a:srgbClr val="000000"/>
                          </a:solidFill>
                          <a:effectLst/>
                          <a:latin typeface="+mn-lt"/>
                          <a:ea typeface="+mn-ea"/>
                          <a:cs typeface="+mn-cs"/>
                        </a:rPr>
                        <a:t> 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S5-187339</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extLst>
                  <a:ext uri="{0D108BD9-81ED-4DB2-BD59-A6C34878D82A}">
                    <a16:rowId xmlns="" xmlns:a16="http://schemas.microsoft.com/office/drawing/2014/main" val="1989524554"/>
                  </a:ext>
                </a:extLst>
              </a:tr>
              <a:tr h="426208">
                <a:tc>
                  <a:txBody>
                    <a:bodyPr/>
                    <a:lstStyle/>
                    <a:p>
                      <a:pPr marL="95250" indent="0" algn="l" fontAlgn="t"/>
                      <a:r>
                        <a:rPr lang="fr-FR" sz="1400" b="0" i="0" u="none" strike="noStrike" kern="1200" dirty="0">
                          <a:solidFill>
                            <a:srgbClr val="000000"/>
                          </a:solidFill>
                          <a:effectLst/>
                          <a:latin typeface="+mn-lt"/>
                          <a:ea typeface="+mn-ea"/>
                          <a:cs typeface="+mn-cs"/>
                        </a:rPr>
                        <a:t>S5-187041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a:solidFill>
                            <a:srgbClr val="000000"/>
                          </a:solidFill>
                          <a:effectLst/>
                          <a:latin typeface="+mn-lt"/>
                        </a:rPr>
                        <a:t>Resubmitted LS from ITU-T to SA5 on cooperation on REST-based network management framework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dirty="0">
                          <a:solidFill>
                            <a:srgbClr val="000000"/>
                          </a:solidFill>
                          <a:effectLst/>
                          <a:latin typeface="+mn-lt"/>
                        </a:rPr>
                        <a:t>ITU-T </a:t>
                      </a:r>
                      <a:r>
                        <a:rPr lang="fr-FR" sz="1400" b="0" i="0" u="none" strike="noStrike" dirty="0" err="1">
                          <a:solidFill>
                            <a:srgbClr val="000000"/>
                          </a:solidFill>
                          <a:effectLst/>
                          <a:latin typeface="+mn-lt"/>
                        </a:rPr>
                        <a:t>Study</a:t>
                      </a:r>
                      <a:r>
                        <a:rPr lang="fr-FR" sz="1400" b="0" i="0" u="none" strike="noStrike" dirty="0">
                          <a:solidFill>
                            <a:srgbClr val="000000"/>
                          </a:solidFill>
                          <a:effectLst/>
                          <a:latin typeface="+mn-lt"/>
                        </a:rPr>
                        <a:t> Group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a:t>
                      </a:r>
                      <a:r>
                        <a:rPr lang="sv-SE" sz="1400" b="0" i="0" u="none" strike="noStrike" kern="1200" baseline="0" dirty="0" smtClean="0">
                          <a:solidFill>
                            <a:srgbClr val="000000"/>
                          </a:solidFill>
                          <a:effectLst/>
                          <a:latin typeface="+mn-lt"/>
                          <a:ea typeface="+mn-ea"/>
                          <a:cs typeface="+mn-cs"/>
                        </a:rPr>
                        <a:t> 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S5-187340</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95250" indent="0" algn="l" fontAlgn="t"/>
                      <a:r>
                        <a:rPr lang="fr-FR" sz="1400" b="0" i="0" u="none" strike="noStrike" kern="1200" dirty="0">
                          <a:solidFill>
                            <a:srgbClr val="000000"/>
                          </a:solidFill>
                          <a:effectLst/>
                          <a:latin typeface="+mn-lt"/>
                          <a:ea typeface="+mn-ea"/>
                          <a:cs typeface="+mn-cs"/>
                        </a:rPr>
                        <a:t>S5-187042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a:solidFill>
                            <a:srgbClr val="000000"/>
                          </a:solidFill>
                          <a:effectLst/>
                          <a:latin typeface="+mn-lt"/>
                        </a:rPr>
                        <a:t>LS/r from ITU-T to SA5 on Energy Efficiency (reply to 3GPP TSG SA5 - S5-182439)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a:solidFill>
                            <a:srgbClr val="000000"/>
                          </a:solidFill>
                          <a:effectLst/>
                          <a:latin typeface="+mn-lt"/>
                        </a:rPr>
                        <a:t>ITU-T Study Group 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95250" indent="0" algn="l" fontAlgn="t"/>
                      <a:r>
                        <a:rPr lang="fr-FR" sz="1400" b="0" i="0" u="none" strike="noStrike" kern="1200" dirty="0">
                          <a:solidFill>
                            <a:srgbClr val="000000"/>
                          </a:solidFill>
                          <a:effectLst/>
                          <a:latin typeface="+mn-lt"/>
                          <a:ea typeface="+mn-ea"/>
                          <a:cs typeface="+mn-cs"/>
                        </a:rPr>
                        <a:t>S5-187043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a:solidFill>
                            <a:srgbClr val="000000"/>
                          </a:solidFill>
                          <a:effectLst/>
                          <a:latin typeface="+mn-lt"/>
                        </a:rPr>
                        <a:t>LS/r from ITU-T ccSA5 on Energy Efficiency (reply to ETSI TC EE - EE(18)053033-E)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a:solidFill>
                            <a:srgbClr val="000000"/>
                          </a:solidFill>
                          <a:effectLst/>
                          <a:latin typeface="+mn-lt"/>
                        </a:rPr>
                        <a:t>ITU-T Study Group 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Postponed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95250" indent="0" algn="l" fontAlgn="t"/>
                      <a:r>
                        <a:rPr lang="fr-FR" sz="1400" b="0" i="0" u="none" strike="noStrike" kern="1200" dirty="0" smtClean="0">
                          <a:solidFill>
                            <a:srgbClr val="000000"/>
                          </a:solidFill>
                          <a:effectLst/>
                          <a:latin typeface="+mn-lt"/>
                          <a:ea typeface="+mn-ea"/>
                          <a:cs typeface="+mn-cs"/>
                        </a:rPr>
                        <a:t>S5-187375</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a:solidFill>
                            <a:srgbClr val="000000"/>
                          </a:solidFill>
                          <a:effectLst/>
                          <a:latin typeface="+mn-lt"/>
                        </a:rPr>
                        <a:t>Resubmitted Reply LS from SA4 to SA5 on Attributes for </a:t>
                      </a:r>
                      <a:r>
                        <a:rPr lang="en-US" sz="1400" b="0" i="0" u="none" strike="noStrike" dirty="0" err="1">
                          <a:solidFill>
                            <a:srgbClr val="000000"/>
                          </a:solidFill>
                          <a:effectLst/>
                          <a:latin typeface="+mn-lt"/>
                        </a:rPr>
                        <a:t>QoE</a:t>
                      </a:r>
                      <a:r>
                        <a:rPr lang="en-US" sz="1400" b="0" i="0" u="none" strike="noStrike" dirty="0">
                          <a:solidFill>
                            <a:srgbClr val="000000"/>
                          </a:solidFill>
                          <a:effectLst/>
                          <a:latin typeface="+mn-lt"/>
                        </a:rPr>
                        <a:t>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a:solidFill>
                            <a:srgbClr val="000000"/>
                          </a:solidFill>
                          <a:effectLst/>
                          <a:latin typeface="+mn-lt"/>
                        </a:rPr>
                        <a:t>S4-180240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a:t>
                      </a:r>
                      <a:r>
                        <a:rPr lang="sv-SE" sz="1400" b="0" i="0" u="none" strike="noStrike" kern="1200" baseline="0" dirty="0" smtClean="0">
                          <a:solidFill>
                            <a:srgbClr val="000000"/>
                          </a:solidFill>
                          <a:effectLst/>
                          <a:latin typeface="+mn-lt"/>
                          <a:ea typeface="+mn-ea"/>
                          <a:cs typeface="+mn-cs"/>
                        </a:rPr>
                        <a:t> 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S5-187376</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95250" indent="0" algn="l" fontAlgn="t"/>
                      <a:r>
                        <a:rPr lang="fr-FR" sz="1400" b="0" i="0" u="none" strike="noStrike" kern="1200" dirty="0" smtClean="0">
                          <a:solidFill>
                            <a:srgbClr val="000000"/>
                          </a:solidFill>
                          <a:effectLst/>
                          <a:latin typeface="+mn-lt"/>
                          <a:ea typeface="+mn-ea"/>
                          <a:cs typeface="+mn-cs"/>
                        </a:rPr>
                        <a:t>S5-187488</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rgbClr val="000000"/>
                          </a:solidFill>
                          <a:effectLst/>
                          <a:latin typeface="+mn-lt"/>
                        </a:rPr>
                        <a:t>Clarifications topics for NFV NS in context of Network Slicing</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dirty="0" smtClean="0">
                          <a:solidFill>
                            <a:srgbClr val="000000"/>
                          </a:solidFill>
                          <a:effectLst/>
                          <a:latin typeface="+mn-lt"/>
                        </a:rPr>
                        <a:t>ETSI NFV</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Replied</a:t>
                      </a:r>
                      <a:r>
                        <a:rPr lang="sv-SE" sz="1400" b="0" i="0" u="none" strike="noStrike" kern="1200" baseline="0" dirty="0" smtClean="0">
                          <a:solidFill>
                            <a:srgbClr val="000000"/>
                          </a:solidFill>
                          <a:effectLst/>
                          <a:latin typeface="+mn-lt"/>
                          <a:ea typeface="+mn-ea"/>
                          <a:cs typeface="+mn-cs"/>
                        </a:rPr>
                        <a:t> To</a:t>
                      </a:r>
                      <a:endParaRPr lang="sv-SE" sz="1400" b="0" i="0" u="none" strike="noStrike" kern="1200" dirty="0" smtClean="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S5-187539</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88649573"/>
              </p:ext>
            </p:extLst>
          </p:nvPr>
        </p:nvGraphicFramePr>
        <p:xfrm>
          <a:off x="286603" y="1196648"/>
          <a:ext cx="11586948" cy="4857078"/>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Enhancement of performance assurance for 5G networks including network slicing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5G_SLICE_ePA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topics: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CQI measurements, RSRP measurements</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flow related measurements, MCS related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TB related measurements, RLC data volume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PDCP data volume measurements, TA related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PM terms on NSI and NSSI, PDU Session Modification related measurements for SMF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N4 Session Establishment related measurements for UPF, PDU Session Release related measurements for SMF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NF performance measurements related to VR, KPI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flow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Retainability</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slicing terminology and the role of S-NSSAI parameter, DRB Accessibility KPI and Use Case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DRB setup related measurements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228971482"/>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Enhancement of performance assurance for 5G networks including network slicing</a:t>
            </a:r>
          </a:p>
          <a:p>
            <a:pPr algn="ctr">
              <a:defRPr/>
            </a:pPr>
            <a:r>
              <a:rPr lang="en-US" altLang="zh-CN" sz="2800" kern="0" dirty="0" smtClean="0">
                <a:solidFill>
                  <a:srgbClr val="FF0000"/>
                </a:solidFill>
                <a:latin typeface="Calibri"/>
                <a:cs typeface="+mj-cs"/>
              </a:rPr>
              <a:t>CRs for approval by SA5 closing </a:t>
            </a:r>
            <a:r>
              <a:rPr lang="en-US" altLang="zh-CN" sz="2800" kern="0" dirty="0" smtClean="0">
                <a:solidFill>
                  <a:srgbClr val="FF0000"/>
                </a:solidFill>
                <a:latin typeface="Calibri"/>
                <a:cs typeface="+mj-cs"/>
              </a:rPr>
              <a:t>plenary</a:t>
            </a:r>
            <a:endParaRPr lang="en-GB" altLang="zh-CN" sz="36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08914364"/>
              </p:ext>
            </p:extLst>
          </p:nvPr>
        </p:nvGraphicFramePr>
        <p:xfrm>
          <a:off x="450373" y="2167874"/>
          <a:ext cx="10972802" cy="3384691"/>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t"/>
                      <a:r>
                        <a:rPr lang="fr-FR" sz="1400" b="0" i="0" u="none" strike="noStrike" kern="1200" dirty="0">
                          <a:solidFill>
                            <a:srgbClr val="000000"/>
                          </a:solidFill>
                          <a:effectLst/>
                          <a:latin typeface="+mn-lt"/>
                          <a:ea typeface="+mn-ea"/>
                          <a:cs typeface="+mn-cs"/>
                        </a:rPr>
                        <a:t>S5-187129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Rel-16 28.552 Add N4 Session Establishment related measurements for UPF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S5-187443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chemeClr val="tx1"/>
                          </a:solidFill>
                          <a:effectLst/>
                          <a:latin typeface="+mn-lt"/>
                        </a:rPr>
                        <a:t>R16 CR 28.552 </a:t>
                      </a:r>
                      <a:r>
                        <a:rPr lang="en-US" sz="1400" b="0" i="0" u="none" strike="noStrike" dirty="0" smtClean="0">
                          <a:solidFill>
                            <a:schemeClr val="tx1"/>
                          </a:solidFill>
                          <a:effectLst/>
                          <a:latin typeface="+mn-lt"/>
                        </a:rPr>
                        <a:t>Add</a:t>
                      </a:r>
                      <a:r>
                        <a:rPr lang="en-US" sz="1400" b="0" i="0" u="none" strike="noStrike" baseline="0" dirty="0" smtClean="0">
                          <a:solidFill>
                            <a:schemeClr val="tx1"/>
                          </a:solidFill>
                          <a:effectLst/>
                          <a:latin typeface="+mn-lt"/>
                        </a:rPr>
                        <a:t> </a:t>
                      </a:r>
                      <a:r>
                        <a:rPr lang="en-US" sz="1400" b="0" i="0" u="none" strike="noStrike" dirty="0" err="1" smtClean="0">
                          <a:solidFill>
                            <a:schemeClr val="tx1"/>
                          </a:solidFill>
                          <a:effectLst/>
                          <a:latin typeface="+mn-lt"/>
                        </a:rPr>
                        <a:t>QoS</a:t>
                      </a:r>
                      <a:r>
                        <a:rPr lang="en-US" sz="1400" b="0" i="0" u="none" strike="noStrike" dirty="0" smtClean="0">
                          <a:solidFill>
                            <a:schemeClr val="tx1"/>
                          </a:solidFill>
                          <a:effectLst/>
                          <a:latin typeface="+mn-lt"/>
                        </a:rPr>
                        <a:t> </a:t>
                      </a:r>
                      <a:r>
                        <a:rPr lang="en-US" sz="1400" b="0" i="0" u="none" strike="noStrike" dirty="0">
                          <a:solidFill>
                            <a:schemeClr val="tx1"/>
                          </a:solidFill>
                          <a:effectLst/>
                          <a:latin typeface="+mn-lt"/>
                        </a:rPr>
                        <a:t>Flow </a:t>
                      </a:r>
                      <a:r>
                        <a:rPr lang="en-US" sz="1400" b="0" i="0" u="none" strike="noStrike" dirty="0" smtClean="0">
                          <a:solidFill>
                            <a:schemeClr val="tx1"/>
                          </a:solidFill>
                          <a:effectLst/>
                          <a:latin typeface="+mn-lt"/>
                        </a:rPr>
                        <a:t>related performance measurements</a:t>
                      </a:r>
                      <a:endParaRPr lang="en-US" sz="1400" b="0" i="0" u="none" strike="noStrike" dirty="0">
                        <a:solidFill>
                          <a:schemeClr val="tx1"/>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Huawei, ZTE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S5-187444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R16 CR 28.552 Add TB related measurements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ZTE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S5-187456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a:solidFill>
                            <a:srgbClr val="000000"/>
                          </a:solidFill>
                          <a:effectLst/>
                          <a:latin typeface="+mn-lt"/>
                        </a:rPr>
                        <a:t>R16 CR 28.552 Add PDCP data volume measurements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ZTE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S5-187458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PM terms for NSI and NSSI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Cisco</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S5-187460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Rel-16 28.552 Add NF performance measurements related to VR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S5-187462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Rel-15 28.552 Add DRB setup related measurements and UC for </a:t>
                      </a:r>
                      <a:r>
                        <a:rPr lang="en-US" sz="1400" b="0" i="0" u="none" strike="noStrike" dirty="0" err="1">
                          <a:solidFill>
                            <a:srgbClr val="000000"/>
                          </a:solidFill>
                          <a:effectLst/>
                          <a:latin typeface="+mn-lt"/>
                        </a:rPr>
                        <a:t>gNB</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S5-187474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Rel-16 28.552 Add PDU Session Modification related measurements for SMF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S5-187475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a:solidFill>
                            <a:srgbClr val="000000"/>
                          </a:solidFill>
                          <a:effectLst/>
                          <a:latin typeface="+mn-lt"/>
                        </a:rPr>
                        <a:t>CR Rel-16 28.552 Add PDU Session Release related measurements for SMF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1671283372"/>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0376679"/>
              </p:ext>
            </p:extLst>
          </p:nvPr>
        </p:nvGraphicFramePr>
        <p:xfrm>
          <a:off x="286603" y="1196648"/>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service discovery in 5G network management</a:t>
                      </a:r>
                    </a:p>
                    <a:p>
                      <a:pPr marL="0" marR="0" lvl="0" indent="0" algn="l" defTabSz="914400" rtl="0" eaLnBrk="1" fontAlgn="base" latinLnBrk="0" hangingPunct="1">
                        <a:lnSpc>
                          <a:spcPct val="100000"/>
                        </a:lnSpc>
                        <a:spcBef>
                          <a:spcPct val="0"/>
                        </a:spcBef>
                        <a:spcAft>
                          <a:spcPct val="0"/>
                        </a:spcAft>
                        <a:buClrTx/>
                        <a:buSzTx/>
                        <a:buFontTx/>
                        <a:buNone/>
                        <a:tabLst/>
                      </a:pPr>
                      <a:r>
                        <a:rPr lang="en-US" sz="1600" b="1" i="1" kern="1200" dirty="0" smtClean="0">
                          <a:solidFill>
                            <a:schemeClr val="tx1"/>
                          </a:solidFill>
                          <a:effectLst/>
                          <a:latin typeface="+mn-lt"/>
                          <a:ea typeface="+mn-ea"/>
                          <a:cs typeface="+mn-cs"/>
                        </a:rPr>
                        <a:t>(Preliminary work before SA approval)</a:t>
                      </a:r>
                      <a:endParaRPr kumimoji="0" lang="en-GB" altLang="zh-CN" sz="16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5GMSD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TBD</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were </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4 contributions. All contributions were treated.</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discovery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concept: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tried to agree what level of details should be provided in generic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concept;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further identified the relationship between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and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registration;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on the new proposed title for the 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250697943"/>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206030325"/>
              </p:ext>
            </p:extLst>
          </p:nvPr>
        </p:nvGraphicFramePr>
        <p:xfrm>
          <a:off x="286603" y="1196648"/>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NRM enhancements </a:t>
                      </a:r>
                    </a:p>
                    <a:p>
                      <a:pPr marL="0" marR="0" lvl="0" indent="0" algn="l" defTabSz="914400" rtl="0" eaLnBrk="1" fontAlgn="base" latinLnBrk="0" hangingPunct="1">
                        <a:lnSpc>
                          <a:spcPct val="100000"/>
                        </a:lnSpc>
                        <a:spcBef>
                          <a:spcPct val="0"/>
                        </a:spcBef>
                        <a:spcAft>
                          <a:spcPct val="0"/>
                        </a:spcAft>
                        <a:buClrTx/>
                        <a:buSzTx/>
                        <a:buFontTx/>
                        <a:buNone/>
                        <a:tabLst/>
                      </a:pPr>
                      <a:r>
                        <a:rPr lang="en-US" sz="1600" b="1" i="1" kern="1200" dirty="0" smtClean="0">
                          <a:solidFill>
                            <a:schemeClr val="tx1"/>
                          </a:solidFill>
                          <a:effectLst/>
                          <a:latin typeface="+mn-lt"/>
                          <a:ea typeface="+mn-ea"/>
                          <a:cs typeface="+mn-cs"/>
                        </a:rPr>
                        <a:t>(Preliminary work before SA approval)</a:t>
                      </a:r>
                      <a:endParaRPr kumimoji="0" lang="en-GB" altLang="zh-CN" sz="16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err="1" smtClean="0">
                          <a:solidFill>
                            <a:schemeClr val="tx1"/>
                          </a:solidFill>
                          <a:effectLst/>
                          <a:latin typeface="+mn-lt"/>
                          <a:ea typeface="+mn-ea"/>
                          <a:cs typeface="+mn-cs"/>
                        </a:rPr>
                        <a:t>eNRM</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TBD</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contribution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53588042"/>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39933137"/>
              </p:ext>
            </p:extLst>
          </p:nvPr>
        </p:nvGraphicFramePr>
        <p:xfrm>
          <a:off x="157652" y="1366778"/>
          <a:ext cx="11923986" cy="4782866"/>
        </p:xfrm>
        <a:graphic>
          <a:graphicData uri="http://schemas.openxmlformats.org/drawingml/2006/table">
            <a:tbl>
              <a:tblPr/>
              <a:tblGrid>
                <a:gridCol w="1864462">
                  <a:extLst>
                    <a:ext uri="{9D8B030D-6E8A-4147-A177-3AD203B41FA5}">
                      <a16:colId xmlns:a16="http://schemas.microsoft.com/office/drawing/2014/main" xmlns="" val="20000"/>
                    </a:ext>
                  </a:extLst>
                </a:gridCol>
                <a:gridCol w="4081015">
                  <a:extLst>
                    <a:ext uri="{9D8B030D-6E8A-4147-A177-3AD203B41FA5}">
                      <a16:colId xmlns:a16="http://schemas.microsoft.com/office/drawing/2014/main" xmlns="" val="20001"/>
                    </a:ext>
                  </a:extLst>
                </a:gridCol>
                <a:gridCol w="3051596"/>
                <a:gridCol w="292691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system and functional aspects of Energy Efficiency (EE) in 5G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760064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100% -&gt; 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SA#82 – Dec. 2018</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This Study Item was already completed since last meeting.</a:t>
                      </a:r>
                    </a:p>
                    <a:p>
                      <a:pPr marL="285750" lvl="0" indent="-285750">
                        <a:buFont typeface="Arial" panose="020B0604020202020204" pitchFamily="34" charset="0"/>
                        <a:buChar cha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presentation sheet of TR 32.972 to SA#82 (for Approval) has been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17975753"/>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8368891"/>
              </p:ext>
            </p:extLst>
          </p:nvPr>
        </p:nvGraphicFramePr>
        <p:xfrm>
          <a:off x="177420" y="1401368"/>
          <a:ext cx="11887201" cy="4452141"/>
        </p:xfrm>
        <a:graphic>
          <a:graphicData uri="http://schemas.openxmlformats.org/drawingml/2006/table">
            <a:tbl>
              <a:tblPr/>
              <a:tblGrid>
                <a:gridCol w="1858711">
                  <a:extLst>
                    <a:ext uri="{9D8B030D-6E8A-4147-A177-3AD203B41FA5}">
                      <a16:colId xmlns:a16="http://schemas.microsoft.com/office/drawing/2014/main" xmlns="" val="20000"/>
                    </a:ext>
                  </a:extLst>
                </a:gridCol>
                <a:gridCol w="4068425">
                  <a:extLst>
                    <a:ext uri="{9D8B030D-6E8A-4147-A177-3AD203B41FA5}">
                      <a16:colId xmlns:a16="http://schemas.microsoft.com/office/drawing/2014/main" xmlns="" val="20001"/>
                    </a:ext>
                  </a:extLst>
                </a:gridCol>
                <a:gridCol w="3042181"/>
                <a:gridCol w="291788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integration of ONAP DCAE and 3GPP management architecture</a:t>
                      </a:r>
                      <a:endParaRPr kumimoji="0" lang="en-GB" altLang="zh-CN" sz="16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780031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50% -&gt; 80%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873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Six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submitted and discussed.  Three were approved, three to be revised.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discussion paper was submitted, discussed, and is to be revised.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revision to the SID was presented, requesting a new TR number in the 28.8xy series, and approved.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Discussed methods for mapping 3GPP 5G alarm notifications and PM data on ONAP VES JSON Collector API, and adding 3GPP fault supervision coverage by ONAP</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Discussed adding an example of 3GPP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Provider using DCAE interfaces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Added a specific JSON notification header example rather than a generic one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 of TR 28.900 to SA#82 for Information, has been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068726912"/>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0743719"/>
              </p:ext>
            </p:extLst>
          </p:nvPr>
        </p:nvGraphicFramePr>
        <p:xfrm>
          <a:off x="835573" y="1313128"/>
          <a:ext cx="10537719" cy="478286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integration of ONAP and 3GPP configuration management services for 5G networks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FS_ONAPCINT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60%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the session, 6 contribution have been discussed. Which cover WID updating, ONAP controller introduction, positioning and comparative analysis for integration of ONAP and 3GPP configuration management services for 5G networks. </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WID updated for TR number changing.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248259942"/>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74832672"/>
              </p:ext>
            </p:extLst>
          </p:nvPr>
        </p:nvGraphicFramePr>
        <p:xfrm>
          <a:off x="189186" y="1360424"/>
          <a:ext cx="11824139" cy="4782866"/>
        </p:xfrm>
        <a:graphic>
          <a:graphicData uri="http://schemas.openxmlformats.org/drawingml/2006/table">
            <a:tbl>
              <a:tblPr/>
              <a:tblGrid>
                <a:gridCol w="1848850">
                  <a:extLst>
                    <a:ext uri="{9D8B030D-6E8A-4147-A177-3AD203B41FA5}">
                      <a16:colId xmlns:a16="http://schemas.microsoft.com/office/drawing/2014/main" xmlns="" val="20000"/>
                    </a:ext>
                  </a:extLst>
                </a:gridCol>
                <a:gridCol w="4046842">
                  <a:extLst>
                    <a:ext uri="{9D8B030D-6E8A-4147-A177-3AD203B41FA5}">
                      <a16:colId xmlns:a16="http://schemas.microsoft.com/office/drawing/2014/main" xmlns="" val="20001"/>
                    </a:ext>
                  </a:extLst>
                </a:gridCol>
                <a:gridCol w="3026042"/>
                <a:gridCol w="290240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28.823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contribution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306958927"/>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77944075"/>
              </p:ext>
            </p:extLst>
          </p:nvPr>
        </p:nvGraphicFramePr>
        <p:xfrm>
          <a:off x="835573" y="1381368"/>
          <a:ext cx="10537719" cy="478286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952485" lvl="1" indent="-342900">
                        <a:buFont typeface="+mj-lt"/>
                        <a:buAutoNum type="alphaLcParen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28.803 edge computing network. </a:t>
                      </a:r>
                    </a:p>
                    <a:p>
                      <a:pPr marL="952485" lvl="1" indent="-342900">
                        <a:buFont typeface="+mj-lt"/>
                        <a:buAutoNum type="alphaLcParen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28.803 edge computing deployment scenarios</a:t>
                      </a:r>
                    </a:p>
                    <a:p>
                      <a:pPr marL="952485" lvl="1" indent="-342900">
                        <a:buFont typeface="+mj-lt"/>
                        <a:buAutoNum type="alphaLcParen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28.803 use cases – UPF instantiation and termination, local DN deployment, E2E OSS deployment scenario, and RAN condition data.</a:t>
                      </a:r>
                    </a:p>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 2 edge computing deployment scenarios – end-to-end OSS and peer to peer, with a goal to provide computing resources that can meet the e2e latency required by the edge computing applications. It needs to control both the 3GPP networks and the local DN to achieve this goal.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55001826"/>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(6/8)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51510330"/>
              </p:ext>
            </p:extLst>
          </p:nvPr>
        </p:nvGraphicFramePr>
        <p:xfrm>
          <a:off x="835573" y="1367720"/>
          <a:ext cx="10537719" cy="478286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tenancy concept in 5G network and network slicing management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FS_TENANCYC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20</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28.804</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3 contributions. All contributions were treated.</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tenancy concept in context of: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options that 3GPP management system shares management resource to tenants based on agreed concept in last meeting;</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options to exposure of same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concept </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that 3GPP management system can expose dedicated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to tenants.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778812554"/>
              </p:ext>
            </p:extLst>
          </p:nvPr>
        </p:nvGraphicFramePr>
        <p:xfrm>
          <a:off x="109183" y="1595677"/>
          <a:ext cx="11778017" cy="3091054"/>
        </p:xfrm>
        <a:graphic>
          <a:graphicData uri="http://schemas.openxmlformats.org/drawingml/2006/table">
            <a:tbl>
              <a:tblPr firstRow="1" bandRow="1">
                <a:tableStyleId>{5C22544A-7EE6-4342-B048-85BDC9FD1C3A}</a:tableStyleId>
              </a:tblPr>
              <a:tblGrid>
                <a:gridCol w="1194718">
                  <a:extLst>
                    <a:ext uri="{9D8B030D-6E8A-4147-A177-3AD203B41FA5}">
                      <a16:colId xmlns="" xmlns:a16="http://schemas.microsoft.com/office/drawing/2014/main" val="570476699"/>
                    </a:ext>
                  </a:extLst>
                </a:gridCol>
                <a:gridCol w="6065890">
                  <a:extLst>
                    <a:ext uri="{9D8B030D-6E8A-4147-A177-3AD203B41FA5}">
                      <a16:colId xmlns="" xmlns:a16="http://schemas.microsoft.com/office/drawing/2014/main" val="2618836924"/>
                    </a:ext>
                  </a:extLst>
                </a:gridCol>
                <a:gridCol w="1514902">
                  <a:extLst>
                    <a:ext uri="{9D8B030D-6E8A-4147-A177-3AD203B41FA5}">
                      <a16:colId xmlns="" xmlns:a16="http://schemas.microsoft.com/office/drawing/2014/main" val="3016348962"/>
                    </a:ext>
                  </a:extLst>
                </a:gridCol>
                <a:gridCol w="1460310">
                  <a:extLst>
                    <a:ext uri="{9D8B030D-6E8A-4147-A177-3AD203B41FA5}">
                      <a16:colId xmlns="" xmlns:a16="http://schemas.microsoft.com/office/drawing/2014/main" val="3690116950"/>
                    </a:ext>
                  </a:extLst>
                </a:gridCol>
                <a:gridCol w="1542197">
                  <a:extLst>
                    <a:ext uri="{9D8B030D-6E8A-4147-A177-3AD203B41FA5}">
                      <a16:colId xmlns="" xmlns:a16="http://schemas.microsoft.com/office/drawing/2014/main"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13899">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S5-187336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Reply to: Resubmitted Reply LS from CT to SA5 on API specification and API version number maintenance </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CT</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CT4, CT3, SA, SA6</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S5-187339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Reply LS from SA2 to SA5 on </a:t>
                      </a:r>
                      <a:r>
                        <a:rPr lang="en-US" sz="1400" b="0" i="0" u="none" strike="noStrike" dirty="0" err="1" smtClean="0">
                          <a:solidFill>
                            <a:schemeClr val="tx1"/>
                          </a:solidFill>
                          <a:effectLst/>
                          <a:latin typeface="+mn-lt"/>
                        </a:rPr>
                        <a:t>QoS</a:t>
                      </a:r>
                      <a:r>
                        <a:rPr lang="en-US" sz="1400" b="0" i="0" u="none" strike="noStrike" dirty="0" smtClean="0">
                          <a:solidFill>
                            <a:schemeClr val="tx1"/>
                          </a:solidFill>
                          <a:effectLst/>
                          <a:latin typeface="+mn-lt"/>
                        </a:rPr>
                        <a:t> Monitoring </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SA2, RAN2, RAN3</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S5-187039</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indent="0" algn="l" defTabSz="1219170" rtl="0" eaLnBrk="1" fontAlgn="t" latinLnBrk="0" hangingPunct="1">
                        <a:spcAft>
                          <a:spcPts val="0"/>
                        </a:spcAft>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S5-187340</a:t>
                      </a:r>
                      <a:endPar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fontAlgn="t" latinLnBrk="0" hangingPunct="1">
                        <a:spcAft>
                          <a:spcPts val="0"/>
                        </a:spcAft>
                      </a:pPr>
                      <a:r>
                        <a:rPr lang="en-US"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to: Resubmitted LS from ITU-T to SA5 on cooperation on REST-based network management framework </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fontAlgn="t" latinLnBrk="0" hangingPunct="1">
                        <a:spcAft>
                          <a:spcPts val="0"/>
                        </a:spcAft>
                      </a:pPr>
                      <a:r>
                        <a:rPr lang="fr-FR"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ITU-T SG2</a:t>
                      </a:r>
                      <a:endParaRPr lang="fr-FR"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S5-187041</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8">
                <a:tc>
                  <a:txBody>
                    <a:bodyPr/>
                    <a:lstStyle/>
                    <a:p>
                      <a:pPr marL="95250" indent="0" algn="l" fontAlgn="t"/>
                      <a:r>
                        <a:rPr lang="fr-FR" sz="1400" b="0" i="0" u="none" strike="noStrike" kern="1200" dirty="0" smtClean="0">
                          <a:solidFill>
                            <a:srgbClr val="000000"/>
                          </a:solidFill>
                          <a:effectLst/>
                          <a:latin typeface="+mn-lt"/>
                          <a:ea typeface="+mn-ea"/>
                          <a:cs typeface="+mn-cs"/>
                        </a:rPr>
                        <a:t>S5-187461</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a:solidFill>
                            <a:srgbClr val="000000"/>
                          </a:solidFill>
                          <a:effectLst/>
                          <a:latin typeface="+mn-lt"/>
                        </a:rPr>
                        <a:t>LS on the slicing terminology and the role of S-NSSAI parameter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fr-FR" sz="1400" b="0" i="0" u="none" strike="noStrike" dirty="0" smtClean="0">
                          <a:solidFill>
                            <a:srgbClr val="000000"/>
                          </a:solidFill>
                          <a:effectLst/>
                          <a:latin typeface="+mn-lt"/>
                        </a:rPr>
                        <a:t>SA2, RAN2</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RAN3</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indent="0" algn="l" fontAlgn="t"/>
                      <a:r>
                        <a:rPr lang="fr-FR" sz="1400" b="0" i="0" u="none" strike="noStrike" kern="1200" dirty="0" smtClean="0">
                          <a:solidFill>
                            <a:srgbClr val="000000"/>
                          </a:solidFill>
                          <a:effectLst/>
                          <a:latin typeface="+mn-lt"/>
                          <a:ea typeface="+mn-ea"/>
                          <a:cs typeface="+mn-cs"/>
                        </a:rPr>
                        <a:t>S5-187539</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smtClean="0">
                          <a:solidFill>
                            <a:srgbClr val="000000"/>
                          </a:solidFill>
                          <a:effectLst/>
                          <a:latin typeface="+mn-lt"/>
                        </a:rPr>
                        <a:t>Reply to: Clarifications topics for NFV NS in context of Network Slicing </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smtClean="0">
                          <a:solidFill>
                            <a:srgbClr val="000000"/>
                          </a:solidFill>
                          <a:effectLst/>
                          <a:latin typeface="+mn-lt"/>
                        </a:rPr>
                        <a:t>ETSI NFV</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S5-187488</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S5-187524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Reply </a:t>
                      </a:r>
                      <a:r>
                        <a:rPr lang="en-US" sz="1400" b="0" i="0" u="none" strike="noStrike" dirty="0" smtClean="0">
                          <a:solidFill>
                            <a:schemeClr val="tx1"/>
                          </a:solidFill>
                          <a:effectLst/>
                          <a:latin typeface="+mn-lt"/>
                        </a:rPr>
                        <a:t>to Resubmitted Reply LS from SA4 to SA5 on Attributes for </a:t>
                      </a:r>
                      <a:r>
                        <a:rPr lang="en-US" sz="1400" b="0" i="0" u="none" strike="noStrike" dirty="0" err="1" smtClean="0">
                          <a:solidFill>
                            <a:schemeClr val="tx1"/>
                          </a:solidFill>
                          <a:effectLst/>
                          <a:latin typeface="+mn-lt"/>
                        </a:rPr>
                        <a:t>QoE</a:t>
                      </a:r>
                      <a:r>
                        <a:rPr lang="en-US" sz="1400" b="0" i="0" u="none" strike="noStrike" dirty="0" smtClean="0">
                          <a:solidFill>
                            <a:schemeClr val="tx1"/>
                          </a:solidFill>
                          <a:effectLst/>
                          <a:latin typeface="+mn-lt"/>
                        </a:rPr>
                        <a:t>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SA4</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S5-187375</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(7/8)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05299902"/>
              </p:ext>
            </p:extLst>
          </p:nvPr>
        </p:nvGraphicFramePr>
        <p:xfrm>
          <a:off x="835573" y="1313128"/>
          <a:ext cx="10537719" cy="478286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communication services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FS_CSMAN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40%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28.805</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12 contributions; covering definition, use cases, requirements and a discussion paper on service management concept. The group discussed use cases, requirements, some definitions and concepts on management of communication services. </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(8/8)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56240125"/>
              </p:ext>
            </p:extLst>
          </p:nvPr>
        </p:nvGraphicFramePr>
        <p:xfrm>
          <a:off x="245660" y="1367720"/>
          <a:ext cx="11764369" cy="5444096"/>
        </p:xfrm>
        <a:graphic>
          <a:graphicData uri="http://schemas.openxmlformats.org/drawingml/2006/table">
            <a:tbl>
              <a:tblPr/>
              <a:tblGrid>
                <a:gridCol w="1839504">
                  <a:extLst>
                    <a:ext uri="{9D8B030D-6E8A-4147-A177-3AD203B41FA5}">
                      <a16:colId xmlns:a16="http://schemas.microsoft.com/office/drawing/2014/main" xmlns="" val="20000"/>
                    </a:ext>
                  </a:extLst>
                </a:gridCol>
                <a:gridCol w="4026386">
                  <a:extLst>
                    <a:ext uri="{9D8B030D-6E8A-4147-A177-3AD203B41FA5}">
                      <a16:colId xmlns:a16="http://schemas.microsoft.com/office/drawing/2014/main" xmlns="" val="20001"/>
                    </a:ext>
                  </a:extLst>
                </a:gridCol>
                <a:gridCol w="3010746"/>
                <a:gridCol w="28877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Self-Organizing Networks (SON) for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FS_SON_5G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810030</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28.861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contribution related to the following topics: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SON concept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Key issues overview for 5G SON study</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cases of ANR SON function, CCO SON function, E2E Service Quality Optimization, Self-configuration for NG-RAN and 5GC, NSI resource utilization performance optimization, Resource optimization for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eMBB</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URLLC, and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mMTC</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network slices, Beam coverage and capacity optimization.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Legacy SON functions.  </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to merge the following contributions into one contribution:</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28.861 Add key issues overview for 5G SON study </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to 28.861 ANR SON function</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to 28.861 ANR SON function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Self-configuration for NG-RAN and 5GC</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28.861 Legacy SON functions.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670457704"/>
              </p:ext>
            </p:extLst>
          </p:nvPr>
        </p:nvGraphicFramePr>
        <p:xfrm>
          <a:off x="263778" y="2216380"/>
          <a:ext cx="11776295" cy="2369541"/>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5975132">
                  <a:extLst>
                    <a:ext uri="{9D8B030D-6E8A-4147-A177-3AD203B41FA5}">
                      <a16:colId xmlns:a16="http://schemas.microsoft.com/office/drawing/2014/main" xmlns="" val="2618836924"/>
                    </a:ext>
                  </a:extLst>
                </a:gridCol>
                <a:gridCol w="1686363"/>
                <a:gridCol w="2932386">
                  <a:extLst>
                    <a:ext uri="{9D8B030D-6E8A-4147-A177-3AD203B41FA5}">
                      <a16:colId xmlns:a16="http://schemas.microsoft.com/office/drawing/2014/main" xmlns="" val="301634896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52871">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S5-187121</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TR 32.972: Management and Orchestration; Study on system and functional aspects of energy efficiency in 5G networks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552871">
                <a:tc>
                  <a:txBody>
                    <a:bodyPr/>
                    <a:lstStyle/>
                    <a:p>
                      <a:pPr marL="95250" marR="0" indent="0" algn="ctr" defTabSz="121917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Calibri" panose="020F0502020204030204" pitchFamily="34" charset="0"/>
                          <a:ea typeface="+mn-ea"/>
                          <a:cs typeface="+mn-cs"/>
                        </a:rPr>
                        <a:t>S5-187295</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marR="0" indent="0" algn="l" defTabSz="1219170" rtl="0" eaLnBrk="1" latinLnBrk="0" hangingPunct="1"/>
                      <a:r>
                        <a:rPr lang="en-US" sz="1400" b="0" i="0" u="none" strike="noStrike" kern="1200" baseline="0" dirty="0" smtClean="0">
                          <a:solidFill>
                            <a:schemeClr val="tx1"/>
                          </a:solidFill>
                          <a:latin typeface="Calibri" panose="020F0502020204030204" pitchFamily="34" charset="0"/>
                          <a:ea typeface="+mn-ea"/>
                          <a:cs typeface="+mn-cs"/>
                        </a:rPr>
                        <a:t>TS 32.160 : Management and orchestration; Management service template</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r>
                        <a:rPr lang="en-US" sz="1400" b="0" i="0" u="none" strike="noStrike" kern="1200" baseline="0" dirty="0" smtClean="0">
                          <a:solidFill>
                            <a:schemeClr val="tx1"/>
                          </a:solidFill>
                          <a:latin typeface="Calibri" panose="020F0502020204030204" pitchFamily="34" charset="0"/>
                          <a:ea typeface="+mn-ea"/>
                          <a:cs typeface="+mn-cs"/>
                        </a:rPr>
                        <a:t>Information </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552871">
                <a:tc>
                  <a:txBody>
                    <a:bodyPr/>
                    <a:lstStyle/>
                    <a:p>
                      <a:pPr marL="95250" marR="0" indent="0" algn="ctr" defTabSz="121917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dk1"/>
                          </a:solidFill>
                          <a:latin typeface="Calibri" panose="020F0502020204030204" pitchFamily="34" charset="0"/>
                          <a:ea typeface="+mn-ea"/>
                          <a:cs typeface="+mn-cs"/>
                        </a:rPr>
                        <a:t>S5-187523</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TS 28.550: Management and orchestration; Performance assurance</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 China Mobile</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Work Items / Study Items</a:t>
            </a:r>
          </a:p>
        </p:txBody>
      </p:sp>
      <p:graphicFrame>
        <p:nvGraphicFramePr>
          <p:cNvPr id="6" name="Group 76"/>
          <p:cNvGraphicFramePr>
            <a:graphicFrameLocks/>
          </p:cNvGraphicFramePr>
          <p:nvPr>
            <p:extLst>
              <p:ext uri="{D42A27DB-BD31-4B8C-83A1-F6EECF244321}">
                <p14:modId xmlns:p14="http://schemas.microsoft.com/office/powerpoint/2010/main" val="216888510"/>
              </p:ext>
            </p:extLst>
          </p:nvPr>
        </p:nvGraphicFramePr>
        <p:xfrm>
          <a:off x="205362" y="2017820"/>
          <a:ext cx="11902966" cy="3192072"/>
        </p:xfrm>
        <a:graphic>
          <a:graphicData uri="http://schemas.openxmlformats.org/drawingml/2006/table">
            <a:tbl>
              <a:tblPr/>
              <a:tblGrid>
                <a:gridCol w="1346873">
                  <a:extLst>
                    <a:ext uri="{9D8B030D-6E8A-4147-A177-3AD203B41FA5}">
                      <a16:colId xmlns="" xmlns:a16="http://schemas.microsoft.com/office/drawing/2014/main" val="20000"/>
                    </a:ext>
                  </a:extLst>
                </a:gridCol>
                <a:gridCol w="1763640"/>
                <a:gridCol w="6634294">
                  <a:extLst>
                    <a:ext uri="{9D8B030D-6E8A-4147-A177-3AD203B41FA5}">
                      <a16:colId xmlns="" xmlns:a16="http://schemas.microsoft.com/office/drawing/2014/main" val="20001"/>
                    </a:ext>
                  </a:extLst>
                </a:gridCol>
                <a:gridCol w="2158159"/>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445468">
                <a:tc>
                  <a:txBody>
                    <a:bodyPr/>
                    <a:lstStyle/>
                    <a:p>
                      <a:pPr marL="95250" indent="0" algn="l" fontAlgn="t"/>
                      <a:r>
                        <a:rPr lang="fr-FR" sz="1400" b="0" i="0" u="none" strike="noStrike" kern="1200" dirty="0">
                          <a:solidFill>
                            <a:srgbClr val="000000"/>
                          </a:solidFill>
                          <a:effectLst/>
                          <a:latin typeface="+mn-lt"/>
                          <a:ea typeface="+mn-ea"/>
                          <a:cs typeface="+mn-cs"/>
                        </a:rPr>
                        <a:t>S5-187114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r>
                        <a:rPr lang="fr-FR" sz="1400" dirty="0" smtClean="0"/>
                        <a:t>W</a:t>
                      </a:r>
                      <a:r>
                        <a:rPr lang="fr-FR" sz="1400" smtClean="0"/>
                        <a:t>ID </a:t>
                      </a:r>
                      <a:r>
                        <a:rPr lang="fr-FR" sz="1400" dirty="0" err="1" smtClean="0"/>
                        <a:t>revised</a:t>
                      </a:r>
                      <a:endParaRPr lang="fr-FR" sz="1400" dirty="0" smtClean="0"/>
                    </a:p>
                    <a:p>
                      <a:pPr marL="95250" indent="0"/>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a:solidFill>
                            <a:srgbClr val="000000"/>
                          </a:solidFill>
                          <a:effectLst/>
                          <a:latin typeface="+mn-lt"/>
                        </a:rPr>
                        <a:t>Revised WID on Management of QoE measurement collection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445468">
                <a:tc>
                  <a:txBody>
                    <a:bodyPr/>
                    <a:lstStyle/>
                    <a:p>
                      <a:pPr marL="95250" indent="0" algn="l" fontAlgn="t"/>
                      <a:r>
                        <a:rPr lang="fr-FR" sz="1400" b="0" i="0" u="none" strike="noStrike" kern="1200" dirty="0">
                          <a:solidFill>
                            <a:srgbClr val="000000"/>
                          </a:solidFill>
                          <a:effectLst/>
                          <a:latin typeface="+mn-lt"/>
                          <a:ea typeface="+mn-ea"/>
                          <a:cs typeface="+mn-cs"/>
                        </a:rPr>
                        <a:t>S5-187262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r>
                        <a:rPr lang="fr-FR" sz="1400" dirty="0" smtClean="0"/>
                        <a:t>SID </a:t>
                      </a:r>
                      <a:r>
                        <a:rPr lang="fr-FR" sz="1400" dirty="0" err="1" smtClean="0"/>
                        <a:t>revised</a:t>
                      </a:r>
                      <a:endParaRPr lang="fr-FR" sz="1400" dirty="0" smtClean="0"/>
                    </a:p>
                    <a:p>
                      <a:pPr marL="95250" indent="0"/>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Revised SID on integration of ONAP DCAE and 3GPP management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AT&amp;T, Orange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445468">
                <a:tc>
                  <a:txBody>
                    <a:bodyPr/>
                    <a:lstStyle/>
                    <a:p>
                      <a:pPr marL="95250" indent="0" algn="l" fontAlgn="t"/>
                      <a:r>
                        <a:rPr lang="fr-FR" sz="1400" b="0" i="0" u="none" strike="noStrike" kern="1200" dirty="0" smtClean="0">
                          <a:solidFill>
                            <a:srgbClr val="000000"/>
                          </a:solidFill>
                          <a:effectLst/>
                          <a:latin typeface="+mn-lt"/>
                          <a:ea typeface="+mn-ea"/>
                          <a:cs typeface="+mn-cs"/>
                        </a:rPr>
                        <a:t>S5-187465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r>
                        <a:rPr lang="fr-FR" sz="1400" dirty="0" smtClean="0"/>
                        <a:t>WID new</a:t>
                      </a:r>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New WID on management service discovery in 5G network management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445468">
                <a:tc>
                  <a:txBody>
                    <a:bodyPr/>
                    <a:lstStyle/>
                    <a:p>
                      <a:pPr marL="95250" indent="0" algn="l" fontAlgn="t"/>
                      <a:r>
                        <a:rPr lang="fr-FR" sz="1400" b="0" i="0" u="none" strike="noStrike" kern="1200" dirty="0" smtClean="0">
                          <a:solidFill>
                            <a:srgbClr val="000000"/>
                          </a:solidFill>
                          <a:effectLst/>
                          <a:latin typeface="+mn-lt"/>
                          <a:ea typeface="+mn-ea"/>
                          <a:cs typeface="+mn-cs"/>
                        </a:rPr>
                        <a:t>S5-187471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r>
                        <a:rPr lang="fr-FR" sz="1400" dirty="0" smtClean="0"/>
                        <a:t>SID </a:t>
                      </a:r>
                      <a:r>
                        <a:rPr lang="fr-FR" sz="1400" dirty="0" err="1" smtClean="0"/>
                        <a:t>revised</a:t>
                      </a:r>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Revised SID on integration of ONAP and 3GPP configuration management services for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445468">
                <a:tc>
                  <a:txBody>
                    <a:bodyPr/>
                    <a:lstStyle/>
                    <a:p>
                      <a:pPr marL="95250" indent="0" algn="l" fontAlgn="t"/>
                      <a:r>
                        <a:rPr lang="fr-FR" sz="1400" b="0" i="0" u="none" strike="noStrike" kern="1200" dirty="0" smtClean="0">
                          <a:solidFill>
                            <a:srgbClr val="000000"/>
                          </a:solidFill>
                          <a:effectLst/>
                          <a:latin typeface="+mn-lt"/>
                          <a:ea typeface="+mn-ea"/>
                          <a:cs typeface="+mn-cs"/>
                        </a:rPr>
                        <a:t>S5-187517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r>
                        <a:rPr lang="fr-FR" sz="1400" dirty="0" smtClean="0"/>
                        <a:t>WID new</a:t>
                      </a:r>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New</a:t>
                      </a:r>
                      <a:r>
                        <a:rPr lang="en-US" sz="1400" b="0" i="0" u="none" strike="noStrike" baseline="0" dirty="0" smtClean="0">
                          <a:solidFill>
                            <a:srgbClr val="000000"/>
                          </a:solidFill>
                          <a:effectLst/>
                          <a:latin typeface="+mn-lt"/>
                        </a:rPr>
                        <a:t> WID on </a:t>
                      </a:r>
                      <a:r>
                        <a:rPr lang="en-US" sz="1400" b="0" i="0" u="none" strike="noStrike" dirty="0" smtClean="0">
                          <a:solidFill>
                            <a:srgbClr val="000000"/>
                          </a:solidFill>
                          <a:effectLst/>
                          <a:latin typeface="+mn-lt"/>
                        </a:rPr>
                        <a:t>Trace Management in the context of Services Based Management Architecture</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Nokia</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445468">
                <a:tc>
                  <a:txBody>
                    <a:bodyPr/>
                    <a:lstStyle/>
                    <a:p>
                      <a:pPr marL="95250" indent="0" algn="l" fontAlgn="t"/>
                      <a:r>
                        <a:rPr lang="fr-FR" sz="1400" b="0" i="0" u="none" strike="noStrike" kern="1200" dirty="0" smtClean="0">
                          <a:solidFill>
                            <a:srgbClr val="000000"/>
                          </a:solidFill>
                          <a:effectLst/>
                          <a:latin typeface="+mn-lt"/>
                          <a:ea typeface="+mn-ea"/>
                          <a:cs typeface="+mn-cs"/>
                        </a:rPr>
                        <a:t>S5-187518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r>
                        <a:rPr lang="fr-FR" sz="1400" dirty="0" smtClean="0"/>
                        <a:t>SID new</a:t>
                      </a:r>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New WID on Study on non-file-based trace reporting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Nokia</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a:t>
            </a:r>
            <a:r>
              <a:rPr lang="en-US" altLang="zh-CN" sz="2800" kern="0" dirty="0" smtClean="0">
                <a:solidFill>
                  <a:srgbClr val="FF0000"/>
                </a:solidFill>
                <a:latin typeface="Calibri"/>
                <a:cs typeface="+mj-cs"/>
              </a:rPr>
              <a:t>1/3)</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24801403"/>
              </p:ext>
            </p:extLst>
          </p:nvPr>
        </p:nvGraphicFramePr>
        <p:xfrm>
          <a:off x="232011" y="1849556"/>
          <a:ext cx="10972802" cy="4168405"/>
        </p:xfrm>
        <a:graphic>
          <a:graphicData uri="http://schemas.openxmlformats.org/drawingml/2006/table">
            <a:tbl>
              <a:tblPr/>
              <a:tblGrid>
                <a:gridCol w="1310188">
                  <a:extLst>
                    <a:ext uri="{9D8B030D-6E8A-4147-A177-3AD203B41FA5}">
                      <a16:colId xmlns:a16="http://schemas.microsoft.com/office/drawing/2014/main" xmlns="" val="20000"/>
                    </a:ext>
                  </a:extLst>
                </a:gridCol>
                <a:gridCol w="7574505">
                  <a:extLst>
                    <a:ext uri="{9D8B030D-6E8A-4147-A177-3AD203B41FA5}">
                      <a16:colId xmlns:a16="http://schemas.microsoft.com/office/drawing/2014/main" xmlns="" val="20001"/>
                    </a:ext>
                  </a:extLst>
                </a:gridCol>
                <a:gridCol w="2088109"/>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8660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S5-187275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Rel-15 CR 28.532 Correct erroneous reference to notification header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S5-187276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Rel-15 CR 28.533 Implement </a:t>
                      </a:r>
                      <a:r>
                        <a:rPr lang="en-US" sz="1400" b="0" i="0" u="none" strike="noStrike" dirty="0" err="1" smtClean="0">
                          <a:solidFill>
                            <a:srgbClr val="000000"/>
                          </a:solidFill>
                          <a:effectLst/>
                          <a:latin typeface="+mn-lt"/>
                        </a:rPr>
                        <a:t>MnS</a:t>
                      </a:r>
                      <a:r>
                        <a:rPr lang="en-US" sz="1400" b="0" i="0" u="none" strike="noStrike" dirty="0" smtClean="0">
                          <a:solidFill>
                            <a:srgbClr val="000000"/>
                          </a:solidFill>
                          <a:effectLst/>
                          <a:latin typeface="+mn-lt"/>
                        </a:rPr>
                        <a:t> naming agreement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S5-187277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Rel-15 CR 28.541 </a:t>
                      </a:r>
                      <a:r>
                        <a:rPr lang="fr-FR" sz="1400" b="0" i="0" u="none" strike="noStrike" dirty="0" err="1" smtClean="0">
                          <a:solidFill>
                            <a:srgbClr val="000000"/>
                          </a:solidFill>
                          <a:effectLst/>
                          <a:latin typeface="+mn-lt"/>
                        </a:rPr>
                        <a:t>Implement</a:t>
                      </a:r>
                      <a:r>
                        <a:rPr lang="fr-FR" sz="1400" b="0" i="0" u="none" strike="noStrike" dirty="0" smtClean="0">
                          <a:solidFill>
                            <a:srgbClr val="000000"/>
                          </a:solidFill>
                          <a:effectLst/>
                          <a:latin typeface="+mn-lt"/>
                        </a:rPr>
                        <a:t> minor corrections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S5-187290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Update Stage 3 NRM for RRM Policy enhancements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Nokia, Nokia Shanghai Bell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S5-187438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Rel-15 CR 32.156 </a:t>
                      </a:r>
                      <a:r>
                        <a:rPr lang="fr-FR" sz="1400" b="0" i="0" u="none" strike="noStrike" dirty="0" err="1" smtClean="0">
                          <a:solidFill>
                            <a:srgbClr val="000000"/>
                          </a:solidFill>
                          <a:effectLst/>
                          <a:latin typeface="+mn-lt"/>
                        </a:rPr>
                        <a:t>Inconsistent</a:t>
                      </a:r>
                      <a:r>
                        <a:rPr lang="fr-FR" sz="1400" b="0" i="0" u="none" strike="noStrike" dirty="0" smtClean="0">
                          <a:solidFill>
                            <a:srgbClr val="000000"/>
                          </a:solidFill>
                          <a:effectLst/>
                          <a:latin typeface="+mn-lt"/>
                        </a:rPr>
                        <a:t> </a:t>
                      </a:r>
                      <a:r>
                        <a:rPr lang="fr-FR" sz="1400" b="0" i="0" u="none" strike="noStrike" dirty="0" err="1" smtClean="0">
                          <a:solidFill>
                            <a:srgbClr val="000000"/>
                          </a:solidFill>
                          <a:effectLst/>
                          <a:latin typeface="+mn-lt"/>
                        </a:rPr>
                        <a:t>definition</a:t>
                      </a:r>
                      <a:r>
                        <a:rPr lang="fr-FR" sz="1400" b="0" i="0" u="none" strike="noStrike" dirty="0" smtClean="0">
                          <a:solidFill>
                            <a:srgbClr val="000000"/>
                          </a:solidFill>
                          <a:effectLst/>
                          <a:latin typeface="+mn-lt"/>
                        </a:rPr>
                        <a:t> of composition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indent="0" algn="l" fontAlgn="t"/>
                      <a:r>
                        <a:rPr lang="fr-FR" sz="1400" b="0" i="0" u="none" strike="noStrike" kern="1200" dirty="0" smtClean="0">
                          <a:solidFill>
                            <a:srgbClr val="000000"/>
                          </a:solidFill>
                          <a:effectLst/>
                          <a:latin typeface="+mn-lt"/>
                          <a:ea typeface="+mn-ea"/>
                          <a:cs typeface="+mn-cs"/>
                        </a:rPr>
                        <a:t>S5-187344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28.530 Fix gap of requirement for Network Slicing priority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China </a:t>
                      </a:r>
                      <a:r>
                        <a:rPr lang="fr-FR" sz="1400" b="0" i="0" u="none" strike="noStrike" dirty="0" smtClean="0">
                          <a:solidFill>
                            <a:srgbClr val="000000"/>
                          </a:solidFill>
                          <a:effectLst/>
                          <a:latin typeface="+mn-lt"/>
                        </a:rPr>
                        <a:t>Telecom</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indent="0" algn="l" fontAlgn="t"/>
                      <a:r>
                        <a:rPr lang="fr-FR" sz="1400" b="0" i="0" u="none" strike="noStrike" kern="1200" dirty="0" smtClean="0">
                          <a:solidFill>
                            <a:srgbClr val="000000"/>
                          </a:solidFill>
                          <a:effectLst/>
                          <a:latin typeface="+mn-lt"/>
                          <a:ea typeface="+mn-ea"/>
                          <a:cs typeface="+mn-cs"/>
                        </a:rPr>
                        <a:t>S5-187347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Rel-15 TS 28541 Remove the </a:t>
                      </a:r>
                      <a:r>
                        <a:rPr lang="en-US" sz="1400" b="0" i="0" u="none" strike="noStrike" dirty="0" err="1">
                          <a:solidFill>
                            <a:srgbClr val="000000"/>
                          </a:solidFill>
                          <a:effectLst/>
                          <a:latin typeface="+mn-lt"/>
                        </a:rPr>
                        <a:t>ExternalENBFunction</a:t>
                      </a:r>
                      <a:r>
                        <a:rPr lang="en-US" sz="1400" b="0" i="0" u="none" strike="noStrike" dirty="0">
                          <a:solidFill>
                            <a:srgbClr val="000000"/>
                          </a:solidFill>
                          <a:effectLst/>
                          <a:latin typeface="+mn-lt"/>
                        </a:rPr>
                        <a:t> definition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indent="0" algn="l" fontAlgn="t"/>
                      <a:r>
                        <a:rPr lang="fr-FR" sz="1400" b="0" i="0" u="none" strike="noStrike" kern="1200" dirty="0" smtClean="0">
                          <a:solidFill>
                            <a:srgbClr val="000000"/>
                          </a:solidFill>
                          <a:effectLst/>
                          <a:latin typeface="+mn-lt"/>
                          <a:ea typeface="+mn-ea"/>
                          <a:cs typeface="+mn-cs"/>
                        </a:rPr>
                        <a:t>S5-187348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CR Rel-15 TS 28541 on </a:t>
                      </a:r>
                      <a:r>
                        <a:rPr lang="fr-FR" sz="1400" b="0" i="0" u="none" strike="noStrike" dirty="0" err="1">
                          <a:solidFill>
                            <a:srgbClr val="000000"/>
                          </a:solidFill>
                          <a:effectLst/>
                          <a:latin typeface="+mn-lt"/>
                        </a:rPr>
                        <a:t>ExternalGNBCUCPFunction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indent="0" algn="l" fontAlgn="t"/>
                      <a:r>
                        <a:rPr lang="fr-FR" sz="1400" b="0" i="0" u="none" strike="noStrike" kern="1200" dirty="0" smtClean="0">
                          <a:solidFill>
                            <a:srgbClr val="000000"/>
                          </a:solidFill>
                          <a:effectLst/>
                          <a:latin typeface="+mn-lt"/>
                          <a:ea typeface="+mn-ea"/>
                          <a:cs typeface="+mn-cs"/>
                        </a:rPr>
                        <a:t>S5-187349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Rel-15 TS 28.622 Generic NRM IS on Measurement Control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indent="0" algn="l" fontAlgn="t"/>
                      <a:r>
                        <a:rPr lang="fr-FR" sz="1400" b="0" i="0" u="none" strike="noStrike" kern="1200" dirty="0" smtClean="0">
                          <a:solidFill>
                            <a:srgbClr val="000000"/>
                          </a:solidFill>
                          <a:effectLst/>
                          <a:latin typeface="+mn-lt"/>
                          <a:ea typeface="+mn-ea"/>
                          <a:cs typeface="+mn-cs"/>
                        </a:rPr>
                        <a:t>S5-187350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Rel-15 TS 32432 on measurement type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indent="0" algn="l" fontAlgn="t"/>
                      <a:r>
                        <a:rPr lang="fr-FR" sz="1400" b="0" i="0" u="none" strike="noStrike" kern="1200" dirty="0" smtClean="0">
                          <a:solidFill>
                            <a:srgbClr val="000000"/>
                          </a:solidFill>
                          <a:effectLst/>
                          <a:latin typeface="+mn-lt"/>
                          <a:ea typeface="+mn-ea"/>
                          <a:cs typeface="+mn-cs"/>
                        </a:rPr>
                        <a:t>S5-187351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R15 CR TS 28.532 change </a:t>
                      </a:r>
                      <a:r>
                        <a:rPr lang="en-US" sz="1400" b="0" i="0" u="none" strike="noStrike" dirty="0" err="1">
                          <a:solidFill>
                            <a:srgbClr val="000000"/>
                          </a:solidFill>
                          <a:effectLst/>
                          <a:latin typeface="+mn-lt"/>
                        </a:rPr>
                        <a:t>alarmIRP</a:t>
                      </a:r>
                      <a:r>
                        <a:rPr lang="en-US" sz="1400" b="0" i="0" u="none" strike="noStrike" dirty="0">
                          <a:solidFill>
                            <a:srgbClr val="000000"/>
                          </a:solidFill>
                          <a:effectLst/>
                          <a:latin typeface="+mn-lt"/>
                        </a:rPr>
                        <a:t> to </a:t>
                      </a:r>
                      <a:r>
                        <a:rPr lang="en-US" sz="1400" b="0" i="0" u="none" strike="noStrike" dirty="0" err="1">
                          <a:solidFill>
                            <a:srgbClr val="000000"/>
                          </a:solidFill>
                          <a:effectLst/>
                          <a:latin typeface="+mn-lt"/>
                        </a:rPr>
                        <a:t>FaultSupervision</a:t>
                      </a:r>
                      <a:r>
                        <a:rPr lang="en-US" sz="1400" b="0" i="0" u="none" strike="noStrike" dirty="0">
                          <a:solidFill>
                            <a:srgbClr val="000000"/>
                          </a:solidFill>
                          <a:effectLst/>
                          <a:latin typeface="+mn-lt"/>
                        </a:rPr>
                        <a:t> </a:t>
                      </a:r>
                      <a:r>
                        <a:rPr lang="en-US" sz="1400" b="0" i="0" u="none" strike="noStrike" dirty="0" err="1">
                          <a:solidFill>
                            <a:srgbClr val="000000"/>
                          </a:solidFill>
                          <a:effectLst/>
                          <a:latin typeface="+mn-lt"/>
                        </a:rPr>
                        <a:t>MnS</a:t>
                      </a:r>
                      <a:r>
                        <a:rPr lang="en-US" sz="1400" b="0" i="0" u="none" strike="noStrike" dirty="0">
                          <a:solidFill>
                            <a:srgbClr val="000000"/>
                          </a:solidFill>
                          <a:effectLst/>
                          <a:latin typeface="+mn-lt"/>
                        </a:rPr>
                        <a:t> producer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ZTE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95250" indent="0" algn="l" fontAlgn="t"/>
                      <a:r>
                        <a:rPr lang="fr-FR" sz="1400" b="0" i="0" u="none" strike="noStrike" kern="1200" dirty="0" smtClean="0">
                          <a:solidFill>
                            <a:srgbClr val="000000"/>
                          </a:solidFill>
                          <a:effectLst/>
                          <a:latin typeface="+mn-lt"/>
                          <a:ea typeface="+mn-ea"/>
                          <a:cs typeface="+mn-cs"/>
                        </a:rPr>
                        <a:t>S5-187352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TS 32.450 Add missing EE KPI for E-UTRAN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Huawei, Orange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83482750"/>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a:t>
            </a:r>
            <a:r>
              <a:rPr lang="en-US" altLang="zh-CN" sz="2800" kern="0" dirty="0">
                <a:solidFill>
                  <a:srgbClr val="FF0000"/>
                </a:solidFill>
                <a:latin typeface="Calibri"/>
                <a:cs typeface="+mj-cs"/>
              </a:rPr>
              <a:t>plenary </a:t>
            </a:r>
            <a:r>
              <a:rPr lang="en-US" altLang="zh-CN" sz="2800" kern="0" dirty="0" smtClean="0">
                <a:solidFill>
                  <a:srgbClr val="FF0000"/>
                </a:solidFill>
                <a:latin typeface="Calibri"/>
                <a:cs typeface="+mj-cs"/>
              </a:rPr>
              <a:t>(</a:t>
            </a:r>
            <a:r>
              <a:rPr lang="en-US" altLang="zh-CN" sz="2800" kern="0" dirty="0" smtClean="0">
                <a:solidFill>
                  <a:srgbClr val="FF0000"/>
                </a:solidFill>
                <a:latin typeface="Calibri"/>
                <a:cs typeface="+mj-cs"/>
              </a:rPr>
              <a:t>2/3)</a:t>
            </a:r>
            <a:endParaRPr lang="en-US" altLang="zh-CN" sz="2800" kern="0" dirty="0">
              <a:solidFill>
                <a:srgbClr val="FF0000"/>
              </a:solidFill>
              <a:latin typeface="Calibri"/>
              <a:cs typeface="+mj-cs"/>
            </a:endParaRPr>
          </a:p>
        </p:txBody>
      </p:sp>
      <p:graphicFrame>
        <p:nvGraphicFramePr>
          <p:cNvPr id="6" name="Group 76"/>
          <p:cNvGraphicFramePr>
            <a:graphicFrameLocks/>
          </p:cNvGraphicFramePr>
          <p:nvPr>
            <p:extLst>
              <p:ext uri="{D42A27DB-BD31-4B8C-83A1-F6EECF244321}">
                <p14:modId xmlns:p14="http://schemas.microsoft.com/office/powerpoint/2010/main" val="4041468789"/>
              </p:ext>
            </p:extLst>
          </p:nvPr>
        </p:nvGraphicFramePr>
        <p:xfrm>
          <a:off x="450373" y="1717490"/>
          <a:ext cx="10972802" cy="4269865"/>
        </p:xfrm>
        <a:graphic>
          <a:graphicData uri="http://schemas.openxmlformats.org/drawingml/2006/table">
            <a:tbl>
              <a:tblPr/>
              <a:tblGrid>
                <a:gridCol w="1310188">
                  <a:extLst>
                    <a:ext uri="{9D8B030D-6E8A-4147-A177-3AD203B41FA5}">
                      <a16:colId xmlns:a16="http://schemas.microsoft.com/office/drawing/2014/main" xmlns="" val="20000"/>
                    </a:ext>
                  </a:extLst>
                </a:gridCol>
                <a:gridCol w="7410735">
                  <a:extLst>
                    <a:ext uri="{9D8B030D-6E8A-4147-A177-3AD203B41FA5}">
                      <a16:colId xmlns:a16="http://schemas.microsoft.com/office/drawing/2014/main" xmlns="" val="20001"/>
                    </a:ext>
                  </a:extLst>
                </a:gridCol>
                <a:gridCol w="2251879"/>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S5-187353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TS 32.451 Add missing EE KPI for E-UTRAN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Huawei, Orange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S5-187354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TS 32.425 Update measurements supporting EE KPI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Huawei, Orange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S5-187355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a:solidFill>
                            <a:srgbClr val="000000"/>
                          </a:solidFill>
                          <a:effectLst/>
                          <a:latin typeface="+mn-lt"/>
                        </a:rPr>
                        <a:t>Rel-16 CR TS 32.425 Update measurements supporting EE KPI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Huawei, Orange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S5-187356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a:solidFill>
                            <a:srgbClr val="000000"/>
                          </a:solidFill>
                          <a:effectLst/>
                          <a:latin typeface="+mn-lt"/>
                        </a:rPr>
                        <a:t>Rel-15 CR TS 28.532 Add stage 2 definition for provisioning management service related notifications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S5-187358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a:solidFill>
                            <a:srgbClr val="000000"/>
                          </a:solidFill>
                          <a:effectLst/>
                          <a:latin typeface="+mn-lt"/>
                        </a:rPr>
                        <a:t>Rel-15 CR TS 28.531 Correct procedures with reference to TS 28.541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S5-187360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a:solidFill>
                            <a:srgbClr val="000000"/>
                          </a:solidFill>
                          <a:effectLst/>
                          <a:latin typeface="+mn-lt"/>
                        </a:rPr>
                        <a:t>Rel-15 CR TS 28.531 Add usecase and requirements for MnS Query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S5-187363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TS 28.541 Update NR NRM with Cell Relation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Huawei, 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S5-187368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defTabSz="1219170" rtl="0" eaLnBrk="1" fontAlgn="t" latinLnBrk="0" hangingPunct="1"/>
                      <a:r>
                        <a:rPr lang="en-US" sz="1400" b="0" i="0" u="none" strike="noStrike" kern="1200">
                          <a:solidFill>
                            <a:srgbClr val="000000"/>
                          </a:solidFill>
                          <a:effectLst/>
                          <a:latin typeface="+mn-lt"/>
                          <a:ea typeface="+mn-ea"/>
                          <a:cs typeface="+mn-cs"/>
                        </a:rPr>
                        <a:t>Rel-16 CR Add network slice management use case with priority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Huawei</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S5-187370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defTabSz="1219170" rtl="0" eaLnBrk="1" fontAlgn="t" latinLnBrk="0" hangingPunct="1"/>
                      <a:r>
                        <a:rPr lang="en-US" sz="1400" b="0" i="0" u="none" strike="noStrike" kern="1200" dirty="0">
                          <a:solidFill>
                            <a:srgbClr val="000000"/>
                          </a:solidFill>
                          <a:effectLst/>
                          <a:latin typeface="+mn-lt"/>
                          <a:ea typeface="+mn-ea"/>
                          <a:cs typeface="+mn-cs"/>
                        </a:rPr>
                        <a:t>Update NRM root IOCs to support slice priority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defTabSz="1219170" rtl="0" eaLnBrk="1" fontAlgn="t" latinLnBrk="0" hangingPunct="1"/>
                      <a:r>
                        <a:rPr lang="fr-FR" sz="1400" b="0" i="0" u="none" strike="noStrike" kern="1200" dirty="0">
                          <a:solidFill>
                            <a:srgbClr val="000000"/>
                          </a:solidFill>
                          <a:effectLst/>
                          <a:latin typeface="+mn-lt"/>
                          <a:ea typeface="+mn-ea"/>
                          <a:cs typeface="+mn-cs"/>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S5-187410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defTabSz="1219170" rtl="0" eaLnBrk="1" fontAlgn="t" latinLnBrk="0" hangingPunct="1"/>
                      <a:r>
                        <a:rPr lang="en-US" sz="1400" b="0" i="0" u="none" strike="noStrike" kern="1200" dirty="0">
                          <a:solidFill>
                            <a:srgbClr val="000000"/>
                          </a:solidFill>
                          <a:effectLst/>
                          <a:latin typeface="+mn-lt"/>
                          <a:ea typeface="+mn-ea"/>
                          <a:cs typeface="+mn-cs"/>
                        </a:rPr>
                        <a:t>Fix containment issue in YANG definition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Nokia</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S5-187421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Correction of </a:t>
                      </a:r>
                      <a:r>
                        <a:rPr lang="fr-FR" sz="1400" b="0" i="0" u="none" strike="noStrike" dirty="0" err="1">
                          <a:solidFill>
                            <a:srgbClr val="000000"/>
                          </a:solidFill>
                          <a:effectLst/>
                          <a:latin typeface="+mn-lt"/>
                        </a:rPr>
                        <a:t>reference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S5-187423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28.530 Replace MF with managed function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(3/3)</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20259753"/>
              </p:ext>
            </p:extLst>
          </p:nvPr>
        </p:nvGraphicFramePr>
        <p:xfrm>
          <a:off x="423078" y="1635611"/>
          <a:ext cx="10972802" cy="3057899"/>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S5-187425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28.622 Replace MF with </a:t>
                      </a:r>
                      <a:r>
                        <a:rPr lang="en-US" sz="1400" b="0" i="0" u="none" strike="noStrike" dirty="0" err="1">
                          <a:solidFill>
                            <a:srgbClr val="000000"/>
                          </a:solidFill>
                          <a:effectLst/>
                          <a:latin typeface="+mn-lt"/>
                        </a:rPr>
                        <a:t>ManagedFunction</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S5-187426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RRM Policy </a:t>
                      </a:r>
                      <a:r>
                        <a:rPr lang="fr-FR" sz="1400" b="0" i="0" u="none" strike="noStrike" dirty="0" err="1">
                          <a:solidFill>
                            <a:srgbClr val="000000"/>
                          </a:solidFill>
                          <a:effectLst/>
                          <a:latin typeface="+mn-lt"/>
                        </a:rPr>
                        <a:t>enhancements</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S5-187439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Update NRM IRP Solution Set to support slice priority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S5-187521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defTabSz="1219170" rtl="0" eaLnBrk="1" fontAlgn="t" latinLnBrk="0" hangingPunct="1"/>
                      <a:r>
                        <a:rPr lang="en-US" sz="1400" b="0" i="0" u="none" strike="noStrike" kern="1200" dirty="0">
                          <a:solidFill>
                            <a:srgbClr val="000000"/>
                          </a:solidFill>
                          <a:effectLst/>
                          <a:latin typeface="+mn-lt"/>
                          <a:ea typeface="+mn-ea"/>
                          <a:cs typeface="+mn-cs"/>
                        </a:rPr>
                        <a:t>Rel-16 CR Add network slice management interactions with severity type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Huawei</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S5-187522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Rel-15 CR 28.533 Replace MF with management function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S5-187541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CR Rel-15 28662 on frequency band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S5-187542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smtClean="0">
                          <a:solidFill>
                            <a:srgbClr val="000000"/>
                          </a:solidFill>
                          <a:effectLst/>
                          <a:latin typeface="+mn-lt"/>
                        </a:rPr>
                        <a:t>CR Rel-15 TS 28.540 Support read-only </a:t>
                      </a:r>
                      <a:r>
                        <a:rPr lang="en-US" sz="1400" b="0" i="0" u="none" strike="noStrike" dirty="0" err="1" smtClean="0">
                          <a:solidFill>
                            <a:srgbClr val="000000"/>
                          </a:solidFill>
                          <a:effectLst/>
                          <a:latin typeface="+mn-lt"/>
                        </a:rPr>
                        <a:t>mgmt</a:t>
                      </a:r>
                      <a:r>
                        <a:rPr lang="en-US" sz="1400" b="0" i="0" u="none" strike="noStrike" dirty="0" smtClean="0">
                          <a:solidFill>
                            <a:srgbClr val="000000"/>
                          </a:solidFill>
                          <a:effectLst/>
                          <a:latin typeface="+mn-lt"/>
                        </a:rPr>
                        <a:t> of NR beams in NRM definitions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Pivotal</a:t>
                      </a:r>
                      <a:r>
                        <a:rPr lang="fr-FR" sz="1400" b="0" i="0" u="none" strike="noStrike" dirty="0" smtClean="0">
                          <a:solidFill>
                            <a:srgbClr val="000000"/>
                          </a:solidFill>
                          <a:effectLst/>
                          <a:latin typeface="+mn-lt"/>
                        </a:rPr>
                        <a:t> </a:t>
                      </a:r>
                      <a:r>
                        <a:rPr lang="fr-FR" sz="1400" b="0" i="0" u="none" strike="noStrike" dirty="0" err="1" smtClean="0">
                          <a:solidFill>
                            <a:srgbClr val="000000"/>
                          </a:solidFill>
                          <a:effectLst/>
                          <a:latin typeface="+mn-lt"/>
                        </a:rPr>
                        <a:t>Commware</a:t>
                      </a:r>
                      <a:endParaRPr lang="fr-FR" sz="1400" b="0" i="0" u="none" strike="noStrike" dirty="0" smtClean="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email approval</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239028215"/>
              </p:ext>
            </p:extLst>
          </p:nvPr>
        </p:nvGraphicFramePr>
        <p:xfrm>
          <a:off x="423078" y="2222475"/>
          <a:ext cx="10972802" cy="1155889"/>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t"/>
                      <a:r>
                        <a:rPr lang="fr-FR" sz="1400" b="0" i="0" u="none" strike="noStrike" dirty="0" smtClean="0">
                          <a:solidFill>
                            <a:srgbClr val="000000"/>
                          </a:solidFill>
                          <a:effectLst/>
                          <a:latin typeface="+mn-lt"/>
                        </a:rPr>
                        <a:t>S5-187357</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chemeClr val="tx1"/>
                          </a:solidFill>
                          <a:effectLst/>
                          <a:latin typeface="+mn-lt"/>
                        </a:rPr>
                        <a:t>Rel-15 CR TS 28.532 Correct stage 3 definition for provisioning management service related notifications </a:t>
                      </a:r>
                      <a:endParaRPr lang="en-US" sz="1400" b="0" i="0" u="none" strike="noStrike" dirty="0">
                        <a:solidFill>
                          <a:schemeClr val="tx1"/>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kern="1200" dirty="0" smtClean="0">
                          <a:solidFill>
                            <a:schemeClr val="tx1"/>
                          </a:solidFill>
                          <a:effectLst/>
                          <a:latin typeface="+mn-lt"/>
                          <a:ea typeface="+mn-ea"/>
                          <a:cs typeface="+mn-cs"/>
                        </a:rPr>
                        <a:t>Huawei, Nokia, Nokia Shanghai Bell </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4057012644"/>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1529068889"/>
              </p:ext>
            </p:extLst>
          </p:nvPr>
        </p:nvGraphicFramePr>
        <p:xfrm>
          <a:off x="382137" y="1888574"/>
          <a:ext cx="11341289" cy="2955750"/>
        </p:xfrm>
        <a:graphic>
          <a:graphicData uri="http://schemas.openxmlformats.org/drawingml/2006/table">
            <a:tbl>
              <a:tblPr/>
              <a:tblGrid>
                <a:gridCol w="1242935">
                  <a:extLst>
                    <a:ext uri="{9D8B030D-6E8A-4147-A177-3AD203B41FA5}">
                      <a16:colId xmlns="" xmlns:a16="http://schemas.microsoft.com/office/drawing/2014/main" val="20000"/>
                    </a:ext>
                  </a:extLst>
                </a:gridCol>
                <a:gridCol w="7015703">
                  <a:extLst>
                    <a:ext uri="{9D8B030D-6E8A-4147-A177-3AD203B41FA5}">
                      <a16:colId xmlns="" xmlns:a16="http://schemas.microsoft.com/office/drawing/2014/main" val="20001"/>
                    </a:ext>
                  </a:extLst>
                </a:gridCol>
                <a:gridCol w="3082651"/>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409433">
                <a:tc>
                  <a:txBody>
                    <a:bodyPr/>
                    <a:lstStyle/>
                    <a:p>
                      <a:pPr marL="95250" indent="0" algn="l" fontAlgn="t"/>
                      <a:r>
                        <a:rPr lang="fr-FR" sz="1400" b="0" i="0" u="none" strike="noStrike" kern="1200" dirty="0" smtClean="0">
                          <a:solidFill>
                            <a:srgbClr val="000000"/>
                          </a:solidFill>
                          <a:effectLst/>
                          <a:latin typeface="+mn-lt"/>
                          <a:ea typeface="+mn-ea"/>
                          <a:cs typeface="+mn-cs"/>
                        </a:rPr>
                        <a:t>S5-187341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smtClean="0">
                          <a:solidFill>
                            <a:srgbClr val="000000"/>
                          </a:solidFill>
                          <a:effectLst/>
                          <a:latin typeface="+mn-lt"/>
                        </a:rPr>
                        <a:t> Preparation of reply to ETSI NFV on network slicing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Nokia, Huawei, Ericsson </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409433">
                <a:tc>
                  <a:txBody>
                    <a:bodyPr/>
                    <a:lstStyle/>
                    <a:p>
                      <a:pPr marL="95250" indent="0" algn="l" fontAlgn="t"/>
                      <a:r>
                        <a:rPr lang="fr-FR" sz="1400" b="0" i="0" u="none" strike="noStrike" kern="1200" dirty="0" smtClean="0">
                          <a:solidFill>
                            <a:srgbClr val="000000"/>
                          </a:solidFill>
                          <a:effectLst/>
                          <a:latin typeface="+mn-lt"/>
                          <a:ea typeface="+mn-ea"/>
                          <a:cs typeface="+mn-cs"/>
                        </a:rPr>
                        <a:t>S5-187346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TD on NR cell frequency relation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95250" indent="0" algn="l" fontAlgn="t"/>
                      <a:r>
                        <a:rPr lang="fr-FR" sz="1400" b="0" i="0" u="none" strike="noStrike" kern="1200" dirty="0" smtClean="0">
                          <a:solidFill>
                            <a:srgbClr val="000000"/>
                          </a:solidFill>
                          <a:effectLst/>
                          <a:latin typeface="+mn-lt"/>
                          <a:ea typeface="+mn-ea"/>
                          <a:cs typeface="+mn-cs"/>
                        </a:rPr>
                        <a:t>S5-187420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Discussion on TAC attributes in 28.541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95250" indent="0" algn="l" fontAlgn="t"/>
                      <a:r>
                        <a:rPr lang="fr-FR" sz="1400" b="0" i="0" u="none" strike="noStrike" kern="1200" dirty="0" smtClean="0">
                          <a:solidFill>
                            <a:srgbClr val="000000"/>
                          </a:solidFill>
                          <a:effectLst/>
                          <a:latin typeface="+mn-lt"/>
                          <a:ea typeface="+mn-ea"/>
                          <a:cs typeface="+mn-cs"/>
                        </a:rPr>
                        <a:t>S5-187422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Discussion paper on the abbreviation of MF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95250" indent="0" algn="l" fontAlgn="t"/>
                      <a:r>
                        <a:rPr lang="fr-FR" sz="1400" b="0" i="0" u="none" strike="noStrike" kern="1200" dirty="0" smtClean="0">
                          <a:solidFill>
                            <a:srgbClr val="000000"/>
                          </a:solidFill>
                          <a:effectLst/>
                          <a:latin typeface="+mn-lt"/>
                          <a:ea typeface="+mn-ea"/>
                          <a:cs typeface="+mn-cs"/>
                        </a:rPr>
                        <a:t>S5-187466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a:solidFill>
                            <a:srgbClr val="000000"/>
                          </a:solidFill>
                          <a:effectLst/>
                          <a:latin typeface="+mn-lt"/>
                        </a:rPr>
                        <a:t>Discussion Paper on the management of disaggregated 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Cisco </a:t>
                      </a:r>
                      <a:r>
                        <a:rPr lang="fr-FR" sz="1400" b="0" i="0" u="none" strike="noStrike" dirty="0" err="1">
                          <a:solidFill>
                            <a:srgbClr val="000000"/>
                          </a:solidFill>
                          <a:effectLst/>
                          <a:latin typeface="+mn-lt"/>
                        </a:rPr>
                        <a:t>Systems</a:t>
                      </a:r>
                      <a:r>
                        <a:rPr lang="fr-FR" sz="1400" b="0" i="0" u="none" strike="noStrike" dirty="0">
                          <a:solidFill>
                            <a:srgbClr val="000000"/>
                          </a:solidFill>
                          <a:effectLst/>
                          <a:latin typeface="+mn-lt"/>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95250" indent="0" algn="l" fontAlgn="t"/>
                      <a:r>
                        <a:rPr lang="fr-FR" sz="1400" b="0" i="0" u="none" strike="noStrike" kern="1200" dirty="0" smtClean="0">
                          <a:solidFill>
                            <a:srgbClr val="000000"/>
                          </a:solidFill>
                          <a:effectLst/>
                          <a:latin typeface="+mn-lt"/>
                          <a:ea typeface="+mn-ea"/>
                          <a:cs typeface="+mn-cs"/>
                        </a:rPr>
                        <a:t>S5-187468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en-US" sz="1400" b="0" i="0" u="none" strike="noStrike" dirty="0">
                          <a:solidFill>
                            <a:srgbClr val="000000"/>
                          </a:solidFill>
                          <a:effectLst/>
                          <a:latin typeface="+mn-lt"/>
                        </a:rPr>
                        <a:t>Discussion Paper on options for mapping 3GPP 5G alarm notifications on ONAP VES JSON Collector API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95250" indent="0" algn="l" fontAlgn="t"/>
                      <a:r>
                        <a:rPr lang="fr-FR" sz="1400" b="0" i="0" u="none" strike="noStrike" dirty="0">
                          <a:solidFill>
                            <a:srgbClr val="000000"/>
                          </a:solidFill>
                          <a:effectLst/>
                          <a:latin typeface="+mn-lt"/>
                        </a:rPr>
                        <a:t>AT&amp;T, Deutsche Telekom, Orange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106126</TotalTime>
  <Words>3319</Words>
  <Application>Microsoft Office PowerPoint</Application>
  <PresentationFormat>Personnalisé</PresentationFormat>
  <Paragraphs>749</Paragraphs>
  <Slides>33</Slides>
  <Notes>29</Notes>
  <HiddenSlides>0</HiddenSlides>
  <MMClips>0</MMClips>
  <ScaleCrop>false</ScaleCrop>
  <HeadingPairs>
    <vt:vector size="4" baseType="variant">
      <vt:variant>
        <vt:lpstr>Thème</vt:lpstr>
      </vt:variant>
      <vt:variant>
        <vt:i4>1</vt:i4>
      </vt:variant>
      <vt:variant>
        <vt:lpstr>Titres des diapositives</vt:lpstr>
      </vt:variant>
      <vt:variant>
        <vt:i4>33</vt:i4>
      </vt:variant>
    </vt:vector>
  </HeadingPairs>
  <TitlesOfParts>
    <vt:vector size="34" baseType="lpstr">
      <vt:lpstr>Office Theme</vt:lpstr>
      <vt:lpstr>    SA5 OAM&amp;P SWG Exec Report SA5#122, 12 – 16 November 2018 Spokane, WA (USA) </vt:lpstr>
      <vt:lpstr>Incoming LSs</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SA#82</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JMC</cp:lastModifiedBy>
  <cp:revision>2364</cp:revision>
  <dcterms:created xsi:type="dcterms:W3CDTF">2008-08-30T09:32:10Z</dcterms:created>
  <dcterms:modified xsi:type="dcterms:W3CDTF">2018-11-16T21:58:07Z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1535117424</vt:lpwstr>
  </property>
</Properties>
</file>