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668" r:id="rId3"/>
    <p:sldId id="743" r:id="rId4"/>
    <p:sldId id="670" r:id="rId5"/>
    <p:sldId id="636" r:id="rId6"/>
    <p:sldId id="742" r:id="rId7"/>
    <p:sldId id="729" r:id="rId8"/>
    <p:sldId id="726" r:id="rId9"/>
    <p:sldId id="672" r:id="rId10"/>
    <p:sldId id="673" r:id="rId11"/>
    <p:sldId id="722" r:id="rId12"/>
    <p:sldId id="716" r:id="rId13"/>
    <p:sldId id="723" r:id="rId14"/>
    <p:sldId id="724" r:id="rId15"/>
    <p:sldId id="721" r:id="rId16"/>
    <p:sldId id="728" r:id="rId17"/>
    <p:sldId id="730" r:id="rId18"/>
    <p:sldId id="741" r:id="rId19"/>
    <p:sldId id="731" r:id="rId20"/>
    <p:sldId id="734" r:id="rId21"/>
    <p:sldId id="735" r:id="rId22"/>
    <p:sldId id="732" r:id="rId23"/>
    <p:sldId id="733" r:id="rId24"/>
    <p:sldId id="738" r:id="rId25"/>
    <p:sldId id="737"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24" autoAdjust="0"/>
    <p:restoredTop sz="97991" autoAdjust="0"/>
  </p:normalViewPr>
  <p:slideViewPr>
    <p:cSldViewPr snapToGrid="0">
      <p:cViewPr varScale="1">
        <p:scale>
          <a:sx n="74" d="100"/>
          <a:sy n="74" d="100"/>
        </p:scale>
        <p:origin x="107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8/24/2018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8/24/2018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S5-185641, </a:t>
            </a:r>
            <a:r>
              <a:rPr lang="en-GB" sz="1100" b="1" spc="300" dirty="0" smtClean="0">
                <a:ea typeface="+mn-ea"/>
                <a:cs typeface="Arial" panose="020B0604020202020204" pitchFamily="34" charset="0"/>
              </a:rPr>
              <a:t>SA5#120, Belgrade (Serbia), 20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24 August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SA5#120, 20 – 24 August 2018</a:t>
            </a:r>
            <a:br>
              <a:rPr lang="fr-FR" sz="2400" dirty="0" smtClean="0">
                <a:latin typeface="Arial" pitchFamily="34" charset="0"/>
              </a:rPr>
            </a:br>
            <a:r>
              <a:rPr lang="fr-FR" sz="2400" dirty="0" smtClean="0">
                <a:latin typeface="Arial" pitchFamily="34" charset="0"/>
              </a:rPr>
              <a:t>Belgrade, </a:t>
            </a:r>
            <a:r>
              <a:rPr lang="fr-FR" sz="2400" dirty="0" err="1" smtClean="0">
                <a:latin typeface="Arial" pitchFamily="34" charset="0"/>
              </a:rPr>
              <a:t>Serbia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5786793"/>
              </p:ext>
            </p:extLst>
          </p:nvPr>
        </p:nvGraphicFramePr>
        <p:xfrm>
          <a:off x="218364" y="1428664"/>
          <a:ext cx="11845081" cy="4430358"/>
        </p:xfrm>
        <a:graphic>
          <a:graphicData uri="http://schemas.openxmlformats.org/drawingml/2006/table">
            <a:tbl>
              <a:tblPr/>
              <a:tblGrid>
                <a:gridCol w="1852125">
                  <a:extLst>
                    <a:ext uri="{9D8B030D-6E8A-4147-A177-3AD203B41FA5}">
                      <a16:colId xmlns:a16="http://schemas.microsoft.com/office/drawing/2014/main" xmlns="" val="20000"/>
                    </a:ext>
                  </a:extLst>
                </a:gridCol>
                <a:gridCol w="4054010">
                  <a:extLst>
                    <a:ext uri="{9D8B030D-6E8A-4147-A177-3AD203B41FA5}">
                      <a16:colId xmlns:a16="http://schemas.microsoft.com/office/drawing/2014/main" xmlns="" val="20001"/>
                    </a:ext>
                  </a:extLst>
                </a:gridCol>
                <a:gridCol w="3031401"/>
                <a:gridCol w="290754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NETSLICE-PRO_NS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729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and agreed some clean-up proposals for the final draft TS 28.531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operations for provisioning management service and some procedures clean-up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network slice priority and the update of UC/Requirement/Procedure for creation of a 3GPP NF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and agreed the revision of procedure of network slice capacity planning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revised WID Provisioning of 5G networks and network slicing and agreed to send the draft TS 28.531 to SA for Approval.</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Provisioning of 5G networks and network slicing</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(S5-185564)</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28.531 to SA for Approval (S5-185565)</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51921"/>
              </p:ext>
            </p:extLst>
          </p:nvPr>
        </p:nvGraphicFramePr>
        <p:xfrm>
          <a:off x="110358" y="1073816"/>
          <a:ext cx="11966028" cy="5336860"/>
        </p:xfrm>
        <a:graphic>
          <a:graphicData uri="http://schemas.openxmlformats.org/drawingml/2006/table">
            <a:tbl>
              <a:tblPr/>
              <a:tblGrid>
                <a:gridCol w="1308539">
                  <a:extLst>
                    <a:ext uri="{9D8B030D-6E8A-4147-A177-3AD203B41FA5}">
                      <a16:colId xmlns:a16="http://schemas.microsoft.com/office/drawing/2014/main" xmlns="" val="20000"/>
                    </a:ext>
                  </a:extLst>
                </a:gridCol>
                <a:gridCol w="4657901">
                  <a:extLst>
                    <a:ext uri="{9D8B030D-6E8A-4147-A177-3AD203B41FA5}">
                      <a16:colId xmlns:a16="http://schemas.microsoft.com/office/drawing/2014/main" xmlns="" val="20001"/>
                    </a:ext>
                  </a:extLst>
                </a:gridCol>
                <a:gridCol w="3062355"/>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Resource Model (NRM)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NETSLICE-5GNRM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mj-lt"/>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42 contributions; 5 contributions for NRM Stage (28.540) and 37 contributions for NRM Stage 2 and 3 definition (28.541), two of which were discussion papers. All contributions were treated. During this meeting, the contributions and discussion were focused 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Providing YANG based SS definition for NRM Stage 3, further refinement is under investigation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Network Slicing support in NRM Stage 1, 2, 3; nearing completion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Cleaning-up NRM Stage 2 and 3 definition and keep Stage 3 definition to align with Stage 2; nearing completion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common notification definition;  completed</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Raising several new requirements for NRM; under discussion</a:t>
                      </a:r>
                    </a:p>
                    <a:p>
                      <a:pPr marL="0" marR="0" lvl="0" indent="0" algn="l" defTabSz="1219170" rtl="0" eaLnBrk="1" fontAlgn="auto" latinLnBrk="0" hangingPunct="1">
                        <a:lnSpc>
                          <a:spcPct val="100000"/>
                        </a:lnSpc>
                        <a:spcBef>
                          <a:spcPts val="0"/>
                        </a:spcBef>
                        <a:spcAft>
                          <a:spcPts val="0"/>
                        </a:spcAft>
                        <a:buClrTx/>
                        <a:buSzTx/>
                        <a:buFont typeface="+mj-lt"/>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mj-lt"/>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26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Network Resource Model (NRM) for 5G networks and network slicing  (S5-185100)</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28.540 for approval  (S5-185600)</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28.541 for approval  (S5-185604)</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CRs agreed by OAM SWG</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0902332"/>
              </p:ext>
            </p:extLst>
          </p:nvPr>
        </p:nvGraphicFramePr>
        <p:xfrm>
          <a:off x="450373" y="1990450"/>
          <a:ext cx="10972802" cy="2678844"/>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8018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S5-185093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28.657 Add requirement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S5-185605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28.658 Update E-UTRAN IS definitions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S5-185096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28.709 Update EPC SS definitions to support management of EN-DC and 5G interworking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S5-185295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Rel-15 CR 28.659 Update E-UTRAN SS definitions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44749725"/>
              </p:ext>
            </p:extLst>
          </p:nvPr>
        </p:nvGraphicFramePr>
        <p:xfrm>
          <a:off x="403761" y="1312223"/>
          <a:ext cx="11046710" cy="4430358"/>
        </p:xfrm>
        <a:graphic>
          <a:graphicData uri="http://schemas.openxmlformats.org/drawingml/2006/table">
            <a:tbl>
              <a:tblPr/>
              <a:tblGrid>
                <a:gridCol w="1727290">
                  <a:extLst>
                    <a:ext uri="{9D8B030D-6E8A-4147-A177-3AD203B41FA5}">
                      <a16:colId xmlns:a16="http://schemas.microsoft.com/office/drawing/2014/main" xmlns="" val="20000"/>
                    </a:ext>
                  </a:extLst>
                </a:gridCol>
                <a:gridCol w="3780765">
                  <a:extLst>
                    <a:ext uri="{9D8B030D-6E8A-4147-A177-3AD203B41FA5}">
                      <a16:colId xmlns:a16="http://schemas.microsoft.com/office/drawing/2014/main" xmlns="" val="20001"/>
                    </a:ext>
                  </a:extLst>
                </a:gridCol>
                <a:gridCol w="2827082"/>
                <a:gridCol w="271157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Fault Supervision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NETSLICE-FS5G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19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Cleanup of 28.545</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 of subscribe/notify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RESTful/</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OpenAPI</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solutions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information and approval of TS 28.545</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on Fault supervision for 5G network and network slicing  (S5-185555)</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TS.28.545 to SA for approval  (S5-185556)</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13562801"/>
              </p:ext>
            </p:extLst>
          </p:nvPr>
        </p:nvGraphicFramePr>
        <p:xfrm>
          <a:off x="94672" y="946151"/>
          <a:ext cx="12029088" cy="5439258"/>
        </p:xfrm>
        <a:graphic>
          <a:graphicData uri="http://schemas.openxmlformats.org/drawingml/2006/table">
            <a:tbl>
              <a:tblPr/>
              <a:tblGrid>
                <a:gridCol w="1256456">
                  <a:extLst>
                    <a:ext uri="{9D8B030D-6E8A-4147-A177-3AD203B41FA5}">
                      <a16:colId xmlns:a16="http://schemas.microsoft.com/office/drawing/2014/main" xmlns="" val="20000"/>
                    </a:ext>
                  </a:extLst>
                </a:gridCol>
                <a:gridCol w="4741427">
                  <a:extLst>
                    <a:ext uri="{9D8B030D-6E8A-4147-A177-3AD203B41FA5}">
                      <a16:colId xmlns:a16="http://schemas.microsoft.com/office/drawing/2014/main" xmlns="" val="20001"/>
                    </a:ext>
                  </a:extLst>
                </a:gridCol>
                <a:gridCol w="3078493"/>
                <a:gridCol w="2952712">
                  <a:extLst>
                    <a:ext uri="{9D8B030D-6E8A-4147-A177-3AD203B41FA5}">
                      <a16:colId xmlns:a16="http://schemas.microsoft.com/office/drawing/2014/main" xmlns=""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381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51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b="1" kern="1200" dirty="0" smtClean="0">
                          <a:solidFill>
                            <a:schemeClr val="tx1"/>
                          </a:solidFill>
                          <a:effectLst/>
                          <a:latin typeface="+mj-lt"/>
                          <a:ea typeface="+mn-ea"/>
                          <a:cs typeface="+mn-cs"/>
                        </a:rPr>
                        <a:t>53 contributions have been discussed.</a:t>
                      </a:r>
                    </a:p>
                    <a:p>
                      <a:pPr marL="171450" indent="-171450">
                        <a:buFont typeface="Arial" panose="020B0604020202020204" pitchFamily="34" charset="0"/>
                        <a:buChar char="•"/>
                      </a:pPr>
                      <a:r>
                        <a:rPr lang="en-US" sz="1000" u="sng" kern="1200" dirty="0" smtClean="0">
                          <a:solidFill>
                            <a:schemeClr val="tx1"/>
                          </a:solidFill>
                          <a:effectLst/>
                          <a:latin typeface="+mj-lt"/>
                          <a:ea typeface="+mn-ea"/>
                          <a:cs typeface="+mn-cs"/>
                        </a:rPr>
                        <a:t>TS 28.550</a:t>
                      </a:r>
                      <a:r>
                        <a:rPr lang="en-US" sz="1000" kern="1200" dirty="0" smtClean="0">
                          <a:solidFill>
                            <a:schemeClr val="tx1"/>
                          </a:solidFill>
                          <a:effectLst/>
                          <a:latin typeface="+mj-lt"/>
                          <a:ea typeface="+mn-ea"/>
                          <a:cs typeface="+mn-cs"/>
                        </a:rPr>
                        <a:t>: </a:t>
                      </a:r>
                      <a:r>
                        <a:rPr lang="en-US" sz="1000" kern="1200" dirty="0" err="1" smtClean="0">
                          <a:solidFill>
                            <a:schemeClr val="tx1"/>
                          </a:solidFill>
                          <a:effectLst/>
                          <a:latin typeface="+mj-lt"/>
                          <a:ea typeface="+mn-ea"/>
                          <a:cs typeface="+mn-cs"/>
                        </a:rPr>
                        <a:t>createMeasurementJob</a:t>
                      </a:r>
                      <a:r>
                        <a:rPr lang="en-US" sz="1000" kern="1200" dirty="0" smtClean="0">
                          <a:solidFill>
                            <a:schemeClr val="tx1"/>
                          </a:solidFill>
                          <a:effectLst/>
                          <a:latin typeface="+mj-lt"/>
                          <a:ea typeface="+mn-ea"/>
                          <a:cs typeface="+mn-cs"/>
                        </a:rPr>
                        <a:t> clarification, Update on MDAS, RESTful solution for MDAS for coverage hole detection, Clarification on the PM data reporting, Add Restful SS for performance assurance services, Add performance data file XML schema, Further clarification relating to the </a:t>
                      </a:r>
                      <a:r>
                        <a:rPr lang="en-US" sz="1000" kern="1200" dirty="0" err="1" smtClean="0">
                          <a:solidFill>
                            <a:schemeClr val="tx1"/>
                          </a:solidFill>
                          <a:effectLst/>
                          <a:latin typeface="+mj-lt"/>
                          <a:ea typeface="+mn-ea"/>
                          <a:cs typeface="+mn-cs"/>
                        </a:rPr>
                        <a:t>definifition</a:t>
                      </a:r>
                      <a:r>
                        <a:rPr lang="en-US" sz="1000" kern="1200" dirty="0" smtClean="0">
                          <a:solidFill>
                            <a:schemeClr val="tx1"/>
                          </a:solidFill>
                          <a:effectLst/>
                          <a:latin typeface="+mj-lt"/>
                          <a:ea typeface="+mn-ea"/>
                          <a:cs typeface="+mn-cs"/>
                        </a:rPr>
                        <a:t> of management Analytical KPI(s), Add concept for performance assurance, Update UC and requirements on management data analytics, TD PM Control, Add </a:t>
                      </a:r>
                      <a:r>
                        <a:rPr lang="en-US" sz="1000" kern="1200" dirty="0" err="1" smtClean="0">
                          <a:solidFill>
                            <a:schemeClr val="tx1"/>
                          </a:solidFill>
                          <a:effectLst/>
                          <a:latin typeface="+mj-lt"/>
                          <a:ea typeface="+mn-ea"/>
                          <a:cs typeface="+mn-cs"/>
                        </a:rPr>
                        <a:t>detectCoverageHole</a:t>
                      </a:r>
                      <a:r>
                        <a:rPr lang="en-US" sz="1000" kern="1200" dirty="0" smtClean="0">
                          <a:solidFill>
                            <a:schemeClr val="tx1"/>
                          </a:solidFill>
                          <a:effectLst/>
                          <a:latin typeface="+mj-lt"/>
                          <a:ea typeface="+mn-ea"/>
                          <a:cs typeface="+mn-cs"/>
                        </a:rPr>
                        <a:t> operation for MDAS CCO service</a:t>
                      </a:r>
                    </a:p>
                    <a:p>
                      <a:pPr marL="171450" indent="-171450">
                        <a:buFont typeface="Arial" panose="020B0604020202020204" pitchFamily="34" charset="0"/>
                        <a:buChar char="•"/>
                      </a:pPr>
                      <a:r>
                        <a:rPr lang="en-US" sz="1000" u="sng" kern="1200" dirty="0" smtClean="0">
                          <a:solidFill>
                            <a:schemeClr val="tx1"/>
                          </a:solidFill>
                          <a:effectLst/>
                          <a:latin typeface="+mj-lt"/>
                          <a:ea typeface="+mn-ea"/>
                          <a:cs typeface="+mn-cs"/>
                        </a:rPr>
                        <a:t>TS 28.554</a:t>
                      </a:r>
                      <a:r>
                        <a:rPr lang="en-US" sz="1000" kern="1200" dirty="0" smtClean="0">
                          <a:solidFill>
                            <a:schemeClr val="tx1"/>
                          </a:solidFill>
                          <a:effectLst/>
                          <a:latin typeface="+mj-lt"/>
                          <a:ea typeface="+mn-ea"/>
                          <a:cs typeface="+mn-cs"/>
                        </a:rPr>
                        <a:t>: management data analytical KPIs on RAN condition, management data analytical KPIs on cell composite load, management data analytical KPI - predicted traffic volume, management data analytical KPI - resource utilization tendency, KPI definition of registered subscribers to UDM of single network slice instance, RAN UE Throughput KPI update, Update based on LS reply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171450" lvl="0" indent="-171450">
                        <a:buFont typeface="Arial" panose="020B0604020202020204" pitchFamily="34" charset="0"/>
                        <a:buChar char="•"/>
                      </a:pPr>
                      <a:r>
                        <a:rPr lang="en-US" sz="1000" u="sng" kern="1200" dirty="0" smtClean="0">
                          <a:solidFill>
                            <a:schemeClr val="tx1"/>
                          </a:solidFill>
                          <a:effectLst/>
                          <a:latin typeface="+mn-lt"/>
                          <a:ea typeface="+mn-ea"/>
                          <a:cs typeface="+mn-cs"/>
                        </a:rPr>
                        <a:t>TS 28.552</a:t>
                      </a:r>
                      <a:r>
                        <a:rPr lang="en-US" sz="1000" kern="1200" dirty="0" smtClean="0">
                          <a:solidFill>
                            <a:schemeClr val="tx1"/>
                          </a:solidFill>
                          <a:effectLst/>
                          <a:latin typeface="+mn-lt"/>
                          <a:ea typeface="+mn-ea"/>
                          <a:cs typeface="+mn-cs"/>
                        </a:rPr>
                        <a:t>:</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concept for assurance data, Use Case and Measurements related to DL UE throughput of Split Bear, registration procedure related measurements for AMF, 5G registration measurement,</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PDU session creation measurements for SMF, AM policy association establishment related measurements for PCF, SM policy association establishment related measurements for PCF, event exposure related measurements for NEF, NF service registration related measurements for NRF, NF performance measurements related to VR, Update the e2e performance measurements,</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measurement of registration subscribers, Scope and References update, Add definitions, IP Latency measurement update, Number of UE Context Release Request measurements update, Packet Delay measurements update, Packet drop measurements update, Packet loss measurements corrections and update, PRB Usage measurements update, RRC connection number measurements update, UE throughput measurements update, Discussion paper on UE throughput Measurement, Use Case and Measurements related to DL fully buffered UE throughput</a:t>
                      </a:r>
                    </a:p>
                    <a:p>
                      <a:pPr marL="0" lvl="0" indent="0">
                        <a:buFont typeface="Arial" panose="020B0604020202020204" pitchFamily="34" charset="0"/>
                        <a:buNone/>
                      </a:pPr>
                      <a:r>
                        <a:rPr lang="en-US" sz="1400" kern="1200" dirty="0" smtClean="0">
                          <a:solidFill>
                            <a:schemeClr val="tx1"/>
                          </a:solidFill>
                          <a:effectLst/>
                          <a:latin typeface="+mn-lt"/>
                          <a:ea typeface="+mn-ea"/>
                          <a:cs typeface="+mn-cs"/>
                        </a:rPr>
                        <a:t>27 </a:t>
                      </a:r>
                      <a:r>
                        <a:rPr lang="en-US" sz="1400" kern="1200" dirty="0" err="1" smtClean="0">
                          <a:solidFill>
                            <a:schemeClr val="tx1"/>
                          </a:solidFill>
                          <a:effectLst/>
                          <a:latin typeface="+mn-lt"/>
                          <a:ea typeface="+mn-ea"/>
                          <a:cs typeface="+mn-cs"/>
                        </a:rPr>
                        <a:t>pCRs</a:t>
                      </a:r>
                      <a:r>
                        <a:rPr lang="en-US" sz="1400" kern="1200" dirty="0" smtClean="0">
                          <a:solidFill>
                            <a:schemeClr val="tx1"/>
                          </a:solidFill>
                          <a:effectLst/>
                          <a:latin typeface="+mn-lt"/>
                          <a:ea typeface="+mn-ea"/>
                          <a:cs typeface="+mn-cs"/>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329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335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on Performance assurance for 5G networks including network slicing  (S5-185449)</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28.550 for approval (S5-185561)</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28.552 for approval  (S5-185611)</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28.554 (S5-185559)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5871549"/>
              </p:ext>
            </p:extLst>
          </p:nvPr>
        </p:nvGraphicFramePr>
        <p:xfrm>
          <a:off x="95533" y="1551496"/>
          <a:ext cx="11959987" cy="4435944"/>
        </p:xfrm>
        <a:graphic>
          <a:graphicData uri="http://schemas.openxmlformats.org/drawingml/2006/table">
            <a:tbl>
              <a:tblPr/>
              <a:tblGrid>
                <a:gridCol w="1937983">
                  <a:extLst>
                    <a:ext uri="{9D8B030D-6E8A-4147-A177-3AD203B41FA5}">
                      <a16:colId xmlns:a16="http://schemas.microsoft.com/office/drawing/2014/main" xmlns="" val="20000"/>
                    </a:ext>
                  </a:extLst>
                </a:gridCol>
                <a:gridCol w="4025446">
                  <a:extLst>
                    <a:ext uri="{9D8B030D-6E8A-4147-A177-3AD203B41FA5}">
                      <a16:colId xmlns:a16="http://schemas.microsoft.com/office/drawing/2014/main" xmlns="" val="20001"/>
                    </a:ext>
                  </a:extLst>
                </a:gridCol>
                <a:gridCol w="3060809"/>
                <a:gridCol w="293574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and virtualization aspects of 5G networks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NETSLICE-MNFV5G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75%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to add a procedure to associate a VNF instance with a VNF profile. </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to add a procedure to associate a PNF with a PNF profile.</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Update 5G management architecture to make the pseudo CR to CR.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CR has been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4915926"/>
              </p:ext>
            </p:extLst>
          </p:nvPr>
        </p:nvGraphicFramePr>
        <p:xfrm>
          <a:off x="1078173" y="1360424"/>
          <a:ext cx="10372298" cy="427501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REST Solution Sets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REST_SS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It was agreed to clean up the TS and send it for e-mail approval. Main agreement was to use the term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Producer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Consumer instead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IRPAgent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IRPManager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TS 32.158 for approval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(S5-185437) – for email approval</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01488623"/>
              </p:ext>
            </p:extLst>
          </p:nvPr>
        </p:nvGraphicFramePr>
        <p:xfrm>
          <a:off x="1078173" y="1360424"/>
          <a:ext cx="10372298" cy="427501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Enhancement for EPC CUPS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ME_CUPS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Meeting received 4 contributions.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add PFCP session management measurements in TS 32.426.</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collect all changes from previous meetings to NRM IOC in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update E-UTRAN NRM IOC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update XML solution set definition in TS 28.709.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for email approval:  S5‑185612, S5‑185613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407292494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fr-FR" altLang="zh-CN" sz="3200" kern="0" dirty="0">
                <a:solidFill>
                  <a:srgbClr val="FF0000"/>
                </a:solidFill>
                <a:latin typeface="Calibri"/>
                <a:cs typeface="+mj-cs"/>
              </a:rPr>
              <a:t>Management </a:t>
            </a:r>
            <a:r>
              <a:rPr lang="fr-FR" altLang="zh-CN" sz="3200" kern="0" dirty="0" err="1">
                <a:solidFill>
                  <a:srgbClr val="FF0000"/>
                </a:solidFill>
                <a:latin typeface="Calibri"/>
                <a:cs typeface="+mj-cs"/>
              </a:rPr>
              <a:t>Enhancement</a:t>
            </a:r>
            <a:r>
              <a:rPr lang="fr-FR" altLang="zh-CN" sz="3200" kern="0" dirty="0">
                <a:solidFill>
                  <a:srgbClr val="FF0000"/>
                </a:solidFill>
                <a:latin typeface="Calibri"/>
                <a:cs typeface="+mj-cs"/>
              </a:rPr>
              <a:t> for EPC CUPS</a:t>
            </a:r>
          </a:p>
          <a:p>
            <a:pPr algn="ctr">
              <a:defRPr/>
            </a:pPr>
            <a:r>
              <a:rPr lang="en-US" altLang="zh-CN" sz="2800" kern="0" dirty="0" smtClean="0">
                <a:solidFill>
                  <a:srgbClr val="FF0000"/>
                </a:solidFill>
                <a:latin typeface="Calibri"/>
                <a:cs typeface="+mj-cs"/>
              </a:rPr>
              <a:t>CRs agreed by OAM SWG</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71346318"/>
              </p:ext>
            </p:extLst>
          </p:nvPr>
        </p:nvGraphicFramePr>
        <p:xfrm>
          <a:off x="450373" y="1990450"/>
          <a:ext cx="10972802" cy="1740344"/>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8018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S5-185461</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Rel-15 CR Changes for EPC CUPS in E-UTRAN NRM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S5-185484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28.709 SS XML Definition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1367831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6806670"/>
              </p:ext>
            </p:extLst>
          </p:nvPr>
        </p:nvGraphicFramePr>
        <p:xfrm>
          <a:off x="286603" y="1196648"/>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30%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solution for sending a notification to the management system when a recording session is started is changed, so that no change is needed in RAN2.</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Handling at RNC internal handover is specified.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Reporting of collected data for UMTS is specified.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509691241"/>
              </p:ext>
            </p:extLst>
          </p:nvPr>
        </p:nvGraphicFramePr>
        <p:xfrm>
          <a:off x="136239" y="1705118"/>
          <a:ext cx="11946577" cy="3268163"/>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S5-185043</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err="1" smtClean="0">
                          <a:solidFill>
                            <a:schemeClr val="tx1"/>
                          </a:solidFill>
                          <a:effectLst/>
                          <a:latin typeface="+mn-lt"/>
                          <a:ea typeface="Calibri" panose="020F0502020204030204" pitchFamily="34" charset="0"/>
                          <a:cs typeface="Calibri" panose="020F0502020204030204" pitchFamily="34" charset="0"/>
                        </a:rPr>
                        <a:t>LSout</a:t>
                      </a:r>
                      <a:r>
                        <a:rPr lang="en-US" sz="1400" kern="1200" dirty="0" smtClean="0">
                          <a:solidFill>
                            <a:schemeClr val="tx1"/>
                          </a:solidFill>
                          <a:effectLst/>
                          <a:latin typeface="+mn-lt"/>
                          <a:ea typeface="Calibri" panose="020F0502020204030204" pitchFamily="34" charset="0"/>
                          <a:cs typeface="Calibri" panose="020F0502020204030204" pitchFamily="34" charset="0"/>
                        </a:rPr>
                        <a:t> to various </a:t>
                      </a:r>
                      <a:r>
                        <a:rPr lang="en-US" sz="1400" kern="1200" dirty="0" err="1" smtClean="0">
                          <a:solidFill>
                            <a:schemeClr val="tx1"/>
                          </a:solidFill>
                          <a:effectLst/>
                          <a:latin typeface="+mn-lt"/>
                          <a:ea typeface="Calibri" panose="020F0502020204030204" pitchFamily="34" charset="0"/>
                          <a:cs typeface="Calibri" panose="020F0502020204030204" pitchFamily="34" charset="0"/>
                        </a:rPr>
                        <a:t>organisations</a:t>
                      </a:r>
                      <a:r>
                        <a:rPr lang="en-US" sz="1400" kern="1200" dirty="0" smtClean="0">
                          <a:solidFill>
                            <a:schemeClr val="tx1"/>
                          </a:solidFill>
                          <a:effectLst/>
                          <a:latin typeface="+mn-lt"/>
                          <a:ea typeface="Calibri" panose="020F0502020204030204" pitchFamily="34" charset="0"/>
                          <a:cs typeface="Calibri" panose="020F0502020204030204" pitchFamily="34" charset="0"/>
                        </a:rPr>
                        <a:t> on usage of NFV Specifications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ETSI ISG NFV</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1874">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Resubmitted LS from RAN2 to SA5 on Bluetooth/WLAN measurement collection in MDT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a:solidFill>
                            <a:srgbClr val="000000"/>
                          </a:solidFill>
                          <a:effectLst/>
                          <a:latin typeface="+mn-lt"/>
                          <a:ea typeface="+mn-ea"/>
                          <a:cs typeface="+mn-cs"/>
                        </a:rPr>
                        <a:t>R2-1808793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LS from RAN2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R2-1810957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S5-185403</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Reply LS cc SA5 on adding new service type in QMC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R3-183320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Reply LS from SA2 cc SA5 on LS to 3GPP on QoS Prediction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S2-185846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Ls from SA2 to SA5 on Data Analytics in SA WG2/NWDAF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S2-187617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S5-185404</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29515380"/>
              </p:ext>
            </p:extLst>
          </p:nvPr>
        </p:nvGraphicFramePr>
        <p:xfrm>
          <a:off x="157652" y="1366778"/>
          <a:ext cx="11923986" cy="5049288"/>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 -&gt; 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 (previously SA#80 – June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presented: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use cases and requirements: approved (Clarification was given on clause 8.1.2.2.4 during offline discussion after the session);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conclusion: approved after minor revisions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description has been revised to reflect the new completion date (June 2018 -&gt; December 2018) and a new supporting company.</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Rapporteur clarified that some description of potential solutions is missing to complete the study. This will be proposed via contributions to 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a:t>
                      </a:r>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SID on System and functional aspects of Energy Efficiency in 5G networks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(S5-185568).</a:t>
                      </a:r>
                    </a:p>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TR 32.972 to SA for Information (S5-185583)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9720084"/>
              </p:ext>
            </p:extLst>
          </p:nvPr>
        </p:nvGraphicFramePr>
        <p:xfrm>
          <a:off x="177420" y="1360424"/>
          <a:ext cx="11887201" cy="4452141"/>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Ten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Three approved, seven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Approval to restructure TR 28.900 to accommodate CM in scope and to focus 3GPP comparison to 5G only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3GPP / ONAP architecture positioning, focuses on 3GPP 5G service management architecture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Scope section input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comparison of ONAP vs. 3GPP interface technologies and protocols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9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(some after revision).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6833277"/>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progress since 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7711794"/>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two following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restructuring to include CM aspects</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positioning of APPC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wrt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3GPP management services.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59495441"/>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add a procedure to associate a VNF instance with a VNF profile.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add a procedure to associate a PNF with a PNF profile.</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Update 5G management architecture to make the pseudo CR to CR. </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SA#81</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05775883"/>
              </p:ext>
            </p:extLst>
          </p:nvPr>
        </p:nvGraphicFramePr>
        <p:xfrm>
          <a:off x="263778" y="1383852"/>
          <a:ext cx="11776295" cy="4708186"/>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2">
                  <a:extLst>
                    <a:ext uri="{9D8B030D-6E8A-4147-A177-3AD203B41FA5}">
                      <a16:colId xmlns="" xmlns:a16="http://schemas.microsoft.com/office/drawing/2014/main" val="2618836924"/>
                    </a:ext>
                  </a:extLst>
                </a:gridCol>
                <a:gridCol w="1686363"/>
                <a:gridCol w="2932386">
                  <a:extLst>
                    <a:ext uri="{9D8B030D-6E8A-4147-A177-3AD203B41FA5}">
                      <a16:colId xmlns=""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S5-185525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sheet for 28.530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S5-185565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28.531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tx1"/>
                          </a:solidFill>
                          <a:latin typeface="Calibri" panose="020F0502020204030204" pitchFamily="34" charset="0"/>
                          <a:ea typeface="+mn-ea"/>
                          <a:cs typeface="+mn-cs"/>
                        </a:rPr>
                        <a:t>S5-185155</a:t>
                      </a:r>
                      <a:endParaRPr lang="sv-SE" sz="1400" b="0" i="0" u="none" strike="noStrike" kern="1200" baseline="0" dirty="0">
                        <a:solidFill>
                          <a:schemeClr val="tx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tx1"/>
                          </a:solidFill>
                          <a:latin typeface="Calibri" panose="020F0502020204030204" pitchFamily="34" charset="0"/>
                          <a:ea typeface="+mn-ea"/>
                          <a:cs typeface="+mn-cs"/>
                        </a:rPr>
                        <a:t>Presentation sheet for 28.532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b="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S5-185621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28.533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b="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fr-FR" sz="1400" b="0" i="0" u="none" strike="noStrike" kern="1200" baseline="0" dirty="0" smtClean="0">
                          <a:solidFill>
                            <a:schemeClr val="dk1"/>
                          </a:solidFill>
                          <a:latin typeface="Calibri" panose="020F0502020204030204" pitchFamily="34" charset="0"/>
                          <a:ea typeface="+mn-ea"/>
                          <a:cs typeface="+mn-cs"/>
                        </a:rPr>
                        <a:t>S5-185600</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28.540 for approval </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fr-FR" sz="1400" b="0" i="0" u="none" strike="noStrike" kern="1200" baseline="0" dirty="0" smtClean="0">
                          <a:solidFill>
                            <a:schemeClr val="dk1"/>
                          </a:solidFill>
                          <a:latin typeface="Calibri" panose="020F0502020204030204" pitchFamily="34" charset="0"/>
                          <a:ea typeface="+mn-ea"/>
                          <a:cs typeface="+mn-cs"/>
                        </a:rPr>
                        <a:t>S5-185604</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28.541 for approval </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S5-185556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TS.28.545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ZTE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S5-185561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28.550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S5-185611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28.552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S5-185559</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28.554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S5-185437</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Sheet of TS 32.158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9173641"/>
              </p:ext>
            </p:extLst>
          </p:nvPr>
        </p:nvGraphicFramePr>
        <p:xfrm>
          <a:off x="136239" y="1691470"/>
          <a:ext cx="11946577" cy="2892159"/>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26208">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Resubmitted Reply LS from SA4 to SA5 on Attributes for </a:t>
                      </a:r>
                      <a:r>
                        <a:rPr lang="en-US" sz="1400" kern="1200" dirty="0" err="1">
                          <a:solidFill>
                            <a:schemeClr val="tx1"/>
                          </a:solidFill>
                          <a:effectLst/>
                          <a:latin typeface="+mn-lt"/>
                          <a:ea typeface="Calibri" panose="020F0502020204030204" pitchFamily="34" charset="0"/>
                          <a:cs typeface="Calibri" panose="020F0502020204030204" pitchFamily="34" charset="0"/>
                        </a:rPr>
                        <a:t>QoE</a:t>
                      </a:r>
                      <a:r>
                        <a:rPr lang="en-US" sz="1400" kern="1200" dirty="0">
                          <a:solidFill>
                            <a:schemeClr val="tx1"/>
                          </a:solidFill>
                          <a:effectLst/>
                          <a:latin typeface="+mn-lt"/>
                          <a:ea typeface="Calibri" panose="020F0502020204030204" pitchFamily="34" charset="0"/>
                          <a:cs typeface="Calibri" panose="020F0502020204030204" pitchFamily="34" charset="0"/>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LS from ITU-T SG15 to SA5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a:solidFill>
                            <a:srgbClr val="000000"/>
                          </a:solidFill>
                          <a:effectLst/>
                          <a:latin typeface="+mn-lt"/>
                          <a:ea typeface="+mn-ea"/>
                          <a:cs typeface="+mn-cs"/>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S5-185365</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S5-1812392 on adding measurements on average number of total active UEs (R2-1809158; to: SA5; cc: -; contact: Huawei)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R2-1809158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S5-185401</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S5-184272 on Further Information About IETF Work Relevant to Network Slicing (IETF_LS_180814; to: SA5; cc: -; contact: IETF L2SM WG chairman</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IETF</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S5-185451</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S5-182574, S5-193622, S5-184337 on L2 measurements (R3-185114; to: SA5, RAN2; cc: -; contact: Ericsson)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R3-185114 </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S5-185560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72866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91110417"/>
              </p:ext>
            </p:extLst>
          </p:nvPr>
        </p:nvGraphicFramePr>
        <p:xfrm>
          <a:off x="268014" y="2085517"/>
          <a:ext cx="11650717" cy="3203012"/>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6432939">
                  <a:extLst>
                    <a:ext uri="{9D8B030D-6E8A-4147-A177-3AD203B41FA5}">
                      <a16:colId xmlns:a16="http://schemas.microsoft.com/office/drawing/2014/main" xmlns="" val="2618836924"/>
                    </a:ext>
                  </a:extLst>
                </a:gridCol>
                <a:gridCol w="1340069">
                  <a:extLst>
                    <a:ext uri="{9D8B030D-6E8A-4147-A177-3AD203B41FA5}">
                      <a16:colId xmlns:a16="http://schemas.microsoft.com/office/drawing/2014/main" xmlns="" val="3016348962"/>
                    </a:ext>
                  </a:extLst>
                </a:gridCol>
                <a:gridCol w="1292772">
                  <a:extLst>
                    <a:ext uri="{9D8B030D-6E8A-4147-A177-3AD203B41FA5}">
                      <a16:colId xmlns:a16="http://schemas.microsoft.com/office/drawing/2014/main" xmlns="" val="3690116950"/>
                    </a:ext>
                  </a:extLst>
                </a:gridCol>
                <a:gridCol w="1403131">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96889">
                <a:tc>
                  <a:txBody>
                    <a:bodyPr/>
                    <a:lstStyle/>
                    <a:p>
                      <a:pPr marL="95250" indent="0" algn="l" defTabSz="1219170" rtl="0" eaLnBrk="1"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S5-185594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Reply LS to S5-1812392 on adding measurements on average number of total active UEs (R2-1809158; to: SA5; cc: -; contact: Huawei)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S5-185365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6889">
                <a:tc>
                  <a:txBody>
                    <a:bodyPr/>
                    <a:lstStyle/>
                    <a:p>
                      <a:pPr marL="95250" indent="0" algn="l" defTabSz="1219170" rtl="0" eaLnBrk="1"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S5-185585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RAN2 to SA5 on L2 measurements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S5-185047</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001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S5-185404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400" b="0" i="0" u="none" strike="noStrike" dirty="0" smtClean="0">
                          <a:solidFill>
                            <a:schemeClr val="tx1"/>
                          </a:solidFill>
                          <a:effectLst/>
                          <a:latin typeface="+mn-lt"/>
                        </a:rPr>
                        <a:t>Reply to: Ls from SA2 to SA5 on Data Analytics in SA WG2/NWDAF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400" b="0" i="0" u="none" strike="noStrike" dirty="0" smtClean="0">
                          <a:solidFill>
                            <a:schemeClr val="tx1"/>
                          </a:solidFill>
                          <a:effectLst/>
                          <a:latin typeface="+mn-lt"/>
                        </a:rPr>
                        <a:t>SA2</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S5-185051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001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400" b="0" i="0" u="none" strike="noStrike" dirty="0" smtClean="0">
                          <a:solidFill>
                            <a:schemeClr val="tx1"/>
                          </a:solidFill>
                          <a:effectLst/>
                          <a:latin typeface="+mn-lt"/>
                        </a:rPr>
                        <a:t>Reply to R3-185114 = S5-185451 on L2 measurements (to: RAN3; cc: RAN2; contact: Ericsson)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400" b="0" i="0" u="none" strike="noStrike" dirty="0" smtClean="0">
                          <a:solidFill>
                            <a:schemeClr val="tx1"/>
                          </a:solidFill>
                          <a:effectLst/>
                          <a:latin typeface="+mn-lt"/>
                        </a:rPr>
                        <a:t>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S5-185451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660132137"/>
              </p:ext>
            </p:extLst>
          </p:nvPr>
        </p:nvGraphicFramePr>
        <p:xfrm>
          <a:off x="205362" y="1400320"/>
          <a:ext cx="11902966" cy="4528476"/>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S5-185586</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on energy efficiency in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S5-185455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SID Study on 5G network and network slicing tenant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S5-185610</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WID </a:t>
                      </a:r>
                      <a:r>
                        <a:rPr lang="fr-FR" sz="1400" b="0" i="0" u="none" strike="noStrike" dirty="0" err="1">
                          <a:solidFill>
                            <a:srgbClr val="000000"/>
                          </a:solidFill>
                          <a:effectLst/>
                          <a:latin typeface="+mn-lt"/>
                        </a:rPr>
                        <a:t>Intent</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driven</a:t>
                      </a:r>
                      <a:r>
                        <a:rPr lang="fr-FR" sz="1400" b="0" i="0" u="none" strike="noStrike" dirty="0">
                          <a:solidFill>
                            <a:srgbClr val="000000"/>
                          </a:solidFill>
                          <a:effectLst/>
                          <a:latin typeface="+mn-lt"/>
                        </a:rPr>
                        <a:t> management service for mobile network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1" u="none" strike="noStrike" kern="1200" dirty="0" smtClean="0">
                          <a:solidFill>
                            <a:schemeClr val="tx1"/>
                          </a:solidFill>
                          <a:effectLst/>
                          <a:latin typeface="+mn-lt"/>
                          <a:ea typeface="+mn-ea"/>
                          <a:cs typeface="+mn-cs"/>
                        </a:rPr>
                        <a:t>S5-185616</a:t>
                      </a:r>
                      <a:endParaRPr lang="fr-FR" sz="1400" b="0" i="1"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i="1" dirty="0" smtClean="0">
                          <a:latin typeface="+mn-lt"/>
                        </a:rPr>
                        <a:t>WID new</a:t>
                      </a:r>
                      <a:endParaRPr lang="fr-FR" sz="1400" i="1"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1" u="none" strike="noStrike" dirty="0">
                          <a:solidFill>
                            <a:srgbClr val="000000"/>
                          </a:solidFill>
                          <a:effectLst/>
                          <a:latin typeface="+mn-lt"/>
                        </a:rPr>
                        <a:t>New WID on Enhancement of performance </a:t>
                      </a:r>
                      <a:r>
                        <a:rPr lang="en-US" sz="1400" b="0" i="1" u="none" strike="noStrike" dirty="0" smtClean="0">
                          <a:solidFill>
                            <a:srgbClr val="000000"/>
                          </a:solidFill>
                          <a:effectLst/>
                          <a:latin typeface="+mn-lt"/>
                        </a:rPr>
                        <a:t>assurance</a:t>
                      </a:r>
                    </a:p>
                    <a:p>
                      <a:pPr marL="82550" indent="0" algn="l" fontAlgn="t"/>
                      <a:r>
                        <a:rPr lang="en-US" sz="1400" b="0" i="1" u="none" strike="noStrike" dirty="0" smtClean="0">
                          <a:solidFill>
                            <a:srgbClr val="000000"/>
                          </a:solidFill>
                          <a:effectLst/>
                          <a:latin typeface="+mn-lt"/>
                        </a:rPr>
                        <a:t>For email approval</a:t>
                      </a:r>
                      <a:endParaRPr lang="en-US" sz="1400" b="0" i="1"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it-IT" sz="1400" b="0" i="1" u="none" strike="noStrike" dirty="0" smtClean="0">
                          <a:solidFill>
                            <a:srgbClr val="000000"/>
                          </a:solidFill>
                          <a:effectLst/>
                          <a:latin typeface="+mn-lt"/>
                        </a:rPr>
                        <a:t>Intel, </a:t>
                      </a:r>
                      <a:r>
                        <a:rPr lang="it-IT" sz="1400" b="0" i="1" u="none" strike="noStrike" dirty="0">
                          <a:solidFill>
                            <a:srgbClr val="000000"/>
                          </a:solidFill>
                          <a:effectLst/>
                          <a:latin typeface="+mn-lt"/>
                        </a:rPr>
                        <a:t>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S5-185589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on OAM aspects of LTE and WLAN integration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S5-185590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network policy management for mobile networks based on NFV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0" u="none" strike="noStrike" dirty="0" smtClean="0">
                          <a:solidFill>
                            <a:schemeClr val="tx1"/>
                          </a:solidFill>
                          <a:effectLst/>
                          <a:latin typeface="+mn-lt"/>
                        </a:rPr>
                        <a:t>S5-185617</a:t>
                      </a:r>
                      <a:endParaRPr lang="fr-FR"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WID for service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S5-185591</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WID Methodology for 5G management specifications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S5-185642</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New SID on Self-Organizing Networks (SON) for 5G networks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1417617403"/>
              </p:ext>
            </p:extLst>
          </p:nvPr>
        </p:nvGraphicFramePr>
        <p:xfrm>
          <a:off x="178066" y="1755168"/>
          <a:ext cx="11902966" cy="3192072"/>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S5-185539</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Management and orchestration of 5G networks and network slicing</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S5-185564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Provisioning of 5G networks and network slicing</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S5-185100</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Network Resource Model (NRM) for 5G networks and network slicing </a:t>
                      </a:r>
                    </a:p>
                    <a:p>
                      <a:pPr marL="825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S5-185555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on Fault supervision for 5G network and network slicing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it-IT" sz="1400" b="0" i="0" u="none" strike="noStrike" dirty="0" smtClean="0">
                          <a:solidFill>
                            <a:srgbClr val="000000"/>
                          </a:solidFill>
                          <a:effectLst/>
                          <a:latin typeface="+mn-lt"/>
                        </a:rPr>
                        <a:t>ZTE</a:t>
                      </a:r>
                      <a:endParaRPr lang="it-IT"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S5-185449</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on Performance assurance for 5G networks including network slicing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 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S5-185568</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SID on System and functional aspects of Energy Efficiency in 5G networks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Orange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65315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90414225"/>
              </p:ext>
            </p:extLst>
          </p:nvPr>
        </p:nvGraphicFramePr>
        <p:xfrm>
          <a:off x="450373" y="2167874"/>
          <a:ext cx="10972802" cy="15790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S5-185299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R15 CR 28658 Wrong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235">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S5-185593</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Rel-16 CR 32.425 Add definition of UE active numbers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 China Telecom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R15 CR 28.701 </a:t>
                      </a:r>
                      <a:r>
                        <a:rPr lang="fr-FR" sz="1400" b="0" i="0" u="none" strike="noStrike" dirty="0" err="1">
                          <a:solidFill>
                            <a:srgbClr val="000000"/>
                          </a:solidFill>
                          <a:effectLst/>
                          <a:latin typeface="+mn-lt"/>
                        </a:rPr>
                        <a:t>Align</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terminology</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3051967835"/>
              </p:ext>
            </p:extLst>
          </p:nvPr>
        </p:nvGraphicFramePr>
        <p:xfrm>
          <a:off x="436729" y="1902220"/>
          <a:ext cx="10795378" cy="1409913"/>
        </p:xfrm>
        <a:graphic>
          <a:graphicData uri="http://schemas.openxmlformats.org/drawingml/2006/table">
            <a:tbl>
              <a:tblPr/>
              <a:tblGrid>
                <a:gridCol w="1183107">
                  <a:extLst>
                    <a:ext uri="{9D8B030D-6E8A-4147-A177-3AD203B41FA5}">
                      <a16:colId xmlns:a16="http://schemas.microsoft.com/office/drawing/2014/main" xmlns="" val="20000"/>
                    </a:ext>
                  </a:extLst>
                </a:gridCol>
                <a:gridCol w="6678003">
                  <a:extLst>
                    <a:ext uri="{9D8B030D-6E8A-4147-A177-3AD203B41FA5}">
                      <a16:colId xmlns:a16="http://schemas.microsoft.com/office/drawing/2014/main" xmlns="" val="20001"/>
                    </a:ext>
                  </a:extLst>
                </a:gridCol>
                <a:gridCol w="2934268"/>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&lt;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S5-185063</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400" b="0" i="0" u="none" strike="noStrike" kern="1200" dirty="0" smtClean="0">
                          <a:solidFill>
                            <a:schemeClr val="tx1"/>
                          </a:solidFill>
                          <a:effectLst/>
                          <a:latin typeface="+mn-lt"/>
                          <a:ea typeface="+mn-ea"/>
                          <a:cs typeface="+mn-cs"/>
                        </a:rPr>
                        <a:t>Rel-15 28.541 Remove </a:t>
                      </a:r>
                      <a:r>
                        <a:rPr lang="en-US" sz="1400" b="0" i="0" u="none" strike="noStrike" kern="1200" dirty="0" err="1" smtClean="0">
                          <a:solidFill>
                            <a:schemeClr val="tx1"/>
                          </a:solidFill>
                          <a:effectLst/>
                          <a:latin typeface="+mn-lt"/>
                          <a:ea typeface="+mn-ea"/>
                          <a:cs typeface="+mn-cs"/>
                        </a:rPr>
                        <a:t>colour</a:t>
                      </a:r>
                      <a:r>
                        <a:rPr lang="en-US" sz="1400" b="0" i="0" u="none" strike="noStrike" kern="1200" dirty="0" smtClean="0">
                          <a:solidFill>
                            <a:schemeClr val="tx1"/>
                          </a:solidFill>
                          <a:effectLst/>
                          <a:latin typeface="+mn-lt"/>
                          <a:ea typeface="+mn-ea"/>
                          <a:cs typeface="+mn-cs"/>
                        </a:rPr>
                        <a:t> in UML diagrams </a:t>
                      </a:r>
                      <a:endParaRPr lang="en-US"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Ericsson</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S5-185524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chemeClr val="tx1"/>
                          </a:solidFill>
                          <a:effectLst/>
                          <a:latin typeface="+mn-lt"/>
                        </a:rPr>
                        <a:t>5G management specification titles </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SA5 OAM SWG chairman </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62072510"/>
              </p:ext>
            </p:extLst>
          </p:nvPr>
        </p:nvGraphicFramePr>
        <p:xfrm>
          <a:off x="31532" y="1101117"/>
          <a:ext cx="12050973" cy="5111813"/>
        </p:xfrm>
        <a:graphic>
          <a:graphicData uri="http://schemas.openxmlformats.org/drawingml/2006/table">
            <a:tbl>
              <a:tblPr/>
              <a:tblGrid>
                <a:gridCol w="1884319">
                  <a:extLst>
                    <a:ext uri="{9D8B030D-6E8A-4147-A177-3AD203B41FA5}">
                      <a16:colId xmlns:a16="http://schemas.microsoft.com/office/drawing/2014/main" xmlns="" val="20000"/>
                    </a:ext>
                  </a:extLst>
                </a:gridCol>
                <a:gridCol w="4124477">
                  <a:extLst>
                    <a:ext uri="{9D8B030D-6E8A-4147-A177-3AD203B41FA5}">
                      <a16:colId xmlns:a16="http://schemas.microsoft.com/office/drawing/2014/main" xmlns="" val="20001"/>
                    </a:ext>
                  </a:extLst>
                </a:gridCol>
                <a:gridCol w="3084093"/>
                <a:gridCol w="29580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and orchestration of 5G networks and network slicing</a:t>
                      </a:r>
                      <a:endParaRPr kumimoji="0" lang="en-GB" altLang="zh-CN" sz="12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28.532, 28.533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0530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45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28.533 (Architecture framework), there were 18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28.530 (Concepts, use cases and requirements), there were 4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28.532 (Generic Management services), there were 21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were 2 contributions concerning the WI.</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26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Management and orchestration of 5G networks and network slicing (S5-185539)</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28.530 (S5-185525)</a:t>
                      </a:r>
                    </a:p>
                    <a:p>
                      <a:pPr marL="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Presentation sheet for 28.532 (S5-185155)</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28.533 to SA for approval (S5-185621)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78632</TotalTime>
  <Words>2916</Words>
  <Application>Microsoft Office PowerPoint</Application>
  <PresentationFormat>Widescreen</PresentationFormat>
  <Paragraphs>606</Paragraphs>
  <Slides>26</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Gulim</vt:lpstr>
      <vt:lpstr>宋体</vt:lpstr>
      <vt:lpstr>Arial</vt:lpstr>
      <vt:lpstr>Calibri</vt:lpstr>
      <vt:lpstr>Times New Roman</vt:lpstr>
      <vt:lpstr>Office Theme</vt:lpstr>
      <vt:lpstr>    SA5 OAM&amp;P SWG Exec Report SA5#120, 20 – 24 August 2018 Belgrade, Serbia </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SA#81</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Christiantoche</cp:lastModifiedBy>
  <cp:revision>1879</cp:revision>
  <dcterms:created xsi:type="dcterms:W3CDTF">2008-08-30T09:32:10Z</dcterms:created>
  <dcterms:modified xsi:type="dcterms:W3CDTF">2018-08-24T13:31:39Z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