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8"/>
  </p:notesMasterIdLst>
  <p:handoutMasterIdLst>
    <p:handoutMasterId r:id="rId29"/>
  </p:handoutMasterIdLst>
  <p:sldIdLst>
    <p:sldId id="303" r:id="rId2"/>
    <p:sldId id="668" r:id="rId3"/>
    <p:sldId id="730" r:id="rId4"/>
    <p:sldId id="670" r:id="rId5"/>
    <p:sldId id="636" r:id="rId6"/>
    <p:sldId id="716" r:id="rId7"/>
    <p:sldId id="726" r:id="rId8"/>
    <p:sldId id="672" r:id="rId9"/>
    <p:sldId id="673" r:id="rId10"/>
    <p:sldId id="722" r:id="rId11"/>
    <p:sldId id="723" r:id="rId12"/>
    <p:sldId id="724" r:id="rId13"/>
    <p:sldId id="727" r:id="rId14"/>
    <p:sldId id="719" r:id="rId15"/>
    <p:sldId id="721" r:id="rId16"/>
    <p:sldId id="731" r:id="rId17"/>
    <p:sldId id="671" r:id="rId18"/>
    <p:sldId id="728" r:id="rId19"/>
    <p:sldId id="729" r:id="rId20"/>
    <p:sldId id="713" r:id="rId21"/>
    <p:sldId id="714" r:id="rId22"/>
    <p:sldId id="715" r:id="rId23"/>
    <p:sldId id="712" r:id="rId24"/>
    <p:sldId id="717" r:id="rId25"/>
    <p:sldId id="720" r:id="rId26"/>
    <p:sldId id="704" r:id="rId27"/>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C1E442"/>
    <a:srgbClr val="C6D254"/>
    <a:srgbClr val="72AF2F"/>
    <a:srgbClr val="000000"/>
    <a:srgbClr val="5C88D0"/>
    <a:srgbClr val="2A6EA8"/>
    <a:srgbClr val="B1D254"/>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6841" autoAdjust="0"/>
    <p:restoredTop sz="98004" autoAdjust="0"/>
  </p:normalViewPr>
  <p:slideViewPr>
    <p:cSldViewPr snapToGrid="0">
      <p:cViewPr varScale="1">
        <p:scale>
          <a:sx n="74" d="100"/>
          <a:sy n="74" d="100"/>
        </p:scale>
        <p:origin x="948" y="7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2178"/>
    </p:cViewPr>
  </p:sorterViewPr>
  <p:notesViewPr>
    <p:cSldViewPr snapToGrid="0">
      <p:cViewPr varScale="1">
        <p:scale>
          <a:sx n="64" d="100"/>
          <a:sy n="64" d="100"/>
        </p:scale>
        <p:origin x="-210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61"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4/13/2018</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4/13/2018</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smtClean="0">
                <a:ea typeface="+mn-ea"/>
                <a:cs typeface="Arial" panose="020B0604020202020204" pitchFamily="34" charset="0"/>
              </a:rPr>
              <a:t>S5-182466, </a:t>
            </a:r>
            <a:r>
              <a:rPr lang="en-GB" sz="1100" b="1" spc="300" dirty="0" smtClean="0">
                <a:ea typeface="+mn-ea"/>
                <a:cs typeface="Arial" panose="020B0604020202020204" pitchFamily="34" charset="0"/>
              </a:rPr>
              <a:t>SA5#118, Beijing, China, 9 </a:t>
            </a:r>
            <a:r>
              <a:rPr lang="en-GB" sz="1100" b="1" spc="300" dirty="0">
                <a:ea typeface="+mn-ea"/>
                <a:cs typeface="Arial" panose="020B0604020202020204" pitchFamily="34" charset="0"/>
              </a:rPr>
              <a:t>- </a:t>
            </a:r>
            <a:r>
              <a:rPr lang="en-GB" sz="1100" b="1" spc="300" dirty="0" smtClean="0">
                <a:ea typeface="+mn-ea"/>
                <a:cs typeface="Arial" panose="020B0604020202020204" pitchFamily="34" charset="0"/>
              </a:rPr>
              <a:t>13 April 2018</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a:t>
            </a:r>
            <a:r>
              <a:rPr lang="en-GB" altLang="en-US" sz="1067" dirty="0" smtClean="0"/>
              <a:t>2018</a:t>
            </a:r>
            <a:endParaRPr lang="en-GB" altLang="en-US" sz="1067"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820444"/>
            <a:ext cx="8621712" cy="1468438"/>
          </a:xfrm>
        </p:spPr>
        <p:txBody>
          <a:bodyPr>
            <a:noAutofit/>
          </a:bodyPr>
          <a:lstStyle/>
          <a:p>
            <a:pPr>
              <a:defRPr/>
            </a:pPr>
            <a:r>
              <a:rPr lang="en-GB" sz="4800" b="1" i="1" dirty="0">
                <a:effectLst>
                  <a:outerShdw blurRad="38100" dist="38100" dir="2700000" algn="tl">
                    <a:srgbClr val="C0C0C0"/>
                  </a:outerShdw>
                </a:effectLst>
              </a:rPr>
              <a:t>  </a:t>
            </a:r>
            <a:r>
              <a:rPr lang="en-GB" sz="4800" dirty="0"/>
              <a:t/>
            </a:r>
            <a:br>
              <a:rPr lang="en-GB" sz="4800" dirty="0"/>
            </a:br>
            <a:r>
              <a:rPr lang="en-GB" sz="4800" dirty="0"/>
              <a:t> </a:t>
            </a:r>
            <a:r>
              <a:rPr lang="en-GB" altLang="zh-CN" sz="4800" b="1" dirty="0"/>
              <a:t>SA5 </a:t>
            </a:r>
            <a:r>
              <a:rPr lang="en-GB" altLang="zh-CN" sz="4800" b="1" dirty="0" smtClean="0"/>
              <a:t>OAM&amp;P SWG Exec Report</a:t>
            </a:r>
            <a:r>
              <a:rPr lang="en-GB" sz="4800" b="1" i="1" dirty="0"/>
              <a:t/>
            </a:r>
            <a:br>
              <a:rPr lang="en-GB" sz="4800" b="1" i="1" dirty="0"/>
            </a:br>
            <a:r>
              <a:rPr lang="fr-FR" sz="2400" dirty="0" smtClean="0">
                <a:latin typeface="Arial" pitchFamily="34" charset="0"/>
              </a:rPr>
              <a:t>SA5#118, 9 – 13 April 2018</a:t>
            </a:r>
            <a:br>
              <a:rPr lang="fr-FR" sz="2400" dirty="0" smtClean="0">
                <a:latin typeface="Arial" pitchFamily="34" charset="0"/>
              </a:rPr>
            </a:br>
            <a:r>
              <a:rPr lang="fr-FR" sz="2400" dirty="0" smtClean="0">
                <a:latin typeface="Arial" pitchFamily="34" charset="0"/>
              </a:rPr>
              <a:t>Beijing, China</a:t>
            </a:r>
            <a:r>
              <a:rPr lang="en-US" sz="4800" dirty="0">
                <a:effectLst>
                  <a:outerShdw blurRad="38100" dist="38100" dir="2700000" algn="tl">
                    <a:srgbClr val="C0C0C0"/>
                  </a:outerShdw>
                </a:effectLst>
              </a:rPr>
              <a:t/>
            </a: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r>
              <a:rPr lang="en-US" altLang="en-US" sz="2667" dirty="0"/>
              <a:t/>
            </a:r>
            <a:br>
              <a:rPr lang="en-US" altLang="en-US" sz="2667" dirty="0"/>
            </a:br>
            <a:r>
              <a:rPr lang="en-GB" sz="2400" dirty="0" smtClean="0">
                <a:latin typeface="Arial" charset="0"/>
              </a:rPr>
              <a:t>Jean-Michel CORNILY, </a:t>
            </a:r>
            <a:r>
              <a:rPr lang="en-GB" sz="2400" dirty="0">
                <a:latin typeface="Arial" charset="0"/>
              </a:rPr>
              <a:t>SA5 </a:t>
            </a:r>
            <a:r>
              <a:rPr lang="en-GB" sz="2400" dirty="0" smtClean="0">
                <a:latin typeface="Arial" charset="0"/>
              </a:rPr>
              <a:t>Vice-Chair</a:t>
            </a:r>
            <a:r>
              <a:rPr lang="en-GB" sz="2400" dirty="0">
                <a:latin typeface="Arial" charset="0"/>
              </a:rPr>
              <a:t>, </a:t>
            </a:r>
            <a:r>
              <a:rPr lang="en-GB" sz="2400" dirty="0" smtClean="0">
                <a:latin typeface="Arial" charset="0"/>
              </a:rPr>
              <a:t>ORANGE</a:t>
            </a:r>
          </a:p>
          <a:p>
            <a:pPr>
              <a:lnSpc>
                <a:spcPct val="80000"/>
              </a:lnSpc>
            </a:pPr>
            <a:r>
              <a:rPr lang="en-GB" sz="2400" dirty="0" smtClean="0">
                <a:latin typeface="Arial" charset="0"/>
              </a:rPr>
              <a:t>Christian TOCHE, SA5 Vice-Chair, Huawei</a:t>
            </a:r>
            <a:endParaRPr lang="en-GB" sz="2400" dirty="0">
              <a:latin typeface="Arial" charset="0"/>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(3/10)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205962046"/>
              </p:ext>
            </p:extLst>
          </p:nvPr>
        </p:nvGraphicFramePr>
        <p:xfrm>
          <a:off x="110358" y="1360424"/>
          <a:ext cx="11966028" cy="5086870"/>
        </p:xfrm>
        <a:graphic>
          <a:graphicData uri="http://schemas.openxmlformats.org/drawingml/2006/table">
            <a:tbl>
              <a:tblPr/>
              <a:tblGrid>
                <a:gridCol w="1871036">
                  <a:extLst>
                    <a:ext uri="{9D8B030D-6E8A-4147-A177-3AD203B41FA5}">
                      <a16:colId xmlns="" xmlns:a16="http://schemas.microsoft.com/office/drawing/2014/main" val="20000"/>
                    </a:ext>
                  </a:extLst>
                </a:gridCol>
                <a:gridCol w="4095404">
                  <a:extLst>
                    <a:ext uri="{9D8B030D-6E8A-4147-A177-3AD203B41FA5}">
                      <a16:colId xmlns="" xmlns:a16="http://schemas.microsoft.com/office/drawing/2014/main" val="20001"/>
                    </a:ext>
                  </a:extLst>
                </a:gridCol>
                <a:gridCol w="3062355"/>
                <a:gridCol w="2937233">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Network Resource Model (NRM) for 5G networks and network slicing</a:t>
                      </a:r>
                      <a:endParaRPr lang="en-US" sz="18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NETSLICE-5GNRM</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780037</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25% -&gt;  50%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 2018  </a:t>
                      </a: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(Previously 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28.540, 28.541, 28.542, 28.543</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During this meeting, 23 contributions were discussed, 2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on stage 1 specs are approved and others need to be revised for further discussion. Through the meeting, the work item has following progress: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Most of NG-RAN and 5GC NRM stage 2 definitions have been discussed, even including ng-</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eNB</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it is agreed that ng-</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eNB</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will be postponed until most of NR modelling stage 2 work has been settled down.  </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Based on contribution S5-182063, the group took some time to discuss the feasibility of unified NRM model applying to 3 NR deployment scenarios (non-split, 2-split, 3-split), but no consensus is reached.</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has shortly discussed on whether existing NRM IOC attribute property definition template (including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isReadable</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isWritable</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apply to 5G NRM or not, no conclusion is reached. It is proposed drafting a discussion paper to address this issue next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2767314453"/>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(4/10)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965748431"/>
              </p:ext>
            </p:extLst>
          </p:nvPr>
        </p:nvGraphicFramePr>
        <p:xfrm>
          <a:off x="1078173" y="1537848"/>
          <a:ext cx="10372298" cy="4335970"/>
        </p:xfrm>
        <a:graphic>
          <a:graphicData uri="http://schemas.openxmlformats.org/drawingml/2006/table">
            <a:tbl>
              <a:tblPr/>
              <a:tblGrid>
                <a:gridCol w="1621837">
                  <a:extLst>
                    <a:ext uri="{9D8B030D-6E8A-4147-A177-3AD203B41FA5}">
                      <a16:colId xmlns="" xmlns:a16="http://schemas.microsoft.com/office/drawing/2014/main" val="20000"/>
                    </a:ext>
                  </a:extLst>
                </a:gridCol>
                <a:gridCol w="3549946">
                  <a:extLst>
                    <a:ext uri="{9D8B030D-6E8A-4147-A177-3AD203B41FA5}">
                      <a16:colId xmlns="" xmlns:a16="http://schemas.microsoft.com/office/drawing/2014/main" val="20001"/>
                    </a:ext>
                  </a:extLst>
                </a:gridCol>
                <a:gridCol w="2654486"/>
                <a:gridCol w="2546029">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Fault Supervision for 5G networks and network slicing</a:t>
                      </a:r>
                      <a:endParaRPr lang="en-US" sz="18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NETSLICE-FS5G</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780041</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ZTE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20% -&gt;  50%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28.545, 28.546</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17 contributions have been addressed during the sessions, and the discussed topics include:</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Introduction and scope of TS 28.545</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Interfaces for fault supervision</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New requirements about alarm correlation and filtering</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Definitions of operations for fault supervision</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Definitions of alarm notifications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2137970132"/>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(5/10)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390909308"/>
              </p:ext>
            </p:extLst>
          </p:nvPr>
        </p:nvGraphicFramePr>
        <p:xfrm>
          <a:off x="63065" y="1360423"/>
          <a:ext cx="12029088" cy="5067269"/>
        </p:xfrm>
        <a:graphic>
          <a:graphicData uri="http://schemas.openxmlformats.org/drawingml/2006/table">
            <a:tbl>
              <a:tblPr/>
              <a:tblGrid>
                <a:gridCol w="1880896">
                  <a:extLst>
                    <a:ext uri="{9D8B030D-6E8A-4147-A177-3AD203B41FA5}">
                      <a16:colId xmlns="" xmlns:a16="http://schemas.microsoft.com/office/drawing/2014/main" val="20000"/>
                    </a:ext>
                  </a:extLst>
                </a:gridCol>
                <a:gridCol w="4116987">
                  <a:extLst>
                    <a:ext uri="{9D8B030D-6E8A-4147-A177-3AD203B41FA5}">
                      <a16:colId xmlns="" xmlns:a16="http://schemas.microsoft.com/office/drawing/2014/main" val="20001"/>
                    </a:ext>
                  </a:extLst>
                </a:gridCol>
                <a:gridCol w="3078493"/>
                <a:gridCol w="2952712">
                  <a:extLst>
                    <a:ext uri="{9D8B030D-6E8A-4147-A177-3AD203B41FA5}">
                      <a16:colId xmlns="" xmlns:a16="http://schemas.microsoft.com/office/drawing/2014/main" val="20002"/>
                    </a:ext>
                  </a:extLst>
                </a:gridCol>
              </a:tblGrid>
              <a:tr h="46611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Assurance data and Performance Management for 5G networks and network slicing</a:t>
                      </a:r>
                      <a:endParaRPr lang="en-US" sz="18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NETSLICE-ADPM5G</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48237">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780038</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8782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Intel, China Mobile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10% -&gt;  35%</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871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28.550, 28.551, 28.552, 28.553, 28.554</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523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following topics were discussed:</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normalizeH="0" baseline="0" dirty="0" smtClean="0">
                          <a:ln>
                            <a:noFill/>
                          </a:ln>
                          <a:solidFill>
                            <a:schemeClr val="tx1"/>
                          </a:solidFill>
                          <a:effectLst/>
                          <a:latin typeface="Calibri" pitchFamily="34" charset="0"/>
                          <a:ea typeface="宋体" pitchFamily="2" charset="-122"/>
                          <a:cs typeface="Arial" charset="0"/>
                        </a:rPr>
                        <a:t>For TS 28.550/551: Name of management services, NF/NSSI/NSI/Network measurement job creation, query, termination, Network performance data reporting, including file based reporting and performance data streaming, Operations and notifications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normalizeH="0" baseline="0" dirty="0" smtClean="0">
                          <a:ln>
                            <a:noFill/>
                          </a:ln>
                          <a:solidFill>
                            <a:schemeClr val="tx1"/>
                          </a:solidFill>
                          <a:effectLst/>
                          <a:latin typeface="Calibri" pitchFamily="34" charset="0"/>
                          <a:ea typeface="宋体" pitchFamily="2" charset="-122"/>
                          <a:cs typeface="Arial" charset="0"/>
                        </a:rPr>
                        <a:t>For TS 28.552: UL and DL packet loss, DL packet drop, LS to RAN2 on way forward of L2 measurements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normalizeH="0" baseline="0" dirty="0" smtClean="0">
                          <a:ln>
                            <a:noFill/>
                          </a:ln>
                          <a:solidFill>
                            <a:schemeClr val="tx1"/>
                          </a:solidFill>
                          <a:effectLst/>
                          <a:latin typeface="Calibri" pitchFamily="34" charset="0"/>
                          <a:ea typeface="宋体" pitchFamily="2" charset="-122"/>
                          <a:cs typeface="Arial" charset="0"/>
                        </a:rPr>
                        <a:t>For TS 28.553: PDU session of SMF, Set-up time of PDU session of AMF, GTP-U packets and throughput on N3, Throughput on N6s, registered subscribers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normalizeH="0" baseline="0" dirty="0" smtClean="0">
                          <a:ln>
                            <a:noFill/>
                          </a:ln>
                          <a:solidFill>
                            <a:schemeClr val="tx1"/>
                          </a:solidFill>
                          <a:effectLst/>
                          <a:latin typeface="Calibri" pitchFamily="34" charset="0"/>
                          <a:ea typeface="宋体" pitchFamily="2" charset="-122"/>
                          <a:cs typeface="Arial" charset="0"/>
                        </a:rPr>
                        <a:t>For TS 28.554: E2E latency KPIs, use case  for actual capacity of Network Slice instance related KPI, use case  for virtual resource utilization of Network Slice instance related KPI, Add use case  for physical resource utilization of Network Slice instance related KPI, number of registered subscribers of single network slice instance related KPI, KPI of registered subscribers of single network slice instance, IP throughput for one single network slice instance related KPI,</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200" b="0" i="0" u="none" strike="noStrike" kern="1200" cap="none" normalizeH="0" baseline="0" dirty="0" smtClean="0">
                          <a:ln>
                            <a:noFill/>
                          </a:ln>
                          <a:solidFill>
                            <a:schemeClr val="tx1"/>
                          </a:solidFill>
                          <a:effectLst/>
                          <a:latin typeface="Calibri" pitchFamily="34" charset="0"/>
                          <a:ea typeface="宋体" pitchFamily="2" charset="-122"/>
                          <a:cs typeface="Arial" charset="0"/>
                        </a:rPr>
                        <a:t>General issues: measurement template update.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50493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50493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CR (S5-182414: CR R15 32.404-e10 Added 5GS to PM template )</a:t>
                      </a:r>
                    </a:p>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LS out (S5-182574: </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LS on L2 measurement specification for NR in R15)</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2137970132"/>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(6/10)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611229617"/>
              </p:ext>
            </p:extLst>
          </p:nvPr>
        </p:nvGraphicFramePr>
        <p:xfrm>
          <a:off x="1078173" y="1360424"/>
          <a:ext cx="10372298" cy="4449992"/>
        </p:xfrm>
        <a:graphic>
          <a:graphicData uri="http://schemas.openxmlformats.org/drawingml/2006/table">
            <a:tbl>
              <a:tblPr/>
              <a:tblGrid>
                <a:gridCol w="1621837">
                  <a:extLst>
                    <a:ext uri="{9D8B030D-6E8A-4147-A177-3AD203B41FA5}">
                      <a16:colId xmlns="" xmlns:a16="http://schemas.microsoft.com/office/drawing/2014/main" val="20000"/>
                    </a:ext>
                  </a:extLst>
                </a:gridCol>
                <a:gridCol w="3549946">
                  <a:extLst>
                    <a:ext uri="{9D8B030D-6E8A-4147-A177-3AD203B41FA5}">
                      <a16:colId xmlns="" xmlns:a16="http://schemas.microsoft.com/office/drawing/2014/main" val="20001"/>
                    </a:ext>
                  </a:extLst>
                </a:gridCol>
                <a:gridCol w="2654486"/>
                <a:gridCol w="2546029">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5G Trace management</a:t>
                      </a:r>
                      <a:endParaRPr lang="en-US" sz="18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NETSLICE-5GTRACE</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780040</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0% -&gt;  70%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smtClean="0">
                          <a:ln>
                            <a:noFill/>
                          </a:ln>
                          <a:solidFill>
                            <a:schemeClr val="tx1"/>
                          </a:solidFill>
                          <a:effectLst/>
                          <a:latin typeface="Calibri" pitchFamily="34" charset="0"/>
                          <a:ea typeface="宋体" pitchFamily="2" charset="-122"/>
                          <a:cs typeface="Arial" charset="0"/>
                        </a:rPr>
                        <a:t>TS 32.421, 32.422, 32.423</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5G Trace added to TSs 32.421 and 32.422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5G Trace formats to be specified in TS 32.423</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Rel-15 CRs – see next slide</a:t>
                      </a:r>
                    </a:p>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LS out (S5-182566: LS on 5G Trace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3555950568"/>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5G Trace management</a:t>
            </a:r>
          </a:p>
          <a:p>
            <a:pPr algn="ctr">
              <a:defRPr/>
            </a:pPr>
            <a:r>
              <a:rPr lang="en-US" altLang="zh-CN" sz="2800" kern="0" dirty="0" smtClean="0">
                <a:solidFill>
                  <a:srgbClr val="FF0000"/>
                </a:solidFill>
                <a:latin typeface="Calibri"/>
                <a:cs typeface="+mj-cs"/>
              </a:rPr>
              <a:t>CRs for approval by SA5 closing plenary</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181978923"/>
              </p:ext>
            </p:extLst>
          </p:nvPr>
        </p:nvGraphicFramePr>
        <p:xfrm>
          <a:off x="354839" y="1421694"/>
          <a:ext cx="11382236" cy="4729749"/>
        </p:xfrm>
        <a:graphic>
          <a:graphicData uri="http://schemas.openxmlformats.org/drawingml/2006/table">
            <a:tbl>
              <a:tblPr/>
              <a:tblGrid>
                <a:gridCol w="1218982">
                  <a:extLst>
                    <a:ext uri="{9D8B030D-6E8A-4147-A177-3AD203B41FA5}">
                      <a16:colId xmlns="" xmlns:a16="http://schemas.microsoft.com/office/drawing/2014/main" val="20000"/>
                    </a:ext>
                  </a:extLst>
                </a:gridCol>
                <a:gridCol w="8563513">
                  <a:extLst>
                    <a:ext uri="{9D8B030D-6E8A-4147-A177-3AD203B41FA5}">
                      <a16:colId xmlns="" xmlns:a16="http://schemas.microsoft.com/office/drawing/2014/main" val="20001"/>
                    </a:ext>
                  </a:extLst>
                </a:gridCol>
                <a:gridCol w="1599741"/>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331506">
                <a:tc>
                  <a:txBody>
                    <a:bodyPr/>
                    <a:lstStyle/>
                    <a:p>
                      <a:pPr algn="ctr" fontAlgn="t"/>
                      <a:r>
                        <a:rPr lang="fr-FR" sz="1200" b="0" i="0" u="none" strike="noStrike" kern="1200" dirty="0" smtClean="0">
                          <a:solidFill>
                            <a:schemeClr val="tx1"/>
                          </a:solidFill>
                          <a:effectLst/>
                          <a:latin typeface="Arial"/>
                          <a:ea typeface="+mn-ea"/>
                          <a:cs typeface="+mn-cs"/>
                        </a:rPr>
                        <a:t>S5-182425</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200" b="0" i="0" u="none" strike="noStrike" dirty="0">
                          <a:solidFill>
                            <a:srgbClr val="000000"/>
                          </a:solidFill>
                          <a:effectLst/>
                          <a:latin typeface="Arial"/>
                        </a:rPr>
                        <a:t>CR R15 to TS 32421-e00 Add support for 5G Trace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a:solidFill>
                            <a:srgbClr val="000000"/>
                          </a:solidFill>
                          <a:effectLst/>
                          <a:latin typeface="Arial"/>
                        </a:rPr>
                        <a:t>Nokia</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332509">
                <a:tc>
                  <a:txBody>
                    <a:bodyPr/>
                    <a:lstStyle/>
                    <a:p>
                      <a:pPr marL="0" algn="ctr" defTabSz="1219170" rtl="0" eaLnBrk="1" fontAlgn="t" latinLnBrk="0" hangingPunct="1"/>
                      <a:r>
                        <a:rPr lang="fr-FR" sz="1200" b="0" i="0" u="none" strike="noStrike" kern="1200" dirty="0" smtClean="0">
                          <a:solidFill>
                            <a:schemeClr val="tx1"/>
                          </a:solidFill>
                          <a:effectLst/>
                          <a:latin typeface="Arial"/>
                          <a:ea typeface="+mn-ea"/>
                          <a:cs typeface="+mn-cs"/>
                        </a:rPr>
                        <a:t>S5-182426</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en-US" sz="1200" b="0" i="0" u="none" strike="noStrike" kern="1200" dirty="0">
                          <a:solidFill>
                            <a:srgbClr val="000000"/>
                          </a:solidFill>
                          <a:effectLst/>
                          <a:latin typeface="Arial"/>
                          <a:ea typeface="+mn-ea"/>
                          <a:cs typeface="+mn-cs"/>
                        </a:rPr>
                        <a:t>CR R15 to TS 32422-f00 Add support for 5G Trace (scope, references, definitions, abbreviations)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a:solidFill>
                            <a:srgbClr val="000000"/>
                          </a:solidFill>
                          <a:effectLst/>
                          <a:latin typeface="Arial"/>
                        </a:rPr>
                        <a:t>Nokia</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marL="0" algn="ctr" defTabSz="1219170" rtl="0" eaLnBrk="1" fontAlgn="t" latinLnBrk="0" hangingPunct="1"/>
                      <a:r>
                        <a:rPr lang="fr-FR" sz="1200" b="0" i="0" u="none" strike="noStrike" kern="1200" dirty="0" smtClean="0">
                          <a:solidFill>
                            <a:schemeClr val="tx1"/>
                          </a:solidFill>
                          <a:effectLst/>
                          <a:latin typeface="Arial"/>
                          <a:ea typeface="+mn-ea"/>
                          <a:cs typeface="+mn-cs"/>
                        </a:rPr>
                        <a:t>S5-182427</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en-US" sz="1200" b="0" i="0" u="none" strike="noStrike" kern="1200">
                          <a:solidFill>
                            <a:srgbClr val="000000"/>
                          </a:solidFill>
                          <a:effectLst/>
                          <a:latin typeface="Arial"/>
                          <a:ea typeface="+mn-ea"/>
                          <a:cs typeface="+mn-cs"/>
                        </a:rPr>
                        <a:t>CR R15 to TS 32422-f00 Add support for 5G Trace (management activation in 5GC and NG-RAN)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a:solidFill>
                            <a:srgbClr val="000000"/>
                          </a:solidFill>
                          <a:effectLst/>
                          <a:latin typeface="Arial"/>
                        </a:rPr>
                        <a:t>Nokia</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marL="0" algn="ctr" defTabSz="1219170" rtl="0" eaLnBrk="1" fontAlgn="t" latinLnBrk="0" hangingPunct="1"/>
                      <a:r>
                        <a:rPr lang="fr-FR" sz="1200" b="0" i="0" u="none" strike="noStrike" kern="1200" dirty="0" smtClean="0">
                          <a:solidFill>
                            <a:schemeClr val="tx1"/>
                          </a:solidFill>
                          <a:effectLst/>
                          <a:latin typeface="Arial"/>
                          <a:ea typeface="+mn-ea"/>
                          <a:cs typeface="+mn-cs"/>
                        </a:rPr>
                        <a:t>S5-182428</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en-US" sz="1200" b="0" i="0" u="none" strike="noStrike" kern="1200">
                          <a:solidFill>
                            <a:srgbClr val="000000"/>
                          </a:solidFill>
                          <a:effectLst/>
                          <a:latin typeface="Arial"/>
                          <a:ea typeface="+mn-ea"/>
                          <a:cs typeface="+mn-cs"/>
                        </a:rPr>
                        <a:t>CR R15 to TS 32422-f00 Add support for 5G Trace (signaling activation in 5GC)</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a:solidFill>
                            <a:srgbClr val="000000"/>
                          </a:solidFill>
                          <a:effectLst/>
                          <a:latin typeface="Arial"/>
                        </a:rPr>
                        <a:t>Nokia</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marL="0" algn="ctr" defTabSz="1219170" rtl="0" eaLnBrk="1" fontAlgn="t" latinLnBrk="0" hangingPunct="1"/>
                      <a:r>
                        <a:rPr lang="fr-FR" sz="1200" b="0" i="0" u="none" strike="noStrike" kern="1200" dirty="0" smtClean="0">
                          <a:solidFill>
                            <a:schemeClr val="tx1"/>
                          </a:solidFill>
                          <a:effectLst/>
                          <a:latin typeface="Arial"/>
                          <a:ea typeface="+mn-ea"/>
                          <a:cs typeface="+mn-cs"/>
                        </a:rPr>
                        <a:t>S5-182429</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en-US" sz="1200" b="0" i="0" u="none" strike="noStrike" kern="1200">
                          <a:solidFill>
                            <a:srgbClr val="000000"/>
                          </a:solidFill>
                          <a:effectLst/>
                          <a:latin typeface="Arial"/>
                          <a:ea typeface="+mn-ea"/>
                          <a:cs typeface="+mn-cs"/>
                        </a:rPr>
                        <a:t>CR R15 to TS 32422-f00 Add support for 5G Trace (signaling activation in NG-RAN)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a:solidFill>
                            <a:srgbClr val="000000"/>
                          </a:solidFill>
                          <a:effectLst/>
                          <a:latin typeface="Arial"/>
                        </a:rPr>
                        <a:t>Nokia</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marL="0" algn="ctr" defTabSz="1219170" rtl="0" eaLnBrk="1" fontAlgn="t" latinLnBrk="0" hangingPunct="1"/>
                      <a:r>
                        <a:rPr lang="fr-FR" sz="1200" b="0" i="0" u="none" strike="noStrike" kern="1200" dirty="0" smtClean="0">
                          <a:solidFill>
                            <a:schemeClr val="tx1"/>
                          </a:solidFill>
                          <a:effectLst/>
                          <a:latin typeface="Arial"/>
                          <a:ea typeface="+mn-ea"/>
                          <a:cs typeface="+mn-cs"/>
                        </a:rPr>
                        <a:t>S5-182430</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en-US" sz="1200" b="0" i="0" u="none" strike="noStrike" kern="1200">
                          <a:solidFill>
                            <a:srgbClr val="000000"/>
                          </a:solidFill>
                          <a:effectLst/>
                          <a:latin typeface="Arial"/>
                          <a:ea typeface="+mn-ea"/>
                          <a:cs typeface="+mn-cs"/>
                        </a:rPr>
                        <a:t>CR R15 to TS 32422-f00 Add support for 5G Trace (management deactivation in 5GC and NG-RAN)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a:solidFill>
                            <a:srgbClr val="000000"/>
                          </a:solidFill>
                          <a:effectLst/>
                          <a:latin typeface="Arial"/>
                        </a:rPr>
                        <a:t>Nokia</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marL="0" algn="ctr" defTabSz="1219170" rtl="0" eaLnBrk="1" fontAlgn="t" latinLnBrk="0" hangingPunct="1"/>
                      <a:r>
                        <a:rPr lang="fr-FR" sz="1200" b="0" i="0" u="none" strike="noStrike" kern="1200" dirty="0" smtClean="0">
                          <a:solidFill>
                            <a:schemeClr val="tx1"/>
                          </a:solidFill>
                          <a:effectLst/>
                          <a:latin typeface="Arial"/>
                          <a:ea typeface="+mn-ea"/>
                          <a:cs typeface="+mn-cs"/>
                        </a:rPr>
                        <a:t>S5-182431</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en-US" sz="1200" b="0" i="0" u="none" strike="noStrike" kern="1200">
                          <a:solidFill>
                            <a:srgbClr val="000000"/>
                          </a:solidFill>
                          <a:effectLst/>
                          <a:latin typeface="Arial"/>
                          <a:ea typeface="+mn-ea"/>
                          <a:cs typeface="+mn-cs"/>
                        </a:rPr>
                        <a:t>CR R15 to TS 32422-f00 Add support for 5G Trace (signaling deactivation in 5GC and NG-RAN)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a:solidFill>
                            <a:srgbClr val="000000"/>
                          </a:solidFill>
                          <a:effectLst/>
                          <a:latin typeface="Arial"/>
                        </a:rPr>
                        <a:t>Nokia</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marL="0" algn="ctr" defTabSz="1219170" rtl="0" eaLnBrk="1" fontAlgn="t" latinLnBrk="0" hangingPunct="1"/>
                      <a:r>
                        <a:rPr lang="fr-FR" sz="1200" b="0" i="0" u="none" strike="noStrike" kern="1200" dirty="0" smtClean="0">
                          <a:solidFill>
                            <a:schemeClr val="tx1"/>
                          </a:solidFill>
                          <a:effectLst/>
                          <a:latin typeface="Arial"/>
                          <a:ea typeface="+mn-ea"/>
                          <a:cs typeface="+mn-cs"/>
                        </a:rPr>
                        <a:t>S5-182432</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en-US" sz="1200" b="0" i="0" u="none" strike="noStrike" kern="1200">
                          <a:solidFill>
                            <a:srgbClr val="000000"/>
                          </a:solidFill>
                          <a:effectLst/>
                          <a:latin typeface="Arial"/>
                          <a:ea typeface="+mn-ea"/>
                          <a:cs typeface="+mn-cs"/>
                        </a:rPr>
                        <a:t>CR R15 to TS 32422-f00 Add support for 5G Trace (management trace recording session starting in 5GC and NG-RAN)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a:solidFill>
                            <a:srgbClr val="000000"/>
                          </a:solidFill>
                          <a:effectLst/>
                          <a:latin typeface="Arial"/>
                        </a:rPr>
                        <a:t>Nokia</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marL="0" algn="ctr" defTabSz="1219170" rtl="0" eaLnBrk="1" fontAlgn="t" latinLnBrk="0" hangingPunct="1"/>
                      <a:r>
                        <a:rPr lang="fr-FR" sz="1200" b="0" i="0" u="none" strike="noStrike" kern="1200" dirty="0" smtClean="0">
                          <a:solidFill>
                            <a:schemeClr val="tx1"/>
                          </a:solidFill>
                          <a:effectLst/>
                          <a:latin typeface="Arial"/>
                          <a:ea typeface="+mn-ea"/>
                          <a:cs typeface="+mn-cs"/>
                        </a:rPr>
                        <a:t>S5-182433</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en-US" sz="1200" b="0" i="0" u="none" strike="noStrike" kern="1200">
                          <a:solidFill>
                            <a:srgbClr val="000000"/>
                          </a:solidFill>
                          <a:effectLst/>
                          <a:latin typeface="Arial"/>
                          <a:ea typeface="+mn-ea"/>
                          <a:cs typeface="+mn-cs"/>
                        </a:rPr>
                        <a:t>CR R15 to TS 32422-f00 Add support for 5G Trace (signaling trace recording session starting in 5GC and NG-RAN)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a:solidFill>
                            <a:srgbClr val="000000"/>
                          </a:solidFill>
                          <a:effectLst/>
                          <a:latin typeface="Arial"/>
                        </a:rPr>
                        <a:t>Nokia</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marL="0" algn="ctr" defTabSz="1219170" rtl="0" eaLnBrk="1" fontAlgn="t" latinLnBrk="0" hangingPunct="1"/>
                      <a:r>
                        <a:rPr lang="fr-FR" sz="1200" b="0" i="0" u="none" strike="noStrike" kern="1200" dirty="0" smtClean="0">
                          <a:solidFill>
                            <a:schemeClr val="tx1"/>
                          </a:solidFill>
                          <a:effectLst/>
                          <a:latin typeface="Arial"/>
                          <a:ea typeface="+mn-ea"/>
                          <a:cs typeface="+mn-cs"/>
                        </a:rPr>
                        <a:t>S5-182434</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en-US" sz="1200" b="0" i="0" u="none" strike="noStrike" kern="1200">
                          <a:solidFill>
                            <a:srgbClr val="000000"/>
                          </a:solidFill>
                          <a:effectLst/>
                          <a:latin typeface="Arial"/>
                          <a:ea typeface="+mn-ea"/>
                          <a:cs typeface="+mn-cs"/>
                        </a:rPr>
                        <a:t>CR R15 to TS 32422-f00 Add support for 5G Trace (management trace recording session stopping in 5GC and NG-RAN)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a:solidFill>
                            <a:srgbClr val="000000"/>
                          </a:solidFill>
                          <a:effectLst/>
                          <a:latin typeface="Arial"/>
                        </a:rPr>
                        <a:t>Nokia</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marL="0" algn="ctr" defTabSz="1219170" rtl="0" eaLnBrk="1" fontAlgn="t" latinLnBrk="0" hangingPunct="1"/>
                      <a:r>
                        <a:rPr lang="fr-FR" sz="1200" b="0" i="0" u="none" strike="noStrike" kern="1200" dirty="0" smtClean="0">
                          <a:solidFill>
                            <a:schemeClr val="tx1"/>
                          </a:solidFill>
                          <a:effectLst/>
                          <a:latin typeface="Arial"/>
                          <a:ea typeface="+mn-ea"/>
                          <a:cs typeface="+mn-cs"/>
                        </a:rPr>
                        <a:t>S5-182435</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en-US" sz="1200" b="0" i="0" u="none" strike="noStrike" kern="1200">
                          <a:solidFill>
                            <a:srgbClr val="000000"/>
                          </a:solidFill>
                          <a:effectLst/>
                          <a:latin typeface="Arial"/>
                          <a:ea typeface="+mn-ea"/>
                          <a:cs typeface="+mn-cs"/>
                        </a:rPr>
                        <a:t>CR R15 to TS 32422-f00 Add support for 5G Trace (signaling trace recording session stopping in 5GC and NG-RAN)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a:solidFill>
                            <a:srgbClr val="000000"/>
                          </a:solidFill>
                          <a:effectLst/>
                          <a:latin typeface="Arial"/>
                        </a:rPr>
                        <a:t>Nokia</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marL="0" algn="ctr" defTabSz="1219170" rtl="0" eaLnBrk="1" fontAlgn="t" latinLnBrk="0" hangingPunct="1"/>
                      <a:r>
                        <a:rPr lang="fr-FR" sz="1200" b="0" i="0" u="none" strike="noStrike" kern="1200" dirty="0">
                          <a:solidFill>
                            <a:schemeClr val="tx1"/>
                          </a:solidFill>
                          <a:effectLst/>
                          <a:latin typeface="Arial"/>
                          <a:ea typeface="+mn-ea"/>
                          <a:cs typeface="+mn-cs"/>
                        </a:rPr>
                        <a:t>S5-182085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en-US" sz="1200" b="0" i="0" u="none" strike="noStrike" kern="1200">
                          <a:solidFill>
                            <a:srgbClr val="000000"/>
                          </a:solidFill>
                          <a:effectLst/>
                          <a:latin typeface="Arial"/>
                          <a:ea typeface="+mn-ea"/>
                          <a:cs typeface="+mn-cs"/>
                        </a:rPr>
                        <a:t>CR R15 to TS 32422-f00 Add support for 5G Trace (triggering events in 5GC)</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a:solidFill>
                            <a:srgbClr val="000000"/>
                          </a:solidFill>
                          <a:effectLst/>
                          <a:latin typeface="Arial"/>
                        </a:rPr>
                        <a:t>Nokia</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marL="0" algn="ctr" defTabSz="1219170" rtl="0" eaLnBrk="1" fontAlgn="t" latinLnBrk="0" hangingPunct="1"/>
                      <a:r>
                        <a:rPr lang="fr-FR" sz="1200" b="0" i="0" u="none" strike="noStrike" kern="1200" dirty="0" smtClean="0">
                          <a:solidFill>
                            <a:schemeClr val="tx1"/>
                          </a:solidFill>
                          <a:effectLst/>
                          <a:latin typeface="Arial"/>
                          <a:ea typeface="+mn-ea"/>
                          <a:cs typeface="+mn-cs"/>
                        </a:rPr>
                        <a:t>S5-182436</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en-US" sz="1200" b="0" i="0" u="none" strike="noStrike" kern="1200">
                          <a:solidFill>
                            <a:srgbClr val="000000"/>
                          </a:solidFill>
                          <a:effectLst/>
                          <a:latin typeface="Arial"/>
                          <a:ea typeface="+mn-ea"/>
                          <a:cs typeface="+mn-cs"/>
                        </a:rPr>
                        <a:t>CR R15 to TS 32422-f00 Add support for 5G Trace (5G NEs, interfaces and trace parameters)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a:solidFill>
                            <a:srgbClr val="000000"/>
                          </a:solidFill>
                          <a:effectLst/>
                          <a:latin typeface="Arial"/>
                        </a:rPr>
                        <a:t>Nokia</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marL="0" algn="ctr" defTabSz="1219170" rtl="0" eaLnBrk="1" fontAlgn="t" latinLnBrk="0" hangingPunct="1"/>
                      <a:r>
                        <a:rPr lang="fr-FR" sz="1200" b="0" i="0" u="none" strike="noStrike" kern="1200" dirty="0">
                          <a:solidFill>
                            <a:schemeClr val="tx1"/>
                          </a:solidFill>
                          <a:effectLst/>
                          <a:latin typeface="Arial"/>
                          <a:ea typeface="+mn-ea"/>
                          <a:cs typeface="+mn-cs"/>
                        </a:rPr>
                        <a:t>S5-182087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en-US" sz="1200" b="0" i="0" u="none" strike="noStrike" kern="1200" dirty="0">
                          <a:solidFill>
                            <a:srgbClr val="000000"/>
                          </a:solidFill>
                          <a:effectLst/>
                          <a:latin typeface="Arial"/>
                          <a:ea typeface="+mn-ea"/>
                          <a:cs typeface="+mn-cs"/>
                        </a:rPr>
                        <a:t>CR R15 to TS 32422-f00 Add support for 5G Trace (5G trace reporting)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dirty="0">
                          <a:solidFill>
                            <a:srgbClr val="000000"/>
                          </a:solidFill>
                          <a:effectLst/>
                          <a:latin typeface="Arial"/>
                        </a:rPr>
                        <a:t>Nokia</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4138325070"/>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(7/10)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749319190"/>
              </p:ext>
            </p:extLst>
          </p:nvPr>
        </p:nvGraphicFramePr>
        <p:xfrm>
          <a:off x="95533" y="1237592"/>
          <a:ext cx="11959987" cy="5200892"/>
        </p:xfrm>
        <a:graphic>
          <a:graphicData uri="http://schemas.openxmlformats.org/drawingml/2006/table">
            <a:tbl>
              <a:tblPr/>
              <a:tblGrid>
                <a:gridCol w="1870092">
                  <a:extLst>
                    <a:ext uri="{9D8B030D-6E8A-4147-A177-3AD203B41FA5}">
                      <a16:colId xmlns="" xmlns:a16="http://schemas.microsoft.com/office/drawing/2014/main" val="20000"/>
                    </a:ext>
                  </a:extLst>
                </a:gridCol>
                <a:gridCol w="4093337">
                  <a:extLst>
                    <a:ext uri="{9D8B030D-6E8A-4147-A177-3AD203B41FA5}">
                      <a16:colId xmlns="" xmlns:a16="http://schemas.microsoft.com/office/drawing/2014/main" val="20001"/>
                    </a:ext>
                  </a:extLst>
                </a:gridCol>
                <a:gridCol w="3060809"/>
                <a:gridCol w="2935749">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Management and virtualization aspects of 5G networks</a:t>
                      </a:r>
                      <a:endParaRPr lang="en-US" sz="18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NETSLICE-M5GNFV</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780039</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Intel</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25% -&gt;  50%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28.515, 28.516, 28.520, 28.521, 28.525, 28.527, 28.528</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contributions related to:</a:t>
                      </a:r>
                    </a:p>
                    <a:p>
                      <a:pPr marL="342900" lvl="0" indent="-342900">
                        <a:buFont typeface="+mj-lt"/>
                        <a:buAutoNum type="alphaLcParen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scope extension to TS 28.515, TS 28.516, TS 28.520, TS 28.521, TS 28.527,and TS 28.528, to support 5G networks</a:t>
                      </a:r>
                    </a:p>
                    <a:p>
                      <a:pPr marL="342900" lvl="0" indent="-342900">
                        <a:buFont typeface="+mj-lt"/>
                        <a:buAutoNum type="alphaLcParen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Use cases and requirements related to adding VNF instance with connectivity, adding connectivity to PNF, removing connectivity from PNF, addition and removal of virtual link to a NS, and adding the virtual link to VNF/PNF. These use cases provide gaps needed to be supported in the NS update operation in ETSI GS NFV-IFA013. </a:t>
                      </a:r>
                    </a:p>
                    <a:p>
                      <a:pPr marL="342900" lvl="0" indent="-342900">
                        <a:buFont typeface="+mj-lt"/>
                        <a:buAutoNum type="alphaLcParen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Use case and procedure related to adding geographical location information in PNFD.</a:t>
                      </a:r>
                    </a:p>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the PNF/VNF connectivity issues presented in S5‑182113, and agreed to send a LS to ETSI NFV ISG to request IFA WG IFA to resolve these issues.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Rel-15 CRs – see next slide</a:t>
                      </a:r>
                    </a:p>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LS out (</a:t>
                      </a: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S5-182573: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LSout</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to ETSI ISG NFV IFA WG on connectivity among PNF(s) and VNF instance(s) )</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2767314453"/>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Management and virtualization aspects of 5G networks</a:t>
            </a:r>
          </a:p>
          <a:p>
            <a:pPr algn="ctr">
              <a:defRPr/>
            </a:pPr>
            <a:r>
              <a:rPr lang="en-US" altLang="zh-CN" sz="2800" kern="0" dirty="0" smtClean="0">
                <a:solidFill>
                  <a:srgbClr val="FF0000"/>
                </a:solidFill>
                <a:latin typeface="Calibri"/>
                <a:cs typeface="+mj-cs"/>
              </a:rPr>
              <a:t>CRs for approval by SA5 closing plenary</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288701764"/>
              </p:ext>
            </p:extLst>
          </p:nvPr>
        </p:nvGraphicFramePr>
        <p:xfrm>
          <a:off x="450373" y="1819791"/>
          <a:ext cx="10972802" cy="3780726"/>
        </p:xfrm>
        <a:graphic>
          <a:graphicData uri="http://schemas.openxmlformats.org/drawingml/2006/table">
            <a:tbl>
              <a:tblPr/>
              <a:tblGrid>
                <a:gridCol w="2198356">
                  <a:extLst>
                    <a:ext uri="{9D8B030D-6E8A-4147-A177-3AD203B41FA5}">
                      <a16:colId xmlns="" xmlns:a16="http://schemas.microsoft.com/office/drawing/2014/main" val="20000"/>
                    </a:ext>
                  </a:extLst>
                </a:gridCol>
                <a:gridCol w="6982691">
                  <a:extLst>
                    <a:ext uri="{9D8B030D-6E8A-4147-A177-3AD203B41FA5}">
                      <a16:colId xmlns="" xmlns:a16="http://schemas.microsoft.com/office/drawing/2014/main" val="20001"/>
                    </a:ext>
                  </a:extLst>
                </a:gridCol>
                <a:gridCol w="1791755"/>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285008">
                <a:tc>
                  <a:txBody>
                    <a:bodyPr/>
                    <a:lstStyle/>
                    <a:p>
                      <a:pPr algn="ctr" fontAlgn="t"/>
                      <a:r>
                        <a:rPr lang="fr-FR" sz="1400" b="0" i="0" u="none" strike="noStrike" kern="1200" dirty="0" smtClean="0">
                          <a:solidFill>
                            <a:srgbClr val="000000"/>
                          </a:solidFill>
                          <a:effectLst/>
                          <a:latin typeface="Arial"/>
                          <a:ea typeface="+mn-ea"/>
                          <a:cs typeface="+mn-cs"/>
                        </a:rPr>
                        <a:t>S5-182211 </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dirty="0">
                          <a:solidFill>
                            <a:srgbClr val="000000"/>
                          </a:solidFill>
                          <a:effectLst/>
                          <a:latin typeface="Arial"/>
                        </a:rPr>
                        <a:t>TS 28.515 scope extension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algn="ctr" fontAlgn="t"/>
                      <a:r>
                        <a:rPr lang="fr-FR" sz="1400" b="0" i="0" u="none" strike="noStrike" kern="1200" dirty="0" smtClean="0">
                          <a:solidFill>
                            <a:srgbClr val="000000"/>
                          </a:solidFill>
                          <a:effectLst/>
                          <a:latin typeface="Arial"/>
                          <a:ea typeface="+mn-ea"/>
                          <a:cs typeface="+mn-cs"/>
                        </a:rPr>
                        <a:t>S5-182212 </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dirty="0">
                          <a:solidFill>
                            <a:srgbClr val="000000"/>
                          </a:solidFill>
                          <a:effectLst/>
                          <a:latin typeface="Arial"/>
                        </a:rPr>
                        <a:t>TS 28.516 scope extension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algn="ctr" fontAlgn="t"/>
                      <a:r>
                        <a:rPr lang="fr-FR" sz="1400" b="0" i="0" u="none" strike="noStrike" kern="1200" dirty="0" smtClean="0">
                          <a:solidFill>
                            <a:srgbClr val="000000"/>
                          </a:solidFill>
                          <a:effectLst/>
                          <a:latin typeface="Arial"/>
                          <a:ea typeface="+mn-ea"/>
                          <a:cs typeface="+mn-cs"/>
                        </a:rPr>
                        <a:t>S5-182214 </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dirty="0">
                          <a:solidFill>
                            <a:srgbClr val="000000"/>
                          </a:solidFill>
                          <a:effectLst/>
                          <a:latin typeface="Arial"/>
                        </a:rPr>
                        <a:t>TS 28.520 scope extension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algn="ctr" fontAlgn="t"/>
                      <a:r>
                        <a:rPr lang="fr-FR" sz="1400" b="0" i="0" u="none" strike="noStrike" kern="1200" dirty="0" smtClean="0">
                          <a:solidFill>
                            <a:srgbClr val="000000"/>
                          </a:solidFill>
                          <a:effectLst/>
                          <a:latin typeface="Arial"/>
                          <a:ea typeface="+mn-ea"/>
                          <a:cs typeface="+mn-cs"/>
                        </a:rPr>
                        <a:t>S5-182215 </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dirty="0">
                          <a:solidFill>
                            <a:srgbClr val="000000"/>
                          </a:solidFill>
                          <a:effectLst/>
                          <a:latin typeface="Arial"/>
                        </a:rPr>
                        <a:t>TS 28.521 scope extension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algn="ctr" fontAlgn="t"/>
                      <a:r>
                        <a:rPr lang="fr-FR" sz="1400" b="0" i="0" u="none" strike="noStrike" kern="1200" dirty="0" smtClean="0">
                          <a:solidFill>
                            <a:srgbClr val="000000"/>
                          </a:solidFill>
                          <a:effectLst/>
                          <a:latin typeface="Arial"/>
                          <a:ea typeface="+mn-ea"/>
                          <a:cs typeface="+mn-cs"/>
                        </a:rPr>
                        <a:t>S5-182216 </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dirty="0">
                          <a:solidFill>
                            <a:srgbClr val="000000"/>
                          </a:solidFill>
                          <a:effectLst/>
                          <a:latin typeface="Arial"/>
                        </a:rPr>
                        <a:t>TS 28.527 scope extension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algn="ctr" fontAlgn="t"/>
                      <a:r>
                        <a:rPr lang="fr-FR" sz="1400" b="0" i="0" u="none" strike="noStrike" kern="1200" dirty="0" smtClean="0">
                          <a:solidFill>
                            <a:srgbClr val="000000"/>
                          </a:solidFill>
                          <a:effectLst/>
                          <a:latin typeface="Arial"/>
                          <a:ea typeface="+mn-ea"/>
                          <a:cs typeface="+mn-cs"/>
                        </a:rPr>
                        <a:t>S5-182217 </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dirty="0">
                          <a:solidFill>
                            <a:srgbClr val="000000"/>
                          </a:solidFill>
                          <a:effectLst/>
                          <a:latin typeface="Arial"/>
                        </a:rPr>
                        <a:t>TS 28.528 scope extension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algn="ctr" fontAlgn="t"/>
                      <a:r>
                        <a:rPr lang="fr-FR" sz="1400" b="0" i="0" u="none" strike="noStrike" dirty="0" smtClean="0">
                          <a:solidFill>
                            <a:srgbClr val="000000"/>
                          </a:solidFill>
                          <a:effectLst/>
                          <a:latin typeface="Arial"/>
                        </a:rPr>
                        <a:t>S5-182438</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400" b="0" i="0" u="none" strike="noStrike" dirty="0">
                          <a:solidFill>
                            <a:srgbClr val="000000"/>
                          </a:solidFill>
                          <a:effectLst/>
                          <a:latin typeface="Arial"/>
                        </a:rPr>
                        <a:t>TS 28.525 use case of adding / removing NS virtual link to / from a NS instance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algn="ctr" fontAlgn="t"/>
                      <a:r>
                        <a:rPr lang="fr-FR" sz="1400" b="0" i="0" u="none" strike="noStrike" kern="1200" dirty="0" smtClean="0">
                          <a:solidFill>
                            <a:srgbClr val="000000"/>
                          </a:solidFill>
                          <a:effectLst/>
                          <a:latin typeface="Arial"/>
                          <a:ea typeface="+mn-ea"/>
                          <a:cs typeface="+mn-cs"/>
                        </a:rPr>
                        <a:t>S5-182450</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400" b="0" i="0" u="none" strike="noStrike" dirty="0">
                          <a:solidFill>
                            <a:srgbClr val="000000"/>
                          </a:solidFill>
                          <a:effectLst/>
                          <a:latin typeface="Arial"/>
                        </a:rPr>
                        <a:t>TS 28.525 use case of adding geographical location information in PNFD on-boarding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algn="ctr" fontAlgn="t"/>
                      <a:r>
                        <a:rPr lang="fr-FR" sz="1400" b="0" i="0" u="none" strike="noStrike" kern="1200" dirty="0" smtClean="0">
                          <a:solidFill>
                            <a:srgbClr val="000000"/>
                          </a:solidFill>
                          <a:effectLst/>
                          <a:latin typeface="Arial"/>
                          <a:ea typeface="+mn-ea"/>
                          <a:cs typeface="+mn-cs"/>
                        </a:rPr>
                        <a:t>S5-182454</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400" b="0" i="0" u="none" strike="noStrike" dirty="0">
                          <a:solidFill>
                            <a:srgbClr val="000000"/>
                          </a:solidFill>
                          <a:effectLst/>
                          <a:latin typeface="Arial"/>
                        </a:rPr>
                        <a:t>TS 28.525 use case of changing external connectivity to a PNF or VNF instance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algn="ctr" fontAlgn="t"/>
                      <a:r>
                        <a:rPr lang="fr-FR" sz="1400" b="0" i="0" u="none" strike="noStrike" kern="1200" dirty="0" smtClean="0">
                          <a:solidFill>
                            <a:srgbClr val="000000"/>
                          </a:solidFill>
                          <a:effectLst/>
                          <a:latin typeface="Arial"/>
                          <a:ea typeface="+mn-ea"/>
                          <a:cs typeface="+mn-cs"/>
                        </a:rPr>
                        <a:t>S5-182457</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400" b="0" i="0" u="none" strike="noStrike" dirty="0">
                          <a:solidFill>
                            <a:srgbClr val="000000"/>
                          </a:solidFill>
                          <a:effectLst/>
                          <a:latin typeface="Arial"/>
                        </a:rPr>
                        <a:t>TS 28.525 use case of adding VNF instance to a NS with connectivity</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algn="ctr" fontAlgn="t"/>
                      <a:r>
                        <a:rPr lang="fr-FR" sz="1400" b="0" i="0" u="none" strike="noStrike" kern="1200" dirty="0" smtClean="0">
                          <a:solidFill>
                            <a:srgbClr val="000000"/>
                          </a:solidFill>
                          <a:effectLst/>
                          <a:latin typeface="Arial"/>
                          <a:ea typeface="+mn-ea"/>
                          <a:cs typeface="+mn-cs"/>
                        </a:rPr>
                        <a:t>S5-182473</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400" b="0" i="0" u="none" strike="noStrike" dirty="0">
                          <a:solidFill>
                            <a:srgbClr val="000000"/>
                          </a:solidFill>
                          <a:effectLst/>
                          <a:latin typeface="Arial"/>
                        </a:rPr>
                        <a:t>TS 28.525 use case of adding external connectivity to a PNF or VNF instance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037054868"/>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(8/10)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818109716"/>
              </p:ext>
            </p:extLst>
          </p:nvPr>
        </p:nvGraphicFramePr>
        <p:xfrm>
          <a:off x="286603" y="1196648"/>
          <a:ext cx="11586948" cy="4769569"/>
        </p:xfrm>
        <a:graphic>
          <a:graphicData uri="http://schemas.openxmlformats.org/drawingml/2006/table">
            <a:tbl>
              <a:tblPr/>
              <a:tblGrid>
                <a:gridCol w="1811763">
                  <a:extLst>
                    <a:ext uri="{9D8B030D-6E8A-4147-A177-3AD203B41FA5}">
                      <a16:colId xmlns="" xmlns:a16="http://schemas.microsoft.com/office/drawing/2014/main" val="20000"/>
                    </a:ext>
                  </a:extLst>
                </a:gridCol>
                <a:gridCol w="3965663">
                  <a:extLst>
                    <a:ext uri="{9D8B030D-6E8A-4147-A177-3AD203B41FA5}">
                      <a16:colId xmlns="" xmlns:a16="http://schemas.microsoft.com/office/drawing/2014/main" val="20001"/>
                    </a:ext>
                  </a:extLst>
                </a:gridCol>
                <a:gridCol w="2965340"/>
                <a:gridCol w="2844182">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Management of </a:t>
                      </a:r>
                      <a:r>
                        <a:rPr lang="en-US" sz="1800" b="1" i="0" kern="1200" dirty="0" err="1" smtClean="0">
                          <a:solidFill>
                            <a:schemeClr val="tx1"/>
                          </a:solidFill>
                          <a:effectLst/>
                          <a:latin typeface="+mn-lt"/>
                          <a:ea typeface="+mn-ea"/>
                          <a:cs typeface="+mn-cs"/>
                        </a:rPr>
                        <a:t>QoE</a:t>
                      </a:r>
                      <a:r>
                        <a:rPr lang="en-US" sz="1800" b="1" i="0" kern="1200" dirty="0" smtClean="0">
                          <a:solidFill>
                            <a:schemeClr val="tx1"/>
                          </a:solidFill>
                          <a:effectLst/>
                          <a:latin typeface="+mn-lt"/>
                          <a:ea typeface="+mn-ea"/>
                          <a:cs typeface="+mn-cs"/>
                        </a:rPr>
                        <a:t> measurement collection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QOED</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760058</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25% -&gt; 25%</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SA#82 – Dec. 2018 </a:t>
                      </a: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(Previously 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28.404, 28.405, 28.406, 28.307, 28.308, 28.309</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Update of WID with regards to time schedule for half a year was </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agreed -&gt; </a:t>
                      </a:r>
                      <a:r>
                        <a:rPr kumimoji="0" lang="en-US"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moved to Rel-16.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WID update (S5-182443).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978513900"/>
      </p:ext>
    </p:extLst>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(9/10)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737513602"/>
              </p:ext>
            </p:extLst>
          </p:nvPr>
        </p:nvGraphicFramePr>
        <p:xfrm>
          <a:off x="1078173" y="1360424"/>
          <a:ext cx="10372298" cy="4335970"/>
        </p:xfrm>
        <a:graphic>
          <a:graphicData uri="http://schemas.openxmlformats.org/drawingml/2006/table">
            <a:tbl>
              <a:tblPr/>
              <a:tblGrid>
                <a:gridCol w="1621837">
                  <a:extLst>
                    <a:ext uri="{9D8B030D-6E8A-4147-A177-3AD203B41FA5}">
                      <a16:colId xmlns="" xmlns:a16="http://schemas.microsoft.com/office/drawing/2014/main" val="20000"/>
                    </a:ext>
                  </a:extLst>
                </a:gridCol>
                <a:gridCol w="3549946">
                  <a:extLst>
                    <a:ext uri="{9D8B030D-6E8A-4147-A177-3AD203B41FA5}">
                      <a16:colId xmlns="" xmlns:a16="http://schemas.microsoft.com/office/drawing/2014/main" val="20001"/>
                    </a:ext>
                  </a:extLst>
                </a:gridCol>
                <a:gridCol w="2654486"/>
                <a:gridCol w="2546029">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REST Solution Sets</a:t>
                      </a:r>
                      <a:endParaRPr lang="en-US" sz="18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smtClean="0">
                          <a:solidFill>
                            <a:schemeClr val="tx1"/>
                          </a:solidFill>
                          <a:effectLst/>
                          <a:latin typeface="+mn-lt"/>
                          <a:ea typeface="+mn-ea"/>
                          <a:cs typeface="+mn-cs"/>
                        </a:rPr>
                        <a:t>REST_SS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780033</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20% -&gt;  50%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32.158 </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Resource archetypes, the design pattern for scoping and filtering, and the design pattern for subscribe/notify were added.</a:t>
                      </a: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REST SS specification template was agreed as well.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55470659"/>
      </p:ext>
    </p:extLst>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(10/10)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256830870"/>
              </p:ext>
            </p:extLst>
          </p:nvPr>
        </p:nvGraphicFramePr>
        <p:xfrm>
          <a:off x="1078173" y="1360424"/>
          <a:ext cx="10372298" cy="4335970"/>
        </p:xfrm>
        <a:graphic>
          <a:graphicData uri="http://schemas.openxmlformats.org/drawingml/2006/table">
            <a:tbl>
              <a:tblPr/>
              <a:tblGrid>
                <a:gridCol w="1621837">
                  <a:extLst>
                    <a:ext uri="{9D8B030D-6E8A-4147-A177-3AD203B41FA5}">
                      <a16:colId xmlns="" xmlns:a16="http://schemas.microsoft.com/office/drawing/2014/main" val="20000"/>
                    </a:ext>
                  </a:extLst>
                </a:gridCol>
                <a:gridCol w="3549946">
                  <a:extLst>
                    <a:ext uri="{9D8B030D-6E8A-4147-A177-3AD203B41FA5}">
                      <a16:colId xmlns="" xmlns:a16="http://schemas.microsoft.com/office/drawing/2014/main" val="20001"/>
                    </a:ext>
                  </a:extLst>
                </a:gridCol>
                <a:gridCol w="2654486"/>
                <a:gridCol w="2546029">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Management Enhancement for EPC CUPS</a:t>
                      </a:r>
                      <a:endParaRPr lang="en-US" sz="18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ME_CUPS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780036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Huawei</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5% -&gt;  30%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following CRs to TS 28.708, related to the EPC NRM for EPC CUPS, have been presented: S5-182241, S5-182243, S5-182244, S5-182245 and S5-182246</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They have been merged in a  global draft CR.</a:t>
                      </a:r>
                      <a:endPar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S5-182444: Draft CR 28.708 on CUPS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55470659"/>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0"/>
            <a:ext cx="8973312" cy="768101"/>
          </a:xfrm>
        </p:spPr>
        <p:txBody>
          <a:bodyPr/>
          <a:lstStyle/>
          <a:p>
            <a:r>
              <a:rPr lang="sv-SE" dirty="0"/>
              <a:t>Incoming </a:t>
            </a:r>
            <a:r>
              <a:rPr lang="sv-SE" dirty="0" smtClean="0"/>
              <a:t>LSs (1/2)</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2656646050"/>
              </p:ext>
            </p:extLst>
          </p:nvPr>
        </p:nvGraphicFramePr>
        <p:xfrm>
          <a:off x="142503" y="1322961"/>
          <a:ext cx="11946577" cy="4590683"/>
        </p:xfrm>
        <a:graphic>
          <a:graphicData uri="http://schemas.openxmlformats.org/drawingml/2006/table">
            <a:tbl>
              <a:tblPr firstRow="1" bandRow="1">
                <a:tableStyleId>{5C22544A-7EE6-4342-B048-85BDC9FD1C3A}</a:tableStyleId>
              </a:tblPr>
              <a:tblGrid>
                <a:gridCol w="1152008">
                  <a:extLst>
                    <a:ext uri="{9D8B030D-6E8A-4147-A177-3AD203B41FA5}">
                      <a16:colId xmlns="" xmlns:a16="http://schemas.microsoft.com/office/drawing/2014/main" val="570476699"/>
                    </a:ext>
                  </a:extLst>
                </a:gridCol>
                <a:gridCol w="7164867">
                  <a:extLst>
                    <a:ext uri="{9D8B030D-6E8A-4147-A177-3AD203B41FA5}">
                      <a16:colId xmlns="" xmlns:a16="http://schemas.microsoft.com/office/drawing/2014/main" val="2618836924"/>
                    </a:ext>
                  </a:extLst>
                </a:gridCol>
                <a:gridCol w="1243245">
                  <a:extLst>
                    <a:ext uri="{9D8B030D-6E8A-4147-A177-3AD203B41FA5}">
                      <a16:colId xmlns="" xmlns:a16="http://schemas.microsoft.com/office/drawing/2014/main" val="3016348962"/>
                    </a:ext>
                  </a:extLst>
                </a:gridCol>
                <a:gridCol w="1157504">
                  <a:extLst>
                    <a:ext uri="{9D8B030D-6E8A-4147-A177-3AD203B41FA5}">
                      <a16:colId xmlns="" xmlns:a16="http://schemas.microsoft.com/office/drawing/2014/main" val="3690116950"/>
                    </a:ext>
                  </a:extLst>
                </a:gridCol>
                <a:gridCol w="1228953">
                  <a:extLst>
                    <a:ext uri="{9D8B030D-6E8A-4147-A177-3AD203B41FA5}">
                      <a16:colId xmlns="" xmlns:a16="http://schemas.microsoft.com/office/drawing/2014/main" val="2952368263"/>
                    </a:ext>
                  </a:extLst>
                </a:gridCol>
              </a:tblGrid>
              <a:tr h="759583">
                <a:tc>
                  <a:txBody>
                    <a:bodyPr/>
                    <a:lstStyle/>
                    <a:p>
                      <a:pPr algn="ctr"/>
                      <a:r>
                        <a:rPr lang="sv-SE" sz="1600" b="1" kern="1200" dirty="0">
                          <a:solidFill>
                            <a:schemeClr val="tx1"/>
                          </a:solidFill>
                          <a:effectLst/>
                          <a:latin typeface="+mn-lt"/>
                          <a:ea typeface="+mn-ea"/>
                          <a:cs typeface="+mn-cs"/>
                        </a:rPr>
                        <a:t>Tdoc</a:t>
                      </a:r>
                      <a:endParaRPr lang="sv-SE"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ReplyIn</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4283687663"/>
                  </a:ext>
                </a:extLst>
              </a:tr>
              <a:tr h="401874">
                <a:tc>
                  <a:txBody>
                    <a:bodyPr/>
                    <a:lstStyle/>
                    <a:p>
                      <a:pPr marL="0" indent="0" algn="ctr" defTabSz="1219170" rtl="0" eaLnBrk="1" fontAlgn="t" latinLnBrk="0" hangingPunct="1">
                        <a:spcAft>
                          <a:spcPts val="0"/>
                        </a:spcAft>
                      </a:pPr>
                      <a:r>
                        <a:rPr lang="fr-FR" sz="1400" b="0" i="0" u="none" strike="noStrike" kern="1200" dirty="0" smtClean="0">
                          <a:solidFill>
                            <a:srgbClr val="000000"/>
                          </a:solidFill>
                          <a:effectLst/>
                          <a:latin typeface="+mn-lt"/>
                          <a:ea typeface="+mn-ea"/>
                          <a:cs typeface="+mn-cs"/>
                        </a:rPr>
                        <a:t>S5-182040</a:t>
                      </a:r>
                      <a:endParaRPr lang="fr-FR" sz="14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fr-FR" sz="1400" b="0" i="0" u="none" strike="noStrike" kern="1200" dirty="0" smtClean="0">
                          <a:solidFill>
                            <a:srgbClr val="000000"/>
                          </a:solidFill>
                          <a:effectLst/>
                          <a:latin typeface="+mn-lt"/>
                          <a:ea typeface="+mn-ea"/>
                          <a:cs typeface="+mn-cs"/>
                        </a:rPr>
                        <a:t>LS </a:t>
                      </a:r>
                      <a:r>
                        <a:rPr lang="fr-FR" sz="1400" b="0" i="0" u="none" strike="noStrike" kern="1200" dirty="0" err="1" smtClean="0">
                          <a:solidFill>
                            <a:srgbClr val="000000"/>
                          </a:solidFill>
                          <a:effectLst/>
                          <a:latin typeface="+mn-lt"/>
                          <a:ea typeface="+mn-ea"/>
                          <a:cs typeface="+mn-cs"/>
                        </a:rPr>
                        <a:t>Reply</a:t>
                      </a:r>
                      <a:r>
                        <a:rPr lang="fr-FR" sz="1400" b="0" i="0" u="none" strike="noStrike" kern="1200" dirty="0" smtClean="0">
                          <a:solidFill>
                            <a:srgbClr val="000000"/>
                          </a:solidFill>
                          <a:effectLst/>
                          <a:latin typeface="+mn-lt"/>
                          <a:ea typeface="+mn-ea"/>
                          <a:cs typeface="+mn-cs"/>
                        </a:rPr>
                        <a:t> </a:t>
                      </a:r>
                      <a:r>
                        <a:rPr lang="fr-FR" sz="1400" b="0" i="0" u="none" strike="noStrike" kern="1200" dirty="0" err="1" smtClean="0">
                          <a:solidFill>
                            <a:srgbClr val="000000"/>
                          </a:solidFill>
                          <a:effectLst/>
                          <a:latin typeface="+mn-lt"/>
                          <a:ea typeface="+mn-ea"/>
                          <a:cs typeface="+mn-cs"/>
                        </a:rPr>
                        <a:t>from</a:t>
                      </a:r>
                      <a:r>
                        <a:rPr lang="fr-FR" sz="1400" b="0" i="0" u="none" strike="noStrike" kern="1200" dirty="0" smtClean="0">
                          <a:solidFill>
                            <a:srgbClr val="000000"/>
                          </a:solidFill>
                          <a:effectLst/>
                          <a:latin typeface="+mn-lt"/>
                          <a:ea typeface="+mn-ea"/>
                          <a:cs typeface="+mn-cs"/>
                        </a:rPr>
                        <a:t> ETSI NFV to </a:t>
                      </a:r>
                      <a:r>
                        <a:rPr lang="fr-FR" sz="1400" b="0" i="0" u="none" strike="noStrike" kern="1200" dirty="0">
                          <a:solidFill>
                            <a:srgbClr val="000000"/>
                          </a:solidFill>
                          <a:effectLst/>
                          <a:latin typeface="+mn-lt"/>
                          <a:ea typeface="+mn-ea"/>
                          <a:cs typeface="+mn-cs"/>
                        </a:rPr>
                        <a:t>3GPP SA5 on transport network support of network </a:t>
                      </a:r>
                      <a:r>
                        <a:rPr lang="fr-FR" sz="1400" b="0" i="0" u="none" strike="noStrike" kern="1200" dirty="0" err="1">
                          <a:solidFill>
                            <a:srgbClr val="000000"/>
                          </a:solidFill>
                          <a:effectLst/>
                          <a:latin typeface="+mn-lt"/>
                          <a:ea typeface="+mn-ea"/>
                          <a:cs typeface="+mn-cs"/>
                        </a:rPr>
                        <a:t>slicing</a:t>
                      </a:r>
                      <a:r>
                        <a:rPr lang="fr-FR" sz="1400" b="0" i="0" u="none" strike="noStrike" kern="1200" dirty="0">
                          <a:solidFill>
                            <a:srgbClr val="000000"/>
                          </a:solidFill>
                          <a:effectLst/>
                          <a:latin typeface="+mn-lt"/>
                          <a:ea typeface="+mn-ea"/>
                          <a:cs typeface="+mn-cs"/>
                        </a:rPr>
                        <a:t> management</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fr-FR" sz="1400" b="0" i="0" u="none" strike="noStrike" dirty="0" smtClean="0">
                          <a:solidFill>
                            <a:srgbClr val="000000"/>
                          </a:solidFill>
                          <a:effectLst/>
                          <a:latin typeface="+mn-lt"/>
                        </a:rPr>
                        <a:t>ETSI NFV</a:t>
                      </a:r>
                      <a:endParaRPr lang="fr-FR" sz="1400" b="0" i="0" u="none" strike="noStrike" dirty="0">
                        <a:solidFill>
                          <a:srgbClr val="000000"/>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400" dirty="0" smtClean="0">
                          <a:solidFill>
                            <a:schemeClr val="tx1"/>
                          </a:solidFill>
                          <a:effectLst/>
                          <a:latin typeface="+mn-lt"/>
                          <a:ea typeface="Calibri" panose="020F0502020204030204" pitchFamily="34" charset="0"/>
                          <a:cs typeface="Calibri" panose="020F0502020204030204" pitchFamily="34" charset="0"/>
                        </a:rPr>
                        <a:t>Noted</a:t>
                      </a:r>
                      <a:endParaRPr lang="sv-SE" sz="14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989524554"/>
                  </a:ext>
                </a:extLst>
              </a:tr>
              <a:tr h="426208">
                <a:tc>
                  <a:txBody>
                    <a:bodyPr/>
                    <a:lstStyle/>
                    <a:p>
                      <a:pPr marL="0" indent="0" algn="ctr" defTabSz="1219170" rtl="0" eaLnBrk="1" fontAlgn="t" latinLnBrk="0" hangingPunct="1">
                        <a:spcAft>
                          <a:spcPts val="0"/>
                        </a:spcAft>
                      </a:pPr>
                      <a:r>
                        <a:rPr lang="fr-FR" sz="1400" b="0" i="0" u="none" strike="noStrike" kern="1200" dirty="0" smtClean="0">
                          <a:solidFill>
                            <a:srgbClr val="000000"/>
                          </a:solidFill>
                          <a:effectLst/>
                          <a:latin typeface="+mn-lt"/>
                          <a:ea typeface="+mn-ea"/>
                          <a:cs typeface="+mn-cs"/>
                        </a:rPr>
                        <a:t>S5-182041</a:t>
                      </a:r>
                      <a:endParaRPr lang="fr-FR" sz="14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fr-FR" sz="1400" b="0" i="0" u="none" strike="noStrike" kern="1200" dirty="0">
                          <a:solidFill>
                            <a:srgbClr val="000000"/>
                          </a:solidFill>
                          <a:effectLst/>
                          <a:latin typeface="+mn-lt"/>
                          <a:ea typeface="+mn-ea"/>
                          <a:cs typeface="+mn-cs"/>
                        </a:rPr>
                        <a:t>LS </a:t>
                      </a:r>
                      <a:r>
                        <a:rPr lang="fr-FR" sz="1400" b="0" i="0" u="none" strike="noStrike" kern="1200" dirty="0" err="1" smtClean="0">
                          <a:solidFill>
                            <a:srgbClr val="000000"/>
                          </a:solidFill>
                          <a:effectLst/>
                          <a:latin typeface="+mn-lt"/>
                          <a:ea typeface="+mn-ea"/>
                          <a:cs typeface="+mn-cs"/>
                        </a:rPr>
                        <a:t>from</a:t>
                      </a:r>
                      <a:r>
                        <a:rPr lang="fr-FR" sz="1400" b="0" i="0" u="none" strike="noStrike" kern="1200" dirty="0" smtClean="0">
                          <a:solidFill>
                            <a:srgbClr val="000000"/>
                          </a:solidFill>
                          <a:effectLst/>
                          <a:latin typeface="+mn-lt"/>
                          <a:ea typeface="+mn-ea"/>
                          <a:cs typeface="+mn-cs"/>
                        </a:rPr>
                        <a:t> ETSI NFV to </a:t>
                      </a:r>
                      <a:r>
                        <a:rPr lang="fr-FR" sz="1400" b="0" i="0" u="none" strike="noStrike" kern="1200" dirty="0">
                          <a:solidFill>
                            <a:srgbClr val="000000"/>
                          </a:solidFill>
                          <a:effectLst/>
                          <a:latin typeface="+mn-lt"/>
                          <a:ea typeface="+mn-ea"/>
                          <a:cs typeface="+mn-cs"/>
                        </a:rPr>
                        <a:t>3GPP SA5 on NFV support for Network </a:t>
                      </a:r>
                      <a:r>
                        <a:rPr lang="fr-FR" sz="1400" b="0" i="0" u="none" strike="noStrike" kern="1200" dirty="0" err="1">
                          <a:solidFill>
                            <a:srgbClr val="000000"/>
                          </a:solidFill>
                          <a:effectLst/>
                          <a:latin typeface="+mn-lt"/>
                          <a:ea typeface="+mn-ea"/>
                          <a:cs typeface="+mn-cs"/>
                        </a:rPr>
                        <a:t>Slicing</a:t>
                      </a:r>
                      <a:endParaRPr lang="fr-FR"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fr-FR" sz="1400" b="0" i="0" u="none" strike="noStrike" dirty="0" smtClean="0">
                          <a:solidFill>
                            <a:srgbClr val="000000"/>
                          </a:solidFill>
                          <a:effectLst/>
                          <a:latin typeface="+mn-lt"/>
                        </a:rPr>
                        <a:t>ETSI NFV</a:t>
                      </a:r>
                      <a:endParaRPr lang="fr-FR" sz="1400" b="0" i="0" u="none" strike="noStrike" dirty="0">
                        <a:solidFill>
                          <a:srgbClr val="000000"/>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sv-SE" sz="1400" dirty="0" smtClean="0">
                          <a:solidFill>
                            <a:schemeClr val="tx1"/>
                          </a:solidFill>
                          <a:effectLst/>
                          <a:latin typeface="+mn-lt"/>
                          <a:ea typeface="Calibri" panose="020F0502020204030204" pitchFamily="34" charset="0"/>
                          <a:cs typeface="Calibri" panose="020F0502020204030204" pitchFamily="34" charset="0"/>
                        </a:rPr>
                        <a:t>Replied 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r>
                        <a:rPr lang="sv-SE" sz="1400" kern="1200" dirty="0" smtClean="0">
                          <a:solidFill>
                            <a:schemeClr val="tx1"/>
                          </a:solidFill>
                          <a:effectLst/>
                          <a:latin typeface="+mn-lt"/>
                          <a:ea typeface="Calibri" panose="020F0502020204030204" pitchFamily="34" charset="0"/>
                          <a:cs typeface="Calibri" panose="020F0502020204030204" pitchFamily="34" charset="0"/>
                        </a:rPr>
                        <a:t>S5-182570</a:t>
                      </a:r>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139015415"/>
                  </a:ext>
                </a:extLst>
              </a:tr>
              <a:tr h="426208">
                <a:tc>
                  <a:txBody>
                    <a:bodyPr/>
                    <a:lstStyle/>
                    <a:p>
                      <a:pPr marL="0" indent="0" algn="ctr" defTabSz="1219170" rtl="0" eaLnBrk="1" fontAlgn="t" latinLnBrk="0" hangingPunct="1">
                        <a:spcAft>
                          <a:spcPts val="0"/>
                        </a:spcAft>
                      </a:pPr>
                      <a:r>
                        <a:rPr lang="fr-FR" sz="1400" b="0" i="0" u="none" strike="noStrike" kern="1200" dirty="0" smtClean="0">
                          <a:solidFill>
                            <a:srgbClr val="000000"/>
                          </a:solidFill>
                          <a:effectLst/>
                          <a:latin typeface="+mn-lt"/>
                          <a:ea typeface="+mn-ea"/>
                          <a:cs typeface="+mn-cs"/>
                        </a:rPr>
                        <a:t>S5-182042</a:t>
                      </a:r>
                      <a:endParaRPr lang="fr-FR" sz="14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b="0" i="0" u="none" strike="noStrike" kern="1200" dirty="0" smtClean="0">
                          <a:solidFill>
                            <a:srgbClr val="000000"/>
                          </a:solidFill>
                          <a:effectLst/>
                          <a:latin typeface="+mn-lt"/>
                          <a:ea typeface="+mn-ea"/>
                          <a:cs typeface="+mn-cs"/>
                        </a:rPr>
                        <a:t>LS reply from ETSI ZSM to 3GPP SA5 on transport network support of network slicing management</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fr-FR" sz="1400" b="0" i="0" u="none" strike="noStrike" dirty="0" smtClean="0">
                          <a:solidFill>
                            <a:srgbClr val="000000"/>
                          </a:solidFill>
                          <a:effectLst/>
                          <a:latin typeface="+mn-lt"/>
                        </a:rPr>
                        <a:t>ETSI ZSM</a:t>
                      </a:r>
                      <a:endParaRPr lang="fr-FR" sz="1400" b="0" i="0" u="none" strike="noStrike" dirty="0">
                        <a:solidFill>
                          <a:srgbClr val="000000"/>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400" dirty="0" smtClean="0">
                          <a:solidFill>
                            <a:schemeClr val="tx1"/>
                          </a:solidFill>
                          <a:effectLst/>
                          <a:latin typeface="+mn-lt"/>
                          <a:ea typeface="Calibri" panose="020F0502020204030204" pitchFamily="34" charset="0"/>
                          <a:cs typeface="Calibri" panose="020F0502020204030204" pitchFamily="34" charset="0"/>
                        </a:rPr>
                        <a:t>Noted</a:t>
                      </a:r>
                      <a:endParaRPr lang="sv-SE" sz="14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208">
                <a:tc>
                  <a:txBody>
                    <a:bodyPr/>
                    <a:lstStyle/>
                    <a:p>
                      <a:pPr marL="0" indent="0" algn="ctr" defTabSz="1219170" rtl="0" eaLnBrk="1" fontAlgn="t" latinLnBrk="0" hangingPunct="1">
                        <a:spcAft>
                          <a:spcPts val="0"/>
                        </a:spcAft>
                      </a:pPr>
                      <a:r>
                        <a:rPr lang="fr-FR" sz="1400" b="0" i="0" u="none" strike="noStrike" kern="1200" dirty="0" smtClean="0">
                          <a:solidFill>
                            <a:srgbClr val="000000"/>
                          </a:solidFill>
                          <a:effectLst/>
                          <a:latin typeface="+mn-lt"/>
                          <a:ea typeface="+mn-ea"/>
                          <a:cs typeface="+mn-cs"/>
                        </a:rPr>
                        <a:t>S5-182046</a:t>
                      </a:r>
                      <a:endParaRPr lang="fr-FR" sz="14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b="0" i="0" u="none" strike="noStrike" kern="1200" dirty="0" smtClean="0">
                          <a:solidFill>
                            <a:srgbClr val="000000"/>
                          </a:solidFill>
                          <a:effectLst/>
                          <a:latin typeface="+mn-lt"/>
                          <a:ea typeface="+mn-ea"/>
                          <a:cs typeface="+mn-cs"/>
                        </a:rPr>
                        <a:t>LS from RAN2 cc SA5 on Reply LS </a:t>
                      </a:r>
                      <a:r>
                        <a:rPr lang="fr-FR" sz="1400" b="0" i="0" u="none" strike="noStrike" kern="1200" dirty="0" smtClean="0">
                          <a:solidFill>
                            <a:srgbClr val="000000"/>
                          </a:solidFill>
                          <a:effectLst/>
                          <a:latin typeface="+mn-lt"/>
                          <a:ea typeface="+mn-ea"/>
                          <a:cs typeface="+mn-cs"/>
                        </a:rPr>
                        <a:t>on </a:t>
                      </a:r>
                      <a:r>
                        <a:rPr lang="fr-FR" sz="1400" b="0" i="0" u="none" strike="noStrike" kern="1200" dirty="0" err="1">
                          <a:solidFill>
                            <a:srgbClr val="000000"/>
                          </a:solidFill>
                          <a:effectLst/>
                          <a:latin typeface="+mn-lt"/>
                          <a:ea typeface="+mn-ea"/>
                          <a:cs typeface="+mn-cs"/>
                        </a:rPr>
                        <a:t>adding</a:t>
                      </a:r>
                      <a:r>
                        <a:rPr lang="fr-FR" sz="1400" b="0" i="0" u="none" strike="noStrike" kern="1200" dirty="0">
                          <a:solidFill>
                            <a:srgbClr val="000000"/>
                          </a:solidFill>
                          <a:effectLst/>
                          <a:latin typeface="+mn-lt"/>
                          <a:ea typeface="+mn-ea"/>
                          <a:cs typeface="+mn-cs"/>
                        </a:rPr>
                        <a:t> new service type in QMC </a:t>
                      </a:r>
                      <a:r>
                        <a:rPr lang="fr-FR" sz="1400" b="0" i="0" u="none" strike="noStrike" kern="1200" dirty="0" err="1">
                          <a:solidFill>
                            <a:srgbClr val="000000"/>
                          </a:solidFill>
                          <a:effectLst/>
                          <a:latin typeface="+mn-lt"/>
                          <a:ea typeface="+mn-ea"/>
                          <a:cs typeface="+mn-cs"/>
                        </a:rPr>
                        <a:t>reporting</a:t>
                      </a:r>
                      <a:endParaRPr lang="fr-FR"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fr-FR" sz="1400" b="0" i="0" u="none" strike="noStrike" dirty="0" smtClean="0">
                          <a:solidFill>
                            <a:srgbClr val="000000"/>
                          </a:solidFill>
                          <a:effectLst/>
                          <a:latin typeface="+mn-lt"/>
                        </a:rPr>
                        <a:t>RAN</a:t>
                      </a:r>
                      <a:r>
                        <a:rPr lang="fr-FR" sz="1400" b="0" i="0" u="none" strike="noStrike" baseline="0" dirty="0" smtClean="0">
                          <a:solidFill>
                            <a:srgbClr val="000000"/>
                          </a:solidFill>
                          <a:effectLst/>
                          <a:latin typeface="+mn-lt"/>
                        </a:rPr>
                        <a:t> WG2</a:t>
                      </a:r>
                      <a:endParaRPr lang="fr-FR" sz="1400" b="0" i="0" u="none" strike="noStrike" dirty="0">
                        <a:solidFill>
                          <a:srgbClr val="000000"/>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400" dirty="0" smtClean="0">
                          <a:solidFill>
                            <a:schemeClr val="tx1"/>
                          </a:solidFill>
                          <a:effectLst/>
                          <a:latin typeface="+mn-lt"/>
                          <a:ea typeface="Calibri" panose="020F0502020204030204" pitchFamily="34" charset="0"/>
                          <a:cs typeface="Calibri" panose="020F0502020204030204" pitchFamily="34" charset="0"/>
                        </a:rPr>
                        <a:t>Noted</a:t>
                      </a:r>
                      <a:endParaRPr lang="sv-SE" sz="14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208">
                <a:tc>
                  <a:txBody>
                    <a:bodyPr/>
                    <a:lstStyle/>
                    <a:p>
                      <a:pPr marL="0" indent="0" algn="ctr" defTabSz="1219170" rtl="0" eaLnBrk="1" fontAlgn="t" latinLnBrk="0" hangingPunct="1">
                        <a:spcAft>
                          <a:spcPts val="0"/>
                        </a:spcAft>
                      </a:pPr>
                      <a:r>
                        <a:rPr lang="fr-FR" sz="1400" b="0" i="0" u="none" strike="noStrike" kern="1200" dirty="0" smtClean="0">
                          <a:solidFill>
                            <a:srgbClr val="000000"/>
                          </a:solidFill>
                          <a:effectLst/>
                          <a:latin typeface="+mn-lt"/>
                          <a:ea typeface="+mn-ea"/>
                          <a:cs typeface="+mn-cs"/>
                        </a:rPr>
                        <a:t>S5-182047</a:t>
                      </a:r>
                      <a:endParaRPr lang="fr-FR" sz="14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fr-FR" sz="1400" b="0" i="0" u="none" strike="noStrike" kern="1200" dirty="0" err="1">
                          <a:solidFill>
                            <a:srgbClr val="000000"/>
                          </a:solidFill>
                          <a:effectLst/>
                          <a:latin typeface="+mn-lt"/>
                          <a:ea typeface="+mn-ea"/>
                          <a:cs typeface="+mn-cs"/>
                        </a:rPr>
                        <a:t>Reply</a:t>
                      </a:r>
                      <a:r>
                        <a:rPr lang="fr-FR" sz="1400" b="0" i="0" u="none" strike="noStrike" kern="1200" dirty="0">
                          <a:solidFill>
                            <a:srgbClr val="000000"/>
                          </a:solidFill>
                          <a:effectLst/>
                          <a:latin typeface="+mn-lt"/>
                          <a:ea typeface="+mn-ea"/>
                          <a:cs typeface="+mn-cs"/>
                        </a:rPr>
                        <a:t> LS </a:t>
                      </a:r>
                      <a:r>
                        <a:rPr lang="fr-FR" sz="1400" b="0" i="0" u="none" strike="noStrike" kern="1200" dirty="0" err="1" smtClean="0">
                          <a:solidFill>
                            <a:srgbClr val="000000"/>
                          </a:solidFill>
                          <a:effectLst/>
                          <a:latin typeface="+mn-lt"/>
                          <a:ea typeface="+mn-ea"/>
                          <a:cs typeface="+mn-cs"/>
                        </a:rPr>
                        <a:t>from</a:t>
                      </a:r>
                      <a:r>
                        <a:rPr lang="fr-FR" sz="1400" b="0" i="0" u="none" strike="noStrike" kern="1200" dirty="0" smtClean="0">
                          <a:solidFill>
                            <a:srgbClr val="000000"/>
                          </a:solidFill>
                          <a:effectLst/>
                          <a:latin typeface="+mn-lt"/>
                          <a:ea typeface="+mn-ea"/>
                          <a:cs typeface="+mn-cs"/>
                        </a:rPr>
                        <a:t> RAN2 to SA5 on </a:t>
                      </a:r>
                      <a:r>
                        <a:rPr lang="fr-FR" sz="1400" b="0" i="0" u="none" strike="noStrike" kern="1200" dirty="0" err="1">
                          <a:solidFill>
                            <a:srgbClr val="000000"/>
                          </a:solidFill>
                          <a:effectLst/>
                          <a:latin typeface="+mn-lt"/>
                          <a:ea typeface="+mn-ea"/>
                          <a:cs typeface="+mn-cs"/>
                        </a:rPr>
                        <a:t>Attributes</a:t>
                      </a:r>
                      <a:r>
                        <a:rPr lang="fr-FR" sz="1400" b="0" i="0" u="none" strike="noStrike" kern="1200" dirty="0">
                          <a:solidFill>
                            <a:srgbClr val="000000"/>
                          </a:solidFill>
                          <a:effectLst/>
                          <a:latin typeface="+mn-lt"/>
                          <a:ea typeface="+mn-ea"/>
                          <a:cs typeface="+mn-cs"/>
                        </a:rPr>
                        <a:t> for </a:t>
                      </a:r>
                      <a:r>
                        <a:rPr lang="fr-FR" sz="1400" b="0" i="0" u="none" strike="noStrike" kern="1200" dirty="0" err="1">
                          <a:solidFill>
                            <a:srgbClr val="000000"/>
                          </a:solidFill>
                          <a:effectLst/>
                          <a:latin typeface="+mn-lt"/>
                          <a:ea typeface="+mn-ea"/>
                          <a:cs typeface="+mn-cs"/>
                        </a:rPr>
                        <a:t>QoE</a:t>
                      </a:r>
                      <a:r>
                        <a:rPr lang="fr-FR" sz="1400" b="0" i="0" u="none" strike="noStrike" kern="1200" dirty="0">
                          <a:solidFill>
                            <a:srgbClr val="000000"/>
                          </a:solidFill>
                          <a:effectLst/>
                          <a:latin typeface="+mn-lt"/>
                          <a:ea typeface="+mn-ea"/>
                          <a:cs typeface="+mn-cs"/>
                        </a:rPr>
                        <a:t> </a:t>
                      </a:r>
                      <a:r>
                        <a:rPr lang="fr-FR" sz="1400" b="0" i="0" u="none" strike="noStrike" kern="1200" dirty="0" err="1">
                          <a:solidFill>
                            <a:srgbClr val="000000"/>
                          </a:solidFill>
                          <a:effectLst/>
                          <a:latin typeface="+mn-lt"/>
                          <a:ea typeface="+mn-ea"/>
                          <a:cs typeface="+mn-cs"/>
                        </a:rPr>
                        <a:t>measurement</a:t>
                      </a:r>
                      <a:r>
                        <a:rPr lang="fr-FR" sz="1400" b="0" i="0" u="none" strike="noStrike" kern="1200" dirty="0">
                          <a:solidFill>
                            <a:srgbClr val="000000"/>
                          </a:solidFill>
                          <a:effectLst/>
                          <a:latin typeface="+mn-lt"/>
                          <a:ea typeface="+mn-ea"/>
                          <a:cs typeface="+mn-cs"/>
                        </a:rPr>
                        <a:t> collection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dirty="0" smtClean="0">
                          <a:solidFill>
                            <a:srgbClr val="000000"/>
                          </a:solidFill>
                          <a:effectLst/>
                          <a:latin typeface="+mn-lt"/>
                        </a:rPr>
                        <a:t>RAN</a:t>
                      </a:r>
                      <a:r>
                        <a:rPr lang="fr-FR" sz="1400" b="0" i="0" u="none" strike="noStrike" baseline="0" dirty="0" smtClean="0">
                          <a:solidFill>
                            <a:srgbClr val="000000"/>
                          </a:solidFill>
                          <a:effectLst/>
                          <a:latin typeface="+mn-lt"/>
                        </a:rPr>
                        <a:t> WG2</a:t>
                      </a:r>
                      <a:endParaRPr lang="fr-FR" sz="1400" b="0" i="0" u="none" strike="noStrike" dirty="0" smtClean="0">
                        <a:solidFill>
                          <a:srgbClr val="000000"/>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400" dirty="0" smtClean="0">
                          <a:solidFill>
                            <a:schemeClr val="tx1"/>
                          </a:solidFill>
                          <a:effectLst/>
                          <a:latin typeface="+mn-lt"/>
                          <a:ea typeface="Calibri" panose="020F0502020204030204" pitchFamily="34" charset="0"/>
                          <a:cs typeface="Calibri" panose="020F0502020204030204" pitchFamily="34" charset="0"/>
                        </a:rPr>
                        <a:t>Noted</a:t>
                      </a:r>
                      <a:endParaRPr lang="sv-SE" sz="14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208">
                <a:tc>
                  <a:txBody>
                    <a:bodyPr/>
                    <a:lstStyle/>
                    <a:p>
                      <a:pPr marL="0" indent="0" algn="ctr" defTabSz="1219170" rtl="0" eaLnBrk="1" fontAlgn="t" latinLnBrk="0" hangingPunct="1">
                        <a:spcAft>
                          <a:spcPts val="0"/>
                        </a:spcAft>
                      </a:pPr>
                      <a:r>
                        <a:rPr lang="fr-FR" sz="1400" b="0" i="0" u="none" strike="noStrike" kern="1200" dirty="0" smtClean="0">
                          <a:solidFill>
                            <a:srgbClr val="000000"/>
                          </a:solidFill>
                          <a:effectLst/>
                          <a:latin typeface="+mn-lt"/>
                          <a:ea typeface="+mn-ea"/>
                          <a:cs typeface="+mn-cs"/>
                        </a:rPr>
                        <a:t>S5-182048</a:t>
                      </a:r>
                      <a:endParaRPr lang="fr-FR" sz="14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fr-FR" sz="1400" b="0" i="0" u="none" strike="noStrike" kern="1200" dirty="0" smtClean="0">
                          <a:solidFill>
                            <a:srgbClr val="000000"/>
                          </a:solidFill>
                          <a:effectLst/>
                          <a:latin typeface="+mn-lt"/>
                          <a:ea typeface="+mn-ea"/>
                          <a:cs typeface="+mn-cs"/>
                        </a:rPr>
                        <a:t>LS </a:t>
                      </a:r>
                      <a:r>
                        <a:rPr lang="fr-FR" sz="1400" b="0" i="0" u="none" strike="noStrike" kern="1200" dirty="0" err="1" smtClean="0">
                          <a:solidFill>
                            <a:srgbClr val="000000"/>
                          </a:solidFill>
                          <a:effectLst/>
                          <a:latin typeface="+mn-lt"/>
                          <a:ea typeface="+mn-ea"/>
                          <a:cs typeface="+mn-cs"/>
                        </a:rPr>
                        <a:t>from</a:t>
                      </a:r>
                      <a:r>
                        <a:rPr lang="fr-FR" sz="1400" b="0" i="0" u="none" strike="noStrike" kern="1200" dirty="0" smtClean="0">
                          <a:solidFill>
                            <a:srgbClr val="000000"/>
                          </a:solidFill>
                          <a:effectLst/>
                          <a:latin typeface="+mn-lt"/>
                          <a:ea typeface="+mn-ea"/>
                          <a:cs typeface="+mn-cs"/>
                        </a:rPr>
                        <a:t> RAN2 to SA5 on </a:t>
                      </a:r>
                      <a:r>
                        <a:rPr lang="fr-FR" sz="1400" b="0" i="0" u="none" strike="noStrike" kern="1200" dirty="0" err="1">
                          <a:solidFill>
                            <a:srgbClr val="000000"/>
                          </a:solidFill>
                          <a:effectLst/>
                          <a:latin typeface="+mn-lt"/>
                          <a:ea typeface="+mn-ea"/>
                          <a:cs typeface="+mn-cs"/>
                        </a:rPr>
                        <a:t>adding</a:t>
                      </a:r>
                      <a:r>
                        <a:rPr lang="fr-FR" sz="1400" b="0" i="0" u="none" strike="noStrike" kern="1200" dirty="0">
                          <a:solidFill>
                            <a:srgbClr val="000000"/>
                          </a:solidFill>
                          <a:effectLst/>
                          <a:latin typeface="+mn-lt"/>
                          <a:ea typeface="+mn-ea"/>
                          <a:cs typeface="+mn-cs"/>
                        </a:rPr>
                        <a:t> PRB usage distribution and IP </a:t>
                      </a:r>
                      <a:r>
                        <a:rPr lang="fr-FR" sz="1400" b="0" i="0" u="none" strike="noStrike" kern="1200" dirty="0" err="1">
                          <a:solidFill>
                            <a:srgbClr val="000000"/>
                          </a:solidFill>
                          <a:effectLst/>
                          <a:latin typeface="+mn-lt"/>
                          <a:ea typeface="+mn-ea"/>
                          <a:cs typeface="+mn-cs"/>
                        </a:rPr>
                        <a:t>throughput</a:t>
                      </a:r>
                      <a:r>
                        <a:rPr lang="fr-FR" sz="1400" b="0" i="0" u="none" strike="noStrike" kern="1200" dirty="0">
                          <a:solidFill>
                            <a:srgbClr val="000000"/>
                          </a:solidFill>
                          <a:effectLst/>
                          <a:latin typeface="+mn-lt"/>
                          <a:ea typeface="+mn-ea"/>
                          <a:cs typeface="+mn-cs"/>
                        </a:rPr>
                        <a:t> distribution </a:t>
                      </a:r>
                      <a:r>
                        <a:rPr lang="fr-FR" sz="1400" b="0" i="0" u="none" strike="noStrike" kern="1200" dirty="0" err="1">
                          <a:solidFill>
                            <a:srgbClr val="000000"/>
                          </a:solidFill>
                          <a:effectLst/>
                          <a:latin typeface="+mn-lt"/>
                          <a:ea typeface="+mn-ea"/>
                          <a:cs typeface="+mn-cs"/>
                        </a:rPr>
                        <a:t>measurements</a:t>
                      </a:r>
                      <a:endParaRPr lang="fr-FR"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dirty="0" smtClean="0">
                          <a:solidFill>
                            <a:srgbClr val="000000"/>
                          </a:solidFill>
                          <a:effectLst/>
                          <a:latin typeface="+mn-lt"/>
                        </a:rPr>
                        <a:t>RAN</a:t>
                      </a:r>
                      <a:r>
                        <a:rPr lang="fr-FR" sz="1400" b="0" i="0" u="none" strike="noStrike" baseline="0" dirty="0" smtClean="0">
                          <a:solidFill>
                            <a:srgbClr val="000000"/>
                          </a:solidFill>
                          <a:effectLst/>
                          <a:latin typeface="+mn-lt"/>
                        </a:rPr>
                        <a:t> WG2</a:t>
                      </a:r>
                      <a:endParaRPr lang="fr-FR" sz="1400" b="0" i="0" u="none" strike="noStrike" dirty="0" smtClean="0">
                        <a:solidFill>
                          <a:srgbClr val="000000"/>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400" dirty="0" smtClean="0">
                          <a:solidFill>
                            <a:schemeClr val="tx1"/>
                          </a:solidFill>
                          <a:effectLst/>
                          <a:latin typeface="+mn-lt"/>
                          <a:ea typeface="Calibri" panose="020F0502020204030204" pitchFamily="34" charset="0"/>
                          <a:cs typeface="Calibri" panose="020F0502020204030204" pitchFamily="34" charset="0"/>
                        </a:rPr>
                        <a:t>Replied to</a:t>
                      </a:r>
                      <a:endParaRPr lang="sv-SE" sz="14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r>
                        <a:rPr lang="sv-SE" sz="1400" kern="1200" dirty="0" smtClean="0">
                          <a:solidFill>
                            <a:schemeClr val="tx1"/>
                          </a:solidFill>
                          <a:effectLst/>
                          <a:latin typeface="+mn-lt"/>
                          <a:ea typeface="Calibri" panose="020F0502020204030204" pitchFamily="34" charset="0"/>
                          <a:cs typeface="Calibri" panose="020F0502020204030204" pitchFamily="34" charset="0"/>
                        </a:rPr>
                        <a:t>S5-182571</a:t>
                      </a:r>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208">
                <a:tc>
                  <a:txBody>
                    <a:bodyPr/>
                    <a:lstStyle/>
                    <a:p>
                      <a:pPr marL="0" indent="0" algn="ctr" defTabSz="1219170" rtl="0" eaLnBrk="1" fontAlgn="t" latinLnBrk="0" hangingPunct="1">
                        <a:spcAft>
                          <a:spcPts val="0"/>
                        </a:spcAft>
                      </a:pPr>
                      <a:r>
                        <a:rPr lang="fr-FR" sz="1400" b="0" i="0" u="none" strike="noStrike" kern="1200" dirty="0" smtClean="0">
                          <a:solidFill>
                            <a:srgbClr val="000000"/>
                          </a:solidFill>
                          <a:effectLst/>
                          <a:latin typeface="+mn-lt"/>
                          <a:ea typeface="+mn-ea"/>
                          <a:cs typeface="+mn-cs"/>
                        </a:rPr>
                        <a:t>S5-182049</a:t>
                      </a:r>
                      <a:endParaRPr lang="fr-FR" sz="14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fr-FR" sz="1400" b="0" i="0" u="none" strike="noStrike" kern="1200" dirty="0" err="1">
                          <a:solidFill>
                            <a:srgbClr val="000000"/>
                          </a:solidFill>
                          <a:effectLst/>
                          <a:latin typeface="+mn-lt"/>
                          <a:ea typeface="+mn-ea"/>
                          <a:cs typeface="+mn-cs"/>
                        </a:rPr>
                        <a:t>Response</a:t>
                      </a:r>
                      <a:r>
                        <a:rPr lang="fr-FR" sz="1400" b="0" i="0" u="none" strike="noStrike" kern="1200" dirty="0">
                          <a:solidFill>
                            <a:srgbClr val="000000"/>
                          </a:solidFill>
                          <a:effectLst/>
                          <a:latin typeface="+mn-lt"/>
                          <a:ea typeface="+mn-ea"/>
                          <a:cs typeface="+mn-cs"/>
                        </a:rPr>
                        <a:t> LS </a:t>
                      </a:r>
                      <a:r>
                        <a:rPr lang="fr-FR" sz="1400" b="0" i="0" u="none" strike="noStrike" kern="1200" dirty="0" err="1" smtClean="0">
                          <a:solidFill>
                            <a:srgbClr val="000000"/>
                          </a:solidFill>
                          <a:effectLst/>
                          <a:latin typeface="+mn-lt"/>
                          <a:ea typeface="+mn-ea"/>
                          <a:cs typeface="+mn-cs"/>
                        </a:rPr>
                        <a:t>from</a:t>
                      </a:r>
                      <a:r>
                        <a:rPr lang="fr-FR" sz="1400" b="0" i="0" u="none" strike="noStrike" kern="1200" dirty="0" smtClean="0">
                          <a:solidFill>
                            <a:srgbClr val="000000"/>
                          </a:solidFill>
                          <a:effectLst/>
                          <a:latin typeface="+mn-lt"/>
                          <a:ea typeface="+mn-ea"/>
                          <a:cs typeface="+mn-cs"/>
                        </a:rPr>
                        <a:t> RAN2 to SA5 on </a:t>
                      </a:r>
                      <a:r>
                        <a:rPr lang="fr-FR" sz="1400" b="0" i="0" u="none" strike="noStrike" kern="1200" dirty="0" err="1">
                          <a:solidFill>
                            <a:srgbClr val="000000"/>
                          </a:solidFill>
                          <a:effectLst/>
                          <a:latin typeface="+mn-lt"/>
                          <a:ea typeface="+mn-ea"/>
                          <a:cs typeface="+mn-cs"/>
                        </a:rPr>
                        <a:t>adding</a:t>
                      </a:r>
                      <a:r>
                        <a:rPr lang="fr-FR" sz="1400" b="0" i="0" u="none" strike="noStrike" kern="1200" dirty="0">
                          <a:solidFill>
                            <a:srgbClr val="000000"/>
                          </a:solidFill>
                          <a:effectLst/>
                          <a:latin typeface="+mn-lt"/>
                          <a:ea typeface="+mn-ea"/>
                          <a:cs typeface="+mn-cs"/>
                        </a:rPr>
                        <a:t> </a:t>
                      </a:r>
                      <a:r>
                        <a:rPr lang="fr-FR" sz="1400" b="0" i="0" u="none" strike="noStrike" kern="1200" dirty="0" err="1">
                          <a:solidFill>
                            <a:srgbClr val="000000"/>
                          </a:solidFill>
                          <a:effectLst/>
                          <a:latin typeface="+mn-lt"/>
                          <a:ea typeface="+mn-ea"/>
                          <a:cs typeface="+mn-cs"/>
                        </a:rPr>
                        <a:t>measurements</a:t>
                      </a:r>
                      <a:r>
                        <a:rPr lang="fr-FR" sz="1400" b="0" i="0" u="none" strike="noStrike" kern="1200" dirty="0">
                          <a:solidFill>
                            <a:srgbClr val="000000"/>
                          </a:solidFill>
                          <a:effectLst/>
                          <a:latin typeface="+mn-lt"/>
                          <a:ea typeface="+mn-ea"/>
                          <a:cs typeface="+mn-cs"/>
                        </a:rPr>
                        <a:t> on </a:t>
                      </a:r>
                      <a:r>
                        <a:rPr lang="fr-FR" sz="1400" b="0" i="0" u="none" strike="noStrike" kern="1200" dirty="0" err="1">
                          <a:solidFill>
                            <a:srgbClr val="000000"/>
                          </a:solidFill>
                          <a:effectLst/>
                          <a:latin typeface="+mn-lt"/>
                          <a:ea typeface="+mn-ea"/>
                          <a:cs typeface="+mn-cs"/>
                        </a:rPr>
                        <a:t>average</a:t>
                      </a:r>
                      <a:r>
                        <a:rPr lang="fr-FR" sz="1400" b="0" i="0" u="none" strike="noStrike" kern="1200" dirty="0">
                          <a:solidFill>
                            <a:srgbClr val="000000"/>
                          </a:solidFill>
                          <a:effectLst/>
                          <a:latin typeface="+mn-lt"/>
                          <a:ea typeface="+mn-ea"/>
                          <a:cs typeface="+mn-cs"/>
                        </a:rPr>
                        <a:t> </a:t>
                      </a:r>
                      <a:r>
                        <a:rPr lang="fr-FR" sz="1400" b="0" i="0" u="none" strike="noStrike" kern="1200" dirty="0" err="1">
                          <a:solidFill>
                            <a:srgbClr val="000000"/>
                          </a:solidFill>
                          <a:effectLst/>
                          <a:latin typeface="+mn-lt"/>
                          <a:ea typeface="+mn-ea"/>
                          <a:cs typeface="+mn-cs"/>
                        </a:rPr>
                        <a:t>number</a:t>
                      </a:r>
                      <a:r>
                        <a:rPr lang="fr-FR" sz="1400" b="0" i="0" u="none" strike="noStrike" kern="1200" dirty="0">
                          <a:solidFill>
                            <a:srgbClr val="000000"/>
                          </a:solidFill>
                          <a:effectLst/>
                          <a:latin typeface="+mn-lt"/>
                          <a:ea typeface="+mn-ea"/>
                          <a:cs typeface="+mn-cs"/>
                        </a:rPr>
                        <a:t> of total active </a:t>
                      </a:r>
                      <a:r>
                        <a:rPr lang="fr-FR" sz="1400" b="0" i="0" u="none" strike="noStrike" kern="1200" dirty="0" err="1">
                          <a:solidFill>
                            <a:srgbClr val="000000"/>
                          </a:solidFill>
                          <a:effectLst/>
                          <a:latin typeface="+mn-lt"/>
                          <a:ea typeface="+mn-ea"/>
                          <a:cs typeface="+mn-cs"/>
                        </a:rPr>
                        <a:t>UEs</a:t>
                      </a:r>
                      <a:endParaRPr lang="fr-FR"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dirty="0" smtClean="0">
                          <a:solidFill>
                            <a:srgbClr val="000000"/>
                          </a:solidFill>
                          <a:effectLst/>
                          <a:latin typeface="+mn-lt"/>
                        </a:rPr>
                        <a:t>RAN</a:t>
                      </a:r>
                      <a:r>
                        <a:rPr lang="fr-FR" sz="1400" b="0" i="0" u="none" strike="noStrike" baseline="0" dirty="0" smtClean="0">
                          <a:solidFill>
                            <a:srgbClr val="000000"/>
                          </a:solidFill>
                          <a:effectLst/>
                          <a:latin typeface="+mn-lt"/>
                        </a:rPr>
                        <a:t> WG2</a:t>
                      </a:r>
                      <a:endParaRPr lang="fr-FR" sz="1400" b="0" i="0" u="none" strike="noStrike" dirty="0" smtClean="0">
                        <a:solidFill>
                          <a:srgbClr val="000000"/>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sv-SE" sz="1400" dirty="0" smtClean="0">
                          <a:solidFill>
                            <a:schemeClr val="tx1"/>
                          </a:solidFill>
                          <a:effectLst/>
                          <a:latin typeface="+mn-lt"/>
                          <a:ea typeface="Calibri" panose="020F0502020204030204" pitchFamily="34" charset="0"/>
                          <a:cs typeface="Calibri" panose="020F0502020204030204" pitchFamily="34" charset="0"/>
                        </a:rPr>
                        <a:t>Replied 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r>
                        <a:rPr lang="sv-SE" sz="1400" kern="1200" dirty="0" smtClean="0">
                          <a:solidFill>
                            <a:schemeClr val="tx1"/>
                          </a:solidFill>
                          <a:effectLst/>
                          <a:latin typeface="+mn-lt"/>
                          <a:ea typeface="Calibri" panose="020F0502020204030204" pitchFamily="34" charset="0"/>
                          <a:cs typeface="Calibri" panose="020F0502020204030204" pitchFamily="34" charset="0"/>
                        </a:rPr>
                        <a:t>S5-182392</a:t>
                      </a:r>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208">
                <a:tc>
                  <a:txBody>
                    <a:bodyPr/>
                    <a:lstStyle/>
                    <a:p>
                      <a:pPr marL="0" indent="0" algn="ctr" defTabSz="1219170" rtl="0" eaLnBrk="1" fontAlgn="t" latinLnBrk="0" hangingPunct="1">
                        <a:spcAft>
                          <a:spcPts val="0"/>
                        </a:spcAft>
                      </a:pPr>
                      <a:r>
                        <a:rPr lang="fr-FR" sz="1400" b="0" i="0" u="none" strike="noStrike" kern="1200" dirty="0" smtClean="0">
                          <a:solidFill>
                            <a:srgbClr val="000000"/>
                          </a:solidFill>
                          <a:effectLst/>
                          <a:latin typeface="+mn-lt"/>
                          <a:ea typeface="+mn-ea"/>
                          <a:cs typeface="+mn-cs"/>
                        </a:rPr>
                        <a:t>S5-182050</a:t>
                      </a:r>
                      <a:endParaRPr lang="fr-FR" sz="14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fr-FR" sz="1400" b="0" i="0" u="none" strike="noStrike" kern="1200" dirty="0" err="1">
                          <a:solidFill>
                            <a:srgbClr val="000000"/>
                          </a:solidFill>
                          <a:effectLst/>
                          <a:latin typeface="+mn-lt"/>
                          <a:ea typeface="+mn-ea"/>
                          <a:cs typeface="+mn-cs"/>
                        </a:rPr>
                        <a:t>Reply</a:t>
                      </a:r>
                      <a:r>
                        <a:rPr lang="fr-FR" sz="1400" b="0" i="0" u="none" strike="noStrike" kern="1200" dirty="0">
                          <a:solidFill>
                            <a:srgbClr val="000000"/>
                          </a:solidFill>
                          <a:effectLst/>
                          <a:latin typeface="+mn-lt"/>
                          <a:ea typeface="+mn-ea"/>
                          <a:cs typeface="+mn-cs"/>
                        </a:rPr>
                        <a:t> LS </a:t>
                      </a:r>
                      <a:r>
                        <a:rPr lang="fr-FR" sz="1400" b="0" i="0" u="none" strike="noStrike" kern="1200" dirty="0" err="1" smtClean="0">
                          <a:solidFill>
                            <a:srgbClr val="000000"/>
                          </a:solidFill>
                          <a:effectLst/>
                          <a:latin typeface="+mn-lt"/>
                          <a:ea typeface="+mn-ea"/>
                          <a:cs typeface="+mn-cs"/>
                        </a:rPr>
                        <a:t>from</a:t>
                      </a:r>
                      <a:r>
                        <a:rPr lang="fr-FR" sz="1400" b="0" i="0" u="none" strike="noStrike" kern="1200" dirty="0" smtClean="0">
                          <a:solidFill>
                            <a:srgbClr val="000000"/>
                          </a:solidFill>
                          <a:effectLst/>
                          <a:latin typeface="+mn-lt"/>
                          <a:ea typeface="+mn-ea"/>
                          <a:cs typeface="+mn-cs"/>
                        </a:rPr>
                        <a:t> RAN2 to SA5 on </a:t>
                      </a:r>
                      <a:r>
                        <a:rPr lang="fr-FR" sz="1400" b="0" i="0" u="none" strike="noStrike" kern="1200" dirty="0" err="1">
                          <a:solidFill>
                            <a:srgbClr val="000000"/>
                          </a:solidFill>
                          <a:effectLst/>
                          <a:latin typeface="+mn-lt"/>
                          <a:ea typeface="+mn-ea"/>
                          <a:cs typeface="+mn-cs"/>
                        </a:rPr>
                        <a:t>measurement</a:t>
                      </a:r>
                      <a:r>
                        <a:rPr lang="fr-FR" sz="1400" b="0" i="0" u="none" strike="noStrike" kern="1200" dirty="0">
                          <a:solidFill>
                            <a:srgbClr val="000000"/>
                          </a:solidFill>
                          <a:effectLst/>
                          <a:latin typeface="+mn-lt"/>
                          <a:ea typeface="+mn-ea"/>
                          <a:cs typeface="+mn-cs"/>
                        </a:rPr>
                        <a:t> of user plane </a:t>
                      </a:r>
                      <a:r>
                        <a:rPr lang="fr-FR" sz="1400" b="0" i="0" u="none" strike="noStrike" kern="1200" dirty="0" err="1">
                          <a:solidFill>
                            <a:srgbClr val="000000"/>
                          </a:solidFill>
                          <a:effectLst/>
                          <a:latin typeface="+mn-lt"/>
                          <a:ea typeface="+mn-ea"/>
                          <a:cs typeface="+mn-cs"/>
                        </a:rPr>
                        <a:t>latency</a:t>
                      </a:r>
                      <a:endParaRPr lang="fr-FR"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dirty="0" smtClean="0">
                          <a:solidFill>
                            <a:srgbClr val="000000"/>
                          </a:solidFill>
                          <a:effectLst/>
                          <a:latin typeface="+mn-lt"/>
                        </a:rPr>
                        <a:t>RAN</a:t>
                      </a:r>
                      <a:r>
                        <a:rPr lang="fr-FR" sz="1400" b="0" i="0" u="none" strike="noStrike" baseline="0" dirty="0" smtClean="0">
                          <a:solidFill>
                            <a:srgbClr val="000000"/>
                          </a:solidFill>
                          <a:effectLst/>
                          <a:latin typeface="+mn-lt"/>
                        </a:rPr>
                        <a:t> WG2</a:t>
                      </a:r>
                      <a:endParaRPr lang="fr-FR" sz="1400" b="0" i="0" u="none" strike="noStrike" dirty="0" smtClean="0">
                        <a:solidFill>
                          <a:srgbClr val="000000"/>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400" dirty="0" smtClean="0">
                          <a:solidFill>
                            <a:schemeClr val="tx1"/>
                          </a:solidFill>
                          <a:effectLst/>
                          <a:latin typeface="+mn-lt"/>
                          <a:ea typeface="Calibri" panose="020F0502020204030204" pitchFamily="34" charset="0"/>
                          <a:cs typeface="Calibri" panose="020F0502020204030204" pitchFamily="34" charset="0"/>
                        </a:rPr>
                        <a:t>Noted</a:t>
                      </a:r>
                      <a:endParaRPr lang="sv-SE" sz="14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208">
                <a:tc>
                  <a:txBody>
                    <a:bodyPr/>
                    <a:lstStyle/>
                    <a:p>
                      <a:pPr marL="0" indent="0" algn="ctr" defTabSz="1219170" rtl="0" eaLnBrk="1" fontAlgn="t" latinLnBrk="0" hangingPunct="1">
                        <a:spcAft>
                          <a:spcPts val="0"/>
                        </a:spcAft>
                      </a:pPr>
                      <a:r>
                        <a:rPr lang="fr-FR" sz="1400" b="0" i="0" u="none" strike="noStrike" kern="1200" dirty="0" smtClean="0">
                          <a:solidFill>
                            <a:srgbClr val="000000"/>
                          </a:solidFill>
                          <a:effectLst/>
                          <a:latin typeface="+mn-lt"/>
                          <a:ea typeface="+mn-ea"/>
                          <a:cs typeface="+mn-cs"/>
                        </a:rPr>
                        <a:t>S5-181051</a:t>
                      </a:r>
                      <a:endParaRPr lang="fr-FR" sz="14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fr-FR" sz="1400" b="0" i="0" u="none" strike="noStrike" kern="1200" dirty="0" err="1">
                          <a:solidFill>
                            <a:srgbClr val="000000"/>
                          </a:solidFill>
                          <a:effectLst/>
                          <a:latin typeface="+mn-lt"/>
                          <a:ea typeface="+mn-ea"/>
                          <a:cs typeface="+mn-cs"/>
                        </a:rPr>
                        <a:t>Reply</a:t>
                      </a:r>
                      <a:r>
                        <a:rPr lang="fr-FR" sz="1400" b="0" i="0" u="none" strike="noStrike" kern="1200" dirty="0">
                          <a:solidFill>
                            <a:srgbClr val="000000"/>
                          </a:solidFill>
                          <a:effectLst/>
                          <a:latin typeface="+mn-lt"/>
                          <a:ea typeface="+mn-ea"/>
                          <a:cs typeface="+mn-cs"/>
                        </a:rPr>
                        <a:t> LS </a:t>
                      </a:r>
                      <a:r>
                        <a:rPr lang="fr-FR" sz="1400" b="0" i="0" u="none" strike="noStrike" kern="1200" dirty="0" err="1" smtClean="0">
                          <a:solidFill>
                            <a:srgbClr val="000000"/>
                          </a:solidFill>
                          <a:effectLst/>
                          <a:latin typeface="+mn-lt"/>
                          <a:ea typeface="+mn-ea"/>
                          <a:cs typeface="+mn-cs"/>
                        </a:rPr>
                        <a:t>from</a:t>
                      </a:r>
                      <a:r>
                        <a:rPr lang="fr-FR" sz="1400" b="0" i="0" u="none" strike="noStrike" kern="1200" dirty="0" smtClean="0">
                          <a:solidFill>
                            <a:srgbClr val="000000"/>
                          </a:solidFill>
                          <a:effectLst/>
                          <a:latin typeface="+mn-lt"/>
                          <a:ea typeface="+mn-ea"/>
                          <a:cs typeface="+mn-cs"/>
                        </a:rPr>
                        <a:t> RAN3 to SA5 on </a:t>
                      </a:r>
                      <a:r>
                        <a:rPr lang="fr-FR" sz="1400" b="0" i="0" u="none" strike="noStrike" kern="1200" dirty="0">
                          <a:solidFill>
                            <a:srgbClr val="000000"/>
                          </a:solidFill>
                          <a:effectLst/>
                          <a:latin typeface="+mn-lt"/>
                          <a:ea typeface="+mn-ea"/>
                          <a:cs typeface="+mn-cs"/>
                        </a:rPr>
                        <a:t>Collection </a:t>
                      </a:r>
                      <a:r>
                        <a:rPr lang="fr-FR" sz="1400" b="0" i="0" u="none" strike="noStrike" kern="1200" dirty="0" err="1">
                          <a:solidFill>
                            <a:srgbClr val="000000"/>
                          </a:solidFill>
                          <a:effectLst/>
                          <a:latin typeface="+mn-lt"/>
                          <a:ea typeface="+mn-ea"/>
                          <a:cs typeface="+mn-cs"/>
                        </a:rPr>
                        <a:t>Period</a:t>
                      </a:r>
                      <a:r>
                        <a:rPr lang="fr-FR" sz="1400" b="0" i="0" u="none" strike="noStrike" kern="1200" dirty="0">
                          <a:solidFill>
                            <a:srgbClr val="000000"/>
                          </a:solidFill>
                          <a:effectLst/>
                          <a:latin typeface="+mn-lt"/>
                          <a:ea typeface="+mn-ea"/>
                          <a:cs typeface="+mn-cs"/>
                        </a:rPr>
                        <a:t> correction for MDT M3 </a:t>
                      </a:r>
                      <a:r>
                        <a:rPr lang="fr-FR" sz="1400" b="0" i="0" u="none" strike="noStrike" kern="1200" dirty="0" err="1">
                          <a:solidFill>
                            <a:srgbClr val="000000"/>
                          </a:solidFill>
                          <a:effectLst/>
                          <a:latin typeface="+mn-lt"/>
                          <a:ea typeface="+mn-ea"/>
                          <a:cs typeface="+mn-cs"/>
                        </a:rPr>
                        <a:t>measurement</a:t>
                      </a:r>
                      <a:r>
                        <a:rPr lang="fr-FR" sz="1400" b="0" i="0" u="none" strike="noStrike" kern="1200" dirty="0">
                          <a:solidFill>
                            <a:srgbClr val="000000"/>
                          </a:solidFill>
                          <a:effectLst/>
                          <a:latin typeface="+mn-lt"/>
                          <a:ea typeface="+mn-ea"/>
                          <a:cs typeface="+mn-cs"/>
                        </a:rPr>
                        <a:t> in </a:t>
                      </a:r>
                      <a:r>
                        <a:rPr lang="fr-FR" sz="1400" b="0" i="0" u="none" strike="noStrike" kern="1200" dirty="0" err="1">
                          <a:solidFill>
                            <a:srgbClr val="000000"/>
                          </a:solidFill>
                          <a:effectLst/>
                          <a:latin typeface="+mn-lt"/>
                          <a:ea typeface="+mn-ea"/>
                          <a:cs typeface="+mn-cs"/>
                        </a:rPr>
                        <a:t>eUTRAN</a:t>
                      </a:r>
                      <a:endParaRPr lang="fr-FR"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dirty="0" smtClean="0">
                          <a:solidFill>
                            <a:srgbClr val="000000"/>
                          </a:solidFill>
                          <a:effectLst/>
                          <a:latin typeface="+mn-lt"/>
                        </a:rPr>
                        <a:t>RAN</a:t>
                      </a:r>
                      <a:r>
                        <a:rPr lang="fr-FR" sz="1400" b="0" i="0" u="none" strike="noStrike" baseline="0" dirty="0" smtClean="0">
                          <a:solidFill>
                            <a:srgbClr val="000000"/>
                          </a:solidFill>
                          <a:effectLst/>
                          <a:latin typeface="+mn-lt"/>
                        </a:rPr>
                        <a:t> WG3</a:t>
                      </a:r>
                      <a:endParaRPr lang="fr-FR" sz="1400" b="0" i="0" u="none" strike="noStrike" dirty="0" smtClean="0">
                        <a:solidFill>
                          <a:srgbClr val="000000"/>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400" dirty="0" smtClean="0">
                          <a:solidFill>
                            <a:schemeClr val="tx1"/>
                          </a:solidFill>
                          <a:effectLst/>
                          <a:latin typeface="+mn-lt"/>
                          <a:ea typeface="Calibri" panose="020F0502020204030204" pitchFamily="34" charset="0"/>
                          <a:cs typeface="Calibri" panose="020F0502020204030204" pitchFamily="34" charset="0"/>
                        </a:rPr>
                        <a:t>Noted</a:t>
                      </a:r>
                      <a:endParaRPr lang="sv-SE" sz="14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13638350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(1/4)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951044241"/>
              </p:ext>
            </p:extLst>
          </p:nvPr>
        </p:nvGraphicFramePr>
        <p:xfrm>
          <a:off x="189186" y="1360424"/>
          <a:ext cx="11824139" cy="4782866"/>
        </p:xfrm>
        <a:graphic>
          <a:graphicData uri="http://schemas.openxmlformats.org/drawingml/2006/table">
            <a:tbl>
              <a:tblPr/>
              <a:tblGrid>
                <a:gridCol w="1848850">
                  <a:extLst>
                    <a:ext uri="{9D8B030D-6E8A-4147-A177-3AD203B41FA5}">
                      <a16:colId xmlns="" xmlns:a16="http://schemas.microsoft.com/office/drawing/2014/main" val="20000"/>
                    </a:ext>
                  </a:extLst>
                </a:gridCol>
                <a:gridCol w="4046842">
                  <a:extLst>
                    <a:ext uri="{9D8B030D-6E8A-4147-A177-3AD203B41FA5}">
                      <a16:colId xmlns="" xmlns:a16="http://schemas.microsoft.com/office/drawing/2014/main" val="20001"/>
                    </a:ext>
                  </a:extLst>
                </a:gridCol>
                <a:gridCol w="3026042"/>
                <a:gridCol w="2902405">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OAM aspects of LTE and WLAN integration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FS_OAM_LWI</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760056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Intel</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90% -&gt; 100%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32.868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editor’s clean-up was discussed.</a:t>
                      </a:r>
                    </a:p>
                    <a:p>
                      <a:pPr marL="0" lvl="0" indent="0">
                        <a:buFont typeface="Arial" panose="020B0604020202020204" pitchFamily="34" charset="0"/>
                        <a:buNone/>
                      </a:pPr>
                      <a:endPar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conclusions and recommendations are agreed</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p>
                    <a:p>
                      <a:pPr marL="0" lvl="0" indent="0">
                        <a:buFont typeface="Arial" panose="020B0604020202020204" pitchFamily="34" charset="0"/>
                        <a:buNone/>
                      </a:pPr>
                      <a:endPar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32.868 agreed to be sent for approval to SA#80.</a:t>
                      </a:r>
                      <a:endPar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126587862"/>
      </p:ext>
    </p:extLst>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(2/4)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638441815"/>
              </p:ext>
            </p:extLst>
          </p:nvPr>
        </p:nvGraphicFramePr>
        <p:xfrm>
          <a:off x="835573" y="1313128"/>
          <a:ext cx="10537719" cy="4896888"/>
        </p:xfrm>
        <a:graphic>
          <a:graphicData uri="http://schemas.openxmlformats.org/drawingml/2006/table">
            <a:tbl>
              <a:tblPr/>
              <a:tblGrid>
                <a:gridCol w="1647702">
                  <a:extLst>
                    <a:ext uri="{9D8B030D-6E8A-4147-A177-3AD203B41FA5}">
                      <a16:colId xmlns="" xmlns:a16="http://schemas.microsoft.com/office/drawing/2014/main" val="20000"/>
                    </a:ext>
                  </a:extLst>
                </a:gridCol>
                <a:gridCol w="3606562">
                  <a:extLst>
                    <a:ext uri="{9D8B030D-6E8A-4147-A177-3AD203B41FA5}">
                      <a16:colId xmlns="" xmlns:a16="http://schemas.microsoft.com/office/drawing/2014/main" val="20001"/>
                    </a:ext>
                  </a:extLst>
                </a:gridCol>
                <a:gridCol w="2696821"/>
                <a:gridCol w="2586634">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network policy management for mobile networks based on NFV scenarios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FS_NETPOL</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760059</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China Mobile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35% -&gt; </a:t>
                      </a: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60%</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32.871</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Two </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pCRs were approved:</a:t>
                      </a:r>
                      <a:endPar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Tx/>
                        <a:buNone/>
                      </a:pPr>
                      <a:endPar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Adding the mapping of policy function to MANO and OSS.</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Adding the general message flow for policy related operation.</a:t>
                      </a:r>
                    </a:p>
                    <a:p>
                      <a:pPr marL="0" lvl="0" indent="0">
                        <a:buFontTx/>
                        <a:buNone/>
                      </a:pPr>
                      <a:endPar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146681656"/>
      </p:ext>
    </p:extLst>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(3/4)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472409995"/>
              </p:ext>
            </p:extLst>
          </p:nvPr>
        </p:nvGraphicFramePr>
        <p:xfrm>
          <a:off x="157652" y="1407722"/>
          <a:ext cx="11923986" cy="4782866"/>
        </p:xfrm>
        <a:graphic>
          <a:graphicData uri="http://schemas.openxmlformats.org/drawingml/2006/table">
            <a:tbl>
              <a:tblPr/>
              <a:tblGrid>
                <a:gridCol w="1864462">
                  <a:extLst>
                    <a:ext uri="{9D8B030D-6E8A-4147-A177-3AD203B41FA5}">
                      <a16:colId xmlns="" xmlns:a16="http://schemas.microsoft.com/office/drawing/2014/main" val="20000"/>
                    </a:ext>
                  </a:extLst>
                </a:gridCol>
                <a:gridCol w="4081015">
                  <a:extLst>
                    <a:ext uri="{9D8B030D-6E8A-4147-A177-3AD203B41FA5}">
                      <a16:colId xmlns="" xmlns:a16="http://schemas.microsoft.com/office/drawing/2014/main" val="20001"/>
                    </a:ext>
                  </a:extLst>
                </a:gridCol>
                <a:gridCol w="3051596"/>
                <a:gridCol w="2926913">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system and functional aspects of Energy Efficiency (EE) in 5G networks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FS_EE_5G</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760064</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ORANGE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60% -&gt; 65%</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32.972</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LS reply from ITU-T SG5 (to SA5 LS sent out from SA5#117) has been presented by SG5 Liaison Officer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Ms</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Qi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Shuguang</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Discussions occurred. A draft reply will be initiated and will circulate – Owner: Orange. The LS reply to ITU-T SG5 will be sent out from this meeting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TDoc</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S5-182439);</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editorial cleanup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has been presented. Comment from Chairman and MCC: it’s not allowed to refer to TR 21.866 from TR 32.972; instead, the text shall be copied / pasted. This needs further offline discussion and help from Chairman and MCC. To be revised in S5-182440;</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on ‘Potential use cases and requirements for assessing EE of 5G network functions’ has been discussed. Revision in S5-182441.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LS Reply to ITU-T SG5 (S5-182439)</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418901202"/>
      </p:ext>
    </p:extLst>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(4/4)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979490166"/>
              </p:ext>
            </p:extLst>
          </p:nvPr>
        </p:nvGraphicFramePr>
        <p:xfrm>
          <a:off x="177420" y="1360424"/>
          <a:ext cx="11887201" cy="4782866"/>
        </p:xfrm>
        <a:graphic>
          <a:graphicData uri="http://schemas.openxmlformats.org/drawingml/2006/table">
            <a:tbl>
              <a:tblPr/>
              <a:tblGrid>
                <a:gridCol w="1858711">
                  <a:extLst>
                    <a:ext uri="{9D8B030D-6E8A-4147-A177-3AD203B41FA5}">
                      <a16:colId xmlns="" xmlns:a16="http://schemas.microsoft.com/office/drawing/2014/main" val="20000"/>
                    </a:ext>
                  </a:extLst>
                </a:gridCol>
                <a:gridCol w="4068425">
                  <a:extLst>
                    <a:ext uri="{9D8B030D-6E8A-4147-A177-3AD203B41FA5}">
                      <a16:colId xmlns="" xmlns:a16="http://schemas.microsoft.com/office/drawing/2014/main" val="20001"/>
                    </a:ext>
                  </a:extLst>
                </a:gridCol>
                <a:gridCol w="3042181"/>
                <a:gridCol w="2917884">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integration of ONAP DCAE and 3GPP management architecture</a:t>
                      </a:r>
                      <a:endParaRPr kumimoji="0" lang="en-GB" altLang="zh-CN" sz="1800" b="1" i="1"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FS_ONAPDCAE</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780031</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AT&amp;T, Orange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10% -&gt; 15%</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2017</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28.900</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One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was presented and discussed, generating constructive comments by several companies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was revised and approved.</a:t>
                      </a:r>
                      <a:endPar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3000"/>
                      </a:schemeClr>
                    </a:solid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3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102071125"/>
      </p:ext>
    </p:extLst>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TRs / TSs to be sent to SA#80</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2245930203"/>
              </p:ext>
            </p:extLst>
          </p:nvPr>
        </p:nvGraphicFramePr>
        <p:xfrm>
          <a:off x="236483" y="2421083"/>
          <a:ext cx="11745310" cy="949116"/>
        </p:xfrm>
        <a:graphic>
          <a:graphicData uri="http://schemas.openxmlformats.org/drawingml/2006/table">
            <a:tbl>
              <a:tblPr firstRow="1" bandRow="1">
                <a:tableStyleId>{5C22544A-7EE6-4342-B048-85BDC9FD1C3A}</a:tableStyleId>
              </a:tblPr>
              <a:tblGrid>
                <a:gridCol w="1182414">
                  <a:extLst>
                    <a:ext uri="{9D8B030D-6E8A-4147-A177-3AD203B41FA5}">
                      <a16:colId xmlns="" xmlns:a16="http://schemas.microsoft.com/office/drawing/2014/main" val="570476699"/>
                    </a:ext>
                  </a:extLst>
                </a:gridCol>
                <a:gridCol w="5975131">
                  <a:extLst>
                    <a:ext uri="{9D8B030D-6E8A-4147-A177-3AD203B41FA5}">
                      <a16:colId xmlns="" xmlns:a16="http://schemas.microsoft.com/office/drawing/2014/main" val="2618836924"/>
                    </a:ext>
                  </a:extLst>
                </a:gridCol>
                <a:gridCol w="1655379"/>
                <a:gridCol w="2932386">
                  <a:extLst>
                    <a:ext uri="{9D8B030D-6E8A-4147-A177-3AD203B41FA5}">
                      <a16:colId xmlns="" xmlns:a16="http://schemas.microsoft.com/office/drawing/2014/main" val="3016348962"/>
                    </a:ext>
                  </a:extLst>
                </a:gridCol>
              </a:tblGrid>
              <a:tr h="573209">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Sent for</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4283687663"/>
                  </a:ext>
                </a:extLst>
              </a:tr>
              <a:tr h="375907">
                <a:tc>
                  <a:txBody>
                    <a:bodyPr/>
                    <a:lstStyle/>
                    <a:p>
                      <a:pPr algn="ctr">
                        <a:spcAft>
                          <a:spcPts val="0"/>
                        </a:spcAft>
                      </a:pPr>
                      <a:r>
                        <a:rPr lang="sv-SE" sz="1600" b="0" kern="1200" dirty="0" smtClean="0">
                          <a:solidFill>
                            <a:schemeClr val="tx1"/>
                          </a:solidFill>
                          <a:effectLst/>
                          <a:latin typeface="+mn-lt"/>
                          <a:ea typeface="+mn-ea"/>
                          <a:cs typeface="+mn-cs"/>
                        </a:rPr>
                        <a:t> S5‑182531 </a:t>
                      </a:r>
                      <a:endParaRPr lang="sv-SE" sz="1600" b="0"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600" b="0" kern="1200" dirty="0" smtClean="0">
                          <a:solidFill>
                            <a:schemeClr val="tx1"/>
                          </a:solidFill>
                          <a:effectLst/>
                          <a:latin typeface="+mn-lt"/>
                          <a:ea typeface="+mn-ea"/>
                          <a:cs typeface="+mn-cs"/>
                        </a:rPr>
                        <a:t>TR 32.868</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sv-SE" sz="1600" b="0" kern="1200" dirty="0" smtClean="0">
                          <a:solidFill>
                            <a:schemeClr val="tx1"/>
                          </a:solidFill>
                          <a:effectLst/>
                          <a:latin typeface="+mn-lt"/>
                          <a:ea typeface="+mn-ea"/>
                          <a:cs typeface="+mn-cs"/>
                        </a:rPr>
                        <a:t>Intel</a:t>
                      </a:r>
                      <a:endParaRPr lang="sv-SE" sz="1600" b="0"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sv-SE" sz="1600" b="0" kern="1200" dirty="0" smtClean="0">
                          <a:solidFill>
                            <a:schemeClr val="tx1"/>
                          </a:solidFill>
                          <a:effectLst/>
                          <a:latin typeface="+mn-lt"/>
                          <a:ea typeface="+mn-ea"/>
                          <a:cs typeface="+mn-cs"/>
                        </a:rPr>
                        <a:t>Approval</a:t>
                      </a:r>
                      <a:endParaRPr lang="sv-SE" sz="1600" b="0"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2172068513"/>
                  </a:ext>
                </a:extLst>
              </a:tr>
            </a:tbl>
          </a:graphicData>
        </a:graphic>
      </p:graphicFrame>
    </p:spTree>
    <p:extLst>
      <p:ext uri="{BB962C8B-B14F-4D97-AF65-F5344CB8AC3E}">
        <p14:creationId xmlns:p14="http://schemas.microsoft.com/office/powerpoint/2010/main" val="269296072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TRs / TSs to be sent to Edithelp</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4104186327"/>
              </p:ext>
            </p:extLst>
          </p:nvPr>
        </p:nvGraphicFramePr>
        <p:xfrm>
          <a:off x="641444" y="1753033"/>
          <a:ext cx="10851618" cy="1323779"/>
        </p:xfrm>
        <a:graphic>
          <a:graphicData uri="http://schemas.openxmlformats.org/drawingml/2006/table">
            <a:tbl>
              <a:tblPr firstRow="1" bandRow="1">
                <a:tableStyleId>{5C22544A-7EE6-4342-B048-85BDC9FD1C3A}</a:tableStyleId>
              </a:tblPr>
              <a:tblGrid>
                <a:gridCol w="1394996">
                  <a:extLst>
                    <a:ext uri="{9D8B030D-6E8A-4147-A177-3AD203B41FA5}">
                      <a16:colId xmlns="" xmlns:a16="http://schemas.microsoft.com/office/drawing/2014/main" val="570476699"/>
                    </a:ext>
                  </a:extLst>
                </a:gridCol>
                <a:gridCol w="7706783">
                  <a:extLst>
                    <a:ext uri="{9D8B030D-6E8A-4147-A177-3AD203B41FA5}">
                      <a16:colId xmlns="" xmlns:a16="http://schemas.microsoft.com/office/drawing/2014/main" val="2618836924"/>
                    </a:ext>
                  </a:extLst>
                </a:gridCol>
                <a:gridCol w="1749839"/>
              </a:tblGrid>
              <a:tr h="573209">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4283687663"/>
                  </a:ext>
                </a:extLst>
              </a:tr>
              <a:tr h="375907">
                <a:tc gridSpan="3">
                  <a:txBody>
                    <a:bodyPr/>
                    <a:lstStyle/>
                    <a:p>
                      <a:pPr marL="95250" marR="0" indent="0" algn="ctr" defTabSz="1219170" rtl="0" eaLnBrk="1" fontAlgn="auto" latinLnBrk="0" hangingPunct="1">
                        <a:lnSpc>
                          <a:spcPct val="100000"/>
                        </a:lnSpc>
                        <a:spcBef>
                          <a:spcPts val="0"/>
                        </a:spcBef>
                        <a:spcAft>
                          <a:spcPts val="0"/>
                        </a:spcAft>
                        <a:buClrTx/>
                        <a:buSzTx/>
                        <a:buFontTx/>
                        <a:buNone/>
                        <a:tabLst/>
                        <a:defRPr/>
                      </a:pPr>
                      <a:endParaRPr lang="en-US" sz="1600" b="0" i="0" u="none" strike="noStrike" kern="1200" baseline="0" dirty="0" smtClean="0">
                        <a:solidFill>
                          <a:schemeClr val="dk1"/>
                        </a:solidFill>
                        <a:latin typeface="Calibri" panose="020F0502020204030204" pitchFamily="34" charset="0"/>
                        <a:ea typeface="+mn-ea"/>
                        <a:cs typeface="+mn-cs"/>
                      </a:endParaRPr>
                    </a:p>
                    <a:p>
                      <a:pPr marL="95250" marR="0" indent="0" algn="ctr" defTabSz="1219170" rtl="0" eaLnBrk="1" fontAlgn="auto" latinLnBrk="0" hangingPunct="1">
                        <a:lnSpc>
                          <a:spcPct val="100000"/>
                        </a:lnSpc>
                        <a:spcBef>
                          <a:spcPts val="0"/>
                        </a:spcBef>
                        <a:spcAft>
                          <a:spcPts val="0"/>
                        </a:spcAft>
                        <a:buClrTx/>
                        <a:buSzTx/>
                        <a:buFontTx/>
                        <a:buNone/>
                        <a:tabLst/>
                        <a:defRPr/>
                      </a:pPr>
                      <a:r>
                        <a:rPr lang="en-US" sz="1600" b="0" i="0" u="none" strike="noStrike" kern="1200" baseline="0" dirty="0" smtClean="0">
                          <a:solidFill>
                            <a:schemeClr val="dk1"/>
                          </a:solidFill>
                          <a:latin typeface="Calibri" panose="020F0502020204030204" pitchFamily="34" charset="0"/>
                          <a:ea typeface="+mn-ea"/>
                          <a:cs typeface="+mn-cs"/>
                        </a:rPr>
                        <a:t>None at this meeting.</a:t>
                      </a:r>
                    </a:p>
                    <a:p>
                      <a:pPr marL="95250" marR="0" indent="0" algn="ctr" defTabSz="1219170" rtl="0" eaLnBrk="1" fontAlgn="auto" latinLnBrk="0" hangingPunct="1">
                        <a:lnSpc>
                          <a:spcPct val="100000"/>
                        </a:lnSpc>
                        <a:spcBef>
                          <a:spcPts val="0"/>
                        </a:spcBef>
                        <a:spcAft>
                          <a:spcPts val="0"/>
                        </a:spcAft>
                        <a:buClrTx/>
                        <a:buSzTx/>
                        <a:buFontTx/>
                        <a:buNone/>
                        <a:tabLst/>
                        <a:defRPr/>
                      </a:pPr>
                      <a:endParaRPr lang="en-US" sz="16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endParaRPr lang="en-US" sz="16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95250" indent="0" algn="l" defTabSz="1219170" rtl="0" eaLnBrk="1" latinLnBrk="0" hangingPunct="1">
                        <a:spcAft>
                          <a:spcPts val="0"/>
                        </a:spcAft>
                      </a:pP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2172068513"/>
                  </a:ext>
                </a:extLst>
              </a:tr>
            </a:tbl>
          </a:graphicData>
        </a:graphic>
      </p:graphicFrame>
    </p:spTree>
    <p:extLst>
      <p:ext uri="{BB962C8B-B14F-4D97-AF65-F5344CB8AC3E}">
        <p14:creationId xmlns:p14="http://schemas.microsoft.com/office/powerpoint/2010/main" val="145845463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815" y="2879729"/>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0"/>
            <a:ext cx="8973312" cy="768101"/>
          </a:xfrm>
        </p:spPr>
        <p:txBody>
          <a:bodyPr/>
          <a:lstStyle/>
          <a:p>
            <a:r>
              <a:rPr lang="sv-SE" dirty="0"/>
              <a:t>Incoming </a:t>
            </a:r>
            <a:r>
              <a:rPr lang="sv-SE" dirty="0" smtClean="0"/>
              <a:t>LSs (2/2)</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2134352143"/>
              </p:ext>
            </p:extLst>
          </p:nvPr>
        </p:nvGraphicFramePr>
        <p:xfrm>
          <a:off x="300252" y="1417961"/>
          <a:ext cx="11600596" cy="4227933"/>
        </p:xfrm>
        <a:graphic>
          <a:graphicData uri="http://schemas.openxmlformats.org/drawingml/2006/table">
            <a:tbl>
              <a:tblPr firstRow="1" bandRow="1">
                <a:tableStyleId>{5C22544A-7EE6-4342-B048-85BDC9FD1C3A}</a:tableStyleId>
              </a:tblPr>
              <a:tblGrid>
                <a:gridCol w="1118645">
                  <a:extLst>
                    <a:ext uri="{9D8B030D-6E8A-4147-A177-3AD203B41FA5}">
                      <a16:colId xmlns="" xmlns:a16="http://schemas.microsoft.com/office/drawing/2014/main" val="570476699"/>
                    </a:ext>
                  </a:extLst>
                </a:gridCol>
                <a:gridCol w="6957368">
                  <a:extLst>
                    <a:ext uri="{9D8B030D-6E8A-4147-A177-3AD203B41FA5}">
                      <a16:colId xmlns="" xmlns:a16="http://schemas.microsoft.com/office/drawing/2014/main" val="2618836924"/>
                    </a:ext>
                  </a:extLst>
                </a:gridCol>
                <a:gridCol w="1207239">
                  <a:extLst>
                    <a:ext uri="{9D8B030D-6E8A-4147-A177-3AD203B41FA5}">
                      <a16:colId xmlns="" xmlns:a16="http://schemas.microsoft.com/office/drawing/2014/main" val="3016348962"/>
                    </a:ext>
                  </a:extLst>
                </a:gridCol>
                <a:gridCol w="1123982">
                  <a:extLst>
                    <a:ext uri="{9D8B030D-6E8A-4147-A177-3AD203B41FA5}">
                      <a16:colId xmlns="" xmlns:a16="http://schemas.microsoft.com/office/drawing/2014/main" val="3690116950"/>
                    </a:ext>
                  </a:extLst>
                </a:gridCol>
                <a:gridCol w="1193362">
                  <a:extLst>
                    <a:ext uri="{9D8B030D-6E8A-4147-A177-3AD203B41FA5}">
                      <a16:colId xmlns="" xmlns:a16="http://schemas.microsoft.com/office/drawing/2014/main" val="2952368263"/>
                    </a:ext>
                  </a:extLst>
                </a:gridCol>
              </a:tblGrid>
              <a:tr h="759583">
                <a:tc>
                  <a:txBody>
                    <a:bodyPr/>
                    <a:lstStyle/>
                    <a:p>
                      <a:pPr algn="ctr"/>
                      <a:r>
                        <a:rPr lang="sv-SE" sz="1600" b="1" kern="1200" dirty="0">
                          <a:solidFill>
                            <a:schemeClr val="tx1"/>
                          </a:solidFill>
                          <a:effectLst/>
                          <a:latin typeface="+mn-lt"/>
                          <a:ea typeface="+mn-ea"/>
                          <a:cs typeface="+mn-cs"/>
                        </a:rPr>
                        <a:t>Tdoc</a:t>
                      </a:r>
                      <a:endParaRPr lang="sv-SE"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ReplyIn</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4283687663"/>
                  </a:ext>
                </a:extLst>
              </a:tr>
              <a:tr h="426208">
                <a:tc>
                  <a:txBody>
                    <a:bodyPr/>
                    <a:lstStyle/>
                    <a:p>
                      <a:pPr marL="0" indent="0" algn="ctr" defTabSz="1219170" rtl="0" eaLnBrk="1" fontAlgn="t" latinLnBrk="0" hangingPunct="1">
                        <a:spcAft>
                          <a:spcPts val="0"/>
                        </a:spcAft>
                      </a:pPr>
                      <a:r>
                        <a:rPr lang="fr-FR" sz="1400" b="0" i="0" u="none" strike="noStrike" kern="1200" dirty="0" smtClean="0">
                          <a:solidFill>
                            <a:srgbClr val="000000"/>
                          </a:solidFill>
                          <a:effectLst/>
                          <a:latin typeface="+mn-lt"/>
                          <a:ea typeface="+mn-ea"/>
                          <a:cs typeface="+mn-cs"/>
                        </a:rPr>
                        <a:t>S5-182051</a:t>
                      </a:r>
                      <a:endParaRPr lang="fr-FR" sz="14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mn-lt"/>
                          <a:ea typeface="+mn-ea"/>
                          <a:cs typeface="+mn-cs"/>
                        </a:rPr>
                        <a:t>Reply LS from RAN3 to SA5 on Collection Period correction for MDT M3 measurement in </a:t>
                      </a:r>
                      <a:r>
                        <a:rPr lang="en-US" sz="1400" b="0" i="0" u="none" strike="noStrike" kern="1200" dirty="0" err="1" smtClean="0">
                          <a:solidFill>
                            <a:srgbClr val="000000"/>
                          </a:solidFill>
                          <a:effectLst/>
                          <a:latin typeface="+mn-lt"/>
                          <a:ea typeface="+mn-ea"/>
                          <a:cs typeface="+mn-cs"/>
                        </a:rPr>
                        <a:t>eUTRAN</a:t>
                      </a:r>
                      <a:r>
                        <a:rPr lang="en-US" sz="1400" b="0" i="0" u="none" strike="noStrike" kern="1200" dirty="0" smtClean="0">
                          <a:solidFill>
                            <a:srgbClr val="000000"/>
                          </a:solidFill>
                          <a:effectLst/>
                          <a:latin typeface="+mn-lt"/>
                          <a:ea typeface="+mn-ea"/>
                          <a:cs typeface="+mn-cs"/>
                        </a:rPr>
                        <a:t> </a:t>
                      </a:r>
                      <a:endParaRPr lang="fr-FR"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fr-FR" sz="1400" b="0" i="0" u="none" strike="noStrike" dirty="0" smtClean="0">
                          <a:solidFill>
                            <a:srgbClr val="000000"/>
                          </a:solidFill>
                          <a:effectLst/>
                          <a:latin typeface="+mn-lt"/>
                        </a:rPr>
                        <a:t>RAN WG3</a:t>
                      </a:r>
                      <a:endParaRPr lang="fr-FR" sz="1400" b="0" i="0" u="none" strike="noStrike" dirty="0">
                        <a:solidFill>
                          <a:srgbClr val="000000"/>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sv-SE" sz="1400" b="0" i="0" u="none" strike="noStrike" kern="1200" dirty="0" smtClean="0">
                          <a:solidFill>
                            <a:srgbClr val="000000"/>
                          </a:solidFill>
                          <a:effectLst/>
                          <a:latin typeface="+mn-lt"/>
                          <a:ea typeface="+mn-ea"/>
                          <a:cs typeface="+mn-cs"/>
                        </a:rPr>
                        <a:t>Noted</a:t>
                      </a:r>
                      <a:endParaRPr lang="sv-SE" sz="1400" b="0" i="0" u="none" strike="noStrike" kern="1200" dirty="0">
                        <a:solidFill>
                          <a:srgbClr val="000000"/>
                        </a:solidFill>
                        <a:effectLst/>
                        <a:latin typeface="+mn-lt"/>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endParaRPr lang="sv-SE" sz="1400" b="0" i="0" u="none" strike="noStrike" kern="1200" dirty="0">
                        <a:solidFill>
                          <a:srgbClr val="000000"/>
                        </a:solidFill>
                        <a:effectLst/>
                        <a:latin typeface="+mn-lt"/>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208">
                <a:tc>
                  <a:txBody>
                    <a:bodyPr/>
                    <a:lstStyle/>
                    <a:p>
                      <a:pPr marL="0" indent="0" algn="ctr" defTabSz="1219170" rtl="0" eaLnBrk="1" fontAlgn="t" latinLnBrk="0" hangingPunct="1">
                        <a:spcAft>
                          <a:spcPts val="0"/>
                        </a:spcAft>
                      </a:pPr>
                      <a:r>
                        <a:rPr lang="fr-FR" sz="1400" b="0" i="0" u="none" strike="noStrike" kern="1200" dirty="0" smtClean="0">
                          <a:solidFill>
                            <a:srgbClr val="000000"/>
                          </a:solidFill>
                          <a:effectLst/>
                          <a:latin typeface="+mn-lt"/>
                          <a:ea typeface="+mn-ea"/>
                          <a:cs typeface="+mn-cs"/>
                        </a:rPr>
                        <a:t>S5-182052</a:t>
                      </a:r>
                      <a:endParaRPr lang="fr-FR" sz="14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mn-lt"/>
                          <a:ea typeface="+mn-ea"/>
                          <a:cs typeface="+mn-cs"/>
                        </a:rPr>
                        <a:t>Reply LS from RAN6 cc SA5 on adding new service type in QMC reporting</a:t>
                      </a:r>
                      <a:endParaRPr lang="fr-FR"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fr-FR" sz="1400" b="0" i="0" u="none" strike="noStrike" dirty="0" smtClean="0">
                          <a:solidFill>
                            <a:srgbClr val="000000"/>
                          </a:solidFill>
                          <a:effectLst/>
                          <a:latin typeface="+mn-lt"/>
                        </a:rPr>
                        <a:t>RAN</a:t>
                      </a:r>
                      <a:r>
                        <a:rPr lang="fr-FR" sz="1400" b="0" i="0" u="none" strike="noStrike" baseline="0" dirty="0" smtClean="0">
                          <a:solidFill>
                            <a:srgbClr val="000000"/>
                          </a:solidFill>
                          <a:effectLst/>
                          <a:latin typeface="+mn-lt"/>
                        </a:rPr>
                        <a:t> WG6</a:t>
                      </a:r>
                      <a:endParaRPr lang="fr-FR" sz="1400" b="0" i="0" u="none" strike="noStrike" dirty="0">
                        <a:solidFill>
                          <a:srgbClr val="000000"/>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sv-SE" sz="1400" b="0" i="0" u="none" strike="noStrike" kern="1200" dirty="0" smtClean="0">
                          <a:solidFill>
                            <a:srgbClr val="000000"/>
                          </a:solidFill>
                          <a:effectLst/>
                          <a:latin typeface="+mn-lt"/>
                          <a:ea typeface="+mn-ea"/>
                          <a:cs typeface="+mn-cs"/>
                        </a:rPr>
                        <a:t>Noted</a:t>
                      </a:r>
                      <a:endParaRPr lang="sv-SE" sz="1400" b="0" i="0" u="none" strike="noStrike" kern="1200" dirty="0">
                        <a:solidFill>
                          <a:srgbClr val="000000"/>
                        </a:solidFill>
                        <a:effectLst/>
                        <a:latin typeface="+mn-lt"/>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endParaRPr lang="sv-SE" sz="1400" b="0" i="0" u="none" strike="noStrike" kern="1200" dirty="0">
                        <a:solidFill>
                          <a:srgbClr val="000000"/>
                        </a:solidFill>
                        <a:effectLst/>
                        <a:latin typeface="+mn-lt"/>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208">
                <a:tc>
                  <a:txBody>
                    <a:bodyPr/>
                    <a:lstStyle/>
                    <a:p>
                      <a:pPr marL="0" indent="0" algn="ctr" defTabSz="1219170" rtl="0" eaLnBrk="1" fontAlgn="t" latinLnBrk="0" hangingPunct="1">
                        <a:spcAft>
                          <a:spcPts val="0"/>
                        </a:spcAft>
                      </a:pPr>
                      <a:r>
                        <a:rPr lang="fr-FR" sz="1400" b="0" i="0" u="none" strike="noStrike" kern="1200" dirty="0" smtClean="0">
                          <a:solidFill>
                            <a:srgbClr val="000000"/>
                          </a:solidFill>
                          <a:effectLst/>
                          <a:latin typeface="+mn-lt"/>
                          <a:ea typeface="+mn-ea"/>
                          <a:cs typeface="+mn-cs"/>
                        </a:rPr>
                        <a:t>S5-182054</a:t>
                      </a:r>
                      <a:endParaRPr lang="fr-FR" sz="14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mn-lt"/>
                          <a:ea typeface="+mn-ea"/>
                          <a:cs typeface="+mn-cs"/>
                        </a:rPr>
                        <a:t>Reply LS from SA2 to SA5 on alignment of clarification of network slicing and sharing concepts</a:t>
                      </a:r>
                      <a:endParaRPr lang="fr-FR"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dirty="0" smtClean="0">
                          <a:solidFill>
                            <a:srgbClr val="000000"/>
                          </a:solidFill>
                          <a:effectLst/>
                          <a:latin typeface="+mn-lt"/>
                        </a:rPr>
                        <a:t>SA WG2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sv-SE" sz="1400" b="0" i="0" u="none" strike="noStrike" kern="1200" dirty="0" smtClean="0">
                          <a:solidFill>
                            <a:srgbClr val="000000"/>
                          </a:solidFill>
                          <a:effectLst/>
                          <a:latin typeface="+mn-lt"/>
                          <a:ea typeface="+mn-ea"/>
                          <a:cs typeface="+mn-cs"/>
                        </a:rPr>
                        <a:t>Noted</a:t>
                      </a:r>
                      <a:endParaRPr lang="sv-SE" sz="1400" b="0" i="0" u="none" strike="noStrike" kern="1200" dirty="0">
                        <a:solidFill>
                          <a:srgbClr val="000000"/>
                        </a:solidFill>
                        <a:effectLst/>
                        <a:latin typeface="+mn-lt"/>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endParaRPr lang="sv-SE" sz="1400" b="0" i="0" u="none" strike="noStrike" kern="1200" dirty="0">
                        <a:solidFill>
                          <a:srgbClr val="000000"/>
                        </a:solidFill>
                        <a:effectLst/>
                        <a:latin typeface="+mn-lt"/>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208">
                <a:tc>
                  <a:txBody>
                    <a:bodyPr/>
                    <a:lstStyle/>
                    <a:p>
                      <a:pPr marL="0" indent="0" algn="ctr" defTabSz="1219170" rtl="0" eaLnBrk="1" fontAlgn="t" latinLnBrk="0" hangingPunct="1">
                        <a:spcAft>
                          <a:spcPts val="0"/>
                        </a:spcAft>
                      </a:pPr>
                      <a:r>
                        <a:rPr lang="fr-FR" sz="1400" b="0" i="0" u="none" strike="noStrike" kern="1200" dirty="0" smtClean="0">
                          <a:solidFill>
                            <a:srgbClr val="000000"/>
                          </a:solidFill>
                          <a:effectLst/>
                          <a:latin typeface="+mn-lt"/>
                          <a:ea typeface="+mn-ea"/>
                          <a:cs typeface="+mn-cs"/>
                        </a:rPr>
                        <a:t>S5-182058</a:t>
                      </a:r>
                      <a:endParaRPr lang="fr-FR" sz="14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fr-FR" sz="1400" b="0" i="0" u="none" strike="noStrike" kern="1200" dirty="0" smtClean="0">
                          <a:solidFill>
                            <a:srgbClr val="000000"/>
                          </a:solidFill>
                          <a:effectLst/>
                          <a:latin typeface="+mn-lt"/>
                          <a:ea typeface="+mn-ea"/>
                          <a:cs typeface="+mn-cs"/>
                        </a:rPr>
                        <a:t>LS </a:t>
                      </a:r>
                      <a:r>
                        <a:rPr lang="fr-FR" sz="1400" b="0" i="0" u="none" strike="noStrike" kern="1200" dirty="0" err="1" smtClean="0">
                          <a:solidFill>
                            <a:srgbClr val="000000"/>
                          </a:solidFill>
                          <a:effectLst/>
                          <a:latin typeface="+mn-lt"/>
                          <a:ea typeface="+mn-ea"/>
                          <a:cs typeface="+mn-cs"/>
                        </a:rPr>
                        <a:t>from</a:t>
                      </a:r>
                      <a:r>
                        <a:rPr lang="fr-FR" sz="1400" b="0" i="0" u="none" strike="noStrike" kern="1200" dirty="0" smtClean="0">
                          <a:solidFill>
                            <a:srgbClr val="000000"/>
                          </a:solidFill>
                          <a:effectLst/>
                          <a:latin typeface="+mn-lt"/>
                          <a:ea typeface="+mn-ea"/>
                          <a:cs typeface="+mn-cs"/>
                        </a:rPr>
                        <a:t> SA4 to SA5 on </a:t>
                      </a:r>
                      <a:r>
                        <a:rPr lang="fr-FR" sz="1400" b="0" i="0" u="none" strike="noStrike" kern="1200" dirty="0" err="1">
                          <a:solidFill>
                            <a:srgbClr val="000000"/>
                          </a:solidFill>
                          <a:effectLst/>
                          <a:latin typeface="+mn-lt"/>
                          <a:ea typeface="+mn-ea"/>
                          <a:cs typeface="+mn-cs"/>
                        </a:rPr>
                        <a:t>Attributes</a:t>
                      </a:r>
                      <a:r>
                        <a:rPr lang="fr-FR" sz="1400" b="0" i="0" u="none" strike="noStrike" kern="1200" dirty="0">
                          <a:solidFill>
                            <a:srgbClr val="000000"/>
                          </a:solidFill>
                          <a:effectLst/>
                          <a:latin typeface="+mn-lt"/>
                          <a:ea typeface="+mn-ea"/>
                          <a:cs typeface="+mn-cs"/>
                        </a:rPr>
                        <a:t> for </a:t>
                      </a:r>
                      <a:r>
                        <a:rPr lang="fr-FR" sz="1400" b="0" i="0" u="none" strike="noStrike" kern="1200" dirty="0" err="1">
                          <a:solidFill>
                            <a:srgbClr val="000000"/>
                          </a:solidFill>
                          <a:effectLst/>
                          <a:latin typeface="+mn-lt"/>
                          <a:ea typeface="+mn-ea"/>
                          <a:cs typeface="+mn-cs"/>
                        </a:rPr>
                        <a:t>QoE</a:t>
                      </a:r>
                      <a:r>
                        <a:rPr lang="fr-FR" sz="1400" b="0" i="0" u="none" strike="noStrike" kern="1200" dirty="0">
                          <a:solidFill>
                            <a:srgbClr val="000000"/>
                          </a:solidFill>
                          <a:effectLst/>
                          <a:latin typeface="+mn-lt"/>
                          <a:ea typeface="+mn-ea"/>
                          <a:cs typeface="+mn-cs"/>
                        </a:rPr>
                        <a:t> </a:t>
                      </a:r>
                      <a:r>
                        <a:rPr lang="fr-FR" sz="1400" b="0" i="0" u="none" strike="noStrike" kern="1200" dirty="0" err="1">
                          <a:solidFill>
                            <a:srgbClr val="000000"/>
                          </a:solidFill>
                          <a:effectLst/>
                          <a:latin typeface="+mn-lt"/>
                          <a:ea typeface="+mn-ea"/>
                          <a:cs typeface="+mn-cs"/>
                        </a:rPr>
                        <a:t>measurement</a:t>
                      </a:r>
                      <a:r>
                        <a:rPr lang="fr-FR" sz="1400" b="0" i="0" u="none" strike="noStrike" kern="1200" dirty="0">
                          <a:solidFill>
                            <a:srgbClr val="000000"/>
                          </a:solidFill>
                          <a:effectLst/>
                          <a:latin typeface="+mn-lt"/>
                          <a:ea typeface="+mn-ea"/>
                          <a:cs typeface="+mn-cs"/>
                        </a:rPr>
                        <a:t> collection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fr-FR" sz="1400" b="0" i="0" u="none" strike="noStrike" dirty="0" smtClean="0">
                          <a:solidFill>
                            <a:srgbClr val="000000"/>
                          </a:solidFill>
                          <a:effectLst/>
                          <a:latin typeface="+mn-lt"/>
                        </a:rPr>
                        <a:t>SA WG4</a:t>
                      </a:r>
                      <a:endParaRPr lang="fr-FR" sz="1400" b="0" i="0" u="none" strike="noStrike" dirty="0">
                        <a:solidFill>
                          <a:srgbClr val="000000"/>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sv-SE" sz="1400" b="0" i="0" u="none" strike="noStrike" kern="1200" dirty="0" smtClean="0">
                          <a:solidFill>
                            <a:srgbClr val="000000"/>
                          </a:solidFill>
                          <a:effectLst/>
                          <a:latin typeface="+mn-lt"/>
                          <a:ea typeface="+mn-ea"/>
                          <a:cs typeface="+mn-cs"/>
                        </a:rPr>
                        <a:t>Postponed</a:t>
                      </a:r>
                      <a:endParaRPr lang="sv-SE" sz="1400" b="0" i="0" u="none" strike="noStrike" kern="1200" dirty="0">
                        <a:solidFill>
                          <a:srgbClr val="000000"/>
                        </a:solidFill>
                        <a:effectLst/>
                        <a:latin typeface="+mn-lt"/>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endParaRPr lang="sv-SE" sz="1400" b="0" i="0" u="none" strike="noStrike" kern="1200" dirty="0">
                        <a:solidFill>
                          <a:srgbClr val="000000"/>
                        </a:solidFill>
                        <a:effectLst/>
                        <a:latin typeface="+mn-lt"/>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208">
                <a:tc>
                  <a:txBody>
                    <a:bodyPr/>
                    <a:lstStyle/>
                    <a:p>
                      <a:pPr marL="0" indent="0" algn="ctr" defTabSz="1219170" rtl="0" eaLnBrk="1" fontAlgn="t" latinLnBrk="0" hangingPunct="1">
                        <a:spcAft>
                          <a:spcPts val="0"/>
                        </a:spcAft>
                      </a:pPr>
                      <a:r>
                        <a:rPr lang="fr-FR" sz="1400" b="0" i="0" u="none" strike="noStrike" kern="1200" dirty="0" smtClean="0">
                          <a:solidFill>
                            <a:srgbClr val="000000"/>
                          </a:solidFill>
                          <a:effectLst/>
                          <a:latin typeface="+mn-lt"/>
                          <a:ea typeface="+mn-ea"/>
                          <a:cs typeface="+mn-cs"/>
                        </a:rPr>
                        <a:t>S5-182059</a:t>
                      </a:r>
                      <a:endParaRPr lang="fr-FR" sz="14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fr-FR" sz="1400" b="0" i="0" u="none" strike="noStrike" kern="1200" dirty="0" err="1" smtClean="0">
                          <a:solidFill>
                            <a:srgbClr val="000000"/>
                          </a:solidFill>
                          <a:effectLst/>
                          <a:latin typeface="+mn-lt"/>
                          <a:ea typeface="+mn-ea"/>
                          <a:cs typeface="+mn-cs"/>
                        </a:rPr>
                        <a:t>Resubmitted</a:t>
                      </a:r>
                      <a:r>
                        <a:rPr lang="fr-FR" sz="1400" b="0" i="0" u="none" strike="noStrike" kern="1200" dirty="0" smtClean="0">
                          <a:solidFill>
                            <a:srgbClr val="000000"/>
                          </a:solidFill>
                          <a:effectLst/>
                          <a:latin typeface="+mn-lt"/>
                          <a:ea typeface="+mn-ea"/>
                          <a:cs typeface="+mn-cs"/>
                        </a:rPr>
                        <a:t> LS </a:t>
                      </a:r>
                      <a:r>
                        <a:rPr lang="fr-FR" sz="1400" b="0" i="0" u="none" strike="noStrike" kern="1200" dirty="0" err="1" smtClean="0">
                          <a:solidFill>
                            <a:srgbClr val="000000"/>
                          </a:solidFill>
                          <a:effectLst/>
                          <a:latin typeface="+mn-lt"/>
                          <a:ea typeface="+mn-ea"/>
                          <a:cs typeface="+mn-cs"/>
                        </a:rPr>
                        <a:t>from</a:t>
                      </a:r>
                      <a:r>
                        <a:rPr lang="fr-FR" sz="1400" b="0" i="0" u="none" strike="noStrike" kern="1200" dirty="0" smtClean="0">
                          <a:solidFill>
                            <a:srgbClr val="000000"/>
                          </a:solidFill>
                          <a:effectLst/>
                          <a:latin typeface="+mn-lt"/>
                          <a:ea typeface="+mn-ea"/>
                          <a:cs typeface="+mn-cs"/>
                        </a:rPr>
                        <a:t> ITU-T to SA5 on </a:t>
                      </a:r>
                      <a:r>
                        <a:rPr lang="fr-FR" sz="1400" b="0" i="0" u="none" strike="noStrike" kern="1200" dirty="0">
                          <a:solidFill>
                            <a:srgbClr val="000000"/>
                          </a:solidFill>
                          <a:effectLst/>
                          <a:latin typeface="+mn-lt"/>
                          <a:ea typeface="+mn-ea"/>
                          <a:cs typeface="+mn-cs"/>
                        </a:rPr>
                        <a:t>Transport network management to support IMT-2020/5G</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dirty="0" smtClean="0">
                          <a:solidFill>
                            <a:srgbClr val="000000"/>
                          </a:solidFill>
                          <a:effectLst/>
                          <a:latin typeface="+mn-lt"/>
                        </a:rPr>
                        <a:t>ITU-T SG15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sv-SE" sz="1400" b="0" i="0" u="none" strike="noStrike" kern="1200" dirty="0" smtClean="0">
                          <a:solidFill>
                            <a:srgbClr val="000000"/>
                          </a:solidFill>
                          <a:effectLst/>
                          <a:latin typeface="+mn-lt"/>
                          <a:ea typeface="+mn-ea"/>
                          <a:cs typeface="+mn-cs"/>
                        </a:rPr>
                        <a:t>Noted</a:t>
                      </a:r>
                      <a:endParaRPr lang="sv-SE" sz="1400" b="0" i="0" u="none" strike="noStrike" kern="1200" dirty="0">
                        <a:solidFill>
                          <a:srgbClr val="000000"/>
                        </a:solidFill>
                        <a:effectLst/>
                        <a:latin typeface="+mn-lt"/>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endParaRPr lang="sv-SE" sz="1400" b="0" i="0" u="none" strike="noStrike" kern="1200" dirty="0">
                        <a:solidFill>
                          <a:srgbClr val="000000"/>
                        </a:solidFill>
                        <a:effectLst/>
                        <a:latin typeface="+mn-lt"/>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208">
                <a:tc>
                  <a:txBody>
                    <a:bodyPr/>
                    <a:lstStyle/>
                    <a:p>
                      <a:pPr marL="0" indent="0" algn="ctr" defTabSz="1219170" rtl="0" eaLnBrk="1" fontAlgn="t" latinLnBrk="0" hangingPunct="1">
                        <a:spcAft>
                          <a:spcPts val="0"/>
                        </a:spcAft>
                      </a:pPr>
                      <a:r>
                        <a:rPr lang="fr-FR" sz="1400" b="0" i="0" u="none" strike="noStrike" kern="1200" dirty="0" smtClean="0">
                          <a:solidFill>
                            <a:srgbClr val="000000"/>
                          </a:solidFill>
                          <a:effectLst/>
                          <a:latin typeface="+mn-lt"/>
                          <a:ea typeface="+mn-ea"/>
                          <a:cs typeface="+mn-cs"/>
                        </a:rPr>
                        <a:t>S5-182060</a:t>
                      </a:r>
                      <a:endParaRPr lang="fr-FR" sz="14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fr-FR" sz="1400" b="0" i="0" u="none" strike="noStrike" kern="1200" dirty="0">
                          <a:solidFill>
                            <a:srgbClr val="000000"/>
                          </a:solidFill>
                          <a:effectLst/>
                          <a:latin typeface="+mn-lt"/>
                          <a:ea typeface="+mn-ea"/>
                          <a:cs typeface="+mn-cs"/>
                        </a:rPr>
                        <a:t>LS </a:t>
                      </a:r>
                      <a:r>
                        <a:rPr lang="fr-FR" sz="1400" b="0" i="0" u="none" strike="noStrike" kern="1200" dirty="0" err="1" smtClean="0">
                          <a:solidFill>
                            <a:srgbClr val="000000"/>
                          </a:solidFill>
                          <a:effectLst/>
                          <a:latin typeface="+mn-lt"/>
                          <a:ea typeface="+mn-ea"/>
                          <a:cs typeface="+mn-cs"/>
                        </a:rPr>
                        <a:t>from</a:t>
                      </a:r>
                      <a:r>
                        <a:rPr lang="fr-FR" sz="1400" b="0" i="0" u="none" strike="noStrike" kern="1200" dirty="0" smtClean="0">
                          <a:solidFill>
                            <a:srgbClr val="000000"/>
                          </a:solidFill>
                          <a:effectLst/>
                          <a:latin typeface="+mn-lt"/>
                          <a:ea typeface="+mn-ea"/>
                          <a:cs typeface="+mn-cs"/>
                        </a:rPr>
                        <a:t> ITU-T to SA5 on </a:t>
                      </a:r>
                      <a:r>
                        <a:rPr lang="fr-FR" sz="1400" b="0" i="0" u="none" strike="noStrike" kern="1200" dirty="0">
                          <a:solidFill>
                            <a:srgbClr val="000000"/>
                          </a:solidFill>
                          <a:effectLst/>
                          <a:latin typeface="+mn-lt"/>
                          <a:ea typeface="+mn-ea"/>
                          <a:cs typeface="+mn-cs"/>
                        </a:rPr>
                        <a:t>Transport network management to support 3GPP 5G</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fr-FR" sz="1400" b="0" i="0" u="none" strike="noStrike" dirty="0" smtClean="0">
                          <a:solidFill>
                            <a:srgbClr val="000000"/>
                          </a:solidFill>
                          <a:effectLst/>
                          <a:latin typeface="+mn-lt"/>
                        </a:rPr>
                        <a:t>ITU-T SG15</a:t>
                      </a:r>
                      <a:endParaRPr lang="fr-FR" sz="1400" b="0" i="0" u="none" strike="noStrike" dirty="0">
                        <a:solidFill>
                          <a:srgbClr val="000000"/>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sv-SE" sz="1400" b="0" i="0" u="none" strike="noStrike" kern="1200" dirty="0" smtClean="0">
                          <a:solidFill>
                            <a:srgbClr val="000000"/>
                          </a:solidFill>
                          <a:effectLst/>
                          <a:latin typeface="+mn-lt"/>
                          <a:ea typeface="+mn-ea"/>
                          <a:cs typeface="+mn-cs"/>
                        </a:rPr>
                        <a:t>Replied to</a:t>
                      </a:r>
                      <a:endParaRPr lang="sv-SE" sz="1400" b="0" i="0" u="none" strike="noStrike" kern="1200" dirty="0">
                        <a:solidFill>
                          <a:srgbClr val="000000"/>
                        </a:solidFill>
                        <a:effectLst/>
                        <a:latin typeface="+mn-lt"/>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sv-SE" sz="1400" b="0" i="0" u="none" strike="noStrike" kern="1200" dirty="0" smtClean="0">
                          <a:solidFill>
                            <a:srgbClr val="000000"/>
                          </a:solidFill>
                          <a:effectLst/>
                          <a:latin typeface="+mn-lt"/>
                          <a:ea typeface="+mn-ea"/>
                          <a:cs typeface="+mn-cs"/>
                        </a:rPr>
                        <a:t>S5-182367</a:t>
                      </a:r>
                      <a:endParaRPr lang="sv-SE" sz="1400" b="0" i="0" u="none" strike="noStrike" kern="1200" dirty="0">
                        <a:solidFill>
                          <a:srgbClr val="000000"/>
                        </a:solidFill>
                        <a:effectLst/>
                        <a:latin typeface="+mn-lt"/>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208">
                <a:tc>
                  <a:txBody>
                    <a:bodyPr/>
                    <a:lstStyle/>
                    <a:p>
                      <a:pPr marL="0" indent="0" algn="ctr" defTabSz="1219170" rtl="0" eaLnBrk="1" fontAlgn="t" latinLnBrk="0" hangingPunct="1">
                        <a:spcAft>
                          <a:spcPts val="0"/>
                        </a:spcAft>
                      </a:pPr>
                      <a:r>
                        <a:rPr lang="fr-FR" sz="1400" b="0" i="0" u="none" strike="noStrike" kern="1200" dirty="0" smtClean="0">
                          <a:solidFill>
                            <a:srgbClr val="000000"/>
                          </a:solidFill>
                          <a:effectLst/>
                          <a:latin typeface="+mn-lt"/>
                          <a:ea typeface="+mn-ea"/>
                          <a:cs typeface="+mn-cs"/>
                        </a:rPr>
                        <a:t>S5-182329</a:t>
                      </a:r>
                      <a:endParaRPr lang="fr-FR" sz="14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mn-lt"/>
                          <a:ea typeface="+mn-ea"/>
                          <a:cs typeface="+mn-cs"/>
                        </a:rPr>
                        <a:t>LS from BBF to SA5 on Cooperation on Network Slicing </a:t>
                      </a:r>
                      <a:endParaRPr lang="fr-FR" sz="1400" b="0" i="0" u="none" strike="noStrike" kern="1200" dirty="0" smtClean="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dirty="0" smtClean="0">
                          <a:solidFill>
                            <a:srgbClr val="000000"/>
                          </a:solidFill>
                          <a:effectLst/>
                          <a:latin typeface="+mn-lt"/>
                        </a:rPr>
                        <a:t>BBF</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sv-SE" sz="1400" b="0" i="0" u="none" strike="noStrike" kern="1200" dirty="0" smtClean="0">
                          <a:solidFill>
                            <a:srgbClr val="000000"/>
                          </a:solidFill>
                          <a:effectLst/>
                          <a:latin typeface="+mn-lt"/>
                          <a:ea typeface="+mn-ea"/>
                          <a:cs typeface="+mn-cs"/>
                        </a:rPr>
                        <a:t>Replied to </a:t>
                      </a:r>
                      <a:endParaRPr lang="sv-SE" sz="1400" b="0" i="0" u="none" strike="noStrike" kern="1200" dirty="0">
                        <a:solidFill>
                          <a:srgbClr val="000000"/>
                        </a:solidFill>
                        <a:effectLst/>
                        <a:latin typeface="+mn-lt"/>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sv-SE" sz="1400" b="0" i="0" u="none" strike="noStrike" kern="1200" dirty="0" smtClean="0">
                          <a:solidFill>
                            <a:srgbClr val="000000"/>
                          </a:solidFill>
                          <a:effectLst/>
                          <a:latin typeface="+mn-lt"/>
                          <a:ea typeface="+mn-ea"/>
                          <a:cs typeface="+mn-cs"/>
                        </a:rPr>
                        <a:t>S5-182465</a:t>
                      </a:r>
                      <a:endParaRPr lang="sv-SE" sz="1400" b="0" i="0" u="none" strike="noStrike" kern="1200" dirty="0">
                        <a:solidFill>
                          <a:srgbClr val="000000"/>
                        </a:solidFill>
                        <a:effectLst/>
                        <a:latin typeface="+mn-lt"/>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208">
                <a:tc>
                  <a:txBody>
                    <a:bodyPr/>
                    <a:lstStyle/>
                    <a:p>
                      <a:pPr marL="0" indent="0" algn="ctr" defTabSz="1219170" rtl="0" eaLnBrk="1" fontAlgn="t" latinLnBrk="0" hangingPunct="1">
                        <a:spcAft>
                          <a:spcPts val="0"/>
                        </a:spcAft>
                      </a:pPr>
                      <a:r>
                        <a:rPr lang="fr-FR" sz="1400" b="0" i="0" u="none" strike="noStrike" kern="1200" dirty="0" smtClean="0">
                          <a:solidFill>
                            <a:srgbClr val="000000"/>
                          </a:solidFill>
                          <a:effectLst/>
                          <a:latin typeface="+mn-lt"/>
                          <a:ea typeface="+mn-ea"/>
                          <a:cs typeface="+mn-cs"/>
                        </a:rPr>
                        <a:t>S5-182333</a:t>
                      </a:r>
                      <a:endParaRPr lang="fr-FR" sz="14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mn-lt"/>
                          <a:ea typeface="+mn-ea"/>
                          <a:cs typeface="+mn-cs"/>
                        </a:rPr>
                        <a:t>Response on transport network support of network slicing management (reply to 3GPP TSG SA - </a:t>
                      </a:r>
                      <a:r>
                        <a:rPr lang="en-US" sz="1400" b="0" i="0" u="none" strike="noStrike" kern="1200" dirty="0" err="1" smtClean="0">
                          <a:solidFill>
                            <a:srgbClr val="000000"/>
                          </a:solidFill>
                          <a:effectLst/>
                          <a:latin typeface="+mn-lt"/>
                          <a:ea typeface="+mn-ea"/>
                          <a:cs typeface="+mn-cs"/>
                        </a:rPr>
                        <a:t>Tdoc</a:t>
                      </a:r>
                      <a:r>
                        <a:rPr lang="en-US" sz="1400" b="0" i="0" u="none" strike="noStrike" kern="1200" dirty="0" smtClean="0">
                          <a:solidFill>
                            <a:srgbClr val="000000"/>
                          </a:solidFill>
                          <a:effectLst/>
                          <a:latin typeface="+mn-lt"/>
                          <a:ea typeface="+mn-ea"/>
                          <a:cs typeface="+mn-cs"/>
                        </a:rPr>
                        <a:t> S5-181456 –E)</a:t>
                      </a:r>
                      <a:endParaRPr lang="fr-FR" sz="1400" b="0" i="0" u="none" strike="noStrike" kern="1200" dirty="0" smtClean="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dirty="0" smtClean="0">
                          <a:solidFill>
                            <a:srgbClr val="000000"/>
                          </a:solidFill>
                          <a:effectLst/>
                          <a:latin typeface="+mn-lt"/>
                        </a:rPr>
                        <a:t>ITU-T SG15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sv-SE" sz="1400" b="0" i="0" u="none" strike="noStrike" kern="1200" dirty="0" smtClean="0">
                          <a:solidFill>
                            <a:srgbClr val="000000"/>
                          </a:solidFill>
                          <a:effectLst/>
                          <a:latin typeface="+mn-lt"/>
                          <a:ea typeface="+mn-ea"/>
                          <a:cs typeface="+mn-cs"/>
                        </a:rPr>
                        <a:t>Replied to</a:t>
                      </a:r>
                      <a:endParaRPr lang="sv-SE" sz="1400" b="0" i="0" u="none" strike="noStrike" kern="1200" dirty="0">
                        <a:solidFill>
                          <a:srgbClr val="000000"/>
                        </a:solidFill>
                        <a:effectLst/>
                        <a:latin typeface="+mn-lt"/>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sv-SE" sz="1400" b="0" i="0" u="none" strike="noStrike" kern="1200" dirty="0" smtClean="0">
                          <a:solidFill>
                            <a:srgbClr val="000000"/>
                          </a:solidFill>
                          <a:effectLst/>
                          <a:latin typeface="+mn-lt"/>
                          <a:ea typeface="+mn-ea"/>
                          <a:cs typeface="+mn-cs"/>
                        </a:rPr>
                        <a:t>S5-182369</a:t>
                      </a:r>
                      <a:endParaRPr lang="sv-SE" sz="1400" b="0" i="0" u="none" strike="noStrike" kern="1200" dirty="0">
                        <a:solidFill>
                          <a:srgbClr val="000000"/>
                        </a:solidFill>
                        <a:effectLst/>
                        <a:latin typeface="+mn-lt"/>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29266208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a:t>Outgoing </a:t>
            </a:r>
            <a:r>
              <a:rPr lang="sv-SE" dirty="0" smtClean="0"/>
              <a:t>LSs</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246432426"/>
              </p:ext>
            </p:extLst>
          </p:nvPr>
        </p:nvGraphicFramePr>
        <p:xfrm>
          <a:off x="268014" y="1730669"/>
          <a:ext cx="11650717" cy="3104656"/>
        </p:xfrm>
        <a:graphic>
          <a:graphicData uri="http://schemas.openxmlformats.org/drawingml/2006/table">
            <a:tbl>
              <a:tblPr firstRow="1" bandRow="1">
                <a:tableStyleId>{5C22544A-7EE6-4342-B048-85BDC9FD1C3A}</a:tableStyleId>
              </a:tblPr>
              <a:tblGrid>
                <a:gridCol w="1181806">
                  <a:extLst>
                    <a:ext uri="{9D8B030D-6E8A-4147-A177-3AD203B41FA5}">
                      <a16:colId xmlns="" xmlns:a16="http://schemas.microsoft.com/office/drawing/2014/main" val="570476699"/>
                    </a:ext>
                  </a:extLst>
                </a:gridCol>
                <a:gridCol w="6432939">
                  <a:extLst>
                    <a:ext uri="{9D8B030D-6E8A-4147-A177-3AD203B41FA5}">
                      <a16:colId xmlns="" xmlns:a16="http://schemas.microsoft.com/office/drawing/2014/main" val="2618836924"/>
                    </a:ext>
                  </a:extLst>
                </a:gridCol>
                <a:gridCol w="1340069">
                  <a:extLst>
                    <a:ext uri="{9D8B030D-6E8A-4147-A177-3AD203B41FA5}">
                      <a16:colId xmlns="" xmlns:a16="http://schemas.microsoft.com/office/drawing/2014/main" val="3016348962"/>
                    </a:ext>
                  </a:extLst>
                </a:gridCol>
                <a:gridCol w="1292772">
                  <a:extLst>
                    <a:ext uri="{9D8B030D-6E8A-4147-A177-3AD203B41FA5}">
                      <a16:colId xmlns="" xmlns:a16="http://schemas.microsoft.com/office/drawing/2014/main" val="3690116950"/>
                    </a:ext>
                  </a:extLst>
                </a:gridCol>
                <a:gridCol w="1403131">
                  <a:extLst>
                    <a:ext uri="{9D8B030D-6E8A-4147-A177-3AD203B41FA5}">
                      <a16:colId xmlns="" xmlns:a16="http://schemas.microsoft.com/office/drawing/2014/main" val="2952368263"/>
                    </a:ext>
                  </a:extLst>
                </a:gridCol>
              </a:tblGrid>
              <a:tr h="710168">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Cc</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ReplyTo</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4283687663"/>
                  </a:ext>
                </a:extLst>
              </a:tr>
              <a:tr h="465724">
                <a:tc>
                  <a:txBody>
                    <a:bodyPr/>
                    <a:lstStyle/>
                    <a:p>
                      <a:pPr marL="95250" indent="0"/>
                      <a:r>
                        <a:rPr lang="sv-SE" sz="1600" kern="1200" dirty="0" smtClean="0">
                          <a:solidFill>
                            <a:schemeClr val="tx1"/>
                          </a:solidFill>
                          <a:effectLst/>
                          <a:latin typeface="+mn-lt"/>
                          <a:ea typeface="Calibri" panose="020F0502020204030204" pitchFamily="34" charset="0"/>
                          <a:cs typeface="Calibri" panose="020F0502020204030204" pitchFamily="34" charset="0"/>
                        </a:rPr>
                        <a:t>S5-182570</a:t>
                      </a:r>
                      <a:endParaRPr lang="sv-SE" sz="16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en-US"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Reply to: LS from ETSI NFV to 3GPP SA5 on NFV support for Network Slicing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ETSI NFV</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S5-182041</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65724">
                <a:tc>
                  <a:txBody>
                    <a:bodyPr/>
                    <a:lstStyle/>
                    <a:p>
                      <a:pPr marL="95250" indent="0"/>
                      <a:r>
                        <a:rPr lang="sv-SE" sz="1600" kern="1200" dirty="0" smtClean="0">
                          <a:solidFill>
                            <a:schemeClr val="tx1"/>
                          </a:solidFill>
                          <a:effectLst/>
                          <a:latin typeface="+mn-lt"/>
                          <a:ea typeface="Calibri" panose="020F0502020204030204" pitchFamily="34" charset="0"/>
                          <a:cs typeface="Calibri" panose="020F0502020204030204" pitchFamily="34" charset="0"/>
                        </a:rPr>
                        <a:t>S5-182465</a:t>
                      </a:r>
                      <a:endParaRPr lang="sv-SE" sz="16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dirty="0" smtClean="0">
                          <a:effectLst/>
                          <a:latin typeface="Calibri" panose="020F0502020204030204" pitchFamily="34" charset="0"/>
                        </a:rPr>
                        <a:t>Reply to: LS from BBF to SA5 on Cooperation on Network Slicing </a:t>
                      </a:r>
                      <a:endParaRPr lang="en-US" sz="1600" b="0" i="0" u="none" strike="noStrike" dirty="0">
                        <a:effectLst/>
                        <a:latin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BBF</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S5-182329</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65724">
                <a:tc>
                  <a:txBody>
                    <a:bodyPr/>
                    <a:lstStyle/>
                    <a:p>
                      <a:pPr marL="95250" indent="0"/>
                      <a:r>
                        <a:rPr lang="sv-SE" sz="1600" kern="1200" dirty="0" smtClean="0">
                          <a:solidFill>
                            <a:schemeClr val="tx1"/>
                          </a:solidFill>
                          <a:effectLst/>
                          <a:latin typeface="+mn-lt"/>
                          <a:ea typeface="Calibri" panose="020F0502020204030204" pitchFamily="34" charset="0"/>
                          <a:cs typeface="Calibri" panose="020F0502020204030204" pitchFamily="34" charset="0"/>
                        </a:rPr>
                        <a:t>S5-182369</a:t>
                      </a:r>
                      <a:endParaRPr lang="sv-SE" sz="16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dirty="0" smtClean="0">
                          <a:effectLst/>
                          <a:latin typeface="Calibri" panose="020F0502020204030204" pitchFamily="34" charset="0"/>
                        </a:rPr>
                        <a:t>Reply to: LS from ITU-T to SA5 on Response on transport network support of network slicing management (reply to 3GPP TSG SA - </a:t>
                      </a:r>
                      <a:r>
                        <a:rPr lang="en-US" sz="1600" b="0" i="0" u="none" strike="noStrike" dirty="0" err="1" smtClean="0">
                          <a:effectLst/>
                          <a:latin typeface="Calibri" panose="020F0502020204030204" pitchFamily="34" charset="0"/>
                        </a:rPr>
                        <a:t>Tdoc</a:t>
                      </a:r>
                      <a:r>
                        <a:rPr lang="en-US" sz="1600" b="0" i="0" u="none" strike="noStrike" dirty="0" smtClean="0">
                          <a:effectLst/>
                          <a:latin typeface="Calibri" panose="020F0502020204030204" pitchFamily="34" charset="0"/>
                        </a:rPr>
                        <a:t> S5-181456 –E) </a:t>
                      </a:r>
                      <a:endParaRPr lang="en-US" sz="1600" b="0" i="0" u="none" strike="noStrike" dirty="0">
                        <a:effectLst/>
                        <a:latin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ITU-T SG15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S5-182333</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65724">
                <a:tc>
                  <a:txBody>
                    <a:bodyPr/>
                    <a:lstStyle/>
                    <a:p>
                      <a:pPr marL="95250" indent="0"/>
                      <a:r>
                        <a:rPr lang="sv-SE" sz="1600" kern="1200" dirty="0" smtClean="0">
                          <a:solidFill>
                            <a:schemeClr val="tx1"/>
                          </a:solidFill>
                          <a:effectLst/>
                          <a:latin typeface="+mn-lt"/>
                          <a:ea typeface="Calibri" panose="020F0502020204030204" pitchFamily="34" charset="0"/>
                          <a:cs typeface="Calibri" panose="020F0502020204030204" pitchFamily="34" charset="0"/>
                        </a:rPr>
                        <a:t>S5-182392</a:t>
                      </a:r>
                      <a:endParaRPr lang="sv-SE" sz="16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dirty="0" smtClean="0">
                          <a:effectLst/>
                          <a:latin typeface="Calibri" panose="020F0502020204030204" pitchFamily="34" charset="0"/>
                        </a:rPr>
                        <a:t>Reply to: Response LS from RAN2 to SA5 on adding measurements on average number of total active UEs </a:t>
                      </a:r>
                      <a:endParaRPr lang="en-US" sz="1600" b="0" i="0" u="none" strike="noStrike" dirty="0">
                        <a:effectLst/>
                        <a:latin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RAN2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S5-182049</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65724">
                <a:tc>
                  <a:txBody>
                    <a:bodyPr/>
                    <a:lstStyle/>
                    <a:p>
                      <a:pPr marL="95250" indent="0"/>
                      <a:r>
                        <a:rPr lang="sv-SE" sz="1600" kern="1200" dirty="0" smtClean="0">
                          <a:solidFill>
                            <a:schemeClr val="tx1"/>
                          </a:solidFill>
                          <a:effectLst/>
                          <a:latin typeface="+mn-lt"/>
                          <a:ea typeface="Calibri" panose="020F0502020204030204" pitchFamily="34" charset="0"/>
                          <a:cs typeface="Calibri" panose="020F0502020204030204" pitchFamily="34" charset="0"/>
                        </a:rPr>
                        <a:t>S5-182571</a:t>
                      </a:r>
                      <a:endParaRPr lang="sv-SE" sz="16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dirty="0" smtClean="0">
                          <a:effectLst/>
                          <a:latin typeface="Calibri" panose="020F0502020204030204" pitchFamily="34" charset="0"/>
                        </a:rPr>
                        <a:t>Reply to LS from RAN2 to SA5 on adding PRB usage distribution and IP throughput distribution </a:t>
                      </a:r>
                      <a:r>
                        <a:rPr lang="en-US" sz="1600" b="0" i="0" u="none" strike="noStrike" dirty="0" smtClean="0">
                          <a:effectLst/>
                          <a:latin typeface="Calibri" panose="020F0502020204030204" pitchFamily="34" charset="0"/>
                        </a:rPr>
                        <a:t>measurements</a:t>
                      </a:r>
                      <a:endParaRPr lang="en-US" sz="1600" b="0" i="0" u="none" strike="noStrike" dirty="0" smtClean="0">
                        <a:effectLst/>
                        <a:latin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r>
                        <a:rPr lang="fr-FR" sz="1600" b="0" i="0" u="none" strike="noStrike" kern="1200" dirty="0" smtClean="0">
                          <a:solidFill>
                            <a:schemeClr val="dk1"/>
                          </a:solidFill>
                          <a:effectLst/>
                          <a:latin typeface="Calibri" panose="020F0502020204030204" pitchFamily="34" charset="0"/>
                          <a:ea typeface="+mn-ea"/>
                          <a:cs typeface="+mn-cs"/>
                        </a:rPr>
                        <a:t>RAN2</a:t>
                      </a:r>
                      <a:endParaRPr lang="fr-FR" sz="1600" b="0" i="0" u="none" strike="noStrike" kern="1200" dirty="0">
                        <a:solidFill>
                          <a:schemeClr val="dk1"/>
                        </a:solidFill>
                        <a:effectLst/>
                        <a:latin typeface="Calibri" panose="020F050202020403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S5-182048</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13976364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New or revised Work Items / Study Items</a:t>
            </a:r>
          </a:p>
          <a:p>
            <a:pPr algn="ctr">
              <a:defRPr/>
            </a:pPr>
            <a:r>
              <a:rPr lang="en-US" altLang="zh-CN" sz="2400" dirty="0" smtClean="0">
                <a:solidFill>
                  <a:srgbClr val="FF0000"/>
                </a:solidFill>
                <a:latin typeface="Calibri"/>
                <a:cs typeface="Times New Roman" pitchFamily="18" charset="0"/>
              </a:rPr>
              <a:t>For </a:t>
            </a:r>
            <a:r>
              <a:rPr lang="en-US" altLang="zh-CN" sz="2400" dirty="0">
                <a:solidFill>
                  <a:srgbClr val="FF0000"/>
                </a:solidFill>
                <a:latin typeface="Calibri"/>
                <a:cs typeface="Times New Roman" pitchFamily="18" charset="0"/>
              </a:rPr>
              <a:t>approval by SA5 closing </a:t>
            </a:r>
            <a:r>
              <a:rPr lang="en-US" altLang="zh-CN" sz="2400" dirty="0" smtClean="0">
                <a:solidFill>
                  <a:srgbClr val="FF0000"/>
                </a:solidFill>
                <a:latin typeface="Calibri"/>
                <a:cs typeface="Times New Roman" pitchFamily="18" charset="0"/>
              </a:rPr>
              <a:t>plenary</a:t>
            </a:r>
            <a:endParaRPr lang="en-GB" altLang="zh-CN" sz="24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995876881"/>
              </p:ext>
            </p:extLst>
          </p:nvPr>
        </p:nvGraphicFramePr>
        <p:xfrm>
          <a:off x="110359" y="2359209"/>
          <a:ext cx="11902965" cy="1199521"/>
        </p:xfrm>
        <a:graphic>
          <a:graphicData uri="http://schemas.openxmlformats.org/drawingml/2006/table">
            <a:tbl>
              <a:tblPr/>
              <a:tblGrid>
                <a:gridCol w="1346873">
                  <a:extLst>
                    <a:ext uri="{9D8B030D-6E8A-4147-A177-3AD203B41FA5}">
                      <a16:colId xmlns="" xmlns:a16="http://schemas.microsoft.com/office/drawing/2014/main" val="20000"/>
                    </a:ext>
                  </a:extLst>
                </a:gridCol>
                <a:gridCol w="2427697"/>
                <a:gridCol w="5970236">
                  <a:extLst>
                    <a:ext uri="{9D8B030D-6E8A-4147-A177-3AD203B41FA5}">
                      <a16:colId xmlns="" xmlns:a16="http://schemas.microsoft.com/office/drawing/2014/main" val="20001"/>
                    </a:ext>
                  </a:extLst>
                </a:gridCol>
                <a:gridCol w="2158159"/>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Type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53883">
                <a:tc gridSpan="4">
                  <a:txBody>
                    <a:bodyPr/>
                    <a:lstStyle/>
                    <a:p>
                      <a:pPr marL="95250" indent="0" algn="ctr" fontAlgn="t"/>
                      <a:endParaRPr lang="fr-FR" sz="1600" b="0" i="0" u="none" strike="noStrike" kern="1200" dirty="0" smtClean="0">
                        <a:solidFill>
                          <a:schemeClr val="tx1"/>
                        </a:solidFill>
                        <a:effectLst/>
                        <a:latin typeface="Arial"/>
                        <a:ea typeface="+mn-ea"/>
                        <a:cs typeface="+mn-cs"/>
                      </a:endParaRPr>
                    </a:p>
                    <a:p>
                      <a:pPr marL="95250" indent="0" algn="ctr" fontAlgn="t"/>
                      <a:r>
                        <a:rPr lang="fr-FR" sz="1600" b="0" i="0" u="none" strike="noStrike" kern="1200" dirty="0" smtClean="0">
                          <a:solidFill>
                            <a:schemeClr val="tx1"/>
                          </a:solidFill>
                          <a:effectLst/>
                          <a:latin typeface="Arial"/>
                          <a:ea typeface="+mn-ea"/>
                          <a:cs typeface="+mn-cs"/>
                        </a:rPr>
                        <a:t>No session 6.2 at </a:t>
                      </a:r>
                      <a:r>
                        <a:rPr lang="fr-FR" sz="1600" b="0" i="0" u="none" strike="noStrike" kern="1200" dirty="0" err="1" smtClean="0">
                          <a:solidFill>
                            <a:schemeClr val="tx1"/>
                          </a:solidFill>
                          <a:effectLst/>
                          <a:latin typeface="Arial"/>
                          <a:ea typeface="+mn-ea"/>
                          <a:cs typeface="+mn-cs"/>
                        </a:rPr>
                        <a:t>this</a:t>
                      </a:r>
                      <a:r>
                        <a:rPr lang="fr-FR" sz="1600" b="0" i="0" u="none" strike="noStrike" kern="1200" dirty="0" smtClean="0">
                          <a:solidFill>
                            <a:schemeClr val="tx1"/>
                          </a:solidFill>
                          <a:effectLst/>
                          <a:latin typeface="Arial"/>
                          <a:ea typeface="+mn-ea"/>
                          <a:cs typeface="+mn-cs"/>
                        </a:rPr>
                        <a:t> meeting.</a:t>
                      </a:r>
                      <a:endParaRPr lang="fr-FR"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95250" indent="0" algn="l" fontAlgn="t"/>
                      <a:endParaRPr lang="en-US"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95250" indent="0" algn="l" fontAlgn="t"/>
                      <a:endParaRPr lang="en-US"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95250" indent="0" algn="l" fontAlgn="t"/>
                      <a:endParaRPr lang="fr-FR" sz="1600" b="0" i="0" u="none" strike="noStrike" dirty="0">
                        <a:solidFill>
                          <a:schemeClr val="tx1"/>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455952544"/>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Rel-15 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plenary</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584223270"/>
              </p:ext>
            </p:extLst>
          </p:nvPr>
        </p:nvGraphicFramePr>
        <p:xfrm>
          <a:off x="450373" y="1690194"/>
          <a:ext cx="10972802" cy="4041865"/>
        </p:xfrm>
        <a:graphic>
          <a:graphicData uri="http://schemas.openxmlformats.org/drawingml/2006/table">
            <a:tbl>
              <a:tblPr/>
              <a:tblGrid>
                <a:gridCol w="1310188">
                  <a:extLst>
                    <a:ext uri="{9D8B030D-6E8A-4147-A177-3AD203B41FA5}">
                      <a16:colId xmlns="" xmlns:a16="http://schemas.microsoft.com/office/drawing/2014/main" val="20000"/>
                    </a:ext>
                  </a:extLst>
                </a:gridCol>
                <a:gridCol w="7870859">
                  <a:extLst>
                    <a:ext uri="{9D8B030D-6E8A-4147-A177-3AD203B41FA5}">
                      <a16:colId xmlns="" xmlns:a16="http://schemas.microsoft.com/office/drawing/2014/main" val="20001"/>
                    </a:ext>
                  </a:extLst>
                </a:gridCol>
                <a:gridCol w="1791755"/>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308469">
                <a:tc>
                  <a:txBody>
                    <a:bodyPr/>
                    <a:lstStyle/>
                    <a:p>
                      <a:pPr marL="0" algn="ctr" defTabSz="1219170" rtl="0" eaLnBrk="1" fontAlgn="t" latinLnBrk="0" hangingPunct="1"/>
                      <a:r>
                        <a:rPr lang="fr-FR" sz="1400" b="0" i="0" u="none" strike="noStrike" kern="1200" dirty="0">
                          <a:solidFill>
                            <a:srgbClr val="000000"/>
                          </a:solidFill>
                          <a:effectLst/>
                          <a:latin typeface="Arial"/>
                          <a:ea typeface="+mn-ea"/>
                          <a:cs typeface="+mn-cs"/>
                        </a:rPr>
                        <a:t>S5-182107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a:solidFill>
                            <a:srgbClr val="000000"/>
                          </a:solidFill>
                          <a:effectLst/>
                          <a:latin typeface="Arial"/>
                        </a:rPr>
                        <a:t>CR R8 32642-860 Align terminology</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a:solidFill>
                            <a:srgbClr val="000000"/>
                          </a:solidFill>
                          <a:effectLst/>
                          <a:latin typeface="Arial"/>
                        </a:rPr>
                        <a:t>Ericsson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335293">
                <a:tc>
                  <a:txBody>
                    <a:bodyPr/>
                    <a:lstStyle/>
                    <a:p>
                      <a:pPr marL="0" algn="ctr" defTabSz="1219170" rtl="0" eaLnBrk="1" fontAlgn="t" latinLnBrk="0" hangingPunct="1"/>
                      <a:r>
                        <a:rPr lang="fr-FR" sz="1400" b="0" i="0" u="none" strike="noStrike" kern="1200" dirty="0">
                          <a:solidFill>
                            <a:srgbClr val="000000"/>
                          </a:solidFill>
                          <a:effectLst/>
                          <a:latin typeface="Arial"/>
                          <a:ea typeface="+mn-ea"/>
                          <a:cs typeface="+mn-cs"/>
                        </a:rPr>
                        <a:t>S5-182108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dirty="0">
                          <a:solidFill>
                            <a:srgbClr val="000000"/>
                          </a:solidFill>
                          <a:effectLst/>
                          <a:latin typeface="Arial"/>
                        </a:rPr>
                        <a:t>CR R9 32642-940 </a:t>
                      </a:r>
                      <a:r>
                        <a:rPr lang="fr-FR" sz="1400" b="0" i="0" u="none" strike="noStrike" dirty="0" err="1">
                          <a:solidFill>
                            <a:srgbClr val="000000"/>
                          </a:solidFill>
                          <a:effectLst/>
                          <a:latin typeface="Arial"/>
                        </a:rPr>
                        <a:t>Align</a:t>
                      </a:r>
                      <a:r>
                        <a:rPr lang="fr-FR" sz="1400" b="0" i="0" u="none" strike="noStrike" dirty="0">
                          <a:solidFill>
                            <a:srgbClr val="000000"/>
                          </a:solidFill>
                          <a:effectLst/>
                          <a:latin typeface="Arial"/>
                        </a:rPr>
                        <a:t> </a:t>
                      </a:r>
                      <a:r>
                        <a:rPr lang="fr-FR" sz="1400" b="0" i="0" u="none" strike="noStrike" dirty="0" err="1">
                          <a:solidFill>
                            <a:srgbClr val="000000"/>
                          </a:solidFill>
                          <a:effectLst/>
                          <a:latin typeface="Arial"/>
                        </a:rPr>
                        <a:t>terminology</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a:solidFill>
                            <a:srgbClr val="000000"/>
                          </a:solidFill>
                          <a:effectLst/>
                          <a:latin typeface="Arial"/>
                        </a:rPr>
                        <a:t>Ericsson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68235">
                <a:tc>
                  <a:txBody>
                    <a:bodyPr/>
                    <a:lstStyle/>
                    <a:p>
                      <a:pPr marL="0" algn="ctr" defTabSz="1219170" rtl="0" eaLnBrk="1" fontAlgn="t" latinLnBrk="0" hangingPunct="1"/>
                      <a:r>
                        <a:rPr lang="fr-FR" sz="1400" b="0" i="0" u="none" strike="noStrike" kern="1200" dirty="0">
                          <a:solidFill>
                            <a:srgbClr val="000000"/>
                          </a:solidFill>
                          <a:effectLst/>
                          <a:latin typeface="Arial"/>
                          <a:ea typeface="+mn-ea"/>
                          <a:cs typeface="+mn-cs"/>
                        </a:rPr>
                        <a:t>S5-182109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dirty="0">
                          <a:solidFill>
                            <a:srgbClr val="000000"/>
                          </a:solidFill>
                          <a:effectLst/>
                          <a:latin typeface="Arial"/>
                        </a:rPr>
                        <a:t>CR R10 32642-a40 </a:t>
                      </a:r>
                      <a:r>
                        <a:rPr lang="fr-FR" sz="1400" b="0" i="0" u="none" strike="noStrike" dirty="0" err="1">
                          <a:solidFill>
                            <a:srgbClr val="000000"/>
                          </a:solidFill>
                          <a:effectLst/>
                          <a:latin typeface="Arial"/>
                        </a:rPr>
                        <a:t>Align</a:t>
                      </a:r>
                      <a:r>
                        <a:rPr lang="fr-FR" sz="1400" b="0" i="0" u="none" strike="noStrike" dirty="0">
                          <a:solidFill>
                            <a:srgbClr val="000000"/>
                          </a:solidFill>
                          <a:effectLst/>
                          <a:latin typeface="Arial"/>
                        </a:rPr>
                        <a:t> </a:t>
                      </a:r>
                      <a:r>
                        <a:rPr lang="fr-FR" sz="1400" b="0" i="0" u="none" strike="noStrike" dirty="0" err="1">
                          <a:solidFill>
                            <a:srgbClr val="000000"/>
                          </a:solidFill>
                          <a:effectLst/>
                          <a:latin typeface="Arial"/>
                        </a:rPr>
                        <a:t>terminology</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a:solidFill>
                            <a:srgbClr val="000000"/>
                          </a:solidFill>
                          <a:effectLst/>
                          <a:latin typeface="Arial"/>
                        </a:rPr>
                        <a:t>Ericsson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335293">
                <a:tc>
                  <a:txBody>
                    <a:bodyPr/>
                    <a:lstStyle/>
                    <a:p>
                      <a:pPr marL="0" algn="ctr" defTabSz="1219170" rtl="0" eaLnBrk="1" fontAlgn="t" latinLnBrk="0" hangingPunct="1"/>
                      <a:r>
                        <a:rPr lang="fr-FR" sz="1400" b="0" i="0" u="none" strike="noStrike" kern="1200" dirty="0">
                          <a:solidFill>
                            <a:srgbClr val="000000"/>
                          </a:solidFill>
                          <a:effectLst/>
                          <a:latin typeface="Arial"/>
                          <a:ea typeface="+mn-ea"/>
                          <a:cs typeface="+mn-cs"/>
                        </a:rPr>
                        <a:t>S5-182110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pt-BR" sz="1400" b="0" i="0" u="none" strike="noStrike" dirty="0">
                          <a:solidFill>
                            <a:srgbClr val="000000"/>
                          </a:solidFill>
                          <a:effectLst/>
                          <a:latin typeface="Arial"/>
                        </a:rPr>
                        <a:t>CR R11 32642-b50 Align terminology</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a:solidFill>
                            <a:srgbClr val="000000"/>
                          </a:solidFill>
                          <a:effectLst/>
                          <a:latin typeface="Arial"/>
                        </a:rPr>
                        <a:t>Ericsson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0" algn="ctr" defTabSz="1219170" rtl="0" eaLnBrk="1" fontAlgn="t" latinLnBrk="0" hangingPunct="1"/>
                      <a:r>
                        <a:rPr lang="fr-FR" sz="1400" b="0" i="0" u="none" strike="noStrike" kern="1200" dirty="0">
                          <a:solidFill>
                            <a:srgbClr val="000000"/>
                          </a:solidFill>
                          <a:effectLst/>
                          <a:latin typeface="Arial"/>
                          <a:ea typeface="+mn-ea"/>
                          <a:cs typeface="+mn-cs"/>
                        </a:rPr>
                        <a:t>S5-182111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dirty="0">
                          <a:solidFill>
                            <a:srgbClr val="000000"/>
                          </a:solidFill>
                          <a:effectLst/>
                          <a:latin typeface="Arial"/>
                        </a:rPr>
                        <a:t>CR R8 32652-810 </a:t>
                      </a:r>
                      <a:r>
                        <a:rPr lang="fr-FR" sz="1400" b="0" i="0" u="none" strike="noStrike" dirty="0" err="1">
                          <a:solidFill>
                            <a:srgbClr val="000000"/>
                          </a:solidFill>
                          <a:effectLst/>
                          <a:latin typeface="Arial"/>
                        </a:rPr>
                        <a:t>Align</a:t>
                      </a:r>
                      <a:r>
                        <a:rPr lang="fr-FR" sz="1400" b="0" i="0" u="none" strike="noStrike" dirty="0">
                          <a:solidFill>
                            <a:srgbClr val="000000"/>
                          </a:solidFill>
                          <a:effectLst/>
                          <a:latin typeface="Arial"/>
                        </a:rPr>
                        <a:t> </a:t>
                      </a:r>
                      <a:r>
                        <a:rPr lang="fr-FR" sz="1400" b="0" i="0" u="none" strike="noStrike" dirty="0" err="1">
                          <a:solidFill>
                            <a:srgbClr val="000000"/>
                          </a:solidFill>
                          <a:effectLst/>
                          <a:latin typeface="Arial"/>
                        </a:rPr>
                        <a:t>terminology</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a:solidFill>
                            <a:srgbClr val="000000"/>
                          </a:solidFill>
                          <a:effectLst/>
                          <a:latin typeface="Arial"/>
                        </a:rPr>
                        <a:t>Ericsson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0" algn="ctr" defTabSz="1219170" rtl="0" eaLnBrk="1" fontAlgn="t" latinLnBrk="0" hangingPunct="1"/>
                      <a:r>
                        <a:rPr lang="fr-FR" sz="1400" b="0" i="0" u="none" strike="noStrike" kern="1200" dirty="0">
                          <a:solidFill>
                            <a:srgbClr val="000000"/>
                          </a:solidFill>
                          <a:effectLst/>
                          <a:latin typeface="Arial"/>
                          <a:ea typeface="+mn-ea"/>
                          <a:cs typeface="+mn-cs"/>
                        </a:rPr>
                        <a:t>S5-182112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dirty="0">
                          <a:solidFill>
                            <a:srgbClr val="000000"/>
                          </a:solidFill>
                          <a:effectLst/>
                          <a:latin typeface="Arial"/>
                        </a:rPr>
                        <a:t>CR R9 32652-920 </a:t>
                      </a:r>
                      <a:r>
                        <a:rPr lang="fr-FR" sz="1400" b="0" i="0" u="none" strike="noStrike" dirty="0" err="1">
                          <a:solidFill>
                            <a:srgbClr val="000000"/>
                          </a:solidFill>
                          <a:effectLst/>
                          <a:latin typeface="Arial"/>
                        </a:rPr>
                        <a:t>Align</a:t>
                      </a:r>
                      <a:r>
                        <a:rPr lang="fr-FR" sz="1400" b="0" i="0" u="none" strike="noStrike" dirty="0">
                          <a:solidFill>
                            <a:srgbClr val="000000"/>
                          </a:solidFill>
                          <a:effectLst/>
                          <a:latin typeface="Arial"/>
                        </a:rPr>
                        <a:t> </a:t>
                      </a:r>
                      <a:r>
                        <a:rPr lang="fr-FR" sz="1400" b="0" i="0" u="none" strike="noStrike" dirty="0" err="1">
                          <a:solidFill>
                            <a:srgbClr val="000000"/>
                          </a:solidFill>
                          <a:effectLst/>
                          <a:latin typeface="Arial"/>
                        </a:rPr>
                        <a:t>terminology</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a:solidFill>
                            <a:srgbClr val="000000"/>
                          </a:solidFill>
                          <a:effectLst/>
                          <a:latin typeface="Arial"/>
                        </a:rPr>
                        <a:t>Ericsson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0" algn="ctr" defTabSz="1219170" rtl="0" eaLnBrk="1" fontAlgn="t" latinLnBrk="0" hangingPunct="1"/>
                      <a:r>
                        <a:rPr lang="fr-FR" sz="1400" b="0" i="0" u="none" strike="noStrike" kern="1200" dirty="0">
                          <a:solidFill>
                            <a:srgbClr val="000000"/>
                          </a:solidFill>
                          <a:effectLst/>
                          <a:latin typeface="Arial"/>
                          <a:ea typeface="+mn-ea"/>
                          <a:cs typeface="+mn-cs"/>
                        </a:rPr>
                        <a:t>S5-182114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dirty="0">
                          <a:solidFill>
                            <a:srgbClr val="000000"/>
                          </a:solidFill>
                          <a:effectLst/>
                          <a:latin typeface="Arial"/>
                        </a:rPr>
                        <a:t>CR R10 32652-a30 </a:t>
                      </a:r>
                      <a:r>
                        <a:rPr lang="fr-FR" sz="1400" b="0" i="0" u="none" strike="noStrike" dirty="0" err="1">
                          <a:solidFill>
                            <a:srgbClr val="000000"/>
                          </a:solidFill>
                          <a:effectLst/>
                          <a:latin typeface="Arial"/>
                        </a:rPr>
                        <a:t>Align</a:t>
                      </a:r>
                      <a:r>
                        <a:rPr lang="fr-FR" sz="1400" b="0" i="0" u="none" strike="noStrike" dirty="0">
                          <a:solidFill>
                            <a:srgbClr val="000000"/>
                          </a:solidFill>
                          <a:effectLst/>
                          <a:latin typeface="Arial"/>
                        </a:rPr>
                        <a:t> </a:t>
                      </a:r>
                      <a:r>
                        <a:rPr lang="fr-FR" sz="1400" b="0" i="0" u="none" strike="noStrike" dirty="0" err="1">
                          <a:solidFill>
                            <a:srgbClr val="000000"/>
                          </a:solidFill>
                          <a:effectLst/>
                          <a:latin typeface="Arial"/>
                        </a:rPr>
                        <a:t>terminology</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a:solidFill>
                            <a:srgbClr val="000000"/>
                          </a:solidFill>
                          <a:effectLst/>
                          <a:latin typeface="Arial"/>
                        </a:rPr>
                        <a:t>Ericsson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0" algn="ctr" defTabSz="1219170" rtl="0" eaLnBrk="1" fontAlgn="t" latinLnBrk="0" hangingPunct="1"/>
                      <a:r>
                        <a:rPr lang="fr-FR" sz="1400" b="0" i="0" u="none" strike="noStrike" kern="1200" dirty="0">
                          <a:solidFill>
                            <a:srgbClr val="000000"/>
                          </a:solidFill>
                          <a:effectLst/>
                          <a:latin typeface="Arial"/>
                          <a:ea typeface="+mn-ea"/>
                          <a:cs typeface="+mn-cs"/>
                        </a:rPr>
                        <a:t>S5-182115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pt-BR" sz="1400" b="0" i="0" u="none" strike="noStrike" dirty="0">
                          <a:solidFill>
                            <a:srgbClr val="000000"/>
                          </a:solidFill>
                          <a:effectLst/>
                          <a:latin typeface="Arial"/>
                        </a:rPr>
                        <a:t>CR R11 32652-b21 Align terminology</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a:solidFill>
                            <a:srgbClr val="000000"/>
                          </a:solidFill>
                          <a:effectLst/>
                          <a:latin typeface="Arial"/>
                        </a:rPr>
                        <a:t>Ericsson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0" algn="ctr" defTabSz="1219170" rtl="0" eaLnBrk="1" fontAlgn="t" latinLnBrk="0" hangingPunct="1"/>
                      <a:r>
                        <a:rPr lang="fr-FR" sz="1400" b="0" i="0" u="none" strike="noStrike" kern="1200" dirty="0">
                          <a:solidFill>
                            <a:srgbClr val="000000"/>
                          </a:solidFill>
                          <a:effectLst/>
                          <a:latin typeface="Arial"/>
                          <a:ea typeface="+mn-ea"/>
                          <a:cs typeface="+mn-cs"/>
                        </a:rPr>
                        <a:t>S5-182133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dirty="0">
                          <a:solidFill>
                            <a:srgbClr val="000000"/>
                          </a:solidFill>
                          <a:effectLst/>
                          <a:latin typeface="Arial"/>
                        </a:rPr>
                        <a:t>CR R12 32652-e00 </a:t>
                      </a:r>
                      <a:r>
                        <a:rPr lang="fr-FR" sz="1400" b="0" i="0" u="none" strike="noStrike" dirty="0" err="1">
                          <a:solidFill>
                            <a:srgbClr val="000000"/>
                          </a:solidFill>
                          <a:effectLst/>
                          <a:latin typeface="Arial"/>
                        </a:rPr>
                        <a:t>Align</a:t>
                      </a:r>
                      <a:r>
                        <a:rPr lang="fr-FR" sz="1400" b="0" i="0" u="none" strike="noStrike" dirty="0">
                          <a:solidFill>
                            <a:srgbClr val="000000"/>
                          </a:solidFill>
                          <a:effectLst/>
                          <a:latin typeface="Arial"/>
                        </a:rPr>
                        <a:t> </a:t>
                      </a:r>
                      <a:r>
                        <a:rPr lang="fr-FR" sz="1400" b="0" i="0" u="none" strike="noStrike" dirty="0" err="1">
                          <a:solidFill>
                            <a:srgbClr val="000000"/>
                          </a:solidFill>
                          <a:effectLst/>
                          <a:latin typeface="Arial"/>
                        </a:rPr>
                        <a:t>terminology</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a:solidFill>
                            <a:srgbClr val="000000"/>
                          </a:solidFill>
                          <a:effectLst/>
                          <a:latin typeface="Arial"/>
                        </a:rPr>
                        <a:t>Ericsson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0" algn="ctr" defTabSz="1219170" rtl="0" eaLnBrk="1" fontAlgn="t" latinLnBrk="0" hangingPunct="1"/>
                      <a:r>
                        <a:rPr lang="fr-FR" sz="1400" b="0" i="0" u="none" strike="noStrike" kern="1200" dirty="0" smtClean="0">
                          <a:solidFill>
                            <a:srgbClr val="000000"/>
                          </a:solidFill>
                          <a:effectLst/>
                          <a:latin typeface="Arial"/>
                          <a:ea typeface="+mn-ea"/>
                          <a:cs typeface="+mn-cs"/>
                        </a:rPr>
                        <a:t>S5-182541</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12700" algn="l" fontAlgn="t"/>
                      <a:r>
                        <a:rPr lang="en-US" sz="1400" b="0" i="0" u="none" strike="noStrike" dirty="0">
                          <a:solidFill>
                            <a:srgbClr val="000000"/>
                          </a:solidFill>
                          <a:effectLst/>
                          <a:latin typeface="Arial"/>
                        </a:rPr>
                        <a:t>Rel-15 CR TS 32.425 Add use case and definition for distribution of scheduled IP Throughput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a:solidFill>
                            <a:srgbClr val="000000"/>
                          </a:solidFill>
                          <a:effectLst/>
                          <a:latin typeface="Arial"/>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0" algn="ctr" defTabSz="1219170" rtl="0" eaLnBrk="1" fontAlgn="t" latinLnBrk="0" hangingPunct="1"/>
                      <a:r>
                        <a:rPr lang="fr-FR" sz="1400" b="0" i="0" u="none" strike="noStrike" kern="1200" dirty="0" smtClean="0">
                          <a:solidFill>
                            <a:srgbClr val="000000"/>
                          </a:solidFill>
                          <a:effectLst/>
                          <a:latin typeface="Arial"/>
                          <a:ea typeface="+mn-ea"/>
                          <a:cs typeface="+mn-cs"/>
                        </a:rPr>
                        <a:t>S5-182543</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400" b="0" i="0" u="none" strike="noStrike" dirty="0">
                          <a:solidFill>
                            <a:srgbClr val="000000"/>
                          </a:solidFill>
                          <a:effectLst/>
                          <a:latin typeface="Arial"/>
                        </a:rPr>
                        <a:t>Rel-15 CR TS 32.425 Add use case and definition for distribution of total PRB usage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a:solidFill>
                            <a:srgbClr val="000000"/>
                          </a:solidFill>
                          <a:effectLst/>
                          <a:latin typeface="Arial"/>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132899243"/>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Documents endorsed by OA&amp;M SWG</a:t>
            </a:r>
          </a:p>
        </p:txBody>
      </p:sp>
      <p:graphicFrame>
        <p:nvGraphicFramePr>
          <p:cNvPr id="6" name="Group 76"/>
          <p:cNvGraphicFramePr>
            <a:graphicFrameLocks/>
          </p:cNvGraphicFramePr>
          <p:nvPr>
            <p:extLst>
              <p:ext uri="{D42A27DB-BD31-4B8C-83A1-F6EECF244321}">
                <p14:modId xmlns:p14="http://schemas.microsoft.com/office/powerpoint/2010/main" val="2167588153"/>
              </p:ext>
            </p:extLst>
          </p:nvPr>
        </p:nvGraphicFramePr>
        <p:xfrm>
          <a:off x="573206" y="2325306"/>
          <a:ext cx="10795378" cy="1377158"/>
        </p:xfrm>
        <a:graphic>
          <a:graphicData uri="http://schemas.openxmlformats.org/drawingml/2006/table">
            <a:tbl>
              <a:tblPr/>
              <a:tblGrid>
                <a:gridCol w="1183107">
                  <a:extLst>
                    <a:ext uri="{9D8B030D-6E8A-4147-A177-3AD203B41FA5}">
                      <a16:colId xmlns="" xmlns:a16="http://schemas.microsoft.com/office/drawing/2014/main" val="20000"/>
                    </a:ext>
                  </a:extLst>
                </a:gridCol>
                <a:gridCol w="6480022">
                  <a:extLst>
                    <a:ext uri="{9D8B030D-6E8A-4147-A177-3AD203B41FA5}">
                      <a16:colId xmlns="" xmlns:a16="http://schemas.microsoft.com/office/drawing/2014/main" val="20001"/>
                    </a:ext>
                  </a:extLst>
                </a:gridCol>
                <a:gridCol w="3132249"/>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53883">
                <a:tc gridSpan="3">
                  <a:txBody>
                    <a:bodyPr/>
                    <a:lstStyle/>
                    <a:p>
                      <a:pPr marL="95250" indent="0" algn="ctr" fontAlgn="t"/>
                      <a:endParaRPr lang="fr-FR" sz="1600" b="0" i="0" u="none" strike="noStrike" kern="1200" dirty="0" smtClean="0">
                        <a:solidFill>
                          <a:srgbClr val="000000"/>
                        </a:solidFill>
                        <a:effectLst/>
                        <a:latin typeface="Arial"/>
                        <a:ea typeface="+mn-ea"/>
                        <a:cs typeface="+mn-cs"/>
                      </a:endParaRPr>
                    </a:p>
                    <a:p>
                      <a:pPr marL="95250" indent="0" algn="ctr" fontAlgn="t"/>
                      <a:r>
                        <a:rPr lang="fr-FR" sz="1600" b="0" i="0" u="none" strike="noStrike" kern="1200" dirty="0" smtClean="0">
                          <a:solidFill>
                            <a:srgbClr val="000000"/>
                          </a:solidFill>
                          <a:effectLst/>
                          <a:latin typeface="Arial"/>
                          <a:ea typeface="+mn-ea"/>
                          <a:cs typeface="+mn-cs"/>
                        </a:rPr>
                        <a:t>None at </a:t>
                      </a:r>
                      <a:r>
                        <a:rPr lang="fr-FR" sz="1600" b="0" i="0" u="none" strike="noStrike" kern="1200" dirty="0" err="1" smtClean="0">
                          <a:solidFill>
                            <a:srgbClr val="000000"/>
                          </a:solidFill>
                          <a:effectLst/>
                          <a:latin typeface="Arial"/>
                          <a:ea typeface="+mn-ea"/>
                          <a:cs typeface="+mn-cs"/>
                        </a:rPr>
                        <a:t>this</a:t>
                      </a:r>
                      <a:r>
                        <a:rPr lang="fr-FR" sz="1600" b="0" i="0" u="none" strike="noStrike" kern="1200" dirty="0" smtClean="0">
                          <a:solidFill>
                            <a:srgbClr val="000000"/>
                          </a:solidFill>
                          <a:effectLst/>
                          <a:latin typeface="Arial"/>
                          <a:ea typeface="+mn-ea"/>
                          <a:cs typeface="+mn-cs"/>
                        </a:rPr>
                        <a:t> meeting.</a:t>
                      </a:r>
                    </a:p>
                    <a:p>
                      <a:pPr marL="95250" indent="0" algn="ctr" fontAlgn="t"/>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95250" indent="0" algn="l" fontAlgn="t"/>
                      <a:endParaRPr lang="fr-FR"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95250" indent="0" algn="l" fontAlgn="t"/>
                      <a:endParaRPr lang="fr-FR" sz="1600" b="0" i="0" u="none" strike="noStrike" dirty="0">
                        <a:solidFill>
                          <a:schemeClr val="tx1"/>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2526596947"/>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(1/10)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643174537"/>
              </p:ext>
            </p:extLst>
          </p:nvPr>
        </p:nvGraphicFramePr>
        <p:xfrm>
          <a:off x="31532" y="1101117"/>
          <a:ext cx="12050973" cy="5108816"/>
        </p:xfrm>
        <a:graphic>
          <a:graphicData uri="http://schemas.openxmlformats.org/drawingml/2006/table">
            <a:tbl>
              <a:tblPr/>
              <a:tblGrid>
                <a:gridCol w="1884319">
                  <a:extLst>
                    <a:ext uri="{9D8B030D-6E8A-4147-A177-3AD203B41FA5}">
                      <a16:colId xmlns="" xmlns:a16="http://schemas.microsoft.com/office/drawing/2014/main" val="20000"/>
                    </a:ext>
                  </a:extLst>
                </a:gridCol>
                <a:gridCol w="4124477">
                  <a:extLst>
                    <a:ext uri="{9D8B030D-6E8A-4147-A177-3AD203B41FA5}">
                      <a16:colId xmlns="" xmlns:a16="http://schemas.microsoft.com/office/drawing/2014/main" val="20001"/>
                    </a:ext>
                  </a:extLst>
                </a:gridCol>
                <a:gridCol w="3084093"/>
                <a:gridCol w="2958084">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Management and orchestration of 5G networks and network slicing</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760066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60% -&gt; 70%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28.530, 28.533</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As input to the meeting there were 27 contributions:</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1 non-technical WID update</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3 discussion papers </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9 contributions on architecture and management concepts</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14 contributions on concepts, use cases and requirements.</a:t>
                      </a:r>
                    </a:p>
                    <a:p>
                      <a:pPr marL="0" lvl="0" indent="0">
                        <a:buFont typeface="Arial" panose="020B0604020202020204" pitchFamily="34" charset="0"/>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20 contributions were treated.</a:t>
                      </a:r>
                    </a:p>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 drafting and a break-out session were held to align the architecture contributions and come to common terminology. </a:t>
                      </a:r>
                    </a:p>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background, concepts, use cases and requirements.</a:t>
                      </a:r>
                    </a:p>
                    <a:p>
                      <a:pPr marL="342900" lvl="0" indent="-342900">
                        <a:buFont typeface="+mj-lt"/>
                        <a:buAutoNum type="arabicParen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Focus on concepts, terminology and management service components</a:t>
                      </a:r>
                    </a:p>
                    <a:p>
                      <a:pPr marL="342900" lvl="0" indent="-342900">
                        <a:buFont typeface="+mj-lt"/>
                        <a:buAutoNum type="arabicParen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Working agreement on terminology, naming and definitions for the management service-based architecture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5000"/>
                      </a:schemeClr>
                    </a:solid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978513900"/>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(2/10)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552613269"/>
              </p:ext>
            </p:extLst>
          </p:nvPr>
        </p:nvGraphicFramePr>
        <p:xfrm>
          <a:off x="218364" y="1319480"/>
          <a:ext cx="11845081" cy="4896888"/>
        </p:xfrm>
        <a:graphic>
          <a:graphicData uri="http://schemas.openxmlformats.org/drawingml/2006/table">
            <a:tbl>
              <a:tblPr/>
              <a:tblGrid>
                <a:gridCol w="1852125">
                  <a:extLst>
                    <a:ext uri="{9D8B030D-6E8A-4147-A177-3AD203B41FA5}">
                      <a16:colId xmlns="" xmlns:a16="http://schemas.microsoft.com/office/drawing/2014/main" val="20000"/>
                    </a:ext>
                  </a:extLst>
                </a:gridCol>
                <a:gridCol w="4054010">
                  <a:extLst>
                    <a:ext uri="{9D8B030D-6E8A-4147-A177-3AD203B41FA5}">
                      <a16:colId xmlns="" xmlns:a16="http://schemas.microsoft.com/office/drawing/2014/main" val="20001"/>
                    </a:ext>
                  </a:extLst>
                </a:gridCol>
                <a:gridCol w="3031401"/>
                <a:gridCol w="2907545">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Provisioning of 5G networks and network slicing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NETSLICE-PRO_NS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760065</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Huawei, Nokia</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40% -&gt; </a:t>
                      </a: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60%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28.531, 28.532</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several use cases/requirements contributions about the provisioning of NSI/NSSI, NF and sub-network. The revisions need to be checked in OAM plenary.</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slicing information modelling and procedures contributions. The revisions need to be checked in OAM plenary.</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several contributions for provisioning management service operations. For some operations, whether SA5 should define them in the new provisioning spec or reuse or refer to the existing specs which have the similar operations (for example, basic CM IRP MOI operations) needs more thinking and discussion.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provisioning services and the corresponding operations need to be aligned with the discussion result of Management Service Concept.</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978513900"/>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68226</TotalTime>
  <Words>2923</Words>
  <Application>Microsoft Office PowerPoint</Application>
  <PresentationFormat>Widescreen</PresentationFormat>
  <Paragraphs>577</Paragraphs>
  <Slides>26</Slides>
  <Notes>20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26</vt:i4>
      </vt:variant>
    </vt:vector>
  </HeadingPairs>
  <TitlesOfParts>
    <vt:vector size="32" baseType="lpstr">
      <vt:lpstr>Gulim</vt:lpstr>
      <vt:lpstr>宋体</vt:lpstr>
      <vt:lpstr>Arial</vt:lpstr>
      <vt:lpstr>Calibri</vt:lpstr>
      <vt:lpstr>Times New Roman</vt:lpstr>
      <vt:lpstr>Office Theme</vt:lpstr>
      <vt:lpstr>    SA5 OAM&amp;P SWG Exec Report SA5#118, 9 – 13 April 2018 Beijing, China </vt:lpstr>
      <vt:lpstr>Incoming LSs (1/2)</vt:lpstr>
      <vt:lpstr>Incoming LSs (2/2)</vt:lpstr>
      <vt:lpstr>Outgoing LSs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TRs / TSs to be sent to SA#80</vt:lpstr>
      <vt:lpstr>TRs / TSs to be sent to Edithelp</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Christiantoche</cp:lastModifiedBy>
  <cp:revision>1501</cp:revision>
  <dcterms:created xsi:type="dcterms:W3CDTF">2008-08-30T09:32:10Z</dcterms:created>
  <dcterms:modified xsi:type="dcterms:W3CDTF">2018-04-13T06:29:43Z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1523600138</vt:lpwstr>
  </property>
</Properties>
</file>