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2"/>
  </p:notesMasterIdLst>
  <p:handoutMasterIdLst>
    <p:handoutMasterId r:id="rId53"/>
  </p:handoutMasterIdLst>
  <p:sldIdLst>
    <p:sldId id="839" r:id="rId2"/>
    <p:sldId id="303" r:id="rId3"/>
    <p:sldId id="846" r:id="rId4"/>
    <p:sldId id="847" r:id="rId5"/>
    <p:sldId id="848" r:id="rId6"/>
    <p:sldId id="887" r:id="rId7"/>
    <p:sldId id="859" r:id="rId8"/>
    <p:sldId id="840" r:id="rId9"/>
    <p:sldId id="837" r:id="rId10"/>
    <p:sldId id="706" r:id="rId11"/>
    <p:sldId id="814" r:id="rId12"/>
    <p:sldId id="808" r:id="rId13"/>
    <p:sldId id="809" r:id="rId14"/>
    <p:sldId id="891" r:id="rId15"/>
    <p:sldId id="842" r:id="rId16"/>
    <p:sldId id="873" r:id="rId17"/>
    <p:sldId id="874" r:id="rId18"/>
    <p:sldId id="875" r:id="rId19"/>
    <p:sldId id="876" r:id="rId20"/>
    <p:sldId id="879" r:id="rId21"/>
    <p:sldId id="881" r:id="rId22"/>
    <p:sldId id="883" r:id="rId23"/>
    <p:sldId id="884" r:id="rId24"/>
    <p:sldId id="853" r:id="rId25"/>
    <p:sldId id="863" r:id="rId26"/>
    <p:sldId id="864" r:id="rId27"/>
    <p:sldId id="870" r:id="rId28"/>
    <p:sldId id="871" r:id="rId29"/>
    <p:sldId id="872" r:id="rId30"/>
    <p:sldId id="843" r:id="rId31"/>
    <p:sldId id="866" r:id="rId32"/>
    <p:sldId id="857" r:id="rId33"/>
    <p:sldId id="892" r:id="rId34"/>
    <p:sldId id="844" r:id="rId35"/>
    <p:sldId id="851" r:id="rId36"/>
    <p:sldId id="860" r:id="rId37"/>
    <p:sldId id="861" r:id="rId38"/>
    <p:sldId id="862" r:id="rId39"/>
    <p:sldId id="886" r:id="rId40"/>
    <p:sldId id="841" r:id="rId41"/>
    <p:sldId id="897" r:id="rId42"/>
    <p:sldId id="885" r:id="rId43"/>
    <p:sldId id="895" r:id="rId44"/>
    <p:sldId id="896" r:id="rId45"/>
    <p:sldId id="825" r:id="rId46"/>
    <p:sldId id="824" r:id="rId47"/>
    <p:sldId id="898" r:id="rId48"/>
    <p:sldId id="899" r:id="rId49"/>
    <p:sldId id="818" r:id="rId50"/>
    <p:sldId id="812" r:id="rId51"/>
  </p:sldIdLst>
  <p:sldSz cx="9144000" cy="6858000" type="screen4x3"/>
  <p:notesSz cx="6669088"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29" autoAdjust="0"/>
    <p:restoredTop sz="94582" autoAdjust="0"/>
  </p:normalViewPr>
  <p:slideViewPr>
    <p:cSldViewPr snapToGrid="0">
      <p:cViewPr varScale="1">
        <p:scale>
          <a:sx n="70" d="100"/>
          <a:sy n="70" d="100"/>
        </p:scale>
        <p:origin x="136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398"/>
    </p:cViewPr>
  </p:sorterViewPr>
  <p:notesViewPr>
    <p:cSldViewPr snapToGrid="0">
      <p:cViewPr varScale="1">
        <p:scale>
          <a:sx n="51" d="100"/>
          <a:sy n="51" d="100"/>
        </p:scale>
        <p:origin x="-3030" y="-96"/>
      </p:cViewPr>
      <p:guideLst>
        <p:guide orient="horz" pos="3127"/>
        <p:guide pos="210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flynn\Desktop\WIP\CR_per_year_jmm_data.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pattFill prst="ltDnDiag">
          <a:fgClr>
            <a:schemeClr val="dk1">
              <a:lumMod val="15000"/>
              <a:lumOff val="85000"/>
            </a:schemeClr>
          </a:fgClr>
          <a:bgClr>
            <a:schemeClr val="lt1"/>
          </a:bgClr>
        </a:pattFill>
        <a:ln>
          <a:noFill/>
        </a:ln>
        <a:effectLst/>
        <a:sp3d/>
      </c:spPr>
    </c:floor>
    <c:sideWall>
      <c:thickness val="0"/>
      <c:spPr>
        <a:pattFill prst="ltDnDiag">
          <a:fgClr>
            <a:schemeClr val="dk1">
              <a:lumMod val="15000"/>
              <a:lumOff val="85000"/>
            </a:schemeClr>
          </a:fgClr>
          <a:bgClr>
            <a:schemeClr val="lt1"/>
          </a:bgClr>
        </a:pattFill>
        <a:ln>
          <a:noFill/>
        </a:ln>
        <a:effectLst/>
        <a:sp3d/>
      </c:spPr>
    </c:sideWall>
    <c:backWall>
      <c:thickness val="0"/>
      <c:spPr>
        <a:pattFill prst="ltDnDiag">
          <a:fgClr>
            <a:schemeClr val="dk1">
              <a:lumMod val="15000"/>
              <a:lumOff val="85000"/>
            </a:schemeClr>
          </a:fgClr>
          <a:bgClr>
            <a:schemeClr val="lt1"/>
          </a:bgClr>
        </a:pattFill>
        <a:ln>
          <a:noFill/>
        </a:ln>
        <a:effectLst/>
        <a:sp3d/>
      </c:spPr>
    </c:backWall>
    <c:plotArea>
      <c:layout>
        <c:manualLayout>
          <c:layoutTarget val="inner"/>
          <c:xMode val="edge"/>
          <c:yMode val="edge"/>
          <c:x val="9.2168641702146073E-2"/>
          <c:y val="2.6421357629567949E-2"/>
          <c:w val="0.92394109482522979"/>
          <c:h val="0.91465349351656322"/>
        </c:manualLayout>
      </c:layout>
      <c:area3DChart>
        <c:grouping val="standard"/>
        <c:varyColors val="0"/>
        <c:ser>
          <c:idx val="0"/>
          <c:order val="0"/>
          <c:tx>
            <c:strRef>
              <c:f>Sheet1!$A$2</c:f>
              <c:strCache>
                <c:ptCount val="1"/>
                <c:pt idx="0">
                  <c:v>R99</c:v>
                </c:pt>
              </c:strCache>
            </c:strRef>
          </c:tx>
          <c:spPr>
            <a:solidFill>
              <a:schemeClr val="accent1"/>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Sheet1!$B$2:$S$2</c:f>
              <c:numCache>
                <c:formatCode>General</c:formatCode>
                <c:ptCount val="18"/>
                <c:pt idx="0">
                  <c:v>1408</c:v>
                </c:pt>
                <c:pt idx="1">
                  <c:v>4398</c:v>
                </c:pt>
                <c:pt idx="2">
                  <c:v>2266</c:v>
                </c:pt>
                <c:pt idx="3">
                  <c:v>1004</c:v>
                </c:pt>
                <c:pt idx="4">
                  <c:v>581</c:v>
                </c:pt>
                <c:pt idx="5">
                  <c:v>512</c:v>
                </c:pt>
                <c:pt idx="6">
                  <c:v>111</c:v>
                </c:pt>
                <c:pt idx="7">
                  <c:v>42</c:v>
                </c:pt>
                <c:pt idx="8">
                  <c:v>23</c:v>
                </c:pt>
                <c:pt idx="9">
                  <c:v>5</c:v>
                </c:pt>
                <c:pt idx="10">
                  <c:v>5</c:v>
                </c:pt>
                <c:pt idx="11">
                  <c:v>1</c:v>
                </c:pt>
                <c:pt idx="12">
                  <c:v>0</c:v>
                </c:pt>
                <c:pt idx="13">
                  <c:v>0</c:v>
                </c:pt>
                <c:pt idx="14">
                  <c:v>0</c:v>
                </c:pt>
                <c:pt idx="15">
                  <c:v>0</c:v>
                </c:pt>
              </c:numCache>
            </c:numRef>
          </c:val>
        </c:ser>
        <c:ser>
          <c:idx val="1"/>
          <c:order val="1"/>
          <c:tx>
            <c:strRef>
              <c:f>Sheet1!$A$3</c:f>
              <c:strCache>
                <c:ptCount val="1"/>
                <c:pt idx="0">
                  <c:v>Rel-4</c:v>
                </c:pt>
              </c:strCache>
            </c:strRef>
          </c:tx>
          <c:spPr>
            <a:solidFill>
              <a:srgbClr val="92D050"/>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Sheet1!$B$3:$S$3</c:f>
              <c:numCache>
                <c:formatCode>General</c:formatCode>
                <c:ptCount val="18"/>
                <c:pt idx="1">
                  <c:v>376</c:v>
                </c:pt>
                <c:pt idx="2">
                  <c:v>2828</c:v>
                </c:pt>
                <c:pt idx="3">
                  <c:v>1900</c:v>
                </c:pt>
                <c:pt idx="4">
                  <c:v>690</c:v>
                </c:pt>
                <c:pt idx="5">
                  <c:v>257</c:v>
                </c:pt>
                <c:pt idx="6">
                  <c:v>122</c:v>
                </c:pt>
                <c:pt idx="7">
                  <c:v>63</c:v>
                </c:pt>
                <c:pt idx="8">
                  <c:v>48</c:v>
                </c:pt>
                <c:pt idx="9">
                  <c:v>22</c:v>
                </c:pt>
                <c:pt idx="10">
                  <c:v>20</c:v>
                </c:pt>
                <c:pt idx="11">
                  <c:v>13</c:v>
                </c:pt>
                <c:pt idx="12">
                  <c:v>11</c:v>
                </c:pt>
                <c:pt idx="13">
                  <c:v>8</c:v>
                </c:pt>
                <c:pt idx="14">
                  <c:v>7</c:v>
                </c:pt>
                <c:pt idx="15">
                  <c:v>2</c:v>
                </c:pt>
              </c:numCache>
            </c:numRef>
          </c:val>
        </c:ser>
        <c:ser>
          <c:idx val="2"/>
          <c:order val="2"/>
          <c:tx>
            <c:strRef>
              <c:f>Sheet1!$A$4</c:f>
              <c:strCache>
                <c:ptCount val="1"/>
                <c:pt idx="0">
                  <c:v>Rel-5</c:v>
                </c:pt>
              </c:strCache>
            </c:strRef>
          </c:tx>
          <c:spPr>
            <a:solidFill>
              <a:schemeClr val="accent3"/>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Sheet1!$B$4:$S$4</c:f>
              <c:numCache>
                <c:formatCode>General</c:formatCode>
                <c:ptCount val="18"/>
                <c:pt idx="1">
                  <c:v>27</c:v>
                </c:pt>
                <c:pt idx="2">
                  <c:v>644</c:v>
                </c:pt>
                <c:pt idx="3">
                  <c:v>3274</c:v>
                </c:pt>
                <c:pt idx="4">
                  <c:v>2842</c:v>
                </c:pt>
                <c:pt idx="5">
                  <c:v>2162</c:v>
                </c:pt>
                <c:pt idx="6">
                  <c:v>1357</c:v>
                </c:pt>
                <c:pt idx="7">
                  <c:v>509</c:v>
                </c:pt>
                <c:pt idx="8">
                  <c:v>94</c:v>
                </c:pt>
                <c:pt idx="9">
                  <c:v>25</c:v>
                </c:pt>
                <c:pt idx="10">
                  <c:v>22</c:v>
                </c:pt>
                <c:pt idx="11">
                  <c:v>7</c:v>
                </c:pt>
                <c:pt idx="12">
                  <c:v>7</c:v>
                </c:pt>
                <c:pt idx="13">
                  <c:v>5</c:v>
                </c:pt>
                <c:pt idx="14">
                  <c:v>3</c:v>
                </c:pt>
                <c:pt idx="15">
                  <c:v>2</c:v>
                </c:pt>
              </c:numCache>
            </c:numRef>
          </c:val>
        </c:ser>
        <c:ser>
          <c:idx val="3"/>
          <c:order val="3"/>
          <c:tx>
            <c:strRef>
              <c:f>Sheet1!$A$5</c:f>
              <c:strCache>
                <c:ptCount val="1"/>
                <c:pt idx="0">
                  <c:v>Rel-6</c:v>
                </c:pt>
              </c:strCache>
            </c:strRef>
          </c:tx>
          <c:spPr>
            <a:solidFill>
              <a:srgbClr val="7030A0"/>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Sheet1!$B$5:$S$5</c:f>
              <c:numCache>
                <c:formatCode>General</c:formatCode>
                <c:ptCount val="18"/>
                <c:pt idx="3">
                  <c:v>172</c:v>
                </c:pt>
                <c:pt idx="4">
                  <c:v>1088</c:v>
                </c:pt>
                <c:pt idx="5">
                  <c:v>2458</c:v>
                </c:pt>
                <c:pt idx="6">
                  <c:v>3721</c:v>
                </c:pt>
                <c:pt idx="7">
                  <c:v>2074</c:v>
                </c:pt>
                <c:pt idx="8">
                  <c:v>1078</c:v>
                </c:pt>
                <c:pt idx="9">
                  <c:v>212</c:v>
                </c:pt>
                <c:pt idx="10">
                  <c:v>74</c:v>
                </c:pt>
                <c:pt idx="11">
                  <c:v>19</c:v>
                </c:pt>
                <c:pt idx="12">
                  <c:v>17</c:v>
                </c:pt>
                <c:pt idx="13">
                  <c:v>10</c:v>
                </c:pt>
                <c:pt idx="14">
                  <c:v>4</c:v>
                </c:pt>
                <c:pt idx="15">
                  <c:v>4</c:v>
                </c:pt>
              </c:numCache>
            </c:numRef>
          </c:val>
        </c:ser>
        <c:ser>
          <c:idx val="4"/>
          <c:order val="4"/>
          <c:tx>
            <c:strRef>
              <c:f>Sheet1!$A$6</c:f>
              <c:strCache>
                <c:ptCount val="1"/>
                <c:pt idx="0">
                  <c:v>Rel-7</c:v>
                </c:pt>
              </c:strCache>
            </c:strRef>
          </c:tx>
          <c:spPr>
            <a:solidFill>
              <a:srgbClr val="002060"/>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Sheet1!$B$6:$S$6</c:f>
              <c:numCache>
                <c:formatCode>General</c:formatCode>
                <c:ptCount val="18"/>
                <c:pt idx="4">
                  <c:v>1</c:v>
                </c:pt>
                <c:pt idx="5">
                  <c:v>20</c:v>
                </c:pt>
                <c:pt idx="6">
                  <c:v>663</c:v>
                </c:pt>
                <c:pt idx="7">
                  <c:v>2529</c:v>
                </c:pt>
                <c:pt idx="8">
                  <c:v>3132</c:v>
                </c:pt>
                <c:pt idx="9">
                  <c:v>1262</c:v>
                </c:pt>
                <c:pt idx="10">
                  <c:v>492</c:v>
                </c:pt>
                <c:pt idx="11">
                  <c:v>176</c:v>
                </c:pt>
                <c:pt idx="12">
                  <c:v>91</c:v>
                </c:pt>
                <c:pt idx="13">
                  <c:v>43</c:v>
                </c:pt>
                <c:pt idx="14">
                  <c:v>25</c:v>
                </c:pt>
                <c:pt idx="15">
                  <c:v>15</c:v>
                </c:pt>
              </c:numCache>
            </c:numRef>
          </c:val>
        </c:ser>
        <c:ser>
          <c:idx val="5"/>
          <c:order val="5"/>
          <c:tx>
            <c:strRef>
              <c:f>Sheet1!$A$7</c:f>
              <c:strCache>
                <c:ptCount val="1"/>
                <c:pt idx="0">
                  <c:v>Rel-8</c:v>
                </c:pt>
              </c:strCache>
            </c:strRef>
          </c:tx>
          <c:spPr>
            <a:solidFill>
              <a:srgbClr val="FF3300"/>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Sheet1!$B$7:$S$7</c:f>
              <c:numCache>
                <c:formatCode>General</c:formatCode>
                <c:ptCount val="18"/>
                <c:pt idx="7">
                  <c:v>49</c:v>
                </c:pt>
                <c:pt idx="8">
                  <c:v>777</c:v>
                </c:pt>
                <c:pt idx="9">
                  <c:v>4609</c:v>
                </c:pt>
                <c:pt idx="10">
                  <c:v>7073</c:v>
                </c:pt>
                <c:pt idx="11">
                  <c:v>2347</c:v>
                </c:pt>
                <c:pt idx="12">
                  <c:v>706</c:v>
                </c:pt>
                <c:pt idx="13">
                  <c:v>347</c:v>
                </c:pt>
                <c:pt idx="14">
                  <c:v>184</c:v>
                </c:pt>
                <c:pt idx="15">
                  <c:v>91</c:v>
                </c:pt>
                <c:pt idx="16">
                  <c:v>46</c:v>
                </c:pt>
              </c:numCache>
            </c:numRef>
          </c:val>
        </c:ser>
        <c:ser>
          <c:idx val="6"/>
          <c:order val="6"/>
          <c:tx>
            <c:strRef>
              <c:f>Sheet1!$A$8</c:f>
              <c:strCache>
                <c:ptCount val="1"/>
                <c:pt idx="0">
                  <c:v>Rel-9</c:v>
                </c:pt>
              </c:strCache>
            </c:strRef>
          </c:tx>
          <c:spPr>
            <a:solidFill>
              <a:schemeClr val="accent1">
                <a:lumMod val="60000"/>
              </a:schemeClr>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Sheet1!$B$8:$S$8</c:f>
              <c:numCache>
                <c:formatCode>General</c:formatCode>
                <c:ptCount val="18"/>
                <c:pt idx="9">
                  <c:v>49</c:v>
                </c:pt>
                <c:pt idx="10">
                  <c:v>2918</c:v>
                </c:pt>
                <c:pt idx="11">
                  <c:v>4991</c:v>
                </c:pt>
                <c:pt idx="12">
                  <c:v>3252</c:v>
                </c:pt>
                <c:pt idx="13">
                  <c:v>1366</c:v>
                </c:pt>
                <c:pt idx="14">
                  <c:v>376</c:v>
                </c:pt>
                <c:pt idx="15">
                  <c:v>165</c:v>
                </c:pt>
                <c:pt idx="16">
                  <c:v>70</c:v>
                </c:pt>
                <c:pt idx="17">
                  <c:v>11</c:v>
                </c:pt>
              </c:numCache>
            </c:numRef>
          </c:val>
        </c:ser>
        <c:ser>
          <c:idx val="7"/>
          <c:order val="7"/>
          <c:tx>
            <c:strRef>
              <c:f>Sheet1!$A$9</c:f>
              <c:strCache>
                <c:ptCount val="1"/>
                <c:pt idx="0">
                  <c:v>Rel-10</c:v>
                </c:pt>
              </c:strCache>
            </c:strRef>
          </c:tx>
          <c:spPr>
            <a:solidFill>
              <a:srgbClr val="00B0F0"/>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Sheet1!$B$9:$S$9</c:f>
              <c:numCache>
                <c:formatCode>General</c:formatCode>
                <c:ptCount val="18"/>
                <c:pt idx="10">
                  <c:v>47</c:v>
                </c:pt>
                <c:pt idx="11">
                  <c:v>1722</c:v>
                </c:pt>
                <c:pt idx="12">
                  <c:v>3800</c:v>
                </c:pt>
                <c:pt idx="13">
                  <c:v>3103</c:v>
                </c:pt>
                <c:pt idx="14">
                  <c:v>1636</c:v>
                </c:pt>
                <c:pt idx="15">
                  <c:v>584</c:v>
                </c:pt>
                <c:pt idx="16">
                  <c:v>267</c:v>
                </c:pt>
                <c:pt idx="17">
                  <c:v>12</c:v>
                </c:pt>
              </c:numCache>
            </c:numRef>
          </c:val>
        </c:ser>
        <c:ser>
          <c:idx val="8"/>
          <c:order val="8"/>
          <c:tx>
            <c:strRef>
              <c:f>Sheet1!$A$10</c:f>
              <c:strCache>
                <c:ptCount val="1"/>
                <c:pt idx="0">
                  <c:v>Rel-11</c:v>
                </c:pt>
              </c:strCache>
            </c:strRef>
          </c:tx>
          <c:spPr>
            <a:solidFill>
              <a:schemeClr val="accent3">
                <a:lumMod val="60000"/>
              </a:schemeClr>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Sheet1!$B$10:$S$10</c:f>
              <c:numCache>
                <c:formatCode>General</c:formatCode>
                <c:ptCount val="18"/>
                <c:pt idx="11">
                  <c:v>32</c:v>
                </c:pt>
                <c:pt idx="12">
                  <c:v>1152</c:v>
                </c:pt>
                <c:pt idx="13">
                  <c:v>4178</c:v>
                </c:pt>
                <c:pt idx="14">
                  <c:v>3525</c:v>
                </c:pt>
                <c:pt idx="15">
                  <c:v>2186</c:v>
                </c:pt>
                <c:pt idx="16">
                  <c:v>622</c:v>
                </c:pt>
                <c:pt idx="17">
                  <c:v>24</c:v>
                </c:pt>
              </c:numCache>
            </c:numRef>
          </c:val>
        </c:ser>
        <c:ser>
          <c:idx val="9"/>
          <c:order val="9"/>
          <c:tx>
            <c:strRef>
              <c:f>Sheet1!$A$11</c:f>
              <c:strCache>
                <c:ptCount val="1"/>
                <c:pt idx="0">
                  <c:v>Rel-12</c:v>
                </c:pt>
              </c:strCache>
            </c:strRef>
          </c:tx>
          <c:spPr>
            <a:solidFill>
              <a:srgbClr val="FFC000">
                <a:alpha val="65000"/>
              </a:srgbClr>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Sheet1!$B$11:$S$11</c:f>
              <c:numCache>
                <c:formatCode>General</c:formatCode>
                <c:ptCount val="18"/>
                <c:pt idx="12">
                  <c:v>6</c:v>
                </c:pt>
                <c:pt idx="13">
                  <c:v>102</c:v>
                </c:pt>
                <c:pt idx="14">
                  <c:v>2254</c:v>
                </c:pt>
                <c:pt idx="15">
                  <c:v>5181</c:v>
                </c:pt>
                <c:pt idx="16">
                  <c:v>4287</c:v>
                </c:pt>
                <c:pt idx="17">
                  <c:v>111</c:v>
                </c:pt>
              </c:numCache>
            </c:numRef>
          </c:val>
        </c:ser>
        <c:ser>
          <c:idx val="10"/>
          <c:order val="10"/>
          <c:tx>
            <c:strRef>
              <c:f>Sheet1!$A$12</c:f>
              <c:strCache>
                <c:ptCount val="1"/>
                <c:pt idx="0">
                  <c:v>Rel-13</c:v>
                </c:pt>
              </c:strCache>
            </c:strRef>
          </c:tx>
          <c:spPr>
            <a:solidFill>
              <a:srgbClr val="C00000"/>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Sheet1!$B$12:$S$12</c:f>
              <c:numCache>
                <c:formatCode>General</c:formatCode>
                <c:ptCount val="18"/>
                <c:pt idx="14">
                  <c:v>8</c:v>
                </c:pt>
                <c:pt idx="15">
                  <c:v>200</c:v>
                </c:pt>
                <c:pt idx="16">
                  <c:v>2648</c:v>
                </c:pt>
                <c:pt idx="17">
                  <c:v>1070</c:v>
                </c:pt>
              </c:numCache>
            </c:numRef>
          </c:val>
        </c:ser>
        <c:ser>
          <c:idx val="11"/>
          <c:order val="11"/>
          <c:tx>
            <c:strRef>
              <c:f>Sheet1!$A$13</c:f>
              <c:strCache>
                <c:ptCount val="1"/>
                <c:pt idx="0">
                  <c:v>Rel-14</c:v>
                </c:pt>
              </c:strCache>
            </c:strRef>
          </c:tx>
          <c:spPr>
            <a:solidFill>
              <a:srgbClr val="72732F"/>
            </a:solidFill>
            <a:ln>
              <a:noFill/>
            </a:ln>
            <a:effectLst/>
            <a:sp3d/>
          </c:spPr>
          <c:cat>
            <c:numRef>
              <c:f>Sheet1!$B$1:$S$1</c:f>
              <c:numCache>
                <c:formatCode>General</c:formatCode>
                <c:ptCount val="18"/>
                <c:pt idx="0">
                  <c:v>1999</c:v>
                </c:pt>
                <c:pt idx="1">
                  <c:v>2000</c:v>
                </c:pt>
                <c:pt idx="2">
                  <c:v>2001</c:v>
                </c:pt>
                <c:pt idx="3">
                  <c:v>2002</c:v>
                </c:pt>
                <c:pt idx="4">
                  <c:v>2003</c:v>
                </c:pt>
                <c:pt idx="5">
                  <c:v>2004</c:v>
                </c:pt>
                <c:pt idx="6">
                  <c:v>2005</c:v>
                </c:pt>
                <c:pt idx="7">
                  <c:v>2006</c:v>
                </c:pt>
                <c:pt idx="8">
                  <c:v>2007</c:v>
                </c:pt>
                <c:pt idx="9">
                  <c:v>2008</c:v>
                </c:pt>
                <c:pt idx="10">
                  <c:v>2009</c:v>
                </c:pt>
                <c:pt idx="11">
                  <c:v>2010</c:v>
                </c:pt>
                <c:pt idx="12">
                  <c:v>2011</c:v>
                </c:pt>
                <c:pt idx="13">
                  <c:v>2012</c:v>
                </c:pt>
                <c:pt idx="14">
                  <c:v>2013</c:v>
                </c:pt>
                <c:pt idx="15">
                  <c:v>2014</c:v>
                </c:pt>
                <c:pt idx="16">
                  <c:v>2015</c:v>
                </c:pt>
                <c:pt idx="17">
                  <c:v>2016</c:v>
                </c:pt>
              </c:numCache>
            </c:numRef>
          </c:cat>
          <c:val>
            <c:numRef>
              <c:f>Sheet1!$B$13:$S$13</c:f>
              <c:numCache>
                <c:formatCode>General</c:formatCode>
                <c:ptCount val="18"/>
                <c:pt idx="16">
                  <c:v>24</c:v>
                </c:pt>
                <c:pt idx="17">
                  <c:v>3110</c:v>
                </c:pt>
              </c:numCache>
            </c:numRef>
          </c:val>
        </c:ser>
        <c:dLbls>
          <c:showLegendKey val="0"/>
          <c:showVal val="0"/>
          <c:showCatName val="0"/>
          <c:showSerName val="0"/>
          <c:showPercent val="0"/>
          <c:showBubbleSize val="0"/>
        </c:dLbls>
        <c:axId val="323501744"/>
        <c:axId val="323463000"/>
        <c:axId val="323534440"/>
      </c:area3DChart>
      <c:catAx>
        <c:axId val="323501744"/>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en-US"/>
          </a:p>
        </c:txPr>
        <c:crossAx val="323463000"/>
        <c:crosses val="autoZero"/>
        <c:auto val="1"/>
        <c:lblAlgn val="ctr"/>
        <c:lblOffset val="100"/>
        <c:noMultiLvlLbl val="0"/>
      </c:catAx>
      <c:valAx>
        <c:axId val="32346300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323501744"/>
        <c:crosses val="autoZero"/>
        <c:crossBetween val="midCat"/>
      </c:valAx>
      <c:serAx>
        <c:axId val="323534440"/>
        <c:scaling>
          <c:orientation val="minMax"/>
        </c:scaling>
        <c:delete val="1"/>
        <c:axPos val="b"/>
        <c:majorTickMark val="out"/>
        <c:minorTickMark val="none"/>
        <c:tickLblPos val="none"/>
        <c:crossAx val="323463000"/>
        <c:crosses val="autoZero"/>
      </c:serAx>
      <c:spPr>
        <a:solidFill>
          <a:schemeClr val="lt1"/>
        </a:solidFill>
        <a:ln>
          <a:noFill/>
        </a:ln>
        <a:effectLst/>
      </c:spPr>
    </c:plotArea>
    <c:plotVisOnly val="1"/>
    <c:dispBlanksAs val="zero"/>
    <c:showDLblsOverMax val="0"/>
  </c:chart>
  <c:spPr>
    <a:solidFill>
      <a:schemeClr val="lt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 Id="rId5" Type="http://schemas.openxmlformats.org/officeDocument/2006/relationships/image" Target="../media/image36.emf"/><Relationship Id="rId4"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308DCE-94E1-4F5D-9CCB-098EFF1E24D4}" type="datetime1">
              <a:rPr lang="en-US"/>
              <a:pPr>
                <a:defRPr/>
              </a:pPr>
              <a:t>10/17/2016</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2338" eaLnBrk="1" hangingPunct="1">
              <a:defRPr sz="1200">
                <a:latin typeface="Times New Roman" panose="02020603050405020304" pitchFamily="18" charset="0"/>
              </a:defRPr>
            </a:lvl1pPr>
          </a:lstStyle>
          <a:p>
            <a:pPr>
              <a:defRPr/>
            </a:pPr>
            <a:fld id="{55EB0215-DA2E-48D4-B0F7-8E0E136C005F}" type="slidenum">
              <a:rPr lang="en-GB" altLang="en-US"/>
              <a:pPr>
                <a:defRPr/>
              </a:pPr>
              <a:t>‹#›</a:t>
            </a:fld>
            <a:endParaRPr lang="en-GB" altLang="en-US" dirty="0"/>
          </a:p>
        </p:txBody>
      </p:sp>
    </p:spTree>
    <p:extLst>
      <p:ext uri="{BB962C8B-B14F-4D97-AF65-F5344CB8AC3E}">
        <p14:creationId xmlns:p14="http://schemas.microsoft.com/office/powerpoint/2010/main" val="295403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78545A18-7AFF-4D53-83E6-7025F7FBFA4F}" type="datetime1">
              <a:rPr lang="en-US"/>
              <a:pPr>
                <a:defRPr/>
              </a:pPr>
              <a:t>10/17/2016</a:t>
            </a:fld>
            <a:endParaRPr lang="en-US" dirty="0"/>
          </a:p>
        </p:txBody>
      </p:sp>
      <p:sp>
        <p:nvSpPr>
          <p:cNvPr id="3076"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2338" eaLnBrk="1" hangingPunct="1">
              <a:defRPr sz="1200">
                <a:latin typeface="Times New Roman" panose="02020603050405020304" pitchFamily="18" charset="0"/>
              </a:defRPr>
            </a:lvl1pPr>
          </a:lstStyle>
          <a:p>
            <a:pPr>
              <a:defRPr/>
            </a:pPr>
            <a:fld id="{08A66CC7-0B6F-48DC-8389-1906849A60FC}" type="slidenum">
              <a:rPr lang="en-GB" altLang="en-US"/>
              <a:pPr>
                <a:defRPr/>
              </a:pPr>
              <a:t>‹#›</a:t>
            </a:fld>
            <a:endParaRPr lang="en-GB" altLang="en-US" dirty="0"/>
          </a:p>
        </p:txBody>
      </p:sp>
    </p:spTree>
    <p:extLst>
      <p:ext uri="{BB962C8B-B14F-4D97-AF65-F5344CB8AC3E}">
        <p14:creationId xmlns:p14="http://schemas.microsoft.com/office/powerpoint/2010/main" val="3052475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5D03041-984B-46FE-8443-073E2933E7DC}" type="slidenum">
              <a:rPr lang="en-GB" altLang="en-US" sz="1200" smtClean="0">
                <a:latin typeface="Times New Roman" panose="02020603050405020304" pitchFamily="18" charset="0"/>
              </a:rPr>
              <a:pPr/>
              <a:t>1</a:t>
            </a:fld>
            <a:endParaRPr lang="en-GB" altLang="en-US" sz="1200" dirty="0" smtClean="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52488" y="742950"/>
            <a:ext cx="4965700" cy="3725863"/>
          </a:xfrm>
          <a:ln/>
        </p:spPr>
      </p:sp>
      <p:sp>
        <p:nvSpPr>
          <p:cNvPr id="6148"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2158837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62A4A67-3A78-470D-BD2A-71F93F45A308}" type="slidenum">
              <a:rPr lang="en-GB" altLang="en-US" sz="1200" smtClean="0">
                <a:latin typeface="Times New Roman" panose="02020603050405020304" pitchFamily="18" charset="0"/>
              </a:rPr>
              <a:pPr/>
              <a:t>14</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199065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8CF1FE4-4889-4868-B4BB-2976725BA314}" type="slidenum">
              <a:rPr lang="en-GB" altLang="en-US" sz="1200" smtClean="0">
                <a:latin typeface="Times New Roman" panose="02020603050405020304" pitchFamily="18" charset="0"/>
              </a:rPr>
              <a:pPr/>
              <a:t>15</a:t>
            </a:fld>
            <a:endParaRPr lang="en-GB" altLang="en-US" sz="1200" dirty="0" smtClean="0">
              <a:latin typeface="Times New Roman" panose="02020603050405020304" pitchFamily="18" charset="0"/>
            </a:endParaRPr>
          </a:p>
        </p:txBody>
      </p:sp>
      <p:sp>
        <p:nvSpPr>
          <p:cNvPr id="33795" name="Rectangle 2"/>
          <p:cNvSpPr>
            <a:spLocks noGrp="1" noRot="1" noChangeAspect="1" noChangeArrowheads="1" noTextEdit="1"/>
          </p:cNvSpPr>
          <p:nvPr>
            <p:ph type="sldImg"/>
          </p:nvPr>
        </p:nvSpPr>
        <p:spPr>
          <a:xfrm>
            <a:off x="852488" y="742950"/>
            <a:ext cx="4965700" cy="3725863"/>
          </a:xfrm>
          <a:ln/>
        </p:spPr>
      </p:sp>
      <p:sp>
        <p:nvSpPr>
          <p:cNvPr id="33796"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73101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D23039E-7E76-4046-8075-EC83A1A27CD8}" type="slidenum">
              <a:rPr lang="en-GB" altLang="en-US" sz="1200" smtClean="0">
                <a:latin typeface="Times New Roman" panose="02020603050405020304" pitchFamily="18" charset="0"/>
              </a:rPr>
              <a:pPr/>
              <a:t>16</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9000237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A3E81BA4-E2D4-4FF2-A653-0251561B9448}" type="slidenum">
              <a:rPr lang="en-GB" altLang="en-US" sz="1200" smtClean="0">
                <a:latin typeface="Times New Roman" panose="02020603050405020304" pitchFamily="18" charset="0"/>
              </a:rPr>
              <a:pPr/>
              <a:t>17</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1333840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39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1F51A99-C94A-412A-8933-D34AAFD90126}" type="slidenum">
              <a:rPr lang="en-GB" altLang="en-US" sz="1200" smtClean="0">
                <a:latin typeface="Times New Roman" panose="02020603050405020304" pitchFamily="18" charset="0"/>
              </a:rPr>
              <a:pPr/>
              <a:t>18</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904425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156DE48D-46FA-4FBD-BD27-035E31EA7E2F}" type="slidenum">
              <a:rPr lang="en-GB" altLang="en-US" sz="1200" smtClean="0">
                <a:latin typeface="Times New Roman" panose="02020603050405020304" pitchFamily="18" charset="0"/>
              </a:rPr>
              <a:pPr/>
              <a:t>19</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557748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0479B86-2BCB-4C9E-8F70-685A972F9EB7}" type="slidenum">
              <a:rPr lang="en-GB" altLang="en-US" sz="1200" smtClean="0">
                <a:latin typeface="Times New Roman" panose="02020603050405020304" pitchFamily="18" charset="0"/>
              </a:rPr>
              <a:pPr/>
              <a:t>20</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1797134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BA0C8FF-629E-4616-A3F8-A6696E0CAEF2}" type="slidenum">
              <a:rPr lang="en-GB" altLang="en-US" sz="1200" smtClean="0">
                <a:latin typeface="Times New Roman" panose="02020603050405020304" pitchFamily="18" charset="0"/>
              </a:rPr>
              <a:pPr/>
              <a:t>21</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3678874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A2F033F-1AC3-422F-A2EF-F7A9FEAC4864}" type="slidenum">
              <a:rPr lang="en-GB" altLang="en-US" sz="1200" smtClean="0">
                <a:latin typeface="Times New Roman" panose="02020603050405020304" pitchFamily="18" charset="0"/>
              </a:rPr>
              <a:pPr/>
              <a:t>22</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704067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50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8B4220C-04B7-48A7-B2F3-EC905900BBCB}" type="slidenum">
              <a:rPr lang="en-GB" altLang="en-US" sz="1200" smtClean="0">
                <a:latin typeface="Times New Roman" panose="02020603050405020304" pitchFamily="18" charset="0"/>
              </a:rPr>
              <a:pPr/>
              <a:t>23</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9101059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369185D6-6BE3-44F0-BE87-C3F20B3B90A5}" type="slidenum">
              <a:rPr lang="en-GB" altLang="en-US" sz="1200" smtClean="0">
                <a:latin typeface="Times New Roman" panose="02020603050405020304" pitchFamily="18" charset="0"/>
              </a:rPr>
              <a:pPr/>
              <a:t>2</a:t>
            </a:fld>
            <a:endParaRPr lang="en-GB" altLang="en-US" sz="1200" dirty="0" smtClean="0">
              <a:latin typeface="Times New Roman" panose="02020603050405020304" pitchFamily="18" charset="0"/>
            </a:endParaRPr>
          </a:p>
        </p:txBody>
      </p:sp>
      <p:sp>
        <p:nvSpPr>
          <p:cNvPr id="8195" name="Rectangle 2"/>
          <p:cNvSpPr>
            <a:spLocks noGrp="1" noRot="1" noChangeAspect="1" noChangeArrowheads="1" noTextEdit="1"/>
          </p:cNvSpPr>
          <p:nvPr>
            <p:ph type="sldImg"/>
          </p:nvPr>
        </p:nvSpPr>
        <p:spPr>
          <a:xfrm>
            <a:off x="852488" y="742950"/>
            <a:ext cx="4965700" cy="3725863"/>
          </a:xfrm>
          <a:ln/>
        </p:spPr>
      </p:sp>
      <p:sp>
        <p:nvSpPr>
          <p:cNvPr id="8196"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693537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4260592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647592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56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4951DA5A-C4A5-43C9-8B1E-8CF3927B240C}" type="slidenum">
              <a:rPr lang="en-GB" altLang="en-US" sz="1200" smtClean="0">
                <a:latin typeface="Times New Roman" panose="02020603050405020304" pitchFamily="18" charset="0"/>
              </a:rPr>
              <a:pPr/>
              <a:t>26</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3723580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051362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5155623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4287724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4654A31-8889-4442-A7D6-D163A2527AC6}" type="slidenum">
              <a:rPr lang="en-GB" altLang="en-US" sz="1200" smtClean="0">
                <a:latin typeface="Times New Roman" panose="02020603050405020304" pitchFamily="18" charset="0"/>
              </a:rPr>
              <a:pPr/>
              <a:t>30</a:t>
            </a:fld>
            <a:endParaRPr lang="en-GB" altLang="en-US" sz="1200" dirty="0" smtClean="0">
              <a:latin typeface="Times New Roman" panose="02020603050405020304" pitchFamily="18" charset="0"/>
            </a:endParaRPr>
          </a:p>
        </p:txBody>
      </p:sp>
      <p:sp>
        <p:nvSpPr>
          <p:cNvPr id="64515" name="Rectangle 2"/>
          <p:cNvSpPr>
            <a:spLocks noGrp="1" noRot="1" noChangeAspect="1" noChangeArrowheads="1" noTextEdit="1"/>
          </p:cNvSpPr>
          <p:nvPr>
            <p:ph type="sldImg"/>
          </p:nvPr>
        </p:nvSpPr>
        <p:spPr>
          <a:xfrm>
            <a:off x="852488" y="742950"/>
            <a:ext cx="4965700" cy="3725863"/>
          </a:xfrm>
          <a:ln/>
        </p:spPr>
      </p:sp>
      <p:sp>
        <p:nvSpPr>
          <p:cNvPr id="64516"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9815900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3329679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942A91BD-178C-4662-AE19-066DEB99D2D9}" type="slidenum">
              <a:rPr lang="en-GB" altLang="en-US" sz="1200" smtClean="0">
                <a:latin typeface="Times New Roman" panose="02020603050405020304" pitchFamily="18" charset="0"/>
              </a:rPr>
              <a:pPr/>
              <a:t>34</a:t>
            </a:fld>
            <a:endParaRPr lang="en-GB" altLang="en-US" sz="1200" dirty="0" smtClean="0">
              <a:latin typeface="Times New Roman" panose="02020603050405020304" pitchFamily="18" charset="0"/>
            </a:endParaRPr>
          </a:p>
        </p:txBody>
      </p:sp>
      <p:sp>
        <p:nvSpPr>
          <p:cNvPr id="68611" name="Rectangle 2"/>
          <p:cNvSpPr>
            <a:spLocks noGrp="1" noRot="1" noChangeAspect="1" noChangeArrowheads="1" noTextEdit="1"/>
          </p:cNvSpPr>
          <p:nvPr>
            <p:ph type="sldImg"/>
          </p:nvPr>
        </p:nvSpPr>
        <p:spPr>
          <a:xfrm>
            <a:off x="852488" y="742950"/>
            <a:ext cx="4965700" cy="3725863"/>
          </a:xfrm>
          <a:ln/>
        </p:spPr>
      </p:sp>
      <p:sp>
        <p:nvSpPr>
          <p:cNvPr id="68612"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9669942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1CE50D61-E429-45F7-A6BD-AD14123FFAB9}" type="slidenum">
              <a:rPr lang="en-GB" altLang="en-US" sz="1200" smtClean="0">
                <a:latin typeface="Times New Roman" panose="02020603050405020304" pitchFamily="18" charset="0"/>
              </a:rPr>
              <a:pPr/>
              <a:t>40</a:t>
            </a:fld>
            <a:endParaRPr lang="en-GB" altLang="en-US" sz="1200" dirty="0" smtClean="0">
              <a:latin typeface="Times New Roman" panose="02020603050405020304" pitchFamily="18" charset="0"/>
            </a:endParaRPr>
          </a:p>
        </p:txBody>
      </p:sp>
      <p:sp>
        <p:nvSpPr>
          <p:cNvPr id="75779" name="Rectangle 2"/>
          <p:cNvSpPr>
            <a:spLocks noGrp="1" noRot="1" noChangeAspect="1" noChangeArrowheads="1" noTextEdit="1"/>
          </p:cNvSpPr>
          <p:nvPr>
            <p:ph type="sldImg"/>
          </p:nvPr>
        </p:nvSpPr>
        <p:spPr>
          <a:xfrm>
            <a:off x="852488" y="742950"/>
            <a:ext cx="4965700" cy="3725863"/>
          </a:xfrm>
          <a:ln/>
        </p:spPr>
      </p:sp>
      <p:sp>
        <p:nvSpPr>
          <p:cNvPr id="75780"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1529937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1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7F8A9F86-DAF2-4C35-BD2D-B2259EEEAD7A}" type="slidenum">
              <a:rPr lang="en-GB" altLang="en-US" sz="1200" smtClean="0">
                <a:latin typeface="Times New Roman" panose="02020603050405020304" pitchFamily="18" charset="0"/>
              </a:rPr>
              <a:pPr/>
              <a:t>3</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30354911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386458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35578782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EC970F2-D67F-4637-AA6A-B978D75AC8D1}" type="slidenum">
              <a:rPr lang="en-GB" altLang="en-US" sz="1200" smtClean="0">
                <a:latin typeface="Times New Roman" panose="02020603050405020304" pitchFamily="18" charset="0"/>
              </a:rPr>
              <a:pPr/>
              <a:t>43</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1877638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3759945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41621067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1974138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12620331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38516976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21745767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EF144FA-DC68-4CC7-841B-58D76295F183}" type="slidenum">
              <a:rPr lang="en-GB" altLang="en-US" sz="1200" smtClean="0">
                <a:latin typeface="Times New Roman" panose="02020603050405020304" pitchFamily="18" charset="0"/>
              </a:rPr>
              <a:pPr/>
              <a:t>50</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59263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13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6EA284D-ACAA-4D76-B599-3D8F20389FB1}" type="slidenum">
              <a:rPr lang="en-GB" altLang="en-US" smtClean="0"/>
              <a:pPr>
                <a:spcBef>
                  <a:spcPct val="0"/>
                </a:spcBef>
              </a:pPr>
              <a:t>4</a:t>
            </a:fld>
            <a:endParaRPr lang="en-GB" altLang="en-US" dirty="0" smtClean="0"/>
          </a:p>
        </p:txBody>
      </p:sp>
    </p:spTree>
    <p:extLst>
      <p:ext uri="{BB962C8B-B14F-4D97-AF65-F5344CB8AC3E}">
        <p14:creationId xmlns:p14="http://schemas.microsoft.com/office/powerpoint/2010/main" val="1144001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E4D5547-3CFE-47AF-85F5-A80B6156331E}" type="slidenum">
              <a:rPr lang="en-GB" altLang="en-US" sz="1200" smtClean="0">
                <a:latin typeface="Times New Roman" panose="02020603050405020304" pitchFamily="18" charset="0"/>
              </a:rPr>
              <a:pPr/>
              <a:t>8</a:t>
            </a:fld>
            <a:endParaRPr lang="en-GB" altLang="en-US" sz="1200" dirty="0" smtClean="0">
              <a:latin typeface="Times New Roman" panose="02020603050405020304" pitchFamily="18" charset="0"/>
            </a:endParaRPr>
          </a:p>
        </p:txBody>
      </p:sp>
      <p:sp>
        <p:nvSpPr>
          <p:cNvPr id="18435" name="Rectangle 2"/>
          <p:cNvSpPr>
            <a:spLocks noGrp="1" noRot="1" noChangeAspect="1" noChangeArrowheads="1" noTextEdit="1"/>
          </p:cNvSpPr>
          <p:nvPr>
            <p:ph type="sldImg"/>
          </p:nvPr>
        </p:nvSpPr>
        <p:spPr>
          <a:xfrm>
            <a:off x="852488" y="742950"/>
            <a:ext cx="4965700" cy="3725863"/>
          </a:xfrm>
          <a:ln/>
        </p:spPr>
      </p:sp>
      <p:sp>
        <p:nvSpPr>
          <p:cNvPr id="18436" name="Rectangle 3"/>
          <p:cNvSpPr>
            <a:spLocks noGrp="1" noChangeArrowheads="1"/>
          </p:cNvSpPr>
          <p:nvPr>
            <p:ph type="body" idx="1"/>
          </p:nvPr>
        </p:nvSpPr>
        <p:spPr>
          <a:xfrm>
            <a:off x="887413" y="4718050"/>
            <a:ext cx="4894262"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2474620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429834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Tree>
    <p:extLst>
      <p:ext uri="{BB962C8B-B14F-4D97-AF65-F5344CB8AC3E}">
        <p14:creationId xmlns:p14="http://schemas.microsoft.com/office/powerpoint/2010/main" val="3560996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62A4A67-3A78-470D-BD2A-71F93F45A308}" type="slidenum">
              <a:rPr lang="en-GB" altLang="en-US" sz="1200" smtClean="0">
                <a:latin typeface="Times New Roman" panose="02020603050405020304" pitchFamily="18" charset="0"/>
              </a:rPr>
              <a:pPr/>
              <a:t>12</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2199065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a:defRPr sz="1000">
                <a:solidFill>
                  <a:schemeClr val="tx1"/>
                </a:solidFill>
                <a:latin typeface="Arial" panose="020B0604020202020204" pitchFamily="34" charset="0"/>
                <a:cs typeface="Arial" panose="020B0604020202020204" pitchFamily="34" charset="0"/>
              </a:defRPr>
            </a:lvl1pPr>
            <a:lvl2pPr marL="742950" indent="-285750" defTabSz="922338">
              <a:defRPr sz="1000">
                <a:solidFill>
                  <a:schemeClr val="tx1"/>
                </a:solidFill>
                <a:latin typeface="Arial" panose="020B0604020202020204" pitchFamily="34" charset="0"/>
                <a:cs typeface="Arial" panose="020B0604020202020204" pitchFamily="34" charset="0"/>
              </a:defRPr>
            </a:lvl2pPr>
            <a:lvl3pPr marL="1143000" indent="-228600" defTabSz="922338">
              <a:defRPr sz="1000">
                <a:solidFill>
                  <a:schemeClr val="tx1"/>
                </a:solidFill>
                <a:latin typeface="Arial" panose="020B0604020202020204" pitchFamily="34" charset="0"/>
                <a:cs typeface="Arial" panose="020B0604020202020204" pitchFamily="34" charset="0"/>
              </a:defRPr>
            </a:lvl3pPr>
            <a:lvl4pPr marL="1600200" indent="-228600" defTabSz="922338">
              <a:defRPr sz="1000">
                <a:solidFill>
                  <a:schemeClr val="tx1"/>
                </a:solidFill>
                <a:latin typeface="Arial" panose="020B0604020202020204" pitchFamily="34" charset="0"/>
                <a:cs typeface="Arial" panose="020B0604020202020204" pitchFamily="34" charset="0"/>
              </a:defRPr>
            </a:lvl4pPr>
            <a:lvl5pPr marL="2057400" indent="-228600" defTabSz="922338">
              <a:defRPr sz="1000">
                <a:solidFill>
                  <a:schemeClr val="tx1"/>
                </a:solidFill>
                <a:latin typeface="Arial" panose="020B0604020202020204" pitchFamily="34" charset="0"/>
                <a:cs typeface="Arial" panose="020B0604020202020204" pitchFamily="34" charset="0"/>
              </a:defRPr>
            </a:lvl5pPr>
            <a:lvl6pPr marL="25146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233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10C3F579-FCB9-44F7-93C8-65D858C8BFE7}" type="slidenum">
              <a:rPr lang="en-GB" altLang="en-US" sz="1200" smtClean="0">
                <a:latin typeface="Times New Roman" panose="02020603050405020304" pitchFamily="18" charset="0"/>
              </a:rPr>
              <a:pPr/>
              <a:t>13</a:t>
            </a:fld>
            <a:endParaRPr lang="en-GB" altLang="en-US" sz="1200" dirty="0" smtClean="0">
              <a:latin typeface="Times New Roman" panose="02020603050405020304" pitchFamily="18" charset="0"/>
            </a:endParaRPr>
          </a:p>
        </p:txBody>
      </p:sp>
    </p:spTree>
    <p:extLst>
      <p:ext uri="{BB962C8B-B14F-4D97-AF65-F5344CB8AC3E}">
        <p14:creationId xmlns:p14="http://schemas.microsoft.com/office/powerpoint/2010/main" val="3790148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4204070934"/>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254983051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808882306"/>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E0C5A069-F6B7-44E0-92A9-937F77ACD37B}" type="slidenum">
              <a:rPr lang="en-GB" altLang="en-US"/>
              <a:pPr>
                <a:defRPr/>
              </a:pPr>
              <a:t>‹#›</a:t>
            </a:fld>
            <a:endParaRPr lang="en-GB" altLang="en-US" dirty="0"/>
          </a:p>
        </p:txBody>
      </p:sp>
    </p:spTree>
    <p:extLst>
      <p:ext uri="{BB962C8B-B14F-4D97-AF65-F5344CB8AC3E}">
        <p14:creationId xmlns:p14="http://schemas.microsoft.com/office/powerpoint/2010/main" val="2946288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0" y="228600"/>
            <a:ext cx="6834188"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85775" y="1454150"/>
            <a:ext cx="8388350" cy="4830763"/>
          </a:xfrm>
        </p:spPr>
        <p:txBody>
          <a:bodyPr/>
          <a:lstStyle/>
          <a:p>
            <a:pPr lvl="0"/>
            <a:endParaRPr lang="en-GB" noProof="0" dirty="0" smtClean="0"/>
          </a:p>
        </p:txBody>
      </p:sp>
    </p:spTree>
    <p:extLst>
      <p:ext uri="{BB962C8B-B14F-4D97-AF65-F5344CB8AC3E}">
        <p14:creationId xmlns:p14="http://schemas.microsoft.com/office/powerpoint/2010/main" val="44384854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a:defRPr/>
            </a:pPr>
            <a:endParaRPr lang="en-GB" sz="1100" b="1" dirty="0">
              <a:cs typeface="+mn-cs"/>
            </a:endParaRPr>
          </a:p>
        </p:txBody>
      </p:sp>
      <p:sp>
        <p:nvSpPr>
          <p:cNvPr id="1027" name="AutoShape 14"/>
          <p:cNvSpPr>
            <a:spLocks noChangeArrowheads="1"/>
          </p:cNvSpPr>
          <p:nvPr userDrawn="1"/>
        </p:nvSpPr>
        <p:spPr bwMode="auto">
          <a:xfrm>
            <a:off x="590550" y="6373813"/>
            <a:ext cx="6165850" cy="314325"/>
          </a:xfrm>
          <a:prstGeom prst="homePlate">
            <a:avLst>
              <a:gd name="adj" fmla="val 91569"/>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a:defRPr/>
            </a:pPr>
            <a:endParaRPr lang="en-US" altLang="en-US" dirty="0" smtClean="0"/>
          </a:p>
        </p:txBody>
      </p:sp>
      <p:sp>
        <p:nvSpPr>
          <p:cNvPr id="1028"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1275"/>
            <a:ext cx="6319837" cy="282575"/>
          </a:xfrm>
          <a:prstGeom prst="rect">
            <a:avLst/>
          </a:prstGeom>
          <a:noFill/>
        </p:spPr>
        <p:txBody>
          <a:bodyPr anchor="ctr"/>
          <a:lstStyle/>
          <a:p>
            <a:pPr>
              <a:defRPr/>
            </a:pPr>
            <a:r>
              <a:rPr lang="nb-NO" b="1" spc="300" dirty="0"/>
              <a:t>3GPP SA5 – SON conference – London – October 18-19 2016</a:t>
            </a:r>
          </a:p>
        </p:txBody>
      </p:sp>
      <p:sp>
        <p:nvSpPr>
          <p:cNvPr id="1032" name="Oval 11"/>
          <p:cNvSpPr>
            <a:spLocks noChangeArrowheads="1"/>
          </p:cNvSpPr>
          <p:nvPr userDrawn="1"/>
        </p:nvSpPr>
        <p:spPr bwMode="auto">
          <a:xfrm>
            <a:off x="8318500" y="6391275"/>
            <a:ext cx="511175" cy="296863"/>
          </a:xfrm>
          <a:prstGeom prst="ellipse">
            <a:avLst/>
          </a:prstGeom>
          <a:solidFill>
            <a:schemeClr val="bg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BDEF9358-259A-484F-82BF-8058A80EB7D9}" type="slidenum">
              <a:rPr lang="en-GB" altLang="en-US" b="1" smtClean="0"/>
              <a:pPr algn="ctr">
                <a:defRPr/>
              </a:pPr>
              <a:t>‹#›</a:t>
            </a:fld>
            <a:endParaRPr lang="en-GB" altLang="en-US" b="1" dirty="0" smtClean="0"/>
          </a:p>
          <a:p>
            <a:pPr>
              <a:defRPr/>
            </a:pPr>
            <a:endParaRPr lang="en-GB" altLang="en-US" dirty="0" smtClean="0"/>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dirty="0" smtClean="0">
                <a:solidFill>
                  <a:schemeClr val="bg1"/>
                </a:solidFill>
              </a:rPr>
              <a:t>© 3GPP 2012</a:t>
            </a:r>
            <a:endParaRPr lang="en-GB" altLang="en-US" dirty="0" smtClean="0"/>
          </a:p>
        </p:txBody>
      </p:sp>
      <p:sp>
        <p:nvSpPr>
          <p:cNvPr id="1034" name="Rectangle 16"/>
          <p:cNvSpPr>
            <a:spLocks noChangeArrowheads="1"/>
          </p:cNvSpPr>
          <p:nvPr userDrawn="1"/>
        </p:nvSpPr>
        <p:spPr bwMode="auto">
          <a:xfrm>
            <a:off x="7439025" y="6461125"/>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cs typeface="Arial" charset="0"/>
              </a:defRPr>
            </a:lvl1pPr>
            <a:lvl2pPr marL="742950" indent="-285750">
              <a:defRPr sz="1000">
                <a:solidFill>
                  <a:schemeClr val="tx1"/>
                </a:solidFill>
                <a:latin typeface="Arial" charset="0"/>
                <a:cs typeface="Arial" charset="0"/>
              </a:defRPr>
            </a:lvl2pPr>
            <a:lvl3pPr marL="1143000" indent="-228600">
              <a:defRPr sz="1000">
                <a:solidFill>
                  <a:schemeClr val="tx1"/>
                </a:solidFill>
                <a:latin typeface="Arial" charset="0"/>
                <a:cs typeface="Arial" charset="0"/>
              </a:defRPr>
            </a:lvl3pPr>
            <a:lvl4pPr marL="1600200" indent="-228600">
              <a:defRPr sz="1000">
                <a:solidFill>
                  <a:schemeClr val="tx1"/>
                </a:solidFill>
                <a:latin typeface="Arial" charset="0"/>
                <a:cs typeface="Arial" charset="0"/>
              </a:defRPr>
            </a:lvl4pPr>
            <a:lvl5pPr marL="2057400" indent="-22860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smtClean="0"/>
              <a:t>© 3GPP 2016</a:t>
            </a:r>
          </a:p>
        </p:txBody>
      </p:sp>
    </p:spTree>
  </p:cSld>
  <p:clrMap bg1="lt1" tx1="dk1" bg2="lt2" tx2="dk2" accent1="accent1" accent2="accent2" accent3="accent3" accent4="accent4" accent5="accent5" accent6="accent6" hlink="hlink" folHlink="folHlink"/>
  <p:sldLayoutIdLst>
    <p:sldLayoutId id="2147486327" r:id="rId1"/>
    <p:sldLayoutId id="2147486328" r:id="rId2"/>
    <p:sldLayoutId id="2147486329" r:id="rId3"/>
    <p:sldLayoutId id="2147486331" r:id="rId4"/>
    <p:sldLayoutId id="2147486330"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5.emf"/><Relationship Id="rId5" Type="http://schemas.openxmlformats.org/officeDocument/2006/relationships/oleObject" Target="../embeddings/oleObject2.bin"/><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notesSlide" Target="../notesSlides/notesSlide10.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6.emf"/><Relationship Id="rId5" Type="http://schemas.openxmlformats.org/officeDocument/2006/relationships/oleObject" Target="../embeddings/oleObject3.bin"/><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8.emf"/><Relationship Id="rId5" Type="http://schemas.openxmlformats.org/officeDocument/2006/relationships/package" Target="../embeddings/Microsoft_Word_Document1.docx"/><Relationship Id="rId4" Type="http://schemas.openxmlformats.org/officeDocument/2006/relationships/oleObject" Target="../embeddings/oleObject5.bin"/></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30.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ebapp.etsi.org/WorkProgram/Report_WorkItem.asp?WKI_ID=49433"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2.jpeg"/><Relationship Id="rId18" Type="http://schemas.openxmlformats.org/officeDocument/2006/relationships/image" Target="../media/image17.jpeg"/><Relationship Id="rId3" Type="http://schemas.openxmlformats.org/officeDocument/2006/relationships/image" Target="../media/image2.jpeg"/><Relationship Id="rId21" Type="http://schemas.openxmlformats.org/officeDocument/2006/relationships/image" Target="../media/image20.jpeg"/><Relationship Id="rId7" Type="http://schemas.openxmlformats.org/officeDocument/2006/relationships/image" Target="../media/image8.wmf"/><Relationship Id="rId12" Type="http://schemas.openxmlformats.org/officeDocument/2006/relationships/image" Target="../media/image11.png"/><Relationship Id="rId17" Type="http://schemas.openxmlformats.org/officeDocument/2006/relationships/image" Target="../media/image16.jpeg"/><Relationship Id="rId2" Type="http://schemas.openxmlformats.org/officeDocument/2006/relationships/notesSlide" Target="../notesSlides/notesSlide4.xml"/><Relationship Id="rId16" Type="http://schemas.openxmlformats.org/officeDocument/2006/relationships/image" Target="../media/image15.jpeg"/><Relationship Id="rId20" Type="http://schemas.openxmlformats.org/officeDocument/2006/relationships/image" Target="../media/image19.jpeg"/><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hyperlink" Target="http://www.ieee.org/portal/site/iportals?WT.mc_id=ft_home" TargetMode="External"/><Relationship Id="rId5" Type="http://schemas.openxmlformats.org/officeDocument/2006/relationships/hyperlink" Target="http://www.openmobilealliance.org/" TargetMode="External"/><Relationship Id="rId15" Type="http://schemas.openxmlformats.org/officeDocument/2006/relationships/image" Target="../media/image14.jpeg"/><Relationship Id="rId23" Type="http://schemas.openxmlformats.org/officeDocument/2006/relationships/image" Target="../media/image22.jpeg"/><Relationship Id="rId10" Type="http://schemas.openxmlformats.org/officeDocument/2006/relationships/image" Target="../media/image10.jpeg"/><Relationship Id="rId19" Type="http://schemas.openxmlformats.org/officeDocument/2006/relationships/image" Target="../media/image18.png"/><Relationship Id="rId4" Type="http://schemas.openxmlformats.org/officeDocument/2006/relationships/image" Target="../media/image6.png"/><Relationship Id="rId9" Type="http://schemas.openxmlformats.org/officeDocument/2006/relationships/hyperlink" Target="http://images.google.co.jp/imgres?imgurl=http://www.interlinknetworks.com/graphics/WIFI_Alliance_Logo.gif&amp;imgrefurl=http://www.interlinknetworks.com/partners/a4-4.htm&amp;h=100&amp;w=119&amp;sz=2&amp;tbnid=6UGOnGAl1PAJ:&amp;tbnh=69&amp;tbnw=83&amp;hl=ja&amp;start=6&amp;prev=/images?q=WiFi+alliance+logo&amp;hl=ja&amp;lr=&amp;rls=GGLD,GGLD:2004-28,GGLD:en&amp;sa=N" TargetMode="External"/><Relationship Id="rId14" Type="http://schemas.openxmlformats.org/officeDocument/2006/relationships/image" Target="../media/image13.png"/><Relationship Id="rId22" Type="http://schemas.openxmlformats.org/officeDocument/2006/relationships/image" Target="../media/image21.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oleObject" Target="../embeddings/oleObject9.bin"/><Relationship Id="rId18" Type="http://schemas.openxmlformats.org/officeDocument/2006/relationships/image" Target="../media/image36.emf"/><Relationship Id="rId3" Type="http://schemas.openxmlformats.org/officeDocument/2006/relationships/notesSlide" Target="../notesSlides/notesSlide32.xml"/><Relationship Id="rId7" Type="http://schemas.openxmlformats.org/officeDocument/2006/relationships/oleObject" Target="../embeddings/oleObject7.bin"/><Relationship Id="rId12" Type="http://schemas.openxmlformats.org/officeDocument/2006/relationships/image" Target="../media/image33.emf"/><Relationship Id="rId17" Type="http://schemas.openxmlformats.org/officeDocument/2006/relationships/oleObject" Target="../embeddings/oleObject11.bin"/><Relationship Id="rId2" Type="http://schemas.openxmlformats.org/officeDocument/2006/relationships/slideLayout" Target="../slideLayouts/slideLayout2.xml"/><Relationship Id="rId16" Type="http://schemas.openxmlformats.org/officeDocument/2006/relationships/image" Target="../media/image35.emf"/><Relationship Id="rId1" Type="http://schemas.openxmlformats.org/officeDocument/2006/relationships/vmlDrawing" Target="../drawings/vmlDrawing6.vml"/><Relationship Id="rId6" Type="http://schemas.openxmlformats.org/officeDocument/2006/relationships/image" Target="../media/image38.wmf"/><Relationship Id="rId11" Type="http://schemas.openxmlformats.org/officeDocument/2006/relationships/oleObject" Target="../embeddings/oleObject8.bin"/><Relationship Id="rId5" Type="http://schemas.openxmlformats.org/officeDocument/2006/relationships/image" Target="../media/image37.wmf"/><Relationship Id="rId15" Type="http://schemas.openxmlformats.org/officeDocument/2006/relationships/oleObject" Target="../embeddings/oleObject10.bin"/><Relationship Id="rId10" Type="http://schemas.openxmlformats.org/officeDocument/2006/relationships/image" Target="../media/image40.jpeg"/><Relationship Id="rId4" Type="http://schemas.openxmlformats.org/officeDocument/2006/relationships/image" Target="../media/image2.jpeg"/><Relationship Id="rId9" Type="http://schemas.openxmlformats.org/officeDocument/2006/relationships/image" Target="../media/image39.png"/><Relationship Id="rId14" Type="http://schemas.openxmlformats.org/officeDocument/2006/relationships/image" Target="../media/image34.e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openxmlformats.org/officeDocument/2006/relationships/hyperlink" Target="http://www.3gpp.org/ftp/tsg_sa/WG5_TM/" TargetMode="External"/><Relationship Id="rId3" Type="http://schemas.openxmlformats.org/officeDocument/2006/relationships/hyperlink" Target="https://portal.3gpp.org/" TargetMode="External"/><Relationship Id="rId7" Type="http://schemas.openxmlformats.org/officeDocument/2006/relationships/hyperlink" Target="http://www.3gpp.org/ftp/Specs/archive/28_series/" TargetMode="External"/><Relationship Id="rId12" Type="http://schemas.openxmlformats.org/officeDocument/2006/relationships/image" Target="../media/image2.jpeg"/><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hyperlink" Target="http://www.3gpp.org/ftp/Specs/archive/32_series/" TargetMode="External"/><Relationship Id="rId11" Type="http://schemas.openxmlformats.org/officeDocument/2006/relationships/hyperlink" Target="http://list.etsi.org/3gpp_tsg_sa_wg5_charging.html" TargetMode="External"/><Relationship Id="rId5" Type="http://schemas.openxmlformats.org/officeDocument/2006/relationships/hyperlink" Target="http://www.3gpp.org/ftp/Specs/html-info/TSG-WG--S5.htm" TargetMode="External"/><Relationship Id="rId10" Type="http://schemas.openxmlformats.org/officeDocument/2006/relationships/hyperlink" Target="http://list.etsi.org/3gpp_tsg_sa_wg5_oam.html" TargetMode="External"/><Relationship Id="rId4" Type="http://schemas.openxmlformats.org/officeDocument/2006/relationships/hyperlink" Target="http://www.3gpp.org/Specifications-groups/sa-plenary/56-sa5-telecom-management" TargetMode="External"/><Relationship Id="rId9" Type="http://schemas.openxmlformats.org/officeDocument/2006/relationships/hyperlink" Target="http://list.etsi.org/3gpp_tsg_sa_wg5.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3gpp.org/SA"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2.jpeg"/><Relationship Id="rId4" Type="http://schemas.openxmlformats.org/officeDocument/2006/relationships/hyperlink" Target="mailto:contact@3gpp.org" TargetMode="Externa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24.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Microsoft_Excel_97-2003_Worksheet1.xls"/><Relationship Id="rId5" Type="http://schemas.openxmlformats.org/officeDocument/2006/relationships/oleObject" Target="../embeddings/oleObject1.bin"/><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www.3gpp.org/Specifications-groups/sa-plenary/56-sa5-telecom-management"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a:t>3GPP </a:t>
            </a:r>
            <a:r>
              <a:rPr lang="en-US" altLang="zh-CN" sz="5300" b="1" dirty="0" smtClean="0"/>
              <a:t>SA5 update on  </a:t>
            </a:r>
            <a:r>
              <a:rPr lang="en-US" altLang="zh-CN" sz="5300" b="1" dirty="0"/>
              <a:t/>
            </a:r>
            <a:br>
              <a:rPr lang="en-US" altLang="zh-CN" sz="5300" b="1" dirty="0"/>
            </a:br>
            <a:r>
              <a:rPr lang="en-US" altLang="zh-CN" sz="5300" b="1" dirty="0" smtClean="0"/>
              <a:t>SON, NFV and 5G</a:t>
            </a:r>
            <a:endParaRPr lang="en-GB" sz="2800" dirty="0" smtClean="0">
              <a:effectLst>
                <a:outerShdw blurRad="38100" dist="38100" dir="2700000" algn="tl">
                  <a:srgbClr val="C0C0C0"/>
                </a:outerShdw>
              </a:effectLst>
            </a:endParaRPr>
          </a:p>
        </p:txBody>
      </p:sp>
      <p:sp>
        <p:nvSpPr>
          <p:cNvPr id="5123" name="Subtitle 6"/>
          <p:cNvSpPr>
            <a:spLocks noGrp="1"/>
          </p:cNvSpPr>
          <p:nvPr>
            <p:ph type="subTitle" idx="1"/>
          </p:nvPr>
        </p:nvSpPr>
        <p:spPr>
          <a:xfrm>
            <a:off x="1371600" y="4506913"/>
            <a:ext cx="6400800" cy="1225550"/>
          </a:xfrm>
        </p:spPr>
        <p:txBody>
          <a:bodyPr/>
          <a:lstStyle/>
          <a:p>
            <a:pPr>
              <a:lnSpc>
                <a:spcPct val="80000"/>
              </a:lnSpc>
            </a:pPr>
            <a:r>
              <a:rPr lang="en-US" altLang="en-US" sz="3200" dirty="0" smtClean="0"/>
              <a:t>October 18-19, 2016</a:t>
            </a:r>
          </a:p>
          <a:p>
            <a:pPr>
              <a:lnSpc>
                <a:spcPct val="80000"/>
              </a:lnSpc>
            </a:pPr>
            <a:r>
              <a:rPr lang="en-US" altLang="en-US" sz="3200" dirty="0" smtClean="0"/>
              <a:t>London, UK</a:t>
            </a:r>
            <a:endParaRPr lang="en-GB" altLang="en-US" sz="3200" dirty="0" smtClean="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p:cNvSpPr>
          <p:nvPr>
            <p:ph type="body" idx="1"/>
          </p:nvPr>
        </p:nvSpPr>
        <p:spPr>
          <a:xfrm>
            <a:off x="315913" y="1006475"/>
            <a:ext cx="8505825" cy="5272088"/>
          </a:xfrm>
        </p:spPr>
        <p:txBody>
          <a:bodyPr/>
          <a:lstStyle/>
          <a:p>
            <a:pPr>
              <a:lnSpc>
                <a:spcPct val="90000"/>
              </a:lnSpc>
              <a:spcBef>
                <a:spcPct val="10000"/>
              </a:spcBef>
            </a:pPr>
            <a:r>
              <a:rPr lang="en-GB" altLang="zh-CN" sz="2400" dirty="0" smtClean="0">
                <a:cs typeface="Times New Roman" panose="02020603050405020304" pitchFamily="18" charset="0"/>
              </a:rPr>
              <a:t>SA5		</a:t>
            </a:r>
            <a:endParaRPr lang="en-GB" altLang="zh-CN" sz="2400" dirty="0" smtClean="0">
              <a:solidFill>
                <a:srgbClr val="FF0000"/>
              </a:solidFill>
              <a:cs typeface="Times New Roman" panose="02020603050405020304" pitchFamily="18" charset="0"/>
            </a:endParaRPr>
          </a:p>
          <a:p>
            <a:pPr>
              <a:lnSpc>
                <a:spcPct val="90000"/>
              </a:lnSpc>
              <a:buFontTx/>
              <a:buNone/>
            </a:pPr>
            <a:r>
              <a:rPr lang="en-GB" altLang="zh-CN" sz="2000" dirty="0" smtClean="0">
                <a:cs typeface="Times New Roman" panose="02020603050405020304" pitchFamily="18" charset="0"/>
              </a:rPr>
              <a:t>	 Thomas Tovinger (Ericsson)	 		Chair 	 since 08/2015</a:t>
            </a:r>
            <a:br>
              <a:rPr lang="en-GB" altLang="zh-CN" sz="2000" dirty="0" smtClean="0">
                <a:cs typeface="Times New Roman" panose="02020603050405020304" pitchFamily="18" charset="0"/>
              </a:rPr>
            </a:br>
            <a:r>
              <a:rPr lang="en-GB" altLang="zh-CN" sz="2000" dirty="0" smtClean="0">
                <a:cs typeface="Times New Roman" panose="02020603050405020304" pitchFamily="18" charset="0"/>
              </a:rPr>
              <a:t> Jean-Michel Cornily (Orange) 			VC 	 s</a:t>
            </a:r>
            <a:r>
              <a:rPr lang="en-GB" altLang="en-US" sz="2000" dirty="0" smtClean="0">
                <a:ea typeface="SimSun" panose="02010600030101010101" pitchFamily="2" charset="-122"/>
                <a:cs typeface="Times New Roman" panose="02020603050405020304" pitchFamily="18" charset="0"/>
              </a:rPr>
              <a:t>ince 0</a:t>
            </a:r>
            <a:r>
              <a:rPr lang="en-GB" altLang="zh-CN" sz="2000" dirty="0" smtClean="0">
                <a:cs typeface="Times New Roman" panose="02020603050405020304" pitchFamily="18" charset="0"/>
              </a:rPr>
              <a:t>8/2013</a:t>
            </a:r>
            <a:br>
              <a:rPr lang="en-GB" altLang="zh-CN" sz="2000" dirty="0" smtClean="0">
                <a:cs typeface="Times New Roman" panose="02020603050405020304" pitchFamily="18" charset="0"/>
              </a:rPr>
            </a:br>
            <a:r>
              <a:rPr lang="en-GB" altLang="zh-CN" sz="2000" dirty="0" smtClean="0">
                <a:cs typeface="Times New Roman" panose="02020603050405020304" pitchFamily="18" charset="0"/>
              </a:rPr>
              <a:t> Christian Toche (Huawei)			VC 	 s</a:t>
            </a:r>
            <a:r>
              <a:rPr lang="en-GB" altLang="en-US" sz="2000" dirty="0" smtClean="0">
                <a:ea typeface="SimSun" panose="02010600030101010101" pitchFamily="2" charset="-122"/>
                <a:cs typeface="Times New Roman" panose="02020603050405020304" pitchFamily="18" charset="0"/>
              </a:rPr>
              <a:t>ince 0</a:t>
            </a:r>
            <a:r>
              <a:rPr lang="en-GB" altLang="zh-CN" sz="2000" dirty="0" smtClean="0">
                <a:cs typeface="Times New Roman" panose="02020603050405020304" pitchFamily="18" charset="0"/>
              </a:rPr>
              <a:t>8/2015</a:t>
            </a:r>
          </a:p>
          <a:p>
            <a:pPr>
              <a:lnSpc>
                <a:spcPct val="90000"/>
              </a:lnSpc>
              <a:buFontTx/>
              <a:buNone/>
            </a:pPr>
            <a:r>
              <a:rPr lang="en-GB" altLang="zh-CN" sz="2000" dirty="0" smtClean="0">
                <a:cs typeface="Times New Roman" panose="02020603050405020304" pitchFamily="18" charset="0"/>
              </a:rPr>
              <a:t/>
            </a:r>
            <a:br>
              <a:rPr lang="en-GB" altLang="zh-CN" sz="2000" dirty="0" smtClean="0">
                <a:cs typeface="Times New Roman" panose="02020603050405020304" pitchFamily="18" charset="0"/>
              </a:rPr>
            </a:br>
            <a:endParaRPr lang="en-GB" altLang="zh-CN" sz="800" dirty="0" smtClean="0">
              <a:solidFill>
                <a:srgbClr val="FF0000"/>
              </a:solidFill>
              <a:cs typeface="Times New Roman" panose="02020603050405020304" pitchFamily="18" charset="0"/>
            </a:endParaRPr>
          </a:p>
          <a:p>
            <a:pPr>
              <a:lnSpc>
                <a:spcPct val="90000"/>
              </a:lnSpc>
            </a:pPr>
            <a:r>
              <a:rPr lang="en-GB" altLang="zh-CN" sz="2400" dirty="0" smtClean="0">
                <a:cs typeface="Times New Roman" panose="02020603050405020304" pitchFamily="18" charset="0"/>
              </a:rPr>
              <a:t>Charging Sub-Working Group (SWG)</a:t>
            </a:r>
          </a:p>
          <a:p>
            <a:pPr>
              <a:lnSpc>
                <a:spcPct val="90000"/>
              </a:lnSpc>
              <a:buFontTx/>
              <a:buNone/>
            </a:pPr>
            <a:r>
              <a:rPr lang="en-GB" altLang="zh-CN" sz="2000" dirty="0" smtClean="0">
                <a:cs typeface="Times New Roman" panose="02020603050405020304" pitchFamily="18" charset="0"/>
              </a:rPr>
              <a:t>	 Maryse Gardella (Alcatel-Lucent)		Chair	since 08/2013</a:t>
            </a:r>
            <a:br>
              <a:rPr lang="en-GB" altLang="zh-CN" sz="2000" dirty="0" smtClean="0">
                <a:cs typeface="Times New Roman" panose="02020603050405020304" pitchFamily="18" charset="0"/>
              </a:rPr>
            </a:br>
            <a:r>
              <a:rPr lang="en-GB" altLang="zh-CN" sz="2000" dirty="0" smtClean="0">
                <a:cs typeface="Times New Roman" panose="02020603050405020304" pitchFamily="18" charset="0"/>
              </a:rPr>
              <a:t> Robert Törnkvist (Ericsson)			VC	since 05/2016</a:t>
            </a:r>
            <a:br>
              <a:rPr lang="en-GB" altLang="zh-CN" sz="2000" dirty="0" smtClean="0">
                <a:cs typeface="Times New Roman" panose="02020603050405020304" pitchFamily="18" charset="0"/>
              </a:rPr>
            </a:br>
            <a:r>
              <a:rPr lang="en-GB" altLang="zh-CN" sz="2000" dirty="0" smtClean="0">
                <a:cs typeface="Times New Roman" panose="02020603050405020304" pitchFamily="18" charset="0"/>
              </a:rPr>
              <a:t> Chen Shan (Huawei)				VC	since 05/2016</a:t>
            </a:r>
          </a:p>
          <a:p>
            <a:pPr>
              <a:lnSpc>
                <a:spcPct val="90000"/>
              </a:lnSpc>
              <a:buFontTx/>
              <a:buNone/>
            </a:pPr>
            <a:endParaRPr lang="en-GB" altLang="zh-CN" sz="2000" dirty="0" smtClean="0">
              <a:solidFill>
                <a:srgbClr val="FF0000"/>
              </a:solidFill>
              <a:cs typeface="Times New Roman" panose="02020603050405020304" pitchFamily="18" charset="0"/>
            </a:endParaRPr>
          </a:p>
          <a:p>
            <a:pPr>
              <a:lnSpc>
                <a:spcPct val="90000"/>
              </a:lnSpc>
              <a:buFontTx/>
              <a:buNone/>
            </a:pPr>
            <a:endParaRPr lang="en-GB" altLang="zh-CN" sz="2000" dirty="0" smtClean="0">
              <a:solidFill>
                <a:srgbClr val="FF0000"/>
              </a:solidFill>
              <a:cs typeface="Times New Roman" panose="02020603050405020304" pitchFamily="18" charset="0"/>
            </a:endParaRPr>
          </a:p>
          <a:p>
            <a:pPr>
              <a:lnSpc>
                <a:spcPct val="90000"/>
              </a:lnSpc>
            </a:pPr>
            <a:r>
              <a:rPr lang="en-GB" altLang="zh-CN" sz="2400" dirty="0" smtClean="0">
                <a:cs typeface="Times New Roman" panose="02020603050405020304" pitchFamily="18" charset="0"/>
              </a:rPr>
              <a:t>OAM&amp;P Sub-Working Group (SWG)</a:t>
            </a:r>
            <a:r>
              <a:rPr lang="en-GB" altLang="zh-CN" sz="2000" dirty="0" smtClean="0">
                <a:cs typeface="Times New Roman" panose="02020603050405020304" pitchFamily="18" charset="0"/>
              </a:rPr>
              <a:t/>
            </a:r>
            <a:br>
              <a:rPr lang="en-GB" altLang="zh-CN" sz="2000" dirty="0" smtClean="0">
                <a:cs typeface="Times New Roman" panose="02020603050405020304" pitchFamily="18" charset="0"/>
              </a:rPr>
            </a:br>
            <a:r>
              <a:rPr lang="en-GB" altLang="zh-CN" sz="2000" dirty="0" smtClean="0">
                <a:cs typeface="Times New Roman" panose="02020603050405020304" pitchFamily="18" charset="0"/>
              </a:rPr>
              <a:t> Christian Toche (Huawei)	</a:t>
            </a:r>
            <a:r>
              <a:rPr lang="en-GB" altLang="zh-CN" sz="2000" b="1" dirty="0" smtClean="0">
                <a:solidFill>
                  <a:srgbClr val="FF0000"/>
                </a:solidFill>
                <a:cs typeface="Times New Roman" panose="02020603050405020304" pitchFamily="18" charset="0"/>
              </a:rPr>
              <a:t>	</a:t>
            </a:r>
            <a:r>
              <a:rPr lang="en-GB" altLang="zh-CN" sz="2000" dirty="0" smtClean="0">
                <a:cs typeface="Times New Roman" panose="02020603050405020304" pitchFamily="18" charset="0"/>
              </a:rPr>
              <a:t>	Chair s</a:t>
            </a:r>
            <a:r>
              <a:rPr lang="en-GB" altLang="en-US" sz="2000" dirty="0" smtClean="0">
                <a:ea typeface="SimSun" panose="02010600030101010101" pitchFamily="2" charset="-122"/>
                <a:cs typeface="Times New Roman" panose="02020603050405020304" pitchFamily="18" charset="0"/>
              </a:rPr>
              <a:t>ince 01</a:t>
            </a:r>
            <a:r>
              <a:rPr lang="en-GB" altLang="zh-CN" sz="2000" dirty="0" smtClean="0">
                <a:cs typeface="Times New Roman" panose="02020603050405020304" pitchFamily="18" charset="0"/>
              </a:rPr>
              <a:t>/2016</a:t>
            </a:r>
            <a:br>
              <a:rPr lang="en-GB" altLang="zh-CN" sz="2000" dirty="0" smtClean="0">
                <a:cs typeface="Times New Roman" panose="02020603050405020304" pitchFamily="18" charset="0"/>
              </a:rPr>
            </a:br>
            <a:endParaRPr lang="en-GB" altLang="zh-CN" sz="2000" dirty="0" smtClean="0">
              <a:cs typeface="Times New Roman" panose="02020603050405020304" pitchFamily="18" charset="0"/>
            </a:endParaRPr>
          </a:p>
          <a:p>
            <a:pPr>
              <a:lnSpc>
                <a:spcPct val="90000"/>
              </a:lnSpc>
              <a:buFontTx/>
              <a:buNone/>
            </a:pPr>
            <a:r>
              <a:rPr lang="en-GB" altLang="zh-CN" sz="2000" dirty="0" smtClean="0">
                <a:cs typeface="Times New Roman" panose="02020603050405020304" pitchFamily="18" charset="0"/>
              </a:rPr>
              <a:t/>
            </a:r>
            <a:br>
              <a:rPr lang="en-GB" altLang="zh-CN" sz="2000" dirty="0" smtClean="0">
                <a:cs typeface="Times New Roman" panose="02020603050405020304" pitchFamily="18" charset="0"/>
              </a:rPr>
            </a:br>
            <a:r>
              <a:rPr lang="en-GB" altLang="zh-CN" sz="2000" dirty="0" smtClean="0">
                <a:cs typeface="Times New Roman" panose="02020603050405020304" pitchFamily="18" charset="0"/>
              </a:rPr>
              <a:t/>
            </a:r>
            <a:br>
              <a:rPr lang="en-GB" altLang="zh-CN" sz="2000" dirty="0" smtClean="0">
                <a:cs typeface="Times New Roman" panose="02020603050405020304" pitchFamily="18" charset="0"/>
              </a:rPr>
            </a:br>
            <a:endParaRPr lang="en-AU" altLang="en-US" sz="2000" dirty="0" smtClean="0">
              <a:solidFill>
                <a:srgbClr val="FF3300"/>
              </a:solidFill>
              <a:ea typeface="SimSun" panose="02010600030101010101" pitchFamily="2" charset="-122"/>
              <a:cs typeface="Times New Roman" panose="02020603050405020304" pitchFamily="18" charset="0"/>
            </a:endParaRPr>
          </a:p>
        </p:txBody>
      </p:sp>
      <p:sp>
        <p:nvSpPr>
          <p:cNvPr id="20483" name="Rectangle 4"/>
          <p:cNvSpPr>
            <a:spLocks noGrp="1"/>
          </p:cNvSpPr>
          <p:nvPr>
            <p:ph type="title"/>
          </p:nvPr>
        </p:nvSpPr>
        <p:spPr>
          <a:xfrm>
            <a:off x="457200" y="252413"/>
            <a:ext cx="6834188" cy="692150"/>
          </a:xfrm>
        </p:spPr>
        <p:txBody>
          <a:bodyPr/>
          <a:lstStyle/>
          <a:p>
            <a:r>
              <a:rPr lang="en-GB" altLang="en-US" dirty="0" smtClean="0"/>
              <a:t>3GPP SA5 Leadership</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body" idx="1"/>
          </p:nvPr>
        </p:nvSpPr>
        <p:spPr>
          <a:xfrm>
            <a:off x="231775" y="1090613"/>
            <a:ext cx="8677275" cy="5270500"/>
          </a:xfrm>
          <a:noFill/>
        </p:spPr>
        <p:txBody>
          <a:bodyPr/>
          <a:lstStyle/>
          <a:p>
            <a:pPr>
              <a:lnSpc>
                <a:spcPct val="80000"/>
              </a:lnSpc>
              <a:spcBef>
                <a:spcPct val="10000"/>
              </a:spcBef>
            </a:pPr>
            <a:r>
              <a:rPr lang="en-GB" altLang="zh-CN" sz="2400" dirty="0" smtClean="0">
                <a:cs typeface="Times New Roman" panose="02020603050405020304" pitchFamily="18" charset="0"/>
              </a:rPr>
              <a:t>Six face-to-face one-week plenary meetings per year</a:t>
            </a:r>
          </a:p>
          <a:p>
            <a:pPr lvl="1">
              <a:lnSpc>
                <a:spcPct val="80000"/>
              </a:lnSpc>
              <a:spcBef>
                <a:spcPct val="10000"/>
              </a:spcBef>
            </a:pPr>
            <a:r>
              <a:rPr lang="en-GB" altLang="zh-CN" sz="2000" dirty="0" smtClean="0">
                <a:ea typeface="SimSun" panose="02010600030101010101" pitchFamily="2" charset="-122"/>
                <a:cs typeface="Times New Roman" panose="02020603050405020304" pitchFamily="18" charset="0"/>
              </a:rPr>
              <a:t>Two Asia, two Europe, two North-America</a:t>
            </a:r>
          </a:p>
          <a:p>
            <a:pPr lvl="1">
              <a:lnSpc>
                <a:spcPct val="80000"/>
              </a:lnSpc>
              <a:spcBef>
                <a:spcPct val="10000"/>
              </a:spcBef>
            </a:pPr>
            <a:r>
              <a:rPr lang="en-GB" altLang="zh-CN" sz="2000" dirty="0" smtClean="0">
                <a:ea typeface="SimSun" panose="02010600030101010101" pitchFamily="2" charset="-122"/>
                <a:cs typeface="Times New Roman" panose="02020603050405020304" pitchFamily="18" charset="0"/>
              </a:rPr>
              <a:t>SWGs meet in parallel most of the time</a:t>
            </a:r>
          </a:p>
          <a:p>
            <a:pPr lvl="1">
              <a:lnSpc>
                <a:spcPct val="80000"/>
              </a:lnSpc>
              <a:spcBef>
                <a:spcPct val="10000"/>
              </a:spcBef>
            </a:pPr>
            <a:r>
              <a:rPr lang="en-GB" altLang="zh-CN" sz="2000" dirty="0" smtClean="0">
                <a:ea typeface="SimSun" panose="02010600030101010101" pitchFamily="2" charset="-122"/>
                <a:cs typeface="Times New Roman" panose="02020603050405020304" pitchFamily="18" charset="0"/>
              </a:rPr>
              <a:t>Average 350 documents per meeting</a:t>
            </a:r>
          </a:p>
          <a:p>
            <a:pPr lvl="1">
              <a:lnSpc>
                <a:spcPct val="80000"/>
              </a:lnSpc>
              <a:spcBef>
                <a:spcPct val="10000"/>
              </a:spcBef>
            </a:pPr>
            <a:r>
              <a:rPr lang="en-GB" altLang="zh-CN" sz="2000" dirty="0" smtClean="0">
                <a:ea typeface="SimSun" panose="02010600030101010101" pitchFamily="2" charset="-122"/>
                <a:cs typeface="Times New Roman" panose="02020603050405020304" pitchFamily="18" charset="0"/>
              </a:rPr>
              <a:t>Around 50 delegates attending meetings</a:t>
            </a:r>
          </a:p>
          <a:p>
            <a:pPr lvl="1">
              <a:lnSpc>
                <a:spcPct val="80000"/>
              </a:lnSpc>
              <a:spcBef>
                <a:spcPct val="10000"/>
              </a:spcBef>
            </a:pPr>
            <a:r>
              <a:rPr lang="en-GB" altLang="zh-CN" sz="2000" dirty="0" smtClean="0">
                <a:ea typeface="SimSun" panose="02010600030101010101" pitchFamily="2" charset="-122"/>
                <a:cs typeface="Times New Roman" panose="02020603050405020304" pitchFamily="18" charset="0"/>
              </a:rPr>
              <a:t>Conference calls between F2F meetings when needed</a:t>
            </a:r>
            <a:br>
              <a:rPr lang="en-GB" altLang="zh-CN" sz="2000" dirty="0" smtClean="0">
                <a:ea typeface="SimSun" panose="02010600030101010101" pitchFamily="2" charset="-122"/>
                <a:cs typeface="Times New Roman" panose="02020603050405020304" pitchFamily="18" charset="0"/>
              </a:rPr>
            </a:br>
            <a:endParaRPr lang="en-GB" altLang="zh-CN" sz="2000" dirty="0" smtClean="0">
              <a:ea typeface="SimSun" panose="02010600030101010101" pitchFamily="2" charset="-122"/>
              <a:cs typeface="Times New Roman" panose="02020603050405020304" pitchFamily="18" charset="0"/>
            </a:endParaRPr>
          </a:p>
          <a:p>
            <a:pPr>
              <a:lnSpc>
                <a:spcPct val="80000"/>
              </a:lnSpc>
              <a:spcBef>
                <a:spcPct val="10000"/>
              </a:spcBef>
            </a:pPr>
            <a:r>
              <a:rPr lang="en-GB" altLang="zh-CN" sz="2400" dirty="0" smtClean="0"/>
              <a:t>Work is based on company contributions</a:t>
            </a:r>
          </a:p>
          <a:p>
            <a:pPr lvl="1">
              <a:lnSpc>
                <a:spcPct val="80000"/>
              </a:lnSpc>
              <a:spcBef>
                <a:spcPct val="10000"/>
              </a:spcBef>
            </a:pPr>
            <a:r>
              <a:rPr lang="en-GB" altLang="zh-CN" sz="2000" dirty="0" smtClean="0">
                <a:ea typeface="SimSun" panose="02010600030101010101" pitchFamily="2" charset="-122"/>
              </a:rPr>
              <a:t>Need at least four supporting companies for a Work Item or Study Item</a:t>
            </a:r>
          </a:p>
          <a:p>
            <a:pPr lvl="1">
              <a:lnSpc>
                <a:spcPct val="80000"/>
              </a:lnSpc>
              <a:spcBef>
                <a:spcPct val="10000"/>
              </a:spcBef>
            </a:pPr>
            <a:r>
              <a:rPr lang="en-GB" altLang="zh-CN" sz="2000" dirty="0" smtClean="0">
                <a:ea typeface="SimSun" panose="02010600030101010101" pitchFamily="2" charset="-122"/>
              </a:rPr>
              <a:t>Use of consensus rule for decisions</a:t>
            </a:r>
          </a:p>
          <a:p>
            <a:pPr lvl="1">
              <a:lnSpc>
                <a:spcPct val="80000"/>
              </a:lnSpc>
              <a:spcBef>
                <a:spcPct val="10000"/>
              </a:spcBef>
            </a:pPr>
            <a:r>
              <a:rPr lang="en-GB" altLang="zh-CN" sz="2000" dirty="0" smtClean="0">
                <a:ea typeface="SimSun" panose="02010600030101010101" pitchFamily="2" charset="-122"/>
              </a:rPr>
              <a:t>SA5 outputs are approved every quarter by TSG SA plenary</a:t>
            </a:r>
            <a:br>
              <a:rPr lang="en-GB" altLang="zh-CN" sz="2000" dirty="0" smtClean="0">
                <a:ea typeface="SimSun" panose="02010600030101010101" pitchFamily="2" charset="-122"/>
              </a:rPr>
            </a:br>
            <a:endParaRPr lang="en-GB" altLang="zh-CN" sz="2000" dirty="0" smtClean="0">
              <a:ea typeface="SimSun" panose="02010600030101010101" pitchFamily="2" charset="-122"/>
            </a:endParaRPr>
          </a:p>
          <a:p>
            <a:pPr>
              <a:lnSpc>
                <a:spcPct val="80000"/>
              </a:lnSpc>
              <a:spcBef>
                <a:spcPct val="10000"/>
              </a:spcBef>
            </a:pPr>
            <a:r>
              <a:rPr lang="en-US" altLang="zh-CN" sz="2400" dirty="0" smtClean="0"/>
              <a:t>3GPP specifications are grouped into Releases</a:t>
            </a:r>
          </a:p>
          <a:p>
            <a:pPr lvl="1">
              <a:lnSpc>
                <a:spcPct val="80000"/>
              </a:lnSpc>
              <a:spcBef>
                <a:spcPct val="10000"/>
              </a:spcBef>
            </a:pPr>
            <a:r>
              <a:rPr lang="en-GB" altLang="zh-CN" sz="2000" dirty="0" smtClean="0">
                <a:ea typeface="SimSun" panose="02010600030101010101" pitchFamily="2" charset="-122"/>
              </a:rPr>
              <a:t>SA5 maintains about 250 specifications </a:t>
            </a:r>
          </a:p>
          <a:p>
            <a:pPr lvl="1">
              <a:lnSpc>
                <a:spcPct val="80000"/>
              </a:lnSpc>
              <a:spcBef>
                <a:spcPct val="10000"/>
              </a:spcBef>
            </a:pPr>
            <a:r>
              <a:rPr lang="en-GB" altLang="zh-CN" sz="2000" dirty="0" smtClean="0">
                <a:ea typeface="SimSun" panose="02010600030101010101" pitchFamily="2" charset="-122"/>
              </a:rPr>
              <a:t>32-series for </a:t>
            </a:r>
            <a:r>
              <a:rPr lang="en-US" altLang="en-US" sz="2000" dirty="0" smtClean="0"/>
              <a:t>FCAPS/Charging functionalities</a:t>
            </a:r>
            <a:r>
              <a:rPr lang="en-GB" altLang="zh-CN" sz="2000" dirty="0" smtClean="0">
                <a:ea typeface="SimSun" panose="02010600030101010101" pitchFamily="2" charset="-122"/>
              </a:rPr>
              <a:t> for Mobile Network</a:t>
            </a:r>
          </a:p>
          <a:p>
            <a:pPr lvl="1">
              <a:lnSpc>
                <a:spcPct val="80000"/>
              </a:lnSpc>
              <a:spcBef>
                <a:spcPct val="10000"/>
              </a:spcBef>
            </a:pPr>
            <a:r>
              <a:rPr lang="en-GB" altLang="zh-CN" sz="2000" dirty="0" smtClean="0">
                <a:ea typeface="SimSun" panose="02010600030101010101" pitchFamily="2" charset="-122"/>
              </a:rPr>
              <a:t>28-series for Converged Management of Fixed &amp; Mobile Networks and NFV</a:t>
            </a:r>
          </a:p>
          <a:p>
            <a:pPr lvl="1">
              <a:lnSpc>
                <a:spcPct val="80000"/>
              </a:lnSpc>
              <a:spcBef>
                <a:spcPct val="10000"/>
              </a:spcBef>
            </a:pPr>
            <a:r>
              <a:rPr lang="en-US" altLang="zh-CN" sz="2000" dirty="0" smtClean="0">
                <a:ea typeface="SimSun" panose="02010600030101010101" pitchFamily="2" charset="-122"/>
              </a:rPr>
              <a:t>Release 13 closure in December 2015</a:t>
            </a:r>
          </a:p>
          <a:p>
            <a:pPr lvl="1">
              <a:lnSpc>
                <a:spcPct val="80000"/>
              </a:lnSpc>
              <a:spcBef>
                <a:spcPct val="10000"/>
              </a:spcBef>
            </a:pPr>
            <a:r>
              <a:rPr lang="en-US" altLang="zh-CN" sz="2000" dirty="0" smtClean="0">
                <a:ea typeface="SimSun" panose="02010600030101010101" pitchFamily="2" charset="-122"/>
              </a:rPr>
              <a:t>Release 14 closure target in March 2017</a:t>
            </a:r>
          </a:p>
        </p:txBody>
      </p:sp>
      <p:sp>
        <p:nvSpPr>
          <p:cNvPr id="22531" name="Rectangle 4"/>
          <p:cNvSpPr>
            <a:spLocks noGrp="1"/>
          </p:cNvSpPr>
          <p:nvPr>
            <p:ph type="title"/>
          </p:nvPr>
        </p:nvSpPr>
        <p:spPr>
          <a:xfrm>
            <a:off x="457200" y="252413"/>
            <a:ext cx="6834188" cy="692150"/>
          </a:xfrm>
        </p:spPr>
        <p:txBody>
          <a:bodyPr/>
          <a:lstStyle/>
          <a:p>
            <a:r>
              <a:rPr lang="en-GB" altLang="en-US" dirty="0" smtClean="0"/>
              <a:t>3GPP SA5 Organization</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dirty="0" smtClean="0"/>
              <a:t>3GPP Management </a:t>
            </a:r>
            <a:br>
              <a:rPr lang="en-US" altLang="en-US" dirty="0" smtClean="0"/>
            </a:br>
            <a:r>
              <a:rPr lang="en-US" altLang="en-US" dirty="0" smtClean="0"/>
              <a:t>Reference Model (TS 32.101)</a:t>
            </a:r>
            <a:endParaRPr lang="en-GB" altLang="en-US" dirty="0" smtClean="0"/>
          </a:p>
        </p:txBody>
      </p:sp>
      <p:sp>
        <p:nvSpPr>
          <p:cNvPr id="4" name="Rectangle 3"/>
          <p:cNvSpPr>
            <a:spLocks noChangeArrowheads="1"/>
          </p:cNvSpPr>
          <p:nvPr/>
        </p:nvSpPr>
        <p:spPr bwMode="auto">
          <a:xfrm>
            <a:off x="190500" y="1384300"/>
            <a:ext cx="3313113" cy="4886325"/>
          </a:xfrm>
          <a:prstGeom prst="rect">
            <a:avLst/>
          </a:prstGeom>
          <a:noFill/>
          <a:ln w="9525">
            <a:noFill/>
            <a:miter lim="800000"/>
            <a:headEnd/>
            <a:tailEnd/>
          </a:ln>
        </p:spPr>
        <p:txBody>
          <a:bodyPr lIns="0" tIns="0" rIns="0" bIns="0"/>
          <a:lstStyle/>
          <a:p>
            <a:pPr marL="533400" indent="-533400" eaLnBrk="1" hangingPunct="1">
              <a:defRPr/>
            </a:pPr>
            <a:r>
              <a:rPr lang="en-US" sz="1400" dirty="0">
                <a:latin typeface="+mn-lt"/>
                <a:cs typeface="Arial" charset="0"/>
              </a:rPr>
              <a:t>1: Between the Network Elements (NEs) and the Element Manager (EM) of a single broadband wireless network</a:t>
            </a:r>
          </a:p>
          <a:p>
            <a:pPr marL="533400" indent="-533400" eaLnBrk="1" hangingPunct="1">
              <a:defRPr/>
            </a:pPr>
            <a:r>
              <a:rPr lang="en-US" sz="1400" b="1" dirty="0">
                <a:latin typeface="+mn-lt"/>
                <a:cs typeface="Arial" charset="0"/>
              </a:rPr>
              <a:t>2: Between the Element Manager (EM) and the Network Manager (NM) of a single broadband wireless network </a:t>
            </a:r>
          </a:p>
          <a:p>
            <a:pPr marL="533400" indent="-533400" eaLnBrk="1" hangingPunct="1">
              <a:defRPr/>
            </a:pPr>
            <a:r>
              <a:rPr lang="en-US" sz="1400" dirty="0">
                <a:latin typeface="+mn-lt"/>
                <a:cs typeface="Arial" charset="0"/>
              </a:rPr>
              <a:t>3: Between the Network Managers and the Enterprise Systems of a single broadband wireless network</a:t>
            </a:r>
          </a:p>
          <a:p>
            <a:pPr marL="533400" indent="-533400" eaLnBrk="1" hangingPunct="1">
              <a:defRPr/>
            </a:pPr>
            <a:r>
              <a:rPr lang="en-US" sz="1400" dirty="0">
                <a:latin typeface="+mn-lt"/>
                <a:cs typeface="Arial" charset="0"/>
              </a:rPr>
              <a:t>4: Between the Network Managers (NMs) of a single broadband wireless network</a:t>
            </a:r>
          </a:p>
          <a:p>
            <a:pPr marL="533400" indent="-533400" eaLnBrk="1" hangingPunct="1">
              <a:defRPr/>
            </a:pPr>
            <a:r>
              <a:rPr lang="en-US" sz="1400" dirty="0">
                <a:latin typeface="+mn-lt"/>
                <a:cs typeface="Arial" charset="0"/>
              </a:rPr>
              <a:t>4a: Between the Domain Managers (DMs) of a single broadband wireless network</a:t>
            </a:r>
          </a:p>
          <a:p>
            <a:pPr marL="533400" indent="-533400" eaLnBrk="1" hangingPunct="1">
              <a:defRPr/>
            </a:pPr>
            <a:r>
              <a:rPr lang="en-US" sz="1400" dirty="0">
                <a:latin typeface="+mn-lt"/>
                <a:cs typeface="Arial" charset="0"/>
              </a:rPr>
              <a:t>5: Between Enterprise Systems &amp; Network Managers of different broadband wireless networks</a:t>
            </a:r>
          </a:p>
          <a:p>
            <a:pPr marL="533400" indent="-533400" eaLnBrk="1" hangingPunct="1">
              <a:defRPr/>
            </a:pPr>
            <a:r>
              <a:rPr lang="en-US" sz="1400" dirty="0">
                <a:latin typeface="+mn-lt"/>
                <a:cs typeface="Arial" charset="0"/>
              </a:rPr>
              <a:t>5a: Between the Domain Managers (DMs) of different broadband wireless networks</a:t>
            </a:r>
          </a:p>
          <a:p>
            <a:pPr marL="533400" indent="-533400" eaLnBrk="1" hangingPunct="1">
              <a:defRPr/>
            </a:pPr>
            <a:r>
              <a:rPr lang="en-US" sz="1400" dirty="0">
                <a:latin typeface="+mn-lt"/>
                <a:cs typeface="Arial" charset="0"/>
              </a:rPr>
              <a:t>6: Between Network Elements (NEs)</a:t>
            </a:r>
          </a:p>
          <a:p>
            <a:pPr marL="533400" indent="-533400" eaLnBrk="1" hangingPunct="1">
              <a:defRPr/>
            </a:pPr>
            <a:r>
              <a:rPr lang="en-US" sz="1400" dirty="0">
                <a:latin typeface="+mn-lt"/>
                <a:cs typeface="Arial" charset="0"/>
              </a:rPr>
              <a:t>7: Between the Network Management Layer Service (NMLS) and the Network Manager (NM). </a:t>
            </a:r>
            <a:endParaRPr lang="en-GB" sz="1400" dirty="0">
              <a:latin typeface="+mn-lt"/>
              <a:cs typeface="Arial" charset="0"/>
            </a:endParaRPr>
          </a:p>
        </p:txBody>
      </p:sp>
      <p:sp>
        <p:nvSpPr>
          <p:cNvPr id="24580" name="Rectangle 8"/>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graphicFrame>
        <p:nvGraphicFramePr>
          <p:cNvPr id="24581" name="Object 7"/>
          <p:cNvGraphicFramePr>
            <a:graphicFrameLocks noChangeAspect="1"/>
          </p:cNvGraphicFramePr>
          <p:nvPr/>
        </p:nvGraphicFramePr>
        <p:xfrm>
          <a:off x="3575050" y="1671638"/>
          <a:ext cx="5476875" cy="3133725"/>
        </p:xfrm>
        <a:graphic>
          <a:graphicData uri="http://schemas.openxmlformats.org/presentationml/2006/ole">
            <mc:AlternateContent xmlns:mc="http://schemas.openxmlformats.org/markup-compatibility/2006">
              <mc:Choice xmlns:v="urn:schemas-microsoft-com:vml" Requires="v">
                <p:oleObj spid="_x0000_s24611" r:id="rId5" imgW="6692383" imgH="3826483" progId="Visio.Drawing.11">
                  <p:embed/>
                </p:oleObj>
              </mc:Choice>
              <mc:Fallback>
                <p:oleObj r:id="rId5" imgW="6692383" imgH="3826483" progId="Visio.Drawing.11">
                  <p:embed/>
                  <p:pic>
                    <p:nvPicPr>
                      <p:cNvPr id="0" name="Picture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5050" y="1671638"/>
                        <a:ext cx="5476875" cy="3133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582" name="Oval 7"/>
          <p:cNvSpPr>
            <a:spLocks noChangeArrowheads="1"/>
          </p:cNvSpPr>
          <p:nvPr/>
        </p:nvSpPr>
        <p:spPr bwMode="auto">
          <a:xfrm>
            <a:off x="3835400" y="2778125"/>
            <a:ext cx="3390900" cy="1435100"/>
          </a:xfrm>
          <a:prstGeom prst="ellipse">
            <a:avLst/>
          </a:prstGeom>
          <a:noFill/>
          <a:ln w="19050">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7" name="AutoShape 9"/>
          <p:cNvSpPr>
            <a:spLocks noChangeArrowheads="1"/>
          </p:cNvSpPr>
          <p:nvPr/>
        </p:nvSpPr>
        <p:spPr bwMode="auto">
          <a:xfrm>
            <a:off x="3975100" y="5351463"/>
            <a:ext cx="4375150" cy="433387"/>
          </a:xfrm>
          <a:prstGeom prst="wedgeEllipseCallout">
            <a:avLst>
              <a:gd name="adj1" fmla="val -15495"/>
              <a:gd name="adj2" fmla="val -316560"/>
            </a:avLst>
          </a:prstGeom>
          <a:noFill/>
          <a:ln w="12700">
            <a:solidFill>
              <a:srgbClr val="FF3300"/>
            </a:solidFill>
            <a:miter lim="800000"/>
            <a:headEnd type="none" w="sm" len="sm"/>
            <a:tailEnd type="none" w="sm" len="sm"/>
          </a:ln>
        </p:spPr>
        <p:txBody>
          <a:bodyPr>
            <a:spAutoFit/>
          </a:bodyPr>
          <a:lstStyle/>
          <a:p>
            <a:pPr>
              <a:spcBef>
                <a:spcPct val="50000"/>
              </a:spcBef>
              <a:defRPr/>
            </a:pPr>
            <a:r>
              <a:rPr lang="en-US" sz="1400" b="1" dirty="0">
                <a:solidFill>
                  <a:srgbClr val="FF0000"/>
                </a:solidFill>
                <a:latin typeface="+mn-lt"/>
                <a:ea typeface="ＭＳ Ｐゴシック" pitchFamily="34" charset="-128"/>
                <a:cs typeface="Arial" charset="0"/>
              </a:rPr>
              <a:t>3GPP Management Standards Focus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a:xfrm>
            <a:off x="488950" y="228600"/>
            <a:ext cx="6827838" cy="822325"/>
          </a:xfrm>
        </p:spPr>
        <p:txBody>
          <a:bodyPr/>
          <a:lstStyle/>
          <a:p>
            <a:r>
              <a:rPr lang="en-US" altLang="ja-JP" dirty="0" smtClean="0"/>
              <a:t>3GPP SA5 IRP Concept (</a:t>
            </a:r>
            <a:r>
              <a:rPr lang="en-GB" altLang="en-US" dirty="0"/>
              <a:t>TS </a:t>
            </a:r>
            <a:r>
              <a:rPr lang="en-GB" altLang="en-US" dirty="0" smtClean="0"/>
              <a:t>32.150</a:t>
            </a:r>
            <a:r>
              <a:rPr lang="en-US" altLang="ja-JP" dirty="0" smtClean="0"/>
              <a:t>)</a:t>
            </a:r>
          </a:p>
        </p:txBody>
      </p:sp>
      <p:grpSp>
        <p:nvGrpSpPr>
          <p:cNvPr id="26627" name="Group 46"/>
          <p:cNvGrpSpPr>
            <a:grpSpLocks/>
          </p:cNvGrpSpPr>
          <p:nvPr/>
        </p:nvGrpSpPr>
        <p:grpSpPr bwMode="auto">
          <a:xfrm>
            <a:off x="292100" y="1349375"/>
            <a:ext cx="8585200" cy="4491038"/>
            <a:chOff x="184" y="936"/>
            <a:chExt cx="5408" cy="2829"/>
          </a:xfrm>
        </p:grpSpPr>
        <p:sp>
          <p:nvSpPr>
            <p:cNvPr id="26628" name="Rectangle 6"/>
            <p:cNvSpPr>
              <a:spLocks noChangeArrowheads="1"/>
            </p:cNvSpPr>
            <p:nvPr/>
          </p:nvSpPr>
          <p:spPr bwMode="auto">
            <a:xfrm>
              <a:off x="232" y="3348"/>
              <a:ext cx="4128" cy="411"/>
            </a:xfrm>
            <a:prstGeom prst="rect">
              <a:avLst/>
            </a:prstGeom>
            <a:solidFill>
              <a:srgbClr val="CCFFCC"/>
            </a:solidFill>
            <a:ln w="9525">
              <a:solidFill>
                <a:schemeClr val="tx1"/>
              </a:solidFill>
              <a:miter lim="800000"/>
              <a:headEnd/>
              <a:tailEnd/>
            </a:ln>
          </p:spPr>
          <p:txBody>
            <a:bodyPr wrap="none"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26629" name="Rectangle 15"/>
            <p:cNvSpPr>
              <a:spLocks noChangeArrowheads="1"/>
            </p:cNvSpPr>
            <p:nvPr/>
          </p:nvSpPr>
          <p:spPr bwMode="auto">
            <a:xfrm>
              <a:off x="184" y="3091"/>
              <a:ext cx="4128" cy="411"/>
            </a:xfrm>
            <a:prstGeom prst="rect">
              <a:avLst/>
            </a:prstGeom>
            <a:solidFill>
              <a:srgbClr val="CCFFCC"/>
            </a:solidFill>
            <a:ln w="9525">
              <a:solidFill>
                <a:schemeClr val="tx1"/>
              </a:solidFill>
              <a:miter lim="800000"/>
              <a:headEnd/>
              <a:tailEnd/>
            </a:ln>
          </p:spPr>
          <p:txBody>
            <a:bodyPr wrap="none"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10246" name="Rectangle 16"/>
            <p:cNvSpPr>
              <a:spLocks noChangeArrowheads="1"/>
            </p:cNvSpPr>
            <p:nvPr/>
          </p:nvSpPr>
          <p:spPr bwMode="auto">
            <a:xfrm>
              <a:off x="184" y="3318"/>
              <a:ext cx="2563" cy="213"/>
            </a:xfrm>
            <a:prstGeom prst="rect">
              <a:avLst/>
            </a:prstGeom>
            <a:noFill/>
            <a:ln w="9525">
              <a:noFill/>
              <a:miter lim="800000"/>
              <a:headEnd/>
              <a:tailEnd/>
            </a:ln>
          </p:spPr>
          <p:txBody>
            <a:bodyPr wrap="none">
              <a:spAutoFit/>
            </a:bodyPr>
            <a:lstStyle/>
            <a:p>
              <a:pPr eaLnBrk="1" hangingPunct="1">
                <a:defRPr/>
              </a:pPr>
              <a:r>
                <a:rPr lang="en-US" sz="1600" b="1" i="1" dirty="0">
                  <a:latin typeface="+mn-lt"/>
                  <a:cs typeface="Arial" charset="0"/>
                </a:rPr>
                <a:t>Solution Set Definitions (CORBA, XML, SOAP)</a:t>
              </a:r>
            </a:p>
          </p:txBody>
        </p:sp>
        <p:sp>
          <p:nvSpPr>
            <p:cNvPr id="26631" name="AutoShape 7"/>
            <p:cNvSpPr>
              <a:spLocks noChangeArrowheads="1"/>
            </p:cNvSpPr>
            <p:nvPr/>
          </p:nvSpPr>
          <p:spPr bwMode="auto">
            <a:xfrm>
              <a:off x="184" y="1449"/>
              <a:ext cx="4128" cy="1525"/>
            </a:xfrm>
            <a:prstGeom prst="flowChartAlternateProcess">
              <a:avLst/>
            </a:prstGeom>
            <a:solidFill>
              <a:srgbClr val="CCFFCC"/>
            </a:solidFill>
            <a:ln w="9525">
              <a:solidFill>
                <a:schemeClr val="tx1"/>
              </a:solidFill>
              <a:miter lim="800000"/>
              <a:headEnd/>
              <a:tailEnd/>
            </a:ln>
          </p:spPr>
          <p:txBody>
            <a:bodyPr wrap="none"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10248" name="Rectangle 8"/>
            <p:cNvSpPr>
              <a:spLocks noChangeArrowheads="1"/>
            </p:cNvSpPr>
            <p:nvPr/>
          </p:nvSpPr>
          <p:spPr bwMode="auto">
            <a:xfrm>
              <a:off x="1384" y="1081"/>
              <a:ext cx="1872" cy="257"/>
            </a:xfrm>
            <a:prstGeom prst="rect">
              <a:avLst/>
            </a:prstGeom>
            <a:solidFill>
              <a:srgbClr val="CCFFCC"/>
            </a:solidFill>
            <a:ln w="9525">
              <a:solidFill>
                <a:schemeClr val="tx1"/>
              </a:solidFill>
              <a:miter lim="800000"/>
              <a:headEnd/>
              <a:tailEnd/>
            </a:ln>
          </p:spPr>
          <p:txBody>
            <a:bodyPr wrap="none" anchor="ctr"/>
            <a:lstStyle/>
            <a:p>
              <a:pPr algn="ctr" eaLnBrk="1" hangingPunct="1">
                <a:defRPr/>
              </a:pPr>
              <a:r>
                <a:rPr lang="en-US" altLang="zh-CN" sz="1400" b="1" i="1" dirty="0">
                  <a:latin typeface="+mn-lt"/>
                  <a:ea typeface="ＭＳ Ｐゴシック" pitchFamily="34" charset="-128"/>
                  <a:cs typeface="Arial" charset="0"/>
                </a:rPr>
                <a:t>Requirements / Use Cases</a:t>
              </a:r>
            </a:p>
          </p:txBody>
        </p:sp>
        <p:sp>
          <p:nvSpPr>
            <p:cNvPr id="26633" name="Rectangle 9"/>
            <p:cNvSpPr>
              <a:spLocks noChangeArrowheads="1"/>
            </p:cNvSpPr>
            <p:nvPr/>
          </p:nvSpPr>
          <p:spPr bwMode="auto">
            <a:xfrm>
              <a:off x="184" y="1552"/>
              <a:ext cx="152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US" altLang="zh-CN" sz="1400" b="1" i="1" dirty="0">
                  <a:latin typeface="Arial" panose="020B0604020202020204" pitchFamily="34" charset="0"/>
                  <a:ea typeface="ＭＳ Ｐゴシック" panose="020B0600070205080204" pitchFamily="34" charset="-128"/>
                </a:rPr>
                <a:t>Information Service (UML)</a:t>
              </a:r>
            </a:p>
          </p:txBody>
        </p:sp>
        <p:sp>
          <p:nvSpPr>
            <p:cNvPr id="26634" name="Line 10"/>
            <p:cNvSpPr>
              <a:spLocks noChangeShapeType="1"/>
            </p:cNvSpPr>
            <p:nvPr/>
          </p:nvSpPr>
          <p:spPr bwMode="auto">
            <a:xfrm flipH="1">
              <a:off x="1336" y="1347"/>
              <a:ext cx="816" cy="61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6635" name="Line 11"/>
            <p:cNvSpPr>
              <a:spLocks noChangeShapeType="1"/>
            </p:cNvSpPr>
            <p:nvPr/>
          </p:nvSpPr>
          <p:spPr bwMode="auto">
            <a:xfrm>
              <a:off x="2296" y="1347"/>
              <a:ext cx="0" cy="8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6636" name="Line 12"/>
            <p:cNvSpPr>
              <a:spLocks noChangeShapeType="1"/>
            </p:cNvSpPr>
            <p:nvPr/>
          </p:nvSpPr>
          <p:spPr bwMode="auto">
            <a:xfrm>
              <a:off x="2872" y="1347"/>
              <a:ext cx="472" cy="4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6637" name="Line 13"/>
            <p:cNvSpPr>
              <a:spLocks noChangeShapeType="1"/>
            </p:cNvSpPr>
            <p:nvPr/>
          </p:nvSpPr>
          <p:spPr bwMode="auto">
            <a:xfrm>
              <a:off x="1384" y="2168"/>
              <a:ext cx="480" cy="308"/>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6638" name="Line 14"/>
            <p:cNvSpPr>
              <a:spLocks noChangeShapeType="1"/>
            </p:cNvSpPr>
            <p:nvPr/>
          </p:nvSpPr>
          <p:spPr bwMode="auto">
            <a:xfrm flipH="1">
              <a:off x="2536" y="2014"/>
              <a:ext cx="336" cy="308"/>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6639" name="Line 17"/>
            <p:cNvSpPr>
              <a:spLocks noChangeShapeType="1"/>
            </p:cNvSpPr>
            <p:nvPr/>
          </p:nvSpPr>
          <p:spPr bwMode="auto">
            <a:xfrm flipH="1">
              <a:off x="856" y="2476"/>
              <a:ext cx="0" cy="66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6640" name="Line 18"/>
            <p:cNvSpPr>
              <a:spLocks noChangeShapeType="1"/>
            </p:cNvSpPr>
            <p:nvPr/>
          </p:nvSpPr>
          <p:spPr bwMode="auto">
            <a:xfrm>
              <a:off x="2248" y="2835"/>
              <a:ext cx="0" cy="41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6641" name="Line 19"/>
            <p:cNvSpPr>
              <a:spLocks noChangeShapeType="1"/>
            </p:cNvSpPr>
            <p:nvPr/>
          </p:nvSpPr>
          <p:spPr bwMode="auto">
            <a:xfrm flipH="1">
              <a:off x="3400" y="2116"/>
              <a:ext cx="0" cy="107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0258" name="Rectangle 20"/>
            <p:cNvSpPr>
              <a:spLocks noChangeArrowheads="1"/>
            </p:cNvSpPr>
            <p:nvPr/>
          </p:nvSpPr>
          <p:spPr bwMode="auto">
            <a:xfrm>
              <a:off x="232" y="3553"/>
              <a:ext cx="2137" cy="212"/>
            </a:xfrm>
            <a:prstGeom prst="rect">
              <a:avLst/>
            </a:prstGeom>
            <a:noFill/>
            <a:ln w="9525">
              <a:noFill/>
              <a:miter lim="800000"/>
              <a:headEnd/>
              <a:tailEnd/>
            </a:ln>
          </p:spPr>
          <p:txBody>
            <a:bodyPr wrap="none">
              <a:spAutoFit/>
            </a:bodyPr>
            <a:lstStyle/>
            <a:p>
              <a:pPr eaLnBrk="1" hangingPunct="1">
                <a:defRPr/>
              </a:pPr>
              <a:r>
                <a:rPr lang="en-US" altLang="zh-CN" sz="1600" b="1" i="1" dirty="0">
                  <a:latin typeface="+mn-lt"/>
                  <a:ea typeface="ＭＳ Ｐゴシック" pitchFamily="34" charset="-128"/>
                  <a:cs typeface="Arial" charset="0"/>
                </a:rPr>
                <a:t>Solution Set Definitions (other/future)</a:t>
              </a:r>
            </a:p>
          </p:txBody>
        </p:sp>
        <p:sp>
          <p:nvSpPr>
            <p:cNvPr id="10259" name="Oval 21"/>
            <p:cNvSpPr>
              <a:spLocks noChangeArrowheads="1"/>
            </p:cNvSpPr>
            <p:nvPr/>
          </p:nvSpPr>
          <p:spPr bwMode="auto">
            <a:xfrm>
              <a:off x="4584" y="936"/>
              <a:ext cx="1008" cy="558"/>
            </a:xfrm>
            <a:prstGeom prst="ellipse">
              <a:avLst/>
            </a:prstGeom>
            <a:solidFill>
              <a:srgbClr val="0000FF"/>
            </a:solidFill>
            <a:ln w="9525">
              <a:noFill/>
              <a:round/>
              <a:headEnd/>
              <a:tailEnd/>
            </a:ln>
          </p:spPr>
          <p:txBody>
            <a:bodyPr wrap="none" anchor="ctr"/>
            <a:lstStyle/>
            <a:p>
              <a:pPr algn="ctr" eaLnBrk="1" hangingPunct="1">
                <a:defRPr/>
              </a:pPr>
              <a:r>
                <a:rPr lang="en-US" altLang="zh-CN" sz="1200" b="1" dirty="0">
                  <a:solidFill>
                    <a:schemeClr val="bg1"/>
                  </a:solidFill>
                  <a:latin typeface="+mn-lt"/>
                  <a:ea typeface="ＭＳ Ｐゴシック" pitchFamily="34" charset="-128"/>
                  <a:cs typeface="Arial" charset="0"/>
                </a:rPr>
                <a:t>Relatively stable</a:t>
              </a:r>
            </a:p>
            <a:p>
              <a:pPr algn="ctr" eaLnBrk="1" hangingPunct="1">
                <a:defRPr/>
              </a:pPr>
              <a:r>
                <a:rPr lang="en-US" altLang="zh-CN" sz="1200" b="1" dirty="0">
                  <a:solidFill>
                    <a:schemeClr val="bg1"/>
                  </a:solidFill>
                  <a:latin typeface="+mn-lt"/>
                  <a:ea typeface="ＭＳ Ｐゴシック" pitchFamily="34" charset="-128"/>
                  <a:cs typeface="Arial" charset="0"/>
                </a:rPr>
                <a:t>over long</a:t>
              </a:r>
            </a:p>
            <a:p>
              <a:pPr algn="ctr" eaLnBrk="1" hangingPunct="1">
                <a:defRPr/>
              </a:pPr>
              <a:r>
                <a:rPr lang="en-US" altLang="zh-CN" sz="1200" b="1" dirty="0">
                  <a:solidFill>
                    <a:schemeClr val="bg1"/>
                  </a:solidFill>
                  <a:latin typeface="+mn-lt"/>
                  <a:ea typeface="ＭＳ Ｐゴシック" pitchFamily="34" charset="-128"/>
                  <a:cs typeface="Arial" charset="0"/>
                </a:rPr>
                <a:t>period of time</a:t>
              </a:r>
            </a:p>
          </p:txBody>
        </p:sp>
        <p:sp>
          <p:nvSpPr>
            <p:cNvPr id="10260" name="Oval 22"/>
            <p:cNvSpPr>
              <a:spLocks noChangeArrowheads="1"/>
            </p:cNvSpPr>
            <p:nvPr/>
          </p:nvSpPr>
          <p:spPr bwMode="auto">
            <a:xfrm>
              <a:off x="4584" y="3088"/>
              <a:ext cx="1008" cy="534"/>
            </a:xfrm>
            <a:prstGeom prst="ellipse">
              <a:avLst/>
            </a:prstGeom>
            <a:solidFill>
              <a:srgbClr val="0000FF"/>
            </a:solidFill>
            <a:ln w="9525">
              <a:noFill/>
              <a:round/>
              <a:headEnd/>
              <a:tailEnd/>
            </a:ln>
          </p:spPr>
          <p:txBody>
            <a:bodyPr wrap="none" anchor="ctr"/>
            <a:lstStyle/>
            <a:p>
              <a:pPr algn="ctr" eaLnBrk="1" hangingPunct="1">
                <a:defRPr/>
              </a:pPr>
              <a:r>
                <a:rPr lang="en-US" altLang="zh-CN" sz="1200" b="1" dirty="0">
                  <a:solidFill>
                    <a:schemeClr val="bg1"/>
                  </a:solidFill>
                  <a:latin typeface="+mn-lt"/>
                  <a:ea typeface="ＭＳ Ｐゴシック" pitchFamily="34" charset="-128"/>
                  <a:cs typeface="Arial" charset="0"/>
                </a:rPr>
                <a:t>Change with</a:t>
              </a:r>
            </a:p>
            <a:p>
              <a:pPr algn="ctr" eaLnBrk="1" hangingPunct="1">
                <a:defRPr/>
              </a:pPr>
              <a:r>
                <a:rPr lang="en-US" altLang="zh-CN" sz="1200" b="1" dirty="0">
                  <a:solidFill>
                    <a:schemeClr val="bg1"/>
                  </a:solidFill>
                  <a:latin typeface="+mn-lt"/>
                  <a:ea typeface="ＭＳ Ｐゴシック" pitchFamily="34" charset="-128"/>
                  <a:cs typeface="Arial" charset="0"/>
                </a:rPr>
                <a:t>new/better</a:t>
              </a:r>
            </a:p>
            <a:p>
              <a:pPr algn="ctr" eaLnBrk="1" hangingPunct="1">
                <a:defRPr/>
              </a:pPr>
              <a:r>
                <a:rPr lang="en-US" altLang="zh-CN" sz="1200" b="1" dirty="0">
                  <a:solidFill>
                    <a:schemeClr val="bg1"/>
                  </a:solidFill>
                  <a:latin typeface="+mn-lt"/>
                  <a:ea typeface="ＭＳ Ｐゴシック" pitchFamily="34" charset="-128"/>
                  <a:cs typeface="Arial" charset="0"/>
                </a:rPr>
                <a:t>technologies</a:t>
              </a:r>
            </a:p>
          </p:txBody>
        </p:sp>
        <p:sp>
          <p:nvSpPr>
            <p:cNvPr id="10261" name="Oval 23"/>
            <p:cNvSpPr>
              <a:spLocks noChangeArrowheads="1"/>
            </p:cNvSpPr>
            <p:nvPr/>
          </p:nvSpPr>
          <p:spPr bwMode="auto">
            <a:xfrm>
              <a:off x="4554" y="1833"/>
              <a:ext cx="1008" cy="733"/>
            </a:xfrm>
            <a:prstGeom prst="ellipse">
              <a:avLst/>
            </a:prstGeom>
            <a:solidFill>
              <a:srgbClr val="0000FF"/>
            </a:solidFill>
            <a:ln w="9525">
              <a:noFill/>
              <a:round/>
              <a:headEnd/>
              <a:tailEnd/>
            </a:ln>
          </p:spPr>
          <p:txBody>
            <a:bodyPr wrap="none" anchor="ctr"/>
            <a:lstStyle/>
            <a:p>
              <a:pPr algn="ctr" eaLnBrk="1" hangingPunct="1">
                <a:defRPr/>
              </a:pPr>
              <a:r>
                <a:rPr lang="en-US" altLang="zh-CN" sz="1200" b="1" dirty="0">
                  <a:solidFill>
                    <a:schemeClr val="bg1"/>
                  </a:solidFill>
                  <a:latin typeface="+mn-lt"/>
                  <a:ea typeface="ＭＳ Ｐゴシック" pitchFamily="34" charset="-128"/>
                  <a:cs typeface="Arial" charset="0"/>
                </a:rPr>
                <a:t>Change only with</a:t>
              </a:r>
            </a:p>
            <a:p>
              <a:pPr algn="ctr" eaLnBrk="1" hangingPunct="1">
                <a:defRPr/>
              </a:pPr>
              <a:r>
                <a:rPr lang="en-US" altLang="zh-CN" sz="1200" b="1" dirty="0">
                  <a:solidFill>
                    <a:schemeClr val="bg1"/>
                  </a:solidFill>
                  <a:latin typeface="+mn-lt"/>
                  <a:ea typeface="ＭＳ Ｐゴシック" pitchFamily="34" charset="-128"/>
                  <a:cs typeface="Arial" charset="0"/>
                </a:rPr>
                <a:t>respect to functional </a:t>
              </a:r>
            </a:p>
            <a:p>
              <a:pPr algn="ctr" eaLnBrk="1" hangingPunct="1">
                <a:defRPr/>
              </a:pPr>
              <a:r>
                <a:rPr lang="en-US" altLang="zh-CN" sz="1200" b="1" dirty="0">
                  <a:solidFill>
                    <a:schemeClr val="bg1"/>
                  </a:solidFill>
                  <a:latin typeface="+mn-lt"/>
                  <a:ea typeface="ＭＳ Ｐゴシック" pitchFamily="34" charset="-128"/>
                  <a:cs typeface="Arial" charset="0"/>
                </a:rPr>
                <a:t>addition and </a:t>
              </a:r>
            </a:p>
            <a:p>
              <a:pPr algn="ctr" eaLnBrk="1" hangingPunct="1">
                <a:defRPr/>
              </a:pPr>
              <a:r>
                <a:rPr lang="en-US" altLang="zh-CN" sz="1200" b="1" dirty="0">
                  <a:solidFill>
                    <a:schemeClr val="bg1"/>
                  </a:solidFill>
                  <a:latin typeface="+mn-lt"/>
                  <a:ea typeface="ＭＳ Ｐゴシック" pitchFamily="34" charset="-128"/>
                  <a:cs typeface="Arial" charset="0"/>
                </a:rPr>
                <a:t>corrections</a:t>
              </a:r>
            </a:p>
          </p:txBody>
        </p:sp>
        <p:sp>
          <p:nvSpPr>
            <p:cNvPr id="10262" name="AutoShape 27"/>
            <p:cNvSpPr>
              <a:spLocks noChangeArrowheads="1"/>
            </p:cNvSpPr>
            <p:nvPr/>
          </p:nvSpPr>
          <p:spPr bwMode="auto">
            <a:xfrm>
              <a:off x="396" y="1795"/>
              <a:ext cx="1137" cy="1115"/>
            </a:xfrm>
            <a:prstGeom prst="roundRect">
              <a:avLst>
                <a:gd name="adj" fmla="val 16667"/>
              </a:avLst>
            </a:prstGeom>
            <a:solidFill>
              <a:srgbClr val="FFFF99"/>
            </a:solidFill>
            <a:ln w="9525">
              <a:noFill/>
              <a:round/>
              <a:headEnd/>
              <a:tailEnd/>
            </a:ln>
          </p:spPr>
          <p:txBody>
            <a:bodyPr>
              <a:spAutoFit/>
            </a:bodyPr>
            <a:lstStyle/>
            <a:p>
              <a:pPr marL="61913" indent="-61913" eaLnBrk="1" hangingPunct="1">
                <a:defRPr/>
              </a:pPr>
              <a:r>
                <a:rPr lang="en-US" altLang="zh-CN" sz="1400" b="1" dirty="0">
                  <a:latin typeface="+mn-lt"/>
                  <a:ea typeface="ＭＳ Ｐゴシック" pitchFamily="34" charset="-128"/>
                  <a:cs typeface="Arial" charset="0"/>
                </a:rPr>
                <a:t>Interface IRPs</a:t>
              </a:r>
            </a:p>
            <a:p>
              <a:pPr marL="225425" lvl="1" indent="-49213" eaLnBrk="1" hangingPunct="1">
                <a:buFontTx/>
                <a:buChar char="•"/>
                <a:defRPr/>
              </a:pPr>
              <a:r>
                <a:rPr lang="en-US" altLang="zh-CN" sz="1200" b="1" dirty="0">
                  <a:latin typeface="+mn-lt"/>
                  <a:ea typeface="ＭＳ Ｐゴシック" pitchFamily="34" charset="-128"/>
                  <a:cs typeface="Arial" charset="0"/>
                </a:rPr>
                <a:t> Notification IRP</a:t>
              </a:r>
            </a:p>
            <a:p>
              <a:pPr marL="225425" lvl="1" indent="-49213" eaLnBrk="1" hangingPunct="1">
                <a:buFontTx/>
                <a:buChar char="•"/>
                <a:defRPr/>
              </a:pPr>
              <a:r>
                <a:rPr lang="en-US" altLang="zh-CN" sz="1200" b="1" dirty="0">
                  <a:latin typeface="+mn-lt"/>
                  <a:ea typeface="ＭＳ Ｐゴシック" pitchFamily="34" charset="-128"/>
                  <a:cs typeface="Arial" charset="0"/>
                </a:rPr>
                <a:t> Alarm IRP</a:t>
              </a:r>
            </a:p>
            <a:p>
              <a:pPr marL="225425" lvl="1" indent="-49213" eaLnBrk="1" hangingPunct="1">
                <a:buFontTx/>
                <a:buChar char="•"/>
                <a:defRPr/>
              </a:pPr>
              <a:r>
                <a:rPr lang="en-US" altLang="zh-CN" sz="1200" b="1" dirty="0">
                  <a:latin typeface="+mn-lt"/>
                  <a:ea typeface="ＭＳ Ｐゴシック" pitchFamily="34" charset="-128"/>
                  <a:cs typeface="Arial" charset="0"/>
                </a:rPr>
                <a:t> Bulk CM IRP</a:t>
              </a:r>
            </a:p>
            <a:p>
              <a:pPr marL="225425" lvl="1" indent="-49213" eaLnBrk="1" hangingPunct="1">
                <a:buFontTx/>
                <a:buChar char="•"/>
                <a:defRPr/>
              </a:pPr>
              <a:r>
                <a:rPr lang="en-US" altLang="zh-CN" sz="1200" b="1" dirty="0">
                  <a:latin typeface="+mn-lt"/>
                  <a:ea typeface="ＭＳ Ｐゴシック" pitchFamily="34" charset="-128"/>
                  <a:cs typeface="Arial" charset="0"/>
                </a:rPr>
                <a:t> Kernel CM IRP</a:t>
              </a:r>
            </a:p>
            <a:p>
              <a:pPr marL="225425" lvl="1" indent="-49213" eaLnBrk="1" hangingPunct="1">
                <a:buFontTx/>
                <a:buChar char="•"/>
                <a:defRPr/>
              </a:pPr>
              <a:r>
                <a:rPr lang="en-US" altLang="zh-CN" sz="1200" b="1" dirty="0">
                  <a:latin typeface="+mn-lt"/>
                  <a:ea typeface="ＭＳ Ｐゴシック" pitchFamily="34" charset="-128"/>
                  <a:cs typeface="Arial" charset="0"/>
                </a:rPr>
                <a:t> Basic CM IRP</a:t>
              </a:r>
            </a:p>
            <a:p>
              <a:pPr marL="225425" lvl="1" indent="-49213" eaLnBrk="1" hangingPunct="1">
                <a:buFontTx/>
                <a:buChar char="•"/>
                <a:defRPr/>
              </a:pPr>
              <a:r>
                <a:rPr lang="en-US" altLang="zh-CN" sz="1200" b="1" dirty="0">
                  <a:latin typeface="+mn-lt"/>
                  <a:ea typeface="ＭＳ Ｐゴシック" pitchFamily="34" charset="-128"/>
                  <a:cs typeface="Arial" charset="0"/>
                </a:rPr>
                <a:t> PM IRP</a:t>
              </a:r>
            </a:p>
            <a:p>
              <a:pPr marL="225425" lvl="1" indent="-49213" eaLnBrk="1" hangingPunct="1">
                <a:buFontTx/>
                <a:buChar char="•"/>
                <a:defRPr/>
              </a:pPr>
              <a:r>
                <a:rPr lang="en-US" altLang="zh-CN" sz="1200" b="1" dirty="0">
                  <a:latin typeface="+mn-lt"/>
                  <a:ea typeface="ＭＳ Ｐゴシック" pitchFamily="34" charset="-128"/>
                  <a:cs typeface="Arial" charset="0"/>
                </a:rPr>
                <a:t> Etc</a:t>
              </a:r>
            </a:p>
          </p:txBody>
        </p:sp>
        <p:sp>
          <p:nvSpPr>
            <p:cNvPr id="10263" name="AutoShape 28"/>
            <p:cNvSpPr>
              <a:spLocks noChangeArrowheads="1"/>
            </p:cNvSpPr>
            <p:nvPr/>
          </p:nvSpPr>
          <p:spPr bwMode="auto">
            <a:xfrm>
              <a:off x="1625" y="1790"/>
              <a:ext cx="1195" cy="1137"/>
            </a:xfrm>
            <a:prstGeom prst="roundRect">
              <a:avLst>
                <a:gd name="adj" fmla="val 16667"/>
              </a:avLst>
            </a:prstGeom>
            <a:solidFill>
              <a:srgbClr val="FFFF99"/>
            </a:solidFill>
            <a:ln w="9525">
              <a:noFill/>
              <a:round/>
              <a:headEnd/>
              <a:tailEnd/>
            </a:ln>
          </p:spPr>
          <p:txBody>
            <a:bodyPr>
              <a:spAutoFit/>
            </a:bodyPr>
            <a:lstStyle/>
            <a:p>
              <a:pPr marL="61913" indent="-61913" eaLnBrk="1" hangingPunct="1">
                <a:defRPr/>
              </a:pPr>
              <a:r>
                <a:rPr lang="en-US" altLang="zh-CN" sz="1400" b="1" dirty="0">
                  <a:latin typeface="+mn-lt"/>
                  <a:ea typeface="ＭＳ Ｐゴシック" pitchFamily="34" charset="-128"/>
                  <a:cs typeface="Arial" charset="0"/>
                </a:rPr>
                <a:t>Network Resource Model (NRM) IRPs</a:t>
              </a:r>
            </a:p>
            <a:p>
              <a:pPr marL="225425" lvl="1" indent="-49213" eaLnBrk="1" hangingPunct="1">
                <a:buFontTx/>
                <a:buChar char="•"/>
                <a:defRPr/>
              </a:pPr>
              <a:r>
                <a:rPr lang="en-US" altLang="zh-CN" sz="1200" b="1" dirty="0">
                  <a:latin typeface="+mn-lt"/>
                  <a:ea typeface="ＭＳ Ｐゴシック" pitchFamily="34" charset="-128"/>
                  <a:cs typeface="Arial" charset="0"/>
                </a:rPr>
                <a:t> Generic NRM IRP</a:t>
              </a:r>
            </a:p>
            <a:p>
              <a:pPr marL="225425" lvl="1" indent="-49213" eaLnBrk="1" hangingPunct="1">
                <a:buFontTx/>
                <a:buChar char="•"/>
                <a:defRPr/>
              </a:pPr>
              <a:r>
                <a:rPr lang="en-US" altLang="zh-CN" sz="1200" b="1" dirty="0">
                  <a:latin typeface="+mn-lt"/>
                  <a:ea typeface="ＭＳ Ｐゴシック" pitchFamily="34" charset="-128"/>
                  <a:cs typeface="Arial" charset="0"/>
                </a:rPr>
                <a:t> UTRAN NRM IRP</a:t>
              </a:r>
            </a:p>
            <a:p>
              <a:pPr marL="225425" lvl="1" indent="-49213" eaLnBrk="1" hangingPunct="1">
                <a:buFontTx/>
                <a:buChar char="•"/>
                <a:defRPr/>
              </a:pPr>
              <a:r>
                <a:rPr lang="en-US" altLang="zh-CN" sz="1200" b="1" dirty="0">
                  <a:latin typeface="+mn-lt"/>
                  <a:ea typeface="ＭＳ Ｐゴシック" pitchFamily="34" charset="-128"/>
                  <a:cs typeface="Arial" charset="0"/>
                </a:rPr>
                <a:t> E-UTRAN NRM IRP</a:t>
              </a:r>
            </a:p>
            <a:p>
              <a:pPr marL="225425" lvl="1" indent="-49213" eaLnBrk="1" hangingPunct="1">
                <a:buFontTx/>
                <a:buChar char="•"/>
                <a:defRPr/>
              </a:pPr>
              <a:r>
                <a:rPr lang="en-US" altLang="zh-CN" sz="1200" b="1" dirty="0">
                  <a:latin typeface="+mn-lt"/>
                  <a:ea typeface="ＭＳ Ｐゴシック" pitchFamily="34" charset="-128"/>
                  <a:cs typeface="Arial" charset="0"/>
                </a:rPr>
                <a:t> IMS NRM IRP</a:t>
              </a:r>
            </a:p>
            <a:p>
              <a:pPr marL="225425" lvl="1" indent="-49213" eaLnBrk="1" hangingPunct="1">
                <a:buFontTx/>
                <a:buChar char="•"/>
                <a:defRPr/>
              </a:pPr>
              <a:r>
                <a:rPr lang="en-US" altLang="zh-CN" sz="1200" b="1" dirty="0">
                  <a:latin typeface="+mn-lt"/>
                  <a:ea typeface="ＭＳ Ｐゴシック" pitchFamily="34" charset="-128"/>
                  <a:cs typeface="Arial" charset="0"/>
                </a:rPr>
                <a:t> EPC NRM IRP</a:t>
              </a:r>
            </a:p>
            <a:p>
              <a:pPr marL="225425" lvl="1" indent="-49213" eaLnBrk="1" hangingPunct="1">
                <a:buFontTx/>
                <a:buChar char="•"/>
                <a:defRPr/>
              </a:pPr>
              <a:r>
                <a:rPr lang="en-US" altLang="zh-CN" sz="1200" b="1" dirty="0">
                  <a:latin typeface="+mn-lt"/>
                  <a:ea typeface="ＭＳ Ｐゴシック" pitchFamily="34" charset="-128"/>
                  <a:cs typeface="Arial" charset="0"/>
                </a:rPr>
                <a:t> Etc</a:t>
              </a:r>
            </a:p>
          </p:txBody>
        </p:sp>
        <p:sp>
          <p:nvSpPr>
            <p:cNvPr id="10264" name="AutoShape 29"/>
            <p:cNvSpPr>
              <a:spLocks noChangeArrowheads="1"/>
            </p:cNvSpPr>
            <p:nvPr/>
          </p:nvSpPr>
          <p:spPr bwMode="auto">
            <a:xfrm>
              <a:off x="2897" y="1789"/>
              <a:ext cx="1341" cy="343"/>
            </a:xfrm>
            <a:prstGeom prst="roundRect">
              <a:avLst>
                <a:gd name="adj" fmla="val 16667"/>
              </a:avLst>
            </a:prstGeom>
            <a:solidFill>
              <a:srgbClr val="FFFF99"/>
            </a:solidFill>
            <a:ln w="9525">
              <a:noFill/>
              <a:round/>
              <a:headEnd/>
              <a:tailEnd/>
            </a:ln>
          </p:spPr>
          <p:txBody>
            <a:bodyPr>
              <a:spAutoFit/>
            </a:bodyPr>
            <a:lstStyle/>
            <a:p>
              <a:pPr marL="61913" indent="-61913" eaLnBrk="1" hangingPunct="1">
                <a:defRPr/>
              </a:pPr>
              <a:r>
                <a:rPr lang="en-US" altLang="zh-CN" sz="1400" b="1" dirty="0">
                  <a:latin typeface="+mn-lt"/>
                  <a:ea typeface="ＭＳ Ｐゴシック" pitchFamily="34" charset="-128"/>
                  <a:cs typeface="Arial" charset="0"/>
                </a:rPr>
                <a:t>Data Definition IRPs</a:t>
              </a:r>
            </a:p>
            <a:p>
              <a:pPr marL="225425" lvl="1" indent="-49213" eaLnBrk="1" hangingPunct="1">
                <a:buFontTx/>
                <a:buChar char="•"/>
                <a:defRPr/>
              </a:pPr>
              <a:r>
                <a:rPr lang="en-US" altLang="zh-CN" sz="1200" b="1" dirty="0">
                  <a:latin typeface="+mn-lt"/>
                  <a:ea typeface="ＭＳ Ｐゴシック" pitchFamily="34" charset="-128"/>
                  <a:cs typeface="Arial" charset="0"/>
                </a:rPr>
                <a:t> State Management IRP</a:t>
              </a:r>
              <a:endParaRPr lang="zh-CN" altLang="en-US" sz="1200" b="1" dirty="0">
                <a:latin typeface="+mn-lt"/>
                <a:ea typeface="ＭＳ Ｐゴシック" pitchFamily="34" charset="-128"/>
                <a:cs typeface="Arial" charset="0"/>
              </a:endParaRPr>
            </a:p>
          </p:txBody>
        </p:sp>
        <p:grpSp>
          <p:nvGrpSpPr>
            <p:cNvPr id="26649" name="Group 30"/>
            <p:cNvGrpSpPr>
              <a:grpSpLocks/>
            </p:cNvGrpSpPr>
            <p:nvPr/>
          </p:nvGrpSpPr>
          <p:grpSpPr bwMode="auto">
            <a:xfrm>
              <a:off x="328" y="3143"/>
              <a:ext cx="1008" cy="154"/>
              <a:chOff x="672" y="2880"/>
              <a:chExt cx="1008" cy="144"/>
            </a:xfrm>
          </p:grpSpPr>
          <p:sp>
            <p:nvSpPr>
              <p:cNvPr id="72" name="Oval 31"/>
              <p:cNvSpPr>
                <a:spLocks noChangeArrowheads="1"/>
              </p:cNvSpPr>
              <p:nvPr/>
            </p:nvSpPr>
            <p:spPr bwMode="auto">
              <a:xfrm>
                <a:off x="864" y="2928"/>
                <a:ext cx="240" cy="96"/>
              </a:xfrm>
              <a:prstGeom prst="ellipse">
                <a:avLst/>
              </a:prstGeom>
              <a:gradFill rotWithShape="0">
                <a:gsLst>
                  <a:gs pos="0">
                    <a:srgbClr val="FFFF00"/>
                  </a:gs>
                  <a:gs pos="50000">
                    <a:schemeClr val="accent1"/>
                  </a:gs>
                  <a:gs pos="100000">
                    <a:srgbClr val="FFFF00"/>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73" name="Oval 32"/>
              <p:cNvSpPr>
                <a:spLocks noChangeArrowheads="1"/>
              </p:cNvSpPr>
              <p:nvPr/>
            </p:nvSpPr>
            <p:spPr bwMode="auto">
              <a:xfrm>
                <a:off x="1056" y="2880"/>
                <a:ext cx="240" cy="96"/>
              </a:xfrm>
              <a:prstGeom prst="ellipse">
                <a:avLst/>
              </a:prstGeom>
              <a:gradFill rotWithShape="0">
                <a:gsLst>
                  <a:gs pos="0">
                    <a:srgbClr val="FFFF00"/>
                  </a:gs>
                  <a:gs pos="50000">
                    <a:schemeClr val="accent1"/>
                  </a:gs>
                  <a:gs pos="100000">
                    <a:srgbClr val="FFFF00"/>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74" name="Oval 33"/>
              <p:cNvSpPr>
                <a:spLocks noChangeArrowheads="1"/>
              </p:cNvSpPr>
              <p:nvPr/>
            </p:nvSpPr>
            <p:spPr bwMode="auto">
              <a:xfrm>
                <a:off x="672" y="2880"/>
                <a:ext cx="240" cy="96"/>
              </a:xfrm>
              <a:prstGeom prst="ellipse">
                <a:avLst/>
              </a:prstGeom>
              <a:gradFill rotWithShape="0">
                <a:gsLst>
                  <a:gs pos="0">
                    <a:srgbClr val="FFFF00"/>
                  </a:gs>
                  <a:gs pos="50000">
                    <a:schemeClr val="accent1"/>
                  </a:gs>
                  <a:gs pos="100000">
                    <a:srgbClr val="FFFF00"/>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75" name="Oval 34"/>
              <p:cNvSpPr>
                <a:spLocks noChangeArrowheads="1"/>
              </p:cNvSpPr>
              <p:nvPr/>
            </p:nvSpPr>
            <p:spPr bwMode="auto">
              <a:xfrm>
                <a:off x="1248" y="2928"/>
                <a:ext cx="240" cy="96"/>
              </a:xfrm>
              <a:prstGeom prst="ellipse">
                <a:avLst/>
              </a:prstGeom>
              <a:gradFill rotWithShape="0">
                <a:gsLst>
                  <a:gs pos="0">
                    <a:srgbClr val="FFFF00"/>
                  </a:gs>
                  <a:gs pos="50000">
                    <a:schemeClr val="accent1"/>
                  </a:gs>
                  <a:gs pos="100000">
                    <a:srgbClr val="FFFF00"/>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76" name="Oval 35"/>
              <p:cNvSpPr>
                <a:spLocks noChangeArrowheads="1"/>
              </p:cNvSpPr>
              <p:nvPr/>
            </p:nvSpPr>
            <p:spPr bwMode="auto">
              <a:xfrm>
                <a:off x="1440" y="2880"/>
                <a:ext cx="240" cy="96"/>
              </a:xfrm>
              <a:prstGeom prst="ellipse">
                <a:avLst/>
              </a:prstGeom>
              <a:gradFill rotWithShape="0">
                <a:gsLst>
                  <a:gs pos="0">
                    <a:srgbClr val="FFFF00"/>
                  </a:gs>
                  <a:gs pos="50000">
                    <a:schemeClr val="accent1"/>
                  </a:gs>
                  <a:gs pos="100000">
                    <a:srgbClr val="FFFF00"/>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grpSp>
        <p:grpSp>
          <p:nvGrpSpPr>
            <p:cNvPr id="26650" name="Group 36"/>
            <p:cNvGrpSpPr>
              <a:grpSpLocks/>
            </p:cNvGrpSpPr>
            <p:nvPr/>
          </p:nvGrpSpPr>
          <p:grpSpPr bwMode="auto">
            <a:xfrm>
              <a:off x="1768" y="3194"/>
              <a:ext cx="816" cy="154"/>
              <a:chOff x="2112" y="2928"/>
              <a:chExt cx="816" cy="144"/>
            </a:xfrm>
          </p:grpSpPr>
          <p:sp>
            <p:nvSpPr>
              <p:cNvPr id="68" name="Oval 37"/>
              <p:cNvSpPr>
                <a:spLocks noChangeArrowheads="1"/>
              </p:cNvSpPr>
              <p:nvPr/>
            </p:nvSpPr>
            <p:spPr bwMode="auto">
              <a:xfrm>
                <a:off x="2304" y="2976"/>
                <a:ext cx="240" cy="96"/>
              </a:xfrm>
              <a:prstGeom prst="ellipse">
                <a:avLst/>
              </a:prstGeom>
              <a:gradFill rotWithShape="0">
                <a:gsLst>
                  <a:gs pos="0">
                    <a:schemeClr val="accent1"/>
                  </a:gs>
                  <a:gs pos="50000">
                    <a:srgbClr val="FFFF66"/>
                  </a:gs>
                  <a:gs pos="100000">
                    <a:schemeClr val="accent1"/>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69" name="Oval 38"/>
              <p:cNvSpPr>
                <a:spLocks noChangeArrowheads="1"/>
              </p:cNvSpPr>
              <p:nvPr/>
            </p:nvSpPr>
            <p:spPr bwMode="auto">
              <a:xfrm>
                <a:off x="2496" y="2928"/>
                <a:ext cx="240" cy="96"/>
              </a:xfrm>
              <a:prstGeom prst="ellipse">
                <a:avLst/>
              </a:prstGeom>
              <a:gradFill rotWithShape="0">
                <a:gsLst>
                  <a:gs pos="0">
                    <a:schemeClr val="accent1"/>
                  </a:gs>
                  <a:gs pos="50000">
                    <a:srgbClr val="FFFF66"/>
                  </a:gs>
                  <a:gs pos="100000">
                    <a:schemeClr val="accent1"/>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70" name="Oval 39"/>
              <p:cNvSpPr>
                <a:spLocks noChangeArrowheads="1"/>
              </p:cNvSpPr>
              <p:nvPr/>
            </p:nvSpPr>
            <p:spPr bwMode="auto">
              <a:xfrm>
                <a:off x="2112" y="2928"/>
                <a:ext cx="240" cy="96"/>
              </a:xfrm>
              <a:prstGeom prst="ellipse">
                <a:avLst/>
              </a:prstGeom>
              <a:gradFill rotWithShape="0">
                <a:gsLst>
                  <a:gs pos="0">
                    <a:schemeClr val="accent1"/>
                  </a:gs>
                  <a:gs pos="50000">
                    <a:srgbClr val="FFFF66"/>
                  </a:gs>
                  <a:gs pos="100000">
                    <a:schemeClr val="accent1"/>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71" name="Oval 40"/>
              <p:cNvSpPr>
                <a:spLocks noChangeArrowheads="1"/>
              </p:cNvSpPr>
              <p:nvPr/>
            </p:nvSpPr>
            <p:spPr bwMode="auto">
              <a:xfrm>
                <a:off x="2688" y="2976"/>
                <a:ext cx="240" cy="96"/>
              </a:xfrm>
              <a:prstGeom prst="ellipse">
                <a:avLst/>
              </a:prstGeom>
              <a:gradFill rotWithShape="0">
                <a:gsLst>
                  <a:gs pos="0">
                    <a:schemeClr val="accent1"/>
                  </a:gs>
                  <a:gs pos="50000">
                    <a:srgbClr val="FFFF66"/>
                  </a:gs>
                  <a:gs pos="100000">
                    <a:schemeClr val="accent1"/>
                  </a:gs>
                </a:gsLst>
                <a:lin ang="540000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grpSp>
        <p:grpSp>
          <p:nvGrpSpPr>
            <p:cNvPr id="26651" name="Group 41"/>
            <p:cNvGrpSpPr>
              <a:grpSpLocks/>
            </p:cNvGrpSpPr>
            <p:nvPr/>
          </p:nvGrpSpPr>
          <p:grpSpPr bwMode="auto">
            <a:xfrm>
              <a:off x="3208" y="3194"/>
              <a:ext cx="432" cy="154"/>
              <a:chOff x="3552" y="2928"/>
              <a:chExt cx="432" cy="144"/>
            </a:xfrm>
          </p:grpSpPr>
          <p:sp>
            <p:nvSpPr>
              <p:cNvPr id="66" name="Oval 42"/>
              <p:cNvSpPr>
                <a:spLocks noChangeArrowheads="1"/>
              </p:cNvSpPr>
              <p:nvPr/>
            </p:nvSpPr>
            <p:spPr bwMode="auto">
              <a:xfrm>
                <a:off x="3744" y="2976"/>
                <a:ext cx="240" cy="96"/>
              </a:xfrm>
              <a:prstGeom prst="ellipse">
                <a:avLst/>
              </a:prstGeom>
              <a:gradFill rotWithShape="0">
                <a:gsLst>
                  <a:gs pos="0">
                    <a:schemeClr val="accent1"/>
                  </a:gs>
                  <a:gs pos="50000">
                    <a:srgbClr val="FFFF00"/>
                  </a:gs>
                  <a:gs pos="100000">
                    <a:schemeClr val="accent1"/>
                  </a:gs>
                </a:gsLst>
                <a:lin ang="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sp>
            <p:nvSpPr>
              <p:cNvPr id="67" name="Oval 43"/>
              <p:cNvSpPr>
                <a:spLocks noChangeArrowheads="1"/>
              </p:cNvSpPr>
              <p:nvPr/>
            </p:nvSpPr>
            <p:spPr bwMode="auto">
              <a:xfrm>
                <a:off x="3552" y="2928"/>
                <a:ext cx="240" cy="96"/>
              </a:xfrm>
              <a:prstGeom prst="ellipse">
                <a:avLst/>
              </a:prstGeom>
              <a:gradFill rotWithShape="0">
                <a:gsLst>
                  <a:gs pos="0">
                    <a:schemeClr val="accent1"/>
                  </a:gs>
                  <a:gs pos="50000">
                    <a:srgbClr val="FFFF00"/>
                  </a:gs>
                  <a:gs pos="100000">
                    <a:schemeClr val="accent1"/>
                  </a:gs>
                </a:gsLst>
                <a:lin ang="0" scaled="1"/>
              </a:gradFill>
              <a:ln w="9525">
                <a:solidFill>
                  <a:schemeClr val="tx1"/>
                </a:solidFill>
                <a:round/>
                <a:headEnd/>
                <a:tailEnd/>
              </a:ln>
              <a:effectLst/>
            </p:spPr>
            <p:txBody>
              <a:bodyPr wrap="none" anchor="ctr"/>
              <a:lstStyle/>
              <a:p>
                <a:pPr>
                  <a:spcBef>
                    <a:spcPct val="15000"/>
                  </a:spcBef>
                  <a:spcAft>
                    <a:spcPct val="15000"/>
                  </a:spcAft>
                  <a:buClr>
                    <a:schemeClr val="accent1"/>
                  </a:buClr>
                  <a:defRPr/>
                </a:pPr>
                <a:endParaRPr lang="en-GB" sz="1800" dirty="0">
                  <a:latin typeface="Arial" charset="0"/>
                  <a:ea typeface="ＭＳ Ｐゴシック" pitchFamily="34" charset="-128"/>
                  <a:cs typeface="Arial" charset="0"/>
                </a:endParaRPr>
              </a:p>
            </p:txBody>
          </p:sp>
        </p:grpSp>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228600"/>
            <a:ext cx="7316788" cy="1143000"/>
          </a:xfrm>
        </p:spPr>
        <p:txBody>
          <a:bodyPr/>
          <a:lstStyle/>
          <a:p>
            <a:pPr eaLnBrk="1" hangingPunct="1"/>
            <a:r>
              <a:rPr lang="en-US" altLang="en-US" dirty="0" smtClean="0"/>
              <a:t>3GPP Charging Architecture and Principles</a:t>
            </a:r>
            <a:br>
              <a:rPr lang="en-US" altLang="en-US" dirty="0" smtClean="0"/>
            </a:br>
            <a:r>
              <a:rPr lang="en-US" altLang="en-US" dirty="0" smtClean="0"/>
              <a:t> (TS 32.240)</a:t>
            </a:r>
            <a:endParaRPr lang="en-GB" altLang="en-US" dirty="0" smtClean="0"/>
          </a:p>
        </p:txBody>
      </p:sp>
      <p:sp>
        <p:nvSpPr>
          <p:cNvPr id="24580" name="Rectangle 8"/>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25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2558" name="Rectangle 4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2557" name="Object 45"/>
          <p:cNvGraphicFramePr>
            <a:graphicFrameLocks noChangeAspect="1"/>
          </p:cNvGraphicFramePr>
          <p:nvPr>
            <p:extLst>
              <p:ext uri="{D42A27DB-BD31-4B8C-83A1-F6EECF244321}">
                <p14:modId xmlns:p14="http://schemas.microsoft.com/office/powerpoint/2010/main" val="479447675"/>
              </p:ext>
            </p:extLst>
          </p:nvPr>
        </p:nvGraphicFramePr>
        <p:xfrm>
          <a:off x="394448" y="3366696"/>
          <a:ext cx="3419061" cy="2107095"/>
        </p:xfrm>
        <a:graphic>
          <a:graphicData uri="http://schemas.openxmlformats.org/presentationml/2006/ole">
            <mc:AlternateContent xmlns:mc="http://schemas.openxmlformats.org/markup-compatibility/2006">
              <mc:Choice xmlns:v="urn:schemas-microsoft-com:vml" Requires="v">
                <p:oleObj spid="_x0000_s192574" name="Picture" r:id="rId5" imgW="4612263" imgH="3100684" progId="Word.Picture.8">
                  <p:embed/>
                </p:oleObj>
              </mc:Choice>
              <mc:Fallback>
                <p:oleObj name="Picture" r:id="rId5" imgW="4612263" imgH="3100684" progId="Word.Picture.8">
                  <p:embed/>
                  <p:pic>
                    <p:nvPicPr>
                      <p:cNvPr id="0" name="Picture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448" y="3366696"/>
                        <a:ext cx="3419061" cy="210709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2560" name="Rectangle 4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2559" name="Object 47"/>
          <p:cNvGraphicFramePr>
            <a:graphicFrameLocks noChangeAspect="1"/>
          </p:cNvGraphicFramePr>
          <p:nvPr>
            <p:extLst>
              <p:ext uri="{D42A27DB-BD31-4B8C-83A1-F6EECF244321}">
                <p14:modId xmlns:p14="http://schemas.microsoft.com/office/powerpoint/2010/main" val="1279812173"/>
              </p:ext>
            </p:extLst>
          </p:nvPr>
        </p:nvGraphicFramePr>
        <p:xfrm>
          <a:off x="4750624" y="3297121"/>
          <a:ext cx="4192657" cy="2405269"/>
        </p:xfrm>
        <a:graphic>
          <a:graphicData uri="http://schemas.openxmlformats.org/presentationml/2006/ole">
            <mc:AlternateContent xmlns:mc="http://schemas.openxmlformats.org/markup-compatibility/2006">
              <mc:Choice xmlns:v="urn:schemas-microsoft-com:vml" Requires="v">
                <p:oleObj spid="_x0000_s192575" name="Picture" r:id="rId7" imgW="4625304" imgH="3102952" progId="Word.Picture.8">
                  <p:embed/>
                </p:oleObj>
              </mc:Choice>
              <mc:Fallback>
                <p:oleObj name="Picture" r:id="rId7" imgW="4625304" imgH="3102952" progId="Word.Picture.8">
                  <p:embed/>
                  <p:pic>
                    <p:nvPicPr>
                      <p:cNvPr id="0" name="Picture 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0624" y="3297121"/>
                        <a:ext cx="4192657" cy="24052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 name="Rectangle 52"/>
          <p:cNvSpPr>
            <a:spLocks noChangeArrowheads="1"/>
          </p:cNvSpPr>
          <p:nvPr/>
        </p:nvSpPr>
        <p:spPr bwMode="auto">
          <a:xfrm>
            <a:off x="332358" y="5577928"/>
            <a:ext cx="4245022" cy="661916"/>
          </a:xfrm>
          <a:prstGeom prst="rect">
            <a:avLst/>
          </a:prstGeom>
          <a:noFill/>
          <a:ln w="9525">
            <a:noFill/>
            <a:miter lim="800000"/>
            <a:headEnd/>
            <a:tailEnd/>
          </a:ln>
        </p:spPr>
        <p:txBody>
          <a:bodyPr lIns="0" tIns="0" rIns="0" bIns="0"/>
          <a:lstStyle/>
          <a:p>
            <a:r>
              <a:rPr lang="en-GB" sz="1200" b="1" dirty="0" smtClean="0"/>
              <a:t>OCF:</a:t>
            </a:r>
            <a:r>
              <a:rPr lang="en-GB" sz="1200" dirty="0" smtClean="0"/>
              <a:t>	</a:t>
            </a:r>
            <a:r>
              <a:rPr lang="en-GB" sz="1200" b="1" dirty="0" smtClean="0"/>
              <a:t>O</a:t>
            </a:r>
            <a:r>
              <a:rPr lang="en-GB" sz="1200" dirty="0" smtClean="0"/>
              <a:t>nline </a:t>
            </a:r>
            <a:r>
              <a:rPr lang="en-GB" sz="1200" b="1" dirty="0" smtClean="0"/>
              <a:t>C</a:t>
            </a:r>
            <a:r>
              <a:rPr lang="en-GB" sz="1200" dirty="0" smtClean="0"/>
              <a:t>harging </a:t>
            </a:r>
            <a:r>
              <a:rPr lang="en-GB" sz="1200" b="1" dirty="0" smtClean="0"/>
              <a:t>F</a:t>
            </a:r>
            <a:r>
              <a:rPr lang="en-GB" sz="1200" dirty="0" smtClean="0"/>
              <a:t>unction</a:t>
            </a:r>
            <a:endParaRPr lang="en-US" sz="1200" dirty="0" smtClean="0"/>
          </a:p>
          <a:p>
            <a:r>
              <a:rPr lang="en-GB" sz="1200" b="1" dirty="0" smtClean="0"/>
              <a:t>ABMF</a:t>
            </a:r>
            <a:r>
              <a:rPr lang="en-GB" sz="1200" dirty="0" smtClean="0"/>
              <a:t>:	</a:t>
            </a:r>
            <a:r>
              <a:rPr lang="en-GB" sz="1200" b="1" dirty="0" smtClean="0"/>
              <a:t>A</a:t>
            </a:r>
            <a:r>
              <a:rPr lang="en-GB" sz="1200" dirty="0" smtClean="0"/>
              <a:t>ccount </a:t>
            </a:r>
            <a:r>
              <a:rPr lang="en-GB" sz="1200" b="1" dirty="0" smtClean="0"/>
              <a:t>B</a:t>
            </a:r>
            <a:r>
              <a:rPr lang="en-GB" sz="1200" dirty="0" smtClean="0"/>
              <a:t>alance </a:t>
            </a:r>
            <a:r>
              <a:rPr lang="en-GB" sz="1200" b="1" dirty="0" smtClean="0"/>
              <a:t>M</a:t>
            </a:r>
            <a:r>
              <a:rPr lang="en-GB" sz="1200" dirty="0" smtClean="0"/>
              <a:t>anagement </a:t>
            </a:r>
            <a:r>
              <a:rPr lang="en-GB" sz="1200" b="1" dirty="0" smtClean="0"/>
              <a:t>F</a:t>
            </a:r>
            <a:r>
              <a:rPr lang="en-GB" sz="1200" dirty="0" smtClean="0"/>
              <a:t>unction</a:t>
            </a:r>
            <a:endParaRPr lang="en-US" sz="1200" dirty="0" smtClean="0"/>
          </a:p>
          <a:p>
            <a:r>
              <a:rPr lang="en-GB" sz="1200" b="1" dirty="0" smtClean="0"/>
              <a:t>RF:</a:t>
            </a:r>
            <a:r>
              <a:rPr lang="en-GB" sz="1200" dirty="0" smtClean="0"/>
              <a:t>	</a:t>
            </a:r>
            <a:r>
              <a:rPr lang="en-GB" sz="1200" b="1" dirty="0" smtClean="0"/>
              <a:t>R</a:t>
            </a:r>
            <a:r>
              <a:rPr lang="en-GB" sz="1200" dirty="0" smtClean="0"/>
              <a:t>ating </a:t>
            </a:r>
            <a:r>
              <a:rPr lang="en-GB" sz="1200" b="1" dirty="0" smtClean="0"/>
              <a:t>F</a:t>
            </a:r>
            <a:r>
              <a:rPr lang="en-GB" sz="1200" dirty="0" smtClean="0"/>
              <a:t>unction</a:t>
            </a:r>
            <a:endParaRPr lang="en-US" sz="1200" dirty="0" smtClean="0"/>
          </a:p>
          <a:p>
            <a:endParaRPr lang="en-US" sz="1400" dirty="0"/>
          </a:p>
        </p:txBody>
      </p:sp>
      <p:sp>
        <p:nvSpPr>
          <p:cNvPr id="11" name="Rectangle 10"/>
          <p:cNvSpPr>
            <a:spLocks noChangeArrowheads="1"/>
          </p:cNvSpPr>
          <p:nvPr/>
        </p:nvSpPr>
        <p:spPr bwMode="auto">
          <a:xfrm>
            <a:off x="4754258" y="5597806"/>
            <a:ext cx="4245022" cy="672745"/>
          </a:xfrm>
          <a:prstGeom prst="rect">
            <a:avLst/>
          </a:prstGeom>
          <a:noFill/>
          <a:ln w="9525">
            <a:noFill/>
            <a:miter lim="800000"/>
            <a:headEnd/>
            <a:tailEnd/>
          </a:ln>
        </p:spPr>
        <p:txBody>
          <a:bodyPr lIns="0" tIns="0" rIns="0" bIns="0"/>
          <a:lstStyle/>
          <a:p>
            <a:r>
              <a:rPr lang="en-GB" sz="1200" b="1" dirty="0" smtClean="0"/>
              <a:t>CTF:</a:t>
            </a:r>
            <a:r>
              <a:rPr lang="en-GB" sz="1200" dirty="0" smtClean="0"/>
              <a:t>	</a:t>
            </a:r>
            <a:r>
              <a:rPr lang="en-GB" sz="1200" b="1" dirty="0" smtClean="0"/>
              <a:t>C</a:t>
            </a:r>
            <a:r>
              <a:rPr lang="en-GB" sz="1200" dirty="0" smtClean="0"/>
              <a:t>harging </a:t>
            </a:r>
            <a:r>
              <a:rPr lang="en-GB" sz="1200" b="1" dirty="0" smtClean="0"/>
              <a:t>T</a:t>
            </a:r>
            <a:r>
              <a:rPr lang="en-GB" sz="1200" dirty="0" smtClean="0"/>
              <a:t>rigger </a:t>
            </a:r>
            <a:r>
              <a:rPr lang="en-GB" sz="1200" b="1" dirty="0" smtClean="0"/>
              <a:t>F</a:t>
            </a:r>
            <a:r>
              <a:rPr lang="en-GB" sz="1200" dirty="0" smtClean="0"/>
              <a:t>unction </a:t>
            </a:r>
            <a:endParaRPr lang="en-US" sz="1200" dirty="0" smtClean="0"/>
          </a:p>
          <a:p>
            <a:r>
              <a:rPr lang="en-GB" sz="1200" b="1" dirty="0" smtClean="0"/>
              <a:t>CDF:</a:t>
            </a:r>
            <a:r>
              <a:rPr lang="en-GB" sz="1200" dirty="0" smtClean="0"/>
              <a:t>	</a:t>
            </a:r>
            <a:r>
              <a:rPr lang="en-GB" sz="1200" b="1" dirty="0" smtClean="0"/>
              <a:t>C</a:t>
            </a:r>
            <a:r>
              <a:rPr lang="en-GB" sz="1200" dirty="0" smtClean="0"/>
              <a:t>harging </a:t>
            </a:r>
            <a:r>
              <a:rPr lang="en-GB" sz="1200" b="1" dirty="0" smtClean="0"/>
              <a:t>D</a:t>
            </a:r>
            <a:r>
              <a:rPr lang="en-GB" sz="1200" dirty="0" smtClean="0"/>
              <a:t>ata </a:t>
            </a:r>
            <a:r>
              <a:rPr lang="en-GB" sz="1200" b="1" dirty="0" smtClean="0"/>
              <a:t>F</a:t>
            </a:r>
            <a:r>
              <a:rPr lang="en-GB" sz="1200" dirty="0" smtClean="0"/>
              <a:t>unction </a:t>
            </a:r>
            <a:endParaRPr lang="en-US" sz="1200" dirty="0" smtClean="0"/>
          </a:p>
          <a:p>
            <a:r>
              <a:rPr lang="en-GB" sz="1200" b="1" dirty="0" smtClean="0"/>
              <a:t>CGF:</a:t>
            </a:r>
            <a:r>
              <a:rPr lang="en-GB" sz="1200" dirty="0" smtClean="0"/>
              <a:t>	</a:t>
            </a:r>
            <a:r>
              <a:rPr lang="en-GB" sz="1200" b="1" dirty="0" smtClean="0"/>
              <a:t>C</a:t>
            </a:r>
            <a:r>
              <a:rPr lang="en-GB" sz="1200" dirty="0" smtClean="0"/>
              <a:t>harging </a:t>
            </a:r>
            <a:r>
              <a:rPr lang="en-GB" sz="1200" b="1" dirty="0" smtClean="0"/>
              <a:t>G</a:t>
            </a:r>
            <a:r>
              <a:rPr lang="en-GB" sz="1200" dirty="0" smtClean="0"/>
              <a:t>ateway </a:t>
            </a:r>
            <a:r>
              <a:rPr lang="en-GB" sz="1200" b="1" dirty="0" smtClean="0"/>
              <a:t>F</a:t>
            </a:r>
            <a:r>
              <a:rPr lang="en-GB" sz="1200" dirty="0" smtClean="0"/>
              <a:t>unction</a:t>
            </a:r>
            <a:endParaRPr lang="en-US" sz="1200" dirty="0" smtClean="0"/>
          </a:p>
          <a:p>
            <a:endParaRPr lang="en-GB" sz="1400" b="1" dirty="0" smtClean="0"/>
          </a:p>
          <a:p>
            <a:endParaRPr lang="en-US" sz="1400" dirty="0"/>
          </a:p>
        </p:txBody>
      </p:sp>
      <p:sp>
        <p:nvSpPr>
          <p:cNvPr id="12" name="Rectangle 11"/>
          <p:cNvSpPr>
            <a:spLocks noChangeArrowheads="1"/>
          </p:cNvSpPr>
          <p:nvPr/>
        </p:nvSpPr>
        <p:spPr bwMode="auto">
          <a:xfrm>
            <a:off x="566250" y="1371600"/>
            <a:ext cx="7922657" cy="1533149"/>
          </a:xfrm>
          <a:prstGeom prst="rect">
            <a:avLst/>
          </a:prstGeom>
          <a:noFill/>
          <a:ln w="9525">
            <a:noFill/>
            <a:miter lim="800000"/>
            <a:headEnd/>
            <a:tailEnd/>
          </a:ln>
        </p:spPr>
        <p:txBody>
          <a:bodyPr lIns="0" tIns="0" rIns="0" bIns="0"/>
          <a:lstStyle/>
          <a:p>
            <a:endParaRPr lang="en-US" sz="1400" dirty="0"/>
          </a:p>
        </p:txBody>
      </p:sp>
      <p:sp>
        <p:nvSpPr>
          <p:cNvPr id="13" name="Rectangle 12"/>
          <p:cNvSpPr>
            <a:spLocks noChangeArrowheads="1"/>
          </p:cNvSpPr>
          <p:nvPr/>
        </p:nvSpPr>
        <p:spPr bwMode="auto">
          <a:xfrm>
            <a:off x="271712" y="1391478"/>
            <a:ext cx="8603932" cy="1924631"/>
          </a:xfrm>
          <a:prstGeom prst="rect">
            <a:avLst/>
          </a:prstGeom>
          <a:noFill/>
          <a:ln w="9525">
            <a:noFill/>
            <a:miter lim="800000"/>
            <a:headEnd/>
            <a:tailEnd/>
          </a:ln>
        </p:spPr>
        <p:txBody>
          <a:bodyPr lIns="0" tIns="0" rIns="0" bIns="0"/>
          <a:lstStyle/>
          <a:p>
            <a:r>
              <a:rPr lang="de-DE" sz="2000" smtClean="0">
                <a:latin typeface="+mn-lt"/>
                <a:cs typeface="+mn-cs"/>
              </a:rPr>
              <a:t>3GPP Charging mechanisms are specified to allow collection of usage resources:</a:t>
            </a:r>
          </a:p>
          <a:p>
            <a:pPr lvl="1">
              <a:buFont typeface="Arial" pitchFamily="34" charset="0"/>
              <a:buChar char="•"/>
            </a:pPr>
            <a:r>
              <a:rPr lang="en-GB" sz="2000" smtClean="0">
                <a:latin typeface="+mn-lt"/>
                <a:cs typeface="+mn-cs"/>
              </a:rPr>
              <a:t> </a:t>
            </a:r>
            <a:r>
              <a:rPr lang="de-DE" sz="2000" smtClean="0">
                <a:latin typeface="+mn-lt"/>
                <a:cs typeface="+mn-cs"/>
              </a:rPr>
              <a:t>in a real-time interaction, affecting the service rendered </a:t>
            </a:r>
            <a:r>
              <a:rPr lang="en-GB" sz="2000" smtClean="0">
                <a:latin typeface="+mn-lt"/>
                <a:cs typeface="+mn-cs"/>
              </a:rPr>
              <a:t>(</a:t>
            </a:r>
            <a:r>
              <a:rPr lang="de-DE" sz="2000" smtClean="0">
                <a:latin typeface="+mn-lt"/>
                <a:cs typeface="+mn-cs"/>
              </a:rPr>
              <a:t>Online Charging).</a:t>
            </a:r>
            <a:endParaRPr lang="en-GB" sz="2000" smtClean="0">
              <a:latin typeface="+mn-lt"/>
              <a:cs typeface="+mn-cs"/>
            </a:endParaRPr>
          </a:p>
          <a:p>
            <a:pPr lvl="1">
              <a:buFont typeface="Arial" pitchFamily="34" charset="0"/>
              <a:buChar char="•"/>
            </a:pPr>
            <a:r>
              <a:rPr lang="de-DE" sz="2000" smtClean="0">
                <a:latin typeface="+mn-lt"/>
                <a:cs typeface="+mn-cs"/>
              </a:rPr>
              <a:t> processing the collected data </a:t>
            </a:r>
            <a:r>
              <a:rPr lang="en-GB" sz="2000" smtClean="0">
                <a:latin typeface="+mn-lt"/>
                <a:cs typeface="+mn-cs"/>
              </a:rPr>
              <a:t>prior to delivery to the BSS (</a:t>
            </a:r>
            <a:r>
              <a:rPr lang="de-DE" sz="2000" smtClean="0">
                <a:latin typeface="+mn-lt"/>
                <a:cs typeface="+mn-cs"/>
              </a:rPr>
              <a:t>Offline </a:t>
            </a:r>
            <a:r>
              <a:rPr lang="de-DE" sz="2000">
                <a:latin typeface="+mn-lt"/>
                <a:cs typeface="+mn-cs"/>
              </a:rPr>
              <a:t>Charging</a:t>
            </a:r>
            <a:r>
              <a:rPr lang="de-DE" sz="2000" smtClean="0">
                <a:latin typeface="+mn-lt"/>
                <a:cs typeface="+mn-cs"/>
              </a:rPr>
              <a:t>)</a:t>
            </a:r>
          </a:p>
          <a:p>
            <a:endParaRPr lang="de-DE" sz="1400" b="1" smtClean="0"/>
          </a:p>
          <a:p>
            <a:endParaRPr lang="de-DE" sz="1400" b="1" dirty="0"/>
          </a:p>
          <a:p>
            <a:r>
              <a:rPr lang="de-DE" sz="2400" b="1" smtClean="0"/>
              <a:t>   Online </a:t>
            </a:r>
            <a:r>
              <a:rPr lang="de-DE" sz="2400" b="1" dirty="0" smtClean="0"/>
              <a:t>Charging 			</a:t>
            </a:r>
            <a:r>
              <a:rPr lang="de-DE" sz="2400" b="1" smtClean="0"/>
              <a:t>      Offline </a:t>
            </a:r>
            <a:r>
              <a:rPr lang="de-DE" sz="2400" b="1" dirty="0" smtClean="0"/>
              <a:t>Charging</a:t>
            </a:r>
            <a:endParaRPr lang="en-GB" sz="2400" b="1" dirty="0" smtClean="0"/>
          </a:p>
          <a:p>
            <a:endParaRPr lang="en-GB" sz="1400" b="1" dirty="0" smtClean="0"/>
          </a:p>
          <a:p>
            <a:endParaRPr lang="en-GB" sz="1400" b="1" dirty="0" smtClean="0"/>
          </a:p>
          <a:p>
            <a:endParaRPr lang="en-GB" sz="1400" b="1" dirty="0" smtClean="0"/>
          </a:p>
          <a:p>
            <a:endParaRPr lang="en-GB" sz="1400" b="1" dirty="0" smtClean="0"/>
          </a:p>
          <a:p>
            <a:endParaRPr lang="en-GB" sz="1400" b="1" dirty="0" smtClean="0"/>
          </a:p>
          <a:p>
            <a:endParaRPr lang="en-GB" sz="1400" b="1" dirty="0" smtClean="0"/>
          </a:p>
          <a:p>
            <a:endParaRPr lang="en-GB" sz="1400" b="1" dirty="0" smtClean="0"/>
          </a:p>
          <a:p>
            <a:endParaRPr lang="en-US" sz="14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smtClean="0"/>
              <a:t>SON</a:t>
            </a:r>
            <a:endParaRPr lang="en-GB" sz="2800" dirty="0" smtClean="0">
              <a:effectLst>
                <a:outerShdw blurRad="38100" dist="38100" dir="2700000" algn="tl">
                  <a:srgbClr val="C0C0C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US" altLang="ja-JP" dirty="0" smtClean="0"/>
              <a:t>Release 8 SON SA5 Features (1/3)</a:t>
            </a:r>
          </a:p>
        </p:txBody>
      </p:sp>
      <p:sp>
        <p:nvSpPr>
          <p:cNvPr id="34819" name="Rectangle 3"/>
          <p:cNvSpPr>
            <a:spLocks noGrp="1"/>
          </p:cNvSpPr>
          <p:nvPr>
            <p:ph type="body" idx="1"/>
          </p:nvPr>
        </p:nvSpPr>
        <p:spPr>
          <a:xfrm>
            <a:off x="485775" y="1462088"/>
            <a:ext cx="8388350" cy="4830762"/>
          </a:xfrm>
        </p:spPr>
        <p:txBody>
          <a:bodyPr/>
          <a:lstStyle/>
          <a:p>
            <a:pPr>
              <a:lnSpc>
                <a:spcPct val="80000"/>
              </a:lnSpc>
            </a:pPr>
            <a:r>
              <a:rPr lang="en-US" altLang="ja-JP" dirty="0" smtClean="0"/>
              <a:t>SON Concepts and Requirements</a:t>
            </a:r>
          </a:p>
          <a:p>
            <a:pPr lvl="1">
              <a:lnSpc>
                <a:spcPct val="80000"/>
              </a:lnSpc>
            </a:pPr>
            <a:r>
              <a:rPr lang="en-US" altLang="ja-JP" dirty="0" smtClean="0">
                <a:ea typeface="ＭＳ Ｐゴシック" panose="020B0600070205080204" pitchFamily="34" charset="-128"/>
              </a:rPr>
              <a:t>TS 32.500 “</a:t>
            </a:r>
            <a:r>
              <a:rPr lang="en-GB" altLang="en-US" dirty="0" smtClean="0"/>
              <a:t>Self-Organizing Networks (SON); Concepts and requirements” </a:t>
            </a:r>
            <a:r>
              <a:rPr lang="en-US" altLang="ja-JP" dirty="0" smtClean="0">
                <a:ea typeface="ＭＳ Ｐゴシック" panose="020B0600070205080204" pitchFamily="34" charset="-128"/>
              </a:rPr>
              <a:t>describes high level us</a:t>
            </a:r>
            <a:r>
              <a:rPr lang="en-GB" altLang="en-US" dirty="0" smtClean="0"/>
              <a:t>e cases, business level requirements, specification level requirements and SON reference architecture</a:t>
            </a:r>
          </a:p>
          <a:p>
            <a:pPr lvl="1">
              <a:lnSpc>
                <a:spcPct val="80000"/>
              </a:lnSpc>
            </a:pPr>
            <a:r>
              <a:rPr lang="en-US" altLang="ja-JP" dirty="0" smtClean="0">
                <a:ea typeface="ＭＳ Ｐゴシック" panose="020B0600070205080204" pitchFamily="34" charset="-128"/>
              </a:rPr>
              <a:t>SON reference architecture</a:t>
            </a:r>
            <a:endParaRPr lang="en-GB" altLang="en-US" dirty="0" smtClean="0"/>
          </a:p>
          <a:p>
            <a:pPr lvl="2">
              <a:lnSpc>
                <a:spcPct val="80000"/>
              </a:lnSpc>
            </a:pPr>
            <a:r>
              <a:rPr lang="en-GB" altLang="en-US" dirty="0" smtClean="0"/>
              <a:t>NM-Centralised SON: SON solution where SON algorithms are executed at the Network Management level </a:t>
            </a:r>
          </a:p>
          <a:p>
            <a:pPr lvl="2">
              <a:lnSpc>
                <a:spcPct val="80000"/>
              </a:lnSpc>
            </a:pPr>
            <a:r>
              <a:rPr lang="en-GB" altLang="en-US" dirty="0" smtClean="0"/>
              <a:t>EM-Centralised SON: SON solution where SON algorithms are executed at the Element Management level</a:t>
            </a:r>
          </a:p>
          <a:p>
            <a:pPr lvl="2">
              <a:lnSpc>
                <a:spcPct val="80000"/>
              </a:lnSpc>
            </a:pPr>
            <a:r>
              <a:rPr lang="en-GB" altLang="en-US" dirty="0" smtClean="0"/>
              <a:t>Distributed SON: SON solution where SON algorithms are executed at the Network Element level</a:t>
            </a:r>
          </a:p>
          <a:p>
            <a:pPr lvl="2">
              <a:lnSpc>
                <a:spcPct val="80000"/>
              </a:lnSpc>
            </a:pPr>
            <a:r>
              <a:rPr lang="en-GB" altLang="en-US" dirty="0" smtClean="0"/>
              <a:t>Hybrid SON: SON solution where SON algorithms are executed at two or more levels</a:t>
            </a:r>
            <a:endParaRPr lang="en-US" altLang="ja-JP" dirty="0" smtClean="0">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ja-JP" dirty="0" smtClean="0"/>
              <a:t>Release 8 SON SA5 Features (2/3)</a:t>
            </a:r>
          </a:p>
        </p:txBody>
      </p:sp>
      <p:sp>
        <p:nvSpPr>
          <p:cNvPr id="36867" name="Rectangle 3"/>
          <p:cNvSpPr>
            <a:spLocks noGrp="1"/>
          </p:cNvSpPr>
          <p:nvPr>
            <p:ph type="body" idx="1"/>
          </p:nvPr>
        </p:nvSpPr>
        <p:spPr>
          <a:xfrm>
            <a:off x="258763" y="1350963"/>
            <a:ext cx="8615362" cy="4960937"/>
          </a:xfrm>
        </p:spPr>
        <p:txBody>
          <a:bodyPr/>
          <a:lstStyle/>
          <a:p>
            <a:pPr>
              <a:lnSpc>
                <a:spcPct val="80000"/>
              </a:lnSpc>
            </a:pPr>
            <a:r>
              <a:rPr lang="en-US" altLang="ja-JP" sz="2400" dirty="0" smtClean="0"/>
              <a:t>Self-Configuration of eNodeB, </a:t>
            </a:r>
            <a:r>
              <a:rPr lang="en-GB" altLang="en-US" sz="2400" dirty="0" smtClean="0"/>
              <a:t>including automated Software Management (TSs 32.50x)</a:t>
            </a:r>
          </a:p>
          <a:p>
            <a:pPr lvl="1">
              <a:lnSpc>
                <a:spcPct val="80000"/>
              </a:lnSpc>
            </a:pPr>
            <a:r>
              <a:rPr lang="en-GB" altLang="en-US" sz="2000" dirty="0" smtClean="0"/>
              <a:t>Self-configuration includes automated download of software and radio configuration data</a:t>
            </a:r>
          </a:p>
          <a:p>
            <a:pPr lvl="1">
              <a:lnSpc>
                <a:spcPct val="80000"/>
              </a:lnSpc>
            </a:pPr>
            <a:r>
              <a:rPr lang="en-GB" altLang="zh-CN" sz="2000" dirty="0" smtClean="0">
                <a:ea typeface="SimSun" panose="02010600030101010101" pitchFamily="2" charset="-122"/>
              </a:rPr>
              <a:t>Dynamic configuration of </a:t>
            </a:r>
            <a:r>
              <a:rPr lang="en-US" altLang="en-US" sz="2000" dirty="0" smtClean="0"/>
              <a:t>X2 and S1 interfaces may also be done as part of the </a:t>
            </a:r>
            <a:r>
              <a:rPr lang="en-GB" altLang="en-US" sz="2000" dirty="0" smtClean="0"/>
              <a:t>signalling</a:t>
            </a:r>
            <a:r>
              <a:rPr lang="en-US" altLang="en-US" sz="2000" dirty="0" smtClean="0"/>
              <a:t> included in the </a:t>
            </a:r>
            <a:r>
              <a:rPr lang="en-GB" altLang="zh-CN" sz="2000" dirty="0" smtClean="0">
                <a:ea typeface="SimSun" panose="02010600030101010101" pitchFamily="2" charset="-122"/>
              </a:rPr>
              <a:t>Transport Network Layer address discovery</a:t>
            </a:r>
          </a:p>
          <a:p>
            <a:pPr lvl="1">
              <a:lnSpc>
                <a:spcPct val="80000"/>
              </a:lnSpc>
            </a:pPr>
            <a:endParaRPr lang="en-US" altLang="ja-JP" sz="2000" dirty="0" smtClean="0">
              <a:ea typeface="ＭＳ Ｐゴシック" panose="020B0600070205080204" pitchFamily="34" charset="-128"/>
            </a:endParaRPr>
          </a:p>
          <a:p>
            <a:pPr>
              <a:lnSpc>
                <a:spcPct val="80000"/>
              </a:lnSpc>
            </a:pPr>
            <a:r>
              <a:rPr lang="en-US" altLang="ja-JP" sz="2400" dirty="0" smtClean="0"/>
              <a:t>Automatic </a:t>
            </a:r>
            <a:r>
              <a:rPr lang="en-GB" altLang="ja-JP" sz="2400" dirty="0" smtClean="0"/>
              <a:t>Neighbour</a:t>
            </a:r>
            <a:r>
              <a:rPr lang="en-US" altLang="ja-JP" sz="2400" dirty="0" smtClean="0"/>
              <a:t> Relation (ANR) management (TSs 32.511, 32.76x)</a:t>
            </a:r>
          </a:p>
          <a:p>
            <a:pPr lvl="1">
              <a:lnSpc>
                <a:spcPct val="80000"/>
              </a:lnSpc>
            </a:pPr>
            <a:r>
              <a:rPr lang="en-GB" altLang="en-US" sz="2000" dirty="0" smtClean="0"/>
              <a:t>eNB requests to UE to report Intra-LTE/Inter-Frequency neighbours cells identification </a:t>
            </a:r>
          </a:p>
          <a:p>
            <a:pPr lvl="1">
              <a:lnSpc>
                <a:spcPct val="80000"/>
              </a:lnSpc>
            </a:pPr>
            <a:r>
              <a:rPr lang="en-GB" altLang="en-US" sz="2000" dirty="0" smtClean="0"/>
              <a:t>ANR function deals with automatic NR additions and removals</a:t>
            </a:r>
          </a:p>
          <a:p>
            <a:pPr lvl="1">
              <a:lnSpc>
                <a:spcPct val="80000"/>
              </a:lnSpc>
            </a:pPr>
            <a:r>
              <a:rPr lang="en-GB" altLang="en-US" sz="2000" dirty="0" smtClean="0"/>
              <a:t>The ANR function in eNB can be enabled or disabled by OAM</a:t>
            </a:r>
          </a:p>
          <a:p>
            <a:pPr lvl="1">
              <a:lnSpc>
                <a:spcPct val="80000"/>
              </a:lnSpc>
            </a:pPr>
            <a:r>
              <a:rPr lang="en-GB" altLang="en-US" sz="2000" dirty="0" smtClean="0"/>
              <a:t>If the operator chooses, the OAM system can add and configure Neighbour Cell Relations before the eNB goes into operation</a:t>
            </a:r>
          </a:p>
          <a:p>
            <a:pPr lvl="1">
              <a:lnSpc>
                <a:spcPct val="80000"/>
              </a:lnSpc>
            </a:pPr>
            <a:r>
              <a:rPr lang="en-GB" altLang="en-US" sz="2000" dirty="0" smtClean="0"/>
              <a:t>If the operator chooses, the OAM system can add and configure or remove Neighbour Cell Relations after the eNB goes into operation</a:t>
            </a:r>
          </a:p>
          <a:p>
            <a:pPr lvl="1">
              <a:lnSpc>
                <a:spcPct val="80000"/>
              </a:lnSpc>
            </a:pPr>
            <a:endParaRPr lang="en-US" altLang="ja-JP" sz="1600" dirty="0" smtClean="0">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US" altLang="ja-JP" dirty="0" smtClean="0"/>
              <a:t>Release 8 SON SA5 Features (3/3)</a:t>
            </a:r>
          </a:p>
        </p:txBody>
      </p:sp>
      <p:sp>
        <p:nvSpPr>
          <p:cNvPr id="38915" name="Rectangle 3"/>
          <p:cNvSpPr>
            <a:spLocks noGrp="1"/>
          </p:cNvSpPr>
          <p:nvPr>
            <p:ph type="body" idx="1"/>
          </p:nvPr>
        </p:nvSpPr>
        <p:spPr>
          <a:xfrm>
            <a:off x="485775" y="1454150"/>
            <a:ext cx="8326438" cy="4830763"/>
          </a:xfrm>
        </p:spPr>
        <p:txBody>
          <a:bodyPr/>
          <a:lstStyle/>
          <a:p>
            <a:pPr>
              <a:lnSpc>
                <a:spcPct val="80000"/>
              </a:lnSpc>
            </a:pPr>
            <a:r>
              <a:rPr lang="en-GB" altLang="zh-CN" sz="2400" dirty="0" smtClean="0"/>
              <a:t>Framework for PCI </a:t>
            </a:r>
            <a:r>
              <a:rPr lang="en-GB" altLang="zh-CN" sz="2400" dirty="0"/>
              <a:t>Selection (TS 28.658</a:t>
            </a:r>
            <a:r>
              <a:rPr lang="en-GB" altLang="zh-CN" sz="2400" dirty="0" smtClean="0"/>
              <a:t>)</a:t>
            </a:r>
            <a:endParaRPr lang="en-GB" altLang="ja-JP" sz="2400" dirty="0" smtClean="0"/>
          </a:p>
          <a:p>
            <a:pPr lvl="1">
              <a:lnSpc>
                <a:spcPct val="80000"/>
              </a:lnSpc>
            </a:pPr>
            <a:r>
              <a:rPr lang="en-GB" altLang="en-US" sz="2000" dirty="0" smtClean="0"/>
              <a:t>Allows the eNB to select its own PCI based on UE reports and information received from neighbour eNBs</a:t>
            </a:r>
          </a:p>
          <a:p>
            <a:pPr lvl="1">
              <a:lnSpc>
                <a:spcPct val="80000"/>
              </a:lnSpc>
            </a:pPr>
            <a:r>
              <a:rPr lang="en-GB" altLang="en-US" sz="2000" dirty="0" smtClean="0"/>
              <a:t>OAM can configure a list of valid Physical Cell Identifiers (PCI) in the eNB in order to allow the eNB to choose an appropriate PCI for a cell from within this list to support distributed PCI assignment</a:t>
            </a:r>
          </a:p>
          <a:p>
            <a:pPr lvl="1">
              <a:lnSpc>
                <a:spcPct val="80000"/>
              </a:lnSpc>
            </a:pPr>
            <a:r>
              <a:rPr lang="en-GB" altLang="en-US" sz="2000" dirty="0" smtClean="0"/>
              <a:t>OAM can configure a valid PCI in the eNB to support centralized PCI assignment </a:t>
            </a:r>
          </a:p>
          <a:p>
            <a:pPr lvl="1">
              <a:lnSpc>
                <a:spcPct val="80000"/>
              </a:lnSpc>
            </a:pPr>
            <a:endParaRPr lang="en-GB" altLang="ja-JP" sz="2000" dirty="0" smtClean="0">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p:txBody>
          <a:bodyPr/>
          <a:lstStyle/>
          <a:p>
            <a:r>
              <a:rPr lang="en-US" altLang="ja-JP" dirty="0" smtClean="0"/>
              <a:t>Release 9 SON SA5 Features </a:t>
            </a:r>
          </a:p>
        </p:txBody>
      </p:sp>
      <p:sp>
        <p:nvSpPr>
          <p:cNvPr id="209923" name="Rectangle 3"/>
          <p:cNvSpPr>
            <a:spLocks noGrp="1"/>
          </p:cNvSpPr>
          <p:nvPr>
            <p:ph type="body" idx="1"/>
          </p:nvPr>
        </p:nvSpPr>
        <p:spPr>
          <a:xfrm>
            <a:off x="204788" y="1354138"/>
            <a:ext cx="8737600" cy="4930775"/>
          </a:xfrm>
        </p:spPr>
        <p:txBody>
          <a:bodyPr>
            <a:normAutofit fontScale="85000" lnSpcReduction="20000"/>
          </a:bodyPr>
          <a:lstStyle/>
          <a:p>
            <a:pPr eaLnBrk="1" hangingPunct="1">
              <a:defRPr/>
            </a:pPr>
            <a:r>
              <a:rPr lang="en-GB" sz="2600" dirty="0"/>
              <a:t>Automatic Radio Network Configuration Data Preparation </a:t>
            </a:r>
            <a:r>
              <a:rPr lang="en-GB" sz="2600" dirty="0" smtClean="0"/>
              <a:t>(TSs 32.50x)</a:t>
            </a:r>
          </a:p>
          <a:p>
            <a:pPr lvl="1" eaLnBrk="1" hangingPunct="1">
              <a:defRPr/>
            </a:pPr>
            <a:r>
              <a:rPr lang="en-GB" sz="2200" dirty="0" smtClean="0"/>
              <a:t>When eNBs are inserted into an operational radio network, some network configuration parameters cannot be set before-hand because they have interdependencies with the configuration of operational Network Elements</a:t>
            </a:r>
          </a:p>
          <a:p>
            <a:pPr lvl="1" eaLnBrk="1" hangingPunct="1">
              <a:defRPr/>
            </a:pPr>
            <a:r>
              <a:rPr lang="en-GB" sz="2200" dirty="0" smtClean="0"/>
              <a:t>This functionality allows the generation and distribution of such interdependent parameters to provide fully automatic establishment of an eNB into a network</a:t>
            </a:r>
          </a:p>
          <a:p>
            <a:pPr lvl="1" eaLnBrk="1" hangingPunct="1">
              <a:defRPr/>
            </a:pPr>
            <a:endParaRPr lang="en-GB" sz="2200" dirty="0" smtClean="0"/>
          </a:p>
          <a:p>
            <a:pPr eaLnBrk="1" hangingPunct="1">
              <a:defRPr/>
            </a:pPr>
            <a:r>
              <a:rPr lang="en-GB" sz="2600" dirty="0" smtClean="0"/>
              <a:t>Self-optimization </a:t>
            </a:r>
            <a:r>
              <a:rPr lang="en-GB" sz="2600" dirty="0"/>
              <a:t>management (TSs </a:t>
            </a:r>
            <a:r>
              <a:rPr lang="en-GB" sz="2600" dirty="0" smtClean="0"/>
              <a:t>28.627-8-9)</a:t>
            </a:r>
          </a:p>
          <a:p>
            <a:pPr lvl="1" eaLnBrk="1" hangingPunct="1">
              <a:defRPr/>
            </a:pPr>
            <a:r>
              <a:rPr lang="en-GB" sz="2200" dirty="0" smtClean="0"/>
              <a:t>Definition of requirements, targets and control for the use case Hand Over Optimization (distributed architecture) </a:t>
            </a:r>
          </a:p>
          <a:p>
            <a:pPr lvl="1" eaLnBrk="1" hangingPunct="1">
              <a:defRPr/>
            </a:pPr>
            <a:r>
              <a:rPr lang="en-GB" sz="2200" dirty="0" smtClean="0"/>
              <a:t>Definition of requirements, targets and control for the use case Load Balancing Optimization (distributed architecture) </a:t>
            </a:r>
          </a:p>
          <a:p>
            <a:pPr lvl="1" eaLnBrk="1" hangingPunct="1">
              <a:defRPr/>
            </a:pPr>
            <a:r>
              <a:rPr lang="en-GB" sz="2200" dirty="0" smtClean="0"/>
              <a:t>Definition of requirements and control for the use case Inter-Cell Interference Coordination (distributed Architecture) </a:t>
            </a:r>
          </a:p>
          <a:p>
            <a:pPr lvl="1" eaLnBrk="1" hangingPunct="1">
              <a:defRPr/>
            </a:pPr>
            <a:r>
              <a:rPr lang="en-GB" sz="2200" dirty="0" smtClean="0"/>
              <a:t>Definition of Performance Measurements for Hand Over Optimization and Load Balancing Optimization </a:t>
            </a:r>
          </a:p>
          <a:p>
            <a:pPr lvl="1" eaLnBrk="1" hangingPunct="1">
              <a:defRPr/>
            </a:pPr>
            <a:endParaRPr lang="en-GB" dirty="0" smtClean="0"/>
          </a:p>
          <a:p>
            <a:pPr lvl="1" eaLnBrk="1" hangingPunct="1">
              <a:defRPr/>
            </a:pPr>
            <a:endParaRPr lang="en-GB" dirty="0" smtClean="0"/>
          </a:p>
          <a:p>
            <a:pPr lvl="1" eaLnBrk="1" hangingPunct="1">
              <a:defRPr/>
            </a:pPr>
            <a:endParaRPr lang="en-GB"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smtClean="0"/>
              <a:t>3GPP</a:t>
            </a:r>
            <a:endParaRPr lang="en-GB" sz="2800" dirty="0" smtClean="0">
              <a:effectLst>
                <a:outerShdw blurRad="38100" dist="38100" dir="2700000" algn="tl">
                  <a:srgbClr val="C0C0C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p:txBody>
          <a:bodyPr/>
          <a:lstStyle/>
          <a:p>
            <a:r>
              <a:rPr lang="en-US" altLang="ja-JP" dirty="0" smtClean="0"/>
              <a:t>Release 10 SON SA5 Features</a:t>
            </a:r>
          </a:p>
        </p:txBody>
      </p:sp>
      <p:sp>
        <p:nvSpPr>
          <p:cNvPr id="43011" name="Rectangle 3"/>
          <p:cNvSpPr>
            <a:spLocks noGrp="1"/>
          </p:cNvSpPr>
          <p:nvPr>
            <p:ph type="body" idx="1"/>
          </p:nvPr>
        </p:nvSpPr>
        <p:spPr>
          <a:xfrm>
            <a:off x="409575" y="1454150"/>
            <a:ext cx="8464550" cy="4830763"/>
          </a:xfrm>
        </p:spPr>
        <p:txBody>
          <a:bodyPr/>
          <a:lstStyle/>
          <a:p>
            <a:pPr eaLnBrk="1" hangingPunct="1"/>
            <a:r>
              <a:rPr lang="en-GB" altLang="en-US" sz="2400" dirty="0" smtClean="0"/>
              <a:t>Self-optimization management – continuation</a:t>
            </a:r>
            <a:r>
              <a:rPr lang="en-GB" altLang="en-US" sz="2400" dirty="0"/>
              <a:t> </a:t>
            </a:r>
            <a:r>
              <a:rPr lang="en-GB" sz="2400" dirty="0" smtClean="0"/>
              <a:t>(</a:t>
            </a:r>
            <a:r>
              <a:rPr lang="en-GB" sz="2400" dirty="0"/>
              <a:t>TSs 28.627-8-9</a:t>
            </a:r>
            <a:r>
              <a:rPr lang="en-GB" sz="2400" dirty="0" smtClean="0"/>
              <a:t>)</a:t>
            </a:r>
            <a:endParaRPr lang="en-GB" altLang="ja-JP" sz="2400" dirty="0" smtClean="0"/>
          </a:p>
          <a:p>
            <a:pPr lvl="1" eaLnBrk="1" hangingPunct="1"/>
            <a:r>
              <a:rPr lang="en-GB" altLang="ja-JP" sz="2000" dirty="0" smtClean="0">
                <a:ea typeface="ＭＳ Ｐゴシック" panose="020B0600070205080204" pitchFamily="34" charset="-128"/>
              </a:rPr>
              <a:t>Definition of requirements, targets and control for the use case RACH Optimization (distributed architecture) </a:t>
            </a:r>
          </a:p>
          <a:p>
            <a:pPr lvl="1" eaLnBrk="1" hangingPunct="1"/>
            <a:r>
              <a:rPr lang="en-GB" altLang="ja-JP" sz="2000" dirty="0" smtClean="0">
                <a:ea typeface="ＭＳ Ｐゴシック" panose="020B0600070205080204" pitchFamily="34" charset="-128"/>
              </a:rPr>
              <a:t>Definition of parameters for NM-Centralized architecture for the use case Capacity and Coverage Optimization </a:t>
            </a:r>
          </a:p>
          <a:p>
            <a:pPr lvl="1" eaLnBrk="1" hangingPunct="1"/>
            <a:r>
              <a:rPr lang="en-GB" altLang="ja-JP" sz="2000" dirty="0" smtClean="0">
                <a:ea typeface="ＭＳ Ｐゴシック" panose="020B0600070205080204" pitchFamily="34" charset="-128"/>
              </a:rPr>
              <a:t>SON range control and NMS-Centralized SON Management</a:t>
            </a:r>
          </a:p>
          <a:p>
            <a:pPr lvl="1" eaLnBrk="1" hangingPunct="1"/>
            <a:r>
              <a:rPr lang="en-GB" altLang="ja-JP" sz="2000" dirty="0" smtClean="0">
                <a:ea typeface="ＭＳ Ｐゴシック" panose="020B0600070205080204" pitchFamily="34" charset="-128"/>
              </a:rPr>
              <a:t>Performance Measurements for RACH Optimization and Capacity and Coverage Optimization </a:t>
            </a:r>
          </a:p>
          <a:p>
            <a:pPr lvl="1" eaLnBrk="1" hangingPunct="1"/>
            <a:endParaRPr lang="en-GB" altLang="ja-JP" sz="2000" dirty="0" smtClean="0">
              <a:ea typeface="ＭＳ Ｐゴシック" panose="020B0600070205080204" pitchFamily="34" charset="-128"/>
            </a:endParaRPr>
          </a:p>
          <a:p>
            <a:pPr eaLnBrk="1" hangingPunct="1"/>
            <a:r>
              <a:rPr lang="en-GB" altLang="en-US" sz="2400" dirty="0" smtClean="0"/>
              <a:t>Self-healing management (TS 32.541)</a:t>
            </a:r>
          </a:p>
          <a:p>
            <a:pPr lvl="1" eaLnBrk="1" hangingPunct="1"/>
            <a:r>
              <a:rPr lang="en-GB" altLang="en-US" sz="2000" dirty="0" smtClean="0"/>
              <a:t>Introduction of use cases and high level requirements based on monitoring and analyses of relevant data like fault management, alarms, notifications, and self-test results</a:t>
            </a:r>
          </a:p>
          <a:p>
            <a:pPr lvl="1" eaLnBrk="1" hangingPunct="1"/>
            <a:endParaRPr lang="en-GB" altLang="ja-JP" sz="2000" dirty="0" smtClean="0">
              <a:ea typeface="ＭＳ Ｐゴシック" panose="020B0600070205080204" pitchFamily="34" charset="-128"/>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p:txBody>
          <a:bodyPr/>
          <a:lstStyle/>
          <a:p>
            <a:r>
              <a:rPr lang="en-US" altLang="ja-JP" dirty="0" smtClean="0"/>
              <a:t>Release 11 SON SA5 Features</a:t>
            </a:r>
          </a:p>
        </p:txBody>
      </p:sp>
      <p:sp>
        <p:nvSpPr>
          <p:cNvPr id="45059" name="Rectangle 3"/>
          <p:cNvSpPr>
            <a:spLocks noGrp="1"/>
          </p:cNvSpPr>
          <p:nvPr>
            <p:ph type="body" idx="1"/>
          </p:nvPr>
        </p:nvSpPr>
        <p:spPr>
          <a:xfrm>
            <a:off x="177800" y="1454150"/>
            <a:ext cx="8829675" cy="4830763"/>
          </a:xfrm>
        </p:spPr>
        <p:txBody>
          <a:bodyPr/>
          <a:lstStyle/>
          <a:p>
            <a:pPr eaLnBrk="1" hangingPunct="1"/>
            <a:r>
              <a:rPr lang="en-GB" altLang="en-US" sz="2400" dirty="0" smtClean="0"/>
              <a:t>UTRAN Self-Organizing Network management (TSs 32.511</a:t>
            </a:r>
            <a:r>
              <a:rPr lang="en-GB" altLang="en-US" sz="2400" dirty="0"/>
              <a:t>, </a:t>
            </a:r>
            <a:r>
              <a:rPr lang="en-GB" altLang="en-US" sz="2400" dirty="0" smtClean="0"/>
              <a:t>28.652, 28.655)</a:t>
            </a:r>
          </a:p>
          <a:p>
            <a:pPr lvl="1" eaLnBrk="1" hangingPunct="1"/>
            <a:r>
              <a:rPr lang="en-GB" altLang="en-US" sz="2000" dirty="0" smtClean="0"/>
              <a:t>Automatic Neighbour Relation (ANR), including Intra-UTRAN ANR, UTRAN IRAT ANR from UTRAN to GERAN, and UTRAN IRAT ANR from UTRAN to E-UTRAN</a:t>
            </a:r>
          </a:p>
          <a:p>
            <a:pPr lvl="1" eaLnBrk="1" hangingPunct="1"/>
            <a:endParaRPr lang="en-GB" altLang="en-US" sz="2000" dirty="0" smtClean="0"/>
          </a:p>
          <a:p>
            <a:pPr eaLnBrk="1" hangingPunct="1"/>
            <a:r>
              <a:rPr lang="en-GB" altLang="en-US" sz="2400" dirty="0" smtClean="0"/>
              <a:t>LTE Self-Organizing Networks (SON) coordination management </a:t>
            </a:r>
            <a:r>
              <a:rPr lang="en-GB" sz="2400" dirty="0" smtClean="0"/>
              <a:t>(</a:t>
            </a:r>
            <a:r>
              <a:rPr lang="en-GB" sz="2400" dirty="0"/>
              <a:t>TSs 28.627-8-9</a:t>
            </a:r>
            <a:r>
              <a:rPr lang="en-GB" sz="2400" dirty="0" smtClean="0"/>
              <a:t>)</a:t>
            </a:r>
            <a:endParaRPr lang="en-GB" altLang="en-US" sz="2400" dirty="0" smtClean="0"/>
          </a:p>
          <a:p>
            <a:pPr lvl="1" eaLnBrk="1" hangingPunct="1"/>
            <a:r>
              <a:rPr lang="en-GB" altLang="en-US" sz="2000" dirty="0" smtClean="0"/>
              <a:t>Coordination between Configuration Management and configuration parameters changes made by SON functions</a:t>
            </a:r>
          </a:p>
          <a:p>
            <a:pPr lvl="1" eaLnBrk="1" hangingPunct="1"/>
            <a:r>
              <a:rPr lang="en-GB" altLang="en-US" sz="2000" dirty="0" smtClean="0"/>
              <a:t>Coordination between different SON functions to detect, prevent or resolve conflicts or negative influences between SON functions to make SON functions comply with operator’s policy</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ja-JP" dirty="0" smtClean="0"/>
              <a:t>Release 12 SON SA5 Features</a:t>
            </a:r>
            <a:endParaRPr lang="en-GB" altLang="en-US" dirty="0" smtClean="0"/>
          </a:p>
        </p:txBody>
      </p:sp>
      <p:sp>
        <p:nvSpPr>
          <p:cNvPr id="5" name="Rectangle 3"/>
          <p:cNvSpPr txBox="1">
            <a:spLocks/>
          </p:cNvSpPr>
          <p:nvPr/>
        </p:nvSpPr>
        <p:spPr bwMode="auto">
          <a:xfrm>
            <a:off x="231775" y="1454150"/>
            <a:ext cx="8693150" cy="4830763"/>
          </a:xfrm>
          <a:prstGeom prst="rect">
            <a:avLst/>
          </a:prstGeom>
          <a:noFill/>
          <a:ln w="9525">
            <a:noFill/>
            <a:miter lim="800000"/>
            <a:headEnd/>
            <a:tailEnd/>
          </a:ln>
        </p:spPr>
        <p:txBody>
          <a:bodyPr>
            <a:normAutofit lnSpcReduction="10000"/>
          </a:bodyPr>
          <a:lstStyle/>
          <a:p>
            <a:pPr marL="342900" indent="-342900">
              <a:spcBef>
                <a:spcPct val="20000"/>
              </a:spcBef>
              <a:buFontTx/>
              <a:buBlip>
                <a:blip r:embed="rId3"/>
              </a:buBlip>
              <a:defRPr/>
            </a:pPr>
            <a:r>
              <a:rPr lang="en-GB" sz="2400" kern="0" dirty="0">
                <a:latin typeface="+mn-lt"/>
                <a:cs typeface="+mn-cs"/>
              </a:rPr>
              <a:t>Study on Enhanced Network Management (NM) Centralized Coverage and Capacity Optimization </a:t>
            </a:r>
            <a:r>
              <a:rPr lang="en-GB" sz="2400" kern="0" dirty="0" smtClean="0">
                <a:latin typeface="+mn-lt"/>
                <a:cs typeface="+mn-cs"/>
              </a:rPr>
              <a:t>(</a:t>
            </a:r>
            <a:r>
              <a:rPr lang="en-GB" sz="2400" kern="0" dirty="0">
                <a:latin typeface="+mn-lt"/>
                <a:cs typeface="+mn-cs"/>
              </a:rPr>
              <a:t>TR </a:t>
            </a:r>
            <a:r>
              <a:rPr lang="en-GB" sz="2400" kern="0" dirty="0" smtClean="0">
                <a:latin typeface="+mn-lt"/>
                <a:cs typeface="+mn-cs"/>
              </a:rPr>
              <a:t>32.836)</a:t>
            </a:r>
            <a:endParaRPr lang="en-GB" sz="2400" kern="0" dirty="0">
              <a:latin typeface="+mn-lt"/>
              <a:cs typeface="+mn-cs"/>
            </a:endParaRPr>
          </a:p>
          <a:p>
            <a:pPr marL="742950" lvl="1" indent="-285750">
              <a:spcBef>
                <a:spcPct val="20000"/>
              </a:spcBef>
              <a:buClr>
                <a:srgbClr val="C00000"/>
              </a:buClr>
              <a:buFont typeface="Arial" pitchFamily="34" charset="0"/>
              <a:buChar char="•"/>
              <a:defRPr/>
            </a:pPr>
            <a:r>
              <a:rPr lang="en-US" sz="2000" kern="0" dirty="0">
                <a:latin typeface="+mn-lt"/>
              </a:rPr>
              <a:t>Identify use cases for NM centralized CCO function.</a:t>
            </a:r>
          </a:p>
          <a:p>
            <a:pPr marL="742950" lvl="1" indent="-285750">
              <a:spcBef>
                <a:spcPct val="20000"/>
              </a:spcBef>
              <a:buClr>
                <a:srgbClr val="C00000"/>
              </a:buClr>
              <a:buFont typeface="Arial" pitchFamily="34" charset="0"/>
              <a:buChar char="•"/>
              <a:defRPr/>
            </a:pPr>
            <a:r>
              <a:rPr lang="en-GB" sz="2000" kern="0" dirty="0">
                <a:latin typeface="+mn-lt"/>
              </a:rPr>
              <a:t>Identification of required (potentially new) UE and network based measurements for an NM centralized CCO function</a:t>
            </a:r>
          </a:p>
          <a:p>
            <a:pPr marL="742950" lvl="1" indent="-285750">
              <a:spcBef>
                <a:spcPct val="20000"/>
              </a:spcBef>
              <a:buClr>
                <a:srgbClr val="C00000"/>
              </a:buClr>
              <a:buFont typeface="Arial" pitchFamily="34" charset="0"/>
              <a:buChar char="•"/>
              <a:defRPr/>
            </a:pPr>
            <a:r>
              <a:rPr lang="en-GB" sz="2000" kern="0" dirty="0">
                <a:latin typeface="+mn-lt"/>
              </a:rPr>
              <a:t>Identification of the required configuration attributes for an NM centralized CCO function</a:t>
            </a:r>
          </a:p>
          <a:p>
            <a:pPr marL="742950" lvl="1" indent="-285750">
              <a:spcBef>
                <a:spcPct val="20000"/>
              </a:spcBef>
              <a:buClr>
                <a:srgbClr val="C00000"/>
              </a:buClr>
              <a:buFont typeface="Arial" pitchFamily="34" charset="0"/>
              <a:buChar char="•"/>
              <a:defRPr/>
            </a:pPr>
            <a:endParaRPr lang="en-GB" sz="2400" kern="0" dirty="0">
              <a:latin typeface="+mn-lt"/>
            </a:endParaRPr>
          </a:p>
          <a:p>
            <a:pPr marL="342900" indent="-342900">
              <a:spcBef>
                <a:spcPct val="20000"/>
              </a:spcBef>
              <a:buFontTx/>
              <a:buBlip>
                <a:blip r:embed="rId3"/>
              </a:buBlip>
              <a:defRPr/>
            </a:pPr>
            <a:r>
              <a:rPr lang="en-GB" sz="2400" kern="0" dirty="0">
                <a:latin typeface="+mn-lt"/>
                <a:cs typeface="+mn-cs"/>
              </a:rPr>
              <a:t>Multi-vendor Plug and Play eNB connection to the </a:t>
            </a:r>
            <a:r>
              <a:rPr lang="en-GB" sz="2400" kern="0" dirty="0" smtClean="0">
                <a:latin typeface="+mn-lt"/>
                <a:cs typeface="+mn-cs"/>
              </a:rPr>
              <a:t>network (TSs 32.50x)</a:t>
            </a:r>
            <a:endParaRPr lang="en-GB" sz="2400" kern="0" dirty="0">
              <a:latin typeface="+mn-lt"/>
              <a:cs typeface="+mn-cs"/>
            </a:endParaRPr>
          </a:p>
          <a:p>
            <a:pPr marL="742950" lvl="1" indent="-285750">
              <a:spcBef>
                <a:spcPct val="20000"/>
              </a:spcBef>
              <a:buClr>
                <a:srgbClr val="C00000"/>
              </a:buClr>
              <a:buFont typeface="Arial" pitchFamily="34" charset="0"/>
              <a:buChar char="•"/>
              <a:defRPr/>
            </a:pPr>
            <a:r>
              <a:rPr lang="en-GB" sz="2000" kern="0" dirty="0">
                <a:latin typeface="+mn-lt"/>
              </a:rPr>
              <a:t>Existing self-configuration function is mainly focused on radio network element parameters</a:t>
            </a:r>
          </a:p>
          <a:p>
            <a:pPr marL="742950" lvl="1" indent="-285750">
              <a:spcBef>
                <a:spcPct val="20000"/>
              </a:spcBef>
              <a:buClr>
                <a:srgbClr val="C00000"/>
              </a:buClr>
              <a:buFont typeface="Arial" pitchFamily="34" charset="0"/>
              <a:buChar char="•"/>
              <a:defRPr/>
            </a:pPr>
            <a:r>
              <a:rPr lang="en-GB" sz="2000" kern="0" dirty="0">
                <a:latin typeface="+mn-lt"/>
              </a:rPr>
              <a:t>Extension to enable automatic set-up of a secure connection between eNB and its EMS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ja-JP" dirty="0" smtClean="0"/>
              <a:t>Release 13 SON SA5 Features</a:t>
            </a:r>
            <a:endParaRPr lang="en-GB" altLang="en-US" dirty="0" smtClean="0"/>
          </a:p>
        </p:txBody>
      </p:sp>
      <p:sp>
        <p:nvSpPr>
          <p:cNvPr id="5" name="Rectangle 3"/>
          <p:cNvSpPr txBox="1">
            <a:spLocks/>
          </p:cNvSpPr>
          <p:nvPr/>
        </p:nvSpPr>
        <p:spPr bwMode="auto">
          <a:xfrm>
            <a:off x="231775" y="1454150"/>
            <a:ext cx="8693150" cy="4830763"/>
          </a:xfrm>
          <a:prstGeom prst="rect">
            <a:avLst/>
          </a:prstGeom>
          <a:noFill/>
          <a:ln w="9525">
            <a:noFill/>
            <a:miter lim="800000"/>
            <a:headEnd/>
            <a:tailEnd/>
          </a:ln>
        </p:spPr>
        <p:txBody>
          <a:bodyPr>
            <a:normAutofit/>
          </a:bodyPr>
          <a:lstStyle/>
          <a:p>
            <a:pPr marL="342900" indent="-342900">
              <a:spcBef>
                <a:spcPct val="20000"/>
              </a:spcBef>
              <a:buFontTx/>
              <a:buBlip>
                <a:blip r:embed="rId3"/>
              </a:buBlip>
              <a:defRPr/>
            </a:pPr>
            <a:r>
              <a:rPr lang="en-GB" sz="2400" kern="0" dirty="0">
                <a:latin typeface="+mn-lt"/>
              </a:rPr>
              <a:t>Enhanced Network Management (NM) Centralized Coverage and Capacity Optimization </a:t>
            </a:r>
            <a:r>
              <a:rPr lang="en-GB" sz="2400" kern="0" dirty="0" smtClean="0">
                <a:latin typeface="+mn-lt"/>
              </a:rPr>
              <a:t>(TSs 28.627</a:t>
            </a:r>
            <a:r>
              <a:rPr lang="en-GB" sz="2400" kern="0" dirty="0">
                <a:latin typeface="+mn-lt"/>
              </a:rPr>
              <a:t>, 28.628, 32.103, 32.422, 32.425, 32.442)</a:t>
            </a:r>
          </a:p>
          <a:p>
            <a:pPr marL="742950" lvl="1" indent="-285750">
              <a:spcBef>
                <a:spcPct val="20000"/>
              </a:spcBef>
              <a:buClr>
                <a:srgbClr val="C00000"/>
              </a:buClr>
              <a:buFont typeface="Arial" pitchFamily="34" charset="0"/>
              <a:buChar char="•"/>
              <a:defRPr/>
            </a:pPr>
            <a:r>
              <a:rPr lang="en-US" sz="2000" kern="0" dirty="0">
                <a:latin typeface="+mn-lt"/>
              </a:rPr>
              <a:t>Specify new performance measurements and </a:t>
            </a:r>
            <a:r>
              <a:rPr lang="en-US" sz="2000" kern="0" dirty="0" smtClean="0">
                <a:latin typeface="+mn-lt"/>
              </a:rPr>
              <a:t>MDT measurements </a:t>
            </a:r>
            <a:r>
              <a:rPr lang="en-US" sz="2000" kern="0" dirty="0">
                <a:latin typeface="+mn-lt"/>
              </a:rPr>
              <a:t>to be reported over Itf-N to support the NM centralized CCO </a:t>
            </a:r>
            <a:r>
              <a:rPr lang="en-US" sz="2000" kern="0" dirty="0" smtClean="0">
                <a:latin typeface="+mn-lt"/>
              </a:rPr>
              <a:t>function</a:t>
            </a:r>
            <a:endParaRPr lang="en-US" sz="2000" kern="0" dirty="0">
              <a:latin typeface="+mn-lt"/>
            </a:endParaRPr>
          </a:p>
          <a:p>
            <a:pPr marL="342900" indent="-342900">
              <a:spcBef>
                <a:spcPct val="20000"/>
              </a:spcBef>
              <a:buFontTx/>
              <a:buBlip>
                <a:blip r:embed="rId3"/>
              </a:buBlip>
              <a:defRPr/>
            </a:pPr>
            <a:endParaRPr lang="en-GB" altLang="en-US" sz="2400" dirty="0">
              <a:latin typeface="+mn-lt"/>
            </a:endParaRPr>
          </a:p>
          <a:p>
            <a:pPr marL="342900" indent="-342900">
              <a:spcBef>
                <a:spcPct val="20000"/>
              </a:spcBef>
              <a:buFontTx/>
              <a:buBlip>
                <a:blip r:embed="rId3"/>
              </a:buBlip>
              <a:defRPr/>
            </a:pPr>
            <a:r>
              <a:rPr lang="en-GB" altLang="en-US" sz="2400" dirty="0">
                <a:latin typeface="+mn-lt"/>
              </a:rPr>
              <a:t>Study on OAM aspects of Distributed MLB SON </a:t>
            </a:r>
            <a:r>
              <a:rPr lang="en-GB" altLang="en-US" sz="2400" dirty="0" smtClean="0">
                <a:latin typeface="+mn-lt"/>
              </a:rPr>
              <a:t>function (TR 32.860)</a:t>
            </a:r>
            <a:endParaRPr lang="en-GB" sz="2400" kern="0" dirty="0">
              <a:latin typeface="+mn-lt"/>
              <a:cs typeface="+mn-cs"/>
            </a:endParaRPr>
          </a:p>
          <a:p>
            <a:pPr marL="742950" lvl="1" indent="-285750">
              <a:spcBef>
                <a:spcPct val="20000"/>
              </a:spcBef>
              <a:buClr>
                <a:srgbClr val="C00000"/>
              </a:buClr>
              <a:buFont typeface="Arial" pitchFamily="34" charset="0"/>
              <a:buChar char="•"/>
              <a:defRPr/>
            </a:pPr>
            <a:r>
              <a:rPr lang="en-US" sz="2000" kern="0" dirty="0">
                <a:latin typeface="+mn-lt"/>
              </a:rPr>
              <a:t>Study if D-SON Mobility Load Balancing (MLB) function can be improved in terms of operational </a:t>
            </a:r>
            <a:r>
              <a:rPr lang="en-US" sz="2000" kern="0" dirty="0" smtClean="0">
                <a:latin typeface="+mn-lt"/>
              </a:rPr>
              <a:t>efficiency</a:t>
            </a:r>
            <a:endParaRPr lang="en-US" sz="2000" kern="0" dirty="0">
              <a:latin typeface="+mn-lt"/>
            </a:endParaRPr>
          </a:p>
          <a:p>
            <a:pPr marL="742950" lvl="1" indent="-285750">
              <a:spcBef>
                <a:spcPct val="20000"/>
              </a:spcBef>
              <a:buClr>
                <a:srgbClr val="C00000"/>
              </a:buClr>
              <a:buFont typeface="Arial" pitchFamily="34" charset="0"/>
              <a:buChar char="•"/>
              <a:defRPr/>
            </a:pPr>
            <a:r>
              <a:rPr lang="en-US" sz="2000" kern="0" dirty="0">
                <a:latin typeface="+mn-lt"/>
              </a:rPr>
              <a:t>Identify possible impacts on existing SA5 NRMs and measurement </a:t>
            </a:r>
            <a:r>
              <a:rPr lang="en-US" sz="2000" kern="0" dirty="0" smtClean="0">
                <a:latin typeface="+mn-lt"/>
              </a:rPr>
              <a:t>specifications</a:t>
            </a:r>
            <a:endParaRPr lang="en-US" sz="2000" kern="0" dirty="0">
              <a:latin typeface="+mn-lt"/>
            </a:endParaRPr>
          </a:p>
          <a:p>
            <a:pPr marL="742950" lvl="1" indent="-285750">
              <a:spcBef>
                <a:spcPct val="20000"/>
              </a:spcBef>
              <a:buClr>
                <a:srgbClr val="C00000"/>
              </a:buClr>
              <a:buFont typeface="Arial" pitchFamily="34" charset="0"/>
              <a:buChar char="•"/>
              <a:defRPr/>
            </a:pPr>
            <a:endParaRPr lang="en-GB" sz="2400" kern="0" dirty="0">
              <a:latin typeface="+mn-l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p:cNvSpPr>
          <p:nvPr>
            <p:ph type="title"/>
          </p:nvPr>
        </p:nvSpPr>
        <p:spPr>
          <a:xfrm>
            <a:off x="457200" y="252413"/>
            <a:ext cx="6834188" cy="692150"/>
          </a:xfrm>
        </p:spPr>
        <p:txBody>
          <a:bodyPr/>
          <a:lstStyle/>
          <a:p>
            <a:r>
              <a:rPr lang="en-GB" altLang="en-US" dirty="0" smtClean="0"/>
              <a:t>NM Centralized CCO Functional Architecture (TR 32.836)</a:t>
            </a:r>
          </a:p>
        </p:txBody>
      </p:sp>
      <p:graphicFrame>
        <p:nvGraphicFramePr>
          <p:cNvPr id="51203" name="Object 1"/>
          <p:cNvGraphicFramePr>
            <a:graphicFrameLocks noChangeAspect="1"/>
          </p:cNvGraphicFramePr>
          <p:nvPr/>
        </p:nvGraphicFramePr>
        <p:xfrm>
          <a:off x="746125" y="1419225"/>
          <a:ext cx="7889875" cy="4886325"/>
        </p:xfrm>
        <a:graphic>
          <a:graphicData uri="http://schemas.openxmlformats.org/presentationml/2006/ole">
            <mc:AlternateContent xmlns:mc="http://schemas.openxmlformats.org/markup-compatibility/2006">
              <mc:Choice xmlns:v="urn:schemas-microsoft-com:vml" Requires="v">
                <p:oleObj spid="_x0000_s51231" name="Document" r:id="rId5" imgW="6118914" imgH="4124308" progId="Word.Document.12">
                  <p:embed/>
                </p:oleObj>
              </mc:Choice>
              <mc:Fallback>
                <p:oleObj name="Document" r:id="rId5" imgW="6118914" imgH="4124308" progId="Word.Document.12">
                  <p:embed/>
                  <p:pic>
                    <p:nvPicPr>
                      <p:cNvPr id="0" name="Picture 2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125" y="1419225"/>
                        <a:ext cx="7889875" cy="4886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body" idx="1"/>
          </p:nvPr>
        </p:nvSpPr>
        <p:spPr>
          <a:xfrm>
            <a:off x="231775" y="1090613"/>
            <a:ext cx="3859213" cy="5159375"/>
          </a:xfrm>
          <a:noFill/>
        </p:spPr>
        <p:txBody>
          <a:bodyPr/>
          <a:lstStyle/>
          <a:p>
            <a:r>
              <a:rPr lang="en-GB" altLang="en-US" sz="1800" dirty="0" smtClean="0"/>
              <a:t>Use Cases of SON for AAS</a:t>
            </a:r>
            <a:endParaRPr lang="en-US" altLang="en-US" sz="1800" dirty="0" smtClean="0"/>
          </a:p>
          <a:p>
            <a:pPr marL="627063" lvl="1" indent="-169863">
              <a:spcBef>
                <a:spcPct val="0"/>
              </a:spcBef>
              <a:buFont typeface="Calibri" panose="020F0502020204030204" pitchFamily="34" charset="0"/>
              <a:buAutoNum type="arabicPeriod"/>
            </a:pPr>
            <a:r>
              <a:rPr lang="en-GB" altLang="en-US" sz="1600" dirty="0" smtClean="0"/>
              <a:t>Cell Splitting</a:t>
            </a:r>
          </a:p>
          <a:p>
            <a:pPr marL="627063" lvl="2" indent="0">
              <a:spcBef>
                <a:spcPct val="0"/>
              </a:spcBef>
              <a:buFont typeface="Arial" panose="020B0604020202020204" pitchFamily="34" charset="0"/>
              <a:buNone/>
            </a:pPr>
            <a:r>
              <a:rPr lang="en-GB" altLang="en-US" sz="1400" dirty="0" smtClean="0"/>
              <a:t>(triggering, mgmt of new cell, </a:t>
            </a:r>
            <a:r>
              <a:rPr lang="en-US" altLang="zh-CN" sz="1400" dirty="0" smtClean="0">
                <a:ea typeface="SimSun" panose="02010600030101010101" pitchFamily="2" charset="-122"/>
              </a:rPr>
              <a:t>Cov&amp;Cap </a:t>
            </a:r>
            <a:r>
              <a:rPr lang="en-GB" altLang="en-US" sz="1400" dirty="0" smtClean="0"/>
              <a:t>planning)</a:t>
            </a:r>
          </a:p>
          <a:p>
            <a:pPr marL="627063" lvl="1" indent="-169863">
              <a:buFont typeface="Calibri" panose="020F0502020204030204" pitchFamily="34" charset="0"/>
              <a:buAutoNum type="arabicPeriod"/>
            </a:pPr>
            <a:endParaRPr lang="en-GB" altLang="en-US" sz="1400" dirty="0" smtClean="0"/>
          </a:p>
          <a:p>
            <a:pPr marL="627063" lvl="1" indent="-169863">
              <a:buFont typeface="Calibri" panose="020F0502020204030204" pitchFamily="34" charset="0"/>
              <a:buAutoNum type="arabicPeriod"/>
            </a:pPr>
            <a:endParaRPr lang="en-GB" altLang="en-US" sz="1400" dirty="0" smtClean="0"/>
          </a:p>
          <a:p>
            <a:pPr marL="627063" lvl="1" indent="-169863">
              <a:buFont typeface="Calibri" panose="020F0502020204030204" pitchFamily="34" charset="0"/>
              <a:buAutoNum type="arabicPeriod"/>
            </a:pPr>
            <a:endParaRPr lang="en-GB" altLang="en-US" sz="1400" dirty="0" smtClean="0"/>
          </a:p>
          <a:p>
            <a:pPr marL="627063" lvl="1" indent="-169863">
              <a:buFont typeface="Calibri" panose="020F0502020204030204" pitchFamily="34" charset="0"/>
              <a:buAutoNum type="arabicPeriod"/>
            </a:pPr>
            <a:endParaRPr lang="en-GB" altLang="en-US" sz="1400" dirty="0" smtClean="0"/>
          </a:p>
          <a:p>
            <a:pPr marL="627063" lvl="1" indent="-169863">
              <a:buFont typeface="Calibri" panose="020F0502020204030204" pitchFamily="34" charset="0"/>
              <a:buAutoNum type="arabicPeriod"/>
            </a:pPr>
            <a:endParaRPr lang="en-GB" altLang="en-US" sz="1400" dirty="0" smtClean="0"/>
          </a:p>
          <a:p>
            <a:pPr marL="627063" lvl="1" indent="-169863">
              <a:spcBef>
                <a:spcPct val="0"/>
              </a:spcBef>
              <a:buFont typeface="Calibri" panose="020F0502020204030204" pitchFamily="34" charset="0"/>
              <a:buAutoNum type="arabicPeriod"/>
            </a:pPr>
            <a:r>
              <a:rPr lang="en-GB" altLang="en-US" sz="1600" dirty="0" smtClean="0"/>
              <a:t>Cell Merging</a:t>
            </a:r>
          </a:p>
          <a:p>
            <a:pPr marL="627063" lvl="2" indent="0">
              <a:spcBef>
                <a:spcPct val="0"/>
              </a:spcBef>
              <a:buFont typeface="Arial" panose="020B0604020202020204" pitchFamily="34" charset="0"/>
              <a:buNone/>
            </a:pPr>
            <a:r>
              <a:rPr lang="en-GB" altLang="en-US" sz="1400" dirty="0" smtClean="0"/>
              <a:t>(triggering, mgmt of new cell)</a:t>
            </a:r>
          </a:p>
          <a:p>
            <a:pPr marL="627063" lvl="1" indent="-169863">
              <a:buFont typeface="Calibri" panose="020F0502020204030204" pitchFamily="34" charset="0"/>
              <a:buAutoNum type="arabicPeriod"/>
            </a:pPr>
            <a:endParaRPr lang="en-GB" altLang="en-US" sz="1600" dirty="0" smtClean="0"/>
          </a:p>
          <a:p>
            <a:pPr marL="627063" lvl="1" indent="-169863">
              <a:buFont typeface="Calibri" panose="020F0502020204030204" pitchFamily="34" charset="0"/>
              <a:buAutoNum type="arabicPeriod"/>
            </a:pPr>
            <a:endParaRPr lang="en-GB" altLang="en-US" sz="1400" dirty="0" smtClean="0"/>
          </a:p>
          <a:p>
            <a:pPr marL="627063" lvl="1" indent="-169863">
              <a:buFont typeface="Calibri" panose="020F0502020204030204" pitchFamily="34" charset="0"/>
              <a:buAutoNum type="arabicPeriod"/>
            </a:pPr>
            <a:endParaRPr lang="en-GB" altLang="en-US" sz="1400" dirty="0" smtClean="0"/>
          </a:p>
          <a:p>
            <a:pPr marL="627063" lvl="1" indent="-169863">
              <a:spcBef>
                <a:spcPct val="0"/>
              </a:spcBef>
              <a:buFont typeface="Calibri" panose="020F0502020204030204" pitchFamily="34" charset="0"/>
              <a:buAutoNum type="arabicPeriod"/>
            </a:pPr>
            <a:r>
              <a:rPr lang="en-GB" altLang="en-US" sz="1600" dirty="0" smtClean="0"/>
              <a:t>Cell Shaping</a:t>
            </a:r>
          </a:p>
          <a:p>
            <a:pPr marL="627063" lvl="2" indent="0">
              <a:spcBef>
                <a:spcPct val="0"/>
              </a:spcBef>
              <a:buFont typeface="Arial" panose="020B0604020202020204" pitchFamily="34" charset="0"/>
              <a:buNone/>
            </a:pPr>
            <a:r>
              <a:rPr lang="en-GB" altLang="en-US" sz="1400" dirty="0" smtClean="0"/>
              <a:t>(triggering, scale of change)</a:t>
            </a:r>
          </a:p>
          <a:p>
            <a:pPr>
              <a:lnSpc>
                <a:spcPct val="80000"/>
              </a:lnSpc>
              <a:spcBef>
                <a:spcPct val="10000"/>
              </a:spcBef>
            </a:pPr>
            <a:endParaRPr lang="en-US" altLang="zh-CN" sz="2000" dirty="0" smtClean="0"/>
          </a:p>
        </p:txBody>
      </p:sp>
      <p:sp>
        <p:nvSpPr>
          <p:cNvPr id="53251" name="Rectangle 4"/>
          <p:cNvSpPr>
            <a:spLocks noGrp="1"/>
          </p:cNvSpPr>
          <p:nvPr>
            <p:ph type="title"/>
          </p:nvPr>
        </p:nvSpPr>
        <p:spPr>
          <a:xfrm>
            <a:off x="0" y="252413"/>
            <a:ext cx="7443788" cy="692150"/>
          </a:xfrm>
        </p:spPr>
        <p:txBody>
          <a:bodyPr/>
          <a:lstStyle/>
          <a:p>
            <a:r>
              <a:rPr lang="en-GB" altLang="en-US" dirty="0" smtClean="0"/>
              <a:t>Release 14 Study on OAM Aspects of SON for AAS-based Deployments (TR 32.865)</a:t>
            </a:r>
          </a:p>
        </p:txBody>
      </p:sp>
      <p:sp>
        <p:nvSpPr>
          <p:cNvPr id="4" name="Rectangle 2"/>
          <p:cNvSpPr txBox="1">
            <a:spLocks/>
          </p:cNvSpPr>
          <p:nvPr/>
        </p:nvSpPr>
        <p:spPr bwMode="auto">
          <a:xfrm>
            <a:off x="4049713" y="1090613"/>
            <a:ext cx="4610100"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defRPr/>
            </a:pPr>
            <a:r>
              <a:rPr lang="en-GB" altLang="en-US" sz="1800" kern="0" dirty="0" smtClean="0"/>
              <a:t>Potential architecture options</a:t>
            </a:r>
          </a:p>
          <a:p>
            <a:pPr marL="800100" lvl="1" indent="-342900">
              <a:spcBef>
                <a:spcPts val="600"/>
              </a:spcBef>
              <a:buFont typeface="+mj-lt"/>
              <a:buAutoNum type="alphaUcPeriod"/>
              <a:defRPr/>
            </a:pPr>
            <a:r>
              <a:rPr lang="en-US" altLang="zh-CN" sz="1600" dirty="0" smtClean="0"/>
              <a:t>NM centralized SON for AAS (note1)</a:t>
            </a:r>
          </a:p>
          <a:p>
            <a:pPr marL="800100" lvl="1" indent="-342900">
              <a:spcBef>
                <a:spcPts val="600"/>
              </a:spcBef>
              <a:buFont typeface="+mj-lt"/>
              <a:buAutoNum type="alphaUcPeriod"/>
              <a:defRPr/>
            </a:pPr>
            <a:r>
              <a:rPr lang="en-US" altLang="zh-CN" sz="1600" dirty="0" smtClean="0"/>
              <a:t>EM centralized SON for AAS</a:t>
            </a:r>
          </a:p>
          <a:p>
            <a:pPr marL="800100" lvl="1" indent="-342900">
              <a:spcBef>
                <a:spcPts val="600"/>
              </a:spcBef>
              <a:buFont typeface="+mj-lt"/>
              <a:buAutoNum type="alphaUcPeriod"/>
              <a:defRPr/>
            </a:pPr>
            <a:r>
              <a:rPr lang="en-US" altLang="zh-CN" sz="1600" dirty="0" smtClean="0"/>
              <a:t>Distributed SON for AAS </a:t>
            </a:r>
            <a:endParaRPr lang="en-GB" altLang="en-US" sz="1800" kern="0" dirty="0" smtClean="0"/>
          </a:p>
          <a:p>
            <a:pPr marL="0" indent="0">
              <a:lnSpc>
                <a:spcPct val="80000"/>
              </a:lnSpc>
              <a:spcBef>
                <a:spcPct val="10000"/>
              </a:spcBef>
              <a:buFontTx/>
              <a:buNone/>
              <a:defRPr/>
            </a:pPr>
            <a:endParaRPr lang="en-US" altLang="zh-CN" sz="2000" kern="0" dirty="0" smtClean="0"/>
          </a:p>
        </p:txBody>
      </p:sp>
      <p:sp>
        <p:nvSpPr>
          <p:cNvPr id="53253" name="Right Arrow 6"/>
          <p:cNvSpPr>
            <a:spLocks noChangeArrowheads="1"/>
          </p:cNvSpPr>
          <p:nvPr/>
        </p:nvSpPr>
        <p:spPr bwMode="auto">
          <a:xfrm>
            <a:off x="1692275" y="2424113"/>
            <a:ext cx="457200" cy="381000"/>
          </a:xfrm>
          <a:prstGeom prst="rightArrow">
            <a:avLst>
              <a:gd name="adj1" fmla="val 50000"/>
              <a:gd name="adj2" fmla="val 49994"/>
            </a:avLst>
          </a:prstGeom>
          <a:gradFill rotWithShape="1">
            <a:gsLst>
              <a:gs pos="0">
                <a:srgbClr val="185820"/>
              </a:gs>
              <a:gs pos="50000">
                <a:srgbClr val="288132"/>
              </a:gs>
              <a:gs pos="100000">
                <a:srgbClr val="319B3E"/>
              </a:gs>
            </a:gsLst>
            <a:lin ang="0" scaled="1"/>
          </a:gradFill>
          <a:ln w="9525" algn="ctr">
            <a:solidFill>
              <a:schemeClr val="tx1"/>
            </a:solidFill>
            <a:round/>
            <a:headEnd/>
            <a:tailEnd/>
          </a:ln>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2200" dirty="0">
              <a:solidFill>
                <a:srgbClr val="990000"/>
              </a:solidFill>
              <a:latin typeface="FrutigerNext LT Light" panose="020B0403040504020204" pitchFamily="34" charset="0"/>
              <a:ea typeface="Arial Unicode MS" panose="020B0604020202020204" pitchFamily="34" charset="-128"/>
              <a:cs typeface="Arial Unicode MS" panose="020B0604020202020204" pitchFamily="34" charset="-128"/>
            </a:endParaRPr>
          </a:p>
        </p:txBody>
      </p:sp>
      <p:grpSp>
        <p:nvGrpSpPr>
          <p:cNvPr id="53254" name="Group 40"/>
          <p:cNvGrpSpPr>
            <a:grpSpLocks/>
          </p:cNvGrpSpPr>
          <p:nvPr/>
        </p:nvGrpSpPr>
        <p:grpSpPr bwMode="auto">
          <a:xfrm>
            <a:off x="658813" y="1965325"/>
            <a:ext cx="869950" cy="898525"/>
            <a:chOff x="1146359" y="1611085"/>
            <a:chExt cx="1014455" cy="1003697"/>
          </a:xfrm>
        </p:grpSpPr>
        <p:sp>
          <p:nvSpPr>
            <p:cNvPr id="2" name="Flowchart: Preparation 1"/>
            <p:cNvSpPr/>
            <p:nvPr/>
          </p:nvSpPr>
          <p:spPr bwMode="auto">
            <a:xfrm>
              <a:off x="1442550" y="2059735"/>
              <a:ext cx="718264" cy="555047"/>
            </a:xfrm>
            <a:prstGeom prst="flowChartPreparation">
              <a:avLst/>
            </a:prstGeom>
            <a:solidFill>
              <a:srgbClr val="00B0F0"/>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pic>
          <p:nvPicPr>
            <p:cNvPr id="9" name="Picture 8"/>
            <p:cNvPicPr>
              <a:picLocks noChangeAspect="1" noChangeArrowheads="1"/>
            </p:cNvPicPr>
            <p:nvPr/>
          </p:nvPicPr>
          <p:blipFill>
            <a:blip r:embed="rId4" cstate="print"/>
            <a:srcRect l="13593" t="7766" r="74837" b="63246"/>
            <a:stretch>
              <a:fillRect/>
            </a:stretch>
          </p:blipFill>
          <p:spPr bwMode="auto">
            <a:xfrm>
              <a:off x="1146359" y="1611085"/>
              <a:ext cx="404671" cy="857647"/>
            </a:xfrm>
            <a:prstGeom prst="rect">
              <a:avLst/>
            </a:prstGeom>
            <a:ln>
              <a:noFill/>
            </a:ln>
            <a:effectLst>
              <a:softEdge rad="112500"/>
            </a:effectLst>
          </p:spPr>
        </p:pic>
        <p:cxnSp>
          <p:nvCxnSpPr>
            <p:cNvPr id="53329" name="Straight Arrow Connector 11"/>
            <p:cNvCxnSpPr>
              <a:cxnSpLocks noChangeShapeType="1"/>
              <a:stCxn id="2" idx="1"/>
              <a:endCxn id="2" idx="3"/>
            </p:cNvCxnSpPr>
            <p:nvPr/>
          </p:nvCxnSpPr>
          <p:spPr bwMode="auto">
            <a:xfrm>
              <a:off x="1442060" y="2337067"/>
              <a:ext cx="71875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53255" name="Group 23"/>
          <p:cNvGrpSpPr>
            <a:grpSpLocks/>
          </p:cNvGrpSpPr>
          <p:nvPr/>
        </p:nvGrpSpPr>
        <p:grpSpPr bwMode="auto">
          <a:xfrm>
            <a:off x="2292350" y="1795463"/>
            <a:ext cx="863600" cy="809625"/>
            <a:chOff x="2978943" y="1659321"/>
            <a:chExt cx="1002360" cy="955194"/>
          </a:xfrm>
        </p:grpSpPr>
        <p:sp>
          <p:nvSpPr>
            <p:cNvPr id="19" name="Flowchart: Preparation 18"/>
            <p:cNvSpPr/>
            <p:nvPr/>
          </p:nvSpPr>
          <p:spPr bwMode="auto">
            <a:xfrm>
              <a:off x="3262699" y="2058254"/>
              <a:ext cx="718604" cy="556261"/>
            </a:xfrm>
            <a:prstGeom prst="flowChartPreparation">
              <a:avLst/>
            </a:prstGeom>
            <a:solidFill>
              <a:srgbClr val="00B0F0"/>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sp>
          <p:nvSpPr>
            <p:cNvPr id="10" name="Flowchart: Preparation 9"/>
            <p:cNvSpPr/>
            <p:nvPr/>
          </p:nvSpPr>
          <p:spPr bwMode="auto">
            <a:xfrm>
              <a:off x="3279283" y="2131299"/>
              <a:ext cx="420107" cy="410171"/>
            </a:xfrm>
            <a:prstGeom prst="flowChartPreparation">
              <a:avLst/>
            </a:prstGeom>
            <a:solidFill>
              <a:srgbClr val="00FF00"/>
            </a:solidFill>
            <a:ln w="19050">
              <a:solidFill>
                <a:srgbClr val="72AF2F"/>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cxnSp>
          <p:nvCxnSpPr>
            <p:cNvPr id="53324" name="Straight Arrow Connector 19"/>
            <p:cNvCxnSpPr>
              <a:cxnSpLocks noChangeShapeType="1"/>
              <a:stCxn id="19" idx="1"/>
              <a:endCxn id="19" idx="3"/>
            </p:cNvCxnSpPr>
            <p:nvPr/>
          </p:nvCxnSpPr>
          <p:spPr bwMode="auto">
            <a:xfrm>
              <a:off x="3262549" y="2336800"/>
              <a:ext cx="71875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3325" name="Straight Arrow Connector 22"/>
            <p:cNvCxnSpPr>
              <a:cxnSpLocks noChangeShapeType="1"/>
              <a:stCxn id="10" idx="1"/>
              <a:endCxn id="10" idx="3"/>
            </p:cNvCxnSpPr>
            <p:nvPr/>
          </p:nvCxnSpPr>
          <p:spPr bwMode="auto">
            <a:xfrm>
              <a:off x="3278382" y="2336921"/>
              <a:ext cx="421594" cy="0"/>
            </a:xfrm>
            <a:prstGeom prst="straightConnector1">
              <a:avLst/>
            </a:prstGeom>
            <a:noFill/>
            <a:ln w="19050"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26" name="Picture 25"/>
            <p:cNvPicPr>
              <a:picLocks noChangeAspect="1" noChangeArrowheads="1"/>
            </p:cNvPicPr>
            <p:nvPr/>
          </p:nvPicPr>
          <p:blipFill>
            <a:blip r:embed="rId4" cstate="print"/>
            <a:srcRect l="13593" t="7766" r="74837" b="63246"/>
            <a:stretch>
              <a:fillRect/>
            </a:stretch>
          </p:blipFill>
          <p:spPr bwMode="auto">
            <a:xfrm>
              <a:off x="2978943" y="1659321"/>
              <a:ext cx="404671" cy="857647"/>
            </a:xfrm>
            <a:prstGeom prst="rect">
              <a:avLst/>
            </a:prstGeom>
            <a:ln>
              <a:noFill/>
            </a:ln>
            <a:effectLst>
              <a:softEdge rad="112500"/>
            </a:effectLst>
          </p:spPr>
        </p:pic>
      </p:grpSp>
      <p:grpSp>
        <p:nvGrpSpPr>
          <p:cNvPr id="53256" name="Group 39"/>
          <p:cNvGrpSpPr>
            <a:grpSpLocks/>
          </p:cNvGrpSpPr>
          <p:nvPr/>
        </p:nvGrpSpPr>
        <p:grpSpPr bwMode="auto">
          <a:xfrm>
            <a:off x="2260600" y="2516188"/>
            <a:ext cx="873125" cy="809625"/>
            <a:chOff x="2992551" y="2269893"/>
            <a:chExt cx="872887" cy="809411"/>
          </a:xfrm>
        </p:grpSpPr>
        <p:sp>
          <p:nvSpPr>
            <p:cNvPr id="29" name="Flowchart: Preparation 28"/>
            <p:cNvSpPr/>
            <p:nvPr/>
          </p:nvSpPr>
          <p:spPr bwMode="auto">
            <a:xfrm>
              <a:off x="3236959" y="2607941"/>
              <a:ext cx="620544" cy="471363"/>
            </a:xfrm>
            <a:prstGeom prst="flowChartPreparation">
              <a:avLst/>
            </a:prstGeom>
            <a:solidFill>
              <a:srgbClr val="00B0F0"/>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cxnSp>
          <p:nvCxnSpPr>
            <p:cNvPr id="53318" name="Straight Arrow Connector 30"/>
            <p:cNvCxnSpPr>
              <a:cxnSpLocks noChangeShapeType="1"/>
              <a:stCxn id="29" idx="1"/>
            </p:cNvCxnSpPr>
            <p:nvPr/>
          </p:nvCxnSpPr>
          <p:spPr bwMode="auto">
            <a:xfrm>
              <a:off x="3237196" y="2843974"/>
              <a:ext cx="418326" cy="152671"/>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33" name="Picture 32"/>
            <p:cNvPicPr>
              <a:picLocks noChangeAspect="1" noChangeArrowheads="1"/>
            </p:cNvPicPr>
            <p:nvPr/>
          </p:nvPicPr>
          <p:blipFill>
            <a:blip r:embed="rId4" cstate="print"/>
            <a:srcRect l="13593" t="7766" r="74837" b="63246"/>
            <a:stretch>
              <a:fillRect/>
            </a:stretch>
          </p:blipFill>
          <p:spPr bwMode="auto">
            <a:xfrm>
              <a:off x="2992551" y="2269893"/>
              <a:ext cx="349079" cy="726752"/>
            </a:xfrm>
            <a:prstGeom prst="rect">
              <a:avLst/>
            </a:prstGeom>
            <a:ln>
              <a:noFill/>
            </a:ln>
            <a:effectLst>
              <a:softEdge rad="112500"/>
            </a:effectLst>
          </p:spPr>
        </p:pic>
        <p:sp>
          <p:nvSpPr>
            <p:cNvPr id="27" name="Trapezoid 26"/>
            <p:cNvSpPr/>
            <p:nvPr/>
          </p:nvSpPr>
          <p:spPr bwMode="auto">
            <a:xfrm>
              <a:off x="3244895" y="2620637"/>
              <a:ext cx="620543" cy="214256"/>
            </a:xfrm>
            <a:prstGeom prst="trapezoid">
              <a:avLst>
                <a:gd name="adj" fmla="val 57595"/>
              </a:avLst>
            </a:prstGeom>
            <a:solidFill>
              <a:srgbClr val="00FF00"/>
            </a:solidFill>
            <a:ln w="19050">
              <a:solidFill>
                <a:srgbClr val="72AF2F"/>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latin typeface="Arial" charset="0"/>
              </a:endParaRPr>
            </a:p>
          </p:txBody>
        </p:sp>
        <p:cxnSp>
          <p:nvCxnSpPr>
            <p:cNvPr id="53321" name="Straight Arrow Connector 38"/>
            <p:cNvCxnSpPr>
              <a:cxnSpLocks noChangeShapeType="1"/>
            </p:cNvCxnSpPr>
            <p:nvPr/>
          </p:nvCxnSpPr>
          <p:spPr bwMode="auto">
            <a:xfrm flipV="1">
              <a:off x="3245424" y="2693537"/>
              <a:ext cx="431381" cy="14838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53257" name="Group 42"/>
          <p:cNvGrpSpPr>
            <a:grpSpLocks/>
          </p:cNvGrpSpPr>
          <p:nvPr/>
        </p:nvGrpSpPr>
        <p:grpSpPr bwMode="auto">
          <a:xfrm>
            <a:off x="630238" y="3592513"/>
            <a:ext cx="914400" cy="930275"/>
            <a:chOff x="2978943" y="1659321"/>
            <a:chExt cx="1002360" cy="955194"/>
          </a:xfrm>
        </p:grpSpPr>
        <p:sp>
          <p:nvSpPr>
            <p:cNvPr id="44" name="Flowchart: Preparation 43"/>
            <p:cNvSpPr/>
            <p:nvPr/>
          </p:nvSpPr>
          <p:spPr bwMode="auto">
            <a:xfrm>
              <a:off x="3262596" y="2058676"/>
              <a:ext cx="718707" cy="555839"/>
            </a:xfrm>
            <a:prstGeom prst="flowChartPreparation">
              <a:avLst/>
            </a:prstGeom>
            <a:solidFill>
              <a:srgbClr val="00B0F0"/>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sp>
          <p:nvSpPr>
            <p:cNvPr id="45" name="Flowchart: Preparation 44"/>
            <p:cNvSpPr/>
            <p:nvPr/>
          </p:nvSpPr>
          <p:spPr bwMode="auto">
            <a:xfrm>
              <a:off x="3278259" y="2132028"/>
              <a:ext cx="421130" cy="409135"/>
            </a:xfrm>
            <a:prstGeom prst="flowChartPreparation">
              <a:avLst/>
            </a:prstGeom>
            <a:solidFill>
              <a:srgbClr val="00FF00"/>
            </a:solidFill>
            <a:ln w="19050">
              <a:solidFill>
                <a:srgbClr val="72AF2F"/>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cxnSp>
          <p:nvCxnSpPr>
            <p:cNvPr id="53314" name="Straight Arrow Connector 45"/>
            <p:cNvCxnSpPr>
              <a:cxnSpLocks noChangeShapeType="1"/>
              <a:stCxn id="44" idx="1"/>
              <a:endCxn id="44" idx="3"/>
            </p:cNvCxnSpPr>
            <p:nvPr/>
          </p:nvCxnSpPr>
          <p:spPr bwMode="auto">
            <a:xfrm>
              <a:off x="3262549" y="2336800"/>
              <a:ext cx="71875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3315" name="Straight Arrow Connector 46"/>
            <p:cNvCxnSpPr>
              <a:cxnSpLocks noChangeShapeType="1"/>
              <a:stCxn id="45" idx="1"/>
              <a:endCxn id="45" idx="3"/>
            </p:cNvCxnSpPr>
            <p:nvPr/>
          </p:nvCxnSpPr>
          <p:spPr bwMode="auto">
            <a:xfrm>
              <a:off x="3278382" y="2336921"/>
              <a:ext cx="421594" cy="0"/>
            </a:xfrm>
            <a:prstGeom prst="straightConnector1">
              <a:avLst/>
            </a:prstGeom>
            <a:noFill/>
            <a:ln w="19050"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48" name="Picture 47"/>
            <p:cNvPicPr>
              <a:picLocks noChangeAspect="1" noChangeArrowheads="1"/>
            </p:cNvPicPr>
            <p:nvPr/>
          </p:nvPicPr>
          <p:blipFill>
            <a:blip r:embed="rId4" cstate="print"/>
            <a:srcRect l="13593" t="7766" r="74837" b="63246"/>
            <a:stretch>
              <a:fillRect/>
            </a:stretch>
          </p:blipFill>
          <p:spPr bwMode="auto">
            <a:xfrm>
              <a:off x="2978943" y="1659321"/>
              <a:ext cx="404671" cy="857647"/>
            </a:xfrm>
            <a:prstGeom prst="rect">
              <a:avLst/>
            </a:prstGeom>
            <a:ln>
              <a:noFill/>
            </a:ln>
            <a:effectLst>
              <a:softEdge rad="112500"/>
            </a:effectLst>
          </p:spPr>
        </p:pic>
      </p:grpSp>
      <p:grpSp>
        <p:nvGrpSpPr>
          <p:cNvPr id="53258" name="Group 49"/>
          <p:cNvGrpSpPr>
            <a:grpSpLocks/>
          </p:cNvGrpSpPr>
          <p:nvPr/>
        </p:nvGrpSpPr>
        <p:grpSpPr bwMode="auto">
          <a:xfrm>
            <a:off x="2278063" y="3638550"/>
            <a:ext cx="879475" cy="939800"/>
            <a:chOff x="1146359" y="1611085"/>
            <a:chExt cx="1014455" cy="1003697"/>
          </a:xfrm>
        </p:grpSpPr>
        <p:sp>
          <p:nvSpPr>
            <p:cNvPr id="51" name="Flowchart: Preparation 50"/>
            <p:cNvSpPr/>
            <p:nvPr/>
          </p:nvSpPr>
          <p:spPr bwMode="auto">
            <a:xfrm>
              <a:off x="1441173" y="2058680"/>
              <a:ext cx="719641" cy="556102"/>
            </a:xfrm>
            <a:prstGeom prst="flowChartPreparation">
              <a:avLst/>
            </a:prstGeom>
            <a:solidFill>
              <a:srgbClr val="7030A0"/>
            </a:solidFill>
            <a:ln>
              <a:solidFill>
                <a:srgbClr val="7030A0"/>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pic>
          <p:nvPicPr>
            <p:cNvPr id="52" name="Picture 51"/>
            <p:cNvPicPr>
              <a:picLocks noChangeAspect="1" noChangeArrowheads="1"/>
            </p:cNvPicPr>
            <p:nvPr/>
          </p:nvPicPr>
          <p:blipFill>
            <a:blip r:embed="rId4" cstate="print"/>
            <a:srcRect l="13593" t="7766" r="74837" b="63246"/>
            <a:stretch>
              <a:fillRect/>
            </a:stretch>
          </p:blipFill>
          <p:spPr bwMode="auto">
            <a:xfrm>
              <a:off x="1146359" y="1611085"/>
              <a:ext cx="404671" cy="857647"/>
            </a:xfrm>
            <a:prstGeom prst="rect">
              <a:avLst/>
            </a:prstGeom>
            <a:ln>
              <a:noFill/>
            </a:ln>
            <a:effectLst>
              <a:softEdge rad="112500"/>
            </a:effectLst>
          </p:spPr>
        </p:pic>
        <p:cxnSp>
          <p:nvCxnSpPr>
            <p:cNvPr id="53311" name="Straight Arrow Connector 52"/>
            <p:cNvCxnSpPr>
              <a:cxnSpLocks noChangeShapeType="1"/>
              <a:stCxn id="51" idx="1"/>
              <a:endCxn id="51" idx="3"/>
            </p:cNvCxnSpPr>
            <p:nvPr/>
          </p:nvCxnSpPr>
          <p:spPr bwMode="auto">
            <a:xfrm>
              <a:off x="1442060" y="2337067"/>
              <a:ext cx="718754" cy="0"/>
            </a:xfrm>
            <a:prstGeom prst="straightConnector1">
              <a:avLst/>
            </a:prstGeom>
            <a:noFill/>
            <a:ln w="9525" algn="ctr">
              <a:solidFill>
                <a:schemeClr val="bg1"/>
              </a:solidFill>
              <a:round/>
              <a:headEnd/>
              <a:tailEnd type="arrow" w="med" len="med"/>
            </a:ln>
            <a:extLst>
              <a:ext uri="{909E8E84-426E-40DD-AFC4-6F175D3DCCD1}">
                <a14:hiddenFill xmlns:a14="http://schemas.microsoft.com/office/drawing/2010/main">
                  <a:noFill/>
                </a14:hiddenFill>
              </a:ext>
            </a:extLst>
          </p:spPr>
        </p:cxnSp>
      </p:grpSp>
      <p:sp>
        <p:nvSpPr>
          <p:cNvPr id="53259" name="Right Arrow 53"/>
          <p:cNvSpPr>
            <a:spLocks noChangeArrowheads="1"/>
          </p:cNvSpPr>
          <p:nvPr/>
        </p:nvSpPr>
        <p:spPr bwMode="auto">
          <a:xfrm>
            <a:off x="1708150" y="4037013"/>
            <a:ext cx="457200" cy="381000"/>
          </a:xfrm>
          <a:prstGeom prst="rightArrow">
            <a:avLst>
              <a:gd name="adj1" fmla="val 50000"/>
              <a:gd name="adj2" fmla="val 49994"/>
            </a:avLst>
          </a:prstGeom>
          <a:gradFill rotWithShape="1">
            <a:gsLst>
              <a:gs pos="0">
                <a:srgbClr val="185820"/>
              </a:gs>
              <a:gs pos="50000">
                <a:srgbClr val="288132"/>
              </a:gs>
              <a:gs pos="100000">
                <a:srgbClr val="319B3E"/>
              </a:gs>
            </a:gsLst>
            <a:lin ang="0" scaled="1"/>
          </a:gradFill>
          <a:ln w="9525" algn="ctr">
            <a:solidFill>
              <a:schemeClr val="tx1"/>
            </a:solidFill>
            <a:round/>
            <a:headEnd/>
            <a:tailEnd/>
          </a:ln>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2200" dirty="0">
              <a:solidFill>
                <a:srgbClr val="990000"/>
              </a:solidFill>
              <a:latin typeface="FrutigerNext LT Light" panose="020B0403040504020204" pitchFamily="34" charset="0"/>
              <a:ea typeface="Arial Unicode MS" panose="020B0604020202020204" pitchFamily="34" charset="-128"/>
              <a:cs typeface="Arial Unicode MS" panose="020B0604020202020204" pitchFamily="34" charset="-128"/>
            </a:endParaRPr>
          </a:p>
        </p:txBody>
      </p:sp>
      <p:grpSp>
        <p:nvGrpSpPr>
          <p:cNvPr id="53260" name="Group 54"/>
          <p:cNvGrpSpPr>
            <a:grpSpLocks/>
          </p:cNvGrpSpPr>
          <p:nvPr/>
        </p:nvGrpSpPr>
        <p:grpSpPr bwMode="auto">
          <a:xfrm>
            <a:off x="658813" y="4932363"/>
            <a:ext cx="869950" cy="898525"/>
            <a:chOff x="1146359" y="1611085"/>
            <a:chExt cx="1014455" cy="1003697"/>
          </a:xfrm>
        </p:grpSpPr>
        <p:sp>
          <p:nvSpPr>
            <p:cNvPr id="56" name="Flowchart: Preparation 55"/>
            <p:cNvSpPr/>
            <p:nvPr/>
          </p:nvSpPr>
          <p:spPr bwMode="auto">
            <a:xfrm>
              <a:off x="1442550" y="2059733"/>
              <a:ext cx="718264" cy="555049"/>
            </a:xfrm>
            <a:prstGeom prst="flowChartPreparation">
              <a:avLst/>
            </a:prstGeom>
            <a:solidFill>
              <a:srgbClr val="00B0F0"/>
            </a:solidFill>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pic>
          <p:nvPicPr>
            <p:cNvPr id="57" name="Picture 56"/>
            <p:cNvPicPr>
              <a:picLocks noChangeAspect="1" noChangeArrowheads="1"/>
            </p:cNvPicPr>
            <p:nvPr/>
          </p:nvPicPr>
          <p:blipFill>
            <a:blip r:embed="rId4" cstate="print"/>
            <a:srcRect l="13593" t="7766" r="74837" b="63246"/>
            <a:stretch>
              <a:fillRect/>
            </a:stretch>
          </p:blipFill>
          <p:spPr bwMode="auto">
            <a:xfrm>
              <a:off x="1146359" y="1611085"/>
              <a:ext cx="404671" cy="857647"/>
            </a:xfrm>
            <a:prstGeom prst="rect">
              <a:avLst/>
            </a:prstGeom>
            <a:ln>
              <a:noFill/>
            </a:ln>
            <a:effectLst>
              <a:softEdge rad="112500"/>
            </a:effectLst>
          </p:spPr>
        </p:pic>
        <p:cxnSp>
          <p:nvCxnSpPr>
            <p:cNvPr id="53308" name="Straight Arrow Connector 57"/>
            <p:cNvCxnSpPr>
              <a:cxnSpLocks noChangeShapeType="1"/>
              <a:stCxn id="56" idx="1"/>
              <a:endCxn id="56" idx="3"/>
            </p:cNvCxnSpPr>
            <p:nvPr/>
          </p:nvCxnSpPr>
          <p:spPr bwMode="auto">
            <a:xfrm>
              <a:off x="1442060" y="2337067"/>
              <a:ext cx="71875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grpSp>
        <p:nvGrpSpPr>
          <p:cNvPr id="53261" name="Group 48"/>
          <p:cNvGrpSpPr>
            <a:grpSpLocks/>
          </p:cNvGrpSpPr>
          <p:nvPr/>
        </p:nvGrpSpPr>
        <p:grpSpPr bwMode="auto">
          <a:xfrm>
            <a:off x="2246313" y="4903788"/>
            <a:ext cx="879475" cy="939800"/>
            <a:chOff x="2245697" y="4972519"/>
            <a:chExt cx="879474" cy="939188"/>
          </a:xfrm>
        </p:grpSpPr>
        <p:sp>
          <p:nvSpPr>
            <p:cNvPr id="60" name="Flowchart: Preparation 59"/>
            <p:cNvSpPr/>
            <p:nvPr/>
          </p:nvSpPr>
          <p:spPr bwMode="auto">
            <a:xfrm>
              <a:off x="2501284" y="5391346"/>
              <a:ext cx="623887" cy="520361"/>
            </a:xfrm>
            <a:prstGeom prst="flowChartPreparation">
              <a:avLst/>
            </a:prstGeom>
            <a:solidFill>
              <a:srgbClr val="7030A0"/>
            </a:solidFill>
            <a:ln w="19050">
              <a:solidFill>
                <a:srgbClr val="7030A0"/>
              </a:solidFill>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lstStyle/>
            <a:p>
              <a:pPr>
                <a:defRPr/>
              </a:pPr>
              <a:endParaRPr lang="en-US" dirty="0">
                <a:solidFill>
                  <a:schemeClr val="tx1"/>
                </a:solidFill>
                <a:latin typeface="Arial" charset="0"/>
              </a:endParaRPr>
            </a:p>
          </p:txBody>
        </p:sp>
        <p:pic>
          <p:nvPicPr>
            <p:cNvPr id="61" name="Picture 60"/>
            <p:cNvPicPr>
              <a:picLocks noChangeAspect="1" noChangeArrowheads="1"/>
            </p:cNvPicPr>
            <p:nvPr/>
          </p:nvPicPr>
          <p:blipFill>
            <a:blip r:embed="rId4" cstate="print"/>
            <a:srcRect l="13593" t="7766" r="74837" b="63246"/>
            <a:stretch>
              <a:fillRect/>
            </a:stretch>
          </p:blipFill>
          <p:spPr bwMode="auto">
            <a:xfrm>
              <a:off x="2245697" y="4972519"/>
              <a:ext cx="350826" cy="802525"/>
            </a:xfrm>
            <a:prstGeom prst="rect">
              <a:avLst/>
            </a:prstGeom>
            <a:ln>
              <a:noFill/>
            </a:ln>
            <a:effectLst>
              <a:softEdge rad="112500"/>
            </a:effectLst>
          </p:spPr>
        </p:pic>
        <p:cxnSp>
          <p:nvCxnSpPr>
            <p:cNvPr id="53305" name="Straight Arrow Connector 61"/>
            <p:cNvCxnSpPr>
              <a:cxnSpLocks noChangeShapeType="1"/>
              <a:stCxn id="60" idx="1"/>
            </p:cNvCxnSpPr>
            <p:nvPr/>
          </p:nvCxnSpPr>
          <p:spPr bwMode="auto">
            <a:xfrm>
              <a:off x="2501284" y="5651527"/>
              <a:ext cx="525462" cy="315"/>
            </a:xfrm>
            <a:prstGeom prst="straightConnector1">
              <a:avLst/>
            </a:prstGeom>
            <a:noFill/>
            <a:ln w="9525" algn="ctr">
              <a:solidFill>
                <a:schemeClr val="bg1"/>
              </a:solidFill>
              <a:round/>
              <a:headEnd/>
              <a:tailEnd type="arrow" w="med" len="med"/>
            </a:ln>
            <a:extLst>
              <a:ext uri="{909E8E84-426E-40DD-AFC4-6F175D3DCCD1}">
                <a14:hiddenFill xmlns:a14="http://schemas.microsoft.com/office/drawing/2010/main">
                  <a:noFill/>
                </a14:hiddenFill>
              </a:ext>
            </a:extLst>
          </p:spPr>
        </p:cxnSp>
      </p:grpSp>
      <p:sp>
        <p:nvSpPr>
          <p:cNvPr id="53262" name="Right Arrow 62"/>
          <p:cNvSpPr>
            <a:spLocks noChangeArrowheads="1"/>
          </p:cNvSpPr>
          <p:nvPr/>
        </p:nvSpPr>
        <p:spPr bwMode="auto">
          <a:xfrm>
            <a:off x="1693863" y="5380038"/>
            <a:ext cx="457200" cy="381000"/>
          </a:xfrm>
          <a:prstGeom prst="rightArrow">
            <a:avLst>
              <a:gd name="adj1" fmla="val 50000"/>
              <a:gd name="adj2" fmla="val 49994"/>
            </a:avLst>
          </a:prstGeom>
          <a:gradFill rotWithShape="1">
            <a:gsLst>
              <a:gs pos="0">
                <a:srgbClr val="185820"/>
              </a:gs>
              <a:gs pos="50000">
                <a:srgbClr val="288132"/>
              </a:gs>
              <a:gs pos="100000">
                <a:srgbClr val="319B3E"/>
              </a:gs>
            </a:gsLst>
            <a:lin ang="0" scaled="1"/>
          </a:gradFill>
          <a:ln w="9525" algn="ctr">
            <a:solidFill>
              <a:schemeClr val="tx1"/>
            </a:solidFill>
            <a:round/>
            <a:headEnd/>
            <a:tailEnd/>
          </a:ln>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2200" dirty="0">
              <a:solidFill>
                <a:srgbClr val="990000"/>
              </a:solidFill>
              <a:latin typeface="FrutigerNext LT Light" panose="020B0403040504020204" pitchFamily="34" charset="0"/>
              <a:ea typeface="Arial Unicode MS" panose="020B0604020202020204" pitchFamily="34" charset="-128"/>
              <a:cs typeface="Arial Unicode MS" panose="020B0604020202020204" pitchFamily="34" charset="-128"/>
            </a:endParaRPr>
          </a:p>
        </p:txBody>
      </p:sp>
      <p:sp>
        <p:nvSpPr>
          <p:cNvPr id="53263" name="TextBox 41"/>
          <p:cNvSpPr txBox="1">
            <a:spLocks noChangeArrowheads="1"/>
          </p:cNvSpPr>
          <p:nvPr/>
        </p:nvSpPr>
        <p:spPr bwMode="auto">
          <a:xfrm>
            <a:off x="2619375" y="2619375"/>
            <a:ext cx="4079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dirty="0">
                <a:latin typeface="Arial" panose="020B0604020202020204" pitchFamily="34" charset="0"/>
              </a:rPr>
              <a:t>OR</a:t>
            </a:r>
          </a:p>
        </p:txBody>
      </p:sp>
      <p:sp>
        <p:nvSpPr>
          <p:cNvPr id="38952" name="Oval 38951"/>
          <p:cNvSpPr/>
          <p:nvPr/>
        </p:nvSpPr>
        <p:spPr bwMode="auto">
          <a:xfrm>
            <a:off x="7104063" y="3463925"/>
            <a:ext cx="339725" cy="192088"/>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endParaRPr lang="en-US" sz="1200" dirty="0">
              <a:solidFill>
                <a:schemeClr val="tx1"/>
              </a:solidFill>
              <a:latin typeface="Arial" charset="0"/>
            </a:endParaRPr>
          </a:p>
        </p:txBody>
      </p:sp>
      <p:sp>
        <p:nvSpPr>
          <p:cNvPr id="103" name="Flowchart: Terminator 102"/>
          <p:cNvSpPr/>
          <p:nvPr/>
        </p:nvSpPr>
        <p:spPr bwMode="auto">
          <a:xfrm>
            <a:off x="7104063" y="4164013"/>
            <a:ext cx="369887" cy="198437"/>
          </a:xfrm>
          <a:prstGeom prst="flowChartTerminator">
            <a:avLst/>
          </a:prstGeom>
          <a:solidFill>
            <a:srgbClr val="0033CC"/>
          </a:solidFill>
          <a:ln>
            <a:solidFill>
              <a:srgbClr val="00206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endParaRPr lang="en-US" sz="1200" dirty="0">
              <a:solidFill>
                <a:schemeClr val="bg1"/>
              </a:solidFill>
              <a:latin typeface="Arial" charset="0"/>
            </a:endParaRPr>
          </a:p>
        </p:txBody>
      </p:sp>
      <p:sp>
        <p:nvSpPr>
          <p:cNvPr id="154" name="Oval 153"/>
          <p:cNvSpPr/>
          <p:nvPr/>
        </p:nvSpPr>
        <p:spPr bwMode="auto">
          <a:xfrm>
            <a:off x="4513263" y="1441450"/>
            <a:ext cx="279400" cy="250825"/>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defTabSz="695387" eaLnBrk="1" fontAlgn="auto" hangingPunct="1">
              <a:spcBef>
                <a:spcPts val="0"/>
              </a:spcBef>
              <a:spcAft>
                <a:spcPts val="0"/>
              </a:spcAft>
              <a:defRPr/>
            </a:pPr>
            <a:r>
              <a:rPr lang="en-US" altLang="zh-CN" sz="1400" b="1" kern="0" dirty="0">
                <a:solidFill>
                  <a:schemeClr val="bg1"/>
                </a:solidFill>
                <a:latin typeface="Nokia Pure Text"/>
              </a:rPr>
              <a:t>A</a:t>
            </a:r>
            <a:endParaRPr lang="en-US" sz="1400" b="1" kern="0" dirty="0">
              <a:solidFill>
                <a:schemeClr val="bg1"/>
              </a:solidFill>
              <a:latin typeface="Nokia Pure Text"/>
            </a:endParaRPr>
          </a:p>
        </p:txBody>
      </p:sp>
      <p:sp>
        <p:nvSpPr>
          <p:cNvPr id="155" name="Oval 154"/>
          <p:cNvSpPr/>
          <p:nvPr/>
        </p:nvSpPr>
        <p:spPr bwMode="auto">
          <a:xfrm>
            <a:off x="4513263" y="1797050"/>
            <a:ext cx="279400" cy="250825"/>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defTabSz="695387" eaLnBrk="1" fontAlgn="auto" hangingPunct="1">
              <a:spcBef>
                <a:spcPts val="0"/>
              </a:spcBef>
              <a:spcAft>
                <a:spcPts val="0"/>
              </a:spcAft>
              <a:defRPr/>
            </a:pPr>
            <a:r>
              <a:rPr lang="en-US" altLang="zh-CN" sz="1400" b="1" kern="0" dirty="0">
                <a:solidFill>
                  <a:schemeClr val="bg1"/>
                </a:solidFill>
                <a:latin typeface="Nokia Pure Text"/>
              </a:rPr>
              <a:t>B</a:t>
            </a:r>
            <a:endParaRPr lang="en-US" sz="1400" b="1" kern="0" dirty="0">
              <a:solidFill>
                <a:schemeClr val="bg1"/>
              </a:solidFill>
              <a:latin typeface="Nokia Pure Text"/>
            </a:endParaRPr>
          </a:p>
        </p:txBody>
      </p:sp>
      <p:sp>
        <p:nvSpPr>
          <p:cNvPr id="156" name="Oval 155"/>
          <p:cNvSpPr/>
          <p:nvPr/>
        </p:nvSpPr>
        <p:spPr bwMode="auto">
          <a:xfrm>
            <a:off x="4513263" y="2130425"/>
            <a:ext cx="279400" cy="250825"/>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defTabSz="695387" eaLnBrk="1" fontAlgn="auto" hangingPunct="1">
              <a:spcBef>
                <a:spcPts val="0"/>
              </a:spcBef>
              <a:spcAft>
                <a:spcPts val="0"/>
              </a:spcAft>
              <a:defRPr/>
            </a:pPr>
            <a:r>
              <a:rPr lang="en-US" altLang="zh-CN" sz="1400" b="1" kern="0" dirty="0">
                <a:solidFill>
                  <a:schemeClr val="bg1"/>
                </a:solidFill>
                <a:latin typeface="Nokia Pure Text"/>
              </a:rPr>
              <a:t>C</a:t>
            </a:r>
            <a:endParaRPr lang="en-US" altLang="en-US" sz="1400" b="1" kern="0" dirty="0">
              <a:solidFill>
                <a:schemeClr val="bg1"/>
              </a:solidFill>
              <a:latin typeface="Nokia Pure Text"/>
            </a:endParaRPr>
          </a:p>
        </p:txBody>
      </p:sp>
      <p:grpSp>
        <p:nvGrpSpPr>
          <p:cNvPr id="53269" name="Group 105"/>
          <p:cNvGrpSpPr>
            <a:grpSpLocks/>
          </p:cNvGrpSpPr>
          <p:nvPr/>
        </p:nvGrpSpPr>
        <p:grpSpPr bwMode="auto">
          <a:xfrm>
            <a:off x="4587875" y="2536825"/>
            <a:ext cx="2643188" cy="3422650"/>
            <a:chOff x="4160718" y="2427319"/>
            <a:chExt cx="2641942" cy="3422755"/>
          </a:xfrm>
        </p:grpSpPr>
        <p:sp>
          <p:nvSpPr>
            <p:cNvPr id="53275" name="Rectangle 8"/>
            <p:cNvSpPr>
              <a:spLocks noChangeArrowheads="1"/>
            </p:cNvSpPr>
            <p:nvPr/>
          </p:nvSpPr>
          <p:spPr bwMode="auto">
            <a:xfrm>
              <a:off x="4879868" y="2427319"/>
              <a:ext cx="1007913" cy="596413"/>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NM</a:t>
              </a:r>
              <a:endParaRPr lang="en-US" altLang="en-US" sz="1100" dirty="0">
                <a:latin typeface="Arial" panose="020B0604020202020204" pitchFamily="34" charset="0"/>
                <a:ea typeface="SimSun" panose="02010600030101010101" pitchFamily="2" charset="-122"/>
              </a:endParaRPr>
            </a:p>
          </p:txBody>
        </p:sp>
        <p:sp>
          <p:nvSpPr>
            <p:cNvPr id="53276" name="Rectangle 24"/>
            <p:cNvSpPr>
              <a:spLocks noChangeArrowheads="1"/>
            </p:cNvSpPr>
            <p:nvPr/>
          </p:nvSpPr>
          <p:spPr bwMode="auto">
            <a:xfrm>
              <a:off x="5558304" y="3747736"/>
              <a:ext cx="916284" cy="703646"/>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100" dirty="0">
                  <a:latin typeface="Arial" panose="020B0604020202020204" pitchFamily="34" charset="0"/>
                </a:rPr>
                <a:t>DM</a:t>
              </a:r>
            </a:p>
          </p:txBody>
        </p:sp>
        <p:sp>
          <p:nvSpPr>
            <p:cNvPr id="53277" name="Rectangle 25"/>
            <p:cNvSpPr>
              <a:spLocks noChangeArrowheads="1"/>
            </p:cNvSpPr>
            <p:nvPr/>
          </p:nvSpPr>
          <p:spPr bwMode="auto">
            <a:xfrm>
              <a:off x="5598581" y="3783044"/>
              <a:ext cx="3641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0" bIns="0">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100" dirty="0">
                <a:latin typeface="Arial" panose="020B0604020202020204" pitchFamily="34" charset="0"/>
              </a:endParaRPr>
            </a:p>
          </p:txBody>
        </p:sp>
        <p:sp>
          <p:nvSpPr>
            <p:cNvPr id="53278" name="Rectangle 33"/>
            <p:cNvSpPr>
              <a:spLocks noChangeArrowheads="1"/>
            </p:cNvSpPr>
            <p:nvPr/>
          </p:nvSpPr>
          <p:spPr bwMode="auto">
            <a:xfrm>
              <a:off x="5227840" y="5175386"/>
              <a:ext cx="557285" cy="674688"/>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eNB</a:t>
              </a:r>
              <a:endParaRPr lang="en-US" altLang="en-US" sz="1100" dirty="0">
                <a:latin typeface="Arial" panose="020B0604020202020204" pitchFamily="34" charset="0"/>
                <a:ea typeface="SimSun" panose="02010600030101010101" pitchFamily="2" charset="-122"/>
              </a:endParaRPr>
            </a:p>
          </p:txBody>
        </p:sp>
        <p:cxnSp>
          <p:nvCxnSpPr>
            <p:cNvPr id="53279" name="Straight Connector 38956"/>
            <p:cNvCxnSpPr>
              <a:cxnSpLocks noChangeShapeType="1"/>
              <a:stCxn id="53281" idx="3"/>
              <a:endCxn id="53278" idx="1"/>
            </p:cNvCxnSpPr>
            <p:nvPr/>
          </p:nvCxnSpPr>
          <p:spPr bwMode="auto">
            <a:xfrm>
              <a:off x="4718003" y="5512730"/>
              <a:ext cx="50983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53280" name="Rectangle 33"/>
            <p:cNvSpPr>
              <a:spLocks noChangeArrowheads="1"/>
            </p:cNvSpPr>
            <p:nvPr/>
          </p:nvSpPr>
          <p:spPr bwMode="auto">
            <a:xfrm>
              <a:off x="6245375" y="5175386"/>
              <a:ext cx="557285" cy="674688"/>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eNB</a:t>
              </a:r>
              <a:endParaRPr lang="en-US" altLang="en-US" sz="1100" dirty="0">
                <a:latin typeface="Arial" panose="020B0604020202020204" pitchFamily="34" charset="0"/>
                <a:ea typeface="SimSun" panose="02010600030101010101" pitchFamily="2" charset="-122"/>
              </a:endParaRPr>
            </a:p>
          </p:txBody>
        </p:sp>
        <p:sp>
          <p:nvSpPr>
            <p:cNvPr id="53281" name="Rectangle 115"/>
            <p:cNvSpPr>
              <a:spLocks noChangeArrowheads="1"/>
            </p:cNvSpPr>
            <p:nvPr/>
          </p:nvSpPr>
          <p:spPr bwMode="auto">
            <a:xfrm>
              <a:off x="4160718" y="5175386"/>
              <a:ext cx="557285" cy="674688"/>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eNB</a:t>
              </a:r>
              <a:endParaRPr lang="en-US" altLang="en-US" sz="1100" dirty="0">
                <a:latin typeface="Arial" panose="020B0604020202020204" pitchFamily="34" charset="0"/>
                <a:ea typeface="SimSun" panose="02010600030101010101" pitchFamily="2" charset="-122"/>
              </a:endParaRPr>
            </a:p>
          </p:txBody>
        </p:sp>
        <p:cxnSp>
          <p:nvCxnSpPr>
            <p:cNvPr id="53282" name="Straight Connector 117"/>
            <p:cNvCxnSpPr>
              <a:cxnSpLocks noChangeShapeType="1"/>
              <a:stCxn id="53278" idx="3"/>
              <a:endCxn id="53280" idx="1"/>
            </p:cNvCxnSpPr>
            <p:nvPr/>
          </p:nvCxnSpPr>
          <p:spPr bwMode="auto">
            <a:xfrm>
              <a:off x="5785125" y="5512730"/>
              <a:ext cx="46025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53283" name="Rectangle 120"/>
            <p:cNvSpPr>
              <a:spLocks noChangeArrowheads="1"/>
            </p:cNvSpPr>
            <p:nvPr/>
          </p:nvSpPr>
          <p:spPr bwMode="auto">
            <a:xfrm>
              <a:off x="5724410" y="3952320"/>
              <a:ext cx="557285" cy="437413"/>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EM</a:t>
              </a:r>
              <a:endParaRPr lang="en-US" altLang="en-US" sz="1100" dirty="0">
                <a:latin typeface="Arial" panose="020B0604020202020204" pitchFamily="34" charset="0"/>
                <a:ea typeface="SimSun" panose="02010600030101010101" pitchFamily="2" charset="-122"/>
              </a:endParaRPr>
            </a:p>
          </p:txBody>
        </p:sp>
        <p:sp>
          <p:nvSpPr>
            <p:cNvPr id="53284" name="Rectangle 24"/>
            <p:cNvSpPr>
              <a:spLocks noChangeArrowheads="1"/>
            </p:cNvSpPr>
            <p:nvPr/>
          </p:nvSpPr>
          <p:spPr bwMode="auto">
            <a:xfrm>
              <a:off x="4354321" y="3750550"/>
              <a:ext cx="916284" cy="703646"/>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100" dirty="0">
                  <a:latin typeface="Arial" panose="020B0604020202020204" pitchFamily="34" charset="0"/>
                </a:rPr>
                <a:t>DM</a:t>
              </a:r>
            </a:p>
          </p:txBody>
        </p:sp>
        <p:sp>
          <p:nvSpPr>
            <p:cNvPr id="53285" name="Rectangle 25"/>
            <p:cNvSpPr>
              <a:spLocks noChangeArrowheads="1"/>
            </p:cNvSpPr>
            <p:nvPr/>
          </p:nvSpPr>
          <p:spPr bwMode="auto">
            <a:xfrm>
              <a:off x="4394598" y="3785858"/>
              <a:ext cx="3641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0" bIns="0">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100" dirty="0">
                <a:latin typeface="Arial" panose="020B0604020202020204" pitchFamily="34" charset="0"/>
              </a:endParaRPr>
            </a:p>
          </p:txBody>
        </p:sp>
        <p:sp>
          <p:nvSpPr>
            <p:cNvPr id="53286" name="Rectangle 124"/>
            <p:cNvSpPr>
              <a:spLocks noChangeArrowheads="1"/>
            </p:cNvSpPr>
            <p:nvPr/>
          </p:nvSpPr>
          <p:spPr bwMode="auto">
            <a:xfrm>
              <a:off x="4575019" y="3952320"/>
              <a:ext cx="557285" cy="440228"/>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EM</a:t>
              </a:r>
              <a:endParaRPr lang="en-US" altLang="en-US" sz="1100" dirty="0">
                <a:latin typeface="Arial" panose="020B0604020202020204" pitchFamily="34" charset="0"/>
                <a:ea typeface="SimSun" panose="02010600030101010101" pitchFamily="2" charset="-122"/>
              </a:endParaRPr>
            </a:p>
          </p:txBody>
        </p:sp>
        <p:cxnSp>
          <p:nvCxnSpPr>
            <p:cNvPr id="53287" name="Straight Connector 38967"/>
            <p:cNvCxnSpPr>
              <a:cxnSpLocks noChangeShapeType="1"/>
              <a:stCxn id="53275" idx="2"/>
              <a:endCxn id="53286" idx="0"/>
            </p:cNvCxnSpPr>
            <p:nvPr/>
          </p:nvCxnSpPr>
          <p:spPr bwMode="auto">
            <a:xfrm flipH="1">
              <a:off x="4853662" y="3023732"/>
              <a:ext cx="530163" cy="928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3288" name="Straight Connector 38969"/>
            <p:cNvCxnSpPr>
              <a:cxnSpLocks noChangeShapeType="1"/>
              <a:stCxn id="53275" idx="2"/>
              <a:endCxn id="53283" idx="0"/>
            </p:cNvCxnSpPr>
            <p:nvPr/>
          </p:nvCxnSpPr>
          <p:spPr bwMode="auto">
            <a:xfrm>
              <a:off x="5383825" y="3023732"/>
              <a:ext cx="619228" cy="928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3289" name="Straight Connector 38971"/>
            <p:cNvCxnSpPr>
              <a:cxnSpLocks noChangeShapeType="1"/>
              <a:stCxn id="53286" idx="2"/>
              <a:endCxn id="53281" idx="0"/>
            </p:cNvCxnSpPr>
            <p:nvPr/>
          </p:nvCxnSpPr>
          <p:spPr bwMode="auto">
            <a:xfrm flipH="1">
              <a:off x="4439361" y="4392548"/>
              <a:ext cx="414301" cy="78283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3290" name="Straight Connector 38973"/>
            <p:cNvCxnSpPr>
              <a:cxnSpLocks noChangeShapeType="1"/>
              <a:stCxn id="53283" idx="2"/>
              <a:endCxn id="53278" idx="0"/>
            </p:cNvCxnSpPr>
            <p:nvPr/>
          </p:nvCxnSpPr>
          <p:spPr bwMode="auto">
            <a:xfrm flipH="1">
              <a:off x="5506483" y="4389733"/>
              <a:ext cx="496570" cy="78565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3291" name="Straight Connector 95"/>
            <p:cNvCxnSpPr>
              <a:cxnSpLocks noChangeShapeType="1"/>
              <a:stCxn id="53283" idx="2"/>
              <a:endCxn id="53280" idx="0"/>
            </p:cNvCxnSpPr>
            <p:nvPr/>
          </p:nvCxnSpPr>
          <p:spPr bwMode="auto">
            <a:xfrm>
              <a:off x="6003053" y="4389733"/>
              <a:ext cx="520965" cy="78565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142" name="Oval 141"/>
            <p:cNvSpPr/>
            <p:nvPr/>
          </p:nvSpPr>
          <p:spPr bwMode="auto">
            <a:xfrm>
              <a:off x="5193694" y="2535272"/>
              <a:ext cx="379233" cy="214320"/>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tx1"/>
                  </a:solidFill>
                  <a:effectLst>
                    <a:outerShdw blurRad="38100" dist="38100" dir="2700000" algn="tl">
                      <a:srgbClr val="000000">
                        <a:alpha val="43137"/>
                      </a:srgbClr>
                    </a:outerShdw>
                  </a:effectLst>
                  <a:latin typeface="Arial" charset="0"/>
                </a:rPr>
                <a:t>A</a:t>
              </a:r>
            </a:p>
          </p:txBody>
        </p:sp>
        <p:sp>
          <p:nvSpPr>
            <p:cNvPr id="144" name="Oval 143"/>
            <p:cNvSpPr/>
            <p:nvPr/>
          </p:nvSpPr>
          <p:spPr bwMode="auto">
            <a:xfrm>
              <a:off x="4690693" y="4046619"/>
              <a:ext cx="379234" cy="215907"/>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tx1"/>
                  </a:solidFill>
                  <a:effectLst>
                    <a:outerShdw blurRad="38100" dist="38100" dir="2700000" algn="tl">
                      <a:srgbClr val="000000">
                        <a:alpha val="43137"/>
                      </a:srgbClr>
                    </a:outerShdw>
                  </a:effectLst>
                  <a:latin typeface="Arial" charset="0"/>
                </a:rPr>
                <a:t>B</a:t>
              </a:r>
            </a:p>
          </p:txBody>
        </p:sp>
        <p:sp>
          <p:nvSpPr>
            <p:cNvPr id="145" name="Oval 144"/>
            <p:cNvSpPr/>
            <p:nvPr/>
          </p:nvSpPr>
          <p:spPr bwMode="auto">
            <a:xfrm>
              <a:off x="5863303" y="4048207"/>
              <a:ext cx="379233" cy="214319"/>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tx1"/>
                  </a:solidFill>
                  <a:effectLst>
                    <a:outerShdw blurRad="38100" dist="38100" dir="2700000" algn="tl">
                      <a:srgbClr val="000000">
                        <a:alpha val="43137"/>
                      </a:srgbClr>
                    </a:outerShdw>
                  </a:effectLst>
                  <a:latin typeface="Arial" charset="0"/>
                </a:rPr>
                <a:t>B</a:t>
              </a:r>
            </a:p>
          </p:txBody>
        </p:sp>
        <p:sp>
          <p:nvSpPr>
            <p:cNvPr id="146" name="Oval 145"/>
            <p:cNvSpPr/>
            <p:nvPr/>
          </p:nvSpPr>
          <p:spPr bwMode="auto">
            <a:xfrm>
              <a:off x="4257510" y="5388098"/>
              <a:ext cx="379233" cy="214319"/>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7200" algn="l" rtl="0" eaLnBrk="0" fontAlgn="base" hangingPunct="0">
                <a:spcBef>
                  <a:spcPct val="0"/>
                </a:spcBef>
                <a:spcAft>
                  <a:spcPct val="0"/>
                </a:spcAft>
                <a:defRPr sz="1000" kern="1200">
                  <a:solidFill>
                    <a:schemeClr val="dk1"/>
                  </a:solidFill>
                  <a:latin typeface="+mn-lt"/>
                  <a:ea typeface="+mn-ea"/>
                  <a:cs typeface="+mn-cs"/>
                </a:defRPr>
              </a:lvl2pPr>
              <a:lvl3pPr marL="914400" algn="l" rtl="0" eaLnBrk="0" fontAlgn="base" hangingPunct="0">
                <a:spcBef>
                  <a:spcPct val="0"/>
                </a:spcBef>
                <a:spcAft>
                  <a:spcPct val="0"/>
                </a:spcAft>
                <a:defRPr sz="1000" kern="1200">
                  <a:solidFill>
                    <a:schemeClr val="dk1"/>
                  </a:solidFill>
                  <a:latin typeface="+mn-lt"/>
                  <a:ea typeface="+mn-ea"/>
                  <a:cs typeface="+mn-cs"/>
                </a:defRPr>
              </a:lvl3pPr>
              <a:lvl4pPr marL="1371600" algn="l" rtl="0" eaLnBrk="0" fontAlgn="base" hangingPunct="0">
                <a:spcBef>
                  <a:spcPct val="0"/>
                </a:spcBef>
                <a:spcAft>
                  <a:spcPct val="0"/>
                </a:spcAft>
                <a:defRPr sz="1000" kern="1200">
                  <a:solidFill>
                    <a:schemeClr val="dk1"/>
                  </a:solidFill>
                  <a:latin typeface="+mn-lt"/>
                  <a:ea typeface="+mn-ea"/>
                  <a:cs typeface="+mn-cs"/>
                </a:defRPr>
              </a:lvl4pPr>
              <a:lvl5pPr marL="1828800"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US" sz="1200" dirty="0">
                  <a:solidFill>
                    <a:schemeClr val="tx1"/>
                  </a:solidFill>
                  <a:effectLst>
                    <a:outerShdw blurRad="38100" dist="38100" dir="2700000" algn="tl">
                      <a:srgbClr val="000000">
                        <a:alpha val="43137"/>
                      </a:srgbClr>
                    </a:outerShdw>
                  </a:effectLst>
                  <a:latin typeface="Arial" charset="0"/>
                </a:rPr>
                <a:t>C</a:t>
              </a:r>
              <a:endParaRPr lang="en-US" sz="1200" dirty="0" smtClean="0">
                <a:solidFill>
                  <a:schemeClr val="tx1"/>
                </a:solidFill>
                <a:effectLst>
                  <a:outerShdw blurRad="38100" dist="38100" dir="2700000" algn="tl">
                    <a:srgbClr val="000000">
                      <a:alpha val="43137"/>
                    </a:srgbClr>
                  </a:outerShdw>
                </a:effectLst>
                <a:latin typeface="Arial" charset="0"/>
              </a:endParaRPr>
            </a:p>
          </p:txBody>
        </p:sp>
        <p:sp>
          <p:nvSpPr>
            <p:cNvPr id="147" name="Oval 146"/>
            <p:cNvSpPr/>
            <p:nvPr/>
          </p:nvSpPr>
          <p:spPr bwMode="auto">
            <a:xfrm>
              <a:off x="5325394" y="5388098"/>
              <a:ext cx="379234" cy="214319"/>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7200" algn="l" rtl="0" eaLnBrk="0" fontAlgn="base" hangingPunct="0">
                <a:spcBef>
                  <a:spcPct val="0"/>
                </a:spcBef>
                <a:spcAft>
                  <a:spcPct val="0"/>
                </a:spcAft>
                <a:defRPr sz="1000" kern="1200">
                  <a:solidFill>
                    <a:schemeClr val="dk1"/>
                  </a:solidFill>
                  <a:latin typeface="+mn-lt"/>
                  <a:ea typeface="+mn-ea"/>
                  <a:cs typeface="+mn-cs"/>
                </a:defRPr>
              </a:lvl2pPr>
              <a:lvl3pPr marL="914400" algn="l" rtl="0" eaLnBrk="0" fontAlgn="base" hangingPunct="0">
                <a:spcBef>
                  <a:spcPct val="0"/>
                </a:spcBef>
                <a:spcAft>
                  <a:spcPct val="0"/>
                </a:spcAft>
                <a:defRPr sz="1000" kern="1200">
                  <a:solidFill>
                    <a:schemeClr val="dk1"/>
                  </a:solidFill>
                  <a:latin typeface="+mn-lt"/>
                  <a:ea typeface="+mn-ea"/>
                  <a:cs typeface="+mn-cs"/>
                </a:defRPr>
              </a:lvl3pPr>
              <a:lvl4pPr marL="1371600" algn="l" rtl="0" eaLnBrk="0" fontAlgn="base" hangingPunct="0">
                <a:spcBef>
                  <a:spcPct val="0"/>
                </a:spcBef>
                <a:spcAft>
                  <a:spcPct val="0"/>
                </a:spcAft>
                <a:defRPr sz="1000" kern="1200">
                  <a:solidFill>
                    <a:schemeClr val="dk1"/>
                  </a:solidFill>
                  <a:latin typeface="+mn-lt"/>
                  <a:ea typeface="+mn-ea"/>
                  <a:cs typeface="+mn-cs"/>
                </a:defRPr>
              </a:lvl4pPr>
              <a:lvl5pPr marL="1828800"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US" sz="1200" dirty="0">
                  <a:solidFill>
                    <a:schemeClr val="tx1"/>
                  </a:solidFill>
                  <a:effectLst>
                    <a:outerShdw blurRad="38100" dist="38100" dir="2700000" algn="tl">
                      <a:srgbClr val="000000">
                        <a:alpha val="43137"/>
                      </a:srgbClr>
                    </a:outerShdw>
                  </a:effectLst>
                  <a:latin typeface="Arial" charset="0"/>
                </a:rPr>
                <a:t>C</a:t>
              </a:r>
              <a:endParaRPr lang="en-US" sz="1200" dirty="0" smtClean="0">
                <a:solidFill>
                  <a:schemeClr val="tx1"/>
                </a:solidFill>
                <a:effectLst>
                  <a:outerShdw blurRad="38100" dist="38100" dir="2700000" algn="tl">
                    <a:srgbClr val="000000">
                      <a:alpha val="43137"/>
                    </a:srgbClr>
                  </a:outerShdw>
                </a:effectLst>
                <a:latin typeface="Arial" charset="0"/>
              </a:endParaRPr>
            </a:p>
          </p:txBody>
        </p:sp>
        <p:sp>
          <p:nvSpPr>
            <p:cNvPr id="148" name="Oval 147"/>
            <p:cNvSpPr/>
            <p:nvPr/>
          </p:nvSpPr>
          <p:spPr bwMode="auto">
            <a:xfrm>
              <a:off x="6334568" y="5396035"/>
              <a:ext cx="379234" cy="214320"/>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7200" algn="l" rtl="0" eaLnBrk="0" fontAlgn="base" hangingPunct="0">
                <a:spcBef>
                  <a:spcPct val="0"/>
                </a:spcBef>
                <a:spcAft>
                  <a:spcPct val="0"/>
                </a:spcAft>
                <a:defRPr sz="1000" kern="1200">
                  <a:solidFill>
                    <a:schemeClr val="dk1"/>
                  </a:solidFill>
                  <a:latin typeface="+mn-lt"/>
                  <a:ea typeface="+mn-ea"/>
                  <a:cs typeface="+mn-cs"/>
                </a:defRPr>
              </a:lvl2pPr>
              <a:lvl3pPr marL="914400" algn="l" rtl="0" eaLnBrk="0" fontAlgn="base" hangingPunct="0">
                <a:spcBef>
                  <a:spcPct val="0"/>
                </a:spcBef>
                <a:spcAft>
                  <a:spcPct val="0"/>
                </a:spcAft>
                <a:defRPr sz="1000" kern="1200">
                  <a:solidFill>
                    <a:schemeClr val="dk1"/>
                  </a:solidFill>
                  <a:latin typeface="+mn-lt"/>
                  <a:ea typeface="+mn-ea"/>
                  <a:cs typeface="+mn-cs"/>
                </a:defRPr>
              </a:lvl3pPr>
              <a:lvl4pPr marL="1371600" algn="l" rtl="0" eaLnBrk="0" fontAlgn="base" hangingPunct="0">
                <a:spcBef>
                  <a:spcPct val="0"/>
                </a:spcBef>
                <a:spcAft>
                  <a:spcPct val="0"/>
                </a:spcAft>
                <a:defRPr sz="1000" kern="1200">
                  <a:solidFill>
                    <a:schemeClr val="dk1"/>
                  </a:solidFill>
                  <a:latin typeface="+mn-lt"/>
                  <a:ea typeface="+mn-ea"/>
                  <a:cs typeface="+mn-cs"/>
                </a:defRPr>
              </a:lvl4pPr>
              <a:lvl5pPr marL="1828800"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lgn="ctr">
                <a:defRPr/>
              </a:pPr>
              <a:r>
                <a:rPr lang="en-US" sz="1200" dirty="0">
                  <a:solidFill>
                    <a:schemeClr val="tx1"/>
                  </a:solidFill>
                  <a:effectLst>
                    <a:outerShdw blurRad="38100" dist="38100" dir="2700000" algn="tl">
                      <a:srgbClr val="000000">
                        <a:alpha val="43137"/>
                      </a:srgbClr>
                    </a:outerShdw>
                  </a:effectLst>
                  <a:latin typeface="Arial" charset="0"/>
                </a:rPr>
                <a:t>C</a:t>
              </a:r>
              <a:endParaRPr lang="en-US" sz="1200" dirty="0" smtClean="0">
                <a:solidFill>
                  <a:schemeClr val="tx1"/>
                </a:solidFill>
                <a:effectLst>
                  <a:outerShdw blurRad="38100" dist="38100" dir="2700000" algn="tl">
                    <a:srgbClr val="000000">
                      <a:alpha val="43137"/>
                    </a:srgbClr>
                  </a:outerShdw>
                </a:effectLst>
                <a:latin typeface="Arial" charset="0"/>
              </a:endParaRPr>
            </a:p>
          </p:txBody>
        </p:sp>
        <p:sp>
          <p:nvSpPr>
            <p:cNvPr id="150" name="Flowchart: Terminator 149"/>
            <p:cNvSpPr/>
            <p:nvPr/>
          </p:nvSpPr>
          <p:spPr bwMode="auto">
            <a:xfrm>
              <a:off x="5184173" y="2787693"/>
              <a:ext cx="433183" cy="174630"/>
            </a:xfrm>
            <a:prstGeom prst="flowChartTerminator">
              <a:avLst/>
            </a:prstGeom>
            <a:solidFill>
              <a:srgbClr val="0033CC"/>
            </a:solidFill>
            <a:ln>
              <a:solidFill>
                <a:srgbClr val="00206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bg1"/>
                  </a:solidFill>
                  <a:latin typeface="Arial" charset="0"/>
                </a:rPr>
                <a:t>B/C</a:t>
              </a:r>
            </a:p>
          </p:txBody>
        </p:sp>
        <p:sp>
          <p:nvSpPr>
            <p:cNvPr id="151" name="Flowchart: Terminator 150"/>
            <p:cNvSpPr/>
            <p:nvPr/>
          </p:nvSpPr>
          <p:spPr bwMode="auto">
            <a:xfrm>
              <a:off x="4663719" y="4224424"/>
              <a:ext cx="431596" cy="176218"/>
            </a:xfrm>
            <a:prstGeom prst="flowChartTerminator">
              <a:avLst/>
            </a:prstGeom>
            <a:solidFill>
              <a:srgbClr val="0033CC"/>
            </a:solidFill>
            <a:ln>
              <a:solidFill>
                <a:srgbClr val="00206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bg1"/>
                  </a:solidFill>
                  <a:latin typeface="Arial" charset="0"/>
                </a:rPr>
                <a:t>C</a:t>
              </a:r>
            </a:p>
          </p:txBody>
        </p:sp>
        <p:sp>
          <p:nvSpPr>
            <p:cNvPr id="152" name="Flowchart: Terminator 151"/>
            <p:cNvSpPr/>
            <p:nvPr/>
          </p:nvSpPr>
          <p:spPr bwMode="auto">
            <a:xfrm>
              <a:off x="5839501" y="4213312"/>
              <a:ext cx="431596" cy="176217"/>
            </a:xfrm>
            <a:prstGeom prst="flowChartTerminator">
              <a:avLst/>
            </a:prstGeom>
            <a:solidFill>
              <a:srgbClr val="0033CC"/>
            </a:solidFill>
            <a:ln>
              <a:solidFill>
                <a:srgbClr val="00206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bg1"/>
                  </a:solidFill>
                  <a:latin typeface="Arial" charset="0"/>
                </a:rPr>
                <a:t>C</a:t>
              </a:r>
            </a:p>
          </p:txBody>
        </p:sp>
        <p:sp>
          <p:nvSpPr>
            <p:cNvPr id="53301" name="TextBox 103"/>
            <p:cNvSpPr txBox="1">
              <a:spLocks noChangeArrowheads="1"/>
            </p:cNvSpPr>
            <p:nvPr/>
          </p:nvSpPr>
          <p:spPr bwMode="auto">
            <a:xfrm>
              <a:off x="4678251" y="3419695"/>
              <a:ext cx="6107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Itf-N</a:t>
              </a:r>
              <a:endParaRPr lang="en-US" altLang="en-US" sz="1100" dirty="0">
                <a:latin typeface="Arial" panose="020B0604020202020204" pitchFamily="34" charset="0"/>
                <a:ea typeface="SimSun" panose="02010600030101010101" pitchFamily="2" charset="-122"/>
              </a:endParaRPr>
            </a:p>
          </p:txBody>
        </p:sp>
        <p:sp>
          <p:nvSpPr>
            <p:cNvPr id="53302" name="TextBox 157"/>
            <p:cNvSpPr txBox="1">
              <a:spLocks noChangeArrowheads="1"/>
            </p:cNvSpPr>
            <p:nvPr/>
          </p:nvSpPr>
          <p:spPr bwMode="auto">
            <a:xfrm>
              <a:off x="5724410" y="3421260"/>
              <a:ext cx="61076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100" dirty="0">
                  <a:latin typeface="Arial" panose="020B0604020202020204" pitchFamily="34" charset="0"/>
                </a:rPr>
                <a:t>Itf-N</a:t>
              </a:r>
              <a:endParaRPr lang="en-US" altLang="en-US" sz="1100" dirty="0">
                <a:latin typeface="Arial" panose="020B0604020202020204" pitchFamily="34" charset="0"/>
                <a:ea typeface="SimSun" panose="02010600030101010101" pitchFamily="2" charset="-122"/>
              </a:endParaRPr>
            </a:p>
          </p:txBody>
        </p:sp>
      </p:grpSp>
      <p:sp>
        <p:nvSpPr>
          <p:cNvPr id="105" name="Rectangle 104"/>
          <p:cNvSpPr/>
          <p:nvPr/>
        </p:nvSpPr>
        <p:spPr>
          <a:xfrm>
            <a:off x="6797675" y="2363788"/>
            <a:ext cx="2124075" cy="600075"/>
          </a:xfrm>
          <a:prstGeom prst="rect">
            <a:avLst/>
          </a:prstGeom>
        </p:spPr>
        <p:txBody>
          <a:bodyPr>
            <a:spAutoFit/>
          </a:bodyPr>
          <a:lstStyle/>
          <a:p>
            <a:pPr>
              <a:defRPr/>
            </a:pPr>
            <a:r>
              <a:rPr lang="en-US" altLang="zh-CN" sz="1100" dirty="0">
                <a:solidFill>
                  <a:srgbClr val="000000"/>
                </a:solidFill>
                <a:latin typeface="+mn-lt"/>
              </a:rPr>
              <a:t>Note 1: </a:t>
            </a:r>
            <a:r>
              <a:rPr lang="en-GB" sz="1100" dirty="0">
                <a:solidFill>
                  <a:srgbClr val="000000"/>
                </a:solidFill>
                <a:latin typeface="+mn-lt"/>
                <a:ea typeface="宋体" panose="02010600030101010101" pitchFamily="2" charset="-122"/>
              </a:rPr>
              <a:t>NM may not be efficient enough to react the fast change in conditions of the network</a:t>
            </a:r>
            <a:endParaRPr lang="en-US" sz="1100" dirty="0">
              <a:latin typeface="+mn-lt"/>
            </a:endParaRPr>
          </a:p>
        </p:txBody>
      </p:sp>
      <p:sp>
        <p:nvSpPr>
          <p:cNvPr id="53271" name="Rectangle 107"/>
          <p:cNvSpPr>
            <a:spLocks noChangeArrowheads="1"/>
          </p:cNvSpPr>
          <p:nvPr/>
        </p:nvSpPr>
        <p:spPr bwMode="auto">
          <a:xfrm>
            <a:off x="457200" y="6102350"/>
            <a:ext cx="868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en-US" sz="1200" dirty="0">
                <a:latin typeface="Arial" panose="020B0604020202020204" pitchFamily="34" charset="0"/>
              </a:rPr>
              <a:t>Active Antenna System (AAS) enables f</a:t>
            </a:r>
            <a:r>
              <a:rPr lang="en-GB" altLang="zh-CN" sz="1200" dirty="0">
                <a:latin typeface="Arial" panose="020B0604020202020204" pitchFamily="34" charset="0"/>
              </a:rPr>
              <a:t>lexible software re-configuration of </a:t>
            </a:r>
            <a:r>
              <a:rPr lang="en-GB" altLang="en-US" sz="1200" dirty="0">
                <a:latin typeface="Arial" panose="020B0604020202020204" pitchFamily="34" charset="0"/>
              </a:rPr>
              <a:t>the BS and antenna system.</a:t>
            </a:r>
            <a:endParaRPr lang="zh-CN" altLang="en-US" sz="1200">
              <a:latin typeface="Arial" panose="020B0604020202020204" pitchFamily="34" charset="0"/>
            </a:endParaRPr>
          </a:p>
        </p:txBody>
      </p:sp>
      <p:sp>
        <p:nvSpPr>
          <p:cNvPr id="80" name="Rectangle 79"/>
          <p:cNvSpPr/>
          <p:nvPr/>
        </p:nvSpPr>
        <p:spPr>
          <a:xfrm>
            <a:off x="7002463" y="3144838"/>
            <a:ext cx="2066925" cy="2282825"/>
          </a:xfrm>
          <a:prstGeom prst="rect">
            <a:avLst/>
          </a:prstGeom>
        </p:spPr>
        <p:txBody>
          <a:bodyPr lIns="72000" tIns="36000" rIns="0" bIns="0">
            <a:spAutoFit/>
          </a:bodyPr>
          <a:lstStyle/>
          <a:p>
            <a:pPr marL="185738" lvl="1" indent="-185738">
              <a:spcBef>
                <a:spcPts val="0"/>
              </a:spcBef>
              <a:buClr>
                <a:srgbClr val="C00000"/>
              </a:buClr>
              <a:buFont typeface="Wingdings" panose="05000000000000000000" pitchFamily="2" charset="2"/>
              <a:buChar char="q"/>
              <a:defRPr/>
            </a:pPr>
            <a:r>
              <a:rPr lang="en-US" altLang="zh-CN" sz="1400" dirty="0">
                <a:solidFill>
                  <a:prstClr val="black"/>
                </a:solidFill>
                <a:latin typeface="+mn-lt"/>
              </a:rPr>
              <a:t>Symbol:</a:t>
            </a:r>
          </a:p>
          <a:p>
            <a:pPr marL="446088" lvl="1">
              <a:spcBef>
                <a:spcPts val="0"/>
              </a:spcBef>
              <a:buClr>
                <a:srgbClr val="C00000"/>
              </a:buClr>
              <a:defRPr/>
            </a:pPr>
            <a:r>
              <a:rPr lang="en-US" sz="1100" dirty="0">
                <a:solidFill>
                  <a:prstClr val="black"/>
                </a:solidFill>
                <a:latin typeface="+mn-lt"/>
              </a:rPr>
              <a:t>Algorithm of SON for AAS. This functionality is out of scope of this TR</a:t>
            </a:r>
          </a:p>
          <a:p>
            <a:pPr marL="446088" lvl="1">
              <a:spcBef>
                <a:spcPts val="0"/>
              </a:spcBef>
              <a:buClr>
                <a:srgbClr val="C00000"/>
              </a:buClr>
              <a:defRPr/>
            </a:pPr>
            <a:endParaRPr lang="en-US" sz="1100" dirty="0">
              <a:solidFill>
                <a:prstClr val="black"/>
              </a:solidFill>
              <a:latin typeface="+mn-lt"/>
            </a:endParaRPr>
          </a:p>
          <a:p>
            <a:pPr marL="446088" lvl="1">
              <a:spcBef>
                <a:spcPts val="0"/>
              </a:spcBef>
              <a:buClr>
                <a:srgbClr val="C00000"/>
              </a:buClr>
              <a:defRPr/>
            </a:pPr>
            <a:r>
              <a:rPr lang="en-US" sz="1100" dirty="0">
                <a:solidFill>
                  <a:prstClr val="black"/>
                </a:solidFill>
                <a:latin typeface="+mn-lt"/>
              </a:rPr>
              <a:t>Management &amp; Control of SON for AAS</a:t>
            </a:r>
          </a:p>
          <a:p>
            <a:pPr marL="0" lvl="1">
              <a:spcBef>
                <a:spcPts val="0"/>
              </a:spcBef>
              <a:buClr>
                <a:srgbClr val="C00000"/>
              </a:buClr>
              <a:defRPr/>
            </a:pPr>
            <a:endParaRPr lang="en-US" sz="1100" dirty="0">
              <a:solidFill>
                <a:prstClr val="black"/>
              </a:solidFill>
              <a:latin typeface="+mn-lt"/>
            </a:endParaRPr>
          </a:p>
          <a:p>
            <a:pPr marL="446088" lvl="1">
              <a:spcBef>
                <a:spcPts val="0"/>
              </a:spcBef>
              <a:buClr>
                <a:srgbClr val="C00000"/>
              </a:buClr>
              <a:defRPr/>
            </a:pPr>
            <a:r>
              <a:rPr lang="en-US" sz="1100" dirty="0">
                <a:solidFill>
                  <a:prstClr val="black"/>
                </a:solidFill>
                <a:latin typeface="+mn-lt"/>
              </a:rPr>
              <a:t>The letter in the functionality blocks represent functionality applied to architecture  option A, B or C </a:t>
            </a:r>
          </a:p>
        </p:txBody>
      </p:sp>
      <p:sp>
        <p:nvSpPr>
          <p:cNvPr id="81" name="Oval 80"/>
          <p:cNvSpPr/>
          <p:nvPr/>
        </p:nvSpPr>
        <p:spPr bwMode="auto">
          <a:xfrm>
            <a:off x="7134225" y="4911725"/>
            <a:ext cx="309563" cy="211138"/>
          </a:xfrm>
          <a:prstGeom prst="ellipse">
            <a:avLst/>
          </a:prstGeom>
          <a:solidFill>
            <a:srgbClr val="FFC000"/>
          </a:solidFill>
          <a:ln>
            <a:solidFill>
              <a:srgbClr val="CC660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tx1"/>
                </a:solidFill>
                <a:latin typeface="Arial" charset="0"/>
              </a:rPr>
              <a:t>B</a:t>
            </a:r>
          </a:p>
        </p:txBody>
      </p:sp>
      <p:sp>
        <p:nvSpPr>
          <p:cNvPr id="82" name="Flowchart: Terminator 81"/>
          <p:cNvSpPr/>
          <p:nvPr/>
        </p:nvSpPr>
        <p:spPr bwMode="auto">
          <a:xfrm>
            <a:off x="7104063" y="4665663"/>
            <a:ext cx="369887" cy="198437"/>
          </a:xfrm>
          <a:prstGeom prst="flowChartTerminator">
            <a:avLst/>
          </a:prstGeom>
          <a:solidFill>
            <a:srgbClr val="0033CC"/>
          </a:solidFill>
          <a:ln>
            <a:solidFill>
              <a:srgbClr val="00206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200" dirty="0">
                <a:solidFill>
                  <a:schemeClr val="bg1"/>
                </a:solidFill>
                <a:latin typeface="Arial" charset="0"/>
              </a:rPr>
              <a:t>B/C</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228600"/>
            <a:ext cx="7316788" cy="1143000"/>
          </a:xfrm>
        </p:spPr>
        <p:txBody>
          <a:bodyPr/>
          <a:lstStyle/>
          <a:p>
            <a:r>
              <a:rPr lang="en-GB" altLang="en-US" dirty="0" smtClean="0"/>
              <a:t>Release 14 Study on OAM Aspects of SON for AAS-based </a:t>
            </a:r>
            <a:r>
              <a:rPr lang="en-GB" altLang="en-US" dirty="0"/>
              <a:t>D</a:t>
            </a:r>
            <a:r>
              <a:rPr lang="en-GB" altLang="en-US" dirty="0" smtClean="0"/>
              <a:t>eployments (Cont’d)</a:t>
            </a:r>
            <a:endParaRPr lang="en-US" altLang="en-US" dirty="0" smtClean="0"/>
          </a:p>
        </p:txBody>
      </p:sp>
      <p:sp>
        <p:nvSpPr>
          <p:cNvPr id="3" name="Content Placeholder 2"/>
          <p:cNvSpPr>
            <a:spLocks noGrp="1"/>
          </p:cNvSpPr>
          <p:nvPr>
            <p:ph idx="1"/>
          </p:nvPr>
        </p:nvSpPr>
        <p:spPr>
          <a:xfrm>
            <a:off x="488950" y="1454150"/>
            <a:ext cx="3070225" cy="4268788"/>
          </a:xfrm>
        </p:spPr>
        <p:txBody>
          <a:bodyPr/>
          <a:lstStyle/>
          <a:p>
            <a:pPr>
              <a:defRPr/>
            </a:pPr>
            <a:r>
              <a:rPr lang="en-US" altLang="zh-CN" sz="1800" dirty="0" smtClean="0"/>
              <a:t>Potential Requirements*  </a:t>
            </a:r>
          </a:p>
          <a:p>
            <a:pPr marL="450850" lvl="1" indent="-273050">
              <a:spcBef>
                <a:spcPts val="0"/>
              </a:spcBef>
              <a:buFont typeface="Wingdings" panose="05000000000000000000" pitchFamily="2" charset="2"/>
              <a:buChar char="q"/>
              <a:defRPr/>
            </a:pPr>
            <a:r>
              <a:rPr lang="en-GB" altLang="en-US" sz="1600" dirty="0" smtClean="0">
                <a:solidFill>
                  <a:prstClr val="black"/>
                </a:solidFill>
              </a:rPr>
              <a:t>EM allows NM to </a:t>
            </a:r>
          </a:p>
          <a:p>
            <a:pPr marL="450850" lvl="1" indent="-177800">
              <a:spcBef>
                <a:spcPts val="0"/>
              </a:spcBef>
              <a:defRPr/>
            </a:pPr>
            <a:r>
              <a:rPr lang="en-GB" altLang="en-US" sz="1600" dirty="0" smtClean="0">
                <a:solidFill>
                  <a:prstClr val="black"/>
                </a:solidFill>
              </a:rPr>
              <a:t>switch on</a:t>
            </a:r>
            <a:r>
              <a:rPr lang="en-US" altLang="en-US" sz="1600" dirty="0" smtClean="0">
                <a:solidFill>
                  <a:prstClr val="black"/>
                </a:solidFill>
              </a:rPr>
              <a:t>/off each SON for AAS function</a:t>
            </a:r>
          </a:p>
          <a:p>
            <a:pPr marL="450850" lvl="1" indent="-177800">
              <a:spcBef>
                <a:spcPts val="0"/>
              </a:spcBef>
              <a:defRPr/>
            </a:pPr>
            <a:r>
              <a:rPr lang="en-US" altLang="en-US" sz="1600" dirty="0" smtClean="0">
                <a:solidFill>
                  <a:prstClr val="black"/>
                </a:solidFill>
              </a:rPr>
              <a:t>set split cell quantity</a:t>
            </a:r>
          </a:p>
          <a:p>
            <a:pPr marL="450850" lvl="1" indent="-177800">
              <a:spcBef>
                <a:spcPts val="0"/>
              </a:spcBef>
              <a:defRPr/>
            </a:pPr>
            <a:r>
              <a:rPr lang="en-US" altLang="en-US" sz="1600" dirty="0" smtClean="0">
                <a:solidFill>
                  <a:prstClr val="black"/>
                </a:solidFill>
              </a:rPr>
              <a:t>pre-configure ECGI </a:t>
            </a:r>
          </a:p>
          <a:p>
            <a:pPr marL="450850" lvl="1" indent="-177800">
              <a:spcBef>
                <a:spcPts val="0"/>
              </a:spcBef>
              <a:defRPr/>
            </a:pPr>
            <a:r>
              <a:rPr lang="en-US" altLang="en-US" sz="1600" dirty="0">
                <a:solidFill>
                  <a:prstClr val="black"/>
                </a:solidFill>
              </a:rPr>
              <a:t>p</a:t>
            </a:r>
            <a:r>
              <a:rPr lang="en-US" altLang="en-US" sz="1600" dirty="0" smtClean="0">
                <a:solidFill>
                  <a:prstClr val="black"/>
                </a:solidFill>
              </a:rPr>
              <a:t>re-allocate PCI range</a:t>
            </a:r>
          </a:p>
          <a:p>
            <a:pPr marL="450850" lvl="1" indent="-177800">
              <a:spcBef>
                <a:spcPts val="0"/>
              </a:spcBef>
              <a:defRPr/>
            </a:pPr>
            <a:r>
              <a:rPr lang="en-GB" altLang="en-US" sz="1600" dirty="0" smtClean="0">
                <a:solidFill>
                  <a:prstClr val="black"/>
                </a:solidFill>
              </a:rPr>
              <a:t>Pre-configure parameter range affecting the coverage</a:t>
            </a:r>
          </a:p>
          <a:p>
            <a:pPr marL="450850" lvl="1" indent="-177800">
              <a:spcBef>
                <a:spcPts val="0"/>
              </a:spcBef>
              <a:defRPr/>
            </a:pPr>
            <a:r>
              <a:rPr lang="en-GB" altLang="en-US" sz="1600" dirty="0" smtClean="0">
                <a:solidFill>
                  <a:prstClr val="black"/>
                </a:solidFill>
              </a:rPr>
              <a:t>Modify ECGI &amp; PCI</a:t>
            </a:r>
          </a:p>
          <a:p>
            <a:pPr marL="450850" lvl="1" indent="-177800">
              <a:spcBef>
                <a:spcPts val="0"/>
              </a:spcBef>
              <a:defRPr/>
            </a:pPr>
            <a:r>
              <a:rPr lang="en-GB" altLang="en-US" sz="1600" dirty="0" smtClean="0">
                <a:solidFill>
                  <a:prstClr val="black"/>
                </a:solidFill>
              </a:rPr>
              <a:t>Pre-configure the alternative coverage configuration for cell shaping</a:t>
            </a:r>
          </a:p>
          <a:p>
            <a:pPr marL="450850" lvl="1" indent="-177800">
              <a:spcBef>
                <a:spcPts val="0"/>
              </a:spcBef>
              <a:defRPr/>
            </a:pPr>
            <a:endParaRPr lang="en-GB" altLang="en-US" sz="1600" dirty="0">
              <a:solidFill>
                <a:prstClr val="black"/>
              </a:solidFill>
            </a:endParaRPr>
          </a:p>
          <a:p>
            <a:pPr marL="450850" lvl="1" indent="-273050">
              <a:spcBef>
                <a:spcPts val="0"/>
              </a:spcBef>
              <a:buFont typeface="Wingdings" panose="05000000000000000000" pitchFamily="2" charset="2"/>
              <a:buChar char="q"/>
              <a:defRPr/>
            </a:pPr>
            <a:r>
              <a:rPr lang="en-GB" altLang="en-US" sz="1600" dirty="0">
                <a:solidFill>
                  <a:prstClr val="black"/>
                </a:solidFill>
              </a:rPr>
              <a:t>EM </a:t>
            </a:r>
            <a:r>
              <a:rPr lang="en-GB" altLang="en-US" sz="1600" dirty="0" smtClean="0">
                <a:solidFill>
                  <a:prstClr val="black"/>
                </a:solidFill>
              </a:rPr>
              <a:t>notify NM about information of new split/merged cell</a:t>
            </a:r>
            <a:endParaRPr lang="en-GB" altLang="en-US" sz="1600" dirty="0">
              <a:solidFill>
                <a:prstClr val="black"/>
              </a:solidFill>
            </a:endParaRPr>
          </a:p>
          <a:p>
            <a:pPr>
              <a:defRPr/>
            </a:pPr>
            <a:endParaRPr lang="en-US" altLang="zh-CN" sz="1800" dirty="0" smtClean="0"/>
          </a:p>
          <a:p>
            <a:pPr marL="0" indent="0">
              <a:buFontTx/>
              <a:buNone/>
              <a:defRPr/>
            </a:pPr>
            <a:endParaRPr lang="en-US" sz="1400" dirty="0"/>
          </a:p>
        </p:txBody>
      </p:sp>
      <p:sp>
        <p:nvSpPr>
          <p:cNvPr id="4" name="Content Placeholder 2"/>
          <p:cNvSpPr txBox="1">
            <a:spLocks/>
          </p:cNvSpPr>
          <p:nvPr/>
        </p:nvSpPr>
        <p:spPr bwMode="auto">
          <a:xfrm>
            <a:off x="5391150" y="1498600"/>
            <a:ext cx="3752850" cy="402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defRPr/>
            </a:pPr>
            <a:r>
              <a:rPr lang="en-US" sz="1800" kern="0" dirty="0" smtClean="0"/>
              <a:t> </a:t>
            </a:r>
            <a:r>
              <a:rPr lang="en-US" altLang="zh-CN" sz="1800" kern="0" dirty="0" smtClean="0"/>
              <a:t>Potential Solutions</a:t>
            </a:r>
          </a:p>
          <a:p>
            <a:pPr marL="361950" lvl="1" indent="-180975">
              <a:spcBef>
                <a:spcPts val="0"/>
              </a:spcBef>
              <a:defRPr/>
            </a:pPr>
            <a:r>
              <a:rPr lang="en-US" sz="1400" dirty="0">
                <a:solidFill>
                  <a:prstClr val="black"/>
                </a:solidFill>
              </a:rPr>
              <a:t>Activation and deactivation of SON for </a:t>
            </a:r>
            <a:r>
              <a:rPr lang="en-US" sz="1400" dirty="0" smtClean="0">
                <a:solidFill>
                  <a:prstClr val="black"/>
                </a:solidFill>
              </a:rPr>
              <a:t>AAS</a:t>
            </a:r>
          </a:p>
          <a:p>
            <a:pPr marL="360363" lvl="2" indent="0">
              <a:spcBef>
                <a:spcPts val="0"/>
              </a:spcBef>
              <a:buFont typeface="Arial" panose="020B0604020202020204" pitchFamily="34" charset="0"/>
              <a:buNone/>
              <a:defRPr/>
            </a:pPr>
            <a:r>
              <a:rPr lang="en-US" sz="1200" dirty="0" smtClean="0">
                <a:solidFill>
                  <a:prstClr val="black"/>
                </a:solidFill>
              </a:rPr>
              <a:t>(</a:t>
            </a:r>
            <a:r>
              <a:rPr lang="en-US" sz="1200" dirty="0" smtClean="0"/>
              <a:t>TS </a:t>
            </a:r>
            <a:r>
              <a:rPr lang="en-US" sz="1200" dirty="0"/>
              <a:t>28.628</a:t>
            </a:r>
            <a:r>
              <a:rPr lang="en-US" sz="1200" dirty="0" smtClean="0"/>
              <a:t>)</a:t>
            </a:r>
          </a:p>
          <a:p>
            <a:pPr marL="361950" lvl="1" indent="-180975">
              <a:spcBef>
                <a:spcPts val="0"/>
              </a:spcBef>
              <a:defRPr/>
            </a:pPr>
            <a:endParaRPr lang="en-US" sz="1400" dirty="0"/>
          </a:p>
          <a:p>
            <a:pPr marL="361950" lvl="1" indent="-180975">
              <a:spcBef>
                <a:spcPts val="0"/>
              </a:spcBef>
              <a:defRPr/>
            </a:pPr>
            <a:endParaRPr lang="en-US" sz="1400" dirty="0" smtClean="0"/>
          </a:p>
          <a:p>
            <a:pPr marL="180975" lvl="1" indent="0">
              <a:spcBef>
                <a:spcPts val="0"/>
              </a:spcBef>
              <a:buFont typeface="Arial" panose="020B0604020202020204" pitchFamily="34" charset="0"/>
              <a:buNone/>
              <a:defRPr/>
            </a:pPr>
            <a:endParaRPr lang="en-US" sz="1400" dirty="0" smtClean="0"/>
          </a:p>
          <a:p>
            <a:pPr marL="361950" lvl="1" indent="-180975">
              <a:spcBef>
                <a:spcPts val="0"/>
              </a:spcBef>
              <a:defRPr/>
            </a:pPr>
            <a:r>
              <a:rPr lang="en-US" sz="1400" dirty="0"/>
              <a:t>Cell identities management for </a:t>
            </a:r>
            <a:r>
              <a:rPr lang="en-US" sz="1400" dirty="0" smtClean="0"/>
              <a:t>AAS</a:t>
            </a:r>
          </a:p>
          <a:p>
            <a:pPr marL="360363" lvl="2" indent="0">
              <a:spcBef>
                <a:spcPts val="0"/>
              </a:spcBef>
              <a:buFont typeface="Arial" panose="020B0604020202020204" pitchFamily="34" charset="0"/>
              <a:buNone/>
              <a:defRPr/>
            </a:pPr>
            <a:r>
              <a:rPr lang="en-US" sz="1200" dirty="0">
                <a:solidFill>
                  <a:prstClr val="black"/>
                </a:solidFill>
              </a:rPr>
              <a:t> (TS 28.658)</a:t>
            </a:r>
          </a:p>
          <a:p>
            <a:pPr marL="361950" lvl="1" indent="-180975">
              <a:spcBef>
                <a:spcPts val="0"/>
              </a:spcBef>
              <a:defRPr/>
            </a:pPr>
            <a:endParaRPr lang="en-US" sz="1400" dirty="0"/>
          </a:p>
          <a:p>
            <a:pPr marL="361950" lvl="1" indent="-180975">
              <a:spcBef>
                <a:spcPts val="0"/>
              </a:spcBef>
              <a:defRPr/>
            </a:pPr>
            <a:endParaRPr lang="en-US" sz="1400" dirty="0" smtClean="0"/>
          </a:p>
          <a:p>
            <a:pPr marL="361950" lvl="1" indent="-180975">
              <a:spcBef>
                <a:spcPts val="0"/>
              </a:spcBef>
              <a:defRPr/>
            </a:pPr>
            <a:endParaRPr lang="en-US" sz="1400" dirty="0"/>
          </a:p>
          <a:p>
            <a:pPr marL="361950" lvl="1" indent="-180975">
              <a:spcBef>
                <a:spcPts val="0"/>
              </a:spcBef>
              <a:defRPr/>
            </a:pPr>
            <a:endParaRPr lang="en-US" sz="1400" dirty="0" smtClean="0"/>
          </a:p>
          <a:p>
            <a:pPr marL="361950" lvl="1" indent="-180975">
              <a:spcBef>
                <a:spcPts val="0"/>
              </a:spcBef>
              <a:defRPr/>
            </a:pPr>
            <a:endParaRPr lang="en-US" sz="1400" dirty="0" smtClean="0"/>
          </a:p>
          <a:p>
            <a:pPr marL="361950" lvl="1" indent="-180975">
              <a:spcBef>
                <a:spcPts val="0"/>
              </a:spcBef>
              <a:defRPr/>
            </a:pPr>
            <a:r>
              <a:rPr lang="en-US" sz="1400" dirty="0"/>
              <a:t>Alternative coverage configurations for </a:t>
            </a:r>
            <a:r>
              <a:rPr lang="en-US" sz="1400" dirty="0" smtClean="0"/>
              <a:t>AAS</a:t>
            </a:r>
          </a:p>
          <a:p>
            <a:pPr marL="361950" lvl="1" indent="-180975">
              <a:spcBef>
                <a:spcPts val="0"/>
              </a:spcBef>
              <a:defRPr/>
            </a:pPr>
            <a:r>
              <a:rPr lang="en-US" sz="1400" dirty="0"/>
              <a:t>Cell Splitting and Cell Merging relation </a:t>
            </a:r>
            <a:r>
              <a:rPr lang="en-US" sz="1400" dirty="0" smtClean="0"/>
              <a:t>management</a:t>
            </a:r>
          </a:p>
          <a:p>
            <a:pPr marL="360363" lvl="2" indent="0">
              <a:spcBef>
                <a:spcPts val="0"/>
              </a:spcBef>
              <a:buFont typeface="Arial" panose="020B0604020202020204" pitchFamily="34" charset="0"/>
              <a:buNone/>
              <a:defRPr/>
            </a:pPr>
            <a:r>
              <a:rPr lang="en-US" sz="1200" dirty="0">
                <a:solidFill>
                  <a:prstClr val="black"/>
                </a:solidFill>
              </a:rPr>
              <a:t>(TS 28.628)</a:t>
            </a:r>
          </a:p>
          <a:p>
            <a:pPr marL="180975" lvl="1" indent="0">
              <a:spcBef>
                <a:spcPts val="0"/>
              </a:spcBef>
              <a:buFont typeface="Arial" panose="020B0604020202020204" pitchFamily="34" charset="0"/>
              <a:buNone/>
              <a:defRPr/>
            </a:pPr>
            <a:endParaRPr lang="en-US" sz="1400" dirty="0" smtClean="0"/>
          </a:p>
          <a:p>
            <a:pPr marL="361950" lvl="1" indent="-180975">
              <a:spcBef>
                <a:spcPts val="0"/>
              </a:spcBef>
              <a:defRPr/>
            </a:pPr>
            <a:endParaRPr lang="en-US" sz="1400" dirty="0"/>
          </a:p>
        </p:txBody>
      </p:sp>
      <p:sp>
        <p:nvSpPr>
          <p:cNvPr id="55301" name="Rectangle 8"/>
          <p:cNvSpPr>
            <a:spLocks noChangeArrowheads="1"/>
          </p:cNvSpPr>
          <p:nvPr/>
        </p:nvSpPr>
        <p:spPr bwMode="auto">
          <a:xfrm>
            <a:off x="3683000" y="1895475"/>
            <a:ext cx="1708150" cy="642938"/>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200" dirty="0">
                <a:latin typeface="Arial" panose="020B0604020202020204" pitchFamily="34" charset="0"/>
              </a:rPr>
              <a:t>NM</a:t>
            </a:r>
            <a:endParaRPr lang="en-US" altLang="en-US" sz="1200" dirty="0">
              <a:latin typeface="Arial" panose="020B0604020202020204" pitchFamily="34" charset="0"/>
              <a:ea typeface="SimSun" panose="02010600030101010101" pitchFamily="2" charset="-122"/>
            </a:endParaRPr>
          </a:p>
        </p:txBody>
      </p:sp>
      <p:sp>
        <p:nvSpPr>
          <p:cNvPr id="55302" name="Rectangle 8"/>
          <p:cNvSpPr>
            <a:spLocks noChangeArrowheads="1"/>
          </p:cNvSpPr>
          <p:nvPr/>
        </p:nvSpPr>
        <p:spPr bwMode="auto">
          <a:xfrm>
            <a:off x="3683000" y="3284538"/>
            <a:ext cx="1708150" cy="833437"/>
          </a:xfrm>
          <a:prstGeom prst="rect">
            <a:avLst/>
          </a:pr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200" dirty="0">
                <a:latin typeface="Arial" panose="020B0604020202020204" pitchFamily="34" charset="0"/>
              </a:rPr>
              <a:t>EM</a:t>
            </a:r>
            <a:endParaRPr lang="en-US" altLang="en-US" sz="1200" dirty="0">
              <a:latin typeface="Arial" panose="020B0604020202020204" pitchFamily="34" charset="0"/>
              <a:ea typeface="SimSun" panose="02010600030101010101" pitchFamily="2" charset="-122"/>
            </a:endParaRPr>
          </a:p>
        </p:txBody>
      </p:sp>
      <p:cxnSp>
        <p:nvCxnSpPr>
          <p:cNvPr id="55303" name="Straight Arrow Connector 10"/>
          <p:cNvCxnSpPr>
            <a:cxnSpLocks noChangeShapeType="1"/>
            <a:stCxn id="55301" idx="2"/>
            <a:endCxn id="55302" idx="0"/>
          </p:cNvCxnSpPr>
          <p:nvPr/>
        </p:nvCxnSpPr>
        <p:spPr bwMode="auto">
          <a:xfrm flipH="1">
            <a:off x="4537075" y="2538413"/>
            <a:ext cx="0" cy="746125"/>
          </a:xfrm>
          <a:prstGeom prst="straightConnector1">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6152" name="Rectangle 8"/>
          <p:cNvSpPr>
            <a:spLocks noChangeArrowheads="1"/>
          </p:cNvSpPr>
          <p:nvPr/>
        </p:nvSpPr>
        <p:spPr bwMode="auto">
          <a:xfrm>
            <a:off x="3683000" y="4776788"/>
            <a:ext cx="630238" cy="625475"/>
          </a:xfrm>
          <a:prstGeom prst="rect">
            <a:avLst/>
          </a:prstGeom>
          <a:solidFill>
            <a:schemeClr val="bg1">
              <a:lumMod val="75000"/>
            </a:schemeClr>
          </a:solidFill>
          <a:ln w="4763" cap="rnd">
            <a:solidFill>
              <a:srgbClr val="000000"/>
            </a:solidFill>
            <a:round/>
            <a:headEnd/>
            <a:tailEnd/>
          </a:ln>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1200" dirty="0" smtClean="0">
                <a:latin typeface="Arial" panose="020B0604020202020204" pitchFamily="34" charset="0"/>
              </a:rPr>
              <a:t>eNB</a:t>
            </a:r>
          </a:p>
        </p:txBody>
      </p:sp>
      <p:sp>
        <p:nvSpPr>
          <p:cNvPr id="6153" name="Rectangle 8"/>
          <p:cNvSpPr>
            <a:spLocks noChangeArrowheads="1"/>
          </p:cNvSpPr>
          <p:nvPr/>
        </p:nvSpPr>
        <p:spPr bwMode="auto">
          <a:xfrm>
            <a:off x="4760913" y="4776788"/>
            <a:ext cx="630237" cy="625475"/>
          </a:xfrm>
          <a:prstGeom prst="rect">
            <a:avLst/>
          </a:prstGeom>
          <a:solidFill>
            <a:schemeClr val="bg1">
              <a:lumMod val="75000"/>
            </a:schemeClr>
          </a:solidFill>
          <a:ln w="4763" cap="rnd">
            <a:solidFill>
              <a:srgbClr val="000000"/>
            </a:solidFill>
            <a:round/>
            <a:headEnd/>
            <a:tailEnd/>
          </a:ln>
        </p:spPr>
        <p:txBody>
          <a:bodyPr lIns="36000" tIns="0" rIns="0" bIns="0"/>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1200" dirty="0" smtClean="0">
                <a:latin typeface="Arial" panose="020B0604020202020204" pitchFamily="34" charset="0"/>
              </a:rPr>
              <a:t>eNB</a:t>
            </a:r>
          </a:p>
        </p:txBody>
      </p:sp>
      <p:cxnSp>
        <p:nvCxnSpPr>
          <p:cNvPr id="55306" name="Straight Connector 15"/>
          <p:cNvCxnSpPr>
            <a:cxnSpLocks noChangeShapeType="1"/>
            <a:stCxn id="55302" idx="2"/>
            <a:endCxn id="6152" idx="0"/>
          </p:cNvCxnSpPr>
          <p:nvPr/>
        </p:nvCxnSpPr>
        <p:spPr bwMode="auto">
          <a:xfrm flipH="1">
            <a:off x="3997325" y="4117975"/>
            <a:ext cx="539750" cy="6588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5307" name="Straight Connector 17"/>
          <p:cNvCxnSpPr>
            <a:cxnSpLocks noChangeShapeType="1"/>
            <a:stCxn id="55302" idx="2"/>
            <a:endCxn id="6153" idx="0"/>
          </p:cNvCxnSpPr>
          <p:nvPr/>
        </p:nvCxnSpPr>
        <p:spPr bwMode="auto">
          <a:xfrm>
            <a:off x="4537075" y="4117975"/>
            <a:ext cx="539750" cy="658813"/>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55308" name="Straight Connector 25"/>
          <p:cNvCxnSpPr>
            <a:cxnSpLocks noChangeShapeType="1"/>
          </p:cNvCxnSpPr>
          <p:nvPr/>
        </p:nvCxnSpPr>
        <p:spPr bwMode="auto">
          <a:xfrm>
            <a:off x="3997325" y="2974975"/>
            <a:ext cx="1079500" cy="0"/>
          </a:xfrm>
          <a:prstGeom prst="line">
            <a:avLst/>
          </a:prstGeom>
          <a:noFill/>
          <a:ln w="9525" algn="ctr">
            <a:solidFill>
              <a:schemeClr val="tx1"/>
            </a:solidFill>
            <a:prstDash val="dashDot"/>
            <a:round/>
            <a:headEnd/>
            <a:tailEnd/>
          </a:ln>
          <a:extLst>
            <a:ext uri="{909E8E84-426E-40DD-AFC4-6F175D3DCCD1}">
              <a14:hiddenFill xmlns:a14="http://schemas.microsoft.com/office/drawing/2010/main">
                <a:noFill/>
              </a14:hiddenFill>
            </a:ext>
          </a:extLst>
        </p:spPr>
      </p:cxnSp>
      <p:sp>
        <p:nvSpPr>
          <p:cNvPr id="55309" name="TextBox 26"/>
          <p:cNvSpPr txBox="1">
            <a:spLocks noChangeArrowheads="1"/>
          </p:cNvSpPr>
          <p:nvPr/>
        </p:nvSpPr>
        <p:spPr bwMode="auto">
          <a:xfrm>
            <a:off x="4510088" y="2767013"/>
            <a:ext cx="6111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zh-CN" sz="1200" dirty="0">
                <a:latin typeface="Arial" panose="020B0604020202020204" pitchFamily="34" charset="0"/>
              </a:rPr>
              <a:t>Itf-N</a:t>
            </a:r>
            <a:endParaRPr lang="en-US" altLang="en-US" sz="1200" dirty="0">
              <a:latin typeface="Arial" panose="020B0604020202020204" pitchFamily="34" charset="0"/>
              <a:ea typeface="SimSun" panose="02010600030101010101" pitchFamily="2" charset="-122"/>
            </a:endParaRPr>
          </a:p>
        </p:txBody>
      </p:sp>
      <p:sp>
        <p:nvSpPr>
          <p:cNvPr id="34" name="Flowchart: Terminator 33"/>
          <p:cNvSpPr/>
          <p:nvPr/>
        </p:nvSpPr>
        <p:spPr bwMode="auto">
          <a:xfrm>
            <a:off x="3789363" y="2212975"/>
            <a:ext cx="1495425" cy="207963"/>
          </a:xfrm>
          <a:prstGeom prst="flowChartTerminator">
            <a:avLst/>
          </a:prstGeom>
          <a:solidFill>
            <a:srgbClr val="0033CC"/>
          </a:solidFill>
          <a:ln>
            <a:solidFill>
              <a:srgbClr val="00206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altLang="zh-CN" sz="1100" dirty="0">
                <a:solidFill>
                  <a:schemeClr val="bg1"/>
                </a:solidFill>
              </a:rPr>
              <a:t>M&amp;C of SON for AAS</a:t>
            </a:r>
            <a:endParaRPr lang="en-US" sz="1100" dirty="0">
              <a:solidFill>
                <a:schemeClr val="bg1"/>
              </a:solidFill>
            </a:endParaRPr>
          </a:p>
        </p:txBody>
      </p:sp>
      <p:sp>
        <p:nvSpPr>
          <p:cNvPr id="35" name="Flowchart: Terminator 34"/>
          <p:cNvSpPr/>
          <p:nvPr/>
        </p:nvSpPr>
        <p:spPr bwMode="auto">
          <a:xfrm>
            <a:off x="3789363" y="3786188"/>
            <a:ext cx="1495425" cy="209550"/>
          </a:xfrm>
          <a:prstGeom prst="flowChartTerminator">
            <a:avLst/>
          </a:prstGeom>
          <a:solidFill>
            <a:srgbClr val="00B0F0"/>
          </a:solidFill>
          <a:ln>
            <a:solidFill>
              <a:srgbClr val="002060"/>
            </a:solidFill>
            <a:prstDash val="dash"/>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altLang="zh-CN" sz="1100" dirty="0">
                <a:solidFill>
                  <a:schemeClr val="bg1"/>
                </a:solidFill>
              </a:rPr>
              <a:t>M&amp;C of SON for AAS</a:t>
            </a:r>
            <a:endParaRPr lang="en-US" sz="1100" dirty="0">
              <a:solidFill>
                <a:schemeClr val="bg1"/>
              </a:solidFill>
            </a:endParaRPr>
          </a:p>
        </p:txBody>
      </p:sp>
      <p:sp>
        <p:nvSpPr>
          <p:cNvPr id="36" name="Oval 35"/>
          <p:cNvSpPr/>
          <p:nvPr/>
        </p:nvSpPr>
        <p:spPr bwMode="auto">
          <a:xfrm>
            <a:off x="3760788" y="3476625"/>
            <a:ext cx="1552575" cy="242888"/>
          </a:xfrm>
          <a:prstGeom prst="ellipse">
            <a:avLst/>
          </a:prstGeom>
          <a:solidFill>
            <a:srgbClr val="FFC000"/>
          </a:solidFill>
          <a:ln>
            <a:solidFill>
              <a:srgbClr val="CC6600"/>
            </a:solidFill>
            <a:prstDash val="dash"/>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wrap="none" lIns="0" tIns="0" rIns="0" bIns="0" anchor="ctr"/>
          <a:lstStyle/>
          <a:p>
            <a:pPr algn="ctr">
              <a:defRPr/>
            </a:pPr>
            <a:r>
              <a:rPr lang="en-US" sz="1100" dirty="0">
                <a:solidFill>
                  <a:schemeClr val="tx1"/>
                </a:solidFill>
              </a:rPr>
              <a:t>Algorithm of SON for AAS#</a:t>
            </a:r>
          </a:p>
        </p:txBody>
      </p:sp>
      <p:grpSp>
        <p:nvGrpSpPr>
          <p:cNvPr id="55313" name="Group 38"/>
          <p:cNvGrpSpPr>
            <a:grpSpLocks/>
          </p:cNvGrpSpPr>
          <p:nvPr/>
        </p:nvGrpSpPr>
        <p:grpSpPr bwMode="auto">
          <a:xfrm>
            <a:off x="6827838" y="2065338"/>
            <a:ext cx="1708150" cy="800100"/>
            <a:chOff x="6713515" y="2445437"/>
            <a:chExt cx="1707330" cy="798924"/>
          </a:xfrm>
        </p:grpSpPr>
        <p:sp>
          <p:nvSpPr>
            <p:cNvPr id="40" name="Rectangle 39"/>
            <p:cNvSpPr>
              <a:spLocks noChangeArrowheads="1"/>
            </p:cNvSpPr>
            <p:nvPr/>
          </p:nvSpPr>
          <p:spPr bwMode="auto">
            <a:xfrm>
              <a:off x="6713515" y="2445437"/>
              <a:ext cx="1707330" cy="321788"/>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ctr">
                <a:defRPr/>
              </a:pPr>
              <a:r>
                <a:rPr lang="en-US" altLang="zh-CN" sz="1050" dirty="0" smtClean="0">
                  <a:latin typeface="+mn-lt"/>
                </a:rPr>
                <a:t>&lt;&lt;InformationObjectClass&gt;&gt;</a:t>
              </a:r>
            </a:p>
            <a:p>
              <a:pPr algn="ctr">
                <a:defRPr/>
              </a:pPr>
              <a:r>
                <a:rPr lang="en-US" sz="1050" dirty="0" smtClean="0">
                  <a:latin typeface="+mn-lt"/>
                </a:rPr>
                <a:t>SONControl</a:t>
              </a:r>
              <a:endParaRPr lang="en-US" sz="1050" dirty="0">
                <a:latin typeface="+mn-lt"/>
              </a:endParaRPr>
            </a:p>
          </p:txBody>
        </p:sp>
        <p:sp>
          <p:nvSpPr>
            <p:cNvPr id="41" name="Rectangle 40"/>
            <p:cNvSpPr>
              <a:spLocks noChangeArrowheads="1"/>
            </p:cNvSpPr>
            <p:nvPr/>
          </p:nvSpPr>
          <p:spPr bwMode="auto">
            <a:xfrm>
              <a:off x="6713515" y="2767225"/>
              <a:ext cx="1707330" cy="339226"/>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defRPr/>
              </a:pPr>
              <a:r>
                <a:rPr lang="en-US" sz="1050" dirty="0" smtClean="0">
                  <a:latin typeface="+mn-lt"/>
                </a:rPr>
                <a:t>…</a:t>
              </a:r>
            </a:p>
            <a:p>
              <a:pPr>
                <a:defRPr/>
              </a:pPr>
              <a:r>
                <a:rPr lang="en-US" sz="1050" dirty="0" smtClean="0">
                  <a:solidFill>
                    <a:srgbClr val="0033CC"/>
                  </a:solidFill>
                  <a:latin typeface="+mn-lt"/>
                </a:rPr>
                <a:t>aasSwitch</a:t>
              </a:r>
              <a:endParaRPr lang="en-US" altLang="zh-CN" sz="1050" dirty="0" smtClean="0">
                <a:solidFill>
                  <a:srgbClr val="0033CC"/>
                </a:solidFill>
                <a:latin typeface="+mn-lt"/>
              </a:endParaRPr>
            </a:p>
          </p:txBody>
        </p:sp>
        <p:sp>
          <p:nvSpPr>
            <p:cNvPr id="42" name="Rectangle 41"/>
            <p:cNvSpPr>
              <a:spLocks noChangeArrowheads="1"/>
            </p:cNvSpPr>
            <p:nvPr/>
          </p:nvSpPr>
          <p:spPr bwMode="auto">
            <a:xfrm>
              <a:off x="6713515" y="3106451"/>
              <a:ext cx="1707330" cy="137910"/>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defRPr/>
              </a:pPr>
              <a:endParaRPr lang="en-US" altLang="zh-CN" sz="1050" dirty="0" smtClean="0">
                <a:latin typeface="+mn-lt"/>
              </a:endParaRPr>
            </a:p>
          </p:txBody>
        </p:sp>
      </p:grpSp>
      <p:grpSp>
        <p:nvGrpSpPr>
          <p:cNvPr id="55314" name="Group 43"/>
          <p:cNvGrpSpPr>
            <a:grpSpLocks/>
          </p:cNvGrpSpPr>
          <p:nvPr/>
        </p:nvGrpSpPr>
        <p:grpSpPr bwMode="auto">
          <a:xfrm>
            <a:off x="6827838" y="3367088"/>
            <a:ext cx="1708150" cy="952500"/>
            <a:chOff x="6713515" y="2445437"/>
            <a:chExt cx="1707330" cy="951324"/>
          </a:xfrm>
        </p:grpSpPr>
        <p:sp>
          <p:nvSpPr>
            <p:cNvPr id="45" name="Rectangle 44"/>
            <p:cNvSpPr>
              <a:spLocks noChangeArrowheads="1"/>
            </p:cNvSpPr>
            <p:nvPr/>
          </p:nvSpPr>
          <p:spPr bwMode="auto">
            <a:xfrm>
              <a:off x="6713515" y="2445437"/>
              <a:ext cx="1707330" cy="321864"/>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ctr">
                <a:defRPr/>
              </a:pPr>
              <a:r>
                <a:rPr lang="en-US" altLang="zh-CN" sz="1050" dirty="0" smtClean="0">
                  <a:latin typeface="+mn-lt"/>
                </a:rPr>
                <a:t>&lt;&lt;InformationObjectClass&gt;&gt;</a:t>
              </a:r>
            </a:p>
            <a:p>
              <a:pPr algn="ctr">
                <a:defRPr/>
              </a:pPr>
              <a:r>
                <a:rPr lang="en-US" sz="1050" dirty="0" smtClean="0">
                  <a:latin typeface="+mn-lt"/>
                </a:rPr>
                <a:t>EUtranGenericCell</a:t>
              </a:r>
              <a:endParaRPr lang="en-US" sz="1050" dirty="0">
                <a:latin typeface="+mn-lt"/>
              </a:endParaRPr>
            </a:p>
          </p:txBody>
        </p:sp>
        <p:sp>
          <p:nvSpPr>
            <p:cNvPr id="46" name="Rectangle 45"/>
            <p:cNvSpPr>
              <a:spLocks noChangeArrowheads="1"/>
            </p:cNvSpPr>
            <p:nvPr/>
          </p:nvSpPr>
          <p:spPr bwMode="auto">
            <a:xfrm>
              <a:off x="6713515" y="2767301"/>
              <a:ext cx="1707330" cy="497860"/>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defRPr/>
              </a:pPr>
              <a:r>
                <a:rPr lang="en-US" sz="1050" dirty="0" smtClean="0">
                  <a:latin typeface="+mn-lt"/>
                </a:rPr>
                <a:t>…</a:t>
              </a:r>
            </a:p>
            <a:p>
              <a:pPr>
                <a:defRPr/>
              </a:pPr>
              <a:r>
                <a:rPr lang="en-US" sz="1050" dirty="0" smtClean="0">
                  <a:solidFill>
                    <a:srgbClr val="7030A0"/>
                  </a:solidFill>
                  <a:latin typeface="+mn-lt"/>
                </a:rPr>
                <a:t>pciList</a:t>
              </a:r>
              <a:endParaRPr lang="en-US" sz="1050" dirty="0">
                <a:solidFill>
                  <a:srgbClr val="7030A0"/>
                </a:solidFill>
                <a:latin typeface="+mn-lt"/>
              </a:endParaRPr>
            </a:p>
            <a:p>
              <a:pPr>
                <a:defRPr/>
              </a:pPr>
              <a:r>
                <a:rPr lang="en-US" sz="1050" dirty="0" smtClean="0">
                  <a:solidFill>
                    <a:srgbClr val="0033CC"/>
                  </a:solidFill>
                  <a:latin typeface="+mn-lt"/>
                </a:rPr>
                <a:t>cellLocalIdList</a:t>
              </a:r>
              <a:endParaRPr lang="en-US" altLang="zh-CN" sz="1050" dirty="0" smtClean="0">
                <a:solidFill>
                  <a:srgbClr val="0033CC"/>
                </a:solidFill>
                <a:latin typeface="+mn-lt"/>
              </a:endParaRPr>
            </a:p>
          </p:txBody>
        </p:sp>
        <p:sp>
          <p:nvSpPr>
            <p:cNvPr id="47" name="Rectangle 46"/>
            <p:cNvSpPr>
              <a:spLocks noChangeArrowheads="1"/>
            </p:cNvSpPr>
            <p:nvPr/>
          </p:nvSpPr>
          <p:spPr bwMode="auto">
            <a:xfrm>
              <a:off x="6713515" y="3258819"/>
              <a:ext cx="1707330" cy="137942"/>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defRPr/>
              </a:pPr>
              <a:endParaRPr lang="en-US" altLang="zh-CN" sz="1050" dirty="0" smtClean="0">
                <a:latin typeface="+mn-lt"/>
              </a:endParaRPr>
            </a:p>
          </p:txBody>
        </p:sp>
      </p:grpSp>
      <p:grpSp>
        <p:nvGrpSpPr>
          <p:cNvPr id="55315" name="Group 48"/>
          <p:cNvGrpSpPr>
            <a:grpSpLocks/>
          </p:cNvGrpSpPr>
          <p:nvPr/>
        </p:nvGrpSpPr>
        <p:grpSpPr bwMode="auto">
          <a:xfrm>
            <a:off x="6827838" y="4910138"/>
            <a:ext cx="1708150" cy="950912"/>
            <a:chOff x="6713515" y="2445437"/>
            <a:chExt cx="1707330" cy="951324"/>
          </a:xfrm>
        </p:grpSpPr>
        <p:sp>
          <p:nvSpPr>
            <p:cNvPr id="50" name="Rectangle 49"/>
            <p:cNvSpPr>
              <a:spLocks noChangeArrowheads="1"/>
            </p:cNvSpPr>
            <p:nvPr/>
          </p:nvSpPr>
          <p:spPr bwMode="auto">
            <a:xfrm>
              <a:off x="6713515" y="2445437"/>
              <a:ext cx="1707330" cy="320814"/>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ctr">
                <a:defRPr/>
              </a:pPr>
              <a:r>
                <a:rPr lang="en-US" altLang="zh-CN" sz="1050" dirty="0" smtClean="0">
                  <a:latin typeface="+mn-lt"/>
                </a:rPr>
                <a:t>&lt;&lt;InformationObjectClass&gt;&gt;</a:t>
              </a:r>
            </a:p>
            <a:p>
              <a:pPr algn="ctr">
                <a:defRPr/>
              </a:pPr>
              <a:r>
                <a:rPr lang="en-US" sz="1050" dirty="0" smtClean="0">
                  <a:latin typeface="+mn-lt"/>
                </a:rPr>
                <a:t>EUtranCellSON</a:t>
              </a:r>
              <a:endParaRPr lang="en-US" sz="1050" dirty="0">
                <a:latin typeface="+mn-lt"/>
              </a:endParaRPr>
            </a:p>
          </p:txBody>
        </p:sp>
        <p:sp>
          <p:nvSpPr>
            <p:cNvPr id="51" name="Rectangle 50"/>
            <p:cNvSpPr>
              <a:spLocks noChangeArrowheads="1"/>
            </p:cNvSpPr>
            <p:nvPr/>
          </p:nvSpPr>
          <p:spPr bwMode="auto">
            <a:xfrm>
              <a:off x="6713515" y="2766251"/>
              <a:ext cx="1707330" cy="492338"/>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defRPr/>
              </a:pPr>
              <a:r>
                <a:rPr lang="en-US" altLang="zh-CN" sz="1050" dirty="0" smtClean="0">
                  <a:latin typeface="+mn-lt"/>
                </a:rPr>
                <a:t>…</a:t>
              </a:r>
            </a:p>
            <a:p>
              <a:pPr>
                <a:defRPr/>
              </a:pPr>
              <a:r>
                <a:rPr lang="en-US" altLang="zh-CN" sz="1050" dirty="0" smtClean="0">
                  <a:solidFill>
                    <a:srgbClr val="0033CC"/>
                  </a:solidFill>
                  <a:latin typeface="+mn-lt"/>
                </a:rPr>
                <a:t>AlterCovConfig</a:t>
              </a:r>
            </a:p>
            <a:p>
              <a:pPr>
                <a:defRPr/>
              </a:pPr>
              <a:r>
                <a:rPr lang="en-US" altLang="zh-CN" sz="1050" dirty="0" smtClean="0">
                  <a:solidFill>
                    <a:srgbClr val="0033CC"/>
                  </a:solidFill>
                  <a:latin typeface="+mn-lt"/>
                </a:rPr>
                <a:t>ReplacedCells</a:t>
              </a:r>
            </a:p>
          </p:txBody>
        </p:sp>
        <p:sp>
          <p:nvSpPr>
            <p:cNvPr id="52" name="Rectangle 51"/>
            <p:cNvSpPr>
              <a:spLocks noChangeArrowheads="1"/>
            </p:cNvSpPr>
            <p:nvPr/>
          </p:nvSpPr>
          <p:spPr bwMode="auto">
            <a:xfrm>
              <a:off x="6713515" y="3258589"/>
              <a:ext cx="1707330" cy="138172"/>
            </a:xfrm>
            <a:prstGeom prst="rect">
              <a:avLst/>
            </a:prstGeom>
            <a:solidFill>
              <a:srgbClr val="FFFFCC"/>
            </a:solidFill>
            <a:ln w="4763" cap="rnd">
              <a:solidFill>
                <a:srgbClr val="8A0000"/>
              </a:solidFill>
              <a:prstDash val="solid"/>
              <a:round/>
              <a:headEnd/>
              <a:tailEnd/>
            </a:ln>
            <a:extLst/>
          </p:spPr>
          <p:txBody>
            <a:bodyPr lIns="36000" tIns="0" rIns="0" bIns="0"/>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defRPr/>
              </a:pPr>
              <a:endParaRPr lang="en-US" altLang="zh-CN" sz="1050" dirty="0" smtClean="0">
                <a:latin typeface="+mn-lt"/>
              </a:endParaRPr>
            </a:p>
          </p:txBody>
        </p:sp>
      </p:grpSp>
      <p:sp>
        <p:nvSpPr>
          <p:cNvPr id="48" name="Rectangle 47"/>
          <p:cNvSpPr/>
          <p:nvPr/>
        </p:nvSpPr>
        <p:spPr>
          <a:xfrm>
            <a:off x="5121275" y="5883275"/>
            <a:ext cx="3922713" cy="430213"/>
          </a:xfrm>
          <a:prstGeom prst="rect">
            <a:avLst/>
          </a:prstGeom>
        </p:spPr>
        <p:txBody>
          <a:bodyPr>
            <a:spAutoFit/>
          </a:bodyPr>
          <a:lstStyle/>
          <a:p>
            <a:pPr>
              <a:spcAft>
                <a:spcPts val="0"/>
              </a:spcAft>
              <a:defRPr/>
            </a:pPr>
            <a:r>
              <a:rPr lang="en-GB" sz="1100" dirty="0">
                <a:latin typeface="+mj-lt"/>
                <a:ea typeface="宋体" panose="02010600030101010101" pitchFamily="2" charset="-122"/>
              </a:rPr>
              <a:t>3GPP TS 28.628: SON Policy NRM IRP; IS</a:t>
            </a:r>
          </a:p>
          <a:p>
            <a:pPr>
              <a:spcAft>
                <a:spcPts val="0"/>
              </a:spcAft>
              <a:defRPr/>
            </a:pPr>
            <a:r>
              <a:rPr lang="en-GB" sz="1100" dirty="0">
                <a:latin typeface="+mj-lt"/>
              </a:rPr>
              <a:t>3GPP TS 28.658: TM; CM; E-UTRAN network resources IRP: NRM</a:t>
            </a:r>
            <a:endParaRPr lang="en-US" sz="1100" dirty="0">
              <a:latin typeface="+mj-lt"/>
              <a:ea typeface="宋体" panose="02010600030101010101" pitchFamily="2" charset="-122"/>
            </a:endParaRPr>
          </a:p>
        </p:txBody>
      </p:sp>
      <p:sp>
        <p:nvSpPr>
          <p:cNvPr id="30" name="Rectangle 29"/>
          <p:cNvSpPr/>
          <p:nvPr/>
        </p:nvSpPr>
        <p:spPr>
          <a:xfrm>
            <a:off x="614363" y="5883275"/>
            <a:ext cx="4343400" cy="430213"/>
          </a:xfrm>
          <a:prstGeom prst="rect">
            <a:avLst/>
          </a:prstGeom>
        </p:spPr>
        <p:txBody>
          <a:bodyPr>
            <a:spAutoFit/>
          </a:bodyPr>
          <a:lstStyle/>
          <a:p>
            <a:pPr>
              <a:spcAft>
                <a:spcPts val="0"/>
              </a:spcAft>
              <a:defRPr/>
            </a:pPr>
            <a:r>
              <a:rPr lang="en-GB" sz="1100" dirty="0">
                <a:latin typeface="+mn-lt"/>
                <a:ea typeface="宋体" panose="02010600030101010101" pitchFamily="2" charset="-122"/>
              </a:rPr>
              <a:t>Note *: </a:t>
            </a:r>
            <a:r>
              <a:rPr lang="en-GB" sz="1100" dirty="0">
                <a:latin typeface="+mn-lt"/>
              </a:rPr>
              <a:t>The requirements listed above are applicable to the EM centralized SON for AAS and distributed SON for AAS architecture.</a:t>
            </a:r>
            <a:endParaRPr lang="en-US" sz="1100" dirty="0">
              <a:latin typeface="+mn-lt"/>
            </a:endParaRPr>
          </a:p>
        </p:txBody>
      </p:sp>
      <p:sp>
        <p:nvSpPr>
          <p:cNvPr id="31" name="Rectangle 30"/>
          <p:cNvSpPr/>
          <p:nvPr/>
        </p:nvSpPr>
        <p:spPr>
          <a:xfrm>
            <a:off x="3416300" y="5438775"/>
            <a:ext cx="2463800" cy="431800"/>
          </a:xfrm>
          <a:prstGeom prst="rect">
            <a:avLst/>
          </a:prstGeom>
        </p:spPr>
        <p:txBody>
          <a:bodyPr>
            <a:spAutoFit/>
          </a:bodyPr>
          <a:lstStyle/>
          <a:p>
            <a:pPr>
              <a:spcAft>
                <a:spcPts val="0"/>
              </a:spcAft>
              <a:defRPr/>
            </a:pPr>
            <a:r>
              <a:rPr lang="en-GB" sz="1100" dirty="0">
                <a:latin typeface="+mn-lt"/>
                <a:ea typeface="宋体" panose="02010600030101010101" pitchFamily="2" charset="-122"/>
              </a:rPr>
              <a:t>Note #: </a:t>
            </a:r>
            <a:r>
              <a:rPr lang="en-US" sz="1100" dirty="0">
                <a:solidFill>
                  <a:prstClr val="black"/>
                </a:solidFill>
                <a:latin typeface="+mn-lt"/>
              </a:rPr>
              <a:t>Algorithm of SON for AAS is out of scope of this TR</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body" idx="1"/>
          </p:nvPr>
        </p:nvSpPr>
        <p:spPr>
          <a:xfrm>
            <a:off x="231775" y="1090613"/>
            <a:ext cx="8677275" cy="5159375"/>
          </a:xfrm>
          <a:noFill/>
        </p:spPr>
        <p:txBody>
          <a:bodyPr/>
          <a:lstStyle/>
          <a:p>
            <a:r>
              <a:rPr lang="en-US" altLang="zh-CN" sz="2000" dirty="0" smtClean="0"/>
              <a:t>SON is considered to be essential for 5G to address the increasing network dimension and complexity and the more and more challenging demand for OPEX reduction</a:t>
            </a:r>
          </a:p>
          <a:p>
            <a:r>
              <a:rPr lang="en-US" altLang="en-US" sz="2000" dirty="0" smtClean="0"/>
              <a:t>The addition of another Radio Access Technology (RAT) will trigger the need for automated tools to help Operators in operating multi-RAT networks</a:t>
            </a:r>
            <a:endParaRPr lang="en-GB" altLang="en-US" sz="2000" dirty="0" smtClean="0"/>
          </a:p>
          <a:p>
            <a:r>
              <a:rPr lang="en-US" altLang="en-US" sz="2000" dirty="0" smtClean="0"/>
              <a:t>The Next Generation network will be based on NFV &amp; SDN and this could imply some SON-MANO cooperation</a:t>
            </a:r>
            <a:endParaRPr lang="en-GB" altLang="en-US" sz="2000" dirty="0" smtClean="0"/>
          </a:p>
          <a:p>
            <a:r>
              <a:rPr lang="en-US" altLang="en-US" sz="2000" dirty="0" smtClean="0"/>
              <a:t>The 5G network architecture is built to address verticals (connected </a:t>
            </a:r>
            <a:r>
              <a:rPr lang="en-US" altLang="en-US" sz="2000" dirty="0"/>
              <a:t>a</a:t>
            </a:r>
            <a:r>
              <a:rPr lang="en-US" altLang="en-US" sz="2000" dirty="0" smtClean="0"/>
              <a:t>utomotive, IoT, smart city, etc.) and this could lead to per vertical SON features</a:t>
            </a:r>
            <a:endParaRPr lang="en-GB" altLang="en-US" sz="2000" dirty="0" smtClean="0"/>
          </a:p>
          <a:p>
            <a:r>
              <a:rPr lang="en-US" altLang="en-US" sz="2000" dirty="0" smtClean="0"/>
              <a:t>The new concept of network slicing could lead to per network slice SON features. The Rel-14 SA5 5G Study Item on </a:t>
            </a:r>
            <a:r>
              <a:rPr lang="en-US" altLang="en-US" sz="2000" dirty="0"/>
              <a:t>Slicing includes “Automation of management and orchestration of network slice instances and the related policy </a:t>
            </a:r>
            <a:r>
              <a:rPr lang="en-US" altLang="en-US" sz="2000" dirty="0" smtClean="0"/>
              <a:t>configurations”</a:t>
            </a:r>
          </a:p>
          <a:p>
            <a:r>
              <a:rPr lang="en-US" altLang="zh-CN" sz="2000" dirty="0" smtClean="0"/>
              <a:t>SON in 5G may apply to the optimization of network, services, and business features </a:t>
            </a:r>
          </a:p>
          <a:p>
            <a:endParaRPr lang="en-US" altLang="zh-CN" sz="2000" dirty="0" smtClean="0"/>
          </a:p>
        </p:txBody>
      </p:sp>
      <p:sp>
        <p:nvSpPr>
          <p:cNvPr id="57347" name="Rectangle 4"/>
          <p:cNvSpPr>
            <a:spLocks noGrp="1"/>
          </p:cNvSpPr>
          <p:nvPr>
            <p:ph type="title"/>
          </p:nvPr>
        </p:nvSpPr>
        <p:spPr>
          <a:xfrm>
            <a:off x="457200" y="252413"/>
            <a:ext cx="6834188" cy="692150"/>
          </a:xfrm>
        </p:spPr>
        <p:txBody>
          <a:bodyPr/>
          <a:lstStyle/>
          <a:p>
            <a:r>
              <a:rPr lang="en-GB" altLang="en-US" dirty="0" smtClean="0"/>
              <a:t>SON for 5G (1/3)</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p:cNvSpPr>
          <p:nvPr>
            <p:ph type="body" idx="1"/>
          </p:nvPr>
        </p:nvSpPr>
        <p:spPr>
          <a:xfrm>
            <a:off x="231775" y="1214438"/>
            <a:ext cx="8677275" cy="5035550"/>
          </a:xfrm>
          <a:noFill/>
        </p:spPr>
        <p:txBody>
          <a:bodyPr/>
          <a:lstStyle/>
          <a:p>
            <a:pPr>
              <a:lnSpc>
                <a:spcPct val="80000"/>
              </a:lnSpc>
              <a:spcBef>
                <a:spcPct val="10000"/>
              </a:spcBef>
            </a:pPr>
            <a:r>
              <a:rPr lang="en-US" altLang="zh-CN" sz="2000" dirty="0" smtClean="0"/>
              <a:t>The 5G network needs to be deployed, adapted and operated as much as possible in automated manner in order to efficiently support diverse 5G services</a:t>
            </a:r>
          </a:p>
          <a:p>
            <a:pPr>
              <a:lnSpc>
                <a:spcPct val="80000"/>
              </a:lnSpc>
              <a:spcBef>
                <a:spcPct val="10000"/>
              </a:spcBef>
            </a:pPr>
            <a:endParaRPr lang="en-US" altLang="zh-CN" sz="2000" dirty="0" smtClean="0"/>
          </a:p>
          <a:p>
            <a:r>
              <a:rPr lang="en-US" altLang="en-US" sz="2000" dirty="0" smtClean="0"/>
              <a:t>The </a:t>
            </a:r>
            <a:r>
              <a:rPr lang="en-US" altLang="en-US" sz="2000" dirty="0"/>
              <a:t>volume </a:t>
            </a:r>
            <a:r>
              <a:rPr lang="en-US" altLang="en-US" sz="2000" dirty="0" smtClean="0"/>
              <a:t>and </a:t>
            </a:r>
            <a:r>
              <a:rPr lang="en-US" altLang="en-US" sz="2000" dirty="0"/>
              <a:t>diversity of </a:t>
            </a:r>
            <a:r>
              <a:rPr lang="en-US" altLang="en-US" sz="2000" dirty="0" smtClean="0"/>
              <a:t>services </a:t>
            </a:r>
            <a:r>
              <a:rPr lang="en-US" altLang="en-US" sz="2000" dirty="0"/>
              <a:t>in 5G make the </a:t>
            </a:r>
            <a:r>
              <a:rPr lang="en-US" altLang="en-US" sz="2000" dirty="0" smtClean="0"/>
              <a:t>network </a:t>
            </a:r>
            <a:r>
              <a:rPr lang="en-US" altLang="en-US" sz="2000" dirty="0"/>
              <a:t>unmanageable without advanced </a:t>
            </a:r>
            <a:r>
              <a:rPr lang="en-US" altLang="en-US" sz="2000" dirty="0" smtClean="0"/>
              <a:t>automation, hence the need for SON</a:t>
            </a:r>
            <a:endParaRPr lang="en-GB" altLang="en-US" sz="2000" dirty="0" smtClean="0"/>
          </a:p>
          <a:p>
            <a:endParaRPr lang="en-GB" altLang="en-US" sz="2000" dirty="0" smtClean="0"/>
          </a:p>
          <a:p>
            <a:r>
              <a:rPr lang="en-GB" altLang="en-US" sz="2000" dirty="0" smtClean="0"/>
              <a:t>The diversity of technology as described in the NGMN 5G White Paper, and the need for seamless inter-working between these, make SON a must</a:t>
            </a:r>
          </a:p>
          <a:p>
            <a:endParaRPr lang="en-GB" altLang="en-US" sz="2000" dirty="0" smtClean="0"/>
          </a:p>
          <a:p>
            <a:r>
              <a:rPr lang="en-US" altLang="en-US" sz="2000" dirty="0" smtClean="0"/>
              <a:t>NGMN has defined requirements for “Network Deployment, Operation and Management” (see NGMN 5G White Paper, Section 4.6) and there is a need for assessing if SON can bring a solution to any of these requirements</a:t>
            </a:r>
            <a:endParaRPr lang="en-US" altLang="zh-CN" sz="2000" dirty="0" smtClean="0"/>
          </a:p>
        </p:txBody>
      </p:sp>
      <p:sp>
        <p:nvSpPr>
          <p:cNvPr id="59395" name="Rectangle 4"/>
          <p:cNvSpPr>
            <a:spLocks noGrp="1"/>
          </p:cNvSpPr>
          <p:nvPr>
            <p:ph type="title"/>
          </p:nvPr>
        </p:nvSpPr>
        <p:spPr>
          <a:xfrm>
            <a:off x="457200" y="252413"/>
            <a:ext cx="6834188" cy="692150"/>
          </a:xfrm>
        </p:spPr>
        <p:txBody>
          <a:bodyPr/>
          <a:lstStyle/>
          <a:p>
            <a:r>
              <a:rPr lang="en-GB" altLang="en-US" dirty="0" smtClean="0"/>
              <a:t>SON for 5G (2/3)</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body" idx="1"/>
          </p:nvPr>
        </p:nvSpPr>
        <p:spPr>
          <a:xfrm>
            <a:off x="231775" y="1241425"/>
            <a:ext cx="8677275" cy="5008563"/>
          </a:xfrm>
          <a:noFill/>
        </p:spPr>
        <p:txBody>
          <a:bodyPr/>
          <a:lstStyle/>
          <a:p>
            <a:pPr>
              <a:lnSpc>
                <a:spcPct val="80000"/>
              </a:lnSpc>
              <a:spcBef>
                <a:spcPct val="10000"/>
              </a:spcBef>
            </a:pPr>
            <a:r>
              <a:rPr lang="en-US" altLang="zh-CN" sz="2000" dirty="0" smtClean="0"/>
              <a:t>SA5 has been one of the key organizations developing SON specifications for past and current generations of mobile networks</a:t>
            </a:r>
          </a:p>
          <a:p>
            <a:pPr>
              <a:lnSpc>
                <a:spcPct val="80000"/>
              </a:lnSpc>
              <a:spcBef>
                <a:spcPct val="10000"/>
              </a:spcBef>
            </a:pPr>
            <a:endParaRPr lang="en-US" altLang="zh-CN" sz="2000" dirty="0" smtClean="0"/>
          </a:p>
          <a:p>
            <a:pPr>
              <a:lnSpc>
                <a:spcPct val="80000"/>
              </a:lnSpc>
              <a:spcBef>
                <a:spcPct val="10000"/>
              </a:spcBef>
            </a:pPr>
            <a:r>
              <a:rPr lang="en-US" altLang="zh-CN" sz="2000" dirty="0" smtClean="0"/>
              <a:t>Addressing 5G SON is a natural evolution of the on-going studies in 3GPP SA5</a:t>
            </a:r>
          </a:p>
          <a:p>
            <a:pPr>
              <a:lnSpc>
                <a:spcPct val="80000"/>
              </a:lnSpc>
              <a:spcBef>
                <a:spcPct val="10000"/>
              </a:spcBef>
            </a:pPr>
            <a:endParaRPr lang="en-US" altLang="zh-CN" sz="2000" dirty="0" smtClean="0"/>
          </a:p>
          <a:p>
            <a:pPr>
              <a:lnSpc>
                <a:spcPct val="80000"/>
              </a:lnSpc>
              <a:spcBef>
                <a:spcPct val="10000"/>
              </a:spcBef>
            </a:pPr>
            <a:r>
              <a:rPr lang="en-US" altLang="zh-CN" sz="2000" dirty="0" smtClean="0"/>
              <a:t>SA5 has just started studying the Management and Orchestration of 5G, where SON is included</a:t>
            </a:r>
          </a:p>
          <a:p>
            <a:pPr>
              <a:lnSpc>
                <a:spcPct val="80000"/>
              </a:lnSpc>
              <a:spcBef>
                <a:spcPct val="10000"/>
              </a:spcBef>
            </a:pPr>
            <a:endParaRPr lang="en-US" altLang="zh-CN" sz="2000" dirty="0" smtClean="0"/>
          </a:p>
          <a:p>
            <a:pPr>
              <a:lnSpc>
                <a:spcPct val="80000"/>
              </a:lnSpc>
              <a:spcBef>
                <a:spcPct val="10000"/>
              </a:spcBef>
            </a:pPr>
            <a:r>
              <a:rPr lang="en-US" altLang="zh-CN" sz="2000" dirty="0" smtClean="0"/>
              <a:t>SA5 is therefore well positioned to maintain their leading role in the development of SON specifications for future generation networks</a:t>
            </a:r>
          </a:p>
          <a:p>
            <a:pPr>
              <a:lnSpc>
                <a:spcPct val="80000"/>
              </a:lnSpc>
              <a:spcBef>
                <a:spcPct val="10000"/>
              </a:spcBef>
            </a:pPr>
            <a:endParaRPr lang="en-US" altLang="zh-CN" sz="2000" dirty="0" smtClean="0"/>
          </a:p>
          <a:p>
            <a:pPr>
              <a:lnSpc>
                <a:spcPct val="80000"/>
              </a:lnSpc>
              <a:spcBef>
                <a:spcPct val="10000"/>
              </a:spcBef>
            </a:pPr>
            <a:endParaRPr lang="en-US" altLang="zh-CN" sz="2000" dirty="0" smtClean="0"/>
          </a:p>
          <a:p>
            <a:pPr>
              <a:lnSpc>
                <a:spcPct val="80000"/>
              </a:lnSpc>
              <a:spcBef>
                <a:spcPct val="10000"/>
              </a:spcBef>
            </a:pPr>
            <a:endParaRPr lang="en-US" altLang="zh-CN" sz="2000" dirty="0" smtClean="0"/>
          </a:p>
        </p:txBody>
      </p:sp>
      <p:sp>
        <p:nvSpPr>
          <p:cNvPr id="61443" name="Rectangle 4"/>
          <p:cNvSpPr>
            <a:spLocks noGrp="1"/>
          </p:cNvSpPr>
          <p:nvPr>
            <p:ph type="title"/>
          </p:nvPr>
        </p:nvSpPr>
        <p:spPr>
          <a:xfrm>
            <a:off x="457200" y="252413"/>
            <a:ext cx="6834188" cy="692150"/>
          </a:xfrm>
        </p:spPr>
        <p:txBody>
          <a:bodyPr/>
          <a:lstStyle/>
          <a:p>
            <a:r>
              <a:rPr lang="en-GB" altLang="en-US" dirty="0" smtClean="0"/>
              <a:t>SON for 5G (3/3)</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ChangeArrowheads="1"/>
          </p:cNvSpPr>
          <p:nvPr/>
        </p:nvSpPr>
        <p:spPr bwMode="auto">
          <a:xfrm>
            <a:off x="7212013" y="0"/>
            <a:ext cx="1931987" cy="1458913"/>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pic>
        <p:nvPicPr>
          <p:cNvPr id="10243"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1750" y="652463"/>
            <a:ext cx="3241675" cy="261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Rectangle 28"/>
          <p:cNvSpPr>
            <a:spLocks noChangeArrowheads="1"/>
          </p:cNvSpPr>
          <p:nvPr/>
        </p:nvSpPr>
        <p:spPr bwMode="auto">
          <a:xfrm>
            <a:off x="57150" y="1285875"/>
            <a:ext cx="5746750" cy="3416300"/>
          </a:xfrm>
          <a:prstGeom prst="rect">
            <a:avLst/>
          </a:prstGeom>
          <a:noFill/>
          <a:ln w="9525">
            <a:noFill/>
            <a:miter lim="800000"/>
            <a:headEnd/>
            <a:tailEnd/>
          </a:ln>
        </p:spPr>
        <p:txBody>
          <a:bodyPr>
            <a:spAutoFit/>
          </a:bodyPr>
          <a:lstStyle/>
          <a:p>
            <a:pPr marL="285750" indent="-285750">
              <a:lnSpc>
                <a:spcPct val="150000"/>
              </a:lnSpc>
              <a:buFontTx/>
              <a:buBlip>
                <a:blip r:embed="rId5"/>
              </a:buBlip>
              <a:defRPr/>
            </a:pPr>
            <a:r>
              <a:rPr lang="en-GB" sz="1800" b="1" dirty="0">
                <a:latin typeface="Calibri" pitchFamily="34" charset="0"/>
                <a:cs typeface="Arial" charset="0"/>
              </a:rPr>
              <a:t>Organizational Partners (SDOs)</a:t>
            </a:r>
            <a:endParaRPr lang="en-GB" sz="1600" b="1" dirty="0">
              <a:latin typeface="Calibri" pitchFamily="34" charset="0"/>
              <a:cs typeface="Arial" charset="0"/>
            </a:endParaRPr>
          </a:p>
          <a:p>
            <a:pPr marL="628650" lvl="1" indent="-171450">
              <a:lnSpc>
                <a:spcPct val="150000"/>
              </a:lnSpc>
              <a:buClr>
                <a:srgbClr val="FF0000"/>
              </a:buClr>
              <a:buFont typeface="Arial" panose="020B0604020202020204" pitchFamily="34" charset="0"/>
              <a:buChar char="•"/>
              <a:defRPr/>
            </a:pPr>
            <a:r>
              <a:rPr lang="en-GB" sz="1200" dirty="0">
                <a:latin typeface="Calibri" pitchFamily="34" charset="0"/>
                <a:cs typeface="Arial" charset="0"/>
              </a:rPr>
              <a:t>Regional standards organizations:</a:t>
            </a:r>
          </a:p>
          <a:p>
            <a:pPr lvl="1">
              <a:lnSpc>
                <a:spcPct val="150000"/>
              </a:lnSpc>
              <a:buClr>
                <a:srgbClr val="FF0000"/>
              </a:buClr>
              <a:defRPr/>
            </a:pPr>
            <a:endParaRPr lang="en-GB" sz="900" spc="300" dirty="0">
              <a:latin typeface="Calibri" pitchFamily="34" charset="0"/>
              <a:cs typeface="Arial" charset="0"/>
            </a:endParaRPr>
          </a:p>
          <a:p>
            <a:pPr lvl="1">
              <a:lnSpc>
                <a:spcPct val="150000"/>
              </a:lnSpc>
              <a:buClr>
                <a:srgbClr val="FF0000"/>
              </a:buClr>
              <a:defRPr/>
            </a:pPr>
            <a:endParaRPr lang="en-GB" sz="900" spc="300" dirty="0">
              <a:latin typeface="Calibri" pitchFamily="34" charset="0"/>
              <a:cs typeface="Arial" charset="0"/>
            </a:endParaRPr>
          </a:p>
          <a:p>
            <a:pPr lvl="1">
              <a:lnSpc>
                <a:spcPct val="150000"/>
              </a:lnSpc>
              <a:buClr>
                <a:srgbClr val="FF0000"/>
              </a:buClr>
              <a:defRPr/>
            </a:pPr>
            <a:endParaRPr lang="en-GB" sz="900" spc="300" dirty="0">
              <a:latin typeface="Calibri" pitchFamily="34" charset="0"/>
              <a:cs typeface="Arial" charset="0"/>
            </a:endParaRPr>
          </a:p>
          <a:p>
            <a:pPr lvl="1">
              <a:lnSpc>
                <a:spcPct val="150000"/>
              </a:lnSpc>
              <a:buClr>
                <a:srgbClr val="FF0000"/>
              </a:buClr>
              <a:defRPr/>
            </a:pPr>
            <a:endParaRPr lang="en-GB" sz="900" spc="300" dirty="0">
              <a:latin typeface="Calibri" pitchFamily="34" charset="0"/>
              <a:cs typeface="Arial" charset="0"/>
            </a:endParaRPr>
          </a:p>
          <a:p>
            <a:pPr marL="285750" indent="-285750">
              <a:lnSpc>
                <a:spcPct val="150000"/>
              </a:lnSpc>
              <a:buClr>
                <a:srgbClr val="FF0000"/>
              </a:buClr>
              <a:buFontTx/>
              <a:buBlip>
                <a:blip r:embed="rId5"/>
              </a:buBlip>
              <a:defRPr/>
            </a:pPr>
            <a:endParaRPr lang="en-GB" sz="1800" b="1" dirty="0">
              <a:latin typeface="Calibri" pitchFamily="34" charset="0"/>
              <a:cs typeface="Arial" charset="0"/>
            </a:endParaRPr>
          </a:p>
          <a:p>
            <a:pPr marL="285750" indent="-285750">
              <a:lnSpc>
                <a:spcPct val="150000"/>
              </a:lnSpc>
              <a:buClr>
                <a:srgbClr val="FF0000"/>
              </a:buClr>
              <a:buFontTx/>
              <a:buBlip>
                <a:blip r:embed="rId5"/>
              </a:buBlip>
              <a:defRPr/>
            </a:pPr>
            <a:endParaRPr lang="en-GB" sz="1800" b="1" dirty="0">
              <a:latin typeface="Calibri" pitchFamily="34" charset="0"/>
              <a:cs typeface="Arial" charset="0"/>
            </a:endParaRPr>
          </a:p>
          <a:p>
            <a:pPr marL="285750" indent="-285750">
              <a:lnSpc>
                <a:spcPct val="150000"/>
              </a:lnSpc>
              <a:buClr>
                <a:srgbClr val="FF0000"/>
              </a:buClr>
              <a:buFontTx/>
              <a:buBlip>
                <a:blip r:embed="rId5"/>
              </a:buBlip>
              <a:defRPr/>
            </a:pPr>
            <a:r>
              <a:rPr lang="en-GB" sz="1800" b="1" dirty="0">
                <a:latin typeface="Calibri" pitchFamily="34" charset="0"/>
                <a:cs typeface="Arial" charset="0"/>
              </a:rPr>
              <a:t> Market Representative Partners</a:t>
            </a:r>
            <a:endParaRPr lang="en-GB" sz="1600" b="1" dirty="0">
              <a:latin typeface="Calibri" pitchFamily="34" charset="0"/>
              <a:cs typeface="Arial" charset="0"/>
            </a:endParaRPr>
          </a:p>
          <a:p>
            <a:pPr marL="728663" lvl="1" indent="-271463">
              <a:lnSpc>
                <a:spcPct val="150000"/>
              </a:lnSpc>
              <a:buClr>
                <a:srgbClr val="FF0000"/>
              </a:buClr>
              <a:buFont typeface="Arial" pitchFamily="34" charset="0"/>
              <a:buChar char="•"/>
              <a:defRPr/>
            </a:pPr>
            <a:r>
              <a:rPr lang="en-GB" sz="1200" dirty="0">
                <a:latin typeface="+mj-lt"/>
                <a:cs typeface="Arial" charset="0"/>
              </a:rPr>
              <a:t>14  Market partners representing  the broader industry:</a:t>
            </a:r>
          </a:p>
          <a:p>
            <a:pPr marL="728663" lvl="1" indent="-271463">
              <a:lnSpc>
                <a:spcPct val="150000"/>
              </a:lnSpc>
              <a:buClr>
                <a:srgbClr val="FF0000"/>
              </a:buClr>
              <a:defRPr/>
            </a:pPr>
            <a:r>
              <a:rPr lang="en-GB" sz="1200" dirty="0">
                <a:latin typeface="+mj-lt"/>
                <a:cs typeface="Arial" charset="0"/>
              </a:rPr>
              <a:t>	</a:t>
            </a:r>
            <a:endParaRPr lang="en-GB" sz="700" dirty="0">
              <a:latin typeface="Calibri" pitchFamily="34" charset="0"/>
              <a:cs typeface="Arial" charset="0"/>
            </a:endParaRPr>
          </a:p>
        </p:txBody>
      </p:sp>
      <p:sp>
        <p:nvSpPr>
          <p:cNvPr id="46" name="כותרת 1"/>
          <p:cNvSpPr txBox="1">
            <a:spLocks/>
          </p:cNvSpPr>
          <p:nvPr/>
        </p:nvSpPr>
        <p:spPr bwMode="auto">
          <a:xfrm>
            <a:off x="1682750" y="211138"/>
            <a:ext cx="4524375" cy="654050"/>
          </a:xfrm>
          <a:prstGeom prst="rect">
            <a:avLst/>
          </a:prstGeom>
          <a:noFill/>
          <a:ln w="9525">
            <a:noFill/>
            <a:miter lim="800000"/>
            <a:headEnd/>
            <a:tailEnd/>
          </a:ln>
        </p:spPr>
        <p:txBody>
          <a:bodyPr anchor="ctr"/>
          <a:lstStyle/>
          <a:p>
            <a:pPr algn="ctr">
              <a:defRPr/>
            </a:pPr>
            <a:r>
              <a:rPr lang="fr-FR" sz="3200" dirty="0">
                <a:solidFill>
                  <a:srgbClr val="FF0000"/>
                </a:solidFill>
                <a:latin typeface="+mj-lt"/>
                <a:ea typeface="Calibri" pitchFamily="34" charset="0"/>
                <a:cs typeface="+mj-cs"/>
              </a:rPr>
              <a:t>Partnership</a:t>
            </a:r>
            <a:endParaRPr lang="en-US" sz="3200" dirty="0">
              <a:solidFill>
                <a:srgbClr val="FF0000"/>
              </a:solidFill>
              <a:latin typeface="+mj-lt"/>
              <a:ea typeface="Calibri" pitchFamily="34" charset="0"/>
              <a:cs typeface="+mj-cs"/>
            </a:endParaRPr>
          </a:p>
        </p:txBody>
      </p:sp>
      <p:graphicFrame>
        <p:nvGraphicFramePr>
          <p:cNvPr id="3" name="Table 2"/>
          <p:cNvGraphicFramePr>
            <a:graphicFrameLocks noGrp="1"/>
          </p:cNvGraphicFramePr>
          <p:nvPr/>
        </p:nvGraphicFramePr>
        <p:xfrm>
          <a:off x="573088" y="4521200"/>
          <a:ext cx="4152900" cy="1814513"/>
        </p:xfrm>
        <a:graphic>
          <a:graphicData uri="http://schemas.openxmlformats.org/drawingml/2006/table">
            <a:tbl>
              <a:tblPr firstRow="1" bandRow="1">
                <a:tableStyleId>{5C22544A-7EE6-4342-B048-85BDC9FD1C3A}</a:tableStyleId>
              </a:tblPr>
              <a:tblGrid>
                <a:gridCol w="2076450"/>
                <a:gridCol w="2076450"/>
              </a:tblGrid>
              <a:tr h="1814513">
                <a:tc>
                  <a:txBody>
                    <a:bodyPr/>
                    <a:lstStyle/>
                    <a:p>
                      <a:pPr marL="171450" indent="-171450">
                        <a:buFont typeface="Arial" panose="020B0604020202020204" pitchFamily="34" charset="0"/>
                        <a:buChar char="•"/>
                      </a:pPr>
                      <a:r>
                        <a:rPr lang="en-GB" sz="1200" b="0" dirty="0" smtClean="0">
                          <a:solidFill>
                            <a:schemeClr val="tx1"/>
                          </a:solidFill>
                          <a:latin typeface="+mn-lt"/>
                          <a:cs typeface="Arial" charset="0"/>
                        </a:rPr>
                        <a:t>4G Americas, </a:t>
                      </a:r>
                    </a:p>
                    <a:p>
                      <a:pPr marL="171450" indent="-171450">
                        <a:buFont typeface="Arial" panose="020B0604020202020204" pitchFamily="34" charset="0"/>
                        <a:buChar char="•"/>
                      </a:pPr>
                      <a:r>
                        <a:rPr lang="en-GB" sz="1200" b="0" dirty="0" smtClean="0">
                          <a:solidFill>
                            <a:schemeClr val="tx1"/>
                          </a:solidFill>
                          <a:latin typeface="+mn-lt"/>
                          <a:cs typeface="Arial" charset="0"/>
                        </a:rPr>
                        <a:t>COAI (India),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CTIA</a:t>
                      </a:r>
                      <a:r>
                        <a:rPr lang="en-GB" sz="1200" b="0" dirty="0" smtClean="0">
                          <a:solidFill>
                            <a:schemeClr val="tx1"/>
                          </a:solidFill>
                          <a:latin typeface="+mn-lt"/>
                          <a:cs typeface="+mn-cs"/>
                        </a:rPr>
                        <a:t>,</a:t>
                      </a:r>
                      <a:endParaRPr lang="en-GB" sz="1200" b="0" dirty="0" smtClean="0">
                        <a:solidFill>
                          <a:schemeClr val="tx1"/>
                        </a:solidFill>
                        <a:latin typeface="+mn-lt"/>
                        <a:cs typeface="Arial" charset="0"/>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GCF,</a:t>
                      </a:r>
                    </a:p>
                    <a:p>
                      <a:pPr marL="171450" indent="-171450">
                        <a:buFont typeface="Arial" panose="020B0604020202020204" pitchFamily="34" charset="0"/>
                        <a:buChar char="•"/>
                      </a:pPr>
                      <a:r>
                        <a:rPr lang="en-GB" sz="1200" b="0" dirty="0" smtClean="0">
                          <a:solidFill>
                            <a:schemeClr val="tx1"/>
                          </a:solidFill>
                          <a:latin typeface="+mn-lt"/>
                          <a:cs typeface="Arial" charset="0"/>
                        </a:rPr>
                        <a:t>GSA, </a:t>
                      </a:r>
                    </a:p>
                    <a:p>
                      <a:pPr marL="171450" indent="-171450">
                        <a:buFont typeface="Arial" panose="020B0604020202020204" pitchFamily="34" charset="0"/>
                        <a:buChar char="•"/>
                      </a:pPr>
                      <a:r>
                        <a:rPr lang="en-GB" sz="1200" b="0" dirty="0" smtClean="0">
                          <a:solidFill>
                            <a:schemeClr val="tx1"/>
                          </a:solidFill>
                          <a:latin typeface="+mn-lt"/>
                          <a:cs typeface="Arial" charset="0"/>
                        </a:rPr>
                        <a:t>GSMA, </a:t>
                      </a:r>
                    </a:p>
                    <a:p>
                      <a:pPr marL="171450" indent="-171450">
                        <a:buFont typeface="Arial" panose="020B0604020202020204" pitchFamily="34" charset="0"/>
                        <a:buChar char="•"/>
                      </a:pPr>
                      <a:r>
                        <a:rPr lang="en-GB" sz="1200" b="0" kern="1200" dirty="0" smtClean="0">
                          <a:solidFill>
                            <a:schemeClr val="tx1"/>
                          </a:solidFill>
                          <a:latin typeface="+mn-lt"/>
                          <a:ea typeface="+mn-ea"/>
                          <a:cs typeface="Arial" charset="0"/>
                        </a:rPr>
                        <a:t>IPV6 Forum, </a:t>
                      </a:r>
                    </a:p>
                    <a:p>
                      <a:pPr marL="171450" indent="-171450">
                        <a:buFont typeface="Arial" panose="020B0604020202020204" pitchFamily="34" charset="0"/>
                        <a:buChar char="•"/>
                      </a:pPr>
                      <a:endParaRPr lang="en-GB" sz="1200" b="0" dirty="0">
                        <a:solidFill>
                          <a:schemeClr val="tx1"/>
                        </a:solidFill>
                        <a:latin typeface="+mn-lt"/>
                      </a:endParaRPr>
                    </a:p>
                  </a:txBody>
                  <a:tcPr marT="45712" marB="45712">
                    <a:noFill/>
                  </a:tcPr>
                </a:tc>
                <a:tc>
                  <a:txBody>
                    <a:bodyPr/>
                    <a:lstStyle/>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kern="1200" dirty="0" smtClean="0">
                          <a:solidFill>
                            <a:schemeClr val="tx1"/>
                          </a:solidFill>
                          <a:latin typeface="+mn-lt"/>
                          <a:ea typeface="+mn-ea"/>
                          <a:cs typeface="Arial" charset="0"/>
                        </a:rPr>
                        <a:t>MDG (formerly CDG), </a:t>
                      </a:r>
                      <a:endParaRPr lang="en-GB" sz="1200" b="0" dirty="0" smtClean="0">
                        <a:solidFill>
                          <a:schemeClr val="tx1"/>
                        </a:solidFill>
                        <a:latin typeface="+mn-lt"/>
                        <a:cs typeface="Arial" charset="0"/>
                      </a:endParaRP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NGMN Alliance,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Small Cell Forum,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TCCA,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TD Industry Alliance,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TD-Forum,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smtClean="0">
                          <a:solidFill>
                            <a:schemeClr val="tx1"/>
                          </a:solidFill>
                          <a:latin typeface="+mn-lt"/>
                          <a:cs typeface="Arial" charset="0"/>
                        </a:rPr>
                        <a:t>UMTS Forum</a:t>
                      </a:r>
                    </a:p>
                  </a:txBody>
                  <a:tcPr marT="45712" marB="45712">
                    <a:noFill/>
                  </a:tcPr>
                </a:tc>
              </a:tr>
            </a:tbl>
          </a:graphicData>
        </a:graphic>
      </p:graphicFrame>
      <p:graphicFrame>
        <p:nvGraphicFramePr>
          <p:cNvPr id="5" name="Table 4"/>
          <p:cNvGraphicFramePr>
            <a:graphicFrameLocks noGrp="1"/>
          </p:cNvGraphicFramePr>
          <p:nvPr/>
        </p:nvGraphicFramePr>
        <p:xfrm>
          <a:off x="573088" y="2152650"/>
          <a:ext cx="3132138" cy="854075"/>
        </p:xfrm>
        <a:graphic>
          <a:graphicData uri="http://schemas.openxmlformats.org/drawingml/2006/table">
            <a:tbl>
              <a:tblPr firstRow="1" bandRow="1">
                <a:tableStyleId>{2D5ABB26-0587-4C30-8999-92F81FD0307C}</a:tableStyleId>
              </a:tblPr>
              <a:tblGrid>
                <a:gridCol w="1566069"/>
                <a:gridCol w="1566069"/>
              </a:tblGrid>
              <a:tr h="854075">
                <a:tc>
                  <a:txBody>
                    <a:bodyPr/>
                    <a:lstStyle/>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smtClean="0">
                          <a:latin typeface="Calibri" pitchFamily="34" charset="0"/>
                          <a:cs typeface="Arial" charset="0"/>
                        </a:rPr>
                        <a:t>ARIB (Japan),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smtClean="0">
                          <a:latin typeface="Calibri" pitchFamily="34" charset="0"/>
                          <a:cs typeface="Arial" charset="0"/>
                        </a:rPr>
                        <a:t>ATIS (USA), </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dirty="0" smtClean="0">
                          <a:latin typeface="Calibri" pitchFamily="34" charset="0"/>
                          <a:cs typeface="Arial" charset="0"/>
                        </a:rPr>
                        <a:t>CCSA (China), </a:t>
                      </a:r>
                    </a:p>
                    <a:p>
                      <a:pPr marL="285750" indent="-285750">
                        <a:buClrTx/>
                        <a:buFont typeface="Arial" panose="020B0604020202020204" pitchFamily="34" charset="0"/>
                        <a:buChar char="•"/>
                      </a:pPr>
                      <a:endParaRPr lang="en-GB" sz="2000" dirty="0"/>
                    </a:p>
                  </a:txBody>
                  <a:tcPr marL="91407" marR="91407" marT="45738" marB="45738"/>
                </a:tc>
                <a:tc>
                  <a:txBody>
                    <a:bodyPr/>
                    <a:lstStyle/>
                    <a:p>
                      <a:pPr marL="628650" lvl="1" indent="-171450" eaLnBrk="0" hangingPunct="0">
                        <a:lnSpc>
                          <a:spcPct val="100000"/>
                        </a:lnSpc>
                        <a:buClrTx/>
                        <a:buFont typeface="Arial" panose="020B0604020202020204" pitchFamily="34" charset="0"/>
                        <a:buChar char="•"/>
                        <a:defRPr/>
                      </a:pPr>
                      <a:r>
                        <a:rPr lang="en-GB" sz="1000" dirty="0" smtClean="0">
                          <a:latin typeface="Calibri" pitchFamily="34" charset="0"/>
                          <a:cs typeface="Arial" charset="0"/>
                        </a:rPr>
                        <a:t>ETSI (Europe), </a:t>
                      </a:r>
                    </a:p>
                    <a:p>
                      <a:pPr marL="628650" lvl="1" indent="-171450" eaLnBrk="0" hangingPunct="0">
                        <a:lnSpc>
                          <a:spcPct val="100000"/>
                        </a:lnSpc>
                        <a:buClrTx/>
                        <a:buFont typeface="Arial" panose="020B0604020202020204" pitchFamily="34" charset="0"/>
                        <a:buChar char="•"/>
                        <a:defRPr/>
                      </a:pPr>
                      <a:r>
                        <a:rPr lang="en-GB" sz="1000" dirty="0" smtClean="0">
                          <a:latin typeface="Calibri" pitchFamily="34" charset="0"/>
                          <a:cs typeface="Arial" charset="0"/>
                        </a:rPr>
                        <a:t>TTA (Korea), </a:t>
                      </a:r>
                    </a:p>
                    <a:p>
                      <a:pPr marL="628650" lvl="1" indent="-171450" eaLnBrk="0" hangingPunct="0">
                        <a:lnSpc>
                          <a:spcPct val="100000"/>
                        </a:lnSpc>
                        <a:buClrTx/>
                        <a:buFont typeface="Arial" panose="020B0604020202020204" pitchFamily="34" charset="0"/>
                        <a:buChar char="•"/>
                        <a:defRPr/>
                      </a:pPr>
                      <a:r>
                        <a:rPr lang="en-GB" sz="1000" dirty="0" smtClean="0">
                          <a:latin typeface="Calibri" pitchFamily="34" charset="0"/>
                          <a:cs typeface="Arial" charset="0"/>
                        </a:rPr>
                        <a:t>TTC (Japan), </a:t>
                      </a:r>
                    </a:p>
                    <a:p>
                      <a:pPr marL="628650" lvl="1" indent="-171450" eaLnBrk="0" hangingPunct="0">
                        <a:lnSpc>
                          <a:spcPct val="100000"/>
                        </a:lnSpc>
                        <a:buClrTx/>
                        <a:buFont typeface="Arial" panose="020B0604020202020204" pitchFamily="34" charset="0"/>
                        <a:buChar char="•"/>
                        <a:defRPr/>
                      </a:pPr>
                      <a:r>
                        <a:rPr lang="en-GB" sz="1000" dirty="0" smtClean="0">
                          <a:latin typeface="Calibri" pitchFamily="34" charset="0"/>
                          <a:cs typeface="Arial" charset="0"/>
                        </a:rPr>
                        <a:t>TSDSI (India)</a:t>
                      </a:r>
                      <a:endParaRPr lang="en-GB" sz="2000" dirty="0"/>
                    </a:p>
                  </a:txBody>
                  <a:tcPr marL="91407" marR="91407" marT="45738" marB="45738"/>
                </a:tc>
              </a:tr>
            </a:tbl>
          </a:graphicData>
        </a:graphic>
      </p:graphicFrame>
      <p:pic>
        <p:nvPicPr>
          <p:cNvPr id="10257" name="Picture 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03750" y="3673475"/>
            <a:ext cx="4140200" cy="234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advClick="0" advTm="30000"/>
    </mc:Choice>
    <mc:Fallback xmlns="">
      <p:transition advClick="0" advTm="30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smtClean="0"/>
              <a:t>NFV</a:t>
            </a:r>
            <a:endParaRPr lang="en-GB" sz="2800" dirty="0" smtClean="0">
              <a:effectLst>
                <a:outerShdw blurRad="38100" dist="38100" dir="2700000" algn="tl">
                  <a:srgbClr val="C0C0C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88950" y="146050"/>
            <a:ext cx="6827838" cy="1143000"/>
          </a:xfrm>
        </p:spPr>
        <p:txBody>
          <a:bodyPr/>
          <a:lstStyle/>
          <a:p>
            <a:r>
              <a:rPr lang="en-GB" altLang="en-US" dirty="0" smtClean="0"/>
              <a:t>Network Management Framework </a:t>
            </a:r>
            <a:br>
              <a:rPr lang="en-GB" altLang="en-US" dirty="0" smtClean="0"/>
            </a:br>
            <a:r>
              <a:rPr lang="en-GB" altLang="en-US" dirty="0" smtClean="0"/>
              <a:t>3GPP - NFV MANO</a:t>
            </a:r>
          </a:p>
        </p:txBody>
      </p:sp>
      <p:graphicFrame>
        <p:nvGraphicFramePr>
          <p:cNvPr id="65539" name="Object 1"/>
          <p:cNvGraphicFramePr>
            <a:graphicFrameLocks noChangeAspect="1"/>
          </p:cNvGraphicFramePr>
          <p:nvPr/>
        </p:nvGraphicFramePr>
        <p:xfrm>
          <a:off x="704850" y="1171575"/>
          <a:ext cx="7796213" cy="5191125"/>
        </p:xfrm>
        <a:graphic>
          <a:graphicData uri="http://schemas.openxmlformats.org/presentationml/2006/ole">
            <mc:AlternateContent xmlns:mc="http://schemas.openxmlformats.org/markup-compatibility/2006">
              <mc:Choice xmlns:v="urn:schemas-microsoft-com:vml" Requires="v">
                <p:oleObj spid="_x0000_s65571" r:id="rId3" imgW="4937731" imgH="3055722" progId="">
                  <p:embed/>
                </p:oleObj>
              </mc:Choice>
              <mc:Fallback>
                <p:oleObj r:id="rId3" imgW="4937731" imgH="3055722" progId="">
                  <p:embed/>
                  <p:pic>
                    <p:nvPicPr>
                      <p:cNvPr id="0" name="Picture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0" y="1171575"/>
                        <a:ext cx="7796213" cy="5191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圆角矩形 5"/>
          <p:cNvSpPr/>
          <p:nvPr/>
        </p:nvSpPr>
        <p:spPr>
          <a:xfrm>
            <a:off x="704850" y="1754188"/>
            <a:ext cx="4392613" cy="576262"/>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圆角矩形 6"/>
          <p:cNvSpPr/>
          <p:nvPr/>
        </p:nvSpPr>
        <p:spPr>
          <a:xfrm>
            <a:off x="5241925" y="1538288"/>
            <a:ext cx="1511300" cy="2447925"/>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TextBox 6"/>
          <p:cNvSpPr txBox="1"/>
          <p:nvPr/>
        </p:nvSpPr>
        <p:spPr>
          <a:xfrm>
            <a:off x="2409825" y="6013450"/>
            <a:ext cx="2725738" cy="339725"/>
          </a:xfrm>
          <a:prstGeom prst="rect">
            <a:avLst/>
          </a:prstGeom>
          <a:noFill/>
        </p:spPr>
        <p:txBody>
          <a:bodyPr wrap="none">
            <a:spAutoFit/>
          </a:bodyPr>
          <a:lstStyle/>
          <a:p>
            <a:pPr>
              <a:defRPr/>
            </a:pPr>
            <a:r>
              <a:rPr lang="en-US" sz="1600" dirty="0"/>
              <a:t>Interfaces in scope of SA5 </a:t>
            </a:r>
            <a:endParaRPr lang="zh-CN" altLang="en-US" sz="1600" dirty="0">
              <a:latin typeface="+mn-lt"/>
            </a:endParaRPr>
          </a:p>
        </p:txBody>
      </p:sp>
      <p:sp>
        <p:nvSpPr>
          <p:cNvPr id="8" name="圆角矩形 6"/>
          <p:cNvSpPr/>
          <p:nvPr/>
        </p:nvSpPr>
        <p:spPr>
          <a:xfrm>
            <a:off x="2162175" y="6015038"/>
            <a:ext cx="2973388" cy="338137"/>
          </a:xfrm>
          <a:prstGeom prst="roundRect">
            <a:avLst/>
          </a:prstGeom>
          <a:noFill/>
          <a:ln w="28575">
            <a:solidFill>
              <a:srgbClr val="0000FF"/>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GB" altLang="zh-CN" dirty="0" smtClean="0"/>
              <a:t>SA5 NFV Roadmap</a:t>
            </a:r>
            <a:endParaRPr lang="en-GB" altLang="en-US" dirty="0" smtClean="0"/>
          </a:p>
        </p:txBody>
      </p:sp>
      <p:cxnSp>
        <p:nvCxnSpPr>
          <p:cNvPr id="4" name="直接箭头连接符 4"/>
          <p:cNvCxnSpPr/>
          <p:nvPr/>
        </p:nvCxnSpPr>
        <p:spPr>
          <a:xfrm>
            <a:off x="687388" y="5046663"/>
            <a:ext cx="7561262"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 name="等腰三角形 5"/>
          <p:cNvSpPr/>
          <p:nvPr/>
        </p:nvSpPr>
        <p:spPr>
          <a:xfrm>
            <a:off x="2919413" y="5046663"/>
            <a:ext cx="288925"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TextBox 5"/>
          <p:cNvSpPr txBox="1"/>
          <p:nvPr/>
        </p:nvSpPr>
        <p:spPr>
          <a:xfrm>
            <a:off x="2632075" y="5407025"/>
            <a:ext cx="936625" cy="830263"/>
          </a:xfrm>
          <a:prstGeom prst="rect">
            <a:avLst/>
          </a:prstGeom>
          <a:noFill/>
        </p:spPr>
        <p:txBody>
          <a:bodyPr>
            <a:spAutoFit/>
          </a:bodyPr>
          <a:lstStyle/>
          <a:p>
            <a:pPr>
              <a:defRPr/>
            </a:pPr>
            <a:r>
              <a:rPr lang="en-US" altLang="zh-CN" sz="1600" dirty="0">
                <a:latin typeface="+mn-lt"/>
              </a:rPr>
              <a:t>SA#69 (Sep 2015)</a:t>
            </a:r>
            <a:endParaRPr lang="zh-CN" altLang="en-US" sz="1600" dirty="0">
              <a:latin typeface="+mn-lt"/>
            </a:endParaRPr>
          </a:p>
        </p:txBody>
      </p:sp>
      <p:sp>
        <p:nvSpPr>
          <p:cNvPr id="7" name="等腰三角形 7"/>
          <p:cNvSpPr/>
          <p:nvPr/>
        </p:nvSpPr>
        <p:spPr>
          <a:xfrm>
            <a:off x="3784600" y="5046663"/>
            <a:ext cx="287338"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8" name="TextBox 7"/>
          <p:cNvSpPr txBox="1"/>
          <p:nvPr/>
        </p:nvSpPr>
        <p:spPr>
          <a:xfrm>
            <a:off x="3568700" y="5407025"/>
            <a:ext cx="706438" cy="338138"/>
          </a:xfrm>
          <a:prstGeom prst="rect">
            <a:avLst/>
          </a:prstGeom>
          <a:noFill/>
        </p:spPr>
        <p:txBody>
          <a:bodyPr wrap="none">
            <a:spAutoFit/>
          </a:bodyPr>
          <a:lstStyle/>
          <a:p>
            <a:pPr>
              <a:defRPr/>
            </a:pPr>
            <a:r>
              <a:rPr lang="en-US" altLang="zh-CN" sz="1600" dirty="0">
                <a:latin typeface="+mn-lt"/>
              </a:rPr>
              <a:t>SA#70</a:t>
            </a:r>
            <a:endParaRPr lang="zh-CN" altLang="en-US" sz="1600" dirty="0">
              <a:latin typeface="+mn-lt"/>
            </a:endParaRPr>
          </a:p>
        </p:txBody>
      </p:sp>
      <p:sp>
        <p:nvSpPr>
          <p:cNvPr id="9" name="等腰三角形 9"/>
          <p:cNvSpPr/>
          <p:nvPr/>
        </p:nvSpPr>
        <p:spPr>
          <a:xfrm>
            <a:off x="4668838" y="5046663"/>
            <a:ext cx="288925"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0" name="TextBox 9"/>
          <p:cNvSpPr txBox="1"/>
          <p:nvPr/>
        </p:nvSpPr>
        <p:spPr>
          <a:xfrm>
            <a:off x="4452938" y="5407025"/>
            <a:ext cx="708025" cy="338138"/>
          </a:xfrm>
          <a:prstGeom prst="rect">
            <a:avLst/>
          </a:prstGeom>
          <a:noFill/>
        </p:spPr>
        <p:txBody>
          <a:bodyPr wrap="none">
            <a:spAutoFit/>
          </a:bodyPr>
          <a:lstStyle/>
          <a:p>
            <a:pPr>
              <a:defRPr/>
            </a:pPr>
            <a:r>
              <a:rPr lang="en-US" altLang="zh-CN" sz="1600" dirty="0">
                <a:latin typeface="+mn-lt"/>
              </a:rPr>
              <a:t>SA#71</a:t>
            </a:r>
            <a:endParaRPr lang="zh-CN" altLang="en-US" sz="1600" dirty="0">
              <a:latin typeface="+mn-lt"/>
            </a:endParaRPr>
          </a:p>
        </p:txBody>
      </p:sp>
      <p:sp>
        <p:nvSpPr>
          <p:cNvPr id="11" name="等腰三角形 11"/>
          <p:cNvSpPr/>
          <p:nvPr/>
        </p:nvSpPr>
        <p:spPr>
          <a:xfrm>
            <a:off x="5532438" y="5046663"/>
            <a:ext cx="288925"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2" name="TextBox 11"/>
          <p:cNvSpPr txBox="1"/>
          <p:nvPr/>
        </p:nvSpPr>
        <p:spPr>
          <a:xfrm>
            <a:off x="5316538" y="5407025"/>
            <a:ext cx="708025" cy="338138"/>
          </a:xfrm>
          <a:prstGeom prst="rect">
            <a:avLst/>
          </a:prstGeom>
          <a:noFill/>
        </p:spPr>
        <p:txBody>
          <a:bodyPr wrap="none">
            <a:spAutoFit/>
          </a:bodyPr>
          <a:lstStyle/>
          <a:p>
            <a:pPr>
              <a:defRPr/>
            </a:pPr>
            <a:r>
              <a:rPr lang="en-US" altLang="zh-CN" sz="1600" dirty="0">
                <a:latin typeface="+mn-lt"/>
              </a:rPr>
              <a:t>SA#72</a:t>
            </a:r>
            <a:endParaRPr lang="zh-CN" altLang="en-US" sz="1600" dirty="0">
              <a:latin typeface="+mn-lt"/>
            </a:endParaRPr>
          </a:p>
        </p:txBody>
      </p:sp>
      <p:sp>
        <p:nvSpPr>
          <p:cNvPr id="13" name="等腰三角形 14"/>
          <p:cNvSpPr/>
          <p:nvPr/>
        </p:nvSpPr>
        <p:spPr>
          <a:xfrm>
            <a:off x="903288" y="5046663"/>
            <a:ext cx="288925"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TextBox 13"/>
          <p:cNvSpPr txBox="1"/>
          <p:nvPr/>
        </p:nvSpPr>
        <p:spPr>
          <a:xfrm>
            <a:off x="687388" y="5407025"/>
            <a:ext cx="708025" cy="338138"/>
          </a:xfrm>
          <a:prstGeom prst="rect">
            <a:avLst/>
          </a:prstGeom>
          <a:noFill/>
        </p:spPr>
        <p:txBody>
          <a:bodyPr wrap="none">
            <a:spAutoFit/>
          </a:bodyPr>
          <a:lstStyle/>
          <a:p>
            <a:pPr>
              <a:defRPr/>
            </a:pPr>
            <a:r>
              <a:rPr lang="en-US" altLang="zh-CN" sz="1600" dirty="0">
                <a:latin typeface="+mn-lt"/>
              </a:rPr>
              <a:t>SA#64</a:t>
            </a:r>
            <a:endParaRPr lang="zh-CN" altLang="en-US" sz="1600" dirty="0">
              <a:latin typeface="+mn-lt"/>
            </a:endParaRPr>
          </a:p>
        </p:txBody>
      </p:sp>
      <p:sp>
        <p:nvSpPr>
          <p:cNvPr id="15" name="等腰三角形 16"/>
          <p:cNvSpPr/>
          <p:nvPr/>
        </p:nvSpPr>
        <p:spPr>
          <a:xfrm>
            <a:off x="6397625" y="5046663"/>
            <a:ext cx="287338"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6" name="TextBox 15"/>
          <p:cNvSpPr txBox="1"/>
          <p:nvPr/>
        </p:nvSpPr>
        <p:spPr>
          <a:xfrm>
            <a:off x="6181725" y="5407025"/>
            <a:ext cx="706438" cy="338138"/>
          </a:xfrm>
          <a:prstGeom prst="rect">
            <a:avLst/>
          </a:prstGeom>
          <a:noFill/>
        </p:spPr>
        <p:txBody>
          <a:bodyPr wrap="none">
            <a:spAutoFit/>
          </a:bodyPr>
          <a:lstStyle/>
          <a:p>
            <a:pPr>
              <a:defRPr/>
            </a:pPr>
            <a:r>
              <a:rPr lang="en-US" altLang="zh-CN" sz="1600" dirty="0">
                <a:latin typeface="+mn-lt"/>
              </a:rPr>
              <a:t>SA#73</a:t>
            </a:r>
            <a:endParaRPr lang="zh-CN" altLang="en-US" sz="1600" dirty="0">
              <a:latin typeface="+mn-lt"/>
            </a:endParaRPr>
          </a:p>
        </p:txBody>
      </p:sp>
      <p:sp>
        <p:nvSpPr>
          <p:cNvPr id="17" name="等腰三角形 18"/>
          <p:cNvSpPr/>
          <p:nvPr/>
        </p:nvSpPr>
        <p:spPr>
          <a:xfrm>
            <a:off x="7261225" y="5046663"/>
            <a:ext cx="287338"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8" name="TextBox 17"/>
          <p:cNvSpPr txBox="1"/>
          <p:nvPr/>
        </p:nvSpPr>
        <p:spPr>
          <a:xfrm>
            <a:off x="976313" y="4560888"/>
            <a:ext cx="2087562" cy="338137"/>
          </a:xfrm>
          <a:prstGeom prst="rect">
            <a:avLst/>
          </a:prstGeom>
          <a:solidFill>
            <a:schemeClr val="bg2">
              <a:lumMod val="75000"/>
            </a:schemeClr>
          </a:solidFill>
        </p:spPr>
        <p:txBody>
          <a:bodyPr>
            <a:spAutoFit/>
          </a:bodyPr>
          <a:lstStyle/>
          <a:p>
            <a:pPr>
              <a:defRPr/>
            </a:pPr>
            <a:r>
              <a:rPr lang="en-US" altLang="zh-CN" sz="1600" dirty="0">
                <a:latin typeface="+mn-lt"/>
              </a:rPr>
              <a:t>SA5 NFV Study</a:t>
            </a:r>
            <a:endParaRPr lang="zh-CN" altLang="en-US" sz="1600" dirty="0">
              <a:latin typeface="+mn-lt"/>
            </a:endParaRPr>
          </a:p>
        </p:txBody>
      </p:sp>
      <p:sp>
        <p:nvSpPr>
          <p:cNvPr id="19" name="TextBox 18"/>
          <p:cNvSpPr txBox="1"/>
          <p:nvPr/>
        </p:nvSpPr>
        <p:spPr>
          <a:xfrm>
            <a:off x="1820863" y="3592513"/>
            <a:ext cx="2520950" cy="585787"/>
          </a:xfrm>
          <a:prstGeom prst="rect">
            <a:avLst/>
          </a:prstGeom>
          <a:solidFill>
            <a:schemeClr val="tx2">
              <a:lumMod val="40000"/>
              <a:lumOff val="60000"/>
            </a:schemeClr>
          </a:solidFill>
        </p:spPr>
        <p:txBody>
          <a:bodyPr>
            <a:spAutoFit/>
          </a:bodyPr>
          <a:lstStyle/>
          <a:p>
            <a:pPr>
              <a:defRPr/>
            </a:pPr>
            <a:r>
              <a:rPr lang="en-US" altLang="zh-CN" sz="1600" dirty="0">
                <a:latin typeface="+mn-lt"/>
              </a:rPr>
              <a:t>Concept, Architecture, Requirements</a:t>
            </a:r>
            <a:endParaRPr lang="zh-CN" altLang="en-US" sz="1600" dirty="0">
              <a:latin typeface="+mn-lt"/>
            </a:endParaRPr>
          </a:p>
        </p:txBody>
      </p:sp>
      <p:sp>
        <p:nvSpPr>
          <p:cNvPr id="20" name="等腰三角形 23"/>
          <p:cNvSpPr/>
          <p:nvPr/>
        </p:nvSpPr>
        <p:spPr>
          <a:xfrm>
            <a:off x="2127250" y="5046663"/>
            <a:ext cx="288925" cy="3603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1" name="TextBox 20"/>
          <p:cNvSpPr txBox="1"/>
          <p:nvPr/>
        </p:nvSpPr>
        <p:spPr>
          <a:xfrm>
            <a:off x="1911350" y="5407025"/>
            <a:ext cx="708025" cy="338138"/>
          </a:xfrm>
          <a:prstGeom prst="rect">
            <a:avLst/>
          </a:prstGeom>
          <a:noFill/>
        </p:spPr>
        <p:txBody>
          <a:bodyPr wrap="none">
            <a:spAutoFit/>
          </a:bodyPr>
          <a:lstStyle/>
          <a:p>
            <a:pPr>
              <a:defRPr/>
            </a:pPr>
            <a:r>
              <a:rPr lang="en-US" altLang="zh-CN" sz="1600" dirty="0">
                <a:latin typeface="+mn-lt"/>
              </a:rPr>
              <a:t>SA#68</a:t>
            </a:r>
            <a:endParaRPr lang="zh-CN" altLang="en-US" sz="1600" dirty="0">
              <a:latin typeface="+mn-lt"/>
            </a:endParaRPr>
          </a:p>
        </p:txBody>
      </p:sp>
      <p:sp>
        <p:nvSpPr>
          <p:cNvPr id="22" name="TextBox 21"/>
          <p:cNvSpPr txBox="1"/>
          <p:nvPr/>
        </p:nvSpPr>
        <p:spPr>
          <a:xfrm>
            <a:off x="1820863" y="2466975"/>
            <a:ext cx="4306887" cy="584200"/>
          </a:xfrm>
          <a:prstGeom prst="rect">
            <a:avLst/>
          </a:prstGeom>
          <a:solidFill>
            <a:schemeClr val="accent5">
              <a:lumMod val="60000"/>
              <a:lumOff val="40000"/>
            </a:schemeClr>
          </a:solidFill>
        </p:spPr>
        <p:txBody>
          <a:bodyPr>
            <a:spAutoFit/>
          </a:bodyPr>
          <a:lstStyle/>
          <a:p>
            <a:pPr>
              <a:defRPr/>
            </a:pPr>
            <a:r>
              <a:rPr lang="en-US" altLang="zh-CN" sz="1600" dirty="0">
                <a:latin typeface="+mn-lt"/>
              </a:rPr>
              <a:t>Configuration Management</a:t>
            </a:r>
          </a:p>
          <a:p>
            <a:pPr>
              <a:defRPr/>
            </a:pPr>
            <a:endParaRPr lang="zh-CN" altLang="en-US" sz="1600" dirty="0">
              <a:latin typeface="+mn-lt"/>
            </a:endParaRPr>
          </a:p>
        </p:txBody>
      </p:sp>
      <p:sp>
        <p:nvSpPr>
          <p:cNvPr id="23" name="TextBox 22"/>
          <p:cNvSpPr txBox="1"/>
          <p:nvPr/>
        </p:nvSpPr>
        <p:spPr>
          <a:xfrm>
            <a:off x="1820863" y="1924050"/>
            <a:ext cx="4306887" cy="585788"/>
          </a:xfrm>
          <a:prstGeom prst="rect">
            <a:avLst/>
          </a:prstGeom>
          <a:solidFill>
            <a:schemeClr val="accent5">
              <a:lumMod val="60000"/>
              <a:lumOff val="40000"/>
            </a:schemeClr>
          </a:solidFill>
        </p:spPr>
        <p:txBody>
          <a:bodyPr>
            <a:spAutoFit/>
          </a:bodyPr>
          <a:lstStyle/>
          <a:p>
            <a:pPr>
              <a:defRPr/>
            </a:pPr>
            <a:r>
              <a:rPr lang="en-US" altLang="zh-CN" sz="1600" dirty="0">
                <a:latin typeface="+mn-lt"/>
              </a:rPr>
              <a:t>Fault Management</a:t>
            </a:r>
          </a:p>
          <a:p>
            <a:pPr>
              <a:defRPr/>
            </a:pPr>
            <a:endParaRPr lang="zh-CN" altLang="en-US" sz="1600" dirty="0">
              <a:latin typeface="+mn-lt"/>
            </a:endParaRPr>
          </a:p>
        </p:txBody>
      </p:sp>
      <p:sp>
        <p:nvSpPr>
          <p:cNvPr id="24" name="圆角矩形 35"/>
          <p:cNvSpPr/>
          <p:nvPr/>
        </p:nvSpPr>
        <p:spPr>
          <a:xfrm>
            <a:off x="1101725" y="1173163"/>
            <a:ext cx="6264275" cy="3113087"/>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p>
        </p:txBody>
      </p:sp>
      <p:sp>
        <p:nvSpPr>
          <p:cNvPr id="25" name="TextBox 24"/>
          <p:cNvSpPr txBox="1"/>
          <p:nvPr/>
        </p:nvSpPr>
        <p:spPr>
          <a:xfrm>
            <a:off x="6110288" y="3302000"/>
            <a:ext cx="779462" cy="338138"/>
          </a:xfrm>
          <a:prstGeom prst="rect">
            <a:avLst/>
          </a:prstGeom>
          <a:noFill/>
        </p:spPr>
        <p:txBody>
          <a:bodyPr>
            <a:spAutoFit/>
          </a:bodyPr>
          <a:lstStyle/>
          <a:p>
            <a:pPr>
              <a:defRPr/>
            </a:pPr>
            <a:r>
              <a:rPr lang="en-US" altLang="zh-CN" sz="1600" dirty="0">
                <a:solidFill>
                  <a:srgbClr val="FF0000"/>
                </a:solidFill>
                <a:latin typeface="+mn-lt"/>
              </a:rPr>
              <a:t>Rel-14</a:t>
            </a:r>
            <a:endParaRPr lang="zh-CN" altLang="en-US" sz="1600" dirty="0">
              <a:solidFill>
                <a:srgbClr val="FF0000"/>
              </a:solidFill>
              <a:latin typeface="+mn-lt"/>
            </a:endParaRPr>
          </a:p>
        </p:txBody>
      </p:sp>
      <p:sp>
        <p:nvSpPr>
          <p:cNvPr id="26" name="TextBox 25"/>
          <p:cNvSpPr txBox="1"/>
          <p:nvPr/>
        </p:nvSpPr>
        <p:spPr>
          <a:xfrm>
            <a:off x="1820863" y="3022600"/>
            <a:ext cx="3384550" cy="584200"/>
          </a:xfrm>
          <a:prstGeom prst="rect">
            <a:avLst/>
          </a:prstGeom>
          <a:solidFill>
            <a:schemeClr val="accent5">
              <a:lumMod val="60000"/>
              <a:lumOff val="40000"/>
            </a:schemeClr>
          </a:solidFill>
        </p:spPr>
        <p:txBody>
          <a:bodyPr>
            <a:spAutoFit/>
          </a:bodyPr>
          <a:lstStyle/>
          <a:p>
            <a:pPr>
              <a:defRPr/>
            </a:pPr>
            <a:r>
              <a:rPr lang="en-US" altLang="zh-CN" sz="1600" dirty="0">
                <a:latin typeface="+mn-lt"/>
              </a:rPr>
              <a:t>Lifecycle Management</a:t>
            </a:r>
          </a:p>
          <a:p>
            <a:pPr>
              <a:defRPr/>
            </a:pPr>
            <a:endParaRPr lang="zh-CN" altLang="en-US" sz="1600" dirty="0">
              <a:latin typeface="+mn-lt"/>
            </a:endParaRPr>
          </a:p>
        </p:txBody>
      </p:sp>
      <p:sp>
        <p:nvSpPr>
          <p:cNvPr id="27" name="TextBox 26"/>
          <p:cNvSpPr txBox="1"/>
          <p:nvPr/>
        </p:nvSpPr>
        <p:spPr>
          <a:xfrm>
            <a:off x="1820863" y="1352550"/>
            <a:ext cx="5099050" cy="585788"/>
          </a:xfrm>
          <a:prstGeom prst="rect">
            <a:avLst/>
          </a:prstGeom>
          <a:solidFill>
            <a:schemeClr val="accent5">
              <a:lumMod val="40000"/>
              <a:lumOff val="60000"/>
            </a:schemeClr>
          </a:solidFill>
        </p:spPr>
        <p:txBody>
          <a:bodyPr>
            <a:spAutoFit/>
          </a:bodyPr>
          <a:lstStyle/>
          <a:p>
            <a:pPr>
              <a:defRPr/>
            </a:pPr>
            <a:r>
              <a:rPr lang="en-US" altLang="zh-CN" sz="1600" dirty="0">
                <a:latin typeface="+mn-lt"/>
              </a:rPr>
              <a:t>Performance Management</a:t>
            </a:r>
          </a:p>
          <a:p>
            <a:pPr>
              <a:defRPr/>
            </a:pPr>
            <a:endParaRPr lang="zh-CN" altLang="en-US" sz="1600" dirty="0">
              <a:latin typeface="+mn-lt"/>
            </a:endParaRPr>
          </a:p>
        </p:txBody>
      </p:sp>
      <p:sp>
        <p:nvSpPr>
          <p:cNvPr id="29" name="圆角矩形 45"/>
          <p:cNvSpPr/>
          <p:nvPr/>
        </p:nvSpPr>
        <p:spPr>
          <a:xfrm>
            <a:off x="831850" y="4479925"/>
            <a:ext cx="3384550" cy="50323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0" name="TextBox 29"/>
          <p:cNvSpPr txBox="1"/>
          <p:nvPr/>
        </p:nvSpPr>
        <p:spPr>
          <a:xfrm>
            <a:off x="3208338" y="4551363"/>
            <a:ext cx="777875" cy="339725"/>
          </a:xfrm>
          <a:prstGeom prst="rect">
            <a:avLst/>
          </a:prstGeom>
          <a:noFill/>
        </p:spPr>
        <p:txBody>
          <a:bodyPr>
            <a:spAutoFit/>
          </a:bodyPr>
          <a:lstStyle/>
          <a:p>
            <a:pPr>
              <a:defRPr/>
            </a:pPr>
            <a:r>
              <a:rPr lang="en-US" altLang="zh-CN" sz="1600" dirty="0">
                <a:solidFill>
                  <a:srgbClr val="FF0000"/>
                </a:solidFill>
                <a:latin typeface="+mn-lt"/>
              </a:rPr>
              <a:t>Rel-13</a:t>
            </a:r>
            <a:endParaRPr lang="zh-CN" altLang="en-US" sz="1600" dirty="0">
              <a:solidFill>
                <a:srgbClr val="FF0000"/>
              </a:solidFill>
              <a:latin typeface="+mn-lt"/>
            </a:endParaRPr>
          </a:p>
        </p:txBody>
      </p:sp>
      <p:sp>
        <p:nvSpPr>
          <p:cNvPr id="31" name="TextBox 30"/>
          <p:cNvSpPr txBox="1"/>
          <p:nvPr/>
        </p:nvSpPr>
        <p:spPr>
          <a:xfrm>
            <a:off x="7024688" y="5395913"/>
            <a:ext cx="936625" cy="831850"/>
          </a:xfrm>
          <a:prstGeom prst="rect">
            <a:avLst/>
          </a:prstGeom>
          <a:noFill/>
        </p:spPr>
        <p:txBody>
          <a:bodyPr>
            <a:spAutoFit/>
          </a:bodyPr>
          <a:lstStyle/>
          <a:p>
            <a:pPr>
              <a:defRPr/>
            </a:pPr>
            <a:r>
              <a:rPr lang="en-US" altLang="zh-CN" sz="1600" dirty="0">
                <a:latin typeface="+mn-lt"/>
              </a:rPr>
              <a:t>SA#74</a:t>
            </a:r>
          </a:p>
          <a:p>
            <a:pPr>
              <a:defRPr/>
            </a:pPr>
            <a:r>
              <a:rPr lang="en-US" altLang="zh-CN" sz="1600" dirty="0">
                <a:latin typeface="+mn-lt"/>
              </a:rPr>
              <a:t>(Dec 2016)</a:t>
            </a:r>
            <a:endParaRPr lang="zh-CN" altLang="en-US" sz="1600" dirty="0">
              <a:latin typeface="+mn-l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172817"/>
            <a:ext cx="8816454" cy="5159743"/>
          </a:xfrm>
        </p:spPr>
        <p:txBody>
          <a:bodyPr lIns="0" tIns="0" rIns="0" bIns="0"/>
          <a:lstStyle/>
          <a:p>
            <a:pPr marL="457200" indent="-457200" eaLnBrk="1" hangingPunct="1">
              <a:lnSpc>
                <a:spcPct val="70000"/>
              </a:lnSpc>
              <a:buNone/>
            </a:pPr>
            <a:endParaRPr lang="en-US" altLang="en-US" sz="2000" smtClean="0"/>
          </a:p>
          <a:p>
            <a:pPr marL="457200" indent="-457200" eaLnBrk="1" hangingPunct="1">
              <a:lnSpc>
                <a:spcPct val="70000"/>
              </a:lnSpc>
            </a:pPr>
            <a:r>
              <a:rPr lang="en-US" altLang="en-US" sz="2000" smtClean="0"/>
              <a:t>Ongoing work in </a:t>
            </a:r>
            <a:r>
              <a:rPr lang="en-US" sz="2000" smtClean="0"/>
              <a:t>ETSI ISG NFV EVE WG</a:t>
            </a:r>
            <a:r>
              <a:rPr lang="en-US" altLang="en-US" sz="2000" smtClean="0"/>
              <a:t>:</a:t>
            </a:r>
          </a:p>
          <a:p>
            <a:pPr lvl="1"/>
            <a:r>
              <a:rPr lang="en-US" altLang="en-US" sz="2000" dirty="0" smtClean="0">
                <a:hlinkClick r:id="rId3"/>
              </a:rPr>
              <a:t>EVE08 "Charging and Billing report“</a:t>
            </a:r>
            <a:r>
              <a:rPr lang="en-US" altLang="en-US" sz="2000" dirty="0" smtClean="0"/>
              <a:t>: “</a:t>
            </a:r>
            <a:r>
              <a:rPr lang="en-US" altLang="en-US" sz="1800" dirty="0" smtClean="0"/>
              <a:t>This informative Work Item will define use cases for usage metering of virtual resources and charging triggers in NFVIaaS model, NFVPaaS model, and VNFaaS model in the </a:t>
            </a:r>
            <a:r>
              <a:rPr lang="en-US" altLang="en-US" sz="1800" smtClean="0"/>
              <a:t>NFV environment.</a:t>
            </a:r>
            <a:r>
              <a:rPr lang="en-US" sz="1800" smtClean="0"/>
              <a:t> It will outline a high-level architecture evaluating: functional blocks expected to provide accounting information,functional block expected to trigger charging requests, and the information flows among functional blocks. The impacts on the current NFV architectural framework will be investigated with particular attention on the enhancements required to implement the aforementioned features, including new functional blocks, reference points and interfaces. The outcome of this study will include recommendations to modify existing specifications, start new normative work or both. The results of this WI could impact requirements in NFV interface design.”</a:t>
            </a:r>
            <a:endParaRPr lang="en-US" altLang="en-US" sz="2000" smtClean="0"/>
          </a:p>
          <a:p>
            <a:pPr lvl="1">
              <a:lnSpc>
                <a:spcPct val="70000"/>
              </a:lnSpc>
            </a:pPr>
            <a:endParaRPr lang="en-US" altLang="en-US" sz="2000" smtClean="0"/>
          </a:p>
          <a:p>
            <a:pPr lvl="1">
              <a:lnSpc>
                <a:spcPct val="70000"/>
              </a:lnSpc>
            </a:pPr>
            <a:r>
              <a:rPr lang="en-US" altLang="en-US" sz="2000" smtClean="0"/>
              <a:t>Targeting approval in December 2016, but slow progress on use cases description.</a:t>
            </a:r>
            <a:endParaRPr lang="en-US" altLang="en-US" sz="1800" smtClean="0"/>
          </a:p>
          <a:p>
            <a:pPr lvl="1">
              <a:lnSpc>
                <a:spcPct val="70000"/>
              </a:lnSpc>
              <a:buNone/>
            </a:pPr>
            <a:endParaRPr lang="en-US" altLang="en-US" sz="2000" smtClean="0"/>
          </a:p>
          <a:p>
            <a:pPr marL="457200" indent="-457200" eaLnBrk="1" hangingPunct="1">
              <a:lnSpc>
                <a:spcPct val="70000"/>
              </a:lnSpc>
            </a:pPr>
            <a:r>
              <a:rPr lang="fr-FR" altLang="en-US" sz="2000" smtClean="0"/>
              <a:t>Once the corresponding NFV architecture framework will be specified, SA5 Charging will take this into account in their future work.</a:t>
            </a:r>
            <a:endParaRPr lang="en-US" altLang="en-US" sz="200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smtClean="0">
                <a:solidFill>
                  <a:srgbClr val="FF0000"/>
                </a:solidFill>
                <a:latin typeface="+mj-lt"/>
                <a:ea typeface="+mj-ea"/>
                <a:cs typeface="+mj-cs"/>
              </a:rPr>
              <a:t>SA5 NFV - Charging aspects</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998052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smtClean="0"/>
              <a:t>5G</a:t>
            </a:r>
            <a:endParaRPr lang="en-GB" sz="2800" dirty="0" smtClean="0">
              <a:effectLst>
                <a:outerShdw blurRad="38100" dist="38100" dir="2700000" algn="tl">
                  <a:srgbClr val="C0C0C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en-US" dirty="0" smtClean="0"/>
              <a:t>3GPP 5G Roadmap</a:t>
            </a:r>
          </a:p>
        </p:txBody>
      </p:sp>
      <p:pic>
        <p:nvPicPr>
          <p:cNvPr id="69635"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313" y="1235075"/>
            <a:ext cx="7534275" cy="360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5653088" y="3290888"/>
            <a:ext cx="3355975" cy="2295525"/>
          </a:xfrm>
        </p:spPr>
        <p:txBody>
          <a:bodyPr>
            <a:normAutofit fontScale="55000" lnSpcReduction="20000"/>
          </a:bodyPr>
          <a:lstStyle/>
          <a:p>
            <a:pPr marL="342900" lvl="1" indent="-342900">
              <a:buClrTx/>
              <a:buFont typeface="Arial" panose="020B0604020202020204" pitchFamily="34" charset="0"/>
              <a:buBlip>
                <a:blip r:embed="rId3"/>
              </a:buBlip>
              <a:defRPr/>
            </a:pPr>
            <a:r>
              <a:rPr lang="en-US" sz="2900" dirty="0">
                <a:ea typeface="+mn-ea"/>
                <a:cs typeface="+mn-cs"/>
              </a:rPr>
              <a:t>5G RAT features will be phased as it will be not possible to standardize all in time for Rel-15 completion and early deployments</a:t>
            </a:r>
          </a:p>
          <a:p>
            <a:pPr>
              <a:defRPr/>
            </a:pPr>
            <a:r>
              <a:rPr lang="en-US" sz="3000" dirty="0"/>
              <a:t>Release 15 will aim at a first phase of expected </a:t>
            </a:r>
            <a:r>
              <a:rPr lang="en-US" sz="3000" dirty="0" smtClean="0"/>
              <a:t>5G deployments </a:t>
            </a:r>
            <a:r>
              <a:rPr lang="en-US" sz="3000" dirty="0"/>
              <a:t>in 2020</a:t>
            </a:r>
            <a:endParaRPr lang="en-US" sz="3200" b="1" dirty="0">
              <a:solidFill>
                <a:srgbClr val="002846">
                  <a:lumMod val="90000"/>
                  <a:lumOff val="10000"/>
                </a:srgbClr>
              </a:solidFill>
              <a:latin typeface="TIM Sans" panose="02020503040602060503" pitchFamily="18" charset="0"/>
              <a:cs typeface="Calibri" panose="020F0502020204030204" pitchFamily="34" charset="0"/>
            </a:endParaRPr>
          </a:p>
          <a:p>
            <a:pPr>
              <a:defRPr/>
            </a:pPr>
            <a:r>
              <a:rPr lang="en-US" sz="2900" dirty="0"/>
              <a:t>Release 16 will </a:t>
            </a:r>
            <a:r>
              <a:rPr lang="en-US" sz="2900" dirty="0" smtClean="0"/>
              <a:t>meet </a:t>
            </a:r>
            <a:r>
              <a:rPr lang="en-US" sz="2900" dirty="0"/>
              <a:t>the ITU IMT-2020 </a:t>
            </a:r>
            <a:r>
              <a:rPr lang="en-US" sz="2900" dirty="0" smtClean="0"/>
              <a:t>submission requirements</a:t>
            </a:r>
            <a:endParaRPr lang="en-US" dirty="0" smtClean="0"/>
          </a:p>
          <a:p>
            <a:pPr lvl="1">
              <a:defRPr/>
            </a:pPr>
            <a:endParaRPr lang="en-US" dirty="0"/>
          </a:p>
          <a:p>
            <a:pPr>
              <a:defRPr/>
            </a:pPr>
            <a:endParaRPr lang="en-US" dirty="0"/>
          </a:p>
        </p:txBody>
      </p:sp>
      <p:sp>
        <p:nvSpPr>
          <p:cNvPr id="5" name="Content Placeholder 2"/>
          <p:cNvSpPr txBox="1">
            <a:spLocks/>
          </p:cNvSpPr>
          <p:nvPr/>
        </p:nvSpPr>
        <p:spPr bwMode="auto">
          <a:xfrm>
            <a:off x="155575" y="5048250"/>
            <a:ext cx="5429250" cy="815975"/>
          </a:xfrm>
          <a:prstGeom prst="rect">
            <a:avLst/>
          </a:prstGeom>
          <a:solidFill>
            <a:schemeClr val="bg1"/>
          </a:solidFill>
          <a:ln>
            <a:noFill/>
          </a:ln>
        </p:spPr>
        <p:txBody>
          <a:bodyPr>
            <a:normAutofit fontScale="62500" lnSpcReduction="20000"/>
          </a:bodyPr>
          <a:lstStyle>
            <a:lvl1pPr marL="342900" indent="-342900" algn="l" rtl="0" eaLnBrk="0" fontAlgn="base" hangingPunct="0">
              <a:spcBef>
                <a:spcPct val="20000"/>
              </a:spcBef>
              <a:spcAft>
                <a:spcPct val="0"/>
              </a:spcAft>
              <a:buFontTx/>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lvl="1" indent="-342900">
              <a:buClrTx/>
              <a:buFont typeface="Arial" charset="0"/>
              <a:buBlip>
                <a:blip r:embed="rId3"/>
              </a:buBlip>
              <a:defRPr/>
            </a:pPr>
            <a:r>
              <a:rPr lang="en-US" sz="2800" dirty="0">
                <a:cs typeface="Arial" charset="0"/>
              </a:rPr>
              <a:t>Key requirement: </a:t>
            </a:r>
            <a:r>
              <a:rPr lang="en-US" altLang="en-US" sz="2800" dirty="0">
                <a:cs typeface="Arial" charset="0"/>
              </a:rPr>
              <a:t>NR design should be forward compatible at its core so that features can be added in later releases in an optimal way </a:t>
            </a:r>
          </a:p>
          <a:p>
            <a:pPr lvl="1">
              <a:buFont typeface="Arial" panose="020B0604020202020204" pitchFamily="34" charset="0"/>
              <a:buChar char="•"/>
              <a:defRPr/>
            </a:pPr>
            <a:endParaRPr lang="en-US" kern="0" dirty="0">
              <a:cs typeface="Arial" charset="0"/>
            </a:endParaRPr>
          </a:p>
          <a:p>
            <a:pPr>
              <a:defRPr/>
            </a:pPr>
            <a:endParaRPr lang="en-US" kern="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228600"/>
            <a:ext cx="7451725" cy="1143000"/>
          </a:xfrm>
        </p:spPr>
        <p:txBody>
          <a:bodyPr/>
          <a:lstStyle/>
          <a:p>
            <a:r>
              <a:rPr lang="en-US" altLang="en-US" sz="2800" dirty="0" smtClean="0"/>
              <a:t>Release 14 Study on Management and Orchestration Architecture of Next Generation Network and Service</a:t>
            </a:r>
            <a:endParaRPr lang="en-GB" altLang="en-US" sz="2800" dirty="0" smtClean="0"/>
          </a:p>
        </p:txBody>
      </p:sp>
      <p:sp>
        <p:nvSpPr>
          <p:cNvPr id="70659" name="Content Placeholder 2"/>
          <p:cNvSpPr>
            <a:spLocks noGrp="1"/>
          </p:cNvSpPr>
          <p:nvPr>
            <p:ph idx="1"/>
          </p:nvPr>
        </p:nvSpPr>
        <p:spPr>
          <a:xfrm>
            <a:off x="300038" y="1555750"/>
            <a:ext cx="8612187" cy="4613275"/>
          </a:xfrm>
        </p:spPr>
        <p:txBody>
          <a:bodyPr/>
          <a:lstStyle/>
          <a:p>
            <a:r>
              <a:rPr lang="en-US" altLang="en-US" sz="2000" dirty="0" smtClean="0"/>
              <a:t>Scope of the study </a:t>
            </a:r>
            <a:r>
              <a:rPr lang="en-US" altLang="en-US" sz="2000" dirty="0"/>
              <a:t>(</a:t>
            </a:r>
            <a:r>
              <a:rPr lang="en-US" altLang="en-US" sz="2000" dirty="0" smtClean="0"/>
              <a:t>TR </a:t>
            </a:r>
            <a:r>
              <a:rPr lang="en-US" altLang="en-US" sz="2000" dirty="0"/>
              <a:t>28.800)</a:t>
            </a:r>
            <a:endParaRPr lang="en-US" altLang="en-US" sz="2000" dirty="0" smtClean="0"/>
          </a:p>
          <a:p>
            <a:pPr lvl="1"/>
            <a:r>
              <a:rPr lang="en-US" altLang="en-US" sz="2000" dirty="0" smtClean="0"/>
              <a:t>Clarify the terminology and use cases</a:t>
            </a:r>
          </a:p>
          <a:p>
            <a:pPr lvl="1"/>
            <a:r>
              <a:rPr lang="en-US" altLang="en-US" sz="2000" dirty="0" smtClean="0"/>
              <a:t>Support of network operational features such as real-time, on demand, automation etc. as evolution from 4G management aspects</a:t>
            </a:r>
          </a:p>
          <a:p>
            <a:pPr lvl="1"/>
            <a:r>
              <a:rPr lang="en-US" altLang="en-US" sz="2000" dirty="0" smtClean="0"/>
              <a:t>Support of vertical applications (e.g. V2X)</a:t>
            </a:r>
          </a:p>
          <a:p>
            <a:pPr lvl="1"/>
            <a:r>
              <a:rPr lang="en-US" altLang="en-US" sz="2000" dirty="0" smtClean="0"/>
              <a:t>Support of the scenario in which the applications are hosted close to the access network</a:t>
            </a:r>
          </a:p>
          <a:p>
            <a:pPr lvl="1"/>
            <a:r>
              <a:rPr lang="en-US" altLang="en-US" sz="2000" dirty="0" smtClean="0"/>
              <a:t>Support of management and orchestration aspect of E2E user services</a:t>
            </a:r>
          </a:p>
          <a:p>
            <a:pPr lvl="1"/>
            <a:r>
              <a:rPr lang="en-US" altLang="en-US" sz="2000" dirty="0" smtClean="0"/>
              <a:t>Potential reuse of existing 3GPP management architecture and architectural framework defined by ETSI NFV ISG</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177800" y="228600"/>
            <a:ext cx="7246938" cy="1143000"/>
          </a:xfrm>
        </p:spPr>
        <p:txBody>
          <a:bodyPr/>
          <a:lstStyle/>
          <a:p>
            <a:r>
              <a:rPr lang="en-US" altLang="en-US" sz="2800" dirty="0" smtClean="0"/>
              <a:t>Release 14 Study on Management and Orchestration of Network Slicing </a:t>
            </a:r>
            <a:endParaRPr lang="en-GB" altLang="en-US" sz="2800" dirty="0" smtClean="0"/>
          </a:p>
        </p:txBody>
      </p:sp>
      <p:sp>
        <p:nvSpPr>
          <p:cNvPr id="71683" name="Content Placeholder 2"/>
          <p:cNvSpPr>
            <a:spLocks noGrp="1"/>
          </p:cNvSpPr>
          <p:nvPr>
            <p:ph idx="1"/>
          </p:nvPr>
        </p:nvSpPr>
        <p:spPr>
          <a:xfrm>
            <a:off x="177800" y="1241425"/>
            <a:ext cx="8829675" cy="5105400"/>
          </a:xfrm>
        </p:spPr>
        <p:txBody>
          <a:bodyPr/>
          <a:lstStyle/>
          <a:p>
            <a:r>
              <a:rPr lang="en-US" altLang="en-US" sz="2000" dirty="0" smtClean="0"/>
              <a:t>Scope of the study </a:t>
            </a:r>
            <a:r>
              <a:rPr lang="en-US" altLang="en-US" sz="2000" dirty="0"/>
              <a:t>(TR </a:t>
            </a:r>
            <a:r>
              <a:rPr lang="en-US" altLang="en-US" sz="2000" dirty="0" smtClean="0"/>
              <a:t>28.801)</a:t>
            </a:r>
          </a:p>
          <a:p>
            <a:pPr lvl="1"/>
            <a:r>
              <a:rPr lang="en-US" altLang="en-US" sz="2000" dirty="0" smtClean="0"/>
              <a:t>Define terminology, use cases and requirements for management and orchestration of network slicing</a:t>
            </a:r>
          </a:p>
          <a:p>
            <a:pPr lvl="1"/>
            <a:r>
              <a:rPr lang="en-US" altLang="en-US" sz="2000" dirty="0" smtClean="0"/>
              <a:t>Management of network function sharing in the context of network slicing</a:t>
            </a:r>
          </a:p>
          <a:p>
            <a:pPr lvl="1"/>
            <a:r>
              <a:rPr lang="en-US" altLang="en-US" sz="2000" dirty="0" smtClean="0"/>
              <a:t>Impacts to management when a slice instance is shared between multiple parties</a:t>
            </a:r>
          </a:p>
          <a:p>
            <a:pPr lvl="1"/>
            <a:r>
              <a:rPr lang="en-US" altLang="en-US" sz="2000" dirty="0" smtClean="0"/>
              <a:t>Isolation of management data between different parties within a slice instance if needed</a:t>
            </a:r>
          </a:p>
          <a:p>
            <a:pPr lvl="1"/>
            <a:r>
              <a:rPr lang="en-US" altLang="en-US" sz="2000" dirty="0" smtClean="0"/>
              <a:t>Automation of management and orchestration of network slice instances and the related policy configurations</a:t>
            </a:r>
          </a:p>
          <a:p>
            <a:pPr lvl="1"/>
            <a:r>
              <a:rPr lang="en-US" altLang="en-US" sz="2000" dirty="0" smtClean="0"/>
              <a:t>Management and orchestration mechanisms to support the isolation/separation of mobile network resources used by different network slice instances</a:t>
            </a:r>
          </a:p>
          <a:p>
            <a:pPr lvl="1"/>
            <a:r>
              <a:rPr lang="en-US" altLang="en-US" sz="2000" dirty="0" smtClean="0"/>
              <a:t>Study solution for management and orchestration of network slicing  and how it affects the existing SA5 specifications</a:t>
            </a:r>
          </a:p>
          <a:p>
            <a:pPr lvl="1"/>
            <a:endParaRPr lang="en-US" altLang="en-US" sz="1800"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150813" y="228600"/>
            <a:ext cx="7478712" cy="1143000"/>
          </a:xfrm>
        </p:spPr>
        <p:txBody>
          <a:bodyPr/>
          <a:lstStyle/>
          <a:p>
            <a:r>
              <a:rPr lang="en-US" altLang="en-US" sz="2800" dirty="0" smtClean="0"/>
              <a:t>Release 14 Study on Management Aspects of Next Generation Network Architecture and Features</a:t>
            </a:r>
            <a:endParaRPr lang="en-GB" altLang="en-US" sz="2800" dirty="0" smtClean="0"/>
          </a:p>
        </p:txBody>
      </p:sp>
      <p:sp>
        <p:nvSpPr>
          <p:cNvPr id="72707" name="Content Placeholder 2"/>
          <p:cNvSpPr>
            <a:spLocks noGrp="1"/>
          </p:cNvSpPr>
          <p:nvPr>
            <p:ph idx="1"/>
          </p:nvPr>
        </p:nvSpPr>
        <p:spPr>
          <a:xfrm>
            <a:off x="0" y="1358900"/>
            <a:ext cx="9144000" cy="5000957"/>
          </a:xfrm>
        </p:spPr>
        <p:txBody>
          <a:bodyPr/>
          <a:lstStyle/>
          <a:p>
            <a:r>
              <a:rPr lang="en-US" altLang="en-US" sz="2000" dirty="0" smtClean="0"/>
              <a:t>Scope of the </a:t>
            </a:r>
            <a:r>
              <a:rPr lang="en-US" altLang="en-US" sz="2000" dirty="0"/>
              <a:t>study (TR </a:t>
            </a:r>
            <a:r>
              <a:rPr lang="en-US" altLang="en-US" sz="2000" dirty="0" smtClean="0"/>
              <a:t>28.802)</a:t>
            </a:r>
          </a:p>
          <a:p>
            <a:pPr lvl="1"/>
            <a:r>
              <a:rPr lang="en-US" altLang="en-US" sz="2000" dirty="0" smtClean="0"/>
              <a:t>Identify the use cases for management aspects of the next generation network in terms of network architecture and high level features such as mobility on demand and QoE/QoS</a:t>
            </a:r>
          </a:p>
          <a:p>
            <a:pPr lvl="1"/>
            <a:r>
              <a:rPr lang="en-US" altLang="en-US" sz="2000" dirty="0" smtClean="0"/>
              <a:t>Investigate the potential impact of the next generation network architecture and high level features to the functional blocks of 3GPP management system</a:t>
            </a:r>
          </a:p>
          <a:p>
            <a:pPr lvl="1"/>
            <a:r>
              <a:rPr lang="en-US" altLang="en-US" sz="2000" dirty="0" smtClean="0"/>
              <a:t>Figure out the location and role of management functionality to support next generation network architecture</a:t>
            </a:r>
          </a:p>
          <a:p>
            <a:pPr lvl="1"/>
            <a:r>
              <a:rPr lang="en-US" altLang="en-US" sz="2000" dirty="0" smtClean="0"/>
              <a:t>Study and develop the potential management related requirements for the next generation network in terms of network architecture and high level features</a:t>
            </a:r>
          </a:p>
          <a:p>
            <a:pPr lvl="1"/>
            <a:r>
              <a:rPr lang="en-US" altLang="en-US" sz="2000" dirty="0" smtClean="0"/>
              <a:t>Study the possible solutions to support the management requirements brought from the end to end next generation network architecture</a:t>
            </a:r>
          </a:p>
          <a:p>
            <a:pPr lvl="1"/>
            <a:r>
              <a:rPr lang="en-US" altLang="en-US" sz="2000" dirty="0" smtClean="0"/>
              <a:t>Study the possible solutions of management aspects to support the key features of the next generation network</a:t>
            </a:r>
          </a:p>
          <a:p>
            <a:pPr lvl="1"/>
            <a:endParaRPr lang="en-US" altLang="en-US" sz="1800"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77800" y="228600"/>
            <a:ext cx="7246938" cy="1143000"/>
          </a:xfrm>
        </p:spPr>
        <p:txBody>
          <a:bodyPr/>
          <a:lstStyle/>
          <a:p>
            <a:r>
              <a:rPr lang="en-US" altLang="en-US" dirty="0" smtClean="0"/>
              <a:t>SA5 5G Roadmap</a:t>
            </a:r>
            <a:endParaRPr lang="en-GB" altLang="en-US" dirty="0" smtClean="0"/>
          </a:p>
        </p:txBody>
      </p:sp>
      <p:sp>
        <p:nvSpPr>
          <p:cNvPr id="73731" name="Content Placeholder 2"/>
          <p:cNvSpPr>
            <a:spLocks noGrp="1"/>
          </p:cNvSpPr>
          <p:nvPr>
            <p:ph idx="1"/>
          </p:nvPr>
        </p:nvSpPr>
        <p:spPr>
          <a:xfrm>
            <a:off x="287338" y="1255713"/>
            <a:ext cx="8432800" cy="5076825"/>
          </a:xfrm>
        </p:spPr>
        <p:txBody>
          <a:bodyPr/>
          <a:lstStyle/>
          <a:p>
            <a:r>
              <a:rPr lang="en-GB" altLang="en-US" sz="2000" dirty="0" smtClean="0"/>
              <a:t>SA5 will take into account the outcome from other 3GPP WGs and other SDOs including 3GPP SA1, 3GPP SA2, RAN WGs, NGMN, ITU-T, ETSI ISG NFV</a:t>
            </a:r>
          </a:p>
          <a:p>
            <a:pPr lvl="1"/>
            <a:r>
              <a:rPr lang="en-GB" altLang="en-US" sz="2000" dirty="0" smtClean="0"/>
              <a:t>SA5 will actively cooperate on OAM aspects with these groups when needed for the progress of 5G work</a:t>
            </a:r>
          </a:p>
          <a:p>
            <a:pPr lvl="1"/>
            <a:r>
              <a:rPr lang="en-GB" altLang="en-US" sz="2000" dirty="0" smtClean="0"/>
              <a:t>SA5 Charging work will be conducted based on 3GPP SA2 Rel-14 study conclusions and 5G consolidated Architecture.</a:t>
            </a:r>
          </a:p>
          <a:p>
            <a:endParaRPr lang="en-GB" altLang="en-US" sz="2000" dirty="0" smtClean="0"/>
          </a:p>
          <a:p>
            <a:r>
              <a:rPr lang="en-GB" altLang="en-US" sz="2000" dirty="0" smtClean="0"/>
              <a:t>The ongoing Release 14 studies should be completed by March 2017</a:t>
            </a:r>
          </a:p>
          <a:p>
            <a:pPr lvl="1"/>
            <a:r>
              <a:rPr lang="en-GB" altLang="en-US" sz="2000" dirty="0" smtClean="0"/>
              <a:t>The outcome of the studies is recorded in TRs 28.800, 28.801, 28.802</a:t>
            </a:r>
          </a:p>
          <a:p>
            <a:endParaRPr lang="en-GB" altLang="en-US" sz="2000" dirty="0" smtClean="0"/>
          </a:p>
          <a:p>
            <a:r>
              <a:rPr lang="en-GB" altLang="en-US" sz="2000" dirty="0" smtClean="0"/>
              <a:t>The normative work will target Release 15</a:t>
            </a:r>
          </a:p>
          <a:p>
            <a:pPr lvl="1"/>
            <a:r>
              <a:rPr lang="en-GB" altLang="en-US" sz="2000" dirty="0" smtClean="0"/>
              <a:t>Start form March 2017</a:t>
            </a:r>
          </a:p>
          <a:p>
            <a:pPr lvl="1"/>
            <a:r>
              <a:rPr lang="en-GB" altLang="en-US" sz="2000" dirty="0" smtClean="0"/>
              <a:t>Target closure date June 2018</a:t>
            </a:r>
          </a:p>
          <a:p>
            <a:pPr lvl="1"/>
            <a:endParaRPr lang="en-GB" altLang="en-US" sz="2000"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3"/>
          <p:cNvSpPr>
            <a:spLocks noChangeArrowheads="1"/>
          </p:cNvSpPr>
          <p:nvPr/>
        </p:nvSpPr>
        <p:spPr bwMode="auto">
          <a:xfrm>
            <a:off x="7272338" y="857250"/>
            <a:ext cx="1871662" cy="93345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sp>
        <p:nvSpPr>
          <p:cNvPr id="72" name="AutoShape 26"/>
          <p:cNvSpPr>
            <a:spLocks noChangeArrowheads="1"/>
          </p:cNvSpPr>
          <p:nvPr/>
        </p:nvSpPr>
        <p:spPr bwMode="auto">
          <a:xfrm>
            <a:off x="7742238" y="5065713"/>
            <a:ext cx="1258887" cy="481012"/>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71" name="Rectangle 70"/>
          <p:cNvSpPr/>
          <p:nvPr/>
        </p:nvSpPr>
        <p:spPr bwMode="auto">
          <a:xfrm>
            <a:off x="0" y="4908550"/>
            <a:ext cx="7481888" cy="1092200"/>
          </a:xfrm>
          <a:prstGeom prst="rect">
            <a:avLst/>
          </a:prstGeom>
          <a:solidFill>
            <a:schemeClr val="bg1"/>
          </a:solidFill>
          <a:ln w="9525" cap="flat" cmpd="sng" algn="ctr">
            <a:noFill/>
            <a:prstDash val="solid"/>
            <a:round/>
            <a:headEnd type="none" w="med" len="med"/>
            <a:tailEnd type="none" w="med" len="med"/>
          </a:ln>
          <a:effectLst/>
        </p:spPr>
        <p:txBody>
          <a:bodyPr/>
          <a:lstStyle/>
          <a:p>
            <a:pPr>
              <a:defRPr/>
            </a:pPr>
            <a:endParaRPr lang="en-US" dirty="0">
              <a:latin typeface="+mn-lt"/>
              <a:cs typeface="Arial" charset="0"/>
            </a:endParaRPr>
          </a:p>
        </p:txBody>
      </p:sp>
      <p:sp>
        <p:nvSpPr>
          <p:cNvPr id="8194" name="Text Box 2"/>
          <p:cNvSpPr txBox="1">
            <a:spLocks noChangeArrowheads="1"/>
          </p:cNvSpPr>
          <p:nvPr/>
        </p:nvSpPr>
        <p:spPr bwMode="auto">
          <a:xfrm>
            <a:off x="7343775" y="1474788"/>
            <a:ext cx="1800225" cy="369887"/>
          </a:xfrm>
          <a:prstGeom prst="rect">
            <a:avLst/>
          </a:prstGeom>
          <a:solidFill>
            <a:schemeClr val="bg1"/>
          </a:solidFill>
          <a:ln w="9525">
            <a:noFill/>
            <a:miter lim="800000"/>
            <a:headEnd/>
            <a:tailEnd/>
          </a:ln>
        </p:spPr>
        <p:txBody>
          <a:bodyPr>
            <a:spAutoFit/>
          </a:bodyPr>
          <a:lstStyle/>
          <a:p>
            <a:pPr algn="ctr" eaLnBrk="1" hangingPunct="1">
              <a:defRPr/>
            </a:pPr>
            <a:r>
              <a:rPr kumimoji="1" lang="en-US" altLang="ja-JP" sz="900" dirty="0">
                <a:solidFill>
                  <a:schemeClr val="tx2"/>
                </a:solidFill>
                <a:latin typeface="+mn-lt"/>
                <a:cs typeface="Arial" charset="0"/>
              </a:rPr>
              <a:t>Developing internet protocol specs</a:t>
            </a:r>
          </a:p>
        </p:txBody>
      </p:sp>
      <p:sp>
        <p:nvSpPr>
          <p:cNvPr id="8195" name="AutoShape 4"/>
          <p:cNvSpPr>
            <a:spLocks noChangeArrowheads="1"/>
          </p:cNvSpPr>
          <p:nvPr/>
        </p:nvSpPr>
        <p:spPr bwMode="auto">
          <a:xfrm>
            <a:off x="123825" y="1922463"/>
            <a:ext cx="1841500" cy="615950"/>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196" name="Rectangle 5"/>
          <p:cNvSpPr>
            <a:spLocks noChangeArrowheads="1"/>
          </p:cNvSpPr>
          <p:nvPr/>
        </p:nvSpPr>
        <p:spPr bwMode="auto">
          <a:xfrm>
            <a:off x="1000125" y="2106613"/>
            <a:ext cx="990600" cy="338137"/>
          </a:xfrm>
          <a:prstGeom prst="rect">
            <a:avLst/>
          </a:prstGeom>
          <a:noFill/>
          <a:ln w="38100" algn="ctr">
            <a:noFill/>
            <a:miter lim="800000"/>
            <a:headEnd/>
            <a:tailEnd/>
          </a:ln>
        </p:spPr>
        <p:txBody>
          <a:bodyPr>
            <a:spAutoFit/>
          </a:bodyPr>
          <a:lstStyle/>
          <a:p>
            <a:pPr eaLnBrk="1" hangingPunct="1">
              <a:defRPr/>
            </a:pPr>
            <a:r>
              <a:rPr kumimoji="1" lang="en-US" altLang="ja-JP" sz="1600" dirty="0">
                <a:latin typeface="+mn-lt"/>
                <a:cs typeface="Arial" charset="0"/>
              </a:rPr>
              <a:t>ITU-R/T</a:t>
            </a:r>
          </a:p>
        </p:txBody>
      </p:sp>
      <p:pic>
        <p:nvPicPr>
          <p:cNvPr id="12296" name="Picture 6" descr="logo_iet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1150" y="1866900"/>
            <a:ext cx="820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AutoShape 7"/>
          <p:cNvSpPr>
            <a:spLocks noChangeArrowheads="1"/>
          </p:cNvSpPr>
          <p:nvPr/>
        </p:nvSpPr>
        <p:spPr bwMode="auto">
          <a:xfrm>
            <a:off x="7807325" y="1816100"/>
            <a:ext cx="1049338" cy="452438"/>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01" name="AutoShape 11"/>
          <p:cNvSpPr>
            <a:spLocks noChangeArrowheads="1"/>
          </p:cNvSpPr>
          <p:nvPr/>
        </p:nvSpPr>
        <p:spPr bwMode="auto">
          <a:xfrm>
            <a:off x="3619500" y="1863725"/>
            <a:ext cx="2176463" cy="1619250"/>
          </a:xfrm>
          <a:prstGeom prst="roundRect">
            <a:avLst>
              <a:gd name="adj" fmla="val 9769"/>
            </a:avLst>
          </a:prstGeom>
          <a:no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pic>
        <p:nvPicPr>
          <p:cNvPr id="12299" name="Picture 12" descr="OMA Web Site">
            <a:hlinkClick r:id="rId5" tooltip="OMA Web Sit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1275" y="2773363"/>
            <a:ext cx="11318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3" name="AutoShape 13"/>
          <p:cNvSpPr>
            <a:spLocks noChangeArrowheads="1"/>
          </p:cNvSpPr>
          <p:nvPr/>
        </p:nvSpPr>
        <p:spPr bwMode="auto">
          <a:xfrm>
            <a:off x="7488238" y="2673350"/>
            <a:ext cx="1417637" cy="431800"/>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a:solidFill>
                <a:schemeClr val="tx2"/>
              </a:solidFill>
              <a:latin typeface="+mn-lt"/>
              <a:cs typeface="Arial" charset="0"/>
            </a:endParaRPr>
          </a:p>
        </p:txBody>
      </p:sp>
      <p:sp>
        <p:nvSpPr>
          <p:cNvPr id="8204" name="Text Box 14"/>
          <p:cNvSpPr txBox="1">
            <a:spLocks noChangeArrowheads="1"/>
          </p:cNvSpPr>
          <p:nvPr/>
        </p:nvSpPr>
        <p:spPr bwMode="auto">
          <a:xfrm>
            <a:off x="7272338" y="2349500"/>
            <a:ext cx="1800225" cy="368300"/>
          </a:xfrm>
          <a:prstGeom prst="rect">
            <a:avLst/>
          </a:prstGeom>
          <a:noFill/>
          <a:ln w="9525">
            <a:noFill/>
            <a:miter lim="800000"/>
            <a:headEnd/>
            <a:tailEnd/>
          </a:ln>
        </p:spPr>
        <p:txBody>
          <a:bodyPr>
            <a:spAutoFit/>
          </a:bodyPr>
          <a:lstStyle/>
          <a:p>
            <a:pPr algn="ctr" eaLnBrk="1" hangingPunct="1">
              <a:defRPr/>
            </a:pPr>
            <a:r>
              <a:rPr kumimoji="1" lang="en-US" altLang="ja-JP" sz="900" dirty="0">
                <a:solidFill>
                  <a:schemeClr val="tx2"/>
                </a:solidFill>
                <a:latin typeface="+mn-lt"/>
                <a:cs typeface="Arial" charset="0"/>
              </a:rPr>
              <a:t>Developing Mobile application specs</a:t>
            </a:r>
          </a:p>
        </p:txBody>
      </p:sp>
      <p:grpSp>
        <p:nvGrpSpPr>
          <p:cNvPr id="12302" name="Group 81"/>
          <p:cNvGrpSpPr>
            <a:grpSpLocks/>
          </p:cNvGrpSpPr>
          <p:nvPr/>
        </p:nvGrpSpPr>
        <p:grpSpPr bwMode="auto">
          <a:xfrm>
            <a:off x="-36513" y="2576513"/>
            <a:ext cx="1873251" cy="2132012"/>
            <a:chOff x="-36513" y="2292350"/>
            <a:chExt cx="1873251" cy="2843213"/>
          </a:xfrm>
        </p:grpSpPr>
        <p:sp>
          <p:nvSpPr>
            <p:cNvPr id="8200" name="AutoShape 9"/>
            <p:cNvSpPr>
              <a:spLocks noChangeArrowheads="1"/>
            </p:cNvSpPr>
            <p:nvPr/>
          </p:nvSpPr>
          <p:spPr bwMode="auto">
            <a:xfrm rot="-5400000">
              <a:off x="-630238" y="3462337"/>
              <a:ext cx="2843213" cy="503238"/>
            </a:xfrm>
            <a:prstGeom prst="rightArrow">
              <a:avLst>
                <a:gd name="adj1" fmla="val 50000"/>
                <a:gd name="adj2" fmla="val 141246"/>
              </a:avLst>
            </a:prstGeom>
            <a:solidFill>
              <a:srgbClr val="72AF2F"/>
            </a:solidFill>
            <a:ln>
              <a:noFill/>
              <a:headEnd/>
              <a:tailEnd/>
            </a:ln>
          </p:spPr>
          <p:style>
            <a:lnRef idx="2">
              <a:schemeClr val="accent3"/>
            </a:lnRef>
            <a:fillRef idx="1">
              <a:schemeClr val="lt1"/>
            </a:fillRef>
            <a:effectRef idx="0">
              <a:schemeClr val="accent3"/>
            </a:effectRef>
            <a:fontRef idx="minor">
              <a:schemeClr val="dk1"/>
            </a:fontRef>
          </p:style>
          <p:txBody>
            <a:bodyPr wrap="none" anchor="ctr"/>
            <a:lstStyle/>
            <a:p>
              <a:pPr eaLnBrk="1" hangingPunct="1">
                <a:defRPr/>
              </a:pPr>
              <a:endParaRPr lang="ja-JP" altLang="en-US"/>
            </a:p>
          </p:txBody>
        </p:sp>
        <p:sp>
          <p:nvSpPr>
            <p:cNvPr id="2" name="Text Box 16"/>
            <p:cNvSpPr txBox="1">
              <a:spLocks noChangeArrowheads="1"/>
            </p:cNvSpPr>
            <p:nvPr/>
          </p:nvSpPr>
          <p:spPr bwMode="auto">
            <a:xfrm>
              <a:off x="-36513" y="3338178"/>
              <a:ext cx="1873251" cy="861643"/>
            </a:xfrm>
            <a:prstGeom prst="rect">
              <a:avLst/>
            </a:prstGeom>
            <a:noFill/>
            <a:ln w="9525">
              <a:noFill/>
              <a:miter lim="800000"/>
              <a:headEnd/>
              <a:tailEnd/>
            </a:ln>
          </p:spPr>
          <p:txBody>
            <a:bodyPr>
              <a:spAutoFit/>
            </a:bodyPr>
            <a:lstStyle/>
            <a:p>
              <a:pPr algn="ctr" eaLnBrk="1" hangingPunct="1">
                <a:defRPr/>
              </a:pPr>
              <a:r>
                <a:rPr kumimoji="1" lang="en-US" altLang="ja-JP" sz="1200" dirty="0">
                  <a:solidFill>
                    <a:schemeClr val="tx2"/>
                  </a:solidFill>
                  <a:latin typeface="+mn-lt"/>
                  <a:cs typeface="Arial" charset="0"/>
                </a:rPr>
                <a:t>Referring to 3GPP specs</a:t>
              </a:r>
            </a:p>
            <a:p>
              <a:pPr algn="ctr" eaLnBrk="1" hangingPunct="1">
                <a:defRPr/>
              </a:pPr>
              <a:r>
                <a:rPr kumimoji="1" lang="en-US" altLang="ja-JP" sz="1200" dirty="0">
                  <a:solidFill>
                    <a:schemeClr val="tx2"/>
                  </a:solidFill>
                  <a:latin typeface="+mn-lt"/>
                  <a:cs typeface="Arial" charset="0"/>
                </a:rPr>
                <a:t>(contributed by individual members)</a:t>
              </a:r>
            </a:p>
          </p:txBody>
        </p:sp>
      </p:grpSp>
      <p:grpSp>
        <p:nvGrpSpPr>
          <p:cNvPr id="12303" name="Group 79"/>
          <p:cNvGrpSpPr>
            <a:grpSpLocks/>
          </p:cNvGrpSpPr>
          <p:nvPr/>
        </p:nvGrpSpPr>
        <p:grpSpPr bwMode="auto">
          <a:xfrm>
            <a:off x="3635375" y="3590925"/>
            <a:ext cx="2016125" cy="1270000"/>
            <a:chOff x="3635375" y="3644900"/>
            <a:chExt cx="2016125" cy="1692275"/>
          </a:xfrm>
        </p:grpSpPr>
        <p:sp>
          <p:nvSpPr>
            <p:cNvPr id="3" name="AutoShape 17"/>
            <p:cNvSpPr>
              <a:spLocks noChangeArrowheads="1"/>
            </p:cNvSpPr>
            <p:nvPr/>
          </p:nvSpPr>
          <p:spPr bwMode="auto">
            <a:xfrm>
              <a:off x="4392613" y="3644900"/>
              <a:ext cx="431800" cy="1692275"/>
            </a:xfrm>
            <a:prstGeom prst="upDownArrow">
              <a:avLst>
                <a:gd name="adj1" fmla="val 50000"/>
                <a:gd name="adj2" fmla="val 78382"/>
              </a:avLst>
            </a:prstGeom>
            <a:solidFill>
              <a:srgbClr val="72AF2F"/>
            </a:solidFill>
            <a:ln w="9525">
              <a:noFill/>
              <a:miter lim="800000"/>
              <a:headEnd/>
              <a:tailEnd/>
            </a:ln>
          </p:spPr>
          <p:txBody>
            <a:bodyPr vert="eaVert" wrap="none" anchor="ctr"/>
            <a:lstStyle/>
            <a:p>
              <a:pPr eaLnBrk="1" hangingPunct="1">
                <a:defRPr/>
              </a:pPr>
              <a:endParaRPr lang="ja-JP" altLang="en-US">
                <a:latin typeface="+mn-lt"/>
                <a:cs typeface="Arial" charset="0"/>
              </a:endParaRPr>
            </a:p>
          </p:txBody>
        </p:sp>
        <p:sp>
          <p:nvSpPr>
            <p:cNvPr id="4" name="Text Box 18"/>
            <p:cNvSpPr txBox="1">
              <a:spLocks noChangeArrowheads="1"/>
            </p:cNvSpPr>
            <p:nvPr/>
          </p:nvSpPr>
          <p:spPr bwMode="auto">
            <a:xfrm>
              <a:off x="3635375" y="4228735"/>
              <a:ext cx="2016125" cy="863060"/>
            </a:xfrm>
            <a:prstGeom prst="rect">
              <a:avLst/>
            </a:prstGeom>
            <a:noFill/>
            <a:ln w="9525">
              <a:noFill/>
              <a:miter lim="800000"/>
              <a:headEnd/>
              <a:tailEnd/>
            </a:ln>
          </p:spPr>
          <p:txBody>
            <a:bodyPr>
              <a:spAutoFit/>
            </a:bodyPr>
            <a:lstStyle/>
            <a:p>
              <a:pPr algn="ctr" eaLnBrk="1" hangingPunct="1">
                <a:defRPr/>
              </a:pPr>
              <a:r>
                <a:rPr kumimoji="1" lang="en-US" altLang="ja-JP" sz="1200" dirty="0">
                  <a:solidFill>
                    <a:schemeClr val="tx2"/>
                  </a:solidFill>
                  <a:latin typeface="+mn-lt"/>
                  <a:cs typeface="Arial" charset="0"/>
                </a:rPr>
                <a:t>Partners of 3GPP</a:t>
              </a:r>
            </a:p>
            <a:p>
              <a:pPr algn="ctr" eaLnBrk="1" hangingPunct="1">
                <a:defRPr/>
              </a:pPr>
              <a:r>
                <a:rPr kumimoji="1" lang="en-US" altLang="ja-JP" sz="1200" dirty="0">
                  <a:solidFill>
                    <a:schemeClr val="tx2"/>
                  </a:solidFill>
                  <a:latin typeface="+mn-lt"/>
                  <a:cs typeface="Arial" charset="0"/>
                </a:rPr>
                <a:t>Referring to 3GPP specs for the local specs</a:t>
              </a:r>
            </a:p>
          </p:txBody>
        </p:sp>
      </p:grpSp>
      <p:grpSp>
        <p:nvGrpSpPr>
          <p:cNvPr id="12304" name="Group 75"/>
          <p:cNvGrpSpPr>
            <a:grpSpLocks/>
          </p:cNvGrpSpPr>
          <p:nvPr/>
        </p:nvGrpSpPr>
        <p:grpSpPr bwMode="auto">
          <a:xfrm>
            <a:off x="5959475" y="1903413"/>
            <a:ext cx="1770063" cy="330200"/>
            <a:chOff x="5959475" y="1395738"/>
            <a:chExt cx="1769543" cy="439412"/>
          </a:xfrm>
        </p:grpSpPr>
        <p:sp>
          <p:nvSpPr>
            <p:cNvPr id="5" name="AutoShape 8"/>
            <p:cNvSpPr>
              <a:spLocks noChangeArrowheads="1"/>
            </p:cNvSpPr>
            <p:nvPr/>
          </p:nvSpPr>
          <p:spPr bwMode="auto">
            <a:xfrm flipH="1">
              <a:off x="5959475" y="1402075"/>
              <a:ext cx="1680669" cy="433075"/>
            </a:xfrm>
            <a:prstGeom prst="rightArrow">
              <a:avLst>
                <a:gd name="adj1" fmla="val 50000"/>
                <a:gd name="adj2" fmla="val 96978"/>
              </a:avLst>
            </a:prstGeom>
            <a:solidFill>
              <a:srgbClr val="72AF2F"/>
            </a:solidFill>
            <a:ln w="9525">
              <a:noFill/>
              <a:miter lim="800000"/>
              <a:headEnd/>
              <a:tailEnd/>
            </a:ln>
          </p:spPr>
          <p:txBody>
            <a:bodyPr wrap="none" anchor="ctr"/>
            <a:lstStyle/>
            <a:p>
              <a:pPr eaLnBrk="1" hangingPunct="1">
                <a:defRPr/>
              </a:pPr>
              <a:endParaRPr lang="ja-JP" altLang="en-US">
                <a:solidFill>
                  <a:schemeClr val="tx2"/>
                </a:solidFill>
                <a:latin typeface="+mn-lt"/>
                <a:cs typeface="Arial" charset="0"/>
              </a:endParaRPr>
            </a:p>
          </p:txBody>
        </p:sp>
        <p:sp>
          <p:nvSpPr>
            <p:cNvPr id="8209" name="Text Box 19"/>
            <p:cNvSpPr txBox="1">
              <a:spLocks noChangeArrowheads="1"/>
            </p:cNvSpPr>
            <p:nvPr/>
          </p:nvSpPr>
          <p:spPr bwMode="auto">
            <a:xfrm>
              <a:off x="6161029" y="1395738"/>
              <a:ext cx="1567989" cy="409836"/>
            </a:xfrm>
            <a:prstGeom prst="rect">
              <a:avLst/>
            </a:prstGeom>
            <a:noFill/>
            <a:ln w="9525">
              <a:noFill/>
              <a:miter lim="800000"/>
              <a:headEnd/>
              <a:tailEnd/>
            </a:ln>
          </p:spPr>
          <p:txBody>
            <a:bodyPr>
              <a:spAutoFit/>
            </a:bodyPr>
            <a:lstStyle/>
            <a:p>
              <a:pPr algn="ctr" eaLnBrk="1" hangingPunct="1">
                <a:defRPr/>
              </a:pPr>
              <a:r>
                <a:rPr kumimoji="1" lang="en-US" altLang="ja-JP" sz="1400" dirty="0">
                  <a:solidFill>
                    <a:schemeClr val="tx2"/>
                  </a:solidFill>
                  <a:latin typeface="+mn-lt"/>
                  <a:cs typeface="Arial" charset="0"/>
                </a:rPr>
                <a:t>Referring to specs</a:t>
              </a:r>
            </a:p>
          </p:txBody>
        </p:sp>
      </p:grpSp>
      <p:sp>
        <p:nvSpPr>
          <p:cNvPr id="8212" name="AutoShape 22"/>
          <p:cNvSpPr>
            <a:spLocks noChangeArrowheads="1"/>
          </p:cNvSpPr>
          <p:nvPr/>
        </p:nvSpPr>
        <p:spPr bwMode="auto">
          <a:xfrm>
            <a:off x="1563688" y="5067300"/>
            <a:ext cx="1871662" cy="487363"/>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13" name="AutoShape 23"/>
          <p:cNvSpPr>
            <a:spLocks noChangeArrowheads="1"/>
          </p:cNvSpPr>
          <p:nvPr/>
        </p:nvSpPr>
        <p:spPr bwMode="auto">
          <a:xfrm>
            <a:off x="98425" y="5075238"/>
            <a:ext cx="1368425" cy="479425"/>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14" name="AutoShape 24"/>
          <p:cNvSpPr>
            <a:spLocks noChangeArrowheads="1"/>
          </p:cNvSpPr>
          <p:nvPr/>
        </p:nvSpPr>
        <p:spPr bwMode="auto">
          <a:xfrm>
            <a:off x="3521075" y="5075238"/>
            <a:ext cx="1368425" cy="479425"/>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15" name="AutoShape 25"/>
          <p:cNvSpPr>
            <a:spLocks noChangeArrowheads="1"/>
          </p:cNvSpPr>
          <p:nvPr/>
        </p:nvSpPr>
        <p:spPr bwMode="auto">
          <a:xfrm>
            <a:off x="4973638" y="5067300"/>
            <a:ext cx="1368425" cy="479425"/>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16" name="AutoShape 26"/>
          <p:cNvSpPr>
            <a:spLocks noChangeArrowheads="1"/>
          </p:cNvSpPr>
          <p:nvPr/>
        </p:nvSpPr>
        <p:spPr bwMode="auto">
          <a:xfrm>
            <a:off x="6426200" y="5065713"/>
            <a:ext cx="1258888" cy="482600"/>
          </a:xfrm>
          <a:prstGeom prst="roundRect">
            <a:avLst>
              <a:gd name="adj" fmla="val 16667"/>
            </a:avLst>
          </a:prstGeom>
          <a:solidFill>
            <a:schemeClr val="bg1"/>
          </a:solid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pic>
        <p:nvPicPr>
          <p:cNvPr id="12310" name="Picture 3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97663" y="5227638"/>
            <a:ext cx="796925"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311" name="Group 76"/>
          <p:cNvGrpSpPr>
            <a:grpSpLocks/>
          </p:cNvGrpSpPr>
          <p:nvPr/>
        </p:nvGrpSpPr>
        <p:grpSpPr bwMode="auto">
          <a:xfrm>
            <a:off x="5940425" y="2698750"/>
            <a:ext cx="1414463" cy="325438"/>
            <a:chOff x="5940425" y="2456191"/>
            <a:chExt cx="1414463" cy="433059"/>
          </a:xfrm>
        </p:grpSpPr>
        <p:sp>
          <p:nvSpPr>
            <p:cNvPr id="8210" name="AutoShape 20"/>
            <p:cNvSpPr>
              <a:spLocks noChangeArrowheads="1"/>
            </p:cNvSpPr>
            <p:nvPr/>
          </p:nvSpPr>
          <p:spPr bwMode="auto">
            <a:xfrm rot="-5400000">
              <a:off x="6409165" y="1989564"/>
              <a:ext cx="430946" cy="1368425"/>
            </a:xfrm>
            <a:prstGeom prst="upDownArrow">
              <a:avLst>
                <a:gd name="adj1" fmla="val 50000"/>
                <a:gd name="adj2" fmla="val 63382"/>
              </a:avLst>
            </a:prstGeom>
            <a:solidFill>
              <a:srgbClr val="72AF2F"/>
            </a:solidFill>
            <a:ln w="9525">
              <a:noFill/>
              <a:miter lim="800000"/>
              <a:headEnd/>
              <a:tailEnd/>
            </a:ln>
          </p:spPr>
          <p:txBody>
            <a:bodyPr vert="eaVert" wrap="none" anchor="ctr"/>
            <a:lstStyle/>
            <a:p>
              <a:pPr eaLnBrk="1" hangingPunct="1">
                <a:defRPr/>
              </a:pPr>
              <a:endParaRPr lang="ja-JP" altLang="en-US">
                <a:solidFill>
                  <a:schemeClr val="tx2"/>
                </a:solidFill>
                <a:latin typeface="+mn-lt"/>
                <a:cs typeface="Arial" charset="0"/>
              </a:endParaRPr>
            </a:p>
          </p:txBody>
        </p:sp>
        <p:sp>
          <p:nvSpPr>
            <p:cNvPr id="9" name="Text Box 33"/>
            <p:cNvSpPr txBox="1">
              <a:spLocks noChangeArrowheads="1"/>
            </p:cNvSpPr>
            <p:nvPr/>
          </p:nvSpPr>
          <p:spPr bwMode="auto">
            <a:xfrm>
              <a:off x="5951538" y="2456191"/>
              <a:ext cx="1403350" cy="409821"/>
            </a:xfrm>
            <a:prstGeom prst="rect">
              <a:avLst/>
            </a:prstGeom>
            <a:noFill/>
            <a:ln w="9525">
              <a:noFill/>
              <a:miter lim="800000"/>
              <a:headEnd/>
              <a:tailEnd/>
            </a:ln>
          </p:spPr>
          <p:txBody>
            <a:bodyPr>
              <a:spAutoFit/>
            </a:bodyPr>
            <a:lstStyle/>
            <a:p>
              <a:pPr algn="ctr" eaLnBrk="1" hangingPunct="1">
                <a:defRPr/>
              </a:pPr>
              <a:r>
                <a:rPr kumimoji="1" lang="en-US" altLang="ja-JP" sz="1400" dirty="0">
                  <a:solidFill>
                    <a:schemeClr val="tx2"/>
                  </a:solidFill>
                  <a:latin typeface="+mn-lt"/>
                  <a:cs typeface="Arial" charset="0"/>
                </a:rPr>
                <a:t>Cross reference</a:t>
              </a:r>
            </a:p>
          </p:txBody>
        </p:sp>
      </p:grpSp>
      <p:pic>
        <p:nvPicPr>
          <p:cNvPr id="12312" name="Picture 34" descr="wimax_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74875" y="4208463"/>
            <a:ext cx="633413"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3" name="Picture 35" descr="WIFI_Alliance_Logo">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27263" y="3673475"/>
            <a:ext cx="549275"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4" name="Picture 36" descr="IEEE Logo">
            <a:hlinkClick r:id="rId11"/>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36775" y="3182938"/>
            <a:ext cx="730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23" name="AutoShape 37"/>
          <p:cNvSpPr>
            <a:spLocks noChangeArrowheads="1"/>
          </p:cNvSpPr>
          <p:nvPr/>
        </p:nvSpPr>
        <p:spPr bwMode="auto">
          <a:xfrm>
            <a:off x="1908175" y="2922588"/>
            <a:ext cx="1187450" cy="1803400"/>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24" name="Text Box 38"/>
          <p:cNvSpPr txBox="1">
            <a:spLocks noChangeArrowheads="1"/>
          </p:cNvSpPr>
          <p:nvPr/>
        </p:nvSpPr>
        <p:spPr bwMode="auto">
          <a:xfrm>
            <a:off x="1655763" y="2516188"/>
            <a:ext cx="1763712" cy="431800"/>
          </a:xfrm>
          <a:prstGeom prst="rect">
            <a:avLst/>
          </a:prstGeom>
          <a:noFill/>
          <a:ln w="9525">
            <a:noFill/>
            <a:miter lim="800000"/>
            <a:headEnd/>
            <a:tailEnd/>
          </a:ln>
        </p:spPr>
        <p:txBody>
          <a:bodyPr>
            <a:spAutoFit/>
          </a:bodyPr>
          <a:lstStyle/>
          <a:p>
            <a:pPr algn="ctr" eaLnBrk="1" hangingPunct="1">
              <a:defRPr/>
            </a:pPr>
            <a:r>
              <a:rPr kumimoji="1" lang="en-US" altLang="ja-JP" sz="1100" dirty="0">
                <a:solidFill>
                  <a:schemeClr val="tx2"/>
                </a:solidFill>
                <a:latin typeface="+mn-lt"/>
                <a:cs typeface="Arial" charset="0"/>
              </a:rPr>
              <a:t>Developing Wireless LAN/MAN specs</a:t>
            </a:r>
          </a:p>
        </p:txBody>
      </p:sp>
      <p:grpSp>
        <p:nvGrpSpPr>
          <p:cNvPr id="12317" name="Group 77"/>
          <p:cNvGrpSpPr>
            <a:grpSpLocks/>
          </p:cNvGrpSpPr>
          <p:nvPr/>
        </p:nvGrpSpPr>
        <p:grpSpPr bwMode="auto">
          <a:xfrm>
            <a:off x="5961063" y="3189288"/>
            <a:ext cx="1146175" cy="309562"/>
            <a:chOff x="5961063" y="3108325"/>
            <a:chExt cx="1147443" cy="414338"/>
          </a:xfrm>
        </p:grpSpPr>
        <p:sp>
          <p:nvSpPr>
            <p:cNvPr id="8226" name="AutoShape 40"/>
            <p:cNvSpPr>
              <a:spLocks noChangeArrowheads="1"/>
            </p:cNvSpPr>
            <p:nvPr/>
          </p:nvSpPr>
          <p:spPr bwMode="auto">
            <a:xfrm rot="10800000">
              <a:off x="5961063" y="3108325"/>
              <a:ext cx="1096587" cy="414338"/>
            </a:xfrm>
            <a:prstGeom prst="rightArrow">
              <a:avLst>
                <a:gd name="adj1" fmla="val 50000"/>
                <a:gd name="adj2" fmla="val 66092"/>
              </a:avLst>
            </a:prstGeom>
            <a:solidFill>
              <a:srgbClr val="72AF2F"/>
            </a:solidFill>
            <a:ln w="9525">
              <a:noFill/>
              <a:miter lim="800000"/>
              <a:headEnd/>
              <a:tailEnd/>
            </a:ln>
          </p:spPr>
          <p:txBody>
            <a:bodyPr wrap="none" anchor="ctr"/>
            <a:lstStyle/>
            <a:p>
              <a:pPr eaLnBrk="1" hangingPunct="1">
                <a:defRPr/>
              </a:pPr>
              <a:endParaRPr lang="ja-JP" altLang="en-US">
                <a:solidFill>
                  <a:schemeClr val="tx2"/>
                </a:solidFill>
                <a:latin typeface="+mn-lt"/>
                <a:cs typeface="Arial" charset="0"/>
              </a:endParaRPr>
            </a:p>
          </p:txBody>
        </p:sp>
        <p:sp>
          <p:nvSpPr>
            <p:cNvPr id="8227" name="Text Box 41"/>
            <p:cNvSpPr txBox="1">
              <a:spLocks noChangeArrowheads="1"/>
            </p:cNvSpPr>
            <p:nvPr/>
          </p:nvSpPr>
          <p:spPr bwMode="auto">
            <a:xfrm>
              <a:off x="6051650" y="3138072"/>
              <a:ext cx="1056856" cy="369718"/>
            </a:xfrm>
            <a:prstGeom prst="rect">
              <a:avLst/>
            </a:prstGeom>
            <a:noFill/>
            <a:ln w="9525">
              <a:noFill/>
              <a:miter lim="800000"/>
              <a:headEnd/>
              <a:tailEnd/>
            </a:ln>
          </p:spPr>
          <p:txBody>
            <a:bodyPr wrap="none">
              <a:spAutoFit/>
            </a:bodyPr>
            <a:lstStyle/>
            <a:p>
              <a:pPr algn="ctr" eaLnBrk="1" hangingPunct="1">
                <a:defRPr/>
              </a:pPr>
              <a:r>
                <a:rPr kumimoji="1" lang="en-US" altLang="ja-JP" sz="1200" dirty="0">
                  <a:solidFill>
                    <a:schemeClr val="tx2"/>
                  </a:solidFill>
                  <a:latin typeface="+mn-lt"/>
                  <a:cs typeface="Arial" charset="0"/>
                </a:rPr>
                <a:t>Requirements</a:t>
              </a:r>
            </a:p>
          </p:txBody>
        </p:sp>
      </p:grpSp>
      <p:grpSp>
        <p:nvGrpSpPr>
          <p:cNvPr id="12318" name="Group 82"/>
          <p:cNvGrpSpPr>
            <a:grpSpLocks/>
          </p:cNvGrpSpPr>
          <p:nvPr/>
        </p:nvGrpSpPr>
        <p:grpSpPr bwMode="auto">
          <a:xfrm>
            <a:off x="927100" y="2517775"/>
            <a:ext cx="850900" cy="768350"/>
            <a:chOff x="927463" y="2214563"/>
            <a:chExt cx="850900" cy="1022913"/>
          </a:xfrm>
        </p:grpSpPr>
        <p:sp>
          <p:nvSpPr>
            <p:cNvPr id="8228" name="AutoShape 42"/>
            <p:cNvSpPr>
              <a:spLocks noChangeArrowheads="1"/>
            </p:cNvSpPr>
            <p:nvPr/>
          </p:nvSpPr>
          <p:spPr bwMode="auto">
            <a:xfrm rot="-7847911">
              <a:off x="1120401" y="2389925"/>
              <a:ext cx="771412" cy="420688"/>
            </a:xfrm>
            <a:prstGeom prst="rightArrow">
              <a:avLst>
                <a:gd name="adj1" fmla="val 50000"/>
                <a:gd name="adj2" fmla="val 45849"/>
              </a:avLst>
            </a:prstGeom>
            <a:solidFill>
              <a:srgbClr val="72AF2F"/>
            </a:solidFill>
            <a:ln w="9525">
              <a:noFill/>
              <a:miter lim="800000"/>
              <a:headEnd/>
              <a:tailEnd/>
            </a:ln>
          </p:spPr>
          <p:txBody>
            <a:bodyPr wrap="none" anchor="ctr"/>
            <a:lstStyle/>
            <a:p>
              <a:pPr eaLnBrk="1" hangingPunct="1">
                <a:defRPr/>
              </a:pPr>
              <a:endParaRPr lang="ja-JP" altLang="en-US">
                <a:latin typeface="+mn-lt"/>
                <a:cs typeface="Arial" charset="0"/>
              </a:endParaRPr>
            </a:p>
          </p:txBody>
        </p:sp>
        <p:sp>
          <p:nvSpPr>
            <p:cNvPr id="8229" name="Text Box 43"/>
            <p:cNvSpPr txBox="1">
              <a:spLocks noChangeArrowheads="1"/>
            </p:cNvSpPr>
            <p:nvPr/>
          </p:nvSpPr>
          <p:spPr bwMode="auto">
            <a:xfrm>
              <a:off x="927463" y="2540035"/>
              <a:ext cx="850900" cy="697441"/>
            </a:xfrm>
            <a:prstGeom prst="rect">
              <a:avLst/>
            </a:prstGeom>
            <a:noFill/>
            <a:ln w="9525">
              <a:noFill/>
              <a:miter lim="800000"/>
              <a:headEnd/>
              <a:tailEnd/>
            </a:ln>
          </p:spPr>
          <p:txBody>
            <a:bodyPr>
              <a:spAutoFit/>
            </a:bodyPr>
            <a:lstStyle/>
            <a:p>
              <a:pPr algn="ctr" eaLnBrk="1" hangingPunct="1">
                <a:defRPr/>
              </a:pPr>
              <a:r>
                <a:rPr kumimoji="1" lang="en-US" altLang="ja-JP" sz="1400" dirty="0">
                  <a:solidFill>
                    <a:schemeClr val="tx2"/>
                  </a:solidFill>
                  <a:latin typeface="+mn-lt"/>
                  <a:cs typeface="Arial" charset="0"/>
                </a:rPr>
                <a:t>Input specs</a:t>
              </a:r>
            </a:p>
          </p:txBody>
        </p:sp>
      </p:grpSp>
      <p:sp>
        <p:nvSpPr>
          <p:cNvPr id="8230" name="Text Box 44"/>
          <p:cNvSpPr txBox="1">
            <a:spLocks noChangeArrowheads="1"/>
          </p:cNvSpPr>
          <p:nvPr/>
        </p:nvSpPr>
        <p:spPr bwMode="auto">
          <a:xfrm>
            <a:off x="2206625" y="4930775"/>
            <a:ext cx="604838" cy="307975"/>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400" dirty="0">
                <a:latin typeface="+mn-lt"/>
                <a:cs typeface="Arial" charset="0"/>
              </a:rPr>
              <a:t>Japan</a:t>
            </a:r>
          </a:p>
        </p:txBody>
      </p:sp>
      <p:sp>
        <p:nvSpPr>
          <p:cNvPr id="8231" name="Text Box 45"/>
          <p:cNvSpPr txBox="1">
            <a:spLocks noChangeArrowheads="1"/>
          </p:cNvSpPr>
          <p:nvPr/>
        </p:nvSpPr>
        <p:spPr bwMode="auto">
          <a:xfrm>
            <a:off x="581025" y="4937125"/>
            <a:ext cx="388938" cy="307975"/>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400" dirty="0">
                <a:latin typeface="+mn-lt"/>
                <a:cs typeface="Arial" charset="0"/>
              </a:rPr>
              <a:t>EU</a:t>
            </a:r>
          </a:p>
        </p:txBody>
      </p:sp>
      <p:sp>
        <p:nvSpPr>
          <p:cNvPr id="8232" name="Text Box 46"/>
          <p:cNvSpPr txBox="1">
            <a:spLocks noChangeArrowheads="1"/>
          </p:cNvSpPr>
          <p:nvPr/>
        </p:nvSpPr>
        <p:spPr bwMode="auto">
          <a:xfrm>
            <a:off x="3881438" y="4924425"/>
            <a:ext cx="604837" cy="307975"/>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400" dirty="0">
                <a:latin typeface="+mn-lt"/>
                <a:cs typeface="Arial" charset="0"/>
              </a:rPr>
              <a:t>Korea</a:t>
            </a:r>
          </a:p>
        </p:txBody>
      </p:sp>
      <p:sp>
        <p:nvSpPr>
          <p:cNvPr id="8233" name="Text Box 47"/>
          <p:cNvSpPr txBox="1">
            <a:spLocks noChangeArrowheads="1"/>
          </p:cNvSpPr>
          <p:nvPr/>
        </p:nvSpPr>
        <p:spPr bwMode="auto">
          <a:xfrm>
            <a:off x="5334000" y="4911725"/>
            <a:ext cx="598488" cy="307975"/>
          </a:xfrm>
          <a:prstGeom prst="rect">
            <a:avLst/>
          </a:prstGeom>
          <a:solidFill>
            <a:schemeClr val="bg1"/>
          </a:solidFill>
          <a:ln w="9525">
            <a:noFill/>
            <a:miter lim="800000"/>
            <a:headEnd/>
            <a:tailEnd/>
          </a:ln>
        </p:spPr>
        <p:txBody>
          <a:bodyPr wrap="none">
            <a:spAutoFit/>
          </a:bodyPr>
          <a:lstStyle/>
          <a:p>
            <a:pPr eaLnBrk="1" hangingPunct="1">
              <a:defRPr/>
            </a:pPr>
            <a:r>
              <a:rPr kumimoji="1" lang="en-US" altLang="ja-JP" sz="1400" dirty="0">
                <a:latin typeface="+mn-lt"/>
                <a:cs typeface="Arial" charset="0"/>
              </a:rPr>
              <a:t>China</a:t>
            </a:r>
          </a:p>
        </p:txBody>
      </p:sp>
      <p:sp>
        <p:nvSpPr>
          <p:cNvPr id="8234" name="Text Box 48"/>
          <p:cNvSpPr txBox="1">
            <a:spLocks noChangeArrowheads="1"/>
          </p:cNvSpPr>
          <p:nvPr/>
        </p:nvSpPr>
        <p:spPr bwMode="auto">
          <a:xfrm>
            <a:off x="6477000" y="4940300"/>
            <a:ext cx="1150938" cy="261938"/>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1100" dirty="0">
                <a:latin typeface="+mn-lt"/>
                <a:cs typeface="Arial" charset="0"/>
              </a:rPr>
              <a:t>North America</a:t>
            </a:r>
          </a:p>
        </p:txBody>
      </p:sp>
      <p:sp>
        <p:nvSpPr>
          <p:cNvPr id="8238" name="AutoShape 53"/>
          <p:cNvSpPr>
            <a:spLocks noChangeArrowheads="1"/>
          </p:cNvSpPr>
          <p:nvPr/>
        </p:nvSpPr>
        <p:spPr bwMode="auto">
          <a:xfrm>
            <a:off x="7088188" y="3552825"/>
            <a:ext cx="1955800" cy="1036638"/>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39" name="Text Box 54"/>
          <p:cNvSpPr txBox="1">
            <a:spLocks noChangeArrowheads="1"/>
          </p:cNvSpPr>
          <p:nvPr/>
        </p:nvSpPr>
        <p:spPr bwMode="auto">
          <a:xfrm>
            <a:off x="7370763" y="3300413"/>
            <a:ext cx="1320800" cy="430212"/>
          </a:xfrm>
          <a:prstGeom prst="rect">
            <a:avLst/>
          </a:prstGeom>
          <a:solidFill>
            <a:schemeClr val="bg1"/>
          </a:solidFill>
          <a:ln w="9525">
            <a:noFill/>
            <a:miter lim="800000"/>
            <a:headEnd/>
            <a:tailEnd/>
          </a:ln>
        </p:spPr>
        <p:txBody>
          <a:bodyPr>
            <a:spAutoFit/>
          </a:bodyPr>
          <a:lstStyle/>
          <a:p>
            <a:pPr algn="ctr" eaLnBrk="1" hangingPunct="1">
              <a:defRPr/>
            </a:pPr>
            <a:r>
              <a:rPr kumimoji="1" lang="en-US" altLang="ja-JP" sz="1100" dirty="0">
                <a:solidFill>
                  <a:schemeClr val="tx2"/>
                </a:solidFill>
                <a:latin typeface="+mn-lt"/>
                <a:cs typeface="Arial" charset="0"/>
              </a:rPr>
              <a:t>Market</a:t>
            </a:r>
          </a:p>
          <a:p>
            <a:pPr algn="ctr" eaLnBrk="1" hangingPunct="1">
              <a:defRPr/>
            </a:pPr>
            <a:r>
              <a:rPr kumimoji="1" lang="en-GB" altLang="ja-JP" sz="1100" dirty="0">
                <a:solidFill>
                  <a:schemeClr val="tx2"/>
                </a:solidFill>
                <a:latin typeface="+mn-lt"/>
                <a:cs typeface="Arial" charset="0"/>
              </a:rPr>
              <a:t>Partners</a:t>
            </a:r>
            <a:endParaRPr kumimoji="1" lang="en-US" altLang="ja-JP" sz="1100" dirty="0">
              <a:solidFill>
                <a:schemeClr val="tx2"/>
              </a:solidFill>
              <a:latin typeface="+mn-lt"/>
              <a:cs typeface="Arial" charset="0"/>
            </a:endParaRPr>
          </a:p>
        </p:txBody>
      </p:sp>
      <p:sp>
        <p:nvSpPr>
          <p:cNvPr id="8240" name="Text Box 55"/>
          <p:cNvSpPr txBox="1">
            <a:spLocks noChangeArrowheads="1"/>
          </p:cNvSpPr>
          <p:nvPr/>
        </p:nvSpPr>
        <p:spPr bwMode="auto">
          <a:xfrm>
            <a:off x="276225" y="1611313"/>
            <a:ext cx="1620838" cy="431800"/>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1050" dirty="0">
                <a:solidFill>
                  <a:schemeClr val="tx2"/>
                </a:solidFill>
                <a:latin typeface="+mn-lt"/>
                <a:cs typeface="Arial" charset="0"/>
              </a:rPr>
              <a:t>Developing Recommendations</a:t>
            </a:r>
          </a:p>
        </p:txBody>
      </p:sp>
      <p:pic>
        <p:nvPicPr>
          <p:cNvPr id="12327" name="Picture 56" descr="GCFLogoColHo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316663" y="4464050"/>
            <a:ext cx="5905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42" name="AutoShape 57"/>
          <p:cNvSpPr>
            <a:spLocks noChangeArrowheads="1"/>
          </p:cNvSpPr>
          <p:nvPr/>
        </p:nvSpPr>
        <p:spPr bwMode="auto">
          <a:xfrm>
            <a:off x="5581650" y="4346575"/>
            <a:ext cx="1471613" cy="433388"/>
          </a:xfrm>
          <a:prstGeom prst="roundRect">
            <a:avLst>
              <a:gd name="adj" fmla="val 16667"/>
            </a:avLst>
          </a:prstGeom>
          <a:noFill/>
          <a:ln w="9525">
            <a:solidFill>
              <a:schemeClr val="tx1"/>
            </a:solidFill>
            <a:round/>
            <a:headEnd/>
            <a:tailEnd/>
          </a:ln>
        </p:spPr>
        <p:txBody>
          <a:bodyPr wrap="none" anchor="ctr"/>
          <a:lstStyle/>
          <a:p>
            <a:pPr eaLnBrk="1" hangingPunct="1">
              <a:defRPr/>
            </a:pPr>
            <a:endParaRPr lang="ja-JP" altLang="en-US">
              <a:latin typeface="+mn-lt"/>
              <a:cs typeface="Arial" charset="0"/>
            </a:endParaRPr>
          </a:p>
        </p:txBody>
      </p:sp>
      <p:sp>
        <p:nvSpPr>
          <p:cNvPr id="8243" name="Text Box 58"/>
          <p:cNvSpPr txBox="1">
            <a:spLocks noChangeArrowheads="1"/>
          </p:cNvSpPr>
          <p:nvPr/>
        </p:nvSpPr>
        <p:spPr bwMode="auto">
          <a:xfrm>
            <a:off x="5756275" y="4237038"/>
            <a:ext cx="1081088" cy="200025"/>
          </a:xfrm>
          <a:prstGeom prst="rect">
            <a:avLst/>
          </a:prstGeom>
          <a:solidFill>
            <a:schemeClr val="bg1"/>
          </a:solidFill>
          <a:ln w="9525">
            <a:noFill/>
            <a:miter lim="800000"/>
            <a:headEnd/>
            <a:tailEnd/>
          </a:ln>
        </p:spPr>
        <p:txBody>
          <a:bodyPr>
            <a:spAutoFit/>
          </a:bodyPr>
          <a:lstStyle/>
          <a:p>
            <a:pPr algn="ctr" eaLnBrk="1" hangingPunct="1">
              <a:defRPr/>
            </a:pPr>
            <a:r>
              <a:rPr kumimoji="1" lang="en-US" altLang="ja-JP" sz="700" dirty="0">
                <a:solidFill>
                  <a:schemeClr val="tx2"/>
                </a:solidFill>
                <a:latin typeface="+mn-lt"/>
                <a:cs typeface="Arial" charset="0"/>
              </a:rPr>
              <a:t>Terminal Certification</a:t>
            </a:r>
          </a:p>
        </p:txBody>
      </p:sp>
      <p:grpSp>
        <p:nvGrpSpPr>
          <p:cNvPr id="12330" name="Group 78"/>
          <p:cNvGrpSpPr>
            <a:grpSpLocks/>
          </p:cNvGrpSpPr>
          <p:nvPr/>
        </p:nvGrpSpPr>
        <p:grpSpPr bwMode="auto">
          <a:xfrm>
            <a:off x="5267325" y="3509963"/>
            <a:ext cx="1860550" cy="728662"/>
            <a:chOff x="5267325" y="3536950"/>
            <a:chExt cx="1860550" cy="971550"/>
          </a:xfrm>
        </p:grpSpPr>
        <p:sp>
          <p:nvSpPr>
            <p:cNvPr id="12" name="AutoShape 59"/>
            <p:cNvSpPr>
              <a:spLocks noChangeArrowheads="1"/>
            </p:cNvSpPr>
            <p:nvPr/>
          </p:nvSpPr>
          <p:spPr bwMode="auto">
            <a:xfrm rot="2801436">
              <a:off x="5518150" y="3851275"/>
              <a:ext cx="971550" cy="342900"/>
            </a:xfrm>
            <a:prstGeom prst="rightArrow">
              <a:avLst>
                <a:gd name="adj1" fmla="val 50000"/>
                <a:gd name="adj2" fmla="val 70833"/>
              </a:avLst>
            </a:prstGeom>
            <a:solidFill>
              <a:srgbClr val="72AF2F"/>
            </a:solidFill>
            <a:ln w="9525">
              <a:noFill/>
              <a:miter lim="800000"/>
              <a:headEnd/>
              <a:tailEnd/>
            </a:ln>
          </p:spPr>
          <p:txBody>
            <a:bodyPr wrap="none" anchor="ctr"/>
            <a:lstStyle/>
            <a:p>
              <a:pPr eaLnBrk="1" hangingPunct="1">
                <a:defRPr/>
              </a:pPr>
              <a:endParaRPr lang="ja-JP" altLang="en-US">
                <a:latin typeface="+mn-lt"/>
                <a:cs typeface="Arial" charset="0"/>
              </a:endParaRPr>
            </a:p>
          </p:txBody>
        </p:sp>
        <p:sp>
          <p:nvSpPr>
            <p:cNvPr id="13" name="Text Box 60"/>
            <p:cNvSpPr txBox="1">
              <a:spLocks noChangeArrowheads="1"/>
            </p:cNvSpPr>
            <p:nvPr/>
          </p:nvSpPr>
          <p:spPr bwMode="auto">
            <a:xfrm>
              <a:off x="5267325" y="3763433"/>
              <a:ext cx="1860550" cy="615951"/>
            </a:xfrm>
            <a:prstGeom prst="rect">
              <a:avLst/>
            </a:prstGeom>
            <a:noFill/>
            <a:ln w="9525">
              <a:noFill/>
              <a:miter lim="800000"/>
              <a:headEnd/>
              <a:tailEnd/>
            </a:ln>
          </p:spPr>
          <p:txBody>
            <a:bodyPr>
              <a:spAutoFit/>
            </a:bodyPr>
            <a:lstStyle/>
            <a:p>
              <a:pPr algn="ctr" eaLnBrk="1" hangingPunct="1">
                <a:defRPr/>
              </a:pPr>
              <a:r>
                <a:rPr kumimoji="1" lang="en-US" altLang="ja-JP" sz="1200" dirty="0">
                  <a:solidFill>
                    <a:schemeClr val="tx2"/>
                  </a:solidFill>
                  <a:latin typeface="+mn-lt"/>
                  <a:cs typeface="Arial" charset="0"/>
                </a:rPr>
                <a:t>Terminal certification based on 3GPP specs</a:t>
              </a:r>
            </a:p>
          </p:txBody>
        </p:sp>
      </p:grpSp>
      <p:grpSp>
        <p:nvGrpSpPr>
          <p:cNvPr id="12331" name="Group 80"/>
          <p:cNvGrpSpPr>
            <a:grpSpLocks/>
          </p:cNvGrpSpPr>
          <p:nvPr/>
        </p:nvGrpSpPr>
        <p:grpSpPr bwMode="auto">
          <a:xfrm>
            <a:off x="2987675" y="3590925"/>
            <a:ext cx="1403350" cy="461963"/>
            <a:chOff x="2987675" y="3644900"/>
            <a:chExt cx="1403350" cy="615553"/>
          </a:xfrm>
        </p:grpSpPr>
        <p:sp>
          <p:nvSpPr>
            <p:cNvPr id="8225" name="AutoShape 39"/>
            <p:cNvSpPr>
              <a:spLocks noChangeArrowheads="1"/>
            </p:cNvSpPr>
            <p:nvPr/>
          </p:nvSpPr>
          <p:spPr bwMode="auto">
            <a:xfrm rot="-7202899">
              <a:off x="3360083" y="3487840"/>
              <a:ext cx="431521" cy="817562"/>
            </a:xfrm>
            <a:prstGeom prst="upDownArrow">
              <a:avLst>
                <a:gd name="adj1" fmla="val 50000"/>
                <a:gd name="adj2" fmla="val 37868"/>
              </a:avLst>
            </a:prstGeom>
            <a:solidFill>
              <a:srgbClr val="72AF2F"/>
            </a:solidFill>
            <a:ln w="9525">
              <a:noFill/>
              <a:miter lim="800000"/>
              <a:headEnd/>
              <a:tailEnd/>
            </a:ln>
          </p:spPr>
          <p:txBody>
            <a:bodyPr vert="eaVert" wrap="none" anchor="ctr"/>
            <a:lstStyle/>
            <a:p>
              <a:pPr eaLnBrk="1" hangingPunct="1">
                <a:defRPr/>
              </a:pPr>
              <a:endParaRPr lang="ja-JP" altLang="en-US">
                <a:latin typeface="+mn-lt"/>
                <a:cs typeface="Arial" charset="0"/>
              </a:endParaRPr>
            </a:p>
          </p:txBody>
        </p:sp>
        <p:sp>
          <p:nvSpPr>
            <p:cNvPr id="14" name="Text Box 61"/>
            <p:cNvSpPr txBox="1">
              <a:spLocks noChangeArrowheads="1"/>
            </p:cNvSpPr>
            <p:nvPr/>
          </p:nvSpPr>
          <p:spPr bwMode="auto">
            <a:xfrm>
              <a:off x="2987675" y="3644900"/>
              <a:ext cx="1403350" cy="615553"/>
            </a:xfrm>
            <a:prstGeom prst="rect">
              <a:avLst/>
            </a:prstGeom>
            <a:noFill/>
            <a:ln w="9525">
              <a:noFill/>
              <a:miter lim="800000"/>
              <a:headEnd/>
              <a:tailEnd/>
            </a:ln>
          </p:spPr>
          <p:txBody>
            <a:bodyPr>
              <a:spAutoFit/>
            </a:bodyPr>
            <a:lstStyle/>
            <a:p>
              <a:pPr algn="ctr" eaLnBrk="1" hangingPunct="1">
                <a:defRPr/>
              </a:pPr>
              <a:r>
                <a:rPr kumimoji="1" lang="en-US" altLang="ja-JP" sz="1200" dirty="0">
                  <a:solidFill>
                    <a:schemeClr val="tx2"/>
                  </a:solidFill>
                  <a:latin typeface="+mn-lt"/>
                  <a:cs typeface="Arial" charset="0"/>
                </a:rPr>
                <a:t>Cross reference of specs</a:t>
              </a:r>
            </a:p>
          </p:txBody>
        </p:sp>
      </p:grpSp>
      <p:pic>
        <p:nvPicPr>
          <p:cNvPr id="12332" name="Picture 62" descr="logo_itu"/>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23838" y="1951038"/>
            <a:ext cx="7493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48" name="タイトル 4"/>
          <p:cNvSpPr>
            <a:spLocks noGrp="1"/>
          </p:cNvSpPr>
          <p:nvPr>
            <p:ph type="title"/>
          </p:nvPr>
        </p:nvSpPr>
        <p:spPr>
          <a:xfrm>
            <a:off x="827088" y="80963"/>
            <a:ext cx="6300787" cy="857250"/>
          </a:xfrm>
        </p:spPr>
        <p:txBody>
          <a:bodyPr/>
          <a:lstStyle/>
          <a:p>
            <a:pPr>
              <a:defRPr/>
            </a:pPr>
            <a:r>
              <a:rPr lang="en-US" altLang="ja-JP" dirty="0" smtClean="0">
                <a:latin typeface="+mn-lt"/>
              </a:rPr>
              <a:t>The 3GPP Ecosystem</a:t>
            </a:r>
            <a:endParaRPr kumimoji="1" lang="ja-JP" altLang="en-US" dirty="0" smtClean="0">
              <a:latin typeface="+mn-lt"/>
            </a:endParaRPr>
          </a:p>
        </p:txBody>
      </p:sp>
      <p:pic>
        <p:nvPicPr>
          <p:cNvPr id="12334" name="Picture 65" descr="TTC_01.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2405063" y="5237163"/>
            <a:ext cx="9652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5" name="Picture 66" descr="ARIB_logo_L.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722438" y="5238750"/>
            <a:ext cx="538162"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6" name="Picture 67" descr="TTA   .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932238" y="5233988"/>
            <a:ext cx="5080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7" name="Picture 71" descr="C:\Users\flynn\Desktop\Web Graphics\2014_11_tsdsi.jp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947025" y="5168900"/>
            <a:ext cx="8540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 Box 48"/>
          <p:cNvSpPr txBox="1">
            <a:spLocks noChangeArrowheads="1"/>
          </p:cNvSpPr>
          <p:nvPr/>
        </p:nvSpPr>
        <p:spPr bwMode="auto">
          <a:xfrm>
            <a:off x="7967663" y="4945063"/>
            <a:ext cx="738187" cy="261937"/>
          </a:xfrm>
          <a:prstGeom prst="rect">
            <a:avLst/>
          </a:prstGeom>
          <a:solidFill>
            <a:schemeClr val="bg1"/>
          </a:solidFill>
          <a:ln w="9525">
            <a:noFill/>
            <a:miter lim="800000"/>
            <a:headEnd/>
            <a:tailEnd/>
          </a:ln>
        </p:spPr>
        <p:txBody>
          <a:bodyPr lIns="0" rIns="0">
            <a:spAutoFit/>
          </a:bodyPr>
          <a:lstStyle/>
          <a:p>
            <a:pPr algn="ctr" eaLnBrk="1" hangingPunct="1">
              <a:defRPr/>
            </a:pPr>
            <a:r>
              <a:rPr kumimoji="1" lang="en-US" altLang="ja-JP" sz="1100" dirty="0">
                <a:latin typeface="+mn-lt"/>
                <a:cs typeface="Arial" charset="0"/>
              </a:rPr>
              <a:t>India</a:t>
            </a:r>
          </a:p>
        </p:txBody>
      </p:sp>
      <p:sp>
        <p:nvSpPr>
          <p:cNvPr id="12339" name="Rounded Rectangle 73"/>
          <p:cNvSpPr>
            <a:spLocks noChangeArrowheads="1"/>
          </p:cNvSpPr>
          <p:nvPr/>
        </p:nvSpPr>
        <p:spPr bwMode="auto">
          <a:xfrm>
            <a:off x="68263" y="4972050"/>
            <a:ext cx="8958262" cy="677863"/>
          </a:xfrm>
          <a:prstGeom prst="roundRect">
            <a:avLst>
              <a:gd name="adj" fmla="val 1666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pic>
        <p:nvPicPr>
          <p:cNvPr id="12340" name="Picture 3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351463" y="5154613"/>
            <a:ext cx="5492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1" name="Picture 5"/>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27025" y="5145088"/>
            <a:ext cx="896938"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2" name="Picture 7"/>
          <p:cNvPicPr>
            <a:picLocks noChangeAspect="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4027488" y="2165350"/>
            <a:ext cx="1444625" cy="84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3" name="Picture 5"/>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638800" y="4486275"/>
            <a:ext cx="560388"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44" name="Picture 5"/>
          <p:cNvPicPr>
            <a:picLocks noChangeAspect="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392988" y="3708400"/>
            <a:ext cx="1393825"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sz="5300" b="1" dirty="0" smtClean="0"/>
              <a:t>ANNEX</a:t>
            </a:r>
            <a:endParaRPr lang="en-GB" sz="2800" dirty="0" smtClean="0">
              <a:effectLst>
                <a:outerShdw blurRad="38100" dist="38100" dir="2700000" algn="tl">
                  <a:srgbClr val="C0C0C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a:xfrm>
            <a:off x="95533" y="228600"/>
            <a:ext cx="7369791" cy="1143000"/>
          </a:xfrm>
        </p:spPr>
        <p:txBody>
          <a:bodyPr lIns="0" tIns="0" rIns="0" bIns="0" anchor="t"/>
          <a:lstStyle/>
          <a:p>
            <a:pPr eaLnBrk="1" hangingPunct="1"/>
            <a:r>
              <a:rPr lang="en-US" altLang="zh-CN" dirty="0" smtClean="0"/>
              <a:t>Requirements &amp; Architecture Specifications</a:t>
            </a:r>
            <a:endParaRPr lang="en-GB" altLang="en-US" sz="1400" dirty="0" smtClean="0"/>
          </a:p>
        </p:txBody>
      </p:sp>
      <p:sp>
        <p:nvSpPr>
          <p:cNvPr id="78851" name="Rectangle 3"/>
          <p:cNvSpPr>
            <a:spLocks noChangeArrowheads="1"/>
          </p:cNvSpPr>
          <p:nvPr/>
        </p:nvSpPr>
        <p:spPr bwMode="auto">
          <a:xfrm>
            <a:off x="382137" y="1328738"/>
            <a:ext cx="8420670" cy="472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57200" indent="-457200">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pPr>
            <a:r>
              <a:rPr lang="en-GB" altLang="en-US" sz="2000" dirty="0">
                <a:latin typeface="+mn-lt"/>
              </a:rPr>
              <a:t>TS 32.101 </a:t>
            </a:r>
            <a:r>
              <a:rPr lang="en-US" altLang="zh-CN" sz="2000" dirty="0">
                <a:latin typeface="+mn-lt"/>
              </a:rPr>
              <a:t>Principles and high level requirements</a:t>
            </a:r>
          </a:p>
          <a:p>
            <a:pPr eaLnBrk="1" hangingPunct="1">
              <a:spcBef>
                <a:spcPct val="0"/>
              </a:spcBef>
            </a:pPr>
            <a:r>
              <a:rPr lang="en-GB" altLang="en-US" sz="2000" dirty="0">
                <a:latin typeface="+mn-lt"/>
              </a:rPr>
              <a:t>TS 32.102 Architecture</a:t>
            </a:r>
          </a:p>
          <a:p>
            <a:pPr eaLnBrk="1" hangingPunct="1">
              <a:spcBef>
                <a:spcPct val="0"/>
              </a:spcBef>
            </a:pPr>
            <a:r>
              <a:rPr lang="en-GB" altLang="en-US" sz="2000" dirty="0">
                <a:latin typeface="+mn-lt"/>
              </a:rPr>
              <a:t>TS 32.103 </a:t>
            </a:r>
            <a:r>
              <a:rPr lang="en-US" altLang="en-US" sz="2000" dirty="0">
                <a:latin typeface="+mn-lt"/>
              </a:rPr>
              <a:t>Integration Reference Point (IRP) overview and usage guide</a:t>
            </a:r>
            <a:endParaRPr lang="en-GB" altLang="en-US" sz="2000" dirty="0">
              <a:latin typeface="+mn-lt"/>
            </a:endParaRPr>
          </a:p>
          <a:p>
            <a:pPr eaLnBrk="1" hangingPunct="1">
              <a:spcBef>
                <a:spcPct val="0"/>
              </a:spcBef>
            </a:pPr>
            <a:endParaRPr lang="en-GB" altLang="en-US" sz="2000" dirty="0">
              <a:latin typeface="+mn-lt"/>
            </a:endParaRPr>
          </a:p>
          <a:p>
            <a:pPr eaLnBrk="1" hangingPunct="1">
              <a:spcBef>
                <a:spcPct val="0"/>
              </a:spcBef>
            </a:pPr>
            <a:r>
              <a:rPr lang="en-US" altLang="zh-CN" sz="2000" dirty="0">
                <a:latin typeface="+mn-lt"/>
              </a:rPr>
              <a:t>TS 32.111-1 3G Fault Management requirements</a:t>
            </a:r>
          </a:p>
          <a:p>
            <a:pPr eaLnBrk="1" hangingPunct="1">
              <a:spcBef>
                <a:spcPct val="0"/>
              </a:spcBef>
            </a:pPr>
            <a:r>
              <a:rPr lang="en-US" altLang="zh-CN" sz="2000" dirty="0">
                <a:latin typeface="+mn-lt"/>
              </a:rPr>
              <a:t>TS 32.140 SuM requirements</a:t>
            </a:r>
          </a:p>
          <a:p>
            <a:pPr eaLnBrk="1" hangingPunct="1">
              <a:spcBef>
                <a:spcPct val="0"/>
              </a:spcBef>
            </a:pPr>
            <a:r>
              <a:rPr lang="en-US" altLang="zh-CN" sz="2000" dirty="0">
                <a:latin typeface="+mn-lt"/>
              </a:rPr>
              <a:t>TS 32.141 SuM architecture</a:t>
            </a:r>
          </a:p>
          <a:p>
            <a:pPr eaLnBrk="1" hangingPunct="1">
              <a:spcBef>
                <a:spcPct val="0"/>
              </a:spcBef>
            </a:pPr>
            <a:r>
              <a:rPr lang="en-US" altLang="zh-CN" sz="2000" dirty="0">
                <a:latin typeface="+mn-lt"/>
              </a:rPr>
              <a:t>TS 32.300 Name convention for Managed Objects</a:t>
            </a:r>
          </a:p>
          <a:p>
            <a:pPr eaLnBrk="1" hangingPunct="1">
              <a:spcBef>
                <a:spcPct val="0"/>
              </a:spcBef>
            </a:pPr>
            <a:r>
              <a:rPr lang="en-GB" altLang="en-US" sz="2000" dirty="0">
                <a:latin typeface="+mn-lt"/>
              </a:rPr>
              <a:t>TS 32.401 Performance Management concept and requirements</a:t>
            </a:r>
          </a:p>
          <a:p>
            <a:pPr eaLnBrk="1" hangingPunct="1">
              <a:spcBef>
                <a:spcPct val="0"/>
              </a:spcBef>
            </a:pPr>
            <a:r>
              <a:rPr lang="en-GB" altLang="en-US" sz="2000" dirty="0">
                <a:latin typeface="+mn-lt"/>
              </a:rPr>
              <a:t>TS 32.500 </a:t>
            </a:r>
            <a:r>
              <a:rPr lang="en-US" altLang="zh-CN" sz="2000" dirty="0">
                <a:latin typeface="+mn-lt"/>
              </a:rPr>
              <a:t>SON concepts and requirements</a:t>
            </a:r>
            <a:endParaRPr lang="en-GB" altLang="en-US" sz="2000" dirty="0">
              <a:latin typeface="+mn-lt"/>
            </a:endParaRPr>
          </a:p>
          <a:p>
            <a:pPr eaLnBrk="1" hangingPunct="1">
              <a:spcBef>
                <a:spcPct val="0"/>
              </a:spcBef>
            </a:pPr>
            <a:r>
              <a:rPr lang="en-GB" altLang="en-US" sz="2000" dirty="0">
                <a:latin typeface="+mn-lt"/>
              </a:rPr>
              <a:t>TS 32.511 </a:t>
            </a:r>
            <a:r>
              <a:rPr lang="en-US" altLang="zh-CN" sz="2000" dirty="0">
                <a:latin typeface="+mn-lt"/>
              </a:rPr>
              <a:t>ANR management concepts and requirements</a:t>
            </a:r>
            <a:endParaRPr lang="en-GB" altLang="en-US" sz="2000" dirty="0">
              <a:latin typeface="+mn-lt"/>
            </a:endParaRPr>
          </a:p>
          <a:p>
            <a:pPr eaLnBrk="1" hangingPunct="1">
              <a:spcBef>
                <a:spcPct val="0"/>
              </a:spcBef>
            </a:pPr>
            <a:r>
              <a:rPr lang="en-GB" altLang="en-US" sz="2000" dirty="0">
                <a:latin typeface="+mn-lt"/>
              </a:rPr>
              <a:t>TS 32.541 </a:t>
            </a:r>
            <a:r>
              <a:rPr lang="en-US" altLang="zh-CN" sz="2000" dirty="0">
                <a:latin typeface="+mn-lt"/>
              </a:rPr>
              <a:t>SON self-healing concepts and requirements</a:t>
            </a:r>
          </a:p>
          <a:p>
            <a:pPr eaLnBrk="1" hangingPunct="1">
              <a:spcBef>
                <a:spcPct val="0"/>
              </a:spcBef>
            </a:pPr>
            <a:r>
              <a:rPr lang="en-GB" altLang="en-US" sz="2000" dirty="0">
                <a:latin typeface="+mn-lt"/>
              </a:rPr>
              <a:t>TS 32.551 Energy Saving Management concepts and requirements</a:t>
            </a:r>
          </a:p>
          <a:p>
            <a:pPr eaLnBrk="1" hangingPunct="1">
              <a:spcBef>
                <a:spcPct val="0"/>
              </a:spcBef>
            </a:pPr>
            <a:r>
              <a:rPr lang="en-GB" altLang="en-US" sz="2000" dirty="0">
                <a:latin typeface="+mn-lt"/>
              </a:rPr>
              <a:t>TS 32.600 </a:t>
            </a:r>
            <a:r>
              <a:rPr lang="en-US" altLang="zh-CN" sz="2000" dirty="0">
                <a:latin typeface="+mn-lt"/>
              </a:rPr>
              <a:t>Configuration Management concept and high-level requirements</a:t>
            </a:r>
            <a:endParaRPr lang="en-GB" altLang="en-US" sz="2000" dirty="0">
              <a:latin typeface="+mn-lt"/>
            </a:endParaRPr>
          </a:p>
        </p:txBody>
      </p:sp>
    </p:spTree>
    <p:extLst>
      <p:ext uri="{BB962C8B-B14F-4D97-AF65-F5344CB8AC3E}">
        <p14:creationId xmlns:p14="http://schemas.microsoft.com/office/powerpoint/2010/main" val="194973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339725" y="1254125"/>
            <a:ext cx="8491538" cy="4911725"/>
          </a:xfrm>
        </p:spPr>
        <p:txBody>
          <a:bodyPr lIns="0" tIns="0" rIns="0" bIns="0"/>
          <a:lstStyle/>
          <a:p>
            <a:pPr marL="457200" indent="-457200" eaLnBrk="1" hangingPunct="1">
              <a:lnSpc>
                <a:spcPct val="70000"/>
              </a:lnSpc>
            </a:pPr>
            <a:r>
              <a:rPr lang="en-GB" altLang="en-US" sz="2000" dirty="0" smtClean="0"/>
              <a:t>TS 32.150 </a:t>
            </a:r>
            <a:r>
              <a:rPr lang="en-GB" altLang="zh-CN" sz="2000" dirty="0" smtClean="0"/>
              <a:t>Integration Reference Point (IRP) Concept and definitions</a:t>
            </a:r>
          </a:p>
          <a:p>
            <a:pPr marL="457200" indent="-457200" eaLnBrk="1" hangingPunct="1">
              <a:lnSpc>
                <a:spcPct val="70000"/>
              </a:lnSpc>
            </a:pPr>
            <a:endParaRPr lang="en-GB" altLang="zh-CN" sz="2000" dirty="0" smtClean="0"/>
          </a:p>
          <a:p>
            <a:pPr marL="457200" indent="-457200" eaLnBrk="1" hangingPunct="1">
              <a:lnSpc>
                <a:spcPct val="70000"/>
              </a:lnSpc>
            </a:pPr>
            <a:r>
              <a:rPr lang="en-GB" altLang="en-US" sz="2000" dirty="0" smtClean="0"/>
              <a:t>TS 32.151 </a:t>
            </a:r>
            <a:r>
              <a:rPr lang="en-GB" altLang="zh-CN" sz="2000" dirty="0" smtClean="0"/>
              <a:t>IRP Information Service (IS) template (applicable to 32-series IRPs)</a:t>
            </a:r>
          </a:p>
          <a:p>
            <a:pPr marL="457200" indent="-457200" eaLnBrk="1" hangingPunct="1">
              <a:lnSpc>
                <a:spcPct val="70000"/>
              </a:lnSpc>
            </a:pPr>
            <a:endParaRPr lang="en-GB" altLang="zh-CN" sz="2000" dirty="0" smtClean="0"/>
          </a:p>
          <a:p>
            <a:pPr marL="457200" indent="-457200" eaLnBrk="1" hangingPunct="1">
              <a:lnSpc>
                <a:spcPct val="70000"/>
              </a:lnSpc>
            </a:pPr>
            <a:r>
              <a:rPr lang="en-GB" altLang="zh-CN" sz="2000" dirty="0" smtClean="0"/>
              <a:t>TS 32.152 IRP IS Unified Modelling Language (UML) repertoire (applicable to 32-series IRPs) </a:t>
            </a:r>
          </a:p>
          <a:p>
            <a:pPr marL="457200" indent="-457200" eaLnBrk="1" hangingPunct="1">
              <a:lnSpc>
                <a:spcPct val="70000"/>
              </a:lnSpc>
            </a:pPr>
            <a:endParaRPr lang="en-GB" altLang="zh-CN" sz="2000" dirty="0" smtClean="0"/>
          </a:p>
          <a:p>
            <a:pPr marL="457200" indent="-457200" eaLnBrk="1" hangingPunct="1">
              <a:lnSpc>
                <a:spcPct val="70000"/>
              </a:lnSpc>
            </a:pPr>
            <a:r>
              <a:rPr lang="en-GB" altLang="zh-CN" sz="2000" dirty="0" smtClean="0"/>
              <a:t>TS 32.153 IRP technology specific templates, rules and guidelines</a:t>
            </a:r>
          </a:p>
          <a:p>
            <a:pPr marL="457200" indent="-457200" eaLnBrk="1" hangingPunct="1">
              <a:lnSpc>
                <a:spcPct val="70000"/>
              </a:lnSpc>
            </a:pPr>
            <a:endParaRPr lang="en-GB" altLang="zh-CN" sz="2000" dirty="0" smtClean="0"/>
          </a:p>
          <a:p>
            <a:pPr marL="457200" indent="-457200" eaLnBrk="1" hangingPunct="1">
              <a:lnSpc>
                <a:spcPct val="70000"/>
              </a:lnSpc>
            </a:pPr>
            <a:r>
              <a:rPr lang="en-GB" altLang="zh-CN" sz="2000" dirty="0" smtClean="0"/>
              <a:t>TS 32.154 Backward and Forward Compatibility Concept and definitions</a:t>
            </a:r>
          </a:p>
          <a:p>
            <a:pPr marL="457200" indent="-457200" eaLnBrk="1" hangingPunct="1">
              <a:lnSpc>
                <a:spcPct val="70000"/>
              </a:lnSpc>
            </a:pPr>
            <a:endParaRPr lang="en-GB" altLang="zh-CN" sz="2000" dirty="0" smtClean="0"/>
          </a:p>
          <a:p>
            <a:pPr marL="457200" indent="-457200" eaLnBrk="1" hangingPunct="1">
              <a:lnSpc>
                <a:spcPct val="70000"/>
              </a:lnSpc>
            </a:pPr>
            <a:r>
              <a:rPr lang="en-GB" altLang="en-US" sz="2000" dirty="0" smtClean="0"/>
              <a:t>TS 32.155 </a:t>
            </a:r>
            <a:r>
              <a:rPr lang="en-GB" altLang="zh-CN" sz="2000" dirty="0" smtClean="0"/>
              <a:t>Requirements template</a:t>
            </a:r>
          </a:p>
          <a:p>
            <a:pPr marL="457200" indent="-457200" eaLnBrk="1" hangingPunct="1">
              <a:lnSpc>
                <a:spcPct val="70000"/>
              </a:lnSpc>
            </a:pPr>
            <a:endParaRPr lang="en-GB" altLang="en-US" sz="2000" dirty="0" smtClean="0"/>
          </a:p>
          <a:p>
            <a:pPr marL="457200" indent="-457200" eaLnBrk="1" hangingPunct="1">
              <a:lnSpc>
                <a:spcPct val="70000"/>
              </a:lnSpc>
            </a:pPr>
            <a:r>
              <a:rPr lang="en-GB" altLang="en-US" sz="2000" dirty="0" smtClean="0"/>
              <a:t>TS 32.156 Fixed Mobile Convergence (FMC) Model repertoire (applicable for FMC) </a:t>
            </a:r>
          </a:p>
          <a:p>
            <a:pPr marL="457200" indent="-457200" eaLnBrk="1" hangingPunct="1">
              <a:lnSpc>
                <a:spcPct val="70000"/>
              </a:lnSpc>
            </a:pPr>
            <a:endParaRPr lang="en-GB" altLang="en-US" sz="2000" dirty="0" smtClean="0"/>
          </a:p>
          <a:p>
            <a:pPr marL="457200" indent="-457200" eaLnBrk="1" hangingPunct="1">
              <a:lnSpc>
                <a:spcPct val="70000"/>
              </a:lnSpc>
            </a:pPr>
            <a:r>
              <a:rPr lang="en-GB" altLang="en-US" sz="2000" dirty="0" smtClean="0"/>
              <a:t>TS 32.157 IRP Information Service (IS) template (applicable for FMC)</a:t>
            </a:r>
            <a:endParaRPr lang="en-GB" altLang="en-US" sz="24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a:solidFill>
                  <a:srgbClr val="FF0000"/>
                </a:solidFill>
                <a:latin typeface="+mj-lt"/>
                <a:ea typeface="+mj-ea"/>
                <a:cs typeface="+mj-cs"/>
              </a:rPr>
              <a:t>IRP Methodology Specifications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171"/>
          <p:cNvGrpSpPr>
            <a:grpSpLocks/>
          </p:cNvGrpSpPr>
          <p:nvPr/>
        </p:nvGrpSpPr>
        <p:grpSpPr bwMode="auto">
          <a:xfrm>
            <a:off x="125413" y="1150938"/>
            <a:ext cx="8866187" cy="4800600"/>
            <a:chOff x="79" y="725"/>
            <a:chExt cx="5585" cy="3024"/>
          </a:xfrm>
        </p:grpSpPr>
        <p:sp>
          <p:nvSpPr>
            <p:cNvPr id="192" name="AutoShape 140"/>
            <p:cNvSpPr>
              <a:spLocks noChangeArrowheads="1"/>
            </p:cNvSpPr>
            <p:nvPr/>
          </p:nvSpPr>
          <p:spPr bwMode="auto">
            <a:xfrm>
              <a:off x="4238" y="989"/>
              <a:ext cx="1426" cy="1240"/>
            </a:xfrm>
            <a:prstGeom prst="wedgeEllipseCallout">
              <a:avLst>
                <a:gd name="adj1" fmla="val -134722"/>
                <a:gd name="adj2" fmla="val 66347"/>
              </a:avLst>
            </a:prstGeom>
            <a:solidFill>
              <a:srgbClr val="CCFFCC"/>
            </a:solidFill>
            <a:ln w="9525">
              <a:noFill/>
              <a:miter lim="800000"/>
              <a:headEnd/>
              <a:tailEnd/>
            </a:ln>
          </p:spPr>
          <p:txBody>
            <a:bodyPr/>
            <a:lstStyle/>
            <a:p>
              <a:pPr algn="ctr" eaLnBrk="1" hangingPunct="1">
                <a:defRPr/>
              </a:pPr>
              <a:r>
                <a:rPr lang="en-US" altLang="zh-CN" sz="1600" b="1" dirty="0">
                  <a:effectLst>
                    <a:outerShdw blurRad="38100" dist="38100" dir="2700000" algn="tl">
                      <a:srgbClr val="FFFFFF"/>
                    </a:outerShdw>
                  </a:effectLst>
                  <a:latin typeface="+mn-lt"/>
                  <a:cs typeface="Arial" charset="0"/>
                </a:rPr>
                <a:t>Interface IRPs</a:t>
              </a:r>
            </a:p>
            <a:p>
              <a:pPr algn="ctr" eaLnBrk="1" hangingPunct="1">
                <a:defRPr/>
              </a:pPr>
              <a:r>
                <a:rPr lang="en-US" altLang="zh-CN" sz="1600" b="1" dirty="0">
                  <a:latin typeface="+mn-lt"/>
                  <a:cs typeface="Arial" charset="0"/>
                </a:rPr>
                <a:t>Defining HOW information is shared (Operations &amp; Notifications)</a:t>
              </a:r>
              <a:endParaRPr lang="en-US" altLang="zh-CN" sz="1600" b="1" dirty="0">
                <a:latin typeface="+mn-lt"/>
                <a:ea typeface="ＭＳ Ｐゴシック" pitchFamily="34" charset="-128"/>
                <a:cs typeface="Arial" charset="0"/>
              </a:endParaRPr>
            </a:p>
          </p:txBody>
        </p:sp>
        <p:sp>
          <p:nvSpPr>
            <p:cNvPr id="28678" name="AutoShape 142"/>
            <p:cNvSpPr>
              <a:spLocks noChangeArrowheads="1"/>
            </p:cNvSpPr>
            <p:nvPr/>
          </p:nvSpPr>
          <p:spPr bwMode="auto">
            <a:xfrm>
              <a:off x="164" y="1434"/>
              <a:ext cx="1440" cy="624"/>
            </a:xfrm>
            <a:prstGeom prst="wedgeEllipseCallout">
              <a:avLst>
                <a:gd name="adj1" fmla="val -25139"/>
                <a:gd name="adj2" fmla="val 211218"/>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spcBef>
                  <a:spcPct val="0"/>
                </a:spcBef>
                <a:buFontTx/>
                <a:buNone/>
              </a:pPr>
              <a:endParaRPr lang="en-US" altLang="en-US" sz="1200" dirty="0">
                <a:solidFill>
                  <a:schemeClr val="bg1"/>
                </a:solidFill>
                <a:latin typeface="Comic Sans MS" panose="030F0702030302020204" pitchFamily="66" charset="0"/>
                <a:ea typeface="ＭＳ Ｐゴシック" panose="020B0600070205080204" pitchFamily="34" charset="-128"/>
              </a:endParaRPr>
            </a:p>
          </p:txBody>
        </p:sp>
        <p:sp>
          <p:nvSpPr>
            <p:cNvPr id="28679" name="Line 7"/>
            <p:cNvSpPr>
              <a:spLocks noChangeShapeType="1"/>
            </p:cNvSpPr>
            <p:nvPr/>
          </p:nvSpPr>
          <p:spPr bwMode="auto">
            <a:xfrm flipH="1" flipV="1">
              <a:off x="2992" y="2620"/>
              <a:ext cx="0" cy="384"/>
            </a:xfrm>
            <a:prstGeom prst="line">
              <a:avLst/>
            </a:prstGeom>
            <a:noFill/>
            <a:ln w="76200">
              <a:solidFill>
                <a:srgbClr val="0000FF"/>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8680" name="Line 8"/>
            <p:cNvSpPr>
              <a:spLocks noChangeShapeType="1"/>
            </p:cNvSpPr>
            <p:nvPr/>
          </p:nvSpPr>
          <p:spPr bwMode="auto">
            <a:xfrm>
              <a:off x="4063" y="3317"/>
              <a:ext cx="336" cy="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8681" name="Line 10"/>
            <p:cNvSpPr>
              <a:spLocks noChangeShapeType="1"/>
            </p:cNvSpPr>
            <p:nvPr/>
          </p:nvSpPr>
          <p:spPr bwMode="auto">
            <a:xfrm flipV="1">
              <a:off x="959" y="2617"/>
              <a:ext cx="12" cy="460"/>
            </a:xfrm>
            <a:prstGeom prst="line">
              <a:avLst/>
            </a:prstGeom>
            <a:noFill/>
            <a:ln w="76200">
              <a:solidFill>
                <a:srgbClr val="0000FF"/>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8682" name="Line 11"/>
            <p:cNvSpPr>
              <a:spLocks noChangeShapeType="1"/>
            </p:cNvSpPr>
            <p:nvPr/>
          </p:nvSpPr>
          <p:spPr bwMode="auto">
            <a:xfrm flipH="1" flipV="1">
              <a:off x="3007" y="1541"/>
              <a:ext cx="0" cy="864"/>
            </a:xfrm>
            <a:prstGeom prst="line">
              <a:avLst/>
            </a:prstGeom>
            <a:noFill/>
            <a:ln w="76200">
              <a:solidFill>
                <a:srgbClr val="008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8683" name="Line 12"/>
            <p:cNvSpPr>
              <a:spLocks noChangeShapeType="1"/>
            </p:cNvSpPr>
            <p:nvPr/>
          </p:nvSpPr>
          <p:spPr bwMode="auto">
            <a:xfrm>
              <a:off x="1807" y="3317"/>
              <a:ext cx="336" cy="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grpSp>
          <p:nvGrpSpPr>
            <p:cNvPr id="28684" name="Group 13"/>
            <p:cNvGrpSpPr>
              <a:grpSpLocks/>
            </p:cNvGrpSpPr>
            <p:nvPr/>
          </p:nvGrpSpPr>
          <p:grpSpPr bwMode="auto">
            <a:xfrm>
              <a:off x="1807" y="725"/>
              <a:ext cx="2208" cy="1008"/>
              <a:chOff x="1776" y="384"/>
              <a:chExt cx="2208" cy="1008"/>
            </a:xfrm>
          </p:grpSpPr>
          <p:sp>
            <p:nvSpPr>
              <p:cNvPr id="28774" name="Oval 14"/>
              <p:cNvSpPr>
                <a:spLocks noChangeArrowheads="1"/>
              </p:cNvSpPr>
              <p:nvPr/>
            </p:nvSpPr>
            <p:spPr bwMode="auto">
              <a:xfrm>
                <a:off x="1776" y="384"/>
                <a:ext cx="2208" cy="1008"/>
              </a:xfrm>
              <a:prstGeom prst="ellipse">
                <a:avLst/>
              </a:pr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pic>
            <p:nvPicPr>
              <p:cNvPr id="28775" name="Picture 15" descr="BS00094_ 的副本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76" y="864"/>
                <a:ext cx="357"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776" name="Group 16"/>
              <p:cNvGrpSpPr>
                <a:grpSpLocks/>
              </p:cNvGrpSpPr>
              <p:nvPr/>
            </p:nvGrpSpPr>
            <p:grpSpPr bwMode="auto">
              <a:xfrm>
                <a:off x="3504" y="672"/>
                <a:ext cx="253" cy="382"/>
                <a:chOff x="4656" y="1632"/>
                <a:chExt cx="253" cy="382"/>
              </a:xfrm>
            </p:grpSpPr>
            <p:sp>
              <p:nvSpPr>
                <p:cNvPr id="28797" name="Rectangle 17"/>
                <p:cNvSpPr>
                  <a:spLocks noChangeAspect="1" noChangeArrowheads="1"/>
                </p:cNvSpPr>
                <p:nvPr/>
              </p:nvSpPr>
              <p:spPr bwMode="auto">
                <a:xfrm>
                  <a:off x="4656" y="1632"/>
                  <a:ext cx="253" cy="382"/>
                </a:xfrm>
                <a:prstGeom prst="rect">
                  <a:avLst/>
                </a:prstGeom>
                <a:noFill/>
                <a:ln w="762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28798" name="Rectangle 18"/>
                <p:cNvSpPr>
                  <a:spLocks noChangeAspect="1" noChangeArrowheads="1"/>
                </p:cNvSpPr>
                <p:nvPr/>
              </p:nvSpPr>
              <p:spPr bwMode="auto">
                <a:xfrm>
                  <a:off x="4663" y="1937"/>
                  <a:ext cx="237" cy="61"/>
                </a:xfrm>
                <a:prstGeom prst="rect">
                  <a:avLst/>
                </a:prstGeom>
                <a:noFill/>
                <a:ln w="254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28799" name="Freeform 19"/>
                <p:cNvSpPr>
                  <a:spLocks noChangeAspect="1" noEditPoints="1"/>
                </p:cNvSpPr>
                <p:nvPr/>
              </p:nvSpPr>
              <p:spPr bwMode="auto">
                <a:xfrm>
                  <a:off x="4663" y="1649"/>
                  <a:ext cx="237" cy="255"/>
                </a:xfrm>
                <a:custGeom>
                  <a:avLst/>
                  <a:gdLst>
                    <a:gd name="T0" fmla="*/ 0 w 669"/>
                    <a:gd name="T1" fmla="*/ 0 h 263"/>
                    <a:gd name="T2" fmla="*/ 0 w 669"/>
                    <a:gd name="T3" fmla="*/ 10 h 263"/>
                    <a:gd name="T4" fmla="*/ 0 w 669"/>
                    <a:gd name="T5" fmla="*/ 16 h 263"/>
                    <a:gd name="T6" fmla="*/ 0 w 669"/>
                    <a:gd name="T7" fmla="*/ 10 h 263"/>
                    <a:gd name="T8" fmla="*/ 0 w 669"/>
                    <a:gd name="T9" fmla="*/ 0 h 263"/>
                    <a:gd name="T10" fmla="*/ 0 w 669"/>
                    <a:gd name="T11" fmla="*/ 16 h 263"/>
                    <a:gd name="T12" fmla="*/ 0 w 669"/>
                    <a:gd name="T13" fmla="*/ 10 h 263"/>
                    <a:gd name="T14" fmla="*/ 0 w 669"/>
                    <a:gd name="T15" fmla="*/ 0 h 263"/>
                    <a:gd name="T16" fmla="*/ 0 w 669"/>
                    <a:gd name="T17" fmla="*/ 10 h 263"/>
                    <a:gd name="T18" fmla="*/ 0 w 669"/>
                    <a:gd name="T19" fmla="*/ 16 h 263"/>
                    <a:gd name="T20" fmla="*/ 0 w 669"/>
                    <a:gd name="T21" fmla="*/ 10 h 263"/>
                    <a:gd name="T22" fmla="*/ 0 w 669"/>
                    <a:gd name="T23" fmla="*/ 0 h 263"/>
                    <a:gd name="T24" fmla="*/ 0 w 669"/>
                    <a:gd name="T25" fmla="*/ 16 h 263"/>
                    <a:gd name="T26" fmla="*/ 0 w 669"/>
                    <a:gd name="T27" fmla="*/ 10 h 263"/>
                    <a:gd name="T28" fmla="*/ 0 w 669"/>
                    <a:gd name="T29" fmla="*/ 0 h 263"/>
                    <a:gd name="T30" fmla="*/ 0 w 669"/>
                    <a:gd name="T31" fmla="*/ 10 h 263"/>
                    <a:gd name="T32" fmla="*/ 0 w 669"/>
                    <a:gd name="T33" fmla="*/ 16 h 263"/>
                    <a:gd name="T34" fmla="*/ 0 w 669"/>
                    <a:gd name="T35" fmla="*/ 10 h 263"/>
                    <a:gd name="T36" fmla="*/ 0 w 669"/>
                    <a:gd name="T37" fmla="*/ 0 h 263"/>
                    <a:gd name="T38" fmla="*/ 0 w 669"/>
                    <a:gd name="T39" fmla="*/ 16 h 263"/>
                    <a:gd name="T40" fmla="*/ 0 w 669"/>
                    <a:gd name="T41" fmla="*/ 10 h 263"/>
                    <a:gd name="T42" fmla="*/ 0 w 669"/>
                    <a:gd name="T43" fmla="*/ 0 h 263"/>
                    <a:gd name="T44" fmla="*/ 0 w 669"/>
                    <a:gd name="T45" fmla="*/ 10 h 263"/>
                    <a:gd name="T46" fmla="*/ 0 w 669"/>
                    <a:gd name="T47" fmla="*/ 16 h 263"/>
                    <a:gd name="T48" fmla="*/ 0 w 669"/>
                    <a:gd name="T49" fmla="*/ 16 h 263"/>
                    <a:gd name="T50" fmla="*/ 0 w 669"/>
                    <a:gd name="T51" fmla="*/ 0 h 263"/>
                    <a:gd name="T52" fmla="*/ 0 w 669"/>
                    <a:gd name="T53" fmla="*/ 16 h 263"/>
                    <a:gd name="T54" fmla="*/ 0 w 669"/>
                    <a:gd name="T55" fmla="*/ 16 h 263"/>
                    <a:gd name="T56" fmla="*/ 0 w 669"/>
                    <a:gd name="T57" fmla="*/ 0 h 263"/>
                    <a:gd name="T58" fmla="*/ 0 w 669"/>
                    <a:gd name="T59" fmla="*/ 16 h 263"/>
                    <a:gd name="T60" fmla="*/ 0 w 669"/>
                    <a:gd name="T61" fmla="*/ 0 h 263"/>
                    <a:gd name="T62" fmla="*/ 0 w 669"/>
                    <a:gd name="T63" fmla="*/ 16 h 263"/>
                    <a:gd name="T64" fmla="*/ 0 w 669"/>
                    <a:gd name="T65" fmla="*/ 16 h 263"/>
                    <a:gd name="T66" fmla="*/ 0 w 669"/>
                    <a:gd name="T67" fmla="*/ 0 h 263"/>
                    <a:gd name="T68" fmla="*/ 0 w 669"/>
                    <a:gd name="T69" fmla="*/ 16 h 263"/>
                    <a:gd name="T70" fmla="*/ 0 w 669"/>
                    <a:gd name="T71" fmla="*/ 0 h 263"/>
                    <a:gd name="T72" fmla="*/ 0 w 669"/>
                    <a:gd name="T73" fmla="*/ 16 h 263"/>
                    <a:gd name="T74" fmla="*/ 0 w 669"/>
                    <a:gd name="T75" fmla="*/ 16 h 263"/>
                    <a:gd name="T76" fmla="*/ 0 w 669"/>
                    <a:gd name="T77" fmla="*/ 0 h 263"/>
                    <a:gd name="T78" fmla="*/ 0 w 669"/>
                    <a:gd name="T79" fmla="*/ 16 h 263"/>
                    <a:gd name="T80" fmla="*/ 0 w 669"/>
                    <a:gd name="T81" fmla="*/ 0 h 263"/>
                    <a:gd name="T82" fmla="*/ 0 w 669"/>
                    <a:gd name="T83" fmla="*/ 16 h 263"/>
                    <a:gd name="T84" fmla="*/ 0 w 669"/>
                    <a:gd name="T85" fmla="*/ 16 h 263"/>
                    <a:gd name="T86" fmla="*/ 0 w 669"/>
                    <a:gd name="T87" fmla="*/ 0 h 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69"/>
                    <a:gd name="T133" fmla="*/ 0 h 263"/>
                    <a:gd name="T134" fmla="*/ 669 w 669"/>
                    <a:gd name="T135" fmla="*/ 263 h 26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69" h="263">
                      <a:moveTo>
                        <a:pt x="593" y="10"/>
                      </a:moveTo>
                      <a:lnTo>
                        <a:pt x="597" y="0"/>
                      </a:lnTo>
                      <a:lnTo>
                        <a:pt x="609" y="0"/>
                      </a:lnTo>
                      <a:lnTo>
                        <a:pt x="613" y="10"/>
                      </a:lnTo>
                      <a:lnTo>
                        <a:pt x="609" y="16"/>
                      </a:lnTo>
                      <a:lnTo>
                        <a:pt x="597" y="16"/>
                      </a:lnTo>
                      <a:lnTo>
                        <a:pt x="593" y="10"/>
                      </a:lnTo>
                      <a:close/>
                      <a:moveTo>
                        <a:pt x="504" y="10"/>
                      </a:moveTo>
                      <a:lnTo>
                        <a:pt x="508" y="0"/>
                      </a:lnTo>
                      <a:lnTo>
                        <a:pt x="520" y="0"/>
                      </a:lnTo>
                      <a:lnTo>
                        <a:pt x="524" y="10"/>
                      </a:lnTo>
                      <a:lnTo>
                        <a:pt x="520" y="16"/>
                      </a:lnTo>
                      <a:lnTo>
                        <a:pt x="508" y="16"/>
                      </a:lnTo>
                      <a:lnTo>
                        <a:pt x="504" y="10"/>
                      </a:lnTo>
                      <a:close/>
                      <a:moveTo>
                        <a:pt x="415" y="10"/>
                      </a:moveTo>
                      <a:lnTo>
                        <a:pt x="419" y="0"/>
                      </a:lnTo>
                      <a:lnTo>
                        <a:pt x="431" y="0"/>
                      </a:lnTo>
                      <a:lnTo>
                        <a:pt x="435" y="10"/>
                      </a:lnTo>
                      <a:lnTo>
                        <a:pt x="431" y="16"/>
                      </a:lnTo>
                      <a:lnTo>
                        <a:pt x="419" y="16"/>
                      </a:lnTo>
                      <a:lnTo>
                        <a:pt x="415" y="10"/>
                      </a:lnTo>
                      <a:close/>
                      <a:moveTo>
                        <a:pt x="322" y="10"/>
                      </a:moveTo>
                      <a:lnTo>
                        <a:pt x="331" y="0"/>
                      </a:lnTo>
                      <a:lnTo>
                        <a:pt x="343" y="0"/>
                      </a:lnTo>
                      <a:lnTo>
                        <a:pt x="347" y="10"/>
                      </a:lnTo>
                      <a:lnTo>
                        <a:pt x="343" y="16"/>
                      </a:lnTo>
                      <a:lnTo>
                        <a:pt x="331" y="16"/>
                      </a:lnTo>
                      <a:lnTo>
                        <a:pt x="322" y="10"/>
                      </a:lnTo>
                      <a:close/>
                      <a:moveTo>
                        <a:pt x="234" y="10"/>
                      </a:moveTo>
                      <a:lnTo>
                        <a:pt x="242" y="0"/>
                      </a:lnTo>
                      <a:lnTo>
                        <a:pt x="250" y="0"/>
                      </a:lnTo>
                      <a:lnTo>
                        <a:pt x="258" y="10"/>
                      </a:lnTo>
                      <a:lnTo>
                        <a:pt x="250" y="16"/>
                      </a:lnTo>
                      <a:lnTo>
                        <a:pt x="242" y="16"/>
                      </a:lnTo>
                      <a:lnTo>
                        <a:pt x="234" y="10"/>
                      </a:lnTo>
                      <a:close/>
                      <a:moveTo>
                        <a:pt x="145" y="10"/>
                      </a:moveTo>
                      <a:lnTo>
                        <a:pt x="153" y="0"/>
                      </a:lnTo>
                      <a:lnTo>
                        <a:pt x="161" y="0"/>
                      </a:lnTo>
                      <a:lnTo>
                        <a:pt x="169" y="10"/>
                      </a:lnTo>
                      <a:lnTo>
                        <a:pt x="161" y="16"/>
                      </a:lnTo>
                      <a:lnTo>
                        <a:pt x="153" y="16"/>
                      </a:lnTo>
                      <a:lnTo>
                        <a:pt x="145" y="10"/>
                      </a:lnTo>
                      <a:close/>
                      <a:moveTo>
                        <a:pt x="56" y="10"/>
                      </a:moveTo>
                      <a:lnTo>
                        <a:pt x="60" y="0"/>
                      </a:lnTo>
                      <a:lnTo>
                        <a:pt x="73" y="0"/>
                      </a:lnTo>
                      <a:lnTo>
                        <a:pt x="81" y="10"/>
                      </a:lnTo>
                      <a:lnTo>
                        <a:pt x="73" y="16"/>
                      </a:lnTo>
                      <a:lnTo>
                        <a:pt x="60" y="16"/>
                      </a:lnTo>
                      <a:lnTo>
                        <a:pt x="56" y="10"/>
                      </a:lnTo>
                      <a:close/>
                      <a:moveTo>
                        <a:pt x="89" y="263"/>
                      </a:moveTo>
                      <a:lnTo>
                        <a:pt x="133" y="263"/>
                      </a:lnTo>
                      <a:lnTo>
                        <a:pt x="133" y="0"/>
                      </a:lnTo>
                      <a:lnTo>
                        <a:pt x="89" y="0"/>
                      </a:lnTo>
                      <a:lnTo>
                        <a:pt x="89" y="263"/>
                      </a:lnTo>
                      <a:close/>
                      <a:moveTo>
                        <a:pt x="177" y="263"/>
                      </a:moveTo>
                      <a:lnTo>
                        <a:pt x="226" y="263"/>
                      </a:lnTo>
                      <a:lnTo>
                        <a:pt x="226" y="0"/>
                      </a:lnTo>
                      <a:lnTo>
                        <a:pt x="177" y="0"/>
                      </a:lnTo>
                      <a:lnTo>
                        <a:pt x="177" y="263"/>
                      </a:lnTo>
                      <a:close/>
                      <a:moveTo>
                        <a:pt x="270" y="263"/>
                      </a:moveTo>
                      <a:lnTo>
                        <a:pt x="314" y="263"/>
                      </a:lnTo>
                      <a:lnTo>
                        <a:pt x="314" y="0"/>
                      </a:lnTo>
                      <a:lnTo>
                        <a:pt x="270" y="0"/>
                      </a:lnTo>
                      <a:lnTo>
                        <a:pt x="270" y="263"/>
                      </a:lnTo>
                      <a:close/>
                      <a:moveTo>
                        <a:pt x="359" y="263"/>
                      </a:moveTo>
                      <a:lnTo>
                        <a:pt x="403" y="263"/>
                      </a:lnTo>
                      <a:lnTo>
                        <a:pt x="403" y="0"/>
                      </a:lnTo>
                      <a:lnTo>
                        <a:pt x="359" y="0"/>
                      </a:lnTo>
                      <a:lnTo>
                        <a:pt x="359" y="263"/>
                      </a:lnTo>
                      <a:close/>
                      <a:moveTo>
                        <a:pt x="447" y="263"/>
                      </a:moveTo>
                      <a:lnTo>
                        <a:pt x="492" y="263"/>
                      </a:lnTo>
                      <a:lnTo>
                        <a:pt x="492" y="0"/>
                      </a:lnTo>
                      <a:lnTo>
                        <a:pt x="447" y="0"/>
                      </a:lnTo>
                      <a:lnTo>
                        <a:pt x="447" y="263"/>
                      </a:lnTo>
                      <a:close/>
                      <a:moveTo>
                        <a:pt x="536" y="263"/>
                      </a:moveTo>
                      <a:lnTo>
                        <a:pt x="580" y="263"/>
                      </a:lnTo>
                      <a:lnTo>
                        <a:pt x="580" y="0"/>
                      </a:lnTo>
                      <a:lnTo>
                        <a:pt x="536" y="0"/>
                      </a:lnTo>
                      <a:lnTo>
                        <a:pt x="536" y="263"/>
                      </a:lnTo>
                      <a:close/>
                      <a:moveTo>
                        <a:pt x="625" y="263"/>
                      </a:moveTo>
                      <a:lnTo>
                        <a:pt x="669" y="263"/>
                      </a:lnTo>
                      <a:lnTo>
                        <a:pt x="669" y="0"/>
                      </a:lnTo>
                      <a:lnTo>
                        <a:pt x="625" y="0"/>
                      </a:lnTo>
                      <a:lnTo>
                        <a:pt x="625" y="263"/>
                      </a:lnTo>
                      <a:close/>
                      <a:moveTo>
                        <a:pt x="0" y="263"/>
                      </a:moveTo>
                      <a:lnTo>
                        <a:pt x="44" y="263"/>
                      </a:lnTo>
                      <a:lnTo>
                        <a:pt x="44" y="0"/>
                      </a:lnTo>
                      <a:lnTo>
                        <a:pt x="0" y="0"/>
                      </a:lnTo>
                      <a:lnTo>
                        <a:pt x="0" y="263"/>
                      </a:lnTo>
                      <a:close/>
                    </a:path>
                  </a:pathLst>
                </a:custGeom>
                <a:noFill/>
                <a:ln w="254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28800" name="Freeform 20"/>
                <p:cNvSpPr>
                  <a:spLocks noChangeAspect="1" noEditPoints="1"/>
                </p:cNvSpPr>
                <p:nvPr/>
              </p:nvSpPr>
              <p:spPr bwMode="auto">
                <a:xfrm>
                  <a:off x="4671" y="1953"/>
                  <a:ext cx="222" cy="29"/>
                </a:xfrm>
                <a:custGeom>
                  <a:avLst/>
                  <a:gdLst>
                    <a:gd name="T0" fmla="*/ 0 w 625"/>
                    <a:gd name="T1" fmla="*/ 15 h 30"/>
                    <a:gd name="T2" fmla="*/ 0 w 625"/>
                    <a:gd name="T3" fmla="*/ 15 h 30"/>
                    <a:gd name="T4" fmla="*/ 0 w 625"/>
                    <a:gd name="T5" fmla="*/ 0 h 30"/>
                    <a:gd name="T6" fmla="*/ 0 w 625"/>
                    <a:gd name="T7" fmla="*/ 0 h 30"/>
                    <a:gd name="T8" fmla="*/ 0 w 625"/>
                    <a:gd name="T9" fmla="*/ 15 h 30"/>
                    <a:gd name="T10" fmla="*/ 0 w 625"/>
                    <a:gd name="T11" fmla="*/ 15 h 30"/>
                    <a:gd name="T12" fmla="*/ 0 w 625"/>
                    <a:gd name="T13" fmla="*/ 15 h 30"/>
                    <a:gd name="T14" fmla="*/ 0 w 625"/>
                    <a:gd name="T15" fmla="*/ 0 h 30"/>
                    <a:gd name="T16" fmla="*/ 0 w 625"/>
                    <a:gd name="T17" fmla="*/ 0 h 30"/>
                    <a:gd name="T18" fmla="*/ 0 w 625"/>
                    <a:gd name="T19" fmla="*/ 15 h 30"/>
                    <a:gd name="T20" fmla="*/ 0 w 625"/>
                    <a:gd name="T21" fmla="*/ 15 h 30"/>
                    <a:gd name="T22" fmla="*/ 0 w 625"/>
                    <a:gd name="T23" fmla="*/ 15 h 30"/>
                    <a:gd name="T24" fmla="*/ 0 w 625"/>
                    <a:gd name="T25" fmla="*/ 0 h 30"/>
                    <a:gd name="T26" fmla="*/ 0 w 625"/>
                    <a:gd name="T27" fmla="*/ 0 h 30"/>
                    <a:gd name="T28" fmla="*/ 0 w 625"/>
                    <a:gd name="T29" fmla="*/ 15 h 30"/>
                    <a:gd name="T30" fmla="*/ 0 w 625"/>
                    <a:gd name="T31" fmla="*/ 15 h 30"/>
                    <a:gd name="T32" fmla="*/ 0 w 625"/>
                    <a:gd name="T33" fmla="*/ 15 h 30"/>
                    <a:gd name="T34" fmla="*/ 0 w 625"/>
                    <a:gd name="T35" fmla="*/ 0 h 30"/>
                    <a:gd name="T36" fmla="*/ 0 w 625"/>
                    <a:gd name="T37" fmla="*/ 0 h 30"/>
                    <a:gd name="T38" fmla="*/ 0 w 625"/>
                    <a:gd name="T39" fmla="*/ 15 h 30"/>
                    <a:gd name="T40" fmla="*/ 0 w 625"/>
                    <a:gd name="T41" fmla="*/ 15 h 30"/>
                    <a:gd name="T42" fmla="*/ 0 w 625"/>
                    <a:gd name="T43" fmla="*/ 15 h 30"/>
                    <a:gd name="T44" fmla="*/ 0 w 625"/>
                    <a:gd name="T45" fmla="*/ 0 h 30"/>
                    <a:gd name="T46" fmla="*/ 0 w 625"/>
                    <a:gd name="T47" fmla="*/ 0 h 30"/>
                    <a:gd name="T48" fmla="*/ 0 w 625"/>
                    <a:gd name="T49" fmla="*/ 15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5"/>
                    <a:gd name="T76" fmla="*/ 0 h 30"/>
                    <a:gd name="T77" fmla="*/ 625 w 625"/>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5" h="30">
                      <a:moveTo>
                        <a:pt x="536" y="30"/>
                      </a:moveTo>
                      <a:lnTo>
                        <a:pt x="625" y="30"/>
                      </a:lnTo>
                      <a:lnTo>
                        <a:pt x="625" y="0"/>
                      </a:lnTo>
                      <a:lnTo>
                        <a:pt x="536" y="0"/>
                      </a:lnTo>
                      <a:lnTo>
                        <a:pt x="536" y="30"/>
                      </a:lnTo>
                      <a:close/>
                      <a:moveTo>
                        <a:pt x="399" y="30"/>
                      </a:moveTo>
                      <a:lnTo>
                        <a:pt x="492" y="30"/>
                      </a:lnTo>
                      <a:lnTo>
                        <a:pt x="492" y="0"/>
                      </a:lnTo>
                      <a:lnTo>
                        <a:pt x="399" y="0"/>
                      </a:lnTo>
                      <a:lnTo>
                        <a:pt x="399" y="30"/>
                      </a:lnTo>
                      <a:close/>
                      <a:moveTo>
                        <a:pt x="266" y="30"/>
                      </a:moveTo>
                      <a:lnTo>
                        <a:pt x="355" y="30"/>
                      </a:lnTo>
                      <a:lnTo>
                        <a:pt x="355" y="0"/>
                      </a:lnTo>
                      <a:lnTo>
                        <a:pt x="266" y="0"/>
                      </a:lnTo>
                      <a:lnTo>
                        <a:pt x="266" y="30"/>
                      </a:lnTo>
                      <a:close/>
                      <a:moveTo>
                        <a:pt x="133" y="30"/>
                      </a:moveTo>
                      <a:lnTo>
                        <a:pt x="222" y="30"/>
                      </a:lnTo>
                      <a:lnTo>
                        <a:pt x="222" y="0"/>
                      </a:lnTo>
                      <a:lnTo>
                        <a:pt x="133" y="0"/>
                      </a:lnTo>
                      <a:lnTo>
                        <a:pt x="133" y="30"/>
                      </a:lnTo>
                      <a:close/>
                      <a:moveTo>
                        <a:pt x="0" y="30"/>
                      </a:moveTo>
                      <a:lnTo>
                        <a:pt x="89" y="30"/>
                      </a:lnTo>
                      <a:lnTo>
                        <a:pt x="89" y="0"/>
                      </a:lnTo>
                      <a:lnTo>
                        <a:pt x="0" y="0"/>
                      </a:lnTo>
                      <a:lnTo>
                        <a:pt x="0" y="30"/>
                      </a:lnTo>
                      <a:close/>
                    </a:path>
                  </a:pathLst>
                </a:custGeom>
                <a:noFill/>
                <a:ln w="254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grpSp>
          <p:pic>
            <p:nvPicPr>
              <p:cNvPr id="28777" name="Picture 21" descr="BS00577_ 的副本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92" y="960"/>
                <a:ext cx="226"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9" name="Text Box 22"/>
              <p:cNvSpPr txBox="1">
                <a:spLocks noChangeArrowheads="1"/>
              </p:cNvSpPr>
              <p:nvPr/>
            </p:nvSpPr>
            <p:spPr bwMode="auto">
              <a:xfrm>
                <a:off x="2475" y="432"/>
                <a:ext cx="933" cy="582"/>
              </a:xfrm>
              <a:prstGeom prst="rect">
                <a:avLst/>
              </a:prstGeom>
              <a:solidFill>
                <a:srgbClr val="FFFF99"/>
              </a:solidFill>
              <a:ln w="9525">
                <a:noFill/>
                <a:miter lim="800000"/>
                <a:headEnd/>
                <a:tailEnd/>
              </a:ln>
            </p:spPr>
            <p:txBody>
              <a:bodyPr>
                <a:spAutoFit/>
              </a:bodyPr>
              <a:lstStyle/>
              <a:p>
                <a:pPr algn="ctr" eaLnBrk="1" hangingPunct="1">
                  <a:spcBef>
                    <a:spcPct val="50000"/>
                  </a:spcBef>
                  <a:defRPr/>
                </a:pPr>
                <a:r>
                  <a:rPr lang="en-US" altLang="zh-CN" sz="1800" b="1" dirty="0">
                    <a:latin typeface="+mn-lt"/>
                    <a:cs typeface="Arial" charset="0"/>
                  </a:rPr>
                  <a:t>Network Manager (NM)</a:t>
                </a:r>
              </a:p>
            </p:txBody>
          </p:sp>
          <p:grpSp>
            <p:nvGrpSpPr>
              <p:cNvPr id="28779" name="Group 23"/>
              <p:cNvGrpSpPr>
                <a:grpSpLocks/>
              </p:cNvGrpSpPr>
              <p:nvPr/>
            </p:nvGrpSpPr>
            <p:grpSpPr bwMode="auto">
              <a:xfrm>
                <a:off x="1968" y="672"/>
                <a:ext cx="479" cy="415"/>
                <a:chOff x="3915" y="816"/>
                <a:chExt cx="479" cy="415"/>
              </a:xfrm>
            </p:grpSpPr>
            <p:grpSp>
              <p:nvGrpSpPr>
                <p:cNvPr id="28780" name="Group 24"/>
                <p:cNvGrpSpPr>
                  <a:grpSpLocks/>
                </p:cNvGrpSpPr>
                <p:nvPr/>
              </p:nvGrpSpPr>
              <p:grpSpPr bwMode="auto">
                <a:xfrm>
                  <a:off x="4084" y="1040"/>
                  <a:ext cx="248" cy="191"/>
                  <a:chOff x="4293" y="1321"/>
                  <a:chExt cx="248" cy="191"/>
                </a:xfrm>
              </p:grpSpPr>
              <p:sp>
                <p:nvSpPr>
                  <p:cNvPr id="28795" name="Freeform 25"/>
                  <p:cNvSpPr>
                    <a:spLocks/>
                  </p:cNvSpPr>
                  <p:nvPr/>
                </p:nvSpPr>
                <p:spPr bwMode="auto">
                  <a:xfrm>
                    <a:off x="4293" y="1322"/>
                    <a:ext cx="248" cy="190"/>
                  </a:xfrm>
                  <a:custGeom>
                    <a:avLst/>
                    <a:gdLst>
                      <a:gd name="T0" fmla="*/ 247 w 248"/>
                      <a:gd name="T1" fmla="*/ 189 h 190"/>
                      <a:gd name="T2" fmla="*/ 247 w 248"/>
                      <a:gd name="T3" fmla="*/ 92 h 190"/>
                      <a:gd name="T4" fmla="*/ 244 w 248"/>
                      <a:gd name="T5" fmla="*/ 13 h 190"/>
                      <a:gd name="T6" fmla="*/ 117 w 248"/>
                      <a:gd name="T7" fmla="*/ 0 h 190"/>
                      <a:gd name="T8" fmla="*/ 3 w 248"/>
                      <a:gd name="T9" fmla="*/ 11 h 190"/>
                      <a:gd name="T10" fmla="*/ 3 w 248"/>
                      <a:gd name="T11" fmla="*/ 40 h 190"/>
                      <a:gd name="T12" fmla="*/ 0 w 248"/>
                      <a:gd name="T13" fmla="*/ 188 h 190"/>
                      <a:gd name="T14" fmla="*/ 25 w 248"/>
                      <a:gd name="T15" fmla="*/ 188 h 190"/>
                      <a:gd name="T16" fmla="*/ 25 w 248"/>
                      <a:gd name="T17" fmla="*/ 54 h 190"/>
                      <a:gd name="T18" fmla="*/ 73 w 248"/>
                      <a:gd name="T19" fmla="*/ 51 h 190"/>
                      <a:gd name="T20" fmla="*/ 223 w 248"/>
                      <a:gd name="T21" fmla="*/ 51 h 190"/>
                      <a:gd name="T22" fmla="*/ 226 w 248"/>
                      <a:gd name="T23" fmla="*/ 189 h 190"/>
                      <a:gd name="T24" fmla="*/ 247 w 248"/>
                      <a:gd name="T25" fmla="*/ 189 h 1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8"/>
                      <a:gd name="T40" fmla="*/ 0 h 190"/>
                      <a:gd name="T41" fmla="*/ 248 w 248"/>
                      <a:gd name="T42" fmla="*/ 190 h 1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8" h="190">
                        <a:moveTo>
                          <a:pt x="247" y="189"/>
                        </a:moveTo>
                        <a:lnTo>
                          <a:pt x="247" y="92"/>
                        </a:lnTo>
                        <a:lnTo>
                          <a:pt x="244" y="13"/>
                        </a:lnTo>
                        <a:lnTo>
                          <a:pt x="117" y="0"/>
                        </a:lnTo>
                        <a:lnTo>
                          <a:pt x="3" y="11"/>
                        </a:lnTo>
                        <a:lnTo>
                          <a:pt x="3" y="40"/>
                        </a:lnTo>
                        <a:lnTo>
                          <a:pt x="0" y="188"/>
                        </a:lnTo>
                        <a:lnTo>
                          <a:pt x="25" y="188"/>
                        </a:lnTo>
                        <a:lnTo>
                          <a:pt x="25" y="54"/>
                        </a:lnTo>
                        <a:lnTo>
                          <a:pt x="73" y="51"/>
                        </a:lnTo>
                        <a:lnTo>
                          <a:pt x="223" y="51"/>
                        </a:lnTo>
                        <a:lnTo>
                          <a:pt x="226" y="189"/>
                        </a:lnTo>
                        <a:lnTo>
                          <a:pt x="247" y="189"/>
                        </a:lnTo>
                      </a:path>
                    </a:pathLst>
                  </a:custGeom>
                  <a:solidFill>
                    <a:srgbClr val="000080"/>
                  </a:solidFill>
                  <a:ln w="12700" cap="rnd">
                    <a:solidFill>
                      <a:srgbClr val="000000"/>
                    </a:solidFill>
                    <a:round/>
                    <a:headEnd type="none" w="sm" len="sm"/>
                    <a:tailEnd type="none" w="sm" len="sm"/>
                  </a:ln>
                </p:spPr>
                <p:txBody>
                  <a:bodyPr/>
                  <a:lstStyle/>
                  <a:p>
                    <a:endParaRPr lang="en-GB" dirty="0"/>
                  </a:p>
                </p:txBody>
              </p:sp>
              <p:sp>
                <p:nvSpPr>
                  <p:cNvPr id="28796" name="Freeform 26"/>
                  <p:cNvSpPr>
                    <a:spLocks/>
                  </p:cNvSpPr>
                  <p:nvPr/>
                </p:nvSpPr>
                <p:spPr bwMode="auto">
                  <a:xfrm>
                    <a:off x="4311" y="1321"/>
                    <a:ext cx="97" cy="50"/>
                  </a:xfrm>
                  <a:custGeom>
                    <a:avLst/>
                    <a:gdLst>
                      <a:gd name="T0" fmla="*/ 17 w 97"/>
                      <a:gd name="T1" fmla="*/ 9 h 50"/>
                      <a:gd name="T2" fmla="*/ 31 w 97"/>
                      <a:gd name="T3" fmla="*/ 8 h 50"/>
                      <a:gd name="T4" fmla="*/ 43 w 97"/>
                      <a:gd name="T5" fmla="*/ 0 h 50"/>
                      <a:gd name="T6" fmla="*/ 54 w 97"/>
                      <a:gd name="T7" fmla="*/ 11 h 50"/>
                      <a:gd name="T8" fmla="*/ 95 w 97"/>
                      <a:gd name="T9" fmla="*/ 33 h 50"/>
                      <a:gd name="T10" fmla="*/ 96 w 97"/>
                      <a:gd name="T11" fmla="*/ 41 h 50"/>
                      <a:gd name="T12" fmla="*/ 74 w 97"/>
                      <a:gd name="T13" fmla="*/ 49 h 50"/>
                      <a:gd name="T14" fmla="*/ 0 w 97"/>
                      <a:gd name="T15" fmla="*/ 14 h 50"/>
                      <a:gd name="T16" fmla="*/ 17 w 97"/>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50"/>
                      <a:gd name="T29" fmla="*/ 97 w 97"/>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50">
                        <a:moveTo>
                          <a:pt x="17" y="9"/>
                        </a:moveTo>
                        <a:lnTo>
                          <a:pt x="31" y="8"/>
                        </a:lnTo>
                        <a:lnTo>
                          <a:pt x="43" y="0"/>
                        </a:lnTo>
                        <a:lnTo>
                          <a:pt x="54" y="11"/>
                        </a:lnTo>
                        <a:lnTo>
                          <a:pt x="95" y="33"/>
                        </a:lnTo>
                        <a:lnTo>
                          <a:pt x="96" y="41"/>
                        </a:lnTo>
                        <a:lnTo>
                          <a:pt x="74" y="49"/>
                        </a:lnTo>
                        <a:lnTo>
                          <a:pt x="0" y="14"/>
                        </a:lnTo>
                        <a:lnTo>
                          <a:pt x="17" y="9"/>
                        </a:lnTo>
                      </a:path>
                    </a:pathLst>
                  </a:custGeom>
                  <a:solidFill>
                    <a:srgbClr val="C0C0C0"/>
                  </a:solidFill>
                  <a:ln w="12700" cap="rnd">
                    <a:solidFill>
                      <a:srgbClr val="000000"/>
                    </a:solidFill>
                    <a:round/>
                    <a:headEnd type="none" w="sm" len="sm"/>
                    <a:tailEnd type="none" w="sm" len="sm"/>
                  </a:ln>
                </p:spPr>
                <p:txBody>
                  <a:bodyPr/>
                  <a:lstStyle/>
                  <a:p>
                    <a:endParaRPr lang="en-GB" dirty="0"/>
                  </a:p>
                </p:txBody>
              </p:sp>
            </p:grpSp>
            <p:grpSp>
              <p:nvGrpSpPr>
                <p:cNvPr id="28781" name="Group 27"/>
                <p:cNvGrpSpPr>
                  <a:grpSpLocks/>
                </p:cNvGrpSpPr>
                <p:nvPr/>
              </p:nvGrpSpPr>
              <p:grpSpPr bwMode="auto">
                <a:xfrm>
                  <a:off x="4162" y="870"/>
                  <a:ext cx="232" cy="284"/>
                  <a:chOff x="4371" y="1151"/>
                  <a:chExt cx="232" cy="284"/>
                </a:xfrm>
              </p:grpSpPr>
              <p:grpSp>
                <p:nvGrpSpPr>
                  <p:cNvPr id="28789" name="Group 28"/>
                  <p:cNvGrpSpPr>
                    <a:grpSpLocks/>
                  </p:cNvGrpSpPr>
                  <p:nvPr/>
                </p:nvGrpSpPr>
                <p:grpSpPr bwMode="auto">
                  <a:xfrm>
                    <a:off x="4371" y="1151"/>
                    <a:ext cx="232" cy="217"/>
                    <a:chOff x="4371" y="1151"/>
                    <a:chExt cx="232" cy="217"/>
                  </a:xfrm>
                </p:grpSpPr>
                <p:sp>
                  <p:nvSpPr>
                    <p:cNvPr id="28793" name="Freeform 29"/>
                    <p:cNvSpPr>
                      <a:spLocks/>
                    </p:cNvSpPr>
                    <p:nvPr/>
                  </p:nvSpPr>
                  <p:spPr bwMode="auto">
                    <a:xfrm>
                      <a:off x="4371" y="1151"/>
                      <a:ext cx="232" cy="217"/>
                    </a:xfrm>
                    <a:custGeom>
                      <a:avLst/>
                      <a:gdLst>
                        <a:gd name="T0" fmla="*/ 42 w 232"/>
                        <a:gd name="T1" fmla="*/ 42 h 217"/>
                        <a:gd name="T2" fmla="*/ 48 w 232"/>
                        <a:gd name="T3" fmla="*/ 28 h 217"/>
                        <a:gd name="T4" fmla="*/ 51 w 232"/>
                        <a:gd name="T5" fmla="*/ 19 h 217"/>
                        <a:gd name="T6" fmla="*/ 53 w 232"/>
                        <a:gd name="T7" fmla="*/ 15 h 217"/>
                        <a:gd name="T8" fmla="*/ 55 w 232"/>
                        <a:gd name="T9" fmla="*/ 14 h 217"/>
                        <a:gd name="T10" fmla="*/ 56 w 232"/>
                        <a:gd name="T11" fmla="*/ 12 h 217"/>
                        <a:gd name="T12" fmla="*/ 60 w 232"/>
                        <a:gd name="T13" fmla="*/ 11 h 217"/>
                        <a:gd name="T14" fmla="*/ 89 w 232"/>
                        <a:gd name="T15" fmla="*/ 6 h 217"/>
                        <a:gd name="T16" fmla="*/ 119 w 232"/>
                        <a:gd name="T17" fmla="*/ 1 h 217"/>
                        <a:gd name="T18" fmla="*/ 149 w 232"/>
                        <a:gd name="T19" fmla="*/ 0 h 217"/>
                        <a:gd name="T20" fmla="*/ 164 w 232"/>
                        <a:gd name="T21" fmla="*/ 0 h 217"/>
                        <a:gd name="T22" fmla="*/ 198 w 232"/>
                        <a:gd name="T23" fmla="*/ 1 h 217"/>
                        <a:gd name="T24" fmla="*/ 222 w 232"/>
                        <a:gd name="T25" fmla="*/ 1 h 217"/>
                        <a:gd name="T26" fmla="*/ 225 w 232"/>
                        <a:gd name="T27" fmla="*/ 3 h 217"/>
                        <a:gd name="T28" fmla="*/ 229 w 232"/>
                        <a:gd name="T29" fmla="*/ 3 h 217"/>
                        <a:gd name="T30" fmla="*/ 231 w 232"/>
                        <a:gd name="T31" fmla="*/ 4 h 217"/>
                        <a:gd name="T32" fmla="*/ 231 w 232"/>
                        <a:gd name="T33" fmla="*/ 6 h 217"/>
                        <a:gd name="T34" fmla="*/ 231 w 232"/>
                        <a:gd name="T35" fmla="*/ 8 h 217"/>
                        <a:gd name="T36" fmla="*/ 229 w 232"/>
                        <a:gd name="T37" fmla="*/ 14 h 217"/>
                        <a:gd name="T38" fmla="*/ 225 w 232"/>
                        <a:gd name="T39" fmla="*/ 33 h 217"/>
                        <a:gd name="T40" fmla="*/ 222 w 232"/>
                        <a:gd name="T41" fmla="*/ 47 h 217"/>
                        <a:gd name="T42" fmla="*/ 214 w 232"/>
                        <a:gd name="T43" fmla="*/ 80 h 217"/>
                        <a:gd name="T44" fmla="*/ 208 w 232"/>
                        <a:gd name="T45" fmla="*/ 101 h 217"/>
                        <a:gd name="T46" fmla="*/ 195 w 232"/>
                        <a:gd name="T47" fmla="*/ 148 h 217"/>
                        <a:gd name="T48" fmla="*/ 181 w 232"/>
                        <a:gd name="T49" fmla="*/ 186 h 217"/>
                        <a:gd name="T50" fmla="*/ 180 w 232"/>
                        <a:gd name="T51" fmla="*/ 193 h 217"/>
                        <a:gd name="T52" fmla="*/ 178 w 232"/>
                        <a:gd name="T53" fmla="*/ 197 h 217"/>
                        <a:gd name="T54" fmla="*/ 176 w 232"/>
                        <a:gd name="T55" fmla="*/ 201 h 217"/>
                        <a:gd name="T56" fmla="*/ 175 w 232"/>
                        <a:gd name="T57" fmla="*/ 203 h 217"/>
                        <a:gd name="T58" fmla="*/ 172 w 232"/>
                        <a:gd name="T59" fmla="*/ 206 h 217"/>
                        <a:gd name="T60" fmla="*/ 171 w 232"/>
                        <a:gd name="T61" fmla="*/ 208 h 217"/>
                        <a:gd name="T62" fmla="*/ 166 w 232"/>
                        <a:gd name="T63" fmla="*/ 208 h 217"/>
                        <a:gd name="T64" fmla="*/ 157 w 232"/>
                        <a:gd name="T65" fmla="*/ 209 h 217"/>
                        <a:gd name="T66" fmla="*/ 145 w 232"/>
                        <a:gd name="T67" fmla="*/ 209 h 217"/>
                        <a:gd name="T68" fmla="*/ 133 w 232"/>
                        <a:gd name="T69" fmla="*/ 209 h 217"/>
                        <a:gd name="T70" fmla="*/ 119 w 232"/>
                        <a:gd name="T71" fmla="*/ 212 h 217"/>
                        <a:gd name="T72" fmla="*/ 104 w 232"/>
                        <a:gd name="T73" fmla="*/ 214 h 217"/>
                        <a:gd name="T74" fmla="*/ 94 w 232"/>
                        <a:gd name="T75" fmla="*/ 216 h 217"/>
                        <a:gd name="T76" fmla="*/ 80 w 232"/>
                        <a:gd name="T77" fmla="*/ 216 h 217"/>
                        <a:gd name="T78" fmla="*/ 79 w 232"/>
                        <a:gd name="T79" fmla="*/ 214 h 217"/>
                        <a:gd name="T80" fmla="*/ 7 w 232"/>
                        <a:gd name="T81" fmla="*/ 171 h 217"/>
                        <a:gd name="T82" fmla="*/ 3 w 232"/>
                        <a:gd name="T83" fmla="*/ 168 h 217"/>
                        <a:gd name="T84" fmla="*/ 0 w 232"/>
                        <a:gd name="T85" fmla="*/ 165 h 217"/>
                        <a:gd name="T86" fmla="*/ 0 w 232"/>
                        <a:gd name="T87" fmla="*/ 162 h 217"/>
                        <a:gd name="T88" fmla="*/ 0 w 232"/>
                        <a:gd name="T89" fmla="*/ 159 h 217"/>
                        <a:gd name="T90" fmla="*/ 0 w 232"/>
                        <a:gd name="T91" fmla="*/ 154 h 217"/>
                        <a:gd name="T92" fmla="*/ 21 w 232"/>
                        <a:gd name="T93" fmla="*/ 101 h 217"/>
                        <a:gd name="T94" fmla="*/ 35 w 232"/>
                        <a:gd name="T95" fmla="*/ 67 h 217"/>
                        <a:gd name="T96" fmla="*/ 42 w 232"/>
                        <a:gd name="T97" fmla="*/ 42 h 21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32"/>
                        <a:gd name="T148" fmla="*/ 0 h 217"/>
                        <a:gd name="T149" fmla="*/ 232 w 232"/>
                        <a:gd name="T150" fmla="*/ 217 h 21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32" h="217">
                          <a:moveTo>
                            <a:pt x="42" y="42"/>
                          </a:moveTo>
                          <a:lnTo>
                            <a:pt x="48" y="28"/>
                          </a:lnTo>
                          <a:lnTo>
                            <a:pt x="51" y="19"/>
                          </a:lnTo>
                          <a:lnTo>
                            <a:pt x="53" y="15"/>
                          </a:lnTo>
                          <a:lnTo>
                            <a:pt x="55" y="14"/>
                          </a:lnTo>
                          <a:lnTo>
                            <a:pt x="56" y="12"/>
                          </a:lnTo>
                          <a:lnTo>
                            <a:pt x="60" y="11"/>
                          </a:lnTo>
                          <a:lnTo>
                            <a:pt x="89" y="6"/>
                          </a:lnTo>
                          <a:lnTo>
                            <a:pt x="119" y="1"/>
                          </a:lnTo>
                          <a:lnTo>
                            <a:pt x="149" y="0"/>
                          </a:lnTo>
                          <a:lnTo>
                            <a:pt x="164" y="0"/>
                          </a:lnTo>
                          <a:lnTo>
                            <a:pt x="198" y="1"/>
                          </a:lnTo>
                          <a:lnTo>
                            <a:pt x="222" y="1"/>
                          </a:lnTo>
                          <a:lnTo>
                            <a:pt x="225" y="3"/>
                          </a:lnTo>
                          <a:lnTo>
                            <a:pt x="229" y="3"/>
                          </a:lnTo>
                          <a:lnTo>
                            <a:pt x="231" y="4"/>
                          </a:lnTo>
                          <a:lnTo>
                            <a:pt x="231" y="6"/>
                          </a:lnTo>
                          <a:lnTo>
                            <a:pt x="231" y="8"/>
                          </a:lnTo>
                          <a:lnTo>
                            <a:pt x="229" y="14"/>
                          </a:lnTo>
                          <a:lnTo>
                            <a:pt x="225" y="33"/>
                          </a:lnTo>
                          <a:lnTo>
                            <a:pt x="222" y="47"/>
                          </a:lnTo>
                          <a:lnTo>
                            <a:pt x="214" y="80"/>
                          </a:lnTo>
                          <a:lnTo>
                            <a:pt x="208" y="101"/>
                          </a:lnTo>
                          <a:lnTo>
                            <a:pt x="195" y="148"/>
                          </a:lnTo>
                          <a:lnTo>
                            <a:pt x="181" y="186"/>
                          </a:lnTo>
                          <a:lnTo>
                            <a:pt x="180" y="193"/>
                          </a:lnTo>
                          <a:lnTo>
                            <a:pt x="178" y="197"/>
                          </a:lnTo>
                          <a:lnTo>
                            <a:pt x="176" y="201"/>
                          </a:lnTo>
                          <a:lnTo>
                            <a:pt x="175" y="203"/>
                          </a:lnTo>
                          <a:lnTo>
                            <a:pt x="172" y="206"/>
                          </a:lnTo>
                          <a:lnTo>
                            <a:pt x="171" y="208"/>
                          </a:lnTo>
                          <a:lnTo>
                            <a:pt x="166" y="208"/>
                          </a:lnTo>
                          <a:lnTo>
                            <a:pt x="157" y="209"/>
                          </a:lnTo>
                          <a:lnTo>
                            <a:pt x="145" y="209"/>
                          </a:lnTo>
                          <a:lnTo>
                            <a:pt x="133" y="209"/>
                          </a:lnTo>
                          <a:lnTo>
                            <a:pt x="119" y="212"/>
                          </a:lnTo>
                          <a:lnTo>
                            <a:pt x="104" y="214"/>
                          </a:lnTo>
                          <a:lnTo>
                            <a:pt x="94" y="216"/>
                          </a:lnTo>
                          <a:lnTo>
                            <a:pt x="80" y="216"/>
                          </a:lnTo>
                          <a:lnTo>
                            <a:pt x="79" y="214"/>
                          </a:lnTo>
                          <a:lnTo>
                            <a:pt x="7" y="171"/>
                          </a:lnTo>
                          <a:lnTo>
                            <a:pt x="3" y="168"/>
                          </a:lnTo>
                          <a:lnTo>
                            <a:pt x="0" y="165"/>
                          </a:lnTo>
                          <a:lnTo>
                            <a:pt x="0" y="162"/>
                          </a:lnTo>
                          <a:lnTo>
                            <a:pt x="0" y="159"/>
                          </a:lnTo>
                          <a:lnTo>
                            <a:pt x="0" y="154"/>
                          </a:lnTo>
                          <a:lnTo>
                            <a:pt x="21" y="101"/>
                          </a:lnTo>
                          <a:lnTo>
                            <a:pt x="35" y="67"/>
                          </a:lnTo>
                          <a:lnTo>
                            <a:pt x="42" y="42"/>
                          </a:lnTo>
                        </a:path>
                      </a:pathLst>
                    </a:custGeom>
                    <a:solidFill>
                      <a:srgbClr val="C0C0C0"/>
                    </a:solidFill>
                    <a:ln w="12700" cap="rnd">
                      <a:solidFill>
                        <a:srgbClr val="000000"/>
                      </a:solidFill>
                      <a:round/>
                      <a:headEnd type="none" w="sm" len="sm"/>
                      <a:tailEnd type="none" w="sm" len="sm"/>
                    </a:ln>
                  </p:spPr>
                  <p:txBody>
                    <a:bodyPr/>
                    <a:lstStyle/>
                    <a:p>
                      <a:endParaRPr lang="en-GB" dirty="0"/>
                    </a:p>
                  </p:txBody>
                </p:sp>
                <p:sp>
                  <p:nvSpPr>
                    <p:cNvPr id="28794" name="Freeform 30"/>
                    <p:cNvSpPr>
                      <a:spLocks/>
                    </p:cNvSpPr>
                    <p:nvPr/>
                  </p:nvSpPr>
                  <p:spPr bwMode="auto">
                    <a:xfrm>
                      <a:off x="4383" y="1171"/>
                      <a:ext cx="138" cy="167"/>
                    </a:xfrm>
                    <a:custGeom>
                      <a:avLst/>
                      <a:gdLst>
                        <a:gd name="T0" fmla="*/ 30 w 138"/>
                        <a:gd name="T1" fmla="*/ 49 h 167"/>
                        <a:gd name="T2" fmla="*/ 41 w 138"/>
                        <a:gd name="T3" fmla="*/ 25 h 167"/>
                        <a:gd name="T4" fmla="*/ 50 w 138"/>
                        <a:gd name="T5" fmla="*/ 5 h 167"/>
                        <a:gd name="T6" fmla="*/ 51 w 138"/>
                        <a:gd name="T7" fmla="*/ 3 h 167"/>
                        <a:gd name="T8" fmla="*/ 53 w 138"/>
                        <a:gd name="T9" fmla="*/ 3 h 167"/>
                        <a:gd name="T10" fmla="*/ 57 w 138"/>
                        <a:gd name="T11" fmla="*/ 3 h 167"/>
                        <a:gd name="T12" fmla="*/ 96 w 138"/>
                        <a:gd name="T13" fmla="*/ 0 h 167"/>
                        <a:gd name="T14" fmla="*/ 134 w 138"/>
                        <a:gd name="T15" fmla="*/ 0 h 167"/>
                        <a:gd name="T16" fmla="*/ 136 w 138"/>
                        <a:gd name="T17" fmla="*/ 0 h 167"/>
                        <a:gd name="T18" fmla="*/ 137 w 138"/>
                        <a:gd name="T19" fmla="*/ 2 h 167"/>
                        <a:gd name="T20" fmla="*/ 137 w 138"/>
                        <a:gd name="T21" fmla="*/ 3 h 167"/>
                        <a:gd name="T22" fmla="*/ 136 w 138"/>
                        <a:gd name="T23" fmla="*/ 19 h 167"/>
                        <a:gd name="T24" fmla="*/ 128 w 138"/>
                        <a:gd name="T25" fmla="*/ 32 h 167"/>
                        <a:gd name="T26" fmla="*/ 118 w 138"/>
                        <a:gd name="T27" fmla="*/ 55 h 167"/>
                        <a:gd name="T28" fmla="*/ 100 w 138"/>
                        <a:gd name="T29" fmla="*/ 96 h 167"/>
                        <a:gd name="T30" fmla="*/ 83 w 138"/>
                        <a:gd name="T31" fmla="*/ 131 h 167"/>
                        <a:gd name="T32" fmla="*/ 77 w 138"/>
                        <a:gd name="T33" fmla="*/ 145 h 167"/>
                        <a:gd name="T34" fmla="*/ 75 w 138"/>
                        <a:gd name="T35" fmla="*/ 153 h 167"/>
                        <a:gd name="T36" fmla="*/ 72 w 138"/>
                        <a:gd name="T37" fmla="*/ 158 h 167"/>
                        <a:gd name="T38" fmla="*/ 71 w 138"/>
                        <a:gd name="T39" fmla="*/ 162 h 167"/>
                        <a:gd name="T40" fmla="*/ 68 w 138"/>
                        <a:gd name="T41" fmla="*/ 164 h 167"/>
                        <a:gd name="T42" fmla="*/ 67 w 138"/>
                        <a:gd name="T43" fmla="*/ 166 h 167"/>
                        <a:gd name="T44" fmla="*/ 63 w 138"/>
                        <a:gd name="T45" fmla="*/ 166 h 167"/>
                        <a:gd name="T46" fmla="*/ 62 w 138"/>
                        <a:gd name="T47" fmla="*/ 164 h 167"/>
                        <a:gd name="T48" fmla="*/ 59 w 138"/>
                        <a:gd name="T49" fmla="*/ 162 h 167"/>
                        <a:gd name="T50" fmla="*/ 53 w 138"/>
                        <a:gd name="T51" fmla="*/ 159 h 167"/>
                        <a:gd name="T52" fmla="*/ 50 w 138"/>
                        <a:gd name="T53" fmla="*/ 156 h 167"/>
                        <a:gd name="T54" fmla="*/ 45 w 138"/>
                        <a:gd name="T55" fmla="*/ 153 h 167"/>
                        <a:gd name="T56" fmla="*/ 41 w 138"/>
                        <a:gd name="T57" fmla="*/ 150 h 167"/>
                        <a:gd name="T58" fmla="*/ 2 w 138"/>
                        <a:gd name="T59" fmla="*/ 136 h 167"/>
                        <a:gd name="T60" fmla="*/ 0 w 138"/>
                        <a:gd name="T61" fmla="*/ 136 h 167"/>
                        <a:gd name="T62" fmla="*/ 0 w 138"/>
                        <a:gd name="T63" fmla="*/ 134 h 167"/>
                        <a:gd name="T64" fmla="*/ 0 w 138"/>
                        <a:gd name="T65" fmla="*/ 131 h 167"/>
                        <a:gd name="T66" fmla="*/ 0 w 138"/>
                        <a:gd name="T67" fmla="*/ 129 h 167"/>
                        <a:gd name="T68" fmla="*/ 30 w 138"/>
                        <a:gd name="T69" fmla="*/ 49 h 1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8"/>
                        <a:gd name="T106" fmla="*/ 0 h 167"/>
                        <a:gd name="T107" fmla="*/ 138 w 138"/>
                        <a:gd name="T108" fmla="*/ 167 h 1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8" h="167">
                          <a:moveTo>
                            <a:pt x="30" y="49"/>
                          </a:moveTo>
                          <a:lnTo>
                            <a:pt x="41" y="25"/>
                          </a:lnTo>
                          <a:lnTo>
                            <a:pt x="50" y="5"/>
                          </a:lnTo>
                          <a:lnTo>
                            <a:pt x="51" y="3"/>
                          </a:lnTo>
                          <a:lnTo>
                            <a:pt x="53" y="3"/>
                          </a:lnTo>
                          <a:lnTo>
                            <a:pt x="57" y="3"/>
                          </a:lnTo>
                          <a:lnTo>
                            <a:pt x="96" y="0"/>
                          </a:lnTo>
                          <a:lnTo>
                            <a:pt x="134" y="0"/>
                          </a:lnTo>
                          <a:lnTo>
                            <a:pt x="136" y="0"/>
                          </a:lnTo>
                          <a:lnTo>
                            <a:pt x="137" y="2"/>
                          </a:lnTo>
                          <a:lnTo>
                            <a:pt x="137" y="3"/>
                          </a:lnTo>
                          <a:lnTo>
                            <a:pt x="136" y="19"/>
                          </a:lnTo>
                          <a:lnTo>
                            <a:pt x="128" y="32"/>
                          </a:lnTo>
                          <a:lnTo>
                            <a:pt x="118" y="55"/>
                          </a:lnTo>
                          <a:lnTo>
                            <a:pt x="100" y="96"/>
                          </a:lnTo>
                          <a:lnTo>
                            <a:pt x="83" y="131"/>
                          </a:lnTo>
                          <a:lnTo>
                            <a:pt x="77" y="145"/>
                          </a:lnTo>
                          <a:lnTo>
                            <a:pt x="75" y="153"/>
                          </a:lnTo>
                          <a:lnTo>
                            <a:pt x="72" y="158"/>
                          </a:lnTo>
                          <a:lnTo>
                            <a:pt x="71" y="162"/>
                          </a:lnTo>
                          <a:lnTo>
                            <a:pt x="68" y="164"/>
                          </a:lnTo>
                          <a:lnTo>
                            <a:pt x="67" y="166"/>
                          </a:lnTo>
                          <a:lnTo>
                            <a:pt x="63" y="166"/>
                          </a:lnTo>
                          <a:lnTo>
                            <a:pt x="62" y="164"/>
                          </a:lnTo>
                          <a:lnTo>
                            <a:pt x="59" y="162"/>
                          </a:lnTo>
                          <a:lnTo>
                            <a:pt x="53" y="159"/>
                          </a:lnTo>
                          <a:lnTo>
                            <a:pt x="50" y="156"/>
                          </a:lnTo>
                          <a:lnTo>
                            <a:pt x="45" y="153"/>
                          </a:lnTo>
                          <a:lnTo>
                            <a:pt x="41" y="150"/>
                          </a:lnTo>
                          <a:lnTo>
                            <a:pt x="2" y="136"/>
                          </a:lnTo>
                          <a:lnTo>
                            <a:pt x="0" y="136"/>
                          </a:lnTo>
                          <a:lnTo>
                            <a:pt x="0" y="134"/>
                          </a:lnTo>
                          <a:lnTo>
                            <a:pt x="0" y="131"/>
                          </a:lnTo>
                          <a:lnTo>
                            <a:pt x="0" y="129"/>
                          </a:lnTo>
                          <a:lnTo>
                            <a:pt x="30" y="49"/>
                          </a:lnTo>
                        </a:path>
                      </a:pathLst>
                    </a:custGeom>
                    <a:solidFill>
                      <a:srgbClr val="005F5F"/>
                    </a:solidFill>
                    <a:ln w="12700" cap="rnd">
                      <a:solidFill>
                        <a:srgbClr val="000000"/>
                      </a:solidFill>
                      <a:round/>
                      <a:headEnd type="none" w="sm" len="sm"/>
                      <a:tailEnd type="none" w="sm" len="sm"/>
                    </a:ln>
                  </p:spPr>
                  <p:txBody>
                    <a:bodyPr/>
                    <a:lstStyle/>
                    <a:p>
                      <a:endParaRPr lang="en-GB" dirty="0"/>
                    </a:p>
                  </p:txBody>
                </p:sp>
              </p:grpSp>
              <p:grpSp>
                <p:nvGrpSpPr>
                  <p:cNvPr id="28790" name="Group 31"/>
                  <p:cNvGrpSpPr>
                    <a:grpSpLocks/>
                  </p:cNvGrpSpPr>
                  <p:nvPr/>
                </p:nvGrpSpPr>
                <p:grpSpPr bwMode="auto">
                  <a:xfrm>
                    <a:off x="4539" y="1344"/>
                    <a:ext cx="37" cy="91"/>
                    <a:chOff x="4539" y="1344"/>
                    <a:chExt cx="37" cy="91"/>
                  </a:xfrm>
                </p:grpSpPr>
                <p:sp>
                  <p:nvSpPr>
                    <p:cNvPr id="28791" name="Freeform 32"/>
                    <p:cNvSpPr>
                      <a:spLocks/>
                    </p:cNvSpPr>
                    <p:nvPr/>
                  </p:nvSpPr>
                  <p:spPr bwMode="auto">
                    <a:xfrm>
                      <a:off x="4540" y="1344"/>
                      <a:ext cx="36" cy="91"/>
                    </a:xfrm>
                    <a:custGeom>
                      <a:avLst/>
                      <a:gdLst>
                        <a:gd name="T0" fmla="*/ 0 w 36"/>
                        <a:gd name="T1" fmla="*/ 0 h 91"/>
                        <a:gd name="T2" fmla="*/ 2 w 36"/>
                        <a:gd name="T3" fmla="*/ 7 h 91"/>
                        <a:gd name="T4" fmla="*/ 3 w 36"/>
                        <a:gd name="T5" fmla="*/ 10 h 91"/>
                        <a:gd name="T6" fmla="*/ 5 w 36"/>
                        <a:gd name="T7" fmla="*/ 15 h 91"/>
                        <a:gd name="T8" fmla="*/ 11 w 36"/>
                        <a:gd name="T9" fmla="*/ 18 h 91"/>
                        <a:gd name="T10" fmla="*/ 15 w 36"/>
                        <a:gd name="T11" fmla="*/ 19 h 91"/>
                        <a:gd name="T12" fmla="*/ 21 w 36"/>
                        <a:gd name="T13" fmla="*/ 23 h 91"/>
                        <a:gd name="T14" fmla="*/ 24 w 36"/>
                        <a:gd name="T15" fmla="*/ 27 h 91"/>
                        <a:gd name="T16" fmla="*/ 27 w 36"/>
                        <a:gd name="T17" fmla="*/ 34 h 91"/>
                        <a:gd name="T18" fmla="*/ 29 w 36"/>
                        <a:gd name="T19" fmla="*/ 40 h 91"/>
                        <a:gd name="T20" fmla="*/ 27 w 36"/>
                        <a:gd name="T21" fmla="*/ 45 h 91"/>
                        <a:gd name="T22" fmla="*/ 24 w 36"/>
                        <a:gd name="T23" fmla="*/ 49 h 91"/>
                        <a:gd name="T24" fmla="*/ 21 w 36"/>
                        <a:gd name="T25" fmla="*/ 54 h 91"/>
                        <a:gd name="T26" fmla="*/ 17 w 36"/>
                        <a:gd name="T27" fmla="*/ 57 h 91"/>
                        <a:gd name="T28" fmla="*/ 15 w 36"/>
                        <a:gd name="T29" fmla="*/ 63 h 91"/>
                        <a:gd name="T30" fmla="*/ 15 w 36"/>
                        <a:gd name="T31" fmla="*/ 68 h 91"/>
                        <a:gd name="T32" fmla="*/ 17 w 36"/>
                        <a:gd name="T33" fmla="*/ 74 h 91"/>
                        <a:gd name="T34" fmla="*/ 19 w 36"/>
                        <a:gd name="T35" fmla="*/ 78 h 91"/>
                        <a:gd name="T36" fmla="*/ 24 w 36"/>
                        <a:gd name="T37" fmla="*/ 82 h 91"/>
                        <a:gd name="T38" fmla="*/ 29 w 36"/>
                        <a:gd name="T39" fmla="*/ 86 h 91"/>
                        <a:gd name="T40" fmla="*/ 35 w 36"/>
                        <a:gd name="T41" fmla="*/ 90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91"/>
                        <a:gd name="T65" fmla="*/ 36 w 36"/>
                        <a:gd name="T66" fmla="*/ 91 h 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91">
                          <a:moveTo>
                            <a:pt x="0" y="0"/>
                          </a:moveTo>
                          <a:lnTo>
                            <a:pt x="2" y="7"/>
                          </a:lnTo>
                          <a:lnTo>
                            <a:pt x="3" y="10"/>
                          </a:lnTo>
                          <a:lnTo>
                            <a:pt x="5" y="15"/>
                          </a:lnTo>
                          <a:lnTo>
                            <a:pt x="11" y="18"/>
                          </a:lnTo>
                          <a:lnTo>
                            <a:pt x="15" y="19"/>
                          </a:lnTo>
                          <a:lnTo>
                            <a:pt x="21" y="23"/>
                          </a:lnTo>
                          <a:lnTo>
                            <a:pt x="24" y="27"/>
                          </a:lnTo>
                          <a:lnTo>
                            <a:pt x="27" y="34"/>
                          </a:lnTo>
                          <a:lnTo>
                            <a:pt x="29" y="40"/>
                          </a:lnTo>
                          <a:lnTo>
                            <a:pt x="27" y="45"/>
                          </a:lnTo>
                          <a:lnTo>
                            <a:pt x="24" y="49"/>
                          </a:lnTo>
                          <a:lnTo>
                            <a:pt x="21" y="54"/>
                          </a:lnTo>
                          <a:lnTo>
                            <a:pt x="17" y="57"/>
                          </a:lnTo>
                          <a:lnTo>
                            <a:pt x="15" y="63"/>
                          </a:lnTo>
                          <a:lnTo>
                            <a:pt x="15" y="68"/>
                          </a:lnTo>
                          <a:lnTo>
                            <a:pt x="17" y="74"/>
                          </a:lnTo>
                          <a:lnTo>
                            <a:pt x="19" y="78"/>
                          </a:lnTo>
                          <a:lnTo>
                            <a:pt x="24" y="82"/>
                          </a:lnTo>
                          <a:lnTo>
                            <a:pt x="29" y="86"/>
                          </a:lnTo>
                          <a:lnTo>
                            <a:pt x="35" y="90"/>
                          </a:lnTo>
                        </a:path>
                      </a:pathLst>
                    </a:custGeom>
                    <a:noFill/>
                    <a:ln w="12700" cap="rnd">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28792" name="Oval 33"/>
                    <p:cNvSpPr>
                      <a:spLocks noChangeArrowheads="1"/>
                    </p:cNvSpPr>
                    <p:nvPr/>
                  </p:nvSpPr>
                  <p:spPr bwMode="auto">
                    <a:xfrm>
                      <a:off x="4539" y="1344"/>
                      <a:ext cx="2" cy="1"/>
                    </a:xfrm>
                    <a:prstGeom prst="ellipse">
                      <a:avLst/>
                    </a:prstGeom>
                    <a:solidFill>
                      <a:srgbClr val="000000"/>
                    </a:solidFill>
                    <a:ln w="12700">
                      <a:solidFill>
                        <a:srgbClr val="000000"/>
                      </a:solidFill>
                      <a:round/>
                      <a:headEnd/>
                      <a:tailEnd/>
                    </a:ln>
                  </p:spPr>
                  <p:txBody>
                    <a:bodyPr wrap="none" anchor="ct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grpSp>
            </p:grpSp>
            <p:grpSp>
              <p:nvGrpSpPr>
                <p:cNvPr id="28782" name="Group 34"/>
                <p:cNvGrpSpPr>
                  <a:grpSpLocks/>
                </p:cNvGrpSpPr>
                <p:nvPr/>
              </p:nvGrpSpPr>
              <p:grpSpPr bwMode="auto">
                <a:xfrm>
                  <a:off x="3915" y="816"/>
                  <a:ext cx="266" cy="411"/>
                  <a:chOff x="4124" y="1097"/>
                  <a:chExt cx="266" cy="411"/>
                </a:xfrm>
              </p:grpSpPr>
              <p:sp>
                <p:nvSpPr>
                  <p:cNvPr id="28783" name="Freeform 35"/>
                  <p:cNvSpPr>
                    <a:spLocks/>
                  </p:cNvSpPr>
                  <p:nvPr/>
                </p:nvSpPr>
                <p:spPr bwMode="auto">
                  <a:xfrm>
                    <a:off x="4124" y="1281"/>
                    <a:ext cx="154" cy="227"/>
                  </a:xfrm>
                  <a:custGeom>
                    <a:avLst/>
                    <a:gdLst>
                      <a:gd name="T0" fmla="*/ 153 w 154"/>
                      <a:gd name="T1" fmla="*/ 106 h 227"/>
                      <a:gd name="T2" fmla="*/ 108 w 154"/>
                      <a:gd name="T3" fmla="*/ 84 h 227"/>
                      <a:gd name="T4" fmla="*/ 61 w 154"/>
                      <a:gd name="T5" fmla="*/ 5 h 227"/>
                      <a:gd name="T6" fmla="*/ 60 w 154"/>
                      <a:gd name="T7" fmla="*/ 4 h 227"/>
                      <a:gd name="T8" fmla="*/ 56 w 154"/>
                      <a:gd name="T9" fmla="*/ 2 h 227"/>
                      <a:gd name="T10" fmla="*/ 51 w 154"/>
                      <a:gd name="T11" fmla="*/ 0 h 227"/>
                      <a:gd name="T12" fmla="*/ 46 w 154"/>
                      <a:gd name="T13" fmla="*/ 0 h 227"/>
                      <a:gd name="T14" fmla="*/ 42 w 154"/>
                      <a:gd name="T15" fmla="*/ 0 h 227"/>
                      <a:gd name="T16" fmla="*/ 37 w 154"/>
                      <a:gd name="T17" fmla="*/ 2 h 227"/>
                      <a:gd name="T18" fmla="*/ 33 w 154"/>
                      <a:gd name="T19" fmla="*/ 5 h 227"/>
                      <a:gd name="T20" fmla="*/ 25 w 154"/>
                      <a:gd name="T21" fmla="*/ 8 h 227"/>
                      <a:gd name="T22" fmla="*/ 20 w 154"/>
                      <a:gd name="T23" fmla="*/ 11 h 227"/>
                      <a:gd name="T24" fmla="*/ 15 w 154"/>
                      <a:gd name="T25" fmla="*/ 15 h 227"/>
                      <a:gd name="T26" fmla="*/ 12 w 154"/>
                      <a:gd name="T27" fmla="*/ 18 h 227"/>
                      <a:gd name="T28" fmla="*/ 8 w 154"/>
                      <a:gd name="T29" fmla="*/ 21 h 227"/>
                      <a:gd name="T30" fmla="*/ 4 w 154"/>
                      <a:gd name="T31" fmla="*/ 27 h 227"/>
                      <a:gd name="T32" fmla="*/ 1 w 154"/>
                      <a:gd name="T33" fmla="*/ 30 h 227"/>
                      <a:gd name="T34" fmla="*/ 0 w 154"/>
                      <a:gd name="T35" fmla="*/ 37 h 227"/>
                      <a:gd name="T36" fmla="*/ 0 w 154"/>
                      <a:gd name="T37" fmla="*/ 43 h 227"/>
                      <a:gd name="T38" fmla="*/ 0 w 154"/>
                      <a:gd name="T39" fmla="*/ 52 h 227"/>
                      <a:gd name="T40" fmla="*/ 1 w 154"/>
                      <a:gd name="T41" fmla="*/ 63 h 227"/>
                      <a:gd name="T42" fmla="*/ 3 w 154"/>
                      <a:gd name="T43" fmla="*/ 74 h 227"/>
                      <a:gd name="T44" fmla="*/ 7 w 154"/>
                      <a:gd name="T45" fmla="*/ 87 h 227"/>
                      <a:gd name="T46" fmla="*/ 12 w 154"/>
                      <a:gd name="T47" fmla="*/ 97 h 227"/>
                      <a:gd name="T48" fmla="*/ 15 w 154"/>
                      <a:gd name="T49" fmla="*/ 104 h 227"/>
                      <a:gd name="T50" fmla="*/ 20 w 154"/>
                      <a:gd name="T51" fmla="*/ 112 h 227"/>
                      <a:gd name="T52" fmla="*/ 24 w 154"/>
                      <a:gd name="T53" fmla="*/ 117 h 227"/>
                      <a:gd name="T54" fmla="*/ 28 w 154"/>
                      <a:gd name="T55" fmla="*/ 123 h 227"/>
                      <a:gd name="T56" fmla="*/ 34 w 154"/>
                      <a:gd name="T57" fmla="*/ 130 h 227"/>
                      <a:gd name="T58" fmla="*/ 39 w 154"/>
                      <a:gd name="T59" fmla="*/ 133 h 227"/>
                      <a:gd name="T60" fmla="*/ 60 w 154"/>
                      <a:gd name="T61" fmla="*/ 130 h 227"/>
                      <a:gd name="T62" fmla="*/ 75 w 154"/>
                      <a:gd name="T63" fmla="*/ 125 h 227"/>
                      <a:gd name="T64" fmla="*/ 84 w 154"/>
                      <a:gd name="T65" fmla="*/ 128 h 227"/>
                      <a:gd name="T66" fmla="*/ 107 w 154"/>
                      <a:gd name="T67" fmla="*/ 130 h 227"/>
                      <a:gd name="T68" fmla="*/ 134 w 154"/>
                      <a:gd name="T69" fmla="*/ 125 h 227"/>
                      <a:gd name="T70" fmla="*/ 138 w 154"/>
                      <a:gd name="T71" fmla="*/ 134 h 227"/>
                      <a:gd name="T72" fmla="*/ 138 w 154"/>
                      <a:gd name="T73" fmla="*/ 193 h 227"/>
                      <a:gd name="T74" fmla="*/ 138 w 154"/>
                      <a:gd name="T75" fmla="*/ 199 h 227"/>
                      <a:gd name="T76" fmla="*/ 137 w 154"/>
                      <a:gd name="T77" fmla="*/ 202 h 227"/>
                      <a:gd name="T78" fmla="*/ 134 w 154"/>
                      <a:gd name="T79" fmla="*/ 205 h 227"/>
                      <a:gd name="T80" fmla="*/ 133 w 154"/>
                      <a:gd name="T81" fmla="*/ 208 h 227"/>
                      <a:gd name="T82" fmla="*/ 129 w 154"/>
                      <a:gd name="T83" fmla="*/ 212 h 227"/>
                      <a:gd name="T84" fmla="*/ 126 w 154"/>
                      <a:gd name="T85" fmla="*/ 213 h 227"/>
                      <a:gd name="T86" fmla="*/ 123 w 154"/>
                      <a:gd name="T87" fmla="*/ 213 h 227"/>
                      <a:gd name="T88" fmla="*/ 119 w 154"/>
                      <a:gd name="T89" fmla="*/ 215 h 227"/>
                      <a:gd name="T90" fmla="*/ 15 w 154"/>
                      <a:gd name="T91" fmla="*/ 215 h 227"/>
                      <a:gd name="T92" fmla="*/ 15 w 154"/>
                      <a:gd name="T93" fmla="*/ 226 h 227"/>
                      <a:gd name="T94" fmla="*/ 123 w 154"/>
                      <a:gd name="T95" fmla="*/ 224 h 227"/>
                      <a:gd name="T96" fmla="*/ 128 w 154"/>
                      <a:gd name="T97" fmla="*/ 224 h 227"/>
                      <a:gd name="T98" fmla="*/ 131 w 154"/>
                      <a:gd name="T99" fmla="*/ 224 h 227"/>
                      <a:gd name="T100" fmla="*/ 134 w 154"/>
                      <a:gd name="T101" fmla="*/ 223 h 227"/>
                      <a:gd name="T102" fmla="*/ 138 w 154"/>
                      <a:gd name="T103" fmla="*/ 221 h 227"/>
                      <a:gd name="T104" fmla="*/ 141 w 154"/>
                      <a:gd name="T105" fmla="*/ 219 h 227"/>
                      <a:gd name="T106" fmla="*/ 145 w 154"/>
                      <a:gd name="T107" fmla="*/ 215 h 227"/>
                      <a:gd name="T108" fmla="*/ 149 w 154"/>
                      <a:gd name="T109" fmla="*/ 212 h 227"/>
                      <a:gd name="T110" fmla="*/ 150 w 154"/>
                      <a:gd name="T111" fmla="*/ 207 h 227"/>
                      <a:gd name="T112" fmla="*/ 152 w 154"/>
                      <a:gd name="T113" fmla="*/ 202 h 227"/>
                      <a:gd name="T114" fmla="*/ 152 w 154"/>
                      <a:gd name="T115" fmla="*/ 197 h 227"/>
                      <a:gd name="T116" fmla="*/ 153 w 154"/>
                      <a:gd name="T117" fmla="*/ 191 h 227"/>
                      <a:gd name="T118" fmla="*/ 153 w 154"/>
                      <a:gd name="T119" fmla="*/ 106 h 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4"/>
                      <a:gd name="T181" fmla="*/ 0 h 227"/>
                      <a:gd name="T182" fmla="*/ 154 w 154"/>
                      <a:gd name="T183" fmla="*/ 227 h 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4" h="227">
                        <a:moveTo>
                          <a:pt x="153" y="106"/>
                        </a:moveTo>
                        <a:lnTo>
                          <a:pt x="108" y="84"/>
                        </a:lnTo>
                        <a:lnTo>
                          <a:pt x="61" y="5"/>
                        </a:lnTo>
                        <a:lnTo>
                          <a:pt x="60" y="4"/>
                        </a:lnTo>
                        <a:lnTo>
                          <a:pt x="56" y="2"/>
                        </a:lnTo>
                        <a:lnTo>
                          <a:pt x="51" y="0"/>
                        </a:lnTo>
                        <a:lnTo>
                          <a:pt x="46" y="0"/>
                        </a:lnTo>
                        <a:lnTo>
                          <a:pt x="42" y="0"/>
                        </a:lnTo>
                        <a:lnTo>
                          <a:pt x="37" y="2"/>
                        </a:lnTo>
                        <a:lnTo>
                          <a:pt x="33" y="5"/>
                        </a:lnTo>
                        <a:lnTo>
                          <a:pt x="25" y="8"/>
                        </a:lnTo>
                        <a:lnTo>
                          <a:pt x="20" y="11"/>
                        </a:lnTo>
                        <a:lnTo>
                          <a:pt x="15" y="15"/>
                        </a:lnTo>
                        <a:lnTo>
                          <a:pt x="12" y="18"/>
                        </a:lnTo>
                        <a:lnTo>
                          <a:pt x="8" y="21"/>
                        </a:lnTo>
                        <a:lnTo>
                          <a:pt x="4" y="27"/>
                        </a:lnTo>
                        <a:lnTo>
                          <a:pt x="1" y="30"/>
                        </a:lnTo>
                        <a:lnTo>
                          <a:pt x="0" y="37"/>
                        </a:lnTo>
                        <a:lnTo>
                          <a:pt x="0" y="43"/>
                        </a:lnTo>
                        <a:lnTo>
                          <a:pt x="0" y="52"/>
                        </a:lnTo>
                        <a:lnTo>
                          <a:pt x="1" y="63"/>
                        </a:lnTo>
                        <a:lnTo>
                          <a:pt x="3" y="74"/>
                        </a:lnTo>
                        <a:lnTo>
                          <a:pt x="7" y="87"/>
                        </a:lnTo>
                        <a:lnTo>
                          <a:pt x="12" y="97"/>
                        </a:lnTo>
                        <a:lnTo>
                          <a:pt x="15" y="104"/>
                        </a:lnTo>
                        <a:lnTo>
                          <a:pt x="20" y="112"/>
                        </a:lnTo>
                        <a:lnTo>
                          <a:pt x="24" y="117"/>
                        </a:lnTo>
                        <a:lnTo>
                          <a:pt x="28" y="123"/>
                        </a:lnTo>
                        <a:lnTo>
                          <a:pt x="34" y="130"/>
                        </a:lnTo>
                        <a:lnTo>
                          <a:pt x="39" y="133"/>
                        </a:lnTo>
                        <a:lnTo>
                          <a:pt x="60" y="130"/>
                        </a:lnTo>
                        <a:lnTo>
                          <a:pt x="75" y="125"/>
                        </a:lnTo>
                        <a:lnTo>
                          <a:pt x="84" y="128"/>
                        </a:lnTo>
                        <a:lnTo>
                          <a:pt x="107" y="130"/>
                        </a:lnTo>
                        <a:lnTo>
                          <a:pt x="134" y="125"/>
                        </a:lnTo>
                        <a:lnTo>
                          <a:pt x="138" y="134"/>
                        </a:lnTo>
                        <a:lnTo>
                          <a:pt x="138" y="193"/>
                        </a:lnTo>
                        <a:lnTo>
                          <a:pt x="138" y="199"/>
                        </a:lnTo>
                        <a:lnTo>
                          <a:pt x="137" y="202"/>
                        </a:lnTo>
                        <a:lnTo>
                          <a:pt x="134" y="205"/>
                        </a:lnTo>
                        <a:lnTo>
                          <a:pt x="133" y="208"/>
                        </a:lnTo>
                        <a:lnTo>
                          <a:pt x="129" y="212"/>
                        </a:lnTo>
                        <a:lnTo>
                          <a:pt x="126" y="213"/>
                        </a:lnTo>
                        <a:lnTo>
                          <a:pt x="123" y="213"/>
                        </a:lnTo>
                        <a:lnTo>
                          <a:pt x="119" y="215"/>
                        </a:lnTo>
                        <a:lnTo>
                          <a:pt x="15" y="215"/>
                        </a:lnTo>
                        <a:lnTo>
                          <a:pt x="15" y="226"/>
                        </a:lnTo>
                        <a:lnTo>
                          <a:pt x="123" y="224"/>
                        </a:lnTo>
                        <a:lnTo>
                          <a:pt x="128" y="224"/>
                        </a:lnTo>
                        <a:lnTo>
                          <a:pt x="131" y="224"/>
                        </a:lnTo>
                        <a:lnTo>
                          <a:pt x="134" y="223"/>
                        </a:lnTo>
                        <a:lnTo>
                          <a:pt x="138" y="221"/>
                        </a:lnTo>
                        <a:lnTo>
                          <a:pt x="141" y="219"/>
                        </a:lnTo>
                        <a:lnTo>
                          <a:pt x="145" y="215"/>
                        </a:lnTo>
                        <a:lnTo>
                          <a:pt x="149" y="212"/>
                        </a:lnTo>
                        <a:lnTo>
                          <a:pt x="150" y="207"/>
                        </a:lnTo>
                        <a:lnTo>
                          <a:pt x="152" y="202"/>
                        </a:lnTo>
                        <a:lnTo>
                          <a:pt x="152" y="197"/>
                        </a:lnTo>
                        <a:lnTo>
                          <a:pt x="153" y="191"/>
                        </a:lnTo>
                        <a:lnTo>
                          <a:pt x="153" y="106"/>
                        </a:lnTo>
                      </a:path>
                    </a:pathLst>
                  </a:custGeom>
                  <a:solidFill>
                    <a:schemeClr val="hlink"/>
                  </a:solidFill>
                  <a:ln w="12700" cap="rnd">
                    <a:solidFill>
                      <a:srgbClr val="000000"/>
                    </a:solidFill>
                    <a:round/>
                    <a:headEnd type="none" w="sm" len="sm"/>
                    <a:tailEnd type="none" w="sm" len="sm"/>
                  </a:ln>
                </p:spPr>
                <p:txBody>
                  <a:bodyPr/>
                  <a:lstStyle/>
                  <a:p>
                    <a:endParaRPr lang="en-GB" dirty="0"/>
                  </a:p>
                </p:txBody>
              </p:sp>
              <p:grpSp>
                <p:nvGrpSpPr>
                  <p:cNvPr id="28784" name="Group 36"/>
                  <p:cNvGrpSpPr>
                    <a:grpSpLocks/>
                  </p:cNvGrpSpPr>
                  <p:nvPr/>
                </p:nvGrpSpPr>
                <p:grpSpPr bwMode="auto">
                  <a:xfrm>
                    <a:off x="4154" y="1097"/>
                    <a:ext cx="236" cy="408"/>
                    <a:chOff x="4154" y="1097"/>
                    <a:chExt cx="236" cy="408"/>
                  </a:xfrm>
                </p:grpSpPr>
                <p:sp>
                  <p:nvSpPr>
                    <p:cNvPr id="28785" name="Freeform 37"/>
                    <p:cNvSpPr>
                      <a:spLocks/>
                    </p:cNvSpPr>
                    <p:nvPr/>
                  </p:nvSpPr>
                  <p:spPr bwMode="auto">
                    <a:xfrm>
                      <a:off x="4154" y="1097"/>
                      <a:ext cx="236" cy="408"/>
                    </a:xfrm>
                    <a:custGeom>
                      <a:avLst/>
                      <a:gdLst>
                        <a:gd name="T0" fmla="*/ 95 w 236"/>
                        <a:gd name="T1" fmla="*/ 27 h 408"/>
                        <a:gd name="T2" fmla="*/ 98 w 236"/>
                        <a:gd name="T3" fmla="*/ 27 h 408"/>
                        <a:gd name="T4" fmla="*/ 110 w 236"/>
                        <a:gd name="T5" fmla="*/ 30 h 408"/>
                        <a:gd name="T6" fmla="*/ 108 w 236"/>
                        <a:gd name="T7" fmla="*/ 2 h 408"/>
                        <a:gd name="T8" fmla="*/ 125 w 236"/>
                        <a:gd name="T9" fmla="*/ 22 h 408"/>
                        <a:gd name="T10" fmla="*/ 131 w 236"/>
                        <a:gd name="T11" fmla="*/ 5 h 408"/>
                        <a:gd name="T12" fmla="*/ 146 w 236"/>
                        <a:gd name="T13" fmla="*/ 0 h 408"/>
                        <a:gd name="T14" fmla="*/ 144 w 236"/>
                        <a:gd name="T15" fmla="*/ 14 h 408"/>
                        <a:gd name="T16" fmla="*/ 152 w 236"/>
                        <a:gd name="T17" fmla="*/ 10 h 408"/>
                        <a:gd name="T18" fmla="*/ 152 w 236"/>
                        <a:gd name="T19" fmla="*/ 17 h 408"/>
                        <a:gd name="T20" fmla="*/ 158 w 236"/>
                        <a:gd name="T21" fmla="*/ 32 h 408"/>
                        <a:gd name="T22" fmla="*/ 178 w 236"/>
                        <a:gd name="T23" fmla="*/ 11 h 408"/>
                        <a:gd name="T24" fmla="*/ 164 w 236"/>
                        <a:gd name="T25" fmla="*/ 32 h 408"/>
                        <a:gd name="T26" fmla="*/ 188 w 236"/>
                        <a:gd name="T27" fmla="*/ 17 h 408"/>
                        <a:gd name="T28" fmla="*/ 178 w 236"/>
                        <a:gd name="T29" fmla="*/ 33 h 408"/>
                        <a:gd name="T30" fmla="*/ 179 w 236"/>
                        <a:gd name="T31" fmla="*/ 41 h 408"/>
                        <a:gd name="T32" fmla="*/ 178 w 236"/>
                        <a:gd name="T33" fmla="*/ 60 h 408"/>
                        <a:gd name="T34" fmla="*/ 197 w 236"/>
                        <a:gd name="T35" fmla="*/ 84 h 408"/>
                        <a:gd name="T36" fmla="*/ 212 w 236"/>
                        <a:gd name="T37" fmla="*/ 110 h 408"/>
                        <a:gd name="T38" fmla="*/ 209 w 236"/>
                        <a:gd name="T39" fmla="*/ 117 h 408"/>
                        <a:gd name="T40" fmla="*/ 172 w 236"/>
                        <a:gd name="T41" fmla="*/ 139 h 408"/>
                        <a:gd name="T42" fmla="*/ 160 w 236"/>
                        <a:gd name="T43" fmla="*/ 164 h 408"/>
                        <a:gd name="T44" fmla="*/ 122 w 236"/>
                        <a:gd name="T45" fmla="*/ 159 h 408"/>
                        <a:gd name="T46" fmla="*/ 111 w 236"/>
                        <a:gd name="T47" fmla="*/ 207 h 408"/>
                        <a:gd name="T48" fmla="*/ 142 w 236"/>
                        <a:gd name="T49" fmla="*/ 232 h 408"/>
                        <a:gd name="T50" fmla="*/ 178 w 236"/>
                        <a:gd name="T51" fmla="*/ 238 h 408"/>
                        <a:gd name="T52" fmla="*/ 200 w 236"/>
                        <a:gd name="T53" fmla="*/ 238 h 408"/>
                        <a:gd name="T54" fmla="*/ 216 w 236"/>
                        <a:gd name="T55" fmla="*/ 233 h 408"/>
                        <a:gd name="T56" fmla="*/ 221 w 236"/>
                        <a:gd name="T57" fmla="*/ 244 h 408"/>
                        <a:gd name="T58" fmla="*/ 235 w 236"/>
                        <a:gd name="T59" fmla="*/ 252 h 408"/>
                        <a:gd name="T60" fmla="*/ 229 w 236"/>
                        <a:gd name="T61" fmla="*/ 260 h 408"/>
                        <a:gd name="T62" fmla="*/ 232 w 236"/>
                        <a:gd name="T63" fmla="*/ 270 h 408"/>
                        <a:gd name="T64" fmla="*/ 224 w 236"/>
                        <a:gd name="T65" fmla="*/ 281 h 408"/>
                        <a:gd name="T66" fmla="*/ 221 w 236"/>
                        <a:gd name="T67" fmla="*/ 287 h 408"/>
                        <a:gd name="T68" fmla="*/ 194 w 236"/>
                        <a:gd name="T69" fmla="*/ 277 h 408"/>
                        <a:gd name="T70" fmla="*/ 142 w 236"/>
                        <a:gd name="T71" fmla="*/ 265 h 408"/>
                        <a:gd name="T72" fmla="*/ 110 w 236"/>
                        <a:gd name="T73" fmla="*/ 260 h 408"/>
                        <a:gd name="T74" fmla="*/ 101 w 236"/>
                        <a:gd name="T75" fmla="*/ 251 h 408"/>
                        <a:gd name="T76" fmla="*/ 104 w 236"/>
                        <a:gd name="T77" fmla="*/ 257 h 408"/>
                        <a:gd name="T78" fmla="*/ 127 w 236"/>
                        <a:gd name="T79" fmla="*/ 263 h 408"/>
                        <a:gd name="T80" fmla="*/ 146 w 236"/>
                        <a:gd name="T81" fmla="*/ 276 h 408"/>
                        <a:gd name="T82" fmla="*/ 140 w 236"/>
                        <a:gd name="T83" fmla="*/ 288 h 408"/>
                        <a:gd name="T84" fmla="*/ 108 w 236"/>
                        <a:gd name="T85" fmla="*/ 315 h 408"/>
                        <a:gd name="T86" fmla="*/ 71 w 236"/>
                        <a:gd name="T87" fmla="*/ 337 h 408"/>
                        <a:gd name="T88" fmla="*/ 63 w 236"/>
                        <a:gd name="T89" fmla="*/ 372 h 408"/>
                        <a:gd name="T90" fmla="*/ 84 w 236"/>
                        <a:gd name="T91" fmla="*/ 400 h 408"/>
                        <a:gd name="T92" fmla="*/ 51 w 236"/>
                        <a:gd name="T93" fmla="*/ 405 h 408"/>
                        <a:gd name="T94" fmla="*/ 29 w 236"/>
                        <a:gd name="T95" fmla="*/ 403 h 408"/>
                        <a:gd name="T96" fmla="*/ 29 w 236"/>
                        <a:gd name="T97" fmla="*/ 351 h 408"/>
                        <a:gd name="T98" fmla="*/ 15 w 236"/>
                        <a:gd name="T99" fmla="*/ 337 h 408"/>
                        <a:gd name="T100" fmla="*/ 24 w 236"/>
                        <a:gd name="T101" fmla="*/ 326 h 408"/>
                        <a:gd name="T102" fmla="*/ 63 w 236"/>
                        <a:gd name="T103" fmla="*/ 309 h 408"/>
                        <a:gd name="T104" fmla="*/ 77 w 236"/>
                        <a:gd name="T105" fmla="*/ 287 h 408"/>
                        <a:gd name="T106" fmla="*/ 15 w 236"/>
                        <a:gd name="T107" fmla="*/ 282 h 408"/>
                        <a:gd name="T108" fmla="*/ 3 w 236"/>
                        <a:gd name="T109" fmla="*/ 276 h 408"/>
                        <a:gd name="T110" fmla="*/ 0 w 236"/>
                        <a:gd name="T111" fmla="*/ 255 h 408"/>
                        <a:gd name="T112" fmla="*/ 3 w 236"/>
                        <a:gd name="T113" fmla="*/ 235 h 408"/>
                        <a:gd name="T114" fmla="*/ 30 w 236"/>
                        <a:gd name="T115" fmla="*/ 169 h 408"/>
                        <a:gd name="T116" fmla="*/ 63 w 236"/>
                        <a:gd name="T117" fmla="*/ 126 h 408"/>
                        <a:gd name="T118" fmla="*/ 80 w 236"/>
                        <a:gd name="T119" fmla="*/ 87 h 40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36"/>
                        <a:gd name="T181" fmla="*/ 0 h 408"/>
                        <a:gd name="T182" fmla="*/ 236 w 236"/>
                        <a:gd name="T183" fmla="*/ 408 h 40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36" h="408">
                          <a:moveTo>
                            <a:pt x="80" y="87"/>
                          </a:moveTo>
                          <a:lnTo>
                            <a:pt x="86" y="68"/>
                          </a:lnTo>
                          <a:lnTo>
                            <a:pt x="90" y="46"/>
                          </a:lnTo>
                          <a:lnTo>
                            <a:pt x="95" y="27"/>
                          </a:lnTo>
                          <a:lnTo>
                            <a:pt x="89" y="17"/>
                          </a:lnTo>
                          <a:lnTo>
                            <a:pt x="84" y="11"/>
                          </a:lnTo>
                          <a:lnTo>
                            <a:pt x="90" y="17"/>
                          </a:lnTo>
                          <a:lnTo>
                            <a:pt x="98" y="27"/>
                          </a:lnTo>
                          <a:lnTo>
                            <a:pt x="92" y="6"/>
                          </a:lnTo>
                          <a:lnTo>
                            <a:pt x="98" y="16"/>
                          </a:lnTo>
                          <a:lnTo>
                            <a:pt x="107" y="29"/>
                          </a:lnTo>
                          <a:lnTo>
                            <a:pt x="110" y="30"/>
                          </a:lnTo>
                          <a:lnTo>
                            <a:pt x="108" y="19"/>
                          </a:lnTo>
                          <a:lnTo>
                            <a:pt x="110" y="21"/>
                          </a:lnTo>
                          <a:lnTo>
                            <a:pt x="111" y="11"/>
                          </a:lnTo>
                          <a:lnTo>
                            <a:pt x="108" y="2"/>
                          </a:lnTo>
                          <a:lnTo>
                            <a:pt x="122" y="27"/>
                          </a:lnTo>
                          <a:lnTo>
                            <a:pt x="123" y="24"/>
                          </a:lnTo>
                          <a:lnTo>
                            <a:pt x="125" y="27"/>
                          </a:lnTo>
                          <a:lnTo>
                            <a:pt x="125" y="22"/>
                          </a:lnTo>
                          <a:lnTo>
                            <a:pt x="122" y="16"/>
                          </a:lnTo>
                          <a:lnTo>
                            <a:pt x="123" y="3"/>
                          </a:lnTo>
                          <a:lnTo>
                            <a:pt x="128" y="27"/>
                          </a:lnTo>
                          <a:lnTo>
                            <a:pt x="131" y="5"/>
                          </a:lnTo>
                          <a:lnTo>
                            <a:pt x="131" y="22"/>
                          </a:lnTo>
                          <a:lnTo>
                            <a:pt x="134" y="27"/>
                          </a:lnTo>
                          <a:lnTo>
                            <a:pt x="137" y="8"/>
                          </a:lnTo>
                          <a:lnTo>
                            <a:pt x="146" y="0"/>
                          </a:lnTo>
                          <a:lnTo>
                            <a:pt x="140" y="8"/>
                          </a:lnTo>
                          <a:lnTo>
                            <a:pt x="137" y="22"/>
                          </a:lnTo>
                          <a:lnTo>
                            <a:pt x="137" y="25"/>
                          </a:lnTo>
                          <a:lnTo>
                            <a:pt x="144" y="14"/>
                          </a:lnTo>
                          <a:lnTo>
                            <a:pt x="140" y="24"/>
                          </a:lnTo>
                          <a:lnTo>
                            <a:pt x="140" y="29"/>
                          </a:lnTo>
                          <a:lnTo>
                            <a:pt x="152" y="5"/>
                          </a:lnTo>
                          <a:lnTo>
                            <a:pt x="152" y="10"/>
                          </a:lnTo>
                          <a:lnTo>
                            <a:pt x="147" y="22"/>
                          </a:lnTo>
                          <a:lnTo>
                            <a:pt x="147" y="30"/>
                          </a:lnTo>
                          <a:lnTo>
                            <a:pt x="149" y="32"/>
                          </a:lnTo>
                          <a:lnTo>
                            <a:pt x="152" y="17"/>
                          </a:lnTo>
                          <a:lnTo>
                            <a:pt x="158" y="6"/>
                          </a:lnTo>
                          <a:lnTo>
                            <a:pt x="152" y="17"/>
                          </a:lnTo>
                          <a:lnTo>
                            <a:pt x="154" y="33"/>
                          </a:lnTo>
                          <a:lnTo>
                            <a:pt x="158" y="32"/>
                          </a:lnTo>
                          <a:lnTo>
                            <a:pt x="164" y="13"/>
                          </a:lnTo>
                          <a:lnTo>
                            <a:pt x="160" y="33"/>
                          </a:lnTo>
                          <a:lnTo>
                            <a:pt x="170" y="17"/>
                          </a:lnTo>
                          <a:lnTo>
                            <a:pt x="178" y="11"/>
                          </a:lnTo>
                          <a:lnTo>
                            <a:pt x="172" y="19"/>
                          </a:lnTo>
                          <a:lnTo>
                            <a:pt x="166" y="29"/>
                          </a:lnTo>
                          <a:lnTo>
                            <a:pt x="175" y="25"/>
                          </a:lnTo>
                          <a:lnTo>
                            <a:pt x="164" y="32"/>
                          </a:lnTo>
                          <a:lnTo>
                            <a:pt x="163" y="38"/>
                          </a:lnTo>
                          <a:lnTo>
                            <a:pt x="166" y="40"/>
                          </a:lnTo>
                          <a:lnTo>
                            <a:pt x="176" y="25"/>
                          </a:lnTo>
                          <a:lnTo>
                            <a:pt x="188" y="17"/>
                          </a:lnTo>
                          <a:lnTo>
                            <a:pt x="172" y="36"/>
                          </a:lnTo>
                          <a:lnTo>
                            <a:pt x="179" y="30"/>
                          </a:lnTo>
                          <a:lnTo>
                            <a:pt x="220" y="24"/>
                          </a:lnTo>
                          <a:lnTo>
                            <a:pt x="178" y="33"/>
                          </a:lnTo>
                          <a:lnTo>
                            <a:pt x="173" y="40"/>
                          </a:lnTo>
                          <a:lnTo>
                            <a:pt x="178" y="40"/>
                          </a:lnTo>
                          <a:lnTo>
                            <a:pt x="190" y="33"/>
                          </a:lnTo>
                          <a:lnTo>
                            <a:pt x="179" y="41"/>
                          </a:lnTo>
                          <a:lnTo>
                            <a:pt x="173" y="46"/>
                          </a:lnTo>
                          <a:lnTo>
                            <a:pt x="173" y="51"/>
                          </a:lnTo>
                          <a:lnTo>
                            <a:pt x="175" y="55"/>
                          </a:lnTo>
                          <a:lnTo>
                            <a:pt x="178" y="60"/>
                          </a:lnTo>
                          <a:lnTo>
                            <a:pt x="184" y="66"/>
                          </a:lnTo>
                          <a:lnTo>
                            <a:pt x="188" y="71"/>
                          </a:lnTo>
                          <a:lnTo>
                            <a:pt x="194" y="77"/>
                          </a:lnTo>
                          <a:lnTo>
                            <a:pt x="197" y="84"/>
                          </a:lnTo>
                          <a:lnTo>
                            <a:pt x="200" y="87"/>
                          </a:lnTo>
                          <a:lnTo>
                            <a:pt x="203" y="95"/>
                          </a:lnTo>
                          <a:lnTo>
                            <a:pt x="209" y="104"/>
                          </a:lnTo>
                          <a:lnTo>
                            <a:pt x="212" y="110"/>
                          </a:lnTo>
                          <a:lnTo>
                            <a:pt x="212" y="112"/>
                          </a:lnTo>
                          <a:lnTo>
                            <a:pt x="212" y="114"/>
                          </a:lnTo>
                          <a:lnTo>
                            <a:pt x="211" y="115"/>
                          </a:lnTo>
                          <a:lnTo>
                            <a:pt x="209" y="117"/>
                          </a:lnTo>
                          <a:lnTo>
                            <a:pt x="206" y="117"/>
                          </a:lnTo>
                          <a:lnTo>
                            <a:pt x="176" y="114"/>
                          </a:lnTo>
                          <a:lnTo>
                            <a:pt x="175" y="120"/>
                          </a:lnTo>
                          <a:lnTo>
                            <a:pt x="172" y="139"/>
                          </a:lnTo>
                          <a:lnTo>
                            <a:pt x="167" y="151"/>
                          </a:lnTo>
                          <a:lnTo>
                            <a:pt x="164" y="162"/>
                          </a:lnTo>
                          <a:lnTo>
                            <a:pt x="163" y="164"/>
                          </a:lnTo>
                          <a:lnTo>
                            <a:pt x="160" y="164"/>
                          </a:lnTo>
                          <a:lnTo>
                            <a:pt x="158" y="164"/>
                          </a:lnTo>
                          <a:lnTo>
                            <a:pt x="147" y="164"/>
                          </a:lnTo>
                          <a:lnTo>
                            <a:pt x="125" y="156"/>
                          </a:lnTo>
                          <a:lnTo>
                            <a:pt x="122" y="159"/>
                          </a:lnTo>
                          <a:lnTo>
                            <a:pt x="119" y="172"/>
                          </a:lnTo>
                          <a:lnTo>
                            <a:pt x="116" y="183"/>
                          </a:lnTo>
                          <a:lnTo>
                            <a:pt x="113" y="197"/>
                          </a:lnTo>
                          <a:lnTo>
                            <a:pt x="111" y="207"/>
                          </a:lnTo>
                          <a:lnTo>
                            <a:pt x="116" y="213"/>
                          </a:lnTo>
                          <a:lnTo>
                            <a:pt x="123" y="219"/>
                          </a:lnTo>
                          <a:lnTo>
                            <a:pt x="131" y="230"/>
                          </a:lnTo>
                          <a:lnTo>
                            <a:pt x="142" y="232"/>
                          </a:lnTo>
                          <a:lnTo>
                            <a:pt x="151" y="233"/>
                          </a:lnTo>
                          <a:lnTo>
                            <a:pt x="164" y="236"/>
                          </a:lnTo>
                          <a:lnTo>
                            <a:pt x="172" y="238"/>
                          </a:lnTo>
                          <a:lnTo>
                            <a:pt x="178" y="238"/>
                          </a:lnTo>
                          <a:lnTo>
                            <a:pt x="184" y="238"/>
                          </a:lnTo>
                          <a:lnTo>
                            <a:pt x="187" y="238"/>
                          </a:lnTo>
                          <a:lnTo>
                            <a:pt x="194" y="238"/>
                          </a:lnTo>
                          <a:lnTo>
                            <a:pt x="200" y="238"/>
                          </a:lnTo>
                          <a:lnTo>
                            <a:pt x="209" y="233"/>
                          </a:lnTo>
                          <a:lnTo>
                            <a:pt x="212" y="232"/>
                          </a:lnTo>
                          <a:lnTo>
                            <a:pt x="214" y="232"/>
                          </a:lnTo>
                          <a:lnTo>
                            <a:pt x="216" y="233"/>
                          </a:lnTo>
                          <a:lnTo>
                            <a:pt x="220" y="235"/>
                          </a:lnTo>
                          <a:lnTo>
                            <a:pt x="220" y="236"/>
                          </a:lnTo>
                          <a:lnTo>
                            <a:pt x="221" y="240"/>
                          </a:lnTo>
                          <a:lnTo>
                            <a:pt x="221" y="244"/>
                          </a:lnTo>
                          <a:lnTo>
                            <a:pt x="223" y="244"/>
                          </a:lnTo>
                          <a:lnTo>
                            <a:pt x="228" y="247"/>
                          </a:lnTo>
                          <a:lnTo>
                            <a:pt x="232" y="249"/>
                          </a:lnTo>
                          <a:lnTo>
                            <a:pt x="235" y="252"/>
                          </a:lnTo>
                          <a:lnTo>
                            <a:pt x="233" y="254"/>
                          </a:lnTo>
                          <a:lnTo>
                            <a:pt x="233" y="257"/>
                          </a:lnTo>
                          <a:lnTo>
                            <a:pt x="232" y="258"/>
                          </a:lnTo>
                          <a:lnTo>
                            <a:pt x="229" y="260"/>
                          </a:lnTo>
                          <a:lnTo>
                            <a:pt x="229" y="262"/>
                          </a:lnTo>
                          <a:lnTo>
                            <a:pt x="232" y="265"/>
                          </a:lnTo>
                          <a:lnTo>
                            <a:pt x="232" y="268"/>
                          </a:lnTo>
                          <a:lnTo>
                            <a:pt x="232" y="270"/>
                          </a:lnTo>
                          <a:lnTo>
                            <a:pt x="232" y="273"/>
                          </a:lnTo>
                          <a:lnTo>
                            <a:pt x="229" y="274"/>
                          </a:lnTo>
                          <a:lnTo>
                            <a:pt x="224" y="277"/>
                          </a:lnTo>
                          <a:lnTo>
                            <a:pt x="224" y="281"/>
                          </a:lnTo>
                          <a:lnTo>
                            <a:pt x="224" y="284"/>
                          </a:lnTo>
                          <a:lnTo>
                            <a:pt x="224" y="285"/>
                          </a:lnTo>
                          <a:lnTo>
                            <a:pt x="223" y="285"/>
                          </a:lnTo>
                          <a:lnTo>
                            <a:pt x="221" y="287"/>
                          </a:lnTo>
                          <a:lnTo>
                            <a:pt x="220" y="287"/>
                          </a:lnTo>
                          <a:lnTo>
                            <a:pt x="216" y="285"/>
                          </a:lnTo>
                          <a:lnTo>
                            <a:pt x="206" y="282"/>
                          </a:lnTo>
                          <a:lnTo>
                            <a:pt x="194" y="277"/>
                          </a:lnTo>
                          <a:lnTo>
                            <a:pt x="176" y="273"/>
                          </a:lnTo>
                          <a:lnTo>
                            <a:pt x="173" y="273"/>
                          </a:lnTo>
                          <a:lnTo>
                            <a:pt x="163" y="270"/>
                          </a:lnTo>
                          <a:lnTo>
                            <a:pt x="142" y="265"/>
                          </a:lnTo>
                          <a:lnTo>
                            <a:pt x="127" y="263"/>
                          </a:lnTo>
                          <a:lnTo>
                            <a:pt x="123" y="263"/>
                          </a:lnTo>
                          <a:lnTo>
                            <a:pt x="115" y="265"/>
                          </a:lnTo>
                          <a:lnTo>
                            <a:pt x="110" y="260"/>
                          </a:lnTo>
                          <a:lnTo>
                            <a:pt x="107" y="258"/>
                          </a:lnTo>
                          <a:lnTo>
                            <a:pt x="104" y="257"/>
                          </a:lnTo>
                          <a:lnTo>
                            <a:pt x="103" y="254"/>
                          </a:lnTo>
                          <a:lnTo>
                            <a:pt x="101" y="251"/>
                          </a:lnTo>
                          <a:lnTo>
                            <a:pt x="92" y="238"/>
                          </a:lnTo>
                          <a:lnTo>
                            <a:pt x="101" y="249"/>
                          </a:lnTo>
                          <a:lnTo>
                            <a:pt x="104" y="254"/>
                          </a:lnTo>
                          <a:lnTo>
                            <a:pt x="104" y="257"/>
                          </a:lnTo>
                          <a:lnTo>
                            <a:pt x="113" y="263"/>
                          </a:lnTo>
                          <a:lnTo>
                            <a:pt x="119" y="265"/>
                          </a:lnTo>
                          <a:lnTo>
                            <a:pt x="123" y="263"/>
                          </a:lnTo>
                          <a:lnTo>
                            <a:pt x="127" y="263"/>
                          </a:lnTo>
                          <a:lnTo>
                            <a:pt x="134" y="266"/>
                          </a:lnTo>
                          <a:lnTo>
                            <a:pt x="137" y="270"/>
                          </a:lnTo>
                          <a:lnTo>
                            <a:pt x="142" y="273"/>
                          </a:lnTo>
                          <a:lnTo>
                            <a:pt x="146" y="276"/>
                          </a:lnTo>
                          <a:lnTo>
                            <a:pt x="147" y="279"/>
                          </a:lnTo>
                          <a:lnTo>
                            <a:pt x="146" y="281"/>
                          </a:lnTo>
                          <a:lnTo>
                            <a:pt x="144" y="285"/>
                          </a:lnTo>
                          <a:lnTo>
                            <a:pt x="140" y="288"/>
                          </a:lnTo>
                          <a:lnTo>
                            <a:pt x="135" y="295"/>
                          </a:lnTo>
                          <a:lnTo>
                            <a:pt x="127" y="303"/>
                          </a:lnTo>
                          <a:lnTo>
                            <a:pt x="120" y="309"/>
                          </a:lnTo>
                          <a:lnTo>
                            <a:pt x="108" y="315"/>
                          </a:lnTo>
                          <a:lnTo>
                            <a:pt x="90" y="325"/>
                          </a:lnTo>
                          <a:lnTo>
                            <a:pt x="77" y="331"/>
                          </a:lnTo>
                          <a:lnTo>
                            <a:pt x="74" y="334"/>
                          </a:lnTo>
                          <a:lnTo>
                            <a:pt x="71" y="337"/>
                          </a:lnTo>
                          <a:lnTo>
                            <a:pt x="63" y="342"/>
                          </a:lnTo>
                          <a:lnTo>
                            <a:pt x="62" y="350"/>
                          </a:lnTo>
                          <a:lnTo>
                            <a:pt x="62" y="362"/>
                          </a:lnTo>
                          <a:lnTo>
                            <a:pt x="63" y="372"/>
                          </a:lnTo>
                          <a:lnTo>
                            <a:pt x="65" y="380"/>
                          </a:lnTo>
                          <a:lnTo>
                            <a:pt x="77" y="392"/>
                          </a:lnTo>
                          <a:lnTo>
                            <a:pt x="84" y="399"/>
                          </a:lnTo>
                          <a:lnTo>
                            <a:pt x="84" y="400"/>
                          </a:lnTo>
                          <a:lnTo>
                            <a:pt x="84" y="402"/>
                          </a:lnTo>
                          <a:lnTo>
                            <a:pt x="72" y="407"/>
                          </a:lnTo>
                          <a:lnTo>
                            <a:pt x="59" y="405"/>
                          </a:lnTo>
                          <a:lnTo>
                            <a:pt x="51" y="405"/>
                          </a:lnTo>
                          <a:lnTo>
                            <a:pt x="42" y="405"/>
                          </a:lnTo>
                          <a:lnTo>
                            <a:pt x="36" y="405"/>
                          </a:lnTo>
                          <a:lnTo>
                            <a:pt x="29" y="405"/>
                          </a:lnTo>
                          <a:lnTo>
                            <a:pt x="29" y="403"/>
                          </a:lnTo>
                          <a:lnTo>
                            <a:pt x="27" y="402"/>
                          </a:lnTo>
                          <a:lnTo>
                            <a:pt x="29" y="380"/>
                          </a:lnTo>
                          <a:lnTo>
                            <a:pt x="33" y="358"/>
                          </a:lnTo>
                          <a:lnTo>
                            <a:pt x="29" y="351"/>
                          </a:lnTo>
                          <a:lnTo>
                            <a:pt x="24" y="345"/>
                          </a:lnTo>
                          <a:lnTo>
                            <a:pt x="22" y="344"/>
                          </a:lnTo>
                          <a:lnTo>
                            <a:pt x="18" y="340"/>
                          </a:lnTo>
                          <a:lnTo>
                            <a:pt x="15" y="337"/>
                          </a:lnTo>
                          <a:lnTo>
                            <a:pt x="15" y="336"/>
                          </a:lnTo>
                          <a:lnTo>
                            <a:pt x="15" y="334"/>
                          </a:lnTo>
                          <a:lnTo>
                            <a:pt x="18" y="329"/>
                          </a:lnTo>
                          <a:lnTo>
                            <a:pt x="24" y="326"/>
                          </a:lnTo>
                          <a:lnTo>
                            <a:pt x="29" y="323"/>
                          </a:lnTo>
                          <a:lnTo>
                            <a:pt x="34" y="323"/>
                          </a:lnTo>
                          <a:lnTo>
                            <a:pt x="39" y="323"/>
                          </a:lnTo>
                          <a:lnTo>
                            <a:pt x="63" y="309"/>
                          </a:lnTo>
                          <a:lnTo>
                            <a:pt x="80" y="298"/>
                          </a:lnTo>
                          <a:lnTo>
                            <a:pt x="98" y="290"/>
                          </a:lnTo>
                          <a:lnTo>
                            <a:pt x="92" y="290"/>
                          </a:lnTo>
                          <a:lnTo>
                            <a:pt x="77" y="287"/>
                          </a:lnTo>
                          <a:lnTo>
                            <a:pt x="60" y="285"/>
                          </a:lnTo>
                          <a:lnTo>
                            <a:pt x="39" y="282"/>
                          </a:lnTo>
                          <a:lnTo>
                            <a:pt x="33" y="284"/>
                          </a:lnTo>
                          <a:lnTo>
                            <a:pt x="15" y="282"/>
                          </a:lnTo>
                          <a:lnTo>
                            <a:pt x="12" y="281"/>
                          </a:lnTo>
                          <a:lnTo>
                            <a:pt x="9" y="279"/>
                          </a:lnTo>
                          <a:lnTo>
                            <a:pt x="5" y="277"/>
                          </a:lnTo>
                          <a:lnTo>
                            <a:pt x="3" y="276"/>
                          </a:lnTo>
                          <a:lnTo>
                            <a:pt x="2" y="271"/>
                          </a:lnTo>
                          <a:lnTo>
                            <a:pt x="0" y="266"/>
                          </a:lnTo>
                          <a:lnTo>
                            <a:pt x="0" y="262"/>
                          </a:lnTo>
                          <a:lnTo>
                            <a:pt x="0" y="255"/>
                          </a:lnTo>
                          <a:lnTo>
                            <a:pt x="0" y="251"/>
                          </a:lnTo>
                          <a:lnTo>
                            <a:pt x="0" y="244"/>
                          </a:lnTo>
                          <a:lnTo>
                            <a:pt x="2" y="240"/>
                          </a:lnTo>
                          <a:lnTo>
                            <a:pt x="3" y="235"/>
                          </a:lnTo>
                          <a:lnTo>
                            <a:pt x="9" y="221"/>
                          </a:lnTo>
                          <a:lnTo>
                            <a:pt x="15" y="202"/>
                          </a:lnTo>
                          <a:lnTo>
                            <a:pt x="18" y="189"/>
                          </a:lnTo>
                          <a:lnTo>
                            <a:pt x="30" y="169"/>
                          </a:lnTo>
                          <a:lnTo>
                            <a:pt x="42" y="153"/>
                          </a:lnTo>
                          <a:lnTo>
                            <a:pt x="53" y="140"/>
                          </a:lnTo>
                          <a:lnTo>
                            <a:pt x="59" y="132"/>
                          </a:lnTo>
                          <a:lnTo>
                            <a:pt x="63" y="126"/>
                          </a:lnTo>
                          <a:lnTo>
                            <a:pt x="69" y="120"/>
                          </a:lnTo>
                          <a:lnTo>
                            <a:pt x="71" y="110"/>
                          </a:lnTo>
                          <a:lnTo>
                            <a:pt x="75" y="98"/>
                          </a:lnTo>
                          <a:lnTo>
                            <a:pt x="80" y="87"/>
                          </a:lnTo>
                        </a:path>
                      </a:pathLst>
                    </a:custGeom>
                    <a:solidFill>
                      <a:schemeClr val="hlink"/>
                    </a:solidFill>
                    <a:ln w="12700" cap="rnd">
                      <a:solidFill>
                        <a:srgbClr val="000000"/>
                      </a:solidFill>
                      <a:round/>
                      <a:headEnd type="none" w="sm" len="sm"/>
                      <a:tailEnd type="none" w="sm" len="sm"/>
                    </a:ln>
                  </p:spPr>
                  <p:txBody>
                    <a:bodyPr/>
                    <a:lstStyle/>
                    <a:p>
                      <a:endParaRPr lang="en-GB" dirty="0"/>
                    </a:p>
                  </p:txBody>
                </p:sp>
                <p:grpSp>
                  <p:nvGrpSpPr>
                    <p:cNvPr id="28786" name="Group 38"/>
                    <p:cNvGrpSpPr>
                      <a:grpSpLocks/>
                    </p:cNvGrpSpPr>
                    <p:nvPr/>
                  </p:nvGrpSpPr>
                  <p:grpSpPr bwMode="auto">
                    <a:xfrm>
                      <a:off x="4291" y="1146"/>
                      <a:ext cx="32" cy="39"/>
                      <a:chOff x="4291" y="1146"/>
                      <a:chExt cx="32" cy="39"/>
                    </a:xfrm>
                  </p:grpSpPr>
                  <p:sp>
                    <p:nvSpPr>
                      <p:cNvPr id="28787" name="Freeform 39"/>
                      <p:cNvSpPr>
                        <a:spLocks/>
                      </p:cNvSpPr>
                      <p:nvPr/>
                    </p:nvSpPr>
                    <p:spPr bwMode="auto">
                      <a:xfrm>
                        <a:off x="4291" y="1146"/>
                        <a:ext cx="32" cy="15"/>
                      </a:xfrm>
                      <a:custGeom>
                        <a:avLst/>
                        <a:gdLst>
                          <a:gd name="T0" fmla="*/ 0 w 32"/>
                          <a:gd name="T1" fmla="*/ 5 h 15"/>
                          <a:gd name="T2" fmla="*/ 3 w 32"/>
                          <a:gd name="T3" fmla="*/ 3 h 15"/>
                          <a:gd name="T4" fmla="*/ 7 w 32"/>
                          <a:gd name="T5" fmla="*/ 2 h 15"/>
                          <a:gd name="T6" fmla="*/ 10 w 32"/>
                          <a:gd name="T7" fmla="*/ 2 h 15"/>
                          <a:gd name="T8" fmla="*/ 14 w 32"/>
                          <a:gd name="T9" fmla="*/ 0 h 15"/>
                          <a:gd name="T10" fmla="*/ 15 w 32"/>
                          <a:gd name="T11" fmla="*/ 0 h 15"/>
                          <a:gd name="T12" fmla="*/ 19 w 32"/>
                          <a:gd name="T13" fmla="*/ 2 h 15"/>
                          <a:gd name="T14" fmla="*/ 19 w 32"/>
                          <a:gd name="T15" fmla="*/ 3 h 15"/>
                          <a:gd name="T16" fmla="*/ 21 w 32"/>
                          <a:gd name="T17" fmla="*/ 5 h 15"/>
                          <a:gd name="T18" fmla="*/ 23 w 32"/>
                          <a:gd name="T19" fmla="*/ 6 h 15"/>
                          <a:gd name="T20" fmla="*/ 24 w 32"/>
                          <a:gd name="T21" fmla="*/ 9 h 15"/>
                          <a:gd name="T22" fmla="*/ 26 w 32"/>
                          <a:gd name="T23" fmla="*/ 11 h 15"/>
                          <a:gd name="T24" fmla="*/ 28 w 32"/>
                          <a:gd name="T25" fmla="*/ 13 h 15"/>
                          <a:gd name="T26" fmla="*/ 31 w 32"/>
                          <a:gd name="T27" fmla="*/ 14 h 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
                          <a:gd name="T44" fmla="*/ 32 w 32"/>
                          <a:gd name="T45" fmla="*/ 15 h 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
                            <a:moveTo>
                              <a:pt x="0" y="5"/>
                            </a:moveTo>
                            <a:lnTo>
                              <a:pt x="3" y="3"/>
                            </a:lnTo>
                            <a:lnTo>
                              <a:pt x="7" y="2"/>
                            </a:lnTo>
                            <a:lnTo>
                              <a:pt x="10" y="2"/>
                            </a:lnTo>
                            <a:lnTo>
                              <a:pt x="14" y="0"/>
                            </a:lnTo>
                            <a:lnTo>
                              <a:pt x="15" y="0"/>
                            </a:lnTo>
                            <a:lnTo>
                              <a:pt x="19" y="2"/>
                            </a:lnTo>
                            <a:lnTo>
                              <a:pt x="19" y="3"/>
                            </a:lnTo>
                            <a:lnTo>
                              <a:pt x="21" y="5"/>
                            </a:lnTo>
                            <a:lnTo>
                              <a:pt x="23" y="6"/>
                            </a:lnTo>
                            <a:lnTo>
                              <a:pt x="24" y="9"/>
                            </a:lnTo>
                            <a:lnTo>
                              <a:pt x="26" y="11"/>
                            </a:lnTo>
                            <a:lnTo>
                              <a:pt x="28" y="13"/>
                            </a:lnTo>
                            <a:lnTo>
                              <a:pt x="31" y="14"/>
                            </a:lnTo>
                          </a:path>
                        </a:pathLst>
                      </a:custGeom>
                      <a:solidFill>
                        <a:schemeClr val="hlink"/>
                      </a:solidFill>
                      <a:ln w="12700" cap="rnd">
                        <a:solidFill>
                          <a:srgbClr val="000000"/>
                        </a:solidFill>
                        <a:round/>
                        <a:headEnd type="none" w="sm" len="sm"/>
                        <a:tailEnd type="none" w="sm" len="sm"/>
                      </a:ln>
                    </p:spPr>
                    <p:txBody>
                      <a:bodyPr/>
                      <a:lstStyle/>
                      <a:p>
                        <a:endParaRPr lang="en-GB" dirty="0"/>
                      </a:p>
                    </p:txBody>
                  </p:sp>
                  <p:sp>
                    <p:nvSpPr>
                      <p:cNvPr id="28788" name="Freeform 40"/>
                      <p:cNvSpPr>
                        <a:spLocks/>
                      </p:cNvSpPr>
                      <p:nvPr/>
                    </p:nvSpPr>
                    <p:spPr bwMode="auto">
                      <a:xfrm>
                        <a:off x="4312" y="1162"/>
                        <a:ext cx="10" cy="23"/>
                      </a:xfrm>
                      <a:custGeom>
                        <a:avLst/>
                        <a:gdLst>
                          <a:gd name="T0" fmla="*/ 9 w 10"/>
                          <a:gd name="T1" fmla="*/ 0 h 23"/>
                          <a:gd name="T2" fmla="*/ 7 w 10"/>
                          <a:gd name="T3" fmla="*/ 1 h 23"/>
                          <a:gd name="T4" fmla="*/ 3 w 10"/>
                          <a:gd name="T5" fmla="*/ 3 h 23"/>
                          <a:gd name="T6" fmla="*/ 2 w 10"/>
                          <a:gd name="T7" fmla="*/ 6 h 23"/>
                          <a:gd name="T8" fmla="*/ 2 w 10"/>
                          <a:gd name="T9" fmla="*/ 8 h 23"/>
                          <a:gd name="T10" fmla="*/ 0 w 10"/>
                          <a:gd name="T11" fmla="*/ 11 h 23"/>
                          <a:gd name="T12" fmla="*/ 0 w 10"/>
                          <a:gd name="T13" fmla="*/ 14 h 23"/>
                          <a:gd name="T14" fmla="*/ 0 w 10"/>
                          <a:gd name="T15" fmla="*/ 17 h 23"/>
                          <a:gd name="T16" fmla="*/ 0 w 10"/>
                          <a:gd name="T17" fmla="*/ 20 h 23"/>
                          <a:gd name="T18" fmla="*/ 2 w 10"/>
                          <a:gd name="T19" fmla="*/ 22 h 23"/>
                          <a:gd name="T20" fmla="*/ 3 w 10"/>
                          <a:gd name="T21" fmla="*/ 20 h 23"/>
                          <a:gd name="T22" fmla="*/ 3 w 10"/>
                          <a:gd name="T23" fmla="*/ 19 h 23"/>
                          <a:gd name="T24" fmla="*/ 6 w 10"/>
                          <a:gd name="T25" fmla="*/ 17 h 23"/>
                          <a:gd name="T26" fmla="*/ 7 w 10"/>
                          <a:gd name="T27" fmla="*/ 14 h 23"/>
                          <a:gd name="T28" fmla="*/ 7 w 10"/>
                          <a:gd name="T29" fmla="*/ 12 h 23"/>
                          <a:gd name="T30" fmla="*/ 9 w 10"/>
                          <a:gd name="T31" fmla="*/ 9 h 23"/>
                          <a:gd name="T32" fmla="*/ 9 w 10"/>
                          <a:gd name="T33" fmla="*/ 6 h 23"/>
                          <a:gd name="T34" fmla="*/ 9 w 10"/>
                          <a:gd name="T35" fmla="*/ 4 h 23"/>
                          <a:gd name="T36" fmla="*/ 9 w 10"/>
                          <a:gd name="T37" fmla="*/ 1 h 23"/>
                          <a:gd name="T38" fmla="*/ 9 w 10"/>
                          <a:gd name="T39" fmla="*/ 0 h 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
                          <a:gd name="T61" fmla="*/ 0 h 23"/>
                          <a:gd name="T62" fmla="*/ 10 w 10"/>
                          <a:gd name="T63" fmla="*/ 23 h 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 h="23">
                            <a:moveTo>
                              <a:pt x="9" y="0"/>
                            </a:moveTo>
                            <a:lnTo>
                              <a:pt x="7" y="1"/>
                            </a:lnTo>
                            <a:lnTo>
                              <a:pt x="3" y="3"/>
                            </a:lnTo>
                            <a:lnTo>
                              <a:pt x="2" y="6"/>
                            </a:lnTo>
                            <a:lnTo>
                              <a:pt x="2" y="8"/>
                            </a:lnTo>
                            <a:lnTo>
                              <a:pt x="0" y="11"/>
                            </a:lnTo>
                            <a:lnTo>
                              <a:pt x="0" y="14"/>
                            </a:lnTo>
                            <a:lnTo>
                              <a:pt x="0" y="17"/>
                            </a:lnTo>
                            <a:lnTo>
                              <a:pt x="0" y="20"/>
                            </a:lnTo>
                            <a:lnTo>
                              <a:pt x="2" y="22"/>
                            </a:lnTo>
                            <a:lnTo>
                              <a:pt x="3" y="20"/>
                            </a:lnTo>
                            <a:lnTo>
                              <a:pt x="3" y="19"/>
                            </a:lnTo>
                            <a:lnTo>
                              <a:pt x="6" y="17"/>
                            </a:lnTo>
                            <a:lnTo>
                              <a:pt x="7" y="14"/>
                            </a:lnTo>
                            <a:lnTo>
                              <a:pt x="7" y="12"/>
                            </a:lnTo>
                            <a:lnTo>
                              <a:pt x="9" y="9"/>
                            </a:lnTo>
                            <a:lnTo>
                              <a:pt x="9" y="6"/>
                            </a:lnTo>
                            <a:lnTo>
                              <a:pt x="9" y="4"/>
                            </a:lnTo>
                            <a:lnTo>
                              <a:pt x="9" y="1"/>
                            </a:lnTo>
                            <a:lnTo>
                              <a:pt x="9" y="0"/>
                            </a:lnTo>
                          </a:path>
                        </a:pathLst>
                      </a:custGeom>
                      <a:solidFill>
                        <a:schemeClr val="hlink"/>
                      </a:solidFill>
                      <a:ln w="12700" cap="rnd">
                        <a:solidFill>
                          <a:srgbClr val="000000"/>
                        </a:solidFill>
                        <a:round/>
                        <a:headEnd type="none" w="sm" len="sm"/>
                        <a:tailEnd type="none" w="sm" len="sm"/>
                      </a:ln>
                    </p:spPr>
                    <p:txBody>
                      <a:bodyPr/>
                      <a:lstStyle/>
                      <a:p>
                        <a:endParaRPr lang="en-GB" dirty="0"/>
                      </a:p>
                    </p:txBody>
                  </p:sp>
                </p:grpSp>
              </p:grpSp>
            </p:grpSp>
          </p:grpSp>
        </p:grpSp>
        <p:grpSp>
          <p:nvGrpSpPr>
            <p:cNvPr id="28685" name="Group 41"/>
            <p:cNvGrpSpPr>
              <a:grpSpLocks/>
            </p:cNvGrpSpPr>
            <p:nvPr/>
          </p:nvGrpSpPr>
          <p:grpSpPr bwMode="auto">
            <a:xfrm>
              <a:off x="4351" y="2981"/>
              <a:ext cx="1200" cy="710"/>
              <a:chOff x="1344" y="2880"/>
              <a:chExt cx="1200" cy="672"/>
            </a:xfrm>
          </p:grpSpPr>
          <p:sp>
            <p:nvSpPr>
              <p:cNvPr id="28768" name="Oval 42"/>
              <p:cNvSpPr>
                <a:spLocks noChangeArrowheads="1"/>
              </p:cNvSpPr>
              <p:nvPr/>
            </p:nvSpPr>
            <p:spPr bwMode="auto">
              <a:xfrm>
                <a:off x="1344" y="2880"/>
                <a:ext cx="1200" cy="672"/>
              </a:xfrm>
              <a:prstGeom prst="ellipse">
                <a:avLst/>
              </a:pr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1161" name="Text Box 43"/>
              <p:cNvSpPr txBox="1">
                <a:spLocks noChangeArrowheads="1"/>
              </p:cNvSpPr>
              <p:nvPr/>
            </p:nvSpPr>
            <p:spPr bwMode="auto">
              <a:xfrm>
                <a:off x="1466" y="3120"/>
                <a:ext cx="838" cy="345"/>
              </a:xfrm>
              <a:prstGeom prst="rect">
                <a:avLst/>
              </a:prstGeom>
              <a:solidFill>
                <a:srgbClr val="FFFF99"/>
              </a:solidFill>
              <a:ln w="9525">
                <a:noFill/>
                <a:miter lim="800000"/>
                <a:headEnd/>
                <a:tailEnd/>
              </a:ln>
            </p:spPr>
            <p:txBody>
              <a:bodyPr>
                <a:spAutoFit/>
              </a:bodyPr>
              <a:lstStyle/>
              <a:p>
                <a:pPr algn="ctr" eaLnBrk="1" hangingPunct="1">
                  <a:spcBef>
                    <a:spcPct val="50000"/>
                  </a:spcBef>
                  <a:defRPr/>
                </a:pPr>
                <a:r>
                  <a:rPr lang="en-US" altLang="zh-CN" sz="1600" b="1" dirty="0">
                    <a:latin typeface="+mn-lt"/>
                    <a:cs typeface="Arial" charset="0"/>
                  </a:rPr>
                  <a:t>User Equipment</a:t>
                </a:r>
              </a:p>
            </p:txBody>
          </p:sp>
          <p:graphicFrame>
            <p:nvGraphicFramePr>
              <p:cNvPr id="28770" name="Object 2"/>
              <p:cNvGraphicFramePr>
                <a:graphicFrameLocks noChangeAspect="1"/>
              </p:cNvGraphicFramePr>
              <p:nvPr/>
            </p:nvGraphicFramePr>
            <p:xfrm>
              <a:off x="1584" y="2976"/>
              <a:ext cx="127" cy="278"/>
            </p:xfrm>
            <a:graphic>
              <a:graphicData uri="http://schemas.openxmlformats.org/presentationml/2006/ole">
                <mc:AlternateContent xmlns:mc="http://schemas.openxmlformats.org/markup-compatibility/2006">
                  <mc:Choice xmlns:v="urn:schemas-microsoft-com:vml" Requires="v">
                    <p:oleObj spid="_x0000_s193553" name="CorelDRAW" r:id="rId7" imgW="1324800" imgH="2908800" progId="">
                      <p:embed/>
                    </p:oleObj>
                  </mc:Choice>
                  <mc:Fallback>
                    <p:oleObj name="CorelDRAW" r:id="rId7" imgW="1324800" imgH="290880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4" y="2976"/>
                            <a:ext cx="127" cy="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8771" name="Group 45"/>
              <p:cNvGrpSpPr>
                <a:grpSpLocks noChangeAspect="1"/>
              </p:cNvGrpSpPr>
              <p:nvPr/>
            </p:nvGrpSpPr>
            <p:grpSpPr bwMode="auto">
              <a:xfrm>
                <a:off x="2112" y="2976"/>
                <a:ext cx="213" cy="366"/>
                <a:chOff x="2559" y="2260"/>
                <a:chExt cx="497" cy="1011"/>
              </a:xfrm>
            </p:grpSpPr>
            <p:pic>
              <p:nvPicPr>
                <p:cNvPr id="28772" name="Picture 46" descr="PMC1208"/>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59" y="2260"/>
                  <a:ext cx="378"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3" name="Picture 47" descr="Alu1"/>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51" y="2596"/>
                  <a:ext cx="305" cy="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8686" name="Oval 48"/>
            <p:cNvSpPr>
              <a:spLocks noChangeArrowheads="1"/>
            </p:cNvSpPr>
            <p:nvPr/>
          </p:nvSpPr>
          <p:spPr bwMode="auto">
            <a:xfrm>
              <a:off x="79" y="3029"/>
              <a:ext cx="1824" cy="672"/>
            </a:xfrm>
            <a:prstGeom prst="ellipse">
              <a:avLst/>
            </a:pr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2" name="Text Box 49"/>
            <p:cNvSpPr txBox="1">
              <a:spLocks noChangeArrowheads="1"/>
            </p:cNvSpPr>
            <p:nvPr/>
          </p:nvSpPr>
          <p:spPr bwMode="auto">
            <a:xfrm>
              <a:off x="655" y="3149"/>
              <a:ext cx="751" cy="404"/>
            </a:xfrm>
            <a:prstGeom prst="rect">
              <a:avLst/>
            </a:prstGeom>
            <a:solidFill>
              <a:srgbClr val="FFFF99"/>
            </a:solidFill>
            <a:ln w="9525">
              <a:noFill/>
              <a:miter lim="800000"/>
              <a:headEnd/>
              <a:tailEnd/>
            </a:ln>
          </p:spPr>
          <p:txBody>
            <a:bodyPr>
              <a:spAutoFit/>
            </a:bodyPr>
            <a:lstStyle/>
            <a:p>
              <a:pPr algn="ctr" eaLnBrk="1" hangingPunct="1">
                <a:spcBef>
                  <a:spcPct val="50000"/>
                </a:spcBef>
                <a:defRPr/>
              </a:pPr>
              <a:r>
                <a:rPr kumimoji="1" lang="en-US" altLang="zh-CN" sz="1800" b="1" dirty="0">
                  <a:latin typeface="+mn-lt"/>
                  <a:cs typeface="Arial" charset="0"/>
                </a:rPr>
                <a:t>Core/IMS Network</a:t>
              </a:r>
            </a:p>
          </p:txBody>
        </p:sp>
        <p:graphicFrame>
          <p:nvGraphicFramePr>
            <p:cNvPr id="28688" name="Object 3"/>
            <p:cNvGraphicFramePr>
              <a:graphicFrameLocks noChangeAspect="1"/>
            </p:cNvGraphicFramePr>
            <p:nvPr/>
          </p:nvGraphicFramePr>
          <p:xfrm>
            <a:off x="415" y="3173"/>
            <a:ext cx="203" cy="380"/>
          </p:xfrm>
          <a:graphic>
            <a:graphicData uri="http://schemas.openxmlformats.org/presentationml/2006/ole">
              <mc:AlternateContent xmlns:mc="http://schemas.openxmlformats.org/markup-compatibility/2006">
                <mc:Choice xmlns:v="urn:schemas-microsoft-com:vml" Requires="v">
                  <p:oleObj spid="_x0000_s193554" name="CorelDRAW" r:id="rId11" imgW="3111480" imgH="8002440" progId="">
                    <p:embed/>
                  </p:oleObj>
                </mc:Choice>
                <mc:Fallback>
                  <p:oleObj name="CorelDRAW" r:id="rId11" imgW="3111480" imgH="8002440" progId="">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5" y="3173"/>
                          <a:ext cx="203" cy="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689" name="Object 4"/>
            <p:cNvGraphicFramePr>
              <a:graphicFrameLocks noChangeAspect="1"/>
            </p:cNvGraphicFramePr>
            <p:nvPr/>
          </p:nvGraphicFramePr>
          <p:xfrm>
            <a:off x="1372" y="3180"/>
            <a:ext cx="169" cy="315"/>
          </p:xfrm>
          <a:graphic>
            <a:graphicData uri="http://schemas.openxmlformats.org/presentationml/2006/ole">
              <mc:AlternateContent xmlns:mc="http://schemas.openxmlformats.org/markup-compatibility/2006">
                <mc:Choice xmlns:v="urn:schemas-microsoft-com:vml" Requires="v">
                  <p:oleObj spid="_x0000_s193555" name="CorelDRAW" r:id="rId13" imgW="3112920" imgH="6799320" progId="">
                    <p:embed/>
                  </p:oleObj>
                </mc:Choice>
                <mc:Fallback>
                  <p:oleObj name="CorelDRAW" r:id="rId13" imgW="3112920" imgH="6799320" progId="">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72" y="3180"/>
                          <a:ext cx="169" cy="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90" name="Oval 52"/>
            <p:cNvSpPr>
              <a:spLocks noChangeArrowheads="1"/>
            </p:cNvSpPr>
            <p:nvPr/>
          </p:nvSpPr>
          <p:spPr bwMode="auto">
            <a:xfrm>
              <a:off x="2047" y="2885"/>
              <a:ext cx="2016" cy="864"/>
            </a:xfrm>
            <a:prstGeom prst="ellipse">
              <a:avLst/>
            </a:prstGeom>
            <a:solidFill>
              <a:srgbClr val="FFFF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3" name="Text Box 53"/>
            <p:cNvSpPr txBox="1">
              <a:spLocks noChangeArrowheads="1"/>
            </p:cNvSpPr>
            <p:nvPr/>
          </p:nvSpPr>
          <p:spPr bwMode="auto">
            <a:xfrm>
              <a:off x="3127" y="3061"/>
              <a:ext cx="763" cy="582"/>
            </a:xfrm>
            <a:prstGeom prst="rect">
              <a:avLst/>
            </a:prstGeom>
            <a:noFill/>
            <a:ln w="9525">
              <a:noFill/>
              <a:miter lim="800000"/>
              <a:headEnd/>
              <a:tailEnd/>
            </a:ln>
          </p:spPr>
          <p:txBody>
            <a:bodyPr>
              <a:spAutoFit/>
            </a:bodyPr>
            <a:lstStyle/>
            <a:p>
              <a:pPr algn="ctr" eaLnBrk="1" hangingPunct="1">
                <a:spcBef>
                  <a:spcPct val="50000"/>
                </a:spcBef>
                <a:defRPr/>
              </a:pPr>
              <a:r>
                <a:rPr kumimoji="1" lang="en-US" altLang="zh-CN" sz="1800" b="1" dirty="0">
                  <a:latin typeface="+mn-lt"/>
                  <a:cs typeface="Arial" charset="0"/>
                </a:rPr>
                <a:t>Radio Access Network</a:t>
              </a:r>
            </a:p>
          </p:txBody>
        </p:sp>
        <p:graphicFrame>
          <p:nvGraphicFramePr>
            <p:cNvPr id="28692" name="Object 5"/>
            <p:cNvGraphicFramePr>
              <a:graphicFrameLocks noChangeAspect="1"/>
            </p:cNvGraphicFramePr>
            <p:nvPr/>
          </p:nvGraphicFramePr>
          <p:xfrm>
            <a:off x="2335" y="3125"/>
            <a:ext cx="309" cy="323"/>
          </p:xfrm>
          <a:graphic>
            <a:graphicData uri="http://schemas.openxmlformats.org/presentationml/2006/ole">
              <mc:AlternateContent xmlns:mc="http://schemas.openxmlformats.org/markup-compatibility/2006">
                <mc:Choice xmlns:v="urn:schemas-microsoft-com:vml" Requires="v">
                  <p:oleObj spid="_x0000_s193556" name="CorelDRAW" r:id="rId15" imgW="4030920" imgH="6855120" progId="">
                    <p:embed/>
                  </p:oleObj>
                </mc:Choice>
                <mc:Fallback>
                  <p:oleObj name="CorelDRAW" r:id="rId15" imgW="4030920" imgH="6855120" progId="">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35" y="3125"/>
                          <a:ext cx="309" cy="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8693" name="Object 6"/>
            <p:cNvGraphicFramePr>
              <a:graphicFrameLocks noChangeAspect="1"/>
            </p:cNvGraphicFramePr>
            <p:nvPr/>
          </p:nvGraphicFramePr>
          <p:xfrm>
            <a:off x="3007" y="2933"/>
            <a:ext cx="252" cy="342"/>
          </p:xfrm>
          <a:graphic>
            <a:graphicData uri="http://schemas.openxmlformats.org/presentationml/2006/ole">
              <mc:AlternateContent xmlns:mc="http://schemas.openxmlformats.org/markup-compatibility/2006">
                <mc:Choice xmlns:v="urn:schemas-microsoft-com:vml" Requires="v">
                  <p:oleObj spid="_x0000_s193557" name="CorelDRAW" r:id="rId17" imgW="3333960" imgH="7332480" progId="">
                    <p:embed/>
                  </p:oleObj>
                </mc:Choice>
                <mc:Fallback>
                  <p:oleObj name="CorelDRAW" r:id="rId17" imgW="3333960" imgH="7332480" progId="">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07" y="2933"/>
                          <a:ext cx="252" cy="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8694" name="Group 56"/>
            <p:cNvGrpSpPr>
              <a:grpSpLocks noChangeAspect="1"/>
            </p:cNvGrpSpPr>
            <p:nvPr/>
          </p:nvGrpSpPr>
          <p:grpSpPr bwMode="auto">
            <a:xfrm>
              <a:off x="2671" y="3217"/>
              <a:ext cx="515" cy="476"/>
              <a:chOff x="2688" y="2388"/>
              <a:chExt cx="585" cy="1452"/>
            </a:xfrm>
          </p:grpSpPr>
          <p:sp>
            <p:nvSpPr>
              <p:cNvPr id="28700" name="AutoShape 57"/>
              <p:cNvSpPr>
                <a:spLocks noChangeAspect="1" noChangeArrowheads="1"/>
              </p:cNvSpPr>
              <p:nvPr/>
            </p:nvSpPr>
            <p:spPr bwMode="auto">
              <a:xfrm>
                <a:off x="2716" y="3544"/>
                <a:ext cx="557" cy="97"/>
              </a:xfrm>
              <a:prstGeom prst="parallelogram">
                <a:avLst>
                  <a:gd name="adj" fmla="val 98974"/>
                </a:avLst>
              </a:prstGeom>
              <a:gradFill rotWithShape="0">
                <a:gsLst>
                  <a:gs pos="0">
                    <a:srgbClr val="EAEAEA"/>
                  </a:gs>
                  <a:gs pos="100000">
                    <a:srgbClr val="838383"/>
                  </a:gs>
                </a:gsLst>
                <a:lin ang="2700000" scaled="1"/>
              </a:gradFill>
              <a:ln w="9525">
                <a:miter lim="800000"/>
                <a:headEnd/>
                <a:tailEnd/>
              </a:ln>
              <a:scene3d>
                <a:camera prst="legacyObliqueBottom"/>
                <a:lightRig rig="legacyFlat3" dir="b"/>
              </a:scene3d>
              <a:sp3d extrusionH="74600" prstMaterial="legacyMetal">
                <a:bevelT w="13500" h="13500" prst="angle"/>
                <a:bevelB w="13500" h="13500" prst="angle"/>
                <a:extrusionClr>
                  <a:srgbClr val="C0C0C0"/>
                </a:extrusionClr>
                <a:contourClr>
                  <a:srgbClr val="EAEAEA"/>
                </a:contourClr>
              </a:sp3d>
            </p:spPr>
            <p:txBody>
              <a:bodyPr wrap="none" lIns="76200" tIns="76200" rIns="76200" bIns="76200" anchor="ctr" anchorCtr="1">
                <a:flatTx/>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grpSp>
            <p:nvGrpSpPr>
              <p:cNvPr id="28701" name="Group 58"/>
              <p:cNvGrpSpPr>
                <a:grpSpLocks noChangeAspect="1"/>
              </p:cNvGrpSpPr>
              <p:nvPr/>
            </p:nvGrpSpPr>
            <p:grpSpPr bwMode="auto">
              <a:xfrm>
                <a:off x="3011" y="2486"/>
                <a:ext cx="83" cy="217"/>
                <a:chOff x="2849" y="1579"/>
                <a:chExt cx="83" cy="217"/>
              </a:xfrm>
            </p:grpSpPr>
            <p:sp>
              <p:nvSpPr>
                <p:cNvPr id="28766" name="Freeform 59"/>
                <p:cNvSpPr>
                  <a:spLocks noChangeAspect="1"/>
                </p:cNvSpPr>
                <p:nvPr/>
              </p:nvSpPr>
              <p:spPr bwMode="auto">
                <a:xfrm>
                  <a:off x="2849" y="1584"/>
                  <a:ext cx="23" cy="161"/>
                </a:xfrm>
                <a:custGeom>
                  <a:avLst/>
                  <a:gdLst>
                    <a:gd name="T0" fmla="*/ 0 w 48"/>
                    <a:gd name="T1" fmla="*/ 0 h 96"/>
                    <a:gd name="T2" fmla="*/ 0 w 48"/>
                    <a:gd name="T3" fmla="*/ 2147483646 h 96"/>
                    <a:gd name="T4" fmla="*/ 0 w 48"/>
                    <a:gd name="T5" fmla="*/ 2147483646 h 96"/>
                    <a:gd name="T6" fmla="*/ 0 60000 65536"/>
                    <a:gd name="T7" fmla="*/ 0 60000 65536"/>
                    <a:gd name="T8" fmla="*/ 0 60000 65536"/>
                    <a:gd name="T9" fmla="*/ 0 w 48"/>
                    <a:gd name="T10" fmla="*/ 0 h 96"/>
                    <a:gd name="T11" fmla="*/ 48 w 48"/>
                    <a:gd name="T12" fmla="*/ 96 h 96"/>
                  </a:gdLst>
                  <a:ahLst/>
                  <a:cxnLst>
                    <a:cxn ang="T6">
                      <a:pos x="T0" y="T1"/>
                    </a:cxn>
                    <a:cxn ang="T7">
                      <a:pos x="T2" y="T3"/>
                    </a:cxn>
                    <a:cxn ang="T8">
                      <a:pos x="T4" y="T5"/>
                    </a:cxn>
                  </a:cxnLst>
                  <a:rect l="T9" t="T10" r="T11" b="T12"/>
                  <a:pathLst>
                    <a:path w="48" h="96">
                      <a:moveTo>
                        <a:pt x="0" y="0"/>
                      </a:moveTo>
                      <a:cubicBezTo>
                        <a:pt x="24" y="16"/>
                        <a:pt x="48" y="32"/>
                        <a:pt x="48" y="48"/>
                      </a:cubicBezTo>
                      <a:cubicBezTo>
                        <a:pt x="48" y="64"/>
                        <a:pt x="8" y="88"/>
                        <a:pt x="0" y="96"/>
                      </a:cubicBezTo>
                    </a:path>
                  </a:pathLst>
                </a:custGeom>
                <a:noFill/>
                <a:ln w="63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sp>
              <p:nvSpPr>
                <p:cNvPr id="28767" name="Freeform 60"/>
                <p:cNvSpPr>
                  <a:spLocks noChangeAspect="1"/>
                </p:cNvSpPr>
                <p:nvPr/>
              </p:nvSpPr>
              <p:spPr bwMode="auto">
                <a:xfrm>
                  <a:off x="2900" y="1579"/>
                  <a:ext cx="32" cy="217"/>
                </a:xfrm>
                <a:custGeom>
                  <a:avLst/>
                  <a:gdLst>
                    <a:gd name="T0" fmla="*/ 0 w 48"/>
                    <a:gd name="T1" fmla="*/ 0 h 96"/>
                    <a:gd name="T2" fmla="*/ 1 w 48"/>
                    <a:gd name="T3" fmla="*/ 2147483646 h 96"/>
                    <a:gd name="T4" fmla="*/ 0 w 48"/>
                    <a:gd name="T5" fmla="*/ 2147483646 h 96"/>
                    <a:gd name="T6" fmla="*/ 0 60000 65536"/>
                    <a:gd name="T7" fmla="*/ 0 60000 65536"/>
                    <a:gd name="T8" fmla="*/ 0 60000 65536"/>
                    <a:gd name="T9" fmla="*/ 0 w 48"/>
                    <a:gd name="T10" fmla="*/ 0 h 96"/>
                    <a:gd name="T11" fmla="*/ 48 w 48"/>
                    <a:gd name="T12" fmla="*/ 96 h 96"/>
                  </a:gdLst>
                  <a:ahLst/>
                  <a:cxnLst>
                    <a:cxn ang="T6">
                      <a:pos x="T0" y="T1"/>
                    </a:cxn>
                    <a:cxn ang="T7">
                      <a:pos x="T2" y="T3"/>
                    </a:cxn>
                    <a:cxn ang="T8">
                      <a:pos x="T4" y="T5"/>
                    </a:cxn>
                  </a:cxnLst>
                  <a:rect l="T9" t="T10" r="T11" b="T12"/>
                  <a:pathLst>
                    <a:path w="48" h="96">
                      <a:moveTo>
                        <a:pt x="0" y="0"/>
                      </a:moveTo>
                      <a:cubicBezTo>
                        <a:pt x="24" y="16"/>
                        <a:pt x="48" y="32"/>
                        <a:pt x="48" y="48"/>
                      </a:cubicBezTo>
                      <a:cubicBezTo>
                        <a:pt x="48" y="64"/>
                        <a:pt x="8" y="88"/>
                        <a:pt x="0" y="96"/>
                      </a:cubicBezTo>
                    </a:path>
                  </a:pathLst>
                </a:custGeom>
                <a:noFill/>
                <a:ln w="63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grpSp>
          <p:grpSp>
            <p:nvGrpSpPr>
              <p:cNvPr id="28702" name="Group 61"/>
              <p:cNvGrpSpPr>
                <a:grpSpLocks noChangeAspect="1"/>
              </p:cNvGrpSpPr>
              <p:nvPr/>
            </p:nvGrpSpPr>
            <p:grpSpPr bwMode="auto">
              <a:xfrm>
                <a:off x="2688" y="2486"/>
                <a:ext cx="81" cy="217"/>
                <a:chOff x="2526" y="1579"/>
                <a:chExt cx="81" cy="217"/>
              </a:xfrm>
            </p:grpSpPr>
            <p:sp>
              <p:nvSpPr>
                <p:cNvPr id="28764" name="Freeform 62"/>
                <p:cNvSpPr>
                  <a:spLocks noChangeAspect="1"/>
                </p:cNvSpPr>
                <p:nvPr/>
              </p:nvSpPr>
              <p:spPr bwMode="auto">
                <a:xfrm flipH="1">
                  <a:off x="2584" y="1584"/>
                  <a:ext cx="23" cy="161"/>
                </a:xfrm>
                <a:custGeom>
                  <a:avLst/>
                  <a:gdLst>
                    <a:gd name="T0" fmla="*/ 0 w 48"/>
                    <a:gd name="T1" fmla="*/ 0 h 96"/>
                    <a:gd name="T2" fmla="*/ 0 w 48"/>
                    <a:gd name="T3" fmla="*/ 2147483646 h 96"/>
                    <a:gd name="T4" fmla="*/ 0 w 48"/>
                    <a:gd name="T5" fmla="*/ 2147483646 h 96"/>
                    <a:gd name="T6" fmla="*/ 0 60000 65536"/>
                    <a:gd name="T7" fmla="*/ 0 60000 65536"/>
                    <a:gd name="T8" fmla="*/ 0 60000 65536"/>
                    <a:gd name="T9" fmla="*/ 0 w 48"/>
                    <a:gd name="T10" fmla="*/ 0 h 96"/>
                    <a:gd name="T11" fmla="*/ 48 w 48"/>
                    <a:gd name="T12" fmla="*/ 96 h 96"/>
                  </a:gdLst>
                  <a:ahLst/>
                  <a:cxnLst>
                    <a:cxn ang="T6">
                      <a:pos x="T0" y="T1"/>
                    </a:cxn>
                    <a:cxn ang="T7">
                      <a:pos x="T2" y="T3"/>
                    </a:cxn>
                    <a:cxn ang="T8">
                      <a:pos x="T4" y="T5"/>
                    </a:cxn>
                  </a:cxnLst>
                  <a:rect l="T9" t="T10" r="T11" b="T12"/>
                  <a:pathLst>
                    <a:path w="48" h="96">
                      <a:moveTo>
                        <a:pt x="0" y="0"/>
                      </a:moveTo>
                      <a:cubicBezTo>
                        <a:pt x="24" y="16"/>
                        <a:pt x="48" y="32"/>
                        <a:pt x="48" y="48"/>
                      </a:cubicBezTo>
                      <a:cubicBezTo>
                        <a:pt x="48" y="64"/>
                        <a:pt x="8" y="88"/>
                        <a:pt x="0" y="96"/>
                      </a:cubicBezTo>
                    </a:path>
                  </a:pathLst>
                </a:custGeom>
                <a:noFill/>
                <a:ln w="63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sp>
              <p:nvSpPr>
                <p:cNvPr id="28765" name="Freeform 63"/>
                <p:cNvSpPr>
                  <a:spLocks noChangeAspect="1"/>
                </p:cNvSpPr>
                <p:nvPr/>
              </p:nvSpPr>
              <p:spPr bwMode="auto">
                <a:xfrm flipH="1">
                  <a:off x="2526" y="1579"/>
                  <a:ext cx="32" cy="217"/>
                </a:xfrm>
                <a:custGeom>
                  <a:avLst/>
                  <a:gdLst>
                    <a:gd name="T0" fmla="*/ 0 w 48"/>
                    <a:gd name="T1" fmla="*/ 0 h 96"/>
                    <a:gd name="T2" fmla="*/ 1 w 48"/>
                    <a:gd name="T3" fmla="*/ 2147483646 h 96"/>
                    <a:gd name="T4" fmla="*/ 0 w 48"/>
                    <a:gd name="T5" fmla="*/ 2147483646 h 96"/>
                    <a:gd name="T6" fmla="*/ 0 60000 65536"/>
                    <a:gd name="T7" fmla="*/ 0 60000 65536"/>
                    <a:gd name="T8" fmla="*/ 0 60000 65536"/>
                    <a:gd name="T9" fmla="*/ 0 w 48"/>
                    <a:gd name="T10" fmla="*/ 0 h 96"/>
                    <a:gd name="T11" fmla="*/ 48 w 48"/>
                    <a:gd name="T12" fmla="*/ 96 h 96"/>
                  </a:gdLst>
                  <a:ahLst/>
                  <a:cxnLst>
                    <a:cxn ang="T6">
                      <a:pos x="T0" y="T1"/>
                    </a:cxn>
                    <a:cxn ang="T7">
                      <a:pos x="T2" y="T3"/>
                    </a:cxn>
                    <a:cxn ang="T8">
                      <a:pos x="T4" y="T5"/>
                    </a:cxn>
                  </a:cxnLst>
                  <a:rect l="T9" t="T10" r="T11" b="T12"/>
                  <a:pathLst>
                    <a:path w="48" h="96">
                      <a:moveTo>
                        <a:pt x="0" y="0"/>
                      </a:moveTo>
                      <a:cubicBezTo>
                        <a:pt x="24" y="16"/>
                        <a:pt x="48" y="32"/>
                        <a:pt x="48" y="48"/>
                      </a:cubicBezTo>
                      <a:cubicBezTo>
                        <a:pt x="48" y="64"/>
                        <a:pt x="8" y="88"/>
                        <a:pt x="0" y="96"/>
                      </a:cubicBezTo>
                    </a:path>
                  </a:pathLst>
                </a:custGeom>
                <a:noFill/>
                <a:ln w="63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grpSp>
          <p:grpSp>
            <p:nvGrpSpPr>
              <p:cNvPr id="28703" name="Group 64"/>
              <p:cNvGrpSpPr>
                <a:grpSpLocks noChangeAspect="1"/>
              </p:cNvGrpSpPr>
              <p:nvPr/>
            </p:nvGrpSpPr>
            <p:grpSpPr bwMode="auto">
              <a:xfrm>
                <a:off x="2802" y="2400"/>
                <a:ext cx="189" cy="1218"/>
                <a:chOff x="2640" y="1484"/>
                <a:chExt cx="189" cy="1218"/>
              </a:xfrm>
            </p:grpSpPr>
            <p:sp>
              <p:nvSpPr>
                <p:cNvPr id="28710" name="Line 65"/>
                <p:cNvSpPr>
                  <a:spLocks noChangeAspect="1" noChangeShapeType="1"/>
                </p:cNvSpPr>
                <p:nvPr/>
              </p:nvSpPr>
              <p:spPr bwMode="auto">
                <a:xfrm flipH="1">
                  <a:off x="2677" y="2490"/>
                  <a:ext cx="134" cy="141"/>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11" name="Line 66"/>
                <p:cNvSpPr>
                  <a:spLocks noChangeAspect="1" noChangeShapeType="1"/>
                </p:cNvSpPr>
                <p:nvPr/>
              </p:nvSpPr>
              <p:spPr bwMode="auto">
                <a:xfrm>
                  <a:off x="2647" y="2492"/>
                  <a:ext cx="182" cy="152"/>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12" name="Freeform 67"/>
                <p:cNvSpPr>
                  <a:spLocks noChangeAspect="1"/>
                </p:cNvSpPr>
                <p:nvPr/>
              </p:nvSpPr>
              <p:spPr bwMode="auto">
                <a:xfrm rot="-5400000">
                  <a:off x="2643" y="1621"/>
                  <a:ext cx="180" cy="39"/>
                </a:xfrm>
                <a:custGeom>
                  <a:avLst/>
                  <a:gdLst>
                    <a:gd name="T0" fmla="*/ 0 w 94"/>
                    <a:gd name="T1" fmla="*/ 0 h 23"/>
                    <a:gd name="T2" fmla="*/ 2147483646 w 94"/>
                    <a:gd name="T3" fmla="*/ 0 h 23"/>
                    <a:gd name="T4" fmla="*/ 2147483646 w 94"/>
                    <a:gd name="T5" fmla="*/ 2147483646 h 23"/>
                    <a:gd name="T6" fmla="*/ 0 w 94"/>
                    <a:gd name="T7" fmla="*/ 2147483646 h 23"/>
                    <a:gd name="T8" fmla="*/ 0 w 94"/>
                    <a:gd name="T9" fmla="*/ 0 h 23"/>
                    <a:gd name="T10" fmla="*/ 0 60000 65536"/>
                    <a:gd name="T11" fmla="*/ 0 60000 65536"/>
                    <a:gd name="T12" fmla="*/ 0 60000 65536"/>
                    <a:gd name="T13" fmla="*/ 0 60000 65536"/>
                    <a:gd name="T14" fmla="*/ 0 60000 65536"/>
                    <a:gd name="T15" fmla="*/ 0 w 94"/>
                    <a:gd name="T16" fmla="*/ 0 h 23"/>
                    <a:gd name="T17" fmla="*/ 94 w 94"/>
                    <a:gd name="T18" fmla="*/ 23 h 23"/>
                  </a:gdLst>
                  <a:ahLst/>
                  <a:cxnLst>
                    <a:cxn ang="T10">
                      <a:pos x="T0" y="T1"/>
                    </a:cxn>
                    <a:cxn ang="T11">
                      <a:pos x="T2" y="T3"/>
                    </a:cxn>
                    <a:cxn ang="T12">
                      <a:pos x="T4" y="T5"/>
                    </a:cxn>
                    <a:cxn ang="T13">
                      <a:pos x="T6" y="T7"/>
                    </a:cxn>
                    <a:cxn ang="T14">
                      <a:pos x="T8" y="T9"/>
                    </a:cxn>
                  </a:cxnLst>
                  <a:rect l="T15" t="T16" r="T17" b="T18"/>
                  <a:pathLst>
                    <a:path w="94" h="23">
                      <a:moveTo>
                        <a:pt x="0" y="0"/>
                      </a:moveTo>
                      <a:lnTo>
                        <a:pt x="93" y="0"/>
                      </a:lnTo>
                      <a:lnTo>
                        <a:pt x="93" y="22"/>
                      </a:lnTo>
                      <a:lnTo>
                        <a:pt x="0" y="22"/>
                      </a:lnTo>
                      <a:lnTo>
                        <a:pt x="0" y="0"/>
                      </a:lnTo>
                    </a:path>
                  </a:pathLst>
                </a:custGeom>
                <a:solidFill>
                  <a:schemeClr val="tx1"/>
                </a:solidFill>
                <a:ln>
                  <a:noFill/>
                </a:ln>
                <a:extLst>
                  <a:ext uri="{91240B29-F687-4F45-9708-019B960494DF}">
                    <a14:hiddenLine xmlns:a14="http://schemas.microsoft.com/office/drawing/2010/main" w="12700" cap="rnd">
                      <a:solidFill>
                        <a:srgbClr val="000000"/>
                      </a:solidFill>
                      <a:round/>
                      <a:headEnd/>
                      <a:tailEnd/>
                    </a14:hiddenLine>
                  </a:ext>
                </a:extLst>
              </p:spPr>
              <p:txBody>
                <a:bodyPr vert="eaVert"/>
                <a:lstStyle/>
                <a:p>
                  <a:endParaRPr lang="en-GB" dirty="0"/>
                </a:p>
              </p:txBody>
            </p:sp>
            <p:grpSp>
              <p:nvGrpSpPr>
                <p:cNvPr id="28713" name="Group 68"/>
                <p:cNvGrpSpPr>
                  <a:grpSpLocks noChangeAspect="1"/>
                </p:cNvGrpSpPr>
                <p:nvPr/>
              </p:nvGrpSpPr>
              <p:grpSpPr bwMode="auto">
                <a:xfrm>
                  <a:off x="2711" y="1711"/>
                  <a:ext cx="60" cy="188"/>
                  <a:chOff x="2682" y="1711"/>
                  <a:chExt cx="74" cy="188"/>
                </a:xfrm>
              </p:grpSpPr>
              <p:sp>
                <p:nvSpPr>
                  <p:cNvPr id="28762" name="Line 69"/>
                  <p:cNvSpPr>
                    <a:spLocks noChangeAspect="1" noChangeShapeType="1"/>
                  </p:cNvSpPr>
                  <p:nvPr/>
                </p:nvSpPr>
                <p:spPr bwMode="auto">
                  <a:xfrm>
                    <a:off x="2692" y="1711"/>
                    <a:ext cx="64" cy="188"/>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63" name="Line 70"/>
                  <p:cNvSpPr>
                    <a:spLocks noChangeAspect="1" noChangeShapeType="1"/>
                  </p:cNvSpPr>
                  <p:nvPr/>
                </p:nvSpPr>
                <p:spPr bwMode="auto">
                  <a:xfrm flipH="1">
                    <a:off x="2682" y="1711"/>
                    <a:ext cx="51" cy="188"/>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sp>
              <p:nvSpPr>
                <p:cNvPr id="28714" name="Line 71"/>
                <p:cNvSpPr>
                  <a:spLocks noChangeAspect="1" noChangeShapeType="1"/>
                </p:cNvSpPr>
                <p:nvPr/>
              </p:nvSpPr>
              <p:spPr bwMode="auto">
                <a:xfrm flipH="1">
                  <a:off x="2762" y="1712"/>
                  <a:ext cx="1" cy="200"/>
                </a:xfrm>
                <a:prstGeom prst="line">
                  <a:avLst/>
                </a:prstGeom>
                <a:noFill/>
                <a:ln w="635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15" name="Line 72"/>
                <p:cNvSpPr>
                  <a:spLocks noChangeAspect="1" noChangeShapeType="1"/>
                </p:cNvSpPr>
                <p:nvPr/>
              </p:nvSpPr>
              <p:spPr bwMode="auto">
                <a:xfrm flipH="1">
                  <a:off x="2645" y="2489"/>
                  <a:ext cx="35" cy="181"/>
                </a:xfrm>
                <a:prstGeom prst="line">
                  <a:avLst/>
                </a:prstGeom>
                <a:noFill/>
                <a:ln w="6350">
                  <a:solidFill>
                    <a:srgbClr val="919191"/>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16" name="Line 73"/>
                <p:cNvSpPr>
                  <a:spLocks noChangeAspect="1" noChangeShapeType="1"/>
                </p:cNvSpPr>
                <p:nvPr/>
              </p:nvSpPr>
              <p:spPr bwMode="auto">
                <a:xfrm>
                  <a:off x="2666" y="2299"/>
                  <a:ext cx="12" cy="187"/>
                </a:xfrm>
                <a:prstGeom prst="line">
                  <a:avLst/>
                </a:prstGeom>
                <a:noFill/>
                <a:ln w="6350">
                  <a:solidFill>
                    <a:srgbClr val="919191"/>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nvGrpSpPr>
                <p:cNvPr id="28717" name="Group 74"/>
                <p:cNvGrpSpPr>
                  <a:grpSpLocks noChangeAspect="1"/>
                </p:cNvGrpSpPr>
                <p:nvPr/>
              </p:nvGrpSpPr>
              <p:grpSpPr bwMode="auto">
                <a:xfrm>
                  <a:off x="2685" y="2283"/>
                  <a:ext cx="130" cy="205"/>
                  <a:chOff x="2650" y="2283"/>
                  <a:chExt cx="160" cy="205"/>
                </a:xfrm>
              </p:grpSpPr>
              <p:sp>
                <p:nvSpPr>
                  <p:cNvPr id="28760" name="Line 75"/>
                  <p:cNvSpPr>
                    <a:spLocks noChangeAspect="1" noChangeShapeType="1"/>
                  </p:cNvSpPr>
                  <p:nvPr/>
                </p:nvSpPr>
                <p:spPr bwMode="auto">
                  <a:xfrm>
                    <a:off x="2662" y="2283"/>
                    <a:ext cx="148" cy="205"/>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61" name="Line 76"/>
                  <p:cNvSpPr>
                    <a:spLocks noChangeAspect="1" noChangeShapeType="1"/>
                  </p:cNvSpPr>
                  <p:nvPr/>
                </p:nvSpPr>
                <p:spPr bwMode="auto">
                  <a:xfrm flipH="1">
                    <a:off x="2650" y="2288"/>
                    <a:ext cx="137" cy="197"/>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sp>
              <p:nvSpPr>
                <p:cNvPr id="28718" name="Line 77"/>
                <p:cNvSpPr>
                  <a:spLocks noChangeAspect="1" noChangeShapeType="1"/>
                </p:cNvSpPr>
                <p:nvPr/>
              </p:nvSpPr>
              <p:spPr bwMode="auto">
                <a:xfrm flipH="1">
                  <a:off x="2668" y="2088"/>
                  <a:ext cx="31" cy="211"/>
                </a:xfrm>
                <a:prstGeom prst="line">
                  <a:avLst/>
                </a:prstGeom>
                <a:noFill/>
                <a:ln w="6350">
                  <a:solidFill>
                    <a:srgbClr val="919191"/>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nvGrpSpPr>
                <p:cNvPr id="28719" name="Group 78"/>
                <p:cNvGrpSpPr>
                  <a:grpSpLocks noChangeAspect="1"/>
                </p:cNvGrpSpPr>
                <p:nvPr/>
              </p:nvGrpSpPr>
              <p:grpSpPr bwMode="auto">
                <a:xfrm>
                  <a:off x="2694" y="2085"/>
                  <a:ext cx="105" cy="196"/>
                  <a:chOff x="2661" y="2085"/>
                  <a:chExt cx="128" cy="196"/>
                </a:xfrm>
              </p:grpSpPr>
              <p:sp>
                <p:nvSpPr>
                  <p:cNvPr id="28758" name="Line 79"/>
                  <p:cNvSpPr>
                    <a:spLocks noChangeAspect="1" noChangeShapeType="1"/>
                  </p:cNvSpPr>
                  <p:nvPr/>
                </p:nvSpPr>
                <p:spPr bwMode="auto">
                  <a:xfrm flipH="1">
                    <a:off x="2661" y="2085"/>
                    <a:ext cx="111" cy="193"/>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59" name="Line 80"/>
                  <p:cNvSpPr>
                    <a:spLocks noChangeAspect="1" noChangeShapeType="1"/>
                  </p:cNvSpPr>
                  <p:nvPr/>
                </p:nvSpPr>
                <p:spPr bwMode="auto">
                  <a:xfrm>
                    <a:off x="2674" y="2088"/>
                    <a:ext cx="115" cy="193"/>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grpSp>
              <p:nvGrpSpPr>
                <p:cNvPr id="28720" name="Group 81"/>
                <p:cNvGrpSpPr>
                  <a:grpSpLocks noChangeAspect="1"/>
                </p:cNvGrpSpPr>
                <p:nvPr/>
              </p:nvGrpSpPr>
              <p:grpSpPr bwMode="auto">
                <a:xfrm>
                  <a:off x="2703" y="1897"/>
                  <a:ext cx="83" cy="193"/>
                  <a:chOff x="2672" y="1897"/>
                  <a:chExt cx="102" cy="193"/>
                </a:xfrm>
              </p:grpSpPr>
              <p:sp>
                <p:nvSpPr>
                  <p:cNvPr id="28756" name="Line 82"/>
                  <p:cNvSpPr>
                    <a:spLocks noChangeAspect="1" noChangeShapeType="1"/>
                  </p:cNvSpPr>
                  <p:nvPr/>
                </p:nvSpPr>
                <p:spPr bwMode="auto">
                  <a:xfrm>
                    <a:off x="2680" y="1904"/>
                    <a:ext cx="94" cy="181"/>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57" name="Line 83"/>
                  <p:cNvSpPr>
                    <a:spLocks noChangeAspect="1" noChangeShapeType="1"/>
                  </p:cNvSpPr>
                  <p:nvPr/>
                </p:nvSpPr>
                <p:spPr bwMode="auto">
                  <a:xfrm flipH="1">
                    <a:off x="2672" y="1897"/>
                    <a:ext cx="84" cy="193"/>
                  </a:xfrm>
                  <a:prstGeom prst="line">
                    <a:avLst/>
                  </a:prstGeom>
                  <a:noFill/>
                  <a:ln w="6350">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sp>
              <p:nvSpPr>
                <p:cNvPr id="28721" name="Line 84"/>
                <p:cNvSpPr>
                  <a:spLocks noChangeAspect="1" noChangeShapeType="1"/>
                </p:cNvSpPr>
                <p:nvPr/>
              </p:nvSpPr>
              <p:spPr bwMode="auto">
                <a:xfrm>
                  <a:off x="2688" y="1911"/>
                  <a:ext cx="10" cy="169"/>
                </a:xfrm>
                <a:prstGeom prst="line">
                  <a:avLst/>
                </a:prstGeom>
                <a:noFill/>
                <a:ln w="6350">
                  <a:solidFill>
                    <a:srgbClr val="919191"/>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22" name="Line 85"/>
                <p:cNvSpPr>
                  <a:spLocks noChangeAspect="1" noChangeShapeType="1"/>
                </p:cNvSpPr>
                <p:nvPr/>
              </p:nvSpPr>
              <p:spPr bwMode="auto">
                <a:xfrm flipH="1">
                  <a:off x="2689" y="1701"/>
                  <a:ext cx="26" cy="211"/>
                </a:xfrm>
                <a:prstGeom prst="line">
                  <a:avLst/>
                </a:prstGeom>
                <a:noFill/>
                <a:ln w="6350">
                  <a:solidFill>
                    <a:srgbClr val="919191"/>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23" name="Freeform 86"/>
                <p:cNvSpPr>
                  <a:spLocks noChangeAspect="1"/>
                </p:cNvSpPr>
                <p:nvPr/>
              </p:nvSpPr>
              <p:spPr bwMode="auto">
                <a:xfrm>
                  <a:off x="2670" y="1702"/>
                  <a:ext cx="52" cy="966"/>
                </a:xfrm>
                <a:custGeom>
                  <a:avLst/>
                  <a:gdLst>
                    <a:gd name="T0" fmla="*/ 1 w 74"/>
                    <a:gd name="T1" fmla="*/ 0 h 980"/>
                    <a:gd name="T2" fmla="*/ 1 w 74"/>
                    <a:gd name="T3" fmla="*/ 86 h 980"/>
                    <a:gd name="T4" fmla="*/ 0 w 74"/>
                    <a:gd name="T5" fmla="*/ 86 h 980"/>
                    <a:gd name="T6" fmla="*/ 1 w 74"/>
                    <a:gd name="T7" fmla="*/ 0 h 980"/>
                    <a:gd name="T8" fmla="*/ 1 w 74"/>
                    <a:gd name="T9" fmla="*/ 0 h 980"/>
                    <a:gd name="T10" fmla="*/ 0 60000 65536"/>
                    <a:gd name="T11" fmla="*/ 0 60000 65536"/>
                    <a:gd name="T12" fmla="*/ 0 60000 65536"/>
                    <a:gd name="T13" fmla="*/ 0 60000 65536"/>
                    <a:gd name="T14" fmla="*/ 0 60000 65536"/>
                    <a:gd name="T15" fmla="*/ 0 w 74"/>
                    <a:gd name="T16" fmla="*/ 0 h 980"/>
                    <a:gd name="T17" fmla="*/ 74 w 74"/>
                    <a:gd name="T18" fmla="*/ 980 h 980"/>
                  </a:gdLst>
                  <a:ahLst/>
                  <a:cxnLst>
                    <a:cxn ang="T10">
                      <a:pos x="T0" y="T1"/>
                    </a:cxn>
                    <a:cxn ang="T11">
                      <a:pos x="T2" y="T3"/>
                    </a:cxn>
                    <a:cxn ang="T12">
                      <a:pos x="T4" y="T5"/>
                    </a:cxn>
                    <a:cxn ang="T13">
                      <a:pos x="T6" y="T7"/>
                    </a:cxn>
                    <a:cxn ang="T14">
                      <a:pos x="T8" y="T9"/>
                    </a:cxn>
                  </a:cxnLst>
                  <a:rect l="T15" t="T16" r="T17" b="T18"/>
                  <a:pathLst>
                    <a:path w="74" h="980">
                      <a:moveTo>
                        <a:pt x="73" y="0"/>
                      </a:moveTo>
                      <a:lnTo>
                        <a:pt x="6" y="979"/>
                      </a:lnTo>
                      <a:lnTo>
                        <a:pt x="0" y="979"/>
                      </a:lnTo>
                      <a:lnTo>
                        <a:pt x="67" y="0"/>
                      </a:lnTo>
                      <a:lnTo>
                        <a:pt x="73" y="0"/>
                      </a:lnTo>
                    </a:path>
                  </a:pathLst>
                </a:custGeom>
                <a:solidFill>
                  <a:srgbClr val="919191"/>
                </a:solidFill>
                <a:ln w="6350" cap="rnd">
                  <a:solidFill>
                    <a:srgbClr val="919191"/>
                  </a:solidFill>
                  <a:round/>
                  <a:headEnd/>
                  <a:tailEnd/>
                </a:ln>
              </p:spPr>
              <p:txBody>
                <a:bodyPr/>
                <a:lstStyle/>
                <a:p>
                  <a:endParaRPr lang="en-GB" dirty="0"/>
                </a:p>
              </p:txBody>
            </p:sp>
            <p:sp>
              <p:nvSpPr>
                <p:cNvPr id="28724" name="Freeform 87"/>
                <p:cNvSpPr>
                  <a:spLocks noChangeAspect="1"/>
                </p:cNvSpPr>
                <p:nvPr/>
              </p:nvSpPr>
              <p:spPr bwMode="auto">
                <a:xfrm>
                  <a:off x="2651" y="2489"/>
                  <a:ext cx="167" cy="24"/>
                </a:xfrm>
                <a:custGeom>
                  <a:avLst/>
                  <a:gdLst>
                    <a:gd name="T0" fmla="*/ 0 w 205"/>
                    <a:gd name="T1" fmla="*/ 24 h 24"/>
                    <a:gd name="T2" fmla="*/ 2 w 205"/>
                    <a:gd name="T3" fmla="*/ 0 h 24"/>
                    <a:gd name="T4" fmla="*/ 2 w 205"/>
                    <a:gd name="T5" fmla="*/ 0 h 24"/>
                    <a:gd name="T6" fmla="*/ 2 w 205"/>
                    <a:gd name="T7" fmla="*/ 24 h 24"/>
                    <a:gd name="T8" fmla="*/ 0 w 205"/>
                    <a:gd name="T9" fmla="*/ 24 h 24"/>
                    <a:gd name="T10" fmla="*/ 0 60000 65536"/>
                    <a:gd name="T11" fmla="*/ 0 60000 65536"/>
                    <a:gd name="T12" fmla="*/ 0 60000 65536"/>
                    <a:gd name="T13" fmla="*/ 0 60000 65536"/>
                    <a:gd name="T14" fmla="*/ 0 60000 65536"/>
                    <a:gd name="T15" fmla="*/ 0 w 205"/>
                    <a:gd name="T16" fmla="*/ 0 h 24"/>
                    <a:gd name="T17" fmla="*/ 205 w 205"/>
                    <a:gd name="T18" fmla="*/ 24 h 24"/>
                  </a:gdLst>
                  <a:ahLst/>
                  <a:cxnLst>
                    <a:cxn ang="T10">
                      <a:pos x="T0" y="T1"/>
                    </a:cxn>
                    <a:cxn ang="T11">
                      <a:pos x="T2" y="T3"/>
                    </a:cxn>
                    <a:cxn ang="T12">
                      <a:pos x="T4" y="T5"/>
                    </a:cxn>
                    <a:cxn ang="T13">
                      <a:pos x="T6" y="T7"/>
                    </a:cxn>
                    <a:cxn ang="T14">
                      <a:pos x="T8" y="T9"/>
                    </a:cxn>
                  </a:cxnLst>
                  <a:rect l="T15" t="T16" r="T17" b="T18"/>
                  <a:pathLst>
                    <a:path w="205" h="24">
                      <a:moveTo>
                        <a:pt x="0" y="24"/>
                      </a:moveTo>
                      <a:lnTo>
                        <a:pt x="37" y="0"/>
                      </a:lnTo>
                      <a:lnTo>
                        <a:pt x="205" y="0"/>
                      </a:lnTo>
                      <a:lnTo>
                        <a:pt x="174" y="24"/>
                      </a:lnTo>
                      <a:lnTo>
                        <a:pt x="0" y="24"/>
                      </a:lnTo>
                      <a:close/>
                    </a:path>
                  </a:pathLst>
                </a:custGeom>
                <a:solidFill>
                  <a:srgbClr val="CECECE"/>
                </a:solidFill>
                <a:ln w="6350">
                  <a:solidFill>
                    <a:srgbClr val="676767"/>
                  </a:solidFill>
                  <a:round/>
                  <a:headEnd/>
                  <a:tailEnd/>
                </a:ln>
              </p:spPr>
              <p:txBody>
                <a:bodyPr wrap="none" anchor="ctr"/>
                <a:lstStyle/>
                <a:p>
                  <a:endParaRPr lang="en-GB" dirty="0"/>
                </a:p>
              </p:txBody>
            </p:sp>
            <p:sp>
              <p:nvSpPr>
                <p:cNvPr id="28725" name="Freeform 88"/>
                <p:cNvSpPr>
                  <a:spLocks noChangeAspect="1"/>
                </p:cNvSpPr>
                <p:nvPr/>
              </p:nvSpPr>
              <p:spPr bwMode="auto">
                <a:xfrm>
                  <a:off x="2686" y="1897"/>
                  <a:ext cx="90" cy="14"/>
                </a:xfrm>
                <a:custGeom>
                  <a:avLst/>
                  <a:gdLst>
                    <a:gd name="T0" fmla="*/ 0 w 110"/>
                    <a:gd name="T1" fmla="*/ 14 h 14"/>
                    <a:gd name="T2" fmla="*/ 2 w 110"/>
                    <a:gd name="T3" fmla="*/ 0 h 14"/>
                    <a:gd name="T4" fmla="*/ 2 w 110"/>
                    <a:gd name="T5" fmla="*/ 0 h 14"/>
                    <a:gd name="T6" fmla="*/ 2 w 110"/>
                    <a:gd name="T7" fmla="*/ 14 h 14"/>
                    <a:gd name="T8" fmla="*/ 0 w 110"/>
                    <a:gd name="T9" fmla="*/ 14 h 14"/>
                    <a:gd name="T10" fmla="*/ 0 60000 65536"/>
                    <a:gd name="T11" fmla="*/ 0 60000 65536"/>
                    <a:gd name="T12" fmla="*/ 0 60000 65536"/>
                    <a:gd name="T13" fmla="*/ 0 60000 65536"/>
                    <a:gd name="T14" fmla="*/ 0 60000 65536"/>
                    <a:gd name="T15" fmla="*/ 0 w 110"/>
                    <a:gd name="T16" fmla="*/ 0 h 14"/>
                    <a:gd name="T17" fmla="*/ 110 w 110"/>
                    <a:gd name="T18" fmla="*/ 14 h 14"/>
                  </a:gdLst>
                  <a:ahLst/>
                  <a:cxnLst>
                    <a:cxn ang="T10">
                      <a:pos x="T0" y="T1"/>
                    </a:cxn>
                    <a:cxn ang="T11">
                      <a:pos x="T2" y="T3"/>
                    </a:cxn>
                    <a:cxn ang="T12">
                      <a:pos x="T4" y="T5"/>
                    </a:cxn>
                    <a:cxn ang="T13">
                      <a:pos x="T6" y="T7"/>
                    </a:cxn>
                    <a:cxn ang="T14">
                      <a:pos x="T8" y="T9"/>
                    </a:cxn>
                  </a:cxnLst>
                  <a:rect l="T15" t="T16" r="T17" b="T18"/>
                  <a:pathLst>
                    <a:path w="110" h="14">
                      <a:moveTo>
                        <a:pt x="0" y="14"/>
                      </a:moveTo>
                      <a:lnTo>
                        <a:pt x="33" y="0"/>
                      </a:lnTo>
                      <a:lnTo>
                        <a:pt x="110" y="0"/>
                      </a:lnTo>
                      <a:lnTo>
                        <a:pt x="87" y="14"/>
                      </a:lnTo>
                      <a:lnTo>
                        <a:pt x="0" y="14"/>
                      </a:lnTo>
                      <a:close/>
                    </a:path>
                  </a:pathLst>
                </a:custGeom>
                <a:solidFill>
                  <a:srgbClr val="CECECE"/>
                </a:solidFill>
                <a:ln w="6350">
                  <a:solidFill>
                    <a:srgbClr val="676767"/>
                  </a:solidFill>
                  <a:round/>
                  <a:headEnd/>
                  <a:tailEnd/>
                </a:ln>
              </p:spPr>
              <p:txBody>
                <a:bodyPr wrap="none" anchor="ctr"/>
                <a:lstStyle/>
                <a:p>
                  <a:endParaRPr lang="en-GB" dirty="0"/>
                </a:p>
              </p:txBody>
            </p:sp>
            <p:sp>
              <p:nvSpPr>
                <p:cNvPr id="28726" name="Freeform 89"/>
                <p:cNvSpPr>
                  <a:spLocks noChangeAspect="1"/>
                </p:cNvSpPr>
                <p:nvPr/>
              </p:nvSpPr>
              <p:spPr bwMode="auto">
                <a:xfrm>
                  <a:off x="2675" y="2084"/>
                  <a:ext cx="110" cy="21"/>
                </a:xfrm>
                <a:custGeom>
                  <a:avLst/>
                  <a:gdLst>
                    <a:gd name="T0" fmla="*/ 0 w 135"/>
                    <a:gd name="T1" fmla="*/ 21 h 21"/>
                    <a:gd name="T2" fmla="*/ 2 w 135"/>
                    <a:gd name="T3" fmla="*/ 0 h 21"/>
                    <a:gd name="T4" fmla="*/ 2 w 135"/>
                    <a:gd name="T5" fmla="*/ 0 h 21"/>
                    <a:gd name="T6" fmla="*/ 2 w 135"/>
                    <a:gd name="T7" fmla="*/ 21 h 21"/>
                    <a:gd name="T8" fmla="*/ 0 w 135"/>
                    <a:gd name="T9" fmla="*/ 21 h 21"/>
                    <a:gd name="T10" fmla="*/ 0 60000 65536"/>
                    <a:gd name="T11" fmla="*/ 0 60000 65536"/>
                    <a:gd name="T12" fmla="*/ 0 60000 65536"/>
                    <a:gd name="T13" fmla="*/ 0 60000 65536"/>
                    <a:gd name="T14" fmla="*/ 0 60000 65536"/>
                    <a:gd name="T15" fmla="*/ 0 w 135"/>
                    <a:gd name="T16" fmla="*/ 0 h 21"/>
                    <a:gd name="T17" fmla="*/ 135 w 135"/>
                    <a:gd name="T18" fmla="*/ 21 h 21"/>
                  </a:gdLst>
                  <a:ahLst/>
                  <a:cxnLst>
                    <a:cxn ang="T10">
                      <a:pos x="T0" y="T1"/>
                    </a:cxn>
                    <a:cxn ang="T11">
                      <a:pos x="T2" y="T3"/>
                    </a:cxn>
                    <a:cxn ang="T12">
                      <a:pos x="T4" y="T5"/>
                    </a:cxn>
                    <a:cxn ang="T13">
                      <a:pos x="T6" y="T7"/>
                    </a:cxn>
                    <a:cxn ang="T14">
                      <a:pos x="T8" y="T9"/>
                    </a:cxn>
                  </a:cxnLst>
                  <a:rect l="T15" t="T16" r="T17" b="T18"/>
                  <a:pathLst>
                    <a:path w="135" h="21">
                      <a:moveTo>
                        <a:pt x="0" y="21"/>
                      </a:moveTo>
                      <a:lnTo>
                        <a:pt x="32" y="0"/>
                      </a:lnTo>
                      <a:lnTo>
                        <a:pt x="135" y="0"/>
                      </a:lnTo>
                      <a:lnTo>
                        <a:pt x="111" y="21"/>
                      </a:lnTo>
                      <a:lnTo>
                        <a:pt x="0" y="21"/>
                      </a:lnTo>
                      <a:close/>
                    </a:path>
                  </a:pathLst>
                </a:custGeom>
                <a:solidFill>
                  <a:srgbClr val="CECECE"/>
                </a:solidFill>
                <a:ln w="6350">
                  <a:solidFill>
                    <a:srgbClr val="676767"/>
                  </a:solidFill>
                  <a:round/>
                  <a:headEnd/>
                  <a:tailEnd/>
                </a:ln>
              </p:spPr>
              <p:txBody>
                <a:bodyPr wrap="none" anchor="ctr"/>
                <a:lstStyle/>
                <a:p>
                  <a:endParaRPr lang="en-GB" dirty="0"/>
                </a:p>
              </p:txBody>
            </p:sp>
            <p:sp>
              <p:nvSpPr>
                <p:cNvPr id="28727" name="Freeform 90"/>
                <p:cNvSpPr>
                  <a:spLocks noChangeAspect="1"/>
                </p:cNvSpPr>
                <p:nvPr/>
              </p:nvSpPr>
              <p:spPr bwMode="auto">
                <a:xfrm>
                  <a:off x="2666" y="2279"/>
                  <a:ext cx="137" cy="21"/>
                </a:xfrm>
                <a:custGeom>
                  <a:avLst/>
                  <a:gdLst>
                    <a:gd name="T0" fmla="*/ 0 w 168"/>
                    <a:gd name="T1" fmla="*/ 21 h 21"/>
                    <a:gd name="T2" fmla="*/ 2 w 168"/>
                    <a:gd name="T3" fmla="*/ 0 h 21"/>
                    <a:gd name="T4" fmla="*/ 2 w 168"/>
                    <a:gd name="T5" fmla="*/ 0 h 21"/>
                    <a:gd name="T6" fmla="*/ 2 w 168"/>
                    <a:gd name="T7" fmla="*/ 21 h 21"/>
                    <a:gd name="T8" fmla="*/ 0 w 168"/>
                    <a:gd name="T9" fmla="*/ 21 h 21"/>
                    <a:gd name="T10" fmla="*/ 0 60000 65536"/>
                    <a:gd name="T11" fmla="*/ 0 60000 65536"/>
                    <a:gd name="T12" fmla="*/ 0 60000 65536"/>
                    <a:gd name="T13" fmla="*/ 0 60000 65536"/>
                    <a:gd name="T14" fmla="*/ 0 60000 65536"/>
                    <a:gd name="T15" fmla="*/ 0 w 168"/>
                    <a:gd name="T16" fmla="*/ 0 h 21"/>
                    <a:gd name="T17" fmla="*/ 168 w 168"/>
                    <a:gd name="T18" fmla="*/ 21 h 21"/>
                  </a:gdLst>
                  <a:ahLst/>
                  <a:cxnLst>
                    <a:cxn ang="T10">
                      <a:pos x="T0" y="T1"/>
                    </a:cxn>
                    <a:cxn ang="T11">
                      <a:pos x="T2" y="T3"/>
                    </a:cxn>
                    <a:cxn ang="T12">
                      <a:pos x="T4" y="T5"/>
                    </a:cxn>
                    <a:cxn ang="T13">
                      <a:pos x="T6" y="T7"/>
                    </a:cxn>
                    <a:cxn ang="T14">
                      <a:pos x="T8" y="T9"/>
                    </a:cxn>
                  </a:cxnLst>
                  <a:rect l="T15" t="T16" r="T17" b="T18"/>
                  <a:pathLst>
                    <a:path w="168" h="21">
                      <a:moveTo>
                        <a:pt x="0" y="21"/>
                      </a:moveTo>
                      <a:lnTo>
                        <a:pt x="32" y="0"/>
                      </a:lnTo>
                      <a:lnTo>
                        <a:pt x="168" y="0"/>
                      </a:lnTo>
                      <a:lnTo>
                        <a:pt x="142" y="21"/>
                      </a:lnTo>
                      <a:lnTo>
                        <a:pt x="0" y="21"/>
                      </a:lnTo>
                      <a:close/>
                    </a:path>
                  </a:pathLst>
                </a:custGeom>
                <a:solidFill>
                  <a:srgbClr val="CECECE"/>
                </a:solidFill>
                <a:ln w="6350">
                  <a:solidFill>
                    <a:srgbClr val="676767"/>
                  </a:solidFill>
                  <a:round/>
                  <a:headEnd/>
                  <a:tailEnd/>
                </a:ln>
              </p:spPr>
              <p:txBody>
                <a:bodyPr wrap="none" anchor="ctr"/>
                <a:lstStyle/>
                <a:p>
                  <a:endParaRPr lang="en-GB" dirty="0"/>
                </a:p>
              </p:txBody>
            </p:sp>
            <p:sp>
              <p:nvSpPr>
                <p:cNvPr id="28728" name="Line 91"/>
                <p:cNvSpPr>
                  <a:spLocks noChangeAspect="1" noChangeShapeType="1"/>
                </p:cNvSpPr>
                <p:nvPr/>
              </p:nvSpPr>
              <p:spPr bwMode="auto">
                <a:xfrm flipH="1">
                  <a:off x="2640" y="1710"/>
                  <a:ext cx="58" cy="992"/>
                </a:xfrm>
                <a:prstGeom prst="line">
                  <a:avLst/>
                </a:prstGeom>
                <a:noFill/>
                <a:ln w="1905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29" name="Line 92"/>
                <p:cNvSpPr>
                  <a:spLocks noChangeAspect="1" noChangeShapeType="1"/>
                </p:cNvSpPr>
                <p:nvPr/>
              </p:nvSpPr>
              <p:spPr bwMode="auto">
                <a:xfrm>
                  <a:off x="2747" y="1710"/>
                  <a:ext cx="58" cy="992"/>
                </a:xfrm>
                <a:prstGeom prst="line">
                  <a:avLst/>
                </a:prstGeom>
                <a:noFill/>
                <a:ln w="1905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30" name="Line 93"/>
                <p:cNvSpPr>
                  <a:spLocks noChangeAspect="1" noChangeShapeType="1"/>
                </p:cNvSpPr>
                <p:nvPr/>
              </p:nvSpPr>
              <p:spPr bwMode="auto">
                <a:xfrm>
                  <a:off x="2762" y="1911"/>
                  <a:ext cx="25" cy="170"/>
                </a:xfrm>
                <a:prstGeom prst="line">
                  <a:avLst/>
                </a:prstGeom>
                <a:noFill/>
                <a:ln w="635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31" name="Line 94"/>
                <p:cNvSpPr>
                  <a:spLocks noChangeAspect="1" noChangeShapeType="1"/>
                </p:cNvSpPr>
                <p:nvPr/>
              </p:nvSpPr>
              <p:spPr bwMode="auto">
                <a:xfrm>
                  <a:off x="2783" y="2299"/>
                  <a:ext cx="33" cy="189"/>
                </a:xfrm>
                <a:prstGeom prst="line">
                  <a:avLst/>
                </a:prstGeom>
                <a:noFill/>
                <a:ln w="635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32" name="Line 95"/>
                <p:cNvSpPr>
                  <a:spLocks noChangeAspect="1" noChangeShapeType="1"/>
                </p:cNvSpPr>
                <p:nvPr/>
              </p:nvSpPr>
              <p:spPr bwMode="auto">
                <a:xfrm flipH="1">
                  <a:off x="2782" y="2084"/>
                  <a:ext cx="5" cy="211"/>
                </a:xfrm>
                <a:prstGeom prst="line">
                  <a:avLst/>
                </a:prstGeom>
                <a:noFill/>
                <a:ln w="635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33" name="Line 96"/>
                <p:cNvSpPr>
                  <a:spLocks noChangeAspect="1" noChangeShapeType="1"/>
                </p:cNvSpPr>
                <p:nvPr/>
              </p:nvSpPr>
              <p:spPr bwMode="auto">
                <a:xfrm flipH="1">
                  <a:off x="2805" y="2495"/>
                  <a:ext cx="7" cy="177"/>
                </a:xfrm>
                <a:prstGeom prst="line">
                  <a:avLst/>
                </a:prstGeom>
                <a:noFill/>
                <a:ln w="635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nvGrpSpPr>
                <p:cNvPr id="28734" name="Group 97"/>
                <p:cNvGrpSpPr>
                  <a:grpSpLocks noChangeAspect="1"/>
                </p:cNvGrpSpPr>
                <p:nvPr/>
              </p:nvGrpSpPr>
              <p:grpSpPr bwMode="auto">
                <a:xfrm>
                  <a:off x="2690" y="1720"/>
                  <a:ext cx="66" cy="192"/>
                  <a:chOff x="2656" y="1720"/>
                  <a:chExt cx="82" cy="192"/>
                </a:xfrm>
              </p:grpSpPr>
              <p:sp>
                <p:nvSpPr>
                  <p:cNvPr id="28754" name="Line 98"/>
                  <p:cNvSpPr>
                    <a:spLocks noChangeAspect="1" noChangeShapeType="1"/>
                  </p:cNvSpPr>
                  <p:nvPr/>
                </p:nvSpPr>
                <p:spPr bwMode="auto">
                  <a:xfrm flipH="1">
                    <a:off x="2656" y="1721"/>
                    <a:ext cx="68" cy="191"/>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55" name="Line 99"/>
                  <p:cNvSpPr>
                    <a:spLocks noChangeAspect="1" noChangeShapeType="1"/>
                  </p:cNvSpPr>
                  <p:nvPr/>
                </p:nvSpPr>
                <p:spPr bwMode="auto">
                  <a:xfrm>
                    <a:off x="2669" y="1720"/>
                    <a:ext cx="69" cy="188"/>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grpSp>
              <p:nvGrpSpPr>
                <p:cNvPr id="28735" name="Group 268"/>
                <p:cNvGrpSpPr>
                  <a:grpSpLocks noChangeAspect="1"/>
                </p:cNvGrpSpPr>
                <p:nvPr/>
              </p:nvGrpSpPr>
              <p:grpSpPr bwMode="auto">
                <a:xfrm>
                  <a:off x="2679" y="1912"/>
                  <a:ext cx="89" cy="192"/>
                  <a:chOff x="2656" y="1720"/>
                  <a:chExt cx="82" cy="192"/>
                </a:xfrm>
              </p:grpSpPr>
              <p:sp>
                <p:nvSpPr>
                  <p:cNvPr id="28752" name="Line 101"/>
                  <p:cNvSpPr>
                    <a:spLocks noChangeAspect="1" noChangeShapeType="1"/>
                  </p:cNvSpPr>
                  <p:nvPr/>
                </p:nvSpPr>
                <p:spPr bwMode="auto">
                  <a:xfrm flipH="1">
                    <a:off x="2656" y="1721"/>
                    <a:ext cx="68" cy="191"/>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53" name="Line 102"/>
                  <p:cNvSpPr>
                    <a:spLocks noChangeAspect="1" noChangeShapeType="1"/>
                  </p:cNvSpPr>
                  <p:nvPr/>
                </p:nvSpPr>
                <p:spPr bwMode="auto">
                  <a:xfrm>
                    <a:off x="2669" y="1720"/>
                    <a:ext cx="69" cy="188"/>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grpSp>
              <p:nvGrpSpPr>
                <p:cNvPr id="28736" name="Group 103"/>
                <p:cNvGrpSpPr>
                  <a:grpSpLocks noChangeAspect="1"/>
                </p:cNvGrpSpPr>
                <p:nvPr/>
              </p:nvGrpSpPr>
              <p:grpSpPr bwMode="auto">
                <a:xfrm>
                  <a:off x="2667" y="2106"/>
                  <a:ext cx="110" cy="194"/>
                  <a:chOff x="2667" y="2106"/>
                  <a:chExt cx="110" cy="194"/>
                </a:xfrm>
              </p:grpSpPr>
              <p:sp>
                <p:nvSpPr>
                  <p:cNvPr id="28750" name="Line 104"/>
                  <p:cNvSpPr>
                    <a:spLocks noChangeAspect="1" noChangeShapeType="1"/>
                  </p:cNvSpPr>
                  <p:nvPr/>
                </p:nvSpPr>
                <p:spPr bwMode="auto">
                  <a:xfrm flipH="1">
                    <a:off x="2667" y="2106"/>
                    <a:ext cx="97" cy="194"/>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51" name="Line 105"/>
                  <p:cNvSpPr>
                    <a:spLocks noChangeAspect="1" noChangeShapeType="1"/>
                  </p:cNvSpPr>
                  <p:nvPr/>
                </p:nvSpPr>
                <p:spPr bwMode="auto">
                  <a:xfrm>
                    <a:off x="2680" y="2106"/>
                    <a:ext cx="97" cy="194"/>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grpSp>
              <p:nvGrpSpPr>
                <p:cNvPr id="28737" name="Group 106"/>
                <p:cNvGrpSpPr>
                  <a:grpSpLocks noChangeAspect="1"/>
                </p:cNvGrpSpPr>
                <p:nvPr/>
              </p:nvGrpSpPr>
              <p:grpSpPr bwMode="auto">
                <a:xfrm>
                  <a:off x="2654" y="2301"/>
                  <a:ext cx="136" cy="209"/>
                  <a:chOff x="2654" y="2301"/>
                  <a:chExt cx="136" cy="209"/>
                </a:xfrm>
              </p:grpSpPr>
              <p:sp>
                <p:nvSpPr>
                  <p:cNvPr id="28748" name="Line 107"/>
                  <p:cNvSpPr>
                    <a:spLocks noChangeAspect="1" noChangeShapeType="1"/>
                  </p:cNvSpPr>
                  <p:nvPr/>
                </p:nvSpPr>
                <p:spPr bwMode="auto">
                  <a:xfrm>
                    <a:off x="2668" y="2301"/>
                    <a:ext cx="122" cy="209"/>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49" name="Line 108"/>
                  <p:cNvSpPr>
                    <a:spLocks noChangeAspect="1" noChangeShapeType="1"/>
                  </p:cNvSpPr>
                  <p:nvPr/>
                </p:nvSpPr>
                <p:spPr bwMode="auto">
                  <a:xfrm flipH="1">
                    <a:off x="2654" y="2302"/>
                    <a:ext cx="121" cy="205"/>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grpSp>
              <p:nvGrpSpPr>
                <p:cNvPr id="28738" name="Group 109"/>
                <p:cNvGrpSpPr>
                  <a:grpSpLocks noChangeAspect="1"/>
                </p:cNvGrpSpPr>
                <p:nvPr/>
              </p:nvGrpSpPr>
              <p:grpSpPr bwMode="auto">
                <a:xfrm>
                  <a:off x="2645" y="2515"/>
                  <a:ext cx="156" cy="157"/>
                  <a:chOff x="2645" y="2515"/>
                  <a:chExt cx="156" cy="157"/>
                </a:xfrm>
              </p:grpSpPr>
              <p:sp>
                <p:nvSpPr>
                  <p:cNvPr id="28746" name="Line 110"/>
                  <p:cNvSpPr>
                    <a:spLocks noChangeAspect="1" noChangeShapeType="1"/>
                  </p:cNvSpPr>
                  <p:nvPr/>
                </p:nvSpPr>
                <p:spPr bwMode="auto">
                  <a:xfrm flipH="1">
                    <a:off x="2645" y="2515"/>
                    <a:ext cx="143" cy="156"/>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47" name="Line 111"/>
                  <p:cNvSpPr>
                    <a:spLocks noChangeAspect="1" noChangeShapeType="1"/>
                  </p:cNvSpPr>
                  <p:nvPr/>
                </p:nvSpPr>
                <p:spPr bwMode="auto">
                  <a:xfrm>
                    <a:off x="2655" y="2517"/>
                    <a:ext cx="146" cy="155"/>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grpSp>
            <p:sp>
              <p:nvSpPr>
                <p:cNvPr id="28739" name="Line 112"/>
                <p:cNvSpPr>
                  <a:spLocks noChangeAspect="1" noChangeShapeType="1"/>
                </p:cNvSpPr>
                <p:nvPr/>
              </p:nvSpPr>
              <p:spPr bwMode="auto">
                <a:xfrm flipV="1">
                  <a:off x="2731" y="1484"/>
                  <a:ext cx="0" cy="207"/>
                </a:xfrm>
                <a:prstGeom prst="line">
                  <a:avLst/>
                </a:prstGeom>
                <a:noFill/>
                <a:ln w="12700">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40" name="Line 113"/>
                <p:cNvSpPr>
                  <a:spLocks noChangeAspect="1" noChangeShapeType="1"/>
                </p:cNvSpPr>
                <p:nvPr/>
              </p:nvSpPr>
              <p:spPr bwMode="auto">
                <a:xfrm>
                  <a:off x="2759" y="1691"/>
                  <a:ext cx="67" cy="976"/>
                </a:xfrm>
                <a:prstGeom prst="line">
                  <a:avLst/>
                </a:prstGeom>
                <a:noFill/>
                <a:ln w="15875">
                  <a:solidFill>
                    <a:srgbClr val="676767"/>
                  </a:solidFill>
                  <a:round/>
                  <a:headEnd/>
                  <a:tailEnd/>
                </a:ln>
                <a:extLst>
                  <a:ext uri="{909E8E84-426E-40DD-AFC4-6F175D3DCCD1}">
                    <a14:hiddenFill xmlns:a14="http://schemas.microsoft.com/office/drawing/2010/main">
                      <a:noFill/>
                    </a14:hiddenFill>
                  </a:ext>
                </a:extLst>
              </p:spPr>
              <p:txBody>
                <a:bodyPr wrap="none" anchor="ctr"/>
                <a:lstStyle/>
                <a:p>
                  <a:endParaRPr lang="en-GB" dirty="0"/>
                </a:p>
              </p:txBody>
            </p:sp>
            <p:sp>
              <p:nvSpPr>
                <p:cNvPr id="28741" name="Freeform 114"/>
                <p:cNvSpPr>
                  <a:spLocks noChangeAspect="1"/>
                </p:cNvSpPr>
                <p:nvPr/>
              </p:nvSpPr>
              <p:spPr bwMode="auto">
                <a:xfrm>
                  <a:off x="2672" y="1661"/>
                  <a:ext cx="115" cy="52"/>
                </a:xfrm>
                <a:custGeom>
                  <a:avLst/>
                  <a:gdLst>
                    <a:gd name="T0" fmla="*/ 55 w 115"/>
                    <a:gd name="T1" fmla="*/ 2147483646 h 42"/>
                    <a:gd name="T2" fmla="*/ 0 w 115"/>
                    <a:gd name="T3" fmla="*/ 2147483646 h 42"/>
                    <a:gd name="T4" fmla="*/ 115 w 115"/>
                    <a:gd name="T5" fmla="*/ 2147483646 h 42"/>
                    <a:gd name="T6" fmla="*/ 63 w 115"/>
                    <a:gd name="T7" fmla="*/ 0 h 42"/>
                    <a:gd name="T8" fmla="*/ 0 60000 65536"/>
                    <a:gd name="T9" fmla="*/ 0 60000 65536"/>
                    <a:gd name="T10" fmla="*/ 0 60000 65536"/>
                    <a:gd name="T11" fmla="*/ 0 60000 65536"/>
                    <a:gd name="T12" fmla="*/ 0 w 115"/>
                    <a:gd name="T13" fmla="*/ 0 h 42"/>
                    <a:gd name="T14" fmla="*/ 115 w 115"/>
                    <a:gd name="T15" fmla="*/ 42 h 42"/>
                  </a:gdLst>
                  <a:ahLst/>
                  <a:cxnLst>
                    <a:cxn ang="T8">
                      <a:pos x="T0" y="T1"/>
                    </a:cxn>
                    <a:cxn ang="T9">
                      <a:pos x="T2" y="T3"/>
                    </a:cxn>
                    <a:cxn ang="T10">
                      <a:pos x="T4" y="T5"/>
                    </a:cxn>
                    <a:cxn ang="T11">
                      <a:pos x="T6" y="T7"/>
                    </a:cxn>
                  </a:cxnLst>
                  <a:rect l="T12" t="T13" r="T14" b="T15"/>
                  <a:pathLst>
                    <a:path w="115" h="42">
                      <a:moveTo>
                        <a:pt x="55" y="7"/>
                      </a:moveTo>
                      <a:lnTo>
                        <a:pt x="0" y="40"/>
                      </a:lnTo>
                      <a:lnTo>
                        <a:pt x="115" y="42"/>
                      </a:lnTo>
                      <a:lnTo>
                        <a:pt x="63" y="0"/>
                      </a:lnTo>
                    </a:path>
                  </a:pathLst>
                </a:custGeom>
                <a:solidFill>
                  <a:srgbClr val="CECECE"/>
                </a:solidFill>
                <a:ln w="19050">
                  <a:solidFill>
                    <a:srgbClr val="676767"/>
                  </a:solidFill>
                  <a:round/>
                  <a:headEnd/>
                  <a:tailEnd/>
                </a:ln>
              </p:spPr>
              <p:txBody>
                <a:bodyPr wrap="none" anchor="ctr"/>
                <a:lstStyle/>
                <a:p>
                  <a:endParaRPr lang="en-GB" dirty="0"/>
                </a:p>
              </p:txBody>
            </p:sp>
            <p:sp>
              <p:nvSpPr>
                <p:cNvPr id="28742" name="Freeform 115"/>
                <p:cNvSpPr>
                  <a:spLocks noChangeAspect="1"/>
                </p:cNvSpPr>
                <p:nvPr/>
              </p:nvSpPr>
              <p:spPr bwMode="auto">
                <a:xfrm>
                  <a:off x="2731" y="1652"/>
                  <a:ext cx="1" cy="43"/>
                </a:xfrm>
                <a:custGeom>
                  <a:avLst/>
                  <a:gdLst>
                    <a:gd name="T0" fmla="*/ 1 w 1"/>
                    <a:gd name="T1" fmla="*/ 0 h 43"/>
                    <a:gd name="T2" fmla="*/ 0 w 1"/>
                    <a:gd name="T3" fmla="*/ 43 h 43"/>
                    <a:gd name="T4" fmla="*/ 0 60000 65536"/>
                    <a:gd name="T5" fmla="*/ 0 60000 65536"/>
                    <a:gd name="T6" fmla="*/ 0 w 1"/>
                    <a:gd name="T7" fmla="*/ 0 h 43"/>
                    <a:gd name="T8" fmla="*/ 1 w 1"/>
                    <a:gd name="T9" fmla="*/ 43 h 43"/>
                  </a:gdLst>
                  <a:ahLst/>
                  <a:cxnLst>
                    <a:cxn ang="T4">
                      <a:pos x="T0" y="T1"/>
                    </a:cxn>
                    <a:cxn ang="T5">
                      <a:pos x="T2" y="T3"/>
                    </a:cxn>
                  </a:cxnLst>
                  <a:rect l="T6" t="T7" r="T8" b="T9"/>
                  <a:pathLst>
                    <a:path w="1" h="43">
                      <a:moveTo>
                        <a:pt x="1" y="0"/>
                      </a:moveTo>
                      <a:lnTo>
                        <a:pt x="0" y="43"/>
                      </a:lnTo>
                    </a:path>
                  </a:pathLst>
                </a:custGeom>
                <a:noFill/>
                <a:ln w="28575">
                  <a:solidFill>
                    <a:srgbClr val="676767"/>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GB" dirty="0"/>
                </a:p>
              </p:txBody>
            </p:sp>
            <p:grpSp>
              <p:nvGrpSpPr>
                <p:cNvPr id="28743" name="Group 116"/>
                <p:cNvGrpSpPr>
                  <a:grpSpLocks noChangeAspect="1"/>
                </p:cNvGrpSpPr>
                <p:nvPr/>
              </p:nvGrpSpPr>
              <p:grpSpPr bwMode="auto">
                <a:xfrm>
                  <a:off x="2646" y="1569"/>
                  <a:ext cx="168" cy="190"/>
                  <a:chOff x="2656" y="1589"/>
                  <a:chExt cx="148" cy="167"/>
                </a:xfrm>
              </p:grpSpPr>
              <p:sp>
                <p:nvSpPr>
                  <p:cNvPr id="28744" name="Freeform 117"/>
                  <p:cNvSpPr>
                    <a:spLocks noChangeAspect="1"/>
                  </p:cNvSpPr>
                  <p:nvPr/>
                </p:nvSpPr>
                <p:spPr bwMode="auto">
                  <a:xfrm>
                    <a:off x="2656" y="1589"/>
                    <a:ext cx="27" cy="164"/>
                  </a:xfrm>
                  <a:custGeom>
                    <a:avLst/>
                    <a:gdLst>
                      <a:gd name="T0" fmla="*/ 2147483646 w 24"/>
                      <a:gd name="T1" fmla="*/ 1 h 219"/>
                      <a:gd name="T2" fmla="*/ 0 w 24"/>
                      <a:gd name="T3" fmla="*/ 0 h 219"/>
                      <a:gd name="T4" fmla="*/ 0 w 24"/>
                      <a:gd name="T5" fmla="*/ 1 h 219"/>
                      <a:gd name="T6" fmla="*/ 2147483646 w 24"/>
                      <a:gd name="T7" fmla="*/ 1 h 219"/>
                      <a:gd name="T8" fmla="*/ 2147483646 w 24"/>
                      <a:gd name="T9" fmla="*/ 1 h 219"/>
                      <a:gd name="T10" fmla="*/ 0 60000 65536"/>
                      <a:gd name="T11" fmla="*/ 0 60000 65536"/>
                      <a:gd name="T12" fmla="*/ 0 60000 65536"/>
                      <a:gd name="T13" fmla="*/ 0 60000 65536"/>
                      <a:gd name="T14" fmla="*/ 0 60000 65536"/>
                      <a:gd name="T15" fmla="*/ 0 w 24"/>
                      <a:gd name="T16" fmla="*/ 0 h 219"/>
                      <a:gd name="T17" fmla="*/ 24 w 24"/>
                      <a:gd name="T18" fmla="*/ 219 h 219"/>
                    </a:gdLst>
                    <a:ahLst/>
                    <a:cxnLst>
                      <a:cxn ang="T10">
                        <a:pos x="T0" y="T1"/>
                      </a:cxn>
                      <a:cxn ang="T11">
                        <a:pos x="T2" y="T3"/>
                      </a:cxn>
                      <a:cxn ang="T12">
                        <a:pos x="T4" y="T5"/>
                      </a:cxn>
                      <a:cxn ang="T13">
                        <a:pos x="T6" y="T7"/>
                      </a:cxn>
                      <a:cxn ang="T14">
                        <a:pos x="T8" y="T9"/>
                      </a:cxn>
                    </a:cxnLst>
                    <a:rect l="T15" t="T16" r="T17" b="T18"/>
                    <a:pathLst>
                      <a:path w="24" h="219">
                        <a:moveTo>
                          <a:pt x="24" y="27"/>
                        </a:moveTo>
                        <a:lnTo>
                          <a:pt x="0" y="0"/>
                        </a:lnTo>
                        <a:lnTo>
                          <a:pt x="0" y="192"/>
                        </a:lnTo>
                        <a:lnTo>
                          <a:pt x="24" y="219"/>
                        </a:lnTo>
                        <a:lnTo>
                          <a:pt x="24" y="27"/>
                        </a:lnTo>
                        <a:close/>
                      </a:path>
                    </a:pathLst>
                  </a:custGeom>
                  <a:gradFill rotWithShape="0">
                    <a:gsLst>
                      <a:gs pos="0">
                        <a:srgbClr val="898989"/>
                      </a:gs>
                      <a:gs pos="50000">
                        <a:srgbClr val="CECECE"/>
                      </a:gs>
                      <a:gs pos="100000">
                        <a:srgbClr val="898989"/>
                      </a:gs>
                    </a:gsLst>
                    <a:lin ang="0" scaled="1"/>
                  </a:gradFill>
                  <a:ln w="9525">
                    <a:round/>
                    <a:headEnd/>
                    <a:tailEnd/>
                  </a:ln>
                  <a:scene3d>
                    <a:camera prst="legacyObliqueTopRight"/>
                    <a:lightRig rig="legacyFlat3" dir="b"/>
                  </a:scene3d>
                  <a:sp3d extrusionH="11100" prstMaterial="legacyMatte">
                    <a:bevelT w="13500" h="13500" prst="angle"/>
                    <a:bevelB w="13500" h="13500" prst="angle"/>
                    <a:extrusionClr>
                      <a:schemeClr val="tx1"/>
                    </a:extrusionClr>
                    <a:contourClr>
                      <a:srgbClr val="898989"/>
                    </a:contourClr>
                  </a:sp3d>
                </p:spPr>
                <p:txBody>
                  <a:bodyPr wrap="none" anchor="ctr">
                    <a:flatTx/>
                  </a:bodyPr>
                  <a:lstStyle/>
                  <a:p>
                    <a:endParaRPr lang="en-GB" dirty="0"/>
                  </a:p>
                </p:txBody>
              </p:sp>
              <p:sp>
                <p:nvSpPr>
                  <p:cNvPr id="28745" name="Freeform 118"/>
                  <p:cNvSpPr>
                    <a:spLocks noChangeAspect="1"/>
                  </p:cNvSpPr>
                  <p:nvPr/>
                </p:nvSpPr>
                <p:spPr bwMode="auto">
                  <a:xfrm flipH="1">
                    <a:off x="2777" y="1592"/>
                    <a:ext cx="27" cy="164"/>
                  </a:xfrm>
                  <a:custGeom>
                    <a:avLst/>
                    <a:gdLst>
                      <a:gd name="T0" fmla="*/ 2147483646 w 24"/>
                      <a:gd name="T1" fmla="*/ 1 h 219"/>
                      <a:gd name="T2" fmla="*/ 0 w 24"/>
                      <a:gd name="T3" fmla="*/ 0 h 219"/>
                      <a:gd name="T4" fmla="*/ 0 w 24"/>
                      <a:gd name="T5" fmla="*/ 1 h 219"/>
                      <a:gd name="T6" fmla="*/ 2147483646 w 24"/>
                      <a:gd name="T7" fmla="*/ 1 h 219"/>
                      <a:gd name="T8" fmla="*/ 2147483646 w 24"/>
                      <a:gd name="T9" fmla="*/ 1 h 219"/>
                      <a:gd name="T10" fmla="*/ 0 60000 65536"/>
                      <a:gd name="T11" fmla="*/ 0 60000 65536"/>
                      <a:gd name="T12" fmla="*/ 0 60000 65536"/>
                      <a:gd name="T13" fmla="*/ 0 60000 65536"/>
                      <a:gd name="T14" fmla="*/ 0 60000 65536"/>
                      <a:gd name="T15" fmla="*/ 0 w 24"/>
                      <a:gd name="T16" fmla="*/ 0 h 219"/>
                      <a:gd name="T17" fmla="*/ 24 w 24"/>
                      <a:gd name="T18" fmla="*/ 219 h 219"/>
                    </a:gdLst>
                    <a:ahLst/>
                    <a:cxnLst>
                      <a:cxn ang="T10">
                        <a:pos x="T0" y="T1"/>
                      </a:cxn>
                      <a:cxn ang="T11">
                        <a:pos x="T2" y="T3"/>
                      </a:cxn>
                      <a:cxn ang="T12">
                        <a:pos x="T4" y="T5"/>
                      </a:cxn>
                      <a:cxn ang="T13">
                        <a:pos x="T6" y="T7"/>
                      </a:cxn>
                      <a:cxn ang="T14">
                        <a:pos x="T8" y="T9"/>
                      </a:cxn>
                    </a:cxnLst>
                    <a:rect l="T15" t="T16" r="T17" b="T18"/>
                    <a:pathLst>
                      <a:path w="24" h="219">
                        <a:moveTo>
                          <a:pt x="24" y="27"/>
                        </a:moveTo>
                        <a:lnTo>
                          <a:pt x="0" y="0"/>
                        </a:lnTo>
                        <a:lnTo>
                          <a:pt x="0" y="192"/>
                        </a:lnTo>
                        <a:lnTo>
                          <a:pt x="24" y="219"/>
                        </a:lnTo>
                        <a:lnTo>
                          <a:pt x="24" y="27"/>
                        </a:lnTo>
                        <a:close/>
                      </a:path>
                    </a:pathLst>
                  </a:custGeom>
                  <a:gradFill rotWithShape="0">
                    <a:gsLst>
                      <a:gs pos="0">
                        <a:srgbClr val="898989"/>
                      </a:gs>
                      <a:gs pos="50000">
                        <a:srgbClr val="CECECE"/>
                      </a:gs>
                      <a:gs pos="100000">
                        <a:srgbClr val="898989"/>
                      </a:gs>
                    </a:gsLst>
                    <a:lin ang="0" scaled="1"/>
                  </a:gradFill>
                  <a:ln w="9525">
                    <a:round/>
                    <a:headEnd/>
                    <a:tailEnd/>
                  </a:ln>
                  <a:scene3d>
                    <a:camera prst="legacyObliqueTopLeft"/>
                    <a:lightRig rig="legacyFlat3" dir="b"/>
                  </a:scene3d>
                  <a:sp3d extrusionH="11100" prstMaterial="legacyMatte">
                    <a:bevelT w="13500" h="13500" prst="angle"/>
                    <a:bevelB w="13500" h="13500" prst="angle"/>
                    <a:extrusionClr>
                      <a:schemeClr val="tx1"/>
                    </a:extrusionClr>
                    <a:contourClr>
                      <a:srgbClr val="898989"/>
                    </a:contourClr>
                  </a:sp3d>
                </p:spPr>
                <p:txBody>
                  <a:bodyPr wrap="none" anchor="ctr">
                    <a:flatTx/>
                  </a:bodyPr>
                  <a:lstStyle/>
                  <a:p>
                    <a:endParaRPr lang="en-GB" dirty="0"/>
                  </a:p>
                </p:txBody>
              </p:sp>
            </p:grpSp>
          </p:grpSp>
          <p:grpSp>
            <p:nvGrpSpPr>
              <p:cNvPr id="28704" name="Group 119"/>
              <p:cNvGrpSpPr>
                <a:grpSpLocks noChangeAspect="1"/>
              </p:cNvGrpSpPr>
              <p:nvPr/>
            </p:nvGrpSpPr>
            <p:grpSpPr bwMode="auto">
              <a:xfrm>
                <a:off x="2995" y="3288"/>
                <a:ext cx="179" cy="552"/>
                <a:chOff x="2838" y="2263"/>
                <a:chExt cx="231" cy="736"/>
              </a:xfrm>
            </p:grpSpPr>
            <p:sp>
              <p:nvSpPr>
                <p:cNvPr id="28707" name="Rectangle 120"/>
                <p:cNvSpPr>
                  <a:spLocks noChangeAspect="1" noChangeArrowheads="1"/>
                </p:cNvSpPr>
                <p:nvPr/>
              </p:nvSpPr>
              <p:spPr bwMode="auto">
                <a:xfrm>
                  <a:off x="2838" y="2267"/>
                  <a:ext cx="72" cy="728"/>
                </a:xfrm>
                <a:prstGeom prst="rect">
                  <a:avLst/>
                </a:prstGeom>
                <a:gradFill rotWithShape="0">
                  <a:gsLst>
                    <a:gs pos="0">
                      <a:srgbClr val="C0C0C0"/>
                    </a:gs>
                    <a:gs pos="50000">
                      <a:srgbClr val="F0F0F0"/>
                    </a:gs>
                    <a:gs pos="100000">
                      <a:srgbClr val="C0C0C0"/>
                    </a:gs>
                  </a:gsLst>
                  <a:lin ang="2700000" scaled="1"/>
                </a:gradFill>
                <a:ln w="9525">
                  <a:miter lim="800000"/>
                  <a:headEnd/>
                  <a:tailEnd/>
                </a:ln>
                <a:scene3d>
                  <a:camera prst="legacyObliqueTopRight"/>
                  <a:lightRig rig="legacyFlat3" dir="b"/>
                </a:scene3d>
                <a:sp3d extrusionH="74600" prstMaterial="legacyMatte">
                  <a:bevelT w="13500" h="13500" prst="angle"/>
                  <a:bevelB w="13500" h="13500" prst="angle"/>
                  <a:extrusionClr>
                    <a:srgbClr val="C0C0C0"/>
                  </a:extrusionClr>
                  <a:contourClr>
                    <a:srgbClr val="C0C0C0"/>
                  </a:contourClr>
                </a:sp3d>
              </p:spPr>
              <p:txBody>
                <a:bodyPr lIns="0" tIns="0" rIns="0" bIns="0" anchor="ctr">
                  <a:spAutoFit/>
                  <a:flatTx/>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28708" name="Rectangle 121"/>
                <p:cNvSpPr>
                  <a:spLocks noChangeAspect="1" noChangeArrowheads="1"/>
                </p:cNvSpPr>
                <p:nvPr/>
              </p:nvSpPr>
              <p:spPr bwMode="auto">
                <a:xfrm>
                  <a:off x="2917" y="2267"/>
                  <a:ext cx="72" cy="728"/>
                </a:xfrm>
                <a:prstGeom prst="rect">
                  <a:avLst/>
                </a:prstGeom>
                <a:gradFill rotWithShape="0">
                  <a:gsLst>
                    <a:gs pos="0">
                      <a:srgbClr val="C0C0C0"/>
                    </a:gs>
                    <a:gs pos="50000">
                      <a:srgbClr val="F0F0F0"/>
                    </a:gs>
                    <a:gs pos="100000">
                      <a:srgbClr val="C0C0C0"/>
                    </a:gs>
                  </a:gsLst>
                  <a:lin ang="2700000" scaled="1"/>
                </a:gradFill>
                <a:ln w="9525">
                  <a:miter lim="800000"/>
                  <a:headEnd/>
                  <a:tailEnd/>
                </a:ln>
                <a:scene3d>
                  <a:camera prst="legacyObliqueTopRight"/>
                  <a:lightRig rig="legacyFlat3" dir="b"/>
                </a:scene3d>
                <a:sp3d extrusionH="74600" prstMaterial="legacyMatte">
                  <a:bevelT w="13500" h="13500" prst="angle"/>
                  <a:bevelB w="13500" h="13500" prst="angle"/>
                  <a:extrusionClr>
                    <a:srgbClr val="C0C0C0"/>
                  </a:extrusionClr>
                  <a:contourClr>
                    <a:srgbClr val="C0C0C0"/>
                  </a:contourClr>
                </a:sp3d>
              </p:spPr>
              <p:txBody>
                <a:bodyPr lIns="0" tIns="0" rIns="0" bIns="0" anchor="ctr">
                  <a:spAutoFit/>
                  <a:flatTx/>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28709" name="Rectangle 122"/>
                <p:cNvSpPr>
                  <a:spLocks noChangeAspect="1" noChangeArrowheads="1"/>
                </p:cNvSpPr>
                <p:nvPr/>
              </p:nvSpPr>
              <p:spPr bwMode="auto">
                <a:xfrm>
                  <a:off x="2997" y="2263"/>
                  <a:ext cx="72" cy="736"/>
                </a:xfrm>
                <a:prstGeom prst="rect">
                  <a:avLst/>
                </a:prstGeom>
                <a:gradFill rotWithShape="0">
                  <a:gsLst>
                    <a:gs pos="0">
                      <a:srgbClr val="C0C0C0"/>
                    </a:gs>
                    <a:gs pos="50000">
                      <a:srgbClr val="F0F0F0"/>
                    </a:gs>
                    <a:gs pos="100000">
                      <a:srgbClr val="C0C0C0"/>
                    </a:gs>
                  </a:gsLst>
                  <a:lin ang="2700000" scaled="1"/>
                </a:gradFill>
                <a:ln w="9525">
                  <a:miter lim="800000"/>
                  <a:headEnd/>
                  <a:tailEnd/>
                </a:ln>
                <a:scene3d>
                  <a:camera prst="legacyObliqueTopRight"/>
                  <a:lightRig rig="legacyFlat3" dir="b"/>
                </a:scene3d>
                <a:sp3d extrusionH="74600" prstMaterial="legacyMatte">
                  <a:bevelT w="13500" h="13500" prst="angle"/>
                  <a:bevelB w="13500" h="13500" prst="angle"/>
                  <a:extrusionClr>
                    <a:srgbClr val="C0C0C0"/>
                  </a:extrusionClr>
                  <a:contourClr>
                    <a:srgbClr val="C0C0C0"/>
                  </a:contourClr>
                </a:sp3d>
              </p:spPr>
              <p:txBody>
                <a:bodyPr lIns="0" tIns="0" rIns="0" bIns="0" anchor="ctr">
                  <a:spAutoFit/>
                  <a:flatTx/>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grpSp>
          <p:sp>
            <p:nvSpPr>
              <p:cNvPr id="28705" name="Oval 123"/>
              <p:cNvSpPr>
                <a:spLocks noChangeAspect="1" noChangeArrowheads="1"/>
              </p:cNvSpPr>
              <p:nvPr/>
            </p:nvSpPr>
            <p:spPr bwMode="auto">
              <a:xfrm>
                <a:off x="2959" y="2388"/>
                <a:ext cx="16" cy="765"/>
              </a:xfrm>
              <a:prstGeom prst="ellipse">
                <a:avLst/>
              </a:prstGeom>
              <a:gradFill rotWithShape="0">
                <a:gsLst>
                  <a:gs pos="0">
                    <a:srgbClr val="C0C0C0"/>
                  </a:gs>
                  <a:gs pos="100000">
                    <a:srgbClr val="E3E3E3"/>
                  </a:gs>
                </a:gsLst>
                <a:lin ang="18900000" scaled="1"/>
              </a:gradFill>
              <a:ln w="9525">
                <a:round/>
                <a:headEnd/>
                <a:tailEnd/>
              </a:ln>
              <a:scene3d>
                <a:camera prst="legacyObliqueLeft"/>
                <a:lightRig rig="legacyFlat4" dir="b"/>
              </a:scene3d>
              <a:sp3d extrusionH="36500" prstMaterial="legacyPlastic">
                <a:bevelT w="13500" h="13500" prst="angle"/>
                <a:bevelB w="13500" h="13500" prst="angle"/>
                <a:extrusionClr>
                  <a:srgbClr val="C0C0C0"/>
                </a:extrusionClr>
                <a:contourClr>
                  <a:srgbClr val="C0C0C0"/>
                </a:contourClr>
              </a:sp3d>
            </p:spPr>
            <p:txBody>
              <a:bodyPr lIns="0" tIns="0" rIns="0" bIns="0" anchor="ctr">
                <a:spAutoFit/>
                <a:flatTx/>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15000"/>
                  </a:spcBef>
                  <a:spcAft>
                    <a:spcPct val="15000"/>
                  </a:spcAft>
                  <a:buClr>
                    <a:schemeClr val="accent1"/>
                  </a:buClr>
                  <a:buFontTx/>
                  <a:buNone/>
                </a:pPr>
                <a:endParaRPr lang="en-US" altLang="en-US" sz="1800" dirty="0">
                  <a:latin typeface="Arial" panose="020B0604020202020204" pitchFamily="34" charset="0"/>
                  <a:ea typeface="ＭＳ Ｐゴシック" panose="020B0600070205080204" pitchFamily="34" charset="-128"/>
                </a:endParaRPr>
              </a:p>
            </p:txBody>
          </p:sp>
          <p:sp>
            <p:nvSpPr>
              <p:cNvPr id="28706" name="Freeform 124"/>
              <p:cNvSpPr>
                <a:spLocks noChangeAspect="1"/>
              </p:cNvSpPr>
              <p:nvPr/>
            </p:nvSpPr>
            <p:spPr bwMode="auto">
              <a:xfrm>
                <a:off x="2933" y="2495"/>
                <a:ext cx="9" cy="551"/>
              </a:xfrm>
              <a:custGeom>
                <a:avLst/>
                <a:gdLst>
                  <a:gd name="T0" fmla="*/ 2147483646 w 1"/>
                  <a:gd name="T1" fmla="*/ 0 h 23"/>
                  <a:gd name="T2" fmla="*/ 0 w 1"/>
                  <a:gd name="T3" fmla="*/ 2147483646 h 23"/>
                  <a:gd name="T4" fmla="*/ 0 60000 65536"/>
                  <a:gd name="T5" fmla="*/ 0 60000 65536"/>
                  <a:gd name="T6" fmla="*/ 0 w 1"/>
                  <a:gd name="T7" fmla="*/ 0 h 23"/>
                  <a:gd name="T8" fmla="*/ 1 w 1"/>
                  <a:gd name="T9" fmla="*/ 23 h 23"/>
                </a:gdLst>
                <a:ahLst/>
                <a:cxnLst>
                  <a:cxn ang="T4">
                    <a:pos x="T0" y="T1"/>
                  </a:cxn>
                  <a:cxn ang="T5">
                    <a:pos x="T2" y="T3"/>
                  </a:cxn>
                </a:cxnLst>
                <a:rect l="T6" t="T7" r="T8" b="T9"/>
                <a:pathLst>
                  <a:path w="1" h="23">
                    <a:moveTo>
                      <a:pt x="1" y="0"/>
                    </a:moveTo>
                    <a:lnTo>
                      <a:pt x="0" y="23"/>
                    </a:ln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p>
                <a:endParaRPr lang="en-GB" dirty="0"/>
              </a:p>
            </p:txBody>
          </p:sp>
        </p:grpSp>
        <p:sp>
          <p:nvSpPr>
            <p:cNvPr id="2105" name="Text Box 137"/>
            <p:cNvSpPr txBox="1">
              <a:spLocks noChangeArrowheads="1"/>
            </p:cNvSpPr>
            <p:nvPr/>
          </p:nvSpPr>
          <p:spPr bwMode="auto">
            <a:xfrm>
              <a:off x="661" y="2402"/>
              <a:ext cx="582" cy="213"/>
            </a:xfrm>
            <a:prstGeom prst="rect">
              <a:avLst/>
            </a:prstGeom>
            <a:noFill/>
            <a:ln w="9525">
              <a:solidFill>
                <a:schemeClr val="tx1"/>
              </a:solidFill>
              <a:miter lim="800000"/>
              <a:headEnd/>
              <a:tailEnd/>
            </a:ln>
          </p:spPr>
          <p:txBody>
            <a:bodyPr>
              <a:spAutoFit/>
            </a:bodyPr>
            <a:lstStyle/>
            <a:p>
              <a:pPr algn="ctr" eaLnBrk="1" hangingPunct="1">
                <a:defRPr/>
              </a:pPr>
              <a:r>
                <a:rPr lang="en-US" altLang="zh-CN" sz="1600" b="1" dirty="0">
                  <a:latin typeface="+mn-lt"/>
                  <a:ea typeface="ＭＳ Ｐゴシック" pitchFamily="34" charset="-128"/>
                  <a:cs typeface="Arial" charset="0"/>
                </a:rPr>
                <a:t>DM/EM</a:t>
              </a:r>
            </a:p>
          </p:txBody>
        </p:sp>
        <p:sp>
          <p:nvSpPr>
            <p:cNvPr id="28696" name="Line 138"/>
            <p:cNvSpPr>
              <a:spLocks noChangeShapeType="1"/>
            </p:cNvSpPr>
            <p:nvPr/>
          </p:nvSpPr>
          <p:spPr bwMode="auto">
            <a:xfrm flipH="1" flipV="1">
              <a:off x="943" y="2309"/>
              <a:ext cx="2064" cy="0"/>
            </a:xfrm>
            <a:prstGeom prst="line">
              <a:avLst/>
            </a:prstGeom>
            <a:noFill/>
            <a:ln w="76200">
              <a:solidFill>
                <a:srgbClr val="008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93" name="AutoShape 143"/>
            <p:cNvSpPr>
              <a:spLocks noChangeArrowheads="1"/>
            </p:cNvSpPr>
            <p:nvPr/>
          </p:nvSpPr>
          <p:spPr bwMode="auto">
            <a:xfrm>
              <a:off x="163" y="1014"/>
              <a:ext cx="1440" cy="1273"/>
            </a:xfrm>
            <a:prstGeom prst="wedgeEllipseCallout">
              <a:avLst>
                <a:gd name="adj1" fmla="val 106736"/>
                <a:gd name="adj2" fmla="val 151708"/>
              </a:avLst>
            </a:prstGeom>
            <a:solidFill>
              <a:srgbClr val="CCFFCC"/>
            </a:solidFill>
            <a:ln w="9525">
              <a:noFill/>
              <a:miter lim="800000"/>
              <a:headEnd/>
              <a:tailEnd/>
            </a:ln>
          </p:spPr>
          <p:txBody>
            <a:bodyPr/>
            <a:lstStyle/>
            <a:p>
              <a:pPr algn="ctr" eaLnBrk="1" hangingPunct="1">
                <a:defRPr/>
              </a:pPr>
              <a:r>
                <a:rPr lang="en-US" altLang="zh-CN" sz="1600" b="1" dirty="0">
                  <a:effectLst>
                    <a:outerShdw blurRad="38100" dist="38100" dir="2700000" algn="tl">
                      <a:srgbClr val="FFFFFF"/>
                    </a:outerShdw>
                  </a:effectLst>
                  <a:latin typeface="+mn-lt"/>
                  <a:cs typeface="Arial" charset="0"/>
                </a:rPr>
                <a:t>Network Resource Model (NRM) IRPs</a:t>
              </a:r>
            </a:p>
            <a:p>
              <a:pPr algn="ctr" eaLnBrk="1" hangingPunct="1">
                <a:defRPr/>
              </a:pPr>
              <a:r>
                <a:rPr lang="en-US" altLang="zh-CN" sz="1600" b="1" dirty="0">
                  <a:latin typeface="+mn-lt"/>
                  <a:cs typeface="Arial" charset="0"/>
                </a:rPr>
                <a:t>Defining WHAT can be managed (Object Models)</a:t>
              </a:r>
            </a:p>
          </p:txBody>
        </p:sp>
        <p:sp>
          <p:nvSpPr>
            <p:cNvPr id="28698" name="WordArt 144"/>
            <p:cNvSpPr>
              <a:spLocks noChangeArrowheads="1" noChangeShapeType="1" noTextEdit="1"/>
            </p:cNvSpPr>
            <p:nvPr/>
          </p:nvSpPr>
          <p:spPr bwMode="auto">
            <a:xfrm>
              <a:off x="2737" y="1854"/>
              <a:ext cx="456" cy="270"/>
            </a:xfrm>
            <a:prstGeom prst="rect">
              <a:avLst/>
            </a:prstGeom>
          </p:spPr>
          <p:txBody>
            <a:bodyPr wrap="none" fromWordArt="1">
              <a:prstTxWarp prst="textPlain">
                <a:avLst>
                  <a:gd name="adj" fmla="val 50000"/>
                </a:avLst>
              </a:prstTxWarp>
            </a:bodyPr>
            <a:lstStyle/>
            <a:p>
              <a:pPr algn="ctr"/>
              <a:r>
                <a:rPr lang="en-GB" sz="2400" kern="10" dirty="0">
                  <a:ln w="12700">
                    <a:solidFill>
                      <a:srgbClr val="EAEAEA"/>
                    </a:solidFill>
                    <a:round/>
                    <a:headEnd/>
                    <a:tailEnd/>
                  </a:ln>
                  <a:effectLst>
                    <a:outerShdw dist="35921" dir="2700000" sy="50000" kx="2115830" algn="bl" rotWithShape="0">
                      <a:srgbClr val="C0C0C0">
                        <a:alpha val="74997"/>
                      </a:srgbClr>
                    </a:outerShdw>
                  </a:effectLst>
                  <a:latin typeface="Arial Black" panose="020B0A04020102020204" pitchFamily="34" charset="0"/>
                </a:rPr>
                <a:t>Itf-N</a:t>
              </a:r>
            </a:p>
          </p:txBody>
        </p:sp>
        <p:sp>
          <p:nvSpPr>
            <p:cNvPr id="28699" name="Line 158"/>
            <p:cNvSpPr>
              <a:spLocks noChangeShapeType="1"/>
            </p:cNvSpPr>
            <p:nvPr/>
          </p:nvSpPr>
          <p:spPr bwMode="auto">
            <a:xfrm flipH="1" flipV="1">
              <a:off x="968" y="2309"/>
              <a:ext cx="0" cy="96"/>
            </a:xfrm>
            <a:prstGeom prst="line">
              <a:avLst/>
            </a:prstGeom>
            <a:noFill/>
            <a:ln w="76200">
              <a:solidFill>
                <a:srgbClr val="008000"/>
              </a:solidFill>
              <a:round/>
              <a:headEnd/>
              <a:tailEnd/>
            </a:ln>
            <a:extLst>
              <a:ext uri="{909E8E84-426E-40DD-AFC4-6F175D3DCCD1}">
                <a14:hiddenFill xmlns:a14="http://schemas.microsoft.com/office/drawing/2010/main">
                  <a:noFill/>
                </a14:hiddenFill>
              </a:ext>
            </a:extLst>
          </p:spPr>
          <p:txBody>
            <a:bodyPr/>
            <a:lstStyle/>
            <a:p>
              <a:endParaRPr lang="en-GB" dirty="0"/>
            </a:p>
          </p:txBody>
        </p:sp>
      </p:grpSp>
      <p:sp>
        <p:nvSpPr>
          <p:cNvPr id="28675" name="Rectangle 2"/>
          <p:cNvSpPr>
            <a:spLocks noGrp="1"/>
          </p:cNvSpPr>
          <p:nvPr>
            <p:ph type="title"/>
          </p:nvPr>
        </p:nvSpPr>
        <p:spPr>
          <a:xfrm>
            <a:off x="488950" y="228600"/>
            <a:ext cx="6827838" cy="754063"/>
          </a:xfrm>
        </p:spPr>
        <p:txBody>
          <a:bodyPr/>
          <a:lstStyle/>
          <a:p>
            <a:r>
              <a:rPr lang="en-US" altLang="ja-JP" dirty="0" smtClean="0"/>
              <a:t>Interface IRP &amp; NRM IRP</a:t>
            </a:r>
          </a:p>
        </p:txBody>
      </p:sp>
      <p:sp>
        <p:nvSpPr>
          <p:cNvPr id="156" name="Text Box 137"/>
          <p:cNvSpPr txBox="1">
            <a:spLocks noChangeArrowheads="1"/>
          </p:cNvSpPr>
          <p:nvPr/>
        </p:nvSpPr>
        <p:spPr bwMode="auto">
          <a:xfrm>
            <a:off x="4297363" y="3810000"/>
            <a:ext cx="923925" cy="338138"/>
          </a:xfrm>
          <a:prstGeom prst="rect">
            <a:avLst/>
          </a:prstGeom>
          <a:noFill/>
          <a:ln w="9525">
            <a:solidFill>
              <a:schemeClr val="tx1"/>
            </a:solidFill>
            <a:miter lim="800000"/>
            <a:headEnd/>
            <a:tailEnd/>
          </a:ln>
        </p:spPr>
        <p:txBody>
          <a:bodyPr>
            <a:spAutoFit/>
          </a:bodyPr>
          <a:lstStyle/>
          <a:p>
            <a:pPr algn="ctr" eaLnBrk="1" hangingPunct="1">
              <a:defRPr/>
            </a:pPr>
            <a:r>
              <a:rPr lang="en-US" altLang="zh-CN" sz="1600" b="1" dirty="0">
                <a:latin typeface="+mn-lt"/>
                <a:ea typeface="ＭＳ Ｐゴシック" pitchFamily="34" charset="-128"/>
                <a:cs typeface="Arial" charset="0"/>
              </a:rPr>
              <a:t>DM/EM</a:t>
            </a:r>
          </a:p>
        </p:txBody>
      </p:sp>
    </p:spTree>
    <p:extLst>
      <p:ext uri="{BB962C8B-B14F-4D97-AF65-F5344CB8AC3E}">
        <p14:creationId xmlns:p14="http://schemas.microsoft.com/office/powerpoint/2010/main" val="24712252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488950" y="258763"/>
            <a:ext cx="6827838" cy="765175"/>
          </a:xfrm>
        </p:spPr>
        <p:txBody>
          <a:bodyPr lIns="0" tIns="0" rIns="0" bIns="0" anchor="t"/>
          <a:lstStyle/>
          <a:p>
            <a:pPr eaLnBrk="1" hangingPunct="1"/>
            <a:r>
              <a:rPr lang="en-US" altLang="zh-CN" dirty="0" smtClean="0"/>
              <a:t>IRP Development Principles</a:t>
            </a:r>
          </a:p>
        </p:txBody>
      </p:sp>
      <p:sp>
        <p:nvSpPr>
          <p:cNvPr id="30723" name="Rectangle 3"/>
          <p:cNvSpPr>
            <a:spLocks noGrp="1" noChangeArrowheads="1"/>
          </p:cNvSpPr>
          <p:nvPr>
            <p:ph type="body" idx="4294967295"/>
          </p:nvPr>
        </p:nvSpPr>
        <p:spPr>
          <a:xfrm>
            <a:off x="457200" y="1308100"/>
            <a:ext cx="8239125" cy="4818063"/>
          </a:xfrm>
        </p:spPr>
        <p:txBody>
          <a:bodyPr lIns="0" tIns="0" rIns="0" bIns="0"/>
          <a:lstStyle/>
          <a:p>
            <a:pPr marL="457200" indent="-457200" eaLnBrk="1" hangingPunct="1">
              <a:lnSpc>
                <a:spcPct val="90000"/>
              </a:lnSpc>
            </a:pPr>
            <a:r>
              <a:rPr lang="en-US" altLang="zh-CN" sz="2400" dirty="0" smtClean="0"/>
              <a:t>NRM IRP Flexibility and Extendibility </a:t>
            </a:r>
          </a:p>
          <a:p>
            <a:pPr marL="830263" lvl="2" indent="-381000" eaLnBrk="1" hangingPunct="1">
              <a:lnSpc>
                <a:spcPct val="90000"/>
              </a:lnSpc>
            </a:pPr>
            <a:r>
              <a:rPr lang="en-US" altLang="zh-CN" dirty="0" smtClean="0">
                <a:ea typeface="SimSun" panose="02010600030101010101" pitchFamily="2" charset="-122"/>
              </a:rPr>
              <a:t>Use of qualifiers “mandatory”, “optional”, “read/write” for attributes</a:t>
            </a:r>
          </a:p>
          <a:p>
            <a:pPr marL="830263" lvl="2" indent="-381000" eaLnBrk="1" hangingPunct="1">
              <a:lnSpc>
                <a:spcPct val="90000"/>
              </a:lnSpc>
            </a:pPr>
            <a:r>
              <a:rPr lang="en-US" altLang="zh-CN" dirty="0" smtClean="0">
                <a:ea typeface="SimSun" panose="02010600030101010101" pitchFamily="2" charset="-122"/>
              </a:rPr>
              <a:t>NRM extensions (e.g. sub-classing)</a:t>
            </a:r>
          </a:p>
          <a:p>
            <a:pPr marL="830263" lvl="2" indent="-381000" eaLnBrk="1" hangingPunct="1">
              <a:lnSpc>
                <a:spcPct val="90000"/>
              </a:lnSpc>
            </a:pPr>
            <a:r>
              <a:rPr lang="en-US" altLang="zh-CN" dirty="0" smtClean="0">
                <a:ea typeface="SimSun" panose="02010600030101010101" pitchFamily="2" charset="-122"/>
              </a:rPr>
              <a:t>Vendor specific NRM extensions </a:t>
            </a:r>
          </a:p>
          <a:p>
            <a:pPr marL="830263" lvl="2" indent="-381000" eaLnBrk="1" hangingPunct="1">
              <a:lnSpc>
                <a:spcPct val="90000"/>
              </a:lnSpc>
            </a:pPr>
            <a:r>
              <a:rPr lang="en-US" altLang="zh-CN" dirty="0" smtClean="0">
                <a:ea typeface="SimSun" panose="02010600030101010101" pitchFamily="2" charset="-122"/>
              </a:rPr>
              <a:t>VsDataContainer </a:t>
            </a:r>
          </a:p>
          <a:p>
            <a:pPr marL="457200" indent="-457200" eaLnBrk="1" hangingPunct="1">
              <a:lnSpc>
                <a:spcPct val="90000"/>
              </a:lnSpc>
            </a:pPr>
            <a:endParaRPr lang="en-US" altLang="zh-CN" dirty="0" smtClean="0"/>
          </a:p>
          <a:p>
            <a:pPr marL="457200" indent="-457200" eaLnBrk="1" hangingPunct="1">
              <a:lnSpc>
                <a:spcPct val="90000"/>
              </a:lnSpc>
            </a:pPr>
            <a:r>
              <a:rPr lang="en-US" altLang="zh-CN" sz="2400" dirty="0" smtClean="0"/>
              <a:t>Interface IRP Flexibility</a:t>
            </a:r>
          </a:p>
          <a:p>
            <a:pPr marL="830263" lvl="2" indent="-381000" eaLnBrk="1" hangingPunct="1">
              <a:lnSpc>
                <a:spcPct val="90000"/>
              </a:lnSpc>
            </a:pPr>
            <a:r>
              <a:rPr lang="en-US" altLang="zh-CN" dirty="0" smtClean="0">
                <a:ea typeface="SimSun" panose="02010600030101010101" pitchFamily="2" charset="-122"/>
              </a:rPr>
              <a:t>Use of qualifiers “mandatory”, “optional” for operation, notifications and parameters</a:t>
            </a:r>
          </a:p>
          <a:p>
            <a:pPr marL="830263" lvl="2" indent="-381000" eaLnBrk="1" hangingPunct="1">
              <a:lnSpc>
                <a:spcPct val="90000"/>
              </a:lnSpc>
            </a:pPr>
            <a:r>
              <a:rPr lang="en-US" altLang="zh-CN" dirty="0" smtClean="0">
                <a:ea typeface="SimSun" panose="02010600030101010101" pitchFamily="2" charset="-122"/>
              </a:rPr>
              <a:t>NRM/Technology-neutrality</a:t>
            </a:r>
          </a:p>
          <a:p>
            <a:pPr marL="830263" lvl="2" indent="-381000" eaLnBrk="1" hangingPunct="1">
              <a:lnSpc>
                <a:spcPct val="90000"/>
              </a:lnSpc>
            </a:pPr>
            <a:r>
              <a:rPr lang="en-US" altLang="zh-CN" dirty="0" smtClean="0">
                <a:ea typeface="SimSun" panose="02010600030101010101" pitchFamily="2" charset="-122"/>
              </a:rPr>
              <a:t>Not just for mobile networks</a:t>
            </a:r>
          </a:p>
        </p:txBody>
      </p:sp>
    </p:spTree>
    <p:extLst>
      <p:ext uri="{BB962C8B-B14F-4D97-AF65-F5344CB8AC3E}">
        <p14:creationId xmlns:p14="http://schemas.microsoft.com/office/powerpoint/2010/main" val="1161045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488950" y="228600"/>
            <a:ext cx="6827838" cy="644525"/>
          </a:xfrm>
        </p:spPr>
        <p:txBody>
          <a:bodyPr lIns="0" tIns="0" rIns="0" bIns="0" anchor="t"/>
          <a:lstStyle/>
          <a:p>
            <a:pPr eaLnBrk="1" hangingPunct="1"/>
            <a:r>
              <a:rPr lang="en-US" altLang="zh-CN" dirty="0" smtClean="0"/>
              <a:t>Interface </a:t>
            </a:r>
            <a:r>
              <a:rPr lang="en-GB" altLang="en-US" dirty="0" smtClean="0"/>
              <a:t>IRPs </a:t>
            </a:r>
            <a:endParaRPr lang="en-GB" altLang="en-US" sz="1400" dirty="0" smtClean="0"/>
          </a:p>
        </p:txBody>
      </p:sp>
      <p:sp>
        <p:nvSpPr>
          <p:cNvPr id="22531" name="TextBox 4"/>
          <p:cNvSpPr txBox="1">
            <a:spLocks noChangeArrowheads="1"/>
          </p:cNvSpPr>
          <p:nvPr/>
        </p:nvSpPr>
        <p:spPr bwMode="auto">
          <a:xfrm>
            <a:off x="306388" y="1401763"/>
            <a:ext cx="2671762" cy="1090612"/>
          </a:xfrm>
          <a:prstGeom prst="rect">
            <a:avLst/>
          </a:prstGeom>
          <a:noFill/>
          <a:ln w="9525">
            <a:solidFill>
              <a:srgbClr val="0000FF"/>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Common IF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Notification IRP (32.30x)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Generic IRP (32.31x</a:t>
            </a:r>
            <a:r>
              <a:rPr lang="en-US" altLang="zh-CN" sz="1800" b="1" dirty="0">
                <a:latin typeface="+mn-lt"/>
                <a:ea typeface="ＭＳ Ｐゴシック" pitchFamily="34" charset="-128"/>
                <a:cs typeface="Arial" charset="0"/>
              </a:rPr>
              <a:t>)</a:t>
            </a:r>
          </a:p>
        </p:txBody>
      </p:sp>
      <p:sp>
        <p:nvSpPr>
          <p:cNvPr id="22532" name="TextBox 5"/>
          <p:cNvSpPr txBox="1">
            <a:spLocks noChangeArrowheads="1"/>
          </p:cNvSpPr>
          <p:nvPr/>
        </p:nvSpPr>
        <p:spPr bwMode="auto">
          <a:xfrm>
            <a:off x="327025" y="2976563"/>
            <a:ext cx="2820988" cy="1450975"/>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FM-related IF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Alarm IRP (32.111-x)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AAM IRP (32.12x)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Test Mgmt IRP (32.32x)</a:t>
            </a:r>
          </a:p>
        </p:txBody>
      </p:sp>
      <p:sp>
        <p:nvSpPr>
          <p:cNvPr id="22533" name="TextBox 6"/>
          <p:cNvSpPr txBox="1">
            <a:spLocks noChangeArrowheads="1"/>
          </p:cNvSpPr>
          <p:nvPr/>
        </p:nvSpPr>
        <p:spPr bwMode="auto">
          <a:xfrm>
            <a:off x="3094038" y="1392238"/>
            <a:ext cx="2562225" cy="1449387"/>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CM-related IF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Basic CM IRP (32.60x)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Bulk CM IRP (32.61x)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Kernel CM IRP (32.66x) </a:t>
            </a:r>
          </a:p>
        </p:txBody>
      </p:sp>
      <p:sp>
        <p:nvSpPr>
          <p:cNvPr id="22534" name="TextBox 7"/>
          <p:cNvSpPr txBox="1">
            <a:spLocks noChangeArrowheads="1"/>
          </p:cNvSpPr>
          <p:nvPr/>
        </p:nvSpPr>
        <p:spPr bwMode="auto">
          <a:xfrm>
            <a:off x="4610100" y="4289425"/>
            <a:ext cx="4351338" cy="1809750"/>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Supporting IF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Notification Log IRP (32.33x)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File Transfer IRP (32.34x)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Communication Surveillance IRP (32.35x)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Entry Point IRP (32.36x)</a:t>
            </a:r>
          </a:p>
        </p:txBody>
      </p:sp>
      <p:sp>
        <p:nvSpPr>
          <p:cNvPr id="22535" name="TextBox 8"/>
          <p:cNvSpPr txBox="1">
            <a:spLocks noChangeArrowheads="1"/>
          </p:cNvSpPr>
          <p:nvPr/>
        </p:nvSpPr>
        <p:spPr bwMode="auto">
          <a:xfrm>
            <a:off x="306388" y="4622800"/>
            <a:ext cx="3038475" cy="1449388"/>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PM-related IF IRPs</a:t>
            </a:r>
          </a:p>
          <a:p>
            <a:pPr>
              <a:spcBef>
                <a:spcPct val="15000"/>
              </a:spcBef>
              <a:spcAft>
                <a:spcPct val="15000"/>
              </a:spcAft>
              <a:buClr>
                <a:schemeClr val="accent1"/>
              </a:buClr>
              <a:buFont typeface="Arial" charset="0"/>
              <a:buChar char="•"/>
              <a:defRPr/>
            </a:pPr>
            <a:r>
              <a:rPr lang="en-US" altLang="zh-CN" sz="1800" b="1" dirty="0">
                <a:latin typeface="+mn-lt"/>
                <a:ea typeface="ＭＳ Ｐゴシック" pitchFamily="34" charset="-128"/>
                <a:cs typeface="Arial" charset="0"/>
              </a:rPr>
              <a:t> </a:t>
            </a:r>
            <a:r>
              <a:rPr lang="en-US" altLang="zh-CN" sz="1800" dirty="0">
                <a:latin typeface="+mn-lt"/>
                <a:ea typeface="ＭＳ Ｐゴシック" pitchFamily="34" charset="-128"/>
                <a:cs typeface="Arial" charset="0"/>
              </a:rPr>
              <a:t>PM IRP (32.41x)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PM collection (32.43x)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Trace Mgmt (32.42X, 32.44x)</a:t>
            </a:r>
          </a:p>
        </p:txBody>
      </p:sp>
      <p:sp>
        <p:nvSpPr>
          <p:cNvPr id="22536" name="TextBox 9"/>
          <p:cNvSpPr txBox="1">
            <a:spLocks noChangeArrowheads="1"/>
          </p:cNvSpPr>
          <p:nvPr/>
        </p:nvSpPr>
        <p:spPr bwMode="auto">
          <a:xfrm>
            <a:off x="5773738" y="1395413"/>
            <a:ext cx="3200400" cy="1089025"/>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Other IF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Partial Suspension (32.38x)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Delta synchronization (32.39x)</a:t>
            </a:r>
          </a:p>
        </p:txBody>
      </p:sp>
      <p:sp>
        <p:nvSpPr>
          <p:cNvPr id="22537" name="TextBox 8"/>
          <p:cNvSpPr txBox="1">
            <a:spLocks noChangeArrowheads="1"/>
          </p:cNvSpPr>
          <p:nvPr/>
        </p:nvSpPr>
        <p:spPr bwMode="auto">
          <a:xfrm>
            <a:off x="5106988" y="3038475"/>
            <a:ext cx="3860800" cy="1090613"/>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SON-related IF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Self-Configuration IRP (32.50x)</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Software Management IRP (32.53x)</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idx="4294967295"/>
          </p:nvPr>
        </p:nvSpPr>
        <p:spPr>
          <a:xfrm>
            <a:off x="488950" y="228600"/>
            <a:ext cx="6827838" cy="768350"/>
          </a:xfrm>
        </p:spPr>
        <p:txBody>
          <a:bodyPr lIns="0" tIns="0" rIns="0" bIns="0" anchor="t"/>
          <a:lstStyle/>
          <a:p>
            <a:pPr eaLnBrk="1" hangingPunct="1"/>
            <a:r>
              <a:rPr lang="en-US" altLang="zh-CN" dirty="0" smtClean="0"/>
              <a:t>Network Resource Model (NRM) </a:t>
            </a:r>
            <a:r>
              <a:rPr lang="en-GB" altLang="en-US" dirty="0" smtClean="0"/>
              <a:t>IRPs</a:t>
            </a:r>
            <a:endParaRPr lang="en-GB" altLang="en-US" sz="1400" dirty="0" smtClean="0"/>
          </a:p>
        </p:txBody>
      </p:sp>
      <p:sp>
        <p:nvSpPr>
          <p:cNvPr id="21507" name="TextBox 4"/>
          <p:cNvSpPr txBox="1">
            <a:spLocks noChangeArrowheads="1"/>
          </p:cNvSpPr>
          <p:nvPr/>
        </p:nvSpPr>
        <p:spPr bwMode="auto">
          <a:xfrm>
            <a:off x="80963" y="2019300"/>
            <a:ext cx="3903662" cy="730250"/>
          </a:xfrm>
          <a:prstGeom prst="rect">
            <a:avLst/>
          </a:prstGeom>
          <a:noFill/>
          <a:ln w="9525">
            <a:solidFill>
              <a:srgbClr val="0000FF"/>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Common NRM IRP</a:t>
            </a:r>
          </a:p>
          <a:p>
            <a:pPr>
              <a:spcBef>
                <a:spcPct val="15000"/>
              </a:spcBef>
              <a:spcAft>
                <a:spcPct val="15000"/>
              </a:spcAft>
              <a:buClr>
                <a:schemeClr val="accent1"/>
              </a:buClr>
              <a:buFont typeface="Arial" charset="0"/>
              <a:buChar char="•"/>
              <a:defRPr/>
            </a:pPr>
            <a:r>
              <a:rPr lang="en-US" altLang="zh-CN" sz="1800" b="1" dirty="0">
                <a:latin typeface="+mn-lt"/>
                <a:ea typeface="ＭＳ Ｐゴシック" pitchFamily="34" charset="-128"/>
                <a:cs typeface="Arial" charset="0"/>
              </a:rPr>
              <a:t> </a:t>
            </a:r>
            <a:r>
              <a:rPr lang="en-US" altLang="zh-CN" sz="1800" dirty="0">
                <a:latin typeface="+mn-lt"/>
                <a:ea typeface="ＭＳ Ｐゴシック" pitchFamily="34" charset="-128"/>
                <a:cs typeface="Arial" charset="0"/>
              </a:rPr>
              <a:t>Generic NRM IRP (28.621/2/3)</a:t>
            </a:r>
          </a:p>
        </p:txBody>
      </p:sp>
      <p:sp>
        <p:nvSpPr>
          <p:cNvPr id="21508" name="TextBox 5"/>
          <p:cNvSpPr txBox="1">
            <a:spLocks noChangeArrowheads="1"/>
          </p:cNvSpPr>
          <p:nvPr/>
        </p:nvSpPr>
        <p:spPr bwMode="auto">
          <a:xfrm>
            <a:off x="250825" y="4437063"/>
            <a:ext cx="3635375" cy="1809750"/>
          </a:xfrm>
          <a:prstGeom prst="rect">
            <a:avLst/>
          </a:prstGeom>
          <a:noFill/>
          <a:ln w="9525">
            <a:solidFill>
              <a:schemeClr val="accent1"/>
            </a:solidFill>
            <a:miter lim="800000"/>
            <a:headEnd/>
            <a:tailEnd/>
          </a:ln>
        </p:spPr>
        <p:txBody>
          <a:bodyPr wrap="none">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3GPP Access Network NRM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Generic RAN NRM IRP (28.661/2/3)</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GERAN NRM IRP (28.654/5/6)</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UTRAN NRM IRP (28.651/2/3)</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E-UTRAN NRM IRP (28.657/8/9)</a:t>
            </a:r>
          </a:p>
        </p:txBody>
      </p:sp>
      <p:sp>
        <p:nvSpPr>
          <p:cNvPr id="21509" name="TextBox 6"/>
          <p:cNvSpPr txBox="1">
            <a:spLocks noChangeArrowheads="1"/>
          </p:cNvSpPr>
          <p:nvPr/>
        </p:nvSpPr>
        <p:spPr bwMode="auto">
          <a:xfrm>
            <a:off x="100013" y="2886075"/>
            <a:ext cx="3884612" cy="1450975"/>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3GPP Core Network NRM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Core NRM IRP (28.701/2/3)</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IMS NRM IRP (28.704/5/6)</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EPC NRM IRP (28.707/8/9)</a:t>
            </a:r>
          </a:p>
        </p:txBody>
      </p:sp>
      <p:sp>
        <p:nvSpPr>
          <p:cNvPr id="21510" name="TextBox 7"/>
          <p:cNvSpPr txBox="1">
            <a:spLocks noChangeArrowheads="1"/>
          </p:cNvSpPr>
          <p:nvPr/>
        </p:nvSpPr>
        <p:spPr bwMode="auto">
          <a:xfrm>
            <a:off x="3984625" y="4616450"/>
            <a:ext cx="4932363" cy="1449388"/>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Supporting NRM IRPs</a:t>
            </a:r>
          </a:p>
          <a:p>
            <a:pPr>
              <a:spcBef>
                <a:spcPct val="15000"/>
              </a:spcBef>
              <a:spcAft>
                <a:spcPct val="15000"/>
              </a:spcAft>
              <a:buClr>
                <a:schemeClr val="accent1"/>
              </a:buClr>
              <a:buFont typeface="Arial" charset="0"/>
              <a:buChar char="•"/>
              <a:defRPr/>
            </a:pPr>
            <a:r>
              <a:rPr lang="en-US" altLang="zh-CN" sz="1800" b="1" dirty="0">
                <a:latin typeface="+mn-lt"/>
                <a:ea typeface="ＭＳ Ｐゴシック" pitchFamily="34" charset="-128"/>
                <a:cs typeface="Arial" charset="0"/>
              </a:rPr>
              <a:t> </a:t>
            </a:r>
            <a:r>
              <a:rPr lang="en-US" altLang="zh-CN" sz="1800" dirty="0">
                <a:latin typeface="+mn-lt"/>
                <a:ea typeface="ＭＳ Ｐゴシック" pitchFamily="34" charset="-128"/>
                <a:cs typeface="Arial" charset="0"/>
              </a:rPr>
              <a:t>Inventory Management NRM IRP (28.631/2/3)</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Transport Network NRM IRP (28.731/2/3)</a:t>
            </a:r>
          </a:p>
          <a:p>
            <a:pPr>
              <a:spcBef>
                <a:spcPct val="15000"/>
              </a:spcBef>
              <a:spcAft>
                <a:spcPct val="15000"/>
              </a:spcAft>
              <a:buClr>
                <a:schemeClr val="accent1"/>
              </a:buClr>
              <a:buFont typeface="Arial" charset="0"/>
              <a:buChar char="•"/>
              <a:defRPr/>
            </a:pPr>
            <a:r>
              <a:rPr lang="en-GB" sz="1800" dirty="0">
                <a:latin typeface="+mn-lt"/>
                <a:ea typeface="ＭＳ Ｐゴシック" pitchFamily="34" charset="-128"/>
                <a:cs typeface="Arial" charset="0"/>
              </a:rPr>
              <a:t> Signalling </a:t>
            </a:r>
            <a:r>
              <a:rPr lang="en-US" altLang="zh-CN" sz="1800" dirty="0">
                <a:latin typeface="+mn-lt"/>
                <a:ea typeface="ＭＳ Ｐゴシック" pitchFamily="34" charset="-128"/>
                <a:cs typeface="Arial" charset="0"/>
              </a:rPr>
              <a:t>Transport NW IF NRM IRP (28.734/5/6)</a:t>
            </a:r>
          </a:p>
        </p:txBody>
      </p:sp>
      <p:sp>
        <p:nvSpPr>
          <p:cNvPr id="21511" name="TextBox 8"/>
          <p:cNvSpPr txBox="1">
            <a:spLocks noChangeArrowheads="1"/>
          </p:cNvSpPr>
          <p:nvPr/>
        </p:nvSpPr>
        <p:spPr bwMode="auto">
          <a:xfrm>
            <a:off x="4202113" y="2039938"/>
            <a:ext cx="4714875" cy="728662"/>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Services related NRM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SuM NRM IRP (28.751/2/3)</a:t>
            </a:r>
          </a:p>
        </p:txBody>
      </p:sp>
      <p:sp>
        <p:nvSpPr>
          <p:cNvPr id="21512" name="TextBox 5"/>
          <p:cNvSpPr txBox="1">
            <a:spLocks noChangeArrowheads="1"/>
          </p:cNvSpPr>
          <p:nvPr/>
        </p:nvSpPr>
        <p:spPr bwMode="auto">
          <a:xfrm>
            <a:off x="4200525" y="2886075"/>
            <a:ext cx="4716463" cy="1089025"/>
          </a:xfrm>
          <a:prstGeom prst="rect">
            <a:avLst/>
          </a:prstGeom>
          <a:noFill/>
          <a:ln w="9525">
            <a:solidFill>
              <a:schemeClr val="accent1"/>
            </a:solidFill>
            <a:miter lim="800000"/>
            <a:headEnd/>
            <a:tailEnd/>
          </a:ln>
        </p:spPr>
        <p:txBody>
          <a:bodyPr>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3GPP H(e)NS NRM IRPs</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HNS NRM IRP (28.671/2/3)</a:t>
            </a:r>
          </a:p>
          <a:p>
            <a:pPr>
              <a:spcBef>
                <a:spcPct val="15000"/>
              </a:spcBef>
              <a:spcAft>
                <a:spcPct val="15000"/>
              </a:spcAft>
              <a:buClr>
                <a:schemeClr val="accent1"/>
              </a:buClr>
              <a:buFont typeface="Arial" charset="0"/>
              <a:buChar char="•"/>
              <a:defRPr/>
            </a:pPr>
            <a:r>
              <a:rPr lang="en-US" altLang="zh-CN" sz="1800" dirty="0">
                <a:latin typeface="+mn-lt"/>
                <a:ea typeface="ＭＳ Ｐゴシック" pitchFamily="34" charset="-128"/>
                <a:cs typeface="Arial" charset="0"/>
              </a:rPr>
              <a:t> HeNS NRM IRP (28.674/5/6)</a:t>
            </a:r>
          </a:p>
        </p:txBody>
      </p:sp>
      <p:sp>
        <p:nvSpPr>
          <p:cNvPr id="10" name="TextBox 4"/>
          <p:cNvSpPr txBox="1">
            <a:spLocks noChangeArrowheads="1"/>
          </p:cNvSpPr>
          <p:nvPr/>
        </p:nvSpPr>
        <p:spPr bwMode="auto">
          <a:xfrm>
            <a:off x="2246313" y="1174750"/>
            <a:ext cx="3910012" cy="730250"/>
          </a:xfrm>
          <a:prstGeom prst="rect">
            <a:avLst/>
          </a:prstGeom>
          <a:noFill/>
          <a:ln w="9525">
            <a:solidFill>
              <a:srgbClr val="0000FF"/>
            </a:solidFill>
            <a:miter lim="800000"/>
            <a:headEnd/>
            <a:tailEnd/>
          </a:ln>
        </p:spPr>
        <p:txBody>
          <a:bodyPr wrap="none">
            <a:spAutoFit/>
          </a:bodyPr>
          <a:lstStyle/>
          <a:p>
            <a:pPr>
              <a:spcBef>
                <a:spcPct val="15000"/>
              </a:spcBef>
              <a:spcAft>
                <a:spcPct val="15000"/>
              </a:spcAft>
              <a:buClr>
                <a:schemeClr val="accent1"/>
              </a:buClr>
              <a:defRPr/>
            </a:pPr>
            <a:r>
              <a:rPr lang="en-US" altLang="zh-CN" sz="1800" b="1" dirty="0">
                <a:latin typeface="+mn-lt"/>
                <a:ea typeface="ＭＳ Ｐゴシック" pitchFamily="34" charset="-128"/>
                <a:cs typeface="Arial" charset="0"/>
              </a:rPr>
              <a:t>FMC model</a:t>
            </a:r>
          </a:p>
          <a:p>
            <a:pPr>
              <a:spcBef>
                <a:spcPct val="15000"/>
              </a:spcBef>
              <a:spcAft>
                <a:spcPct val="15000"/>
              </a:spcAft>
              <a:buClr>
                <a:schemeClr val="accent1"/>
              </a:buClr>
              <a:buFont typeface="Arial" charset="0"/>
              <a:buChar char="•"/>
              <a:defRPr/>
            </a:pPr>
            <a:r>
              <a:rPr lang="en-US" altLang="zh-CN" sz="1800" b="1" dirty="0">
                <a:latin typeface="+mn-lt"/>
                <a:ea typeface="ＭＳ Ｐゴシック" pitchFamily="34" charset="-128"/>
                <a:cs typeface="Arial" charset="0"/>
              </a:rPr>
              <a:t> </a:t>
            </a:r>
            <a:r>
              <a:rPr lang="en-US" altLang="zh-CN" sz="1800" dirty="0">
                <a:latin typeface="+mn-lt"/>
                <a:ea typeface="ＭＳ Ｐゴシック" pitchFamily="34" charset="-128"/>
                <a:cs typeface="Arial" charset="0"/>
              </a:rPr>
              <a:t>Umbrella Information Model (28.620)</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201003"/>
            <a:ext cx="8816454" cy="5131558"/>
          </a:xfrm>
        </p:spPr>
        <p:txBody>
          <a:bodyPr lIns="0" tIns="0" rIns="0" bIns="0"/>
          <a:lstStyle/>
          <a:p>
            <a:pPr marL="457200" indent="-457200" eaLnBrk="1" hangingPunct="1">
              <a:lnSpc>
                <a:spcPct val="70000"/>
              </a:lnSpc>
            </a:pPr>
            <a:r>
              <a:rPr lang="en-GB" altLang="en-US" sz="2000" dirty="0" smtClean="0"/>
              <a:t>TS 28.500 </a:t>
            </a:r>
            <a:r>
              <a:rPr lang="en-US" altLang="en-US" sz="2000" dirty="0"/>
              <a:t>Concept, architecture and requirements for mobile networks that include virtualized network functions </a:t>
            </a:r>
            <a:endParaRPr lang="en-US" altLang="en-US" sz="2000" dirty="0" smtClean="0"/>
          </a:p>
          <a:p>
            <a:pPr marL="457200" indent="-457200" eaLnBrk="1" hangingPunct="1">
              <a:lnSpc>
                <a:spcPct val="70000"/>
              </a:lnSpc>
            </a:pPr>
            <a:endParaRPr lang="en-US" altLang="en-US" sz="2000" dirty="0" smtClean="0"/>
          </a:p>
          <a:p>
            <a:pPr marL="457200" indent="-457200" eaLnBrk="1" hangingPunct="1">
              <a:lnSpc>
                <a:spcPct val="70000"/>
              </a:lnSpc>
            </a:pPr>
            <a:r>
              <a:rPr lang="en-US" altLang="en-US" sz="2000" dirty="0" smtClean="0"/>
              <a:t>TS 28.510 </a:t>
            </a:r>
            <a:r>
              <a:rPr lang="en-US" sz="2000" dirty="0"/>
              <a:t>Configuration Management (CM) for mobile networks that include virtualized network functions; Requirements</a:t>
            </a:r>
            <a:endParaRPr lang="en-US" altLang="en-US" sz="2000" dirty="0" smtClean="0"/>
          </a:p>
          <a:p>
            <a:pPr marL="457200" indent="-457200" eaLnBrk="1" hangingPunct="1">
              <a:lnSpc>
                <a:spcPct val="70000"/>
              </a:lnSpc>
            </a:pPr>
            <a:r>
              <a:rPr lang="en-US" altLang="en-US" sz="2000" dirty="0"/>
              <a:t>TS </a:t>
            </a:r>
            <a:r>
              <a:rPr lang="en-US" altLang="en-US" sz="2000" dirty="0" smtClean="0"/>
              <a:t>28.511 </a:t>
            </a:r>
            <a:r>
              <a:rPr lang="en-US" sz="2000" dirty="0"/>
              <a:t>Configuration Management (CM) for mobile networks that include virtualized network functions; Procedures</a:t>
            </a:r>
            <a:endParaRPr lang="en-US" altLang="en-US" sz="2000" dirty="0"/>
          </a:p>
          <a:p>
            <a:pPr marL="457200" indent="-457200" eaLnBrk="1" hangingPunct="1">
              <a:lnSpc>
                <a:spcPct val="70000"/>
              </a:lnSpc>
            </a:pPr>
            <a:r>
              <a:rPr lang="en-US" altLang="en-US" sz="2000" dirty="0"/>
              <a:t>TS </a:t>
            </a:r>
            <a:r>
              <a:rPr lang="en-US" altLang="en-US" sz="2000" dirty="0" smtClean="0"/>
              <a:t>28.512 </a:t>
            </a:r>
            <a:r>
              <a:rPr lang="en-US" sz="2000" dirty="0"/>
              <a:t>Configuration Management (CM) for mobile networks that include virtualized network functions; Stage 2 </a:t>
            </a:r>
            <a:endParaRPr lang="en-US" altLang="en-US" sz="2000" dirty="0"/>
          </a:p>
          <a:p>
            <a:pPr marL="457200" indent="-457200" eaLnBrk="1" hangingPunct="1">
              <a:lnSpc>
                <a:spcPct val="70000"/>
              </a:lnSpc>
            </a:pPr>
            <a:r>
              <a:rPr lang="en-US" altLang="en-US" sz="2000" dirty="0"/>
              <a:t>TS </a:t>
            </a:r>
            <a:r>
              <a:rPr lang="en-US" altLang="en-US" sz="2000" dirty="0" smtClean="0"/>
              <a:t>28.513 </a:t>
            </a:r>
            <a:r>
              <a:rPr lang="en-US" sz="2000" dirty="0"/>
              <a:t>Configuration Management (CM) for mobile networks that include virtualized network functions; Stage 3 </a:t>
            </a:r>
            <a:endParaRPr lang="en-US" altLang="en-US" sz="2000" dirty="0"/>
          </a:p>
          <a:p>
            <a:pPr marL="457200" indent="-457200" eaLnBrk="1" hangingPunct="1">
              <a:lnSpc>
                <a:spcPct val="70000"/>
              </a:lnSpc>
            </a:pPr>
            <a:endParaRPr lang="en-US" altLang="en-US" sz="2000" dirty="0"/>
          </a:p>
          <a:p>
            <a:pPr marL="457200" indent="-457200" eaLnBrk="1" hangingPunct="1">
              <a:lnSpc>
                <a:spcPct val="70000"/>
              </a:lnSpc>
            </a:pPr>
            <a:r>
              <a:rPr lang="en-US" altLang="en-US" sz="2000" dirty="0" smtClean="0"/>
              <a:t>TS 28.515 </a:t>
            </a:r>
            <a:r>
              <a:rPr lang="en-US" sz="2000" dirty="0"/>
              <a:t>Fault Management (FM) for mobile networks that include virtualized network functions; Requirements</a:t>
            </a:r>
            <a:endParaRPr lang="en-US" altLang="en-US" sz="2000" dirty="0"/>
          </a:p>
          <a:p>
            <a:pPr marL="457200" indent="-457200" eaLnBrk="1" hangingPunct="1">
              <a:lnSpc>
                <a:spcPct val="70000"/>
              </a:lnSpc>
            </a:pPr>
            <a:r>
              <a:rPr lang="en-US" altLang="en-US" sz="2000" dirty="0"/>
              <a:t>TS </a:t>
            </a:r>
            <a:r>
              <a:rPr lang="en-US" altLang="en-US" sz="2000" dirty="0" smtClean="0"/>
              <a:t>28.516 </a:t>
            </a:r>
            <a:r>
              <a:rPr lang="en-US" sz="2000" dirty="0"/>
              <a:t>Fault Management (FM) for mobile networks that include virtualized network functions; Procedures</a:t>
            </a:r>
            <a:r>
              <a:rPr lang="en-US" sz="2000" b="1" dirty="0"/>
              <a:t> </a:t>
            </a:r>
            <a:endParaRPr lang="en-US" altLang="en-US" sz="2000" dirty="0"/>
          </a:p>
          <a:p>
            <a:pPr marL="457200" indent="-457200" eaLnBrk="1" hangingPunct="1">
              <a:lnSpc>
                <a:spcPct val="70000"/>
              </a:lnSpc>
            </a:pPr>
            <a:r>
              <a:rPr lang="en-US" altLang="en-US" sz="2000" dirty="0"/>
              <a:t>TS </a:t>
            </a:r>
            <a:r>
              <a:rPr lang="en-US" altLang="en-US" sz="2000" dirty="0" smtClean="0"/>
              <a:t>28.517 </a:t>
            </a:r>
            <a:r>
              <a:rPr lang="en-US" sz="2000" dirty="0"/>
              <a:t>Fault Management (FM) for mobile networks that include virtualized network functions; Stage 2 </a:t>
            </a:r>
            <a:endParaRPr lang="en-US" altLang="en-US" sz="2000" dirty="0"/>
          </a:p>
          <a:p>
            <a:pPr marL="457200" indent="-457200" eaLnBrk="1" hangingPunct="1">
              <a:lnSpc>
                <a:spcPct val="70000"/>
              </a:lnSpc>
            </a:pPr>
            <a:r>
              <a:rPr lang="en-US" altLang="en-US" sz="2000" dirty="0"/>
              <a:t>TS </a:t>
            </a:r>
            <a:r>
              <a:rPr lang="en-US" altLang="en-US" sz="2000" dirty="0" smtClean="0"/>
              <a:t>28.518 </a:t>
            </a:r>
            <a:r>
              <a:rPr lang="en-US" sz="2000" dirty="0"/>
              <a:t>Fault Management (FM) for mobile networks that include virtualized network functions; Stage 3 </a:t>
            </a:r>
            <a:endParaRPr lang="en-GB" altLang="en-US" sz="20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smtClean="0">
                <a:solidFill>
                  <a:srgbClr val="FF0000"/>
                </a:solidFill>
                <a:latin typeface="+mj-lt"/>
                <a:ea typeface="+mj-ea"/>
                <a:cs typeface="+mj-cs"/>
              </a:rPr>
              <a:t>SA5 NFV Specifications (1/2)</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187570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3"/>
          <p:cNvSpPr>
            <a:spLocks noGrp="1" noChangeArrowheads="1"/>
          </p:cNvSpPr>
          <p:nvPr>
            <p:ph type="body" idx="4294967295"/>
          </p:nvPr>
        </p:nvSpPr>
        <p:spPr>
          <a:xfrm>
            <a:off x="150125" y="1269241"/>
            <a:ext cx="8816454" cy="5063319"/>
          </a:xfrm>
        </p:spPr>
        <p:txBody>
          <a:bodyPr lIns="0" tIns="0" rIns="0" bIns="0"/>
          <a:lstStyle/>
          <a:p>
            <a:pPr marL="457200" indent="-457200" eaLnBrk="1" hangingPunct="1">
              <a:lnSpc>
                <a:spcPct val="70000"/>
              </a:lnSpc>
            </a:pPr>
            <a:r>
              <a:rPr lang="en-US" altLang="en-US" sz="2000" dirty="0" smtClean="0"/>
              <a:t>TS 28.520 </a:t>
            </a:r>
            <a:r>
              <a:rPr lang="en-US" sz="2000" dirty="0"/>
              <a:t>Performance Management (PM) for mobile networks that include virtualized network functions; Requirements</a:t>
            </a:r>
            <a:endParaRPr lang="en-US" altLang="en-US" sz="2000" dirty="0"/>
          </a:p>
          <a:p>
            <a:pPr marL="457200" indent="-457200" eaLnBrk="1" hangingPunct="1">
              <a:lnSpc>
                <a:spcPct val="70000"/>
              </a:lnSpc>
            </a:pPr>
            <a:r>
              <a:rPr lang="en-US" altLang="en-US" sz="2000" dirty="0"/>
              <a:t>TS </a:t>
            </a:r>
            <a:r>
              <a:rPr lang="en-US" altLang="en-US" sz="2000" dirty="0" smtClean="0"/>
              <a:t>28.521 </a:t>
            </a:r>
            <a:r>
              <a:rPr lang="en-US" sz="2000" dirty="0"/>
              <a:t>Performance Management (PM) for mobile networks that include virtualized network functions; Procedures</a:t>
            </a:r>
            <a:endParaRPr lang="en-US" altLang="en-US" sz="2000" dirty="0"/>
          </a:p>
          <a:p>
            <a:pPr marL="457200" indent="-457200" eaLnBrk="1" hangingPunct="1">
              <a:lnSpc>
                <a:spcPct val="70000"/>
              </a:lnSpc>
            </a:pPr>
            <a:r>
              <a:rPr lang="en-US" altLang="en-US" sz="2000" dirty="0"/>
              <a:t>TS </a:t>
            </a:r>
            <a:r>
              <a:rPr lang="en-US" altLang="en-US" sz="2000" dirty="0" smtClean="0"/>
              <a:t>28.522 </a:t>
            </a:r>
            <a:r>
              <a:rPr lang="en-US" sz="2000" dirty="0"/>
              <a:t>Performance Management (PM) for mobile networks that include virtualized network functions; Stage 2</a:t>
            </a:r>
            <a:endParaRPr lang="en-US" altLang="en-US" sz="2000" dirty="0"/>
          </a:p>
          <a:p>
            <a:pPr marL="457200" indent="-457200" eaLnBrk="1" hangingPunct="1">
              <a:lnSpc>
                <a:spcPct val="70000"/>
              </a:lnSpc>
            </a:pPr>
            <a:r>
              <a:rPr lang="en-US" altLang="en-US" sz="2000" dirty="0"/>
              <a:t>TS </a:t>
            </a:r>
            <a:r>
              <a:rPr lang="en-US" altLang="en-US" sz="2000" dirty="0" smtClean="0"/>
              <a:t>28.523 </a:t>
            </a:r>
            <a:r>
              <a:rPr lang="en-US" sz="2000" dirty="0"/>
              <a:t>Performance Management (PM) for mobile networks that include virtualized network functions; Stage 3 </a:t>
            </a:r>
            <a:endParaRPr lang="en-US" sz="2000" dirty="0" smtClean="0"/>
          </a:p>
          <a:p>
            <a:pPr marL="457200" indent="-457200" eaLnBrk="1" hangingPunct="1">
              <a:lnSpc>
                <a:spcPct val="70000"/>
              </a:lnSpc>
            </a:pPr>
            <a:endParaRPr lang="en-US" altLang="en-US" sz="2000" dirty="0"/>
          </a:p>
          <a:p>
            <a:pPr marL="457200" indent="-457200" eaLnBrk="1" hangingPunct="1">
              <a:lnSpc>
                <a:spcPct val="70000"/>
              </a:lnSpc>
            </a:pPr>
            <a:r>
              <a:rPr lang="en-US" altLang="en-US" sz="2000" dirty="0"/>
              <a:t>TS </a:t>
            </a:r>
            <a:r>
              <a:rPr lang="en-US" altLang="en-US" sz="2000" dirty="0" smtClean="0"/>
              <a:t>28.525 </a:t>
            </a:r>
            <a:r>
              <a:rPr lang="en-US" sz="2000" dirty="0"/>
              <a:t>Life Cycle Management (LCM) for mobile networks that include virtualized network functions; Requirements</a:t>
            </a:r>
            <a:endParaRPr lang="en-US" altLang="en-US" sz="2000" dirty="0"/>
          </a:p>
          <a:p>
            <a:pPr marL="457200" indent="-457200" eaLnBrk="1" hangingPunct="1">
              <a:lnSpc>
                <a:spcPct val="70000"/>
              </a:lnSpc>
            </a:pPr>
            <a:r>
              <a:rPr lang="en-US" altLang="en-US" sz="2000" dirty="0"/>
              <a:t>TS </a:t>
            </a:r>
            <a:r>
              <a:rPr lang="en-US" altLang="en-US" sz="2000" dirty="0" smtClean="0"/>
              <a:t>28.526 </a:t>
            </a:r>
            <a:r>
              <a:rPr lang="en-US" sz="2000" dirty="0"/>
              <a:t>Life Cycle Management (LCM) for mobile networks that include virtualized network functions; Procedures</a:t>
            </a:r>
            <a:endParaRPr lang="en-US" altLang="en-US" sz="2000" dirty="0" smtClean="0"/>
          </a:p>
          <a:p>
            <a:pPr marL="457200" indent="-457200" eaLnBrk="1" hangingPunct="1">
              <a:lnSpc>
                <a:spcPct val="70000"/>
              </a:lnSpc>
            </a:pPr>
            <a:r>
              <a:rPr lang="en-US" altLang="en-US" sz="2000" dirty="0"/>
              <a:t>TS </a:t>
            </a:r>
            <a:r>
              <a:rPr lang="en-US" altLang="en-US" sz="2000" dirty="0" smtClean="0"/>
              <a:t>28.527 </a:t>
            </a:r>
            <a:r>
              <a:rPr lang="en-US" sz="2000" dirty="0"/>
              <a:t>Life Cycle Management (LCM) for mobile networks that include virtualized network functions; Stage </a:t>
            </a:r>
            <a:r>
              <a:rPr lang="en-US" sz="2000" dirty="0" smtClean="0"/>
              <a:t>2</a:t>
            </a:r>
            <a:endParaRPr lang="en-US" altLang="en-US" sz="2000" dirty="0"/>
          </a:p>
          <a:p>
            <a:pPr marL="457200" indent="-457200" eaLnBrk="1" hangingPunct="1">
              <a:lnSpc>
                <a:spcPct val="70000"/>
              </a:lnSpc>
            </a:pPr>
            <a:r>
              <a:rPr lang="en-US" altLang="en-US" sz="2000" dirty="0"/>
              <a:t>TS </a:t>
            </a:r>
            <a:r>
              <a:rPr lang="en-US" altLang="en-US" sz="2000" dirty="0" smtClean="0"/>
              <a:t>28.528 </a:t>
            </a:r>
            <a:r>
              <a:rPr lang="en-US" sz="2000" dirty="0"/>
              <a:t>Life Cycle Management (LCM) for mobile networks that include virtualized network functions; Stage 3 </a:t>
            </a:r>
            <a:endParaRPr lang="en-GB" altLang="en-US" sz="2000" dirty="0" smtClean="0"/>
          </a:p>
        </p:txBody>
      </p:sp>
      <p:sp>
        <p:nvSpPr>
          <p:cNvPr id="4" name="Rectangle 2"/>
          <p:cNvSpPr txBox="1">
            <a:spLocks noChangeArrowheads="1"/>
          </p:cNvSpPr>
          <p:nvPr/>
        </p:nvSpPr>
        <p:spPr bwMode="auto">
          <a:xfrm>
            <a:off x="488950" y="228600"/>
            <a:ext cx="6827838" cy="768350"/>
          </a:xfrm>
          <a:prstGeom prst="rect">
            <a:avLst/>
          </a:prstGeom>
          <a:noFill/>
          <a:ln w="9525">
            <a:noFill/>
            <a:miter lim="800000"/>
            <a:headEnd/>
            <a:tailEnd/>
          </a:ln>
        </p:spPr>
        <p:txBody>
          <a:bodyPr lIns="0" tIns="0" rIns="0" bIns="0"/>
          <a:lstStyle/>
          <a:p>
            <a:pPr algn="ctr" eaLnBrk="1" hangingPunct="1">
              <a:defRPr/>
            </a:pPr>
            <a:r>
              <a:rPr lang="en-US" altLang="zh-CN" sz="3200" kern="0" dirty="0" smtClean="0">
                <a:solidFill>
                  <a:srgbClr val="FF0000"/>
                </a:solidFill>
                <a:latin typeface="+mj-lt"/>
                <a:ea typeface="+mj-ea"/>
                <a:cs typeface="+mj-cs"/>
              </a:rPr>
              <a:t>SA5 NFV Specifications (2/2)</a:t>
            </a:r>
            <a:endParaRPr lang="en-US" altLang="zh-CN" sz="3200" kern="0" dirty="0">
              <a:solidFill>
                <a:srgbClr val="FF0000"/>
              </a:solidFill>
              <a:latin typeface="+mj-lt"/>
              <a:ea typeface="+mj-ea"/>
              <a:cs typeface="+mj-cs"/>
            </a:endParaRPr>
          </a:p>
        </p:txBody>
      </p:sp>
    </p:spTree>
    <p:extLst>
      <p:ext uri="{BB962C8B-B14F-4D97-AF65-F5344CB8AC3E}">
        <p14:creationId xmlns:p14="http://schemas.microsoft.com/office/powerpoint/2010/main" val="693503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Grp="1" noChangeArrowheads="1"/>
          </p:cNvSpPr>
          <p:nvPr>
            <p:ph type="body" idx="4294967295"/>
          </p:nvPr>
        </p:nvSpPr>
        <p:spPr>
          <a:xfrm>
            <a:off x="566738" y="850900"/>
            <a:ext cx="8167687" cy="5370513"/>
          </a:xfrm>
        </p:spPr>
        <p:txBody>
          <a:bodyPr lIns="0" tIns="0" rIns="0" bIns="0"/>
          <a:lstStyle/>
          <a:p>
            <a:pPr marL="457200" indent="-457200" eaLnBrk="1" hangingPunct="1">
              <a:lnSpc>
                <a:spcPct val="70000"/>
              </a:lnSpc>
            </a:pPr>
            <a:endParaRPr lang="en-GB" altLang="en-US" sz="2000" dirty="0" smtClean="0"/>
          </a:p>
          <a:p>
            <a:pPr marL="457200" indent="-457200" eaLnBrk="1" hangingPunct="1">
              <a:lnSpc>
                <a:spcPct val="70000"/>
              </a:lnSpc>
            </a:pPr>
            <a:r>
              <a:rPr lang="en-GB" altLang="en-US" sz="2000" dirty="0" smtClean="0"/>
              <a:t>3GPP portal</a:t>
            </a:r>
          </a:p>
          <a:p>
            <a:pPr marL="457200" indent="-457200" eaLnBrk="1" hangingPunct="1">
              <a:lnSpc>
                <a:spcPct val="70000"/>
              </a:lnSpc>
              <a:buFontTx/>
              <a:buNone/>
            </a:pPr>
            <a:r>
              <a:rPr lang="en-GB" altLang="en-US" sz="2000" dirty="0" smtClean="0"/>
              <a:t>	</a:t>
            </a:r>
            <a:r>
              <a:rPr lang="en-GB" altLang="en-US" sz="2000" dirty="0" smtClean="0">
                <a:hlinkClick r:id="rId3"/>
              </a:rPr>
              <a:t> https://portal.3gpp.org/</a:t>
            </a:r>
            <a:endParaRPr lang="en-GB" altLang="en-US" sz="2000" dirty="0" smtClean="0"/>
          </a:p>
          <a:p>
            <a:pPr marL="457200" indent="-457200" eaLnBrk="1" hangingPunct="1">
              <a:lnSpc>
                <a:spcPct val="70000"/>
              </a:lnSpc>
              <a:buFontTx/>
              <a:buNone/>
            </a:pPr>
            <a:r>
              <a:rPr lang="en-GB" altLang="en-US" sz="2000" dirty="0" smtClean="0"/>
              <a:t> </a:t>
            </a:r>
          </a:p>
          <a:p>
            <a:pPr marL="457200" indent="-457200" eaLnBrk="1" hangingPunct="1">
              <a:lnSpc>
                <a:spcPct val="70000"/>
              </a:lnSpc>
            </a:pPr>
            <a:r>
              <a:rPr lang="en-GB" altLang="en-US" sz="2000" dirty="0" smtClean="0"/>
              <a:t>3GPP SA5 home page</a:t>
            </a:r>
          </a:p>
          <a:p>
            <a:pPr marL="457200" indent="-457200" eaLnBrk="1" hangingPunct="1">
              <a:lnSpc>
                <a:spcPct val="70000"/>
              </a:lnSpc>
              <a:buFontTx/>
              <a:buNone/>
            </a:pPr>
            <a:r>
              <a:rPr lang="en-GB" altLang="en-US" sz="2000" dirty="0" smtClean="0"/>
              <a:t>	</a:t>
            </a:r>
            <a:r>
              <a:rPr lang="en-GB" altLang="en-US" sz="2000" dirty="0" smtClean="0">
                <a:hlinkClick r:id="rId4"/>
              </a:rPr>
              <a:t>http://www.3gpp.org/Specifications-groups/sa-plenary/56-sa5-telecom-management</a:t>
            </a:r>
            <a:r>
              <a:rPr lang="en-GB" altLang="en-US" sz="2000" dirty="0" smtClean="0"/>
              <a:t> </a:t>
            </a:r>
          </a:p>
          <a:p>
            <a:pPr marL="457200" indent="-457200" eaLnBrk="1" hangingPunct="1">
              <a:lnSpc>
                <a:spcPct val="70000"/>
              </a:lnSpc>
            </a:pPr>
            <a:endParaRPr lang="en-GB" altLang="en-US" sz="2000" dirty="0" smtClean="0"/>
          </a:p>
          <a:p>
            <a:pPr marL="457200" indent="-457200" eaLnBrk="1" hangingPunct="1">
              <a:lnSpc>
                <a:spcPct val="70000"/>
              </a:lnSpc>
            </a:pPr>
            <a:r>
              <a:rPr lang="en-GB" altLang="en-US" sz="2000" dirty="0" smtClean="0"/>
              <a:t>3GPP SA5 specifications</a:t>
            </a:r>
          </a:p>
          <a:p>
            <a:pPr marL="37931725" lvl="1" indent="-37474525" eaLnBrk="1" hangingPunct="1">
              <a:lnSpc>
                <a:spcPct val="70000"/>
              </a:lnSpc>
              <a:buFont typeface="Arial" panose="020B0604020202020204" pitchFamily="34" charset="0"/>
              <a:buNone/>
            </a:pPr>
            <a:r>
              <a:rPr lang="en-US" altLang="en-US" sz="2000" dirty="0" smtClean="0">
                <a:hlinkClick r:id="rId5"/>
              </a:rPr>
              <a:t>http://www.3gpp.org/ftp/Specs/html-info/TSG-WG--S5.htm</a:t>
            </a:r>
            <a:r>
              <a:rPr lang="en-US" altLang="en-US" sz="2000" dirty="0" smtClean="0"/>
              <a:t> </a:t>
            </a:r>
          </a:p>
          <a:p>
            <a:pPr marL="37931725" lvl="1" indent="-37474525" eaLnBrk="1" hangingPunct="1">
              <a:lnSpc>
                <a:spcPct val="70000"/>
              </a:lnSpc>
              <a:buFont typeface="Arial" panose="020B0604020202020204" pitchFamily="34" charset="0"/>
              <a:buNone/>
            </a:pPr>
            <a:r>
              <a:rPr lang="en-US" altLang="en-US" sz="2000" dirty="0" smtClean="0">
                <a:hlinkClick r:id="rId6"/>
              </a:rPr>
              <a:t>http://www.3gpp.org/ftp/Specs/archive/32_series/</a:t>
            </a:r>
            <a:r>
              <a:rPr lang="en-US" altLang="en-US" sz="2000" dirty="0" smtClean="0"/>
              <a:t> </a:t>
            </a:r>
          </a:p>
          <a:p>
            <a:pPr marL="37931725" lvl="1" indent="-37474525" eaLnBrk="1" hangingPunct="1">
              <a:lnSpc>
                <a:spcPct val="70000"/>
              </a:lnSpc>
              <a:buFont typeface="Arial" panose="020B0604020202020204" pitchFamily="34" charset="0"/>
              <a:buNone/>
            </a:pPr>
            <a:r>
              <a:rPr lang="en-US" altLang="en-US" sz="2000" dirty="0" smtClean="0">
                <a:hlinkClick r:id="rId7"/>
              </a:rPr>
              <a:t>http://www.3gpp.org/ftp/Specs/archive/28_series/</a:t>
            </a:r>
            <a:r>
              <a:rPr lang="en-US" altLang="en-US" sz="2000" dirty="0" smtClean="0"/>
              <a:t> </a:t>
            </a:r>
          </a:p>
          <a:p>
            <a:pPr marL="792163" lvl="2" indent="-457200" eaLnBrk="1" hangingPunct="1">
              <a:lnSpc>
                <a:spcPct val="70000"/>
              </a:lnSpc>
            </a:pPr>
            <a:endParaRPr lang="en-GB" altLang="en-US" dirty="0" smtClean="0"/>
          </a:p>
          <a:p>
            <a:pPr marL="457200" indent="-457200" eaLnBrk="1" hangingPunct="1">
              <a:lnSpc>
                <a:spcPct val="70000"/>
              </a:lnSpc>
            </a:pPr>
            <a:r>
              <a:rPr lang="en-GB" altLang="en-US" sz="2000" dirty="0" smtClean="0"/>
              <a:t>3GPP SA5 meeting documents</a:t>
            </a:r>
          </a:p>
          <a:p>
            <a:pPr marL="457200" indent="-457200" eaLnBrk="1" hangingPunct="1">
              <a:lnSpc>
                <a:spcPct val="70000"/>
              </a:lnSpc>
              <a:buFontTx/>
              <a:buNone/>
            </a:pPr>
            <a:r>
              <a:rPr lang="en-US" altLang="en-US" sz="2000" dirty="0" smtClean="0"/>
              <a:t>	</a:t>
            </a:r>
            <a:r>
              <a:rPr lang="en-US" altLang="en-US" sz="2000" dirty="0" smtClean="0">
                <a:hlinkClick r:id="rId8"/>
              </a:rPr>
              <a:t>http://www.3gpp.org/ftp/tsg_sa/WG5_TM/</a:t>
            </a:r>
            <a:r>
              <a:rPr lang="en-US" altLang="en-US" sz="2000" dirty="0" smtClean="0"/>
              <a:t> </a:t>
            </a:r>
            <a:endParaRPr lang="en-GB" altLang="en-US" sz="2000" dirty="0" smtClean="0"/>
          </a:p>
          <a:p>
            <a:pPr marL="792163" lvl="2" indent="-457200" eaLnBrk="1" hangingPunct="1">
              <a:lnSpc>
                <a:spcPct val="70000"/>
              </a:lnSpc>
            </a:pPr>
            <a:endParaRPr lang="en-GB" altLang="en-US" dirty="0" smtClean="0"/>
          </a:p>
          <a:p>
            <a:pPr marL="457200" indent="-457200" eaLnBrk="1" hangingPunct="1">
              <a:lnSpc>
                <a:spcPct val="70000"/>
              </a:lnSpc>
            </a:pPr>
            <a:r>
              <a:rPr lang="en-GB" altLang="en-US" sz="2000" dirty="0" smtClean="0"/>
              <a:t>3GPP SA5 email lists</a:t>
            </a:r>
          </a:p>
          <a:p>
            <a:pPr marL="37931725" lvl="1" indent="-37474525" eaLnBrk="1" hangingPunct="1">
              <a:lnSpc>
                <a:spcPct val="70000"/>
              </a:lnSpc>
              <a:buFont typeface="Arial" panose="020B0604020202020204" pitchFamily="34" charset="0"/>
              <a:buNone/>
            </a:pPr>
            <a:r>
              <a:rPr lang="en-US" altLang="en-US" sz="2000" dirty="0" smtClean="0">
                <a:hlinkClick r:id="rId9"/>
              </a:rPr>
              <a:t>http://list.etsi.org/3gpp_tsg_sa_wg5.html</a:t>
            </a:r>
            <a:r>
              <a:rPr lang="en-US" altLang="en-US" sz="2000" dirty="0" smtClean="0"/>
              <a:t> </a:t>
            </a:r>
          </a:p>
          <a:p>
            <a:pPr marL="37931725" lvl="1" indent="-37474525" eaLnBrk="1" hangingPunct="1">
              <a:lnSpc>
                <a:spcPct val="70000"/>
              </a:lnSpc>
              <a:buFont typeface="Arial" panose="020B0604020202020204" pitchFamily="34" charset="0"/>
              <a:buNone/>
            </a:pPr>
            <a:r>
              <a:rPr lang="en-US" altLang="en-US" sz="2000" dirty="0" smtClean="0">
                <a:hlinkClick r:id="rId10"/>
              </a:rPr>
              <a:t>http://list.etsi.org/3gpp_tsg_sa_wg5_oam.html</a:t>
            </a:r>
            <a:r>
              <a:rPr lang="en-US" altLang="en-US" sz="2000" dirty="0" smtClean="0"/>
              <a:t> </a:t>
            </a:r>
          </a:p>
          <a:p>
            <a:pPr marL="37931725" lvl="1" indent="-37474525" eaLnBrk="1" hangingPunct="1">
              <a:lnSpc>
                <a:spcPct val="70000"/>
              </a:lnSpc>
              <a:buFont typeface="Arial" panose="020B0604020202020204" pitchFamily="34" charset="0"/>
              <a:buNone/>
            </a:pPr>
            <a:r>
              <a:rPr lang="en-US" altLang="en-US" sz="2000" dirty="0" smtClean="0">
                <a:hlinkClick r:id="rId11"/>
              </a:rPr>
              <a:t>http://list.etsi.org/3gpp_tsg_sa_wg5_charging.html</a:t>
            </a:r>
            <a:r>
              <a:rPr lang="en-US" altLang="en-US" sz="2000" dirty="0" smtClean="0"/>
              <a:t> </a:t>
            </a:r>
            <a:endParaRPr lang="en-GB" altLang="en-US" sz="2000" dirty="0" smtClean="0"/>
          </a:p>
        </p:txBody>
      </p:sp>
      <p:sp>
        <p:nvSpPr>
          <p:cNvPr id="84995" name="Rectangle 4"/>
          <p:cNvSpPr>
            <a:spLocks/>
          </p:cNvSpPr>
          <p:nvPr/>
        </p:nvSpPr>
        <p:spPr bwMode="auto">
          <a:xfrm>
            <a:off x="457200" y="274638"/>
            <a:ext cx="6834188" cy="6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1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spcBef>
                <a:spcPct val="0"/>
              </a:spcBef>
              <a:buFontTx/>
              <a:buNone/>
            </a:pPr>
            <a:r>
              <a:rPr lang="en-GB" altLang="en-US" sz="3200" dirty="0">
                <a:solidFill>
                  <a:srgbClr val="FF0000"/>
                </a:solidFill>
              </a:rPr>
              <a:t>Useful Links</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643063" y="2263775"/>
          <a:ext cx="1608137" cy="3138490"/>
        </p:xfrm>
        <a:graphic>
          <a:graphicData uri="http://schemas.openxmlformats.org/drawingml/2006/table">
            <a:tbl>
              <a:tblPr firstRow="1">
                <a:effectLst/>
                <a:tableStyleId>{D03447BB-5D67-496B-8E87-E561075AD55C}</a:tableStyleId>
              </a:tblPr>
              <a:tblGrid>
                <a:gridCol w="1608137"/>
              </a:tblGrid>
              <a:tr h="431905">
                <a:tc>
                  <a:txBody>
                    <a:bodyPr/>
                    <a:lstStyle/>
                    <a:p>
                      <a:pPr algn="ctr" fontAlgn="base"/>
                      <a:r>
                        <a:rPr lang="en-US" sz="1000" b="1" u="none" strike="noStrike" dirty="0">
                          <a:solidFill>
                            <a:schemeClr val="bg1"/>
                          </a:solidFill>
                          <a:effectLst/>
                        </a:rPr>
                        <a:t>TSG RAN</a:t>
                      </a:r>
                      <a:r>
                        <a:rPr lang="en-US" sz="1000" b="1" dirty="0">
                          <a:solidFill>
                            <a:schemeClr val="bg1"/>
                          </a:solidFill>
                          <a:effectLst/>
                        </a:rPr>
                        <a:t/>
                      </a:r>
                      <a:br>
                        <a:rPr lang="en-US" sz="1000" b="1" dirty="0">
                          <a:solidFill>
                            <a:schemeClr val="bg1"/>
                          </a:solidFill>
                          <a:effectLst/>
                        </a:rPr>
                      </a:br>
                      <a:r>
                        <a:rPr lang="en-US" sz="800" dirty="0">
                          <a:solidFill>
                            <a:schemeClr val="tx1"/>
                          </a:solidFill>
                          <a:effectLst/>
                        </a:rPr>
                        <a:t>Radio Access Network</a:t>
                      </a:r>
                      <a:endParaRPr lang="en-US"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0276">
                <a:tc>
                  <a:txBody>
                    <a:bodyPr/>
                    <a:lstStyle/>
                    <a:p>
                      <a:pPr algn="ctr" fontAlgn="base"/>
                      <a:r>
                        <a:rPr lang="en-US" sz="900" u="none" strike="noStrike" dirty="0">
                          <a:solidFill>
                            <a:schemeClr val="bg1"/>
                          </a:solidFill>
                          <a:effectLst/>
                        </a:rPr>
                        <a:t>RAN WG1</a:t>
                      </a:r>
                      <a:r>
                        <a:rPr lang="en-US" sz="700" dirty="0">
                          <a:solidFill>
                            <a:schemeClr val="bg1"/>
                          </a:solidFill>
                          <a:effectLst/>
                        </a:rPr>
                        <a:t/>
                      </a:r>
                      <a:br>
                        <a:rPr lang="en-US" sz="700" dirty="0">
                          <a:solidFill>
                            <a:schemeClr val="bg1"/>
                          </a:solidFill>
                          <a:effectLst/>
                        </a:rPr>
                      </a:br>
                      <a:r>
                        <a:rPr lang="en-US" sz="800" dirty="0">
                          <a:solidFill>
                            <a:schemeClr val="tx1"/>
                          </a:solidFill>
                          <a:effectLst/>
                        </a:rPr>
                        <a:t>Radio Layer 1 spec</a:t>
                      </a:r>
                      <a:endParaRPr lang="en-US"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32196">
                <a:tc>
                  <a:txBody>
                    <a:bodyPr/>
                    <a:lstStyle/>
                    <a:p>
                      <a:pPr algn="ctr" fontAlgn="base"/>
                      <a:r>
                        <a:rPr lang="en-US" sz="900" u="none" strike="noStrike" dirty="0">
                          <a:solidFill>
                            <a:schemeClr val="bg1"/>
                          </a:solidFill>
                          <a:effectLst/>
                        </a:rPr>
                        <a:t>RAN WG2</a:t>
                      </a:r>
                      <a:r>
                        <a:rPr lang="en-US" sz="700" dirty="0">
                          <a:solidFill>
                            <a:schemeClr val="bg1"/>
                          </a:solidFill>
                          <a:effectLst/>
                        </a:rPr>
                        <a:t/>
                      </a:r>
                      <a:br>
                        <a:rPr lang="en-US" sz="700" dirty="0">
                          <a:solidFill>
                            <a:schemeClr val="bg1"/>
                          </a:solidFill>
                          <a:effectLst/>
                        </a:rPr>
                      </a:br>
                      <a:r>
                        <a:rPr lang="en-US" sz="800" dirty="0">
                          <a:solidFill>
                            <a:schemeClr val="tx1"/>
                          </a:solidFill>
                          <a:effectLst/>
                        </a:rPr>
                        <a:t>Radio Layer 2 spec</a:t>
                      </a:r>
                      <a:br>
                        <a:rPr lang="en-US" sz="800" dirty="0">
                          <a:solidFill>
                            <a:schemeClr val="tx1"/>
                          </a:solidFill>
                          <a:effectLst/>
                        </a:rPr>
                      </a:br>
                      <a:r>
                        <a:rPr lang="en-US" sz="800" dirty="0">
                          <a:solidFill>
                            <a:schemeClr val="tx1"/>
                          </a:solidFill>
                          <a:effectLst/>
                        </a:rPr>
                        <a:t>Radio Layer 3 RR spec</a:t>
                      </a:r>
                      <a:endParaRPr lang="en-US"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86816">
                <a:tc>
                  <a:txBody>
                    <a:bodyPr/>
                    <a:lstStyle/>
                    <a:p>
                      <a:pPr algn="ctr" fontAlgn="base"/>
                      <a:r>
                        <a:rPr lang="en-GB" sz="900" u="none" strike="noStrike" dirty="0">
                          <a:solidFill>
                            <a:schemeClr val="bg1"/>
                          </a:solidFill>
                          <a:effectLst/>
                        </a:rPr>
                        <a:t>RAN WG3</a:t>
                      </a:r>
                      <a:r>
                        <a:rPr lang="en-GB" sz="900" dirty="0">
                          <a:solidFill>
                            <a:schemeClr val="bg1"/>
                          </a:solidFill>
                          <a:effectLst/>
                        </a:rPr>
                        <a:t> </a:t>
                      </a:r>
                      <a:r>
                        <a:rPr lang="en-GB" sz="700" dirty="0">
                          <a:solidFill>
                            <a:schemeClr val="bg1"/>
                          </a:solidFill>
                          <a:effectLst/>
                        </a:rPr>
                        <a:t/>
                      </a:r>
                      <a:br>
                        <a:rPr lang="en-GB" sz="700" dirty="0">
                          <a:solidFill>
                            <a:schemeClr val="bg1"/>
                          </a:solidFill>
                          <a:effectLst/>
                        </a:rPr>
                      </a:br>
                      <a:r>
                        <a:rPr lang="en-GB" sz="800" dirty="0">
                          <a:solidFill>
                            <a:schemeClr val="tx1"/>
                          </a:solidFill>
                          <a:effectLst/>
                        </a:rPr>
                        <a:t>lub spec, lur spec, lu spec</a:t>
                      </a:r>
                      <a:br>
                        <a:rPr lang="en-GB" sz="800" dirty="0">
                          <a:solidFill>
                            <a:schemeClr val="tx1"/>
                          </a:solidFill>
                          <a:effectLst/>
                        </a:rPr>
                      </a:br>
                      <a:r>
                        <a:rPr lang="en-GB" sz="800" dirty="0">
                          <a:solidFill>
                            <a:schemeClr val="tx1"/>
                          </a:solidFill>
                          <a:effectLst/>
                        </a:rPr>
                        <a:t>UTRAN O&amp;M </a:t>
                      </a:r>
                      <a:r>
                        <a:rPr lang="en-GB" sz="800" dirty="0" smtClean="0">
                          <a:solidFill>
                            <a:schemeClr val="tx1"/>
                          </a:solidFill>
                          <a:effectLst/>
                        </a:rPr>
                        <a:t>requirements</a:t>
                      </a:r>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32196">
                <a:tc>
                  <a:txBody>
                    <a:bodyPr/>
                    <a:lstStyle/>
                    <a:p>
                      <a:pPr algn="ctr" fontAlgn="base"/>
                      <a:r>
                        <a:rPr lang="en-GB" sz="900" u="none" strike="noStrike" dirty="0">
                          <a:solidFill>
                            <a:schemeClr val="bg1"/>
                          </a:solidFill>
                          <a:effectLst/>
                        </a:rPr>
                        <a:t>RAN WG4</a:t>
                      </a:r>
                      <a:r>
                        <a:rPr lang="en-GB" sz="700" dirty="0">
                          <a:solidFill>
                            <a:schemeClr val="bg1"/>
                          </a:solidFill>
                          <a:effectLst/>
                        </a:rPr>
                        <a:t/>
                      </a:r>
                      <a:br>
                        <a:rPr lang="en-GB" sz="700" dirty="0">
                          <a:solidFill>
                            <a:schemeClr val="bg1"/>
                          </a:solidFill>
                          <a:effectLst/>
                        </a:rPr>
                      </a:br>
                      <a:r>
                        <a:rPr lang="en-GB" sz="800" dirty="0">
                          <a:solidFill>
                            <a:schemeClr val="tx1"/>
                          </a:solidFill>
                          <a:effectLst/>
                        </a:rPr>
                        <a:t>Radio Performance</a:t>
                      </a:r>
                      <a:br>
                        <a:rPr lang="en-GB" sz="800" dirty="0">
                          <a:solidFill>
                            <a:schemeClr val="tx1"/>
                          </a:solidFill>
                          <a:effectLst/>
                        </a:rPr>
                      </a:br>
                      <a:r>
                        <a:rPr lang="en-GB" sz="800" dirty="0">
                          <a:solidFill>
                            <a:schemeClr val="tx1"/>
                          </a:solidFill>
                          <a:effectLst/>
                        </a:rPr>
                        <a:t>Protocol aspects</a:t>
                      </a:r>
                      <a:endParaRPr lang="en-GB" sz="8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506225">
                <a:tc>
                  <a:txBody>
                    <a:bodyPr/>
                    <a:lstStyle/>
                    <a:p>
                      <a:pPr algn="ctr" fontAlgn="base"/>
                      <a:r>
                        <a:rPr lang="en-GB" sz="900" u="none" strike="noStrike" dirty="0">
                          <a:solidFill>
                            <a:schemeClr val="bg1"/>
                          </a:solidFill>
                          <a:effectLst/>
                        </a:rPr>
                        <a:t>RAN WG5</a:t>
                      </a:r>
                      <a:r>
                        <a:rPr lang="en-GB" sz="700" dirty="0">
                          <a:solidFill>
                            <a:schemeClr val="bg1"/>
                          </a:solidFill>
                          <a:effectLst/>
                        </a:rPr>
                        <a:t/>
                      </a:r>
                      <a:br>
                        <a:rPr lang="en-GB" sz="700" dirty="0">
                          <a:solidFill>
                            <a:schemeClr val="bg1"/>
                          </a:solidFill>
                          <a:effectLst/>
                        </a:rPr>
                      </a:br>
                      <a:r>
                        <a:rPr lang="en-GB" sz="800" dirty="0">
                          <a:solidFill>
                            <a:schemeClr val="tx1"/>
                          </a:solidFill>
                          <a:effectLst/>
                        </a:rPr>
                        <a:t>Mobile Terminal</a:t>
                      </a:r>
                      <a:br>
                        <a:rPr lang="en-GB" sz="800" dirty="0">
                          <a:solidFill>
                            <a:schemeClr val="tx1"/>
                          </a:solidFill>
                          <a:effectLst/>
                        </a:rPr>
                      </a:br>
                      <a:r>
                        <a:rPr lang="en-GB" sz="800" dirty="0">
                          <a:solidFill>
                            <a:schemeClr val="tx1"/>
                          </a:solidFill>
                          <a:effectLst/>
                        </a:rPr>
                        <a:t>Conformance Testing</a:t>
                      </a:r>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538876">
                <a:tc>
                  <a:txBody>
                    <a:bodyPr/>
                    <a:lstStyle/>
                    <a:p>
                      <a:pPr algn="ctr" fontAlgn="base"/>
                      <a:r>
                        <a:rPr lang="en-GB" sz="900" u="none" strike="noStrike" dirty="0" smtClean="0">
                          <a:solidFill>
                            <a:schemeClr val="bg1"/>
                          </a:solidFill>
                          <a:effectLst/>
                        </a:rPr>
                        <a:t>RAN WG6</a:t>
                      </a:r>
                    </a:p>
                    <a:p>
                      <a:pPr algn="ctr" fontAlgn="base"/>
                      <a:r>
                        <a:rPr lang="en-US" sz="800" dirty="0" smtClean="0">
                          <a:solidFill>
                            <a:schemeClr val="tx1"/>
                          </a:solidFill>
                          <a:effectLst/>
                          <a:latin typeface="+mn-lt"/>
                        </a:rPr>
                        <a:t>GSM EDGE</a:t>
                      </a:r>
                      <a:br>
                        <a:rPr lang="en-US" sz="800" dirty="0" smtClean="0">
                          <a:solidFill>
                            <a:schemeClr val="tx1"/>
                          </a:solidFill>
                          <a:effectLst/>
                          <a:latin typeface="+mn-lt"/>
                        </a:rPr>
                      </a:br>
                      <a:r>
                        <a:rPr lang="en-US" sz="800" dirty="0" smtClean="0">
                          <a:solidFill>
                            <a:schemeClr val="tx1"/>
                          </a:solidFill>
                          <a:effectLst/>
                          <a:latin typeface="+mn-lt"/>
                        </a:rPr>
                        <a:t>Radio Access Network</a:t>
                      </a:r>
                    </a:p>
                    <a:p>
                      <a:pPr algn="ctr" fontAlgn="base"/>
                      <a:endParaRPr lang="en-GB" sz="700" dirty="0">
                        <a:solidFill>
                          <a:schemeClr val="tx1"/>
                        </a:solidFill>
                        <a:effectLst/>
                        <a:latin typeface="inherit"/>
                      </a:endParaRPr>
                    </a:p>
                  </a:txBody>
                  <a:tcPr marL="25617" marR="25617" marT="25598" marB="255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graphicFrame>
        <p:nvGraphicFramePr>
          <p:cNvPr id="7" name="Table 6"/>
          <p:cNvGraphicFramePr>
            <a:graphicFrameLocks noGrp="1"/>
          </p:cNvGraphicFramePr>
          <p:nvPr/>
        </p:nvGraphicFramePr>
        <p:xfrm>
          <a:off x="6443663" y="2273300"/>
          <a:ext cx="1597025" cy="2543173"/>
        </p:xfrm>
        <a:graphic>
          <a:graphicData uri="http://schemas.openxmlformats.org/drawingml/2006/table">
            <a:tbl>
              <a:tblPr firstRow="1">
                <a:effectLst/>
                <a:tableStyleId>{D03447BB-5D67-496B-8E87-E561075AD55C}</a:tableStyleId>
              </a:tblPr>
              <a:tblGrid>
                <a:gridCol w="1597025"/>
              </a:tblGrid>
              <a:tr h="432156">
                <a:tc>
                  <a:txBody>
                    <a:bodyPr/>
                    <a:lstStyle/>
                    <a:p>
                      <a:pPr algn="ctr" fontAlgn="base"/>
                      <a:r>
                        <a:rPr lang="en-US" sz="1100" b="1" u="none" strike="noStrike" dirty="0">
                          <a:solidFill>
                            <a:schemeClr val="bg1"/>
                          </a:solidFill>
                          <a:effectLst/>
                        </a:rPr>
                        <a:t>TSG SA</a:t>
                      </a:r>
                      <a:r>
                        <a:rPr lang="en-US" sz="700" u="none" strike="noStrike" dirty="0">
                          <a:solidFill>
                            <a:schemeClr val="tx1"/>
                          </a:solidFill>
                          <a:effectLst/>
                          <a:hlinkClick r:id="rId2"/>
                        </a:rPr>
                        <a:t/>
                      </a:r>
                      <a:br>
                        <a:rPr lang="en-US" sz="700" u="none" strike="noStrike" dirty="0">
                          <a:solidFill>
                            <a:schemeClr val="tx1"/>
                          </a:solidFill>
                          <a:effectLst/>
                          <a:hlinkClick r:id="rId2"/>
                        </a:rPr>
                      </a:br>
                      <a:r>
                        <a:rPr lang="en-US" sz="800" dirty="0">
                          <a:solidFill>
                            <a:schemeClr val="tx1"/>
                          </a:solidFill>
                          <a:effectLst/>
                        </a:rPr>
                        <a:t>Service &amp; Systems Aspects </a:t>
                      </a:r>
                      <a:endParaRPr lang="en-US"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0369">
                <a:tc>
                  <a:txBody>
                    <a:bodyPr/>
                    <a:lstStyle/>
                    <a:p>
                      <a:pPr algn="ctr" fontAlgn="base"/>
                      <a:r>
                        <a:rPr lang="en-GB" sz="900" u="none" strike="noStrike" dirty="0">
                          <a:solidFill>
                            <a:schemeClr val="bg1"/>
                          </a:solidFill>
                          <a:effectLst/>
                        </a:rPr>
                        <a:t>SA WG1</a:t>
                      </a:r>
                      <a:r>
                        <a:rPr lang="en-GB" sz="900" dirty="0">
                          <a:solidFill>
                            <a:schemeClr val="bg1"/>
                          </a:solidFill>
                          <a:effectLst/>
                        </a:rPr>
                        <a:t> </a:t>
                      </a:r>
                      <a:r>
                        <a:rPr lang="en-GB" sz="700" dirty="0">
                          <a:solidFill>
                            <a:schemeClr val="bg1"/>
                          </a:solidFill>
                          <a:effectLst/>
                        </a:rPr>
                        <a:t/>
                      </a:r>
                      <a:br>
                        <a:rPr lang="en-GB" sz="700" dirty="0">
                          <a:solidFill>
                            <a:schemeClr val="bg1"/>
                          </a:solidFill>
                          <a:effectLst/>
                        </a:rPr>
                      </a:br>
                      <a:r>
                        <a:rPr lang="en-GB" sz="800" dirty="0" smtClean="0">
                          <a:solidFill>
                            <a:schemeClr val="tx1"/>
                          </a:solidFill>
                          <a:effectLst/>
                        </a:rPr>
                        <a:t>Services</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09890">
                <a:tc>
                  <a:txBody>
                    <a:bodyPr/>
                    <a:lstStyle/>
                    <a:p>
                      <a:pPr algn="ctr" fontAlgn="base"/>
                      <a:r>
                        <a:rPr lang="en-GB" sz="900" u="none" strike="noStrike" dirty="0">
                          <a:solidFill>
                            <a:schemeClr val="bg1"/>
                          </a:solidFill>
                          <a:effectLst/>
                        </a:rPr>
                        <a:t>SA WG2</a:t>
                      </a:r>
                      <a:r>
                        <a:rPr lang="en-GB" sz="700" dirty="0">
                          <a:solidFill>
                            <a:schemeClr val="bg1"/>
                          </a:solidFill>
                          <a:effectLst/>
                        </a:rPr>
                        <a:t/>
                      </a:r>
                      <a:br>
                        <a:rPr lang="en-GB" sz="700" dirty="0">
                          <a:solidFill>
                            <a:schemeClr val="bg1"/>
                          </a:solidFill>
                          <a:effectLst/>
                        </a:rPr>
                      </a:br>
                      <a:r>
                        <a:rPr lang="en-GB" sz="800" dirty="0">
                          <a:solidFill>
                            <a:schemeClr val="tx1"/>
                          </a:solidFill>
                          <a:effectLst/>
                        </a:rPr>
                        <a:t>Architecture</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60130">
                <a:tc>
                  <a:txBody>
                    <a:bodyPr/>
                    <a:lstStyle/>
                    <a:p>
                      <a:pPr algn="ctr" fontAlgn="base"/>
                      <a:r>
                        <a:rPr lang="en-GB" sz="900" u="none" strike="noStrike" dirty="0">
                          <a:solidFill>
                            <a:schemeClr val="bg1"/>
                          </a:solidFill>
                          <a:effectLst/>
                        </a:rPr>
                        <a:t>SA WG3</a:t>
                      </a:r>
                      <a:r>
                        <a:rPr lang="en-GB" sz="700" dirty="0">
                          <a:solidFill>
                            <a:schemeClr val="bg1"/>
                          </a:solidFill>
                          <a:effectLst/>
                        </a:rPr>
                        <a:t/>
                      </a:r>
                      <a:br>
                        <a:rPr lang="en-GB" sz="700" dirty="0">
                          <a:solidFill>
                            <a:schemeClr val="bg1"/>
                          </a:solidFill>
                          <a:effectLst/>
                        </a:rPr>
                      </a:br>
                      <a:r>
                        <a:rPr lang="en-GB" sz="800" dirty="0">
                          <a:solidFill>
                            <a:schemeClr val="tx1"/>
                          </a:solidFill>
                          <a:effectLst/>
                        </a:rPr>
                        <a:t>Security </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58159">
                <a:tc>
                  <a:txBody>
                    <a:bodyPr/>
                    <a:lstStyle/>
                    <a:p>
                      <a:pPr algn="ctr" fontAlgn="base"/>
                      <a:r>
                        <a:rPr lang="en-GB" sz="1000" u="none" strike="noStrike" dirty="0">
                          <a:solidFill>
                            <a:schemeClr val="bg1"/>
                          </a:solidFill>
                          <a:effectLst/>
                        </a:rPr>
                        <a:t>SA WG4</a:t>
                      </a:r>
                      <a:r>
                        <a:rPr lang="en-GB" sz="700" dirty="0">
                          <a:solidFill>
                            <a:schemeClr val="bg1"/>
                          </a:solidFill>
                          <a:effectLst/>
                        </a:rPr>
                        <a:t/>
                      </a:r>
                      <a:br>
                        <a:rPr lang="en-GB" sz="700" dirty="0">
                          <a:solidFill>
                            <a:schemeClr val="bg1"/>
                          </a:solidFill>
                          <a:effectLst/>
                        </a:rPr>
                      </a:br>
                      <a:r>
                        <a:rPr lang="en-GB" sz="800" dirty="0">
                          <a:solidFill>
                            <a:schemeClr val="tx1"/>
                          </a:solidFill>
                          <a:effectLst/>
                        </a:rPr>
                        <a:t>Codec</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62100">
                <a:tc>
                  <a:txBody>
                    <a:bodyPr/>
                    <a:lstStyle/>
                    <a:p>
                      <a:pPr algn="ctr" fontAlgn="base"/>
                      <a:r>
                        <a:rPr lang="en-GB" sz="900" u="none" strike="noStrike" dirty="0">
                          <a:solidFill>
                            <a:schemeClr val="bg1"/>
                          </a:solidFill>
                          <a:effectLst/>
                        </a:rPr>
                        <a:t>SA WG5</a:t>
                      </a:r>
                      <a:r>
                        <a:rPr lang="en-GB" sz="700" dirty="0">
                          <a:solidFill>
                            <a:schemeClr val="bg1"/>
                          </a:solidFill>
                          <a:effectLst/>
                        </a:rPr>
                        <a:t/>
                      </a:r>
                      <a:br>
                        <a:rPr lang="en-GB" sz="700" dirty="0">
                          <a:solidFill>
                            <a:schemeClr val="bg1"/>
                          </a:solidFill>
                          <a:effectLst/>
                        </a:rPr>
                      </a:br>
                      <a:r>
                        <a:rPr lang="en-GB" sz="900" dirty="0">
                          <a:solidFill>
                            <a:schemeClr val="tx1"/>
                          </a:solidFill>
                          <a:effectLst/>
                        </a:rPr>
                        <a:t>Telecom Management</a:t>
                      </a:r>
                      <a:endParaRPr lang="en-GB" sz="7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0369">
                <a:tc>
                  <a:txBody>
                    <a:bodyPr/>
                    <a:lstStyle/>
                    <a:p>
                      <a:pPr algn="ctr" fontAlgn="base"/>
                      <a:r>
                        <a:rPr lang="en-GB" sz="900" u="none" strike="noStrike" dirty="0">
                          <a:solidFill>
                            <a:schemeClr val="bg1"/>
                          </a:solidFill>
                          <a:effectLst/>
                        </a:rPr>
                        <a:t>SA WG6</a:t>
                      </a:r>
                      <a:r>
                        <a:rPr lang="en-GB" sz="700" dirty="0">
                          <a:solidFill>
                            <a:schemeClr val="bg1"/>
                          </a:solidFill>
                          <a:effectLst/>
                        </a:rPr>
                        <a:t/>
                      </a:r>
                      <a:br>
                        <a:rPr lang="en-GB" sz="700" dirty="0">
                          <a:solidFill>
                            <a:schemeClr val="bg1"/>
                          </a:solidFill>
                          <a:effectLst/>
                        </a:rPr>
                      </a:br>
                      <a:r>
                        <a:rPr lang="en-GB" sz="800" dirty="0">
                          <a:solidFill>
                            <a:schemeClr val="tx1"/>
                          </a:solidFill>
                          <a:effectLst/>
                        </a:rPr>
                        <a:t>Mission-critical applications</a:t>
                      </a:r>
                      <a:endParaRPr lang="en-GB" sz="800" dirty="0">
                        <a:solidFill>
                          <a:schemeClr val="tx1"/>
                        </a:solidFill>
                        <a:effectLst/>
                        <a:latin typeface="inherit"/>
                      </a:endParaRPr>
                    </a:p>
                  </a:txBody>
                  <a:tcPr marL="25608" marR="25608" marT="25612" marB="2561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graphicFrame>
        <p:nvGraphicFramePr>
          <p:cNvPr id="8" name="Table 7"/>
          <p:cNvGraphicFramePr>
            <a:graphicFrameLocks noGrp="1"/>
          </p:cNvGraphicFramePr>
          <p:nvPr/>
        </p:nvGraphicFramePr>
        <p:xfrm>
          <a:off x="4046538" y="2255838"/>
          <a:ext cx="1597025" cy="2014538"/>
        </p:xfrm>
        <a:graphic>
          <a:graphicData uri="http://schemas.openxmlformats.org/drawingml/2006/table">
            <a:tbl>
              <a:tblPr firstRow="1">
                <a:effectLst/>
                <a:tableStyleId>{D03447BB-5D67-496B-8E87-E561075AD55C}</a:tableStyleId>
              </a:tblPr>
              <a:tblGrid>
                <a:gridCol w="1597025"/>
              </a:tblGrid>
              <a:tr h="432109">
                <a:tc>
                  <a:txBody>
                    <a:bodyPr/>
                    <a:lstStyle/>
                    <a:p>
                      <a:pPr algn="ctr" fontAlgn="base"/>
                      <a:r>
                        <a:rPr lang="en-US" sz="1100" b="1" u="none" strike="noStrike" dirty="0">
                          <a:solidFill>
                            <a:schemeClr val="bg1"/>
                          </a:solidFill>
                          <a:effectLst/>
                        </a:rPr>
                        <a:t>TSG CT</a:t>
                      </a:r>
                      <a:r>
                        <a:rPr lang="en-US" sz="700" dirty="0">
                          <a:solidFill>
                            <a:schemeClr val="tx1"/>
                          </a:solidFill>
                          <a:effectLst/>
                        </a:rPr>
                        <a:t/>
                      </a:r>
                      <a:br>
                        <a:rPr lang="en-US" sz="700" dirty="0">
                          <a:solidFill>
                            <a:schemeClr val="tx1"/>
                          </a:solidFill>
                          <a:effectLst/>
                        </a:rPr>
                      </a:br>
                      <a:r>
                        <a:rPr lang="en-US" sz="800" dirty="0">
                          <a:solidFill>
                            <a:schemeClr val="tx1"/>
                          </a:solidFill>
                          <a:effectLst/>
                        </a:rPr>
                        <a:t>Core Network &amp; Terminals</a:t>
                      </a:r>
                      <a:endParaRPr lang="en-US" sz="8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2AF2F"/>
                    </a:solidFill>
                  </a:tcPr>
                </a:tc>
              </a:tr>
              <a:tr h="360091">
                <a:tc>
                  <a:txBody>
                    <a:bodyPr/>
                    <a:lstStyle/>
                    <a:p>
                      <a:pPr algn="ctr" fontAlgn="base"/>
                      <a:r>
                        <a:rPr lang="en-GB" sz="900" u="none" strike="noStrike" dirty="0">
                          <a:solidFill>
                            <a:schemeClr val="bg1"/>
                          </a:solidFill>
                          <a:effectLst/>
                        </a:rPr>
                        <a:t>CT WG1</a:t>
                      </a:r>
                      <a:r>
                        <a:rPr lang="en-GB" sz="700" dirty="0">
                          <a:solidFill>
                            <a:schemeClr val="bg1"/>
                          </a:solidFill>
                          <a:effectLst/>
                        </a:rPr>
                        <a:t/>
                      </a:r>
                      <a:br>
                        <a:rPr lang="en-GB" sz="700" dirty="0">
                          <a:solidFill>
                            <a:schemeClr val="bg1"/>
                          </a:solidFill>
                          <a:effectLst/>
                        </a:rPr>
                      </a:br>
                      <a:r>
                        <a:rPr lang="en-GB" sz="800" dirty="0">
                          <a:solidFill>
                            <a:schemeClr val="tx1"/>
                          </a:solidFill>
                          <a:effectLst/>
                        </a:rPr>
                        <a:t>MM/CC/SM (lu)</a:t>
                      </a:r>
                      <a:endParaRPr lang="en-GB"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32109">
                <a:tc>
                  <a:txBody>
                    <a:bodyPr/>
                    <a:lstStyle/>
                    <a:p>
                      <a:pPr algn="ctr" fontAlgn="base"/>
                      <a:r>
                        <a:rPr lang="en-US" sz="900" u="none" strike="noStrike" dirty="0">
                          <a:solidFill>
                            <a:schemeClr val="bg1"/>
                          </a:solidFill>
                          <a:effectLst/>
                        </a:rPr>
                        <a:t>CT WG3</a:t>
                      </a:r>
                      <a:r>
                        <a:rPr lang="en-US" sz="700" dirty="0">
                          <a:solidFill>
                            <a:schemeClr val="bg1"/>
                          </a:solidFill>
                          <a:effectLst/>
                        </a:rPr>
                        <a:t/>
                      </a:r>
                      <a:br>
                        <a:rPr lang="en-US" sz="700" dirty="0">
                          <a:solidFill>
                            <a:schemeClr val="bg1"/>
                          </a:solidFill>
                          <a:effectLst/>
                        </a:rPr>
                      </a:br>
                      <a:r>
                        <a:rPr lang="en-US" sz="800" dirty="0">
                          <a:solidFill>
                            <a:schemeClr val="tx1"/>
                          </a:solidFill>
                          <a:effectLst/>
                        </a:rPr>
                        <a:t>Interworking with external networks</a:t>
                      </a:r>
                      <a:endParaRPr lang="en-US"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32109">
                <a:tc>
                  <a:txBody>
                    <a:bodyPr/>
                    <a:lstStyle/>
                    <a:p>
                      <a:pPr algn="ctr" fontAlgn="base"/>
                      <a:r>
                        <a:rPr lang="en-GB" sz="900" u="none" strike="noStrike" dirty="0">
                          <a:solidFill>
                            <a:schemeClr val="bg1"/>
                          </a:solidFill>
                          <a:effectLst/>
                        </a:rPr>
                        <a:t>CT WG4</a:t>
                      </a:r>
                      <a:r>
                        <a:rPr lang="en-GB" sz="700" dirty="0">
                          <a:solidFill>
                            <a:schemeClr val="bg1"/>
                          </a:solidFill>
                          <a:effectLst/>
                        </a:rPr>
                        <a:t/>
                      </a:r>
                      <a:br>
                        <a:rPr lang="en-GB" sz="700" dirty="0">
                          <a:solidFill>
                            <a:schemeClr val="bg1"/>
                          </a:solidFill>
                          <a:effectLst/>
                        </a:rPr>
                      </a:br>
                      <a:r>
                        <a:rPr lang="en-GB" sz="800" dirty="0">
                          <a:solidFill>
                            <a:schemeClr val="tx1"/>
                          </a:solidFill>
                          <a:effectLst/>
                        </a:rPr>
                        <a:t>MAP/GTP/BCH/SS </a:t>
                      </a:r>
                      <a:endParaRPr lang="en-GB"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58120">
                <a:tc>
                  <a:txBody>
                    <a:bodyPr/>
                    <a:lstStyle/>
                    <a:p>
                      <a:pPr algn="ctr" fontAlgn="base"/>
                      <a:r>
                        <a:rPr lang="en-US" sz="900" u="none" strike="noStrike" dirty="0">
                          <a:solidFill>
                            <a:schemeClr val="bg1"/>
                          </a:solidFill>
                          <a:effectLst/>
                        </a:rPr>
                        <a:t>CT WG6</a:t>
                      </a:r>
                      <a:r>
                        <a:rPr lang="en-US" sz="700" dirty="0">
                          <a:solidFill>
                            <a:schemeClr val="bg1"/>
                          </a:solidFill>
                          <a:effectLst/>
                        </a:rPr>
                        <a:t/>
                      </a:r>
                      <a:br>
                        <a:rPr lang="en-US" sz="700" dirty="0">
                          <a:solidFill>
                            <a:schemeClr val="bg1"/>
                          </a:solidFill>
                          <a:effectLst/>
                        </a:rPr>
                      </a:br>
                      <a:r>
                        <a:rPr lang="en-US" sz="800" dirty="0">
                          <a:solidFill>
                            <a:schemeClr val="tx1"/>
                          </a:solidFill>
                          <a:effectLst/>
                        </a:rPr>
                        <a:t>Smart Card Application Aspects</a:t>
                      </a:r>
                      <a:endParaRPr lang="en-US" sz="700" dirty="0">
                        <a:solidFill>
                          <a:schemeClr val="tx1"/>
                        </a:solidFill>
                        <a:effectLst/>
                        <a:latin typeface="inherit"/>
                      </a:endParaRPr>
                    </a:p>
                  </a:txBody>
                  <a:tcPr marL="25608" marR="25608" marT="25610" marB="2561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cxnSp>
        <p:nvCxnSpPr>
          <p:cNvPr id="14388" name="Straight Connector 11"/>
          <p:cNvCxnSpPr>
            <a:cxnSpLocks noChangeShapeType="1"/>
          </p:cNvCxnSpPr>
          <p:nvPr/>
        </p:nvCxnSpPr>
        <p:spPr bwMode="auto">
          <a:xfrm>
            <a:off x="4276725" y="2098675"/>
            <a:ext cx="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89" name="Straight Connector 15"/>
          <p:cNvCxnSpPr>
            <a:cxnSpLocks noChangeShapeType="1"/>
          </p:cNvCxnSpPr>
          <p:nvPr/>
        </p:nvCxnSpPr>
        <p:spPr bwMode="auto">
          <a:xfrm>
            <a:off x="2411413" y="2179638"/>
            <a:ext cx="0" cy="93662"/>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0" name="Straight Connector 16"/>
          <p:cNvCxnSpPr>
            <a:cxnSpLocks noChangeShapeType="1"/>
          </p:cNvCxnSpPr>
          <p:nvPr/>
        </p:nvCxnSpPr>
        <p:spPr bwMode="auto">
          <a:xfrm>
            <a:off x="7231063" y="2182813"/>
            <a:ext cx="0" cy="84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1" name="Straight Connector 18"/>
          <p:cNvCxnSpPr>
            <a:cxnSpLocks noChangeShapeType="1"/>
          </p:cNvCxnSpPr>
          <p:nvPr/>
        </p:nvCxnSpPr>
        <p:spPr bwMode="auto">
          <a:xfrm>
            <a:off x="4859338" y="2179638"/>
            <a:ext cx="0" cy="84137"/>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14392" name="Straight Connector 20"/>
          <p:cNvCxnSpPr>
            <a:cxnSpLocks noChangeShapeType="1"/>
          </p:cNvCxnSpPr>
          <p:nvPr/>
        </p:nvCxnSpPr>
        <p:spPr bwMode="auto">
          <a:xfrm>
            <a:off x="2411413" y="2182813"/>
            <a:ext cx="4821237"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15" name="TextBox 14"/>
          <p:cNvSpPr txBox="1"/>
          <p:nvPr/>
        </p:nvSpPr>
        <p:spPr>
          <a:xfrm>
            <a:off x="3203575" y="1704975"/>
            <a:ext cx="2187575" cy="254000"/>
          </a:xfrm>
          <a:prstGeom prst="rect">
            <a:avLst/>
          </a:prstGeom>
          <a:solidFill>
            <a:srgbClr val="72AF2F"/>
          </a:solidFill>
          <a:ln>
            <a:solidFill>
              <a:schemeClr val="tx1"/>
            </a:solidFill>
          </a:ln>
          <a:effectLst/>
        </p:spPr>
        <p:txBody>
          <a:bodyPr>
            <a:spAutoFit/>
          </a:bodyPr>
          <a:lstStyle/>
          <a:p>
            <a:pPr algn="ctr">
              <a:defRPr/>
            </a:pPr>
            <a:r>
              <a:rPr lang="en-GB" sz="200" dirty="0">
                <a:solidFill>
                  <a:schemeClr val="accent2"/>
                </a:solidFill>
              </a:rPr>
              <a:t> </a:t>
            </a:r>
            <a:r>
              <a:rPr lang="en-GB" sz="200" dirty="0">
                <a:solidFill>
                  <a:schemeClr val="bg1"/>
                </a:solidFill>
              </a:rPr>
              <a:t>   </a:t>
            </a:r>
            <a:r>
              <a:rPr lang="en-GB" sz="1050" dirty="0">
                <a:solidFill>
                  <a:schemeClr val="bg1"/>
                </a:solidFill>
                <a:latin typeface="+mn-lt"/>
              </a:rPr>
              <a:t>Project Co-ordination Group (PCG)</a:t>
            </a:r>
            <a:endParaRPr lang="en-GB" sz="700" dirty="0">
              <a:solidFill>
                <a:schemeClr val="bg1"/>
              </a:solidFill>
              <a:latin typeface="+mn-lt"/>
            </a:endParaRPr>
          </a:p>
        </p:txBody>
      </p:sp>
      <p:cxnSp>
        <p:nvCxnSpPr>
          <p:cNvPr id="14394" name="Straight Connector 13"/>
          <p:cNvCxnSpPr>
            <a:cxnSpLocks noChangeShapeType="1"/>
          </p:cNvCxnSpPr>
          <p:nvPr/>
        </p:nvCxnSpPr>
        <p:spPr bwMode="auto">
          <a:xfrm>
            <a:off x="4297363" y="2043113"/>
            <a:ext cx="0" cy="1397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14395" name="Picture 1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9050" y="1077913"/>
            <a:ext cx="93503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96" name="Rectangle 73"/>
          <p:cNvSpPr>
            <a:spLocks noChangeArrowheads="1"/>
          </p:cNvSpPr>
          <p:nvPr/>
        </p:nvSpPr>
        <p:spPr bwMode="auto">
          <a:xfrm>
            <a:off x="7272338" y="857250"/>
            <a:ext cx="1871662" cy="933450"/>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en-US" altLang="en-US" sz="1000" dirty="0">
              <a:latin typeface="Arial" panose="020B0604020202020204" pitchFamily="34" charset="0"/>
            </a:endParaRPr>
          </a:p>
        </p:txBody>
      </p:sp>
      <p:sp>
        <p:nvSpPr>
          <p:cNvPr id="14" name="タイトル 4"/>
          <p:cNvSpPr>
            <a:spLocks noGrp="1"/>
          </p:cNvSpPr>
          <p:nvPr>
            <p:ph type="title"/>
          </p:nvPr>
        </p:nvSpPr>
        <p:spPr>
          <a:xfrm>
            <a:off x="827088" y="80963"/>
            <a:ext cx="6300787" cy="857250"/>
          </a:xfrm>
        </p:spPr>
        <p:txBody>
          <a:bodyPr/>
          <a:lstStyle/>
          <a:p>
            <a:pPr>
              <a:defRPr/>
            </a:pPr>
            <a:r>
              <a:rPr lang="en-US" altLang="ja-JP" dirty="0" smtClean="0">
                <a:latin typeface="+mn-lt"/>
              </a:rPr>
              <a:t>3GPP Structure</a:t>
            </a:r>
            <a:endParaRPr kumimoji="1" lang="ja-JP" altLang="en-US" dirty="0" smtClean="0">
              <a:latin typeface="+mn-l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11363" y="5575300"/>
            <a:ext cx="5138737" cy="519113"/>
          </a:xfrm>
          <a:prstGeom prst="rect">
            <a:avLst/>
          </a:prstGeom>
          <a:noFill/>
        </p:spPr>
        <p:txBody>
          <a:bodyPr>
            <a:spAutoFit/>
          </a:bodyPr>
          <a:lstStyle/>
          <a:p>
            <a:pPr algn="ctr">
              <a:defRPr/>
            </a:pPr>
            <a:r>
              <a:rPr lang="en-GB" sz="2800" b="1" dirty="0">
                <a:solidFill>
                  <a:schemeClr val="tx1">
                    <a:lumMod val="50000"/>
                    <a:lumOff val="50000"/>
                  </a:schemeClr>
                </a:solidFill>
                <a:latin typeface="Arial" charset="0"/>
                <a:cs typeface="+mn-cs"/>
                <a:hlinkClick r:id="rId3"/>
              </a:rPr>
              <a:t>www.3gpp.org</a:t>
            </a:r>
            <a:r>
              <a:rPr lang="en-GB" sz="2800" b="1" dirty="0">
                <a:solidFill>
                  <a:schemeClr val="tx1">
                    <a:lumMod val="50000"/>
                    <a:lumOff val="50000"/>
                  </a:schemeClr>
                </a:solidFill>
                <a:latin typeface="Arial" charset="0"/>
                <a:cs typeface="+mn-cs"/>
              </a:rPr>
              <a:t> </a:t>
            </a:r>
          </a:p>
        </p:txBody>
      </p:sp>
      <p:sp>
        <p:nvSpPr>
          <p:cNvPr id="11" name="Rectangle 10"/>
          <p:cNvSpPr/>
          <p:nvPr/>
        </p:nvSpPr>
        <p:spPr>
          <a:xfrm>
            <a:off x="3651250" y="6026150"/>
            <a:ext cx="2049463" cy="338138"/>
          </a:xfrm>
          <a:prstGeom prst="rect">
            <a:avLst/>
          </a:prstGeom>
        </p:spPr>
        <p:txBody>
          <a:bodyPr wrap="none">
            <a:spAutoFit/>
          </a:bodyPr>
          <a:lstStyle/>
          <a:p>
            <a:pPr algn="ctr">
              <a:buFont typeface="Calibri" pitchFamily="34" charset="0"/>
              <a:buNone/>
              <a:defRPr/>
            </a:pPr>
            <a:r>
              <a:rPr lang="en-GB" sz="1600" b="1" dirty="0">
                <a:solidFill>
                  <a:schemeClr val="tx1">
                    <a:lumMod val="50000"/>
                    <a:lumOff val="50000"/>
                  </a:schemeClr>
                </a:solidFill>
                <a:latin typeface="Arial" charset="0"/>
                <a:cs typeface="+mn-cs"/>
                <a:hlinkClick r:id="rId4"/>
              </a:rPr>
              <a:t>contact@3gpp.org</a:t>
            </a:r>
            <a:r>
              <a:rPr lang="en-GB" sz="1600" b="1" dirty="0">
                <a:solidFill>
                  <a:schemeClr val="tx1">
                    <a:lumMod val="50000"/>
                    <a:lumOff val="50000"/>
                  </a:schemeClr>
                </a:solidFill>
                <a:latin typeface="Arial" charset="0"/>
                <a:cs typeface="+mn-cs"/>
              </a:rPr>
              <a:t> </a:t>
            </a:r>
            <a:endParaRPr lang="en-US" sz="4800" b="1" dirty="0">
              <a:solidFill>
                <a:schemeClr val="tx1">
                  <a:lumMod val="50000"/>
                  <a:lumOff val="50000"/>
                </a:schemeClr>
              </a:solidFill>
              <a:latin typeface="Arial" charset="0"/>
              <a:cs typeface="+mn-cs"/>
            </a:endParaRPr>
          </a:p>
        </p:txBody>
      </p:sp>
      <p:sp>
        <p:nvSpPr>
          <p:cNvPr id="87044" name="Title 1"/>
          <p:cNvSpPr>
            <a:spLocks/>
          </p:cNvSpPr>
          <p:nvPr/>
        </p:nvSpPr>
        <p:spPr bwMode="auto">
          <a:xfrm>
            <a:off x="1870075" y="71438"/>
            <a:ext cx="523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GB" altLang="en-US" sz="6600" dirty="0">
                <a:solidFill>
                  <a:srgbClr val="FF0000"/>
                </a:solidFill>
              </a:rPr>
              <a:t>Thank </a:t>
            </a:r>
            <a:r>
              <a:rPr lang="en-GB" altLang="en-US" sz="6600" dirty="0" smtClean="0">
                <a:solidFill>
                  <a:srgbClr val="FF0000"/>
                </a:solidFill>
              </a:rPr>
              <a:t>You!</a:t>
            </a:r>
            <a:endParaRPr lang="en-GB" altLang="en-US" sz="6600" dirty="0">
              <a:solidFill>
                <a:srgbClr val="FF0000"/>
              </a:solidFill>
            </a:endParaRPr>
          </a:p>
        </p:txBody>
      </p:sp>
      <p:pic>
        <p:nvPicPr>
          <p:cNvPr id="87045" name="Picture 6" descr="template_web.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17625" y="1208088"/>
            <a:ext cx="6273800" cy="425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a:graphicFrameLocks/>
          </p:cNvGraphicFramePr>
          <p:nvPr>
            <p:extLst/>
          </p:nvPr>
        </p:nvGraphicFramePr>
        <p:xfrm>
          <a:off x="2573266" y="857756"/>
          <a:ext cx="6473629" cy="5470215"/>
        </p:xfrm>
        <a:graphic>
          <a:graphicData uri="http://schemas.openxmlformats.org/drawingml/2006/chart">
            <c:chart xmlns:c="http://schemas.openxmlformats.org/drawingml/2006/chart" xmlns:r="http://schemas.openxmlformats.org/officeDocument/2006/relationships" r:id="rId3"/>
          </a:graphicData>
        </a:graphic>
      </p:graphicFrame>
      <p:sp>
        <p:nvSpPr>
          <p:cNvPr id="2054" name="TextBox 6"/>
          <p:cNvSpPr txBox="1">
            <a:spLocks noChangeArrowheads="1"/>
          </p:cNvSpPr>
          <p:nvPr/>
        </p:nvSpPr>
        <p:spPr bwMode="auto">
          <a:xfrm>
            <a:off x="119064" y="978652"/>
            <a:ext cx="3989387" cy="1169551"/>
          </a:xfrm>
          <a:prstGeom prst="rect">
            <a:avLst/>
          </a:prstGeom>
          <a:noFill/>
          <a:ln w="9525">
            <a:noFill/>
            <a:miter lim="800000"/>
            <a:headEnd/>
            <a:tailEnd/>
          </a:ln>
        </p:spPr>
        <p:txBody>
          <a:bodyPr>
            <a:spAutoFit/>
          </a:bodyPr>
          <a:lstStyle/>
          <a:p>
            <a:pPr marL="285750" indent="-285750" eaLnBrk="1" hangingPunct="1">
              <a:buClr>
                <a:srgbClr val="009FE2"/>
              </a:buClr>
              <a:buBlip>
                <a:blip r:embed="rId4"/>
              </a:buBlip>
              <a:defRPr/>
            </a:pPr>
            <a:r>
              <a:rPr lang="en-GB" sz="1400" dirty="0">
                <a:latin typeface="+mn-lt"/>
                <a:cs typeface="Arial" charset="0"/>
              </a:rPr>
              <a:t> ~400 Companies from 39 Countries</a:t>
            </a:r>
          </a:p>
          <a:p>
            <a:pPr marL="285750" indent="-285750" eaLnBrk="1" hangingPunct="1">
              <a:buClr>
                <a:srgbClr val="009FE2"/>
              </a:buClr>
              <a:buBlip>
                <a:blip r:embed="rId4"/>
              </a:buBlip>
              <a:defRPr/>
            </a:pPr>
            <a:r>
              <a:rPr lang="en-GB" sz="1400" dirty="0">
                <a:latin typeface="+mn-lt"/>
                <a:cs typeface="Arial" charset="0"/>
              </a:rPr>
              <a:t> </a:t>
            </a:r>
            <a:r>
              <a:rPr lang="en-US" sz="1400" dirty="0">
                <a:latin typeface="+mn-lt"/>
                <a:cs typeface="Arial" charset="0"/>
              </a:rPr>
              <a:t>50.000 delegate days per year</a:t>
            </a:r>
          </a:p>
          <a:p>
            <a:pPr marL="285750" indent="-285750" eaLnBrk="1" hangingPunct="1">
              <a:buClr>
                <a:srgbClr val="009FE2"/>
              </a:buClr>
              <a:buBlip>
                <a:blip r:embed="rId4"/>
              </a:buBlip>
              <a:defRPr/>
            </a:pPr>
            <a:r>
              <a:rPr lang="en-US" sz="1400" dirty="0">
                <a:latin typeface="+mn-lt"/>
                <a:cs typeface="Arial" charset="0"/>
              </a:rPr>
              <a:t> 40.000 documents per year</a:t>
            </a:r>
          </a:p>
          <a:p>
            <a:pPr marL="285750" indent="-285750" eaLnBrk="1" hangingPunct="1">
              <a:buClr>
                <a:srgbClr val="009FE2"/>
              </a:buClr>
              <a:buBlip>
                <a:blip r:embed="rId4"/>
              </a:buBlip>
              <a:defRPr/>
            </a:pPr>
            <a:r>
              <a:rPr lang="en-US" sz="1400" dirty="0">
                <a:latin typeface="+mn-lt"/>
                <a:cs typeface="Arial" charset="0"/>
              </a:rPr>
              <a:t> 1.200 specs per Release</a:t>
            </a:r>
          </a:p>
          <a:p>
            <a:pPr marL="285750" indent="-285750" eaLnBrk="1" hangingPunct="1">
              <a:buClr>
                <a:srgbClr val="009FE2"/>
              </a:buClr>
              <a:buBlip>
                <a:blip r:embed="rId4"/>
              </a:buBlip>
              <a:defRPr/>
            </a:pPr>
            <a:r>
              <a:rPr lang="en-US" sz="1400" dirty="0">
                <a:latin typeface="+mn-lt"/>
                <a:cs typeface="Arial" charset="0"/>
              </a:rPr>
              <a:t> New Release every ~18 months</a:t>
            </a:r>
            <a:endParaRPr lang="en-GB" sz="1400" dirty="0">
              <a:solidFill>
                <a:srgbClr val="FF0000"/>
              </a:solidFill>
              <a:latin typeface="+mn-lt"/>
              <a:cs typeface="Arial" charset="0"/>
            </a:endParaRPr>
          </a:p>
        </p:txBody>
      </p:sp>
      <p:sp>
        <p:nvSpPr>
          <p:cNvPr id="18" name="제목 1"/>
          <p:cNvSpPr txBox="1">
            <a:spLocks/>
          </p:cNvSpPr>
          <p:nvPr/>
        </p:nvSpPr>
        <p:spPr bwMode="auto">
          <a:xfrm>
            <a:off x="288735" y="182561"/>
            <a:ext cx="6569074" cy="857251"/>
          </a:xfrm>
          <a:prstGeom prst="rect">
            <a:avLst/>
          </a:prstGeom>
          <a:noFill/>
          <a:ln w="9525">
            <a:noFill/>
            <a:miter lim="800000"/>
            <a:headEnd/>
            <a:tailEnd/>
          </a:ln>
        </p:spPr>
        <p:txBody>
          <a:bodyPr anchor="ctr"/>
          <a:lstStyle/>
          <a:p>
            <a:pPr algn="ctr">
              <a:defRPr/>
            </a:pPr>
            <a:r>
              <a:rPr lang="en-US" altLang="ko-KR" sz="3200" dirty="0">
                <a:solidFill>
                  <a:srgbClr val="FF0000"/>
                </a:solidFill>
                <a:latin typeface="+mj-lt"/>
                <a:cs typeface="Arial" charset="0"/>
              </a:rPr>
              <a:t>3GPP Facts and Figures</a:t>
            </a:r>
            <a:endParaRPr lang="ko-KR" altLang="en-US" sz="3200" dirty="0">
              <a:solidFill>
                <a:srgbClr val="FF0000"/>
              </a:solidFill>
              <a:latin typeface="+mj-lt"/>
              <a:cs typeface="Arial" charset="0"/>
            </a:endParaRPr>
          </a:p>
        </p:txBody>
      </p:sp>
      <p:graphicFrame>
        <p:nvGraphicFramePr>
          <p:cNvPr id="19460" name="Chart 20"/>
          <p:cNvGraphicFramePr>
            <a:graphicFrameLocks/>
          </p:cNvGraphicFramePr>
          <p:nvPr>
            <p:extLst/>
          </p:nvPr>
        </p:nvGraphicFramePr>
        <p:xfrm>
          <a:off x="-85868" y="2993590"/>
          <a:ext cx="3314700" cy="2697162"/>
        </p:xfrm>
        <a:graphic>
          <a:graphicData uri="http://schemas.openxmlformats.org/presentationml/2006/ole">
            <mc:AlternateContent xmlns:mc="http://schemas.openxmlformats.org/markup-compatibility/2006">
              <mc:Choice xmlns:v="urn:schemas-microsoft-com:vml" Requires="v">
                <p:oleObj spid="_x0000_s90141" name="Worksheet" r:id="rId6" imgW="3324256" imgH="2705130" progId="Excel.Sheet.8">
                  <p:embed/>
                </p:oleObj>
              </mc:Choice>
              <mc:Fallback>
                <p:oleObj name="Worksheet" r:id="rId6" imgW="3324256" imgH="2705130" progId="Excel.Sheet.8">
                  <p:embed/>
                  <p:pic>
                    <p:nvPicPr>
                      <p:cNvPr id="0" name="Picture 2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868" y="2993590"/>
                        <a:ext cx="3314700" cy="2697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p:cNvSpPr txBox="1"/>
          <p:nvPr/>
        </p:nvSpPr>
        <p:spPr>
          <a:xfrm>
            <a:off x="3455299" y="4555816"/>
            <a:ext cx="418704" cy="246221"/>
          </a:xfrm>
          <a:prstGeom prst="rect">
            <a:avLst/>
          </a:prstGeom>
          <a:noFill/>
        </p:spPr>
        <p:txBody>
          <a:bodyPr wrap="none" rtlCol="0">
            <a:spAutoFit/>
          </a:bodyPr>
          <a:lstStyle/>
          <a:p>
            <a:r>
              <a:rPr lang="en-GB" dirty="0" smtClean="0"/>
              <a:t>R99</a:t>
            </a:r>
            <a:endParaRPr lang="en-GB" dirty="0"/>
          </a:p>
        </p:txBody>
      </p:sp>
      <p:sp>
        <p:nvSpPr>
          <p:cNvPr id="3" name="TextBox 2"/>
          <p:cNvSpPr txBox="1"/>
          <p:nvPr/>
        </p:nvSpPr>
        <p:spPr>
          <a:xfrm>
            <a:off x="4029834" y="4342171"/>
            <a:ext cx="348172" cy="246221"/>
          </a:xfrm>
          <a:prstGeom prst="rect">
            <a:avLst/>
          </a:prstGeom>
          <a:noFill/>
        </p:spPr>
        <p:txBody>
          <a:bodyPr wrap="none" rtlCol="0">
            <a:spAutoFit/>
          </a:bodyPr>
          <a:lstStyle/>
          <a:p>
            <a:r>
              <a:rPr lang="en-GB" dirty="0" smtClean="0"/>
              <a:t>R4</a:t>
            </a:r>
            <a:endParaRPr lang="en-GB" dirty="0"/>
          </a:p>
        </p:txBody>
      </p:sp>
      <p:sp>
        <p:nvSpPr>
          <p:cNvPr id="4" name="TextBox 3"/>
          <p:cNvSpPr txBox="1"/>
          <p:nvPr/>
        </p:nvSpPr>
        <p:spPr>
          <a:xfrm>
            <a:off x="4533837" y="4219060"/>
            <a:ext cx="348172" cy="246221"/>
          </a:xfrm>
          <a:prstGeom prst="rect">
            <a:avLst/>
          </a:prstGeom>
          <a:noFill/>
        </p:spPr>
        <p:txBody>
          <a:bodyPr wrap="none" rtlCol="0">
            <a:spAutoFit/>
          </a:bodyPr>
          <a:lstStyle/>
          <a:p>
            <a:r>
              <a:rPr lang="en-GB" dirty="0" smtClean="0"/>
              <a:t>R5</a:t>
            </a:r>
            <a:endParaRPr lang="en-GB" dirty="0"/>
          </a:p>
        </p:txBody>
      </p:sp>
      <p:sp>
        <p:nvSpPr>
          <p:cNvPr id="5" name="TextBox 4"/>
          <p:cNvSpPr txBox="1"/>
          <p:nvPr/>
        </p:nvSpPr>
        <p:spPr>
          <a:xfrm>
            <a:off x="5037840" y="4016409"/>
            <a:ext cx="348172" cy="246221"/>
          </a:xfrm>
          <a:prstGeom prst="rect">
            <a:avLst/>
          </a:prstGeom>
          <a:noFill/>
        </p:spPr>
        <p:txBody>
          <a:bodyPr wrap="none" rtlCol="0">
            <a:spAutoFit/>
          </a:bodyPr>
          <a:lstStyle/>
          <a:p>
            <a:r>
              <a:rPr lang="en-GB" dirty="0" smtClean="0"/>
              <a:t>R6</a:t>
            </a:r>
            <a:endParaRPr lang="en-GB" dirty="0"/>
          </a:p>
        </p:txBody>
      </p:sp>
      <p:sp>
        <p:nvSpPr>
          <p:cNvPr id="8" name="TextBox 7"/>
          <p:cNvSpPr txBox="1"/>
          <p:nvPr/>
        </p:nvSpPr>
        <p:spPr>
          <a:xfrm>
            <a:off x="5635994" y="3972839"/>
            <a:ext cx="348172" cy="246221"/>
          </a:xfrm>
          <a:prstGeom prst="rect">
            <a:avLst/>
          </a:prstGeom>
          <a:noFill/>
        </p:spPr>
        <p:txBody>
          <a:bodyPr wrap="none" rtlCol="0">
            <a:spAutoFit/>
          </a:bodyPr>
          <a:lstStyle/>
          <a:p>
            <a:r>
              <a:rPr lang="en-GB" dirty="0" smtClean="0"/>
              <a:t>R7</a:t>
            </a:r>
            <a:endParaRPr lang="en-GB" dirty="0"/>
          </a:p>
        </p:txBody>
      </p:sp>
      <p:sp>
        <p:nvSpPr>
          <p:cNvPr id="9" name="TextBox 8"/>
          <p:cNvSpPr txBox="1"/>
          <p:nvPr/>
        </p:nvSpPr>
        <p:spPr>
          <a:xfrm>
            <a:off x="6198499" y="3681876"/>
            <a:ext cx="348172" cy="246221"/>
          </a:xfrm>
          <a:prstGeom prst="rect">
            <a:avLst/>
          </a:prstGeom>
          <a:noFill/>
        </p:spPr>
        <p:txBody>
          <a:bodyPr wrap="none" rtlCol="0">
            <a:spAutoFit/>
          </a:bodyPr>
          <a:lstStyle/>
          <a:p>
            <a:r>
              <a:rPr lang="en-GB" dirty="0" smtClean="0"/>
              <a:t>R8</a:t>
            </a:r>
            <a:endParaRPr lang="en-GB" dirty="0"/>
          </a:p>
        </p:txBody>
      </p:sp>
      <p:sp>
        <p:nvSpPr>
          <p:cNvPr id="10" name="TextBox 9"/>
          <p:cNvSpPr txBox="1"/>
          <p:nvPr/>
        </p:nvSpPr>
        <p:spPr>
          <a:xfrm>
            <a:off x="6801165" y="3726618"/>
            <a:ext cx="348172" cy="246221"/>
          </a:xfrm>
          <a:prstGeom prst="rect">
            <a:avLst/>
          </a:prstGeom>
          <a:noFill/>
        </p:spPr>
        <p:txBody>
          <a:bodyPr wrap="none" rtlCol="0">
            <a:spAutoFit/>
          </a:bodyPr>
          <a:lstStyle/>
          <a:p>
            <a:r>
              <a:rPr lang="en-GB" dirty="0" smtClean="0"/>
              <a:t>R9</a:t>
            </a:r>
            <a:endParaRPr lang="en-GB" dirty="0"/>
          </a:p>
        </p:txBody>
      </p:sp>
      <p:sp>
        <p:nvSpPr>
          <p:cNvPr id="11" name="TextBox 10"/>
          <p:cNvSpPr txBox="1"/>
          <p:nvPr/>
        </p:nvSpPr>
        <p:spPr>
          <a:xfrm>
            <a:off x="7243040" y="3888666"/>
            <a:ext cx="418704" cy="246221"/>
          </a:xfrm>
          <a:prstGeom prst="rect">
            <a:avLst/>
          </a:prstGeom>
          <a:noFill/>
        </p:spPr>
        <p:txBody>
          <a:bodyPr wrap="none" rtlCol="0">
            <a:spAutoFit/>
          </a:bodyPr>
          <a:lstStyle/>
          <a:p>
            <a:r>
              <a:rPr lang="en-GB" dirty="0" smtClean="0"/>
              <a:t>R10</a:t>
            </a:r>
            <a:endParaRPr lang="en-GB" dirty="0"/>
          </a:p>
        </p:txBody>
      </p:sp>
      <p:sp>
        <p:nvSpPr>
          <p:cNvPr id="12" name="TextBox 11"/>
          <p:cNvSpPr txBox="1"/>
          <p:nvPr/>
        </p:nvSpPr>
        <p:spPr>
          <a:xfrm>
            <a:off x="7566928" y="3726617"/>
            <a:ext cx="418704" cy="246221"/>
          </a:xfrm>
          <a:prstGeom prst="rect">
            <a:avLst/>
          </a:prstGeom>
          <a:noFill/>
        </p:spPr>
        <p:txBody>
          <a:bodyPr wrap="none" rtlCol="0">
            <a:spAutoFit/>
          </a:bodyPr>
          <a:lstStyle/>
          <a:p>
            <a:r>
              <a:rPr lang="en-GB" dirty="0" smtClean="0"/>
              <a:t>R11</a:t>
            </a:r>
            <a:endParaRPr lang="en-GB" dirty="0"/>
          </a:p>
        </p:txBody>
      </p:sp>
      <p:sp>
        <p:nvSpPr>
          <p:cNvPr id="13" name="TextBox 12"/>
          <p:cNvSpPr txBox="1"/>
          <p:nvPr/>
        </p:nvSpPr>
        <p:spPr>
          <a:xfrm>
            <a:off x="7985632" y="3603506"/>
            <a:ext cx="418704" cy="246221"/>
          </a:xfrm>
          <a:prstGeom prst="rect">
            <a:avLst/>
          </a:prstGeom>
          <a:noFill/>
        </p:spPr>
        <p:txBody>
          <a:bodyPr wrap="none" rtlCol="0">
            <a:spAutoFit/>
          </a:bodyPr>
          <a:lstStyle/>
          <a:p>
            <a:r>
              <a:rPr lang="en-GB" dirty="0" smtClean="0"/>
              <a:t>R12</a:t>
            </a:r>
            <a:endParaRPr lang="en-GB" dirty="0"/>
          </a:p>
        </p:txBody>
      </p:sp>
      <p:sp>
        <p:nvSpPr>
          <p:cNvPr id="14" name="TextBox 13"/>
          <p:cNvSpPr txBox="1"/>
          <p:nvPr/>
        </p:nvSpPr>
        <p:spPr>
          <a:xfrm>
            <a:off x="8404336" y="3292007"/>
            <a:ext cx="418704" cy="246221"/>
          </a:xfrm>
          <a:prstGeom prst="rect">
            <a:avLst/>
          </a:prstGeom>
          <a:noFill/>
        </p:spPr>
        <p:txBody>
          <a:bodyPr wrap="none" rtlCol="0">
            <a:spAutoFit/>
          </a:bodyPr>
          <a:lstStyle/>
          <a:p>
            <a:r>
              <a:rPr lang="en-GB" dirty="0" smtClean="0"/>
              <a:t>R13</a:t>
            </a:r>
            <a:endParaRPr lang="en-GB" dirty="0"/>
          </a:p>
        </p:txBody>
      </p:sp>
      <p:sp>
        <p:nvSpPr>
          <p:cNvPr id="15" name="TextBox 14"/>
          <p:cNvSpPr txBox="1"/>
          <p:nvPr/>
        </p:nvSpPr>
        <p:spPr>
          <a:xfrm>
            <a:off x="8628191" y="3099249"/>
            <a:ext cx="418704" cy="246221"/>
          </a:xfrm>
          <a:prstGeom prst="rect">
            <a:avLst/>
          </a:prstGeom>
          <a:noFill/>
        </p:spPr>
        <p:txBody>
          <a:bodyPr wrap="none" rtlCol="0">
            <a:spAutoFit/>
          </a:bodyPr>
          <a:lstStyle/>
          <a:p>
            <a:r>
              <a:rPr lang="en-GB" dirty="0" smtClean="0"/>
              <a:t>R14</a:t>
            </a:r>
            <a:endParaRPr lang="en-GB" dirty="0"/>
          </a:p>
        </p:txBody>
      </p:sp>
      <p:sp>
        <p:nvSpPr>
          <p:cNvPr id="16" name="Rectangle 15"/>
          <p:cNvSpPr/>
          <p:nvPr/>
        </p:nvSpPr>
        <p:spPr>
          <a:xfrm>
            <a:off x="5903474" y="1463144"/>
            <a:ext cx="3097836" cy="338554"/>
          </a:xfrm>
          <a:prstGeom prst="rect">
            <a:avLst/>
          </a:prstGeom>
        </p:spPr>
        <p:txBody>
          <a:bodyPr wrap="none">
            <a:spAutoFit/>
          </a:bodyPr>
          <a:lstStyle/>
          <a:p>
            <a:r>
              <a:rPr lang="en-US" sz="1600" dirty="0">
                <a:latin typeface="+mn-lt"/>
              </a:rPr>
              <a:t>Approved CRs per year per Release</a:t>
            </a:r>
            <a:endParaRPr lang="en-GB" sz="1600" dirty="0">
              <a:latin typeface="+mn-lt"/>
            </a:endParaRPr>
          </a:p>
        </p:txBody>
      </p:sp>
    </p:spTree>
    <p:extLst>
      <p:ext uri="{BB962C8B-B14F-4D97-AF65-F5344CB8AC3E}">
        <p14:creationId xmlns:p14="http://schemas.microsoft.com/office/powerpoint/2010/main" val="3338188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ltLang="zh-CN" dirty="0" smtClean="0"/>
              <a:t>3GPP Releases</a:t>
            </a:r>
            <a:endParaRPr lang="zh-CN" altLang="en-US" dirty="0" smtClean="0"/>
          </a:p>
        </p:txBody>
      </p:sp>
      <p:sp>
        <p:nvSpPr>
          <p:cNvPr id="16387" name="Content Placeholder 2"/>
          <p:cNvSpPr>
            <a:spLocks noGrp="1"/>
          </p:cNvSpPr>
          <p:nvPr>
            <p:ph idx="1"/>
          </p:nvPr>
        </p:nvSpPr>
        <p:spPr/>
        <p:txBody>
          <a:bodyPr/>
          <a:lstStyle/>
          <a:p>
            <a:r>
              <a:rPr lang="en-US" altLang="zh-CN" sz="2000" dirty="0" smtClean="0"/>
              <a:t>Rel-12 frozen in September 2014 </a:t>
            </a:r>
          </a:p>
          <a:p>
            <a:r>
              <a:rPr lang="en-US" altLang="zh-CN" sz="2000" dirty="0" smtClean="0"/>
              <a:t>Rel-13 </a:t>
            </a:r>
            <a:r>
              <a:rPr lang="en-GB" altLang="en-US" sz="2000" dirty="0" smtClean="0"/>
              <a:t>frozen in December 2015</a:t>
            </a:r>
          </a:p>
          <a:p>
            <a:endParaRPr lang="en-GB" altLang="en-US" sz="2000" dirty="0" smtClean="0"/>
          </a:p>
          <a:p>
            <a:r>
              <a:rPr lang="en-GB" altLang="en-US" sz="2000" dirty="0" smtClean="0"/>
              <a:t>Rel-14 stage 1 frozen in March 2016</a:t>
            </a:r>
          </a:p>
          <a:p>
            <a:r>
              <a:rPr lang="en-GB" altLang="en-US" sz="2000" dirty="0" smtClean="0"/>
              <a:t>Rel-14 stage 2 frozen in September 2016</a:t>
            </a:r>
          </a:p>
          <a:p>
            <a:r>
              <a:rPr lang="en-GB" altLang="en-US" sz="2000" dirty="0" smtClean="0"/>
              <a:t>Rel-14 stage 3 target date March 2017</a:t>
            </a:r>
          </a:p>
          <a:p>
            <a:endParaRPr lang="en-GB" altLang="en-US" sz="2000" dirty="0" smtClean="0"/>
          </a:p>
          <a:p>
            <a:r>
              <a:rPr lang="en-GB" altLang="en-US" sz="2000" dirty="0" smtClean="0"/>
              <a:t>Rel-15 stage 1 target date June 2017</a:t>
            </a:r>
          </a:p>
          <a:p>
            <a:r>
              <a:rPr lang="en-GB" altLang="en-US" sz="2000" dirty="0" smtClean="0"/>
              <a:t>Rel-15 stage 2 target date December 2017</a:t>
            </a:r>
          </a:p>
          <a:p>
            <a:r>
              <a:rPr lang="en-GB" altLang="en-US" sz="2000" dirty="0" smtClean="0"/>
              <a:t>Rel-15 stage 3 target date June 2018</a:t>
            </a:r>
          </a:p>
          <a:p>
            <a:endParaRPr lang="en-US" altLang="zh-CN" sz="2400"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97038"/>
            <a:ext cx="7772400" cy="2038350"/>
          </a:xfrm>
        </p:spPr>
        <p:txBody>
          <a:bodyPr>
            <a:normAutofit/>
          </a:bodyPr>
          <a:lstStyle/>
          <a:p>
            <a:pPr>
              <a:defRPr/>
            </a:pPr>
            <a:r>
              <a:rPr lang="en-US" altLang="zh-CN" sz="5300" b="1" dirty="0" smtClean="0"/>
              <a:t>SA5</a:t>
            </a:r>
            <a:endParaRPr lang="en-GB" sz="2800" dirty="0" smtClean="0">
              <a:effectLst>
                <a:outerShdw blurRad="38100" dist="38100" dir="2700000" algn="tl">
                  <a:srgbClr val="C0C0C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altLang="zh-CN" dirty="0" smtClean="0"/>
              <a:t>3GPP SA5 Telecom Management ToR</a:t>
            </a:r>
            <a:endParaRPr lang="zh-CN" altLang="en-US" dirty="0" smtClean="0"/>
          </a:p>
        </p:txBody>
      </p:sp>
      <p:sp>
        <p:nvSpPr>
          <p:cNvPr id="19459" name="Content Placeholder 2"/>
          <p:cNvSpPr>
            <a:spLocks noGrp="1"/>
          </p:cNvSpPr>
          <p:nvPr>
            <p:ph idx="1"/>
          </p:nvPr>
        </p:nvSpPr>
        <p:spPr/>
        <p:txBody>
          <a:bodyPr/>
          <a:lstStyle/>
          <a:p>
            <a:r>
              <a:rPr lang="en-GB" altLang="en-US" sz="2000" dirty="0" smtClean="0"/>
              <a:t>SA5 will specify the requirements, architecture and solutions for provisioning and management of the network (RAN, CN, IMS) and its services. The WG will define charging solutions in alignment with the related charging requirements developed by the relevant WGs, and will specify the architecture and protocols for charging of the network and its services.</a:t>
            </a:r>
          </a:p>
          <a:p>
            <a:endParaRPr lang="en-GB" altLang="en-US" sz="2000" dirty="0" smtClean="0"/>
          </a:p>
          <a:p>
            <a:r>
              <a:rPr lang="en-GB" altLang="en-US" sz="2000" dirty="0" smtClean="0"/>
              <a:t>The WG will ensure its work is also applicable to the management and charging of converged networks, and potentially applicable to fixed networks. The WG will coordinate with other 3GPP WGs and all relevant SDOs to achieve the specification work pertinent to the provisioning, charging and management of the network and its services.</a:t>
            </a:r>
            <a:endParaRPr lang="en-GB" altLang="zh-CN" sz="2000" dirty="0" smtClean="0"/>
          </a:p>
          <a:p>
            <a:endParaRPr lang="en-GB" altLang="zh-CN" sz="2000" dirty="0" smtClean="0"/>
          </a:p>
          <a:p>
            <a:pPr algn="ctr">
              <a:buFontTx/>
              <a:buNone/>
            </a:pPr>
            <a:r>
              <a:rPr lang="en-US" altLang="zh-CN" sz="1800" dirty="0" smtClean="0">
                <a:hlinkClick r:id="rId2"/>
              </a:rPr>
              <a:t>http://www.3gpp.org/Specifications-groups/sa-plenary/56-sa5-telecom-management</a:t>
            </a:r>
            <a:r>
              <a:rPr lang="en-US" altLang="zh-CN" sz="1800" dirty="0" smtClean="0"/>
              <a:t> </a:t>
            </a:r>
          </a:p>
          <a:p>
            <a:endParaRPr lang="zh-CN" altLang="en-US"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29921</TotalTime>
  <Words>4038</Words>
  <Application>Microsoft Office PowerPoint</Application>
  <PresentationFormat>On-screen Show (4:3)</PresentationFormat>
  <Paragraphs>654</Paragraphs>
  <Slides>50</Slides>
  <Notes>39</Notes>
  <HiddenSlides>0</HiddenSlides>
  <MMClips>0</MMClips>
  <ScaleCrop>false</ScaleCrop>
  <HeadingPairs>
    <vt:vector size="8" baseType="variant">
      <vt:variant>
        <vt:lpstr>Fonts Used</vt:lpstr>
      </vt:variant>
      <vt:variant>
        <vt:i4>15</vt:i4>
      </vt:variant>
      <vt:variant>
        <vt:lpstr>Theme</vt:lpstr>
      </vt:variant>
      <vt:variant>
        <vt:i4>1</vt:i4>
      </vt:variant>
      <vt:variant>
        <vt:lpstr>Embedded OLE Servers</vt:lpstr>
      </vt:variant>
      <vt:variant>
        <vt:i4>5</vt:i4>
      </vt:variant>
      <vt:variant>
        <vt:lpstr>Slide Titles</vt:lpstr>
      </vt:variant>
      <vt:variant>
        <vt:i4>50</vt:i4>
      </vt:variant>
    </vt:vector>
  </HeadingPairs>
  <TitlesOfParts>
    <vt:vector size="71" baseType="lpstr">
      <vt:lpstr>Arial Unicode MS</vt:lpstr>
      <vt:lpstr>맑은 고딕</vt:lpstr>
      <vt:lpstr>ＭＳ Ｐゴシック</vt:lpstr>
      <vt:lpstr>SimSun</vt:lpstr>
      <vt:lpstr>SimSun</vt:lpstr>
      <vt:lpstr>Arial</vt:lpstr>
      <vt:lpstr>Arial Black</vt:lpstr>
      <vt:lpstr>Calibri</vt:lpstr>
      <vt:lpstr>Comic Sans MS</vt:lpstr>
      <vt:lpstr>FrutigerNext LT Light</vt:lpstr>
      <vt:lpstr>inherit</vt:lpstr>
      <vt:lpstr>Nokia Pure Text</vt:lpstr>
      <vt:lpstr>TIM Sans</vt:lpstr>
      <vt:lpstr>Times New Roman</vt:lpstr>
      <vt:lpstr>Wingdings</vt:lpstr>
      <vt:lpstr>Office Theme</vt:lpstr>
      <vt:lpstr>Worksheet</vt:lpstr>
      <vt:lpstr>Microsoft Visio 2003-2010 Drawing</vt:lpstr>
      <vt:lpstr>Picture</vt:lpstr>
      <vt:lpstr>Document</vt:lpstr>
      <vt:lpstr>CorelDRAW</vt:lpstr>
      <vt:lpstr>3GPP SA5 update on   SON, NFV and 5G</vt:lpstr>
      <vt:lpstr>3GPP</vt:lpstr>
      <vt:lpstr>PowerPoint Presentation</vt:lpstr>
      <vt:lpstr>The 3GPP Ecosystem</vt:lpstr>
      <vt:lpstr>3GPP Structure</vt:lpstr>
      <vt:lpstr>PowerPoint Presentation</vt:lpstr>
      <vt:lpstr>3GPP Releases</vt:lpstr>
      <vt:lpstr>SA5</vt:lpstr>
      <vt:lpstr>3GPP SA5 Telecom Management ToR</vt:lpstr>
      <vt:lpstr>3GPP SA5 Leadership</vt:lpstr>
      <vt:lpstr>3GPP SA5 Organization</vt:lpstr>
      <vt:lpstr>3GPP Management  Reference Model (TS 32.101)</vt:lpstr>
      <vt:lpstr>3GPP SA5 IRP Concept (TS 32.150)</vt:lpstr>
      <vt:lpstr>3GPP Charging Architecture and Principles  (TS 32.240)</vt:lpstr>
      <vt:lpstr>SON</vt:lpstr>
      <vt:lpstr>Release 8 SON SA5 Features (1/3)</vt:lpstr>
      <vt:lpstr>Release 8 SON SA5 Features (2/3)</vt:lpstr>
      <vt:lpstr>Release 8 SON SA5 Features (3/3)</vt:lpstr>
      <vt:lpstr>Release 9 SON SA5 Features </vt:lpstr>
      <vt:lpstr>Release 10 SON SA5 Features</vt:lpstr>
      <vt:lpstr>Release 11 SON SA5 Features</vt:lpstr>
      <vt:lpstr>Release 12 SON SA5 Features</vt:lpstr>
      <vt:lpstr>Release 13 SON SA5 Features</vt:lpstr>
      <vt:lpstr>NM Centralized CCO Functional Architecture (TR 32.836)</vt:lpstr>
      <vt:lpstr>Release 14 Study on OAM Aspects of SON for AAS-based Deployments (TR 32.865)</vt:lpstr>
      <vt:lpstr>Release 14 Study on OAM Aspects of SON for AAS-based Deployments (Cont’d)</vt:lpstr>
      <vt:lpstr>SON for 5G (1/3)</vt:lpstr>
      <vt:lpstr>SON for 5G (2/3)</vt:lpstr>
      <vt:lpstr>SON for 5G (3/3)</vt:lpstr>
      <vt:lpstr>NFV</vt:lpstr>
      <vt:lpstr>Network Management Framework  3GPP - NFV MANO</vt:lpstr>
      <vt:lpstr>SA5 NFV Roadmap</vt:lpstr>
      <vt:lpstr>PowerPoint Presentation</vt:lpstr>
      <vt:lpstr>5G</vt:lpstr>
      <vt:lpstr>3GPP 5G Roadmap</vt:lpstr>
      <vt:lpstr>Release 14 Study on Management and Orchestration Architecture of Next Generation Network and Service</vt:lpstr>
      <vt:lpstr>Release 14 Study on Management and Orchestration of Network Slicing </vt:lpstr>
      <vt:lpstr>Release 14 Study on Management Aspects of Next Generation Network Architecture and Features</vt:lpstr>
      <vt:lpstr>SA5 5G Roadmap</vt:lpstr>
      <vt:lpstr>ANNEX</vt:lpstr>
      <vt:lpstr>Requirements &amp; Architecture Specifications</vt:lpstr>
      <vt:lpstr>PowerPoint Presentation</vt:lpstr>
      <vt:lpstr>Interface IRP &amp; NRM IRP</vt:lpstr>
      <vt:lpstr>IRP Development Principles</vt:lpstr>
      <vt:lpstr>Interface IRPs </vt:lpstr>
      <vt:lpstr>Network Resource Model (NRM) IRPs</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presentation to 2016 SON conference</dc:title>
  <dc:creator>Christian Toche</dc:creator>
  <cp:lastModifiedBy>Christian Toche</cp:lastModifiedBy>
  <cp:revision>1267</cp:revision>
  <dcterms:created xsi:type="dcterms:W3CDTF">2008-08-30T09:32:10Z</dcterms:created>
  <dcterms:modified xsi:type="dcterms:W3CDTF">2016-10-17T20:22:31Z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(13)HOpFTcvJ5a96J8ivpF9R4NgbAJwmnOYr9tDixl71UW3ffpEeJHobrU3SW709BLXtGkJ/KoL3_x000d_
WCJ94/7rcTtRVdWEJNDY7wbgWqG3aADIfSvsz5/eE0Bsqn5CkEVPZ21Uc2p8rw3m8HmD1QA9_x000d_
EgOQCQ51LLBWKRQ4fW+ZWrFkSxazoakIf8NisG41oHEK/Thh3xXSH9JQiHmwZQgalSseRNNa_x000d_
4+4GXw4Sa2oDDeNKNl</vt:lpwstr>
  </property>
  <property fmtid="{D5CDD505-2E9C-101B-9397-08002B2CF9AE}" pid="3" name="_ms_pID_725343_00">
    <vt:lpwstr>_ms_pID_725343</vt:lpwstr>
  </property>
  <property fmtid="{D5CDD505-2E9C-101B-9397-08002B2CF9AE}" pid="4" name="_ms_pID_7253431">
    <vt:lpwstr>fHy/9yJIUucAWGHsS5TowYfVG0RIMktF33uqNvC/vdUS10d/otX+GD_x000d_
lyFjT8ysz5a32qy5XWhRqhuAWgLM5LU7nbHyMR9JiE9uU6uJ2YH6+h1OqWE1QPCdzpD4m4G0_x000d_
eBur1FLhbSt6oRVGl2z3hjTSfZKBqWOZWQTgkWHscmB2B4eXJuKHxbSUuLADWEEq6El42Qel_x000d_
AdodkspUsr6nd9EPPiR0eYUD5QbbXmeLza1G</vt:lpwstr>
  </property>
  <property fmtid="{D5CDD505-2E9C-101B-9397-08002B2CF9AE}" pid="5" name="_ms_pID_7253431_00">
    <vt:lpwstr>_ms_pID_7253431</vt:lpwstr>
  </property>
  <property fmtid="{D5CDD505-2E9C-101B-9397-08002B2CF9AE}" pid="6" name="_ms_pID_7253432">
    <vt:lpwstr>pdgrMtN/S0CiUXLqJdQHd/mLD3q68RuUsnak_x000d_
RTRd+QVoyI0ySzKvsnm7itc/qQVLs8hxhZfcNOjKZTUeuwWP0smbkmCBwtPBuUaq4dxM8PRK_x000d_
wOXm2h81s12teVbtrgVvgT/9A9Uv4ybjgNh36UMO+LdBZ7uPXHWKGj57zih7DGZeZC9gfpwv_x000d_
XIiD2WzPpB6HDa/LeTKslXQYl+5Vp3TNsdVFMulgaeZFttSkZ+KC/z</vt:lpwstr>
  </property>
  <property fmtid="{D5CDD505-2E9C-101B-9397-08002B2CF9AE}" pid="7" name="_ms_pID_7253433">
    <vt:lpwstr>RUwecu7Dm8Yycrb23E_x000d_
QxJviwuaac8KAmGjd6Le6O0A2+MSllifGYgRszID16ksmEffTr8ol6HEEdqxdFTWdRGBYqUK_x000d_
HnFXlLT+7+VzRGvjwkDU4phWTPRnhRMXCU3r9oZxE29s4+lCSqLByFM67m5HpwzaW9C0AxtR_x000d_
WfllMz5lCEvz/5XZDVKjV2kmZqcSIRSYLpIbIj7eJeLq4d180utBCeczRdc95MvcqUEqXkO6</vt:lpwstr>
  </property>
  <property fmtid="{D5CDD505-2E9C-101B-9397-08002B2CF9AE}" pid="8" name="_ms_pID_7253434">
    <vt:lpwstr>_x000d_
S0hR768POlpchCVhRmuh/jAEMeXusBsiHlu+Eq9Iz3eNUVHIlujB4avHbHiZo7yZItjKQGhf_x000d_
AOQy1v7fCrNk3IfJmIrCWSkDCpbeQz4WjWDY/dVrTYdmxiC1OmUVa5fB4TInWIFggi8ZgtiV_x000d_
ieESFfunRnlgXVi+JOIJm6atSGZHYwJMT94OqIPGsplGgJEenoGHzwZTRU5x0tSJcr7orHVy_x000d_
cDZA957g25qxtYjb</vt:lpwstr>
  </property>
  <property fmtid="{D5CDD505-2E9C-101B-9397-08002B2CF9AE}" pid="9" name="_ms_pID_7253435">
    <vt:lpwstr>xmiepCKDWogDqZO1uPGuRqGXU2HbMdfBHttuQ/NPu8AkN/lY7Uq2qGWG_x000d_
UhG6+UBRrU94AdOcO4UlNCIoUDPm/gsKXtCRHeV+yhkttg+pNn3wb1U5C4JAxMWrKtSZXl1T_x000d_
TJB6+13g/KnQQJrrVE3YqF3m9E9Nh/Uofy7imUsWu8c66g1Oj15WUp2FZCoXqgtXz8fT72oN_x000d_
x3FcOAQoLnuAGlV7DuUMoA4+bhQKRCpNVR</vt:lpwstr>
  </property>
  <property fmtid="{D5CDD505-2E9C-101B-9397-08002B2CF9AE}" pid="10" name="_ms_pID_7253436">
    <vt:lpwstr>AXaRWm7zuaVWOvIymgR2dJu8ztVrfRuggJ/ARK_x000d_
Q5ow0TPc0sAg+qQnJ99qpMj98wIb6B5aPAOn+DlOf5Y/udwfU5VNtI1CQW9yBU+ZjSzdW5wx_x000d_
jGR/C6UvueXL2izEl5g1dcGxvG9Gb8QWpFKkvkLojq8SD0is9EYD6bWfH2ApvGd8W/UWhDYr_x000d_
o8wC4R7wVk4ru+xE8wNGHMA7GONnq/cKh/MQ+ItzJKQO9Pb74iy8</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EGGTPtcqA19BxaB+iN0h_x000d_
t80vmu36lk/STf2v1hcbMu0eqsQuPpoDgPOsXCCcWSY+unXrkQfXwyzD2dp2WXUKY1cDdcq6_x000d_
erv1Un9wufMnkfwCEkNflEtlNqksMWy/qqDg17lDnQW4clrGnButK0uX/EGFciADE6YpLAyQ_x000d_
kWtjGkqO+uT9WVUQyez0tWHRsQWZOloZK2ENe2kJUpeGhLQe7fMHwbOy0A/mLdHLjtvaGC</vt:lpwstr>
  </property>
  <property fmtid="{D5CDD505-2E9C-101B-9397-08002B2CF9AE}" pid="17" name="_ms_pID_7253437_00">
    <vt:lpwstr>_ms_pID_7253437</vt:lpwstr>
  </property>
  <property fmtid="{D5CDD505-2E9C-101B-9397-08002B2CF9AE}" pid="18" name="_ms_pID_7253438">
    <vt:lpwstr>e5_x000d_
Vj82lzqXMwVAcWCBjDhXLrSGPCA6DNLZE8bkdoGgE3DK7TUiiSAwiOj5fQdMMpI3pj6sVIS2_x000d_
ajG3i09hcR+qQk/0l7hUgGZTiBIJ6B3i/xHgwMSUrzYNllI39KbDcjuZN3WUkqrM+Q6A+S/F_x000d_
SKZS+NfMFy8wTz36S9vcWmartOwyrnPC0DTOdbG7d9XP4OOaV8tEtTHgOHs4FTqs3WVbh5wZ_x000d_
2DI7p0cdPcbgUb</vt:lpwstr>
  </property>
  <property fmtid="{D5CDD505-2E9C-101B-9397-08002B2CF9AE}" pid="19" name="_ms_pID_7253438_00">
    <vt:lpwstr>_ms_pID_7253438</vt:lpwstr>
  </property>
  <property fmtid="{D5CDD505-2E9C-101B-9397-08002B2CF9AE}" pid="20" name="_ms_pID_7253439">
    <vt:lpwstr>srJZKf5Tu5qQ1AsBLXj9f16fJ0TNAP6Q7lxrtCkmbttZvnmScgyQPKvyW8_x000d_
x7eRIsVvN9XfPvZ0b+G0e1JBjoe1o9Ir+tiBBUJ2q+MC2Np9Ph46kM3aVhAJBJW7wZ/7Gec4_x000d_
tG0ZJGtB7FNYVIZ+u3WRJi/ucEwDjuKkvKewzprcSesY90C0u0MF2g1UBX0wjj6VxhZ1GAeN_x000d_
hSHUBIfo9FfN5JpUmxhLZJ/CH7qyxuPV</vt:lpwstr>
  </property>
  <property fmtid="{D5CDD505-2E9C-101B-9397-08002B2CF9AE}" pid="21" name="_ms_pID_7253439_00">
    <vt:lpwstr>_ms_pID_7253439</vt:lpwstr>
  </property>
  <property fmtid="{D5CDD505-2E9C-101B-9397-08002B2CF9AE}" pid="22" name="_ms_pID_72534310">
    <vt:lpwstr>mU1dyDL4iRz+eOSmnXHcEXZ+IKs2gGh7jcgyUIau_x000d_
EOjD65nPvmOVm3qgaDvyEvkf8wJ6ij4iHZIIrDjnS1nK8nu5w94u7PpDwaiJMs1voww1z1Yc_x000d_
oZqPyUD4AFtSynBum3pIbwY+Q/EP/lrvzoEZ78+TvozmYrBSzirAQh/YihwYLqhw7zVQmJ1p_x000d_
/SkubVoxw0JUYelZpcxvD3aEmlNTOy92o1gStQJj59YX0Ji2NP</vt:lpwstr>
  </property>
  <property fmtid="{D5CDD505-2E9C-101B-9397-08002B2CF9AE}" pid="23" name="_ms_pID_72534310_00">
    <vt:lpwstr>_ms_pID_72534310</vt:lpwstr>
  </property>
  <property fmtid="{D5CDD505-2E9C-101B-9397-08002B2CF9AE}" pid="24" name="_ms_pID_72534311">
    <vt:lpwstr>PVJJWYZPXN9c7VRvf56032_x000d_
SYxZEsvG9woFl2n2ggeTW+xKkr/hMw922jyfSSiIOu8cf0XJrnvxKL8RdXjkuJXG9w4LYF5u_x000d_
UDFLKxa2P4jclQcFPjQEYwoNQJgFuG/xPSWo4scwIeSgbtpil7x0mkraHNlE9xanWrPCGOKn_x000d_
gkRTt8j2kBFhvES4iD/YHpNzMF6ylFz0CY0EV64QzoeVePDqjnvy0tKGCeIPoIh9pbQL</vt:lpwstr>
  </property>
  <property fmtid="{D5CDD505-2E9C-101B-9397-08002B2CF9AE}" pid="25" name="_ms_pID_72534311_00">
    <vt:lpwstr>_ms_pID_72534311</vt:lpwstr>
  </property>
  <property fmtid="{D5CDD505-2E9C-101B-9397-08002B2CF9AE}" pid="26" name="_ms_pID_72534312">
    <vt:lpwstr>gtbZ_x000d_
ca38DGaVSw88Bh8bjEuApFdBltR4FsB2gwlBtzohGLiWlBDbffHLwZHJTEhHyC6jUYuSjzPT_x000d_
</vt:lpwstr>
  </property>
  <property fmtid="{D5CDD505-2E9C-101B-9397-08002B2CF9AE}" pid="27" name="_ms_pID_72534312_00">
    <vt:lpwstr>_ms_pID_72534312</vt:lpwstr>
  </property>
  <property fmtid="{D5CDD505-2E9C-101B-9397-08002B2CF9AE}" pid="28" name="sflag">
    <vt:lpwstr>1450181726</vt:lpwstr>
  </property>
  <property fmtid="{D5CDD505-2E9C-101B-9397-08002B2CF9AE}" pid="29" name="_NewReviewCycle">
    <vt:lpwstr/>
  </property>
  <property fmtid="{D5CDD505-2E9C-101B-9397-08002B2CF9AE}" pid="30" name="_AdHocReviewCycleID">
    <vt:i4>260972163</vt:i4>
  </property>
  <property fmtid="{D5CDD505-2E9C-101B-9397-08002B2CF9AE}" pid="31" name="_EmailSubject">
    <vt:lpwstr>For review: 3GPP SA5 Presentation for 2016 SON conference Oct 18-19 in London</vt:lpwstr>
  </property>
  <property fmtid="{D5CDD505-2E9C-101B-9397-08002B2CF9AE}" pid="32" name="_AuthorEmail">
    <vt:lpwstr>maryse.gardella@nokia.com</vt:lpwstr>
  </property>
  <property fmtid="{D5CDD505-2E9C-101B-9397-08002B2CF9AE}" pid="33" name="_AuthorEmailDisplayName">
    <vt:lpwstr>Gardella, Maryse (Nokia - FR)</vt:lpwstr>
  </property>
  <property fmtid="{D5CDD505-2E9C-101B-9397-08002B2CF9AE}" pid="34" name="_PreviousAdHocReviewCycleID">
    <vt:i4>-1726624810</vt:i4>
  </property>
</Properties>
</file>