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3"/>
  </p:notesMasterIdLst>
  <p:sldIdLst>
    <p:sldId id="1562" r:id="rId2"/>
    <p:sldId id="1581" r:id="rId3"/>
    <p:sldId id="1578" r:id="rId4"/>
    <p:sldId id="1579" r:id="rId5"/>
    <p:sldId id="1580" r:id="rId6"/>
    <p:sldId id="1585" r:id="rId7"/>
    <p:sldId id="1586" r:id="rId8"/>
    <p:sldId id="1588" r:id="rId9"/>
    <p:sldId id="1587" r:id="rId10"/>
    <p:sldId id="1584" r:id="rId11"/>
    <p:sldId id="1576" r:id="rId12"/>
  </p:sldIdLst>
  <p:sldSz cx="9144000" cy="6858000" type="screen4x3"/>
  <p:notesSz cx="6797675" cy="9928225"/>
  <p:custDataLst>
    <p:tags r:id="rId14"/>
  </p:custDataLst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>
          <p15:clr>
            <a:srgbClr val="A4A3A4"/>
          </p15:clr>
        </p15:guide>
        <p15:guide id="2" pos="5759">
          <p15:clr>
            <a:srgbClr val="A4A3A4"/>
          </p15:clr>
        </p15:guide>
        <p15:guide id="3" orient="horz" pos="4135">
          <p15:clr>
            <a:srgbClr val="A4A3A4"/>
          </p15:clr>
        </p15:guide>
        <p15:guide id="4" pos="423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hilipp Deibert" initials="" lastIdx="3" clrIdx="0"/>
  <p:cmAuthor id="1" name="p.stevens" initials="p" lastIdx="7" clrIdx="1"/>
  <p:cmAuthor id="2" name="姜大洁" initials="c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468328"/>
    <a:srgbClr val="1FA629"/>
    <a:srgbClr val="FFFFE5"/>
    <a:srgbClr val="009242"/>
    <a:srgbClr val="468329"/>
    <a:srgbClr val="CC3300"/>
    <a:srgbClr val="B7E3A1"/>
    <a:srgbClr val="CDECBE"/>
    <a:srgbClr val="E0A993"/>
    <a:srgbClr val="C34E3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35" autoAdjust="0"/>
    <p:restoredTop sz="77975" autoAdjust="0"/>
  </p:normalViewPr>
  <p:slideViewPr>
    <p:cSldViewPr snapToGrid="0" snapToObjects="1">
      <p:cViewPr varScale="1">
        <p:scale>
          <a:sx n="75" d="100"/>
          <a:sy n="75" d="100"/>
        </p:scale>
        <p:origin x="-1254" y="-84"/>
      </p:cViewPr>
      <p:guideLst>
        <p:guide orient="horz"/>
        <p:guide orient="horz" pos="4135"/>
        <p:guide pos="5759"/>
        <p:guide pos="423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7788" cy="7373778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47" cy="496811"/>
          </a:xfrm>
          <a:prstGeom prst="rect">
            <a:avLst/>
          </a:prstGeom>
        </p:spPr>
        <p:txBody>
          <a:bodyPr vert="horz" lIns="91201" tIns="45601" rIns="91201" bIns="45601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49826" y="1"/>
            <a:ext cx="2946246" cy="496811"/>
          </a:xfrm>
          <a:prstGeom prst="rect">
            <a:avLst/>
          </a:prstGeom>
        </p:spPr>
        <p:txBody>
          <a:bodyPr vert="horz" lIns="91201" tIns="45601" rIns="91201" bIns="45601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FD418221-C8B8-4AB3-9ECE-ACCF1941F205}" type="datetimeFigureOut">
              <a:rPr lang="de-DE"/>
              <a:pPr>
                <a:defRPr/>
              </a:pPr>
              <a:t>29.08.2016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201" tIns="45601" rIns="91201" bIns="45601" rtlCol="0" anchor="ctr"/>
          <a:lstStyle/>
          <a:p>
            <a:pPr lvl="0"/>
            <a:endParaRPr lang="de-CH" noProof="0" smtClean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289" y="4715707"/>
            <a:ext cx="5439101" cy="4468101"/>
          </a:xfrm>
          <a:prstGeom prst="rect">
            <a:avLst/>
          </a:prstGeom>
        </p:spPr>
        <p:txBody>
          <a:bodyPr vert="horz" lIns="91201" tIns="45601" rIns="91201" bIns="45601" rtlCol="0">
            <a:normAutofit/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  <a:endParaRPr lang="de-CH" noProof="0" smtClean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1" y="9429818"/>
            <a:ext cx="2946247" cy="496810"/>
          </a:xfrm>
          <a:prstGeom prst="rect">
            <a:avLst/>
          </a:prstGeom>
        </p:spPr>
        <p:txBody>
          <a:bodyPr vert="horz" lIns="91201" tIns="45601" rIns="91201" bIns="45601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49826" y="9429818"/>
            <a:ext cx="2946246" cy="496810"/>
          </a:xfrm>
          <a:prstGeom prst="rect">
            <a:avLst/>
          </a:prstGeom>
        </p:spPr>
        <p:txBody>
          <a:bodyPr vert="horz" lIns="91201" tIns="45601" rIns="91201" bIns="45601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9FA1FB9-A9E5-4498-B17E-7667AE174783}" type="slidenum">
              <a:rPr lang="de-CH"/>
              <a:pPr>
                <a:defRPr/>
              </a:pPr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xmlns="" val="9171168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20484" name="Foliennummernplatzhalt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01551682-FD32-4D7C-94DF-B582A5A4D6FB}" type="slidenum">
              <a:rPr lang="de-CH" smtClean="0">
                <a:latin typeface="Arial" pitchFamily="34" charset="0"/>
              </a:rPr>
              <a:pPr>
                <a:defRPr/>
              </a:pPr>
              <a:t>1</a:t>
            </a:fld>
            <a:endParaRPr lang="de-CH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6001" name="Rectangle 4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41363" y="820738"/>
            <a:ext cx="5316537" cy="3987800"/>
          </a:xfrm>
          <a:noFill/>
          <a:ln>
            <a:miter lim="800000"/>
            <a:headEnd/>
            <a:tailEnd/>
          </a:ln>
        </p:spPr>
      </p:sp>
      <p:sp>
        <p:nvSpPr>
          <p:cNvPr id="896002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541591" y="4964113"/>
            <a:ext cx="5717671" cy="4601350"/>
          </a:xfrm>
          <a:noFill/>
        </p:spPr>
        <p:txBody>
          <a:bodyPr lIns="91547" tIns="45772" rIns="91547" bIns="45772"/>
          <a:lstStyle/>
          <a:p>
            <a:pPr marL="181222" indent="-181222" defTabSz="915651"/>
            <a:endParaRPr lang="fr-FR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6001" name="Rectangle 4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41363" y="820738"/>
            <a:ext cx="5316537" cy="3987800"/>
          </a:xfrm>
          <a:noFill/>
          <a:ln>
            <a:miter lim="800000"/>
            <a:headEnd/>
            <a:tailEnd/>
          </a:ln>
        </p:spPr>
      </p:sp>
      <p:sp>
        <p:nvSpPr>
          <p:cNvPr id="896002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541591" y="4964113"/>
            <a:ext cx="5717671" cy="4601350"/>
          </a:xfrm>
          <a:noFill/>
        </p:spPr>
        <p:txBody>
          <a:bodyPr lIns="91547" tIns="45772" rIns="91547" bIns="45772"/>
          <a:lstStyle/>
          <a:p>
            <a:pPr marL="181222" indent="-181222" defTabSz="915651"/>
            <a:endParaRPr lang="fr-FR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A75CCB0-F90E-4E34-A6FC-5DE373CB34B3}" type="slidenum">
              <a:rPr lang="de-CH" smtClean="0"/>
              <a:pPr>
                <a:defRPr/>
              </a:pPr>
              <a:t>11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xmlns="" val="849068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9" descr="ngmn_welle_k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78125"/>
            <a:ext cx="7429500" cy="407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57224" y="1857364"/>
            <a:ext cx="7858180" cy="1285884"/>
          </a:xfrm>
        </p:spPr>
        <p:txBody>
          <a:bodyPr anchor="t"/>
          <a:lstStyle>
            <a:lvl1pPr>
              <a:defRPr sz="3200">
                <a:solidFill>
                  <a:srgbClr val="468329"/>
                </a:solidFill>
                <a:latin typeface="+mj-lt"/>
              </a:defRPr>
            </a:lvl1pPr>
          </a:lstStyle>
          <a:p>
            <a:r>
              <a:rPr lang="de-DE" noProof="0" dirty="0" smtClean="0"/>
              <a:t>Titelmasterformat durch Klicken bearbeiten</a:t>
            </a:r>
            <a:endParaRPr lang="en-GB" noProof="0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3848512" y="4143380"/>
            <a:ext cx="5072062" cy="2571768"/>
          </a:xfrm>
        </p:spPr>
        <p:txBody>
          <a:bodyPr/>
          <a:lstStyle>
            <a:lvl1pPr marL="0">
              <a:buNone/>
              <a:defRPr sz="2400">
                <a:latin typeface="+mj-lt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de-DE" noProof="0" dirty="0" smtClean="0"/>
              <a:t>Textmasterformate durch Klicken bearbeiten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D0B18A-6853-4DC5-980F-66AD07F4AAA4}" type="slidenum">
              <a:rPr lang="en-GB"/>
              <a:pPr>
                <a:defRPr/>
              </a:pPr>
              <a:t>‹Nr.›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 smtClean="0"/>
              <a:t>Titelmasterformat durch Klicken bearbeiten</a:t>
            </a:r>
            <a:endParaRPr lang="en-GB" noProof="0" dirty="0"/>
          </a:p>
        </p:txBody>
      </p:sp>
      <p:sp>
        <p:nvSpPr>
          <p:cNvPr id="6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142844" y="1071546"/>
            <a:ext cx="7000924" cy="2857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solidFill>
                  <a:srgbClr val="468329"/>
                </a:solidFill>
              </a:defRPr>
            </a:lvl1pPr>
          </a:lstStyle>
          <a:p>
            <a:pPr lvl="0"/>
            <a:r>
              <a:rPr lang="de-DE" noProof="0" dirty="0" smtClean="0"/>
              <a:t>Textmasterformate durch Klicken bearbeiten</a:t>
            </a:r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20"/>
          </p:nvPr>
        </p:nvSpPr>
        <p:spPr>
          <a:xfrm>
            <a:off x="785813" y="1785926"/>
            <a:ext cx="7929562" cy="4643470"/>
          </a:xfrm>
        </p:spPr>
        <p:txBody>
          <a:bodyPr/>
          <a:lstStyle>
            <a:lvl1pPr>
              <a:buClr>
                <a:srgbClr val="699419"/>
              </a:buClr>
              <a:buFont typeface="Wingdings" pitchFamily="2" charset="2"/>
              <a:buChar char="§"/>
              <a:defRPr>
                <a:latin typeface="+mn-lt"/>
              </a:defRPr>
            </a:lvl1pPr>
            <a:lvl2pPr>
              <a:buClr>
                <a:srgbClr val="468329"/>
              </a:buClr>
              <a:defRPr>
                <a:latin typeface="+mn-lt"/>
              </a:defRPr>
            </a:lvl2pPr>
            <a:lvl3pPr>
              <a:buClr>
                <a:srgbClr val="699419"/>
              </a:buClr>
              <a:buNone/>
              <a:defRPr>
                <a:latin typeface="+mn-lt"/>
              </a:defRPr>
            </a:lvl3pPr>
            <a:lvl4pPr>
              <a:buClr>
                <a:srgbClr val="699419"/>
              </a:buClr>
              <a:defRPr>
                <a:latin typeface="+mn-lt"/>
              </a:defRPr>
            </a:lvl4pPr>
            <a:lvl5pPr>
              <a:buClr>
                <a:srgbClr val="699419"/>
              </a:buClr>
              <a:defRPr>
                <a:latin typeface="+mn-lt"/>
              </a:defRPr>
            </a:lvl5pPr>
          </a:lstStyle>
          <a:p>
            <a:pPr lvl="0"/>
            <a:r>
              <a:rPr lang="de-DE" noProof="0" dirty="0" smtClean="0"/>
              <a:t>Textmasterformate durch Klicken bearbeiten</a:t>
            </a:r>
          </a:p>
          <a:p>
            <a:pPr lvl="1"/>
            <a:r>
              <a:rPr lang="de-DE" noProof="0" dirty="0" smtClean="0"/>
              <a:t>Zweite Ebene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20164A-C531-48A9-871B-B5241A406434}" type="slidenum">
              <a:rPr lang="en-GB"/>
              <a:pPr>
                <a:defRPr/>
              </a:pPr>
              <a:t>‹Nr.›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6553200" y="649287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430457-5914-416A-8397-FDC68F997864}" type="slidenum">
              <a:rPr lang="en-GB"/>
              <a:pPr>
                <a:defRPr/>
              </a:pPr>
              <a:t>‹Nr.›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75" y="560388"/>
            <a:ext cx="6900863" cy="51117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5813" y="1785938"/>
            <a:ext cx="7929562" cy="46434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6553200" y="649287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A0F3E2-0802-4B5B-9B6B-102197048689}" type="slidenum">
              <a:rPr lang="en-GB"/>
              <a:pPr>
                <a:defRPr/>
              </a:pPr>
              <a:t>‹Nr.›</a:t>
            </a:fld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Grafik 8" descr="NGMN Logo groß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15188" y="214313"/>
            <a:ext cx="1790700" cy="101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hteck 7"/>
          <p:cNvSpPr/>
          <p:nvPr/>
        </p:nvSpPr>
        <p:spPr>
          <a:xfrm>
            <a:off x="0" y="1527175"/>
            <a:ext cx="9144000" cy="984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CH"/>
          </a:p>
        </p:txBody>
      </p:sp>
      <p:sp>
        <p:nvSpPr>
          <p:cNvPr id="7" name="Rechteck 6"/>
          <p:cNvSpPr/>
          <p:nvPr/>
        </p:nvSpPr>
        <p:spPr>
          <a:xfrm>
            <a:off x="0" y="1428750"/>
            <a:ext cx="9144000" cy="96838"/>
          </a:xfrm>
          <a:prstGeom prst="rect">
            <a:avLst/>
          </a:prstGeom>
          <a:solidFill>
            <a:srgbClr val="4683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DIN 1451 Com Mittelschrift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EAD3DA2-CA81-429C-A65C-88FA30BA05AD}" type="slidenum">
              <a:rPr lang="en-GB"/>
              <a:pPr>
                <a:defRPr/>
              </a:pPr>
              <a:t>‹Nr.›</a:t>
            </a:fld>
            <a:endParaRPr lang="en-GB" dirty="0"/>
          </a:p>
        </p:txBody>
      </p:sp>
      <p:sp>
        <p:nvSpPr>
          <p:cNvPr id="1032" name="Titelplatzhalter 11"/>
          <p:cNvSpPr>
            <a:spLocks noGrp="1"/>
          </p:cNvSpPr>
          <p:nvPr>
            <p:ph type="title"/>
          </p:nvPr>
        </p:nvSpPr>
        <p:spPr bwMode="auto">
          <a:xfrm>
            <a:off x="142875" y="560388"/>
            <a:ext cx="6900863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err="1" smtClean="0"/>
              <a:t>Titelmasterformat</a:t>
            </a:r>
            <a:r>
              <a:rPr lang="en-GB" dirty="0" smtClean="0"/>
              <a:t> </a:t>
            </a:r>
            <a:r>
              <a:rPr lang="en-GB" dirty="0" err="1" smtClean="0"/>
              <a:t>durch</a:t>
            </a:r>
            <a:r>
              <a:rPr lang="en-GB" dirty="0" smtClean="0"/>
              <a:t> </a:t>
            </a:r>
            <a:r>
              <a:rPr lang="en-GB" dirty="0" err="1" smtClean="0"/>
              <a:t>Klicken</a:t>
            </a:r>
            <a:r>
              <a:rPr lang="en-GB" dirty="0" smtClean="0"/>
              <a:t> </a:t>
            </a:r>
            <a:r>
              <a:rPr lang="en-GB" dirty="0" err="1" smtClean="0"/>
              <a:t>bearbeiten</a:t>
            </a:r>
            <a:endParaRPr lang="en-GB" dirty="0" smtClean="0"/>
          </a:p>
        </p:txBody>
      </p:sp>
      <p:sp>
        <p:nvSpPr>
          <p:cNvPr id="1033" name="Textplatzhalter 16"/>
          <p:cNvSpPr>
            <a:spLocks noGrp="1"/>
          </p:cNvSpPr>
          <p:nvPr>
            <p:ph type="body" idx="1"/>
          </p:nvPr>
        </p:nvSpPr>
        <p:spPr bwMode="auto">
          <a:xfrm>
            <a:off x="785813" y="1785938"/>
            <a:ext cx="7929562" cy="464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err="1" smtClean="0"/>
              <a:t>Textmasterformate</a:t>
            </a:r>
            <a:r>
              <a:rPr lang="en-GB" dirty="0" smtClean="0"/>
              <a:t> </a:t>
            </a:r>
            <a:r>
              <a:rPr lang="en-GB" dirty="0" err="1" smtClean="0"/>
              <a:t>durch</a:t>
            </a:r>
            <a:r>
              <a:rPr lang="en-GB" dirty="0" smtClean="0"/>
              <a:t> </a:t>
            </a:r>
            <a:r>
              <a:rPr lang="en-GB" dirty="0" err="1" smtClean="0"/>
              <a:t>Klicken</a:t>
            </a:r>
            <a:r>
              <a:rPr lang="en-GB" dirty="0" smtClean="0"/>
              <a:t> </a:t>
            </a:r>
            <a:r>
              <a:rPr lang="en-GB" dirty="0" err="1" smtClean="0"/>
              <a:t>bearbeiten</a:t>
            </a:r>
            <a:endParaRPr lang="en-GB" dirty="0" smtClean="0"/>
          </a:p>
          <a:p>
            <a:pPr lvl="1"/>
            <a:r>
              <a:rPr lang="en-GB" dirty="0" err="1" smtClean="0"/>
              <a:t>Zweite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2"/>
            <a:r>
              <a:rPr lang="en-GB" dirty="0" err="1" smtClean="0"/>
              <a:t>Dritte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3"/>
            <a:r>
              <a:rPr lang="en-GB" dirty="0" err="1" smtClean="0"/>
              <a:t>Vierte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4"/>
            <a:r>
              <a:rPr lang="en-GB" dirty="0" err="1" smtClean="0"/>
              <a:t>Fünfte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2" r:id="rId2"/>
    <p:sldLayoutId id="2147483653" r:id="rId3"/>
    <p:sldLayoutId id="2147483654" r:id="rId4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 spc="50">
          <a:solidFill>
            <a:srgbClr val="468329"/>
          </a:solidFill>
          <a:latin typeface="+mj-lt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468329"/>
          </a:solidFill>
          <a:latin typeface="Arial" charset="0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468329"/>
          </a:solidFill>
          <a:latin typeface="Arial" charset="0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468329"/>
          </a:solidFill>
          <a:latin typeface="Arial" charset="0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468329"/>
          </a:solidFill>
          <a:latin typeface="Arial" charset="0"/>
          <a:cs typeface="Aria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468329"/>
        </a:buClr>
        <a:buFont typeface="Wingdings" pitchFamily="2" charset="2"/>
        <a:buChar char="§"/>
        <a:defRPr sz="28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468329"/>
        </a:buClr>
        <a:buFont typeface="Arial" charset="0"/>
        <a:buChar char="–"/>
        <a:defRPr sz="26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5.jpeg"/><Relationship Id="rId2" Type="http://schemas.openxmlformats.org/officeDocument/2006/relationships/tags" Target="../tags/tag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jpeg"/><Relationship Id="rId5" Type="http://schemas.openxmlformats.org/officeDocument/2006/relationships/oleObject" Target="../embeddings/oleObject1.bin"/><Relationship Id="rId4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png"/><Relationship Id="rId5" Type="http://schemas.openxmlformats.org/officeDocument/2006/relationships/oleObject" Target="../embeddings/oleObject2.bin"/><Relationship Id="rId4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liennummernplatzhalter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398B9658-A429-49CB-B1C6-DDC1C9423898}" type="slidenum">
              <a:rPr lang="en-GB"/>
              <a:pPr>
                <a:defRPr/>
              </a:pPr>
              <a:t>1</a:t>
            </a:fld>
            <a:endParaRPr lang="en-GB" dirty="0"/>
          </a:p>
        </p:txBody>
      </p:sp>
      <p:sp>
        <p:nvSpPr>
          <p:cNvPr id="9" name="Title 1"/>
          <p:cNvSpPr txBox="1">
            <a:spLocks/>
          </p:cNvSpPr>
          <p:nvPr/>
        </p:nvSpPr>
        <p:spPr bwMode="auto">
          <a:xfrm>
            <a:off x="685800" y="2130425"/>
            <a:ext cx="7772400" cy="2032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50" normalizeH="0" baseline="0" noProof="0" dirty="0" smtClean="0">
                <a:ln>
                  <a:noFill/>
                </a:ln>
                <a:solidFill>
                  <a:srgbClr val="468329"/>
                </a:solidFill>
                <a:effectLst/>
                <a:uLnTx/>
                <a:uFillTx/>
                <a:latin typeface="+mj-lt"/>
                <a:ea typeface="+mj-ea"/>
                <a:cs typeface="Arial" pitchFamily="34" charset="0"/>
              </a:rPr>
              <a:t>NGMN P1</a:t>
            </a:r>
            <a:r>
              <a:rPr kumimoji="0" lang="en-US" sz="3200" b="1" i="0" u="none" strike="noStrike" kern="1200" cap="none" spc="50" normalizeH="0" noProof="0" dirty="0" smtClean="0">
                <a:ln>
                  <a:noFill/>
                </a:ln>
                <a:solidFill>
                  <a:srgbClr val="468329"/>
                </a:solidFill>
                <a:effectLst/>
                <a:uLnTx/>
                <a:uFillTx/>
                <a:latin typeface="+mj-lt"/>
                <a:ea typeface="+mj-ea"/>
                <a:cs typeface="Arial" pitchFamily="34" charset="0"/>
              </a:rPr>
              <a:t> </a:t>
            </a:r>
            <a:r>
              <a:rPr kumimoji="0" lang="en-US" sz="3200" b="1" i="0" u="none" strike="noStrike" kern="1200" cap="none" spc="50" normalizeH="0" baseline="0" noProof="0" dirty="0" smtClean="0">
                <a:ln>
                  <a:noFill/>
                </a:ln>
                <a:solidFill>
                  <a:srgbClr val="468329"/>
                </a:solidFill>
                <a:effectLst/>
                <a:uLnTx/>
                <a:uFillTx/>
                <a:latin typeface="+mj-lt"/>
                <a:ea typeface="+mj-ea"/>
                <a:cs typeface="Arial" pitchFamily="34" charset="0"/>
              </a:rPr>
              <a:t>WS1</a:t>
            </a:r>
            <a:r>
              <a:rPr kumimoji="0" lang="en-US" sz="3200" b="1" i="0" u="none" strike="noStrike" kern="1200" cap="none" spc="50" normalizeH="0" noProof="0" dirty="0" smtClean="0">
                <a:ln>
                  <a:noFill/>
                </a:ln>
                <a:solidFill>
                  <a:srgbClr val="468329"/>
                </a:solidFill>
                <a:effectLst/>
                <a:uLnTx/>
                <a:uFillTx/>
                <a:latin typeface="+mj-lt"/>
                <a:ea typeface="+mj-ea"/>
                <a:cs typeface="Arial" pitchFamily="34" charset="0"/>
              </a:rPr>
              <a:t> NWMO </a:t>
            </a:r>
            <a:r>
              <a:rPr kumimoji="0" lang="en-US" sz="3200" b="1" i="0" u="none" strike="noStrike" kern="1200" cap="none" spc="50" normalizeH="0" baseline="0" noProof="0" dirty="0" smtClean="0">
                <a:ln>
                  <a:noFill/>
                </a:ln>
                <a:solidFill>
                  <a:srgbClr val="468329"/>
                </a:solidFill>
                <a:effectLst/>
                <a:uLnTx/>
                <a:uFillTx/>
                <a:latin typeface="+mj-lt"/>
                <a:ea typeface="+mj-ea"/>
                <a:cs typeface="Arial" pitchFamily="34" charset="0"/>
              </a:rPr>
              <a:t/>
            </a:r>
            <a:br>
              <a:rPr kumimoji="0" lang="en-US" sz="3200" b="1" i="0" u="none" strike="noStrike" kern="1200" cap="none" spc="50" normalizeH="0" baseline="0" noProof="0" dirty="0" smtClean="0">
                <a:ln>
                  <a:noFill/>
                </a:ln>
                <a:solidFill>
                  <a:srgbClr val="468329"/>
                </a:solidFill>
                <a:effectLst/>
                <a:uLnTx/>
                <a:uFillTx/>
                <a:latin typeface="+mj-lt"/>
                <a:ea typeface="+mj-ea"/>
                <a:cs typeface="Arial" pitchFamily="34" charset="0"/>
              </a:rPr>
            </a:br>
            <a:endParaRPr kumimoji="0" lang="en-US" sz="3200" b="1" i="0" u="none" strike="noStrike" kern="1200" cap="none" spc="50" normalizeH="0" baseline="0" noProof="0" dirty="0" smtClean="0">
              <a:ln>
                <a:noFill/>
              </a:ln>
              <a:solidFill>
                <a:srgbClr val="468329"/>
              </a:solidFill>
              <a:effectLst/>
              <a:uLnTx/>
              <a:uFillTx/>
              <a:latin typeface="+mj-lt"/>
              <a:ea typeface="+mj-ea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50" normalizeH="0" baseline="0" noProof="0" dirty="0" smtClean="0">
                <a:ln>
                  <a:noFill/>
                </a:ln>
                <a:solidFill>
                  <a:srgbClr val="468329"/>
                </a:solidFill>
                <a:effectLst/>
                <a:uLnTx/>
                <a:uFillTx/>
                <a:latin typeface="+mj-lt"/>
                <a:ea typeface="+mj-ea"/>
                <a:cs typeface="Arial" pitchFamily="34" charset="0"/>
              </a:rPr>
              <a:t>Network Management and Orchestration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2200" i="1" spc="50" dirty="0" smtClean="0">
              <a:solidFill>
                <a:srgbClr val="468329"/>
              </a:solidFill>
              <a:latin typeface="+mj-lt"/>
              <a:ea typeface="+mj-ea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200" i="1" spc="50" dirty="0" smtClean="0">
                <a:solidFill>
                  <a:srgbClr val="468329"/>
                </a:solidFill>
                <a:latin typeface="+mj-lt"/>
                <a:ea typeface="+mj-ea"/>
                <a:cs typeface="Arial" pitchFamily="34" charset="0"/>
              </a:rPr>
              <a:t>Klaus Martiny (DT), Vladimir Yanover (Cisco)</a:t>
            </a:r>
            <a:endParaRPr kumimoji="0" lang="en-US" sz="3200" i="1" u="none" strike="noStrike" kern="1200" cap="none" spc="50" normalizeH="0" baseline="0" noProof="0" dirty="0">
              <a:ln>
                <a:noFill/>
              </a:ln>
              <a:solidFill>
                <a:srgbClr val="468329"/>
              </a:solidFill>
              <a:effectLst/>
              <a:uLnTx/>
              <a:uFillTx/>
              <a:latin typeface="+mj-lt"/>
              <a:ea typeface="+mj-ea"/>
              <a:cs typeface="Arial" pitchFamily="34" charset="0"/>
            </a:endParaRP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1371600" y="4882504"/>
            <a:ext cx="6400800" cy="1752600"/>
          </a:xfrm>
          <a:prstGeom prst="rect">
            <a:avLst/>
          </a:prstGeom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buClr>
                <a:srgbClr val="468329"/>
              </a:buClr>
              <a:defRPr/>
            </a:pPr>
            <a:r>
              <a:rPr lang="en-US" sz="2800" spc="50" dirty="0" smtClean="0">
                <a:solidFill>
                  <a:schemeClr val="accent1"/>
                </a:solidFill>
                <a:latin typeface="+mn-lt"/>
                <a:cs typeface="Arial" pitchFamily="34" charset="0"/>
              </a:rPr>
              <a:t>NWMO / 3GPP SA5</a:t>
            </a:r>
            <a:endParaRPr kumimoji="0" lang="en-US" sz="2800" b="0" i="0" u="none" strike="noStrike" kern="1200" cap="none" spc="5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468329"/>
              </a:buClr>
              <a:buSzTx/>
              <a:tabLst/>
              <a:defRPr/>
            </a:pPr>
            <a:r>
              <a:rPr kumimoji="0" lang="en-US" sz="2800" b="0" i="0" u="none" strike="noStrike" kern="1200" cap="none" spc="5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San Francisco, 29</a:t>
            </a:r>
            <a:r>
              <a:rPr lang="en-US" sz="2800" spc="50" baseline="30000" dirty="0" smtClean="0">
                <a:solidFill>
                  <a:schemeClr val="accent1"/>
                </a:solidFill>
                <a:latin typeface="+mn-lt"/>
                <a:cs typeface="Arial" pitchFamily="34" charset="0"/>
              </a:rPr>
              <a:t>t</a:t>
            </a:r>
            <a:r>
              <a:rPr kumimoji="0" lang="en-US" sz="2800" b="0" i="0" u="none" strike="noStrike" kern="1200" cap="none" spc="50" normalizeH="0" baseline="3000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h</a:t>
            </a:r>
            <a:r>
              <a:rPr kumimoji="0" lang="en-US" sz="2800" b="0" i="0" u="none" strike="noStrike" kern="1200" cap="none" spc="5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 August 2016</a:t>
            </a:r>
            <a:endParaRPr kumimoji="0" lang="en-US" sz="2800" b="0" i="0" u="none" strike="noStrike" kern="1200" cap="none" spc="5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0998862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Delivery from NWMO to 3GPP SA5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5600" y="1785938"/>
            <a:ext cx="8359775" cy="4643437"/>
          </a:xfrm>
        </p:spPr>
        <p:txBody>
          <a:bodyPr/>
          <a:lstStyle/>
          <a:p>
            <a:r>
              <a:rPr lang="en-US" sz="2400" dirty="0" smtClean="0"/>
              <a:t>NWMO will deliver user stories to SA5</a:t>
            </a:r>
          </a:p>
          <a:p>
            <a:r>
              <a:rPr lang="en-US" sz="2400" dirty="0" smtClean="0"/>
              <a:t>Assumption: SA5 study item will be completed by March 2017. </a:t>
            </a:r>
          </a:p>
          <a:p>
            <a:r>
              <a:rPr lang="en-US" sz="2400" dirty="0" smtClean="0"/>
              <a:t>NGMN will deliver to SA5</a:t>
            </a:r>
            <a:r>
              <a:rPr lang="en-US" sz="2400" dirty="0" smtClean="0"/>
              <a:t>:</a:t>
            </a:r>
            <a:endParaRPr lang="en-US" sz="2400" strike="sngStrike" dirty="0" smtClean="0"/>
          </a:p>
          <a:p>
            <a:pPr lvl="1"/>
            <a:r>
              <a:rPr lang="en-US" sz="2400" dirty="0" smtClean="0"/>
              <a:t>user </a:t>
            </a:r>
            <a:r>
              <a:rPr lang="en-US" sz="2400" dirty="0" smtClean="0"/>
              <a:t>stories / requirements / high level recommendation on NSM architecture by the November meeting</a:t>
            </a:r>
          </a:p>
          <a:p>
            <a:pPr lvl="1"/>
            <a:r>
              <a:rPr lang="en-US" sz="2400" dirty="0" smtClean="0"/>
              <a:t>additional   information </a:t>
            </a:r>
            <a:r>
              <a:rPr lang="en-US" sz="2400" dirty="0"/>
              <a:t>/ </a:t>
            </a:r>
            <a:r>
              <a:rPr lang="en-US" sz="2400" dirty="0" smtClean="0"/>
              <a:t>recommendations </a:t>
            </a:r>
            <a:r>
              <a:rPr lang="en-US" sz="2400" dirty="0"/>
              <a:t>regarding </a:t>
            </a:r>
            <a:r>
              <a:rPr lang="en-US" sz="2400" dirty="0" smtClean="0"/>
              <a:t>the architecture by the March 2017 meeting</a:t>
            </a:r>
            <a:endParaRPr lang="en-US" sz="240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A0F3E2-0802-4B5B-9B6B-102197048689}" type="slidenum">
              <a:rPr lang="en-GB" smtClean="0"/>
              <a:pPr>
                <a:defRPr/>
              </a:pPr>
              <a:t>10</a:t>
            </a:fld>
            <a:endParaRPr lang="en-GB" dirty="0"/>
          </a:p>
        </p:txBody>
      </p:sp>
      <p:sp>
        <p:nvSpPr>
          <p:cNvPr id="5" name="Textfeld 4"/>
          <p:cNvSpPr txBox="1"/>
          <p:nvPr/>
        </p:nvSpPr>
        <p:spPr>
          <a:xfrm rot="2346880">
            <a:off x="5106903" y="1416606"/>
            <a:ext cx="44165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needs to be confirmed by the 5G </a:t>
            </a:r>
            <a:r>
              <a:rPr lang="en-US" sz="2000" dirty="0" err="1" smtClean="0"/>
              <a:t>ngmn</a:t>
            </a:r>
            <a:r>
              <a:rPr lang="en-US" sz="2000" dirty="0" smtClean="0"/>
              <a:t> PL</a:t>
            </a:r>
            <a:endParaRPr lang="en-US" sz="2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defRPr/>
            </a:pPr>
            <a:fld id="{53EC45A2-598F-4D30-A006-583D58C4E6F4}" type="slidenum">
              <a:rPr lang="en-GB" smtClean="0"/>
              <a:pPr>
                <a:defRPr/>
              </a:pPr>
              <a:t>11</a:t>
            </a:fld>
            <a:endParaRPr lang="en-GB" dirty="0"/>
          </a:p>
        </p:txBody>
      </p:sp>
      <p:sp>
        <p:nvSpPr>
          <p:cNvPr id="6" name="Rechteck 5"/>
          <p:cNvSpPr/>
          <p:nvPr/>
        </p:nvSpPr>
        <p:spPr>
          <a:xfrm>
            <a:off x="142875" y="2159000"/>
            <a:ext cx="8821738" cy="3251200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cxnSp>
        <p:nvCxnSpPr>
          <p:cNvPr id="9" name="Gerade Verbindung 8"/>
          <p:cNvCxnSpPr/>
          <p:nvPr/>
        </p:nvCxnSpPr>
        <p:spPr>
          <a:xfrm>
            <a:off x="1022350" y="2159000"/>
            <a:ext cx="0" cy="32512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9"/>
          <p:cNvCxnSpPr/>
          <p:nvPr/>
        </p:nvCxnSpPr>
        <p:spPr>
          <a:xfrm>
            <a:off x="1905000" y="2159000"/>
            <a:ext cx="0" cy="32512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10"/>
          <p:cNvCxnSpPr/>
          <p:nvPr/>
        </p:nvCxnSpPr>
        <p:spPr>
          <a:xfrm>
            <a:off x="2786063" y="2159000"/>
            <a:ext cx="0" cy="32512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11"/>
          <p:cNvCxnSpPr/>
          <p:nvPr/>
        </p:nvCxnSpPr>
        <p:spPr>
          <a:xfrm>
            <a:off x="3668713" y="2159000"/>
            <a:ext cx="0" cy="32512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 Verbindung 12"/>
          <p:cNvCxnSpPr/>
          <p:nvPr/>
        </p:nvCxnSpPr>
        <p:spPr>
          <a:xfrm>
            <a:off x="4549775" y="2159000"/>
            <a:ext cx="0" cy="32512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13"/>
          <p:cNvCxnSpPr/>
          <p:nvPr/>
        </p:nvCxnSpPr>
        <p:spPr>
          <a:xfrm>
            <a:off x="5432425" y="2159000"/>
            <a:ext cx="0" cy="32512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14"/>
          <p:cNvCxnSpPr/>
          <p:nvPr/>
        </p:nvCxnSpPr>
        <p:spPr>
          <a:xfrm>
            <a:off x="6313488" y="2159000"/>
            <a:ext cx="0" cy="32512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15"/>
          <p:cNvCxnSpPr/>
          <p:nvPr/>
        </p:nvCxnSpPr>
        <p:spPr>
          <a:xfrm>
            <a:off x="7196138" y="2159000"/>
            <a:ext cx="0" cy="32512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3668713" y="1925238"/>
            <a:ext cx="811212" cy="201612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algn="ctr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>
              <a:defRPr/>
            </a:pPr>
            <a:r>
              <a:rPr lang="en-GB" altLang="de-DE" sz="1100" b="1" dirty="0" smtClean="0">
                <a:solidFill>
                  <a:schemeClr val="bg1"/>
                </a:solidFill>
              </a:rPr>
              <a:t>October</a:t>
            </a:r>
            <a:endParaRPr lang="en-GB" altLang="de-DE" sz="1100" b="1" dirty="0">
              <a:solidFill>
                <a:schemeClr val="bg1"/>
              </a:solidFill>
            </a:endParaRPr>
          </a:p>
        </p:txBody>
      </p:sp>
      <p:sp>
        <p:nvSpPr>
          <p:cNvPr id="21" name="Rectangle 19"/>
          <p:cNvSpPr>
            <a:spLocks noChangeArrowheads="1"/>
          </p:cNvSpPr>
          <p:nvPr/>
        </p:nvSpPr>
        <p:spPr bwMode="auto">
          <a:xfrm>
            <a:off x="2815721" y="1916113"/>
            <a:ext cx="812800" cy="201612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algn="ctr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>
              <a:defRPr/>
            </a:pPr>
            <a:r>
              <a:rPr lang="en-GB" altLang="de-DE" sz="1100" b="1" dirty="0" smtClean="0">
                <a:solidFill>
                  <a:schemeClr val="bg1"/>
                </a:solidFill>
              </a:rPr>
              <a:t>September</a:t>
            </a:r>
            <a:endParaRPr lang="en-GB" altLang="de-DE" sz="1100" b="1" dirty="0">
              <a:solidFill>
                <a:schemeClr val="bg1"/>
              </a:solidFill>
            </a:endParaRPr>
          </a:p>
        </p:txBody>
      </p:sp>
      <p:sp>
        <p:nvSpPr>
          <p:cNvPr id="22" name="Rectangle 19"/>
          <p:cNvSpPr>
            <a:spLocks noChangeArrowheads="1"/>
          </p:cNvSpPr>
          <p:nvPr/>
        </p:nvSpPr>
        <p:spPr bwMode="auto">
          <a:xfrm>
            <a:off x="4549775" y="1916113"/>
            <a:ext cx="811213" cy="201612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algn="ctr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>
              <a:defRPr/>
            </a:pPr>
            <a:r>
              <a:rPr lang="en-GB" altLang="de-DE" sz="1100" b="1" dirty="0">
                <a:solidFill>
                  <a:schemeClr val="bg1"/>
                </a:solidFill>
              </a:rPr>
              <a:t>November</a:t>
            </a:r>
          </a:p>
        </p:txBody>
      </p:sp>
      <p:sp>
        <p:nvSpPr>
          <p:cNvPr id="23" name="Rectangle 19"/>
          <p:cNvSpPr>
            <a:spLocks noChangeArrowheads="1"/>
          </p:cNvSpPr>
          <p:nvPr/>
        </p:nvSpPr>
        <p:spPr bwMode="auto">
          <a:xfrm>
            <a:off x="5432425" y="1894936"/>
            <a:ext cx="811212" cy="201612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algn="ctr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>
              <a:defRPr/>
            </a:pPr>
            <a:r>
              <a:rPr lang="en-GB" altLang="de-DE" sz="1100" b="1" dirty="0">
                <a:solidFill>
                  <a:schemeClr val="bg1"/>
                </a:solidFill>
              </a:rPr>
              <a:t>December</a:t>
            </a:r>
          </a:p>
        </p:txBody>
      </p:sp>
      <p:sp>
        <p:nvSpPr>
          <p:cNvPr id="24" name="Rectangle 19"/>
          <p:cNvSpPr>
            <a:spLocks noChangeArrowheads="1"/>
          </p:cNvSpPr>
          <p:nvPr/>
        </p:nvSpPr>
        <p:spPr bwMode="auto">
          <a:xfrm>
            <a:off x="6334685" y="1894936"/>
            <a:ext cx="811213" cy="201612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algn="ctr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>
              <a:defRPr/>
            </a:pPr>
            <a:r>
              <a:rPr lang="en-GB" altLang="de-DE" sz="1100" b="1" dirty="0">
                <a:solidFill>
                  <a:schemeClr val="bg1"/>
                </a:solidFill>
              </a:rPr>
              <a:t>January</a:t>
            </a:r>
          </a:p>
        </p:txBody>
      </p:sp>
      <p:sp>
        <p:nvSpPr>
          <p:cNvPr id="25" name="Rectangle 19"/>
          <p:cNvSpPr>
            <a:spLocks noChangeArrowheads="1"/>
          </p:cNvSpPr>
          <p:nvPr/>
        </p:nvSpPr>
        <p:spPr bwMode="auto">
          <a:xfrm>
            <a:off x="7210462" y="1895262"/>
            <a:ext cx="811213" cy="201612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algn="ctr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>
              <a:defRPr/>
            </a:pPr>
            <a:r>
              <a:rPr lang="en-GB" altLang="de-DE" sz="1100" b="1" dirty="0">
                <a:solidFill>
                  <a:schemeClr val="bg1"/>
                </a:solidFill>
              </a:rPr>
              <a:t>February</a:t>
            </a:r>
          </a:p>
        </p:txBody>
      </p:sp>
      <p:sp>
        <p:nvSpPr>
          <p:cNvPr id="26" name="Rectangle 19"/>
          <p:cNvSpPr>
            <a:spLocks noChangeArrowheads="1"/>
          </p:cNvSpPr>
          <p:nvPr/>
        </p:nvSpPr>
        <p:spPr bwMode="auto">
          <a:xfrm>
            <a:off x="8081963" y="1894936"/>
            <a:ext cx="811212" cy="201612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algn="ctr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>
              <a:defRPr/>
            </a:pPr>
            <a:r>
              <a:rPr lang="en-GB" altLang="de-DE" sz="1100" b="1" dirty="0">
                <a:solidFill>
                  <a:schemeClr val="bg1"/>
                </a:solidFill>
              </a:rPr>
              <a:t>March</a:t>
            </a:r>
          </a:p>
        </p:txBody>
      </p:sp>
      <p:sp>
        <p:nvSpPr>
          <p:cNvPr id="27" name="Rectangle 19"/>
          <p:cNvSpPr>
            <a:spLocks noChangeArrowheads="1"/>
          </p:cNvSpPr>
          <p:nvPr/>
        </p:nvSpPr>
        <p:spPr bwMode="auto">
          <a:xfrm>
            <a:off x="1945836" y="1925080"/>
            <a:ext cx="811213" cy="201612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algn="ctr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>
              <a:defRPr/>
            </a:pPr>
            <a:r>
              <a:rPr lang="en-GB" altLang="de-DE" sz="1100" b="1" dirty="0" smtClean="0">
                <a:solidFill>
                  <a:schemeClr val="bg1"/>
                </a:solidFill>
              </a:rPr>
              <a:t>August</a:t>
            </a:r>
            <a:endParaRPr lang="en-GB" altLang="de-DE" sz="1100" b="1" dirty="0">
              <a:solidFill>
                <a:schemeClr val="bg1"/>
              </a:solidFill>
            </a:endParaRPr>
          </a:p>
        </p:txBody>
      </p:sp>
      <p:sp>
        <p:nvSpPr>
          <p:cNvPr id="28" name="Rectangle 19"/>
          <p:cNvSpPr>
            <a:spLocks noChangeArrowheads="1"/>
          </p:cNvSpPr>
          <p:nvPr/>
        </p:nvSpPr>
        <p:spPr bwMode="auto">
          <a:xfrm>
            <a:off x="1074336" y="1925238"/>
            <a:ext cx="811213" cy="201612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algn="ctr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>
              <a:defRPr/>
            </a:pPr>
            <a:r>
              <a:rPr lang="en-GB" altLang="de-DE" sz="1100" b="1" dirty="0" smtClean="0">
                <a:solidFill>
                  <a:schemeClr val="bg1"/>
                </a:solidFill>
              </a:rPr>
              <a:t>July</a:t>
            </a:r>
            <a:endParaRPr lang="en-GB" altLang="de-DE" sz="1100" b="1" dirty="0">
              <a:solidFill>
                <a:schemeClr val="bg1"/>
              </a:solidFill>
            </a:endParaRPr>
          </a:p>
        </p:txBody>
      </p:sp>
      <p:sp>
        <p:nvSpPr>
          <p:cNvPr id="30" name="Rectangle 19"/>
          <p:cNvSpPr>
            <a:spLocks noChangeArrowheads="1"/>
          </p:cNvSpPr>
          <p:nvPr/>
        </p:nvSpPr>
        <p:spPr bwMode="auto">
          <a:xfrm>
            <a:off x="182564" y="1673225"/>
            <a:ext cx="6061073" cy="181519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algn="ctr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>
              <a:defRPr/>
            </a:pPr>
            <a:r>
              <a:rPr lang="en-GB" altLang="de-DE" sz="1100" b="1" dirty="0">
                <a:solidFill>
                  <a:schemeClr val="bg1"/>
                </a:solidFill>
              </a:rPr>
              <a:t>2016</a:t>
            </a:r>
          </a:p>
        </p:txBody>
      </p:sp>
      <p:sp>
        <p:nvSpPr>
          <p:cNvPr id="62" name="Title 1"/>
          <p:cNvSpPr>
            <a:spLocks noGrp="1"/>
          </p:cNvSpPr>
          <p:nvPr>
            <p:ph type="title"/>
          </p:nvPr>
        </p:nvSpPr>
        <p:spPr>
          <a:xfrm>
            <a:off x="142875" y="315687"/>
            <a:ext cx="6900863" cy="778102"/>
          </a:xfrm>
        </p:spPr>
        <p:txBody>
          <a:bodyPr/>
          <a:lstStyle/>
          <a:p>
            <a:pPr lvl="0">
              <a:spcBef>
                <a:spcPts val="600"/>
              </a:spcBef>
              <a:spcAft>
                <a:spcPts val="600"/>
              </a:spcAft>
              <a:defRPr/>
            </a:pPr>
            <a:r>
              <a:rPr lang="en-GB" dirty="0"/>
              <a:t>Work-stream </a:t>
            </a:r>
            <a:r>
              <a:rPr lang="en-GB" dirty="0" smtClean="0"/>
              <a:t>1, </a:t>
            </a:r>
            <a:r>
              <a:rPr lang="en-GB" dirty="0"/>
              <a:t>sub-stream </a:t>
            </a:r>
            <a:r>
              <a:rPr lang="en-GB" dirty="0" smtClean="0"/>
              <a:t>“</a:t>
            </a:r>
            <a:r>
              <a:rPr lang="en-US" dirty="0" smtClean="0"/>
              <a:t>Network Management and Orchestration” NWMO</a:t>
            </a:r>
            <a:br>
              <a:rPr lang="en-US" dirty="0" smtClean="0"/>
            </a:br>
            <a:r>
              <a:rPr lang="en-GB" sz="1400" dirty="0" smtClean="0"/>
              <a:t>Roadmap</a:t>
            </a:r>
            <a:endParaRPr lang="en-GB" sz="1400" dirty="0"/>
          </a:p>
        </p:txBody>
      </p:sp>
      <p:sp>
        <p:nvSpPr>
          <p:cNvPr id="33" name="Rectangle 19"/>
          <p:cNvSpPr>
            <a:spLocks noChangeArrowheads="1"/>
          </p:cNvSpPr>
          <p:nvPr/>
        </p:nvSpPr>
        <p:spPr bwMode="auto">
          <a:xfrm>
            <a:off x="142875" y="1916113"/>
            <a:ext cx="811212" cy="201612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algn="ctr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>
              <a:defRPr/>
            </a:pPr>
            <a:r>
              <a:rPr lang="en-GB" altLang="de-DE" sz="1100" b="1" dirty="0">
                <a:solidFill>
                  <a:schemeClr val="bg1"/>
                </a:solidFill>
              </a:rPr>
              <a:t>June</a:t>
            </a:r>
          </a:p>
        </p:txBody>
      </p:sp>
      <p:cxnSp>
        <p:nvCxnSpPr>
          <p:cNvPr id="34" name="Gerade Verbindung 33"/>
          <p:cNvCxnSpPr/>
          <p:nvPr/>
        </p:nvCxnSpPr>
        <p:spPr>
          <a:xfrm>
            <a:off x="8081963" y="2159000"/>
            <a:ext cx="0" cy="32512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feld 75"/>
          <p:cNvSpPr txBox="1"/>
          <p:nvPr/>
        </p:nvSpPr>
        <p:spPr>
          <a:xfrm rot="18496326">
            <a:off x="2451748" y="2257908"/>
            <a:ext cx="9868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900"/>
              </a:lnSpc>
            </a:pPr>
            <a:r>
              <a:rPr lang="en-GB" sz="1000" i="1" dirty="0" smtClean="0"/>
              <a:t>f2f Meeting  San Jose</a:t>
            </a:r>
          </a:p>
        </p:txBody>
      </p:sp>
      <p:sp>
        <p:nvSpPr>
          <p:cNvPr id="39" name="Flussdiagramm: Verzweigung 76"/>
          <p:cNvSpPr/>
          <p:nvPr/>
        </p:nvSpPr>
        <p:spPr>
          <a:xfrm>
            <a:off x="4973530" y="2813520"/>
            <a:ext cx="215900" cy="287337"/>
          </a:xfrm>
          <a:prstGeom prst="flowChartDecision">
            <a:avLst/>
          </a:prstGeom>
          <a:solidFill>
            <a:srgbClr val="468329"/>
          </a:solidFill>
          <a:ln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41" name="Flussdiagramm: Verzweigung 74"/>
          <p:cNvSpPr/>
          <p:nvPr/>
        </p:nvSpPr>
        <p:spPr>
          <a:xfrm>
            <a:off x="2404261" y="2813520"/>
            <a:ext cx="215900" cy="287337"/>
          </a:xfrm>
          <a:prstGeom prst="flowChartDecision">
            <a:avLst/>
          </a:prstGeom>
          <a:solidFill>
            <a:srgbClr val="468329"/>
          </a:solidFill>
          <a:ln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43" name="Flussdiagramm: Verzweigung 74"/>
          <p:cNvSpPr/>
          <p:nvPr/>
        </p:nvSpPr>
        <p:spPr>
          <a:xfrm>
            <a:off x="6027737" y="2763280"/>
            <a:ext cx="215900" cy="287337"/>
          </a:xfrm>
          <a:prstGeom prst="flowChartDecision">
            <a:avLst/>
          </a:prstGeom>
          <a:solidFill>
            <a:srgbClr val="FF0000"/>
          </a:solidFill>
          <a:ln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44" name="Textfeld 75"/>
          <p:cNvSpPr txBox="1"/>
          <p:nvPr/>
        </p:nvSpPr>
        <p:spPr>
          <a:xfrm rot="18742623">
            <a:off x="6056460" y="2163546"/>
            <a:ext cx="993481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900"/>
              </a:lnSpc>
            </a:pPr>
            <a:r>
              <a:rPr lang="en-GB" sz="1000" i="1" dirty="0" smtClean="0"/>
              <a:t>plan :Deliverable: package 2</a:t>
            </a:r>
          </a:p>
        </p:txBody>
      </p:sp>
      <p:sp>
        <p:nvSpPr>
          <p:cNvPr id="2" name="ZoneTexte 1"/>
          <p:cNvSpPr txBox="1"/>
          <p:nvPr/>
        </p:nvSpPr>
        <p:spPr>
          <a:xfrm>
            <a:off x="182563" y="5521885"/>
            <a:ext cx="85697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i="1" dirty="0" smtClean="0"/>
              <a:t>Dependencies on WS 2 results  (Architecture)</a:t>
            </a:r>
          </a:p>
          <a:p>
            <a:r>
              <a:rPr lang="en-GB" sz="1400" b="1" i="1" dirty="0" smtClean="0"/>
              <a:t>If </a:t>
            </a:r>
            <a:r>
              <a:rPr lang="en-GB" sz="1400" b="1" i="1" dirty="0"/>
              <a:t>new external deadlines emerge, packages can be rescheduled or particular topics promoted to earlier packages</a:t>
            </a:r>
            <a:endParaRPr lang="fr-FR" sz="1400" b="1" i="1" dirty="0"/>
          </a:p>
        </p:txBody>
      </p:sp>
      <p:sp>
        <p:nvSpPr>
          <p:cNvPr id="4" name="Left Arrow Callout 3"/>
          <p:cNvSpPr/>
          <p:nvPr/>
        </p:nvSpPr>
        <p:spPr>
          <a:xfrm>
            <a:off x="182563" y="3228418"/>
            <a:ext cx="8710611" cy="283592"/>
          </a:xfrm>
          <a:prstGeom prst="leftArrowCallout">
            <a:avLst>
              <a:gd name="adj1" fmla="val 25000"/>
              <a:gd name="adj2" fmla="val 15338"/>
              <a:gd name="adj3" fmla="val 0"/>
              <a:gd name="adj4" fmla="val 100000"/>
            </a:avLst>
          </a:prstGeom>
          <a:solidFill>
            <a:schemeClr val="accent3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 smtClean="0"/>
              <a:t>Package 2</a:t>
            </a:r>
            <a:endParaRPr lang="en-GB" sz="1400" b="1" dirty="0"/>
          </a:p>
        </p:txBody>
      </p:sp>
      <p:sp>
        <p:nvSpPr>
          <p:cNvPr id="50" name="Rechteck 34"/>
          <p:cNvSpPr/>
          <p:nvPr/>
        </p:nvSpPr>
        <p:spPr>
          <a:xfrm>
            <a:off x="142875" y="4114800"/>
            <a:ext cx="8821738" cy="38638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CH" sz="1400" b="1" dirty="0" smtClean="0">
                <a:solidFill>
                  <a:prstClr val="white"/>
                </a:solidFill>
              </a:rPr>
              <a:t>Overall &amp; </a:t>
            </a:r>
            <a:r>
              <a:rPr lang="en-US" sz="1400" b="1" dirty="0" smtClean="0">
                <a:solidFill>
                  <a:prstClr val="white"/>
                </a:solidFill>
              </a:rPr>
              <a:t>continuous</a:t>
            </a:r>
            <a:r>
              <a:rPr lang="de-CH" sz="1400" b="1" dirty="0" smtClean="0">
                <a:solidFill>
                  <a:prstClr val="white"/>
                </a:solidFill>
              </a:rPr>
              <a:t> </a:t>
            </a:r>
            <a:r>
              <a:rPr lang="de-CH" sz="1400" b="1" dirty="0" err="1" smtClean="0">
                <a:solidFill>
                  <a:prstClr val="white"/>
                </a:solidFill>
              </a:rPr>
              <a:t>work</a:t>
            </a:r>
            <a:endParaRPr lang="de-CH" sz="1400" b="1" dirty="0">
              <a:solidFill>
                <a:prstClr val="white"/>
              </a:solidFill>
            </a:endParaRPr>
          </a:p>
        </p:txBody>
      </p:sp>
      <p:sp>
        <p:nvSpPr>
          <p:cNvPr id="46" name="Rectangle 19"/>
          <p:cNvSpPr>
            <a:spLocks noChangeArrowheads="1"/>
          </p:cNvSpPr>
          <p:nvPr/>
        </p:nvSpPr>
        <p:spPr bwMode="auto">
          <a:xfrm>
            <a:off x="6335713" y="1653131"/>
            <a:ext cx="2628900" cy="201613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algn="ctr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>
              <a:defRPr/>
            </a:pPr>
            <a:r>
              <a:rPr lang="en-GB" altLang="de-DE" sz="1100" b="1" dirty="0" smtClean="0">
                <a:solidFill>
                  <a:schemeClr val="bg1"/>
                </a:solidFill>
              </a:rPr>
              <a:t>2017</a:t>
            </a:r>
            <a:endParaRPr lang="en-GB" altLang="de-DE" sz="1100" b="1" dirty="0">
              <a:solidFill>
                <a:schemeClr val="bg1"/>
              </a:solidFill>
            </a:endParaRPr>
          </a:p>
        </p:txBody>
      </p:sp>
      <p:sp>
        <p:nvSpPr>
          <p:cNvPr id="47" name="Textfeld 75"/>
          <p:cNvSpPr txBox="1"/>
          <p:nvPr/>
        </p:nvSpPr>
        <p:spPr>
          <a:xfrm rot="18496326">
            <a:off x="3939680" y="2209659"/>
            <a:ext cx="9868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900"/>
              </a:lnSpc>
            </a:pPr>
            <a:r>
              <a:rPr lang="en-GB" sz="1000" i="1" dirty="0" smtClean="0"/>
              <a:t>f2f Meeting  October</a:t>
            </a:r>
          </a:p>
        </p:txBody>
      </p:sp>
      <p:sp>
        <p:nvSpPr>
          <p:cNvPr id="48" name="Flussdiagramm: Verzweigung 74"/>
          <p:cNvSpPr/>
          <p:nvPr/>
        </p:nvSpPr>
        <p:spPr>
          <a:xfrm>
            <a:off x="3923189" y="2795104"/>
            <a:ext cx="215900" cy="287337"/>
          </a:xfrm>
          <a:prstGeom prst="flowChartDecision">
            <a:avLst/>
          </a:prstGeom>
          <a:solidFill>
            <a:srgbClr val="468329"/>
          </a:solidFill>
          <a:ln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49" name="Textfeld 75"/>
          <p:cNvSpPr txBox="1"/>
          <p:nvPr/>
        </p:nvSpPr>
        <p:spPr>
          <a:xfrm rot="18742623">
            <a:off x="5076825" y="2188605"/>
            <a:ext cx="993481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900"/>
              </a:lnSpc>
            </a:pPr>
            <a:r>
              <a:rPr lang="en-GB" sz="1000" i="1" dirty="0" smtClean="0"/>
              <a:t>draft Deliverable: package 2</a:t>
            </a:r>
          </a:p>
        </p:txBody>
      </p:sp>
      <p:sp>
        <p:nvSpPr>
          <p:cNvPr id="53" name="Left Arrow Callout 3"/>
          <p:cNvSpPr/>
          <p:nvPr/>
        </p:nvSpPr>
        <p:spPr>
          <a:xfrm>
            <a:off x="6286073" y="3642804"/>
            <a:ext cx="2857928" cy="471996"/>
          </a:xfrm>
          <a:prstGeom prst="leftArrowCallout">
            <a:avLst>
              <a:gd name="adj1" fmla="val 25000"/>
              <a:gd name="adj2" fmla="val 15338"/>
              <a:gd name="adj3" fmla="val 0"/>
              <a:gd name="adj4" fmla="val 100000"/>
            </a:avLst>
          </a:prstGeom>
          <a:solidFill>
            <a:schemeClr val="accent3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 smtClean="0"/>
              <a:t>Package 3</a:t>
            </a:r>
            <a:r>
              <a:rPr lang="en-GB" sz="1000" b="1" dirty="0" smtClean="0"/>
              <a:t> (needs to be confirmed by the  board)</a:t>
            </a:r>
            <a:endParaRPr lang="en-GB" sz="1000" b="1" dirty="0"/>
          </a:p>
        </p:txBody>
      </p:sp>
      <p:sp>
        <p:nvSpPr>
          <p:cNvPr id="54" name="Textfeld 75"/>
          <p:cNvSpPr txBox="1"/>
          <p:nvPr/>
        </p:nvSpPr>
        <p:spPr>
          <a:xfrm rot="18496326">
            <a:off x="8218099" y="2138318"/>
            <a:ext cx="9868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900"/>
              </a:lnSpc>
            </a:pPr>
            <a:r>
              <a:rPr lang="en-GB" sz="1000" i="1" dirty="0" smtClean="0"/>
              <a:t>f2f Meeting  March</a:t>
            </a:r>
          </a:p>
        </p:txBody>
      </p:sp>
      <p:sp>
        <p:nvSpPr>
          <p:cNvPr id="56" name="Flussdiagramm: Verzweigung 74"/>
          <p:cNvSpPr/>
          <p:nvPr/>
        </p:nvSpPr>
        <p:spPr>
          <a:xfrm>
            <a:off x="8201608" y="2723763"/>
            <a:ext cx="215900" cy="287337"/>
          </a:xfrm>
          <a:prstGeom prst="flowChartDecision">
            <a:avLst/>
          </a:prstGeom>
          <a:solidFill>
            <a:srgbClr val="468329"/>
          </a:solidFill>
          <a:ln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57" name="Textfeld 56"/>
          <p:cNvSpPr txBox="1"/>
          <p:nvPr/>
        </p:nvSpPr>
        <p:spPr>
          <a:xfrm>
            <a:off x="286752" y="4873451"/>
            <a:ext cx="38523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Conference calls on bi-weekly basis</a:t>
            </a:r>
            <a:endParaRPr lang="en-US" dirty="0"/>
          </a:p>
        </p:txBody>
      </p:sp>
      <p:sp>
        <p:nvSpPr>
          <p:cNvPr id="42" name="Textfeld 41"/>
          <p:cNvSpPr txBox="1"/>
          <p:nvPr/>
        </p:nvSpPr>
        <p:spPr>
          <a:xfrm rot="2346880">
            <a:off x="5106903" y="1416606"/>
            <a:ext cx="44165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needs to be confirmed  by the 5G </a:t>
            </a:r>
            <a:r>
              <a:rPr lang="en-US" sz="2000" dirty="0" err="1" smtClean="0"/>
              <a:t>ngmn</a:t>
            </a:r>
            <a:r>
              <a:rPr lang="en-US" sz="2000" dirty="0" smtClean="0"/>
              <a:t> PL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xmlns="" val="85141062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430457-5914-416A-8397-FDC68F997864}" type="slidenum">
              <a:rPr lang="en-GB" smtClean="0"/>
              <a:pPr>
                <a:defRPr/>
              </a:pPr>
              <a:t>2</a:t>
            </a:fld>
            <a:endParaRPr lang="en-GB" dirty="0"/>
          </a:p>
        </p:txBody>
      </p:sp>
      <p:sp>
        <p:nvSpPr>
          <p:cNvPr id="4" name="Textfeld 3"/>
          <p:cNvSpPr txBox="1"/>
          <p:nvPr/>
        </p:nvSpPr>
        <p:spPr>
          <a:xfrm>
            <a:off x="43388" y="1779687"/>
            <a:ext cx="5978055" cy="5493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NGMN 5G White Paper, February 2015</a:t>
            </a:r>
            <a:r>
              <a:rPr lang="en-US" b="1" dirty="0" smtClean="0"/>
              <a:t>:</a:t>
            </a:r>
          </a:p>
          <a:p>
            <a:endParaRPr lang="en-US" dirty="0" smtClean="0"/>
          </a:p>
          <a:p>
            <a:pPr marL="447675" lvl="1" indent="269875">
              <a:lnSpc>
                <a:spcPct val="150000"/>
              </a:lnSpc>
              <a:buClr>
                <a:srgbClr val="468328"/>
              </a:buClr>
              <a:buFont typeface="Wingdings" pitchFamily="2" charset="2"/>
              <a:buChar char="§"/>
            </a:pPr>
            <a:r>
              <a:rPr lang="en-US" dirty="0" smtClean="0"/>
              <a:t>Section : 4.6.1- 4.6.10</a:t>
            </a:r>
          </a:p>
          <a:p>
            <a:pPr lvl="1" indent="260350">
              <a:lnSpc>
                <a:spcPct val="150000"/>
              </a:lnSpc>
              <a:buClr>
                <a:srgbClr val="468328"/>
              </a:buClr>
              <a:buFont typeface="Wingdings" pitchFamily="2" charset="2"/>
              <a:buChar char="§"/>
            </a:pPr>
            <a:r>
              <a:rPr lang="en-US" dirty="0" smtClean="0"/>
              <a:t>Features:</a:t>
            </a:r>
          </a:p>
          <a:p>
            <a:pPr marL="1182687" lvl="2" indent="-285750">
              <a:lnSpc>
                <a:spcPct val="150000"/>
              </a:lnSpc>
              <a:buClr>
                <a:srgbClr val="468328"/>
              </a:buClr>
              <a:buFont typeface="Symbol" pitchFamily="18" charset="2"/>
              <a:buChar char="-"/>
            </a:pPr>
            <a:r>
              <a:rPr lang="en-US" dirty="0" smtClean="0"/>
              <a:t>Autonomic / self-management functions</a:t>
            </a:r>
          </a:p>
          <a:p>
            <a:pPr marL="1182687" lvl="2" indent="-285750">
              <a:lnSpc>
                <a:spcPct val="150000"/>
              </a:lnSpc>
              <a:buClr>
                <a:srgbClr val="468328"/>
              </a:buClr>
              <a:buFont typeface="Symbol" pitchFamily="18" charset="2"/>
              <a:buChar char="-"/>
            </a:pPr>
            <a:r>
              <a:rPr lang="en-US" dirty="0" smtClean="0"/>
              <a:t>Plug and Play, self- configuration,</a:t>
            </a:r>
          </a:p>
          <a:p>
            <a:pPr marL="896937" lvl="2">
              <a:lnSpc>
                <a:spcPct val="150000"/>
              </a:lnSpc>
              <a:buClr>
                <a:srgbClr val="468328"/>
              </a:buClr>
            </a:pPr>
            <a:r>
              <a:rPr lang="en-US" dirty="0" smtClean="0"/>
              <a:t>   -optimization, -healing</a:t>
            </a:r>
          </a:p>
          <a:p>
            <a:pPr marL="1182687" lvl="2" indent="-285750">
              <a:lnSpc>
                <a:spcPct val="150000"/>
              </a:lnSpc>
              <a:buClr>
                <a:srgbClr val="468328"/>
              </a:buClr>
              <a:buFont typeface="Symbol" pitchFamily="18" charset="2"/>
              <a:buChar char="-"/>
            </a:pPr>
            <a:r>
              <a:rPr lang="en-US" dirty="0" smtClean="0"/>
              <a:t>5G operations / management framework must be able to expose open management APIs</a:t>
            </a:r>
          </a:p>
          <a:p>
            <a:pPr marL="1182687" lvl="2" indent="-285750">
              <a:lnSpc>
                <a:spcPct val="150000"/>
              </a:lnSpc>
              <a:buClr>
                <a:srgbClr val="468328"/>
              </a:buClr>
              <a:buFont typeface="Symbol" pitchFamily="18" charset="2"/>
              <a:buChar char="-"/>
            </a:pPr>
            <a:r>
              <a:rPr lang="en-US" dirty="0" smtClean="0"/>
              <a:t>…..</a:t>
            </a:r>
          </a:p>
          <a:p>
            <a:pPr marL="619125" lvl="1" indent="-179388">
              <a:lnSpc>
                <a:spcPct val="150000"/>
              </a:lnSpc>
              <a:buClr>
                <a:srgbClr val="468328"/>
              </a:buClr>
              <a:buFont typeface="Wingdings" pitchFamily="2" charset="2"/>
              <a:buChar char="§"/>
            </a:pPr>
            <a:r>
              <a:rPr lang="en-US" dirty="0" smtClean="0"/>
              <a:t>Impact by new technology architecture is likely ; e.g. slicing.. </a:t>
            </a:r>
          </a:p>
          <a:p>
            <a:pPr lvl="1">
              <a:buClr>
                <a:srgbClr val="468328"/>
              </a:buClr>
              <a:buFont typeface="Wingdings" pitchFamily="2" charset="2"/>
              <a:buChar char="§"/>
            </a:pPr>
            <a:endParaRPr lang="en-US" dirty="0"/>
          </a:p>
        </p:txBody>
      </p:sp>
      <p:grpSp>
        <p:nvGrpSpPr>
          <p:cNvPr id="3" name="Gruppieren 20"/>
          <p:cNvGrpSpPr/>
          <p:nvPr/>
        </p:nvGrpSpPr>
        <p:grpSpPr>
          <a:xfrm>
            <a:off x="5658934" y="1877136"/>
            <a:ext cx="3350625" cy="3549158"/>
            <a:chOff x="5658934" y="1877136"/>
            <a:chExt cx="3350625" cy="3549158"/>
          </a:xfrm>
        </p:grpSpPr>
        <p:grpSp>
          <p:nvGrpSpPr>
            <p:cNvPr id="5" name="Gruppieren 4"/>
            <p:cNvGrpSpPr/>
            <p:nvPr/>
          </p:nvGrpSpPr>
          <p:grpSpPr>
            <a:xfrm>
              <a:off x="5969074" y="1877136"/>
              <a:ext cx="3040485" cy="3549158"/>
              <a:chOff x="4689660" y="1461608"/>
              <a:chExt cx="3864106" cy="3918491"/>
            </a:xfrm>
          </p:grpSpPr>
          <p:sp>
            <p:nvSpPr>
              <p:cNvPr id="6" name="Abgerundetes Rechteck 5"/>
              <p:cNvSpPr/>
              <p:nvPr/>
            </p:nvSpPr>
            <p:spPr>
              <a:xfrm>
                <a:off x="4721557" y="2034374"/>
                <a:ext cx="3832209" cy="691046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182563" lvl="2">
                  <a:lnSpc>
                    <a:spcPts val="1800"/>
                  </a:lnSpc>
                  <a:spcBef>
                    <a:spcPct val="50000"/>
                  </a:spcBef>
                  <a:buClr>
                    <a:schemeClr val="tx2"/>
                  </a:buClr>
                  <a:buSzPct val="75000"/>
                  <a:buFont typeface="Wingdings" pitchFamily="2" charset="2"/>
                  <a:buNone/>
                </a:pPr>
                <a:r>
                  <a:rPr lang="de-DE" sz="1400" dirty="0">
                    <a:solidFill>
                      <a:schemeClr val="tx1"/>
                    </a:solidFill>
                    <a:latin typeface="Tele-GroteskHal" pitchFamily="2" charset="0"/>
                  </a:rPr>
                  <a:t>Customer, </a:t>
                </a:r>
                <a:r>
                  <a:rPr lang="de-DE" sz="1400" dirty="0" smtClean="0">
                    <a:solidFill>
                      <a:schemeClr val="tx1"/>
                    </a:solidFill>
                    <a:latin typeface="Tele-GroteskHal" pitchFamily="2" charset="0"/>
                  </a:rPr>
                  <a:t> Enterprise &amp;</a:t>
                </a:r>
                <a:br>
                  <a:rPr lang="de-DE" sz="1400" dirty="0" smtClean="0">
                    <a:solidFill>
                      <a:schemeClr val="tx1"/>
                    </a:solidFill>
                    <a:latin typeface="Tele-GroteskHal" pitchFamily="2" charset="0"/>
                  </a:rPr>
                </a:br>
                <a:r>
                  <a:rPr lang="de-DE" sz="1400" dirty="0" smtClean="0">
                    <a:solidFill>
                      <a:schemeClr val="tx1"/>
                    </a:solidFill>
                    <a:latin typeface="Tele-GroteskHal" pitchFamily="2" charset="0"/>
                  </a:rPr>
                  <a:t>Business Support </a:t>
                </a:r>
                <a:r>
                  <a:rPr lang="de-DE" sz="1400" dirty="0" err="1">
                    <a:solidFill>
                      <a:schemeClr val="tx1"/>
                    </a:solidFill>
                    <a:latin typeface="Tele-GroteskHal" pitchFamily="2" charset="0"/>
                  </a:rPr>
                  <a:t>Functions</a:t>
                </a:r>
                <a:endParaRPr lang="de-DE" sz="1400" dirty="0">
                  <a:solidFill>
                    <a:schemeClr val="tx1"/>
                  </a:solidFill>
                  <a:latin typeface="Tele-GroteskHal" pitchFamily="2" charset="0"/>
                </a:endParaRPr>
              </a:p>
            </p:txBody>
          </p:sp>
          <p:sp>
            <p:nvSpPr>
              <p:cNvPr id="7" name="Abgerundetes Rechteck 6"/>
              <p:cNvSpPr/>
              <p:nvPr/>
            </p:nvSpPr>
            <p:spPr>
              <a:xfrm>
                <a:off x="7637721" y="2415514"/>
                <a:ext cx="808605" cy="224917"/>
              </a:xfrm>
              <a:prstGeom prst="roundRect">
                <a:avLst/>
              </a:prstGeom>
              <a:solidFill>
                <a:schemeClr val="bg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ts val="1800"/>
                  </a:lnSpc>
                  <a:spcBef>
                    <a:spcPct val="50000"/>
                  </a:spcBef>
                  <a:buClr>
                    <a:schemeClr val="tx2"/>
                  </a:buClr>
                  <a:buSzPct val="75000"/>
                  <a:buFont typeface="Wingdings" pitchFamily="2" charset="2"/>
                  <a:buNone/>
                  <a:defRPr/>
                </a:pPr>
                <a:r>
                  <a:rPr lang="de-DE" sz="1200" dirty="0" err="1">
                    <a:solidFill>
                      <a:schemeClr val="tx1"/>
                    </a:solidFill>
                  </a:rPr>
                  <a:t>Billing</a:t>
                </a:r>
                <a:endParaRPr lang="de-DE" sz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Abgerundetes Rechteck 7"/>
              <p:cNvSpPr/>
              <p:nvPr/>
            </p:nvSpPr>
            <p:spPr>
              <a:xfrm>
                <a:off x="7616455" y="2034374"/>
                <a:ext cx="819238" cy="329609"/>
              </a:xfrm>
              <a:prstGeom prst="roundRect">
                <a:avLst/>
              </a:prstGeom>
              <a:solidFill>
                <a:schemeClr val="bg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ts val="0"/>
                  </a:spcBef>
                  <a:buClr>
                    <a:schemeClr val="tx2"/>
                  </a:buClr>
                  <a:buSzPct val="75000"/>
                  <a:buFont typeface="Wingdings" pitchFamily="2" charset="2"/>
                  <a:buNone/>
                  <a:defRPr/>
                </a:pPr>
                <a:r>
                  <a:rPr lang="de-DE" sz="1200" dirty="0" smtClean="0">
                    <a:solidFill>
                      <a:schemeClr val="tx1"/>
                    </a:solidFill>
                    <a:latin typeface="Tele-GroteskNor" pitchFamily="2" charset="0"/>
                  </a:rPr>
                  <a:t>Order  </a:t>
                </a:r>
                <a:r>
                  <a:rPr lang="de-DE" sz="1200" dirty="0" err="1" smtClean="0">
                    <a:solidFill>
                      <a:schemeClr val="tx1"/>
                    </a:solidFill>
                    <a:latin typeface="Tele-GroteskNor" pitchFamily="2" charset="0"/>
                  </a:rPr>
                  <a:t>mgt</a:t>
                </a:r>
                <a:r>
                  <a:rPr lang="de-DE" sz="1200" dirty="0" smtClean="0">
                    <a:solidFill>
                      <a:schemeClr val="tx1"/>
                    </a:solidFill>
                    <a:latin typeface="Tele-GroteskNor" pitchFamily="2" charset="0"/>
                  </a:rPr>
                  <a:t>.</a:t>
                </a:r>
                <a:endParaRPr lang="de-DE" sz="1200" dirty="0">
                  <a:solidFill>
                    <a:schemeClr val="tx1"/>
                  </a:solidFill>
                  <a:latin typeface="Tele-GroteskNor" pitchFamily="2" charset="0"/>
                </a:endParaRPr>
              </a:p>
            </p:txBody>
          </p:sp>
          <p:sp>
            <p:nvSpPr>
              <p:cNvPr id="9" name="Abgerundetes Rechteck 8"/>
              <p:cNvSpPr/>
              <p:nvPr/>
            </p:nvSpPr>
            <p:spPr>
              <a:xfrm>
                <a:off x="4689660" y="3827721"/>
                <a:ext cx="3862461" cy="1552378"/>
              </a:xfrm>
              <a:prstGeom prst="roundRect">
                <a:avLst>
                  <a:gd name="adj" fmla="val 8324"/>
                </a:avLst>
              </a:prstGeom>
              <a:noFill/>
              <a:ln w="25400">
                <a:solidFill>
                  <a:schemeClr val="tx1">
                    <a:lumMod val="50000"/>
                    <a:lumOff val="5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ts val="1800"/>
                  </a:lnSpc>
                  <a:spcBef>
                    <a:spcPct val="50000"/>
                  </a:spcBef>
                  <a:buClr>
                    <a:schemeClr val="tx2"/>
                  </a:buClr>
                  <a:buSzPct val="75000"/>
                  <a:buFont typeface="Wingdings" pitchFamily="2" charset="2"/>
                  <a:buNone/>
                  <a:defRPr/>
                </a:pPr>
                <a:endParaRPr lang="de-DE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Abgerundetes Rechteck 9"/>
              <p:cNvSpPr/>
              <p:nvPr/>
            </p:nvSpPr>
            <p:spPr>
              <a:xfrm>
                <a:off x="4756215" y="4911243"/>
                <a:ext cx="3668845" cy="408594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  <a:buClr>
                    <a:schemeClr val="tx2"/>
                  </a:buClr>
                  <a:buSzPct val="75000"/>
                  <a:buFont typeface="Wingdings" pitchFamily="2" charset="2"/>
                  <a:buNone/>
                  <a:defRPr/>
                </a:pPr>
                <a:r>
                  <a:rPr lang="de-DE" sz="1000" dirty="0">
                    <a:solidFill>
                      <a:schemeClr val="bg1"/>
                    </a:solidFill>
                  </a:rPr>
                  <a:t>Network – Network Elements – </a:t>
                </a:r>
                <a:r>
                  <a:rPr lang="de-DE" sz="1000" dirty="0" smtClean="0">
                    <a:solidFill>
                      <a:schemeClr val="bg1"/>
                    </a:solidFill>
                  </a:rPr>
                  <a:t>Data Center – Network </a:t>
                </a:r>
                <a:r>
                  <a:rPr lang="de-DE" sz="1000" dirty="0" err="1">
                    <a:solidFill>
                      <a:schemeClr val="bg1"/>
                    </a:solidFill>
                  </a:rPr>
                  <a:t>Functions</a:t>
                </a:r>
                <a:r>
                  <a:rPr lang="de-DE" sz="1000" dirty="0">
                    <a:solidFill>
                      <a:schemeClr val="bg1"/>
                    </a:solidFill>
                  </a:rPr>
                  <a:t> – Service </a:t>
                </a:r>
                <a:r>
                  <a:rPr lang="de-DE" sz="1000" dirty="0" err="1" smtClean="0">
                    <a:solidFill>
                      <a:schemeClr val="bg1"/>
                    </a:solidFill>
                  </a:rPr>
                  <a:t>Applications</a:t>
                </a:r>
                <a:r>
                  <a:rPr lang="de-DE" sz="1000" dirty="0" smtClean="0">
                    <a:solidFill>
                      <a:schemeClr val="bg1"/>
                    </a:solidFill>
                  </a:rPr>
                  <a:t> -</a:t>
                </a:r>
                <a:r>
                  <a:rPr lang="de-DE" sz="1000" dirty="0" err="1" smtClean="0">
                    <a:solidFill>
                      <a:schemeClr val="bg1"/>
                    </a:solidFill>
                  </a:rPr>
                  <a:t>etc</a:t>
                </a:r>
                <a:endParaRPr lang="de-DE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" name="Abgerundetes Rechteck 10"/>
              <p:cNvSpPr/>
              <p:nvPr/>
            </p:nvSpPr>
            <p:spPr>
              <a:xfrm>
                <a:off x="4868981" y="4029153"/>
                <a:ext cx="3684785" cy="808685"/>
              </a:xfrm>
              <a:prstGeom prst="roundRect">
                <a:avLst/>
              </a:prstGeom>
              <a:solidFill>
                <a:srgbClr val="468328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t"/>
              <a:lstStyle/>
              <a:p>
                <a:pPr algn="ctr">
                  <a:spcBef>
                    <a:spcPct val="50000"/>
                  </a:spcBef>
                  <a:buClr>
                    <a:schemeClr val="tx2"/>
                  </a:buClr>
                  <a:buSzPct val="75000"/>
                  <a:buFont typeface="Wingdings" pitchFamily="2" charset="2"/>
                  <a:buNone/>
                  <a:defRPr/>
                </a:pPr>
                <a:r>
                  <a:rPr lang="en-US" sz="1200" smtClean="0">
                    <a:solidFill>
                      <a:schemeClr val="bg1"/>
                    </a:solidFill>
                  </a:rPr>
                  <a:t>Analystics driven e2e technology &amp; service management</a:t>
                </a:r>
                <a:endParaRPr lang="en-US" sz="120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12" name="Gerade Verbindung mit Pfeil 11"/>
              <p:cNvCxnSpPr>
                <a:stCxn id="6" idx="2"/>
                <a:endCxn id="9" idx="0"/>
              </p:cNvCxnSpPr>
              <p:nvPr/>
            </p:nvCxnSpPr>
            <p:spPr>
              <a:xfrm flipH="1">
                <a:off x="6620891" y="2725420"/>
                <a:ext cx="16771" cy="1102301"/>
              </a:xfrm>
              <a:prstGeom prst="straightConnector1">
                <a:avLst/>
              </a:prstGeom>
              <a:ln w="25400">
                <a:solidFill>
                  <a:schemeClr val="tx1">
                    <a:lumMod val="50000"/>
                    <a:lumOff val="50000"/>
                  </a:schemeClr>
                </a:solidFill>
                <a:headEnd type="stealth" w="lg" len="med"/>
                <a:tailEnd type="stealth" w="lg" len="me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Abgerundetes Rechteck 12"/>
              <p:cNvSpPr/>
              <p:nvPr/>
            </p:nvSpPr>
            <p:spPr>
              <a:xfrm>
                <a:off x="4955473" y="4561869"/>
                <a:ext cx="1519754" cy="275969"/>
              </a:xfrm>
              <a:prstGeom prst="roundRect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  <a:buClr>
                    <a:schemeClr val="tx2"/>
                  </a:buClr>
                  <a:buSzPct val="75000"/>
                  <a:buFont typeface="Wingdings" pitchFamily="2" charset="2"/>
                  <a:buNone/>
                  <a:defRPr/>
                </a:pPr>
                <a:r>
                  <a:rPr lang="en-US" sz="1000" dirty="0" smtClean="0">
                    <a:solidFill>
                      <a:schemeClr val="bg1"/>
                    </a:solidFill>
                    <a:latin typeface="Tele-GroteskNor" pitchFamily="2" charset="0"/>
                  </a:rPr>
                  <a:t>Remaining</a:t>
                </a:r>
                <a:r>
                  <a:rPr lang="en-US" sz="1000" dirty="0" smtClean="0">
                    <a:solidFill>
                      <a:schemeClr val="bg1"/>
                    </a:solidFill>
                  </a:rPr>
                  <a:t> NEMs</a:t>
                </a:r>
                <a:endParaRPr lang="de-DE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Abgerundetes Rechteck 13"/>
              <p:cNvSpPr/>
              <p:nvPr/>
            </p:nvSpPr>
            <p:spPr>
              <a:xfrm>
                <a:off x="6602819" y="4565413"/>
                <a:ext cx="1630325" cy="275969"/>
              </a:xfrm>
              <a:prstGeom prst="roundRect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Bef>
                    <a:spcPct val="50000"/>
                  </a:spcBef>
                  <a:buClr>
                    <a:schemeClr val="tx2"/>
                  </a:buClr>
                  <a:buSzPct val="75000"/>
                  <a:defRPr/>
                </a:pPr>
                <a:r>
                  <a:rPr lang="en-US" sz="1000" dirty="0" smtClean="0">
                    <a:solidFill>
                      <a:schemeClr val="bg1"/>
                    </a:solidFill>
                  </a:rPr>
                  <a:t>Cloud Mgt &amp; </a:t>
                </a:r>
                <a:r>
                  <a:rPr lang="en-US" sz="1000" dirty="0" err="1" smtClean="0">
                    <a:solidFill>
                      <a:schemeClr val="bg1"/>
                    </a:solidFill>
                  </a:rPr>
                  <a:t>Orchestratr</a:t>
                </a:r>
                <a:r>
                  <a:rPr lang="en-US" sz="1000" dirty="0" smtClean="0">
                    <a:solidFill>
                      <a:schemeClr val="bg1"/>
                    </a:solidFill>
                  </a:rPr>
                  <a:t>.</a:t>
                </a:r>
                <a:endParaRPr lang="de-DE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5747317" y="1461608"/>
                <a:ext cx="162256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 smtClean="0">
                    <a:latin typeface="TeleGrotesk Headline Ultra"/>
                    <a:cs typeface="TeleGrotesk Headline Ultra"/>
                  </a:rPr>
                  <a:t>Picture 2020+</a:t>
                </a:r>
                <a:endParaRPr lang="de-DE" dirty="0"/>
              </a:p>
            </p:txBody>
          </p:sp>
        </p:grpSp>
        <p:cxnSp>
          <p:nvCxnSpPr>
            <p:cNvPr id="17" name="Gerade Verbindung 16"/>
            <p:cNvCxnSpPr/>
            <p:nvPr/>
          </p:nvCxnSpPr>
          <p:spPr>
            <a:xfrm>
              <a:off x="5809129" y="3460376"/>
              <a:ext cx="320043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feld 18"/>
            <p:cNvSpPr txBox="1"/>
            <p:nvPr/>
          </p:nvSpPr>
          <p:spPr>
            <a:xfrm>
              <a:off x="5729980" y="3621737"/>
              <a:ext cx="10438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in </a:t>
              </a:r>
              <a:r>
                <a:rPr lang="de-DE" dirty="0" err="1" smtClean="0"/>
                <a:t>scope</a:t>
              </a:r>
              <a:endParaRPr lang="de-DE" dirty="0"/>
            </a:p>
          </p:txBody>
        </p:sp>
        <p:sp>
          <p:nvSpPr>
            <p:cNvPr id="20" name="Textfeld 19"/>
            <p:cNvSpPr txBox="1"/>
            <p:nvPr/>
          </p:nvSpPr>
          <p:spPr>
            <a:xfrm>
              <a:off x="5658934" y="3091044"/>
              <a:ext cx="144142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out </a:t>
              </a:r>
              <a:r>
                <a:rPr lang="de-DE" dirty="0" err="1" smtClean="0"/>
                <a:t>of</a:t>
              </a:r>
              <a:r>
                <a:rPr lang="de-DE" dirty="0" smtClean="0"/>
                <a:t> </a:t>
              </a:r>
              <a:r>
                <a:rPr lang="de-DE" dirty="0" err="1" smtClean="0"/>
                <a:t>scope</a:t>
              </a:r>
              <a:endParaRPr lang="de-DE" dirty="0"/>
            </a:p>
          </p:txBody>
        </p:sp>
      </p:grpSp>
      <p:sp>
        <p:nvSpPr>
          <p:cNvPr id="23" name="Title 1"/>
          <p:cNvSpPr txBox="1">
            <a:spLocks/>
          </p:cNvSpPr>
          <p:nvPr/>
        </p:nvSpPr>
        <p:spPr bwMode="auto">
          <a:xfrm>
            <a:off x="142875" y="315687"/>
            <a:ext cx="6900863" cy="778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0" hangingPunct="0">
              <a:spcBef>
                <a:spcPts val="600"/>
              </a:spcBef>
              <a:spcAft>
                <a:spcPts val="600"/>
              </a:spcAft>
              <a:defRPr/>
            </a:pPr>
            <a:r>
              <a:rPr kumimoji="0" lang="en-GB" sz="2400" b="1" i="0" u="none" strike="noStrike" kern="1200" cap="none" spc="50" normalizeH="0" baseline="0" noProof="0" dirty="0" smtClean="0">
                <a:ln>
                  <a:noFill/>
                </a:ln>
                <a:solidFill>
                  <a:srgbClr val="468329"/>
                </a:solidFill>
                <a:effectLst/>
                <a:uLnTx/>
                <a:uFillTx/>
                <a:latin typeface="+mj-lt"/>
                <a:ea typeface="+mj-ea"/>
                <a:cs typeface="Arial" pitchFamily="34" charset="0"/>
              </a:rPr>
              <a:t>Work-stream 1, sub-stream “</a:t>
            </a:r>
            <a:r>
              <a:rPr kumimoji="0" lang="en-US" sz="2400" b="1" i="0" u="none" strike="noStrike" kern="1200" cap="none" spc="50" normalizeH="0" baseline="0" noProof="0" dirty="0" smtClean="0">
                <a:ln>
                  <a:noFill/>
                </a:ln>
                <a:solidFill>
                  <a:srgbClr val="468329"/>
                </a:solidFill>
                <a:effectLst/>
                <a:uLnTx/>
                <a:uFillTx/>
                <a:latin typeface="+mj-lt"/>
                <a:ea typeface="+mj-ea"/>
                <a:cs typeface="Arial" pitchFamily="34" charset="0"/>
              </a:rPr>
              <a:t>Network Management and Orchestration” </a:t>
            </a:r>
            <a:br>
              <a:rPr kumimoji="0" lang="en-US" sz="2400" b="1" i="0" u="none" strike="noStrike" kern="1200" cap="none" spc="50" normalizeH="0" baseline="0" noProof="0" dirty="0" smtClean="0">
                <a:ln>
                  <a:noFill/>
                </a:ln>
                <a:solidFill>
                  <a:srgbClr val="468329"/>
                </a:solidFill>
                <a:effectLst/>
                <a:uLnTx/>
                <a:uFillTx/>
                <a:latin typeface="+mj-lt"/>
                <a:ea typeface="+mj-ea"/>
                <a:cs typeface="Arial" pitchFamily="34" charset="0"/>
              </a:rPr>
            </a:br>
            <a:r>
              <a:rPr lang="en-GB" sz="1400" b="1" spc="50" dirty="0" smtClean="0">
                <a:solidFill>
                  <a:srgbClr val="468329"/>
                </a:solidFill>
                <a:latin typeface="+mj-lt"/>
                <a:ea typeface="+mj-ea"/>
                <a:cs typeface="Arial" pitchFamily="34" charset="0"/>
              </a:rPr>
              <a:t> </a:t>
            </a:r>
            <a:r>
              <a:rPr lang="en-US" sz="1400" b="1" spc="50" dirty="0" smtClean="0">
                <a:solidFill>
                  <a:srgbClr val="468329"/>
                </a:solidFill>
                <a:cs typeface="Arial" pitchFamily="34" charset="0"/>
              </a:rPr>
              <a:t>KEY Requirements</a:t>
            </a:r>
            <a:endParaRPr kumimoji="0" lang="en-GB" sz="1400" b="1" i="0" u="none" strike="noStrike" kern="1200" cap="none" spc="50" normalizeH="0" baseline="0" noProof="0" dirty="0">
              <a:ln>
                <a:noFill/>
              </a:ln>
              <a:solidFill>
                <a:srgbClr val="468329"/>
              </a:solidFill>
              <a:effectLst/>
              <a:uLnTx/>
              <a:uFillTx/>
              <a:latin typeface="+mj-lt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6553200" y="6410987"/>
            <a:ext cx="2133600" cy="365125"/>
          </a:xfrm>
        </p:spPr>
        <p:txBody>
          <a:bodyPr/>
          <a:lstStyle/>
          <a:p>
            <a:pPr>
              <a:defRPr/>
            </a:pPr>
            <a:fld id="{4EA0F3E2-0802-4B5B-9B6B-102197048689}" type="slidenum">
              <a:rPr lang="en-GB" smtClean="0"/>
              <a:pPr>
                <a:defRPr/>
              </a:pPr>
              <a:t>3</a:t>
            </a:fld>
            <a:endParaRPr lang="en-GB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304800" y="1660422"/>
            <a:ext cx="8688475" cy="4930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468329"/>
              </a:buClr>
              <a:buSzTx/>
              <a:tabLst/>
              <a:defRPr/>
            </a:pPr>
            <a:r>
              <a:rPr kumimoji="0" lang="en-US" sz="1800" b="0" i="0" u="none" strike="noStrike" kern="1200" cap="none" spc="5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Assumption:</a:t>
            </a:r>
          </a:p>
          <a:p>
            <a:pPr marL="342900" indent="-342900" eaLnBrk="0" hangingPunct="0">
              <a:spcBef>
                <a:spcPct val="20000"/>
              </a:spcBef>
              <a:buClr>
                <a:srgbClr val="468329"/>
              </a:buClr>
              <a:buFont typeface="Wingdings" pitchFamily="2" charset="2"/>
              <a:buChar char="§"/>
              <a:defRPr/>
            </a:pPr>
            <a:r>
              <a:rPr lang="en-US" sz="1600" dirty="0"/>
              <a:t>The development is based on the NGMN “5G White Paper”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468329"/>
              </a:buClr>
              <a:buSzTx/>
              <a:buFont typeface="Wingdings" pitchFamily="2" charset="2"/>
              <a:buChar char="§"/>
              <a:tabLst/>
              <a:defRPr/>
            </a:pPr>
            <a:r>
              <a:rPr lang="en-US" sz="1600" spc="50" noProof="0" dirty="0" smtClean="0">
                <a:latin typeface="+mn-lt"/>
                <a:cs typeface="Arial" pitchFamily="34" charset="0"/>
              </a:rPr>
              <a:t>Available </a:t>
            </a:r>
            <a:r>
              <a:rPr kumimoji="0" lang="en-US" sz="1600" b="0" i="0" u="none" strike="noStrike" kern="1200" cap="none" spc="5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 network management</a:t>
            </a:r>
            <a:r>
              <a:rPr kumimoji="0" lang="en-US" sz="1600" b="0" i="0" u="none" strike="noStrike" kern="1200" cap="none" spc="5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 / operations concepts will be considered</a:t>
            </a:r>
            <a:endParaRPr lang="en-US" sz="1600" spc="50" dirty="0" smtClean="0">
              <a:latin typeface="+mn-lt"/>
              <a:cs typeface="Arial" pitchFamily="34" charset="0"/>
            </a:endParaRPr>
          </a:p>
          <a:p>
            <a:pPr marL="800100" lvl="1" indent="-342900" eaLnBrk="0" hangingPunct="0">
              <a:spcBef>
                <a:spcPct val="20000"/>
              </a:spcBef>
              <a:buClr>
                <a:srgbClr val="468329"/>
              </a:buClr>
              <a:buFont typeface="Wingdings" pitchFamily="2" charset="2"/>
              <a:buChar char="§"/>
            </a:pPr>
            <a:r>
              <a:rPr kumimoji="0" lang="en-US" sz="1600" b="0" i="0" u="none" strike="noStrike" kern="1200" cap="none" spc="5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e.g. SDN / ETSI NFV (MANO) / Cloud etc.</a:t>
            </a:r>
          </a:p>
          <a:p>
            <a:pPr marL="342900" indent="-342900" eaLnBrk="0" hangingPunct="0">
              <a:spcBef>
                <a:spcPct val="20000"/>
              </a:spcBef>
              <a:buClr>
                <a:srgbClr val="468329"/>
              </a:buClr>
              <a:buFont typeface="Wingdings" pitchFamily="2" charset="2"/>
              <a:buChar char="§"/>
            </a:pPr>
            <a:r>
              <a:rPr lang="en-US" sz="1600" spc="50" dirty="0" smtClean="0">
                <a:latin typeface="+mn-lt"/>
                <a:cs typeface="Arial" pitchFamily="34" charset="0"/>
              </a:rPr>
              <a:t>Detailed OAM Architecture principles will be delivered if the 5G Network Architecture is available , fundamentals  earlier</a:t>
            </a:r>
          </a:p>
          <a:p>
            <a:pPr marL="342900" indent="-342900" eaLnBrk="0" hangingPunct="0">
              <a:spcBef>
                <a:spcPct val="20000"/>
              </a:spcBef>
              <a:buClr>
                <a:srgbClr val="468329"/>
              </a:buClr>
              <a:buFont typeface="Wingdings" pitchFamily="2" charset="2"/>
              <a:buChar char="§"/>
            </a:pPr>
            <a:r>
              <a:rPr lang="en-US" sz="1600" dirty="0" smtClean="0"/>
              <a:t>Active co-operation with relevant industry </a:t>
            </a:r>
            <a:r>
              <a:rPr lang="en-US" sz="1600" dirty="0" err="1" smtClean="0"/>
              <a:t>Foras</a:t>
            </a:r>
            <a:r>
              <a:rPr lang="en-US" sz="1600" dirty="0" smtClean="0"/>
              <a:t> and SDOs (3GPP SA5, ETSI NFV,  BBF, ONF, TMF</a:t>
            </a:r>
            <a:r>
              <a:rPr lang="en-US" sz="1600" dirty="0" smtClean="0"/>
              <a:t>,..)</a:t>
            </a:r>
          </a:p>
          <a:p>
            <a:pPr marL="342900" indent="-342900" eaLnBrk="0" hangingPunct="0">
              <a:spcBef>
                <a:spcPct val="20000"/>
              </a:spcBef>
              <a:buClr>
                <a:srgbClr val="468329"/>
              </a:buClr>
              <a:buFont typeface="Wingdings" pitchFamily="2" charset="2"/>
              <a:buChar char="§"/>
            </a:pPr>
            <a:r>
              <a:rPr lang="en-US" sz="1600" dirty="0" smtClean="0"/>
              <a:t>All interfaces should be standardized or based on open source</a:t>
            </a:r>
          </a:p>
          <a:p>
            <a:pPr marL="342900" indent="-342900" eaLnBrk="0" hangingPunct="0">
              <a:spcBef>
                <a:spcPct val="20000"/>
              </a:spcBef>
              <a:buClr>
                <a:srgbClr val="468329"/>
              </a:buClr>
              <a:buFont typeface="Wingdings" pitchFamily="2" charset="2"/>
              <a:buChar char="§"/>
            </a:pPr>
            <a:r>
              <a:rPr lang="en-US" sz="1600" dirty="0" smtClean="0"/>
              <a:t>The amount </a:t>
            </a:r>
            <a:r>
              <a:rPr lang="en-US" sz="1600" dirty="0" smtClean="0"/>
              <a:t>of interfaces should be minimized </a:t>
            </a:r>
            <a:endParaRPr lang="en-US" sz="1600" dirty="0" smtClean="0"/>
          </a:p>
          <a:p>
            <a:pPr marL="342900" indent="-342900" eaLnBrk="0" hangingPunct="0">
              <a:spcBef>
                <a:spcPct val="20000"/>
              </a:spcBef>
              <a:buClr>
                <a:srgbClr val="468329"/>
              </a:buClr>
              <a:buFont typeface="Wingdings" pitchFamily="2" charset="2"/>
              <a:buChar char="§"/>
            </a:pPr>
            <a:endParaRPr lang="en-US" sz="1600" dirty="0" smtClean="0"/>
          </a:p>
          <a:p>
            <a:pPr marL="342900" indent="-342900" eaLnBrk="0" hangingPunct="0">
              <a:spcBef>
                <a:spcPct val="20000"/>
              </a:spcBef>
              <a:buClr>
                <a:srgbClr val="468329"/>
              </a:buClr>
            </a:pPr>
            <a:r>
              <a:rPr lang="en-US" sz="1600" dirty="0" smtClean="0"/>
              <a:t>Delivery of key requirements:</a:t>
            </a:r>
          </a:p>
          <a:p>
            <a:pPr marL="342900" indent="-342900" eaLnBrk="0" hangingPunct="0">
              <a:spcBef>
                <a:spcPct val="20000"/>
              </a:spcBef>
              <a:buClr>
                <a:srgbClr val="468329"/>
              </a:buClr>
              <a:buFont typeface="Wingdings" pitchFamily="2" charset="2"/>
              <a:buChar char="§"/>
            </a:pPr>
            <a:endParaRPr lang="en-US" sz="1600" dirty="0" smtClean="0"/>
          </a:p>
          <a:p>
            <a:pPr marL="342900" indent="-342900" eaLnBrk="0" hangingPunct="0">
              <a:spcBef>
                <a:spcPct val="20000"/>
              </a:spcBef>
              <a:buClr>
                <a:srgbClr val="468329"/>
              </a:buClr>
              <a:buFont typeface="Wingdings" pitchFamily="2" charset="2"/>
              <a:buChar char="§"/>
            </a:pPr>
            <a:r>
              <a:rPr lang="en-US" sz="1600" spc="50" dirty="0" smtClean="0">
                <a:latin typeface="+mn-lt"/>
                <a:cs typeface="Arial" pitchFamily="34" charset="0"/>
              </a:rPr>
              <a:t>Architecture principles of Network , - Service management (and orchestration) for 5G. </a:t>
            </a:r>
          </a:p>
          <a:p>
            <a:pPr marL="342900" indent="-342900" eaLnBrk="0" hangingPunct="0">
              <a:spcBef>
                <a:spcPct val="20000"/>
              </a:spcBef>
              <a:buClr>
                <a:srgbClr val="468329"/>
              </a:buClr>
              <a:buFont typeface="Wingdings" pitchFamily="2" charset="2"/>
              <a:buChar char="§"/>
            </a:pPr>
            <a:r>
              <a:rPr lang="en-US" sz="1600" spc="50" dirty="0" smtClean="0">
                <a:latin typeface="+mn-lt"/>
                <a:cs typeface="Arial" pitchFamily="34" charset="0"/>
              </a:rPr>
              <a:t>Objectives for Network management</a:t>
            </a:r>
          </a:p>
          <a:p>
            <a:pPr marL="342900" indent="-342900" eaLnBrk="0" hangingPunct="0">
              <a:spcBef>
                <a:spcPct val="20000"/>
              </a:spcBef>
              <a:buClr>
                <a:srgbClr val="468329"/>
              </a:buClr>
              <a:buFont typeface="Wingdings" pitchFamily="2" charset="2"/>
              <a:buChar char="§"/>
            </a:pPr>
            <a:r>
              <a:rPr lang="en-US" sz="1600" spc="50" dirty="0" smtClean="0">
                <a:latin typeface="+mn-lt"/>
                <a:cs typeface="Arial" pitchFamily="34" charset="0"/>
              </a:rPr>
              <a:t>Objectives for Service management</a:t>
            </a:r>
          </a:p>
          <a:p>
            <a:pPr marL="342900" indent="-342900" eaLnBrk="0" hangingPunct="0">
              <a:spcBef>
                <a:spcPct val="20000"/>
              </a:spcBef>
              <a:buClr>
                <a:srgbClr val="468329"/>
              </a:buClr>
              <a:buFont typeface="Wingdings" pitchFamily="2" charset="2"/>
              <a:buChar char="§"/>
            </a:pPr>
            <a:r>
              <a:rPr lang="en-US" sz="1600" spc="50" dirty="0" smtClean="0">
                <a:latin typeface="+mn-lt"/>
                <a:cs typeface="Arial" pitchFamily="34" charset="0"/>
              </a:rPr>
              <a:t>Objectives for operations automation and autonomic functions in the network infrastructure</a:t>
            </a:r>
          </a:p>
          <a:p>
            <a:pPr marL="342900" indent="-342900" eaLnBrk="0" hangingPunct="0">
              <a:spcBef>
                <a:spcPct val="20000"/>
              </a:spcBef>
              <a:buClr>
                <a:srgbClr val="468329"/>
              </a:buClr>
              <a:buFont typeface="Wingdings" pitchFamily="2" charset="2"/>
              <a:buChar char="§"/>
            </a:pPr>
            <a:endParaRPr lang="en-US" sz="1600" dirty="0" smtClean="0"/>
          </a:p>
          <a:p>
            <a:pPr marL="342900" indent="-342900" eaLnBrk="0" hangingPunct="0">
              <a:spcBef>
                <a:spcPct val="20000"/>
              </a:spcBef>
              <a:buClr>
                <a:srgbClr val="468329"/>
              </a:buClr>
              <a:buFont typeface="Wingdings" pitchFamily="2" charset="2"/>
              <a:buChar char="§"/>
            </a:pPr>
            <a:endParaRPr kumimoji="0" lang="en-US" sz="1600" b="0" i="0" u="none" strike="noStrike" kern="1200" cap="none" spc="5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rgbClr val="468329"/>
              </a:buClr>
              <a:buFont typeface="Wingdings" pitchFamily="2" charset="2"/>
              <a:buChar char="§"/>
            </a:pPr>
            <a:endParaRPr kumimoji="0" lang="en-US" sz="1600" b="0" i="0" u="none" strike="noStrike" kern="1200" cap="none" spc="5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468329"/>
              </a:buClr>
              <a:buSzTx/>
              <a:buFont typeface="Wingdings" pitchFamily="2" charset="2"/>
              <a:buChar char="§"/>
              <a:tabLst/>
              <a:defRPr/>
            </a:pPr>
            <a:endParaRPr kumimoji="0" lang="en-US" sz="1800" b="0" i="0" u="none" strike="noStrike" kern="1200" cap="none" spc="5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142875" y="315687"/>
            <a:ext cx="6900863" cy="778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0" hangingPunct="0">
              <a:spcBef>
                <a:spcPts val="600"/>
              </a:spcBef>
              <a:spcAft>
                <a:spcPts val="600"/>
              </a:spcAft>
              <a:defRPr/>
            </a:pPr>
            <a:r>
              <a:rPr kumimoji="0" lang="en-GB" sz="2400" b="1" i="0" u="none" strike="noStrike" kern="1200" cap="none" spc="50" normalizeH="0" baseline="0" noProof="0" dirty="0" smtClean="0">
                <a:ln>
                  <a:noFill/>
                </a:ln>
                <a:solidFill>
                  <a:srgbClr val="468329"/>
                </a:solidFill>
                <a:effectLst/>
                <a:uLnTx/>
                <a:uFillTx/>
                <a:latin typeface="+mj-lt"/>
                <a:ea typeface="+mj-ea"/>
                <a:cs typeface="Arial" pitchFamily="34" charset="0"/>
              </a:rPr>
              <a:t>Work-stream 1, sub-stream “</a:t>
            </a:r>
            <a:r>
              <a:rPr kumimoji="0" lang="en-US" sz="2400" b="1" i="0" u="none" strike="noStrike" kern="1200" cap="none" spc="50" normalizeH="0" baseline="0" noProof="0" dirty="0" smtClean="0">
                <a:ln>
                  <a:noFill/>
                </a:ln>
                <a:solidFill>
                  <a:srgbClr val="468329"/>
                </a:solidFill>
                <a:effectLst/>
                <a:uLnTx/>
                <a:uFillTx/>
                <a:latin typeface="+mj-lt"/>
                <a:ea typeface="+mj-ea"/>
                <a:cs typeface="Arial" pitchFamily="34" charset="0"/>
              </a:rPr>
              <a:t>Network Management and Orchestration” </a:t>
            </a:r>
            <a:br>
              <a:rPr kumimoji="0" lang="en-US" sz="2400" b="1" i="0" u="none" strike="noStrike" kern="1200" cap="none" spc="50" normalizeH="0" baseline="0" noProof="0" dirty="0" smtClean="0">
                <a:ln>
                  <a:noFill/>
                </a:ln>
                <a:solidFill>
                  <a:srgbClr val="468329"/>
                </a:solidFill>
                <a:effectLst/>
                <a:uLnTx/>
                <a:uFillTx/>
                <a:latin typeface="+mj-lt"/>
                <a:ea typeface="+mj-ea"/>
                <a:cs typeface="Arial" pitchFamily="34" charset="0"/>
              </a:rPr>
            </a:br>
            <a:r>
              <a:rPr lang="en-GB" sz="1400" b="1" spc="50" dirty="0" smtClean="0">
                <a:solidFill>
                  <a:srgbClr val="468329"/>
                </a:solidFill>
                <a:latin typeface="+mj-lt"/>
                <a:ea typeface="+mj-ea"/>
                <a:cs typeface="Arial" pitchFamily="34" charset="0"/>
              </a:rPr>
              <a:t> Objectives summary</a:t>
            </a:r>
            <a:endParaRPr kumimoji="0" lang="en-GB" sz="1400" b="1" i="0" u="none" strike="noStrike" kern="1200" cap="none" spc="50" normalizeH="0" baseline="0" noProof="0" dirty="0">
              <a:ln>
                <a:noFill/>
              </a:ln>
              <a:solidFill>
                <a:srgbClr val="468329"/>
              </a:solidFill>
              <a:effectLst/>
              <a:uLnTx/>
              <a:uFillTx/>
              <a:latin typeface="+mj-lt"/>
              <a:ea typeface="+mj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1191911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4274" name="Object 2" hidden="1"/>
          <p:cNvGraphicFramePr>
            <a:graphicFrameLocks/>
          </p:cNvGraphicFramePr>
          <p:nvPr/>
        </p:nvGraphicFramePr>
        <p:xfrm>
          <a:off x="0" y="0"/>
          <a:ext cx="158750" cy="158750"/>
        </p:xfrm>
        <a:graphic>
          <a:graphicData uri="http://schemas.openxmlformats.org/presentationml/2006/ole">
            <p:oleObj spid="_x0000_s12300" name="think-cell Slide" r:id="rId5" imgW="360" imgH="360" progId="">
              <p:embed/>
            </p:oleObj>
          </a:graphicData>
        </a:graphic>
      </p:graphicFrame>
      <p:sp>
        <p:nvSpPr>
          <p:cNvPr id="694276" name="Text Box 21"/>
          <p:cNvSpPr txBox="1">
            <a:spLocks noChangeArrowheads="1"/>
          </p:cNvSpPr>
          <p:nvPr/>
        </p:nvSpPr>
        <p:spPr bwMode="auto">
          <a:xfrm>
            <a:off x="322264" y="1704975"/>
            <a:ext cx="4583112" cy="4555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914400">
              <a:buClr>
                <a:schemeClr val="tx2"/>
              </a:buClr>
            </a:pPr>
            <a:r>
              <a:rPr lang="en-US" b="1" dirty="0" smtClean="0">
                <a:solidFill>
                  <a:schemeClr val="tx1"/>
                </a:solidFill>
              </a:rPr>
              <a:t>The term “OSS – Operations Support Systems” is used in a broad sense and covers the following management functions:</a:t>
            </a:r>
            <a:endParaRPr lang="en-US" b="1" dirty="0" smtClean="0">
              <a:solidFill>
                <a:srgbClr val="000000"/>
              </a:solidFill>
              <a:latin typeface="Tele-GroteskNor" pitchFamily="2" charset="0"/>
            </a:endParaRPr>
          </a:p>
          <a:p>
            <a:pPr marL="179388" lvl="1" indent="-179388" defTabSz="914400">
              <a:buClr>
                <a:srgbClr val="E20074"/>
              </a:buClr>
              <a:buSzPct val="75000"/>
            </a:pPr>
            <a:endParaRPr lang="en-US" dirty="0" smtClean="0">
              <a:solidFill>
                <a:srgbClr val="000000"/>
              </a:solidFill>
              <a:latin typeface="Tele-GroteskNor" pitchFamily="2" charset="0"/>
            </a:endParaRPr>
          </a:p>
          <a:p>
            <a:pPr marL="179388" lvl="1" indent="-179388" defTabSz="914400">
              <a:buClr>
                <a:srgbClr val="E20074"/>
              </a:buClr>
              <a:buSzPct val="75000"/>
            </a:pPr>
            <a:r>
              <a:rPr lang="en-US" sz="1400" dirty="0" smtClean="0">
                <a:solidFill>
                  <a:srgbClr val="000000"/>
                </a:solidFill>
                <a:latin typeface="+mj-lt"/>
              </a:rPr>
              <a:t>All respective systems and software that provide</a:t>
            </a:r>
          </a:p>
          <a:p>
            <a:pPr marL="360363" lvl="2" indent="-179388" defTabSz="914400">
              <a:buClr>
                <a:srgbClr val="468328"/>
              </a:buClr>
              <a:buSzPct val="75000"/>
              <a:buFont typeface="Wingdings" pitchFamily="2" charset="2"/>
              <a:buChar char="§"/>
            </a:pPr>
            <a:r>
              <a:rPr lang="en-US" sz="1400" dirty="0" smtClean="0">
                <a:solidFill>
                  <a:srgbClr val="000000"/>
                </a:solidFill>
                <a:latin typeface="+mj-lt"/>
              </a:rPr>
              <a:t>Resource &amp; service operations functions, mainly Operations Readiness, Assurance and Fulfillment</a:t>
            </a:r>
          </a:p>
          <a:p>
            <a:pPr marL="360363" lvl="2" indent="-179388" defTabSz="914400">
              <a:buClr>
                <a:srgbClr val="468328"/>
              </a:buClr>
              <a:buSzPct val="75000"/>
              <a:buFont typeface="Wingdings" pitchFamily="2" charset="2"/>
              <a:buChar char="§"/>
            </a:pPr>
            <a:r>
              <a:rPr lang="en-US" sz="1400" dirty="0" smtClean="0">
                <a:solidFill>
                  <a:srgbClr val="000000"/>
                </a:solidFill>
                <a:latin typeface="+mj-lt"/>
              </a:rPr>
              <a:t>Resource &amp; service Plan, Build and Optimize functions</a:t>
            </a:r>
          </a:p>
          <a:p>
            <a:pPr marL="360363" lvl="2" indent="-179388" defTabSz="914400">
              <a:buClr>
                <a:srgbClr val="468328"/>
              </a:buClr>
              <a:buSzPct val="75000"/>
              <a:buFont typeface="Wingdings" pitchFamily="2" charset="2"/>
              <a:buChar char="§"/>
            </a:pPr>
            <a:r>
              <a:rPr lang="en-US" sz="1400" dirty="0" smtClean="0">
                <a:solidFill>
                  <a:srgbClr val="000000"/>
                </a:solidFill>
                <a:latin typeface="+mj-lt"/>
              </a:rPr>
              <a:t>Resource &amp; service Data Management functions (inventories, etc.)</a:t>
            </a:r>
          </a:p>
          <a:p>
            <a:pPr marL="179388" lvl="1" indent="-179388" defTabSz="914400">
              <a:buClr>
                <a:srgbClr val="E20074"/>
              </a:buClr>
              <a:buSzPct val="75000"/>
            </a:pPr>
            <a:endParaRPr lang="en-US" sz="1400" dirty="0" smtClean="0">
              <a:solidFill>
                <a:srgbClr val="000000"/>
              </a:solidFill>
              <a:latin typeface="+mj-lt"/>
            </a:endParaRPr>
          </a:p>
          <a:p>
            <a:pPr marL="179388" lvl="1" indent="-179388" defTabSz="914400">
              <a:buClr>
                <a:srgbClr val="E20074"/>
              </a:buClr>
              <a:buSzPct val="75000"/>
            </a:pPr>
            <a:r>
              <a:rPr lang="en-US" sz="1400" dirty="0" smtClean="0">
                <a:solidFill>
                  <a:srgbClr val="000000"/>
                </a:solidFill>
                <a:latin typeface="+mj-lt"/>
              </a:rPr>
              <a:t>Those systems and software are offered by</a:t>
            </a:r>
          </a:p>
          <a:p>
            <a:pPr marL="360363" lvl="2" indent="-179388" defTabSz="914400">
              <a:buClr>
                <a:srgbClr val="468328"/>
              </a:buClr>
              <a:buSzPct val="75000"/>
              <a:buFont typeface="Wingdings" pitchFamily="2" charset="2"/>
              <a:buChar char="§"/>
            </a:pPr>
            <a:r>
              <a:rPr lang="en-US" sz="1400" dirty="0" smtClean="0">
                <a:solidFill>
                  <a:srgbClr val="000000"/>
                </a:solidFill>
                <a:latin typeface="+mj-lt"/>
              </a:rPr>
              <a:t>Network equipment providers (network embedded mgt. functions, proprietary NEM*, multi-vendor OSS)</a:t>
            </a:r>
          </a:p>
          <a:p>
            <a:pPr marL="360363" lvl="2" indent="-179388" defTabSz="914400">
              <a:buClr>
                <a:srgbClr val="468328"/>
              </a:buClr>
              <a:buSzPct val="75000"/>
              <a:buFont typeface="Wingdings" pitchFamily="2" charset="2"/>
              <a:buChar char="§"/>
            </a:pPr>
            <a:r>
              <a:rPr lang="en-US" sz="1400" dirty="0" smtClean="0">
                <a:solidFill>
                  <a:srgbClr val="000000"/>
                </a:solidFill>
                <a:latin typeface="+mj-lt"/>
              </a:rPr>
              <a:t>3</a:t>
            </a:r>
            <a:r>
              <a:rPr lang="en-US" sz="1400" baseline="30000" dirty="0" smtClean="0">
                <a:solidFill>
                  <a:srgbClr val="000000"/>
                </a:solidFill>
                <a:latin typeface="+mj-lt"/>
              </a:rPr>
              <a:t>rd</a:t>
            </a:r>
            <a:r>
              <a:rPr lang="en-US" sz="1400" dirty="0" smtClean="0">
                <a:solidFill>
                  <a:srgbClr val="000000"/>
                </a:solidFill>
                <a:latin typeface="+mj-lt"/>
              </a:rPr>
              <a:t> party solution providers (multi-vendor OSS)</a:t>
            </a:r>
          </a:p>
          <a:p>
            <a:pPr marL="179388" lvl="1" indent="-179388" defTabSz="914400">
              <a:buClr>
                <a:srgbClr val="E20074"/>
              </a:buClr>
              <a:buSzPct val="75000"/>
              <a:buFont typeface="Wingdings" pitchFamily="2" charset="2"/>
              <a:buChar char="§"/>
            </a:pPr>
            <a:endParaRPr lang="en-US" dirty="0" smtClean="0">
              <a:solidFill>
                <a:srgbClr val="000000"/>
              </a:solidFill>
              <a:latin typeface="Tele-GroteskNor" pitchFamily="2" charset="0"/>
            </a:endParaRPr>
          </a:p>
        </p:txBody>
      </p:sp>
      <p:sp>
        <p:nvSpPr>
          <p:cNvPr id="694277" name="Foliennummernplatzhalter 5"/>
          <p:cNvSpPr txBox="1">
            <a:spLocks noGrp="1"/>
          </p:cNvSpPr>
          <p:nvPr>
            <p:custDataLst>
              <p:tags r:id="rId2"/>
            </p:custDataLst>
          </p:nvPr>
        </p:nvSpPr>
        <p:spPr bwMode="gray">
          <a:xfrm>
            <a:off x="8540750" y="6357938"/>
            <a:ext cx="288925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fld id="{908863C2-9098-43EB-9C8A-B16D2B138772}" type="slidenum">
              <a:rPr lang="en-US" sz="900">
                <a:solidFill>
                  <a:schemeClr val="tx1"/>
                </a:solidFill>
                <a:latin typeface="Tele-GroteskNor" pitchFamily="2" charset="0"/>
              </a:rPr>
              <a:pPr algn="r"/>
              <a:t>4</a:t>
            </a:fld>
            <a:endParaRPr lang="en-US" sz="900">
              <a:solidFill>
                <a:schemeClr val="tx1"/>
              </a:solidFill>
              <a:latin typeface="Tele-GroteskNor" pitchFamily="2" charset="0"/>
            </a:endParaRPr>
          </a:p>
        </p:txBody>
      </p:sp>
      <p:sp>
        <p:nvSpPr>
          <p:cNvPr id="19" name="Textfeld 18"/>
          <p:cNvSpPr txBox="1"/>
          <p:nvPr/>
        </p:nvSpPr>
        <p:spPr>
          <a:xfrm>
            <a:off x="402804" y="6029325"/>
            <a:ext cx="21213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70000" indent="-270000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</a:pPr>
            <a:r>
              <a:rPr lang="de-DE" sz="1200" dirty="0" smtClean="0">
                <a:solidFill>
                  <a:schemeClr val="tx1"/>
                </a:solidFill>
                <a:latin typeface="Tele-GroteskNor" pitchFamily="2" charset="0"/>
              </a:rPr>
              <a:t>*) NEM: Network Element Management</a:t>
            </a:r>
          </a:p>
        </p:txBody>
      </p:sp>
      <p:sp>
        <p:nvSpPr>
          <p:cNvPr id="12" name="Title 1"/>
          <p:cNvSpPr txBox="1">
            <a:spLocks/>
          </p:cNvSpPr>
          <p:nvPr/>
        </p:nvSpPr>
        <p:spPr bwMode="auto">
          <a:xfrm>
            <a:off x="142875" y="228599"/>
            <a:ext cx="6900863" cy="936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0" hangingPunct="0">
              <a:spcBef>
                <a:spcPts val="600"/>
              </a:spcBef>
              <a:spcAft>
                <a:spcPts val="600"/>
              </a:spcAft>
              <a:defRPr/>
            </a:pPr>
            <a:r>
              <a:rPr kumimoji="0" lang="en-GB" sz="2400" b="1" i="0" u="none" strike="noStrike" kern="1200" cap="none" spc="50" normalizeH="0" baseline="0" noProof="0" dirty="0" smtClean="0">
                <a:ln>
                  <a:noFill/>
                </a:ln>
                <a:solidFill>
                  <a:srgbClr val="468329"/>
                </a:solidFill>
                <a:effectLst/>
                <a:uLnTx/>
                <a:uFillTx/>
                <a:latin typeface="+mj-lt"/>
                <a:ea typeface="+mj-ea"/>
                <a:cs typeface="Arial" pitchFamily="34" charset="0"/>
              </a:rPr>
              <a:t>Work-stream 1, sub-stream “</a:t>
            </a:r>
            <a:r>
              <a:rPr kumimoji="0" lang="en-US" sz="2400" b="1" i="0" u="none" strike="noStrike" kern="1200" cap="none" spc="50" normalizeH="0" baseline="0" noProof="0" dirty="0" smtClean="0">
                <a:ln>
                  <a:noFill/>
                </a:ln>
                <a:solidFill>
                  <a:srgbClr val="468329"/>
                </a:solidFill>
                <a:effectLst/>
                <a:uLnTx/>
                <a:uFillTx/>
                <a:latin typeface="+mj-lt"/>
                <a:ea typeface="+mj-ea"/>
                <a:cs typeface="Arial" pitchFamily="34" charset="0"/>
              </a:rPr>
              <a:t>Network Management and Orchestration” </a:t>
            </a:r>
            <a:br>
              <a:rPr kumimoji="0" lang="en-US" sz="2400" b="1" i="0" u="none" strike="noStrike" kern="1200" cap="none" spc="50" normalizeH="0" baseline="0" noProof="0" dirty="0" smtClean="0">
                <a:ln>
                  <a:noFill/>
                </a:ln>
                <a:solidFill>
                  <a:srgbClr val="468329"/>
                </a:solidFill>
                <a:effectLst/>
                <a:uLnTx/>
                <a:uFillTx/>
                <a:latin typeface="+mj-lt"/>
                <a:ea typeface="+mj-ea"/>
                <a:cs typeface="Arial" pitchFamily="34" charset="0"/>
              </a:rPr>
            </a:br>
            <a:r>
              <a:rPr lang="en-GB" sz="1400" b="1" spc="50" dirty="0" smtClean="0">
                <a:solidFill>
                  <a:srgbClr val="468329"/>
                </a:solidFill>
                <a:latin typeface="+mj-lt"/>
                <a:ea typeface="+mj-ea"/>
                <a:cs typeface="Arial" pitchFamily="34" charset="0"/>
              </a:rPr>
              <a:t> </a:t>
            </a:r>
            <a:r>
              <a:rPr lang="en-US" sz="1400" b="1" spc="50" dirty="0" smtClean="0">
                <a:solidFill>
                  <a:srgbClr val="468329"/>
                </a:solidFill>
                <a:cs typeface="Arial" pitchFamily="34" charset="0"/>
              </a:rPr>
              <a:t>The traditional way</a:t>
            </a:r>
            <a:endParaRPr kumimoji="0" lang="en-GB" sz="1400" b="1" i="0" u="none" strike="noStrike" kern="1200" cap="none" spc="50" normalizeH="0" baseline="0" noProof="0" dirty="0">
              <a:ln>
                <a:noFill/>
              </a:ln>
              <a:solidFill>
                <a:srgbClr val="468329"/>
              </a:solidFill>
              <a:effectLst/>
              <a:uLnTx/>
              <a:uFillTx/>
              <a:latin typeface="+mj-lt"/>
              <a:ea typeface="+mj-ea"/>
              <a:cs typeface="Arial" pitchFamily="34" charset="0"/>
            </a:endParaRPr>
          </a:p>
        </p:txBody>
      </p:sp>
      <p:grpSp>
        <p:nvGrpSpPr>
          <p:cNvPr id="2" name="Gruppieren 14"/>
          <p:cNvGrpSpPr/>
          <p:nvPr/>
        </p:nvGrpSpPr>
        <p:grpSpPr>
          <a:xfrm>
            <a:off x="4829390" y="1769210"/>
            <a:ext cx="4160012" cy="2177890"/>
            <a:chOff x="4829390" y="1769210"/>
            <a:chExt cx="4160012" cy="2177890"/>
          </a:xfrm>
        </p:grpSpPr>
        <p:pic>
          <p:nvPicPr>
            <p:cNvPr id="10" name="Grafik 9" descr="NGSSM.jp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829390" y="1769210"/>
              <a:ext cx="4160012" cy="2177890"/>
            </a:xfrm>
            <a:prstGeom prst="rect">
              <a:avLst/>
            </a:prstGeom>
          </p:spPr>
        </p:pic>
        <p:sp>
          <p:nvSpPr>
            <p:cNvPr id="13" name="Textfeld 12"/>
            <p:cNvSpPr txBox="1"/>
            <p:nvPr/>
          </p:nvSpPr>
          <p:spPr>
            <a:xfrm rot="2062456">
              <a:off x="6002356" y="2754217"/>
              <a:ext cx="1601405" cy="369332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 smtClean="0"/>
                <a:t>EXAMPLE</a:t>
              </a:r>
              <a:endParaRPr lang="de-DE" dirty="0"/>
            </a:p>
          </p:txBody>
        </p:sp>
      </p:grpSp>
      <p:grpSp>
        <p:nvGrpSpPr>
          <p:cNvPr id="3" name="Gruppieren 15"/>
          <p:cNvGrpSpPr/>
          <p:nvPr/>
        </p:nvGrpSpPr>
        <p:grpSpPr>
          <a:xfrm>
            <a:off x="4830233" y="3981450"/>
            <a:ext cx="4151842" cy="2161233"/>
            <a:chOff x="4830233" y="3981450"/>
            <a:chExt cx="4151842" cy="2161233"/>
          </a:xfrm>
        </p:grpSpPr>
        <p:pic>
          <p:nvPicPr>
            <p:cNvPr id="11" name="Grafik 10" descr="NGSRL.jp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830233" y="3981450"/>
              <a:ext cx="4151842" cy="2161233"/>
            </a:xfrm>
            <a:prstGeom prst="rect">
              <a:avLst/>
            </a:prstGeom>
          </p:spPr>
        </p:pic>
        <p:sp>
          <p:nvSpPr>
            <p:cNvPr id="14" name="Textfeld 13"/>
            <p:cNvSpPr txBox="1"/>
            <p:nvPr/>
          </p:nvSpPr>
          <p:spPr>
            <a:xfrm rot="2062456">
              <a:off x="6154756" y="5068943"/>
              <a:ext cx="1601405" cy="369332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 smtClean="0"/>
                <a:t>EXAMPLE</a:t>
              </a:r>
              <a:endParaRPr lang="de-DE" dirty="0"/>
            </a:p>
          </p:txBody>
        </p:sp>
      </p:grp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4274" name="Object 2" hidden="1"/>
          <p:cNvGraphicFramePr>
            <a:graphicFrameLocks/>
          </p:cNvGraphicFramePr>
          <p:nvPr/>
        </p:nvGraphicFramePr>
        <p:xfrm>
          <a:off x="0" y="0"/>
          <a:ext cx="158750" cy="158750"/>
        </p:xfrm>
        <a:graphic>
          <a:graphicData uri="http://schemas.openxmlformats.org/presentationml/2006/ole">
            <p:oleObj spid="_x0000_s13324" name="think-cell Slide" r:id="rId5" imgW="360" imgH="360" progId="">
              <p:embed/>
            </p:oleObj>
          </a:graphicData>
        </a:graphic>
      </p:graphicFrame>
      <p:sp>
        <p:nvSpPr>
          <p:cNvPr id="694276" name="Text Box 21"/>
          <p:cNvSpPr txBox="1">
            <a:spLocks noChangeArrowheads="1"/>
          </p:cNvSpPr>
          <p:nvPr/>
        </p:nvSpPr>
        <p:spPr bwMode="auto">
          <a:xfrm>
            <a:off x="284163" y="1711131"/>
            <a:ext cx="5989046" cy="2770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74625" lvl="0" indent="-174625" eaLnBrk="0" hangingPunct="0">
              <a:lnSpc>
                <a:spcPct val="90000"/>
              </a:lnSpc>
              <a:spcBef>
                <a:spcPct val="25000"/>
              </a:spcBef>
              <a:buClr>
                <a:srgbClr val="E20074"/>
              </a:buClr>
            </a:pPr>
            <a:r>
              <a:rPr lang="en-US" b="1" dirty="0" smtClean="0">
                <a:solidFill>
                  <a:srgbClr val="000000"/>
                </a:solidFill>
                <a:latin typeface="+mn-lt"/>
              </a:rPr>
              <a:t>End-to-end management  (Network/ Service must cover all aspects</a:t>
            </a:r>
          </a:p>
          <a:p>
            <a:pPr marL="174625" indent="-174625" eaLnBrk="0" hangingPunct="0">
              <a:lnSpc>
                <a:spcPct val="90000"/>
              </a:lnSpc>
              <a:spcBef>
                <a:spcPct val="25000"/>
              </a:spcBef>
              <a:buClr>
                <a:srgbClr val="468328"/>
              </a:buClr>
              <a:buFont typeface="Wingdings" pitchFamily="2" charset="2"/>
              <a:buChar char="§"/>
            </a:pPr>
            <a:endParaRPr lang="en-US" sz="1200" b="1" u="sng" dirty="0" smtClean="0">
              <a:solidFill>
                <a:srgbClr val="000000"/>
              </a:solidFill>
              <a:latin typeface="+mj-lt"/>
            </a:endParaRPr>
          </a:p>
          <a:p>
            <a:pPr marL="174625" indent="-174625" eaLnBrk="0" hangingPunct="0">
              <a:lnSpc>
                <a:spcPct val="90000"/>
              </a:lnSpc>
              <a:spcBef>
                <a:spcPct val="25000"/>
              </a:spcBef>
              <a:buClr>
                <a:srgbClr val="468328"/>
              </a:buClr>
              <a:buFont typeface="Wingdings" pitchFamily="2" charset="2"/>
              <a:buChar char="§"/>
            </a:pPr>
            <a:r>
              <a:rPr lang="en-US" sz="1200" b="1" u="sng" dirty="0" smtClean="0">
                <a:solidFill>
                  <a:srgbClr val="000000"/>
                </a:solidFill>
                <a:latin typeface="+mj-lt"/>
              </a:rPr>
              <a:t>Horizontally</a:t>
            </a:r>
            <a:r>
              <a:rPr lang="en-US" sz="1200" b="1" dirty="0" smtClean="0">
                <a:solidFill>
                  <a:srgbClr val="000000"/>
                </a:solidFill>
                <a:latin typeface="+mj-lt"/>
              </a:rPr>
              <a:t> across network and service</a:t>
            </a:r>
            <a:br>
              <a:rPr lang="en-US" sz="1200" b="1" dirty="0" smtClean="0">
                <a:solidFill>
                  <a:srgbClr val="000000"/>
                </a:solidFill>
                <a:latin typeface="+mj-lt"/>
              </a:rPr>
            </a:br>
            <a:r>
              <a:rPr lang="en-US" sz="1200" b="1" dirty="0" smtClean="0">
                <a:solidFill>
                  <a:srgbClr val="000000"/>
                </a:solidFill>
                <a:latin typeface="+mj-lt"/>
              </a:rPr>
              <a:t>life-cycles, </a:t>
            </a:r>
          </a:p>
          <a:p>
            <a:pPr marL="174625" indent="-174625" eaLnBrk="0" hangingPunct="0">
              <a:lnSpc>
                <a:spcPct val="90000"/>
              </a:lnSpc>
              <a:spcBef>
                <a:spcPct val="25000"/>
              </a:spcBef>
              <a:buClr>
                <a:srgbClr val="468328"/>
              </a:buClr>
              <a:buFont typeface="Wingdings" pitchFamily="2" charset="2"/>
              <a:buChar char="§"/>
            </a:pPr>
            <a:endParaRPr lang="en-US" sz="1200" b="1" dirty="0" smtClean="0">
              <a:solidFill>
                <a:srgbClr val="000000"/>
              </a:solidFill>
              <a:latin typeface="+mj-lt"/>
            </a:endParaRPr>
          </a:p>
          <a:p>
            <a:pPr marL="174625" indent="-174625" eaLnBrk="0" hangingPunct="0">
              <a:lnSpc>
                <a:spcPct val="90000"/>
              </a:lnSpc>
              <a:spcBef>
                <a:spcPct val="25000"/>
              </a:spcBef>
              <a:buClr>
                <a:srgbClr val="468328"/>
              </a:buClr>
              <a:buFont typeface="Wingdings" pitchFamily="2" charset="2"/>
              <a:buChar char="§"/>
            </a:pPr>
            <a:r>
              <a:rPr lang="en-US" sz="1200" b="1" u="sng" dirty="0" smtClean="0">
                <a:solidFill>
                  <a:srgbClr val="000000"/>
                </a:solidFill>
                <a:latin typeface="+mj-lt"/>
              </a:rPr>
              <a:t>Vertically</a:t>
            </a:r>
            <a:r>
              <a:rPr lang="en-US" sz="1200" b="1" dirty="0" smtClean="0">
                <a:solidFill>
                  <a:srgbClr val="000000"/>
                </a:solidFill>
                <a:latin typeface="+mj-lt"/>
              </a:rPr>
              <a:t> across all management layers,</a:t>
            </a:r>
            <a:br>
              <a:rPr lang="en-US" sz="1200" b="1" dirty="0" smtClean="0">
                <a:solidFill>
                  <a:srgbClr val="000000"/>
                </a:solidFill>
                <a:latin typeface="+mj-lt"/>
              </a:rPr>
            </a:br>
            <a:r>
              <a:rPr lang="en-US" sz="1200" b="1" dirty="0" smtClean="0">
                <a:solidFill>
                  <a:srgbClr val="000000"/>
                </a:solidFill>
                <a:latin typeface="+mj-lt"/>
              </a:rPr>
              <a:t>from network embedded mgt. functions</a:t>
            </a:r>
            <a:br>
              <a:rPr lang="en-US" sz="1200" b="1" dirty="0" smtClean="0">
                <a:solidFill>
                  <a:srgbClr val="000000"/>
                </a:solidFill>
                <a:latin typeface="+mj-lt"/>
              </a:rPr>
            </a:br>
            <a:r>
              <a:rPr lang="en-US" sz="1200" b="1" dirty="0" smtClean="0">
                <a:solidFill>
                  <a:srgbClr val="000000"/>
                </a:solidFill>
                <a:latin typeface="+mj-lt"/>
              </a:rPr>
              <a:t>to service quality mgt. and CEM</a:t>
            </a:r>
          </a:p>
          <a:p>
            <a:pPr marL="174625" indent="-174625" eaLnBrk="0" hangingPunct="0">
              <a:lnSpc>
                <a:spcPct val="90000"/>
              </a:lnSpc>
              <a:spcBef>
                <a:spcPct val="25000"/>
              </a:spcBef>
              <a:buClr>
                <a:srgbClr val="468328"/>
              </a:buClr>
              <a:buFont typeface="Wingdings" pitchFamily="2" charset="2"/>
              <a:buChar char="§"/>
            </a:pPr>
            <a:endParaRPr lang="en-US" sz="1200" b="1" dirty="0" smtClean="0">
              <a:solidFill>
                <a:srgbClr val="000000"/>
              </a:solidFill>
              <a:latin typeface="+mj-lt"/>
            </a:endParaRPr>
          </a:p>
          <a:p>
            <a:pPr marL="174625" indent="-174625" eaLnBrk="0" hangingPunct="0">
              <a:lnSpc>
                <a:spcPct val="90000"/>
              </a:lnSpc>
              <a:spcBef>
                <a:spcPct val="25000"/>
              </a:spcBef>
              <a:buClr>
                <a:srgbClr val="468328"/>
              </a:buClr>
              <a:buFont typeface="Wingdings" pitchFamily="2" charset="2"/>
              <a:buChar char="§"/>
            </a:pPr>
            <a:r>
              <a:rPr lang="en-US" sz="1200" b="1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sz="1200" b="1" u="sng" dirty="0" smtClean="0">
                <a:solidFill>
                  <a:srgbClr val="000000"/>
                </a:solidFill>
                <a:latin typeface="+mj-lt"/>
              </a:rPr>
              <a:t>Virtualized</a:t>
            </a:r>
            <a:r>
              <a:rPr lang="en-US" sz="1200" b="1" dirty="0" smtClean="0">
                <a:solidFill>
                  <a:srgbClr val="000000"/>
                </a:solidFill>
                <a:latin typeface="+mj-lt"/>
              </a:rPr>
              <a:t> Network function will increase,</a:t>
            </a:r>
          </a:p>
          <a:p>
            <a:pPr marL="182563" lvl="1" eaLnBrk="0" hangingPunct="0">
              <a:lnSpc>
                <a:spcPct val="90000"/>
              </a:lnSpc>
              <a:spcBef>
                <a:spcPct val="25000"/>
              </a:spcBef>
              <a:buClr>
                <a:srgbClr val="468328"/>
              </a:buClr>
            </a:pPr>
            <a:r>
              <a:rPr lang="en-US" sz="1200" b="1" dirty="0" smtClean="0">
                <a:solidFill>
                  <a:srgbClr val="000000"/>
                </a:solidFill>
                <a:latin typeface="+mj-lt"/>
              </a:rPr>
              <a:t>the dynamic of network behavior</a:t>
            </a:r>
          </a:p>
          <a:p>
            <a:pPr marL="174625" indent="-174625" eaLnBrk="0" hangingPunct="0">
              <a:lnSpc>
                <a:spcPct val="90000"/>
              </a:lnSpc>
              <a:spcBef>
                <a:spcPct val="25000"/>
              </a:spcBef>
              <a:buClr>
                <a:srgbClr val="E20074"/>
              </a:buClr>
            </a:pPr>
            <a:endParaRPr lang="en-US" sz="1100" dirty="0" smtClean="0">
              <a:solidFill>
                <a:srgbClr val="000000"/>
              </a:solidFill>
              <a:latin typeface="Tele-GroteskNor" pitchFamily="2" charset="0"/>
            </a:endParaRPr>
          </a:p>
        </p:txBody>
      </p:sp>
      <p:sp>
        <p:nvSpPr>
          <p:cNvPr id="694277" name="Foliennummernplatzhalter 5"/>
          <p:cNvSpPr txBox="1">
            <a:spLocks noGrp="1"/>
          </p:cNvSpPr>
          <p:nvPr>
            <p:custDataLst>
              <p:tags r:id="rId2"/>
            </p:custDataLst>
          </p:nvPr>
        </p:nvSpPr>
        <p:spPr bwMode="gray">
          <a:xfrm>
            <a:off x="8540750" y="6357938"/>
            <a:ext cx="288925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fld id="{908863C2-9098-43EB-9C8A-B16D2B138772}" type="slidenum">
              <a:rPr lang="en-US" sz="900">
                <a:solidFill>
                  <a:schemeClr val="tx1"/>
                </a:solidFill>
                <a:latin typeface="Tele-GroteskNor" pitchFamily="2" charset="0"/>
              </a:rPr>
              <a:pPr algn="r"/>
              <a:t>5</a:t>
            </a:fld>
            <a:endParaRPr lang="en-US" sz="900">
              <a:solidFill>
                <a:schemeClr val="tx1"/>
              </a:solidFill>
              <a:latin typeface="Tele-GroteskNor" pitchFamily="2" charset="0"/>
            </a:endParaRPr>
          </a:p>
        </p:txBody>
      </p:sp>
      <p:pic>
        <p:nvPicPr>
          <p:cNvPr id="12" name="Grafik 11" descr="NM today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141392" y="2094392"/>
            <a:ext cx="2686050" cy="3167866"/>
          </a:xfrm>
          <a:prstGeom prst="rect">
            <a:avLst/>
          </a:prstGeom>
        </p:spPr>
      </p:pic>
      <p:pic>
        <p:nvPicPr>
          <p:cNvPr id="11" name="Grafik 10" descr="NM 2020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276648" y="2994487"/>
            <a:ext cx="2678953" cy="3166158"/>
          </a:xfrm>
          <a:prstGeom prst="rect">
            <a:avLst/>
          </a:prstGeom>
        </p:spPr>
      </p:pic>
      <p:sp>
        <p:nvSpPr>
          <p:cNvPr id="13" name="Textfeld 12"/>
          <p:cNvSpPr txBox="1"/>
          <p:nvPr/>
        </p:nvSpPr>
        <p:spPr>
          <a:xfrm>
            <a:off x="5854642" y="1837833"/>
            <a:ext cx="126407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70000" indent="-270000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</a:pPr>
            <a:r>
              <a:rPr lang="de-DE" sz="1600" i="1" dirty="0" smtClean="0">
                <a:solidFill>
                  <a:schemeClr val="tx1"/>
                </a:solidFill>
                <a:latin typeface="+mn-lt"/>
              </a:rPr>
              <a:t>traditional 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5863435" y="6163291"/>
            <a:ext cx="16573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70000" indent="-270000" algn="r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</a:pPr>
            <a:r>
              <a:rPr lang="de-DE" sz="1600" i="1" dirty="0" err="1" smtClean="0">
                <a:solidFill>
                  <a:schemeClr val="tx1"/>
                </a:solidFill>
                <a:latin typeface="+mn-lt"/>
              </a:rPr>
              <a:t>tomorrow</a:t>
            </a:r>
            <a:r>
              <a:rPr lang="de-DE" sz="1600" i="1" dirty="0" smtClean="0">
                <a:solidFill>
                  <a:schemeClr val="tx1"/>
                </a:solidFill>
                <a:latin typeface="+mn-lt"/>
              </a:rPr>
              <a:t> (2020)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8223327" y="5214824"/>
            <a:ext cx="606348" cy="21544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800" b="1" dirty="0" smtClean="0">
                <a:solidFill>
                  <a:srgbClr val="FFFFE5"/>
                </a:solidFill>
              </a:rPr>
              <a:t>RT N&amp;S </a:t>
            </a:r>
            <a:endParaRPr lang="de-DE" sz="800" b="1" dirty="0">
              <a:solidFill>
                <a:srgbClr val="FFFFE5"/>
              </a:solidFill>
            </a:endParaRPr>
          </a:p>
        </p:txBody>
      </p:sp>
      <p:sp>
        <p:nvSpPr>
          <p:cNvPr id="16" name="Title 1"/>
          <p:cNvSpPr txBox="1">
            <a:spLocks/>
          </p:cNvSpPr>
          <p:nvPr/>
        </p:nvSpPr>
        <p:spPr bwMode="auto">
          <a:xfrm>
            <a:off x="142875" y="315687"/>
            <a:ext cx="6900863" cy="778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0" hangingPunct="0">
              <a:spcBef>
                <a:spcPts val="600"/>
              </a:spcBef>
              <a:spcAft>
                <a:spcPts val="600"/>
              </a:spcAft>
              <a:defRPr/>
            </a:pPr>
            <a:r>
              <a:rPr kumimoji="0" lang="en-GB" sz="2400" b="1" i="0" u="none" strike="noStrike" kern="1200" cap="none" spc="50" normalizeH="0" baseline="0" noProof="0" dirty="0" smtClean="0">
                <a:ln>
                  <a:noFill/>
                </a:ln>
                <a:solidFill>
                  <a:srgbClr val="468329"/>
                </a:solidFill>
                <a:effectLst/>
                <a:uLnTx/>
                <a:uFillTx/>
                <a:latin typeface="+mj-lt"/>
                <a:ea typeface="+mj-ea"/>
                <a:cs typeface="Arial" pitchFamily="34" charset="0"/>
              </a:rPr>
              <a:t>Work-stream 1, sub-stream “</a:t>
            </a:r>
            <a:r>
              <a:rPr kumimoji="0" lang="en-US" sz="2400" b="1" i="0" u="none" strike="noStrike" kern="1200" cap="none" spc="50" normalizeH="0" baseline="0" noProof="0" dirty="0" smtClean="0">
                <a:ln>
                  <a:noFill/>
                </a:ln>
                <a:solidFill>
                  <a:srgbClr val="468329"/>
                </a:solidFill>
                <a:effectLst/>
                <a:uLnTx/>
                <a:uFillTx/>
                <a:latin typeface="+mj-lt"/>
                <a:ea typeface="+mj-ea"/>
                <a:cs typeface="Arial" pitchFamily="34" charset="0"/>
              </a:rPr>
              <a:t>Network Management and Orchestration” </a:t>
            </a:r>
            <a:br>
              <a:rPr kumimoji="0" lang="en-US" sz="2400" b="1" i="0" u="none" strike="noStrike" kern="1200" cap="none" spc="50" normalizeH="0" baseline="0" noProof="0" dirty="0" smtClean="0">
                <a:ln>
                  <a:noFill/>
                </a:ln>
                <a:solidFill>
                  <a:srgbClr val="468329"/>
                </a:solidFill>
                <a:effectLst/>
                <a:uLnTx/>
                <a:uFillTx/>
                <a:latin typeface="+mj-lt"/>
                <a:ea typeface="+mj-ea"/>
                <a:cs typeface="Arial" pitchFamily="34" charset="0"/>
              </a:rPr>
            </a:br>
            <a:r>
              <a:rPr lang="en-GB" sz="1400" b="1" spc="50" dirty="0" smtClean="0">
                <a:solidFill>
                  <a:srgbClr val="468329"/>
                </a:solidFill>
                <a:latin typeface="+mj-lt"/>
                <a:ea typeface="+mj-ea"/>
                <a:cs typeface="Arial" pitchFamily="34" charset="0"/>
              </a:rPr>
              <a:t> </a:t>
            </a:r>
            <a:r>
              <a:rPr lang="en-US" sz="1400" b="1" spc="50" dirty="0" smtClean="0">
                <a:solidFill>
                  <a:srgbClr val="468329"/>
                </a:solidFill>
                <a:cs typeface="Arial" pitchFamily="34" charset="0"/>
              </a:rPr>
              <a:t>Network Management Challenges</a:t>
            </a:r>
            <a:endParaRPr kumimoji="0" lang="en-GB" sz="1400" b="1" i="0" u="none" strike="noStrike" kern="1200" cap="none" spc="50" normalizeH="0" baseline="0" noProof="0" dirty="0">
              <a:ln>
                <a:noFill/>
              </a:ln>
              <a:solidFill>
                <a:srgbClr val="468329"/>
              </a:solidFill>
              <a:effectLst/>
              <a:uLnTx/>
              <a:uFillTx/>
              <a:latin typeface="+mj-lt"/>
              <a:ea typeface="+mj-ea"/>
              <a:cs typeface="Arial" pitchFamily="34" charset="0"/>
            </a:endParaRPr>
          </a:p>
        </p:txBody>
      </p:sp>
      <p:sp>
        <p:nvSpPr>
          <p:cNvPr id="17" name="Text Box 21"/>
          <p:cNvSpPr txBox="1">
            <a:spLocks noChangeArrowheads="1"/>
          </p:cNvSpPr>
          <p:nvPr/>
        </p:nvSpPr>
        <p:spPr bwMode="auto">
          <a:xfrm>
            <a:off x="284163" y="4348770"/>
            <a:ext cx="4109707" cy="1980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74625" indent="-174625" eaLnBrk="0" hangingPunct="0">
              <a:lnSpc>
                <a:spcPct val="90000"/>
              </a:lnSpc>
              <a:spcBef>
                <a:spcPct val="25000"/>
              </a:spcBef>
              <a:buClr>
                <a:srgbClr val="E20074"/>
              </a:buClr>
            </a:pPr>
            <a:endParaRPr lang="en-US" sz="1100" dirty="0" smtClean="0">
              <a:solidFill>
                <a:srgbClr val="000000"/>
              </a:solidFill>
              <a:latin typeface="Tele-GroteskNor" pitchFamily="2" charset="0"/>
            </a:endParaRPr>
          </a:p>
          <a:p>
            <a:pPr marL="285750" indent="-285750" eaLnBrk="0" hangingPunct="0">
              <a:lnSpc>
                <a:spcPct val="90000"/>
              </a:lnSpc>
              <a:spcBef>
                <a:spcPct val="25000"/>
              </a:spcBef>
              <a:buClr>
                <a:srgbClr val="468328"/>
              </a:buClr>
              <a:buFont typeface="Wingdings" pitchFamily="2" charset="2"/>
              <a:buChar char="è"/>
            </a:pPr>
            <a:r>
              <a:rPr lang="en-US" sz="1600" dirty="0">
                <a:latin typeface="+mj-lt"/>
              </a:rPr>
              <a:t>Clear trends show that network and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respective management functions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will be more </a:t>
            </a:r>
            <a:r>
              <a:rPr lang="en-US" sz="1600" dirty="0" smtClean="0">
                <a:latin typeface="+mj-lt"/>
              </a:rPr>
              <a:t>integrated (closer to the network elements or SW Modules in terms of Virtualization)</a:t>
            </a:r>
            <a:endParaRPr lang="en-US" sz="1600" dirty="0">
              <a:latin typeface="+mj-lt"/>
            </a:endParaRPr>
          </a:p>
          <a:p>
            <a:pPr marL="285750" lvl="0" indent="-285750" eaLnBrk="0" hangingPunct="0">
              <a:lnSpc>
                <a:spcPct val="90000"/>
              </a:lnSpc>
              <a:spcBef>
                <a:spcPct val="25000"/>
              </a:spcBef>
              <a:buClr>
                <a:srgbClr val="468328"/>
              </a:buClr>
              <a:buFont typeface="Wingdings" pitchFamily="2" charset="2"/>
              <a:buChar char="è"/>
            </a:pPr>
            <a:endParaRPr lang="en-US" sz="1600" dirty="0" smtClean="0">
              <a:solidFill>
                <a:schemeClr val="tx2"/>
              </a:solidFill>
              <a:latin typeface="+mj-lt"/>
            </a:endParaRPr>
          </a:p>
          <a:p>
            <a:pPr marL="285750" lvl="0" indent="-285750" eaLnBrk="0" hangingPunct="0">
              <a:lnSpc>
                <a:spcPct val="90000"/>
              </a:lnSpc>
              <a:spcBef>
                <a:spcPct val="25000"/>
              </a:spcBef>
              <a:buClr>
                <a:srgbClr val="468328"/>
              </a:buClr>
              <a:buFont typeface="Wingdings" pitchFamily="2" charset="2"/>
              <a:buChar char="è"/>
            </a:pPr>
            <a:r>
              <a:rPr lang="en-US" sz="1600" dirty="0" smtClean="0">
                <a:solidFill>
                  <a:schemeClr val="tx1"/>
                </a:solidFill>
                <a:latin typeface="+mj-lt"/>
              </a:rPr>
              <a:t>The consequences shall be understood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 Stories, agreed 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84846" y="1879917"/>
            <a:ext cx="7929562" cy="4481126"/>
          </a:xfrm>
        </p:spPr>
        <p:txBody>
          <a:bodyPr/>
          <a:lstStyle/>
          <a:p>
            <a:r>
              <a:rPr lang="en-US" sz="2400" dirty="0" smtClean="0"/>
              <a:t>Slice </a:t>
            </a:r>
            <a:r>
              <a:rPr lang="en-US" sz="2400" dirty="0"/>
              <a:t>Creation User </a:t>
            </a:r>
            <a:r>
              <a:rPr lang="en-US" sz="2400" dirty="0" smtClean="0"/>
              <a:t>Story</a:t>
            </a:r>
            <a:endParaRPr lang="en-US" sz="2400" dirty="0"/>
          </a:p>
          <a:p>
            <a:r>
              <a:rPr lang="en-US" sz="2400" dirty="0" smtClean="0"/>
              <a:t>Real </a:t>
            </a:r>
            <a:r>
              <a:rPr lang="en-US" sz="2400" dirty="0"/>
              <a:t>time product change / </a:t>
            </a:r>
            <a:r>
              <a:rPr lang="en-US" sz="2400" dirty="0" smtClean="0"/>
              <a:t>provisioning</a:t>
            </a:r>
            <a:endParaRPr lang="en-US" sz="2400" dirty="0"/>
          </a:p>
          <a:p>
            <a:r>
              <a:rPr lang="en-US" sz="2400" dirty="0" smtClean="0"/>
              <a:t>Catalog </a:t>
            </a:r>
            <a:r>
              <a:rPr lang="en-US" sz="2400" dirty="0"/>
              <a:t>driven product introduction / </a:t>
            </a:r>
            <a:r>
              <a:rPr lang="en-US" sz="2400" dirty="0" smtClean="0"/>
              <a:t>modification</a:t>
            </a:r>
          </a:p>
          <a:p>
            <a:r>
              <a:rPr lang="en-US" sz="2400" dirty="0"/>
              <a:t>Progressive Deployment of 5G </a:t>
            </a:r>
            <a:r>
              <a:rPr lang="en-US" sz="2400" dirty="0" smtClean="0"/>
              <a:t>Network</a:t>
            </a:r>
          </a:p>
          <a:p>
            <a:r>
              <a:rPr lang="en-US" sz="2400" dirty="0" smtClean="0"/>
              <a:t>Standardization of management interfaces (converted to requirements) </a:t>
            </a:r>
            <a:endParaRPr lang="en-US" sz="240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A0F3E2-0802-4B5B-9B6B-102197048689}" type="slidenum">
              <a:rPr lang="en-GB" smtClean="0"/>
              <a:pPr>
                <a:defRPr/>
              </a:pPr>
              <a:t>6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 Stories, under 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5813" y="1785938"/>
            <a:ext cx="7929562" cy="4785247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 smtClean="0"/>
              <a:t>Contributed by DT</a:t>
            </a:r>
            <a:r>
              <a:rPr lang="en-US" sz="2400" dirty="0"/>
              <a:t>, Telefonica, </a:t>
            </a:r>
            <a:r>
              <a:rPr lang="en-US" sz="2400" dirty="0" smtClean="0"/>
              <a:t>Huawei, Cisco, PCCW</a:t>
            </a:r>
            <a:endParaRPr lang="en-US" sz="2400" dirty="0"/>
          </a:p>
          <a:p>
            <a:r>
              <a:rPr lang="en-US" sz="2400" dirty="0"/>
              <a:t>Management of hybrid PNF / VNF network </a:t>
            </a:r>
            <a:r>
              <a:rPr lang="en-US" sz="2400" dirty="0" smtClean="0"/>
              <a:t>slice</a:t>
            </a:r>
          </a:p>
          <a:p>
            <a:r>
              <a:rPr lang="en-US" sz="2400" dirty="0"/>
              <a:t>Multi vendor Management of hybrid network </a:t>
            </a:r>
            <a:r>
              <a:rPr lang="en-US" sz="2400" dirty="0" smtClean="0"/>
              <a:t>slice</a:t>
            </a:r>
          </a:p>
          <a:p>
            <a:r>
              <a:rPr lang="en-US" sz="2400" dirty="0" smtClean="0"/>
              <a:t>Standardized </a:t>
            </a:r>
            <a:r>
              <a:rPr lang="en-US" sz="2400" dirty="0"/>
              <a:t>interfaces and protocols for  slices life cycle management </a:t>
            </a:r>
            <a:endParaRPr lang="en-US" sz="2400" dirty="0" smtClean="0"/>
          </a:p>
          <a:p>
            <a:r>
              <a:rPr lang="en-US" sz="2400" dirty="0" smtClean="0"/>
              <a:t>Resources  allocation </a:t>
            </a:r>
            <a:r>
              <a:rPr lang="en-US" sz="2400" dirty="0"/>
              <a:t>between </a:t>
            </a:r>
            <a:r>
              <a:rPr lang="en-US" sz="2400" dirty="0" smtClean="0"/>
              <a:t>slices</a:t>
            </a:r>
          </a:p>
          <a:p>
            <a:r>
              <a:rPr lang="en-US" sz="2400" dirty="0" smtClean="0"/>
              <a:t>Slice  </a:t>
            </a:r>
            <a:r>
              <a:rPr lang="en-US" sz="2400" dirty="0" err="1"/>
              <a:t>QoS</a:t>
            </a:r>
            <a:r>
              <a:rPr lang="en-US" sz="2400" dirty="0"/>
              <a:t> performance measurements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A0F3E2-0802-4B5B-9B6B-102197048689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5677451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 Stories, under review </a:t>
            </a:r>
            <a:r>
              <a:rPr lang="en-US" smtClean="0"/>
              <a:t>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5813" y="1785938"/>
            <a:ext cx="7929562" cy="4785247"/>
          </a:xfrm>
        </p:spPr>
        <p:txBody>
          <a:bodyPr/>
          <a:lstStyle/>
          <a:p>
            <a:r>
              <a:rPr lang="en-US" sz="2400" dirty="0" smtClean="0"/>
              <a:t>5G </a:t>
            </a:r>
            <a:r>
              <a:rPr lang="en-US" sz="2400" dirty="0"/>
              <a:t>Exchange environment for trading, </a:t>
            </a:r>
            <a:r>
              <a:rPr lang="en-US" sz="2400" dirty="0" err="1"/>
              <a:t>mangement</a:t>
            </a:r>
            <a:r>
              <a:rPr lang="en-US" sz="2400" dirty="0"/>
              <a:t> and orchestration of multi-provider </a:t>
            </a:r>
            <a:r>
              <a:rPr lang="en-US" sz="2400" dirty="0" smtClean="0"/>
              <a:t>resources</a:t>
            </a:r>
          </a:p>
          <a:p>
            <a:r>
              <a:rPr lang="en-US" sz="2400" dirty="0"/>
              <a:t>5G End-to-End Service </a:t>
            </a:r>
            <a:r>
              <a:rPr lang="en-US" sz="2400" dirty="0" smtClean="0"/>
              <a:t>Management</a:t>
            </a:r>
          </a:p>
          <a:p>
            <a:r>
              <a:rPr lang="en-US" sz="2400" dirty="0"/>
              <a:t>5G Exchange environment for trading, </a:t>
            </a:r>
            <a:r>
              <a:rPr lang="en-US" sz="2400" dirty="0" smtClean="0"/>
              <a:t>management </a:t>
            </a:r>
            <a:r>
              <a:rPr lang="en-US" sz="2400" dirty="0"/>
              <a:t>and orchestration of multi-provider </a:t>
            </a:r>
            <a:r>
              <a:rPr lang="en-US" sz="2400" dirty="0" smtClean="0"/>
              <a:t>resources</a:t>
            </a:r>
          </a:p>
          <a:p>
            <a:r>
              <a:rPr lang="en-US" sz="2400" dirty="0" smtClean="0"/>
              <a:t>5G </a:t>
            </a:r>
            <a:r>
              <a:rPr lang="en-US" sz="2400" dirty="0"/>
              <a:t>Ultra low latency/real-time challenges concerning the End-to-End (E2E) Service Management (SM) </a:t>
            </a:r>
            <a:endParaRPr lang="en-US" sz="2400" dirty="0" smtClean="0"/>
          </a:p>
          <a:p>
            <a:r>
              <a:rPr lang="en-US" sz="2400" dirty="0"/>
              <a:t>Multi Domain Orchestration User </a:t>
            </a:r>
            <a:r>
              <a:rPr lang="en-US" sz="2400" dirty="0" smtClean="0"/>
              <a:t>Story</a:t>
            </a:r>
          </a:p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A0F3E2-0802-4B5B-9B6B-102197048689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8711880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User Stories, under </a:t>
            </a:r>
            <a:r>
              <a:rPr lang="en-US" dirty="0" smtClean="0"/>
              <a:t>review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7500" y="1785938"/>
            <a:ext cx="8397875" cy="4643437"/>
          </a:xfrm>
        </p:spPr>
        <p:txBody>
          <a:bodyPr/>
          <a:lstStyle/>
          <a:p>
            <a:r>
              <a:rPr lang="en-US" dirty="0"/>
              <a:t>Layering management and orchestration for NG network and </a:t>
            </a:r>
            <a:r>
              <a:rPr lang="en-US" dirty="0" smtClean="0"/>
              <a:t>service</a:t>
            </a:r>
          </a:p>
          <a:p>
            <a:r>
              <a:rPr lang="en-US" dirty="0"/>
              <a:t>Network management and orchestration for mixed network</a:t>
            </a:r>
          </a:p>
          <a:p>
            <a:r>
              <a:rPr lang="en-US" dirty="0"/>
              <a:t>Network management and orchestration for NG network</a:t>
            </a:r>
          </a:p>
          <a:p>
            <a:r>
              <a:rPr lang="en-US" dirty="0"/>
              <a:t>Network management and orchestration for NG network in the virtualized scenario</a:t>
            </a:r>
          </a:p>
          <a:p>
            <a:r>
              <a:rPr lang="en-US" dirty="0"/>
              <a:t>End to end network management and orchestration with network slices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A0F3E2-0802-4B5B-9B6B-102197048689}" type="slidenum">
              <a:rPr lang="en-GB" smtClean="0"/>
              <a:pPr>
                <a:defRPr/>
              </a:pPr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30897223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RLB7UDZCkSwldG5.7i1qw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RLB7UDZCkSwldG5.7i1qw"/>
</p:tagLst>
</file>

<file path=ppt/theme/theme1.xml><?xml version="1.0" encoding="utf-8"?>
<a:theme xmlns:a="http://schemas.openxmlformats.org/drawingml/2006/main" name="NGMN Presentation Template NEW">
  <a:themeElements>
    <a:clrScheme name="NGMN">
      <a:dk1>
        <a:srgbClr val="000000"/>
      </a:dk1>
      <a:lt1>
        <a:srgbClr val="FFFFFF"/>
      </a:lt1>
      <a:dk2>
        <a:srgbClr val="002060"/>
      </a:dk2>
      <a:lt2>
        <a:srgbClr val="DEE3D0"/>
      </a:lt2>
      <a:accent1>
        <a:srgbClr val="468329"/>
      </a:accent1>
      <a:accent2>
        <a:srgbClr val="B51621"/>
      </a:accent2>
      <a:accent3>
        <a:srgbClr val="868889"/>
      </a:accent3>
      <a:accent4>
        <a:srgbClr val="40A5C5"/>
      </a:accent4>
      <a:accent5>
        <a:srgbClr val="006C98"/>
      </a:accent5>
      <a:accent6>
        <a:srgbClr val="C34E3A"/>
      </a:accent6>
      <a:hlink>
        <a:srgbClr val="0070C0"/>
      </a:hlink>
      <a:folHlink>
        <a:srgbClr val="C6C7C9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786</Words>
  <Application>Microsoft Office PowerPoint</Application>
  <PresentationFormat>Bildschirmpräsentation (4:3)</PresentationFormat>
  <Paragraphs>145</Paragraphs>
  <Slides>11</Slides>
  <Notes>4</Notes>
  <HiddenSlides>0</HiddenSlides>
  <MMClips>0</MMClips>
  <ScaleCrop>false</ScaleCrop>
  <HeadingPairs>
    <vt:vector size="6" baseType="variant"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13" baseType="lpstr">
      <vt:lpstr>NGMN Presentation Template NEW</vt:lpstr>
      <vt:lpstr>think-cell Slide</vt:lpstr>
      <vt:lpstr>Folie 1</vt:lpstr>
      <vt:lpstr>Folie 2</vt:lpstr>
      <vt:lpstr>Folie 3</vt:lpstr>
      <vt:lpstr>Folie 4</vt:lpstr>
      <vt:lpstr>Folie 5</vt:lpstr>
      <vt:lpstr>User Stories, agreed </vt:lpstr>
      <vt:lpstr>User Stories, under review</vt:lpstr>
      <vt:lpstr>User Stories, under review (Cont.)</vt:lpstr>
      <vt:lpstr>User Stories, under review (Cont.)</vt:lpstr>
      <vt:lpstr>Delivery from NWMO to 3GPP SA5</vt:lpstr>
      <vt:lpstr>Work-stream 1, sub-stream “Network Management and Orchestration” NWMO Roadmap</vt:lpstr>
    </vt:vector>
  </TitlesOfParts>
  <Company>ngmn 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PDeibert</dc:creator>
  <cp:lastModifiedBy>Klaus Martiny</cp:lastModifiedBy>
  <cp:revision>2039</cp:revision>
  <cp:lastPrinted>2015-09-28T14:36:43Z</cp:lastPrinted>
  <dcterms:created xsi:type="dcterms:W3CDTF">2009-01-08T14:42:38Z</dcterms:created>
  <dcterms:modified xsi:type="dcterms:W3CDTF">2016-08-29T01:38:41Z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