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2" r:id="rId1"/>
    <p:sldMasterId id="2147485216" r:id="rId2"/>
  </p:sldMasterIdLst>
  <p:notesMasterIdLst>
    <p:notesMasterId r:id="rId35"/>
  </p:notesMasterIdLst>
  <p:handoutMasterIdLst>
    <p:handoutMasterId r:id="rId36"/>
  </p:handoutMasterIdLst>
  <p:sldIdLst>
    <p:sldId id="339" r:id="rId3"/>
    <p:sldId id="364" r:id="rId4"/>
    <p:sldId id="365" r:id="rId5"/>
    <p:sldId id="407" r:id="rId6"/>
    <p:sldId id="376" r:id="rId7"/>
    <p:sldId id="377" r:id="rId8"/>
    <p:sldId id="378" r:id="rId9"/>
    <p:sldId id="379" r:id="rId10"/>
    <p:sldId id="380" r:id="rId11"/>
    <p:sldId id="381" r:id="rId12"/>
    <p:sldId id="383" r:id="rId13"/>
    <p:sldId id="384" r:id="rId14"/>
    <p:sldId id="385" r:id="rId15"/>
    <p:sldId id="386" r:id="rId16"/>
    <p:sldId id="387" r:id="rId17"/>
    <p:sldId id="393" r:id="rId18"/>
    <p:sldId id="394" r:id="rId19"/>
    <p:sldId id="388" r:id="rId20"/>
    <p:sldId id="389" r:id="rId21"/>
    <p:sldId id="390" r:id="rId22"/>
    <p:sldId id="395" r:id="rId23"/>
    <p:sldId id="396" r:id="rId24"/>
    <p:sldId id="406" r:id="rId25"/>
    <p:sldId id="398" r:id="rId26"/>
    <p:sldId id="399" r:id="rId27"/>
    <p:sldId id="401" r:id="rId28"/>
    <p:sldId id="402" r:id="rId29"/>
    <p:sldId id="410" r:id="rId30"/>
    <p:sldId id="403" r:id="rId31"/>
    <p:sldId id="369" r:id="rId32"/>
    <p:sldId id="408" r:id="rId33"/>
    <p:sldId id="405" r:id="rId34"/>
  </p:sldIdLst>
  <p:sldSz cx="9144000" cy="6858000" type="screen4x3"/>
  <p:notesSz cx="6921500" cy="10083800"/>
  <p:defaultTextStyle>
    <a:defPPr>
      <a:defRPr lang="en-GB"/>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36" autoAdjust="0"/>
    <p:restoredTop sz="94601" autoAdjust="0"/>
  </p:normalViewPr>
  <p:slideViewPr>
    <p:cSldViewPr snapToGrid="0">
      <p:cViewPr>
        <p:scale>
          <a:sx n="94" d="100"/>
          <a:sy n="94" d="100"/>
        </p:scale>
        <p:origin x="84" y="50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a:defRPr sz="1200">
                <a:latin typeface="Times New Roman" panose="02020603050405020304" pitchFamily="18" charset="0"/>
              </a:defRPr>
            </a:lvl1pPr>
          </a:lstStyle>
          <a:p>
            <a:fld id="{D583481E-E099-4E3D-A61E-86D4007EEF0A}" type="slidenum">
              <a:rPr lang="en-GB" altLang="en-US"/>
              <a:pPr/>
              <a:t>‹N°›</a:t>
            </a:fld>
            <a:endParaRPr lang="en-GB" altLang="en-US"/>
          </a:p>
        </p:txBody>
      </p:sp>
    </p:spTree>
    <p:extLst>
      <p:ext uri="{BB962C8B-B14F-4D97-AF65-F5344CB8AC3E}">
        <p14:creationId xmlns:p14="http://schemas.microsoft.com/office/powerpoint/2010/main" val="31743481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a:defRPr sz="1200">
                <a:latin typeface="Times New Roman" pitchFamily="18" charset="0"/>
                <a:cs typeface="+mn-cs"/>
              </a:defRPr>
            </a:lvl1pPr>
          </a:lstStyle>
          <a:p>
            <a:pPr>
              <a:defRPr/>
            </a:pPr>
            <a:endParaRPr lang="en-GB"/>
          </a:p>
        </p:txBody>
      </p:sp>
      <p:sp>
        <p:nvSpPr>
          <p:cNvPr id="39940" name="Rectangle 4"/>
          <p:cNvSpPr>
            <a:spLocks noGrp="1" noRot="1" noChangeAspect="1" noChangeArrowheads="1" noTextEdit="1"/>
          </p:cNvSpPr>
          <p:nvPr>
            <p:ph type="sldImg" idx="2"/>
          </p:nvPr>
        </p:nvSpPr>
        <p:spPr bwMode="auto">
          <a:xfrm>
            <a:off x="939800" y="755650"/>
            <a:ext cx="5041900"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a:defRPr sz="1200">
                <a:latin typeface="Times New Roman" panose="02020603050405020304" pitchFamily="18" charset="0"/>
              </a:defRPr>
            </a:lvl1pPr>
          </a:lstStyle>
          <a:p>
            <a:fld id="{5F47C962-767D-445A-AAF2-CEC763871E62}" type="slidenum">
              <a:rPr lang="en-GB" altLang="en-US"/>
              <a:pPr/>
              <a:t>‹N°›</a:t>
            </a:fld>
            <a:endParaRPr lang="en-GB" altLang="en-US"/>
          </a:p>
        </p:txBody>
      </p:sp>
    </p:spTree>
    <p:extLst>
      <p:ext uri="{BB962C8B-B14F-4D97-AF65-F5344CB8AC3E}">
        <p14:creationId xmlns:p14="http://schemas.microsoft.com/office/powerpoint/2010/main" val="16905025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he-IL" altLang="en-US" smtClean="0"/>
          </a:p>
        </p:txBody>
      </p:sp>
      <p:sp>
        <p:nvSpPr>
          <p:cNvPr id="4" name="Slide Number Placeholder 3"/>
          <p:cNvSpPr>
            <a:spLocks noGrp="1"/>
          </p:cNvSpPr>
          <p:nvPr>
            <p:ph type="sldNum" sz="quarter" idx="5"/>
          </p:nvPr>
        </p:nvSpPr>
        <p:spPr/>
        <p:txBody>
          <a:bodyPr/>
          <a:lstStyle>
            <a:lvl1pPr defTabSz="944563" eaLnBrk="0" hangingPunct="0">
              <a:defRPr>
                <a:solidFill>
                  <a:schemeClr val="tx1"/>
                </a:solidFill>
                <a:latin typeface="Arial" panose="020B0604020202020204" pitchFamily="34" charset="0"/>
                <a:cs typeface="Arial" panose="020B0604020202020204" pitchFamily="34" charset="0"/>
              </a:defRPr>
            </a:lvl1pPr>
            <a:lvl2pPr marL="742950" indent="-285750" defTabSz="944563" eaLnBrk="0" hangingPunct="0">
              <a:defRPr>
                <a:solidFill>
                  <a:schemeClr val="tx1"/>
                </a:solidFill>
                <a:latin typeface="Arial" panose="020B0604020202020204" pitchFamily="34" charset="0"/>
                <a:cs typeface="Arial" panose="020B0604020202020204" pitchFamily="34" charset="0"/>
              </a:defRPr>
            </a:lvl2pPr>
            <a:lvl3pPr marL="1143000" indent="-228600" defTabSz="944563" eaLnBrk="0" hangingPunct="0">
              <a:defRPr>
                <a:solidFill>
                  <a:schemeClr val="tx1"/>
                </a:solidFill>
                <a:latin typeface="Arial" panose="020B0604020202020204" pitchFamily="34" charset="0"/>
                <a:cs typeface="Arial" panose="020B0604020202020204" pitchFamily="34" charset="0"/>
              </a:defRPr>
            </a:lvl3pPr>
            <a:lvl4pPr marL="1600200" indent="-228600" defTabSz="944563" eaLnBrk="0" hangingPunct="0">
              <a:defRPr>
                <a:solidFill>
                  <a:schemeClr val="tx1"/>
                </a:solidFill>
                <a:latin typeface="Arial" panose="020B0604020202020204" pitchFamily="34" charset="0"/>
                <a:cs typeface="Arial" panose="020B0604020202020204" pitchFamily="34" charset="0"/>
              </a:defRPr>
            </a:lvl4pPr>
            <a:lvl5pPr marL="2057400" indent="-228600" defTabSz="944563" eaLnBrk="0" hangingPunct="0">
              <a:defRPr>
                <a:solidFill>
                  <a:schemeClr val="tx1"/>
                </a:solidFill>
                <a:latin typeface="Arial" panose="020B0604020202020204" pitchFamily="34" charset="0"/>
                <a:cs typeface="Arial" panose="020B0604020202020204" pitchFamily="34" charset="0"/>
              </a:defRPr>
            </a:lvl5pPr>
            <a:lvl6pPr marL="25146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44563"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3817BF9-90BB-4E06-AA0C-B238BA73C77F}" type="slidenum">
              <a:rPr lang="en-GB" altLang="en-US">
                <a:latin typeface="Times New Roman" panose="02020603050405020304" pitchFamily="18" charset="0"/>
              </a:rPr>
              <a:pPr eaLnBrk="1" hangingPunct="1"/>
              <a:t>1</a:t>
            </a:fld>
            <a:endParaRPr lang="en-GB" altLang="en-US">
              <a:latin typeface="Times New Roman" panose="02020603050405020304" pitchFamily="18" charset="0"/>
            </a:endParaRPr>
          </a:p>
        </p:txBody>
      </p:sp>
    </p:spTree>
    <p:extLst>
      <p:ext uri="{BB962C8B-B14F-4D97-AF65-F5344CB8AC3E}">
        <p14:creationId xmlns:p14="http://schemas.microsoft.com/office/powerpoint/2010/main" val="2675651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8242" name="Rectangle 7"/>
          <p:cNvSpPr txBox="1">
            <a:spLocks noGrp="1" noChangeArrowheads="1"/>
          </p:cNvSpPr>
          <p:nvPr/>
        </p:nvSpPr>
        <p:spPr bwMode="auto">
          <a:xfrm>
            <a:off x="3920571" y="9576631"/>
            <a:ext cx="2997703" cy="503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299" tIns="47150" rIns="94299" bIns="47150" anchor="b"/>
          <a:lstStyle>
            <a:lvl1pPr eaLnBrk="0" hangingPunct="0">
              <a:spcBef>
                <a:spcPct val="30000"/>
              </a:spcBef>
              <a:buClr>
                <a:srgbClr val="000000"/>
              </a:buClr>
              <a:buSzPct val="100000"/>
              <a:buFont typeface="Times New Roman" pitchFamily="18" charset="0"/>
              <a:tabLst>
                <a:tab pos="712788" algn="l"/>
                <a:tab pos="1425575" algn="l"/>
                <a:tab pos="2138363" algn="l"/>
                <a:tab pos="2851150" algn="l"/>
              </a:tabLst>
              <a:defRPr sz="1200">
                <a:solidFill>
                  <a:srgbClr val="000000"/>
                </a:solidFill>
                <a:latin typeface="Times New Roman" pitchFamily="18" charset="0"/>
              </a:defRPr>
            </a:lvl1pPr>
            <a:lvl2pPr eaLnBrk="0" hangingPunct="0">
              <a:spcBef>
                <a:spcPct val="30000"/>
              </a:spcBef>
              <a:buClr>
                <a:srgbClr val="000000"/>
              </a:buClr>
              <a:buSzPct val="100000"/>
              <a:buFont typeface="Times New Roman" pitchFamily="18" charset="0"/>
              <a:tabLst>
                <a:tab pos="712788" algn="l"/>
                <a:tab pos="1425575" algn="l"/>
                <a:tab pos="2138363" algn="l"/>
                <a:tab pos="2851150" algn="l"/>
              </a:tabLst>
              <a:defRPr sz="1200">
                <a:solidFill>
                  <a:srgbClr val="000000"/>
                </a:solidFill>
                <a:latin typeface="Times New Roman" pitchFamily="18" charset="0"/>
              </a:defRPr>
            </a:lvl2pPr>
            <a:lvl3pPr eaLnBrk="0" hangingPunct="0">
              <a:spcBef>
                <a:spcPct val="30000"/>
              </a:spcBef>
              <a:buClr>
                <a:srgbClr val="000000"/>
              </a:buClr>
              <a:buSzPct val="100000"/>
              <a:buFont typeface="Times New Roman" pitchFamily="18" charset="0"/>
              <a:tabLst>
                <a:tab pos="712788" algn="l"/>
                <a:tab pos="1425575" algn="l"/>
                <a:tab pos="2138363" algn="l"/>
                <a:tab pos="2851150" algn="l"/>
              </a:tabLst>
              <a:defRPr sz="1200">
                <a:solidFill>
                  <a:srgbClr val="000000"/>
                </a:solidFill>
                <a:latin typeface="Times New Roman" pitchFamily="18" charset="0"/>
              </a:defRPr>
            </a:lvl3pPr>
            <a:lvl4pPr eaLnBrk="0" hangingPunct="0">
              <a:spcBef>
                <a:spcPct val="30000"/>
              </a:spcBef>
              <a:buClr>
                <a:srgbClr val="000000"/>
              </a:buClr>
              <a:buSzPct val="100000"/>
              <a:buFont typeface="Times New Roman" pitchFamily="18" charset="0"/>
              <a:tabLst>
                <a:tab pos="712788" algn="l"/>
                <a:tab pos="1425575" algn="l"/>
                <a:tab pos="2138363" algn="l"/>
                <a:tab pos="2851150" algn="l"/>
              </a:tabLst>
              <a:defRPr sz="1200">
                <a:solidFill>
                  <a:srgbClr val="000000"/>
                </a:solidFill>
                <a:latin typeface="Times New Roman" pitchFamily="18" charset="0"/>
              </a:defRPr>
            </a:lvl4pPr>
            <a:lvl5pPr eaLnBrk="0" hangingPunct="0">
              <a:spcBef>
                <a:spcPct val="30000"/>
              </a:spcBef>
              <a:buClr>
                <a:srgbClr val="000000"/>
              </a:buClr>
              <a:buSzPct val="100000"/>
              <a:buFont typeface="Times New Roman" pitchFamily="18" charset="0"/>
              <a:tabLst>
                <a:tab pos="712788" algn="l"/>
                <a:tab pos="1425575" algn="l"/>
                <a:tab pos="2138363" algn="l"/>
                <a:tab pos="2851150" algn="l"/>
              </a:tabLst>
              <a:defRPr sz="1200">
                <a:solidFill>
                  <a:srgbClr val="000000"/>
                </a:solidFill>
                <a:latin typeface="Times New Roman" pitchFamily="18" charset="0"/>
              </a:defRPr>
            </a:lvl5pPr>
            <a:lvl6pPr marL="2514600" indent="-228600" defTabSz="449263" eaLnBrk="0" fontAlgn="base" hangingPunct="0">
              <a:spcBef>
                <a:spcPct val="30000"/>
              </a:spcBef>
              <a:spcAft>
                <a:spcPct val="0"/>
              </a:spcAft>
              <a:buClr>
                <a:srgbClr val="000000"/>
              </a:buClr>
              <a:buSzPct val="100000"/>
              <a:buFont typeface="Times New Roman" pitchFamily="18" charset="0"/>
              <a:tabLst>
                <a:tab pos="712788" algn="l"/>
                <a:tab pos="1425575" algn="l"/>
                <a:tab pos="2138363" algn="l"/>
                <a:tab pos="2851150" algn="l"/>
              </a:tabLst>
              <a:defRPr sz="1200">
                <a:solidFill>
                  <a:srgbClr val="000000"/>
                </a:solidFill>
                <a:latin typeface="Times New Roman" pitchFamily="18" charset="0"/>
              </a:defRPr>
            </a:lvl6pPr>
            <a:lvl7pPr marL="2971800" indent="-228600" defTabSz="449263" eaLnBrk="0" fontAlgn="base" hangingPunct="0">
              <a:spcBef>
                <a:spcPct val="30000"/>
              </a:spcBef>
              <a:spcAft>
                <a:spcPct val="0"/>
              </a:spcAft>
              <a:buClr>
                <a:srgbClr val="000000"/>
              </a:buClr>
              <a:buSzPct val="100000"/>
              <a:buFont typeface="Times New Roman" pitchFamily="18" charset="0"/>
              <a:tabLst>
                <a:tab pos="712788" algn="l"/>
                <a:tab pos="1425575" algn="l"/>
                <a:tab pos="2138363" algn="l"/>
                <a:tab pos="2851150" algn="l"/>
              </a:tabLst>
              <a:defRPr sz="1200">
                <a:solidFill>
                  <a:srgbClr val="000000"/>
                </a:solidFill>
                <a:latin typeface="Times New Roman" pitchFamily="18" charset="0"/>
              </a:defRPr>
            </a:lvl7pPr>
            <a:lvl8pPr marL="3429000" indent="-228600" defTabSz="449263" eaLnBrk="0" fontAlgn="base" hangingPunct="0">
              <a:spcBef>
                <a:spcPct val="30000"/>
              </a:spcBef>
              <a:spcAft>
                <a:spcPct val="0"/>
              </a:spcAft>
              <a:buClr>
                <a:srgbClr val="000000"/>
              </a:buClr>
              <a:buSzPct val="100000"/>
              <a:buFont typeface="Times New Roman" pitchFamily="18" charset="0"/>
              <a:tabLst>
                <a:tab pos="712788" algn="l"/>
                <a:tab pos="1425575" algn="l"/>
                <a:tab pos="2138363" algn="l"/>
                <a:tab pos="2851150" algn="l"/>
              </a:tabLst>
              <a:defRPr sz="1200">
                <a:solidFill>
                  <a:srgbClr val="000000"/>
                </a:solidFill>
                <a:latin typeface="Times New Roman" pitchFamily="18" charset="0"/>
              </a:defRPr>
            </a:lvl8pPr>
            <a:lvl9pPr marL="3886200" indent="-228600" defTabSz="449263" eaLnBrk="0" fontAlgn="base" hangingPunct="0">
              <a:spcBef>
                <a:spcPct val="30000"/>
              </a:spcBef>
              <a:spcAft>
                <a:spcPct val="0"/>
              </a:spcAft>
              <a:buClr>
                <a:srgbClr val="000000"/>
              </a:buClr>
              <a:buSzPct val="100000"/>
              <a:buFont typeface="Times New Roman" pitchFamily="18" charset="0"/>
              <a:tabLst>
                <a:tab pos="712788" algn="l"/>
                <a:tab pos="1425575" algn="l"/>
                <a:tab pos="2138363" algn="l"/>
                <a:tab pos="2851150" algn="l"/>
              </a:tabLst>
              <a:defRPr sz="1200">
                <a:solidFill>
                  <a:srgbClr val="000000"/>
                </a:solidFill>
                <a:latin typeface="Times New Roman" pitchFamily="18" charset="0"/>
              </a:defRPr>
            </a:lvl9pPr>
          </a:lstStyle>
          <a:p>
            <a:pPr algn="r" defTabSz="456002" eaLnBrk="1" hangingPunct="1">
              <a:spcBef>
                <a:spcPct val="0"/>
              </a:spcBef>
              <a:buClrTx/>
            </a:pPr>
            <a:fld id="{B960ACAF-3AF1-4DF2-B61F-0A557829C15D}" type="slidenum">
              <a:rPr lang="en-GB" altLang="en-US" smtClean="0">
                <a:cs typeface="Arial" charset="0"/>
              </a:rPr>
              <a:pPr algn="r" defTabSz="456002" eaLnBrk="1" hangingPunct="1">
                <a:spcBef>
                  <a:spcPct val="0"/>
                </a:spcBef>
                <a:buClrTx/>
              </a:pPr>
              <a:t>4</a:t>
            </a:fld>
            <a:endParaRPr lang="en-GB" altLang="en-US" smtClean="0">
              <a:cs typeface="Arial" charset="0"/>
            </a:endParaRPr>
          </a:p>
        </p:txBody>
      </p:sp>
      <p:sp>
        <p:nvSpPr>
          <p:cNvPr id="138243" name="Text Box 2"/>
          <p:cNvSpPr txBox="1">
            <a:spLocks noChangeArrowheads="1"/>
          </p:cNvSpPr>
          <p:nvPr/>
        </p:nvSpPr>
        <p:spPr bwMode="auto">
          <a:xfrm>
            <a:off x="3920571" y="9576631"/>
            <a:ext cx="2997703" cy="503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4288" tIns="47145" rIns="94288" bIns="47145" anchor="b"/>
          <a:lstStyle>
            <a:lvl1pPr defTabSz="446088" eaLnBrk="0" hangingPunct="0">
              <a:spcBef>
                <a:spcPct val="30000"/>
              </a:spcBef>
              <a:buClr>
                <a:srgbClr val="000000"/>
              </a:buClr>
              <a:buSzPct val="100000"/>
              <a:buFont typeface="Times New Roman" pitchFamily="18" charset="0"/>
              <a:tabLst>
                <a:tab pos="0" algn="l"/>
                <a:tab pos="438150" algn="l"/>
                <a:tab pos="881063" algn="l"/>
                <a:tab pos="1322388" algn="l"/>
                <a:tab pos="1766888" algn="l"/>
                <a:tab pos="2208213" algn="l"/>
                <a:tab pos="2651125" algn="l"/>
                <a:tab pos="3092450" algn="l"/>
                <a:tab pos="3536950" algn="l"/>
                <a:tab pos="3978275" algn="l"/>
                <a:tab pos="4419600" algn="l"/>
                <a:tab pos="4864100" algn="l"/>
                <a:tab pos="5307013" algn="l"/>
                <a:tab pos="5746750" algn="l"/>
                <a:tab pos="6189663" algn="l"/>
                <a:tab pos="6634163" algn="l"/>
                <a:tab pos="7077075" algn="l"/>
                <a:tab pos="7516813" algn="l"/>
                <a:tab pos="7961313" algn="l"/>
                <a:tab pos="8404225" algn="l"/>
                <a:tab pos="8845550" algn="l"/>
              </a:tabLst>
              <a:defRPr sz="1200">
                <a:solidFill>
                  <a:srgbClr val="000000"/>
                </a:solidFill>
                <a:latin typeface="Times New Roman" pitchFamily="18" charset="0"/>
              </a:defRPr>
            </a:lvl1pPr>
            <a:lvl2pPr defTabSz="446088" eaLnBrk="0" hangingPunct="0">
              <a:spcBef>
                <a:spcPct val="30000"/>
              </a:spcBef>
              <a:buClr>
                <a:srgbClr val="000000"/>
              </a:buClr>
              <a:buSzPct val="100000"/>
              <a:buFont typeface="Times New Roman" pitchFamily="18" charset="0"/>
              <a:tabLst>
                <a:tab pos="0" algn="l"/>
                <a:tab pos="438150" algn="l"/>
                <a:tab pos="881063" algn="l"/>
                <a:tab pos="1322388" algn="l"/>
                <a:tab pos="1766888" algn="l"/>
                <a:tab pos="2208213" algn="l"/>
                <a:tab pos="2651125" algn="l"/>
                <a:tab pos="3092450" algn="l"/>
                <a:tab pos="3536950" algn="l"/>
                <a:tab pos="3978275" algn="l"/>
                <a:tab pos="4419600" algn="l"/>
                <a:tab pos="4864100" algn="l"/>
                <a:tab pos="5307013" algn="l"/>
                <a:tab pos="5746750" algn="l"/>
                <a:tab pos="6189663" algn="l"/>
                <a:tab pos="6634163" algn="l"/>
                <a:tab pos="7077075" algn="l"/>
                <a:tab pos="7516813" algn="l"/>
                <a:tab pos="7961313" algn="l"/>
                <a:tab pos="8404225" algn="l"/>
                <a:tab pos="8845550" algn="l"/>
              </a:tabLst>
              <a:defRPr sz="1200">
                <a:solidFill>
                  <a:srgbClr val="000000"/>
                </a:solidFill>
                <a:latin typeface="Times New Roman" pitchFamily="18" charset="0"/>
              </a:defRPr>
            </a:lvl2pPr>
            <a:lvl3pPr defTabSz="446088" eaLnBrk="0" hangingPunct="0">
              <a:spcBef>
                <a:spcPct val="30000"/>
              </a:spcBef>
              <a:buClr>
                <a:srgbClr val="000000"/>
              </a:buClr>
              <a:buSzPct val="100000"/>
              <a:buFont typeface="Times New Roman" pitchFamily="18" charset="0"/>
              <a:tabLst>
                <a:tab pos="0" algn="l"/>
                <a:tab pos="438150" algn="l"/>
                <a:tab pos="881063" algn="l"/>
                <a:tab pos="1322388" algn="l"/>
                <a:tab pos="1766888" algn="l"/>
                <a:tab pos="2208213" algn="l"/>
                <a:tab pos="2651125" algn="l"/>
                <a:tab pos="3092450" algn="l"/>
                <a:tab pos="3536950" algn="l"/>
                <a:tab pos="3978275" algn="l"/>
                <a:tab pos="4419600" algn="l"/>
                <a:tab pos="4864100" algn="l"/>
                <a:tab pos="5307013" algn="l"/>
                <a:tab pos="5746750" algn="l"/>
                <a:tab pos="6189663" algn="l"/>
                <a:tab pos="6634163" algn="l"/>
                <a:tab pos="7077075" algn="l"/>
                <a:tab pos="7516813" algn="l"/>
                <a:tab pos="7961313" algn="l"/>
                <a:tab pos="8404225" algn="l"/>
                <a:tab pos="8845550" algn="l"/>
              </a:tabLst>
              <a:defRPr sz="1200">
                <a:solidFill>
                  <a:srgbClr val="000000"/>
                </a:solidFill>
                <a:latin typeface="Times New Roman" pitchFamily="18" charset="0"/>
              </a:defRPr>
            </a:lvl3pPr>
            <a:lvl4pPr defTabSz="446088" eaLnBrk="0" hangingPunct="0">
              <a:spcBef>
                <a:spcPct val="30000"/>
              </a:spcBef>
              <a:buClr>
                <a:srgbClr val="000000"/>
              </a:buClr>
              <a:buSzPct val="100000"/>
              <a:buFont typeface="Times New Roman" pitchFamily="18" charset="0"/>
              <a:tabLst>
                <a:tab pos="0" algn="l"/>
                <a:tab pos="438150" algn="l"/>
                <a:tab pos="881063" algn="l"/>
                <a:tab pos="1322388" algn="l"/>
                <a:tab pos="1766888" algn="l"/>
                <a:tab pos="2208213" algn="l"/>
                <a:tab pos="2651125" algn="l"/>
                <a:tab pos="3092450" algn="l"/>
                <a:tab pos="3536950" algn="l"/>
                <a:tab pos="3978275" algn="l"/>
                <a:tab pos="4419600" algn="l"/>
                <a:tab pos="4864100" algn="l"/>
                <a:tab pos="5307013" algn="l"/>
                <a:tab pos="5746750" algn="l"/>
                <a:tab pos="6189663" algn="l"/>
                <a:tab pos="6634163" algn="l"/>
                <a:tab pos="7077075" algn="l"/>
                <a:tab pos="7516813" algn="l"/>
                <a:tab pos="7961313" algn="l"/>
                <a:tab pos="8404225" algn="l"/>
                <a:tab pos="8845550" algn="l"/>
              </a:tabLst>
              <a:defRPr sz="1200">
                <a:solidFill>
                  <a:srgbClr val="000000"/>
                </a:solidFill>
                <a:latin typeface="Times New Roman" pitchFamily="18" charset="0"/>
              </a:defRPr>
            </a:lvl4pPr>
            <a:lvl5pPr defTabSz="446088" eaLnBrk="0" hangingPunct="0">
              <a:spcBef>
                <a:spcPct val="30000"/>
              </a:spcBef>
              <a:buClr>
                <a:srgbClr val="000000"/>
              </a:buClr>
              <a:buSzPct val="100000"/>
              <a:buFont typeface="Times New Roman" pitchFamily="18" charset="0"/>
              <a:tabLst>
                <a:tab pos="0" algn="l"/>
                <a:tab pos="438150" algn="l"/>
                <a:tab pos="881063" algn="l"/>
                <a:tab pos="1322388" algn="l"/>
                <a:tab pos="1766888" algn="l"/>
                <a:tab pos="2208213" algn="l"/>
                <a:tab pos="2651125" algn="l"/>
                <a:tab pos="3092450" algn="l"/>
                <a:tab pos="3536950" algn="l"/>
                <a:tab pos="3978275" algn="l"/>
                <a:tab pos="4419600" algn="l"/>
                <a:tab pos="4864100" algn="l"/>
                <a:tab pos="5307013" algn="l"/>
                <a:tab pos="5746750" algn="l"/>
                <a:tab pos="6189663" algn="l"/>
                <a:tab pos="6634163" algn="l"/>
                <a:tab pos="7077075" algn="l"/>
                <a:tab pos="7516813" algn="l"/>
                <a:tab pos="7961313" algn="l"/>
                <a:tab pos="8404225" algn="l"/>
                <a:tab pos="8845550" algn="l"/>
              </a:tabLst>
              <a:defRPr sz="1200">
                <a:solidFill>
                  <a:srgbClr val="000000"/>
                </a:solidFill>
                <a:latin typeface="Times New Roman" pitchFamily="18" charset="0"/>
              </a:defRPr>
            </a:lvl5pPr>
            <a:lvl6pPr marL="2514600" indent="-228600" defTabSz="446088" eaLnBrk="0" fontAlgn="base" hangingPunct="0">
              <a:spcBef>
                <a:spcPct val="30000"/>
              </a:spcBef>
              <a:spcAft>
                <a:spcPct val="0"/>
              </a:spcAft>
              <a:buClr>
                <a:srgbClr val="000000"/>
              </a:buClr>
              <a:buSzPct val="100000"/>
              <a:buFont typeface="Times New Roman" pitchFamily="18" charset="0"/>
              <a:tabLst>
                <a:tab pos="0" algn="l"/>
                <a:tab pos="438150" algn="l"/>
                <a:tab pos="881063" algn="l"/>
                <a:tab pos="1322388" algn="l"/>
                <a:tab pos="1766888" algn="l"/>
                <a:tab pos="2208213" algn="l"/>
                <a:tab pos="2651125" algn="l"/>
                <a:tab pos="3092450" algn="l"/>
                <a:tab pos="3536950" algn="l"/>
                <a:tab pos="3978275" algn="l"/>
                <a:tab pos="4419600" algn="l"/>
                <a:tab pos="4864100" algn="l"/>
                <a:tab pos="5307013" algn="l"/>
                <a:tab pos="5746750" algn="l"/>
                <a:tab pos="6189663" algn="l"/>
                <a:tab pos="6634163" algn="l"/>
                <a:tab pos="7077075" algn="l"/>
                <a:tab pos="7516813" algn="l"/>
                <a:tab pos="7961313" algn="l"/>
                <a:tab pos="8404225" algn="l"/>
                <a:tab pos="8845550" algn="l"/>
              </a:tabLst>
              <a:defRPr sz="1200">
                <a:solidFill>
                  <a:srgbClr val="000000"/>
                </a:solidFill>
                <a:latin typeface="Times New Roman" pitchFamily="18" charset="0"/>
              </a:defRPr>
            </a:lvl6pPr>
            <a:lvl7pPr marL="2971800" indent="-228600" defTabSz="446088" eaLnBrk="0" fontAlgn="base" hangingPunct="0">
              <a:spcBef>
                <a:spcPct val="30000"/>
              </a:spcBef>
              <a:spcAft>
                <a:spcPct val="0"/>
              </a:spcAft>
              <a:buClr>
                <a:srgbClr val="000000"/>
              </a:buClr>
              <a:buSzPct val="100000"/>
              <a:buFont typeface="Times New Roman" pitchFamily="18" charset="0"/>
              <a:tabLst>
                <a:tab pos="0" algn="l"/>
                <a:tab pos="438150" algn="l"/>
                <a:tab pos="881063" algn="l"/>
                <a:tab pos="1322388" algn="l"/>
                <a:tab pos="1766888" algn="l"/>
                <a:tab pos="2208213" algn="l"/>
                <a:tab pos="2651125" algn="l"/>
                <a:tab pos="3092450" algn="l"/>
                <a:tab pos="3536950" algn="l"/>
                <a:tab pos="3978275" algn="l"/>
                <a:tab pos="4419600" algn="l"/>
                <a:tab pos="4864100" algn="l"/>
                <a:tab pos="5307013" algn="l"/>
                <a:tab pos="5746750" algn="l"/>
                <a:tab pos="6189663" algn="l"/>
                <a:tab pos="6634163" algn="l"/>
                <a:tab pos="7077075" algn="l"/>
                <a:tab pos="7516813" algn="l"/>
                <a:tab pos="7961313" algn="l"/>
                <a:tab pos="8404225" algn="l"/>
                <a:tab pos="8845550" algn="l"/>
              </a:tabLst>
              <a:defRPr sz="1200">
                <a:solidFill>
                  <a:srgbClr val="000000"/>
                </a:solidFill>
                <a:latin typeface="Times New Roman" pitchFamily="18" charset="0"/>
              </a:defRPr>
            </a:lvl7pPr>
            <a:lvl8pPr marL="3429000" indent="-228600" defTabSz="446088" eaLnBrk="0" fontAlgn="base" hangingPunct="0">
              <a:spcBef>
                <a:spcPct val="30000"/>
              </a:spcBef>
              <a:spcAft>
                <a:spcPct val="0"/>
              </a:spcAft>
              <a:buClr>
                <a:srgbClr val="000000"/>
              </a:buClr>
              <a:buSzPct val="100000"/>
              <a:buFont typeface="Times New Roman" pitchFamily="18" charset="0"/>
              <a:tabLst>
                <a:tab pos="0" algn="l"/>
                <a:tab pos="438150" algn="l"/>
                <a:tab pos="881063" algn="l"/>
                <a:tab pos="1322388" algn="l"/>
                <a:tab pos="1766888" algn="l"/>
                <a:tab pos="2208213" algn="l"/>
                <a:tab pos="2651125" algn="l"/>
                <a:tab pos="3092450" algn="l"/>
                <a:tab pos="3536950" algn="l"/>
                <a:tab pos="3978275" algn="l"/>
                <a:tab pos="4419600" algn="l"/>
                <a:tab pos="4864100" algn="l"/>
                <a:tab pos="5307013" algn="l"/>
                <a:tab pos="5746750" algn="l"/>
                <a:tab pos="6189663" algn="l"/>
                <a:tab pos="6634163" algn="l"/>
                <a:tab pos="7077075" algn="l"/>
                <a:tab pos="7516813" algn="l"/>
                <a:tab pos="7961313" algn="l"/>
                <a:tab pos="8404225" algn="l"/>
                <a:tab pos="8845550" algn="l"/>
              </a:tabLst>
              <a:defRPr sz="1200">
                <a:solidFill>
                  <a:srgbClr val="000000"/>
                </a:solidFill>
                <a:latin typeface="Times New Roman" pitchFamily="18" charset="0"/>
              </a:defRPr>
            </a:lvl8pPr>
            <a:lvl9pPr marL="3886200" indent="-228600" defTabSz="446088" eaLnBrk="0" fontAlgn="base" hangingPunct="0">
              <a:spcBef>
                <a:spcPct val="30000"/>
              </a:spcBef>
              <a:spcAft>
                <a:spcPct val="0"/>
              </a:spcAft>
              <a:buClr>
                <a:srgbClr val="000000"/>
              </a:buClr>
              <a:buSzPct val="100000"/>
              <a:buFont typeface="Times New Roman" pitchFamily="18" charset="0"/>
              <a:tabLst>
                <a:tab pos="0" algn="l"/>
                <a:tab pos="438150" algn="l"/>
                <a:tab pos="881063" algn="l"/>
                <a:tab pos="1322388" algn="l"/>
                <a:tab pos="1766888" algn="l"/>
                <a:tab pos="2208213" algn="l"/>
                <a:tab pos="2651125" algn="l"/>
                <a:tab pos="3092450" algn="l"/>
                <a:tab pos="3536950" algn="l"/>
                <a:tab pos="3978275" algn="l"/>
                <a:tab pos="4419600" algn="l"/>
                <a:tab pos="4864100" algn="l"/>
                <a:tab pos="5307013" algn="l"/>
                <a:tab pos="5746750" algn="l"/>
                <a:tab pos="6189663" algn="l"/>
                <a:tab pos="6634163" algn="l"/>
                <a:tab pos="7077075" algn="l"/>
                <a:tab pos="7516813" algn="l"/>
                <a:tab pos="7961313" algn="l"/>
                <a:tab pos="8404225" algn="l"/>
                <a:tab pos="8845550" algn="l"/>
              </a:tabLst>
              <a:defRPr sz="1200">
                <a:solidFill>
                  <a:srgbClr val="000000"/>
                </a:solidFill>
                <a:latin typeface="Times New Roman" pitchFamily="18" charset="0"/>
              </a:defRPr>
            </a:lvl9pPr>
          </a:lstStyle>
          <a:p>
            <a:pPr algn="r" eaLnBrk="1" hangingPunct="1">
              <a:spcBef>
                <a:spcPct val="0"/>
              </a:spcBef>
              <a:buFontTx/>
              <a:buNone/>
            </a:pPr>
            <a:fld id="{C18D38A4-55FD-466A-9981-0ABF23CA39BD}" type="slidenum">
              <a:rPr lang="en-GB" altLang="en-US" smtClean="0">
                <a:cs typeface="Arial" charset="0"/>
              </a:rPr>
              <a:pPr algn="r" eaLnBrk="1" hangingPunct="1">
                <a:spcBef>
                  <a:spcPct val="0"/>
                </a:spcBef>
                <a:buFontTx/>
                <a:buNone/>
              </a:pPr>
              <a:t>4</a:t>
            </a:fld>
            <a:endParaRPr lang="en-GB" altLang="en-US" smtClean="0">
              <a:cs typeface="Arial" charset="0"/>
            </a:endParaRPr>
          </a:p>
        </p:txBody>
      </p:sp>
      <p:sp>
        <p:nvSpPr>
          <p:cNvPr id="138244" name="Text Box 3"/>
          <p:cNvSpPr txBox="1">
            <a:spLocks noChangeArrowheads="1"/>
          </p:cNvSpPr>
          <p:nvPr/>
        </p:nvSpPr>
        <p:spPr bwMode="auto">
          <a:xfrm>
            <a:off x="939001" y="755119"/>
            <a:ext cx="5041886" cy="3782028"/>
          </a:xfrm>
          <a:prstGeom prst="rect">
            <a:avLst/>
          </a:prstGeom>
          <a:solidFill>
            <a:srgbClr val="FFFFFF"/>
          </a:solidFill>
          <a:ln w="9525">
            <a:solidFill>
              <a:srgbClr val="000000"/>
            </a:solidFill>
            <a:miter lim="800000"/>
            <a:headEnd/>
            <a:tailEnd/>
          </a:ln>
        </p:spPr>
        <p:txBody>
          <a:bodyPr wrap="none" lIns="91410" tIns="45704" rIns="91410" bIns="45704" anchor="ctr"/>
          <a:lstStyle/>
          <a:p>
            <a:pPr defTabSz="456002">
              <a:buClr>
                <a:srgbClr val="000000"/>
              </a:buClr>
              <a:buSzPct val="100000"/>
            </a:pPr>
            <a:endParaRPr lang="en-US" altLang="en-US" sz="2400">
              <a:solidFill>
                <a:srgbClr val="FFFFFF"/>
              </a:solidFill>
              <a:latin typeface="Arial" charset="0"/>
              <a:cs typeface="Arial" charset="0"/>
            </a:endParaRPr>
          </a:p>
        </p:txBody>
      </p:sp>
      <p:sp>
        <p:nvSpPr>
          <p:cNvPr id="138245" name="Rectangle 4"/>
          <p:cNvSpPr>
            <a:spLocks noGrp="1" noChangeArrowheads="1"/>
          </p:cNvSpPr>
          <p:nvPr>
            <p:ph type="body"/>
          </p:nvPr>
        </p:nvSpPr>
        <p:spPr>
          <a:xfrm>
            <a:off x="924481" y="4789927"/>
            <a:ext cx="5070926" cy="463213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תמונה 6" descr="open-slid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9137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742950" y="4981193"/>
            <a:ext cx="8067675" cy="684277"/>
          </a:xfrm>
        </p:spPr>
        <p:txBody>
          <a:bodyPr anchor="t"/>
          <a:lstStyle>
            <a:lvl1pPr algn="l">
              <a:defRPr sz="2800" b="1" cap="all"/>
            </a:lvl1pPr>
          </a:lstStyle>
          <a:p>
            <a:r>
              <a:rPr lang="en-US" smtClean="0"/>
              <a:t>Click to edit Master title style</a:t>
            </a:r>
            <a:endParaRPr lang="en-GB" dirty="0"/>
          </a:p>
        </p:txBody>
      </p:sp>
      <p:sp>
        <p:nvSpPr>
          <p:cNvPr id="8" name="Text Placeholder 2"/>
          <p:cNvSpPr>
            <a:spLocks noGrp="1"/>
          </p:cNvSpPr>
          <p:nvPr>
            <p:ph type="body" idx="1"/>
          </p:nvPr>
        </p:nvSpPr>
        <p:spPr>
          <a:xfrm>
            <a:off x="742949" y="5474970"/>
            <a:ext cx="8081011" cy="514350"/>
          </a:xfrm>
        </p:spPr>
        <p:txBody>
          <a:bodyPr anchor="ctr"/>
          <a:lstStyle>
            <a:lvl1pPr marL="0" indent="0" algn="l">
              <a:buNone/>
              <a:defRPr sz="2000" b="1">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Text Placeholder 2"/>
          <p:cNvSpPr>
            <a:spLocks noGrp="1"/>
          </p:cNvSpPr>
          <p:nvPr>
            <p:ph type="body" idx="11"/>
          </p:nvPr>
        </p:nvSpPr>
        <p:spPr>
          <a:xfrm>
            <a:off x="742949" y="6000768"/>
            <a:ext cx="8088631" cy="514350"/>
          </a:xfrm>
        </p:spPr>
        <p:txBody>
          <a:bodyPr anchor="ctr"/>
          <a:lstStyle>
            <a:lvl1pPr marL="0" indent="0" algn="l">
              <a:buNone/>
              <a:defRPr sz="1600" b="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Footer Placeholder 4"/>
          <p:cNvSpPr>
            <a:spLocks noGrp="1"/>
          </p:cNvSpPr>
          <p:nvPr>
            <p:ph type="ftr" sz="quarter" idx="12"/>
          </p:nvPr>
        </p:nvSpPr>
        <p:spPr/>
        <p:txBody>
          <a:bodyPr/>
          <a:lstStyle>
            <a:lvl1pPr>
              <a:defRPr sz="800">
                <a:solidFill>
                  <a:srgbClr val="898989"/>
                </a:solidFill>
                <a:latin typeface="Calibri" pitchFamily="34" charset="0"/>
                <a:cs typeface="Calibri" pitchFamily="34" charset="0"/>
              </a:defRPr>
            </a:lvl1pPr>
          </a:lstStyle>
          <a:p>
            <a:pPr>
              <a:defRPr/>
            </a:pPr>
            <a:r>
              <a:rPr lang="en-US" smtClean="0"/>
              <a:t>© ETSI 2015. All rights reserved</a:t>
            </a:r>
            <a:endParaRPr lang="en-US"/>
          </a:p>
        </p:txBody>
      </p:sp>
    </p:spTree>
    <p:extLst>
      <p:ext uri="{BB962C8B-B14F-4D97-AF65-F5344CB8AC3E}">
        <p14:creationId xmlns:p14="http://schemas.microsoft.com/office/powerpoint/2010/main" val="90379733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3" name="Inhaltsplatzhalter 2"/>
          <p:cNvSpPr>
            <a:spLocks noGrp="1"/>
          </p:cNvSpPr>
          <p:nvPr>
            <p:ph sz="half" idx="1"/>
          </p:nvPr>
        </p:nvSpPr>
        <p:spPr>
          <a:xfrm>
            <a:off x="457200" y="1600200"/>
            <a:ext cx="4037013"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Inhaltsplatzhalter 3"/>
          <p:cNvSpPr>
            <a:spLocks noGrp="1"/>
          </p:cNvSpPr>
          <p:nvPr>
            <p:ph sz="half" idx="2"/>
          </p:nvPr>
        </p:nvSpPr>
        <p:spPr>
          <a:xfrm>
            <a:off x="4646613" y="1600200"/>
            <a:ext cx="403860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5" name="Rectangle 4"/>
          <p:cNvSpPr>
            <a:spLocks noGrp="1" noChangeArrowheads="1"/>
          </p:cNvSpPr>
          <p:nvPr>
            <p:ph type="ftr" idx="10"/>
          </p:nvPr>
        </p:nvSpPr>
        <p:spPr>
          <a:ln/>
        </p:spPr>
        <p:txBody>
          <a:bodyPr/>
          <a:lstStyle>
            <a:lvl1pPr>
              <a:defRPr/>
            </a:lvl1pPr>
          </a:lstStyle>
          <a:p>
            <a:pPr>
              <a:defRPr/>
            </a:pPr>
            <a:r>
              <a:rPr lang="en-GB"/>
              <a:t>© ETSI 2011. All rights reserved</a:t>
            </a:r>
          </a:p>
        </p:txBody>
      </p:sp>
      <p:sp>
        <p:nvSpPr>
          <p:cNvPr id="6" name="Rectangle 5"/>
          <p:cNvSpPr>
            <a:spLocks noGrp="1" noChangeArrowheads="1"/>
          </p:cNvSpPr>
          <p:nvPr>
            <p:ph type="sldNum" idx="11"/>
          </p:nvPr>
        </p:nvSpPr>
        <p:spPr>
          <a:ln/>
        </p:spPr>
        <p:txBody>
          <a:bodyPr/>
          <a:lstStyle>
            <a:lvl1pPr>
              <a:defRPr/>
            </a:lvl1pPr>
          </a:lstStyle>
          <a:p>
            <a:pPr>
              <a:defRPr/>
            </a:pPr>
            <a:fld id="{D859730F-DD9D-4079-815C-4109E54230F4}" type="slidenum">
              <a:rPr lang="en-GB"/>
              <a:pPr>
                <a:defRPr/>
              </a:pPr>
              <a:t>‹N°›</a:t>
            </a:fld>
            <a:endParaRPr lang="en-GB" dirty="0"/>
          </a:p>
        </p:txBody>
      </p:sp>
    </p:spTree>
    <p:extLst>
      <p:ext uri="{BB962C8B-B14F-4D97-AF65-F5344CB8AC3E}">
        <p14:creationId xmlns:p14="http://schemas.microsoft.com/office/powerpoint/2010/main" val="1907932398"/>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en-US"/>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7" name="Rectangle 4"/>
          <p:cNvSpPr>
            <a:spLocks noGrp="1" noChangeArrowheads="1"/>
          </p:cNvSpPr>
          <p:nvPr>
            <p:ph type="ftr" idx="10"/>
          </p:nvPr>
        </p:nvSpPr>
        <p:spPr>
          <a:ln/>
        </p:spPr>
        <p:txBody>
          <a:bodyPr/>
          <a:lstStyle>
            <a:lvl1pPr>
              <a:defRPr/>
            </a:lvl1pPr>
          </a:lstStyle>
          <a:p>
            <a:pPr>
              <a:defRPr/>
            </a:pPr>
            <a:r>
              <a:rPr lang="en-GB"/>
              <a:t>© ETSI 2011. All rights reserved</a:t>
            </a:r>
          </a:p>
        </p:txBody>
      </p:sp>
      <p:sp>
        <p:nvSpPr>
          <p:cNvPr id="8" name="Rectangle 5"/>
          <p:cNvSpPr>
            <a:spLocks noGrp="1" noChangeArrowheads="1"/>
          </p:cNvSpPr>
          <p:nvPr>
            <p:ph type="sldNum" idx="11"/>
          </p:nvPr>
        </p:nvSpPr>
        <p:spPr>
          <a:ln/>
        </p:spPr>
        <p:txBody>
          <a:bodyPr/>
          <a:lstStyle>
            <a:lvl1pPr>
              <a:defRPr/>
            </a:lvl1pPr>
          </a:lstStyle>
          <a:p>
            <a:pPr>
              <a:defRPr/>
            </a:pPr>
            <a:fld id="{8456F54E-C083-4966-94B5-02093A133AA2}" type="slidenum">
              <a:rPr lang="en-GB"/>
              <a:pPr>
                <a:defRPr/>
              </a:pPr>
              <a:t>‹N°›</a:t>
            </a:fld>
            <a:endParaRPr lang="en-GB" dirty="0"/>
          </a:p>
        </p:txBody>
      </p:sp>
    </p:spTree>
    <p:extLst>
      <p:ext uri="{BB962C8B-B14F-4D97-AF65-F5344CB8AC3E}">
        <p14:creationId xmlns:p14="http://schemas.microsoft.com/office/powerpoint/2010/main" val="1931877632"/>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3" name="Rectangle 4"/>
          <p:cNvSpPr>
            <a:spLocks noGrp="1" noChangeArrowheads="1"/>
          </p:cNvSpPr>
          <p:nvPr>
            <p:ph type="ftr" idx="10"/>
          </p:nvPr>
        </p:nvSpPr>
        <p:spPr>
          <a:ln/>
        </p:spPr>
        <p:txBody>
          <a:bodyPr/>
          <a:lstStyle>
            <a:lvl1pPr>
              <a:defRPr/>
            </a:lvl1pPr>
          </a:lstStyle>
          <a:p>
            <a:pPr>
              <a:defRPr/>
            </a:pPr>
            <a:r>
              <a:rPr lang="en-GB"/>
              <a:t>© ETSI 2011. All rights reserved</a:t>
            </a:r>
          </a:p>
        </p:txBody>
      </p:sp>
      <p:sp>
        <p:nvSpPr>
          <p:cNvPr id="4" name="Rectangle 5"/>
          <p:cNvSpPr>
            <a:spLocks noGrp="1" noChangeArrowheads="1"/>
          </p:cNvSpPr>
          <p:nvPr>
            <p:ph type="sldNum" idx="11"/>
          </p:nvPr>
        </p:nvSpPr>
        <p:spPr>
          <a:ln/>
        </p:spPr>
        <p:txBody>
          <a:bodyPr/>
          <a:lstStyle>
            <a:lvl1pPr>
              <a:defRPr/>
            </a:lvl1pPr>
          </a:lstStyle>
          <a:p>
            <a:pPr>
              <a:defRPr/>
            </a:pPr>
            <a:fld id="{05EB91EC-DD12-4F30-9F90-E3516EE9DFDC}" type="slidenum">
              <a:rPr lang="en-GB"/>
              <a:pPr>
                <a:defRPr/>
              </a:pPr>
              <a:t>‹N°›</a:t>
            </a:fld>
            <a:endParaRPr lang="en-GB" dirty="0"/>
          </a:p>
        </p:txBody>
      </p:sp>
    </p:spTree>
    <p:extLst>
      <p:ext uri="{BB962C8B-B14F-4D97-AF65-F5344CB8AC3E}">
        <p14:creationId xmlns:p14="http://schemas.microsoft.com/office/powerpoint/2010/main" val="385365045"/>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ftr" idx="10"/>
          </p:nvPr>
        </p:nvSpPr>
        <p:spPr>
          <a:ln/>
        </p:spPr>
        <p:txBody>
          <a:bodyPr/>
          <a:lstStyle>
            <a:lvl1pPr>
              <a:defRPr/>
            </a:lvl1pPr>
          </a:lstStyle>
          <a:p>
            <a:pPr>
              <a:defRPr/>
            </a:pPr>
            <a:r>
              <a:rPr lang="en-GB"/>
              <a:t>© ETSI 2011. All rights reserved</a:t>
            </a:r>
          </a:p>
        </p:txBody>
      </p:sp>
      <p:sp>
        <p:nvSpPr>
          <p:cNvPr id="3" name="Rectangle 5"/>
          <p:cNvSpPr>
            <a:spLocks noGrp="1" noChangeArrowheads="1"/>
          </p:cNvSpPr>
          <p:nvPr>
            <p:ph type="sldNum" idx="11"/>
          </p:nvPr>
        </p:nvSpPr>
        <p:spPr>
          <a:ln/>
        </p:spPr>
        <p:txBody>
          <a:bodyPr/>
          <a:lstStyle>
            <a:lvl1pPr>
              <a:defRPr/>
            </a:lvl1pPr>
          </a:lstStyle>
          <a:p>
            <a:pPr>
              <a:defRPr/>
            </a:pPr>
            <a:fld id="{63370ACB-2D18-40E9-B29A-1135D5E1A609}" type="slidenum">
              <a:rPr lang="en-GB"/>
              <a:pPr>
                <a:defRPr/>
              </a:pPr>
              <a:t>‹N°›</a:t>
            </a:fld>
            <a:endParaRPr lang="en-GB" dirty="0"/>
          </a:p>
        </p:txBody>
      </p:sp>
    </p:spTree>
    <p:extLst>
      <p:ext uri="{BB962C8B-B14F-4D97-AF65-F5344CB8AC3E}">
        <p14:creationId xmlns:p14="http://schemas.microsoft.com/office/powerpoint/2010/main" val="1285920346"/>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en-US"/>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Rectangle 4"/>
          <p:cNvSpPr>
            <a:spLocks noGrp="1" noChangeArrowheads="1"/>
          </p:cNvSpPr>
          <p:nvPr>
            <p:ph type="ftr" idx="10"/>
          </p:nvPr>
        </p:nvSpPr>
        <p:spPr>
          <a:ln/>
        </p:spPr>
        <p:txBody>
          <a:bodyPr/>
          <a:lstStyle>
            <a:lvl1pPr>
              <a:defRPr/>
            </a:lvl1pPr>
          </a:lstStyle>
          <a:p>
            <a:pPr>
              <a:defRPr/>
            </a:pPr>
            <a:r>
              <a:rPr lang="en-GB"/>
              <a:t>© ETSI 2011. All rights reserved</a:t>
            </a:r>
          </a:p>
        </p:txBody>
      </p:sp>
      <p:sp>
        <p:nvSpPr>
          <p:cNvPr id="6" name="Rectangle 5"/>
          <p:cNvSpPr>
            <a:spLocks noGrp="1" noChangeArrowheads="1"/>
          </p:cNvSpPr>
          <p:nvPr>
            <p:ph type="sldNum" idx="11"/>
          </p:nvPr>
        </p:nvSpPr>
        <p:spPr>
          <a:ln/>
        </p:spPr>
        <p:txBody>
          <a:bodyPr/>
          <a:lstStyle>
            <a:lvl1pPr>
              <a:defRPr/>
            </a:lvl1pPr>
          </a:lstStyle>
          <a:p>
            <a:pPr>
              <a:defRPr/>
            </a:pPr>
            <a:fld id="{69335093-984E-4A0D-A24F-75B18F1B8BF1}" type="slidenum">
              <a:rPr lang="en-GB"/>
              <a:pPr>
                <a:defRPr/>
              </a:pPr>
              <a:t>‹N°›</a:t>
            </a:fld>
            <a:endParaRPr lang="en-GB" dirty="0"/>
          </a:p>
        </p:txBody>
      </p:sp>
    </p:spTree>
    <p:extLst>
      <p:ext uri="{BB962C8B-B14F-4D97-AF65-F5344CB8AC3E}">
        <p14:creationId xmlns:p14="http://schemas.microsoft.com/office/powerpoint/2010/main" val="2914260346"/>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en-US"/>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Rectangle 4"/>
          <p:cNvSpPr>
            <a:spLocks noGrp="1" noChangeArrowheads="1"/>
          </p:cNvSpPr>
          <p:nvPr>
            <p:ph type="ftr" idx="10"/>
          </p:nvPr>
        </p:nvSpPr>
        <p:spPr>
          <a:ln/>
        </p:spPr>
        <p:txBody>
          <a:bodyPr/>
          <a:lstStyle>
            <a:lvl1pPr>
              <a:defRPr/>
            </a:lvl1pPr>
          </a:lstStyle>
          <a:p>
            <a:pPr>
              <a:defRPr/>
            </a:pPr>
            <a:r>
              <a:rPr lang="en-GB"/>
              <a:t>© ETSI 2011. All rights reserved</a:t>
            </a:r>
          </a:p>
        </p:txBody>
      </p:sp>
      <p:sp>
        <p:nvSpPr>
          <p:cNvPr id="6" name="Rectangle 5"/>
          <p:cNvSpPr>
            <a:spLocks noGrp="1" noChangeArrowheads="1"/>
          </p:cNvSpPr>
          <p:nvPr>
            <p:ph type="sldNum" idx="11"/>
          </p:nvPr>
        </p:nvSpPr>
        <p:spPr>
          <a:ln/>
        </p:spPr>
        <p:txBody>
          <a:bodyPr/>
          <a:lstStyle>
            <a:lvl1pPr>
              <a:defRPr/>
            </a:lvl1pPr>
          </a:lstStyle>
          <a:p>
            <a:pPr>
              <a:defRPr/>
            </a:pPr>
            <a:fld id="{2C442587-A758-432D-8D7D-DABE7387C67D}" type="slidenum">
              <a:rPr lang="en-GB"/>
              <a:pPr>
                <a:defRPr/>
              </a:pPr>
              <a:t>‹N°›</a:t>
            </a:fld>
            <a:endParaRPr lang="en-GB" dirty="0"/>
          </a:p>
        </p:txBody>
      </p:sp>
    </p:spTree>
    <p:extLst>
      <p:ext uri="{BB962C8B-B14F-4D97-AF65-F5344CB8AC3E}">
        <p14:creationId xmlns:p14="http://schemas.microsoft.com/office/powerpoint/2010/main" val="3089781729"/>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Rectangle 4"/>
          <p:cNvSpPr>
            <a:spLocks noGrp="1" noChangeArrowheads="1"/>
          </p:cNvSpPr>
          <p:nvPr>
            <p:ph type="ftr" idx="10"/>
          </p:nvPr>
        </p:nvSpPr>
        <p:spPr>
          <a:ln/>
        </p:spPr>
        <p:txBody>
          <a:bodyPr/>
          <a:lstStyle>
            <a:lvl1pPr>
              <a:defRPr/>
            </a:lvl1pPr>
          </a:lstStyle>
          <a:p>
            <a:pPr>
              <a:defRPr/>
            </a:pPr>
            <a:r>
              <a:rPr lang="en-GB"/>
              <a:t>© ETSI 2011. All rights reserved</a:t>
            </a:r>
          </a:p>
        </p:txBody>
      </p:sp>
      <p:sp>
        <p:nvSpPr>
          <p:cNvPr id="5" name="Rectangle 5"/>
          <p:cNvSpPr>
            <a:spLocks noGrp="1" noChangeArrowheads="1"/>
          </p:cNvSpPr>
          <p:nvPr>
            <p:ph type="sldNum" idx="11"/>
          </p:nvPr>
        </p:nvSpPr>
        <p:spPr>
          <a:ln/>
        </p:spPr>
        <p:txBody>
          <a:bodyPr/>
          <a:lstStyle>
            <a:lvl1pPr>
              <a:defRPr/>
            </a:lvl1pPr>
          </a:lstStyle>
          <a:p>
            <a:pPr>
              <a:defRPr/>
            </a:pPr>
            <a:fld id="{A778316E-D4E4-4B54-BF22-6D0BB9FD4E54}" type="slidenum">
              <a:rPr lang="en-GB"/>
              <a:pPr>
                <a:defRPr/>
              </a:pPr>
              <a:t>‹N°›</a:t>
            </a:fld>
            <a:endParaRPr lang="en-GB" dirty="0"/>
          </a:p>
        </p:txBody>
      </p:sp>
    </p:spTree>
    <p:extLst>
      <p:ext uri="{BB962C8B-B14F-4D97-AF65-F5344CB8AC3E}">
        <p14:creationId xmlns:p14="http://schemas.microsoft.com/office/powerpoint/2010/main" val="2982252408"/>
      </p:ext>
    </p:extLst>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83363" y="0"/>
            <a:ext cx="2101850" cy="6124575"/>
          </a:xfrm>
        </p:spPr>
        <p:txBody>
          <a:bodyPr vert="eaVert"/>
          <a:lstStyle/>
          <a:p>
            <a:r>
              <a:rPr lang="de-DE" smtClean="0"/>
              <a:t>Titelmasterformat durch Klicken bearbeiten</a:t>
            </a:r>
            <a:endParaRPr lang="en-US"/>
          </a:p>
        </p:txBody>
      </p:sp>
      <p:sp>
        <p:nvSpPr>
          <p:cNvPr id="3" name="Vertikaler Textplatzhalter 2"/>
          <p:cNvSpPr>
            <a:spLocks noGrp="1"/>
          </p:cNvSpPr>
          <p:nvPr>
            <p:ph type="body" orient="vert" idx="1"/>
          </p:nvPr>
        </p:nvSpPr>
        <p:spPr>
          <a:xfrm>
            <a:off x="276225" y="0"/>
            <a:ext cx="6154738" cy="612457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Rectangle 4"/>
          <p:cNvSpPr>
            <a:spLocks noGrp="1" noChangeArrowheads="1"/>
          </p:cNvSpPr>
          <p:nvPr>
            <p:ph type="ftr" idx="10"/>
          </p:nvPr>
        </p:nvSpPr>
        <p:spPr>
          <a:ln/>
        </p:spPr>
        <p:txBody>
          <a:bodyPr/>
          <a:lstStyle>
            <a:lvl1pPr>
              <a:defRPr/>
            </a:lvl1pPr>
          </a:lstStyle>
          <a:p>
            <a:pPr>
              <a:defRPr/>
            </a:pPr>
            <a:r>
              <a:rPr lang="en-GB"/>
              <a:t>© ETSI 2011. All rights reserved</a:t>
            </a:r>
          </a:p>
        </p:txBody>
      </p:sp>
      <p:sp>
        <p:nvSpPr>
          <p:cNvPr id="5" name="Rectangle 5"/>
          <p:cNvSpPr>
            <a:spLocks noGrp="1" noChangeArrowheads="1"/>
          </p:cNvSpPr>
          <p:nvPr>
            <p:ph type="sldNum" idx="11"/>
          </p:nvPr>
        </p:nvSpPr>
        <p:spPr>
          <a:ln/>
        </p:spPr>
        <p:txBody>
          <a:bodyPr/>
          <a:lstStyle>
            <a:lvl1pPr>
              <a:defRPr/>
            </a:lvl1pPr>
          </a:lstStyle>
          <a:p>
            <a:pPr>
              <a:defRPr/>
            </a:pPr>
            <a:fld id="{51DD59A4-ED6F-434D-A405-C028E813049B}" type="slidenum">
              <a:rPr lang="en-GB"/>
              <a:pPr>
                <a:defRPr/>
              </a:pPr>
              <a:t>‹N°›</a:t>
            </a:fld>
            <a:endParaRPr lang="en-GB" dirty="0"/>
          </a:p>
        </p:txBody>
      </p:sp>
    </p:spTree>
    <p:extLst>
      <p:ext uri="{BB962C8B-B14F-4D97-AF65-F5344CB8AC3E}">
        <p14:creationId xmlns:p14="http://schemas.microsoft.com/office/powerpoint/2010/main" val="190816951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he-IL"/>
          </a:p>
        </p:txBody>
      </p:sp>
      <p:sp>
        <p:nvSpPr>
          <p:cNvPr id="3" name="Footer Placeholder 4"/>
          <p:cNvSpPr>
            <a:spLocks noGrp="1"/>
          </p:cNvSpPr>
          <p:nvPr>
            <p:ph type="ftr" sz="quarter" idx="10"/>
          </p:nvPr>
        </p:nvSpPr>
        <p:spPr/>
        <p:txBody>
          <a:bodyPr/>
          <a:lstStyle>
            <a:lvl1pPr>
              <a:defRPr>
                <a:cs typeface="Arial" charset="0"/>
              </a:defRPr>
            </a:lvl1pPr>
          </a:lstStyle>
          <a:p>
            <a:pPr>
              <a:defRPr/>
            </a:pPr>
            <a:r>
              <a:rPr lang="en-US" smtClean="0"/>
              <a:t>© ETSI 2015. All rights reserved</a:t>
            </a:r>
            <a:endParaRPr lang="en-US"/>
          </a:p>
        </p:txBody>
      </p:sp>
      <p:sp>
        <p:nvSpPr>
          <p:cNvPr id="4" name="Slide Number Placeholder 5"/>
          <p:cNvSpPr>
            <a:spLocks noGrp="1"/>
          </p:cNvSpPr>
          <p:nvPr>
            <p:ph type="sldNum" sz="quarter" idx="11"/>
          </p:nvPr>
        </p:nvSpPr>
        <p:spPr/>
        <p:txBody>
          <a:bodyPr/>
          <a:lstStyle>
            <a:lvl1pPr>
              <a:defRPr/>
            </a:lvl1pPr>
          </a:lstStyle>
          <a:p>
            <a:fld id="{0C8E810C-D595-42BF-97D8-0B792939B229}" type="slidenum">
              <a:rPr lang="en-GB" altLang="en-US"/>
              <a:pPr/>
              <a:t>‹N°›</a:t>
            </a:fld>
            <a:endParaRPr lang="en-GB" altLang="en-US"/>
          </a:p>
        </p:txBody>
      </p:sp>
    </p:spTree>
    <p:extLst>
      <p:ext uri="{BB962C8B-B14F-4D97-AF65-F5344CB8AC3E}">
        <p14:creationId xmlns:p14="http://schemas.microsoft.com/office/powerpoint/2010/main" val="894936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Footer Placeholder 4"/>
          <p:cNvSpPr>
            <a:spLocks noGrp="1"/>
          </p:cNvSpPr>
          <p:nvPr>
            <p:ph type="ftr" sz="quarter" idx="10"/>
          </p:nvPr>
        </p:nvSpPr>
        <p:spPr/>
        <p:txBody>
          <a:bodyPr/>
          <a:lstStyle>
            <a:lvl1pPr>
              <a:defRPr>
                <a:cs typeface="Arial" charset="0"/>
              </a:defRPr>
            </a:lvl1pPr>
          </a:lstStyle>
          <a:p>
            <a:pPr>
              <a:defRPr/>
            </a:pPr>
            <a:r>
              <a:rPr lang="en-US" smtClean="0"/>
              <a:t>© ETSI 2015. All rights reserved</a:t>
            </a:r>
            <a:endParaRPr lang="en-US"/>
          </a:p>
        </p:txBody>
      </p:sp>
      <p:sp>
        <p:nvSpPr>
          <p:cNvPr id="5" name="Slide Number Placeholder 5"/>
          <p:cNvSpPr>
            <a:spLocks noGrp="1"/>
          </p:cNvSpPr>
          <p:nvPr>
            <p:ph type="sldNum" sz="quarter" idx="11"/>
          </p:nvPr>
        </p:nvSpPr>
        <p:spPr/>
        <p:txBody>
          <a:bodyPr/>
          <a:lstStyle>
            <a:lvl1pPr>
              <a:defRPr/>
            </a:lvl1pPr>
          </a:lstStyle>
          <a:p>
            <a:fld id="{13A81C64-F720-426A-9905-35D857D010DB}" type="slidenum">
              <a:rPr lang="en-GB" altLang="en-US"/>
              <a:pPr/>
              <a:t>‹N°›</a:t>
            </a:fld>
            <a:endParaRPr lang="en-GB" altLang="en-US"/>
          </a:p>
        </p:txBody>
      </p:sp>
    </p:spTree>
    <p:extLst>
      <p:ext uri="{BB962C8B-B14F-4D97-AF65-F5344CB8AC3E}">
        <p14:creationId xmlns:p14="http://schemas.microsoft.com/office/powerpoint/2010/main" val="136333175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4"/>
          <p:cNvSpPr>
            <a:spLocks noGrp="1"/>
          </p:cNvSpPr>
          <p:nvPr>
            <p:ph type="ftr" sz="quarter" idx="10"/>
          </p:nvPr>
        </p:nvSpPr>
        <p:spPr/>
        <p:txBody>
          <a:bodyPr/>
          <a:lstStyle>
            <a:lvl1pPr>
              <a:defRPr>
                <a:cs typeface="Arial" charset="0"/>
              </a:defRPr>
            </a:lvl1pPr>
          </a:lstStyle>
          <a:p>
            <a:pPr>
              <a:defRPr/>
            </a:pPr>
            <a:r>
              <a:rPr lang="en-US" smtClean="0"/>
              <a:t>© ETSI 2015. All rights reserved</a:t>
            </a:r>
            <a:endParaRPr lang="en-US"/>
          </a:p>
        </p:txBody>
      </p:sp>
      <p:sp>
        <p:nvSpPr>
          <p:cNvPr id="6" name="Slide Number Placeholder 5"/>
          <p:cNvSpPr>
            <a:spLocks noGrp="1"/>
          </p:cNvSpPr>
          <p:nvPr>
            <p:ph type="sldNum" sz="quarter" idx="11"/>
          </p:nvPr>
        </p:nvSpPr>
        <p:spPr/>
        <p:txBody>
          <a:bodyPr/>
          <a:lstStyle>
            <a:lvl1pPr>
              <a:defRPr/>
            </a:lvl1pPr>
          </a:lstStyle>
          <a:p>
            <a:fld id="{A397F8E6-CFB9-467E-92B2-42C81399E7AD}" type="slidenum">
              <a:rPr lang="en-GB" altLang="en-US"/>
              <a:pPr/>
              <a:t>‹N°›</a:t>
            </a:fld>
            <a:endParaRPr lang="en-GB" altLang="en-US"/>
          </a:p>
        </p:txBody>
      </p:sp>
    </p:spTree>
    <p:extLst>
      <p:ext uri="{BB962C8B-B14F-4D97-AF65-F5344CB8AC3E}">
        <p14:creationId xmlns:p14="http://schemas.microsoft.com/office/powerpoint/2010/main" val="908266480"/>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Footer Placeholder 4"/>
          <p:cNvSpPr>
            <a:spLocks noGrp="1"/>
          </p:cNvSpPr>
          <p:nvPr>
            <p:ph type="ftr" sz="quarter" idx="10"/>
          </p:nvPr>
        </p:nvSpPr>
        <p:spPr/>
        <p:txBody>
          <a:bodyPr/>
          <a:lstStyle>
            <a:lvl1pPr>
              <a:defRPr>
                <a:cs typeface="Arial" charset="0"/>
              </a:defRPr>
            </a:lvl1pPr>
          </a:lstStyle>
          <a:p>
            <a:pPr>
              <a:defRPr/>
            </a:pPr>
            <a:r>
              <a:rPr lang="en-US" smtClean="0"/>
              <a:t>© ETSI 2015. All rights reserved</a:t>
            </a:r>
            <a:endParaRPr lang="en-US"/>
          </a:p>
        </p:txBody>
      </p:sp>
      <p:sp>
        <p:nvSpPr>
          <p:cNvPr id="8" name="Slide Number Placeholder 5"/>
          <p:cNvSpPr>
            <a:spLocks noGrp="1"/>
          </p:cNvSpPr>
          <p:nvPr>
            <p:ph type="sldNum" sz="quarter" idx="11"/>
          </p:nvPr>
        </p:nvSpPr>
        <p:spPr/>
        <p:txBody>
          <a:bodyPr/>
          <a:lstStyle>
            <a:lvl1pPr>
              <a:defRPr/>
            </a:lvl1pPr>
          </a:lstStyle>
          <a:p>
            <a:fld id="{1F3E54B3-D96D-4FA5-B7A8-D219C6A59CAC}" type="slidenum">
              <a:rPr lang="en-GB" altLang="en-US"/>
              <a:pPr/>
              <a:t>‹N°›</a:t>
            </a:fld>
            <a:endParaRPr lang="en-GB" altLang="en-US"/>
          </a:p>
        </p:txBody>
      </p:sp>
    </p:spTree>
    <p:extLst>
      <p:ext uri="{BB962C8B-B14F-4D97-AF65-F5344CB8AC3E}">
        <p14:creationId xmlns:p14="http://schemas.microsoft.com/office/powerpoint/2010/main" val="344840731"/>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cs typeface="Arial" charset="0"/>
              </a:defRPr>
            </a:lvl1pPr>
          </a:lstStyle>
          <a:p>
            <a:pPr>
              <a:defRPr/>
            </a:pPr>
            <a:r>
              <a:rPr lang="en-US" smtClean="0"/>
              <a:t>© ETSI 2015. All rights reserved</a:t>
            </a:r>
            <a:endParaRPr lang="en-US"/>
          </a:p>
        </p:txBody>
      </p:sp>
      <p:sp>
        <p:nvSpPr>
          <p:cNvPr id="3" name="Slide Number Placeholder 5"/>
          <p:cNvSpPr>
            <a:spLocks noGrp="1"/>
          </p:cNvSpPr>
          <p:nvPr>
            <p:ph type="sldNum" sz="quarter" idx="11"/>
          </p:nvPr>
        </p:nvSpPr>
        <p:spPr/>
        <p:txBody>
          <a:bodyPr/>
          <a:lstStyle>
            <a:lvl1pPr>
              <a:defRPr/>
            </a:lvl1pPr>
          </a:lstStyle>
          <a:p>
            <a:fld id="{A551A276-0E9E-41B1-8C09-0D1ACD30C041}" type="slidenum">
              <a:rPr lang="en-GB" altLang="en-US"/>
              <a:pPr/>
              <a:t>‹N°›</a:t>
            </a:fld>
            <a:endParaRPr lang="en-GB" altLang="en-US"/>
          </a:p>
        </p:txBody>
      </p:sp>
    </p:spTree>
    <p:extLst>
      <p:ext uri="{BB962C8B-B14F-4D97-AF65-F5344CB8AC3E}">
        <p14:creationId xmlns:p14="http://schemas.microsoft.com/office/powerpoint/2010/main" val="3643505373"/>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en-US"/>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en-US"/>
          </a:p>
        </p:txBody>
      </p:sp>
      <p:sp>
        <p:nvSpPr>
          <p:cNvPr id="4" name="Rectangle 4"/>
          <p:cNvSpPr>
            <a:spLocks noGrp="1" noChangeArrowheads="1"/>
          </p:cNvSpPr>
          <p:nvPr>
            <p:ph type="ftr" idx="10"/>
          </p:nvPr>
        </p:nvSpPr>
        <p:spPr>
          <a:ln/>
        </p:spPr>
        <p:txBody>
          <a:bodyPr/>
          <a:lstStyle>
            <a:lvl1pPr>
              <a:defRPr/>
            </a:lvl1pPr>
          </a:lstStyle>
          <a:p>
            <a:pPr>
              <a:defRPr/>
            </a:pPr>
            <a:r>
              <a:rPr lang="en-GB"/>
              <a:t>© ETSI 2011. All rights reserved</a:t>
            </a:r>
          </a:p>
        </p:txBody>
      </p:sp>
      <p:sp>
        <p:nvSpPr>
          <p:cNvPr id="5" name="Rectangle 5"/>
          <p:cNvSpPr>
            <a:spLocks noGrp="1" noChangeArrowheads="1"/>
          </p:cNvSpPr>
          <p:nvPr>
            <p:ph type="sldNum" idx="11"/>
          </p:nvPr>
        </p:nvSpPr>
        <p:spPr>
          <a:ln/>
        </p:spPr>
        <p:txBody>
          <a:bodyPr/>
          <a:lstStyle>
            <a:lvl1pPr>
              <a:defRPr/>
            </a:lvl1pPr>
          </a:lstStyle>
          <a:p>
            <a:pPr>
              <a:defRPr/>
            </a:pPr>
            <a:fld id="{B43255A2-F95E-435E-8EEE-232438227E02}" type="slidenum">
              <a:rPr lang="en-GB"/>
              <a:pPr>
                <a:defRPr/>
              </a:pPr>
              <a:t>‹N°›</a:t>
            </a:fld>
            <a:endParaRPr lang="en-GB" dirty="0"/>
          </a:p>
        </p:txBody>
      </p:sp>
    </p:spTree>
    <p:extLst>
      <p:ext uri="{BB962C8B-B14F-4D97-AF65-F5344CB8AC3E}">
        <p14:creationId xmlns:p14="http://schemas.microsoft.com/office/powerpoint/2010/main" val="422717372"/>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en-US"/>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Rectangle 4"/>
          <p:cNvSpPr>
            <a:spLocks noGrp="1" noChangeArrowheads="1"/>
          </p:cNvSpPr>
          <p:nvPr>
            <p:ph type="ftr" idx="10"/>
          </p:nvPr>
        </p:nvSpPr>
        <p:spPr>
          <a:ln/>
        </p:spPr>
        <p:txBody>
          <a:bodyPr/>
          <a:lstStyle>
            <a:lvl1pPr>
              <a:defRPr/>
            </a:lvl1pPr>
          </a:lstStyle>
          <a:p>
            <a:pPr>
              <a:defRPr/>
            </a:pPr>
            <a:r>
              <a:rPr lang="en-GB"/>
              <a:t>© ETSI 2011. All rights reserved</a:t>
            </a:r>
          </a:p>
        </p:txBody>
      </p:sp>
      <p:sp>
        <p:nvSpPr>
          <p:cNvPr id="5" name="Rectangle 5"/>
          <p:cNvSpPr>
            <a:spLocks noGrp="1" noChangeArrowheads="1"/>
          </p:cNvSpPr>
          <p:nvPr>
            <p:ph type="sldNum" idx="11"/>
          </p:nvPr>
        </p:nvSpPr>
        <p:spPr>
          <a:ln/>
        </p:spPr>
        <p:txBody>
          <a:bodyPr/>
          <a:lstStyle>
            <a:lvl1pPr>
              <a:defRPr/>
            </a:lvl1pPr>
          </a:lstStyle>
          <a:p>
            <a:pPr>
              <a:defRPr/>
            </a:pPr>
            <a:fld id="{E5D5AD4F-D5C9-4988-A88C-58139B5F1D6D}" type="slidenum">
              <a:rPr lang="en-GB"/>
              <a:pPr>
                <a:defRPr/>
              </a:pPr>
              <a:t>‹N°›</a:t>
            </a:fld>
            <a:endParaRPr lang="en-GB" dirty="0"/>
          </a:p>
        </p:txBody>
      </p:sp>
    </p:spTree>
    <p:extLst>
      <p:ext uri="{BB962C8B-B14F-4D97-AF65-F5344CB8AC3E}">
        <p14:creationId xmlns:p14="http://schemas.microsoft.com/office/powerpoint/2010/main" val="2673986784"/>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en-US"/>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Textmasterformate durch Klicken bearbeiten</a:t>
            </a:r>
          </a:p>
        </p:txBody>
      </p:sp>
      <p:sp>
        <p:nvSpPr>
          <p:cNvPr id="4" name="Rectangle 4"/>
          <p:cNvSpPr>
            <a:spLocks noGrp="1" noChangeArrowheads="1"/>
          </p:cNvSpPr>
          <p:nvPr>
            <p:ph type="ftr" idx="10"/>
          </p:nvPr>
        </p:nvSpPr>
        <p:spPr>
          <a:ln/>
        </p:spPr>
        <p:txBody>
          <a:bodyPr/>
          <a:lstStyle>
            <a:lvl1pPr>
              <a:defRPr/>
            </a:lvl1pPr>
          </a:lstStyle>
          <a:p>
            <a:pPr>
              <a:defRPr/>
            </a:pPr>
            <a:r>
              <a:rPr lang="en-GB"/>
              <a:t>© ETSI 2011. All rights reserved</a:t>
            </a:r>
          </a:p>
        </p:txBody>
      </p:sp>
      <p:sp>
        <p:nvSpPr>
          <p:cNvPr id="5" name="Rectangle 5"/>
          <p:cNvSpPr>
            <a:spLocks noGrp="1" noChangeArrowheads="1"/>
          </p:cNvSpPr>
          <p:nvPr>
            <p:ph type="sldNum" idx="11"/>
          </p:nvPr>
        </p:nvSpPr>
        <p:spPr>
          <a:ln/>
        </p:spPr>
        <p:txBody>
          <a:bodyPr/>
          <a:lstStyle>
            <a:lvl1pPr>
              <a:defRPr/>
            </a:lvl1pPr>
          </a:lstStyle>
          <a:p>
            <a:pPr>
              <a:defRPr/>
            </a:pPr>
            <a:fld id="{DDB0AE7A-32ED-45F0-93D6-DF8293646B6B}" type="slidenum">
              <a:rPr lang="en-GB"/>
              <a:pPr>
                <a:defRPr/>
              </a:pPr>
              <a:t>‹N°›</a:t>
            </a:fld>
            <a:endParaRPr lang="en-GB" dirty="0"/>
          </a:p>
        </p:txBody>
      </p:sp>
    </p:spTree>
    <p:extLst>
      <p:ext uri="{BB962C8B-B14F-4D97-AF65-F5344CB8AC3E}">
        <p14:creationId xmlns:p14="http://schemas.microsoft.com/office/powerpoint/2010/main" val="2958673506"/>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image" Target="../media/image4.jpeg"/><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תמונה 6" descr="content-slide.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276225" y="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5" name="Footer Placeholder 4"/>
          <p:cNvSpPr>
            <a:spLocks noGrp="1"/>
          </p:cNvSpPr>
          <p:nvPr>
            <p:ph type="ftr" sz="quarter" idx="3"/>
          </p:nvPr>
        </p:nvSpPr>
        <p:spPr>
          <a:xfrm>
            <a:off x="431800" y="6588125"/>
            <a:ext cx="5210175" cy="365125"/>
          </a:xfrm>
          <a:prstGeom prst="rect">
            <a:avLst/>
          </a:prstGeom>
        </p:spPr>
        <p:txBody>
          <a:bodyPr vert="horz" wrap="square" lIns="91440" tIns="45720" rIns="91440" bIns="45720" numCol="1" anchor="ctr" anchorCtr="0" compatLnSpc="1">
            <a:prstTxWarp prst="textNoShape">
              <a:avLst/>
            </a:prstTxWarp>
          </a:bodyPr>
          <a:lstStyle>
            <a:lvl1pPr>
              <a:defRPr sz="800">
                <a:solidFill>
                  <a:srgbClr val="898989"/>
                </a:solidFill>
                <a:latin typeface="Calibri" pitchFamily="34" charset="0"/>
                <a:cs typeface="Calibri" pitchFamily="34" charset="0"/>
              </a:defRPr>
            </a:lvl1pPr>
          </a:lstStyle>
          <a:p>
            <a:pPr>
              <a:defRPr/>
            </a:pPr>
            <a:r>
              <a:rPr lang="en-GB" dirty="0" smtClean="0"/>
              <a:t>© ETSI 2015. All rights reserved</a:t>
            </a:r>
            <a:endParaRPr lang="en-US" dirty="0"/>
          </a:p>
        </p:txBody>
      </p:sp>
      <p:sp>
        <p:nvSpPr>
          <p:cNvPr id="6" name="Slide Number Placeholder 5"/>
          <p:cNvSpPr>
            <a:spLocks noGrp="1"/>
          </p:cNvSpPr>
          <p:nvPr>
            <p:ph type="sldNum" sz="quarter" idx="4"/>
          </p:nvPr>
        </p:nvSpPr>
        <p:spPr>
          <a:xfrm>
            <a:off x="-95250" y="6588125"/>
            <a:ext cx="381000" cy="365125"/>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8EB4E3"/>
                </a:solidFill>
              </a:defRPr>
            </a:lvl1pPr>
          </a:lstStyle>
          <a:p>
            <a:fld id="{E55B1C7D-0550-4731-A4EA-B2285392BBDC}" type="slidenum">
              <a:rPr lang="en-GB" altLang="en-US"/>
              <a:pPr/>
              <a:t>‹N°›</a:t>
            </a:fld>
            <a:endParaRPr lang="en-GB" altLang="en-US"/>
          </a:p>
        </p:txBody>
      </p:sp>
    </p:spTree>
  </p:cSld>
  <p:clrMap bg1="lt1" tx1="dk1" bg2="lt2" tx2="dk2" accent1="accent1" accent2="accent2" accent3="accent3" accent4="accent4" accent5="accent5" accent6="accent6" hlink="hlink" folHlink="folHlink"/>
  <p:sldLayoutIdLst>
    <p:sldLayoutId id="2147485196" r:id="rId1"/>
    <p:sldLayoutId id="2147485197" r:id="rId2"/>
    <p:sldLayoutId id="2147485198" r:id="rId3"/>
    <p:sldLayoutId id="2147485213" r:id="rId4"/>
    <p:sldLayoutId id="2147485214" r:id="rId5"/>
    <p:sldLayoutId id="2147485215" r:id="rId6"/>
  </p:sldLayoutIdLst>
  <p:transition>
    <p:wipe dir="r"/>
  </p:transition>
  <p:timing>
    <p:tnLst>
      <p:par>
        <p:cTn id="1" dur="indefinite" restart="never" nodeType="tmRoot"/>
      </p:par>
    </p:tnLst>
  </p:timing>
  <p:hf hdr="0" dt="0"/>
  <p:txStyles>
    <p:titleStyle>
      <a:lvl1pPr algn="l" rtl="0" eaLnBrk="1" fontAlgn="base" hangingPunct="1">
        <a:spcBef>
          <a:spcPct val="0"/>
        </a:spcBef>
        <a:spcAft>
          <a:spcPct val="0"/>
        </a:spcAft>
        <a:defRPr sz="2800" b="1" kern="1200">
          <a:solidFill>
            <a:schemeClr val="tx2"/>
          </a:solidFill>
          <a:latin typeface="Calibri" pitchFamily="34" charset="0"/>
          <a:ea typeface="+mj-ea"/>
          <a:cs typeface="+mj-cs"/>
        </a:defRPr>
      </a:lvl1pPr>
      <a:lvl2pPr algn="l" rtl="0" eaLnBrk="1" fontAlgn="base" hangingPunct="1">
        <a:spcBef>
          <a:spcPct val="0"/>
        </a:spcBef>
        <a:spcAft>
          <a:spcPct val="0"/>
        </a:spcAft>
        <a:defRPr sz="2800" b="1">
          <a:solidFill>
            <a:schemeClr val="tx2"/>
          </a:solidFill>
          <a:latin typeface="Calibri" pitchFamily="34" charset="0"/>
        </a:defRPr>
      </a:lvl2pPr>
      <a:lvl3pPr algn="l" rtl="0" eaLnBrk="1" fontAlgn="base" hangingPunct="1">
        <a:spcBef>
          <a:spcPct val="0"/>
        </a:spcBef>
        <a:spcAft>
          <a:spcPct val="0"/>
        </a:spcAft>
        <a:defRPr sz="2800" b="1">
          <a:solidFill>
            <a:schemeClr val="tx2"/>
          </a:solidFill>
          <a:latin typeface="Calibri" pitchFamily="34" charset="0"/>
        </a:defRPr>
      </a:lvl3pPr>
      <a:lvl4pPr algn="l" rtl="0" eaLnBrk="1" fontAlgn="base" hangingPunct="1">
        <a:spcBef>
          <a:spcPct val="0"/>
        </a:spcBef>
        <a:spcAft>
          <a:spcPct val="0"/>
        </a:spcAft>
        <a:defRPr sz="2800" b="1">
          <a:solidFill>
            <a:schemeClr val="tx2"/>
          </a:solidFill>
          <a:latin typeface="Calibri" pitchFamily="34" charset="0"/>
        </a:defRPr>
      </a:lvl4pPr>
      <a:lvl5pPr algn="l" rtl="0" eaLnBrk="1" fontAlgn="base" hangingPunct="1">
        <a:spcBef>
          <a:spcPct val="0"/>
        </a:spcBef>
        <a:spcAft>
          <a:spcPct val="0"/>
        </a:spcAft>
        <a:defRPr sz="2800" b="1">
          <a:solidFill>
            <a:schemeClr val="tx2"/>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SzPct val="90000"/>
        <a:buBlip>
          <a:blip r:embed="rId9"/>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6" name="Picture 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027" name="Rectangle 2"/>
          <p:cNvSpPr>
            <a:spLocks noGrp="1" noChangeArrowheads="1"/>
          </p:cNvSpPr>
          <p:nvPr>
            <p:ph type="title"/>
          </p:nvPr>
        </p:nvSpPr>
        <p:spPr bwMode="auto">
          <a:xfrm>
            <a:off x="276225" y="0"/>
            <a:ext cx="8228013"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ctr" anchorCtr="0" compatLnSpc="1">
            <a:prstTxWarp prst="textNoShape">
              <a:avLst/>
            </a:prstTxWarp>
          </a:bodyPr>
          <a:lstStyle/>
          <a:p>
            <a:pPr lvl="0"/>
            <a:r>
              <a:rPr lang="en-GB" altLang="en-US" smtClean="0"/>
              <a:t>Klicken Sie, um das Format des Titeltextes zu bearbeiten</a:t>
            </a:r>
          </a:p>
        </p:txBody>
      </p:sp>
      <p:sp>
        <p:nvSpPr>
          <p:cNvPr id="1028" name="Rectangle 3"/>
          <p:cNvSpPr>
            <a:spLocks noGrp="1" noChangeArrowheads="1"/>
          </p:cNvSpPr>
          <p:nvPr>
            <p:ph type="body" idx="1"/>
          </p:nvPr>
        </p:nvSpPr>
        <p:spPr bwMode="auto">
          <a:xfrm>
            <a:off x="457200" y="1600200"/>
            <a:ext cx="8228013"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p>
            <a:pPr lvl="0"/>
            <a:r>
              <a:rPr lang="en-GB" altLang="en-US" smtClean="0"/>
              <a:t>Klicken Sie, um die Formate des Gliederungstextes zu bearbeiten</a:t>
            </a:r>
          </a:p>
          <a:p>
            <a:pPr lvl="1"/>
            <a:r>
              <a:rPr lang="en-GB" altLang="en-US" smtClean="0"/>
              <a:t>Zweite Gliederungsebene</a:t>
            </a:r>
          </a:p>
          <a:p>
            <a:pPr lvl="2"/>
            <a:r>
              <a:rPr lang="en-GB" altLang="en-US" smtClean="0"/>
              <a:t>Dritte Gliederungsebene</a:t>
            </a:r>
          </a:p>
          <a:p>
            <a:pPr lvl="3"/>
            <a:r>
              <a:rPr lang="en-GB" altLang="en-US" smtClean="0"/>
              <a:t>Vierte Gliederungsebene</a:t>
            </a:r>
          </a:p>
          <a:p>
            <a:pPr lvl="4"/>
            <a:r>
              <a:rPr lang="en-GB" altLang="en-US" smtClean="0"/>
              <a:t>Fünfte Gliederungsebene</a:t>
            </a:r>
          </a:p>
          <a:p>
            <a:pPr lvl="4"/>
            <a:r>
              <a:rPr lang="en-GB" altLang="en-US" smtClean="0"/>
              <a:t>Sechste Gliederungsebene</a:t>
            </a:r>
          </a:p>
          <a:p>
            <a:pPr lvl="4"/>
            <a:r>
              <a:rPr lang="en-GB" altLang="en-US" smtClean="0"/>
              <a:t>Siebente Gliederungsebene</a:t>
            </a:r>
          </a:p>
          <a:p>
            <a:pPr lvl="4"/>
            <a:r>
              <a:rPr lang="en-GB" altLang="en-US" smtClean="0"/>
              <a:t>Achte Gliederungsebene</a:t>
            </a:r>
          </a:p>
          <a:p>
            <a:pPr lvl="4"/>
            <a:r>
              <a:rPr lang="en-GB" altLang="en-US" smtClean="0"/>
              <a:t>Neunte Gliederungsebene</a:t>
            </a:r>
          </a:p>
        </p:txBody>
      </p:sp>
      <p:sp>
        <p:nvSpPr>
          <p:cNvPr id="2" name="Rectangle 4"/>
          <p:cNvSpPr>
            <a:spLocks noGrp="1" noChangeArrowheads="1"/>
          </p:cNvSpPr>
          <p:nvPr>
            <p:ph type="ftr"/>
          </p:nvPr>
        </p:nvSpPr>
        <p:spPr bwMode="auto">
          <a:xfrm>
            <a:off x="431800" y="6586538"/>
            <a:ext cx="5208588" cy="366712"/>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lvl1pPr algn="l">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a:solidFill>
                  <a:srgbClr val="000000"/>
                </a:solidFill>
                <a:latin typeface="Arial" charset="0"/>
                <a:cs typeface="Arial" charset="0"/>
              </a:defRPr>
            </a:lvl1pPr>
          </a:lstStyle>
          <a:p>
            <a:pPr defTabSz="449263">
              <a:defRPr/>
            </a:pPr>
            <a:r>
              <a:rPr lang="en-GB"/>
              <a:t>© ETSI 2011. All rights reserved</a:t>
            </a:r>
          </a:p>
        </p:txBody>
      </p:sp>
      <p:sp>
        <p:nvSpPr>
          <p:cNvPr id="1029" name="Rectangle 5"/>
          <p:cNvSpPr>
            <a:spLocks noGrp="1" noChangeArrowheads="1"/>
          </p:cNvSpPr>
          <p:nvPr>
            <p:ph type="sldNum"/>
          </p:nvPr>
        </p:nvSpPr>
        <p:spPr bwMode="auto">
          <a:xfrm>
            <a:off x="-95250" y="6586538"/>
            <a:ext cx="379413" cy="366712"/>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lvl1pPr algn="l">
              <a:buClrTx/>
              <a:buSzPct val="100000"/>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a:solidFill>
                  <a:srgbClr val="000000"/>
                </a:solidFill>
                <a:latin typeface="Arial" charset="0"/>
                <a:cs typeface="Arial" charset="0"/>
              </a:defRPr>
            </a:lvl1pPr>
          </a:lstStyle>
          <a:p>
            <a:pPr defTabSz="449263">
              <a:defRPr/>
            </a:pPr>
            <a:fld id="{A6C1D2E1-36CC-4DB3-9CA3-2FBF92406A73}" type="slidenum">
              <a:rPr lang="en-GB"/>
              <a:pPr defTabSz="449263">
                <a:defRPr/>
              </a:pPr>
              <a:t>‹N°›</a:t>
            </a:fld>
            <a:endParaRPr lang="en-GB" dirty="0"/>
          </a:p>
        </p:txBody>
      </p:sp>
    </p:spTree>
    <p:extLst>
      <p:ext uri="{BB962C8B-B14F-4D97-AF65-F5344CB8AC3E}">
        <p14:creationId xmlns:p14="http://schemas.microsoft.com/office/powerpoint/2010/main" val="4159363991"/>
      </p:ext>
    </p:extLst>
  </p:cSld>
  <p:clrMap bg1="lt1" tx1="dk1" bg2="lt2" tx2="dk2" accent1="accent1" accent2="accent2" accent3="accent3" accent4="accent4" accent5="accent5" accent6="accent6" hlink="hlink" folHlink="folHlink"/>
  <p:sldLayoutIdLst>
    <p:sldLayoutId id="2147485217" r:id="rId1"/>
    <p:sldLayoutId id="2147485218" r:id="rId2"/>
    <p:sldLayoutId id="2147485219" r:id="rId3"/>
    <p:sldLayoutId id="2147485220" r:id="rId4"/>
    <p:sldLayoutId id="2147485221" r:id="rId5"/>
    <p:sldLayoutId id="2147485222" r:id="rId6"/>
    <p:sldLayoutId id="2147485223" r:id="rId7"/>
    <p:sldLayoutId id="2147485224" r:id="rId8"/>
    <p:sldLayoutId id="2147485225" r:id="rId9"/>
    <p:sldLayoutId id="2147485226" r:id="rId10"/>
    <p:sldLayoutId id="2147485227" r:id="rId11"/>
  </p:sldLayoutIdLst>
  <p:transition spd="slow"/>
  <p:hf sldNum="0" hdr="0" dt="0"/>
  <p:txStyles>
    <p:titleStyle>
      <a:lvl1pPr algn="l" defTabSz="449263" rtl="0" eaLnBrk="0" fontAlgn="base" hangingPunct="0">
        <a:spcBef>
          <a:spcPct val="0"/>
        </a:spcBef>
        <a:spcAft>
          <a:spcPct val="0"/>
        </a:spcAft>
        <a:buClr>
          <a:srgbClr val="000000"/>
        </a:buClr>
        <a:buSzPct val="100000"/>
        <a:buFont typeface="Times New Roman" pitchFamily="18" charset="0"/>
        <a:defRPr sz="3400" b="1">
          <a:solidFill>
            <a:srgbClr val="1F497D"/>
          </a:solidFill>
          <a:latin typeface="+mj-lt"/>
          <a:ea typeface="+mj-ea"/>
          <a:cs typeface="+mj-cs"/>
        </a:defRPr>
      </a:lvl1pPr>
      <a:lvl2pPr algn="l" defTabSz="449263" rtl="0" eaLnBrk="0" fontAlgn="base" hangingPunct="0">
        <a:spcBef>
          <a:spcPct val="0"/>
        </a:spcBef>
        <a:spcAft>
          <a:spcPct val="0"/>
        </a:spcAft>
        <a:buClr>
          <a:srgbClr val="000000"/>
        </a:buClr>
        <a:buSzPct val="100000"/>
        <a:buFont typeface="Times New Roman" pitchFamily="18" charset="0"/>
        <a:defRPr sz="3400" b="1">
          <a:solidFill>
            <a:srgbClr val="1F497D"/>
          </a:solidFill>
          <a:latin typeface="Calibri" pitchFamily="32" charset="0"/>
        </a:defRPr>
      </a:lvl2pPr>
      <a:lvl3pPr algn="l" defTabSz="449263" rtl="0" eaLnBrk="0" fontAlgn="base" hangingPunct="0">
        <a:spcBef>
          <a:spcPct val="0"/>
        </a:spcBef>
        <a:spcAft>
          <a:spcPct val="0"/>
        </a:spcAft>
        <a:buClr>
          <a:srgbClr val="000000"/>
        </a:buClr>
        <a:buSzPct val="100000"/>
        <a:buFont typeface="Times New Roman" pitchFamily="18" charset="0"/>
        <a:defRPr sz="3400" b="1">
          <a:solidFill>
            <a:srgbClr val="1F497D"/>
          </a:solidFill>
          <a:latin typeface="Calibri" pitchFamily="32" charset="0"/>
        </a:defRPr>
      </a:lvl3pPr>
      <a:lvl4pPr algn="l" defTabSz="449263" rtl="0" eaLnBrk="0" fontAlgn="base" hangingPunct="0">
        <a:spcBef>
          <a:spcPct val="0"/>
        </a:spcBef>
        <a:spcAft>
          <a:spcPct val="0"/>
        </a:spcAft>
        <a:buClr>
          <a:srgbClr val="000000"/>
        </a:buClr>
        <a:buSzPct val="100000"/>
        <a:buFont typeface="Times New Roman" pitchFamily="18" charset="0"/>
        <a:defRPr sz="3400" b="1">
          <a:solidFill>
            <a:srgbClr val="1F497D"/>
          </a:solidFill>
          <a:latin typeface="Calibri" pitchFamily="32" charset="0"/>
        </a:defRPr>
      </a:lvl4pPr>
      <a:lvl5pPr algn="l" defTabSz="449263" rtl="0" eaLnBrk="0" fontAlgn="base" hangingPunct="0">
        <a:spcBef>
          <a:spcPct val="0"/>
        </a:spcBef>
        <a:spcAft>
          <a:spcPct val="0"/>
        </a:spcAft>
        <a:buClr>
          <a:srgbClr val="000000"/>
        </a:buClr>
        <a:buSzPct val="100000"/>
        <a:buFont typeface="Times New Roman" pitchFamily="18" charset="0"/>
        <a:defRPr sz="3400" b="1">
          <a:solidFill>
            <a:srgbClr val="1F497D"/>
          </a:solidFill>
          <a:latin typeface="Calibri" pitchFamily="32" charset="0"/>
        </a:defRPr>
      </a:lvl5pPr>
      <a:lvl6pPr marL="2514600" indent="-228600" algn="l" defTabSz="449263" rtl="0" eaLnBrk="0" fontAlgn="base" hangingPunct="0">
        <a:spcBef>
          <a:spcPct val="0"/>
        </a:spcBef>
        <a:spcAft>
          <a:spcPct val="0"/>
        </a:spcAft>
        <a:buClr>
          <a:srgbClr val="000000"/>
        </a:buClr>
        <a:buSzPct val="100000"/>
        <a:buFont typeface="Times New Roman" pitchFamily="16" charset="0"/>
        <a:defRPr sz="3400" b="1">
          <a:solidFill>
            <a:srgbClr val="1F497D"/>
          </a:solidFill>
          <a:latin typeface="Calibri" pitchFamily="32" charset="0"/>
        </a:defRPr>
      </a:lvl6pPr>
      <a:lvl7pPr marL="2971800" indent="-228600" algn="l" defTabSz="449263" rtl="0" eaLnBrk="0" fontAlgn="base" hangingPunct="0">
        <a:spcBef>
          <a:spcPct val="0"/>
        </a:spcBef>
        <a:spcAft>
          <a:spcPct val="0"/>
        </a:spcAft>
        <a:buClr>
          <a:srgbClr val="000000"/>
        </a:buClr>
        <a:buSzPct val="100000"/>
        <a:buFont typeface="Times New Roman" pitchFamily="16" charset="0"/>
        <a:defRPr sz="3400" b="1">
          <a:solidFill>
            <a:srgbClr val="1F497D"/>
          </a:solidFill>
          <a:latin typeface="Calibri" pitchFamily="32" charset="0"/>
        </a:defRPr>
      </a:lvl7pPr>
      <a:lvl8pPr marL="3429000" indent="-228600" algn="l" defTabSz="449263" rtl="0" eaLnBrk="0" fontAlgn="base" hangingPunct="0">
        <a:spcBef>
          <a:spcPct val="0"/>
        </a:spcBef>
        <a:spcAft>
          <a:spcPct val="0"/>
        </a:spcAft>
        <a:buClr>
          <a:srgbClr val="000000"/>
        </a:buClr>
        <a:buSzPct val="100000"/>
        <a:buFont typeface="Times New Roman" pitchFamily="16" charset="0"/>
        <a:defRPr sz="3400" b="1">
          <a:solidFill>
            <a:srgbClr val="1F497D"/>
          </a:solidFill>
          <a:latin typeface="Calibri" pitchFamily="32" charset="0"/>
        </a:defRPr>
      </a:lvl8pPr>
      <a:lvl9pPr marL="3886200" indent="-228600" algn="l" defTabSz="449263" rtl="0" eaLnBrk="0" fontAlgn="base" hangingPunct="0">
        <a:spcBef>
          <a:spcPct val="0"/>
        </a:spcBef>
        <a:spcAft>
          <a:spcPct val="0"/>
        </a:spcAft>
        <a:buClr>
          <a:srgbClr val="000000"/>
        </a:buClr>
        <a:buSzPct val="100000"/>
        <a:buFont typeface="Times New Roman" pitchFamily="16" charset="0"/>
        <a:defRPr sz="3400" b="1">
          <a:solidFill>
            <a:srgbClr val="1F497D"/>
          </a:solidFill>
          <a:latin typeface="Calibri" pitchFamily="32"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8" charset="0"/>
        <a:defRPr sz="3200">
          <a:solidFill>
            <a:srgbClr val="40404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800">
          <a:solidFill>
            <a:srgbClr val="40404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400">
          <a:solidFill>
            <a:srgbClr val="40404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40404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404040"/>
          </a:solidFill>
          <a:latin typeface="+mn-lt"/>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portal.etsi.org/STF/stfs/STFHomePages/STF501" TargetMode="External"/><Relationship Id="rId2" Type="http://schemas.openxmlformats.org/officeDocument/2006/relationships/image" Target="../media/image2.png"/><Relationship Id="rId1" Type="http://schemas.openxmlformats.org/officeDocument/2006/relationships/slideLayout" Target="../slideLayouts/slideLayout3.xml"/><Relationship Id="rId4" Type="http://schemas.openxmlformats.org/officeDocument/2006/relationships/hyperlink" Target="http://www.eucnc.eu/"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7.png"/><Relationship Id="rId5" Type="http://schemas.openxmlformats.org/officeDocument/2006/relationships/image" Target="../media/image6.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כותרת 4"/>
          <p:cNvSpPr>
            <a:spLocks noGrp="1"/>
          </p:cNvSpPr>
          <p:nvPr>
            <p:ph type="title"/>
          </p:nvPr>
        </p:nvSpPr>
        <p:spPr>
          <a:xfrm>
            <a:off x="742950" y="4981575"/>
            <a:ext cx="8196769" cy="684213"/>
          </a:xfrm>
        </p:spPr>
        <p:txBody>
          <a:bodyPr/>
          <a:lstStyle/>
          <a:p>
            <a:pPr>
              <a:defRPr/>
            </a:pPr>
            <a:r>
              <a:rPr lang="en-US" sz="2400" dirty="0" smtClean="0"/>
              <a:t> SUMMARY </a:t>
            </a:r>
            <a:r>
              <a:rPr lang="en-US" sz="2400" dirty="0"/>
              <a:t>OF </a:t>
            </a:r>
            <a:r>
              <a:rPr lang="en-US" sz="2400" dirty="0" smtClean="0"/>
              <a:t>ETSI </a:t>
            </a:r>
            <a:r>
              <a:rPr lang="en-US" sz="2400" dirty="0"/>
              <a:t>TR 103 </a:t>
            </a:r>
            <a:r>
              <a:rPr lang="en-US" sz="2400" dirty="0" smtClean="0"/>
              <a:t>404</a:t>
            </a:r>
            <a:r>
              <a:rPr lang="en-US" sz="2400" dirty="0"/>
              <a:t>:  </a:t>
            </a:r>
            <a:r>
              <a:rPr lang="en-US" sz="1600" i="1" dirty="0" err="1"/>
              <a:t>Autonomicity</a:t>
            </a:r>
            <a:r>
              <a:rPr lang="en-US" sz="1600" i="1" dirty="0"/>
              <a:t> and Self-Management in the Backhaul and Core network parts of the 3GPP Architecture</a:t>
            </a:r>
            <a:endParaRPr lang="he-IL" sz="1600" i="1" dirty="0"/>
          </a:p>
        </p:txBody>
      </p:sp>
      <p:sp>
        <p:nvSpPr>
          <p:cNvPr id="6" name="מציין מיקום טקסט 5"/>
          <p:cNvSpPr>
            <a:spLocks noGrp="1"/>
          </p:cNvSpPr>
          <p:nvPr>
            <p:ph type="body" idx="1"/>
          </p:nvPr>
        </p:nvSpPr>
        <p:spPr>
          <a:xfrm>
            <a:off x="753110" y="5648008"/>
            <a:ext cx="8080375" cy="514350"/>
          </a:xfrm>
        </p:spPr>
        <p:txBody>
          <a:bodyPr/>
          <a:lstStyle/>
          <a:p>
            <a:pPr algn="r">
              <a:defRPr/>
            </a:pPr>
            <a:r>
              <a:rPr lang="en-US" sz="1600" dirty="0" smtClean="0"/>
              <a:t>ETSI NTECH AFI WG – Presentation to 3GPP SA5 (based on </a:t>
            </a:r>
            <a:r>
              <a:rPr lang="en-US" sz="1600" dirty="0" smtClean="0">
                <a:solidFill>
                  <a:srgbClr val="C00000"/>
                </a:solidFill>
              </a:rPr>
              <a:t>LS NTECHAFI(16)15_014</a:t>
            </a:r>
            <a:r>
              <a:rPr lang="en-US" sz="1600" dirty="0" smtClean="0"/>
              <a:t>)</a:t>
            </a:r>
            <a:endParaRPr lang="he-IL" sz="1600" dirty="0"/>
          </a:p>
        </p:txBody>
      </p:sp>
      <p:sp>
        <p:nvSpPr>
          <p:cNvPr id="7" name="מציין מיקום טקסט 6"/>
          <p:cNvSpPr>
            <a:spLocks noGrp="1"/>
          </p:cNvSpPr>
          <p:nvPr>
            <p:ph type="body" idx="11"/>
          </p:nvPr>
        </p:nvSpPr>
        <p:spPr>
          <a:xfrm>
            <a:off x="722630" y="6142990"/>
            <a:ext cx="8088313" cy="514350"/>
          </a:xfrm>
        </p:spPr>
        <p:txBody>
          <a:bodyPr/>
          <a:lstStyle/>
          <a:p>
            <a:pPr>
              <a:defRPr/>
            </a:pPr>
            <a:r>
              <a:rPr lang="en-US" dirty="0" smtClean="0"/>
              <a:t>June 30, 2016</a:t>
            </a:r>
            <a:endParaRPr lang="he-IL" dirty="0"/>
          </a:p>
        </p:txBody>
      </p:sp>
      <p:sp>
        <p:nvSpPr>
          <p:cNvPr id="22533" name="Footer Placeholder 4"/>
          <p:cNvSpPr>
            <a:spLocks noGrp="1"/>
          </p:cNvSpPr>
          <p:nvPr>
            <p:ph type="ftr"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smtClean="0">
                <a:solidFill>
                  <a:srgbClr val="898989"/>
                </a:solidFill>
                <a:latin typeface="Calibri" panose="020F0502020204030204" pitchFamily="34" charset="0"/>
              </a:rPr>
              <a:t>© ETSI 2015. All rights reserved</a:t>
            </a: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Working 3GPP reference architecture (1/2)</a:t>
            </a:r>
            <a:endParaRPr lang="en-US" dirty="0"/>
          </a:p>
        </p:txBody>
      </p:sp>
      <p:sp>
        <p:nvSpPr>
          <p:cNvPr id="4" name="Footer Placeholder 3"/>
          <p:cNvSpPr>
            <a:spLocks noGrp="1"/>
          </p:cNvSpPr>
          <p:nvPr>
            <p:ph type="ftr" idx="10"/>
          </p:nvPr>
        </p:nvSpPr>
        <p:spPr>
          <a:xfrm>
            <a:off x="431800" y="6586538"/>
            <a:ext cx="5208588" cy="366712"/>
          </a:xfrm>
        </p:spPr>
        <p:txBody>
          <a:bodyPr/>
          <a:lstStyle/>
          <a:p>
            <a:pPr>
              <a:defRPr/>
            </a:pPr>
            <a:r>
              <a:rPr lang="en-US" sz="1100" dirty="0" smtClean="0"/>
              <a:t>© ETSI 2016. All rights reserved</a:t>
            </a:r>
            <a:endParaRPr lang="en-GB" sz="1100" dirty="0"/>
          </a:p>
        </p:txBody>
      </p:sp>
      <p:pic>
        <p:nvPicPr>
          <p:cNvPr id="5" name="Picture 28" descr="3GPP-NoBackhaul_Mngt_V3-HiRes"/>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846065" y="1648843"/>
            <a:ext cx="521704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Espace réservé du contenu 2"/>
          <p:cNvSpPr txBox="1">
            <a:spLocks/>
          </p:cNvSpPr>
          <p:nvPr/>
        </p:nvSpPr>
        <p:spPr bwMode="auto">
          <a:xfrm>
            <a:off x="395288" y="1412875"/>
            <a:ext cx="3456632" cy="499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anose="02020603050405020304" pitchFamily="18" charset="0"/>
              <a:defRPr sz="3200">
                <a:solidFill>
                  <a:srgbClr val="40404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anose="02020603050405020304" pitchFamily="18" charset="0"/>
              <a:defRPr sz="2800">
                <a:solidFill>
                  <a:srgbClr val="40404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anose="02020603050405020304" pitchFamily="18" charset="0"/>
              <a:defRPr sz="2400">
                <a:solidFill>
                  <a:srgbClr val="40404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40404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404040"/>
                </a:solidFill>
                <a:latin typeface="+mn-lt"/>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9pPr>
          </a:lstStyle>
          <a:p>
            <a:pPr marL="285750" indent="-285750">
              <a:buFont typeface="Arial" panose="020B0604020202020204" pitchFamily="34" charset="0"/>
              <a:buChar char="•"/>
            </a:pPr>
            <a:endParaRPr lang="en-US" altLang="de-DE" sz="1600" b="1" kern="0" dirty="0" smtClean="0"/>
          </a:p>
        </p:txBody>
      </p:sp>
      <p:sp>
        <p:nvSpPr>
          <p:cNvPr id="10" name="Slide Number Placeholder 9"/>
          <p:cNvSpPr>
            <a:spLocks noGrp="1"/>
          </p:cNvSpPr>
          <p:nvPr>
            <p:ph type="sldNum" idx="11"/>
          </p:nvPr>
        </p:nvSpPr>
        <p:spPr/>
        <p:txBody>
          <a:bodyPr/>
          <a:lstStyle/>
          <a:p>
            <a:fld id="{BB6166CC-BFB1-421F-9C4B-81E866A27CDF}" type="slidenum">
              <a:rPr lang="en-GB" altLang="en-US" smtClean="0"/>
              <a:pPr/>
              <a:t>10</a:t>
            </a:fld>
            <a:endParaRPr lang="en-GB" altLang="en-US"/>
          </a:p>
        </p:txBody>
      </p:sp>
      <p:sp>
        <p:nvSpPr>
          <p:cNvPr id="7" name="Espace réservé du contenu 5"/>
          <p:cNvSpPr txBox="1">
            <a:spLocks/>
          </p:cNvSpPr>
          <p:nvPr/>
        </p:nvSpPr>
        <p:spPr bwMode="auto">
          <a:xfrm>
            <a:off x="431800" y="1380539"/>
            <a:ext cx="3414265" cy="498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SzPct val="90000"/>
              <a:buBlip>
                <a:blip r:embed="rId3"/>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a:t>Non-Roaming: the simplest EPC architecture case </a:t>
            </a:r>
            <a:r>
              <a:rPr lang="en-US" sz="1800" dirty="0" smtClean="0"/>
              <a:t>(includes </a:t>
            </a:r>
            <a:r>
              <a:rPr lang="en-US" sz="1800" dirty="0"/>
              <a:t>PCC architecture (PCRF, PCEF))</a:t>
            </a:r>
          </a:p>
          <a:p>
            <a:r>
              <a:rPr lang="en-US" sz="1800" dirty="0"/>
              <a:t>RANs (marked in grey) are considered only for their possible impact on the EPC KP, e.g., decisions made about Radio Access Technology (RAT) mobility or </a:t>
            </a:r>
            <a:r>
              <a:rPr lang="en-US" sz="1800" dirty="0" err="1"/>
              <a:t>QoS</a:t>
            </a:r>
            <a:r>
              <a:rPr lang="en-US" sz="1800" dirty="0"/>
              <a:t> control</a:t>
            </a:r>
          </a:p>
          <a:p>
            <a:r>
              <a:rPr lang="en-US" sz="1800" dirty="0"/>
              <a:t>Close collaboration of the EPC GANA entities with the centralized Self-Organizing Network (C-SON) and the RAN nodes </a:t>
            </a:r>
          </a:p>
          <a:p>
            <a:r>
              <a:rPr lang="en-US" sz="1800" dirty="0"/>
              <a:t>Similar for non-3GPP access</a:t>
            </a:r>
          </a:p>
          <a:p>
            <a:r>
              <a:rPr lang="en-US" sz="1800" dirty="0"/>
              <a:t>Include all the 3 planes involved in the operation of a CN: user plane, control plane, and management plane</a:t>
            </a:r>
          </a:p>
        </p:txBody>
      </p:sp>
    </p:spTree>
    <p:extLst>
      <p:ext uri="{BB962C8B-B14F-4D97-AF65-F5344CB8AC3E}">
        <p14:creationId xmlns:p14="http://schemas.microsoft.com/office/powerpoint/2010/main" val="3880173043"/>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Working reference architecture (2/2)</a:t>
            </a:r>
            <a:endParaRPr lang="en-US" dirty="0"/>
          </a:p>
        </p:txBody>
      </p:sp>
      <p:sp>
        <p:nvSpPr>
          <p:cNvPr id="4" name="Footer Placeholder 3"/>
          <p:cNvSpPr>
            <a:spLocks noGrp="1"/>
          </p:cNvSpPr>
          <p:nvPr>
            <p:ph type="ftr" idx="10"/>
          </p:nvPr>
        </p:nvSpPr>
        <p:spPr>
          <a:xfrm>
            <a:off x="431800" y="6586538"/>
            <a:ext cx="5208588" cy="366712"/>
          </a:xfrm>
        </p:spPr>
        <p:txBody>
          <a:bodyPr/>
          <a:lstStyle/>
          <a:p>
            <a:pPr>
              <a:defRPr/>
            </a:pPr>
            <a:r>
              <a:rPr lang="en-US" sz="1100" dirty="0" smtClean="0"/>
              <a:t>© ETSI 2016. All rights reserved</a:t>
            </a:r>
            <a:endParaRPr lang="en-GB" sz="1100" dirty="0"/>
          </a:p>
        </p:txBody>
      </p:sp>
      <p:sp>
        <p:nvSpPr>
          <p:cNvPr id="6" name="Espace réservé du contenu 2"/>
          <p:cNvSpPr txBox="1">
            <a:spLocks/>
          </p:cNvSpPr>
          <p:nvPr/>
        </p:nvSpPr>
        <p:spPr bwMode="auto">
          <a:xfrm>
            <a:off x="395288" y="1412875"/>
            <a:ext cx="3456632" cy="499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anose="02020603050405020304" pitchFamily="18" charset="0"/>
              <a:defRPr sz="3200">
                <a:solidFill>
                  <a:srgbClr val="40404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anose="02020603050405020304" pitchFamily="18" charset="0"/>
              <a:defRPr sz="2800">
                <a:solidFill>
                  <a:srgbClr val="40404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anose="02020603050405020304" pitchFamily="18" charset="0"/>
              <a:defRPr sz="2400">
                <a:solidFill>
                  <a:srgbClr val="40404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40404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404040"/>
                </a:solidFill>
                <a:latin typeface="+mn-lt"/>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9pPr>
          </a:lstStyle>
          <a:p>
            <a:pPr marL="285750" indent="-285750">
              <a:buFont typeface="Arial" panose="020B0604020202020204" pitchFamily="34" charset="0"/>
              <a:buChar char="•"/>
            </a:pPr>
            <a:endParaRPr lang="en-US" altLang="de-DE" sz="1600" b="1" kern="0" dirty="0" smtClean="0"/>
          </a:p>
        </p:txBody>
      </p:sp>
      <p:sp>
        <p:nvSpPr>
          <p:cNvPr id="10" name="Slide Number Placeholder 9"/>
          <p:cNvSpPr>
            <a:spLocks noGrp="1"/>
          </p:cNvSpPr>
          <p:nvPr>
            <p:ph type="sldNum" idx="11"/>
          </p:nvPr>
        </p:nvSpPr>
        <p:spPr/>
        <p:txBody>
          <a:bodyPr/>
          <a:lstStyle/>
          <a:p>
            <a:fld id="{BB6166CC-BFB1-421F-9C4B-81E866A27CDF}" type="slidenum">
              <a:rPr lang="en-GB" altLang="en-US" smtClean="0"/>
              <a:pPr/>
              <a:t>11</a:t>
            </a:fld>
            <a:endParaRPr lang="en-GB" altLang="en-US"/>
          </a:p>
        </p:txBody>
      </p:sp>
      <p:sp>
        <p:nvSpPr>
          <p:cNvPr id="7" name="Espace réservé du contenu 5"/>
          <p:cNvSpPr txBox="1">
            <a:spLocks/>
          </p:cNvSpPr>
          <p:nvPr/>
        </p:nvSpPr>
        <p:spPr bwMode="auto">
          <a:xfrm>
            <a:off x="431800" y="1380539"/>
            <a:ext cx="3414265" cy="498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SzPct val="90000"/>
              <a:buBlip>
                <a:blip r:embed="rId2"/>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a:t>Mobile backhaul network based on IP/MPLS enabled (P, PE) routers</a:t>
            </a:r>
          </a:p>
          <a:p>
            <a:r>
              <a:rPr lang="en-US" sz="1800" dirty="0"/>
              <a:t>No Convergence Architecture Scenario ("Current Scenario" in NGMN document “Requirement Specification (2008) NGMN Recommendation on SON and O&amp;M Requirements”)</a:t>
            </a:r>
          </a:p>
        </p:txBody>
      </p:sp>
      <p:pic>
        <p:nvPicPr>
          <p:cNvPr id="9" name="Picture 8" descr="E:\D-Content\D-STF501-AFI\Figures\3GPP-Backhaul_v3.png"/>
          <p:cNvPicPr/>
          <p:nvPr/>
        </p:nvPicPr>
        <p:blipFill>
          <a:blip r:embed="rId3">
            <a:extLst>
              <a:ext uri="{28A0092B-C50C-407E-A947-70E740481C1C}">
                <a14:useLocalDpi xmlns:a14="http://schemas.microsoft.com/office/drawing/2010/main" val="0"/>
              </a:ext>
            </a:extLst>
          </a:blip>
          <a:srcRect/>
          <a:stretch>
            <a:fillRect/>
          </a:stretch>
        </p:blipFill>
        <p:spPr bwMode="auto">
          <a:xfrm>
            <a:off x="4571206" y="1963420"/>
            <a:ext cx="4232910" cy="4161155"/>
          </a:xfrm>
          <a:prstGeom prst="rect">
            <a:avLst/>
          </a:prstGeom>
          <a:noFill/>
          <a:extLst/>
        </p:spPr>
      </p:pic>
    </p:spTree>
    <p:extLst>
      <p:ext uri="{BB962C8B-B14F-4D97-AF65-F5344CB8AC3E}">
        <p14:creationId xmlns:p14="http://schemas.microsoft.com/office/powerpoint/2010/main" val="2273898669"/>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z="2400" dirty="0"/>
              <a:t>Instantiation of GANA reference model to 3GPP EPC architecture and basic functions</a:t>
            </a:r>
            <a:br>
              <a:rPr lang="en-GB" sz="2400" dirty="0"/>
            </a:br>
            <a:r>
              <a:rPr lang="en-GB" sz="2400" dirty="0">
                <a:solidFill>
                  <a:schemeClr val="accent6">
                    <a:lumMod val="75000"/>
                  </a:schemeClr>
                </a:solidFill>
              </a:rPr>
              <a:t>Example for the Self-optimization </a:t>
            </a:r>
            <a:r>
              <a:rPr lang="en-GB" sz="2400" dirty="0" smtClean="0">
                <a:solidFill>
                  <a:schemeClr val="accent6">
                    <a:lumMod val="75000"/>
                  </a:schemeClr>
                </a:solidFill>
              </a:rPr>
              <a:t>case </a:t>
            </a:r>
            <a:r>
              <a:rPr lang="en-GB" sz="2400" dirty="0" smtClean="0"/>
              <a:t>(1/4)</a:t>
            </a:r>
            <a:endParaRPr lang="fr-FR" sz="2400" dirty="0"/>
          </a:p>
        </p:txBody>
      </p:sp>
      <p:sp>
        <p:nvSpPr>
          <p:cNvPr id="6" name="Espace réservé du contenu 5"/>
          <p:cNvSpPr>
            <a:spLocks noGrp="1"/>
          </p:cNvSpPr>
          <p:nvPr>
            <p:ph idx="1"/>
          </p:nvPr>
        </p:nvSpPr>
        <p:spPr>
          <a:xfrm>
            <a:off x="457200" y="1600200"/>
            <a:ext cx="8229600" cy="4987925"/>
          </a:xfrm>
        </p:spPr>
        <p:txBody>
          <a:bodyPr/>
          <a:lstStyle/>
          <a:p>
            <a:pPr marL="0" indent="0">
              <a:buNone/>
            </a:pPr>
            <a:r>
              <a:rPr lang="en-US" b="1" dirty="0"/>
              <a:t>Identification of protocol-level entities (GANA Level 1) &amp; mechanisms to be managed </a:t>
            </a:r>
          </a:p>
          <a:p>
            <a:r>
              <a:rPr lang="en-US" dirty="0"/>
              <a:t>Related to:</a:t>
            </a:r>
          </a:p>
          <a:p>
            <a:pPr lvl="1"/>
            <a:r>
              <a:rPr lang="en-US" sz="1800" dirty="0"/>
              <a:t>Mobility Management</a:t>
            </a:r>
          </a:p>
          <a:p>
            <a:pPr lvl="1"/>
            <a:r>
              <a:rPr lang="en-US" sz="1800" dirty="0"/>
              <a:t>Network Management (O&amp;M)</a:t>
            </a:r>
          </a:p>
          <a:p>
            <a:pPr lvl="1"/>
            <a:r>
              <a:rPr lang="en-US" sz="1800" dirty="0"/>
              <a:t>Selection</a:t>
            </a:r>
          </a:p>
          <a:p>
            <a:pPr lvl="1"/>
            <a:r>
              <a:rPr lang="en-US" sz="1800" dirty="0" err="1"/>
              <a:t>QoS</a:t>
            </a:r>
            <a:r>
              <a:rPr lang="en-US" sz="1800" dirty="0"/>
              <a:t> related</a:t>
            </a:r>
          </a:p>
          <a:p>
            <a:pPr lvl="1"/>
            <a:r>
              <a:rPr lang="en-US" sz="1800" dirty="0"/>
              <a:t>Energy savings</a:t>
            </a:r>
          </a:p>
          <a:p>
            <a:pPr lvl="1"/>
            <a:r>
              <a:rPr lang="en-US" sz="1800" dirty="0"/>
              <a:t>Monitoring protocols, mechanisms and tools</a:t>
            </a:r>
          </a:p>
          <a:p>
            <a:endParaRPr lang="en-US" dirty="0"/>
          </a:p>
          <a:p>
            <a:endParaRPr lang="en-US" dirty="0"/>
          </a:p>
        </p:txBody>
      </p:sp>
      <p:sp>
        <p:nvSpPr>
          <p:cNvPr id="3" name="Espace réservé du pied de page 2"/>
          <p:cNvSpPr>
            <a:spLocks noGrp="1"/>
          </p:cNvSpPr>
          <p:nvPr>
            <p:ph type="ftr" sz="quarter" idx="10"/>
          </p:nvPr>
        </p:nvSpPr>
        <p:spPr/>
        <p:txBody>
          <a:bodyPr/>
          <a:lstStyle/>
          <a:p>
            <a:pPr>
              <a:defRPr/>
            </a:pPr>
            <a:r>
              <a:rPr lang="en-US" smtClean="0"/>
              <a:t>© ETSI 2015. All rights reserved</a:t>
            </a:r>
            <a:endParaRPr lang="en-US"/>
          </a:p>
        </p:txBody>
      </p:sp>
      <p:sp>
        <p:nvSpPr>
          <p:cNvPr id="4" name="Espace réservé du numéro de diapositive 3"/>
          <p:cNvSpPr>
            <a:spLocks noGrp="1"/>
          </p:cNvSpPr>
          <p:nvPr>
            <p:ph type="sldNum" sz="quarter" idx="11"/>
          </p:nvPr>
        </p:nvSpPr>
        <p:spPr/>
        <p:txBody>
          <a:bodyPr/>
          <a:lstStyle/>
          <a:p>
            <a:fld id="{0C8E810C-D595-42BF-97D8-0B792939B229}" type="slidenum">
              <a:rPr lang="en-GB" altLang="en-US" smtClean="0"/>
              <a:pPr/>
              <a:t>12</a:t>
            </a:fld>
            <a:endParaRPr lang="en-GB" altLang="en-US" dirty="0"/>
          </a:p>
        </p:txBody>
      </p:sp>
    </p:spTree>
    <p:extLst>
      <p:ext uri="{BB962C8B-B14F-4D97-AF65-F5344CB8AC3E}">
        <p14:creationId xmlns:p14="http://schemas.microsoft.com/office/powerpoint/2010/main" val="1020695739"/>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z="2400" dirty="0"/>
              <a:t>Instantiation of GANA reference model to 3GPP EPC architecture and basic functions</a:t>
            </a:r>
            <a:br>
              <a:rPr lang="en-GB" sz="2400" dirty="0"/>
            </a:br>
            <a:r>
              <a:rPr lang="en-GB" sz="2400" dirty="0">
                <a:solidFill>
                  <a:schemeClr val="accent6">
                    <a:lumMod val="75000"/>
                  </a:schemeClr>
                </a:solidFill>
              </a:rPr>
              <a:t>Example for the Self-optimization </a:t>
            </a:r>
            <a:r>
              <a:rPr lang="en-GB" sz="2400" dirty="0" smtClean="0">
                <a:solidFill>
                  <a:schemeClr val="accent6">
                    <a:lumMod val="75000"/>
                  </a:schemeClr>
                </a:solidFill>
              </a:rPr>
              <a:t>case </a:t>
            </a:r>
            <a:r>
              <a:rPr lang="en-GB" sz="2400" dirty="0" smtClean="0"/>
              <a:t>(2/4)</a:t>
            </a:r>
            <a:endParaRPr lang="fr-FR" sz="2400" dirty="0"/>
          </a:p>
        </p:txBody>
      </p:sp>
      <p:sp>
        <p:nvSpPr>
          <p:cNvPr id="6" name="Espace réservé du contenu 5"/>
          <p:cNvSpPr>
            <a:spLocks noGrp="1"/>
          </p:cNvSpPr>
          <p:nvPr>
            <p:ph idx="1"/>
          </p:nvPr>
        </p:nvSpPr>
        <p:spPr>
          <a:xfrm>
            <a:off x="457200" y="1600200"/>
            <a:ext cx="8229600" cy="4987925"/>
          </a:xfrm>
        </p:spPr>
        <p:txBody>
          <a:bodyPr/>
          <a:lstStyle/>
          <a:p>
            <a:pPr marL="0" indent="0">
              <a:buNone/>
            </a:pPr>
            <a:r>
              <a:rPr lang="en-US" sz="2000" b="1" dirty="0"/>
              <a:t>Identification of GANA </a:t>
            </a:r>
            <a:r>
              <a:rPr lang="en-US" sz="2000" b="1" dirty="0" smtClean="0"/>
              <a:t>DEs</a:t>
            </a:r>
          </a:p>
          <a:p>
            <a:r>
              <a:rPr lang="en-US" sz="2000" dirty="0" smtClean="0"/>
              <a:t>Function level DEs </a:t>
            </a:r>
          </a:p>
          <a:p>
            <a:pPr lvl="1"/>
            <a:r>
              <a:rPr lang="en-US" sz="1600" dirty="0" smtClean="0"/>
              <a:t>Mobility-Management-DE </a:t>
            </a:r>
            <a:r>
              <a:rPr lang="en-US" sz="1600" dirty="0"/>
              <a:t>[FUNC_LEVEL_MOM_DE] – Typical MEs associated to the DE are mobility management mechanisms and protocols.</a:t>
            </a:r>
          </a:p>
          <a:p>
            <a:pPr lvl="1"/>
            <a:r>
              <a:rPr lang="en-US" sz="1600" dirty="0" err="1"/>
              <a:t>QoS</a:t>
            </a:r>
            <a:r>
              <a:rPr lang="en-US" sz="1600" dirty="0"/>
              <a:t>-Management-DE [</a:t>
            </a:r>
            <a:r>
              <a:rPr lang="en-US" sz="1600" dirty="0" err="1"/>
              <a:t>FUNC_LEVEL_QoS_M_DE</a:t>
            </a:r>
            <a:r>
              <a:rPr lang="en-US" sz="1600" dirty="0"/>
              <a:t>] – Typical MEs associated to the DE are mechanisms and protocols associated with the </a:t>
            </a:r>
            <a:r>
              <a:rPr lang="en-US" sz="1600" dirty="0" err="1"/>
              <a:t>QoS</a:t>
            </a:r>
            <a:r>
              <a:rPr lang="en-US" sz="1600" dirty="0"/>
              <a:t> control and provisioning.</a:t>
            </a:r>
          </a:p>
          <a:p>
            <a:pPr lvl="1"/>
            <a:r>
              <a:rPr lang="en-US" sz="1600" dirty="0"/>
              <a:t>Monitoring-DE [FUNC_LEVEL_MON _DE] – Typical MEs associated to the DE are mechanisms, protocols and tools for monitoring the status of the elements e.g. in terms of </a:t>
            </a:r>
            <a:r>
              <a:rPr lang="en-US" sz="1600" dirty="0" err="1"/>
              <a:t>signalling</a:t>
            </a:r>
            <a:r>
              <a:rPr lang="en-US" sz="1600" dirty="0"/>
              <a:t>/user load, CPU usage etc. as well as disseminating the monitoring data to entities (local or remote) that may need the data</a:t>
            </a:r>
          </a:p>
          <a:p>
            <a:r>
              <a:rPr lang="en-US" sz="2000" dirty="0"/>
              <a:t>Node level </a:t>
            </a:r>
            <a:r>
              <a:rPr lang="en-US" sz="2000" dirty="0" smtClean="0"/>
              <a:t>DEs</a:t>
            </a:r>
            <a:endParaRPr lang="en-US" sz="2000" dirty="0"/>
          </a:p>
          <a:p>
            <a:pPr lvl="1"/>
            <a:r>
              <a:rPr lang="en-US" sz="1600" dirty="0"/>
              <a:t>AutoDiscoveryAndAutoConfiguration-DE [NODE_LEVEL_AC_DE] – Typical MEs are mechanisms for the selection of other nodes </a:t>
            </a:r>
            <a:r>
              <a:rPr lang="en-US" sz="1600" dirty="0" smtClean="0"/>
              <a:t>e.g. </a:t>
            </a:r>
            <a:r>
              <a:rPr lang="en-US" sz="1600" dirty="0"/>
              <a:t>GWs, for OAM related mechanisms such as load balancing, or for saving energy at node level.</a:t>
            </a:r>
          </a:p>
          <a:p>
            <a:r>
              <a:rPr lang="en-US" sz="2000" dirty="0" smtClean="0"/>
              <a:t>…</a:t>
            </a:r>
            <a:endParaRPr lang="en-US" sz="2000" dirty="0"/>
          </a:p>
        </p:txBody>
      </p:sp>
      <p:sp>
        <p:nvSpPr>
          <p:cNvPr id="3" name="Espace réservé du pied de page 2"/>
          <p:cNvSpPr>
            <a:spLocks noGrp="1"/>
          </p:cNvSpPr>
          <p:nvPr>
            <p:ph type="ftr" sz="quarter" idx="10"/>
          </p:nvPr>
        </p:nvSpPr>
        <p:spPr/>
        <p:txBody>
          <a:bodyPr/>
          <a:lstStyle/>
          <a:p>
            <a:pPr>
              <a:defRPr/>
            </a:pPr>
            <a:r>
              <a:rPr lang="en-US" smtClean="0"/>
              <a:t>© ETSI 2015. All rights reserved</a:t>
            </a:r>
            <a:endParaRPr lang="en-US"/>
          </a:p>
        </p:txBody>
      </p:sp>
      <p:sp>
        <p:nvSpPr>
          <p:cNvPr id="4" name="Espace réservé du numéro de diapositive 3"/>
          <p:cNvSpPr>
            <a:spLocks noGrp="1"/>
          </p:cNvSpPr>
          <p:nvPr>
            <p:ph type="sldNum" sz="quarter" idx="11"/>
          </p:nvPr>
        </p:nvSpPr>
        <p:spPr/>
        <p:txBody>
          <a:bodyPr/>
          <a:lstStyle/>
          <a:p>
            <a:fld id="{0C8E810C-D595-42BF-97D8-0B792939B229}" type="slidenum">
              <a:rPr lang="en-GB" altLang="en-US" smtClean="0"/>
              <a:pPr/>
              <a:t>13</a:t>
            </a:fld>
            <a:endParaRPr lang="en-GB" altLang="en-US" dirty="0"/>
          </a:p>
        </p:txBody>
      </p:sp>
    </p:spTree>
    <p:extLst>
      <p:ext uri="{BB962C8B-B14F-4D97-AF65-F5344CB8AC3E}">
        <p14:creationId xmlns:p14="http://schemas.microsoft.com/office/powerpoint/2010/main" val="145929024"/>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z="2400" dirty="0"/>
              <a:t>Instantiation of GANA reference model to 3GPP EPC architecture and basic functions</a:t>
            </a:r>
            <a:br>
              <a:rPr lang="en-GB" sz="2400" dirty="0"/>
            </a:br>
            <a:r>
              <a:rPr lang="en-GB" sz="2400" dirty="0">
                <a:solidFill>
                  <a:schemeClr val="accent6">
                    <a:lumMod val="75000"/>
                  </a:schemeClr>
                </a:solidFill>
              </a:rPr>
              <a:t>Example for the Self-optimization </a:t>
            </a:r>
            <a:r>
              <a:rPr lang="en-GB" sz="2400" dirty="0" smtClean="0">
                <a:solidFill>
                  <a:schemeClr val="accent6">
                    <a:lumMod val="75000"/>
                  </a:schemeClr>
                </a:solidFill>
              </a:rPr>
              <a:t>case </a:t>
            </a:r>
            <a:r>
              <a:rPr lang="en-GB" sz="2400" dirty="0" smtClean="0"/>
              <a:t>(3/4)</a:t>
            </a:r>
            <a:endParaRPr lang="fr-FR" sz="2400" dirty="0"/>
          </a:p>
        </p:txBody>
      </p:sp>
      <p:sp>
        <p:nvSpPr>
          <p:cNvPr id="6" name="Espace réservé du contenu 5"/>
          <p:cNvSpPr>
            <a:spLocks noGrp="1"/>
          </p:cNvSpPr>
          <p:nvPr>
            <p:ph idx="1"/>
          </p:nvPr>
        </p:nvSpPr>
        <p:spPr>
          <a:xfrm>
            <a:off x="457200" y="1600200"/>
            <a:ext cx="8229600" cy="4987925"/>
          </a:xfrm>
        </p:spPr>
        <p:txBody>
          <a:bodyPr/>
          <a:lstStyle/>
          <a:p>
            <a:pPr marL="0" indent="0">
              <a:buNone/>
            </a:pPr>
            <a:r>
              <a:rPr lang="en-US" sz="2000" b="1" dirty="0"/>
              <a:t>… Identification of GANA </a:t>
            </a:r>
            <a:r>
              <a:rPr lang="en-US" sz="2000" b="1" dirty="0" smtClean="0"/>
              <a:t>DEs</a:t>
            </a:r>
            <a:endParaRPr lang="en-US" sz="2000" b="1" dirty="0"/>
          </a:p>
          <a:p>
            <a:r>
              <a:rPr lang="en-US" sz="2000" dirty="0"/>
              <a:t>Network level DEs </a:t>
            </a:r>
          </a:p>
          <a:p>
            <a:pPr lvl="1"/>
            <a:r>
              <a:rPr lang="en-US" sz="1600" dirty="0"/>
              <a:t>Mobility-Management-DE [NET_LEVEL_MOM_DE] – Typical MEs are mobility management mechanisms and protocols managed at network level perspective (scope). </a:t>
            </a:r>
            <a:r>
              <a:rPr lang="en-US" sz="1600" dirty="0" smtClean="0"/>
              <a:t>	</a:t>
            </a:r>
            <a:r>
              <a:rPr lang="en-US" sz="1400" i="1" dirty="0" smtClean="0"/>
              <a:t>*</a:t>
            </a:r>
            <a:r>
              <a:rPr lang="en-US" sz="1400" i="1" dirty="0"/>
              <a:t>The algorithm at the network level should complement an algorithm </a:t>
            </a:r>
            <a:r>
              <a:rPr lang="en-US" sz="1400" i="1" dirty="0" smtClean="0"/>
              <a:t>	introduced/implemented </a:t>
            </a:r>
            <a:r>
              <a:rPr lang="en-US" sz="1400" i="1" dirty="0"/>
              <a:t>at the similar DE (MOM_DE) at GANA Function-Level (inside </a:t>
            </a:r>
            <a:r>
              <a:rPr lang="en-US" sz="1400" i="1" dirty="0" smtClean="0"/>
              <a:t>a </a:t>
            </a:r>
            <a:r>
              <a:rPr lang="en-US" sz="1400" i="1" dirty="0"/>
              <a:t>GANA node).</a:t>
            </a:r>
            <a:endParaRPr lang="en-US" sz="1600" i="1" dirty="0"/>
          </a:p>
          <a:p>
            <a:pPr lvl="1"/>
            <a:r>
              <a:rPr lang="en-US" sz="1600" dirty="0" err="1"/>
              <a:t>QoS</a:t>
            </a:r>
            <a:r>
              <a:rPr lang="en-US" sz="1600" dirty="0"/>
              <a:t>-Management-DE [</a:t>
            </a:r>
            <a:r>
              <a:rPr lang="en-US" sz="1600" dirty="0" err="1"/>
              <a:t>NET_LEVEL_QoS_M_DE</a:t>
            </a:r>
            <a:r>
              <a:rPr lang="en-US" sz="1600" dirty="0"/>
              <a:t>] – Typical MEs are mechanisms and protocols associated with the </a:t>
            </a:r>
            <a:r>
              <a:rPr lang="en-US" sz="1600" dirty="0" err="1"/>
              <a:t>QoS</a:t>
            </a:r>
            <a:r>
              <a:rPr lang="en-US" sz="1600" dirty="0"/>
              <a:t> control and provisioning at the network level</a:t>
            </a:r>
          </a:p>
          <a:p>
            <a:pPr lvl="1"/>
            <a:r>
              <a:rPr lang="en-US" sz="1600" dirty="0"/>
              <a:t>Monitoring-DE [NET_LEVEL_MON _DE] – Typical MEs are mechanisms, </a:t>
            </a:r>
            <a:r>
              <a:rPr lang="en-US" sz="1600" dirty="0" smtClean="0"/>
              <a:t>protocols </a:t>
            </a:r>
            <a:r>
              <a:rPr lang="en-US" sz="1600" dirty="0"/>
              <a:t>and tools for monitoring the status of the network e.g. in terms of </a:t>
            </a:r>
            <a:r>
              <a:rPr lang="en-US" sz="1600" dirty="0" err="1"/>
              <a:t>signalling</a:t>
            </a:r>
            <a:r>
              <a:rPr lang="en-US" sz="1600" dirty="0"/>
              <a:t>/user load in all the interfaces. </a:t>
            </a:r>
            <a:br>
              <a:rPr lang="en-US" sz="1600" dirty="0"/>
            </a:br>
            <a:r>
              <a:rPr lang="en-US" sz="1400" i="1" dirty="0" smtClean="0"/>
              <a:t>	*</a:t>
            </a:r>
            <a:r>
              <a:rPr lang="en-US" sz="1400" i="1" dirty="0"/>
              <a:t>The Network-Level Monitoring DE works in tandem with the Function-Level-DE in </a:t>
            </a:r>
            <a:r>
              <a:rPr lang="en-US" sz="1400" i="1" dirty="0" smtClean="0"/>
              <a:t>GANA </a:t>
            </a:r>
            <a:r>
              <a:rPr lang="en-US" sz="1400" i="1" dirty="0"/>
              <a:t>nodes (in network elements (NEs)) to orchestrate/trigger and dynamically </a:t>
            </a:r>
            <a:r>
              <a:rPr lang="en-US" sz="1400" i="1" dirty="0" smtClean="0"/>
              <a:t>	manage </a:t>
            </a:r>
            <a:r>
              <a:rPr lang="en-US" sz="1400" i="1" dirty="0"/>
              <a:t>monitoring tools/sub-systems and mechanisms across the network, </a:t>
            </a:r>
            <a:r>
              <a:rPr lang="en-US" sz="1400" i="1" dirty="0" smtClean="0"/>
              <a:t>influencing </a:t>
            </a:r>
            <a:r>
              <a:rPr lang="en-US" sz="1400" i="1" dirty="0"/>
              <a:t>the MEs to disseminate monitoring data to where it is needed. In a closed </a:t>
            </a:r>
            <a:r>
              <a:rPr lang="en-US" sz="1400" i="1" dirty="0" smtClean="0"/>
              <a:t>control-loop </a:t>
            </a:r>
            <a:r>
              <a:rPr lang="en-US" sz="1400" i="1" dirty="0"/>
              <a:t>fashion they continue to monitor the monitoring MEs and adjusting them </a:t>
            </a:r>
            <a:r>
              <a:rPr lang="en-US" sz="1400" i="1" dirty="0" smtClean="0"/>
              <a:t>accordingly</a:t>
            </a:r>
            <a:r>
              <a:rPr lang="en-US" sz="1400" i="1" dirty="0"/>
              <a:t>. </a:t>
            </a:r>
            <a:endParaRPr lang="en-US" sz="1600" i="1" dirty="0"/>
          </a:p>
        </p:txBody>
      </p:sp>
      <p:sp>
        <p:nvSpPr>
          <p:cNvPr id="3" name="Espace réservé du pied de page 2"/>
          <p:cNvSpPr>
            <a:spLocks noGrp="1"/>
          </p:cNvSpPr>
          <p:nvPr>
            <p:ph type="ftr" sz="quarter" idx="10"/>
          </p:nvPr>
        </p:nvSpPr>
        <p:spPr/>
        <p:txBody>
          <a:bodyPr/>
          <a:lstStyle/>
          <a:p>
            <a:pPr>
              <a:defRPr/>
            </a:pPr>
            <a:r>
              <a:rPr lang="en-US" smtClean="0"/>
              <a:t>© ETSI 2015. All rights reserved</a:t>
            </a:r>
            <a:endParaRPr lang="en-US"/>
          </a:p>
        </p:txBody>
      </p:sp>
      <p:sp>
        <p:nvSpPr>
          <p:cNvPr id="4" name="Espace réservé du numéro de diapositive 3"/>
          <p:cNvSpPr>
            <a:spLocks noGrp="1"/>
          </p:cNvSpPr>
          <p:nvPr>
            <p:ph type="sldNum" sz="quarter" idx="11"/>
          </p:nvPr>
        </p:nvSpPr>
        <p:spPr/>
        <p:txBody>
          <a:bodyPr/>
          <a:lstStyle/>
          <a:p>
            <a:fld id="{0C8E810C-D595-42BF-97D8-0B792939B229}" type="slidenum">
              <a:rPr lang="en-GB" altLang="en-US" smtClean="0"/>
              <a:pPr/>
              <a:t>14</a:t>
            </a:fld>
            <a:endParaRPr lang="en-GB" altLang="en-US" dirty="0"/>
          </a:p>
        </p:txBody>
      </p:sp>
    </p:spTree>
    <p:extLst>
      <p:ext uri="{BB962C8B-B14F-4D97-AF65-F5344CB8AC3E}">
        <p14:creationId xmlns:p14="http://schemas.microsoft.com/office/powerpoint/2010/main" val="3399523517"/>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sz="2400" dirty="0"/>
              <a:t>Instantiation of GANA reference model to 3GPP EPC architecture and basic functions</a:t>
            </a:r>
            <a:br>
              <a:rPr lang="en-GB" sz="2400" dirty="0"/>
            </a:br>
            <a:r>
              <a:rPr lang="en-GB" sz="2400" dirty="0">
                <a:solidFill>
                  <a:schemeClr val="accent6">
                    <a:lumMod val="75000"/>
                  </a:schemeClr>
                </a:solidFill>
              </a:rPr>
              <a:t>Example for the Self-optimization </a:t>
            </a:r>
            <a:r>
              <a:rPr lang="en-GB" sz="2400" dirty="0" smtClean="0">
                <a:solidFill>
                  <a:schemeClr val="accent6">
                    <a:lumMod val="75000"/>
                  </a:schemeClr>
                </a:solidFill>
              </a:rPr>
              <a:t>case </a:t>
            </a:r>
            <a:r>
              <a:rPr lang="en-GB" sz="2400" dirty="0" smtClean="0"/>
              <a:t>(4/4)</a:t>
            </a:r>
            <a:endParaRPr lang="fr-FR" sz="2400" dirty="0"/>
          </a:p>
        </p:txBody>
      </p:sp>
      <p:sp>
        <p:nvSpPr>
          <p:cNvPr id="6" name="Espace réservé du contenu 5"/>
          <p:cNvSpPr>
            <a:spLocks noGrp="1"/>
          </p:cNvSpPr>
          <p:nvPr>
            <p:ph idx="1"/>
          </p:nvPr>
        </p:nvSpPr>
        <p:spPr>
          <a:xfrm>
            <a:off x="395288" y="1286163"/>
            <a:ext cx="8229600" cy="4987925"/>
          </a:xfrm>
        </p:spPr>
        <p:txBody>
          <a:bodyPr/>
          <a:lstStyle/>
          <a:p>
            <a:pPr marL="0" indent="0">
              <a:buNone/>
            </a:pPr>
            <a:r>
              <a:rPr lang="en-US" sz="2000" b="1" dirty="0"/>
              <a:t>DE-to-ME Mapping table for MME (control plane): Orchestration &amp; Management of MEs/Parameters</a:t>
            </a:r>
          </a:p>
        </p:txBody>
      </p:sp>
      <p:sp>
        <p:nvSpPr>
          <p:cNvPr id="3" name="Espace réservé du pied de page 2"/>
          <p:cNvSpPr>
            <a:spLocks noGrp="1"/>
          </p:cNvSpPr>
          <p:nvPr>
            <p:ph type="ftr" sz="quarter" idx="10"/>
          </p:nvPr>
        </p:nvSpPr>
        <p:spPr/>
        <p:txBody>
          <a:bodyPr/>
          <a:lstStyle/>
          <a:p>
            <a:pPr>
              <a:defRPr/>
            </a:pPr>
            <a:r>
              <a:rPr lang="en-US" smtClean="0"/>
              <a:t>© ETSI 2015. All rights reserved</a:t>
            </a:r>
            <a:endParaRPr lang="en-US"/>
          </a:p>
        </p:txBody>
      </p:sp>
      <p:sp>
        <p:nvSpPr>
          <p:cNvPr id="4" name="Espace réservé du numéro de diapositive 3"/>
          <p:cNvSpPr>
            <a:spLocks noGrp="1"/>
          </p:cNvSpPr>
          <p:nvPr>
            <p:ph type="sldNum" sz="quarter" idx="11"/>
          </p:nvPr>
        </p:nvSpPr>
        <p:spPr/>
        <p:txBody>
          <a:bodyPr/>
          <a:lstStyle/>
          <a:p>
            <a:fld id="{0C8E810C-D595-42BF-97D8-0B792939B229}" type="slidenum">
              <a:rPr lang="en-GB" altLang="en-US" smtClean="0"/>
              <a:pPr/>
              <a:t>15</a:t>
            </a:fld>
            <a:endParaRPr lang="en-GB" altLang="en-US" dirty="0"/>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8292" y="1933241"/>
            <a:ext cx="8652006" cy="4762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7750527"/>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6225" y="0"/>
            <a:ext cx="7002030" cy="1143000"/>
          </a:xfrm>
        </p:spPr>
        <p:txBody>
          <a:bodyPr/>
          <a:lstStyle/>
          <a:p>
            <a:r>
              <a:rPr lang="en-GB" sz="2000" dirty="0"/>
              <a:t>Instantiation of GANA reference model to 3GPP EPC architecture and basic </a:t>
            </a:r>
            <a:r>
              <a:rPr lang="en-GB" sz="2000" dirty="0" smtClean="0"/>
              <a:t>functions. </a:t>
            </a:r>
            <a:r>
              <a:rPr lang="en-GB" altLang="fr-FR" sz="2000" dirty="0" smtClean="0">
                <a:solidFill>
                  <a:schemeClr val="accent6">
                    <a:lumMod val="75000"/>
                  </a:schemeClr>
                </a:solidFill>
              </a:rPr>
              <a:t>Example for the node </a:t>
            </a:r>
            <a:r>
              <a:rPr lang="en-GB" altLang="fr-FR" sz="2000" dirty="0">
                <a:solidFill>
                  <a:schemeClr val="accent6">
                    <a:lumMod val="75000"/>
                  </a:schemeClr>
                </a:solidFill>
              </a:rPr>
              <a:t>level view of Self-configuration case </a:t>
            </a:r>
            <a:r>
              <a:rPr lang="en-GB" altLang="fr-FR" sz="2000" dirty="0" smtClean="0">
                <a:solidFill>
                  <a:schemeClr val="accent6">
                    <a:lumMod val="75000"/>
                  </a:schemeClr>
                </a:solidFill>
              </a:rPr>
              <a:t>in </a:t>
            </a:r>
            <a:r>
              <a:rPr lang="en-GB" altLang="fr-FR" sz="2000" dirty="0">
                <a:solidFill>
                  <a:schemeClr val="accent6">
                    <a:lumMod val="75000"/>
                  </a:schemeClr>
                </a:solidFill>
              </a:rPr>
              <a:t>the MME</a:t>
            </a:r>
            <a:endParaRPr lang="fr-FR" sz="2000" dirty="0">
              <a:solidFill>
                <a:schemeClr val="accent6">
                  <a:lumMod val="75000"/>
                </a:schemeClr>
              </a:solidFill>
            </a:endParaRPr>
          </a:p>
        </p:txBody>
      </p:sp>
      <p:sp>
        <p:nvSpPr>
          <p:cNvPr id="3" name="Espace réservé du pied de page 2"/>
          <p:cNvSpPr>
            <a:spLocks noGrp="1"/>
          </p:cNvSpPr>
          <p:nvPr>
            <p:ph type="ftr" sz="quarter" idx="10"/>
          </p:nvPr>
        </p:nvSpPr>
        <p:spPr/>
        <p:txBody>
          <a:bodyPr/>
          <a:lstStyle/>
          <a:p>
            <a:pPr>
              <a:defRPr/>
            </a:pPr>
            <a:r>
              <a:rPr lang="en-US" smtClean="0"/>
              <a:t>© ETSI 2015. All rights reserved</a:t>
            </a:r>
            <a:endParaRPr lang="en-US"/>
          </a:p>
        </p:txBody>
      </p:sp>
      <p:sp>
        <p:nvSpPr>
          <p:cNvPr id="4" name="Espace réservé du numéro de diapositive 3"/>
          <p:cNvSpPr>
            <a:spLocks noGrp="1"/>
          </p:cNvSpPr>
          <p:nvPr>
            <p:ph type="sldNum" sz="quarter" idx="11"/>
          </p:nvPr>
        </p:nvSpPr>
        <p:spPr/>
        <p:txBody>
          <a:bodyPr/>
          <a:lstStyle/>
          <a:p>
            <a:fld id="{0C8E810C-D595-42BF-97D8-0B792939B229}" type="slidenum">
              <a:rPr lang="en-GB" altLang="en-US" smtClean="0"/>
              <a:pPr/>
              <a:t>16</a:t>
            </a:fld>
            <a:endParaRPr lang="en-GB" altLang="en-US" dirty="0"/>
          </a:p>
        </p:txBody>
      </p:sp>
      <p:pic>
        <p:nvPicPr>
          <p:cNvPr id="12" name="Imag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1412875"/>
            <a:ext cx="8064500"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0515945"/>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re 1"/>
          <p:cNvSpPr>
            <a:spLocks noGrp="1"/>
          </p:cNvSpPr>
          <p:nvPr>
            <p:ph type="title"/>
          </p:nvPr>
        </p:nvSpPr>
        <p:spPr>
          <a:xfrm>
            <a:off x="107951" y="115888"/>
            <a:ext cx="7114886" cy="792162"/>
          </a:xfrm>
        </p:spPr>
        <p:txBody>
          <a:bodyPr/>
          <a:lstStyle/>
          <a:p>
            <a:r>
              <a:rPr lang="en-GB" sz="2000" dirty="0" smtClean="0"/>
              <a:t>Instantiation of GANA reference model to 3GPP EPC architecture and basic functions. </a:t>
            </a:r>
            <a:r>
              <a:rPr lang="en-GB" altLang="fr-FR" sz="2000" dirty="0" smtClean="0">
                <a:solidFill>
                  <a:schemeClr val="accent6">
                    <a:lumMod val="75000"/>
                  </a:schemeClr>
                </a:solidFill>
              </a:rPr>
              <a:t>Example for the node </a:t>
            </a:r>
            <a:r>
              <a:rPr lang="en-GB" altLang="fr-FR" sz="2000" dirty="0">
                <a:solidFill>
                  <a:schemeClr val="accent6">
                    <a:lumMod val="75000"/>
                  </a:schemeClr>
                </a:solidFill>
              </a:rPr>
              <a:t>level view of Self-Healing case </a:t>
            </a:r>
            <a:r>
              <a:rPr lang="en-GB" altLang="fr-FR" sz="2000" dirty="0" smtClean="0">
                <a:solidFill>
                  <a:schemeClr val="accent6">
                    <a:lumMod val="75000"/>
                  </a:schemeClr>
                </a:solidFill>
              </a:rPr>
              <a:t>in </a:t>
            </a:r>
            <a:r>
              <a:rPr lang="en-GB" altLang="fr-FR" sz="2000" dirty="0">
                <a:solidFill>
                  <a:schemeClr val="accent6">
                    <a:lumMod val="75000"/>
                  </a:schemeClr>
                </a:solidFill>
              </a:rPr>
              <a:t>the MME</a:t>
            </a:r>
            <a:endParaRPr lang="fr-FR" altLang="de-DE" sz="2000" dirty="0" smtClean="0">
              <a:solidFill>
                <a:schemeClr val="accent6">
                  <a:lumMod val="75000"/>
                </a:schemeClr>
              </a:solidFill>
            </a:endParaRPr>
          </a:p>
        </p:txBody>
      </p:sp>
      <p:sp>
        <p:nvSpPr>
          <p:cNvPr id="39939" name="Espace réservé du pied de page 3"/>
          <p:cNvSpPr>
            <a:spLocks noGrp="1"/>
          </p:cNvSpPr>
          <p:nvPr>
            <p:ph type="ftr" sz="quarter" idx="10"/>
          </p:nvPr>
        </p:nvSpPr>
        <p:spPr>
          <a:xfrm>
            <a:off x="431800" y="6586538"/>
            <a:ext cx="2484438" cy="366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404040"/>
                </a:solidFill>
                <a:latin typeface="Calibri" panose="020F0502020204030204" pitchFamily="34" charset="0"/>
              </a:defRPr>
            </a:lvl1pPr>
            <a:lvl2pPr eaLnBrk="0" hangingPunct="0">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404040"/>
                </a:solidFill>
                <a:latin typeface="Calibri" panose="020F0502020204030204" pitchFamily="34" charset="0"/>
              </a:defRPr>
            </a:lvl2pPr>
            <a:lvl3pPr eaLnBrk="0" hangingPunct="0">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404040"/>
                </a:solidFill>
                <a:latin typeface="Calibri" panose="020F0502020204030204" pitchFamily="34" charset="0"/>
              </a:defRPr>
            </a:lvl3pPr>
            <a:lvl4pPr eaLnBrk="0" hangingPunct="0">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404040"/>
                </a:solidFill>
                <a:latin typeface="Calibri" panose="020F0502020204030204" pitchFamily="34" charset="0"/>
              </a:defRPr>
            </a:lvl4pPr>
            <a:lvl5pPr eaLnBrk="0" hangingPunct="0">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404040"/>
                </a:solidFill>
                <a:latin typeface="Calibri" panose="020F050202020403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404040"/>
                </a:solidFill>
                <a:latin typeface="Calibri" panose="020F050202020403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404040"/>
                </a:solidFill>
                <a:latin typeface="Calibri" panose="020F050202020403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404040"/>
                </a:solidFill>
                <a:latin typeface="Calibri" panose="020F050202020403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404040"/>
                </a:solidFill>
                <a:latin typeface="Calibri" panose="020F0502020204030204" pitchFamily="34" charset="0"/>
              </a:defRPr>
            </a:lvl9pPr>
          </a:lstStyle>
          <a:p>
            <a:pPr eaLnBrk="1" hangingPunct="1">
              <a:spcBef>
                <a:spcPct val="0"/>
              </a:spcBef>
              <a:buClrTx/>
              <a:buFontTx/>
              <a:buNone/>
            </a:pPr>
            <a:r>
              <a:rPr lang="en-US" altLang="de-DE" sz="1200" dirty="0" smtClean="0">
                <a:solidFill>
                  <a:srgbClr val="000000"/>
                </a:solidFill>
                <a:latin typeface="Arial" panose="020B0604020202020204" pitchFamily="34" charset="0"/>
                <a:cs typeface="Arial" panose="020B0604020202020204" pitchFamily="34" charset="0"/>
              </a:rPr>
              <a:t>© ETSI 2016. All rights reserved</a:t>
            </a:r>
            <a:endParaRPr lang="en-GB" altLang="de-DE" sz="1200" dirty="0" smtClean="0">
              <a:solidFill>
                <a:srgbClr val="000000"/>
              </a:solidFill>
              <a:latin typeface="Arial" panose="020B0604020202020204" pitchFamily="34" charset="0"/>
              <a:cs typeface="Arial" panose="020B0604020202020204" pitchFamily="34" charset="0"/>
            </a:endParaRPr>
          </a:p>
        </p:txBody>
      </p:sp>
      <p:pic>
        <p:nvPicPr>
          <p:cNvPr id="39940" name="2 - Εικόνα" descr="Final_Node_Figur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341438"/>
            <a:ext cx="8208963"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idx="11"/>
          </p:nvPr>
        </p:nvSpPr>
        <p:spPr/>
        <p:txBody>
          <a:bodyPr/>
          <a:lstStyle/>
          <a:p>
            <a:fld id="{BB6166CC-BFB1-421F-9C4B-81E866A27CDF}" type="slidenum">
              <a:rPr lang="en-GB" altLang="en-US" smtClean="0"/>
              <a:pPr/>
              <a:t>17</a:t>
            </a:fld>
            <a:endParaRPr lang="en-GB" altLang="en-US"/>
          </a:p>
        </p:txBody>
      </p:sp>
    </p:spTree>
    <p:extLst>
      <p:ext uri="{BB962C8B-B14F-4D97-AF65-F5344CB8AC3E}">
        <p14:creationId xmlns:p14="http://schemas.microsoft.com/office/powerpoint/2010/main" val="1496789081"/>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6225" y="0"/>
            <a:ext cx="6872720" cy="1143000"/>
          </a:xfrm>
        </p:spPr>
        <p:txBody>
          <a:bodyPr/>
          <a:lstStyle/>
          <a:p>
            <a:r>
              <a:rPr lang="en-US" sz="2400" dirty="0" smtClean="0"/>
              <a:t>Example </a:t>
            </a:r>
            <a:r>
              <a:rPr lang="en-US" sz="2400" dirty="0"/>
              <a:t>on Instantiation of GANA DEs and indicative </a:t>
            </a:r>
            <a:r>
              <a:rPr lang="en-US" altLang="de-DE" sz="2400" kern="0" dirty="0" err="1">
                <a:solidFill>
                  <a:srgbClr val="FF6600"/>
                </a:solidFill>
                <a:latin typeface="Calibri"/>
              </a:rPr>
              <a:t>autonomically</a:t>
            </a:r>
            <a:r>
              <a:rPr lang="en-US" altLang="de-DE" sz="2400" kern="0" dirty="0">
                <a:solidFill>
                  <a:srgbClr val="FF6600"/>
                </a:solidFill>
                <a:latin typeface="Calibri"/>
              </a:rPr>
              <a:t> managed </a:t>
            </a:r>
            <a:r>
              <a:rPr lang="en-US" altLang="de-DE" sz="2400" kern="0" dirty="0" smtClean="0">
                <a:solidFill>
                  <a:srgbClr val="FF6600"/>
                </a:solidFill>
                <a:latin typeface="Calibri"/>
              </a:rPr>
              <a:t>parameters</a:t>
            </a:r>
            <a:r>
              <a:rPr lang="en-US" altLang="de-DE" sz="2400" kern="0" dirty="0" smtClean="0">
                <a:solidFill>
                  <a:srgbClr val="1F497D"/>
                </a:solidFill>
                <a:latin typeface="Calibri"/>
              </a:rPr>
              <a:t> </a:t>
            </a:r>
            <a:r>
              <a:rPr lang="en-US" sz="2400" dirty="0" smtClean="0"/>
              <a:t>in </a:t>
            </a:r>
            <a:r>
              <a:rPr lang="en-US" sz="2400" dirty="0"/>
              <a:t>the MME pooling management </a:t>
            </a:r>
            <a:r>
              <a:rPr lang="en-US" sz="2400" dirty="0" smtClean="0"/>
              <a:t>scenario (1/3)</a:t>
            </a:r>
            <a:endParaRPr lang="en-US" sz="2400" dirty="0"/>
          </a:p>
        </p:txBody>
      </p:sp>
      <p:sp>
        <p:nvSpPr>
          <p:cNvPr id="3" name="Espace réservé du pied de page 2"/>
          <p:cNvSpPr>
            <a:spLocks noGrp="1"/>
          </p:cNvSpPr>
          <p:nvPr>
            <p:ph type="ftr" sz="quarter" idx="10"/>
          </p:nvPr>
        </p:nvSpPr>
        <p:spPr/>
        <p:txBody>
          <a:bodyPr/>
          <a:lstStyle/>
          <a:p>
            <a:pPr>
              <a:defRPr/>
            </a:pPr>
            <a:r>
              <a:rPr lang="en-US" smtClean="0"/>
              <a:t>© ETSI 2015. All rights reserved</a:t>
            </a:r>
            <a:endParaRPr lang="en-US"/>
          </a:p>
        </p:txBody>
      </p:sp>
      <p:sp>
        <p:nvSpPr>
          <p:cNvPr id="4" name="Espace réservé du numéro de diapositive 3"/>
          <p:cNvSpPr>
            <a:spLocks noGrp="1"/>
          </p:cNvSpPr>
          <p:nvPr>
            <p:ph type="sldNum" sz="quarter" idx="11"/>
          </p:nvPr>
        </p:nvSpPr>
        <p:spPr/>
        <p:txBody>
          <a:bodyPr/>
          <a:lstStyle/>
          <a:p>
            <a:fld id="{0C8E810C-D595-42BF-97D8-0B792939B229}" type="slidenum">
              <a:rPr lang="en-GB" altLang="en-US" smtClean="0"/>
              <a:pPr/>
              <a:t>18</a:t>
            </a:fld>
            <a:endParaRPr lang="en-GB" altLang="en-US" dirty="0"/>
          </a:p>
        </p:txBody>
      </p:sp>
      <p:pic>
        <p:nvPicPr>
          <p:cNvPr id="8" name="Picture 7"/>
          <p:cNvPicPr/>
          <p:nvPr/>
        </p:nvPicPr>
        <p:blipFill>
          <a:blip r:embed="rId2">
            <a:extLst>
              <a:ext uri="{28A0092B-C50C-407E-A947-70E740481C1C}">
                <a14:useLocalDpi xmlns:a14="http://schemas.microsoft.com/office/drawing/2010/main" val="0"/>
              </a:ext>
            </a:extLst>
          </a:blip>
          <a:stretch>
            <a:fillRect/>
          </a:stretch>
        </p:blipFill>
        <p:spPr>
          <a:xfrm>
            <a:off x="550236" y="1676618"/>
            <a:ext cx="3545418" cy="2074922"/>
          </a:xfrm>
          <a:prstGeom prst="rect">
            <a:avLst/>
          </a:prstGeom>
        </p:spPr>
      </p:pic>
      <p:pic>
        <p:nvPicPr>
          <p:cNvPr id="9" name="Picture 8"/>
          <p:cNvPicPr/>
          <p:nvPr/>
        </p:nvPicPr>
        <p:blipFill>
          <a:blip r:embed="rId3">
            <a:extLst>
              <a:ext uri="{28A0092B-C50C-407E-A947-70E740481C1C}">
                <a14:useLocalDpi xmlns:a14="http://schemas.microsoft.com/office/drawing/2010/main" val="0"/>
              </a:ext>
            </a:extLst>
          </a:blip>
          <a:stretch>
            <a:fillRect/>
          </a:stretch>
        </p:blipFill>
        <p:spPr>
          <a:xfrm>
            <a:off x="5786088" y="2900430"/>
            <a:ext cx="2719705" cy="2567305"/>
          </a:xfrm>
          <a:prstGeom prst="rect">
            <a:avLst/>
          </a:prstGeom>
        </p:spPr>
      </p:pic>
      <p:sp>
        <p:nvSpPr>
          <p:cNvPr id="10" name="Rectangle 9"/>
          <p:cNvSpPr/>
          <p:nvPr/>
        </p:nvSpPr>
        <p:spPr>
          <a:xfrm>
            <a:off x="550236" y="4122146"/>
            <a:ext cx="4824536" cy="2185214"/>
          </a:xfrm>
          <a:prstGeom prst="rect">
            <a:avLst/>
          </a:prstGeom>
        </p:spPr>
        <p:txBody>
          <a:bodyPr wrap="square">
            <a:spAutoFit/>
          </a:bodyPr>
          <a:lstStyle/>
          <a:p>
            <a:pPr marL="342900" lvl="0" indent="-342900" algn="just">
              <a:spcAft>
                <a:spcPts val="0"/>
              </a:spcAft>
              <a:buFont typeface="Symbol" panose="05050102010706020507" pitchFamily="18" charset="2"/>
              <a:buChar char=""/>
            </a:pPr>
            <a:r>
              <a:rPr lang="en-US" sz="1800" kern="0" dirty="0" smtClean="0">
                <a:solidFill>
                  <a:srgbClr val="1F497D"/>
                </a:solidFill>
                <a:latin typeface="+mj-lt"/>
                <a:ea typeface="+mj-ea"/>
                <a:cs typeface="+mj-cs"/>
              </a:rPr>
              <a:t>The </a:t>
            </a:r>
            <a:r>
              <a:rPr lang="en-US" sz="1800" kern="0" dirty="0">
                <a:solidFill>
                  <a:srgbClr val="1F497D"/>
                </a:solidFill>
                <a:latin typeface="+mj-lt"/>
                <a:ea typeface="+mj-ea"/>
                <a:cs typeface="+mj-cs"/>
              </a:rPr>
              <a:t>weight factors </a:t>
            </a:r>
            <a:r>
              <a:rPr lang="en-US" sz="1800" kern="0" dirty="0" smtClean="0">
                <a:solidFill>
                  <a:srgbClr val="1F497D"/>
                </a:solidFill>
                <a:latin typeface="+mj-lt"/>
                <a:ea typeface="+mj-ea"/>
                <a:cs typeface="+mj-cs"/>
              </a:rPr>
              <a:t>(combined with other complementary parameters) can </a:t>
            </a:r>
            <a:r>
              <a:rPr lang="en-US" sz="1800" kern="0" dirty="0">
                <a:solidFill>
                  <a:srgbClr val="1F497D"/>
                </a:solidFill>
                <a:latin typeface="+mj-lt"/>
                <a:ea typeface="+mj-ea"/>
                <a:cs typeface="+mj-cs"/>
              </a:rPr>
              <a:t>be modified and enhanced by specific algorithms </a:t>
            </a:r>
            <a:r>
              <a:rPr lang="en-US" sz="1800" kern="0" dirty="0" smtClean="0">
                <a:solidFill>
                  <a:srgbClr val="1F497D"/>
                </a:solidFill>
                <a:latin typeface="+mj-lt"/>
                <a:ea typeface="+mj-ea"/>
                <a:cs typeface="+mj-cs"/>
              </a:rPr>
              <a:t>so that the following </a:t>
            </a:r>
            <a:r>
              <a:rPr lang="en-US" sz="1800" kern="0" dirty="0">
                <a:solidFill>
                  <a:srgbClr val="1F497D"/>
                </a:solidFill>
                <a:latin typeface="+mj-lt"/>
                <a:ea typeface="+mj-ea"/>
                <a:cs typeface="+mj-cs"/>
              </a:rPr>
              <a:t>mechanisms can be supported:</a:t>
            </a:r>
          </a:p>
          <a:p>
            <a:pPr marL="1085850" lvl="1" indent="-342900" algn="just">
              <a:spcAft>
                <a:spcPts val="0"/>
              </a:spcAft>
              <a:buFont typeface="Symbol" panose="05050102010706020507" pitchFamily="18" charset="2"/>
              <a:buChar char=""/>
            </a:pPr>
            <a:r>
              <a:rPr lang="en-US" sz="1600" kern="0" dirty="0" smtClean="0">
                <a:solidFill>
                  <a:srgbClr val="1F497D"/>
                </a:solidFill>
                <a:latin typeface="+mj-lt"/>
                <a:ea typeface="+mj-ea"/>
                <a:cs typeface="+mj-cs"/>
              </a:rPr>
              <a:t>Load balancing</a:t>
            </a:r>
          </a:p>
          <a:p>
            <a:pPr marL="1085850" lvl="1" indent="-342900" algn="just">
              <a:spcAft>
                <a:spcPts val="0"/>
              </a:spcAft>
              <a:buFont typeface="Symbol" panose="05050102010706020507" pitchFamily="18" charset="2"/>
              <a:buChar char=""/>
            </a:pPr>
            <a:r>
              <a:rPr lang="en-US" sz="1600" kern="0" dirty="0" smtClean="0">
                <a:solidFill>
                  <a:srgbClr val="1F497D"/>
                </a:solidFill>
                <a:latin typeface="+mj-lt"/>
                <a:ea typeface="+mj-ea"/>
                <a:cs typeface="+mj-cs"/>
              </a:rPr>
              <a:t>Load </a:t>
            </a:r>
            <a:r>
              <a:rPr lang="en-US" sz="1600" kern="0" dirty="0">
                <a:solidFill>
                  <a:srgbClr val="1F497D"/>
                </a:solidFill>
                <a:latin typeface="+mj-lt"/>
                <a:ea typeface="+mj-ea"/>
                <a:cs typeface="+mj-cs"/>
              </a:rPr>
              <a:t>re-balancing </a:t>
            </a:r>
            <a:endParaRPr lang="en-US" sz="1600" kern="0" dirty="0" smtClean="0">
              <a:solidFill>
                <a:srgbClr val="1F497D"/>
              </a:solidFill>
              <a:latin typeface="+mj-lt"/>
              <a:ea typeface="+mj-ea"/>
              <a:cs typeface="+mj-cs"/>
            </a:endParaRPr>
          </a:p>
          <a:p>
            <a:pPr marL="1085850" lvl="1" indent="-342900" algn="just">
              <a:spcAft>
                <a:spcPts val="0"/>
              </a:spcAft>
              <a:buFont typeface="Symbol" panose="05050102010706020507" pitchFamily="18" charset="2"/>
              <a:buChar char=""/>
            </a:pPr>
            <a:r>
              <a:rPr lang="en-US" sz="1600" kern="0" dirty="0" smtClean="0">
                <a:solidFill>
                  <a:srgbClr val="1F497D"/>
                </a:solidFill>
                <a:latin typeface="+mj-lt"/>
                <a:ea typeface="+mj-ea"/>
                <a:cs typeface="+mj-cs"/>
              </a:rPr>
              <a:t>UE offloading</a:t>
            </a:r>
          </a:p>
          <a:p>
            <a:pPr marL="1085850" lvl="1" indent="-342900" algn="just">
              <a:spcAft>
                <a:spcPts val="0"/>
              </a:spcAft>
              <a:buFont typeface="Symbol" panose="05050102010706020507" pitchFamily="18" charset="2"/>
              <a:buChar char=""/>
            </a:pPr>
            <a:r>
              <a:rPr lang="en-US" sz="1600" kern="0" dirty="0" smtClean="0">
                <a:solidFill>
                  <a:srgbClr val="1F497D"/>
                </a:solidFill>
                <a:latin typeface="+mj-lt"/>
                <a:ea typeface="+mj-ea"/>
                <a:cs typeface="+mj-cs"/>
              </a:rPr>
              <a:t>Overload control</a:t>
            </a:r>
            <a:endParaRPr lang="en-US" sz="1600" kern="0" dirty="0">
              <a:solidFill>
                <a:srgbClr val="1F497D"/>
              </a:solidFill>
              <a:latin typeface="+mj-lt"/>
              <a:ea typeface="+mj-ea"/>
              <a:cs typeface="+mj-cs"/>
            </a:endParaRPr>
          </a:p>
        </p:txBody>
      </p:sp>
      <p:sp>
        <p:nvSpPr>
          <p:cNvPr id="11" name="Rectangle 10"/>
          <p:cNvSpPr/>
          <p:nvPr/>
        </p:nvSpPr>
        <p:spPr>
          <a:xfrm>
            <a:off x="4390231" y="1931597"/>
            <a:ext cx="4572000" cy="584775"/>
          </a:xfrm>
          <a:prstGeom prst="rect">
            <a:avLst/>
          </a:prstGeom>
        </p:spPr>
        <p:txBody>
          <a:bodyPr>
            <a:spAutoFit/>
          </a:bodyPr>
          <a:lstStyle/>
          <a:p>
            <a:pPr marL="342900" lvl="0" indent="-342900" algn="just">
              <a:spcAft>
                <a:spcPts val="0"/>
              </a:spcAft>
              <a:buFont typeface="Symbol" panose="05050102010706020507" pitchFamily="18" charset="2"/>
              <a:buChar char=""/>
            </a:pPr>
            <a:r>
              <a:rPr lang="en-US" sz="1600" kern="0" dirty="0" smtClean="0">
                <a:solidFill>
                  <a:srgbClr val="1F497D"/>
                </a:solidFill>
                <a:latin typeface="+mj-lt"/>
                <a:ea typeface="+mj-ea"/>
                <a:cs typeface="+mj-cs"/>
              </a:rPr>
              <a:t>MME pooling is mainly based on a controllable parameter defined as “</a:t>
            </a:r>
            <a:r>
              <a:rPr lang="en-US" sz="1600" b="1" kern="0" dirty="0" smtClean="0">
                <a:solidFill>
                  <a:srgbClr val="1F497D"/>
                </a:solidFill>
                <a:latin typeface="+mj-lt"/>
                <a:ea typeface="+mj-ea"/>
                <a:cs typeface="+mj-cs"/>
              </a:rPr>
              <a:t>weight factor”</a:t>
            </a:r>
            <a:endParaRPr lang="en-US" sz="1400" b="1" kern="0" dirty="0">
              <a:solidFill>
                <a:srgbClr val="1F497D"/>
              </a:solidFill>
              <a:latin typeface="+mj-lt"/>
              <a:ea typeface="+mj-ea"/>
              <a:cs typeface="+mj-cs"/>
            </a:endParaRPr>
          </a:p>
        </p:txBody>
      </p:sp>
    </p:spTree>
    <p:extLst>
      <p:ext uri="{BB962C8B-B14F-4D97-AF65-F5344CB8AC3E}">
        <p14:creationId xmlns:p14="http://schemas.microsoft.com/office/powerpoint/2010/main" val="1542163056"/>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6224" y="0"/>
            <a:ext cx="6988175" cy="1143000"/>
          </a:xfrm>
        </p:spPr>
        <p:txBody>
          <a:bodyPr/>
          <a:lstStyle/>
          <a:p>
            <a:r>
              <a:rPr lang="en-US" sz="2400" dirty="0"/>
              <a:t>Example on Instantiation of GANA DEs and indicative </a:t>
            </a:r>
            <a:r>
              <a:rPr lang="en-US" altLang="de-DE" sz="2400" kern="0" dirty="0" err="1">
                <a:solidFill>
                  <a:srgbClr val="FF6600"/>
                </a:solidFill>
                <a:latin typeface="Calibri"/>
              </a:rPr>
              <a:t>autonomically</a:t>
            </a:r>
            <a:r>
              <a:rPr lang="en-US" altLang="de-DE" sz="2400" kern="0" dirty="0">
                <a:solidFill>
                  <a:srgbClr val="FF6600"/>
                </a:solidFill>
                <a:latin typeface="Calibri"/>
              </a:rPr>
              <a:t> managed </a:t>
            </a:r>
            <a:r>
              <a:rPr lang="en-US" altLang="de-DE" sz="2400" kern="0" dirty="0" smtClean="0">
                <a:solidFill>
                  <a:srgbClr val="FF6600"/>
                </a:solidFill>
                <a:latin typeface="Calibri"/>
              </a:rPr>
              <a:t>parameters</a:t>
            </a:r>
            <a:r>
              <a:rPr lang="en-US" altLang="de-DE" sz="2400" kern="0" dirty="0" smtClean="0">
                <a:solidFill>
                  <a:srgbClr val="1F497D"/>
                </a:solidFill>
                <a:latin typeface="Calibri"/>
              </a:rPr>
              <a:t> </a:t>
            </a:r>
            <a:r>
              <a:rPr lang="en-US" sz="2400" dirty="0" smtClean="0"/>
              <a:t>in </a:t>
            </a:r>
            <a:r>
              <a:rPr lang="en-US" sz="2400" dirty="0"/>
              <a:t>the MME pooling management scenario </a:t>
            </a:r>
            <a:r>
              <a:rPr lang="en-US" sz="2400" dirty="0" smtClean="0"/>
              <a:t>(2/3</a:t>
            </a:r>
            <a:r>
              <a:rPr lang="en-US" sz="2400" dirty="0"/>
              <a:t>)</a:t>
            </a:r>
            <a:endParaRPr lang="fr-FR" sz="2400" dirty="0"/>
          </a:p>
        </p:txBody>
      </p:sp>
      <p:sp>
        <p:nvSpPr>
          <p:cNvPr id="3" name="Espace réservé du pied de page 2"/>
          <p:cNvSpPr>
            <a:spLocks noGrp="1"/>
          </p:cNvSpPr>
          <p:nvPr>
            <p:ph type="ftr" sz="quarter" idx="10"/>
          </p:nvPr>
        </p:nvSpPr>
        <p:spPr/>
        <p:txBody>
          <a:bodyPr/>
          <a:lstStyle/>
          <a:p>
            <a:pPr>
              <a:defRPr/>
            </a:pPr>
            <a:r>
              <a:rPr lang="en-US" smtClean="0"/>
              <a:t>© ETSI 2015. All rights reserved</a:t>
            </a:r>
            <a:endParaRPr lang="en-US"/>
          </a:p>
        </p:txBody>
      </p:sp>
      <p:sp>
        <p:nvSpPr>
          <p:cNvPr id="4" name="Espace réservé du numéro de diapositive 3"/>
          <p:cNvSpPr>
            <a:spLocks noGrp="1"/>
          </p:cNvSpPr>
          <p:nvPr>
            <p:ph type="sldNum" sz="quarter" idx="11"/>
          </p:nvPr>
        </p:nvSpPr>
        <p:spPr/>
        <p:txBody>
          <a:bodyPr/>
          <a:lstStyle/>
          <a:p>
            <a:fld id="{0C8E810C-D595-42BF-97D8-0B792939B229}" type="slidenum">
              <a:rPr lang="en-GB" altLang="en-US" smtClean="0"/>
              <a:pPr/>
              <a:t>19</a:t>
            </a:fld>
            <a:endParaRPr lang="en-GB" altLang="en-US" dirty="0"/>
          </a:p>
        </p:txBody>
      </p:sp>
      <p:pic>
        <p:nvPicPr>
          <p:cNvPr id="12" name="Picture 11"/>
          <p:cNvPicPr>
            <a:picLocks noChangeAspect="1"/>
          </p:cNvPicPr>
          <p:nvPr/>
        </p:nvPicPr>
        <p:blipFill>
          <a:blip r:embed="rId2"/>
          <a:stretch>
            <a:fillRect/>
          </a:stretch>
        </p:blipFill>
        <p:spPr>
          <a:xfrm>
            <a:off x="676245" y="1356890"/>
            <a:ext cx="7267028" cy="5673781"/>
          </a:xfrm>
          <a:prstGeom prst="rect">
            <a:avLst/>
          </a:prstGeom>
        </p:spPr>
      </p:pic>
    </p:spTree>
    <p:extLst>
      <p:ext uri="{BB962C8B-B14F-4D97-AF65-F5344CB8AC3E}">
        <p14:creationId xmlns:p14="http://schemas.microsoft.com/office/powerpoint/2010/main" val="896270077"/>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Outline</a:t>
            </a:r>
            <a:endParaRPr lang="fr-FR" dirty="0"/>
          </a:p>
        </p:txBody>
      </p:sp>
      <p:sp>
        <p:nvSpPr>
          <p:cNvPr id="6" name="Espace réservé du contenu 5"/>
          <p:cNvSpPr>
            <a:spLocks noGrp="1"/>
          </p:cNvSpPr>
          <p:nvPr>
            <p:ph idx="1"/>
          </p:nvPr>
        </p:nvSpPr>
        <p:spPr/>
        <p:txBody>
          <a:bodyPr/>
          <a:lstStyle/>
          <a:p>
            <a:r>
              <a:rPr lang="en-US" sz="2800" dirty="0" smtClean="0"/>
              <a:t>GANA (Generic Autonomic Networking Architecture) </a:t>
            </a:r>
            <a:r>
              <a:rPr lang="en-US" sz="2800" dirty="0"/>
              <a:t>in a </a:t>
            </a:r>
            <a:r>
              <a:rPr lang="en-US" sz="2800" dirty="0" smtClean="0"/>
              <a:t>Nutshell</a:t>
            </a:r>
            <a:endParaRPr lang="en-US" sz="2800" dirty="0"/>
          </a:p>
          <a:p>
            <a:pPr lvl="1"/>
            <a:r>
              <a:rPr lang="en-US" sz="2400" dirty="0"/>
              <a:t>as Reference Model for Autonomics,  and the concept of autonomic </a:t>
            </a:r>
            <a:r>
              <a:rPr lang="en-US" sz="2400" dirty="0" smtClean="0"/>
              <a:t>functions</a:t>
            </a:r>
          </a:p>
          <a:p>
            <a:endParaRPr lang="en-US" sz="2800" dirty="0" smtClean="0"/>
          </a:p>
          <a:p>
            <a:r>
              <a:rPr lang="en-US" sz="2800" dirty="0" smtClean="0"/>
              <a:t>Introduction </a:t>
            </a:r>
            <a:r>
              <a:rPr lang="en-US" sz="2800" dirty="0"/>
              <a:t>and </a:t>
            </a:r>
            <a:r>
              <a:rPr lang="en-US" sz="2800" dirty="0" smtClean="0"/>
              <a:t>Overview </a:t>
            </a:r>
            <a:r>
              <a:rPr lang="en-US" sz="2800" dirty="0"/>
              <a:t>of ETSI TR </a:t>
            </a:r>
            <a:r>
              <a:rPr lang="en-US" sz="2800" dirty="0" smtClean="0"/>
              <a:t>103 404</a:t>
            </a:r>
            <a:r>
              <a:rPr lang="en-US" sz="2800" dirty="0"/>
              <a:t>:</a:t>
            </a:r>
          </a:p>
          <a:p>
            <a:pPr lvl="1"/>
            <a:r>
              <a:rPr lang="en-US" sz="2400" dirty="0"/>
              <a:t>GANA Instantiation onto the 3GPP EPC core network, and </a:t>
            </a:r>
            <a:r>
              <a:rPr lang="en-US" sz="2400" dirty="0" smtClean="0"/>
              <a:t>backhaul</a:t>
            </a:r>
          </a:p>
          <a:p>
            <a:pPr marL="914400" lvl="2" indent="0" algn="r">
              <a:buNone/>
            </a:pPr>
            <a:r>
              <a:rPr lang="en-US" dirty="0" smtClean="0">
                <a:sym typeface="Wingdings" panose="05000000000000000000" pitchFamily="2" charset="2"/>
              </a:rPr>
              <a:t> </a:t>
            </a:r>
            <a:r>
              <a:rPr lang="en-US" i="1" dirty="0" err="1" smtClean="0">
                <a:solidFill>
                  <a:srgbClr val="002060"/>
                </a:solidFill>
              </a:rPr>
              <a:t>Autonomicity</a:t>
            </a:r>
            <a:r>
              <a:rPr lang="en-US" i="1" dirty="0" smtClean="0">
                <a:solidFill>
                  <a:srgbClr val="002060"/>
                </a:solidFill>
              </a:rPr>
              <a:t> </a:t>
            </a:r>
            <a:r>
              <a:rPr lang="en-US" i="1" dirty="0">
                <a:solidFill>
                  <a:srgbClr val="002060"/>
                </a:solidFill>
              </a:rPr>
              <a:t>and Self-Management in the Backhaul and Core (EPC) network parts </a:t>
            </a:r>
            <a:r>
              <a:rPr lang="en-US" i="1" dirty="0" smtClean="0">
                <a:solidFill>
                  <a:srgbClr val="002060"/>
                </a:solidFill>
              </a:rPr>
              <a:t>	of </a:t>
            </a:r>
            <a:r>
              <a:rPr lang="en-US" i="1" dirty="0">
                <a:solidFill>
                  <a:srgbClr val="002060"/>
                </a:solidFill>
              </a:rPr>
              <a:t>the 3GPP Architecture, and </a:t>
            </a:r>
            <a:r>
              <a:rPr lang="en-US" i="1" dirty="0" smtClean="0">
                <a:solidFill>
                  <a:srgbClr val="002060"/>
                </a:solidFill>
              </a:rPr>
              <a:t>Interworking the instantiated </a:t>
            </a:r>
            <a:r>
              <a:rPr lang="en-US" i="1" dirty="0">
                <a:solidFill>
                  <a:srgbClr val="002060"/>
                </a:solidFill>
              </a:rPr>
              <a:t>GANA Autonomics </a:t>
            </a:r>
            <a:r>
              <a:rPr lang="en-US" i="1" dirty="0" smtClean="0">
                <a:solidFill>
                  <a:srgbClr val="002060"/>
                </a:solidFill>
              </a:rPr>
              <a:t>for the Core Network with C-SON for RAN </a:t>
            </a:r>
            <a:endParaRPr lang="en-US" i="1" dirty="0">
              <a:solidFill>
                <a:srgbClr val="002060"/>
              </a:solidFill>
            </a:endParaRPr>
          </a:p>
          <a:p>
            <a:pPr lvl="1"/>
            <a:endParaRPr lang="fr-FR" sz="2400" dirty="0"/>
          </a:p>
        </p:txBody>
      </p:sp>
      <p:sp>
        <p:nvSpPr>
          <p:cNvPr id="3" name="Espace réservé du pied de page 2"/>
          <p:cNvSpPr>
            <a:spLocks noGrp="1"/>
          </p:cNvSpPr>
          <p:nvPr>
            <p:ph type="ftr" sz="quarter" idx="10"/>
          </p:nvPr>
        </p:nvSpPr>
        <p:spPr/>
        <p:txBody>
          <a:bodyPr/>
          <a:lstStyle/>
          <a:p>
            <a:pPr>
              <a:defRPr/>
            </a:pPr>
            <a:r>
              <a:rPr lang="en-US" smtClean="0"/>
              <a:t>© ETSI 2015. All rights reserved</a:t>
            </a:r>
            <a:endParaRPr lang="en-US"/>
          </a:p>
        </p:txBody>
      </p:sp>
      <p:sp>
        <p:nvSpPr>
          <p:cNvPr id="4" name="Espace réservé du numéro de diapositive 3"/>
          <p:cNvSpPr>
            <a:spLocks noGrp="1"/>
          </p:cNvSpPr>
          <p:nvPr>
            <p:ph type="sldNum" sz="quarter" idx="11"/>
          </p:nvPr>
        </p:nvSpPr>
        <p:spPr/>
        <p:txBody>
          <a:bodyPr/>
          <a:lstStyle/>
          <a:p>
            <a:fld id="{0C8E810C-D595-42BF-97D8-0B792939B229}" type="slidenum">
              <a:rPr lang="en-GB" altLang="en-US" smtClean="0"/>
              <a:pPr/>
              <a:t>2</a:t>
            </a:fld>
            <a:endParaRPr lang="en-GB" altLang="en-US" dirty="0"/>
          </a:p>
        </p:txBody>
      </p:sp>
    </p:spTree>
    <p:extLst>
      <p:ext uri="{BB962C8B-B14F-4D97-AF65-F5344CB8AC3E}">
        <p14:creationId xmlns:p14="http://schemas.microsoft.com/office/powerpoint/2010/main" val="2452193394"/>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6225" y="0"/>
            <a:ext cx="7066684" cy="1143000"/>
          </a:xfrm>
        </p:spPr>
        <p:txBody>
          <a:bodyPr/>
          <a:lstStyle/>
          <a:p>
            <a:r>
              <a:rPr lang="en-US" sz="2400" dirty="0"/>
              <a:t>Example on Instantiation of GANA DEs and indicative </a:t>
            </a:r>
            <a:r>
              <a:rPr lang="en-US" altLang="de-DE" sz="2400" kern="0" dirty="0" err="1">
                <a:solidFill>
                  <a:srgbClr val="FF6600"/>
                </a:solidFill>
                <a:latin typeface="Calibri"/>
              </a:rPr>
              <a:t>autonomically</a:t>
            </a:r>
            <a:r>
              <a:rPr lang="en-US" altLang="de-DE" sz="2400" kern="0" dirty="0">
                <a:solidFill>
                  <a:srgbClr val="FF6600"/>
                </a:solidFill>
                <a:latin typeface="Calibri"/>
              </a:rPr>
              <a:t> managed </a:t>
            </a:r>
            <a:r>
              <a:rPr lang="en-US" altLang="de-DE" sz="2400" kern="0" dirty="0" smtClean="0">
                <a:solidFill>
                  <a:srgbClr val="FF6600"/>
                </a:solidFill>
                <a:latin typeface="Calibri"/>
              </a:rPr>
              <a:t>parameters</a:t>
            </a:r>
            <a:r>
              <a:rPr lang="en-US" sz="2400" dirty="0" smtClean="0"/>
              <a:t> </a:t>
            </a:r>
            <a:r>
              <a:rPr lang="en-US" sz="2400" dirty="0"/>
              <a:t>in the MME pooling management scenario </a:t>
            </a:r>
            <a:r>
              <a:rPr lang="en-US" sz="2400" dirty="0" smtClean="0"/>
              <a:t>(3/3</a:t>
            </a:r>
            <a:r>
              <a:rPr lang="en-US" sz="2400" dirty="0"/>
              <a:t>)</a:t>
            </a:r>
            <a:endParaRPr lang="fr-FR" sz="2400" dirty="0"/>
          </a:p>
        </p:txBody>
      </p:sp>
      <p:sp>
        <p:nvSpPr>
          <p:cNvPr id="3" name="Espace réservé du pied de page 2"/>
          <p:cNvSpPr>
            <a:spLocks noGrp="1"/>
          </p:cNvSpPr>
          <p:nvPr>
            <p:ph type="ftr" sz="quarter" idx="10"/>
          </p:nvPr>
        </p:nvSpPr>
        <p:spPr/>
        <p:txBody>
          <a:bodyPr/>
          <a:lstStyle/>
          <a:p>
            <a:pPr>
              <a:defRPr/>
            </a:pPr>
            <a:r>
              <a:rPr lang="en-US" smtClean="0"/>
              <a:t>© ETSI 2015. All rights reserved</a:t>
            </a:r>
            <a:endParaRPr lang="en-US"/>
          </a:p>
        </p:txBody>
      </p:sp>
      <p:sp>
        <p:nvSpPr>
          <p:cNvPr id="4" name="Espace réservé du numéro de diapositive 3"/>
          <p:cNvSpPr>
            <a:spLocks noGrp="1"/>
          </p:cNvSpPr>
          <p:nvPr>
            <p:ph type="sldNum" sz="quarter" idx="11"/>
          </p:nvPr>
        </p:nvSpPr>
        <p:spPr/>
        <p:txBody>
          <a:bodyPr/>
          <a:lstStyle/>
          <a:p>
            <a:fld id="{0C8E810C-D595-42BF-97D8-0B792939B229}" type="slidenum">
              <a:rPr lang="en-GB" altLang="en-US" smtClean="0"/>
              <a:pPr/>
              <a:t>20</a:t>
            </a:fld>
            <a:endParaRPr lang="en-GB" altLang="en-US" dirty="0"/>
          </a:p>
        </p:txBody>
      </p:sp>
      <p:pic>
        <p:nvPicPr>
          <p:cNvPr id="8"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095" y="1339850"/>
            <a:ext cx="7056437"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ight Brace 8"/>
          <p:cNvSpPr/>
          <p:nvPr/>
        </p:nvSpPr>
        <p:spPr bwMode="auto">
          <a:xfrm>
            <a:off x="7580457" y="1555750"/>
            <a:ext cx="647700" cy="4608513"/>
          </a:xfrm>
          <a:prstGeom prst="rightBrace">
            <a:avLst/>
          </a:prstGeom>
          <a:noFill/>
          <a:ln w="38100" cap="flat" cmpd="sng" algn="ctr">
            <a:solidFill>
              <a:srgbClr val="C00000"/>
            </a:solidFill>
            <a:prstDash val="dash"/>
            <a:round/>
            <a:headEnd type="none" w="med" len="med"/>
            <a:tailEnd type="none" w="med" len="med"/>
          </a:ln>
          <a:effectLst/>
        </p:spPr>
        <p:txBody>
          <a:bodyPr/>
          <a:lstStyle/>
          <a:p>
            <a:pPr>
              <a:buClr>
                <a:srgbClr val="000000"/>
              </a:buClr>
              <a:buSzPct val="100000"/>
              <a:buFont typeface="Times New Roman" pitchFamily="16" charset="0"/>
              <a:buNone/>
              <a:defRPr/>
            </a:pPr>
            <a:endParaRPr lang="de-DE" dirty="0">
              <a:ln>
                <a:solidFill>
                  <a:schemeClr val="tx1"/>
                </a:solidFill>
              </a:ln>
              <a:latin typeface="Arial" charset="0"/>
              <a:cs typeface="Arial" charset="0"/>
            </a:endParaRPr>
          </a:p>
        </p:txBody>
      </p:sp>
      <p:sp>
        <p:nvSpPr>
          <p:cNvPr id="10" name="TextBox 2"/>
          <p:cNvSpPr txBox="1">
            <a:spLocks noChangeArrowheads="1"/>
          </p:cNvSpPr>
          <p:nvPr/>
        </p:nvSpPr>
        <p:spPr bwMode="auto">
          <a:xfrm rot="16200000">
            <a:off x="7385989" y="3745706"/>
            <a:ext cx="20891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altLang="fr-FR" sz="1600">
                <a:solidFill>
                  <a:srgbClr val="C00000"/>
                </a:solidFill>
              </a:rPr>
              <a:t>Vertical Coordination</a:t>
            </a:r>
          </a:p>
        </p:txBody>
      </p:sp>
      <p:sp>
        <p:nvSpPr>
          <p:cNvPr id="11" name="Right Brace 10"/>
          <p:cNvSpPr/>
          <p:nvPr/>
        </p:nvSpPr>
        <p:spPr bwMode="auto">
          <a:xfrm rot="5400000">
            <a:off x="4360214" y="3477419"/>
            <a:ext cx="647700" cy="5545137"/>
          </a:xfrm>
          <a:prstGeom prst="rightBrace">
            <a:avLst/>
          </a:prstGeom>
          <a:noFill/>
          <a:ln w="38100" cap="flat" cmpd="sng" algn="ctr">
            <a:solidFill>
              <a:srgbClr val="C00000"/>
            </a:solidFill>
            <a:prstDash val="dash"/>
            <a:round/>
            <a:headEnd type="none" w="med" len="med"/>
            <a:tailEnd type="none" w="med" len="med"/>
          </a:ln>
          <a:effectLst/>
        </p:spPr>
        <p:txBody>
          <a:bodyPr/>
          <a:lstStyle/>
          <a:p>
            <a:pPr>
              <a:buClr>
                <a:srgbClr val="000000"/>
              </a:buClr>
              <a:buSzPct val="100000"/>
              <a:buFont typeface="Times New Roman" pitchFamily="16" charset="0"/>
              <a:buNone/>
              <a:defRPr/>
            </a:pPr>
            <a:endParaRPr lang="de-DE" dirty="0">
              <a:ln>
                <a:solidFill>
                  <a:schemeClr val="tx1"/>
                </a:solidFill>
              </a:ln>
              <a:latin typeface="Arial" charset="0"/>
              <a:cs typeface="Arial" charset="0"/>
            </a:endParaRPr>
          </a:p>
        </p:txBody>
      </p:sp>
      <p:sp>
        <p:nvSpPr>
          <p:cNvPr id="13" name="TextBox 13"/>
          <p:cNvSpPr txBox="1">
            <a:spLocks noChangeArrowheads="1"/>
          </p:cNvSpPr>
          <p:nvPr/>
        </p:nvSpPr>
        <p:spPr bwMode="auto">
          <a:xfrm>
            <a:off x="4864245" y="6249988"/>
            <a:ext cx="23034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altLang="fr-FR" sz="1600">
                <a:solidFill>
                  <a:srgbClr val="C00000"/>
                </a:solidFill>
              </a:rPr>
              <a:t>Horizontal Coordination</a:t>
            </a:r>
          </a:p>
        </p:txBody>
      </p:sp>
    </p:spTree>
    <p:extLst>
      <p:ext uri="{BB962C8B-B14F-4D97-AF65-F5344CB8AC3E}">
        <p14:creationId xmlns:p14="http://schemas.microsoft.com/office/powerpoint/2010/main" val="2433330271"/>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0"/>
            <a:ext cx="6780357" cy="1143000"/>
          </a:xfrm>
        </p:spPr>
        <p:txBody>
          <a:bodyPr/>
          <a:lstStyle/>
          <a:p>
            <a:r>
              <a:rPr lang="en-US" altLang="de-DE" sz="2400" dirty="0"/>
              <a:t>Autonomic </a:t>
            </a:r>
            <a:r>
              <a:rPr lang="en-US" altLang="de-DE" sz="2400" dirty="0" err="1"/>
              <a:t>behaviours</a:t>
            </a:r>
            <a:r>
              <a:rPr lang="en-US" altLang="de-DE" sz="2400" dirty="0"/>
              <a:t> across multiple segments </a:t>
            </a:r>
            <a:r>
              <a:rPr lang="en-US" altLang="de-DE" sz="2400" dirty="0">
                <a:solidFill>
                  <a:schemeClr val="accent6">
                    <a:lumMod val="75000"/>
                  </a:schemeClr>
                </a:solidFill>
              </a:rPr>
              <a:t>enable End-to-End (E2E) </a:t>
            </a:r>
            <a:r>
              <a:rPr lang="en-US" altLang="de-DE" sz="2400" dirty="0" smtClean="0">
                <a:solidFill>
                  <a:schemeClr val="accent6">
                    <a:lumMod val="75000"/>
                  </a:schemeClr>
                </a:solidFill>
              </a:rPr>
              <a:t>Self-Optimization </a:t>
            </a:r>
            <a:r>
              <a:rPr lang="en-US" altLang="de-DE" sz="2400" dirty="0" smtClean="0"/>
              <a:t>(1/2)</a:t>
            </a:r>
            <a:endParaRPr lang="en-US" sz="2400" dirty="0"/>
          </a:p>
        </p:txBody>
      </p:sp>
      <p:sp>
        <p:nvSpPr>
          <p:cNvPr id="4" name="Footer Placeholder 3"/>
          <p:cNvSpPr>
            <a:spLocks noGrp="1"/>
          </p:cNvSpPr>
          <p:nvPr>
            <p:ph type="ftr" sz="quarter" idx="10"/>
          </p:nvPr>
        </p:nvSpPr>
        <p:spPr/>
        <p:txBody>
          <a:bodyPr/>
          <a:lstStyle/>
          <a:p>
            <a:pPr>
              <a:defRPr/>
            </a:pPr>
            <a:r>
              <a:rPr lang="en-US" smtClean="0"/>
              <a:t>© ETSI 2015. All rights reserved</a:t>
            </a:r>
            <a:endParaRPr lang="en-US"/>
          </a:p>
        </p:txBody>
      </p:sp>
      <p:sp>
        <p:nvSpPr>
          <p:cNvPr id="5" name="Slide Number Placeholder 4"/>
          <p:cNvSpPr>
            <a:spLocks noGrp="1"/>
          </p:cNvSpPr>
          <p:nvPr>
            <p:ph type="sldNum" sz="quarter" idx="11"/>
          </p:nvPr>
        </p:nvSpPr>
        <p:spPr/>
        <p:txBody>
          <a:bodyPr/>
          <a:lstStyle/>
          <a:p>
            <a:fld id="{13A81C64-F720-426A-9905-35D857D010DB}" type="slidenum">
              <a:rPr lang="en-GB" altLang="en-US" smtClean="0"/>
              <a:pPr/>
              <a:t>21</a:t>
            </a:fld>
            <a:endParaRPr lang="en-GB" altLang="en-US"/>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1557338"/>
            <a:ext cx="7200900"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2246625"/>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0"/>
            <a:ext cx="6752648" cy="1143000"/>
          </a:xfrm>
        </p:spPr>
        <p:txBody>
          <a:bodyPr/>
          <a:lstStyle/>
          <a:p>
            <a:r>
              <a:rPr lang="en-US" altLang="de-DE" sz="2400" dirty="0"/>
              <a:t>Autonomic </a:t>
            </a:r>
            <a:r>
              <a:rPr lang="en-US" altLang="de-DE" sz="2400" dirty="0" err="1"/>
              <a:t>behaviours</a:t>
            </a:r>
            <a:r>
              <a:rPr lang="en-US" altLang="de-DE" sz="2400" dirty="0"/>
              <a:t> across multiple segments </a:t>
            </a:r>
            <a:r>
              <a:rPr lang="en-US" altLang="de-DE" sz="2400" dirty="0">
                <a:solidFill>
                  <a:schemeClr val="accent6">
                    <a:lumMod val="75000"/>
                  </a:schemeClr>
                </a:solidFill>
              </a:rPr>
              <a:t>enable End-to-End (E2E) Self-Optimization </a:t>
            </a:r>
            <a:r>
              <a:rPr lang="en-US" altLang="de-DE" sz="2400" dirty="0" smtClean="0"/>
              <a:t>(2/2</a:t>
            </a:r>
            <a:r>
              <a:rPr lang="en-US" altLang="de-DE" sz="2400" dirty="0"/>
              <a:t>)</a:t>
            </a:r>
            <a:endParaRPr lang="en-US" sz="2400" dirty="0"/>
          </a:p>
        </p:txBody>
      </p:sp>
      <p:sp>
        <p:nvSpPr>
          <p:cNvPr id="4" name="Footer Placeholder 3"/>
          <p:cNvSpPr>
            <a:spLocks noGrp="1"/>
          </p:cNvSpPr>
          <p:nvPr>
            <p:ph type="ftr" idx="10"/>
          </p:nvPr>
        </p:nvSpPr>
        <p:spPr>
          <a:xfrm>
            <a:off x="431800" y="6586538"/>
            <a:ext cx="5208588" cy="366712"/>
          </a:xfrm>
        </p:spPr>
        <p:txBody>
          <a:bodyPr/>
          <a:lstStyle/>
          <a:p>
            <a:pPr>
              <a:defRPr/>
            </a:pPr>
            <a:r>
              <a:rPr lang="en-US" sz="1100" dirty="0" smtClean="0"/>
              <a:t>© ETSI 2016. All rights reserved</a:t>
            </a:r>
            <a:endParaRPr lang="en-GB" sz="1100" dirty="0"/>
          </a:p>
        </p:txBody>
      </p:sp>
      <p:sp>
        <p:nvSpPr>
          <p:cNvPr id="6" name="Espace réservé du contenu 2"/>
          <p:cNvSpPr txBox="1">
            <a:spLocks/>
          </p:cNvSpPr>
          <p:nvPr/>
        </p:nvSpPr>
        <p:spPr bwMode="auto">
          <a:xfrm>
            <a:off x="395288" y="1412875"/>
            <a:ext cx="3456632" cy="499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anose="02020603050405020304" pitchFamily="18" charset="0"/>
              <a:defRPr sz="3200">
                <a:solidFill>
                  <a:srgbClr val="40404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anose="02020603050405020304" pitchFamily="18" charset="0"/>
              <a:defRPr sz="2800">
                <a:solidFill>
                  <a:srgbClr val="40404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anose="02020603050405020304" pitchFamily="18" charset="0"/>
              <a:defRPr sz="2400">
                <a:solidFill>
                  <a:srgbClr val="40404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40404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404040"/>
                </a:solidFill>
                <a:latin typeface="+mn-lt"/>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9pPr>
          </a:lstStyle>
          <a:p>
            <a:pPr marL="285750" indent="-285750">
              <a:buFont typeface="Arial" panose="020B0604020202020204" pitchFamily="34" charset="0"/>
              <a:buChar char="•"/>
            </a:pPr>
            <a:endParaRPr lang="en-US" altLang="de-DE" sz="1600" b="1" kern="0" dirty="0" smtClean="0"/>
          </a:p>
        </p:txBody>
      </p:sp>
      <p:sp>
        <p:nvSpPr>
          <p:cNvPr id="10" name="Slide Number Placeholder 9"/>
          <p:cNvSpPr>
            <a:spLocks noGrp="1"/>
          </p:cNvSpPr>
          <p:nvPr>
            <p:ph type="sldNum" idx="11"/>
          </p:nvPr>
        </p:nvSpPr>
        <p:spPr/>
        <p:txBody>
          <a:bodyPr/>
          <a:lstStyle/>
          <a:p>
            <a:fld id="{BB6166CC-BFB1-421F-9C4B-81E866A27CDF}" type="slidenum">
              <a:rPr lang="en-GB" altLang="en-US" smtClean="0"/>
              <a:pPr/>
              <a:t>22</a:t>
            </a:fld>
            <a:endParaRPr lang="en-GB" altLang="en-US"/>
          </a:p>
        </p:txBody>
      </p:sp>
      <p:sp>
        <p:nvSpPr>
          <p:cNvPr id="7" name="Espace réservé du contenu 5"/>
          <p:cNvSpPr txBox="1">
            <a:spLocks/>
          </p:cNvSpPr>
          <p:nvPr/>
        </p:nvSpPr>
        <p:spPr bwMode="auto">
          <a:xfrm>
            <a:off x="431800" y="1380539"/>
            <a:ext cx="3414265" cy="498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SzPct val="90000"/>
              <a:buBlip>
                <a:blip r:embed="rId2"/>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t>DEs </a:t>
            </a:r>
            <a:r>
              <a:rPr lang="en-US" sz="1600" dirty="0" smtClean="0"/>
              <a:t>reside at </a:t>
            </a:r>
            <a:r>
              <a:rPr lang="en-US" sz="1600" dirty="0"/>
              <a:t>network level in the KP (whole network operation) or at node and function level (local actions)</a:t>
            </a:r>
          </a:p>
          <a:p>
            <a:r>
              <a:rPr lang="en-US" sz="1600" dirty="0"/>
              <a:t>KP interfaces management plane (CN OSS i.e. NMS or EMS) and RAN C-SON (to retrieve RAN parameters and KPIs and communicate decisions) through the MBTS</a:t>
            </a:r>
          </a:p>
          <a:p>
            <a:r>
              <a:rPr lang="en-US" sz="1600" dirty="0"/>
              <a:t>Acquired knowledge is stored into the ONIX</a:t>
            </a:r>
          </a:p>
          <a:p>
            <a:r>
              <a:rPr lang="en-US" sz="1600" dirty="0"/>
              <a:t>Network level DEs use the information from the ONIX to run decision and data processing algorithms</a:t>
            </a:r>
          </a:p>
          <a:p>
            <a:r>
              <a:rPr lang="en-US" sz="1600" dirty="0"/>
              <a:t>Control loops may trigger commands, forwarded by the MBTS to the related entities in the GANA nodes</a:t>
            </a: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10844" y="1412875"/>
            <a:ext cx="4829532" cy="3528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8269737"/>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0"/>
            <a:ext cx="6752648" cy="1143000"/>
          </a:xfrm>
        </p:spPr>
        <p:txBody>
          <a:bodyPr/>
          <a:lstStyle/>
          <a:p>
            <a:r>
              <a:rPr lang="en-US" altLang="de-DE" sz="2400" dirty="0"/>
              <a:t>Autonomic </a:t>
            </a:r>
            <a:r>
              <a:rPr lang="en-US" altLang="de-DE" sz="2400" dirty="0" err="1"/>
              <a:t>behaviours</a:t>
            </a:r>
            <a:r>
              <a:rPr lang="en-US" altLang="de-DE" sz="2400" dirty="0"/>
              <a:t> across multiple segments </a:t>
            </a:r>
            <a:r>
              <a:rPr lang="en-US" altLang="de-DE" sz="2400" dirty="0">
                <a:solidFill>
                  <a:schemeClr val="accent6">
                    <a:lumMod val="75000"/>
                  </a:schemeClr>
                </a:solidFill>
              </a:rPr>
              <a:t>enable End-to-End (E2E) Self-Optimization </a:t>
            </a:r>
            <a:r>
              <a:rPr lang="en-US" altLang="de-DE" sz="2400" dirty="0" smtClean="0"/>
              <a:t>(2/2</a:t>
            </a:r>
            <a:r>
              <a:rPr lang="en-US" altLang="de-DE" sz="2400" dirty="0"/>
              <a:t>)</a:t>
            </a:r>
            <a:endParaRPr lang="en-US" sz="2400" dirty="0"/>
          </a:p>
        </p:txBody>
      </p:sp>
      <p:sp>
        <p:nvSpPr>
          <p:cNvPr id="4" name="Footer Placeholder 3"/>
          <p:cNvSpPr>
            <a:spLocks noGrp="1"/>
          </p:cNvSpPr>
          <p:nvPr>
            <p:ph type="ftr" idx="10"/>
          </p:nvPr>
        </p:nvSpPr>
        <p:spPr>
          <a:xfrm>
            <a:off x="431800" y="6586538"/>
            <a:ext cx="5208588" cy="366712"/>
          </a:xfrm>
        </p:spPr>
        <p:txBody>
          <a:bodyPr/>
          <a:lstStyle/>
          <a:p>
            <a:pPr>
              <a:defRPr/>
            </a:pPr>
            <a:r>
              <a:rPr lang="en-US" sz="1100" dirty="0" smtClean="0"/>
              <a:t>© ETSI 2016. All rights reserved</a:t>
            </a:r>
            <a:endParaRPr lang="en-GB" sz="1100" dirty="0"/>
          </a:p>
        </p:txBody>
      </p:sp>
      <p:sp>
        <p:nvSpPr>
          <p:cNvPr id="6" name="Espace réservé du contenu 2"/>
          <p:cNvSpPr txBox="1">
            <a:spLocks/>
          </p:cNvSpPr>
          <p:nvPr/>
        </p:nvSpPr>
        <p:spPr bwMode="auto">
          <a:xfrm>
            <a:off x="395288" y="1412875"/>
            <a:ext cx="3456632" cy="499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anose="02020603050405020304" pitchFamily="18" charset="0"/>
              <a:defRPr sz="3200">
                <a:solidFill>
                  <a:srgbClr val="40404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anose="02020603050405020304" pitchFamily="18" charset="0"/>
              <a:defRPr sz="2800">
                <a:solidFill>
                  <a:srgbClr val="40404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anose="02020603050405020304" pitchFamily="18" charset="0"/>
              <a:defRPr sz="2400">
                <a:solidFill>
                  <a:srgbClr val="40404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40404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404040"/>
                </a:solidFill>
                <a:latin typeface="+mn-lt"/>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9pPr>
          </a:lstStyle>
          <a:p>
            <a:pPr marL="285750" indent="-285750">
              <a:buFont typeface="Arial" panose="020B0604020202020204" pitchFamily="34" charset="0"/>
              <a:buChar char="•"/>
            </a:pPr>
            <a:endParaRPr lang="en-US" altLang="de-DE" sz="1600" b="1" kern="0" dirty="0" smtClean="0"/>
          </a:p>
        </p:txBody>
      </p:sp>
      <p:sp>
        <p:nvSpPr>
          <p:cNvPr id="10" name="Slide Number Placeholder 9"/>
          <p:cNvSpPr>
            <a:spLocks noGrp="1"/>
          </p:cNvSpPr>
          <p:nvPr>
            <p:ph type="sldNum" idx="11"/>
          </p:nvPr>
        </p:nvSpPr>
        <p:spPr/>
        <p:txBody>
          <a:bodyPr/>
          <a:lstStyle/>
          <a:p>
            <a:fld id="{BB6166CC-BFB1-421F-9C4B-81E866A27CDF}" type="slidenum">
              <a:rPr lang="en-GB" altLang="en-US" smtClean="0"/>
              <a:pPr/>
              <a:t>23</a:t>
            </a:fld>
            <a:endParaRPr lang="en-GB" altLang="en-US"/>
          </a:p>
        </p:txBody>
      </p:sp>
      <p:sp>
        <p:nvSpPr>
          <p:cNvPr id="7" name="Espace réservé du contenu 5"/>
          <p:cNvSpPr txBox="1">
            <a:spLocks/>
          </p:cNvSpPr>
          <p:nvPr/>
        </p:nvSpPr>
        <p:spPr bwMode="auto">
          <a:xfrm>
            <a:off x="431800" y="1380539"/>
            <a:ext cx="3414265" cy="498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SzPct val="90000"/>
              <a:buBlip>
                <a:blip r:embed="rId2"/>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t>Interactions use legacy protocols depending on the target:</a:t>
            </a:r>
          </a:p>
          <a:p>
            <a:r>
              <a:rPr lang="en-US" sz="1600" dirty="0"/>
              <a:t>Protocols that focus on the policy or rule exchange: COPS, BGP, DIAMETER</a:t>
            </a:r>
          </a:p>
          <a:p>
            <a:r>
              <a:rPr lang="en-US" sz="1600" dirty="0"/>
              <a:t>Protocols that focus on the configuration: SNMP, CMIP, </a:t>
            </a:r>
            <a:r>
              <a:rPr lang="en-US" sz="1600" dirty="0" err="1"/>
              <a:t>Netconf</a:t>
            </a:r>
            <a:r>
              <a:rPr lang="en-US" sz="1600" dirty="0"/>
              <a:t>, GTP-C, </a:t>
            </a:r>
            <a:r>
              <a:rPr lang="en-US" sz="1600" dirty="0" err="1"/>
              <a:t>RestConf</a:t>
            </a:r>
            <a:r>
              <a:rPr lang="en-US" sz="1600" dirty="0"/>
              <a:t>, </a:t>
            </a:r>
            <a:r>
              <a:rPr lang="en-US" sz="1600" dirty="0" err="1"/>
              <a:t>Netflow</a:t>
            </a:r>
            <a:r>
              <a:rPr lang="en-US" sz="1600" dirty="0"/>
              <a:t>, </a:t>
            </a:r>
            <a:r>
              <a:rPr lang="en-US" sz="1600" dirty="0" err="1"/>
              <a:t>OpenFlow</a:t>
            </a:r>
            <a:endParaRPr lang="en-US" sz="1600" dirty="0"/>
          </a:p>
          <a:p>
            <a:r>
              <a:rPr lang="en-US" sz="1600" dirty="0"/>
              <a:t>Protocols that collect, aggregate, and move large amounts of streaming event data: Flume</a:t>
            </a:r>
          </a:p>
          <a:p>
            <a:r>
              <a:rPr lang="en-US" sz="1600" dirty="0"/>
              <a:t>Protocols that support application components to provide services to other components via a communications protocol, typically over a network: SOA</a:t>
            </a:r>
          </a:p>
          <a:p>
            <a:r>
              <a:rPr lang="en-US" sz="1600" dirty="0"/>
              <a:t>Protocols that support </a:t>
            </a:r>
            <a:r>
              <a:rPr lang="en-US" sz="1600" dirty="0" err="1"/>
              <a:t>neighbour</a:t>
            </a:r>
            <a:r>
              <a:rPr lang="en-US" sz="1600" dirty="0"/>
              <a:t> discovery and configuration: IPv6 </a:t>
            </a:r>
            <a:r>
              <a:rPr lang="en-US" sz="1600" dirty="0" err="1"/>
              <a:t>Neighbour</a:t>
            </a:r>
            <a:r>
              <a:rPr lang="en-US" sz="1600" dirty="0"/>
              <a:t> Discovery (ND); ANIMA (GRASP, RPL)</a:t>
            </a: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6815" y="1412875"/>
            <a:ext cx="5113561" cy="373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4069405"/>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0"/>
            <a:ext cx="7306830" cy="1143000"/>
          </a:xfrm>
        </p:spPr>
        <p:txBody>
          <a:bodyPr/>
          <a:lstStyle/>
          <a:p>
            <a:r>
              <a:rPr lang="en-US" altLang="de-DE" sz="2400" dirty="0"/>
              <a:t>Autonomic </a:t>
            </a:r>
            <a:r>
              <a:rPr lang="en-US" altLang="de-DE" sz="2400" dirty="0" err="1"/>
              <a:t>behaviours</a:t>
            </a:r>
            <a:r>
              <a:rPr lang="en-US" altLang="de-DE" sz="2400" dirty="0"/>
              <a:t> across multiple </a:t>
            </a:r>
            <a:r>
              <a:rPr lang="en-US" altLang="de-DE" sz="2400" dirty="0" smtClean="0"/>
              <a:t>segments –  </a:t>
            </a:r>
            <a:r>
              <a:rPr lang="en-US" sz="2400" dirty="0" smtClean="0"/>
              <a:t>“</a:t>
            </a:r>
            <a:r>
              <a:rPr lang="en-US" sz="2400" dirty="0">
                <a:solidFill>
                  <a:schemeClr val="accent6">
                    <a:lumMod val="75000"/>
                  </a:schemeClr>
                </a:solidFill>
              </a:rPr>
              <a:t>Load Control use case</a:t>
            </a:r>
            <a:r>
              <a:rPr lang="en-US" sz="2400" dirty="0" smtClean="0"/>
              <a:t>” </a:t>
            </a:r>
            <a:r>
              <a:rPr lang="en-US" altLang="de-DE" sz="2400" dirty="0" smtClean="0"/>
              <a:t>(1/2</a:t>
            </a:r>
            <a:r>
              <a:rPr lang="en-US" altLang="de-DE" sz="2400" dirty="0"/>
              <a:t>) </a:t>
            </a:r>
            <a:r>
              <a:rPr lang="en-US" sz="2400" dirty="0"/>
              <a:t/>
            </a:r>
            <a:br>
              <a:rPr lang="en-US" sz="2400" dirty="0"/>
            </a:br>
            <a:endParaRPr lang="en-US" sz="2400" dirty="0"/>
          </a:p>
        </p:txBody>
      </p:sp>
      <p:sp>
        <p:nvSpPr>
          <p:cNvPr id="4" name="Footer Placeholder 3"/>
          <p:cNvSpPr>
            <a:spLocks noGrp="1"/>
          </p:cNvSpPr>
          <p:nvPr>
            <p:ph type="ftr" idx="10"/>
          </p:nvPr>
        </p:nvSpPr>
        <p:spPr>
          <a:xfrm>
            <a:off x="431800" y="6586538"/>
            <a:ext cx="5208588" cy="366712"/>
          </a:xfrm>
        </p:spPr>
        <p:txBody>
          <a:bodyPr/>
          <a:lstStyle/>
          <a:p>
            <a:pPr>
              <a:defRPr/>
            </a:pPr>
            <a:r>
              <a:rPr lang="en-US" sz="1100" dirty="0" smtClean="0"/>
              <a:t>© ETSI 2016. All rights reserved</a:t>
            </a:r>
            <a:endParaRPr lang="en-GB" sz="1100" dirty="0"/>
          </a:p>
        </p:txBody>
      </p:sp>
      <p:sp>
        <p:nvSpPr>
          <p:cNvPr id="6" name="Espace réservé du contenu 2"/>
          <p:cNvSpPr txBox="1">
            <a:spLocks/>
          </p:cNvSpPr>
          <p:nvPr/>
        </p:nvSpPr>
        <p:spPr bwMode="auto">
          <a:xfrm>
            <a:off x="395288" y="1412875"/>
            <a:ext cx="3456632" cy="499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anose="02020603050405020304" pitchFamily="18" charset="0"/>
              <a:defRPr sz="3200">
                <a:solidFill>
                  <a:srgbClr val="40404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anose="02020603050405020304" pitchFamily="18" charset="0"/>
              <a:defRPr sz="2800">
                <a:solidFill>
                  <a:srgbClr val="40404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anose="02020603050405020304" pitchFamily="18" charset="0"/>
              <a:defRPr sz="2400">
                <a:solidFill>
                  <a:srgbClr val="40404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40404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404040"/>
                </a:solidFill>
                <a:latin typeface="+mn-lt"/>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9pPr>
          </a:lstStyle>
          <a:p>
            <a:pPr marL="285750" indent="-285750">
              <a:buFont typeface="Arial" panose="020B0604020202020204" pitchFamily="34" charset="0"/>
              <a:buChar char="•"/>
            </a:pPr>
            <a:endParaRPr lang="en-US" altLang="de-DE" sz="1600" b="1" kern="0" dirty="0" smtClean="0"/>
          </a:p>
        </p:txBody>
      </p:sp>
      <p:sp>
        <p:nvSpPr>
          <p:cNvPr id="10" name="Slide Number Placeholder 9"/>
          <p:cNvSpPr>
            <a:spLocks noGrp="1"/>
          </p:cNvSpPr>
          <p:nvPr>
            <p:ph type="sldNum" idx="11"/>
          </p:nvPr>
        </p:nvSpPr>
        <p:spPr/>
        <p:txBody>
          <a:bodyPr/>
          <a:lstStyle/>
          <a:p>
            <a:fld id="{BB6166CC-BFB1-421F-9C4B-81E866A27CDF}" type="slidenum">
              <a:rPr lang="en-GB" altLang="en-US" smtClean="0"/>
              <a:pPr/>
              <a:t>24</a:t>
            </a:fld>
            <a:endParaRPr lang="en-GB" altLang="en-US"/>
          </a:p>
        </p:txBody>
      </p:sp>
      <p:sp>
        <p:nvSpPr>
          <p:cNvPr id="7" name="Espace réservé du contenu 5"/>
          <p:cNvSpPr txBox="1">
            <a:spLocks/>
          </p:cNvSpPr>
          <p:nvPr/>
        </p:nvSpPr>
        <p:spPr bwMode="auto">
          <a:xfrm>
            <a:off x="431800" y="1380539"/>
            <a:ext cx="8001000" cy="498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SzPct val="90000"/>
              <a:buBlip>
                <a:blip r:embed="rId2"/>
              </a:buBlip>
              <a:defRPr sz="2400" kern="1200">
                <a:solidFill>
                  <a:srgbClr val="404040"/>
                </a:solidFill>
                <a:latin typeface="Calibri" pitchFamily="34" charset="0"/>
                <a:ea typeface="+mn-ea"/>
                <a:cs typeface="+mn-cs"/>
              </a:defRPr>
            </a:lvl1pPr>
            <a:lvl2pPr marL="742950" indent="-285750" algn="l" rtl="0" eaLnBrk="1" fontAlgn="base" hangingPunct="1">
              <a:spcBef>
                <a:spcPct val="20000"/>
              </a:spcBef>
              <a:spcAft>
                <a:spcPct val="0"/>
              </a:spcAft>
              <a:buClr>
                <a:schemeClr val="tx2"/>
              </a:buClr>
              <a:buSzPct val="120000"/>
              <a:buFont typeface="Arial" panose="020B0604020202020204" pitchFamily="34" charset="0"/>
              <a:buChar char="•"/>
              <a:defRPr sz="2000" kern="1200">
                <a:solidFill>
                  <a:srgbClr val="404040"/>
                </a:solidFill>
                <a:latin typeface="Calibri" pitchFamily="34" charset="0"/>
                <a:ea typeface="+mn-ea"/>
                <a:cs typeface="+mn-cs"/>
              </a:defRPr>
            </a:lvl2pPr>
            <a:lvl3pPr marL="11430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3pPr>
            <a:lvl4pPr marL="16002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4pPr>
            <a:lvl5pPr marL="2057400" indent="-228600" algn="l" rtl="0" eaLnBrk="1" fontAlgn="base" hangingPunct="1">
              <a:spcBef>
                <a:spcPct val="20000"/>
              </a:spcBef>
              <a:spcAft>
                <a:spcPct val="0"/>
              </a:spcAft>
              <a:buClr>
                <a:schemeClr val="tx2"/>
              </a:buClr>
              <a:buSzPct val="120000"/>
              <a:buFont typeface="Arial" panose="020B0604020202020204" pitchFamily="34" charset="0"/>
              <a:buChar char="•"/>
              <a:defRPr sz="1600" kern="1200">
                <a:solidFill>
                  <a:srgbClr val="404040"/>
                </a:solidFill>
                <a:latin typeface="Calibri"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smtClean="0"/>
              <a:t>Objective</a:t>
            </a:r>
            <a:r>
              <a:rPr lang="en-US" sz="1800" dirty="0"/>
              <a:t>: </a:t>
            </a:r>
          </a:p>
          <a:p>
            <a:pPr lvl="1"/>
            <a:r>
              <a:rPr lang="en-US" sz="1400" dirty="0"/>
              <a:t>To propose an assignment of the load control/balancing and gateway selection decisions taken by EPC NEs into GANA specified DEs,</a:t>
            </a:r>
          </a:p>
          <a:p>
            <a:pPr lvl="1"/>
            <a:r>
              <a:rPr lang="en-US" sz="1400" dirty="0"/>
              <a:t>To drill into the details with respect to the involved reference points, as well as the policies to be injected, the load specific parameters to be delivered and the protocols to be used for delivering these parameters in order to support such load control decisions</a:t>
            </a:r>
          </a:p>
          <a:p>
            <a:r>
              <a:rPr lang="en-US" sz="1800" dirty="0"/>
              <a:t>Involved DEs:</a:t>
            </a:r>
          </a:p>
          <a:p>
            <a:pPr lvl="1"/>
            <a:r>
              <a:rPr lang="en-US" sz="1400" dirty="0"/>
              <a:t>Network level (in the KP) and Function level (in the GANA nodes) i.e. Net/</a:t>
            </a:r>
            <a:r>
              <a:rPr lang="en-US" sz="1400" dirty="0" err="1"/>
              <a:t>Func_Level_MON_DE</a:t>
            </a:r>
            <a:r>
              <a:rPr lang="en-US" sz="1400" dirty="0"/>
              <a:t> (tune the monitoring </a:t>
            </a:r>
            <a:r>
              <a:rPr lang="en-US" sz="1400" dirty="0" err="1"/>
              <a:t>behaviours</a:t>
            </a:r>
            <a:r>
              <a:rPr lang="en-US" sz="1400" dirty="0"/>
              <a:t> and tools) and Net/</a:t>
            </a:r>
            <a:r>
              <a:rPr lang="en-US" sz="1400" dirty="0" err="1"/>
              <a:t>Func_Level_MOM_DE</a:t>
            </a:r>
            <a:r>
              <a:rPr lang="en-US" sz="1400" dirty="0"/>
              <a:t> (take decisions on the balancing and control of load in the NEs). </a:t>
            </a:r>
            <a:endParaRPr lang="en-US" sz="1400" dirty="0" smtClean="0"/>
          </a:p>
          <a:p>
            <a:pPr lvl="1"/>
            <a:r>
              <a:rPr lang="en-US" sz="1400" dirty="0" smtClean="0"/>
              <a:t>... (see TR)</a:t>
            </a:r>
            <a:endParaRPr lang="en-US" sz="1400" dirty="0"/>
          </a:p>
          <a:p>
            <a:r>
              <a:rPr lang="en-US" sz="1800" dirty="0"/>
              <a:t>Parameters or groups of parameters exchanged at the reference points</a:t>
            </a:r>
          </a:p>
          <a:p>
            <a:pPr lvl="1"/>
            <a:r>
              <a:rPr lang="en-US" sz="1400" dirty="0"/>
              <a:t>Network level reference points e.g. </a:t>
            </a:r>
            <a:r>
              <a:rPr lang="en-US" sz="1400" dirty="0" err="1"/>
              <a:t>Rfp</a:t>
            </a:r>
            <a:r>
              <a:rPr lang="en-US" sz="1400" dirty="0"/>
              <a:t> Between RAN C-SON and MBTS: allows to retrieve RAN related information, parameters, streams of KPIs and/or decisions made at RAN level by C-SON algorithms.</a:t>
            </a:r>
          </a:p>
          <a:p>
            <a:pPr lvl="1"/>
            <a:r>
              <a:rPr lang="en-US" sz="1400" dirty="0"/>
              <a:t>Node level reference points e.g. </a:t>
            </a:r>
            <a:r>
              <a:rPr lang="en-US" sz="1400" dirty="0" err="1"/>
              <a:t>Rfp</a:t>
            </a:r>
            <a:r>
              <a:rPr lang="en-US" sz="1400" dirty="0"/>
              <a:t> between the </a:t>
            </a:r>
            <a:r>
              <a:rPr lang="en-US" sz="1400" dirty="0" err="1"/>
              <a:t>Func_Level_MON_DE</a:t>
            </a:r>
            <a:r>
              <a:rPr lang="en-US" sz="1400" dirty="0"/>
              <a:t> and its corresponding MEs in the EPC node. The </a:t>
            </a:r>
            <a:r>
              <a:rPr lang="en-US" sz="1400" dirty="0" err="1"/>
              <a:t>Func_Level_MON_DE</a:t>
            </a:r>
            <a:r>
              <a:rPr lang="en-US" sz="1400" dirty="0"/>
              <a:t> uses the information it receives to run its own control loops. It communicates with the MEs it manages (monitoring mechanisms) to provide commands on how to measure the load, at which time, with what periodicity, with what granularity, for how long etc</a:t>
            </a:r>
            <a:r>
              <a:rPr lang="en-US" sz="1400" dirty="0" smtClean="0"/>
              <a:t>.</a:t>
            </a:r>
          </a:p>
          <a:p>
            <a:pPr lvl="1"/>
            <a:r>
              <a:rPr lang="en-US" sz="1400" dirty="0" smtClean="0"/>
              <a:t>… (See TR)</a:t>
            </a:r>
            <a:endParaRPr lang="en-US" sz="1400" dirty="0"/>
          </a:p>
          <a:p>
            <a:pPr marL="0" indent="0">
              <a:buNone/>
            </a:pPr>
            <a:endParaRPr lang="en-US" sz="1800" dirty="0"/>
          </a:p>
        </p:txBody>
      </p:sp>
    </p:spTree>
    <p:extLst>
      <p:ext uri="{BB962C8B-B14F-4D97-AF65-F5344CB8AC3E}">
        <p14:creationId xmlns:p14="http://schemas.microsoft.com/office/powerpoint/2010/main" val="1295800627"/>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0"/>
            <a:ext cx="7306830" cy="1143000"/>
          </a:xfrm>
        </p:spPr>
        <p:txBody>
          <a:bodyPr/>
          <a:lstStyle/>
          <a:p>
            <a:r>
              <a:rPr lang="en-US" altLang="de-DE" sz="2400" dirty="0"/>
              <a:t>Autonomic </a:t>
            </a:r>
            <a:r>
              <a:rPr lang="en-US" altLang="de-DE" sz="2400" dirty="0" err="1"/>
              <a:t>behaviours</a:t>
            </a:r>
            <a:r>
              <a:rPr lang="en-US" altLang="de-DE" sz="2400" dirty="0"/>
              <a:t> across multiple </a:t>
            </a:r>
            <a:r>
              <a:rPr lang="en-US" altLang="de-DE" sz="2400" dirty="0" smtClean="0"/>
              <a:t>segments –  </a:t>
            </a:r>
            <a:r>
              <a:rPr lang="en-US" sz="2400" dirty="0" smtClean="0"/>
              <a:t>“</a:t>
            </a:r>
            <a:r>
              <a:rPr lang="en-US" sz="2400" dirty="0">
                <a:solidFill>
                  <a:schemeClr val="accent6">
                    <a:lumMod val="75000"/>
                  </a:schemeClr>
                </a:solidFill>
              </a:rPr>
              <a:t>Load Control use case</a:t>
            </a:r>
            <a:r>
              <a:rPr lang="en-US" sz="2400" dirty="0" smtClean="0"/>
              <a:t>” </a:t>
            </a:r>
            <a:r>
              <a:rPr lang="en-US" altLang="de-DE" sz="2400" dirty="0" smtClean="0"/>
              <a:t>(2/2</a:t>
            </a:r>
            <a:r>
              <a:rPr lang="en-US" altLang="de-DE" sz="2400" dirty="0"/>
              <a:t>) </a:t>
            </a:r>
            <a:r>
              <a:rPr lang="en-US" sz="2400" dirty="0"/>
              <a:t/>
            </a:r>
            <a:br>
              <a:rPr lang="en-US" sz="2400" dirty="0"/>
            </a:br>
            <a:endParaRPr lang="en-US" sz="2400" dirty="0"/>
          </a:p>
        </p:txBody>
      </p:sp>
      <p:sp>
        <p:nvSpPr>
          <p:cNvPr id="4" name="Footer Placeholder 3"/>
          <p:cNvSpPr>
            <a:spLocks noGrp="1"/>
          </p:cNvSpPr>
          <p:nvPr>
            <p:ph type="ftr" idx="10"/>
          </p:nvPr>
        </p:nvSpPr>
        <p:spPr>
          <a:xfrm>
            <a:off x="431800" y="6586538"/>
            <a:ext cx="5208588" cy="366712"/>
          </a:xfrm>
        </p:spPr>
        <p:txBody>
          <a:bodyPr/>
          <a:lstStyle/>
          <a:p>
            <a:pPr>
              <a:defRPr/>
            </a:pPr>
            <a:r>
              <a:rPr lang="en-US" sz="1100" dirty="0" smtClean="0"/>
              <a:t>© ETSI 2016. All rights reserved</a:t>
            </a:r>
            <a:endParaRPr lang="en-GB" sz="1100" dirty="0"/>
          </a:p>
        </p:txBody>
      </p:sp>
      <p:sp>
        <p:nvSpPr>
          <p:cNvPr id="6" name="Espace réservé du contenu 2"/>
          <p:cNvSpPr txBox="1">
            <a:spLocks/>
          </p:cNvSpPr>
          <p:nvPr/>
        </p:nvSpPr>
        <p:spPr bwMode="auto">
          <a:xfrm>
            <a:off x="395288" y="1412875"/>
            <a:ext cx="3456632" cy="499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anose="02020603050405020304" pitchFamily="18" charset="0"/>
              <a:defRPr sz="3200">
                <a:solidFill>
                  <a:srgbClr val="40404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anose="02020603050405020304" pitchFamily="18" charset="0"/>
              <a:defRPr sz="2800">
                <a:solidFill>
                  <a:srgbClr val="40404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anose="02020603050405020304" pitchFamily="18" charset="0"/>
              <a:defRPr sz="2400">
                <a:solidFill>
                  <a:srgbClr val="40404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40404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anose="02020603050405020304" pitchFamily="18" charset="0"/>
              <a:defRPr sz="2000">
                <a:solidFill>
                  <a:srgbClr val="404040"/>
                </a:solidFill>
                <a:latin typeface="+mn-lt"/>
              </a:defRPr>
            </a:lvl5pPr>
            <a:lvl6pPr marL="25146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6pPr>
            <a:lvl7pPr marL="29718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7pPr>
            <a:lvl8pPr marL="34290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8pPr>
            <a:lvl9pPr marL="3886200" indent="-228600" algn="l" defTabSz="449263" rtl="0" eaLnBrk="0" fontAlgn="base" hangingPunct="0">
              <a:spcBef>
                <a:spcPts val="500"/>
              </a:spcBef>
              <a:spcAft>
                <a:spcPct val="0"/>
              </a:spcAft>
              <a:buClr>
                <a:srgbClr val="000000"/>
              </a:buClr>
              <a:buSzPct val="100000"/>
              <a:buFont typeface="Times New Roman" pitchFamily="16" charset="0"/>
              <a:defRPr sz="2000">
                <a:solidFill>
                  <a:srgbClr val="404040"/>
                </a:solidFill>
                <a:latin typeface="+mn-lt"/>
              </a:defRPr>
            </a:lvl9pPr>
          </a:lstStyle>
          <a:p>
            <a:pPr marL="285750" indent="-285750">
              <a:buFont typeface="Arial" panose="020B0604020202020204" pitchFamily="34" charset="0"/>
              <a:buChar char="•"/>
            </a:pPr>
            <a:endParaRPr lang="en-US" altLang="de-DE" sz="1600" b="1" kern="0" dirty="0" smtClean="0"/>
          </a:p>
        </p:txBody>
      </p:sp>
      <p:sp>
        <p:nvSpPr>
          <p:cNvPr id="10" name="Slide Number Placeholder 9"/>
          <p:cNvSpPr>
            <a:spLocks noGrp="1"/>
          </p:cNvSpPr>
          <p:nvPr>
            <p:ph type="sldNum" idx="11"/>
          </p:nvPr>
        </p:nvSpPr>
        <p:spPr/>
        <p:txBody>
          <a:bodyPr/>
          <a:lstStyle/>
          <a:p>
            <a:fld id="{BB6166CC-BFB1-421F-9C4B-81E866A27CDF}" type="slidenum">
              <a:rPr lang="en-GB" altLang="en-US" smtClean="0"/>
              <a:pPr/>
              <a:t>25</a:t>
            </a:fld>
            <a:endParaRPr lang="en-GB" altLang="en-US"/>
          </a:p>
        </p:txBody>
      </p:sp>
      <p:pic>
        <p:nvPicPr>
          <p:cNvPr id="8" name="Picture 7"/>
          <p:cNvPicPr>
            <a:picLocks noChangeAspect="1"/>
          </p:cNvPicPr>
          <p:nvPr/>
        </p:nvPicPr>
        <p:blipFill>
          <a:blip r:embed="rId2"/>
          <a:stretch>
            <a:fillRect/>
          </a:stretch>
        </p:blipFill>
        <p:spPr>
          <a:xfrm>
            <a:off x="1053242" y="1052736"/>
            <a:ext cx="7702376" cy="5976664"/>
          </a:xfrm>
          <a:prstGeom prst="rect">
            <a:avLst/>
          </a:prstGeom>
          <a:solidFill>
            <a:schemeClr val="bg1"/>
          </a:solidFill>
        </p:spPr>
      </p:pic>
    </p:spTree>
    <p:extLst>
      <p:ext uri="{BB962C8B-B14F-4D97-AF65-F5344CB8AC3E}">
        <p14:creationId xmlns:p14="http://schemas.microsoft.com/office/powerpoint/2010/main" val="3302269433"/>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ltLang="de-DE" dirty="0" err="1"/>
              <a:t>Summary</a:t>
            </a:r>
            <a:r>
              <a:rPr lang="fr-FR" altLang="de-DE" dirty="0"/>
              <a:t> of the </a:t>
            </a:r>
            <a:r>
              <a:rPr lang="fr-FR" altLang="de-DE" dirty="0" err="1" smtClean="0"/>
              <a:t>Outcomes</a:t>
            </a:r>
            <a:r>
              <a:rPr lang="fr-FR" altLang="de-DE" dirty="0" smtClean="0"/>
              <a:t> of TR </a:t>
            </a:r>
            <a:r>
              <a:rPr lang="fr-FR" altLang="de-DE" dirty="0"/>
              <a:t>103 </a:t>
            </a:r>
            <a:r>
              <a:rPr lang="fr-FR" altLang="de-DE" dirty="0" smtClean="0"/>
              <a:t>404 (1/2) </a:t>
            </a:r>
            <a:endParaRPr lang="en-US" dirty="0"/>
          </a:p>
        </p:txBody>
      </p:sp>
      <p:sp>
        <p:nvSpPr>
          <p:cNvPr id="3" name="Content Placeholder 2"/>
          <p:cNvSpPr>
            <a:spLocks noGrp="1"/>
          </p:cNvSpPr>
          <p:nvPr>
            <p:ph idx="1"/>
          </p:nvPr>
        </p:nvSpPr>
        <p:spPr/>
        <p:txBody>
          <a:bodyPr/>
          <a:lstStyle/>
          <a:p>
            <a:r>
              <a:rPr lang="en-US" sz="2000" dirty="0"/>
              <a:t>Introducing autonomics in these network segments complements the existing 3GPP management architecture with add-on automated and Autonomic Management &amp; Control (AMC) features that target dynamic management and adaptation of resources in these core network and backhaul </a:t>
            </a:r>
          </a:p>
          <a:p>
            <a:endParaRPr lang="en-US" sz="2000" dirty="0"/>
          </a:p>
          <a:p>
            <a:r>
              <a:rPr lang="en-US" sz="2000" dirty="0"/>
              <a:t>It is possible to introduce autonomics (management and control intelligence) in the Core and the Backhaul without impacting the existing 3GPP reference points and architecture</a:t>
            </a:r>
          </a:p>
          <a:p>
            <a:endParaRPr lang="en-US" sz="2000" dirty="0"/>
          </a:p>
          <a:p>
            <a:r>
              <a:rPr lang="en-US" sz="2000" dirty="0"/>
              <a:t>Existing protocols and management mechanisms can be leveraged to execute the necessary interactions between the Core Network standardized nodes and functionalities and the overlay of atomic autonomic components (software) entities introduced by the GANA framework mapping </a:t>
            </a:r>
          </a:p>
          <a:p>
            <a:endParaRPr lang="en-US" sz="2000" dirty="0"/>
          </a:p>
          <a:p>
            <a:endParaRPr lang="en-US" sz="2000" dirty="0"/>
          </a:p>
        </p:txBody>
      </p:sp>
      <p:sp>
        <p:nvSpPr>
          <p:cNvPr id="4" name="Footer Placeholder 3"/>
          <p:cNvSpPr>
            <a:spLocks noGrp="1"/>
          </p:cNvSpPr>
          <p:nvPr>
            <p:ph type="ftr" sz="quarter" idx="10"/>
          </p:nvPr>
        </p:nvSpPr>
        <p:spPr/>
        <p:txBody>
          <a:bodyPr/>
          <a:lstStyle/>
          <a:p>
            <a:pPr>
              <a:defRPr/>
            </a:pPr>
            <a:r>
              <a:rPr lang="en-US" smtClean="0"/>
              <a:t>© ETSI 2015. All rights reserved</a:t>
            </a:r>
            <a:endParaRPr lang="en-US"/>
          </a:p>
        </p:txBody>
      </p:sp>
      <p:sp>
        <p:nvSpPr>
          <p:cNvPr id="5" name="Slide Number Placeholder 4"/>
          <p:cNvSpPr>
            <a:spLocks noGrp="1"/>
          </p:cNvSpPr>
          <p:nvPr>
            <p:ph type="sldNum" sz="quarter" idx="11"/>
          </p:nvPr>
        </p:nvSpPr>
        <p:spPr/>
        <p:txBody>
          <a:bodyPr/>
          <a:lstStyle/>
          <a:p>
            <a:fld id="{13A81C64-F720-426A-9905-35D857D010DB}" type="slidenum">
              <a:rPr lang="en-GB" altLang="en-US" smtClean="0"/>
              <a:pPr/>
              <a:t>26</a:t>
            </a:fld>
            <a:endParaRPr lang="en-GB" altLang="en-US"/>
          </a:p>
        </p:txBody>
      </p:sp>
    </p:spTree>
    <p:extLst>
      <p:ext uri="{BB962C8B-B14F-4D97-AF65-F5344CB8AC3E}">
        <p14:creationId xmlns:p14="http://schemas.microsoft.com/office/powerpoint/2010/main" val="142579236"/>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ltLang="de-DE" dirty="0" err="1"/>
              <a:t>Summary</a:t>
            </a:r>
            <a:r>
              <a:rPr lang="fr-FR" altLang="de-DE" dirty="0"/>
              <a:t> of the </a:t>
            </a:r>
            <a:r>
              <a:rPr lang="fr-FR" altLang="de-DE" dirty="0" err="1" smtClean="0"/>
              <a:t>Outcomes</a:t>
            </a:r>
            <a:r>
              <a:rPr lang="fr-FR" altLang="de-DE" dirty="0" smtClean="0"/>
              <a:t> of TR </a:t>
            </a:r>
            <a:r>
              <a:rPr lang="fr-FR" altLang="de-DE" dirty="0"/>
              <a:t>103 </a:t>
            </a:r>
            <a:r>
              <a:rPr lang="fr-FR" altLang="de-DE" dirty="0" smtClean="0"/>
              <a:t>404 (1/2) </a:t>
            </a:r>
            <a:endParaRPr lang="en-US" dirty="0"/>
          </a:p>
        </p:txBody>
      </p:sp>
      <p:sp>
        <p:nvSpPr>
          <p:cNvPr id="3" name="Content Placeholder 2"/>
          <p:cNvSpPr>
            <a:spLocks noGrp="1"/>
          </p:cNvSpPr>
          <p:nvPr>
            <p:ph idx="1"/>
          </p:nvPr>
        </p:nvSpPr>
        <p:spPr/>
        <p:txBody>
          <a:bodyPr/>
          <a:lstStyle/>
          <a:p>
            <a:r>
              <a:rPr lang="en-US" dirty="0"/>
              <a:t>The autonomic components may be launched in the network as intelligence-enhancing Management and Control software </a:t>
            </a:r>
          </a:p>
          <a:p>
            <a:endParaRPr lang="en-US" dirty="0"/>
          </a:p>
          <a:p>
            <a:r>
              <a:rPr lang="en-US" dirty="0"/>
              <a:t>There is no impact on the Data plane or the Control Plane </a:t>
            </a:r>
          </a:p>
          <a:p>
            <a:endParaRPr lang="en-US" dirty="0"/>
          </a:p>
          <a:p>
            <a:r>
              <a:rPr lang="en-US" dirty="0"/>
              <a:t>However the work identified the need for a reference point in the Management Plane to be placed between the C-SON and GANA Knowledge Plane for the Core network </a:t>
            </a:r>
          </a:p>
          <a:p>
            <a:pPr lvl="1"/>
            <a:r>
              <a:rPr lang="en-US" sz="1800" dirty="0"/>
              <a:t>This would enable information (e.g. some KPIs) or decision sharing between the two entities so as to implement collaborative end-to-end self-optimization by C-SON and GANA Knowledge Plane for the Core network</a:t>
            </a:r>
          </a:p>
          <a:p>
            <a:endParaRPr lang="en-US" dirty="0"/>
          </a:p>
        </p:txBody>
      </p:sp>
      <p:sp>
        <p:nvSpPr>
          <p:cNvPr id="4" name="Footer Placeholder 3"/>
          <p:cNvSpPr>
            <a:spLocks noGrp="1"/>
          </p:cNvSpPr>
          <p:nvPr>
            <p:ph type="ftr" sz="quarter" idx="10"/>
          </p:nvPr>
        </p:nvSpPr>
        <p:spPr/>
        <p:txBody>
          <a:bodyPr/>
          <a:lstStyle/>
          <a:p>
            <a:pPr>
              <a:defRPr/>
            </a:pPr>
            <a:r>
              <a:rPr lang="en-US" smtClean="0"/>
              <a:t>© ETSI 2015. All rights reserved</a:t>
            </a:r>
            <a:endParaRPr lang="en-US"/>
          </a:p>
        </p:txBody>
      </p:sp>
      <p:sp>
        <p:nvSpPr>
          <p:cNvPr id="5" name="Slide Number Placeholder 4"/>
          <p:cNvSpPr>
            <a:spLocks noGrp="1"/>
          </p:cNvSpPr>
          <p:nvPr>
            <p:ph type="sldNum" sz="quarter" idx="11"/>
          </p:nvPr>
        </p:nvSpPr>
        <p:spPr/>
        <p:txBody>
          <a:bodyPr/>
          <a:lstStyle/>
          <a:p>
            <a:fld id="{13A81C64-F720-426A-9905-35D857D010DB}" type="slidenum">
              <a:rPr lang="en-GB" altLang="en-US" smtClean="0"/>
              <a:pPr/>
              <a:t>27</a:t>
            </a:fld>
            <a:endParaRPr lang="en-GB" altLang="en-US"/>
          </a:p>
        </p:txBody>
      </p:sp>
    </p:spTree>
    <p:extLst>
      <p:ext uri="{BB962C8B-B14F-4D97-AF65-F5344CB8AC3E}">
        <p14:creationId xmlns:p14="http://schemas.microsoft.com/office/powerpoint/2010/main" val="448370855"/>
      </p:ext>
    </p:extLst>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ltLang="de-DE" dirty="0" err="1"/>
              <a:t>Summary</a:t>
            </a:r>
            <a:r>
              <a:rPr lang="fr-FR" altLang="de-DE" dirty="0"/>
              <a:t> of the </a:t>
            </a:r>
            <a:r>
              <a:rPr lang="fr-FR" altLang="de-DE" dirty="0" err="1" smtClean="0"/>
              <a:t>Outcomes</a:t>
            </a:r>
            <a:r>
              <a:rPr lang="fr-FR" altLang="de-DE" dirty="0" smtClean="0"/>
              <a:t> of TR </a:t>
            </a:r>
            <a:r>
              <a:rPr lang="fr-FR" altLang="de-DE" dirty="0"/>
              <a:t>103 </a:t>
            </a:r>
            <a:r>
              <a:rPr lang="fr-FR" altLang="de-DE" dirty="0" smtClean="0"/>
              <a:t>404 (1/3) </a:t>
            </a:r>
            <a:endParaRPr lang="en-US" dirty="0"/>
          </a:p>
        </p:txBody>
      </p:sp>
      <p:sp>
        <p:nvSpPr>
          <p:cNvPr id="3" name="Content Placeholder 2"/>
          <p:cNvSpPr>
            <a:spLocks noGrp="1"/>
          </p:cNvSpPr>
          <p:nvPr>
            <p:ph idx="1"/>
          </p:nvPr>
        </p:nvSpPr>
        <p:spPr/>
        <p:txBody>
          <a:bodyPr/>
          <a:lstStyle/>
          <a:p>
            <a:r>
              <a:rPr lang="en-US" b="1" dirty="0" smtClean="0"/>
              <a:t>GANA </a:t>
            </a:r>
            <a:r>
              <a:rPr lang="en-US" b="1" dirty="0"/>
              <a:t>levels 2-4 </a:t>
            </a:r>
            <a:r>
              <a:rPr lang="en-US" dirty="0"/>
              <a:t>are the ones  instantiated (i.e. we focus on the need to introduce control-loops at a </a:t>
            </a:r>
            <a:r>
              <a:rPr lang="en-US" i="1" dirty="0"/>
              <a:t>GANA abstraction-level for </a:t>
            </a:r>
            <a:r>
              <a:rPr lang="en-US" i="1" dirty="0" err="1"/>
              <a:t>autonomicity</a:t>
            </a:r>
            <a:r>
              <a:rPr lang="en-US" i="1" dirty="0"/>
              <a:t> </a:t>
            </a:r>
            <a:r>
              <a:rPr lang="en-US" dirty="0"/>
              <a:t>that is outside of individual protocols of the 3GPP protocol stacks)</a:t>
            </a:r>
          </a:p>
          <a:p>
            <a:endParaRPr lang="en-US" dirty="0"/>
          </a:p>
          <a:p>
            <a:r>
              <a:rPr lang="en-US" dirty="0" smtClean="0"/>
              <a:t>Therefore</a:t>
            </a:r>
            <a:r>
              <a:rPr lang="en-US" dirty="0"/>
              <a:t>, we consider that there are no protocol-level DEs (protocol-intrinsic control-loops) in 3GPP protocols/stacks, and no change to this is needed (</a:t>
            </a:r>
            <a:r>
              <a:rPr lang="en-US" b="1" dirty="0"/>
              <a:t>only GANA levels 2-4 needed</a:t>
            </a:r>
            <a:r>
              <a:rPr lang="en-US" dirty="0" smtClean="0"/>
              <a:t>).</a:t>
            </a:r>
            <a:endParaRPr lang="en-US" dirty="0"/>
          </a:p>
          <a:p>
            <a:pPr lvl="1"/>
            <a:r>
              <a:rPr lang="en-US" sz="1600" i="1" dirty="0" smtClean="0"/>
              <a:t>In </a:t>
            </a:r>
            <a:r>
              <a:rPr lang="en-US" sz="1600" i="1" dirty="0"/>
              <a:t>general, Protocol Level DEs (see GANA level-1) represent protocols, services (TCP/IP application-layer or OSI Application layer entities), and other fundamental mechanisms running in the target nodes/network considered as Managed Entities (MEs) and exhibiting control-loops. However, some MEs at protocol level  in GANA may need  no intrinsic control-loops</a:t>
            </a:r>
          </a:p>
          <a:p>
            <a:pPr lvl="1"/>
            <a:endParaRPr lang="en-US" dirty="0"/>
          </a:p>
        </p:txBody>
      </p:sp>
      <p:sp>
        <p:nvSpPr>
          <p:cNvPr id="4" name="Footer Placeholder 3"/>
          <p:cNvSpPr>
            <a:spLocks noGrp="1"/>
          </p:cNvSpPr>
          <p:nvPr>
            <p:ph type="ftr" sz="quarter" idx="10"/>
          </p:nvPr>
        </p:nvSpPr>
        <p:spPr/>
        <p:txBody>
          <a:bodyPr/>
          <a:lstStyle/>
          <a:p>
            <a:pPr>
              <a:defRPr/>
            </a:pPr>
            <a:r>
              <a:rPr lang="en-US" smtClean="0"/>
              <a:t>© ETSI 2015. All rights reserved</a:t>
            </a:r>
            <a:endParaRPr lang="en-US"/>
          </a:p>
        </p:txBody>
      </p:sp>
      <p:sp>
        <p:nvSpPr>
          <p:cNvPr id="5" name="Slide Number Placeholder 4"/>
          <p:cNvSpPr>
            <a:spLocks noGrp="1"/>
          </p:cNvSpPr>
          <p:nvPr>
            <p:ph type="sldNum" sz="quarter" idx="11"/>
          </p:nvPr>
        </p:nvSpPr>
        <p:spPr/>
        <p:txBody>
          <a:bodyPr/>
          <a:lstStyle/>
          <a:p>
            <a:fld id="{13A81C64-F720-426A-9905-35D857D010DB}" type="slidenum">
              <a:rPr lang="en-GB" altLang="en-US" smtClean="0"/>
              <a:pPr/>
              <a:t>28</a:t>
            </a:fld>
            <a:endParaRPr lang="en-GB" altLang="en-US"/>
          </a:p>
        </p:txBody>
      </p:sp>
    </p:spTree>
    <p:extLst>
      <p:ext uri="{BB962C8B-B14F-4D97-AF65-F5344CB8AC3E}">
        <p14:creationId xmlns:p14="http://schemas.microsoft.com/office/powerpoint/2010/main" val="4257912267"/>
      </p:ext>
    </p:extLst>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Conclusion and </a:t>
            </a:r>
            <a:r>
              <a:rPr lang="en-US" sz="3200" dirty="0"/>
              <a:t>F</a:t>
            </a:r>
            <a:r>
              <a:rPr lang="en-US" sz="3200" dirty="0" smtClean="0"/>
              <a:t>urther </a:t>
            </a:r>
            <a:r>
              <a:rPr lang="en-US" sz="3200" dirty="0"/>
              <a:t>W</a:t>
            </a:r>
            <a:r>
              <a:rPr lang="en-US" sz="3200" dirty="0" smtClean="0"/>
              <a:t>ork</a:t>
            </a:r>
            <a:endParaRPr lang="en-US" sz="3200" dirty="0"/>
          </a:p>
        </p:txBody>
      </p:sp>
      <p:sp>
        <p:nvSpPr>
          <p:cNvPr id="3" name="Content Placeholder 2"/>
          <p:cNvSpPr>
            <a:spLocks noGrp="1"/>
          </p:cNvSpPr>
          <p:nvPr>
            <p:ph idx="1"/>
          </p:nvPr>
        </p:nvSpPr>
        <p:spPr>
          <a:xfrm>
            <a:off x="431800" y="1267691"/>
            <a:ext cx="8229600" cy="5488709"/>
          </a:xfrm>
        </p:spPr>
        <p:txBody>
          <a:bodyPr/>
          <a:lstStyle/>
          <a:p>
            <a:r>
              <a:rPr lang="en-US" sz="1800" dirty="0"/>
              <a:t>ETSI TR 103.404 </a:t>
            </a:r>
            <a:r>
              <a:rPr lang="en-US" sz="1800" dirty="0" smtClean="0"/>
              <a:t> aims </a:t>
            </a:r>
            <a:r>
              <a:rPr lang="en-US" sz="1800" dirty="0"/>
              <a:t>at:</a:t>
            </a:r>
          </a:p>
          <a:p>
            <a:pPr lvl="1"/>
            <a:r>
              <a:rPr lang="en-US" sz="1800" dirty="0" smtClean="0"/>
              <a:t>introducing autonomics </a:t>
            </a:r>
            <a:r>
              <a:rPr lang="en-US" sz="1800" dirty="0"/>
              <a:t>in the EPC 3GPP Core </a:t>
            </a:r>
            <a:r>
              <a:rPr lang="en-US" sz="1800" dirty="0" smtClean="0"/>
              <a:t>Network </a:t>
            </a:r>
            <a:r>
              <a:rPr lang="en-US" sz="1800" dirty="0"/>
              <a:t>and the Backhaul (Based on the GANA framework)</a:t>
            </a:r>
          </a:p>
          <a:p>
            <a:pPr lvl="1"/>
            <a:r>
              <a:rPr lang="en-US" sz="1800" dirty="0" smtClean="0"/>
              <a:t>providing use </a:t>
            </a:r>
            <a:r>
              <a:rPr lang="en-US" sz="1800" dirty="0"/>
              <a:t>case examples and recommendations for implementers to help them develop their algorithms and plan the testing of their products</a:t>
            </a:r>
          </a:p>
          <a:p>
            <a:pPr lvl="1"/>
            <a:r>
              <a:rPr lang="en-US" sz="1800" dirty="0"/>
              <a:t>providing a guide on how to implement the instantiation of GANA Functional Blocks (FBs) and their reference points, to enable </a:t>
            </a:r>
            <a:r>
              <a:rPr lang="en-US" sz="1800" dirty="0" err="1"/>
              <a:t>autonomicity</a:t>
            </a:r>
            <a:r>
              <a:rPr lang="en-US" sz="1800" dirty="0"/>
              <a:t> in the target architecture</a:t>
            </a:r>
          </a:p>
          <a:p>
            <a:r>
              <a:rPr lang="en-US" sz="1800" dirty="0"/>
              <a:t>Further studies may cover:</a:t>
            </a:r>
          </a:p>
          <a:p>
            <a:pPr lvl="1"/>
            <a:r>
              <a:rPr lang="en-US" sz="1800" dirty="0" smtClean="0"/>
              <a:t>A wider set </a:t>
            </a:r>
            <a:r>
              <a:rPr lang="en-US" sz="1800" dirty="0"/>
              <a:t>of possible use cases involving the EPC </a:t>
            </a:r>
            <a:r>
              <a:rPr lang="en-US" sz="1800" dirty="0" smtClean="0"/>
              <a:t>nodes</a:t>
            </a:r>
          </a:p>
          <a:p>
            <a:pPr lvl="1"/>
            <a:r>
              <a:rPr lang="en-US" sz="1800" dirty="0" smtClean="0"/>
              <a:t>Roaming model</a:t>
            </a:r>
            <a:endParaRPr lang="en-US" sz="1800" dirty="0"/>
          </a:p>
          <a:p>
            <a:pPr lvl="1"/>
            <a:r>
              <a:rPr lang="en-US" sz="1800" dirty="0"/>
              <a:t>a thorough study of the synchronizations between C-SON and Core Network </a:t>
            </a:r>
            <a:r>
              <a:rPr lang="en-US" sz="1800"/>
              <a:t>GANA </a:t>
            </a:r>
            <a:r>
              <a:rPr lang="en-US" sz="1800" smtClean="0"/>
              <a:t> Knowledge </a:t>
            </a:r>
            <a:r>
              <a:rPr lang="en-US" sz="1800" dirty="0" smtClean="0"/>
              <a:t>Plane </a:t>
            </a:r>
            <a:r>
              <a:rPr lang="en-US" sz="1800" smtClean="0"/>
              <a:t>(KP) </a:t>
            </a:r>
            <a:endParaRPr lang="en-US" sz="1800" dirty="0"/>
          </a:p>
          <a:p>
            <a:pPr lvl="1"/>
            <a:r>
              <a:rPr lang="en-US" sz="1800" dirty="0"/>
              <a:t>extension towards virtualized 3GPP Core and backhaul network architectures in terms of autonomic </a:t>
            </a:r>
            <a:r>
              <a:rPr lang="en-US" sz="1800" dirty="0" smtClean="0"/>
              <a:t>functions, i.e. following principles for GANA integration with NFV and SDN in the context of 3GPP architectures</a:t>
            </a:r>
            <a:endParaRPr lang="en-US" sz="1800" dirty="0"/>
          </a:p>
          <a:p>
            <a:pPr lvl="1"/>
            <a:r>
              <a:rPr lang="en-US" sz="1800" dirty="0" smtClean="0"/>
              <a:t>We welcome any other ideas 3GPP SA5 or SA2 may recommend that ETSI performs further study</a:t>
            </a:r>
            <a:endParaRPr lang="en-US" sz="1800" dirty="0"/>
          </a:p>
          <a:p>
            <a:endParaRPr lang="en-US" dirty="0"/>
          </a:p>
        </p:txBody>
      </p:sp>
      <p:sp>
        <p:nvSpPr>
          <p:cNvPr id="4" name="Footer Placeholder 3"/>
          <p:cNvSpPr>
            <a:spLocks noGrp="1"/>
          </p:cNvSpPr>
          <p:nvPr>
            <p:ph type="ftr" sz="quarter" idx="10"/>
          </p:nvPr>
        </p:nvSpPr>
        <p:spPr/>
        <p:txBody>
          <a:bodyPr/>
          <a:lstStyle/>
          <a:p>
            <a:pPr>
              <a:defRPr/>
            </a:pPr>
            <a:r>
              <a:rPr lang="en-US" smtClean="0"/>
              <a:t>© ETSI 2015. All rights reserved</a:t>
            </a:r>
            <a:endParaRPr lang="en-US"/>
          </a:p>
        </p:txBody>
      </p:sp>
      <p:sp>
        <p:nvSpPr>
          <p:cNvPr id="5" name="Slide Number Placeholder 4"/>
          <p:cNvSpPr>
            <a:spLocks noGrp="1"/>
          </p:cNvSpPr>
          <p:nvPr>
            <p:ph type="sldNum" sz="quarter" idx="11"/>
          </p:nvPr>
        </p:nvSpPr>
        <p:spPr/>
        <p:txBody>
          <a:bodyPr/>
          <a:lstStyle/>
          <a:p>
            <a:fld id="{13A81C64-F720-426A-9905-35D857D010DB}" type="slidenum">
              <a:rPr lang="en-GB" altLang="en-US" smtClean="0"/>
              <a:pPr/>
              <a:t>29</a:t>
            </a:fld>
            <a:endParaRPr lang="en-GB" altLang="en-US"/>
          </a:p>
        </p:txBody>
      </p:sp>
    </p:spTree>
    <p:extLst>
      <p:ext uri="{BB962C8B-B14F-4D97-AF65-F5344CB8AC3E}">
        <p14:creationId xmlns:p14="http://schemas.microsoft.com/office/powerpoint/2010/main" val="2287510398"/>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solidFill>
                  <a:srgbClr val="FF0000"/>
                </a:solidFill>
                <a:latin typeface="Arial" panose="020B0604020202020204" pitchFamily="34" charset="0"/>
                <a:cs typeface="Arial" panose="020B0604020202020204" pitchFamily="34" charset="0"/>
              </a:rPr>
              <a:t>Reference Model </a:t>
            </a:r>
            <a:r>
              <a:rPr lang="en-US" altLang="fr-FR" dirty="0">
                <a:latin typeface="Arial" panose="020B0604020202020204" pitchFamily="34" charset="0"/>
                <a:cs typeface="Arial" panose="020B0604020202020204" pitchFamily="34" charset="0"/>
              </a:rPr>
              <a:t>of a holistic </a:t>
            </a:r>
            <a:r>
              <a:rPr lang="en-US" altLang="fr-FR" dirty="0">
                <a:solidFill>
                  <a:srgbClr val="FF0000"/>
                </a:solidFill>
                <a:latin typeface="Arial" panose="020B0604020202020204" pitchFamily="34" charset="0"/>
                <a:cs typeface="Arial" panose="020B0604020202020204" pitchFamily="34" charset="0"/>
              </a:rPr>
              <a:t>G</a:t>
            </a:r>
            <a:r>
              <a:rPr lang="en-US" altLang="fr-FR" dirty="0">
                <a:latin typeface="Arial" panose="020B0604020202020204" pitchFamily="34" charset="0"/>
                <a:cs typeface="Arial" panose="020B0604020202020204" pitchFamily="34" charset="0"/>
              </a:rPr>
              <a:t>eneric </a:t>
            </a:r>
            <a:r>
              <a:rPr lang="en-US" altLang="fr-FR" dirty="0">
                <a:solidFill>
                  <a:srgbClr val="FF0000"/>
                </a:solidFill>
                <a:latin typeface="Arial" panose="020B0604020202020204" pitchFamily="34" charset="0"/>
                <a:cs typeface="Arial" panose="020B0604020202020204" pitchFamily="34" charset="0"/>
              </a:rPr>
              <a:t>A</a:t>
            </a:r>
            <a:r>
              <a:rPr lang="en-US" altLang="fr-FR" dirty="0">
                <a:latin typeface="Arial" panose="020B0604020202020204" pitchFamily="34" charset="0"/>
                <a:cs typeface="Arial" panose="020B0604020202020204" pitchFamily="34" charset="0"/>
              </a:rPr>
              <a:t>utonomic </a:t>
            </a:r>
            <a:r>
              <a:rPr lang="en-US" altLang="fr-FR" dirty="0">
                <a:solidFill>
                  <a:srgbClr val="FF0000"/>
                </a:solidFill>
                <a:latin typeface="Arial" panose="020B0604020202020204" pitchFamily="34" charset="0"/>
                <a:cs typeface="Arial" panose="020B0604020202020204" pitchFamily="34" charset="0"/>
              </a:rPr>
              <a:t>N</a:t>
            </a:r>
            <a:r>
              <a:rPr lang="en-US" altLang="fr-FR" dirty="0">
                <a:latin typeface="Arial" panose="020B0604020202020204" pitchFamily="34" charset="0"/>
                <a:cs typeface="Arial" panose="020B0604020202020204" pitchFamily="34" charset="0"/>
              </a:rPr>
              <a:t>etwork </a:t>
            </a:r>
            <a:r>
              <a:rPr lang="en-US" altLang="fr-FR" dirty="0">
                <a:solidFill>
                  <a:srgbClr val="FF0000"/>
                </a:solidFill>
                <a:latin typeface="Arial" panose="020B0604020202020204" pitchFamily="34" charset="0"/>
                <a:cs typeface="Arial" panose="020B0604020202020204" pitchFamily="34" charset="0"/>
              </a:rPr>
              <a:t>A</a:t>
            </a:r>
            <a:r>
              <a:rPr lang="en-US" altLang="fr-FR" dirty="0">
                <a:latin typeface="Arial" panose="020B0604020202020204" pitchFamily="34" charset="0"/>
                <a:cs typeface="Arial" panose="020B0604020202020204" pitchFamily="34" charset="0"/>
              </a:rPr>
              <a:t>rchitecture (</a:t>
            </a:r>
            <a:r>
              <a:rPr lang="en-US" altLang="fr-FR" dirty="0">
                <a:solidFill>
                  <a:srgbClr val="FF0000"/>
                </a:solidFill>
                <a:latin typeface="Arial" panose="020B0604020202020204" pitchFamily="34" charset="0"/>
                <a:cs typeface="Arial" panose="020B0604020202020204" pitchFamily="34" charset="0"/>
              </a:rPr>
              <a:t>GANA</a:t>
            </a:r>
            <a:r>
              <a:rPr lang="en-US" altLang="fr-FR" dirty="0">
                <a:latin typeface="Arial" panose="020B0604020202020204" pitchFamily="34" charset="0"/>
                <a:cs typeface="Arial" panose="020B0604020202020204" pitchFamily="34" charset="0"/>
              </a:rPr>
              <a:t>)</a:t>
            </a:r>
            <a:endParaRPr lang="fr-FR" dirty="0"/>
          </a:p>
        </p:txBody>
      </p:sp>
      <p:sp>
        <p:nvSpPr>
          <p:cNvPr id="4" name="Espace réservé du pied de page 3"/>
          <p:cNvSpPr>
            <a:spLocks noGrp="1"/>
          </p:cNvSpPr>
          <p:nvPr>
            <p:ph type="ftr" sz="quarter" idx="10"/>
          </p:nvPr>
        </p:nvSpPr>
        <p:spPr/>
        <p:txBody>
          <a:bodyPr/>
          <a:lstStyle/>
          <a:p>
            <a:pPr>
              <a:defRPr/>
            </a:pPr>
            <a:r>
              <a:rPr lang="en-US" dirty="0" smtClean="0"/>
              <a:t>© ETSI 2015. All rights reserved</a:t>
            </a:r>
            <a:endParaRPr lang="en-US" dirty="0"/>
          </a:p>
        </p:txBody>
      </p:sp>
      <p:sp>
        <p:nvSpPr>
          <p:cNvPr id="5" name="Espace réservé du numéro de diapositive 4"/>
          <p:cNvSpPr>
            <a:spLocks noGrp="1"/>
          </p:cNvSpPr>
          <p:nvPr>
            <p:ph type="sldNum" sz="quarter" idx="11"/>
          </p:nvPr>
        </p:nvSpPr>
        <p:spPr/>
        <p:txBody>
          <a:bodyPr/>
          <a:lstStyle/>
          <a:p>
            <a:fld id="{13A81C64-F720-426A-9905-35D857D010DB}" type="slidenum">
              <a:rPr lang="en-GB" altLang="en-US" smtClean="0"/>
              <a:pPr/>
              <a:t>3</a:t>
            </a:fld>
            <a:endParaRPr lang="en-GB" altLang="en-US"/>
          </a:p>
        </p:txBody>
      </p:sp>
      <p:pic>
        <p:nvPicPr>
          <p:cNvPr id="8" name="Obraz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8375" y="1380343"/>
            <a:ext cx="7704138" cy="532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Connecteur droit 5"/>
          <p:cNvCxnSpPr>
            <a:cxnSpLocks noChangeShapeType="1"/>
          </p:cNvCxnSpPr>
          <p:nvPr/>
        </p:nvCxnSpPr>
        <p:spPr bwMode="auto">
          <a:xfrm>
            <a:off x="2771775" y="2420938"/>
            <a:ext cx="4537075" cy="0"/>
          </a:xfrm>
          <a:prstGeom prst="line">
            <a:avLst/>
          </a:prstGeom>
          <a:noFill/>
          <a:ln w="57150" algn="ctr">
            <a:solidFill>
              <a:schemeClr val="accent1"/>
            </a:solidFill>
            <a:round/>
            <a:headEnd/>
            <a:tailEnd/>
          </a:ln>
          <a:extLst>
            <a:ext uri="{909E8E84-426E-40DD-AFC4-6F175D3DCCD1}">
              <a14:hiddenFill xmlns:a14="http://schemas.microsoft.com/office/drawing/2010/main">
                <a:noFill/>
              </a14:hiddenFill>
            </a:ext>
          </a:extLst>
        </p:spPr>
      </p:cxnSp>
      <p:cxnSp>
        <p:nvCxnSpPr>
          <p:cNvPr id="10" name="Connecteur droit 11"/>
          <p:cNvCxnSpPr>
            <a:cxnSpLocks noChangeShapeType="1"/>
          </p:cNvCxnSpPr>
          <p:nvPr/>
        </p:nvCxnSpPr>
        <p:spPr bwMode="auto">
          <a:xfrm>
            <a:off x="5292725" y="3644900"/>
            <a:ext cx="3167063" cy="0"/>
          </a:xfrm>
          <a:prstGeom prst="line">
            <a:avLst/>
          </a:prstGeom>
          <a:noFill/>
          <a:ln w="57150" algn="ctr">
            <a:solidFill>
              <a:srgbClr val="0070C0"/>
            </a:solidFill>
            <a:round/>
            <a:headEnd/>
            <a:tailEnd/>
          </a:ln>
          <a:extLst>
            <a:ext uri="{909E8E84-426E-40DD-AFC4-6F175D3DCCD1}">
              <a14:hiddenFill xmlns:a14="http://schemas.microsoft.com/office/drawing/2010/main">
                <a:noFill/>
              </a14:hiddenFill>
            </a:ext>
          </a:extLst>
        </p:spPr>
      </p:cxnSp>
      <p:cxnSp>
        <p:nvCxnSpPr>
          <p:cNvPr id="11" name="Connecteur droit 13"/>
          <p:cNvCxnSpPr>
            <a:cxnSpLocks noChangeShapeType="1"/>
          </p:cNvCxnSpPr>
          <p:nvPr/>
        </p:nvCxnSpPr>
        <p:spPr bwMode="auto">
          <a:xfrm>
            <a:off x="5292725" y="4068763"/>
            <a:ext cx="3167063" cy="0"/>
          </a:xfrm>
          <a:prstGeom prst="line">
            <a:avLst/>
          </a:prstGeom>
          <a:noFill/>
          <a:ln w="57150" algn="ctr">
            <a:solidFill>
              <a:srgbClr val="0070C0"/>
            </a:solidFill>
            <a:round/>
            <a:headEnd/>
            <a:tailEnd/>
          </a:ln>
          <a:extLst>
            <a:ext uri="{909E8E84-426E-40DD-AFC4-6F175D3DCCD1}">
              <a14:hiddenFill xmlns:a14="http://schemas.microsoft.com/office/drawing/2010/main">
                <a:noFill/>
              </a14:hiddenFill>
            </a:ext>
          </a:extLst>
        </p:spPr>
      </p:cxnSp>
      <p:cxnSp>
        <p:nvCxnSpPr>
          <p:cNvPr id="12" name="Connecteur droit 14"/>
          <p:cNvCxnSpPr>
            <a:cxnSpLocks noChangeShapeType="1"/>
          </p:cNvCxnSpPr>
          <p:nvPr/>
        </p:nvCxnSpPr>
        <p:spPr bwMode="auto">
          <a:xfrm>
            <a:off x="1187450" y="3641725"/>
            <a:ext cx="3168650" cy="0"/>
          </a:xfrm>
          <a:prstGeom prst="line">
            <a:avLst/>
          </a:prstGeom>
          <a:noFill/>
          <a:ln w="57150" algn="ctr">
            <a:solidFill>
              <a:srgbClr val="0070C0"/>
            </a:solidFill>
            <a:round/>
            <a:headEnd/>
            <a:tailEnd/>
          </a:ln>
          <a:extLst>
            <a:ext uri="{909E8E84-426E-40DD-AFC4-6F175D3DCCD1}">
              <a14:hiddenFill xmlns:a14="http://schemas.microsoft.com/office/drawing/2010/main">
                <a:noFill/>
              </a14:hiddenFill>
            </a:ext>
          </a:extLst>
        </p:spPr>
      </p:cxnSp>
      <p:cxnSp>
        <p:nvCxnSpPr>
          <p:cNvPr id="13" name="Connecteur droit 15"/>
          <p:cNvCxnSpPr>
            <a:cxnSpLocks noChangeShapeType="1"/>
          </p:cNvCxnSpPr>
          <p:nvPr/>
        </p:nvCxnSpPr>
        <p:spPr bwMode="auto">
          <a:xfrm>
            <a:off x="1187450" y="4068763"/>
            <a:ext cx="3168650" cy="0"/>
          </a:xfrm>
          <a:prstGeom prst="line">
            <a:avLst/>
          </a:prstGeom>
          <a:noFill/>
          <a:ln w="57150" algn="ctr">
            <a:solidFill>
              <a:srgbClr val="0070C0"/>
            </a:solidFill>
            <a:round/>
            <a:headEnd/>
            <a:tailEnd/>
          </a:ln>
          <a:extLst>
            <a:ext uri="{909E8E84-426E-40DD-AFC4-6F175D3DCCD1}">
              <a14:hiddenFill xmlns:a14="http://schemas.microsoft.com/office/drawing/2010/main">
                <a:noFill/>
              </a14:hiddenFill>
            </a:ext>
          </a:extLst>
        </p:spPr>
      </p:cxnSp>
      <p:cxnSp>
        <p:nvCxnSpPr>
          <p:cNvPr id="14" name="Connecteur droit 17"/>
          <p:cNvCxnSpPr>
            <a:cxnSpLocks noChangeShapeType="1"/>
          </p:cNvCxnSpPr>
          <p:nvPr/>
        </p:nvCxnSpPr>
        <p:spPr bwMode="auto">
          <a:xfrm>
            <a:off x="5597525" y="4868863"/>
            <a:ext cx="2790825" cy="0"/>
          </a:xfrm>
          <a:prstGeom prst="line">
            <a:avLst/>
          </a:prstGeom>
          <a:noFill/>
          <a:ln w="57150" algn="ctr">
            <a:solidFill>
              <a:srgbClr val="DB4F29"/>
            </a:solidFill>
            <a:round/>
            <a:headEnd/>
            <a:tailEnd/>
          </a:ln>
          <a:extLst>
            <a:ext uri="{909E8E84-426E-40DD-AFC4-6F175D3DCCD1}">
              <a14:hiddenFill xmlns:a14="http://schemas.microsoft.com/office/drawing/2010/main">
                <a:noFill/>
              </a14:hiddenFill>
            </a:ext>
          </a:extLst>
        </p:spPr>
      </p:cxnSp>
      <p:cxnSp>
        <p:nvCxnSpPr>
          <p:cNvPr id="15" name="Connecteur droit 19"/>
          <p:cNvCxnSpPr>
            <a:cxnSpLocks noChangeShapeType="1"/>
          </p:cNvCxnSpPr>
          <p:nvPr/>
        </p:nvCxnSpPr>
        <p:spPr bwMode="auto">
          <a:xfrm>
            <a:off x="5597525" y="5300663"/>
            <a:ext cx="2862263" cy="0"/>
          </a:xfrm>
          <a:prstGeom prst="line">
            <a:avLst/>
          </a:prstGeom>
          <a:noFill/>
          <a:ln w="57150" algn="ctr">
            <a:solidFill>
              <a:srgbClr val="DB4F29"/>
            </a:solidFill>
            <a:round/>
            <a:headEnd/>
            <a:tailEnd/>
          </a:ln>
          <a:extLst>
            <a:ext uri="{909E8E84-426E-40DD-AFC4-6F175D3DCCD1}">
              <a14:hiddenFill xmlns:a14="http://schemas.microsoft.com/office/drawing/2010/main">
                <a:noFill/>
              </a14:hiddenFill>
            </a:ext>
          </a:extLst>
        </p:spPr>
      </p:cxnSp>
      <p:cxnSp>
        <p:nvCxnSpPr>
          <p:cNvPr id="16" name="Connecteur droit 31"/>
          <p:cNvCxnSpPr>
            <a:cxnSpLocks noChangeShapeType="1"/>
          </p:cNvCxnSpPr>
          <p:nvPr/>
        </p:nvCxnSpPr>
        <p:spPr bwMode="auto">
          <a:xfrm>
            <a:off x="4341813" y="4868863"/>
            <a:ext cx="0" cy="431800"/>
          </a:xfrm>
          <a:prstGeom prst="line">
            <a:avLst/>
          </a:prstGeom>
          <a:noFill/>
          <a:ln w="57150" algn="ctr">
            <a:solidFill>
              <a:srgbClr val="DB4F29"/>
            </a:solidFill>
            <a:round/>
            <a:headEnd/>
            <a:tailEnd/>
          </a:ln>
          <a:extLst>
            <a:ext uri="{909E8E84-426E-40DD-AFC4-6F175D3DCCD1}">
              <a14:hiddenFill xmlns:a14="http://schemas.microsoft.com/office/drawing/2010/main">
                <a:noFill/>
              </a14:hiddenFill>
            </a:ext>
          </a:extLst>
        </p:spPr>
      </p:cxnSp>
      <p:cxnSp>
        <p:nvCxnSpPr>
          <p:cNvPr id="17" name="Connecteur droit 33"/>
          <p:cNvCxnSpPr>
            <a:cxnSpLocks noChangeShapeType="1"/>
          </p:cNvCxnSpPr>
          <p:nvPr/>
        </p:nvCxnSpPr>
        <p:spPr bwMode="auto">
          <a:xfrm>
            <a:off x="1492250" y="5300663"/>
            <a:ext cx="2863850" cy="0"/>
          </a:xfrm>
          <a:prstGeom prst="line">
            <a:avLst/>
          </a:prstGeom>
          <a:noFill/>
          <a:ln w="57150" algn="ctr">
            <a:solidFill>
              <a:srgbClr val="DB4F29"/>
            </a:solidFill>
            <a:round/>
            <a:headEnd/>
            <a:tailEnd/>
          </a:ln>
          <a:extLst>
            <a:ext uri="{909E8E84-426E-40DD-AFC4-6F175D3DCCD1}">
              <a14:hiddenFill xmlns:a14="http://schemas.microsoft.com/office/drawing/2010/main">
                <a:noFill/>
              </a14:hiddenFill>
            </a:ext>
          </a:extLst>
        </p:spPr>
      </p:cxnSp>
      <p:cxnSp>
        <p:nvCxnSpPr>
          <p:cNvPr id="18" name="Connecteur droit 34"/>
          <p:cNvCxnSpPr>
            <a:cxnSpLocks noChangeShapeType="1"/>
          </p:cNvCxnSpPr>
          <p:nvPr/>
        </p:nvCxnSpPr>
        <p:spPr bwMode="auto">
          <a:xfrm>
            <a:off x="1492250" y="4868863"/>
            <a:ext cx="2863850" cy="0"/>
          </a:xfrm>
          <a:prstGeom prst="line">
            <a:avLst/>
          </a:prstGeom>
          <a:noFill/>
          <a:ln w="57150" algn="ctr">
            <a:solidFill>
              <a:srgbClr val="DB4F29"/>
            </a:solidFill>
            <a:round/>
            <a:headEnd/>
            <a:tailEnd/>
          </a:ln>
          <a:extLst>
            <a:ext uri="{909E8E84-426E-40DD-AFC4-6F175D3DCCD1}">
              <a14:hiddenFill xmlns:a14="http://schemas.microsoft.com/office/drawing/2010/main">
                <a:noFill/>
              </a14:hiddenFill>
            </a:ext>
          </a:extLst>
        </p:spPr>
      </p:cxnSp>
      <p:cxnSp>
        <p:nvCxnSpPr>
          <p:cNvPr id="19" name="Connecteur droit 36"/>
          <p:cNvCxnSpPr>
            <a:cxnSpLocks noChangeShapeType="1"/>
          </p:cNvCxnSpPr>
          <p:nvPr/>
        </p:nvCxnSpPr>
        <p:spPr bwMode="auto">
          <a:xfrm>
            <a:off x="1492250" y="4868863"/>
            <a:ext cx="0" cy="431800"/>
          </a:xfrm>
          <a:prstGeom prst="line">
            <a:avLst/>
          </a:prstGeom>
          <a:noFill/>
          <a:ln w="57150" algn="ctr">
            <a:solidFill>
              <a:srgbClr val="DB4F29"/>
            </a:solidFill>
            <a:round/>
            <a:headEnd/>
            <a:tailEnd/>
          </a:ln>
          <a:extLst>
            <a:ext uri="{909E8E84-426E-40DD-AFC4-6F175D3DCCD1}">
              <a14:hiddenFill xmlns:a14="http://schemas.microsoft.com/office/drawing/2010/main">
                <a:noFill/>
              </a14:hiddenFill>
            </a:ext>
          </a:extLst>
        </p:spPr>
      </p:cxnSp>
      <p:cxnSp>
        <p:nvCxnSpPr>
          <p:cNvPr id="20" name="Connecteur droit 37"/>
          <p:cNvCxnSpPr>
            <a:cxnSpLocks noChangeShapeType="1"/>
          </p:cNvCxnSpPr>
          <p:nvPr/>
        </p:nvCxnSpPr>
        <p:spPr bwMode="auto">
          <a:xfrm>
            <a:off x="8429625" y="4848225"/>
            <a:ext cx="0" cy="433388"/>
          </a:xfrm>
          <a:prstGeom prst="line">
            <a:avLst/>
          </a:prstGeom>
          <a:noFill/>
          <a:ln w="57150" algn="ctr">
            <a:solidFill>
              <a:srgbClr val="DB4F29"/>
            </a:solidFill>
            <a:round/>
            <a:headEnd/>
            <a:tailEnd/>
          </a:ln>
          <a:extLst>
            <a:ext uri="{909E8E84-426E-40DD-AFC4-6F175D3DCCD1}">
              <a14:hiddenFill xmlns:a14="http://schemas.microsoft.com/office/drawing/2010/main">
                <a:noFill/>
              </a14:hiddenFill>
            </a:ext>
          </a:extLst>
        </p:spPr>
      </p:cxnSp>
      <p:cxnSp>
        <p:nvCxnSpPr>
          <p:cNvPr id="21" name="Connecteur droit 38"/>
          <p:cNvCxnSpPr>
            <a:cxnSpLocks noChangeShapeType="1"/>
          </p:cNvCxnSpPr>
          <p:nvPr/>
        </p:nvCxnSpPr>
        <p:spPr bwMode="auto">
          <a:xfrm>
            <a:off x="5597525" y="4868863"/>
            <a:ext cx="0" cy="431800"/>
          </a:xfrm>
          <a:prstGeom prst="line">
            <a:avLst/>
          </a:prstGeom>
          <a:noFill/>
          <a:ln w="57150" algn="ctr">
            <a:solidFill>
              <a:srgbClr val="DB4F29"/>
            </a:solidFill>
            <a:round/>
            <a:headEnd/>
            <a:tailEnd/>
          </a:ln>
          <a:extLst>
            <a:ext uri="{909E8E84-426E-40DD-AFC4-6F175D3DCCD1}">
              <a14:hiddenFill xmlns:a14="http://schemas.microsoft.com/office/drawing/2010/main">
                <a:noFill/>
              </a14:hiddenFill>
            </a:ext>
          </a:extLst>
        </p:spPr>
      </p:cxnSp>
      <p:cxnSp>
        <p:nvCxnSpPr>
          <p:cNvPr id="22" name="Connecteur droit 39"/>
          <p:cNvCxnSpPr>
            <a:cxnSpLocks noChangeShapeType="1"/>
          </p:cNvCxnSpPr>
          <p:nvPr/>
        </p:nvCxnSpPr>
        <p:spPr bwMode="auto">
          <a:xfrm>
            <a:off x="5597525" y="6092825"/>
            <a:ext cx="0" cy="431800"/>
          </a:xfrm>
          <a:prstGeom prst="line">
            <a:avLst/>
          </a:prstGeom>
          <a:noFill/>
          <a:ln w="57150" algn="ctr">
            <a:solidFill>
              <a:srgbClr val="FFCC00"/>
            </a:solidFill>
            <a:round/>
            <a:headEnd/>
            <a:tailEnd/>
          </a:ln>
          <a:extLst>
            <a:ext uri="{909E8E84-426E-40DD-AFC4-6F175D3DCCD1}">
              <a14:hiddenFill xmlns:a14="http://schemas.microsoft.com/office/drawing/2010/main">
                <a:noFill/>
              </a14:hiddenFill>
            </a:ext>
          </a:extLst>
        </p:spPr>
      </p:cxnSp>
      <p:cxnSp>
        <p:nvCxnSpPr>
          <p:cNvPr id="23" name="Connecteur droit 40"/>
          <p:cNvCxnSpPr>
            <a:cxnSpLocks noChangeShapeType="1"/>
          </p:cNvCxnSpPr>
          <p:nvPr/>
        </p:nvCxnSpPr>
        <p:spPr bwMode="auto">
          <a:xfrm>
            <a:off x="8429625" y="3651250"/>
            <a:ext cx="0" cy="431800"/>
          </a:xfrm>
          <a:prstGeom prst="line">
            <a:avLst/>
          </a:prstGeom>
          <a:noFill/>
          <a:ln w="57150" algn="ctr">
            <a:solidFill>
              <a:schemeClr val="accent2"/>
            </a:solidFill>
            <a:round/>
            <a:headEnd/>
            <a:tailEnd/>
          </a:ln>
          <a:extLst>
            <a:ext uri="{909E8E84-426E-40DD-AFC4-6F175D3DCCD1}">
              <a14:hiddenFill xmlns:a14="http://schemas.microsoft.com/office/drawing/2010/main">
                <a:noFill/>
              </a14:hiddenFill>
            </a:ext>
          </a:extLst>
        </p:spPr>
      </p:cxnSp>
      <p:cxnSp>
        <p:nvCxnSpPr>
          <p:cNvPr id="24" name="Connecteur droit 41"/>
          <p:cNvCxnSpPr>
            <a:cxnSpLocks noChangeShapeType="1"/>
          </p:cNvCxnSpPr>
          <p:nvPr/>
        </p:nvCxnSpPr>
        <p:spPr bwMode="auto">
          <a:xfrm>
            <a:off x="5300663" y="3641725"/>
            <a:ext cx="0" cy="431800"/>
          </a:xfrm>
          <a:prstGeom prst="line">
            <a:avLst/>
          </a:prstGeom>
          <a:noFill/>
          <a:ln w="57150" algn="ctr">
            <a:solidFill>
              <a:schemeClr val="accent2"/>
            </a:solidFill>
            <a:round/>
            <a:headEnd/>
            <a:tailEnd/>
          </a:ln>
          <a:extLst>
            <a:ext uri="{909E8E84-426E-40DD-AFC4-6F175D3DCCD1}">
              <a14:hiddenFill xmlns:a14="http://schemas.microsoft.com/office/drawing/2010/main">
                <a:noFill/>
              </a14:hiddenFill>
            </a:ext>
          </a:extLst>
        </p:spPr>
      </p:cxnSp>
      <p:cxnSp>
        <p:nvCxnSpPr>
          <p:cNvPr id="25" name="Connecteur droit 42"/>
          <p:cNvCxnSpPr>
            <a:cxnSpLocks noChangeShapeType="1"/>
          </p:cNvCxnSpPr>
          <p:nvPr/>
        </p:nvCxnSpPr>
        <p:spPr bwMode="auto">
          <a:xfrm>
            <a:off x="4356100" y="3632200"/>
            <a:ext cx="0" cy="433388"/>
          </a:xfrm>
          <a:prstGeom prst="line">
            <a:avLst/>
          </a:prstGeom>
          <a:noFill/>
          <a:ln w="57150" algn="ctr">
            <a:solidFill>
              <a:schemeClr val="accent2"/>
            </a:solidFill>
            <a:round/>
            <a:headEnd/>
            <a:tailEnd/>
          </a:ln>
          <a:extLst>
            <a:ext uri="{909E8E84-426E-40DD-AFC4-6F175D3DCCD1}">
              <a14:hiddenFill xmlns:a14="http://schemas.microsoft.com/office/drawing/2010/main">
                <a:noFill/>
              </a14:hiddenFill>
            </a:ext>
          </a:extLst>
        </p:spPr>
      </p:cxnSp>
      <p:cxnSp>
        <p:nvCxnSpPr>
          <p:cNvPr id="26" name="Connecteur droit 43"/>
          <p:cNvCxnSpPr>
            <a:cxnSpLocks noChangeShapeType="1"/>
          </p:cNvCxnSpPr>
          <p:nvPr/>
        </p:nvCxnSpPr>
        <p:spPr bwMode="auto">
          <a:xfrm>
            <a:off x="1187450" y="3616325"/>
            <a:ext cx="0" cy="431800"/>
          </a:xfrm>
          <a:prstGeom prst="line">
            <a:avLst/>
          </a:prstGeom>
          <a:noFill/>
          <a:ln w="57150" algn="ctr">
            <a:solidFill>
              <a:schemeClr val="accent2"/>
            </a:solidFill>
            <a:round/>
            <a:headEnd/>
            <a:tailEnd/>
          </a:ln>
          <a:extLst>
            <a:ext uri="{909E8E84-426E-40DD-AFC4-6F175D3DCCD1}">
              <a14:hiddenFill xmlns:a14="http://schemas.microsoft.com/office/drawing/2010/main">
                <a:noFill/>
              </a14:hiddenFill>
            </a:ext>
          </a:extLst>
        </p:spPr>
      </p:cxnSp>
      <p:cxnSp>
        <p:nvCxnSpPr>
          <p:cNvPr id="27" name="Connecteur droit 44"/>
          <p:cNvCxnSpPr>
            <a:cxnSpLocks noChangeShapeType="1"/>
          </p:cNvCxnSpPr>
          <p:nvPr/>
        </p:nvCxnSpPr>
        <p:spPr bwMode="auto">
          <a:xfrm>
            <a:off x="8429625" y="6135688"/>
            <a:ext cx="0" cy="431800"/>
          </a:xfrm>
          <a:prstGeom prst="line">
            <a:avLst/>
          </a:prstGeom>
          <a:noFill/>
          <a:ln w="57150" algn="ctr">
            <a:solidFill>
              <a:srgbClr val="FFCC00"/>
            </a:solidFill>
            <a:round/>
            <a:headEnd/>
            <a:tailEnd/>
          </a:ln>
          <a:extLst>
            <a:ext uri="{909E8E84-426E-40DD-AFC4-6F175D3DCCD1}">
              <a14:hiddenFill xmlns:a14="http://schemas.microsoft.com/office/drawing/2010/main">
                <a:noFill/>
              </a14:hiddenFill>
            </a:ext>
          </a:extLst>
        </p:spPr>
      </p:cxnSp>
      <p:cxnSp>
        <p:nvCxnSpPr>
          <p:cNvPr id="28" name="Connecteur droit 46"/>
          <p:cNvCxnSpPr>
            <a:cxnSpLocks noChangeShapeType="1"/>
          </p:cNvCxnSpPr>
          <p:nvPr/>
        </p:nvCxnSpPr>
        <p:spPr bwMode="auto">
          <a:xfrm>
            <a:off x="1492250" y="6116638"/>
            <a:ext cx="0" cy="431800"/>
          </a:xfrm>
          <a:prstGeom prst="line">
            <a:avLst/>
          </a:prstGeom>
          <a:noFill/>
          <a:ln w="38100" algn="ctr">
            <a:solidFill>
              <a:srgbClr val="FFCC00"/>
            </a:solidFill>
            <a:round/>
            <a:headEnd/>
            <a:tailEnd/>
          </a:ln>
          <a:extLst>
            <a:ext uri="{909E8E84-426E-40DD-AFC4-6F175D3DCCD1}">
              <a14:hiddenFill xmlns:a14="http://schemas.microsoft.com/office/drawing/2010/main">
                <a:noFill/>
              </a14:hiddenFill>
            </a:ext>
          </a:extLst>
        </p:spPr>
      </p:cxnSp>
      <p:cxnSp>
        <p:nvCxnSpPr>
          <p:cNvPr id="29" name="Connecteur droit 47"/>
          <p:cNvCxnSpPr>
            <a:cxnSpLocks noChangeShapeType="1"/>
          </p:cNvCxnSpPr>
          <p:nvPr/>
        </p:nvCxnSpPr>
        <p:spPr bwMode="auto">
          <a:xfrm>
            <a:off x="4341813" y="6092825"/>
            <a:ext cx="0" cy="431800"/>
          </a:xfrm>
          <a:prstGeom prst="line">
            <a:avLst/>
          </a:prstGeom>
          <a:noFill/>
          <a:ln w="38100" algn="ctr">
            <a:solidFill>
              <a:srgbClr val="FFCC00"/>
            </a:solidFill>
            <a:round/>
            <a:headEnd/>
            <a:tailEnd/>
          </a:ln>
          <a:extLst>
            <a:ext uri="{909E8E84-426E-40DD-AFC4-6F175D3DCCD1}">
              <a14:hiddenFill xmlns:a14="http://schemas.microsoft.com/office/drawing/2010/main">
                <a:noFill/>
              </a14:hiddenFill>
            </a:ext>
          </a:extLst>
        </p:spPr>
      </p:cxnSp>
      <p:cxnSp>
        <p:nvCxnSpPr>
          <p:cNvPr id="30" name="Connecteur droit 48"/>
          <p:cNvCxnSpPr>
            <a:cxnSpLocks noChangeShapeType="1"/>
          </p:cNvCxnSpPr>
          <p:nvPr/>
        </p:nvCxnSpPr>
        <p:spPr bwMode="auto">
          <a:xfrm>
            <a:off x="5565775" y="6135688"/>
            <a:ext cx="2863850" cy="0"/>
          </a:xfrm>
          <a:prstGeom prst="line">
            <a:avLst/>
          </a:prstGeom>
          <a:noFill/>
          <a:ln w="57150" algn="ctr">
            <a:solidFill>
              <a:srgbClr val="FFCC00"/>
            </a:solidFill>
            <a:round/>
            <a:headEnd/>
            <a:tailEnd/>
          </a:ln>
          <a:extLst>
            <a:ext uri="{909E8E84-426E-40DD-AFC4-6F175D3DCCD1}">
              <a14:hiddenFill xmlns:a14="http://schemas.microsoft.com/office/drawing/2010/main">
                <a:noFill/>
              </a14:hiddenFill>
            </a:ext>
          </a:extLst>
        </p:spPr>
      </p:cxnSp>
      <p:cxnSp>
        <p:nvCxnSpPr>
          <p:cNvPr id="31" name="Connecteur droit 49"/>
          <p:cNvCxnSpPr>
            <a:cxnSpLocks noChangeShapeType="1"/>
          </p:cNvCxnSpPr>
          <p:nvPr/>
        </p:nvCxnSpPr>
        <p:spPr bwMode="auto">
          <a:xfrm>
            <a:off x="5597525" y="6548438"/>
            <a:ext cx="2862263" cy="0"/>
          </a:xfrm>
          <a:prstGeom prst="line">
            <a:avLst/>
          </a:prstGeom>
          <a:noFill/>
          <a:ln w="57150" algn="ctr">
            <a:solidFill>
              <a:srgbClr val="FFCC00"/>
            </a:solidFill>
            <a:round/>
            <a:headEnd/>
            <a:tailEnd/>
          </a:ln>
          <a:extLst>
            <a:ext uri="{909E8E84-426E-40DD-AFC4-6F175D3DCCD1}">
              <a14:hiddenFill xmlns:a14="http://schemas.microsoft.com/office/drawing/2010/main">
                <a:noFill/>
              </a14:hiddenFill>
            </a:ext>
          </a:extLst>
        </p:spPr>
      </p:cxnSp>
      <p:cxnSp>
        <p:nvCxnSpPr>
          <p:cNvPr id="32" name="Connecteur droit 50"/>
          <p:cNvCxnSpPr>
            <a:cxnSpLocks noChangeShapeType="1"/>
          </p:cNvCxnSpPr>
          <p:nvPr/>
        </p:nvCxnSpPr>
        <p:spPr bwMode="auto">
          <a:xfrm>
            <a:off x="1492250" y="6524625"/>
            <a:ext cx="2863850" cy="0"/>
          </a:xfrm>
          <a:prstGeom prst="line">
            <a:avLst/>
          </a:prstGeom>
          <a:noFill/>
          <a:ln w="38100" algn="ctr">
            <a:solidFill>
              <a:srgbClr val="FFCC00"/>
            </a:solidFill>
            <a:round/>
            <a:headEnd/>
            <a:tailEnd/>
          </a:ln>
          <a:extLst>
            <a:ext uri="{909E8E84-426E-40DD-AFC4-6F175D3DCCD1}">
              <a14:hiddenFill xmlns:a14="http://schemas.microsoft.com/office/drawing/2010/main">
                <a:noFill/>
              </a14:hiddenFill>
            </a:ext>
          </a:extLst>
        </p:spPr>
      </p:cxnSp>
      <p:cxnSp>
        <p:nvCxnSpPr>
          <p:cNvPr id="33" name="Connecteur droit 51"/>
          <p:cNvCxnSpPr>
            <a:cxnSpLocks noChangeShapeType="1"/>
          </p:cNvCxnSpPr>
          <p:nvPr/>
        </p:nvCxnSpPr>
        <p:spPr bwMode="auto">
          <a:xfrm>
            <a:off x="1492250" y="6138863"/>
            <a:ext cx="2863850" cy="0"/>
          </a:xfrm>
          <a:prstGeom prst="line">
            <a:avLst/>
          </a:prstGeom>
          <a:noFill/>
          <a:ln w="57150" algn="ctr">
            <a:solidFill>
              <a:srgbClr val="FFCC00"/>
            </a:solidFill>
            <a:round/>
            <a:headEnd/>
            <a:tailEnd/>
          </a:ln>
          <a:extLst>
            <a:ext uri="{909E8E84-426E-40DD-AFC4-6F175D3DCCD1}">
              <a14:hiddenFill xmlns:a14="http://schemas.microsoft.com/office/drawing/2010/main">
                <a:noFill/>
              </a14:hiddenFill>
            </a:ext>
          </a:extLst>
        </p:spPr>
      </p:cxnSp>
      <p:cxnSp>
        <p:nvCxnSpPr>
          <p:cNvPr id="34" name="Connecteur droit 53"/>
          <p:cNvCxnSpPr>
            <a:cxnSpLocks noChangeShapeType="1"/>
          </p:cNvCxnSpPr>
          <p:nvPr/>
        </p:nvCxnSpPr>
        <p:spPr bwMode="auto">
          <a:xfrm>
            <a:off x="2771775" y="1989138"/>
            <a:ext cx="4537075" cy="0"/>
          </a:xfrm>
          <a:prstGeom prst="line">
            <a:avLst/>
          </a:prstGeom>
          <a:noFill/>
          <a:ln w="57150" algn="ctr">
            <a:solidFill>
              <a:schemeClr val="accent1"/>
            </a:solidFill>
            <a:round/>
            <a:headEnd/>
            <a:tailEnd/>
          </a:ln>
          <a:extLst>
            <a:ext uri="{909E8E84-426E-40DD-AFC4-6F175D3DCCD1}">
              <a14:hiddenFill xmlns:a14="http://schemas.microsoft.com/office/drawing/2010/main">
                <a:noFill/>
              </a14:hiddenFill>
            </a:ext>
          </a:extLst>
        </p:spPr>
      </p:cxnSp>
      <p:cxnSp>
        <p:nvCxnSpPr>
          <p:cNvPr id="35" name="Connecteur droit 54"/>
          <p:cNvCxnSpPr>
            <a:cxnSpLocks noChangeShapeType="1"/>
          </p:cNvCxnSpPr>
          <p:nvPr/>
        </p:nvCxnSpPr>
        <p:spPr bwMode="auto">
          <a:xfrm>
            <a:off x="7308850" y="1989138"/>
            <a:ext cx="0" cy="431800"/>
          </a:xfrm>
          <a:prstGeom prst="line">
            <a:avLst/>
          </a:prstGeom>
          <a:noFill/>
          <a:ln w="57150" algn="ctr">
            <a:solidFill>
              <a:srgbClr val="00B050"/>
            </a:solidFill>
            <a:round/>
            <a:headEnd/>
            <a:tailEnd/>
          </a:ln>
          <a:extLst>
            <a:ext uri="{909E8E84-426E-40DD-AFC4-6F175D3DCCD1}">
              <a14:hiddenFill xmlns:a14="http://schemas.microsoft.com/office/drawing/2010/main">
                <a:noFill/>
              </a14:hiddenFill>
            </a:ext>
          </a:extLst>
        </p:spPr>
      </p:cxnSp>
      <p:cxnSp>
        <p:nvCxnSpPr>
          <p:cNvPr id="36" name="Connecteur droit 55"/>
          <p:cNvCxnSpPr>
            <a:cxnSpLocks noChangeShapeType="1"/>
          </p:cNvCxnSpPr>
          <p:nvPr/>
        </p:nvCxnSpPr>
        <p:spPr bwMode="auto">
          <a:xfrm>
            <a:off x="2774950" y="2003425"/>
            <a:ext cx="0" cy="431800"/>
          </a:xfrm>
          <a:prstGeom prst="line">
            <a:avLst/>
          </a:prstGeom>
          <a:noFill/>
          <a:ln w="57150" algn="ctr">
            <a:solidFill>
              <a:srgbClr val="00B050"/>
            </a:solidFill>
            <a:round/>
            <a:headEnd/>
            <a:tailEnd/>
          </a:ln>
          <a:extLst>
            <a:ext uri="{909E8E84-426E-40DD-AFC4-6F175D3DCCD1}">
              <a14:hiddenFill xmlns:a14="http://schemas.microsoft.com/office/drawing/2010/main">
                <a:noFill/>
              </a14:hiddenFill>
            </a:ext>
          </a:extLst>
        </p:spPr>
      </p:cxnSp>
      <p:sp>
        <p:nvSpPr>
          <p:cNvPr id="37" name="ZoneTexte 35"/>
          <p:cNvSpPr txBox="1"/>
          <p:nvPr/>
        </p:nvSpPr>
        <p:spPr>
          <a:xfrm>
            <a:off x="8461375" y="6116638"/>
            <a:ext cx="704850" cy="461962"/>
          </a:xfrm>
          <a:prstGeom prst="rect">
            <a:avLst/>
          </a:prstGeom>
          <a:noFill/>
        </p:spPr>
        <p:txBody>
          <a:bodyPr wrap="none">
            <a:spAutoFit/>
          </a:bodyPr>
          <a:lstStyle/>
          <a:p>
            <a:pPr>
              <a:defRPr/>
            </a:pPr>
            <a:r>
              <a:rPr lang="fr-FR" sz="1200" b="1" dirty="0">
                <a:solidFill>
                  <a:schemeClr val="tx1"/>
                </a:solidFill>
                <a:effectLst>
                  <a:outerShdw blurRad="38100" dist="38100" dir="2700000" algn="tl">
                    <a:srgbClr val="000000">
                      <a:alpha val="43137"/>
                    </a:srgbClr>
                  </a:outerShdw>
                </a:effectLst>
                <a:latin typeface="Arial" charset="0"/>
                <a:cs typeface="Arial" charset="0"/>
              </a:rPr>
              <a:t>GANA</a:t>
            </a:r>
          </a:p>
          <a:p>
            <a:pPr>
              <a:defRPr/>
            </a:pPr>
            <a:r>
              <a:rPr lang="fr-FR" sz="1200" b="1" dirty="0" err="1">
                <a:solidFill>
                  <a:schemeClr val="tx1"/>
                </a:solidFill>
                <a:effectLst>
                  <a:outerShdw blurRad="38100" dist="38100" dir="2700000" algn="tl">
                    <a:srgbClr val="000000">
                      <a:alpha val="43137"/>
                    </a:srgbClr>
                  </a:outerShdw>
                </a:effectLst>
                <a:latin typeface="Arial" charset="0"/>
                <a:cs typeface="Arial" charset="0"/>
              </a:rPr>
              <a:t>Level</a:t>
            </a:r>
            <a:r>
              <a:rPr lang="fr-FR" sz="1200" b="1" dirty="0">
                <a:solidFill>
                  <a:schemeClr val="tx1"/>
                </a:solidFill>
                <a:effectLst>
                  <a:outerShdw blurRad="38100" dist="38100" dir="2700000" algn="tl">
                    <a:srgbClr val="000000">
                      <a:alpha val="43137"/>
                    </a:srgbClr>
                  </a:outerShdw>
                </a:effectLst>
                <a:latin typeface="Arial" charset="0"/>
                <a:cs typeface="Arial" charset="0"/>
              </a:rPr>
              <a:t> 1</a:t>
            </a:r>
          </a:p>
        </p:txBody>
      </p:sp>
      <p:sp>
        <p:nvSpPr>
          <p:cNvPr id="38" name="ZoneTexte 57"/>
          <p:cNvSpPr txBox="1"/>
          <p:nvPr/>
        </p:nvSpPr>
        <p:spPr>
          <a:xfrm>
            <a:off x="8429625" y="4848225"/>
            <a:ext cx="704850" cy="461963"/>
          </a:xfrm>
          <a:prstGeom prst="rect">
            <a:avLst/>
          </a:prstGeom>
          <a:noFill/>
        </p:spPr>
        <p:txBody>
          <a:bodyPr wrap="none">
            <a:spAutoFit/>
          </a:bodyPr>
          <a:lstStyle/>
          <a:p>
            <a:pPr>
              <a:defRPr/>
            </a:pPr>
            <a:r>
              <a:rPr lang="fr-FR" sz="1200" b="1" dirty="0">
                <a:solidFill>
                  <a:schemeClr val="tx1"/>
                </a:solidFill>
                <a:effectLst>
                  <a:outerShdw blurRad="38100" dist="38100" dir="2700000" algn="tl">
                    <a:srgbClr val="000000">
                      <a:alpha val="43137"/>
                    </a:srgbClr>
                  </a:outerShdw>
                </a:effectLst>
                <a:latin typeface="Arial" charset="0"/>
                <a:cs typeface="Arial" charset="0"/>
              </a:rPr>
              <a:t>GANA</a:t>
            </a:r>
          </a:p>
          <a:p>
            <a:pPr>
              <a:defRPr/>
            </a:pPr>
            <a:r>
              <a:rPr lang="fr-FR" sz="1200" b="1" dirty="0" err="1">
                <a:solidFill>
                  <a:schemeClr val="tx1"/>
                </a:solidFill>
                <a:effectLst>
                  <a:outerShdw blurRad="38100" dist="38100" dir="2700000" algn="tl">
                    <a:srgbClr val="000000">
                      <a:alpha val="43137"/>
                    </a:srgbClr>
                  </a:outerShdw>
                </a:effectLst>
                <a:latin typeface="Arial" charset="0"/>
                <a:cs typeface="Arial" charset="0"/>
              </a:rPr>
              <a:t>Level</a:t>
            </a:r>
            <a:r>
              <a:rPr lang="fr-FR" sz="1200" b="1" dirty="0">
                <a:solidFill>
                  <a:schemeClr val="tx1"/>
                </a:solidFill>
                <a:effectLst>
                  <a:outerShdw blurRad="38100" dist="38100" dir="2700000" algn="tl">
                    <a:srgbClr val="000000">
                      <a:alpha val="43137"/>
                    </a:srgbClr>
                  </a:outerShdw>
                </a:effectLst>
                <a:latin typeface="Arial" charset="0"/>
                <a:cs typeface="Arial" charset="0"/>
              </a:rPr>
              <a:t> 2</a:t>
            </a:r>
          </a:p>
        </p:txBody>
      </p:sp>
      <p:sp>
        <p:nvSpPr>
          <p:cNvPr id="39" name="ZoneTexte 58"/>
          <p:cNvSpPr txBox="1"/>
          <p:nvPr/>
        </p:nvSpPr>
        <p:spPr>
          <a:xfrm>
            <a:off x="8429625" y="3630613"/>
            <a:ext cx="704850" cy="460375"/>
          </a:xfrm>
          <a:prstGeom prst="rect">
            <a:avLst/>
          </a:prstGeom>
          <a:noFill/>
        </p:spPr>
        <p:txBody>
          <a:bodyPr wrap="none">
            <a:spAutoFit/>
          </a:bodyPr>
          <a:lstStyle/>
          <a:p>
            <a:pPr>
              <a:defRPr/>
            </a:pPr>
            <a:r>
              <a:rPr lang="fr-FR" sz="1200" b="1" dirty="0">
                <a:solidFill>
                  <a:schemeClr val="tx1"/>
                </a:solidFill>
                <a:effectLst>
                  <a:outerShdw blurRad="38100" dist="38100" dir="2700000" algn="tl">
                    <a:srgbClr val="000000">
                      <a:alpha val="43137"/>
                    </a:srgbClr>
                  </a:outerShdw>
                </a:effectLst>
                <a:latin typeface="Arial" charset="0"/>
                <a:cs typeface="Arial" charset="0"/>
              </a:rPr>
              <a:t>GANA</a:t>
            </a:r>
          </a:p>
          <a:p>
            <a:pPr>
              <a:defRPr/>
            </a:pPr>
            <a:r>
              <a:rPr lang="fr-FR" sz="1200" b="1" dirty="0" err="1">
                <a:solidFill>
                  <a:schemeClr val="tx1"/>
                </a:solidFill>
                <a:effectLst>
                  <a:outerShdw blurRad="38100" dist="38100" dir="2700000" algn="tl">
                    <a:srgbClr val="000000">
                      <a:alpha val="43137"/>
                    </a:srgbClr>
                  </a:outerShdw>
                </a:effectLst>
                <a:latin typeface="Arial" charset="0"/>
                <a:cs typeface="Arial" charset="0"/>
              </a:rPr>
              <a:t>Level</a:t>
            </a:r>
            <a:r>
              <a:rPr lang="fr-FR" sz="1200" b="1" dirty="0">
                <a:solidFill>
                  <a:schemeClr val="tx1"/>
                </a:solidFill>
                <a:effectLst>
                  <a:outerShdw blurRad="38100" dist="38100" dir="2700000" algn="tl">
                    <a:srgbClr val="000000">
                      <a:alpha val="43137"/>
                    </a:srgbClr>
                  </a:outerShdw>
                </a:effectLst>
                <a:latin typeface="Arial" charset="0"/>
                <a:cs typeface="Arial" charset="0"/>
              </a:rPr>
              <a:t> 3</a:t>
            </a:r>
          </a:p>
        </p:txBody>
      </p:sp>
      <p:sp>
        <p:nvSpPr>
          <p:cNvPr id="40" name="ZoneTexte 59"/>
          <p:cNvSpPr txBox="1"/>
          <p:nvPr/>
        </p:nvSpPr>
        <p:spPr>
          <a:xfrm>
            <a:off x="7451725" y="2008188"/>
            <a:ext cx="706438" cy="461962"/>
          </a:xfrm>
          <a:prstGeom prst="rect">
            <a:avLst/>
          </a:prstGeom>
          <a:noFill/>
        </p:spPr>
        <p:txBody>
          <a:bodyPr wrap="none">
            <a:spAutoFit/>
          </a:bodyPr>
          <a:lstStyle/>
          <a:p>
            <a:pPr>
              <a:defRPr/>
            </a:pPr>
            <a:r>
              <a:rPr lang="fr-FR" sz="1200" b="1" dirty="0">
                <a:solidFill>
                  <a:schemeClr val="tx1"/>
                </a:solidFill>
                <a:effectLst>
                  <a:outerShdw blurRad="38100" dist="38100" dir="2700000" algn="tl">
                    <a:srgbClr val="000000">
                      <a:alpha val="43137"/>
                    </a:srgbClr>
                  </a:outerShdw>
                </a:effectLst>
                <a:latin typeface="Arial" charset="0"/>
                <a:cs typeface="Arial" charset="0"/>
              </a:rPr>
              <a:t>GANA</a:t>
            </a:r>
          </a:p>
          <a:p>
            <a:pPr>
              <a:defRPr/>
            </a:pPr>
            <a:r>
              <a:rPr lang="fr-FR" sz="1200" b="1" dirty="0" err="1">
                <a:solidFill>
                  <a:schemeClr val="tx1"/>
                </a:solidFill>
                <a:effectLst>
                  <a:outerShdw blurRad="38100" dist="38100" dir="2700000" algn="tl">
                    <a:srgbClr val="000000">
                      <a:alpha val="43137"/>
                    </a:srgbClr>
                  </a:outerShdw>
                </a:effectLst>
                <a:latin typeface="Arial" charset="0"/>
                <a:cs typeface="Arial" charset="0"/>
              </a:rPr>
              <a:t>Level</a:t>
            </a:r>
            <a:r>
              <a:rPr lang="fr-FR" sz="1200" b="1" dirty="0">
                <a:solidFill>
                  <a:schemeClr val="tx1"/>
                </a:solidFill>
                <a:effectLst>
                  <a:outerShdw blurRad="38100" dist="38100" dir="2700000" algn="tl">
                    <a:srgbClr val="000000">
                      <a:alpha val="43137"/>
                    </a:srgbClr>
                  </a:outerShdw>
                </a:effectLst>
                <a:latin typeface="Arial" charset="0"/>
                <a:cs typeface="Arial" charset="0"/>
              </a:rPr>
              <a:t> 4</a:t>
            </a:r>
          </a:p>
        </p:txBody>
      </p:sp>
    </p:spTree>
    <p:extLst>
      <p:ext uri="{BB962C8B-B14F-4D97-AF65-F5344CB8AC3E}">
        <p14:creationId xmlns:p14="http://schemas.microsoft.com/office/powerpoint/2010/main" val="414554264"/>
      </p:ext>
    </p:extLst>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6225" y="0"/>
            <a:ext cx="6896932" cy="1143000"/>
          </a:xfrm>
        </p:spPr>
        <p:txBody>
          <a:bodyPr/>
          <a:lstStyle/>
          <a:p>
            <a:r>
              <a:rPr lang="en-US" dirty="0"/>
              <a:t>Autonomic and Self-Managed Networks Phase 1 (3GPP)</a:t>
            </a:r>
            <a:endParaRPr lang="fr-FR" dirty="0"/>
          </a:p>
        </p:txBody>
      </p:sp>
      <p:sp>
        <p:nvSpPr>
          <p:cNvPr id="4" name="Espace réservé du pied de page 3"/>
          <p:cNvSpPr>
            <a:spLocks noGrp="1"/>
          </p:cNvSpPr>
          <p:nvPr>
            <p:ph type="ftr" sz="quarter" idx="10"/>
          </p:nvPr>
        </p:nvSpPr>
        <p:spPr/>
        <p:txBody>
          <a:bodyPr/>
          <a:lstStyle/>
          <a:p>
            <a:pPr>
              <a:defRPr/>
            </a:pPr>
            <a:r>
              <a:rPr lang="en-US" smtClean="0"/>
              <a:t>© ETSI 2015. All rights reserved</a:t>
            </a:r>
            <a:endParaRPr lang="en-US"/>
          </a:p>
        </p:txBody>
      </p:sp>
      <p:sp>
        <p:nvSpPr>
          <p:cNvPr id="5" name="Espace réservé du numéro de diapositive 4"/>
          <p:cNvSpPr>
            <a:spLocks noGrp="1"/>
          </p:cNvSpPr>
          <p:nvPr>
            <p:ph type="sldNum" sz="quarter" idx="11"/>
          </p:nvPr>
        </p:nvSpPr>
        <p:spPr/>
        <p:txBody>
          <a:bodyPr/>
          <a:lstStyle/>
          <a:p>
            <a:fld id="{13A81C64-F720-426A-9905-35D857D010DB}" type="slidenum">
              <a:rPr lang="en-GB" altLang="en-US" smtClean="0"/>
              <a:pPr/>
              <a:t>30</a:t>
            </a:fld>
            <a:endParaRPr lang="en-GB" altLang="en-US"/>
          </a:p>
        </p:txBody>
      </p:sp>
      <p:sp>
        <p:nvSpPr>
          <p:cNvPr id="6" name="מלבן מעוגל 7"/>
          <p:cNvSpPr/>
          <p:nvPr/>
        </p:nvSpPr>
        <p:spPr>
          <a:xfrm>
            <a:off x="1899661" y="5676730"/>
            <a:ext cx="5611812" cy="830262"/>
          </a:xfrm>
          <a:prstGeom prst="roundRect">
            <a:avLst>
              <a:gd name="adj" fmla="val 10735"/>
            </a:avLst>
          </a:prstGeom>
          <a:solidFill>
            <a:srgbClr val="1A4669"/>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en-US" sz="3200" dirty="0"/>
              <a:t>Thank you!</a:t>
            </a:r>
            <a:endParaRPr lang="en-GB" sz="3200" dirty="0"/>
          </a:p>
        </p:txBody>
      </p:sp>
      <p:sp>
        <p:nvSpPr>
          <p:cNvPr id="8" name="Rectangle 2"/>
          <p:cNvSpPr>
            <a:spLocks noChangeArrowheads="1"/>
          </p:cNvSpPr>
          <p:nvPr/>
        </p:nvSpPr>
        <p:spPr bwMode="auto">
          <a:xfrm>
            <a:off x="325120" y="3175464"/>
            <a:ext cx="8483600" cy="235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defTabSz="985838" eaLnBrk="0" hangingPunct="0">
              <a:spcBef>
                <a:spcPct val="20000"/>
              </a:spcBef>
              <a:buSzPct val="90000"/>
              <a:buBlip>
                <a:blip r:embed="rId2"/>
              </a:buBlip>
              <a:defRPr sz="3200">
                <a:solidFill>
                  <a:srgbClr val="404040"/>
                </a:solidFill>
                <a:latin typeface="Calibri" pitchFamily="34" charset="0"/>
                <a:ea typeface="ＭＳ Ｐゴシック" pitchFamily="34" charset="-128"/>
              </a:defRPr>
            </a:lvl1pPr>
            <a:lvl2pPr marL="742950" indent="-285750" defTabSz="985838" eaLnBrk="0" hangingPunct="0">
              <a:spcBef>
                <a:spcPct val="20000"/>
              </a:spcBef>
              <a:buClr>
                <a:schemeClr val="tx2"/>
              </a:buClr>
              <a:buSzPct val="120000"/>
              <a:buFont typeface="Arial" charset="0"/>
              <a:buChar char="•"/>
              <a:defRPr sz="2800">
                <a:solidFill>
                  <a:srgbClr val="404040"/>
                </a:solidFill>
                <a:latin typeface="Calibri" pitchFamily="34" charset="0"/>
                <a:ea typeface="ＭＳ Ｐゴシック" pitchFamily="34" charset="-128"/>
              </a:defRPr>
            </a:lvl2pPr>
            <a:lvl3pPr marL="1143000" indent="-228600" defTabSz="985838" eaLnBrk="0" hangingPunct="0">
              <a:spcBef>
                <a:spcPct val="20000"/>
              </a:spcBef>
              <a:buClr>
                <a:schemeClr val="tx2"/>
              </a:buClr>
              <a:buSzPct val="120000"/>
              <a:buFont typeface="Arial" charset="0"/>
              <a:buChar char="•"/>
              <a:defRPr sz="2400">
                <a:solidFill>
                  <a:srgbClr val="404040"/>
                </a:solidFill>
                <a:latin typeface="Calibri" pitchFamily="34" charset="0"/>
                <a:ea typeface="ＭＳ Ｐゴシック" pitchFamily="34" charset="-128"/>
              </a:defRPr>
            </a:lvl3pPr>
            <a:lvl4pPr marL="1600200" indent="-228600" defTabSz="985838" eaLnBrk="0" hangingPunct="0">
              <a:spcBef>
                <a:spcPct val="20000"/>
              </a:spcBef>
              <a:buClr>
                <a:schemeClr val="tx2"/>
              </a:buClr>
              <a:buSzPct val="120000"/>
              <a:buFont typeface="Arial" charset="0"/>
              <a:buChar char="•"/>
              <a:defRPr sz="2000">
                <a:solidFill>
                  <a:srgbClr val="404040"/>
                </a:solidFill>
                <a:latin typeface="Calibri" pitchFamily="34" charset="0"/>
                <a:ea typeface="ＭＳ Ｐゴシック" pitchFamily="34" charset="-128"/>
              </a:defRPr>
            </a:lvl4pPr>
            <a:lvl5pPr marL="2057400" indent="-228600" defTabSz="985838" eaLnBrk="0" hangingPunct="0">
              <a:spcBef>
                <a:spcPct val="20000"/>
              </a:spcBef>
              <a:buClr>
                <a:schemeClr val="tx2"/>
              </a:buClr>
              <a:buSzPct val="120000"/>
              <a:buFont typeface="Arial" charset="0"/>
              <a:buChar char="•"/>
              <a:defRPr sz="2000">
                <a:solidFill>
                  <a:srgbClr val="404040"/>
                </a:solidFill>
                <a:latin typeface="Calibri" pitchFamily="34" charset="0"/>
                <a:ea typeface="ＭＳ Ｐゴシック" pitchFamily="34" charset="-128"/>
              </a:defRPr>
            </a:lvl5pPr>
            <a:lvl6pPr marL="2514600" indent="-228600" defTabSz="985838" eaLnBrk="0" fontAlgn="base" hangingPunct="0">
              <a:spcBef>
                <a:spcPct val="20000"/>
              </a:spcBef>
              <a:spcAft>
                <a:spcPct val="0"/>
              </a:spcAft>
              <a:buClr>
                <a:schemeClr val="tx2"/>
              </a:buClr>
              <a:buSzPct val="120000"/>
              <a:buFont typeface="Arial" charset="0"/>
              <a:buChar char="•"/>
              <a:defRPr sz="2000">
                <a:solidFill>
                  <a:srgbClr val="404040"/>
                </a:solidFill>
                <a:latin typeface="Calibri" pitchFamily="34" charset="0"/>
                <a:ea typeface="ＭＳ Ｐゴシック" pitchFamily="34" charset="-128"/>
              </a:defRPr>
            </a:lvl6pPr>
            <a:lvl7pPr marL="2971800" indent="-228600" defTabSz="985838" eaLnBrk="0" fontAlgn="base" hangingPunct="0">
              <a:spcBef>
                <a:spcPct val="20000"/>
              </a:spcBef>
              <a:spcAft>
                <a:spcPct val="0"/>
              </a:spcAft>
              <a:buClr>
                <a:schemeClr val="tx2"/>
              </a:buClr>
              <a:buSzPct val="120000"/>
              <a:buFont typeface="Arial" charset="0"/>
              <a:buChar char="•"/>
              <a:defRPr sz="2000">
                <a:solidFill>
                  <a:srgbClr val="404040"/>
                </a:solidFill>
                <a:latin typeface="Calibri" pitchFamily="34" charset="0"/>
                <a:ea typeface="ＭＳ Ｐゴシック" pitchFamily="34" charset="-128"/>
              </a:defRPr>
            </a:lvl7pPr>
            <a:lvl8pPr marL="3429000" indent="-228600" defTabSz="985838" eaLnBrk="0" fontAlgn="base" hangingPunct="0">
              <a:spcBef>
                <a:spcPct val="20000"/>
              </a:spcBef>
              <a:spcAft>
                <a:spcPct val="0"/>
              </a:spcAft>
              <a:buClr>
                <a:schemeClr val="tx2"/>
              </a:buClr>
              <a:buSzPct val="120000"/>
              <a:buFont typeface="Arial" charset="0"/>
              <a:buChar char="•"/>
              <a:defRPr sz="2000">
                <a:solidFill>
                  <a:srgbClr val="404040"/>
                </a:solidFill>
                <a:latin typeface="Calibri" pitchFamily="34" charset="0"/>
                <a:ea typeface="ＭＳ Ｐゴシック" pitchFamily="34" charset="-128"/>
              </a:defRPr>
            </a:lvl8pPr>
            <a:lvl9pPr marL="3886200" indent="-228600" defTabSz="985838" eaLnBrk="0" fontAlgn="base" hangingPunct="0">
              <a:spcBef>
                <a:spcPct val="20000"/>
              </a:spcBef>
              <a:spcAft>
                <a:spcPct val="0"/>
              </a:spcAft>
              <a:buClr>
                <a:schemeClr val="tx2"/>
              </a:buClr>
              <a:buSzPct val="120000"/>
              <a:buFont typeface="Arial" charset="0"/>
              <a:buChar char="•"/>
              <a:defRPr sz="2000">
                <a:solidFill>
                  <a:srgbClr val="404040"/>
                </a:solidFill>
                <a:latin typeface="Calibri" pitchFamily="34" charset="0"/>
                <a:ea typeface="ＭＳ Ｐゴシック" pitchFamily="34" charset="-128"/>
              </a:defRPr>
            </a:lvl9pPr>
          </a:lstStyle>
          <a:p>
            <a:pPr algn="r" eaLnBrk="1" hangingPunct="1">
              <a:spcBef>
                <a:spcPct val="0"/>
              </a:spcBef>
              <a:buClr>
                <a:schemeClr val="hlink"/>
              </a:buClr>
              <a:buSzPct val="100000"/>
              <a:buFontTx/>
              <a:buNone/>
            </a:pPr>
            <a:r>
              <a:rPr lang="de-DE" altLang="de-DE" sz="4000" dirty="0" smtClean="0">
                <a:solidFill>
                  <a:schemeClr val="tx1"/>
                </a:solidFill>
                <a:latin typeface="+mj-lt"/>
              </a:rPr>
              <a:t>STF 501</a:t>
            </a:r>
          </a:p>
          <a:p>
            <a:pPr algn="r" eaLnBrk="1" hangingPunct="1">
              <a:spcBef>
                <a:spcPct val="0"/>
              </a:spcBef>
              <a:buClr>
                <a:schemeClr val="hlink"/>
              </a:buClr>
              <a:buSzPct val="100000"/>
              <a:buNone/>
            </a:pPr>
            <a:r>
              <a:rPr lang="en-GB" altLang="fr-FR" sz="2400" i="1" dirty="0">
                <a:hlinkClick r:id="rId3"/>
              </a:rPr>
              <a:t>https://</a:t>
            </a:r>
            <a:r>
              <a:rPr lang="en-GB" altLang="fr-FR" sz="2400" i="1" dirty="0" smtClean="0">
                <a:hlinkClick r:id="rId3"/>
              </a:rPr>
              <a:t>portal.etsi.org/STF/stfs/STFHomePages/STF501</a:t>
            </a:r>
            <a:r>
              <a:rPr lang="en-GB" altLang="fr-FR" sz="2400" i="1" dirty="0" smtClean="0"/>
              <a:t> </a:t>
            </a:r>
          </a:p>
          <a:p>
            <a:pPr algn="r" eaLnBrk="1" hangingPunct="1">
              <a:spcBef>
                <a:spcPct val="0"/>
              </a:spcBef>
              <a:buClr>
                <a:schemeClr val="hlink"/>
              </a:buClr>
              <a:buSzPct val="100000"/>
              <a:buNone/>
            </a:pPr>
            <a:endParaRPr lang="en-GB" altLang="fr-FR" sz="2400" i="1" dirty="0"/>
          </a:p>
          <a:p>
            <a:pPr algn="r" eaLnBrk="1" hangingPunct="1">
              <a:spcBef>
                <a:spcPct val="0"/>
              </a:spcBef>
              <a:buClr>
                <a:schemeClr val="hlink"/>
              </a:buClr>
              <a:buSzPct val="100000"/>
              <a:buNone/>
            </a:pPr>
            <a:r>
              <a:rPr lang="en-GB" altLang="fr-FR" sz="2400" b="1" i="1" dirty="0" smtClean="0"/>
              <a:t>Dissemination/Promotion of the Study to the industry</a:t>
            </a:r>
            <a:r>
              <a:rPr lang="en-GB" altLang="fr-FR" sz="2400" i="1" dirty="0" smtClean="0"/>
              <a:t>: This Study has also been presented as a Poster at the EUCNC </a:t>
            </a:r>
            <a:r>
              <a:rPr lang="en-GB" altLang="fr-FR" sz="2400" i="1" dirty="0" smtClean="0"/>
              <a:t>Conference:</a:t>
            </a:r>
            <a:r>
              <a:rPr lang="fr-FR" sz="2400" u="sng" dirty="0">
                <a:hlinkClick r:id="rId4"/>
              </a:rPr>
              <a:t>http://www.eucnc.eu/</a:t>
            </a:r>
            <a:endParaRPr lang="en-GB" altLang="fr-FR" sz="2400" i="1" dirty="0"/>
          </a:p>
          <a:p>
            <a:pPr algn="r" eaLnBrk="1" hangingPunct="1">
              <a:spcBef>
                <a:spcPct val="0"/>
              </a:spcBef>
              <a:buClr>
                <a:schemeClr val="hlink"/>
              </a:buClr>
              <a:buSzPct val="100000"/>
              <a:buNone/>
            </a:pPr>
            <a:r>
              <a:rPr lang="en-GB" altLang="fr-FR" sz="2400" i="1" dirty="0" smtClean="0"/>
              <a:t>Title of the Poster to be published in 2016: </a:t>
            </a:r>
          </a:p>
          <a:p>
            <a:pPr algn="r" eaLnBrk="1" hangingPunct="1">
              <a:spcBef>
                <a:spcPct val="0"/>
              </a:spcBef>
              <a:buClr>
                <a:schemeClr val="hlink"/>
              </a:buClr>
              <a:buSzPct val="100000"/>
              <a:buNone/>
            </a:pPr>
            <a:r>
              <a:rPr lang="en-US" altLang="fr-FR" sz="2400" i="1" dirty="0" smtClean="0">
                <a:solidFill>
                  <a:srgbClr val="0070C0"/>
                </a:solidFill>
              </a:rPr>
              <a:t>Autonomic </a:t>
            </a:r>
            <a:r>
              <a:rPr lang="en-US" altLang="fr-FR" sz="2400" i="1" dirty="0">
                <a:solidFill>
                  <a:srgbClr val="0070C0"/>
                </a:solidFill>
              </a:rPr>
              <a:t>and Self-Managed 3GPP Core Networks</a:t>
            </a:r>
          </a:p>
          <a:p>
            <a:pPr algn="r" eaLnBrk="1" hangingPunct="1">
              <a:spcBef>
                <a:spcPct val="0"/>
              </a:spcBef>
              <a:buClr>
                <a:schemeClr val="hlink"/>
              </a:buClr>
              <a:buSzPct val="100000"/>
              <a:buNone/>
            </a:pPr>
            <a:r>
              <a:rPr lang="en-GB" altLang="fr-FR" sz="2400" i="1" dirty="0" smtClean="0"/>
              <a:t>   </a:t>
            </a:r>
          </a:p>
          <a:p>
            <a:pPr algn="r" eaLnBrk="1" hangingPunct="1">
              <a:spcBef>
                <a:spcPct val="0"/>
              </a:spcBef>
              <a:buClr>
                <a:schemeClr val="hlink"/>
              </a:buClr>
              <a:buSzPct val="100000"/>
              <a:buNone/>
            </a:pPr>
            <a:r>
              <a:rPr lang="en-GB" altLang="fr-FR" sz="2400" i="1" dirty="0" smtClean="0"/>
              <a:t>  </a:t>
            </a:r>
            <a:endParaRPr lang="en-GB" altLang="fr-FR" sz="2400" i="1" dirty="0"/>
          </a:p>
        </p:txBody>
      </p:sp>
    </p:spTree>
    <p:extLst>
      <p:ext uri="{BB962C8B-B14F-4D97-AF65-F5344CB8AC3E}">
        <p14:creationId xmlns:p14="http://schemas.microsoft.com/office/powerpoint/2010/main" val="416443063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Flèche droite 3"/>
          <p:cNvSpPr>
            <a:spLocks noChangeArrowheads="1"/>
          </p:cNvSpPr>
          <p:nvPr/>
        </p:nvSpPr>
        <p:spPr bwMode="auto">
          <a:xfrm>
            <a:off x="395288" y="1700213"/>
            <a:ext cx="8748712" cy="4176712"/>
          </a:xfrm>
          <a:prstGeom prst="rightArrow">
            <a:avLst>
              <a:gd name="adj1" fmla="val 50000"/>
              <a:gd name="adj2" fmla="val 49980"/>
            </a:avLst>
          </a:prstGeom>
          <a:solidFill>
            <a:schemeClr val="accent2">
              <a:lumMod val="40000"/>
              <a:lumOff val="60000"/>
            </a:schemeClr>
          </a:solidFill>
          <a:ln w="9525" algn="ctr">
            <a:solidFill>
              <a:schemeClr val="tx1"/>
            </a:solidFill>
            <a:round/>
            <a:headEnd/>
            <a:tailEnd/>
          </a:ln>
        </p:spPr>
        <p:txBody>
          <a:bodyPr/>
          <a:lstStyle/>
          <a:p>
            <a:pPr defTabSz="449263">
              <a:buClr>
                <a:srgbClr val="000000"/>
              </a:buClr>
              <a:buSzPct val="100000"/>
              <a:buFont typeface="Times New Roman" pitchFamily="18" charset="0"/>
              <a:buNone/>
              <a:defRPr/>
            </a:pPr>
            <a:endParaRPr lang="fr-FR" altLang="fr-FR" sz="2400">
              <a:solidFill>
                <a:srgbClr val="FFFFFF"/>
              </a:solidFill>
              <a:latin typeface="Arial" charset="0"/>
              <a:cs typeface="Arial" charset="0"/>
            </a:endParaRPr>
          </a:p>
        </p:txBody>
      </p:sp>
      <p:sp>
        <p:nvSpPr>
          <p:cNvPr id="117763" name="Espace réservé du contenu 2"/>
          <p:cNvSpPr>
            <a:spLocks noGrp="1"/>
          </p:cNvSpPr>
          <p:nvPr>
            <p:ph idx="1"/>
          </p:nvPr>
        </p:nvSpPr>
        <p:spPr>
          <a:xfrm>
            <a:off x="395288" y="2781300"/>
            <a:ext cx="8228012" cy="1368425"/>
          </a:xfrm>
        </p:spPr>
        <p:txBody>
          <a:bodyPr/>
          <a:lstStyle/>
          <a:p>
            <a:r>
              <a:rPr lang="en-US" altLang="fr-FR" sz="2800" b="1" dirty="0" smtClean="0">
                <a:solidFill>
                  <a:schemeClr val="bg1"/>
                </a:solidFill>
              </a:rPr>
              <a:t>Backup Slides:</a:t>
            </a:r>
          </a:p>
          <a:p>
            <a:r>
              <a:rPr lang="en-US" altLang="fr-FR" sz="2800" b="1" dirty="0" smtClean="0">
                <a:solidFill>
                  <a:schemeClr val="bg1"/>
                </a:solidFill>
              </a:rPr>
              <a:t> </a:t>
            </a:r>
            <a:r>
              <a:rPr lang="en-US" altLang="fr-FR" sz="2800" b="1" i="1" dirty="0" smtClean="0">
                <a:solidFill>
                  <a:srgbClr val="C00000"/>
                </a:solidFill>
              </a:rPr>
              <a:t>Guidance to Vendors on implementing GANA DEs</a:t>
            </a:r>
          </a:p>
        </p:txBody>
      </p:sp>
      <p:sp>
        <p:nvSpPr>
          <p:cNvPr id="117764" name="Footer Placeholder 4"/>
          <p:cNvSpPr>
            <a:spLocks noGrp="1"/>
          </p:cNvSpPr>
          <p:nvPr>
            <p:ph type="ftr" sz="quarter" idx="10"/>
          </p:nvPr>
        </p:nvSpPr>
        <p:spPr>
          <a:xfrm>
            <a:off x="468313" y="6586538"/>
            <a:ext cx="5210175" cy="1873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ts val="8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404040"/>
                </a:solidFill>
                <a:latin typeface="Calibri" pitchFamily="34" charset="0"/>
              </a:defRPr>
            </a:lvl1pPr>
            <a:lvl2pPr eaLnBrk="0" hangingPunct="0">
              <a:spcBef>
                <a:spcPts val="7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404040"/>
                </a:solidFill>
                <a:latin typeface="Calibri" pitchFamily="34" charset="0"/>
              </a:defRPr>
            </a:lvl2pPr>
            <a:lvl3pPr eaLnBrk="0" hangingPunct="0">
              <a:spcBef>
                <a:spcPts val="6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404040"/>
                </a:solidFill>
                <a:latin typeface="Calibri" pitchFamily="34" charset="0"/>
              </a:defRPr>
            </a:lvl3pPr>
            <a:lvl4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404040"/>
                </a:solidFill>
                <a:latin typeface="Calibri" pitchFamily="34" charset="0"/>
              </a:defRPr>
            </a:lvl4pPr>
            <a:lvl5pPr eaLnBrk="0" hangingPunct="0">
              <a:spcBef>
                <a:spcPts val="500"/>
              </a:spcBef>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40404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40404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40404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40404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404040"/>
                </a:solidFill>
                <a:latin typeface="Calibri" pitchFamily="34" charset="0"/>
              </a:defRPr>
            </a:lvl9pPr>
          </a:lstStyle>
          <a:p>
            <a:pPr eaLnBrk="1" hangingPunct="1">
              <a:spcBef>
                <a:spcPct val="0"/>
              </a:spcBef>
              <a:buClrTx/>
              <a:buFontTx/>
              <a:buNone/>
            </a:pPr>
            <a:r>
              <a:rPr lang="en-US" altLang="fr-FR" sz="800" smtClean="0">
                <a:solidFill>
                  <a:srgbClr val="898989"/>
                </a:solidFill>
              </a:rPr>
              <a:t>© ETSI 2015. All rights reserved</a:t>
            </a:r>
          </a:p>
        </p:txBody>
      </p:sp>
    </p:spTree>
    <p:extLst>
      <p:ext uri="{BB962C8B-B14F-4D97-AF65-F5344CB8AC3E}">
        <p14:creationId xmlns:p14="http://schemas.microsoft.com/office/powerpoint/2010/main" val="1671532723"/>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re 1"/>
          <p:cNvSpPr>
            <a:spLocks noGrp="1"/>
          </p:cNvSpPr>
          <p:nvPr>
            <p:ph type="title"/>
          </p:nvPr>
        </p:nvSpPr>
        <p:spPr>
          <a:xfrm>
            <a:off x="250825" y="333375"/>
            <a:ext cx="8228013" cy="692150"/>
          </a:xfrm>
        </p:spPr>
        <p:txBody>
          <a:bodyPr/>
          <a:lstStyle/>
          <a:p>
            <a:r>
              <a:rPr lang="fr-FR" altLang="de-DE" dirty="0" smtClean="0"/>
              <a:t>Guidance to </a:t>
            </a:r>
            <a:r>
              <a:rPr lang="fr-FR" altLang="de-DE" dirty="0" err="1" smtClean="0"/>
              <a:t>implementing</a:t>
            </a:r>
            <a:r>
              <a:rPr lang="fr-FR" altLang="de-DE" dirty="0" smtClean="0"/>
              <a:t> GANA </a:t>
            </a:r>
            <a:r>
              <a:rPr lang="fr-FR" altLang="de-DE" dirty="0" err="1" smtClean="0"/>
              <a:t>DEs</a:t>
            </a:r>
            <a:endParaRPr lang="fr-FR" altLang="de-DE" dirty="0" smtClean="0"/>
          </a:p>
        </p:txBody>
      </p:sp>
      <p:sp>
        <p:nvSpPr>
          <p:cNvPr id="3" name="Espace réservé du contenu 2"/>
          <p:cNvSpPr>
            <a:spLocks noGrp="1"/>
          </p:cNvSpPr>
          <p:nvPr>
            <p:ph idx="1"/>
          </p:nvPr>
        </p:nvSpPr>
        <p:spPr>
          <a:xfrm>
            <a:off x="395288" y="1412875"/>
            <a:ext cx="8484552" cy="4852988"/>
          </a:xfrm>
        </p:spPr>
        <p:txBody>
          <a:bodyPr/>
          <a:lstStyle/>
          <a:p>
            <a:pPr marL="457200" indent="-457200">
              <a:buFont typeface="Wingdings" panose="05000000000000000000" pitchFamily="2" charset="2"/>
              <a:buChar char="§"/>
              <a:defRPr/>
            </a:pPr>
            <a:r>
              <a:rPr lang="en-GB" sz="2400" b="1" dirty="0" smtClean="0"/>
              <a:t>Three Options ETSI NTECH AFI offers to GANA </a:t>
            </a:r>
            <a:r>
              <a:rPr lang="en-GB" sz="2400" b="1" dirty="0"/>
              <a:t>DEs </a:t>
            </a:r>
            <a:r>
              <a:rPr lang="en-GB" b="1" dirty="0" smtClean="0"/>
              <a:t>I</a:t>
            </a:r>
            <a:r>
              <a:rPr lang="en-GB" sz="2400" b="1" dirty="0" smtClean="0"/>
              <a:t>mplementers:</a:t>
            </a:r>
          </a:p>
          <a:p>
            <a:pPr marL="857250" lvl="1" indent="-457200">
              <a:buFont typeface="Wingdings" panose="05000000000000000000" pitchFamily="2" charset="2"/>
              <a:buChar char="§"/>
              <a:defRPr/>
            </a:pPr>
            <a:r>
              <a:rPr lang="en-GB" sz="1600" dirty="0" smtClean="0"/>
              <a:t>DEs </a:t>
            </a:r>
            <a:r>
              <a:rPr lang="en-GB" sz="1600" dirty="0"/>
              <a:t>in an NE as </a:t>
            </a:r>
            <a:r>
              <a:rPr lang="en-GB" sz="1600" b="1" dirty="0"/>
              <a:t>standalone </a:t>
            </a:r>
            <a:r>
              <a:rPr lang="en-GB" sz="1600" b="1" dirty="0" smtClean="0"/>
              <a:t>processes</a:t>
            </a:r>
          </a:p>
          <a:p>
            <a:pPr marL="857250" lvl="1" indent="-457200">
              <a:buFont typeface="Wingdings" panose="05000000000000000000" pitchFamily="2" charset="2"/>
              <a:buChar char="§"/>
              <a:defRPr/>
            </a:pPr>
            <a:r>
              <a:rPr lang="en-GB" sz="1600" dirty="0" smtClean="0"/>
              <a:t>or </a:t>
            </a:r>
            <a:r>
              <a:rPr lang="en-GB" sz="1600" dirty="0"/>
              <a:t>combined together as </a:t>
            </a:r>
            <a:r>
              <a:rPr lang="en-GB" sz="1600" b="1" dirty="0"/>
              <a:t>a single process </a:t>
            </a:r>
          </a:p>
          <a:p>
            <a:pPr marL="857250" lvl="1" indent="-457200">
              <a:buFont typeface="Wingdings" panose="05000000000000000000" pitchFamily="2" charset="2"/>
              <a:buChar char="§"/>
              <a:defRPr/>
            </a:pPr>
            <a:r>
              <a:rPr lang="en-GB" sz="1600" dirty="0" smtClean="0"/>
              <a:t>or </a:t>
            </a:r>
            <a:r>
              <a:rPr lang="en-GB" sz="1600" dirty="0"/>
              <a:t>as </a:t>
            </a:r>
            <a:r>
              <a:rPr lang="en-GB" sz="1600" b="1" dirty="0"/>
              <a:t>executable</a:t>
            </a:r>
            <a:r>
              <a:rPr lang="en-GB" sz="1600" dirty="0"/>
              <a:t> behavioural models. </a:t>
            </a:r>
            <a:endParaRPr lang="en-GB" sz="1600" dirty="0" smtClean="0"/>
          </a:p>
          <a:p>
            <a:pPr marL="857250" lvl="1" indent="-457200">
              <a:buFont typeface="Wingdings" panose="05000000000000000000" pitchFamily="2" charset="2"/>
              <a:buChar char="§"/>
              <a:defRPr/>
            </a:pPr>
            <a:endParaRPr lang="en-GB" sz="2400" dirty="0"/>
          </a:p>
          <a:p>
            <a:pPr marL="457200" lvl="1" indent="-457200">
              <a:spcBef>
                <a:spcPts val="800"/>
              </a:spcBef>
              <a:buFont typeface="Wingdings" panose="05000000000000000000" pitchFamily="2" charset="2"/>
              <a:buChar char="§"/>
              <a:defRPr/>
            </a:pPr>
            <a:r>
              <a:rPr lang="en-GB" sz="2400" b="1" dirty="0" smtClean="0"/>
              <a:t>Design and simulation phase considerations</a:t>
            </a:r>
          </a:p>
          <a:p>
            <a:pPr marL="857250" lvl="1" indent="-457200">
              <a:buFont typeface="Wingdings" panose="05000000000000000000" pitchFamily="2" charset="2"/>
              <a:buChar char="§"/>
              <a:defRPr/>
            </a:pPr>
            <a:r>
              <a:rPr lang="en-GB" sz="1600" dirty="0" smtClean="0"/>
              <a:t>DE and their algorithms can be designed and simulated individually for each DE and its interactions with its MEs and with other DEs (particularly its upper DE), </a:t>
            </a:r>
          </a:p>
          <a:p>
            <a:pPr marL="457200" indent="-457200">
              <a:buFont typeface="Wingdings" panose="05000000000000000000" pitchFamily="2" charset="2"/>
              <a:buChar char="§"/>
              <a:defRPr/>
            </a:pPr>
            <a:endParaRPr lang="en-GB" sz="2400" dirty="0" smtClean="0"/>
          </a:p>
          <a:p>
            <a:pPr marL="457200" indent="-457200">
              <a:buFont typeface="Wingdings" panose="05000000000000000000" pitchFamily="2" charset="2"/>
              <a:buChar char="§"/>
              <a:defRPr/>
            </a:pPr>
            <a:r>
              <a:rPr lang="en-GB" sz="2400" b="1" dirty="0" smtClean="0"/>
              <a:t>Execution phase considerations</a:t>
            </a:r>
          </a:p>
          <a:p>
            <a:pPr marL="857250" lvl="1" indent="-457200">
              <a:buFont typeface="Wingdings" panose="05000000000000000000" pitchFamily="2" charset="2"/>
              <a:buChar char="§"/>
              <a:defRPr/>
            </a:pPr>
            <a:r>
              <a:rPr lang="en-GB" sz="1600" dirty="0" smtClean="0"/>
              <a:t>The </a:t>
            </a:r>
            <a:r>
              <a:rPr lang="en-GB" sz="1600" dirty="0"/>
              <a:t>actual final </a:t>
            </a:r>
            <a:r>
              <a:rPr lang="en-GB" sz="1600" dirty="0" smtClean="0"/>
              <a:t>DE implementations  (for lower level DEs meant to be implemented and run in a NE (node) as </a:t>
            </a:r>
            <a:r>
              <a:rPr lang="en-GB" sz="1600" b="1" dirty="0" smtClean="0"/>
              <a:t>run-time </a:t>
            </a:r>
            <a:r>
              <a:rPr lang="en-GB" sz="1600" b="1" dirty="0"/>
              <a:t>DE </a:t>
            </a:r>
            <a:r>
              <a:rPr lang="en-GB" sz="1600" b="1" dirty="0" smtClean="0"/>
              <a:t>instances</a:t>
            </a:r>
            <a:r>
              <a:rPr lang="en-GB" sz="1600" dirty="0" smtClean="0"/>
              <a:t>) </a:t>
            </a:r>
            <a:r>
              <a:rPr lang="en-GB" sz="1600" dirty="0"/>
              <a:t>can take the </a:t>
            </a:r>
            <a:r>
              <a:rPr lang="en-GB" sz="1600" dirty="0" smtClean="0"/>
              <a:t>different Options listed above</a:t>
            </a:r>
            <a:endParaRPr lang="fr-FR" sz="1600" dirty="0"/>
          </a:p>
        </p:txBody>
      </p:sp>
      <p:sp>
        <p:nvSpPr>
          <p:cNvPr id="45060" name="Espace réservé du pied de page 3"/>
          <p:cNvSpPr>
            <a:spLocks noGrp="1"/>
          </p:cNvSpPr>
          <p:nvPr>
            <p:ph type="ftr" sz="quarter" idx="10"/>
          </p:nvPr>
        </p:nvSpPr>
        <p:spPr>
          <a:xfrm>
            <a:off x="431800" y="6586538"/>
            <a:ext cx="2627313" cy="366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ts val="8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rgbClr val="404040"/>
                </a:solidFill>
                <a:latin typeface="Calibri" panose="020F0502020204030204" pitchFamily="34" charset="0"/>
              </a:defRPr>
            </a:lvl1pPr>
            <a:lvl2pPr eaLnBrk="0" hangingPunct="0">
              <a:spcBef>
                <a:spcPts val="7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rgbClr val="404040"/>
                </a:solidFill>
                <a:latin typeface="Calibri" panose="020F0502020204030204" pitchFamily="34" charset="0"/>
              </a:defRPr>
            </a:lvl2pPr>
            <a:lvl3pPr eaLnBrk="0" hangingPunct="0">
              <a:spcBef>
                <a:spcPts val="6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rgbClr val="404040"/>
                </a:solidFill>
                <a:latin typeface="Calibri" panose="020F0502020204030204" pitchFamily="34" charset="0"/>
              </a:defRPr>
            </a:lvl3pPr>
            <a:lvl4pPr eaLnBrk="0" hangingPunct="0">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404040"/>
                </a:solidFill>
                <a:latin typeface="Calibri" panose="020F0502020204030204" pitchFamily="34" charset="0"/>
              </a:defRPr>
            </a:lvl4pPr>
            <a:lvl5pPr eaLnBrk="0" hangingPunct="0">
              <a:spcBef>
                <a:spcPts val="500"/>
              </a:spcBef>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404040"/>
                </a:solidFill>
                <a:latin typeface="Calibri" panose="020F050202020403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404040"/>
                </a:solidFill>
                <a:latin typeface="Calibri" panose="020F050202020403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404040"/>
                </a:solidFill>
                <a:latin typeface="Calibri" panose="020F050202020403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404040"/>
                </a:solidFill>
                <a:latin typeface="Calibri" panose="020F050202020403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404040"/>
                </a:solidFill>
                <a:latin typeface="Calibri" panose="020F0502020204030204" pitchFamily="34" charset="0"/>
              </a:defRPr>
            </a:lvl9pPr>
          </a:lstStyle>
          <a:p>
            <a:pPr eaLnBrk="1" hangingPunct="1">
              <a:spcBef>
                <a:spcPct val="0"/>
              </a:spcBef>
              <a:buClrTx/>
              <a:buFontTx/>
              <a:buNone/>
            </a:pPr>
            <a:r>
              <a:rPr lang="en-US" altLang="de-DE" sz="1200" smtClean="0">
                <a:solidFill>
                  <a:srgbClr val="000000"/>
                </a:solidFill>
                <a:latin typeface="Arial" panose="020B0604020202020204" pitchFamily="34" charset="0"/>
                <a:cs typeface="Arial" panose="020B0604020202020204" pitchFamily="34" charset="0"/>
              </a:rPr>
              <a:t>© ETSI 2016. All rights reserved</a:t>
            </a:r>
            <a:endParaRPr lang="en-GB" altLang="de-DE" sz="1200" smtClean="0">
              <a:solidFill>
                <a:srgbClr val="00000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idx="11"/>
          </p:nvPr>
        </p:nvSpPr>
        <p:spPr/>
        <p:txBody>
          <a:bodyPr/>
          <a:lstStyle/>
          <a:p>
            <a:fld id="{BB6166CC-BFB1-421F-9C4B-81E866A27CDF}" type="slidenum">
              <a:rPr lang="en-GB" altLang="en-US" smtClean="0"/>
              <a:pPr/>
              <a:t>32</a:t>
            </a:fld>
            <a:endParaRPr lang="en-GB" altLang="en-US"/>
          </a:p>
        </p:txBody>
      </p:sp>
    </p:spTree>
    <p:extLst>
      <p:ext uri="{BB962C8B-B14F-4D97-AF65-F5344CB8AC3E}">
        <p14:creationId xmlns:p14="http://schemas.microsoft.com/office/powerpoint/2010/main" val="2639225522"/>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ext Box 2"/>
          <p:cNvSpPr txBox="1">
            <a:spLocks noChangeArrowheads="1"/>
          </p:cNvSpPr>
          <p:nvPr/>
        </p:nvSpPr>
        <p:spPr bwMode="auto">
          <a:xfrm>
            <a:off x="0" y="0"/>
            <a:ext cx="91440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defTabSz="457200" eaLnBrk="0" hangingPunct="0">
              <a:spcBef>
                <a:spcPts val="8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404040"/>
                </a:solidFill>
                <a:latin typeface="Calibri" pitchFamily="34" charset="0"/>
              </a:defRPr>
            </a:lvl1pPr>
            <a:lvl2pPr defTabSz="457200" eaLnBrk="0" hangingPunct="0">
              <a:spcBef>
                <a:spcPts val="7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404040"/>
                </a:solidFill>
                <a:latin typeface="Calibri" pitchFamily="34" charset="0"/>
              </a:defRPr>
            </a:lvl2pPr>
            <a:lvl3pPr defTabSz="457200" eaLnBrk="0" hangingPunct="0">
              <a:spcBef>
                <a:spcPts val="6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404040"/>
                </a:solidFill>
                <a:latin typeface="Calibri" pitchFamily="34" charset="0"/>
              </a:defRPr>
            </a:lvl3pPr>
            <a:lvl4pPr defTabSz="457200" eaLnBrk="0" hangingPunct="0">
              <a:spcBef>
                <a:spcPts val="5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404040"/>
                </a:solidFill>
                <a:latin typeface="Calibri" pitchFamily="34" charset="0"/>
              </a:defRPr>
            </a:lvl4pPr>
            <a:lvl5pPr defTabSz="457200" eaLnBrk="0" hangingPunct="0">
              <a:spcBef>
                <a:spcPts val="5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404040"/>
                </a:solidFill>
                <a:latin typeface="Calibri" pitchFamily="34" charset="0"/>
              </a:defRPr>
            </a:lvl5pPr>
            <a:lvl6pPr marL="2514600" indent="-228600" defTabSz="457200"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404040"/>
                </a:solidFill>
                <a:latin typeface="Calibri" pitchFamily="34" charset="0"/>
              </a:defRPr>
            </a:lvl6pPr>
            <a:lvl7pPr marL="2971800" indent="-228600" defTabSz="457200"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404040"/>
                </a:solidFill>
                <a:latin typeface="Calibri" pitchFamily="34" charset="0"/>
              </a:defRPr>
            </a:lvl7pPr>
            <a:lvl8pPr marL="3429000" indent="-228600" defTabSz="457200"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404040"/>
                </a:solidFill>
                <a:latin typeface="Calibri" pitchFamily="34" charset="0"/>
              </a:defRPr>
            </a:lvl8pPr>
            <a:lvl9pPr marL="3886200" indent="-228600" defTabSz="457200"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404040"/>
                </a:solidFill>
                <a:latin typeface="Calibri" pitchFamily="34" charset="0"/>
              </a:defRPr>
            </a:lvl9pPr>
          </a:lstStyle>
          <a:p>
            <a:pPr eaLnBrk="1" hangingPunct="1">
              <a:spcBef>
                <a:spcPct val="0"/>
              </a:spcBef>
            </a:pPr>
            <a:endParaRPr lang="en-GB" altLang="de-DE" sz="2800" b="1" smtClean="0">
              <a:solidFill>
                <a:srgbClr val="C0504D"/>
              </a:solidFill>
              <a:cs typeface="Arial" charset="0"/>
            </a:endParaRPr>
          </a:p>
          <a:p>
            <a:pPr eaLnBrk="1" hangingPunct="1">
              <a:spcBef>
                <a:spcPct val="0"/>
              </a:spcBef>
            </a:pPr>
            <a:r>
              <a:rPr lang="en-US" altLang="de-DE" sz="2600" b="1" smtClean="0">
                <a:solidFill>
                  <a:srgbClr val="1F497D"/>
                </a:solidFill>
                <a:cs typeface="Arial" charset="0"/>
              </a:rPr>
              <a:t>ETSI  GANA Reference Model: Value of  Modularization of logically centralized Control Software (GANA Knowledge Plane)</a:t>
            </a:r>
            <a:endParaRPr lang="en-GB" altLang="de-DE" sz="2800" b="1" i="1" u="sng" smtClean="0">
              <a:solidFill>
                <a:srgbClr val="009973"/>
              </a:solidFill>
              <a:cs typeface="Arial" charset="0"/>
            </a:endParaRPr>
          </a:p>
        </p:txBody>
      </p:sp>
      <p:sp>
        <p:nvSpPr>
          <p:cNvPr id="116739" name="Rectangle 3"/>
          <p:cNvSpPr>
            <a:spLocks noChangeArrowheads="1"/>
          </p:cNvSpPr>
          <p:nvPr/>
        </p:nvSpPr>
        <p:spPr bwMode="auto">
          <a:xfrm>
            <a:off x="1647825" y="2276475"/>
            <a:ext cx="5849938" cy="1588"/>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49263">
              <a:buClr>
                <a:srgbClr val="000000"/>
              </a:buClr>
              <a:buSzPct val="100000"/>
              <a:buFont typeface="Times New Roman" pitchFamily="18" charset="0"/>
              <a:buNone/>
            </a:pPr>
            <a:endParaRPr lang="en-US" altLang="en-US" sz="2400" smtClean="0">
              <a:solidFill>
                <a:srgbClr val="FFFFFF"/>
              </a:solidFill>
              <a:latin typeface="Arial" charset="0"/>
              <a:cs typeface="Arial" charset="0"/>
            </a:endParaRPr>
          </a:p>
        </p:txBody>
      </p:sp>
      <p:sp>
        <p:nvSpPr>
          <p:cNvPr id="116740" name="Rectangle 4"/>
          <p:cNvSpPr>
            <a:spLocks noChangeArrowheads="1"/>
          </p:cNvSpPr>
          <p:nvPr/>
        </p:nvSpPr>
        <p:spPr bwMode="auto">
          <a:xfrm>
            <a:off x="1647825" y="2276475"/>
            <a:ext cx="2924175" cy="1588"/>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49263">
              <a:buClr>
                <a:srgbClr val="000000"/>
              </a:buClr>
              <a:buSzPct val="100000"/>
              <a:buFont typeface="Times New Roman" pitchFamily="18" charset="0"/>
              <a:buNone/>
            </a:pPr>
            <a:endParaRPr lang="en-US" altLang="en-US" sz="2400" smtClean="0">
              <a:solidFill>
                <a:srgbClr val="FFFFFF"/>
              </a:solidFill>
              <a:latin typeface="Arial" charset="0"/>
              <a:cs typeface="Arial" charset="0"/>
            </a:endParaRPr>
          </a:p>
        </p:txBody>
      </p:sp>
      <p:sp>
        <p:nvSpPr>
          <p:cNvPr id="116741" name="Rectangle 5"/>
          <p:cNvSpPr>
            <a:spLocks noChangeArrowheads="1"/>
          </p:cNvSpPr>
          <p:nvPr/>
        </p:nvSpPr>
        <p:spPr bwMode="auto">
          <a:xfrm>
            <a:off x="1647825" y="2276475"/>
            <a:ext cx="2924175" cy="1588"/>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449263">
              <a:buClr>
                <a:srgbClr val="000000"/>
              </a:buClr>
              <a:buSzPct val="100000"/>
              <a:buFont typeface="Times New Roman" pitchFamily="18" charset="0"/>
              <a:buNone/>
            </a:pPr>
            <a:endParaRPr lang="en-US" altLang="en-US" sz="2400" smtClean="0">
              <a:solidFill>
                <a:srgbClr val="FFFFFF"/>
              </a:solidFill>
              <a:latin typeface="Arial" charset="0"/>
              <a:cs typeface="Arial" charset="0"/>
            </a:endParaRPr>
          </a:p>
        </p:txBody>
      </p:sp>
      <p:sp>
        <p:nvSpPr>
          <p:cNvPr id="116742" name="Text Box 6"/>
          <p:cNvSpPr txBox="1">
            <a:spLocks noChangeArrowheads="1"/>
          </p:cNvSpPr>
          <p:nvPr/>
        </p:nvSpPr>
        <p:spPr bwMode="auto">
          <a:xfrm>
            <a:off x="323850" y="1268413"/>
            <a:ext cx="8891588"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marL="285750" indent="-285750" defTabSz="457200" eaLnBrk="0" hangingPunct="0">
              <a:spcBef>
                <a:spcPts val="8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404040"/>
                </a:solidFill>
                <a:latin typeface="Calibri" pitchFamily="34" charset="0"/>
              </a:defRPr>
            </a:lvl1pPr>
            <a:lvl2pPr defTabSz="457200" eaLnBrk="0" hangingPunct="0">
              <a:spcBef>
                <a:spcPts val="7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404040"/>
                </a:solidFill>
                <a:latin typeface="Calibri" pitchFamily="34" charset="0"/>
              </a:defRPr>
            </a:lvl2pPr>
            <a:lvl3pPr defTabSz="457200" eaLnBrk="0" hangingPunct="0">
              <a:spcBef>
                <a:spcPts val="6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404040"/>
                </a:solidFill>
                <a:latin typeface="Calibri" pitchFamily="34" charset="0"/>
              </a:defRPr>
            </a:lvl3pPr>
            <a:lvl4pPr defTabSz="457200" eaLnBrk="0" hangingPunct="0">
              <a:spcBef>
                <a:spcPts val="5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404040"/>
                </a:solidFill>
                <a:latin typeface="Calibri" pitchFamily="34" charset="0"/>
              </a:defRPr>
            </a:lvl4pPr>
            <a:lvl5pPr defTabSz="457200" eaLnBrk="0" hangingPunct="0">
              <a:spcBef>
                <a:spcPts val="5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404040"/>
                </a:solidFill>
                <a:latin typeface="Calibri" pitchFamily="34" charset="0"/>
              </a:defRPr>
            </a:lvl5pPr>
            <a:lvl6pPr marL="2514600" indent="-228600" defTabSz="457200"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404040"/>
                </a:solidFill>
                <a:latin typeface="Calibri" pitchFamily="34" charset="0"/>
              </a:defRPr>
            </a:lvl6pPr>
            <a:lvl7pPr marL="2971800" indent="-228600" defTabSz="457200"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404040"/>
                </a:solidFill>
                <a:latin typeface="Calibri" pitchFamily="34" charset="0"/>
              </a:defRPr>
            </a:lvl7pPr>
            <a:lvl8pPr marL="3429000" indent="-228600" defTabSz="457200"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404040"/>
                </a:solidFill>
                <a:latin typeface="Calibri" pitchFamily="34" charset="0"/>
              </a:defRPr>
            </a:lvl8pPr>
            <a:lvl9pPr marL="3886200" indent="-228600" defTabSz="457200"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404040"/>
                </a:solidFill>
                <a:latin typeface="Calibri" pitchFamily="34" charset="0"/>
              </a:defRPr>
            </a:lvl9pPr>
          </a:lstStyle>
          <a:p>
            <a:pPr eaLnBrk="1" hangingPunct="1">
              <a:spcBef>
                <a:spcPct val="0"/>
              </a:spcBef>
              <a:buFont typeface="Arial" charset="0"/>
              <a:buChar char="•"/>
            </a:pPr>
            <a:r>
              <a:rPr lang="en-US" altLang="en-US" sz="1100" b="1" i="1" smtClean="0">
                <a:solidFill>
                  <a:srgbClr val="00B050"/>
                </a:solidFill>
                <a:latin typeface="Arial" charset="0"/>
                <a:cs typeface="Arial" charset="0"/>
              </a:rPr>
              <a:t>Decision Elements (DEs</a:t>
            </a:r>
            <a:r>
              <a:rPr lang="en-US" altLang="en-US" sz="1100" b="1" i="1" smtClean="0">
                <a:solidFill>
                  <a:srgbClr val="000000"/>
                </a:solidFill>
                <a:latin typeface="Arial" charset="0"/>
                <a:cs typeface="Arial" charset="0"/>
              </a:rPr>
              <a:t>) = Centralized and Distributed </a:t>
            </a:r>
            <a:r>
              <a:rPr lang="en-US" altLang="en-US" sz="1100" b="1" i="1" smtClean="0">
                <a:solidFill>
                  <a:srgbClr val="00B050"/>
                </a:solidFill>
                <a:latin typeface="Arial" charset="0"/>
                <a:cs typeface="Arial" charset="0"/>
              </a:rPr>
              <a:t>Control Software Logics (DEs) </a:t>
            </a:r>
            <a:r>
              <a:rPr lang="en-US" altLang="en-US" sz="1100" b="1" i="1" smtClean="0">
                <a:solidFill>
                  <a:srgbClr val="000000"/>
                </a:solidFill>
                <a:latin typeface="Arial" charset="0"/>
                <a:cs typeface="Arial" charset="0"/>
              </a:rPr>
              <a:t>that operate in different time-scales but interworking harmoniously in realizing autonomic behaviors (</a:t>
            </a:r>
            <a:r>
              <a:rPr lang="en-US" altLang="en-US" sz="1100" b="1" i="1" smtClean="0">
                <a:solidFill>
                  <a:srgbClr val="C00000"/>
                </a:solidFill>
                <a:latin typeface="Arial" charset="0"/>
                <a:cs typeface="Arial" charset="0"/>
              </a:rPr>
              <a:t>self-configuration, self-optimization, …self-* of Managed Entities</a:t>
            </a:r>
            <a:r>
              <a:rPr lang="en-US" altLang="en-US" sz="1100" b="1" i="1" smtClean="0">
                <a:solidFill>
                  <a:srgbClr val="000000"/>
                </a:solidFill>
                <a:latin typeface="Arial" charset="0"/>
                <a:cs typeface="Arial" charset="0"/>
              </a:rPr>
              <a:t>)</a:t>
            </a:r>
          </a:p>
          <a:p>
            <a:pPr eaLnBrk="1" hangingPunct="1">
              <a:spcBef>
                <a:spcPct val="0"/>
              </a:spcBef>
              <a:buFont typeface="Arial" charset="0"/>
              <a:buChar char="•"/>
            </a:pPr>
            <a:r>
              <a:rPr lang="en-US" altLang="en-US" sz="1100" b="1" i="1" smtClean="0">
                <a:solidFill>
                  <a:srgbClr val="000000"/>
                </a:solidFill>
                <a:latin typeface="Arial" charset="0"/>
                <a:cs typeface="Arial" charset="0"/>
              </a:rPr>
              <a:t>DE algorithms imply DE vendor differentiation. </a:t>
            </a:r>
          </a:p>
          <a:p>
            <a:pPr eaLnBrk="1" hangingPunct="1">
              <a:spcBef>
                <a:spcPct val="0"/>
              </a:spcBef>
              <a:buFont typeface="Arial" charset="0"/>
              <a:buChar char="•"/>
            </a:pPr>
            <a:r>
              <a:rPr lang="en-US" altLang="en-US" sz="1100" b="1" i="1" smtClean="0">
                <a:solidFill>
                  <a:srgbClr val="000000"/>
                </a:solidFill>
                <a:latin typeface="Arial" charset="0"/>
                <a:cs typeface="Arial" charset="0"/>
              </a:rPr>
              <a:t>DEs MAY be “loaded or replaced” </a:t>
            </a:r>
            <a:r>
              <a:rPr lang="en-US" altLang="en-US" sz="1100" b="1" i="1" smtClean="0">
                <a:solidFill>
                  <a:srgbClr val="000000"/>
                </a:solidFill>
                <a:latin typeface="Arial" charset="0"/>
                <a:cs typeface="Arial" charset="0"/>
                <a:sym typeface="Wingdings" pitchFamily="2" charset="2"/>
              </a:rPr>
              <a:t></a:t>
            </a:r>
            <a:r>
              <a:rPr lang="en-US" altLang="en-US" sz="1100" b="1" i="1" smtClean="0">
                <a:solidFill>
                  <a:srgbClr val="000000"/>
                </a:solidFill>
                <a:latin typeface="Arial" charset="0"/>
                <a:cs typeface="Arial" charset="0"/>
              </a:rPr>
              <a:t> notion of “</a:t>
            </a:r>
            <a:r>
              <a:rPr lang="en-US" altLang="en-US" sz="1100" b="1" i="1" smtClean="0">
                <a:solidFill>
                  <a:srgbClr val="00B050"/>
                </a:solidFill>
                <a:latin typeface="Arial" charset="0"/>
                <a:cs typeface="Arial" charset="0"/>
              </a:rPr>
              <a:t>Software-Driven or Software-Empowered Networks</a:t>
            </a:r>
            <a:r>
              <a:rPr lang="en-US" altLang="en-US" sz="1100" b="1" i="1" smtClean="0">
                <a:solidFill>
                  <a:srgbClr val="000000"/>
                </a:solidFill>
                <a:latin typeface="Arial" charset="0"/>
                <a:cs typeface="Arial" charset="0"/>
              </a:rPr>
              <a:t>” i.e. the broader picture than </a:t>
            </a:r>
            <a:r>
              <a:rPr lang="en-US" altLang="en-US" sz="1100" b="1" i="1" smtClean="0">
                <a:solidFill>
                  <a:srgbClr val="00B050"/>
                </a:solidFill>
                <a:latin typeface="Arial" charset="0"/>
                <a:cs typeface="Arial" charset="0"/>
              </a:rPr>
              <a:t>Software-Defined Networks</a:t>
            </a:r>
          </a:p>
        </p:txBody>
      </p:sp>
      <p:sp>
        <p:nvSpPr>
          <p:cNvPr id="116743" name="Rectangle 7"/>
          <p:cNvSpPr>
            <a:spLocks noChangeArrowheads="1"/>
          </p:cNvSpPr>
          <p:nvPr/>
        </p:nvSpPr>
        <p:spPr bwMode="auto">
          <a:xfrm>
            <a:off x="0" y="881063"/>
            <a:ext cx="9144000"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defTabSz="449263">
              <a:buClr>
                <a:srgbClr val="000000"/>
              </a:buClr>
              <a:buSzPct val="100000"/>
              <a:buFont typeface="Times New Roman" pitchFamily="18" charset="0"/>
              <a:buNone/>
            </a:pPr>
            <a:endParaRPr lang="en-US" altLang="en-US" sz="2400" smtClean="0">
              <a:solidFill>
                <a:srgbClr val="FFFFFF"/>
              </a:solidFill>
              <a:latin typeface="Arial" charset="0"/>
              <a:cs typeface="Arial" charset="0"/>
            </a:endParaRPr>
          </a:p>
        </p:txBody>
      </p:sp>
      <p:sp>
        <p:nvSpPr>
          <p:cNvPr id="116744" name="Rectangle 8"/>
          <p:cNvSpPr>
            <a:spLocks noChangeArrowheads="1"/>
          </p:cNvSpPr>
          <p:nvPr/>
        </p:nvSpPr>
        <p:spPr bwMode="auto">
          <a:xfrm>
            <a:off x="0" y="1138238"/>
            <a:ext cx="9144000"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defTabSz="449263">
              <a:buClr>
                <a:srgbClr val="000000"/>
              </a:buClr>
              <a:buSzPct val="100000"/>
              <a:buFont typeface="Times New Roman" pitchFamily="18" charset="0"/>
              <a:buNone/>
            </a:pPr>
            <a:endParaRPr lang="en-US" altLang="en-US" sz="2400" smtClean="0">
              <a:solidFill>
                <a:srgbClr val="FFFFFF"/>
              </a:solidFill>
              <a:latin typeface="Arial" charset="0"/>
              <a:cs typeface="Arial" charset="0"/>
            </a:endParaRPr>
          </a:p>
        </p:txBody>
      </p:sp>
      <p:sp>
        <p:nvSpPr>
          <p:cNvPr id="116745" name="Rectangle 9"/>
          <p:cNvSpPr>
            <a:spLocks noChangeArrowheads="1"/>
          </p:cNvSpPr>
          <p:nvPr/>
        </p:nvSpPr>
        <p:spPr bwMode="auto">
          <a:xfrm>
            <a:off x="0" y="154781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defTabSz="449263">
              <a:buClr>
                <a:srgbClr val="000000"/>
              </a:buClr>
              <a:buSzPct val="100000"/>
              <a:buFont typeface="Times New Roman" pitchFamily="18" charset="0"/>
              <a:buNone/>
            </a:pPr>
            <a:endParaRPr lang="en-US" altLang="en-US" sz="2400" smtClean="0">
              <a:solidFill>
                <a:srgbClr val="FFFFFF"/>
              </a:solidFill>
              <a:latin typeface="Arial" charset="0"/>
              <a:cs typeface="Arial" charset="0"/>
            </a:endParaRPr>
          </a:p>
        </p:txBody>
      </p:sp>
      <p:sp>
        <p:nvSpPr>
          <p:cNvPr id="116746" name="Rectangle 12"/>
          <p:cNvSpPr>
            <a:spLocks noChangeArrowheads="1"/>
          </p:cNvSpPr>
          <p:nvPr/>
        </p:nvSpPr>
        <p:spPr bwMode="auto">
          <a:xfrm>
            <a:off x="0" y="154781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defTabSz="449263">
              <a:buClr>
                <a:srgbClr val="000000"/>
              </a:buClr>
              <a:buSzPct val="100000"/>
              <a:buFont typeface="Times New Roman" pitchFamily="18" charset="0"/>
              <a:buNone/>
            </a:pPr>
            <a:endParaRPr lang="en-US" altLang="en-US" sz="2400" smtClean="0">
              <a:solidFill>
                <a:srgbClr val="FFFFFF"/>
              </a:solidFill>
              <a:latin typeface="Arial" charset="0"/>
              <a:cs typeface="Arial" charset="0"/>
            </a:endParaRPr>
          </a:p>
        </p:txBody>
      </p:sp>
      <p:sp>
        <p:nvSpPr>
          <p:cNvPr id="116747" name="Rectangle 13"/>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defTabSz="449263">
              <a:buClr>
                <a:srgbClr val="000000"/>
              </a:buClr>
              <a:buSzPct val="100000"/>
              <a:buFont typeface="Times New Roman" pitchFamily="18" charset="0"/>
              <a:buNone/>
            </a:pPr>
            <a:endParaRPr lang="en-US" altLang="en-US" sz="2400" smtClean="0">
              <a:solidFill>
                <a:srgbClr val="FFFFFF"/>
              </a:solidFill>
              <a:latin typeface="Arial" charset="0"/>
              <a:cs typeface="Arial" charset="0"/>
            </a:endParaRPr>
          </a:p>
        </p:txBody>
      </p:sp>
      <p:graphicFrame>
        <p:nvGraphicFramePr>
          <p:cNvPr id="116748" name="Object 12"/>
          <p:cNvGraphicFramePr>
            <a:graphicFrameLocks noChangeAspect="1"/>
          </p:cNvGraphicFramePr>
          <p:nvPr/>
        </p:nvGraphicFramePr>
        <p:xfrm>
          <a:off x="2987675" y="2278063"/>
          <a:ext cx="6134100" cy="4579937"/>
        </p:xfrm>
        <a:graphic>
          <a:graphicData uri="http://schemas.openxmlformats.org/presentationml/2006/ole">
            <mc:AlternateContent xmlns:mc="http://schemas.openxmlformats.org/markup-compatibility/2006">
              <mc:Choice xmlns:v="urn:schemas-microsoft-com:vml" Requires="v">
                <p:oleObj spid="_x0000_s2088" r:id="rId4" imgW="14397566" imgH="8778510" progId="">
                  <p:embed/>
                </p:oleObj>
              </mc:Choice>
              <mc:Fallback>
                <p:oleObj r:id="rId4" imgW="14397566" imgH="877851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7675" y="2278063"/>
                        <a:ext cx="6134100" cy="457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5725" name="Text Box 6"/>
          <p:cNvSpPr txBox="1">
            <a:spLocks noChangeArrowheads="1"/>
          </p:cNvSpPr>
          <p:nvPr/>
        </p:nvSpPr>
        <p:spPr bwMode="auto">
          <a:xfrm>
            <a:off x="263525" y="2408238"/>
            <a:ext cx="315595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defTabSz="457200" eaLnBrk="0" hangingPunct="0">
              <a:spcBef>
                <a:spcPts val="8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404040"/>
                </a:solidFill>
                <a:latin typeface="Calibri" pitchFamily="34" charset="0"/>
              </a:defRPr>
            </a:lvl1pPr>
            <a:lvl2pPr defTabSz="457200" eaLnBrk="0" hangingPunct="0">
              <a:spcBef>
                <a:spcPts val="7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404040"/>
                </a:solidFill>
                <a:latin typeface="Calibri" pitchFamily="34" charset="0"/>
              </a:defRPr>
            </a:lvl2pPr>
            <a:lvl3pPr defTabSz="457200" eaLnBrk="0" hangingPunct="0">
              <a:spcBef>
                <a:spcPts val="6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404040"/>
                </a:solidFill>
                <a:latin typeface="Calibri" pitchFamily="34" charset="0"/>
              </a:defRPr>
            </a:lvl3pPr>
            <a:lvl4pPr defTabSz="457200" eaLnBrk="0" hangingPunct="0">
              <a:spcBef>
                <a:spcPts val="5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404040"/>
                </a:solidFill>
                <a:latin typeface="Calibri" pitchFamily="34" charset="0"/>
              </a:defRPr>
            </a:lvl4pPr>
            <a:lvl5pPr defTabSz="457200" eaLnBrk="0" hangingPunct="0">
              <a:spcBef>
                <a:spcPts val="5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404040"/>
                </a:solidFill>
                <a:latin typeface="Calibri" pitchFamily="34" charset="0"/>
              </a:defRPr>
            </a:lvl5pPr>
            <a:lvl6pPr marL="2514600" indent="-228600" defTabSz="457200"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404040"/>
                </a:solidFill>
                <a:latin typeface="Calibri" pitchFamily="34" charset="0"/>
              </a:defRPr>
            </a:lvl6pPr>
            <a:lvl7pPr marL="2971800" indent="-228600" defTabSz="457200"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404040"/>
                </a:solidFill>
                <a:latin typeface="Calibri" pitchFamily="34" charset="0"/>
              </a:defRPr>
            </a:lvl7pPr>
            <a:lvl8pPr marL="3429000" indent="-228600" defTabSz="457200"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404040"/>
                </a:solidFill>
                <a:latin typeface="Calibri" pitchFamily="34" charset="0"/>
              </a:defRPr>
            </a:lvl8pPr>
            <a:lvl9pPr marL="3886200" indent="-228600" defTabSz="457200"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404040"/>
                </a:solidFill>
                <a:latin typeface="Calibri" pitchFamily="34" charset="0"/>
              </a:defRPr>
            </a:lvl9pPr>
          </a:lstStyle>
          <a:p>
            <a:pPr eaLnBrk="1" hangingPunct="1">
              <a:spcBef>
                <a:spcPct val="0"/>
              </a:spcBef>
              <a:defRPr/>
            </a:pPr>
            <a:endParaRPr lang="en-US" altLang="en-US" sz="1600" b="1" dirty="0" smtClean="0">
              <a:solidFill>
                <a:srgbClr val="C00000"/>
              </a:solidFill>
              <a:latin typeface="Arial" charset="0"/>
              <a:cs typeface="Arial" charset="0"/>
            </a:endParaRPr>
          </a:p>
          <a:p>
            <a:pPr marL="171450" indent="-171450" eaLnBrk="1" hangingPunct="1">
              <a:spcBef>
                <a:spcPct val="0"/>
              </a:spcBef>
              <a:buFont typeface="Arial" panose="020B0604020202020204" pitchFamily="34" charset="0"/>
              <a:buChar char="•"/>
              <a:defRPr/>
            </a:pPr>
            <a:r>
              <a:rPr lang="en-US" altLang="en-US" sz="1000" b="1" dirty="0" smtClean="0">
                <a:solidFill>
                  <a:srgbClr val="C00000"/>
                </a:solidFill>
                <a:latin typeface="Arial" charset="0"/>
                <a:cs typeface="Arial" charset="0"/>
              </a:rPr>
              <a:t>3-Levels of Hierarchical Control-Loops (GANA levels 2-4) </a:t>
            </a:r>
            <a:r>
              <a:rPr lang="en-US" altLang="en-US" sz="1000" b="1" i="1" dirty="0" smtClean="0">
                <a:solidFill>
                  <a:srgbClr val="000000"/>
                </a:solidFill>
                <a:latin typeface="Arial" charset="0"/>
                <a:cs typeface="Arial" charset="0"/>
              </a:rPr>
              <a:t>demonstrate how Autonomics can be introduced in architectures without impact to stacks/resources layer </a:t>
            </a:r>
            <a:endParaRPr lang="en-US" altLang="en-US" sz="1000" b="1" dirty="0" smtClean="0">
              <a:solidFill>
                <a:srgbClr val="C00000"/>
              </a:solidFill>
              <a:latin typeface="Arial" charset="0"/>
              <a:cs typeface="Arial" charset="0"/>
            </a:endParaRPr>
          </a:p>
          <a:p>
            <a:pPr eaLnBrk="1" hangingPunct="1">
              <a:spcBef>
                <a:spcPct val="0"/>
              </a:spcBef>
              <a:defRPr/>
            </a:pPr>
            <a:endParaRPr lang="en-US" altLang="en-US" sz="1000" b="1" dirty="0" smtClean="0">
              <a:solidFill>
                <a:srgbClr val="C00000"/>
              </a:solidFill>
              <a:latin typeface="Arial" charset="0"/>
              <a:cs typeface="Arial" charset="0"/>
            </a:endParaRPr>
          </a:p>
          <a:p>
            <a:pPr marL="171450" indent="-171450" eaLnBrk="1" hangingPunct="1">
              <a:spcBef>
                <a:spcPct val="0"/>
              </a:spcBef>
              <a:buFont typeface="Arial" panose="020B0604020202020204" pitchFamily="34" charset="0"/>
              <a:buChar char="•"/>
              <a:defRPr/>
            </a:pPr>
            <a:r>
              <a:rPr lang="en-US" altLang="en-US" sz="1000" b="1" dirty="0" smtClean="0">
                <a:solidFill>
                  <a:srgbClr val="C00000"/>
                </a:solidFill>
                <a:latin typeface="Arial" charset="0"/>
                <a:cs typeface="Arial" charset="0"/>
              </a:rPr>
              <a:t>“</a:t>
            </a:r>
            <a:r>
              <a:rPr lang="en-US" altLang="en-US" sz="1000" b="1" i="1" dirty="0" smtClean="0">
                <a:solidFill>
                  <a:srgbClr val="C00000"/>
                </a:solidFill>
                <a:latin typeface="Arial" charset="0"/>
                <a:cs typeface="Arial" charset="0"/>
              </a:rPr>
              <a:t>Fast Control-Loops” </a:t>
            </a:r>
            <a:r>
              <a:rPr lang="en-US" altLang="en-US" sz="1000" b="1" i="1" dirty="0" smtClean="0">
                <a:solidFill>
                  <a:srgbClr val="000000"/>
                </a:solidFill>
                <a:latin typeface="Arial" charset="0"/>
                <a:cs typeface="Arial" charset="0"/>
              </a:rPr>
              <a:t>in the Nodes/NEs, while </a:t>
            </a:r>
            <a:r>
              <a:rPr lang="en-US" altLang="en-US" sz="1000" b="1" i="1" dirty="0" smtClean="0">
                <a:solidFill>
                  <a:srgbClr val="FF0000"/>
                </a:solidFill>
                <a:latin typeface="Arial" charset="0"/>
                <a:cs typeface="Arial" charset="0"/>
              </a:rPr>
              <a:t>“</a:t>
            </a:r>
            <a:r>
              <a:rPr lang="en-US" altLang="en-US" sz="1000" b="1" i="1" dirty="0" smtClean="0">
                <a:solidFill>
                  <a:srgbClr val="C00000"/>
                </a:solidFill>
                <a:latin typeface="Arial" charset="0"/>
                <a:cs typeface="Arial" charset="0"/>
              </a:rPr>
              <a:t>Slow but network-wide Control-Loops</a:t>
            </a:r>
            <a:r>
              <a:rPr lang="en-US" altLang="en-US" sz="1000" b="1" i="1" dirty="0" smtClean="0">
                <a:solidFill>
                  <a:srgbClr val="FF0000"/>
                </a:solidFill>
                <a:latin typeface="Arial" charset="0"/>
                <a:cs typeface="Arial" charset="0"/>
              </a:rPr>
              <a:t>“ </a:t>
            </a:r>
            <a:r>
              <a:rPr lang="en-US" altLang="en-US" sz="1000" b="1" i="1" dirty="0" smtClean="0">
                <a:solidFill>
                  <a:srgbClr val="000000"/>
                </a:solidFill>
                <a:latin typeface="Arial" charset="0"/>
                <a:cs typeface="Arial" charset="0"/>
              </a:rPr>
              <a:t>should operate in the outer centralized</a:t>
            </a:r>
            <a:r>
              <a:rPr lang="en-US" altLang="en-US" sz="1000" b="1" dirty="0" smtClean="0">
                <a:solidFill>
                  <a:srgbClr val="000000"/>
                </a:solidFill>
                <a:latin typeface="Arial" charset="0"/>
                <a:cs typeface="Arial" charset="0"/>
              </a:rPr>
              <a:t> </a:t>
            </a:r>
            <a:r>
              <a:rPr lang="en-US" altLang="en-US" sz="1000" b="1" dirty="0" smtClean="0">
                <a:solidFill>
                  <a:srgbClr val="00B050"/>
                </a:solidFill>
                <a:latin typeface="Arial" charset="0"/>
                <a:cs typeface="Arial" charset="0"/>
              </a:rPr>
              <a:t>GANA Knowledge Plane </a:t>
            </a:r>
            <a:r>
              <a:rPr lang="en-US" altLang="en-US" sz="1000" b="1" dirty="0" smtClean="0">
                <a:solidFill>
                  <a:srgbClr val="C00000"/>
                </a:solidFill>
                <a:latin typeface="Arial" charset="0"/>
                <a:cs typeface="Arial" charset="0"/>
              </a:rPr>
              <a:t>(i.e. SDN – Controller &amp; Net-Apps realm)</a:t>
            </a:r>
          </a:p>
        </p:txBody>
      </p:sp>
      <p:sp>
        <p:nvSpPr>
          <p:cNvPr id="116750" name="ZoneTexte 1"/>
          <p:cNvSpPr txBox="1">
            <a:spLocks noChangeArrowheads="1"/>
          </p:cNvSpPr>
          <p:nvPr/>
        </p:nvSpPr>
        <p:spPr bwMode="auto">
          <a:xfrm>
            <a:off x="263525" y="2209800"/>
            <a:ext cx="57213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449263"/>
            <a:r>
              <a:rPr lang="en-US" altLang="en-US" sz="1100" b="1" i="1" smtClean="0">
                <a:solidFill>
                  <a:srgbClr val="00B050"/>
                </a:solidFill>
                <a:latin typeface="Calibri" pitchFamily="34" charset="0"/>
                <a:cs typeface="Arial" charset="0"/>
              </a:rPr>
              <a:t>MBTS</a:t>
            </a:r>
            <a:r>
              <a:rPr lang="en-US" altLang="en-US" sz="1100" b="1" i="1" smtClean="0">
                <a:solidFill>
                  <a:srgbClr val="000000"/>
                </a:solidFill>
                <a:latin typeface="Calibri" pitchFamily="34" charset="0"/>
                <a:cs typeface="Arial" charset="0"/>
              </a:rPr>
              <a:t>: Model-Based-Translation Service (mediation service between Knowledge Plane and NEs)</a:t>
            </a:r>
          </a:p>
          <a:p>
            <a:pPr defTabSz="449263"/>
            <a:r>
              <a:rPr lang="en-US" altLang="en-US" sz="1100" b="1" i="1" smtClean="0">
                <a:solidFill>
                  <a:srgbClr val="00B050"/>
                </a:solidFill>
                <a:latin typeface="Calibri" pitchFamily="34" charset="0"/>
                <a:cs typeface="Arial" charset="0"/>
              </a:rPr>
              <a:t>ONIX</a:t>
            </a:r>
            <a:r>
              <a:rPr lang="en-US" altLang="en-US" sz="1100" b="1" i="1" smtClean="0">
                <a:solidFill>
                  <a:srgbClr val="000000"/>
                </a:solidFill>
                <a:latin typeface="Calibri" pitchFamily="34" charset="0"/>
                <a:cs typeface="Arial" charset="0"/>
              </a:rPr>
              <a:t> :Overlay Network for Information eXchange (publish/subscribe  services for Info.)</a:t>
            </a:r>
          </a:p>
        </p:txBody>
      </p:sp>
      <p:pic>
        <p:nvPicPr>
          <p:cNvPr id="11675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3525" y="4724400"/>
            <a:ext cx="2649538" cy="199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6752" name="ZoneTexte 1"/>
          <p:cNvSpPr txBox="1">
            <a:spLocks noChangeArrowheads="1"/>
          </p:cNvSpPr>
          <p:nvPr/>
        </p:nvSpPr>
        <p:spPr bwMode="auto">
          <a:xfrm>
            <a:off x="323850" y="4167188"/>
            <a:ext cx="3024188"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spcBef>
                <a:spcPts val="800"/>
              </a:spcBef>
              <a:buClr>
                <a:srgbClr val="000000"/>
              </a:buClr>
              <a:buSzPct val="100000"/>
              <a:buFont typeface="Times New Roman" pitchFamily="18" charset="0"/>
              <a:defRPr sz="3200">
                <a:solidFill>
                  <a:srgbClr val="404040"/>
                </a:solidFill>
                <a:latin typeface="Calibri" pitchFamily="34" charset="0"/>
              </a:defRPr>
            </a:lvl1pPr>
            <a:lvl2pPr eaLnBrk="0" hangingPunct="0">
              <a:spcBef>
                <a:spcPts val="700"/>
              </a:spcBef>
              <a:buClr>
                <a:srgbClr val="000000"/>
              </a:buClr>
              <a:buSzPct val="100000"/>
              <a:buFont typeface="Times New Roman" pitchFamily="18" charset="0"/>
              <a:defRPr sz="2800">
                <a:solidFill>
                  <a:srgbClr val="404040"/>
                </a:solidFill>
                <a:latin typeface="Calibri" pitchFamily="34" charset="0"/>
              </a:defRPr>
            </a:lvl2pPr>
            <a:lvl3pPr eaLnBrk="0" hangingPunct="0">
              <a:spcBef>
                <a:spcPts val="600"/>
              </a:spcBef>
              <a:buClr>
                <a:srgbClr val="000000"/>
              </a:buClr>
              <a:buSzPct val="100000"/>
              <a:buFont typeface="Times New Roman" pitchFamily="18" charset="0"/>
              <a:defRPr sz="2400">
                <a:solidFill>
                  <a:srgbClr val="404040"/>
                </a:solidFill>
                <a:latin typeface="Calibri" pitchFamily="34" charset="0"/>
              </a:defRPr>
            </a:lvl3pPr>
            <a:lvl4pPr eaLnBrk="0" hangingPunct="0">
              <a:spcBef>
                <a:spcPts val="500"/>
              </a:spcBef>
              <a:buClr>
                <a:srgbClr val="000000"/>
              </a:buClr>
              <a:buSzPct val="100000"/>
              <a:buFont typeface="Times New Roman" pitchFamily="18" charset="0"/>
              <a:defRPr sz="2000">
                <a:solidFill>
                  <a:srgbClr val="404040"/>
                </a:solidFill>
                <a:latin typeface="Calibri" pitchFamily="34" charset="0"/>
              </a:defRPr>
            </a:lvl4pPr>
            <a:lvl5pPr eaLnBrk="0" hangingPunct="0">
              <a:spcBef>
                <a:spcPts val="500"/>
              </a:spcBef>
              <a:buClr>
                <a:srgbClr val="000000"/>
              </a:buClr>
              <a:buSzPct val="100000"/>
              <a:buFont typeface="Times New Roman" pitchFamily="18" charset="0"/>
              <a:defRPr sz="2000">
                <a:solidFill>
                  <a:srgbClr val="404040"/>
                </a:solidFill>
                <a:latin typeface="Calibri" pitchFamily="34" charset="0"/>
              </a:defRPr>
            </a:lvl5pPr>
            <a:lvl6pPr marL="2514600" indent="-228600" defTabSz="449263" eaLnBrk="0" fontAlgn="base" hangingPunct="0">
              <a:spcBef>
                <a:spcPts val="500"/>
              </a:spcBef>
              <a:spcAft>
                <a:spcPct val="0"/>
              </a:spcAft>
              <a:buClr>
                <a:srgbClr val="000000"/>
              </a:buClr>
              <a:buSzPct val="100000"/>
              <a:buFont typeface="Times New Roman" pitchFamily="18" charset="0"/>
              <a:defRPr sz="2000">
                <a:solidFill>
                  <a:srgbClr val="404040"/>
                </a:solidFill>
                <a:latin typeface="Calibri" pitchFamily="34" charset="0"/>
              </a:defRPr>
            </a:lvl6pPr>
            <a:lvl7pPr marL="2971800" indent="-228600" defTabSz="449263" eaLnBrk="0" fontAlgn="base" hangingPunct="0">
              <a:spcBef>
                <a:spcPts val="500"/>
              </a:spcBef>
              <a:spcAft>
                <a:spcPct val="0"/>
              </a:spcAft>
              <a:buClr>
                <a:srgbClr val="000000"/>
              </a:buClr>
              <a:buSzPct val="100000"/>
              <a:buFont typeface="Times New Roman" pitchFamily="18" charset="0"/>
              <a:defRPr sz="2000">
                <a:solidFill>
                  <a:srgbClr val="404040"/>
                </a:solidFill>
                <a:latin typeface="Calibri" pitchFamily="34" charset="0"/>
              </a:defRPr>
            </a:lvl7pPr>
            <a:lvl8pPr marL="3429000" indent="-228600" defTabSz="449263" eaLnBrk="0" fontAlgn="base" hangingPunct="0">
              <a:spcBef>
                <a:spcPts val="500"/>
              </a:spcBef>
              <a:spcAft>
                <a:spcPct val="0"/>
              </a:spcAft>
              <a:buClr>
                <a:srgbClr val="000000"/>
              </a:buClr>
              <a:buSzPct val="100000"/>
              <a:buFont typeface="Times New Roman" pitchFamily="18" charset="0"/>
              <a:defRPr sz="2000">
                <a:solidFill>
                  <a:srgbClr val="404040"/>
                </a:solidFill>
                <a:latin typeface="Calibri" pitchFamily="34" charset="0"/>
              </a:defRPr>
            </a:lvl8pPr>
            <a:lvl9pPr marL="3886200" indent="-228600" defTabSz="449263" eaLnBrk="0" fontAlgn="base" hangingPunct="0">
              <a:spcBef>
                <a:spcPts val="500"/>
              </a:spcBef>
              <a:spcAft>
                <a:spcPct val="0"/>
              </a:spcAft>
              <a:buClr>
                <a:srgbClr val="000000"/>
              </a:buClr>
              <a:buSzPct val="100000"/>
              <a:buFont typeface="Times New Roman" pitchFamily="18" charset="0"/>
              <a:defRPr sz="2000">
                <a:solidFill>
                  <a:srgbClr val="404040"/>
                </a:solidFill>
                <a:latin typeface="Calibri" pitchFamily="34" charset="0"/>
              </a:defRPr>
            </a:lvl9pPr>
          </a:lstStyle>
          <a:p>
            <a:pPr defTabSz="449263" eaLnBrk="1" hangingPunct="1">
              <a:spcBef>
                <a:spcPct val="0"/>
              </a:spcBef>
              <a:buClrTx/>
              <a:buSzTx/>
              <a:buFont typeface="Arial" charset="0"/>
              <a:buChar char="•"/>
            </a:pPr>
            <a:r>
              <a:rPr lang="en-US" altLang="en-US" sz="1100" b="1" i="1" smtClean="0">
                <a:solidFill>
                  <a:srgbClr val="000000"/>
                </a:solidFill>
                <a:cs typeface="Arial" charset="0"/>
              </a:rPr>
              <a:t>Principles prescribed by </a:t>
            </a:r>
            <a:r>
              <a:rPr lang="en-US" altLang="en-US" sz="1100" b="1" i="1" smtClean="0">
                <a:solidFill>
                  <a:srgbClr val="00B050"/>
                </a:solidFill>
                <a:cs typeface="Arial" charset="0"/>
              </a:rPr>
              <a:t>FOCALE, IBM MAPE-K, and other Control-Loop models,</a:t>
            </a:r>
            <a:r>
              <a:rPr lang="en-US" altLang="en-US" sz="1100" b="1" i="1" smtClean="0">
                <a:solidFill>
                  <a:srgbClr val="000000"/>
                </a:solidFill>
                <a:cs typeface="Arial" charset="0"/>
              </a:rPr>
              <a:t> can be applied to designing DE internal logic</a:t>
            </a:r>
          </a:p>
        </p:txBody>
      </p:sp>
    </p:spTree>
    <p:extLst>
      <p:ext uri="{BB962C8B-B14F-4D97-AF65-F5344CB8AC3E}">
        <p14:creationId xmlns:p14="http://schemas.microsoft.com/office/powerpoint/2010/main" val="358853510"/>
      </p:ext>
    </p:extLst>
  </p:cSld>
  <p:clrMapOvr>
    <a:masterClrMapping/>
  </p:clrMapOvr>
  <p:transition advTm="10240">
    <p:wipe dir="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idx="10"/>
          </p:nvPr>
        </p:nvSpPr>
        <p:spPr/>
        <p:txBody>
          <a:bodyPr/>
          <a:lstStyle/>
          <a:p>
            <a:pPr>
              <a:defRPr/>
            </a:pPr>
            <a:r>
              <a:rPr lang="en-US" smtClean="0"/>
              <a:t>© ETSI 2016. All rights reserved</a:t>
            </a:r>
            <a:endParaRPr lang="en-GB"/>
          </a:p>
        </p:txBody>
      </p:sp>
      <p:sp>
        <p:nvSpPr>
          <p:cNvPr id="3" name="Slide Number Placeholder 2"/>
          <p:cNvSpPr>
            <a:spLocks noGrp="1"/>
          </p:cNvSpPr>
          <p:nvPr>
            <p:ph type="sldNum" idx="11"/>
          </p:nvPr>
        </p:nvSpPr>
        <p:spPr/>
        <p:txBody>
          <a:bodyPr/>
          <a:lstStyle/>
          <a:p>
            <a:fld id="{04AB755A-25DE-4483-A67B-06A1B0FA5617}" type="slidenum">
              <a:rPr lang="en-GB" altLang="en-US" smtClean="0"/>
              <a:pPr/>
              <a:t>5</a:t>
            </a:fld>
            <a:endParaRPr lang="en-GB" altLang="en-US"/>
          </a:p>
        </p:txBody>
      </p:sp>
      <p:sp>
        <p:nvSpPr>
          <p:cNvPr id="5" name="Text Box 2"/>
          <p:cNvSpPr txBox="1">
            <a:spLocks noChangeArrowheads="1"/>
          </p:cNvSpPr>
          <p:nvPr/>
        </p:nvSpPr>
        <p:spPr bwMode="auto">
          <a:xfrm>
            <a:off x="0" y="0"/>
            <a:ext cx="7308304" cy="647700"/>
          </a:xfrm>
          <a:prstGeom prst="rect">
            <a:avLst/>
          </a:prstGeom>
          <a:noFill/>
          <a:ln w="9525">
            <a:noFill/>
            <a:round/>
            <a:headEnd/>
            <a:tailEnd/>
          </a:ln>
        </p:spPr>
        <p:txBody>
          <a:bodyPr lIns="90000" tIns="46800" rIns="90000" bIns="46800" anchor="ctr"/>
          <a:lstStyle/>
          <a:p>
            <a:pPr defTabSz="457200">
              <a:buClr>
                <a:srgbClr val="000000"/>
              </a:buClr>
              <a:buSzPct val="100000"/>
              <a:buFont typeface="Times New Roman" pitchFamily="18"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3200" b="1" dirty="0">
              <a:solidFill>
                <a:srgbClr val="C0504D"/>
              </a:solidFill>
              <a:latin typeface="Calibri" pitchFamily="34" charset="0"/>
              <a:cs typeface="Arial" charset="0"/>
            </a:endParaRPr>
          </a:p>
          <a:p>
            <a:pPr>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2800" b="1" dirty="0">
                <a:solidFill>
                  <a:srgbClr val="1F497D"/>
                </a:solidFill>
                <a:latin typeface="Calibri" pitchFamily="34" charset="0"/>
                <a:cs typeface="Arial" charset="0"/>
              </a:rPr>
              <a:t>AFI GANA Reference Model</a:t>
            </a:r>
            <a:r>
              <a:rPr lang="en-US" sz="2800" b="1" dirty="0" smtClean="0">
                <a:solidFill>
                  <a:srgbClr val="1F497D"/>
                </a:solidFill>
                <a:latin typeface="Calibri" pitchFamily="34" charset="0"/>
                <a:cs typeface="Arial" charset="0"/>
              </a:rPr>
              <a:t>: Structure of the GANA Node</a:t>
            </a:r>
            <a:endParaRPr lang="en-GB" sz="3200" b="1" i="1" u="sng" dirty="0">
              <a:solidFill>
                <a:schemeClr val="accent1">
                  <a:lumMod val="75000"/>
                </a:schemeClr>
              </a:solidFill>
              <a:latin typeface="Calibri" pitchFamily="34" charset="0"/>
              <a:cs typeface="Arial" charset="0"/>
            </a:endParaRPr>
          </a:p>
        </p:txBody>
      </p:sp>
      <p:pic>
        <p:nvPicPr>
          <p:cNvPr id="6" name="Picture 5"/>
          <p:cNvPicPr>
            <a:picLocks noChangeAspect="1"/>
          </p:cNvPicPr>
          <p:nvPr/>
        </p:nvPicPr>
        <p:blipFill>
          <a:blip r:embed="rId2"/>
          <a:stretch>
            <a:fillRect/>
          </a:stretch>
        </p:blipFill>
        <p:spPr>
          <a:xfrm>
            <a:off x="431800" y="1274480"/>
            <a:ext cx="8273892" cy="5608902"/>
          </a:xfrm>
          <a:prstGeom prst="rect">
            <a:avLst/>
          </a:prstGeom>
        </p:spPr>
      </p:pic>
    </p:spTree>
    <p:extLst>
      <p:ext uri="{BB962C8B-B14F-4D97-AF65-F5344CB8AC3E}">
        <p14:creationId xmlns:p14="http://schemas.microsoft.com/office/powerpoint/2010/main" val="2335369046"/>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de-DE" dirty="0" err="1"/>
              <a:t>What</a:t>
            </a:r>
            <a:r>
              <a:rPr lang="fr-FR" altLang="de-DE" dirty="0"/>
              <a:t> the ETSI TR 103 404 </a:t>
            </a:r>
            <a:r>
              <a:rPr lang="fr-FR" altLang="de-DE" dirty="0" err="1"/>
              <a:t>is</a:t>
            </a:r>
            <a:r>
              <a:rPr lang="fr-FR" altLang="de-DE" dirty="0"/>
              <a:t> </a:t>
            </a:r>
            <a:r>
              <a:rPr lang="fr-FR" altLang="de-DE" dirty="0" smtClean="0"/>
              <a:t>about – </a:t>
            </a:r>
            <a:br>
              <a:rPr lang="fr-FR" altLang="de-DE" dirty="0" smtClean="0"/>
            </a:br>
            <a:r>
              <a:rPr lang="fr-FR" altLang="de-DE" dirty="0" smtClean="0"/>
              <a:t>Scope and </a:t>
            </a:r>
            <a:r>
              <a:rPr lang="fr-FR" altLang="de-DE" dirty="0" err="1" smtClean="0"/>
              <a:t>approach</a:t>
            </a:r>
            <a:endParaRPr lang="fr-FR" dirty="0"/>
          </a:p>
        </p:txBody>
      </p:sp>
      <p:sp>
        <p:nvSpPr>
          <p:cNvPr id="6" name="Espace réservé du contenu 5"/>
          <p:cNvSpPr>
            <a:spLocks noGrp="1"/>
          </p:cNvSpPr>
          <p:nvPr>
            <p:ph idx="1"/>
          </p:nvPr>
        </p:nvSpPr>
        <p:spPr>
          <a:xfrm>
            <a:off x="457200" y="1600200"/>
            <a:ext cx="8229600" cy="4987925"/>
          </a:xfrm>
        </p:spPr>
        <p:txBody>
          <a:bodyPr/>
          <a:lstStyle/>
          <a:p>
            <a:r>
              <a:rPr lang="en-US" sz="2000" dirty="0"/>
              <a:t>Scope: “Instantiation of the Generic Autonomic Network Architecture (GANA) model onto the 3GPP Core and Backhaul Network architectures”</a:t>
            </a:r>
          </a:p>
          <a:p>
            <a:r>
              <a:rPr lang="en-US" sz="2000" dirty="0" smtClean="0"/>
              <a:t>Approach/Steps: </a:t>
            </a:r>
            <a:endParaRPr lang="en-US" sz="2000" dirty="0"/>
          </a:p>
          <a:p>
            <a:pPr lvl="1"/>
            <a:r>
              <a:rPr lang="en-US" sz="1800" dirty="0"/>
              <a:t>Identification of working reference architecture – assumptions </a:t>
            </a:r>
          </a:p>
          <a:p>
            <a:pPr lvl="1"/>
            <a:r>
              <a:rPr lang="en-US" sz="1800" dirty="0"/>
              <a:t>Instantiation of GANA reference model to 3GPP EPC architecture and basic functions</a:t>
            </a:r>
          </a:p>
          <a:p>
            <a:pPr lvl="2"/>
            <a:r>
              <a:rPr lang="en-US" sz="1400" dirty="0"/>
              <a:t>Split the study between Self-configuration/commissioning, Self-optimization and Self-Healing phases</a:t>
            </a:r>
          </a:p>
          <a:p>
            <a:pPr lvl="2"/>
            <a:r>
              <a:rPr lang="en-US" sz="1400" dirty="0"/>
              <a:t>Identification of the protocol-level entities (GANA Level 1) to be managed</a:t>
            </a:r>
          </a:p>
          <a:p>
            <a:pPr lvl="2"/>
            <a:r>
              <a:rPr lang="en-US" sz="1400" dirty="0"/>
              <a:t>Identification of GANA DEs that are relevant </a:t>
            </a:r>
            <a:r>
              <a:rPr lang="en-US" sz="1400" dirty="0" smtClean="0"/>
              <a:t>to Self-x </a:t>
            </a:r>
            <a:r>
              <a:rPr lang="en-US" sz="1400" dirty="0"/>
              <a:t>use cases</a:t>
            </a:r>
          </a:p>
          <a:p>
            <a:pPr lvl="2"/>
            <a:r>
              <a:rPr lang="en-US" sz="1400" dirty="0"/>
              <a:t>Mapping to EPC nodes</a:t>
            </a:r>
          </a:p>
          <a:p>
            <a:pPr lvl="1"/>
            <a:r>
              <a:rPr lang="en-US" sz="1600" dirty="0"/>
              <a:t>Autonomic </a:t>
            </a:r>
            <a:r>
              <a:rPr lang="en-US" sz="1600" dirty="0" err="1"/>
              <a:t>behaviours</a:t>
            </a:r>
            <a:r>
              <a:rPr lang="en-US" sz="1600" dirty="0"/>
              <a:t> across multiple segments to enable End-to-End (E2E) Self-Optimization</a:t>
            </a:r>
          </a:p>
          <a:p>
            <a:pPr lvl="2"/>
            <a:r>
              <a:rPr lang="en-US" sz="1400" dirty="0"/>
              <a:t>Reference points and associated protocols</a:t>
            </a:r>
          </a:p>
          <a:p>
            <a:pPr lvl="2"/>
            <a:r>
              <a:rPr lang="en-US" sz="1400" dirty="0"/>
              <a:t>Use cases</a:t>
            </a:r>
          </a:p>
          <a:p>
            <a:pPr lvl="3"/>
            <a:r>
              <a:rPr lang="en-US" sz="1400" dirty="0"/>
              <a:t>Involved DEs</a:t>
            </a:r>
          </a:p>
          <a:p>
            <a:pPr lvl="3"/>
            <a:r>
              <a:rPr lang="en-US" sz="1400" dirty="0" smtClean="0"/>
              <a:t>Parameters </a:t>
            </a:r>
            <a:r>
              <a:rPr lang="en-US" sz="1400" dirty="0"/>
              <a:t>or groups of parameters exchanged at the reference points</a:t>
            </a:r>
          </a:p>
          <a:p>
            <a:endParaRPr lang="en-US" dirty="0"/>
          </a:p>
          <a:p>
            <a:endParaRPr lang="en-US" dirty="0"/>
          </a:p>
          <a:p>
            <a:endParaRPr lang="en-US" dirty="0"/>
          </a:p>
        </p:txBody>
      </p:sp>
      <p:sp>
        <p:nvSpPr>
          <p:cNvPr id="3" name="Espace réservé du pied de page 2"/>
          <p:cNvSpPr>
            <a:spLocks noGrp="1"/>
          </p:cNvSpPr>
          <p:nvPr>
            <p:ph type="ftr" sz="quarter" idx="10"/>
          </p:nvPr>
        </p:nvSpPr>
        <p:spPr/>
        <p:txBody>
          <a:bodyPr/>
          <a:lstStyle/>
          <a:p>
            <a:pPr>
              <a:defRPr/>
            </a:pPr>
            <a:r>
              <a:rPr lang="en-US" smtClean="0"/>
              <a:t>© ETSI 2015. All rights reserved</a:t>
            </a:r>
            <a:endParaRPr lang="en-US"/>
          </a:p>
        </p:txBody>
      </p:sp>
      <p:sp>
        <p:nvSpPr>
          <p:cNvPr id="4" name="Espace réservé du numéro de diapositive 3"/>
          <p:cNvSpPr>
            <a:spLocks noGrp="1"/>
          </p:cNvSpPr>
          <p:nvPr>
            <p:ph type="sldNum" sz="quarter" idx="11"/>
          </p:nvPr>
        </p:nvSpPr>
        <p:spPr/>
        <p:txBody>
          <a:bodyPr/>
          <a:lstStyle/>
          <a:p>
            <a:fld id="{0C8E810C-D595-42BF-97D8-0B792939B229}" type="slidenum">
              <a:rPr lang="en-GB" altLang="en-US" smtClean="0"/>
              <a:pPr/>
              <a:t>6</a:t>
            </a:fld>
            <a:endParaRPr lang="en-GB" altLang="en-US" dirty="0"/>
          </a:p>
        </p:txBody>
      </p:sp>
    </p:spTree>
    <p:extLst>
      <p:ext uri="{BB962C8B-B14F-4D97-AF65-F5344CB8AC3E}">
        <p14:creationId xmlns:p14="http://schemas.microsoft.com/office/powerpoint/2010/main" val="295818296"/>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de-DE" dirty="0" err="1"/>
              <a:t>What</a:t>
            </a:r>
            <a:r>
              <a:rPr lang="fr-FR" altLang="de-DE" dirty="0"/>
              <a:t> the ETSI TR 103 404 </a:t>
            </a:r>
            <a:r>
              <a:rPr lang="fr-FR" altLang="de-DE" dirty="0" err="1"/>
              <a:t>is</a:t>
            </a:r>
            <a:r>
              <a:rPr lang="fr-FR" altLang="de-DE" dirty="0"/>
              <a:t> </a:t>
            </a:r>
            <a:r>
              <a:rPr lang="fr-FR" altLang="de-DE" dirty="0" smtClean="0"/>
              <a:t>about – </a:t>
            </a:r>
            <a:br>
              <a:rPr lang="fr-FR" altLang="de-DE" dirty="0" smtClean="0"/>
            </a:br>
            <a:r>
              <a:rPr lang="fr-FR" altLang="de-DE" dirty="0" smtClean="0"/>
              <a:t>Relation to SON</a:t>
            </a:r>
            <a:endParaRPr lang="fr-FR" dirty="0"/>
          </a:p>
        </p:txBody>
      </p:sp>
      <p:sp>
        <p:nvSpPr>
          <p:cNvPr id="6" name="Espace réservé du contenu 5"/>
          <p:cNvSpPr>
            <a:spLocks noGrp="1"/>
          </p:cNvSpPr>
          <p:nvPr>
            <p:ph idx="1"/>
          </p:nvPr>
        </p:nvSpPr>
        <p:spPr>
          <a:xfrm>
            <a:off x="457200" y="1600200"/>
            <a:ext cx="8229600" cy="4987925"/>
          </a:xfrm>
        </p:spPr>
        <p:txBody>
          <a:bodyPr/>
          <a:lstStyle/>
          <a:p>
            <a:r>
              <a:rPr lang="en-US" sz="1800" dirty="0"/>
              <a:t>Studying the need for Autonomic Functions (called Decision Elements in GANA) in the 3GPP Core and Backhaul Networks, that enable “SON-like” features:</a:t>
            </a:r>
          </a:p>
          <a:p>
            <a:pPr lvl="1"/>
            <a:r>
              <a:rPr lang="en-US" sz="1400" dirty="0"/>
              <a:t>Self-Configuration/Commissioning of network elements; </a:t>
            </a:r>
          </a:p>
          <a:p>
            <a:pPr lvl="1"/>
            <a:r>
              <a:rPr lang="en-US" sz="1400" dirty="0"/>
              <a:t>Self-Optimization within network nodes and the overall core and backhaul network segments</a:t>
            </a:r>
          </a:p>
          <a:p>
            <a:pPr lvl="1"/>
            <a:r>
              <a:rPr lang="en-US" sz="1400" dirty="0" smtClean="0"/>
              <a:t>Self-healing </a:t>
            </a:r>
            <a:r>
              <a:rPr lang="en-US" sz="1400" dirty="0"/>
              <a:t>of services and </a:t>
            </a:r>
            <a:r>
              <a:rPr lang="en-US" sz="1400" dirty="0" smtClean="0"/>
              <a:t>nodes / </a:t>
            </a:r>
            <a:r>
              <a:rPr lang="en-US" sz="1400" dirty="0"/>
              <a:t>Self-Diagnosis and Self-Repair of network </a:t>
            </a:r>
            <a:r>
              <a:rPr lang="en-US" sz="1400" dirty="0" smtClean="0"/>
              <a:t>nodes</a:t>
            </a:r>
            <a:endParaRPr lang="en-US" sz="1400" dirty="0"/>
          </a:p>
          <a:p>
            <a:r>
              <a:rPr lang="en-US" sz="1800" dirty="0" smtClean="0"/>
              <a:t>Clarification </a:t>
            </a:r>
            <a:r>
              <a:rPr lang="en-US" sz="1800" dirty="0"/>
              <a:t>on how GANA (Autonomics) in the targeted segments </a:t>
            </a:r>
            <a:r>
              <a:rPr lang="en-US" sz="1800" dirty="0" smtClean="0"/>
              <a:t>complements </a:t>
            </a:r>
            <a:r>
              <a:rPr lang="en-US" sz="1800" dirty="0"/>
              <a:t>SON for the RAN:</a:t>
            </a:r>
          </a:p>
          <a:p>
            <a:pPr lvl="1"/>
            <a:r>
              <a:rPr lang="en-US" sz="1400" dirty="0"/>
              <a:t>SON functions were specifically defined and designed for automation and intelligence in managing RAN</a:t>
            </a:r>
          </a:p>
          <a:p>
            <a:pPr lvl="1"/>
            <a:r>
              <a:rPr lang="en-US" sz="1400" dirty="0"/>
              <a:t>GANA’s Autonomic Functions  is the broader concept (which includes SON and other Automation &amp; Cognitive Functions for enabling Self-Management and Control of network resources in general)</a:t>
            </a:r>
          </a:p>
          <a:p>
            <a:pPr lvl="1"/>
            <a:r>
              <a:rPr lang="en-US" sz="1400" dirty="0"/>
              <a:t>Autonomic Function = Decision-making software logic that drives a closed control-loop over managed parameters/resources</a:t>
            </a:r>
          </a:p>
          <a:p>
            <a:pPr lvl="1"/>
            <a:r>
              <a:rPr lang="en-US" sz="1400" dirty="0"/>
              <a:t>The Hybrid SON model (D-SON &amp; C-SON) is compliant with the GANA Model (hierarchical management &amp; control functions  that are based on combining distributed functions in the network nodes/elements with logically centralized functions that complement them )</a:t>
            </a:r>
          </a:p>
          <a:p>
            <a:pPr lvl="1"/>
            <a:r>
              <a:rPr lang="en-US" sz="1400" dirty="0"/>
              <a:t>From E2E Self-Optimization Objective across domains (RAN, Backhaul and Core Network), there is a need to interwork SON with GANA Components instantiated in the Backhaul and Core Network</a:t>
            </a:r>
          </a:p>
        </p:txBody>
      </p:sp>
      <p:sp>
        <p:nvSpPr>
          <p:cNvPr id="3" name="Espace réservé du pied de page 2"/>
          <p:cNvSpPr>
            <a:spLocks noGrp="1"/>
          </p:cNvSpPr>
          <p:nvPr>
            <p:ph type="ftr" sz="quarter" idx="10"/>
          </p:nvPr>
        </p:nvSpPr>
        <p:spPr/>
        <p:txBody>
          <a:bodyPr/>
          <a:lstStyle/>
          <a:p>
            <a:pPr>
              <a:defRPr/>
            </a:pPr>
            <a:r>
              <a:rPr lang="en-US" smtClean="0"/>
              <a:t>© ETSI 2015. All rights reserved</a:t>
            </a:r>
            <a:endParaRPr lang="en-US"/>
          </a:p>
        </p:txBody>
      </p:sp>
      <p:sp>
        <p:nvSpPr>
          <p:cNvPr id="4" name="Espace réservé du numéro de diapositive 3"/>
          <p:cNvSpPr>
            <a:spLocks noGrp="1"/>
          </p:cNvSpPr>
          <p:nvPr>
            <p:ph type="sldNum" sz="quarter" idx="11"/>
          </p:nvPr>
        </p:nvSpPr>
        <p:spPr/>
        <p:txBody>
          <a:bodyPr/>
          <a:lstStyle/>
          <a:p>
            <a:fld id="{0C8E810C-D595-42BF-97D8-0B792939B229}" type="slidenum">
              <a:rPr lang="en-GB" altLang="en-US" smtClean="0"/>
              <a:pPr/>
              <a:t>7</a:t>
            </a:fld>
            <a:endParaRPr lang="en-GB" altLang="en-US" dirty="0"/>
          </a:p>
        </p:txBody>
      </p:sp>
    </p:spTree>
    <p:extLst>
      <p:ext uri="{BB962C8B-B14F-4D97-AF65-F5344CB8AC3E}">
        <p14:creationId xmlns:p14="http://schemas.microsoft.com/office/powerpoint/2010/main" val="137555519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altLang="de-DE" sz="2400" dirty="0"/>
              <a:t>Relationship between C-SON and GANA Knowledge Plane, </a:t>
            </a:r>
            <a:r>
              <a:rPr lang="en-GB" altLang="de-DE" sz="2400" dirty="0" smtClean="0"/>
              <a:t/>
            </a:r>
            <a:br>
              <a:rPr lang="en-GB" altLang="de-DE" sz="2400" dirty="0" smtClean="0"/>
            </a:br>
            <a:r>
              <a:rPr lang="en-GB" altLang="de-DE" sz="2400" dirty="0" smtClean="0"/>
              <a:t>and </a:t>
            </a:r>
            <a:r>
              <a:rPr lang="en-GB" altLang="de-DE" sz="2400" dirty="0"/>
              <a:t>Knowledge Plane Southbound Interfaces </a:t>
            </a:r>
            <a:r>
              <a:rPr lang="en-GB" altLang="de-DE" sz="2400" dirty="0" smtClean="0"/>
              <a:t/>
            </a:r>
            <a:br>
              <a:rPr lang="en-GB" altLang="de-DE" sz="2400" dirty="0" smtClean="0"/>
            </a:br>
            <a:r>
              <a:rPr lang="en-GB" altLang="de-DE" sz="2400" dirty="0" smtClean="0"/>
              <a:t>Instantiations </a:t>
            </a:r>
            <a:r>
              <a:rPr lang="en-GB" altLang="de-DE" sz="2400" dirty="0"/>
              <a:t>for 3GPP Core </a:t>
            </a:r>
            <a:r>
              <a:rPr lang="en-GB" altLang="de-DE" sz="2400" dirty="0" smtClean="0"/>
              <a:t>Network</a:t>
            </a:r>
            <a:endParaRPr lang="fr-FR" sz="2400" dirty="0"/>
          </a:p>
        </p:txBody>
      </p:sp>
      <p:sp>
        <p:nvSpPr>
          <p:cNvPr id="3" name="Espace réservé du pied de page 2"/>
          <p:cNvSpPr>
            <a:spLocks noGrp="1"/>
          </p:cNvSpPr>
          <p:nvPr>
            <p:ph type="ftr" sz="quarter" idx="10"/>
          </p:nvPr>
        </p:nvSpPr>
        <p:spPr/>
        <p:txBody>
          <a:bodyPr/>
          <a:lstStyle/>
          <a:p>
            <a:pPr>
              <a:defRPr/>
            </a:pPr>
            <a:r>
              <a:rPr lang="en-US" smtClean="0"/>
              <a:t>© ETSI 2015. All rights reserved</a:t>
            </a:r>
            <a:endParaRPr lang="en-US"/>
          </a:p>
        </p:txBody>
      </p:sp>
      <p:sp>
        <p:nvSpPr>
          <p:cNvPr id="4" name="Espace réservé du numéro de diapositive 3"/>
          <p:cNvSpPr>
            <a:spLocks noGrp="1"/>
          </p:cNvSpPr>
          <p:nvPr>
            <p:ph type="sldNum" sz="quarter" idx="11"/>
          </p:nvPr>
        </p:nvSpPr>
        <p:spPr/>
        <p:txBody>
          <a:bodyPr/>
          <a:lstStyle/>
          <a:p>
            <a:fld id="{0C8E810C-D595-42BF-97D8-0B792939B229}" type="slidenum">
              <a:rPr lang="en-GB" altLang="en-US" smtClean="0"/>
              <a:pPr/>
              <a:t>8</a:t>
            </a:fld>
            <a:endParaRPr lang="en-GB" altLang="en-US" dirty="0"/>
          </a:p>
        </p:txBody>
      </p:sp>
      <p:pic>
        <p:nvPicPr>
          <p:cNvPr id="7" name="Image 4" descr="E:\D-Content\D-STF501-AFI\MyDocs\151116_G2M_SC_STF\ETSI_Network_Level_ViewV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412875"/>
            <a:ext cx="8502650" cy="522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ounded Rectangle 1"/>
          <p:cNvSpPr/>
          <p:nvPr/>
        </p:nvSpPr>
        <p:spPr>
          <a:xfrm>
            <a:off x="461963" y="1989138"/>
            <a:ext cx="1087437" cy="51117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hangingPunct="0">
              <a:spcAft>
                <a:spcPts val="0"/>
              </a:spcAft>
              <a:tabLst>
                <a:tab pos="900430" algn="l"/>
                <a:tab pos="2970530" algn="l"/>
                <a:tab pos="3780790" algn="l"/>
                <a:tab pos="4500880" algn="l"/>
              </a:tabLst>
              <a:defRPr/>
            </a:pPr>
            <a:r>
              <a:rPr lang="de-DE" sz="1800" b="1" u="sng" dirty="0">
                <a:solidFill>
                  <a:srgbClr val="008080"/>
                </a:solidFill>
                <a:latin typeface="Arial"/>
                <a:ea typeface="Times New Roman"/>
                <a:cs typeface="Times New Roman"/>
              </a:rPr>
              <a:t>C-SON</a:t>
            </a:r>
            <a:endParaRPr lang="fr-FR" sz="1800" b="1" dirty="0">
              <a:latin typeface="Arial"/>
              <a:ea typeface="Times New Roman"/>
              <a:cs typeface="Times New Roman"/>
            </a:endParaRPr>
          </a:p>
        </p:txBody>
      </p:sp>
      <p:cxnSp>
        <p:nvCxnSpPr>
          <p:cNvPr id="9" name="Straight Arrow Connector 7"/>
          <p:cNvCxnSpPr/>
          <p:nvPr/>
        </p:nvCxnSpPr>
        <p:spPr>
          <a:xfrm>
            <a:off x="1012825" y="2498725"/>
            <a:ext cx="0" cy="1074738"/>
          </a:xfrm>
          <a:prstGeom prst="straightConnector1">
            <a:avLst/>
          </a:prstGeom>
          <a:ln w="28575">
            <a:solidFill>
              <a:schemeClr val="accent1"/>
            </a:solidFill>
            <a:headEnd type="arrow" w="med" len="med"/>
            <a:tailEnd type="arrow" w="med" len="med"/>
          </a:ln>
        </p:spPr>
        <p:style>
          <a:lnRef idx="1">
            <a:schemeClr val="dk1"/>
          </a:lnRef>
          <a:fillRef idx="0">
            <a:schemeClr val="dk1"/>
          </a:fillRef>
          <a:effectRef idx="0">
            <a:schemeClr val="dk1"/>
          </a:effectRef>
          <a:fontRef idx="minor">
            <a:schemeClr val="tx1"/>
          </a:fontRef>
        </p:style>
      </p:cxnSp>
      <p:cxnSp>
        <p:nvCxnSpPr>
          <p:cNvPr id="10" name="Straight Arrow Connector 8"/>
          <p:cNvCxnSpPr>
            <a:cxnSpLocks noChangeShapeType="1"/>
          </p:cNvCxnSpPr>
          <p:nvPr/>
        </p:nvCxnSpPr>
        <p:spPr bwMode="auto">
          <a:xfrm>
            <a:off x="1549400" y="2349500"/>
            <a:ext cx="444500" cy="0"/>
          </a:xfrm>
          <a:prstGeom prst="straightConnector1">
            <a:avLst/>
          </a:prstGeom>
          <a:noFill/>
          <a:ln w="28575" algn="ctr">
            <a:solidFill>
              <a:schemeClr val="accent1"/>
            </a:solidFill>
            <a:round/>
            <a:headEnd type="arrow" w="med" len="med"/>
            <a:tailEnd type="arrow" w="med" len="med"/>
          </a:ln>
          <a:extLst>
            <a:ext uri="{909E8E84-426E-40DD-AFC4-6F175D3DCCD1}">
              <a14:hiddenFill xmlns:a14="http://schemas.microsoft.com/office/drawing/2010/main">
                <a:noFill/>
              </a14:hiddenFill>
            </a:ext>
          </a:extLst>
        </p:spPr>
      </p:cxnSp>
      <p:sp>
        <p:nvSpPr>
          <p:cNvPr id="11" name="Oval 2"/>
          <p:cNvSpPr>
            <a:spLocks noChangeArrowheads="1"/>
          </p:cNvSpPr>
          <p:nvPr/>
        </p:nvSpPr>
        <p:spPr bwMode="auto">
          <a:xfrm>
            <a:off x="461963" y="4365625"/>
            <a:ext cx="1230312" cy="503238"/>
          </a:xfrm>
          <a:prstGeom prst="ellipse">
            <a:avLst/>
          </a:prstGeom>
          <a:noFill/>
          <a:ln w="28575" algn="ctr">
            <a:solidFill>
              <a:srgbClr val="00B05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ts val="800"/>
              </a:spcBef>
              <a:buClr>
                <a:srgbClr val="000000"/>
              </a:buClr>
              <a:buSzPct val="100000"/>
              <a:buFont typeface="Times New Roman" panose="02020603050405020304" pitchFamily="18" charset="0"/>
              <a:tabLst>
                <a:tab pos="900113" algn="l"/>
                <a:tab pos="2970213" algn="l"/>
                <a:tab pos="3779838" algn="l"/>
                <a:tab pos="4500563" algn="l"/>
              </a:tabLst>
              <a:defRPr sz="3200">
                <a:solidFill>
                  <a:srgbClr val="404040"/>
                </a:solidFill>
                <a:latin typeface="Calibri" panose="020F0502020204030204" pitchFamily="34" charset="0"/>
              </a:defRPr>
            </a:lvl1pPr>
            <a:lvl2pPr eaLnBrk="0" hangingPunct="0">
              <a:spcBef>
                <a:spcPts val="700"/>
              </a:spcBef>
              <a:buClr>
                <a:srgbClr val="000000"/>
              </a:buClr>
              <a:buSzPct val="100000"/>
              <a:buFont typeface="Times New Roman" panose="02020603050405020304" pitchFamily="18" charset="0"/>
              <a:tabLst>
                <a:tab pos="900113" algn="l"/>
                <a:tab pos="2970213" algn="l"/>
                <a:tab pos="3779838" algn="l"/>
                <a:tab pos="4500563" algn="l"/>
              </a:tabLst>
              <a:defRPr sz="2800">
                <a:solidFill>
                  <a:srgbClr val="404040"/>
                </a:solidFill>
                <a:latin typeface="Calibri" panose="020F0502020204030204" pitchFamily="34" charset="0"/>
              </a:defRPr>
            </a:lvl2pPr>
            <a:lvl3pPr eaLnBrk="0" hangingPunct="0">
              <a:spcBef>
                <a:spcPts val="600"/>
              </a:spcBef>
              <a:buClr>
                <a:srgbClr val="000000"/>
              </a:buClr>
              <a:buSzPct val="100000"/>
              <a:buFont typeface="Times New Roman" panose="02020603050405020304" pitchFamily="18" charset="0"/>
              <a:tabLst>
                <a:tab pos="900113" algn="l"/>
                <a:tab pos="2970213" algn="l"/>
                <a:tab pos="3779838" algn="l"/>
                <a:tab pos="4500563" algn="l"/>
              </a:tabLst>
              <a:defRPr sz="2400">
                <a:solidFill>
                  <a:srgbClr val="404040"/>
                </a:solidFill>
                <a:latin typeface="Calibri" panose="020F0502020204030204" pitchFamily="34" charset="0"/>
              </a:defRPr>
            </a:lvl3pPr>
            <a:lvl4pPr eaLnBrk="0" hangingPunct="0">
              <a:spcBef>
                <a:spcPts val="500"/>
              </a:spcBef>
              <a:buClr>
                <a:srgbClr val="000000"/>
              </a:buClr>
              <a:buSzPct val="100000"/>
              <a:buFont typeface="Times New Roman" panose="02020603050405020304" pitchFamily="18" charset="0"/>
              <a:tabLst>
                <a:tab pos="900113" algn="l"/>
                <a:tab pos="2970213" algn="l"/>
                <a:tab pos="3779838" algn="l"/>
                <a:tab pos="4500563" algn="l"/>
              </a:tabLst>
              <a:defRPr sz="2000">
                <a:solidFill>
                  <a:srgbClr val="404040"/>
                </a:solidFill>
                <a:latin typeface="Calibri" panose="020F0502020204030204" pitchFamily="34" charset="0"/>
              </a:defRPr>
            </a:lvl4pPr>
            <a:lvl5pPr eaLnBrk="0" hangingPunct="0">
              <a:spcBef>
                <a:spcPts val="500"/>
              </a:spcBef>
              <a:buClr>
                <a:srgbClr val="000000"/>
              </a:buClr>
              <a:buSzPct val="100000"/>
              <a:buFont typeface="Times New Roman" panose="02020603050405020304" pitchFamily="18" charset="0"/>
              <a:tabLst>
                <a:tab pos="900113" algn="l"/>
                <a:tab pos="2970213" algn="l"/>
                <a:tab pos="3779838" algn="l"/>
                <a:tab pos="4500563" algn="l"/>
              </a:tabLst>
              <a:defRPr sz="2000">
                <a:solidFill>
                  <a:srgbClr val="404040"/>
                </a:solidFill>
                <a:latin typeface="Calibri" panose="020F050202020403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900113" algn="l"/>
                <a:tab pos="2970213" algn="l"/>
                <a:tab pos="3779838" algn="l"/>
                <a:tab pos="4500563" algn="l"/>
              </a:tabLst>
              <a:defRPr sz="2000">
                <a:solidFill>
                  <a:srgbClr val="404040"/>
                </a:solidFill>
                <a:latin typeface="Calibri" panose="020F050202020403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900113" algn="l"/>
                <a:tab pos="2970213" algn="l"/>
                <a:tab pos="3779838" algn="l"/>
                <a:tab pos="4500563" algn="l"/>
              </a:tabLst>
              <a:defRPr sz="2000">
                <a:solidFill>
                  <a:srgbClr val="404040"/>
                </a:solidFill>
                <a:latin typeface="Calibri" panose="020F050202020403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900113" algn="l"/>
                <a:tab pos="2970213" algn="l"/>
                <a:tab pos="3779838" algn="l"/>
                <a:tab pos="4500563" algn="l"/>
              </a:tabLst>
              <a:defRPr sz="2000">
                <a:solidFill>
                  <a:srgbClr val="404040"/>
                </a:solidFill>
                <a:latin typeface="Calibri" panose="020F050202020403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900113" algn="l"/>
                <a:tab pos="2970213" algn="l"/>
                <a:tab pos="3779838" algn="l"/>
                <a:tab pos="4500563" algn="l"/>
              </a:tabLst>
              <a:defRPr sz="2000">
                <a:solidFill>
                  <a:srgbClr val="404040"/>
                </a:solidFill>
                <a:latin typeface="Calibri" panose="020F0502020204030204" pitchFamily="34" charset="0"/>
              </a:defRPr>
            </a:lvl9pPr>
          </a:lstStyle>
          <a:p>
            <a:pPr algn="ctr" eaLnBrk="1">
              <a:spcBef>
                <a:spcPct val="0"/>
              </a:spcBef>
              <a:buClrTx/>
              <a:buSzTx/>
              <a:buFontTx/>
              <a:buNone/>
            </a:pPr>
            <a:r>
              <a:rPr lang="de-DE" altLang="fr-FR" sz="1600" b="1" u="sng">
                <a:solidFill>
                  <a:srgbClr val="008080"/>
                </a:solidFill>
                <a:latin typeface="Arial" panose="020B0604020202020204" pitchFamily="34" charset="0"/>
                <a:cs typeface="Times New Roman" panose="02020603050405020304" pitchFamily="18" charset="0"/>
              </a:rPr>
              <a:t>D-SON</a:t>
            </a:r>
            <a:endParaRPr lang="fr-FR" altLang="fr-FR" sz="1600" b="1">
              <a:solidFill>
                <a:srgbClr val="FFFFFF"/>
              </a:solidFill>
              <a:latin typeface="Arial" panose="020B0604020202020204" pitchFamily="34" charset="0"/>
              <a:cs typeface="Times New Roman" panose="02020603050405020304" pitchFamily="18" charset="0"/>
            </a:endParaRPr>
          </a:p>
        </p:txBody>
      </p:sp>
      <p:sp>
        <p:nvSpPr>
          <p:cNvPr id="12" name="Oval 10"/>
          <p:cNvSpPr>
            <a:spLocks noChangeArrowheads="1"/>
          </p:cNvSpPr>
          <p:nvPr/>
        </p:nvSpPr>
        <p:spPr bwMode="auto">
          <a:xfrm>
            <a:off x="2268538" y="4508500"/>
            <a:ext cx="2232025" cy="552450"/>
          </a:xfrm>
          <a:prstGeom prst="ellipse">
            <a:avLst/>
          </a:prstGeom>
          <a:noFill/>
          <a:ln w="28575" algn="ctr">
            <a:solidFill>
              <a:srgbClr val="00B0F0"/>
            </a:solidFill>
            <a:prstDash val="sys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ts val="800"/>
              </a:spcBef>
              <a:buClr>
                <a:srgbClr val="000000"/>
              </a:buClr>
              <a:buSzPct val="100000"/>
              <a:buFont typeface="Times New Roman" panose="02020603050405020304" pitchFamily="18" charset="0"/>
              <a:tabLst>
                <a:tab pos="900113" algn="l"/>
                <a:tab pos="2970213" algn="l"/>
                <a:tab pos="3779838" algn="l"/>
                <a:tab pos="4500563" algn="l"/>
              </a:tabLst>
              <a:defRPr sz="3200">
                <a:solidFill>
                  <a:srgbClr val="404040"/>
                </a:solidFill>
                <a:latin typeface="Calibri" panose="020F0502020204030204" pitchFamily="34" charset="0"/>
              </a:defRPr>
            </a:lvl1pPr>
            <a:lvl2pPr eaLnBrk="0" hangingPunct="0">
              <a:spcBef>
                <a:spcPts val="700"/>
              </a:spcBef>
              <a:buClr>
                <a:srgbClr val="000000"/>
              </a:buClr>
              <a:buSzPct val="100000"/>
              <a:buFont typeface="Times New Roman" panose="02020603050405020304" pitchFamily="18" charset="0"/>
              <a:tabLst>
                <a:tab pos="900113" algn="l"/>
                <a:tab pos="2970213" algn="l"/>
                <a:tab pos="3779838" algn="l"/>
                <a:tab pos="4500563" algn="l"/>
              </a:tabLst>
              <a:defRPr sz="2800">
                <a:solidFill>
                  <a:srgbClr val="404040"/>
                </a:solidFill>
                <a:latin typeface="Calibri" panose="020F0502020204030204" pitchFamily="34" charset="0"/>
              </a:defRPr>
            </a:lvl2pPr>
            <a:lvl3pPr eaLnBrk="0" hangingPunct="0">
              <a:spcBef>
                <a:spcPts val="600"/>
              </a:spcBef>
              <a:buClr>
                <a:srgbClr val="000000"/>
              </a:buClr>
              <a:buSzPct val="100000"/>
              <a:buFont typeface="Times New Roman" panose="02020603050405020304" pitchFamily="18" charset="0"/>
              <a:tabLst>
                <a:tab pos="900113" algn="l"/>
                <a:tab pos="2970213" algn="l"/>
                <a:tab pos="3779838" algn="l"/>
                <a:tab pos="4500563" algn="l"/>
              </a:tabLst>
              <a:defRPr sz="2400">
                <a:solidFill>
                  <a:srgbClr val="404040"/>
                </a:solidFill>
                <a:latin typeface="Calibri" panose="020F0502020204030204" pitchFamily="34" charset="0"/>
              </a:defRPr>
            </a:lvl3pPr>
            <a:lvl4pPr eaLnBrk="0" hangingPunct="0">
              <a:spcBef>
                <a:spcPts val="500"/>
              </a:spcBef>
              <a:buClr>
                <a:srgbClr val="000000"/>
              </a:buClr>
              <a:buSzPct val="100000"/>
              <a:buFont typeface="Times New Roman" panose="02020603050405020304" pitchFamily="18" charset="0"/>
              <a:tabLst>
                <a:tab pos="900113" algn="l"/>
                <a:tab pos="2970213" algn="l"/>
                <a:tab pos="3779838" algn="l"/>
                <a:tab pos="4500563" algn="l"/>
              </a:tabLst>
              <a:defRPr sz="2000">
                <a:solidFill>
                  <a:srgbClr val="404040"/>
                </a:solidFill>
                <a:latin typeface="Calibri" panose="020F0502020204030204" pitchFamily="34" charset="0"/>
              </a:defRPr>
            </a:lvl4pPr>
            <a:lvl5pPr eaLnBrk="0" hangingPunct="0">
              <a:spcBef>
                <a:spcPts val="500"/>
              </a:spcBef>
              <a:buClr>
                <a:srgbClr val="000000"/>
              </a:buClr>
              <a:buSzPct val="100000"/>
              <a:buFont typeface="Times New Roman" panose="02020603050405020304" pitchFamily="18" charset="0"/>
              <a:tabLst>
                <a:tab pos="900113" algn="l"/>
                <a:tab pos="2970213" algn="l"/>
                <a:tab pos="3779838" algn="l"/>
                <a:tab pos="4500563" algn="l"/>
              </a:tabLst>
              <a:defRPr sz="2000">
                <a:solidFill>
                  <a:srgbClr val="404040"/>
                </a:solidFill>
                <a:latin typeface="Calibri" panose="020F0502020204030204" pitchFamily="34" charset="0"/>
              </a:defRPr>
            </a:lvl5pPr>
            <a:lvl6pPr marL="2514600" indent="-228600" defTabSz="449263" eaLnBrk="0" fontAlgn="base" hangingPunct="0">
              <a:spcBef>
                <a:spcPts val="500"/>
              </a:spcBef>
              <a:spcAft>
                <a:spcPct val="0"/>
              </a:spcAft>
              <a:buClr>
                <a:srgbClr val="000000"/>
              </a:buClr>
              <a:buSzPct val="100000"/>
              <a:buFont typeface="Times New Roman" panose="02020603050405020304" pitchFamily="18" charset="0"/>
              <a:tabLst>
                <a:tab pos="900113" algn="l"/>
                <a:tab pos="2970213" algn="l"/>
                <a:tab pos="3779838" algn="l"/>
                <a:tab pos="4500563" algn="l"/>
              </a:tabLst>
              <a:defRPr sz="2000">
                <a:solidFill>
                  <a:srgbClr val="404040"/>
                </a:solidFill>
                <a:latin typeface="Calibri" panose="020F0502020204030204" pitchFamily="34" charset="0"/>
              </a:defRPr>
            </a:lvl6pPr>
            <a:lvl7pPr marL="2971800" indent="-228600" defTabSz="449263" eaLnBrk="0" fontAlgn="base" hangingPunct="0">
              <a:spcBef>
                <a:spcPts val="500"/>
              </a:spcBef>
              <a:spcAft>
                <a:spcPct val="0"/>
              </a:spcAft>
              <a:buClr>
                <a:srgbClr val="000000"/>
              </a:buClr>
              <a:buSzPct val="100000"/>
              <a:buFont typeface="Times New Roman" panose="02020603050405020304" pitchFamily="18" charset="0"/>
              <a:tabLst>
                <a:tab pos="900113" algn="l"/>
                <a:tab pos="2970213" algn="l"/>
                <a:tab pos="3779838" algn="l"/>
                <a:tab pos="4500563" algn="l"/>
              </a:tabLst>
              <a:defRPr sz="2000">
                <a:solidFill>
                  <a:srgbClr val="404040"/>
                </a:solidFill>
                <a:latin typeface="Calibri" panose="020F0502020204030204" pitchFamily="34" charset="0"/>
              </a:defRPr>
            </a:lvl7pPr>
            <a:lvl8pPr marL="3429000" indent="-228600" defTabSz="449263" eaLnBrk="0" fontAlgn="base" hangingPunct="0">
              <a:spcBef>
                <a:spcPts val="500"/>
              </a:spcBef>
              <a:spcAft>
                <a:spcPct val="0"/>
              </a:spcAft>
              <a:buClr>
                <a:srgbClr val="000000"/>
              </a:buClr>
              <a:buSzPct val="100000"/>
              <a:buFont typeface="Times New Roman" panose="02020603050405020304" pitchFamily="18" charset="0"/>
              <a:tabLst>
                <a:tab pos="900113" algn="l"/>
                <a:tab pos="2970213" algn="l"/>
                <a:tab pos="3779838" algn="l"/>
                <a:tab pos="4500563" algn="l"/>
              </a:tabLst>
              <a:defRPr sz="2000">
                <a:solidFill>
                  <a:srgbClr val="404040"/>
                </a:solidFill>
                <a:latin typeface="Calibri" panose="020F0502020204030204" pitchFamily="34" charset="0"/>
              </a:defRPr>
            </a:lvl8pPr>
            <a:lvl9pPr marL="3886200" indent="-228600" defTabSz="449263" eaLnBrk="0" fontAlgn="base" hangingPunct="0">
              <a:spcBef>
                <a:spcPts val="500"/>
              </a:spcBef>
              <a:spcAft>
                <a:spcPct val="0"/>
              </a:spcAft>
              <a:buClr>
                <a:srgbClr val="000000"/>
              </a:buClr>
              <a:buSzPct val="100000"/>
              <a:buFont typeface="Times New Roman" panose="02020603050405020304" pitchFamily="18" charset="0"/>
              <a:tabLst>
                <a:tab pos="900113" algn="l"/>
                <a:tab pos="2970213" algn="l"/>
                <a:tab pos="3779838" algn="l"/>
                <a:tab pos="4500563" algn="l"/>
              </a:tabLst>
              <a:defRPr sz="2000">
                <a:solidFill>
                  <a:srgbClr val="404040"/>
                </a:solidFill>
                <a:latin typeface="Calibri" panose="020F0502020204030204" pitchFamily="34" charset="0"/>
              </a:defRPr>
            </a:lvl9pPr>
          </a:lstStyle>
          <a:p>
            <a:pPr algn="ctr" eaLnBrk="1">
              <a:spcBef>
                <a:spcPct val="0"/>
              </a:spcBef>
              <a:buClrTx/>
              <a:buSzTx/>
              <a:buFontTx/>
              <a:buNone/>
            </a:pPr>
            <a:r>
              <a:rPr lang="de-DE" altLang="fr-FR" sz="1200" b="1">
                <a:solidFill>
                  <a:srgbClr val="00B0F0"/>
                </a:solidFill>
                <a:latin typeface="Arial" panose="020B0604020202020204" pitchFamily="34" charset="0"/>
                <a:cs typeface="Times New Roman" panose="02020603050405020304" pitchFamily="18" charset="0"/>
              </a:rPr>
              <a:t>GANA lower level DEs (distributed</a:t>
            </a:r>
            <a:r>
              <a:rPr lang="de-DE" altLang="fr-FR" sz="1200" b="1" u="sng">
                <a:solidFill>
                  <a:srgbClr val="00B0F0"/>
                </a:solidFill>
                <a:latin typeface="Arial" panose="020B0604020202020204" pitchFamily="34" charset="0"/>
                <a:cs typeface="Times New Roman" panose="02020603050405020304" pitchFamily="18" charset="0"/>
              </a:rPr>
              <a:t>)</a:t>
            </a:r>
            <a:endParaRPr lang="fr-FR" altLang="fr-FR" sz="1200" b="1">
              <a:solidFill>
                <a:srgbClr val="00B0F0"/>
              </a:solidFill>
              <a:latin typeface="Arial" panose="020B0604020202020204" pitchFamily="34" charset="0"/>
              <a:cs typeface="Times New Roman" panose="02020603050405020304" pitchFamily="18" charset="0"/>
            </a:endParaRPr>
          </a:p>
        </p:txBody>
      </p:sp>
      <p:cxnSp>
        <p:nvCxnSpPr>
          <p:cNvPr id="13" name="Straight Arrow Connector 7"/>
          <p:cNvCxnSpPr/>
          <p:nvPr/>
        </p:nvCxnSpPr>
        <p:spPr>
          <a:xfrm>
            <a:off x="3203575" y="3036888"/>
            <a:ext cx="0" cy="1471612"/>
          </a:xfrm>
          <a:prstGeom prst="straightConnector1">
            <a:avLst/>
          </a:prstGeom>
          <a:ln w="28575">
            <a:solidFill>
              <a:srgbClr val="00B0F0"/>
            </a:solidFill>
            <a:prstDash val="sysDash"/>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14" name="ZoneTexte 1"/>
          <p:cNvSpPr txBox="1">
            <a:spLocks noChangeArrowheads="1"/>
          </p:cNvSpPr>
          <p:nvPr/>
        </p:nvSpPr>
        <p:spPr bwMode="auto">
          <a:xfrm>
            <a:off x="2700338" y="1557338"/>
            <a:ext cx="2238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GB" altLang="de-DE" sz="1400" b="1">
                <a:solidFill>
                  <a:srgbClr val="0070C0"/>
                </a:solidFill>
              </a:rPr>
              <a:t>GANA Knowledge Plane</a:t>
            </a:r>
          </a:p>
          <a:p>
            <a:pPr algn="ctr"/>
            <a:r>
              <a:rPr lang="en-GB" altLang="fr-FR" sz="1400" b="1">
                <a:solidFill>
                  <a:srgbClr val="0070C0"/>
                </a:solidFill>
              </a:rPr>
              <a:t>(Higher level DEs)</a:t>
            </a:r>
            <a:endParaRPr lang="fr-FR" altLang="fr-FR" sz="1400" b="1">
              <a:solidFill>
                <a:srgbClr val="0070C0"/>
              </a:solidFill>
            </a:endParaRPr>
          </a:p>
        </p:txBody>
      </p:sp>
    </p:spTree>
    <p:extLst>
      <p:ext uri="{BB962C8B-B14F-4D97-AF65-F5344CB8AC3E}">
        <p14:creationId xmlns:p14="http://schemas.microsoft.com/office/powerpoint/2010/main" val="1340695126"/>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de-DE" dirty="0" err="1"/>
              <a:t>What</a:t>
            </a:r>
            <a:r>
              <a:rPr lang="fr-FR" altLang="de-DE" dirty="0"/>
              <a:t> </a:t>
            </a:r>
            <a:r>
              <a:rPr lang="fr-FR" altLang="de-DE" dirty="0" smtClean="0"/>
              <a:t>has the </a:t>
            </a:r>
            <a:r>
              <a:rPr lang="fr-FR" altLang="de-DE" dirty="0"/>
              <a:t>ETSI TR 103 404 </a:t>
            </a:r>
            <a:r>
              <a:rPr lang="fr-FR" altLang="de-DE" dirty="0" err="1" smtClean="0"/>
              <a:t>achieved</a:t>
            </a:r>
            <a:r>
              <a:rPr lang="fr-FR" altLang="de-DE" dirty="0" smtClean="0"/>
              <a:t> </a:t>
            </a:r>
            <a:r>
              <a:rPr lang="fr-FR" altLang="de-DE" dirty="0" err="1" smtClean="0"/>
              <a:t>so</a:t>
            </a:r>
            <a:r>
              <a:rPr lang="fr-FR" altLang="de-DE" dirty="0" smtClean="0"/>
              <a:t> far</a:t>
            </a:r>
            <a:endParaRPr lang="fr-FR" dirty="0"/>
          </a:p>
        </p:txBody>
      </p:sp>
      <p:sp>
        <p:nvSpPr>
          <p:cNvPr id="6" name="Espace réservé du contenu 5"/>
          <p:cNvSpPr>
            <a:spLocks noGrp="1"/>
          </p:cNvSpPr>
          <p:nvPr>
            <p:ph idx="1"/>
          </p:nvPr>
        </p:nvSpPr>
        <p:spPr>
          <a:xfrm>
            <a:off x="457200" y="1600200"/>
            <a:ext cx="8229600" cy="4987925"/>
          </a:xfrm>
        </p:spPr>
        <p:txBody>
          <a:bodyPr/>
          <a:lstStyle/>
          <a:p>
            <a:r>
              <a:rPr lang="en-US" sz="2000" dirty="0"/>
              <a:t>Instantiation of the GANA Reference Model for Autonomic Networking, Cognition and Self-Management onto the 3GPP architecture defined in ETSI TS 123 401 and TS 123 402, by superimposing GANA Decision Elements (DEs) into node/device architectures and the overall network architecture, </a:t>
            </a:r>
          </a:p>
          <a:p>
            <a:pPr lvl="1"/>
            <a:r>
              <a:rPr lang="en-US" sz="1600" dirty="0"/>
              <a:t>The DEs and their associated Control-Loops can be further designed to perform Autonomic Management &amp; Control of the specific resources (Managed Entities) and (re)-configurable parameters in the target architecture, so as to achieve Self-* operations</a:t>
            </a:r>
          </a:p>
          <a:p>
            <a:endParaRPr lang="en-US" sz="2000" dirty="0"/>
          </a:p>
          <a:p>
            <a:r>
              <a:rPr lang="en-US" sz="2000" dirty="0" smtClean="0"/>
              <a:t>Recommendations </a:t>
            </a:r>
            <a:r>
              <a:rPr lang="en-US" sz="2000" dirty="0"/>
              <a:t>on the basic </a:t>
            </a:r>
            <a:r>
              <a:rPr lang="en-US" sz="2000" dirty="0" err="1"/>
              <a:t>behaviours</a:t>
            </a:r>
            <a:r>
              <a:rPr lang="en-US" sz="2000" dirty="0"/>
              <a:t> of the instantiated GANA Functional Blocks (FBs) in the above context</a:t>
            </a:r>
          </a:p>
          <a:p>
            <a:endParaRPr lang="en-US" sz="2000" dirty="0"/>
          </a:p>
          <a:p>
            <a:r>
              <a:rPr lang="en-US" sz="2000" dirty="0"/>
              <a:t>Taking into account 3GPP specifications on policy control (TS 123 203) and network management (TS 123 32x series</a:t>
            </a:r>
            <a:r>
              <a:rPr lang="en-US" sz="2000" dirty="0" smtClean="0"/>
              <a:t>)</a:t>
            </a:r>
            <a:endParaRPr lang="en-US" sz="2000" dirty="0"/>
          </a:p>
        </p:txBody>
      </p:sp>
      <p:sp>
        <p:nvSpPr>
          <p:cNvPr id="3" name="Espace réservé du pied de page 2"/>
          <p:cNvSpPr>
            <a:spLocks noGrp="1"/>
          </p:cNvSpPr>
          <p:nvPr>
            <p:ph type="ftr" sz="quarter" idx="10"/>
          </p:nvPr>
        </p:nvSpPr>
        <p:spPr/>
        <p:txBody>
          <a:bodyPr/>
          <a:lstStyle/>
          <a:p>
            <a:pPr>
              <a:defRPr/>
            </a:pPr>
            <a:r>
              <a:rPr lang="en-US" smtClean="0"/>
              <a:t>© ETSI 2015. All rights reserved</a:t>
            </a:r>
            <a:endParaRPr lang="en-US"/>
          </a:p>
        </p:txBody>
      </p:sp>
      <p:sp>
        <p:nvSpPr>
          <p:cNvPr id="4" name="Espace réservé du numéro de diapositive 3"/>
          <p:cNvSpPr>
            <a:spLocks noGrp="1"/>
          </p:cNvSpPr>
          <p:nvPr>
            <p:ph type="sldNum" sz="quarter" idx="11"/>
          </p:nvPr>
        </p:nvSpPr>
        <p:spPr/>
        <p:txBody>
          <a:bodyPr/>
          <a:lstStyle/>
          <a:p>
            <a:fld id="{0C8E810C-D595-42BF-97D8-0B792939B229}" type="slidenum">
              <a:rPr lang="en-GB" altLang="en-US" smtClean="0"/>
              <a:pPr/>
              <a:t>9</a:t>
            </a:fld>
            <a:endParaRPr lang="en-GB" altLang="en-US" dirty="0"/>
          </a:p>
        </p:txBody>
      </p:sp>
    </p:spTree>
    <p:extLst>
      <p:ext uri="{BB962C8B-B14F-4D97-AF65-F5344CB8AC3E}">
        <p14:creationId xmlns:p14="http://schemas.microsoft.com/office/powerpoint/2010/main" val="2114684735"/>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קלאסי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èle par défaut">
      <a:majorFont>
        <a:latin typeface="Calibri"/>
        <a:ea typeface=""/>
        <a:cs typeface=""/>
      </a:majorFont>
      <a:minorFont>
        <a:latin typeface="Calibri"/>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Arial" charset="0"/>
            <a:cs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Arial" charset="0"/>
            <a:cs typeface="Arial" charset="0"/>
          </a:defRPr>
        </a:defPPr>
      </a:lstStyle>
    </a:lnDef>
  </a:objectDefaults>
  <a:extraClrSchemeLst>
    <a:extraClrScheme>
      <a:clrScheme name="Modèle par défau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7</TotalTime>
  <Words>2835</Words>
  <Application>Microsoft Office PowerPoint</Application>
  <PresentationFormat>Affichage à l'écran (4:3)</PresentationFormat>
  <Paragraphs>261</Paragraphs>
  <Slides>32</Slides>
  <Notes>2</Notes>
  <HiddenSlides>0</HiddenSlides>
  <MMClips>0</MMClips>
  <ScaleCrop>false</ScaleCrop>
  <HeadingPairs>
    <vt:vector size="6" baseType="variant">
      <vt:variant>
        <vt:lpstr>Thème</vt:lpstr>
      </vt:variant>
      <vt:variant>
        <vt:i4>2</vt:i4>
      </vt:variant>
      <vt:variant>
        <vt:lpstr>Serveurs OLE incorporés</vt:lpstr>
      </vt:variant>
      <vt:variant>
        <vt:i4>0</vt:i4>
      </vt:variant>
      <vt:variant>
        <vt:lpstr>Titres des diapositives</vt:lpstr>
      </vt:variant>
      <vt:variant>
        <vt:i4>32</vt:i4>
      </vt:variant>
    </vt:vector>
  </HeadingPairs>
  <TitlesOfParts>
    <vt:vector size="34" baseType="lpstr">
      <vt:lpstr>Office Theme</vt:lpstr>
      <vt:lpstr>Modèle par défaut</vt:lpstr>
      <vt:lpstr> SUMMARY OF ETSI TR 103 404:  Autonomicity and Self-Management in the Backhaul and Core network parts of the 3GPP Architecture</vt:lpstr>
      <vt:lpstr>Outline</vt:lpstr>
      <vt:lpstr>Reference Model of a holistic Generic Autonomic Network Architecture (GANA)</vt:lpstr>
      <vt:lpstr>Présentation PowerPoint</vt:lpstr>
      <vt:lpstr>Présentation PowerPoint</vt:lpstr>
      <vt:lpstr>What the ETSI TR 103 404 is about –  Scope and approach</vt:lpstr>
      <vt:lpstr>What the ETSI TR 103 404 is about –  Relation to SON</vt:lpstr>
      <vt:lpstr>Relationship between C-SON and GANA Knowledge Plane,  and Knowledge Plane Southbound Interfaces  Instantiations for 3GPP Core Network</vt:lpstr>
      <vt:lpstr>What has the ETSI TR 103 404 achieved so far</vt:lpstr>
      <vt:lpstr>Working 3GPP reference architecture (1/2)</vt:lpstr>
      <vt:lpstr>Working reference architecture (2/2)</vt:lpstr>
      <vt:lpstr>Instantiation of GANA reference model to 3GPP EPC architecture and basic functions Example for the Self-optimization case (1/4)</vt:lpstr>
      <vt:lpstr>Instantiation of GANA reference model to 3GPP EPC architecture and basic functions Example for the Self-optimization case (2/4)</vt:lpstr>
      <vt:lpstr>Instantiation of GANA reference model to 3GPP EPC architecture and basic functions Example for the Self-optimization case (3/4)</vt:lpstr>
      <vt:lpstr>Instantiation of GANA reference model to 3GPP EPC architecture and basic functions Example for the Self-optimization case (4/4)</vt:lpstr>
      <vt:lpstr>Instantiation of GANA reference model to 3GPP EPC architecture and basic functions. Example for the node level view of Self-configuration case in the MME</vt:lpstr>
      <vt:lpstr>Instantiation of GANA reference model to 3GPP EPC architecture and basic functions. Example for the node level view of Self-Healing case in the MME</vt:lpstr>
      <vt:lpstr>Example on Instantiation of GANA DEs and indicative autonomically managed parameters in the MME pooling management scenario (1/3)</vt:lpstr>
      <vt:lpstr>Example on Instantiation of GANA DEs and indicative autonomically managed parameters in the MME pooling management scenario (2/3)</vt:lpstr>
      <vt:lpstr>Example on Instantiation of GANA DEs and indicative autonomically managed parameters in the MME pooling management scenario (3/3)</vt:lpstr>
      <vt:lpstr>Autonomic behaviours across multiple segments enable End-to-End (E2E) Self-Optimization (1/2)</vt:lpstr>
      <vt:lpstr>Autonomic behaviours across multiple segments enable End-to-End (E2E) Self-Optimization (2/2)</vt:lpstr>
      <vt:lpstr>Autonomic behaviours across multiple segments enable End-to-End (E2E) Self-Optimization (2/2)</vt:lpstr>
      <vt:lpstr>Autonomic behaviours across multiple segments –  “Load Control use case” (1/2)  </vt:lpstr>
      <vt:lpstr>Autonomic behaviours across multiple segments –  “Load Control use case” (2/2)  </vt:lpstr>
      <vt:lpstr>Summary of the Outcomes of TR 103 404 (1/2) </vt:lpstr>
      <vt:lpstr>Summary of the Outcomes of TR 103 404 (1/2) </vt:lpstr>
      <vt:lpstr>Summary of the Outcomes of TR 103 404 (1/3) </vt:lpstr>
      <vt:lpstr>Conclusion and Further Work</vt:lpstr>
      <vt:lpstr>Autonomic and Self-Managed Networks Phase 1 (3GPP)</vt:lpstr>
      <vt:lpstr>Présentation PowerPoint</vt:lpstr>
      <vt:lpstr>Guidance to implementing GANA DEs</vt:lpstr>
    </vt:vector>
  </TitlesOfParts>
  <Company>ETSI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 TITLE - TITLE</dc:title>
  <dc:creator>Tayeb BEN MERIEM</dc:creator>
  <dc:description>© ETSI 2009. All rights reserved</dc:description>
  <cp:lastModifiedBy>BEN MERIEM Tayeb IMT/OLN</cp:lastModifiedBy>
  <cp:revision>199</cp:revision>
  <dcterms:created xsi:type="dcterms:W3CDTF">2014-10-28T14:35:14Z</dcterms:created>
  <dcterms:modified xsi:type="dcterms:W3CDTF">2016-07-01T12:28:46Z</dcterms:modified>
  <cp:contentStatus>February 2009</cp:contentStatus>
</cp:coreProperties>
</file>