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84" r:id="rId2"/>
    <p:sldId id="256" r:id="rId3"/>
    <p:sldId id="275" r:id="rId4"/>
    <p:sldId id="28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5501" autoAdjust="0"/>
  </p:normalViewPr>
  <p:slideViewPr>
    <p:cSldViewPr snapToGrid="0">
      <p:cViewPr varScale="1">
        <p:scale>
          <a:sx n="116" d="100"/>
          <a:sy n="116" d="100"/>
        </p:scale>
        <p:origin x="2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428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566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35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20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3968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312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363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715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8277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9471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091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97781-FC4B-436C-93B9-286B672E1E70}" type="datetimeFigureOut">
              <a:rPr lang="fr-FR" smtClean="0"/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62AFD-AE8D-4753-9147-F53953B2D4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022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380735" y="2339542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Clarification on NM confirmation upon clearing spectrum</a:t>
            </a:r>
          </a:p>
          <a:p>
            <a:pPr algn="ctr">
              <a:spcAft>
                <a:spcPts val="0"/>
              </a:spcAft>
            </a:pPr>
            <a:endParaRPr lang="en-GB" sz="2400" dirty="0" smtClean="0">
              <a:solidFill>
                <a:srgbClr val="FF0000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24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RED Technologies</a:t>
            </a:r>
          </a:p>
          <a:p>
            <a:pPr algn="ctr">
              <a:spcAft>
                <a:spcPts val="0"/>
              </a:spcAft>
            </a:pPr>
            <a:endParaRPr lang="en-GB" sz="240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S5-164119</a:t>
            </a:r>
            <a:endParaRPr lang="en-GB" dirty="0" smtClean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20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</a:t>
            </a:r>
            <a:r>
              <a:rPr lang="en-GB" sz="2000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TSG|WG-5 Meeting #</a:t>
            </a:r>
            <a:r>
              <a:rPr lang="en-GB" sz="2000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108</a:t>
            </a:r>
            <a:r>
              <a:rPr lang="en-GB" sz="2400" i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algn="ctr">
              <a:spcAft>
                <a:spcPts val="0"/>
              </a:spcAft>
            </a:pPr>
            <a:r>
              <a:rPr lang="en-GB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11-15 July 2016</a:t>
            </a:r>
            <a:r>
              <a:rPr lang="en-GB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Harbin(China</a:t>
            </a:r>
            <a:r>
              <a:rPr lang="en-GB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GB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2" y="6182497"/>
            <a:ext cx="13716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1263" y="107296"/>
            <a:ext cx="1597659" cy="92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543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5151089" y="310390"/>
            <a:ext cx="1911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Background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527468" y="871079"/>
            <a:ext cx="1075809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u="sng" dirty="0" smtClean="0"/>
          </a:p>
          <a:p>
            <a:r>
              <a:rPr lang="fr-FR" sz="2000" dirty="0" smtClean="0"/>
              <a:t>As </a:t>
            </a:r>
            <a:r>
              <a:rPr lang="fr-FR" sz="2000" dirty="0" err="1" smtClean="0"/>
              <a:t>specified</a:t>
            </a:r>
            <a:r>
              <a:rPr lang="fr-FR" sz="2000" dirty="0" smtClean="0"/>
              <a:t>, in </a:t>
            </a:r>
            <a:r>
              <a:rPr lang="en-US" sz="2000" dirty="0"/>
              <a:t>ETSI requirements (TS 103 154</a:t>
            </a:r>
            <a:r>
              <a:rPr lang="en-US" sz="2000" dirty="0" smtClean="0"/>
              <a:t>), the </a:t>
            </a:r>
            <a:r>
              <a:rPr lang="en-US" sz="2000" dirty="0"/>
              <a:t>i</a:t>
            </a:r>
            <a:r>
              <a:rPr lang="en-US" sz="2000" dirty="0" smtClean="0"/>
              <a:t>ncumbent needs to </a:t>
            </a:r>
            <a:r>
              <a:rPr lang="en-US" sz="2000" dirty="0"/>
              <a:t>be notified </a:t>
            </a:r>
            <a:r>
              <a:rPr lang="en-US" sz="2000" dirty="0" smtClean="0"/>
              <a:t>when spectrum is cleared by the operator. This enables the incumbent to know when he can start using the spectrum without being interfered:</a:t>
            </a:r>
          </a:p>
          <a:p>
            <a:endParaRPr lang="en-US" sz="2000" dirty="0"/>
          </a:p>
          <a:p>
            <a:endParaRPr lang="fr-FR" sz="2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1263" y="107296"/>
            <a:ext cx="1597659" cy="929408"/>
          </a:xfrm>
          <a:prstGeom prst="rect">
            <a:avLst/>
          </a:prstGeom>
        </p:spPr>
      </p:pic>
      <p:pic>
        <p:nvPicPr>
          <p:cNvPr id="1026" name="Image 1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226" y="2164704"/>
            <a:ext cx="9144001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Ellipse 68"/>
          <p:cNvSpPr/>
          <p:nvPr/>
        </p:nvSpPr>
        <p:spPr>
          <a:xfrm>
            <a:off x="3782244" y="5146353"/>
            <a:ext cx="1619250" cy="11430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Triangle isocèle 69"/>
          <p:cNvSpPr/>
          <p:nvPr/>
        </p:nvSpPr>
        <p:spPr>
          <a:xfrm>
            <a:off x="4191819" y="5440154"/>
            <a:ext cx="266700" cy="294368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Triangle isocèle 70"/>
          <p:cNvSpPr/>
          <p:nvPr/>
        </p:nvSpPr>
        <p:spPr>
          <a:xfrm>
            <a:off x="4553769" y="5852563"/>
            <a:ext cx="266700" cy="294368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Triangle isocèle 71"/>
          <p:cNvSpPr/>
          <p:nvPr/>
        </p:nvSpPr>
        <p:spPr>
          <a:xfrm>
            <a:off x="4820469" y="5394343"/>
            <a:ext cx="266700" cy="294368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Triangle rectangle 72"/>
          <p:cNvSpPr/>
          <p:nvPr/>
        </p:nvSpPr>
        <p:spPr>
          <a:xfrm>
            <a:off x="5239569" y="5852563"/>
            <a:ext cx="266700" cy="277699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Triangle isocèle 73"/>
          <p:cNvSpPr/>
          <p:nvPr/>
        </p:nvSpPr>
        <p:spPr>
          <a:xfrm>
            <a:off x="7096944" y="5440154"/>
            <a:ext cx="266700" cy="294368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Triangle isocèle 74"/>
          <p:cNvSpPr/>
          <p:nvPr/>
        </p:nvSpPr>
        <p:spPr>
          <a:xfrm>
            <a:off x="7458894" y="5852563"/>
            <a:ext cx="266700" cy="29436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Triangle isocèle 75"/>
          <p:cNvSpPr/>
          <p:nvPr/>
        </p:nvSpPr>
        <p:spPr>
          <a:xfrm>
            <a:off x="7725594" y="5394343"/>
            <a:ext cx="266700" cy="29436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Triangle rectangle 76"/>
          <p:cNvSpPr/>
          <p:nvPr/>
        </p:nvSpPr>
        <p:spPr>
          <a:xfrm>
            <a:off x="8144694" y="5852563"/>
            <a:ext cx="266700" cy="277699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/>
          <p:cNvSpPr/>
          <p:nvPr/>
        </p:nvSpPr>
        <p:spPr>
          <a:xfrm>
            <a:off x="6744519" y="5233837"/>
            <a:ext cx="942975" cy="811722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Triangle rectangle 78"/>
          <p:cNvSpPr/>
          <p:nvPr/>
        </p:nvSpPr>
        <p:spPr>
          <a:xfrm>
            <a:off x="422031" y="5485992"/>
            <a:ext cx="266700" cy="277699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Triangle isocèle 79"/>
          <p:cNvSpPr/>
          <p:nvPr/>
        </p:nvSpPr>
        <p:spPr>
          <a:xfrm>
            <a:off x="422031" y="5926978"/>
            <a:ext cx="266700" cy="29436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ZoneTexte 80"/>
          <p:cNvSpPr txBox="1"/>
          <p:nvPr/>
        </p:nvSpPr>
        <p:spPr>
          <a:xfrm>
            <a:off x="926352" y="5962594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eNB</a:t>
            </a:r>
            <a:endParaRPr lang="fr-FR" dirty="0"/>
          </a:p>
        </p:txBody>
      </p:sp>
      <p:sp>
        <p:nvSpPr>
          <p:cNvPr id="82" name="ZoneTexte 81"/>
          <p:cNvSpPr txBox="1"/>
          <p:nvPr/>
        </p:nvSpPr>
        <p:spPr>
          <a:xfrm>
            <a:off x="818998" y="5483231"/>
            <a:ext cx="2779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Equipment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incumbent</a:t>
            </a:r>
            <a:endParaRPr lang="fr-FR" dirty="0"/>
          </a:p>
        </p:txBody>
      </p:sp>
      <p:sp>
        <p:nvSpPr>
          <p:cNvPr id="83" name="Rectangle à coins arrondis 82"/>
          <p:cNvSpPr/>
          <p:nvPr/>
        </p:nvSpPr>
        <p:spPr>
          <a:xfrm>
            <a:off x="171815" y="5154688"/>
            <a:ext cx="3426983" cy="1307447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ZoneTexte 84"/>
          <p:cNvSpPr txBox="1"/>
          <p:nvPr/>
        </p:nvSpPr>
        <p:spPr>
          <a:xfrm>
            <a:off x="5265695" y="5126195"/>
            <a:ext cx="163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2. The </a:t>
            </a:r>
            <a:r>
              <a:rPr lang="fr-FR" sz="1400" dirty="0" err="1" smtClean="0"/>
              <a:t>nework</a:t>
            </a:r>
            <a:r>
              <a:rPr lang="fr-FR" sz="1400" dirty="0" smtClean="0"/>
              <a:t> reconfigures </a:t>
            </a:r>
            <a:r>
              <a:rPr lang="fr-FR" sz="1400" dirty="0" err="1" smtClean="0"/>
              <a:t>cells</a:t>
            </a:r>
            <a:r>
              <a:rPr lang="fr-FR" sz="1400" dirty="0" smtClean="0"/>
              <a:t> </a:t>
            </a:r>
            <a:endParaRPr lang="fr-FR" sz="1400" dirty="0"/>
          </a:p>
        </p:txBody>
      </p:sp>
      <p:sp>
        <p:nvSpPr>
          <p:cNvPr id="86" name="Triangle isocèle 85"/>
          <p:cNvSpPr/>
          <p:nvPr/>
        </p:nvSpPr>
        <p:spPr>
          <a:xfrm>
            <a:off x="10014748" y="5396002"/>
            <a:ext cx="266700" cy="294368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Triangle isocèle 86"/>
          <p:cNvSpPr/>
          <p:nvPr/>
        </p:nvSpPr>
        <p:spPr>
          <a:xfrm>
            <a:off x="10376698" y="5808411"/>
            <a:ext cx="266700" cy="29436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Triangle isocèle 87"/>
          <p:cNvSpPr/>
          <p:nvPr/>
        </p:nvSpPr>
        <p:spPr>
          <a:xfrm>
            <a:off x="10643398" y="5350191"/>
            <a:ext cx="266700" cy="294368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Triangle rectangle 88"/>
          <p:cNvSpPr/>
          <p:nvPr/>
        </p:nvSpPr>
        <p:spPr>
          <a:xfrm>
            <a:off x="11062498" y="5808411"/>
            <a:ext cx="266700" cy="27769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Ellipse 89"/>
          <p:cNvSpPr/>
          <p:nvPr/>
        </p:nvSpPr>
        <p:spPr>
          <a:xfrm>
            <a:off x="9662323" y="5189685"/>
            <a:ext cx="942975" cy="811722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1" name="Ellipse 90"/>
          <p:cNvSpPr/>
          <p:nvPr/>
        </p:nvSpPr>
        <p:spPr>
          <a:xfrm>
            <a:off x="10511265" y="5519905"/>
            <a:ext cx="1298361" cy="963003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ZoneTexte 92"/>
          <p:cNvSpPr txBox="1"/>
          <p:nvPr/>
        </p:nvSpPr>
        <p:spPr>
          <a:xfrm>
            <a:off x="8121961" y="5154688"/>
            <a:ext cx="1632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3. </a:t>
            </a:r>
            <a:r>
              <a:rPr lang="fr-FR" sz="1400" dirty="0" smtClean="0">
                <a:solidFill>
                  <a:srgbClr val="FF0000"/>
                </a:solidFill>
              </a:rPr>
              <a:t>Confirmation</a:t>
            </a:r>
            <a:r>
              <a:rPr lang="fr-FR" sz="1400" dirty="0" smtClean="0"/>
              <a:t> </a:t>
            </a:r>
            <a:r>
              <a:rPr lang="fr-FR" sz="1400" dirty="0" err="1" smtClean="0"/>
              <a:t>from</a:t>
            </a:r>
            <a:r>
              <a:rPr lang="fr-FR" sz="1400" dirty="0" smtClean="0"/>
              <a:t> NM</a:t>
            </a:r>
            <a:endParaRPr lang="fr-FR" sz="1400" dirty="0"/>
          </a:p>
        </p:txBody>
      </p:sp>
      <p:sp>
        <p:nvSpPr>
          <p:cNvPr id="1028" name="ZoneTexte 1027"/>
          <p:cNvSpPr txBox="1"/>
          <p:nvPr/>
        </p:nvSpPr>
        <p:spPr>
          <a:xfrm>
            <a:off x="4084359" y="6390686"/>
            <a:ext cx="2670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1. The </a:t>
            </a:r>
            <a:r>
              <a:rPr lang="fr-FR" sz="1400" dirty="0" err="1" smtClean="0"/>
              <a:t>incumbent</a:t>
            </a:r>
            <a:r>
              <a:rPr lang="fr-FR" sz="1400" dirty="0" smtClean="0"/>
              <a:t> </a:t>
            </a:r>
            <a:r>
              <a:rPr lang="fr-FR" sz="1400" dirty="0" err="1" smtClean="0"/>
              <a:t>needs</a:t>
            </a:r>
            <a:r>
              <a:rPr lang="fr-FR" sz="1400" dirty="0" smtClean="0"/>
              <a:t> </a:t>
            </a:r>
            <a:r>
              <a:rPr lang="fr-FR" sz="1400" dirty="0" err="1" smtClean="0"/>
              <a:t>spectrum</a:t>
            </a:r>
            <a:endParaRPr lang="fr-FR" sz="1400" dirty="0"/>
          </a:p>
        </p:txBody>
      </p:sp>
      <p:sp>
        <p:nvSpPr>
          <p:cNvPr id="95" name="ZoneTexte 94"/>
          <p:cNvSpPr txBox="1"/>
          <p:nvPr/>
        </p:nvSpPr>
        <p:spPr>
          <a:xfrm>
            <a:off x="8799149" y="6486996"/>
            <a:ext cx="3065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4. The </a:t>
            </a:r>
            <a:r>
              <a:rPr lang="fr-FR" sz="1400" dirty="0" err="1" smtClean="0"/>
              <a:t>incumbent</a:t>
            </a:r>
            <a:r>
              <a:rPr lang="fr-FR" sz="1400" dirty="0" smtClean="0"/>
              <a:t> </a:t>
            </a:r>
            <a:r>
              <a:rPr lang="fr-FR" sz="1400" dirty="0" err="1" smtClean="0"/>
              <a:t>starts</a:t>
            </a:r>
            <a:r>
              <a:rPr lang="fr-FR" sz="1400" dirty="0" smtClean="0"/>
              <a:t> </a:t>
            </a:r>
            <a:r>
              <a:rPr lang="fr-FR" sz="1400" dirty="0" err="1" smtClean="0"/>
              <a:t>using</a:t>
            </a:r>
            <a:r>
              <a:rPr lang="fr-FR" sz="1400" dirty="0" smtClean="0"/>
              <a:t> </a:t>
            </a:r>
            <a:r>
              <a:rPr lang="fr-FR" sz="1400" dirty="0" err="1" smtClean="0"/>
              <a:t>spectrum</a:t>
            </a:r>
            <a:endParaRPr lang="fr-FR" sz="1400" dirty="0"/>
          </a:p>
        </p:txBody>
      </p:sp>
      <p:cxnSp>
        <p:nvCxnSpPr>
          <p:cNvPr id="1030" name="Connecteur droit avec flèche 1029"/>
          <p:cNvCxnSpPr>
            <a:endCxn id="73" idx="3"/>
          </p:cNvCxnSpPr>
          <p:nvPr/>
        </p:nvCxnSpPr>
        <p:spPr>
          <a:xfrm flipH="1" flipV="1">
            <a:off x="5372919" y="6130262"/>
            <a:ext cx="28576" cy="33187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necteur droit avec flèche 99"/>
          <p:cNvCxnSpPr>
            <a:endCxn id="89" idx="2"/>
          </p:cNvCxnSpPr>
          <p:nvPr/>
        </p:nvCxnSpPr>
        <p:spPr>
          <a:xfrm flipV="1">
            <a:off x="10605298" y="6086110"/>
            <a:ext cx="457200" cy="42030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527468" y="4688993"/>
            <a:ext cx="1039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 err="1" smtClean="0"/>
              <a:t>Example</a:t>
            </a:r>
            <a:r>
              <a:rPr lang="fr-FR" u="sng" dirty="0" smtClean="0"/>
              <a:t>:</a:t>
            </a:r>
            <a:endParaRPr lang="fr-FR" u="sng" dirty="0"/>
          </a:p>
        </p:txBody>
      </p:sp>
      <p:sp>
        <p:nvSpPr>
          <p:cNvPr id="37" name="Flèche droite 36"/>
          <p:cNvSpPr/>
          <p:nvPr/>
        </p:nvSpPr>
        <p:spPr>
          <a:xfrm>
            <a:off x="8579058" y="5659567"/>
            <a:ext cx="709477" cy="19299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lèche droite 38"/>
          <p:cNvSpPr/>
          <p:nvPr/>
        </p:nvSpPr>
        <p:spPr>
          <a:xfrm>
            <a:off x="5856516" y="5677908"/>
            <a:ext cx="709477" cy="19299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3772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160364" y="142366"/>
            <a:ext cx="5939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End-to-end </a:t>
            </a:r>
            <a:r>
              <a:rPr lang="fr-FR" sz="2800" dirty="0" err="1" smtClean="0"/>
              <a:t>acknowledgement</a:t>
            </a:r>
            <a:r>
              <a:rPr lang="fr-FR" sz="2800" dirty="0" smtClean="0"/>
              <a:t> </a:t>
            </a:r>
            <a:r>
              <a:rPr lang="fr-FR" sz="2800" dirty="0" err="1" smtClean="0"/>
              <a:t>overview</a:t>
            </a:r>
            <a:endParaRPr lang="fr-FR" sz="2800" dirty="0"/>
          </a:p>
        </p:txBody>
      </p:sp>
      <p:cxnSp>
        <p:nvCxnSpPr>
          <p:cNvPr id="3" name="Connecteur droit 2"/>
          <p:cNvCxnSpPr/>
          <p:nvPr/>
        </p:nvCxnSpPr>
        <p:spPr>
          <a:xfrm flipH="1">
            <a:off x="1694719" y="1201213"/>
            <a:ext cx="989" cy="5484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/>
          <p:nvPr/>
        </p:nvCxnSpPr>
        <p:spPr>
          <a:xfrm flipH="1">
            <a:off x="4110847" y="1201210"/>
            <a:ext cx="19141" cy="5484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>
            <a:off x="6540071" y="1201211"/>
            <a:ext cx="23038" cy="5484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à coins arrondis 10"/>
          <p:cNvSpPr/>
          <p:nvPr/>
        </p:nvSpPr>
        <p:spPr>
          <a:xfrm>
            <a:off x="793663" y="1384118"/>
            <a:ext cx="1804087" cy="71758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5" name="Connecteur droit avec flèche 14"/>
          <p:cNvCxnSpPr/>
          <p:nvPr/>
        </p:nvCxnSpPr>
        <p:spPr>
          <a:xfrm flipV="1">
            <a:off x="1695707" y="3167481"/>
            <a:ext cx="2434281" cy="8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1790956" y="2806387"/>
            <a:ext cx="4995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Cell</a:t>
            </a:r>
            <a:r>
              <a:rPr lang="fr-FR" dirty="0" smtClean="0"/>
              <a:t> update (new </a:t>
            </a:r>
            <a:r>
              <a:rPr lang="fr-FR" dirty="0" err="1" smtClean="0"/>
              <a:t>cell</a:t>
            </a:r>
            <a:r>
              <a:rPr lang="fr-FR" dirty="0" smtClean="0"/>
              <a:t> / </a:t>
            </a:r>
            <a:r>
              <a:rPr lang="fr-FR" dirty="0" err="1" smtClean="0"/>
              <a:t>deleted</a:t>
            </a:r>
            <a:r>
              <a:rPr lang="fr-FR" dirty="0" smtClean="0"/>
              <a:t> </a:t>
            </a:r>
            <a:r>
              <a:rPr lang="fr-FR" dirty="0" err="1" smtClean="0"/>
              <a:t>cell</a:t>
            </a:r>
            <a:r>
              <a:rPr lang="fr-FR" dirty="0" smtClean="0"/>
              <a:t> / </a:t>
            </a:r>
            <a:r>
              <a:rPr lang="fr-FR" dirty="0" err="1" smtClean="0"/>
              <a:t>modified</a:t>
            </a:r>
            <a:r>
              <a:rPr lang="fr-FR" dirty="0" smtClean="0"/>
              <a:t> </a:t>
            </a:r>
            <a:r>
              <a:rPr lang="fr-FR" dirty="0" err="1" smtClean="0"/>
              <a:t>cells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1395025" y="876807"/>
            <a:ext cx="601362" cy="321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/>
          <p:cNvSpPr/>
          <p:nvPr/>
        </p:nvSpPr>
        <p:spPr>
          <a:xfrm>
            <a:off x="3818730" y="876806"/>
            <a:ext cx="601362" cy="321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/>
          <p:cNvSpPr/>
          <p:nvPr/>
        </p:nvSpPr>
        <p:spPr>
          <a:xfrm>
            <a:off x="5926352" y="870242"/>
            <a:ext cx="1219200" cy="321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/>
          <p:cNvSpPr/>
          <p:nvPr/>
        </p:nvSpPr>
        <p:spPr>
          <a:xfrm>
            <a:off x="8283266" y="858655"/>
            <a:ext cx="1419663" cy="321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5" name="Connecteur droit 44"/>
          <p:cNvCxnSpPr/>
          <p:nvPr/>
        </p:nvCxnSpPr>
        <p:spPr>
          <a:xfrm>
            <a:off x="8936069" y="1201210"/>
            <a:ext cx="9327" cy="5484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/>
          <p:cNvSpPr txBox="1"/>
          <p:nvPr/>
        </p:nvSpPr>
        <p:spPr>
          <a:xfrm>
            <a:off x="1443288" y="864668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NM</a:t>
            </a:r>
            <a:endParaRPr lang="fr-FR" dirty="0"/>
          </a:p>
        </p:txBody>
      </p:sp>
      <p:sp>
        <p:nvSpPr>
          <p:cNvPr id="46" name="ZoneTexte 45"/>
          <p:cNvSpPr txBox="1"/>
          <p:nvPr/>
        </p:nvSpPr>
        <p:spPr>
          <a:xfrm>
            <a:off x="3920475" y="870927"/>
            <a:ext cx="403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LC</a:t>
            </a:r>
            <a:endParaRPr lang="fr-FR" dirty="0"/>
          </a:p>
        </p:txBody>
      </p:sp>
      <p:sp>
        <p:nvSpPr>
          <p:cNvPr id="47" name="ZoneTexte 46"/>
          <p:cNvSpPr txBox="1"/>
          <p:nvPr/>
        </p:nvSpPr>
        <p:spPr>
          <a:xfrm>
            <a:off x="6325614" y="846212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LR</a:t>
            </a:r>
            <a:endParaRPr lang="fr-FR" dirty="0"/>
          </a:p>
        </p:txBody>
      </p:sp>
      <p:sp>
        <p:nvSpPr>
          <p:cNvPr id="49" name="ZoneTexte 48"/>
          <p:cNvSpPr txBox="1"/>
          <p:nvPr/>
        </p:nvSpPr>
        <p:spPr>
          <a:xfrm>
            <a:off x="8398271" y="828747"/>
            <a:ext cx="1202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Incumbent</a:t>
            </a:r>
            <a:endParaRPr lang="fr-FR" dirty="0"/>
          </a:p>
        </p:txBody>
      </p:sp>
      <p:sp>
        <p:nvSpPr>
          <p:cNvPr id="50" name="Rectangle à coins arrondis 49"/>
          <p:cNvSpPr/>
          <p:nvPr/>
        </p:nvSpPr>
        <p:spPr>
          <a:xfrm>
            <a:off x="8034025" y="1384119"/>
            <a:ext cx="1804087" cy="6911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ZoneTexte 50"/>
          <p:cNvSpPr txBox="1"/>
          <p:nvPr/>
        </p:nvSpPr>
        <p:spPr>
          <a:xfrm>
            <a:off x="7432192" y="1411302"/>
            <a:ext cx="3121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Change in </a:t>
            </a:r>
          </a:p>
          <a:p>
            <a:pPr algn="ctr"/>
            <a:r>
              <a:rPr lang="fr-FR" dirty="0" err="1" smtClean="0"/>
              <a:t>spectrum</a:t>
            </a:r>
            <a:r>
              <a:rPr lang="fr-FR" smtClean="0"/>
              <a:t> need</a:t>
            </a:r>
            <a:endParaRPr lang="fr-FR" dirty="0"/>
          </a:p>
        </p:txBody>
      </p:sp>
      <p:cxnSp>
        <p:nvCxnSpPr>
          <p:cNvPr id="53" name="Connecteur droit avec flèche 52"/>
          <p:cNvCxnSpPr/>
          <p:nvPr/>
        </p:nvCxnSpPr>
        <p:spPr>
          <a:xfrm flipH="1">
            <a:off x="6549398" y="2464467"/>
            <a:ext cx="23959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ZoneTexte 53"/>
          <p:cNvSpPr txBox="1"/>
          <p:nvPr/>
        </p:nvSpPr>
        <p:spPr>
          <a:xfrm>
            <a:off x="6925127" y="2101699"/>
            <a:ext cx="190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Request</a:t>
            </a:r>
            <a:r>
              <a:rPr lang="fr-FR" dirty="0" smtClean="0"/>
              <a:t> Spectrum</a:t>
            </a:r>
            <a:endParaRPr lang="fr-FR" dirty="0"/>
          </a:p>
        </p:txBody>
      </p:sp>
      <p:sp>
        <p:nvSpPr>
          <p:cNvPr id="56" name="ZoneTexte 55"/>
          <p:cNvSpPr txBox="1"/>
          <p:nvPr/>
        </p:nvSpPr>
        <p:spPr>
          <a:xfrm>
            <a:off x="5025052" y="2428021"/>
            <a:ext cx="1901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LSRAI</a:t>
            </a:r>
            <a:endParaRPr lang="fr-FR" dirty="0"/>
          </a:p>
        </p:txBody>
      </p:sp>
      <p:cxnSp>
        <p:nvCxnSpPr>
          <p:cNvPr id="60" name="Connecteur droit avec flèche 59"/>
          <p:cNvCxnSpPr/>
          <p:nvPr/>
        </p:nvCxnSpPr>
        <p:spPr>
          <a:xfrm flipH="1">
            <a:off x="4173305" y="2766402"/>
            <a:ext cx="2370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62"/>
          <p:cNvSpPr txBox="1"/>
          <p:nvPr/>
        </p:nvSpPr>
        <p:spPr>
          <a:xfrm>
            <a:off x="773638" y="1458591"/>
            <a:ext cx="1901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Change in </a:t>
            </a:r>
            <a:r>
              <a:rPr lang="fr-FR" dirty="0" err="1" smtClean="0"/>
              <a:t>cell</a:t>
            </a:r>
            <a:r>
              <a:rPr lang="fr-FR" dirty="0" smtClean="0"/>
              <a:t> </a:t>
            </a:r>
            <a:r>
              <a:rPr lang="fr-FR" dirty="0" err="1" smtClean="0"/>
              <a:t>deployment</a:t>
            </a:r>
            <a:endParaRPr lang="fr-FR" dirty="0" smtClean="0"/>
          </a:p>
        </p:txBody>
      </p:sp>
      <p:sp>
        <p:nvSpPr>
          <p:cNvPr id="64" name="ZoneTexte 63"/>
          <p:cNvSpPr txBox="1"/>
          <p:nvPr/>
        </p:nvSpPr>
        <p:spPr>
          <a:xfrm>
            <a:off x="1454703" y="3355313"/>
            <a:ext cx="3045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>
                <a:solidFill>
                  <a:srgbClr val="FF0000"/>
                </a:solidFill>
              </a:rPr>
              <a:t>Constraints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/>
              <a:t>on </a:t>
            </a:r>
            <a:r>
              <a:rPr lang="fr-FR" dirty="0" err="1"/>
              <a:t>cells</a:t>
            </a:r>
            <a:r>
              <a:rPr lang="fr-FR" dirty="0"/>
              <a:t> </a:t>
            </a:r>
          </a:p>
          <a:p>
            <a:pPr algn="ctr"/>
            <a:r>
              <a:rPr lang="fr-FR" dirty="0" err="1"/>
              <a:t>parameters</a:t>
            </a:r>
            <a:endParaRPr lang="fr-FR" dirty="0"/>
          </a:p>
        </p:txBody>
      </p:sp>
      <p:cxnSp>
        <p:nvCxnSpPr>
          <p:cNvPr id="67" name="Connecteur droit avec flèche 66"/>
          <p:cNvCxnSpPr/>
          <p:nvPr/>
        </p:nvCxnSpPr>
        <p:spPr>
          <a:xfrm flipH="1">
            <a:off x="1671588" y="3719312"/>
            <a:ext cx="2453422" cy="70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à coins arrondis 69"/>
          <p:cNvSpPr/>
          <p:nvPr/>
        </p:nvSpPr>
        <p:spPr>
          <a:xfrm>
            <a:off x="715662" y="4014796"/>
            <a:ext cx="1804087" cy="1148232"/>
          </a:xfrm>
          <a:prstGeom prst="roundRect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1" name="ZoneTexte 70"/>
          <p:cNvSpPr txBox="1"/>
          <p:nvPr/>
        </p:nvSpPr>
        <p:spPr>
          <a:xfrm>
            <a:off x="715662" y="3988747"/>
            <a:ext cx="1901290" cy="120032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Reconfigure </a:t>
            </a:r>
            <a:r>
              <a:rPr lang="fr-FR" dirty="0" err="1" smtClean="0"/>
              <a:t>cells</a:t>
            </a:r>
            <a:r>
              <a:rPr lang="fr-FR" dirty="0" smtClean="0"/>
              <a:t>, if </a:t>
            </a:r>
            <a:r>
              <a:rPr lang="fr-FR" dirty="0" err="1" smtClean="0"/>
              <a:t>needed</a:t>
            </a:r>
            <a:r>
              <a:rPr lang="fr-FR" dirty="0" smtClean="0"/>
              <a:t>, to </a:t>
            </a:r>
            <a:r>
              <a:rPr lang="fr-FR" dirty="0" err="1" smtClean="0">
                <a:solidFill>
                  <a:srgbClr val="FF0000"/>
                </a:solidFill>
              </a:rPr>
              <a:t>satisfy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cells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constraints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72" name="Connecteur droit avec flèche 71"/>
          <p:cNvCxnSpPr/>
          <p:nvPr/>
        </p:nvCxnSpPr>
        <p:spPr>
          <a:xfrm flipV="1">
            <a:off x="1700539" y="5418307"/>
            <a:ext cx="2434281" cy="8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ZoneTexte 73"/>
          <p:cNvSpPr txBox="1"/>
          <p:nvPr/>
        </p:nvSpPr>
        <p:spPr>
          <a:xfrm>
            <a:off x="1395025" y="5112771"/>
            <a:ext cx="3045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/>
              <a:t>Constraints</a:t>
            </a:r>
            <a:r>
              <a:rPr lang="fr-FR" dirty="0"/>
              <a:t> </a:t>
            </a:r>
            <a:r>
              <a:rPr lang="fr-FR" dirty="0" err="1" smtClean="0"/>
              <a:t>satisfied</a:t>
            </a:r>
            <a:endParaRPr lang="fr-FR" dirty="0"/>
          </a:p>
        </p:txBody>
      </p:sp>
      <p:cxnSp>
        <p:nvCxnSpPr>
          <p:cNvPr id="75" name="Connecteur droit avec flèche 74"/>
          <p:cNvCxnSpPr/>
          <p:nvPr/>
        </p:nvCxnSpPr>
        <p:spPr>
          <a:xfrm flipV="1">
            <a:off x="4152801" y="5714867"/>
            <a:ext cx="2434281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/>
          <p:cNvSpPr txBox="1"/>
          <p:nvPr/>
        </p:nvSpPr>
        <p:spPr>
          <a:xfrm>
            <a:off x="3847287" y="5409331"/>
            <a:ext cx="3045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LSRAI confirmation</a:t>
            </a:r>
            <a:endParaRPr lang="fr-FR" dirty="0"/>
          </a:p>
        </p:txBody>
      </p:sp>
      <p:cxnSp>
        <p:nvCxnSpPr>
          <p:cNvPr id="77" name="Connecteur droit avec flèche 76"/>
          <p:cNvCxnSpPr/>
          <p:nvPr/>
        </p:nvCxnSpPr>
        <p:spPr>
          <a:xfrm flipV="1">
            <a:off x="6529714" y="5930540"/>
            <a:ext cx="2434281" cy="82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ZoneTexte 77"/>
          <p:cNvSpPr txBox="1"/>
          <p:nvPr/>
        </p:nvSpPr>
        <p:spPr>
          <a:xfrm>
            <a:off x="6303764" y="5575134"/>
            <a:ext cx="3045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chemeClr val="accent6"/>
                </a:solidFill>
              </a:rPr>
              <a:t>Spectrum </a:t>
            </a:r>
            <a:r>
              <a:rPr lang="fr-FR" b="1" dirty="0" err="1" smtClean="0">
                <a:solidFill>
                  <a:schemeClr val="accent6"/>
                </a:solidFill>
              </a:rPr>
              <a:t>cleared</a:t>
            </a:r>
            <a:r>
              <a:rPr lang="fr-FR" b="1" dirty="0" smtClean="0">
                <a:solidFill>
                  <a:schemeClr val="accent6"/>
                </a:solidFill>
              </a:rPr>
              <a:t> </a:t>
            </a:r>
            <a:endParaRPr lang="fr-FR" b="1" dirty="0">
              <a:solidFill>
                <a:schemeClr val="accent6"/>
              </a:solidFill>
            </a:endParaRPr>
          </a:p>
        </p:txBody>
      </p:sp>
      <p:sp>
        <p:nvSpPr>
          <p:cNvPr id="85" name="Rectangle à coins arrondis 84"/>
          <p:cNvSpPr/>
          <p:nvPr/>
        </p:nvSpPr>
        <p:spPr>
          <a:xfrm>
            <a:off x="8034025" y="6057416"/>
            <a:ext cx="1804087" cy="6911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6" name="ZoneTexte 85"/>
          <p:cNvSpPr txBox="1"/>
          <p:nvPr/>
        </p:nvSpPr>
        <p:spPr>
          <a:xfrm>
            <a:off x="7996846" y="6102226"/>
            <a:ext cx="1816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Start </a:t>
            </a:r>
            <a:r>
              <a:rPr lang="fr-FR" dirty="0" err="1" smtClean="0"/>
              <a:t>using</a:t>
            </a:r>
            <a:r>
              <a:rPr lang="fr-FR" dirty="0" smtClean="0"/>
              <a:t> </a:t>
            </a:r>
          </a:p>
          <a:p>
            <a:pPr algn="ctr"/>
            <a:r>
              <a:rPr lang="fr-FR" dirty="0" err="1" smtClean="0"/>
              <a:t>cleared</a:t>
            </a:r>
            <a:r>
              <a:rPr lang="fr-FR" dirty="0" smtClean="0"/>
              <a:t> </a:t>
            </a:r>
            <a:r>
              <a:rPr lang="fr-FR" dirty="0" err="1" smtClean="0"/>
              <a:t>spectrum</a:t>
            </a:r>
            <a:endParaRPr lang="fr-FR" dirty="0"/>
          </a:p>
        </p:txBody>
      </p:sp>
      <p:sp>
        <p:nvSpPr>
          <p:cNvPr id="89" name="Double flèche horizontale 88"/>
          <p:cNvSpPr/>
          <p:nvPr/>
        </p:nvSpPr>
        <p:spPr>
          <a:xfrm>
            <a:off x="2596764" y="1463878"/>
            <a:ext cx="5400082" cy="579123"/>
          </a:xfrm>
          <a:prstGeom prst="leftRightArrow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ZoneTexte 89"/>
          <p:cNvSpPr txBox="1"/>
          <p:nvPr/>
        </p:nvSpPr>
        <p:spPr>
          <a:xfrm>
            <a:off x="3410130" y="1572392"/>
            <a:ext cx="3888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Note : </a:t>
            </a:r>
            <a:r>
              <a:rPr lang="fr-FR" dirty="0" err="1" smtClean="0"/>
              <a:t>those</a:t>
            </a:r>
            <a:r>
              <a:rPr lang="fr-FR" dirty="0" smtClean="0"/>
              <a:t> 2 </a:t>
            </a:r>
            <a:r>
              <a:rPr lang="fr-FR" dirty="0" err="1" smtClean="0"/>
              <a:t>events</a:t>
            </a:r>
            <a:r>
              <a:rPr lang="fr-FR" dirty="0" smtClean="0"/>
              <a:t> are </a:t>
            </a:r>
            <a:r>
              <a:rPr lang="fr-FR" b="1" dirty="0" err="1" smtClean="0"/>
              <a:t>asyncrhonous</a:t>
            </a:r>
            <a:endParaRPr lang="fr-FR" b="1" dirty="0"/>
          </a:p>
        </p:txBody>
      </p:sp>
      <p:pic>
        <p:nvPicPr>
          <p:cNvPr id="91" name="Imag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1263" y="107296"/>
            <a:ext cx="1597659" cy="92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7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5449539" y="305527"/>
            <a:ext cx="145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 smtClean="0"/>
              <a:t>Proposal</a:t>
            </a:r>
            <a:endParaRPr lang="fr-FR" sz="2400" dirty="0"/>
          </a:p>
        </p:txBody>
      </p:sp>
      <p:sp>
        <p:nvSpPr>
          <p:cNvPr id="9" name="ZoneTexte 8"/>
          <p:cNvSpPr txBox="1"/>
          <p:nvPr/>
        </p:nvSpPr>
        <p:spPr>
          <a:xfrm>
            <a:off x="593614" y="1317676"/>
            <a:ext cx="107580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sz="2400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err="1"/>
              <a:t>Agree</a:t>
            </a:r>
            <a:r>
              <a:rPr lang="fr-FR" sz="2400" dirty="0"/>
              <a:t> </a:t>
            </a:r>
            <a:r>
              <a:rPr lang="fr-FR" sz="2400" dirty="0" err="1" smtClean="0"/>
              <a:t>that</a:t>
            </a:r>
            <a:r>
              <a:rPr lang="fr-FR" sz="2400" dirty="0" smtClean="0"/>
              <a:t> the </a:t>
            </a:r>
            <a:r>
              <a:rPr lang="fr-FR" sz="2400" dirty="0"/>
              <a:t>NM </a:t>
            </a:r>
            <a:r>
              <a:rPr lang="fr-FR" sz="2400" dirty="0" err="1" smtClean="0"/>
              <a:t>needs</a:t>
            </a:r>
            <a:r>
              <a:rPr lang="fr-FR" sz="2400" dirty="0" smtClean="0"/>
              <a:t> </a:t>
            </a:r>
            <a:r>
              <a:rPr lang="fr-FR" sz="2400" dirty="0"/>
              <a:t>to </a:t>
            </a:r>
            <a:r>
              <a:rPr lang="fr-FR" sz="2400" b="1" dirty="0" err="1"/>
              <a:t>confirm</a:t>
            </a:r>
            <a:r>
              <a:rPr lang="fr-FR" sz="2400" b="1" dirty="0"/>
              <a:t> </a:t>
            </a:r>
            <a:r>
              <a:rPr lang="fr-FR" sz="2400" b="1" dirty="0" err="1"/>
              <a:t>when</a:t>
            </a:r>
            <a:r>
              <a:rPr lang="fr-FR" sz="2400" b="1" dirty="0"/>
              <a:t> the </a:t>
            </a:r>
            <a:r>
              <a:rPr lang="fr-FR" sz="2400" b="1" dirty="0" err="1"/>
              <a:t>constraints</a:t>
            </a:r>
            <a:r>
              <a:rPr lang="fr-FR" sz="2400" b="1" dirty="0"/>
              <a:t> on </a:t>
            </a:r>
            <a:r>
              <a:rPr lang="fr-FR" sz="2400" b="1" dirty="0" err="1"/>
              <a:t>cells</a:t>
            </a:r>
            <a:r>
              <a:rPr lang="fr-FR" sz="2400" b="1" dirty="0"/>
              <a:t> </a:t>
            </a:r>
            <a:r>
              <a:rPr lang="fr-FR" sz="2400" b="1" dirty="0" err="1" smtClean="0"/>
              <a:t>parameters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provided</a:t>
            </a:r>
            <a:r>
              <a:rPr lang="fr-FR" sz="2400" b="1" dirty="0" smtClean="0"/>
              <a:t> by the LC </a:t>
            </a:r>
            <a:r>
              <a:rPr lang="fr-FR" sz="2400" b="1" dirty="0"/>
              <a:t>are </a:t>
            </a:r>
            <a:r>
              <a:rPr lang="fr-FR" sz="2400" b="1" dirty="0" err="1"/>
              <a:t>satisfied</a:t>
            </a:r>
            <a:r>
              <a:rPr lang="fr-FR" sz="24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1263" y="107296"/>
            <a:ext cx="1597659" cy="92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056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Grand écran</PresentationFormat>
  <Paragraphs>40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2016-05-13T15:59:34Z</dcterms:created>
  <dcterms:modified xsi:type="dcterms:W3CDTF">2016-07-01T13:25:59Z</dcterms:modified>
</cp:coreProperties>
</file>