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2"/>
  </p:notesMasterIdLst>
  <p:handoutMasterIdLst>
    <p:handoutMasterId r:id="rId53"/>
  </p:handoutMasterIdLst>
  <p:sldIdLst>
    <p:sldId id="303" r:id="rId2"/>
    <p:sldId id="706" r:id="rId3"/>
    <p:sldId id="864" r:id="rId4"/>
    <p:sldId id="858" r:id="rId5"/>
    <p:sldId id="859" r:id="rId6"/>
    <p:sldId id="860" r:id="rId7"/>
    <p:sldId id="861" r:id="rId8"/>
    <p:sldId id="862" r:id="rId9"/>
    <p:sldId id="828" r:id="rId10"/>
    <p:sldId id="839" r:id="rId11"/>
    <p:sldId id="848" r:id="rId12"/>
    <p:sldId id="849" r:id="rId13"/>
    <p:sldId id="866" r:id="rId14"/>
    <p:sldId id="867" r:id="rId15"/>
    <p:sldId id="844" r:id="rId16"/>
    <p:sldId id="812" r:id="rId17"/>
    <p:sldId id="781" r:id="rId18"/>
    <p:sldId id="847" r:id="rId19"/>
    <p:sldId id="877" r:id="rId20"/>
    <p:sldId id="826" r:id="rId21"/>
    <p:sldId id="868" r:id="rId22"/>
    <p:sldId id="869" r:id="rId23"/>
    <p:sldId id="823" r:id="rId24"/>
    <p:sldId id="765" r:id="rId25"/>
    <p:sldId id="799" r:id="rId26"/>
    <p:sldId id="842" r:id="rId27"/>
    <p:sldId id="870" r:id="rId28"/>
    <p:sldId id="871" r:id="rId29"/>
    <p:sldId id="872" r:id="rId30"/>
    <p:sldId id="873" r:id="rId31"/>
    <p:sldId id="789" r:id="rId32"/>
    <p:sldId id="840" r:id="rId33"/>
    <p:sldId id="846" r:id="rId34"/>
    <p:sldId id="792" r:id="rId35"/>
    <p:sldId id="851" r:id="rId36"/>
    <p:sldId id="760" r:id="rId37"/>
    <p:sldId id="856" r:id="rId38"/>
    <p:sldId id="874" r:id="rId39"/>
    <p:sldId id="852" r:id="rId40"/>
    <p:sldId id="853" r:id="rId41"/>
    <p:sldId id="854" r:id="rId42"/>
    <p:sldId id="855" r:id="rId43"/>
    <p:sldId id="875" r:id="rId44"/>
    <p:sldId id="769" r:id="rId45"/>
    <p:sldId id="772" r:id="rId46"/>
    <p:sldId id="832" r:id="rId47"/>
    <p:sldId id="876" r:id="rId48"/>
    <p:sldId id="863" r:id="rId49"/>
    <p:sldId id="865" r:id="rId50"/>
    <p:sldId id="878" r:id="rId51"/>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8" autoAdjust="0"/>
    <p:restoredTop sz="94568" autoAdjust="0"/>
  </p:normalViewPr>
  <p:slideViewPr>
    <p:cSldViewPr snapToGrid="0">
      <p:cViewPr>
        <p:scale>
          <a:sx n="80" d="100"/>
          <a:sy n="80" d="100"/>
        </p:scale>
        <p:origin x="163" y="9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02"/>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12/3/2015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p14="http://schemas.microsoft.com/office/powerpoint/2010/main" val="3979688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12/3/2015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p14="http://schemas.microsoft.com/office/powerpoint/2010/main" val="15537992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21</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22</a:t>
            </a:fld>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865188" y="752475"/>
            <a:ext cx="4945062"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51597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2922117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124816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49280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SP-150673 TSG </a:t>
            </a:r>
            <a:r>
              <a:rPr lang="nb-NO" b="1" spc="300" dirty="0">
                <a:latin typeface="Arial" pitchFamily="34" charset="0"/>
                <a:cs typeface="Arial" pitchFamily="34" charset="0"/>
              </a:rPr>
              <a:t>SA WG5 Report to TSG </a:t>
            </a:r>
            <a:r>
              <a:rPr lang="nb-NO" b="1" spc="300" dirty="0" smtClean="0">
                <a:latin typeface="Arial" pitchFamily="34" charset="0"/>
                <a:cs typeface="Arial" pitchFamily="34" charset="0"/>
              </a:rPr>
              <a:t>SA#70  9-11 December 2015</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Microsoft_Excel_97-2003_Worksheet1.xls"/></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Microsoft_Excel_97-2003_Worksheet2.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oleObject" Target="../embeddings/Microsoft_Excel_97-2003_Worksheet3.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8"/>
            <a:ext cx="7772400" cy="3397558"/>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SA#70</a:t>
            </a:r>
            <a:br>
              <a:rPr lang="en-GB" altLang="zh-CN" sz="5300" b="1" dirty="0" smtClean="0"/>
            </a:br>
            <a:r>
              <a:rPr lang="en-GB" altLang="zh-CN" sz="3100" b="1" dirty="0" err="1" smtClean="0"/>
              <a:t>Sitges</a:t>
            </a:r>
            <a:r>
              <a:rPr lang="en-GB" altLang="zh-CN" sz="3100" b="1" dirty="0" smtClean="0"/>
              <a:t>, Spain </a:t>
            </a:r>
            <a:br>
              <a:rPr lang="en-GB" altLang="zh-CN" sz="3100" b="1" dirty="0" smtClean="0"/>
            </a:br>
            <a:r>
              <a:rPr lang="en-GB" altLang="zh-CN" sz="3100" b="1" dirty="0" smtClean="0"/>
              <a:t>9-11 December 2015</a:t>
            </a:r>
            <a:br>
              <a:rPr lang="en-GB" altLang="zh-CN" sz="3100" b="1" dirty="0" smtClean="0"/>
            </a:br>
            <a:r>
              <a:rPr lang="en-GB" altLang="zh-CN" sz="3100" b="1" dirty="0" smtClean="0"/>
              <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br>
              <a:rPr lang="en-GB" altLang="zh-CN" sz="2200" b="1" dirty="0" smtClean="0"/>
            </a:br>
            <a:r>
              <a:rPr lang="en-GB" altLang="zh-CN" sz="2200" b="1" dirty="0" smtClean="0"/>
              <a:t> Converged Management (CMAN)</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723331" y="4954137"/>
            <a:ext cx="7574507" cy="996288"/>
          </a:xfrm>
        </p:spPr>
        <p:txBody>
          <a:bodyPr/>
          <a:lstStyle/>
          <a:p>
            <a:pPr>
              <a:lnSpc>
                <a:spcPct val="80000"/>
              </a:lnSpc>
            </a:pPr>
            <a:r>
              <a:rPr lang="en-GB" sz="2000" dirty="0" smtClean="0">
                <a:latin typeface="Arial" charset="0"/>
              </a:rPr>
              <a:t>Thomas TOVINGER, SA5 Chairman, Ericsson</a:t>
            </a:r>
          </a:p>
          <a:p>
            <a:pPr>
              <a:lnSpc>
                <a:spcPct val="80000"/>
              </a:lnSpc>
            </a:pPr>
            <a:r>
              <a:rPr lang="en-GB" sz="2000" dirty="0" smtClean="0">
                <a:latin typeface="Arial" charset="0"/>
              </a:rPr>
              <a:t>Mirko CANO SOVERI, SA5 Secretary,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65845580"/>
              </p:ext>
            </p:extLst>
          </p:nvPr>
        </p:nvGraphicFramePr>
        <p:xfrm>
          <a:off x="372035" y="946150"/>
          <a:ext cx="8184136" cy="5332682"/>
        </p:xfrm>
        <a:graphic>
          <a:graphicData uri="http://schemas.openxmlformats.org/drawingml/2006/table">
            <a:tbl>
              <a:tblPr/>
              <a:tblGrid>
                <a:gridCol w="1314518"/>
                <a:gridCol w="4860703"/>
                <a:gridCol w="2008915"/>
              </a:tblGrid>
              <a:tr h="35054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smtClean="0">
                          <a:solidFill>
                            <a:schemeClr val="tx1"/>
                          </a:solidFill>
                          <a:latin typeface="+mn-lt"/>
                          <a:ea typeface="+mn-ea"/>
                          <a:cs typeface="+mn-cs"/>
                        </a:rPr>
                        <a:t>ULI and release causes for charging enhancement for VoLTE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ULRELC-CH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054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05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5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to </a:t>
                      </a:r>
                      <a:r>
                        <a:rPr kumimoji="0" lang="en-GB" altLang="zh-CN" sz="1600" b="1" i="0" u="none" strike="noStrike" cap="none" normalizeH="0" baseline="0" dirty="0" smtClean="0">
                          <a:ln>
                            <a:noFill/>
                          </a:ln>
                          <a:solidFill>
                            <a:srgbClr val="00B050"/>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5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latin typeface="Calibri" pitchFamily="34" charset="0"/>
                          <a:ea typeface="+mn-ea"/>
                          <a:cs typeface="+mn-cs"/>
                        </a:rPr>
                        <a:t>SA#70 (12/2015)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316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b="0" kern="1200" dirty="0" smtClean="0">
                          <a:solidFill>
                            <a:schemeClr val="tx1"/>
                          </a:solidFill>
                          <a:effectLst/>
                          <a:latin typeface="+mn-lt"/>
                          <a:ea typeface="+mn-ea"/>
                          <a:cs typeface="+mn-cs"/>
                        </a:rPr>
                        <a:t>- The IMS triggers for offline and</a:t>
                      </a:r>
                      <a:r>
                        <a:rPr lang="en-GB" sz="1600" b="0" kern="1200" dirty="0" smtClean="0">
                          <a:solidFill>
                            <a:srgbClr val="FF0000"/>
                          </a:solidFill>
                          <a:effectLst/>
                          <a:latin typeface="+mn-lt"/>
                          <a:ea typeface="+mn-ea"/>
                          <a:cs typeface="+mn-cs"/>
                        </a:rPr>
                        <a:t> </a:t>
                      </a:r>
                      <a:r>
                        <a:rPr lang="en-GB" sz="1600" b="0" kern="1200" dirty="0" smtClean="0">
                          <a:solidFill>
                            <a:schemeClr val="tx1"/>
                          </a:solidFill>
                          <a:effectLst/>
                          <a:latin typeface="+mn-lt"/>
                          <a:ea typeface="+mn-ea"/>
                          <a:cs typeface="+mn-cs"/>
                        </a:rPr>
                        <a:t>online charging are updated in order to capture last ULI/TZ in SIP 200 OK messages that acknowledge SIP BYE requests, to cover terminating cases.</a:t>
                      </a:r>
                      <a:endParaRPr lang="en-US" sz="1600" b="0" kern="1200" dirty="0" smtClean="0">
                        <a:solidFill>
                          <a:schemeClr val="tx1"/>
                        </a:solidFill>
                        <a:effectLst/>
                        <a:latin typeface="+mn-lt"/>
                        <a:ea typeface="+mn-ea"/>
                        <a:cs typeface="+mn-cs"/>
                      </a:endParaRPr>
                    </a:p>
                    <a:p>
                      <a:pPr marL="285750" lvl="0" indent="-285750">
                        <a:buFontTx/>
                        <a:buChar char="-"/>
                      </a:pPr>
                      <a:r>
                        <a:rPr lang="en-GB" sz="1600" b="0" kern="1200" dirty="0" smtClean="0">
                          <a:solidFill>
                            <a:schemeClr val="tx1"/>
                          </a:solidFill>
                          <a:effectLst/>
                          <a:latin typeface="+mn-lt"/>
                          <a:ea typeface="+mn-ea"/>
                          <a:cs typeface="+mn-cs"/>
                        </a:rPr>
                        <a:t>The User Location Info/Time zone changes are introduced in online and offline charging:  </a:t>
                      </a:r>
                      <a:endParaRPr lang="en-US" sz="1600" b="0" kern="1200" dirty="0" smtClean="0">
                        <a:solidFill>
                          <a:schemeClr val="tx1"/>
                        </a:solidFill>
                        <a:effectLst/>
                        <a:latin typeface="+mn-lt"/>
                        <a:ea typeface="+mn-ea"/>
                        <a:cs typeface="+mn-cs"/>
                      </a:endParaRPr>
                    </a:p>
                    <a:p>
                      <a:pPr marL="742950" lvl="1" indent="-285750">
                        <a:buFont typeface="Arial" panose="020B0604020202020204" pitchFamily="34" charset="0"/>
                        <a:buChar char="•"/>
                      </a:pPr>
                      <a:r>
                        <a:rPr lang="en-GB" sz="1600" b="0" kern="1200" dirty="0" smtClean="0">
                          <a:solidFill>
                            <a:schemeClr val="tx1"/>
                          </a:solidFill>
                          <a:effectLst/>
                          <a:latin typeface="+mn-lt"/>
                          <a:ea typeface="+mn-ea"/>
                          <a:cs typeface="+mn-cs"/>
                        </a:rPr>
                        <a:t>Any available location(s)/Time zone(s) at IMS Nodes are reported with charging messages triggered by SIP methods. In offline charging they are captured in a “List of Access Network Info Change” reflecting subsequent changes.</a:t>
                      </a:r>
                      <a:endParaRPr lang="en-US" sz="1600" b="0" kern="1200" dirty="0" smtClean="0">
                        <a:solidFill>
                          <a:schemeClr val="tx1"/>
                        </a:solidFill>
                        <a:effectLst/>
                        <a:latin typeface="+mn-lt"/>
                        <a:ea typeface="+mn-ea"/>
                        <a:cs typeface="+mn-cs"/>
                      </a:endParaRPr>
                    </a:p>
                    <a:p>
                      <a:pPr marL="742950" lvl="1" indent="-285750">
                        <a:buFont typeface="Arial" panose="020B0604020202020204" pitchFamily="34" charset="0"/>
                        <a:buChar char="•"/>
                      </a:pPr>
                      <a:r>
                        <a:rPr lang="en-GB" sz="1600" b="0" kern="1200" dirty="0" smtClean="0">
                          <a:solidFill>
                            <a:schemeClr val="tx1"/>
                          </a:solidFill>
                          <a:effectLst/>
                          <a:latin typeface="+mn-lt"/>
                          <a:ea typeface="+mn-ea"/>
                          <a:cs typeface="+mn-cs"/>
                        </a:rPr>
                        <a:t>The capability for partial record generation upon Access Transfer during IMS service continuity, is introduced for AS and ATCF </a:t>
                      </a:r>
                      <a:r>
                        <a:rPr lang="en-GB" sz="1600" b="0" kern="1200" dirty="0" err="1" smtClean="0">
                          <a:solidFill>
                            <a:schemeClr val="tx1"/>
                          </a:solidFill>
                          <a:effectLst/>
                          <a:latin typeface="+mn-lt"/>
                          <a:ea typeface="+mn-ea"/>
                          <a:cs typeface="+mn-cs"/>
                        </a:rPr>
                        <a:t>CDRs.</a:t>
                      </a:r>
                      <a:endParaRPr lang="en-US" sz="1600" b="0" kern="1200" dirty="0" smtClean="0">
                        <a:solidFill>
                          <a:schemeClr val="tx1"/>
                        </a:solidFill>
                        <a:effectLst/>
                        <a:latin typeface="+mn-lt"/>
                        <a:ea typeface="+mn-ea"/>
                        <a:cs typeface="+mn-cs"/>
                      </a:endParaRPr>
                    </a:p>
                    <a:p>
                      <a:pPr marL="742950" lvl="1" indent="-285750">
                        <a:buFont typeface="Arial" panose="020B0604020202020204" pitchFamily="34" charset="0"/>
                        <a:buChar char="•"/>
                      </a:pPr>
                      <a:r>
                        <a:rPr lang="en-GB" sz="1600" b="0" kern="1200" dirty="0" smtClean="0">
                          <a:solidFill>
                            <a:schemeClr val="tx1"/>
                          </a:solidFill>
                          <a:effectLst/>
                          <a:latin typeface="+mn-lt"/>
                          <a:ea typeface="+mn-ea"/>
                          <a:cs typeface="+mn-cs"/>
                        </a:rPr>
                        <a:t>Corresponding IMS CDRs ASN.1 description is introduced. </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178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Rel-13 CRs TS 32.260, 32.298, 32.299</a:t>
                      </a:r>
                      <a:r>
                        <a:rPr lang="en-US" sz="1600" kern="1200" dirty="0" smtClean="0">
                          <a:solidFill>
                            <a:schemeClr val="tx1"/>
                          </a:solidFill>
                          <a:latin typeface="Calibri" pitchFamily="34" charset="0"/>
                          <a:ea typeface="+mn-ea"/>
                          <a:cs typeface="+mn-cs"/>
                        </a:rPr>
                        <a:t> </a:t>
                      </a:r>
                      <a:r>
                        <a:rPr lang="en-US" sz="1600" b="0" kern="1200" dirty="0" smtClean="0">
                          <a:solidFill>
                            <a:schemeClr val="tx1"/>
                          </a:solidFill>
                          <a:latin typeface="Calibri" pitchFamily="34" charset="0"/>
                          <a:ea typeface="+mn-ea"/>
                          <a:cs typeface="+mn-cs"/>
                        </a:rPr>
                        <a:t>(Agenda 13.54)</a:t>
                      </a:r>
                      <a:r>
                        <a:rPr lang="en-US" sz="1600" b="1" kern="1200" baseline="0" dirty="0" smtClean="0">
                          <a:solidFill>
                            <a:schemeClr val="tx1"/>
                          </a:solidFill>
                          <a:latin typeface="Calibri" pitchFamily="34" charset="0"/>
                          <a:ea typeface="+mn-ea"/>
                          <a:cs typeface="+mn-cs"/>
                        </a:rPr>
                        <a:t> </a:t>
                      </a:r>
                      <a:endParaRPr lang="en-GB" sz="1600" b="1" kern="1200" dirty="0" smtClean="0">
                        <a:solidFill>
                          <a:schemeClr val="tx1"/>
                        </a:solidFill>
                        <a:latin typeface="Calibri" pitchFamily="34" charset="0"/>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(3/6)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52060171"/>
              </p:ext>
            </p:extLst>
          </p:nvPr>
        </p:nvGraphicFramePr>
        <p:xfrm>
          <a:off x="372035" y="1163885"/>
          <a:ext cx="8311488" cy="5084955"/>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Announcements for IMS Online Charging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ANIMO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680037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Amdocs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to</a:t>
                      </a:r>
                      <a:r>
                        <a:rPr kumimoji="0" lang="en-GB" altLang="zh-CN" sz="1600" b="1" i="0" u="none" strike="noStrike" cap="none" normalizeH="0" baseline="0" dirty="0" smtClean="0">
                          <a:ln>
                            <a:noFill/>
                          </a:ln>
                          <a:solidFill>
                            <a:srgbClr val="00B050"/>
                          </a:solidFill>
                          <a:effectLst/>
                          <a:latin typeface="Calibri" pitchFamily="34" charset="0"/>
                          <a:ea typeface="宋体" pitchFamily="2" charset="-122"/>
                          <a:cs typeface="Arial" charset="0"/>
                        </a:rPr>
                        <a:t>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latin typeface="Calibri" pitchFamily="34" charset="0"/>
                          <a:ea typeface="+mn-ea"/>
                          <a:cs typeface="+mn-cs"/>
                        </a:rPr>
                        <a:t>SA#70 (12/2015)</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buFontTx/>
                        <a:buChar char="-"/>
                      </a:pPr>
                      <a:r>
                        <a:rPr lang="en-US" sz="1400" b="0" kern="1200" dirty="0" smtClean="0">
                          <a:solidFill>
                            <a:schemeClr val="tx1"/>
                          </a:solidFill>
                          <a:effectLst/>
                          <a:latin typeface="+mn-lt"/>
                          <a:ea typeface="+mn-ea"/>
                          <a:cs typeface="+mn-cs"/>
                        </a:rPr>
                        <a:t>New TS 32.28x for announcement service is created with architecture, detailed principles, Announcement Information</a:t>
                      </a:r>
                      <a:r>
                        <a:rPr lang="en-US" sz="1400" b="0" kern="1200" baseline="0" dirty="0" smtClean="0">
                          <a:solidFill>
                            <a:schemeClr val="tx1"/>
                          </a:solidFill>
                          <a:effectLst/>
                          <a:latin typeface="+mn-lt"/>
                          <a:ea typeface="+mn-ea"/>
                          <a:cs typeface="+mn-cs"/>
                        </a:rPr>
                        <a:t> </a:t>
                      </a:r>
                      <a:r>
                        <a:rPr lang="en-US" sz="1400" b="0" kern="1200" dirty="0" smtClean="0">
                          <a:solidFill>
                            <a:schemeClr val="tx1"/>
                          </a:solidFill>
                          <a:effectLst/>
                          <a:latin typeface="+mn-lt"/>
                          <a:ea typeface="+mn-ea"/>
                          <a:cs typeface="+mn-cs"/>
                        </a:rPr>
                        <a:t>and binding information to stage 3 Credit-Control Diameter AVPs.</a:t>
                      </a:r>
                    </a:p>
                    <a:p>
                      <a:pPr lvl="0">
                        <a:buFontTx/>
                        <a:buChar char="-"/>
                      </a:pPr>
                      <a:r>
                        <a:rPr lang="en-US" sz="1400" b="0" kern="1200" dirty="0" smtClean="0">
                          <a:solidFill>
                            <a:schemeClr val="tx1"/>
                          </a:solidFill>
                          <a:effectLst/>
                          <a:latin typeface="+mn-lt"/>
                          <a:ea typeface="+mn-ea"/>
                          <a:cs typeface="+mn-cs"/>
                        </a:rPr>
                        <a:t>A new scenario was introduced to re-authorize quota for ongoing Announcement cancelation.</a:t>
                      </a:r>
                    </a:p>
                    <a:p>
                      <a:pPr lvl="0"/>
                      <a:r>
                        <a:rPr lang="en-US" sz="1400" b="0" kern="1200" dirty="0" smtClean="0">
                          <a:solidFill>
                            <a:schemeClr val="tx1"/>
                          </a:solidFill>
                          <a:effectLst/>
                          <a:latin typeface="+mn-lt"/>
                          <a:ea typeface="+mn-ea"/>
                          <a:cs typeface="+mn-cs"/>
                        </a:rPr>
                        <a:t>- A new “Privacy Indicator” for announcement to be played only to the party identified by the Play Alternative is introduced.</a:t>
                      </a:r>
                    </a:p>
                    <a:p>
                      <a:pPr lvl="0"/>
                      <a:r>
                        <a:rPr lang="en-US" sz="1400" b="0" kern="1200" dirty="0" smtClean="0">
                          <a:solidFill>
                            <a:schemeClr val="tx1"/>
                          </a:solidFill>
                          <a:effectLst/>
                          <a:latin typeface="+mn-lt"/>
                          <a:ea typeface="+mn-ea"/>
                          <a:cs typeface="+mn-cs"/>
                        </a:rPr>
                        <a:t>- The interaction between </a:t>
                      </a:r>
                      <a:r>
                        <a:rPr lang="en-US" sz="1400" b="0" kern="1200" dirty="0" err="1" smtClean="0">
                          <a:solidFill>
                            <a:schemeClr val="tx1"/>
                          </a:solidFill>
                          <a:effectLst/>
                          <a:latin typeface="+mn-lt"/>
                          <a:ea typeface="+mn-ea"/>
                          <a:cs typeface="+mn-cs"/>
                        </a:rPr>
                        <a:t>MMTel</a:t>
                      </a:r>
                      <a:r>
                        <a:rPr lang="en-US" sz="1400" b="0" kern="1200" dirty="0" smtClean="0">
                          <a:solidFill>
                            <a:schemeClr val="tx1"/>
                          </a:solidFill>
                          <a:effectLst/>
                          <a:latin typeface="+mn-lt"/>
                          <a:ea typeface="+mn-ea"/>
                          <a:cs typeface="+mn-cs"/>
                        </a:rPr>
                        <a:t> service/Supplementary services and Announcement service is specified.</a:t>
                      </a:r>
                    </a:p>
                    <a:p>
                      <a:pPr lvl="0"/>
                      <a:r>
                        <a:rPr lang="en-US" sz="1400" b="0" kern="1200" dirty="0" smtClean="0">
                          <a:solidFill>
                            <a:schemeClr val="tx1"/>
                          </a:solidFill>
                          <a:effectLst/>
                          <a:latin typeface="+mn-lt"/>
                          <a:ea typeface="+mn-ea"/>
                          <a:cs typeface="+mn-cs"/>
                        </a:rPr>
                        <a:t>- The full stage 3 is introduced: Definition of the new Announcement-Information AVP with the sub-AVPs. Announcement-Information is inserted under Multiple-Services-Credit-Control AVP.  </a:t>
                      </a:r>
                      <a:endPar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mn-lt"/>
                          <a:ea typeface="+mn-ea"/>
                          <a:cs typeface="+mn-cs"/>
                        </a:rPr>
                        <a:t>WID update, </a:t>
                      </a:r>
                      <a:r>
                        <a:rPr lang="en-GB" sz="1600" kern="1200" dirty="0" smtClean="0">
                          <a:solidFill>
                            <a:schemeClr val="tx1"/>
                          </a:solidFill>
                          <a:effectLst/>
                          <a:latin typeface="+mn-lt"/>
                          <a:ea typeface="+mn-ea"/>
                          <a:cs typeface="+mn-cs"/>
                        </a:rPr>
                        <a:t>Rel-13 CRs 32.240, 32.260, 32.275, 32.299, Draft TS 32.28x for Information and Approval</a:t>
                      </a:r>
                      <a:r>
                        <a:rPr lang="en-GB" sz="1600" kern="1200" dirty="0" smtClean="0">
                          <a:solidFill>
                            <a:schemeClr val="tx1"/>
                          </a:solidFill>
                          <a:latin typeface="+mn-lt"/>
                          <a:ea typeface="+mn-ea"/>
                          <a:cs typeface="+mn-cs"/>
                        </a:rPr>
                        <a:t> (Agenda 13.56)</a:t>
                      </a:r>
                      <a:endParaRPr lang="en-US" sz="1600" b="1"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(4/6)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15248387"/>
              </p:ext>
            </p:extLst>
          </p:nvPr>
        </p:nvGraphicFramePr>
        <p:xfrm>
          <a:off x="372035" y="1163885"/>
          <a:ext cx="8311488" cy="512067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S2a Mobility Over Trusted WLAN access to EPC - Charging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err="1" smtClean="0">
                          <a:ln>
                            <a:noFill/>
                          </a:ln>
                          <a:solidFill>
                            <a:schemeClr val="tx1"/>
                          </a:solidFill>
                          <a:effectLst/>
                          <a:latin typeface="Calibri" pitchFamily="34" charset="0"/>
                        </a:rPr>
                        <a:t>eSaMOG</a:t>
                      </a:r>
                      <a:r>
                        <a:rPr kumimoji="0" lang="en-GB" sz="1800" b="1" i="0" u="none" strike="noStrike" cap="none" normalizeH="0" baseline="0" dirty="0" smtClean="0">
                          <a:ln>
                            <a:noFill/>
                          </a:ln>
                          <a:solidFill>
                            <a:schemeClr val="tx1"/>
                          </a:solidFill>
                          <a:effectLst/>
                          <a:latin typeface="Calibri" pitchFamily="34" charset="0"/>
                        </a:rPr>
                        <a:t>-CH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680038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30% to </a:t>
                      </a:r>
                      <a:r>
                        <a:rPr kumimoji="0" lang="en-GB" altLang="zh-CN" sz="1800" b="1" i="0" u="none" strike="noStrike" cap="none" normalizeH="0" baseline="0" dirty="0" smtClean="0">
                          <a:ln>
                            <a:noFill/>
                          </a:ln>
                          <a:solidFill>
                            <a:srgbClr val="00B050"/>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Tx/>
                        <a:buNone/>
                      </a:pPr>
                      <a:endParaRPr lang="en-GB" sz="1800" b="0" kern="1200" dirty="0" smtClean="0">
                        <a:solidFill>
                          <a:schemeClr val="tx1"/>
                        </a:solidFill>
                        <a:effectLst/>
                        <a:latin typeface="+mn-lt"/>
                        <a:ea typeface="+mn-ea"/>
                        <a:cs typeface="+mn-cs"/>
                      </a:endParaRPr>
                    </a:p>
                    <a:p>
                      <a:pPr marL="0" lvl="0" indent="0">
                        <a:buFontTx/>
                        <a:buNone/>
                      </a:pPr>
                      <a:r>
                        <a:rPr lang="en-GB" sz="1800" b="0" kern="1200" dirty="0" smtClean="0">
                          <a:solidFill>
                            <a:schemeClr val="tx1"/>
                          </a:solidFill>
                          <a:effectLst/>
                          <a:latin typeface="+mn-lt"/>
                          <a:ea typeface="+mn-ea"/>
                          <a:cs typeface="+mn-cs"/>
                        </a:rPr>
                        <a:t>- New TWAG Node in Charging architecture</a:t>
                      </a:r>
                      <a:endParaRPr lang="en-US" sz="1800" b="0" kern="1200" dirty="0" smtClean="0">
                        <a:solidFill>
                          <a:schemeClr val="tx1"/>
                        </a:solidFill>
                        <a:effectLst/>
                        <a:latin typeface="+mn-lt"/>
                        <a:ea typeface="+mn-ea"/>
                        <a:cs typeface="+mn-cs"/>
                      </a:endParaRPr>
                    </a:p>
                    <a:p>
                      <a:pPr marL="0" lvl="0" indent="0">
                        <a:buFontTx/>
                        <a:buNone/>
                      </a:pPr>
                      <a:endParaRPr lang="en-US" sz="1800" b="0" kern="1200" dirty="0" smtClean="0">
                        <a:solidFill>
                          <a:schemeClr val="tx1"/>
                        </a:solidFill>
                        <a:effectLst/>
                        <a:latin typeface="+mn-lt"/>
                        <a:ea typeface="+mn-ea"/>
                        <a:cs typeface="+mn-cs"/>
                      </a:endParaRPr>
                    </a:p>
                    <a:p>
                      <a:pPr marL="0" lvl="0" indent="0">
                        <a:buFontTx/>
                        <a:buNone/>
                      </a:pPr>
                      <a:r>
                        <a:rPr lang="en-US" sz="1800" b="0" kern="1200" dirty="0" smtClean="0">
                          <a:solidFill>
                            <a:schemeClr val="tx1"/>
                          </a:solidFill>
                          <a:effectLst/>
                          <a:latin typeface="+mn-lt"/>
                          <a:ea typeface="+mn-ea"/>
                          <a:cs typeface="+mn-cs"/>
                        </a:rPr>
                        <a:t>- </a:t>
                      </a:r>
                      <a:r>
                        <a:rPr lang="en-GB" sz="1800" b="0" kern="1200" dirty="0" smtClean="0">
                          <a:solidFill>
                            <a:schemeClr val="tx1"/>
                          </a:solidFill>
                          <a:effectLst/>
                          <a:latin typeface="+mn-lt"/>
                          <a:ea typeface="+mn-ea"/>
                          <a:cs typeface="+mn-cs"/>
                        </a:rPr>
                        <a:t>TWAG CDR description was introduced</a:t>
                      </a:r>
                      <a:endParaRPr lang="en-US" sz="1800" b="0" kern="1200" dirty="0" smtClean="0">
                        <a:solidFill>
                          <a:schemeClr val="tx1"/>
                        </a:solidFill>
                        <a:effectLst/>
                        <a:latin typeface="+mn-lt"/>
                        <a:ea typeface="+mn-ea"/>
                        <a:cs typeface="+mn-cs"/>
                      </a:endParaRPr>
                    </a:p>
                    <a:p>
                      <a:pPr lvl="0"/>
                      <a:endParaRPr lang="en-GB" sz="1800" b="0" kern="1200" dirty="0" smtClean="0">
                        <a:solidFill>
                          <a:schemeClr val="tx1"/>
                        </a:solidFill>
                        <a:effectLst/>
                        <a:latin typeface="+mn-lt"/>
                        <a:ea typeface="+mn-ea"/>
                        <a:cs typeface="+mn-cs"/>
                      </a:endParaRPr>
                    </a:p>
                    <a:p>
                      <a:pPr lvl="0"/>
                      <a:r>
                        <a:rPr lang="en-GB" sz="1800" b="0" kern="1200" dirty="0" smtClean="0">
                          <a:solidFill>
                            <a:schemeClr val="tx1"/>
                          </a:solidFill>
                          <a:effectLst/>
                          <a:latin typeface="+mn-lt"/>
                          <a:ea typeface="+mn-ea"/>
                          <a:cs typeface="+mn-cs"/>
                        </a:rPr>
                        <a:t>- PS information was enhanced for TWAG, and TWAG added as a new EPC Node for the tables.</a:t>
                      </a:r>
                      <a:endParaRPr lang="en-US" sz="1800" b="0" kern="1200" dirty="0" smtClean="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Rel-13 CRs TS 32.240, 32.251</a:t>
                      </a:r>
                      <a:r>
                        <a:rPr lang="en-GB" sz="1800" kern="1200" dirty="0" smtClean="0">
                          <a:solidFill>
                            <a:schemeClr val="tx1"/>
                          </a:solidFill>
                          <a:latin typeface="+mn-lt"/>
                          <a:ea typeface="+mn-ea"/>
                          <a:cs typeface="+mn-cs"/>
                        </a:rPr>
                        <a:t> (Agenda 13.57)</a:t>
                      </a:r>
                      <a:endParaRPr lang="en-US" sz="1800" b="1"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(5/6)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6110593"/>
              </p:ext>
            </p:extLst>
          </p:nvPr>
        </p:nvGraphicFramePr>
        <p:xfrm>
          <a:off x="323850" y="1318054"/>
          <a:ext cx="8311488" cy="4968776"/>
        </p:xfrm>
        <a:graphic>
          <a:graphicData uri="http://schemas.openxmlformats.org/drawingml/2006/table">
            <a:tbl>
              <a:tblPr/>
              <a:tblGrid>
                <a:gridCol w="1334973"/>
                <a:gridCol w="4936340"/>
                <a:gridCol w="2040175"/>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IP Flow Mobility support for S2a and S2b Interfaces</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NBIFOM-CH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690043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effectLst/>
                          <a:latin typeface="+mn-lt"/>
                          <a:ea typeface="+mn-ea"/>
                          <a:cs typeface="+mn-cs"/>
                        </a:rPr>
                        <a:t>SA#70 (12/2015) -&gt; SA#71 (03/2016)</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kern="1200" dirty="0" smtClean="0">
                          <a:solidFill>
                            <a:schemeClr val="tx1"/>
                          </a:solidFill>
                          <a:effectLst/>
                          <a:latin typeface="+mn-lt"/>
                          <a:ea typeface="+mn-ea"/>
                          <a:cs typeface="+mn-cs"/>
                        </a:rPr>
                        <a:t>- Introduction </a:t>
                      </a:r>
                      <a:r>
                        <a:rPr lang="en-US" sz="1500" b="0" kern="1200" dirty="0" smtClean="0">
                          <a:solidFill>
                            <a:schemeClr val="tx1"/>
                          </a:solidFill>
                          <a:effectLst/>
                          <a:latin typeface="+mn-lt"/>
                          <a:ea typeface="+mn-ea"/>
                          <a:cs typeface="+mn-cs"/>
                        </a:rPr>
                        <a:t>of multi-access per PDN connection (NBIFOM), with corresponding new triggers when Charging per IPCAN-session.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kern="1200" dirty="0" smtClean="0">
                          <a:solidFill>
                            <a:schemeClr val="tx1"/>
                          </a:solidFill>
                          <a:effectLst/>
                          <a:latin typeface="+mn-lt"/>
                          <a:ea typeface="+mn-ea"/>
                          <a:cs typeface="+mn-cs"/>
                        </a:rPr>
                        <a:t>-</a:t>
                      </a:r>
                      <a:r>
                        <a:rPr lang="en-US" sz="1500" b="0" kern="1200" baseline="0" dirty="0" smtClean="0">
                          <a:solidFill>
                            <a:schemeClr val="tx1"/>
                          </a:solidFill>
                          <a:effectLst/>
                          <a:latin typeface="+mn-lt"/>
                          <a:ea typeface="+mn-ea"/>
                          <a:cs typeface="+mn-cs"/>
                        </a:rPr>
                        <a:t> </a:t>
                      </a:r>
                      <a:r>
                        <a:rPr lang="en-US" sz="1500" b="0" kern="1200" dirty="0" smtClean="0">
                          <a:solidFill>
                            <a:schemeClr val="tx1"/>
                          </a:solidFill>
                          <a:effectLst/>
                          <a:latin typeface="+mn-lt"/>
                          <a:ea typeface="+mn-ea"/>
                          <a:cs typeface="+mn-cs"/>
                        </a:rPr>
                        <a:t>Use of RAT type to categorize the access. </a:t>
                      </a:r>
                    </a:p>
                    <a:p>
                      <a:pPr lvl="0"/>
                      <a:r>
                        <a:rPr lang="en-US" sz="1500" b="0" kern="1200" dirty="0" smtClean="0">
                          <a:solidFill>
                            <a:schemeClr val="tx1"/>
                          </a:solidFill>
                          <a:effectLst/>
                          <a:latin typeface="+mn-lt"/>
                          <a:ea typeface="+mn-ea"/>
                          <a:cs typeface="+mn-cs"/>
                        </a:rPr>
                        <a:t> - Specified NBIFOM Support and NBIFOM Mode IEs in PS information for offline and online charging.</a:t>
                      </a:r>
                    </a:p>
                    <a:p>
                      <a:pPr lvl="0"/>
                      <a:r>
                        <a:rPr lang="en-US" sz="1500" b="0" kern="1200" dirty="0" smtClean="0">
                          <a:solidFill>
                            <a:schemeClr val="tx1"/>
                          </a:solidFill>
                          <a:effectLst/>
                          <a:latin typeface="+mn-lt"/>
                          <a:ea typeface="+mn-ea"/>
                          <a:cs typeface="+mn-cs"/>
                        </a:rPr>
                        <a:t>- Introduced NBIFOM Support and NBIFOM Mode fields in PGW-CDR. </a:t>
                      </a:r>
                    </a:p>
                    <a:p>
                      <a:pPr lvl="0"/>
                      <a:r>
                        <a:rPr lang="en-US" sz="1500" b="0" kern="1200" dirty="0" smtClean="0">
                          <a:solidFill>
                            <a:schemeClr val="tx1"/>
                          </a:solidFill>
                          <a:effectLst/>
                          <a:latin typeface="+mn-lt"/>
                          <a:ea typeface="+mn-ea"/>
                          <a:cs typeface="+mn-cs"/>
                        </a:rPr>
                        <a:t>- Introduced stage 3 description (ASN.1 and AVPs) corresponding to current stage 2 for PGW CDRs with:</a:t>
                      </a:r>
                    </a:p>
                    <a:p>
                      <a:pPr marL="742950" lvl="1" indent="-285750">
                        <a:buFont typeface="Arial" panose="020B0604020202020204" pitchFamily="34" charset="0"/>
                        <a:buChar char="•"/>
                      </a:pPr>
                      <a:r>
                        <a:rPr lang="en-US" sz="1500" b="0" kern="1200" dirty="0" smtClean="0">
                          <a:solidFill>
                            <a:schemeClr val="tx1"/>
                          </a:solidFill>
                          <a:effectLst/>
                          <a:latin typeface="+mn-lt"/>
                          <a:ea typeface="+mn-ea"/>
                          <a:cs typeface="+mn-cs"/>
                        </a:rPr>
                        <a:t>NBIFOM Support/Mode</a:t>
                      </a:r>
                    </a:p>
                    <a:p>
                      <a:pPr marL="742950" lvl="1" indent="-285750">
                        <a:buFont typeface="Arial" panose="020B0604020202020204" pitchFamily="34" charset="0"/>
                        <a:buChar char="•"/>
                      </a:pPr>
                      <a:r>
                        <a:rPr lang="en-US" sz="1500" b="0" kern="1200" dirty="0" smtClean="0">
                          <a:solidFill>
                            <a:schemeClr val="tx1"/>
                          </a:solidFill>
                          <a:effectLst/>
                          <a:latin typeface="+mn-lt"/>
                          <a:ea typeface="+mn-ea"/>
                          <a:cs typeface="+mn-cs"/>
                        </a:rPr>
                        <a:t>RAT Type categorization</a:t>
                      </a:r>
                    </a:p>
                    <a:p>
                      <a:pPr marL="742950" lvl="1" indent="-285750">
                        <a:buFont typeface="Arial" panose="020B0604020202020204" pitchFamily="34" charset="0"/>
                        <a:buChar char="•"/>
                      </a:pPr>
                      <a:r>
                        <a:rPr lang="en-US" sz="1500" b="0" kern="1200" dirty="0" smtClean="0">
                          <a:solidFill>
                            <a:schemeClr val="tx1"/>
                          </a:solidFill>
                          <a:effectLst/>
                          <a:latin typeface="+mn-lt"/>
                          <a:ea typeface="+mn-ea"/>
                          <a:cs typeface="+mn-cs"/>
                        </a:rPr>
                        <a:t>Access Availability Change.  </a:t>
                      </a:r>
                    </a:p>
                    <a:p>
                      <a:r>
                        <a:rPr lang="en-US" sz="1500" b="0" kern="1200" dirty="0" smtClean="0">
                          <a:solidFill>
                            <a:schemeClr val="tx1"/>
                          </a:solidFill>
                          <a:effectLst/>
                          <a:latin typeface="+mn-lt"/>
                          <a:ea typeface="+mn-ea"/>
                          <a:cs typeface="+mn-cs"/>
                        </a:rPr>
                        <a:t>- “PDN connection Charging Identifier” topic was discussed but not concluded.</a:t>
                      </a:r>
                      <a:endParaRPr kumimoji="0" lang="en-US" altLang="zh-CN" sz="15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WI Exception request, Rel-13 CRs TS 32.251, 32.298, 32.299 </a:t>
                      </a:r>
                      <a:r>
                        <a:rPr lang="en-GB" sz="1600" kern="1200" dirty="0" smtClean="0">
                          <a:solidFill>
                            <a:schemeClr val="tx1"/>
                          </a:solidFill>
                          <a:latin typeface="+mn-lt"/>
                          <a:ea typeface="+mn-ea"/>
                          <a:cs typeface="+mn-cs"/>
                        </a:rPr>
                        <a:t>(Agenda 13.58)</a:t>
                      </a:r>
                      <a:endParaRPr lang="en-US" sz="1600" b="1"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235085535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(6/6)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08310298"/>
              </p:ext>
            </p:extLst>
          </p:nvPr>
        </p:nvGraphicFramePr>
        <p:xfrm>
          <a:off x="372035" y="1163885"/>
          <a:ext cx="8311488" cy="533403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MONTE</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MONTE-CH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690044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effectLst/>
                          <a:latin typeface="+mn-lt"/>
                          <a:ea typeface="+mn-ea"/>
                          <a:cs typeface="+mn-cs"/>
                        </a:rPr>
                        <a:t>SA#70 (12/2015) -&gt; 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New TS 32.278:</a:t>
                      </a:r>
                    </a:p>
                    <a:p>
                      <a:pPr lvl="0">
                        <a:buFontTx/>
                        <a:buChar cha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Architecture from SA2 TS 23.682 </a:t>
                      </a:r>
                    </a:p>
                    <a:p>
                      <a:pPr lvl="0">
                        <a:buFontTx/>
                        <a:buChar cha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Offline charging architecture is introduced with MME/SGSN/IWF-SCEF considered as Monitoring Event Charging Nodes (MECN), similar alternatives as EPC offline </a:t>
                      </a:r>
                      <a:r>
                        <a:rPr kumimoji="0" lang="en-US"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architecture</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with CTF/CDF/CGF.</a:t>
                      </a:r>
                    </a:p>
                    <a:p>
                      <a:pPr lvl="0"/>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Introduction of Monitoring Event charging principles and Offline charging scenarios.</a:t>
                      </a:r>
                      <a:b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Two CDRs are introduced: </a:t>
                      </a:r>
                    </a:p>
                    <a:p>
                      <a:pPr lvl="1">
                        <a:buFont typeface="Arial" pitchFamily="34" charset="0"/>
                        <a:buChar cha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ME-CO-CDR generated for a single Monitoring Event configuration request.</a:t>
                      </a:r>
                    </a:p>
                    <a:p>
                      <a:pPr lvl="1">
                        <a:buFont typeface="Arial" pitchFamily="34" charset="0"/>
                        <a:buChar cha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ME-RE-CDR generated for a set of Monitoring Event reports.</a:t>
                      </a:r>
                    </a:p>
                    <a:p>
                      <a:pPr lvl="0"/>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Introduction of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Rf</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message content for Monitoring Event offline charging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WI Exception request, Draft TS 32.278 for Information </a:t>
                      </a:r>
                      <a:r>
                        <a:rPr lang="en-GB" sz="1800" kern="1200" dirty="0" smtClean="0">
                          <a:solidFill>
                            <a:schemeClr val="tx1"/>
                          </a:solidFill>
                          <a:latin typeface="+mn-lt"/>
                          <a:ea typeface="+mn-ea"/>
                          <a:cs typeface="+mn-cs"/>
                        </a:rPr>
                        <a:t>(Agenda 13.59)</a:t>
                      </a:r>
                      <a:endParaRPr lang="en-US" sz="1800" b="1"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106393278"/>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09137874"/>
              </p:ext>
            </p:extLst>
          </p:nvPr>
        </p:nvGraphicFramePr>
        <p:xfrm>
          <a:off x="286604" y="1160059"/>
          <a:ext cx="8639032" cy="5109929"/>
        </p:xfrm>
        <a:graphic>
          <a:graphicData uri="http://schemas.openxmlformats.org/drawingml/2006/table">
            <a:tbl>
              <a:tblPr/>
              <a:tblGrid>
                <a:gridCol w="1372034"/>
                <a:gridCol w="4875453"/>
                <a:gridCol w="2391545"/>
              </a:tblGrid>
              <a:tr h="37064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alibri" pitchFamily="34" charset="0"/>
                          <a:ea typeface="宋体" pitchFamily="2" charset="-122"/>
                          <a:cs typeface="Arial" charset="0"/>
                        </a:rPr>
                        <a:t>Study on Determination of Completeness of Charging Information in IMS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FS_DCCHII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8652">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670015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Gulim" pitchFamily="34" charset="-127"/>
                          <a:cs typeface="+mn-cs"/>
                        </a:rPr>
                        <a:t>Deutsche Telekom</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SA#70 (12/2015) -&gt; SA#71 (03/2016)</a:t>
                      </a:r>
                      <a:endParaRPr kumimoji="0" lang="en-GB" altLang="zh-CN" sz="1600" b="1" i="0" u="none" strike="noStrike" cap="none" normalizeH="0" baseline="0" dirty="0" smtClean="0">
                        <a:ln>
                          <a:noFill/>
                        </a:ln>
                        <a:solidFill>
                          <a:srgbClr val="FF0000"/>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568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mn-lt"/>
                          <a:ea typeface="宋体" pitchFamily="2" charset="-122"/>
                          <a:cs typeface="Arial" charset="0"/>
                        </a:rPr>
                        <a:t>Draft TR 32.850:  </a:t>
                      </a:r>
                    </a:p>
                    <a:p>
                      <a:pPr lvl="0"/>
                      <a:r>
                        <a:rPr lang="en-GB" sz="1600" b="0" kern="1200" dirty="0" smtClean="0">
                          <a:solidFill>
                            <a:schemeClr val="tx1"/>
                          </a:solidFill>
                          <a:effectLst/>
                          <a:latin typeface="+mn-lt"/>
                          <a:ea typeface="+mn-ea"/>
                          <a:cs typeface="+mn-cs"/>
                        </a:rPr>
                        <a:t>- Several alternative solutions are introduced for Key issue#1 related to how the Billing Domain is aware of which IMS network element is generating offline charging.</a:t>
                      </a:r>
                      <a:endParaRPr lang="en-US" sz="1600" b="0" kern="1200" dirty="0" smtClean="0">
                        <a:solidFill>
                          <a:schemeClr val="tx1"/>
                        </a:solidFill>
                        <a:effectLst/>
                        <a:latin typeface="+mn-lt"/>
                        <a:ea typeface="+mn-ea"/>
                        <a:cs typeface="+mn-cs"/>
                      </a:endParaRPr>
                    </a:p>
                    <a:p>
                      <a:pPr lvl="0"/>
                      <a:r>
                        <a:rPr lang="en-GB" sz="1600" b="0" kern="1200" dirty="0" smtClean="0">
                          <a:solidFill>
                            <a:schemeClr val="tx1"/>
                          </a:solidFill>
                          <a:effectLst/>
                          <a:latin typeface="+mn-lt"/>
                          <a:ea typeface="+mn-ea"/>
                          <a:cs typeface="+mn-cs"/>
                        </a:rPr>
                        <a:t>- Table provided comparison between AS CDR and S-CSCF CDR fields is filled with the analysis related to correlation.  </a:t>
                      </a:r>
                      <a:endParaRPr lang="en-US" sz="1600" b="0" kern="1200" dirty="0" smtClean="0">
                        <a:solidFill>
                          <a:schemeClr val="tx1"/>
                        </a:solidFill>
                        <a:effectLst/>
                        <a:latin typeface="+mn-lt"/>
                        <a:ea typeface="+mn-ea"/>
                        <a:cs typeface="+mn-cs"/>
                      </a:endParaRPr>
                    </a:p>
                    <a:p>
                      <a:pPr lvl="0"/>
                      <a:r>
                        <a:rPr lang="en-GB" sz="1600" b="0" kern="1200" dirty="0" smtClean="0">
                          <a:solidFill>
                            <a:schemeClr val="tx1"/>
                          </a:solidFill>
                          <a:effectLst/>
                          <a:latin typeface="+mn-lt"/>
                          <a:ea typeface="+mn-ea"/>
                          <a:cs typeface="+mn-cs"/>
                        </a:rPr>
                        <a:t>- The description for scenarios (</a:t>
                      </a:r>
                      <a:r>
                        <a:rPr lang="en-GB" sz="1600" b="0" kern="1200" dirty="0" err="1" smtClean="0">
                          <a:solidFill>
                            <a:schemeClr val="tx1"/>
                          </a:solidFill>
                          <a:effectLst/>
                          <a:latin typeface="+mn-lt"/>
                          <a:ea typeface="+mn-ea"/>
                          <a:cs typeface="+mn-cs"/>
                        </a:rPr>
                        <a:t>MMTel</a:t>
                      </a:r>
                      <a:r>
                        <a:rPr lang="en-GB" sz="1600" b="0" kern="1200" dirty="0" smtClean="0">
                          <a:solidFill>
                            <a:schemeClr val="tx1"/>
                          </a:solidFill>
                          <a:effectLst/>
                          <a:latin typeface="+mn-lt"/>
                          <a:ea typeface="+mn-ea"/>
                          <a:cs typeface="+mn-cs"/>
                        </a:rPr>
                        <a:t>, </a:t>
                      </a:r>
                      <a:r>
                        <a:rPr lang="en-GB" sz="1600" b="0" kern="1200" dirty="0" err="1" smtClean="0">
                          <a:solidFill>
                            <a:schemeClr val="tx1"/>
                          </a:solidFill>
                          <a:effectLst/>
                          <a:latin typeface="+mn-lt"/>
                          <a:ea typeface="+mn-ea"/>
                          <a:cs typeface="+mn-cs"/>
                        </a:rPr>
                        <a:t>TelCo</a:t>
                      </a:r>
                      <a:r>
                        <a:rPr lang="en-GB" sz="1600" b="0" kern="1200" dirty="0" smtClean="0">
                          <a:solidFill>
                            <a:schemeClr val="tx1"/>
                          </a:solidFill>
                          <a:effectLst/>
                          <a:latin typeface="+mn-lt"/>
                          <a:ea typeface="+mn-ea"/>
                          <a:cs typeface="+mn-cs"/>
                        </a:rPr>
                        <a:t> Enterprise Service, Small Business Telephony (SBT)) was enhanced with the applicable CDRs fields to </a:t>
                      </a:r>
                      <a:r>
                        <a:rPr lang="en-GB" sz="1600" b="0" kern="1200" dirty="0" err="1" smtClean="0">
                          <a:solidFill>
                            <a:schemeClr val="tx1"/>
                          </a:solidFill>
                          <a:effectLst/>
                          <a:latin typeface="+mn-lt"/>
                          <a:ea typeface="+mn-ea"/>
                          <a:cs typeface="+mn-cs"/>
                        </a:rPr>
                        <a:t>analyze</a:t>
                      </a:r>
                      <a:r>
                        <a:rPr lang="en-GB" sz="1600" b="0" kern="1200" dirty="0" smtClean="0">
                          <a:solidFill>
                            <a:schemeClr val="tx1"/>
                          </a:solidFill>
                          <a:effectLst/>
                          <a:latin typeface="+mn-lt"/>
                          <a:ea typeface="+mn-ea"/>
                          <a:cs typeface="+mn-cs"/>
                        </a:rPr>
                        <a:t> the correlation. </a:t>
                      </a:r>
                      <a:endParaRPr lang="en-US" sz="1600" b="0" kern="1200" dirty="0" smtClean="0">
                        <a:solidFill>
                          <a:schemeClr val="tx1"/>
                        </a:solidFill>
                        <a:effectLst/>
                        <a:latin typeface="+mn-lt"/>
                        <a:ea typeface="+mn-ea"/>
                        <a:cs typeface="+mn-cs"/>
                      </a:endParaRPr>
                    </a:p>
                    <a:p>
                      <a:pPr lvl="0"/>
                      <a:r>
                        <a:rPr lang="en-GB" sz="1600" b="0" kern="1200" dirty="0" smtClean="0">
                          <a:solidFill>
                            <a:schemeClr val="tx1"/>
                          </a:solidFill>
                          <a:effectLst/>
                          <a:latin typeface="+mn-lt"/>
                          <a:ea typeface="+mn-ea"/>
                          <a:cs typeface="+mn-cs"/>
                        </a:rPr>
                        <a:t>- Evaluation of the two solutions for Key issue#2 related to how the Billing Domain can determine which applications are invoked when multiple applications are hosted in the same AS</a:t>
                      </a:r>
                      <a:endParaRPr lang="en-US" sz="1600" b="0" kern="1200" dirty="0" smtClean="0">
                        <a:solidFill>
                          <a:schemeClr val="tx1"/>
                        </a:solidFill>
                        <a:effectLst/>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34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Draft TR 32.850 for Information </a:t>
                      </a:r>
                      <a:r>
                        <a:rPr lang="en-GB" sz="1600" b="0" kern="1200" dirty="0" smtClean="0">
                          <a:solidFill>
                            <a:schemeClr val="tx1"/>
                          </a:solidFill>
                          <a:effectLst/>
                          <a:latin typeface="+mn-lt"/>
                          <a:ea typeface="+mn-ea"/>
                          <a:cs typeface="+mn-cs"/>
                        </a:rPr>
                        <a:t>(Agenda 15.2.28)</a:t>
                      </a:r>
                      <a:endParaRPr lang="en-US" sz="16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55677229"/>
              </p:ext>
            </p:extLst>
          </p:nvPr>
        </p:nvGraphicFramePr>
        <p:xfrm>
          <a:off x="272956" y="1149704"/>
          <a:ext cx="8639032" cy="4989059"/>
        </p:xfrm>
        <a:graphic>
          <a:graphicData uri="http://schemas.openxmlformats.org/drawingml/2006/table">
            <a:tbl>
              <a:tblPr/>
              <a:tblGrid>
                <a:gridCol w="1372034"/>
                <a:gridCol w="4875453"/>
                <a:gridCol w="2391545"/>
              </a:tblGrid>
              <a:tr h="3692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FS_DOCME_CH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667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 to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800" b="0" kern="1200" dirty="0" smtClean="0">
                          <a:solidFill>
                            <a:schemeClr val="tx1"/>
                          </a:solidFill>
                          <a:effectLst/>
                          <a:latin typeface="+mn-lt"/>
                          <a:ea typeface="+mn-ea"/>
                          <a:cs typeface="+mn-cs"/>
                        </a:rPr>
                        <a:t>A discussion paper was presented for a solution using a specific charging buffer algorithm, and the output was to use the default algorithm. Some issues were raised on the buffering/</a:t>
                      </a:r>
                      <a:r>
                        <a:rPr lang="en-GB" sz="1800" b="0" kern="1200" dirty="0" err="1" smtClean="0">
                          <a:solidFill>
                            <a:schemeClr val="tx1"/>
                          </a:solidFill>
                          <a:effectLst/>
                          <a:latin typeface="+mn-lt"/>
                          <a:ea typeface="+mn-ea"/>
                          <a:cs typeface="+mn-cs"/>
                        </a:rPr>
                        <a:t>unbuffering</a:t>
                      </a:r>
                      <a:r>
                        <a:rPr lang="en-GB" sz="1800" b="0" kern="1200" dirty="0" smtClean="0">
                          <a:solidFill>
                            <a:schemeClr val="tx1"/>
                          </a:solidFill>
                          <a:effectLst/>
                          <a:latin typeface="+mn-lt"/>
                          <a:ea typeface="+mn-ea"/>
                          <a:cs typeface="+mn-cs"/>
                        </a:rPr>
                        <a:t> mechanism in the “Reacting Node”.  </a:t>
                      </a:r>
                      <a:endParaRPr lang="en-US" sz="1800" b="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58192363"/>
              </p:ext>
            </p:extLst>
          </p:nvPr>
        </p:nvGraphicFramePr>
        <p:xfrm>
          <a:off x="431800" y="1258884"/>
          <a:ext cx="8272812" cy="4318744"/>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SP-150694</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Rel-8 CRs on Charging Management (CH8)</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SP-150695</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Rel-9 CRs on Charging Management (CH9)</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SP-150696</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Rel-11 CRs on Charging Management (CH11)</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SP-150697</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Rel-12 CRs on Charging Management (CH12)</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SP-150698</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Rel-13 CRs on Charging Management (CH13)</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SP-150699</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Rel-12 CRs on Charging per IP - Connectivity Access Network (IP-CAN) Session (Stage 2/3) (CHIPCAN)</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SP-150700</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Rel-12 CRs on Charging aspects of Core Network Overload – User Location Information reporting </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6453750"/>
              </p:ext>
            </p:extLst>
          </p:nvPr>
        </p:nvGraphicFramePr>
        <p:xfrm>
          <a:off x="431800" y="1258884"/>
          <a:ext cx="8272812" cy="4645374"/>
        </p:xfrm>
        <a:graphic>
          <a:graphicData uri="http://schemas.openxmlformats.org/drawingml/2006/table">
            <a:tbl>
              <a:tblPr/>
              <a:tblGrid>
                <a:gridCol w="1313872"/>
                <a:gridCol w="6958940"/>
              </a:tblGrid>
              <a:tr h="609039">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algn="l" fontAlgn="t"/>
                      <a:r>
                        <a:rPr lang="en-GB" sz="1800" b="0" i="0" u="none" strike="noStrike" dirty="0" smtClean="0">
                          <a:solidFill>
                            <a:schemeClr val="tx1"/>
                          </a:solidFill>
                          <a:latin typeface="+mn-lt"/>
                        </a:rPr>
                        <a:t>SP-150705</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Rel-9 CRs on Support of Real-time Transfer of Tariff Information (RTTI) in IMS charging (IMSTSS-RTTI-CH)</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SP-150704</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Rel-11 CRs on Stage 2/3 SA5 part of Transit Inter Operator Identifier for IMS Interconnection Charging in multi operator environment (IOI_IMS_CH)</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SP-150707</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Rel-12 CRs on Charging Aspects of Proximity-based Services (Prose-CH)</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SP-150701</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ULI and release causes for charging enhancement for </a:t>
                      </a:r>
                      <a:r>
                        <a:rPr lang="en-US" sz="1800" b="0" i="0" u="none" strike="noStrike" dirty="0" err="1" smtClean="0">
                          <a:solidFill>
                            <a:schemeClr val="tx1"/>
                          </a:solidFill>
                          <a:latin typeface="+mn-lt"/>
                        </a:rPr>
                        <a:t>VoLTE</a:t>
                      </a:r>
                      <a:r>
                        <a:rPr lang="en-US" sz="1800" b="0" i="0" u="none" strike="noStrike" dirty="0" smtClean="0">
                          <a:solidFill>
                            <a:schemeClr val="tx1"/>
                          </a:solidFill>
                          <a:latin typeface="+mn-lt"/>
                        </a:rPr>
                        <a:t> (ULRELC-CH)</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SP-150702</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Announcements for IMS Online Charging (ANIMO)</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smtClean="0">
                          <a:solidFill>
                            <a:schemeClr val="tx1"/>
                          </a:solidFill>
                          <a:latin typeface="+mn-lt"/>
                        </a:rPr>
                        <a:t>SP-150693</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Rel-13 CRs on Inter-PLMN PS domain online charging (</a:t>
                      </a:r>
                      <a:r>
                        <a:rPr lang="en-GB" sz="1800" b="0" i="0" u="none" strike="noStrike" dirty="0" err="1" smtClean="0">
                          <a:solidFill>
                            <a:schemeClr val="tx1"/>
                          </a:solidFill>
                          <a:latin typeface="+mn-lt"/>
                        </a:rPr>
                        <a:t>iPLMN</a:t>
                      </a:r>
                      <a:r>
                        <a:rPr lang="en-GB" sz="1800" b="0" i="0" u="none" strike="noStrike" dirty="0" smtClean="0">
                          <a:solidFill>
                            <a:schemeClr val="tx1"/>
                          </a:solidFill>
                          <a:latin typeface="+mn-lt"/>
                        </a:rPr>
                        <a:t>-PS-OCH)</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kern="1200" dirty="0" smtClean="0">
                          <a:solidFill>
                            <a:schemeClr val="tx1"/>
                          </a:solidFill>
                          <a:effectLst/>
                          <a:latin typeface="+mn-lt"/>
                          <a:ea typeface="+mn-ea"/>
                          <a:cs typeface="+mn-cs"/>
                        </a:rPr>
                        <a:t>SP-150711</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1" i="0" u="none" strike="noStrike" dirty="0" smtClean="0">
                          <a:solidFill>
                            <a:srgbClr val="FF0000"/>
                          </a:solidFill>
                          <a:latin typeface="+mn-lt"/>
                        </a:rPr>
                        <a:t>(TEI13) </a:t>
                      </a:r>
                      <a:r>
                        <a:rPr lang="en-US" sz="1800" b="0" i="0" u="none" strike="noStrike" dirty="0" smtClean="0">
                          <a:solidFill>
                            <a:schemeClr val="tx1"/>
                          </a:solidFill>
                          <a:latin typeface="+mn-lt"/>
                        </a:rPr>
                        <a:t>Rel-13 CR 21.905 Correction and addition of definitions for Online and Offline Charging </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98373060"/>
              </p:ext>
            </p:extLst>
          </p:nvPr>
        </p:nvGraphicFramePr>
        <p:xfrm>
          <a:off x="431800" y="1258889"/>
          <a:ext cx="8272812" cy="3022285"/>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SP-150681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TS 32.28x Announcement service (for  Information and</a:t>
                      </a:r>
                      <a:r>
                        <a:rPr lang="en-GB" sz="1800" b="0" i="0" u="none" strike="noStrike" baseline="0" dirty="0" smtClean="0">
                          <a:solidFill>
                            <a:schemeClr val="tx1"/>
                          </a:solidFill>
                          <a:latin typeface="+mn-lt"/>
                        </a:rPr>
                        <a:t> </a:t>
                      </a:r>
                      <a:r>
                        <a:rPr lang="en-GB" sz="1800" b="0" i="0" u="none" strike="noStrike" dirty="0" smtClean="0">
                          <a:solidFill>
                            <a:schemeClr val="tx1"/>
                          </a:solidFill>
                          <a:latin typeface="+mn-lt"/>
                        </a:rPr>
                        <a:t>Approval)</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SP-150682</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TR 32.850 Study on Determination of Completeness of Charging Information in IMS (for</a:t>
                      </a:r>
                      <a:r>
                        <a:rPr lang="en-US" sz="1800" b="0" i="0" u="none" strike="noStrike" baseline="0" dirty="0" smtClean="0">
                          <a:solidFill>
                            <a:schemeClr val="tx1"/>
                          </a:solidFill>
                          <a:latin typeface="+mn-lt"/>
                        </a:rPr>
                        <a:t> Information)</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SP-150679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TR 32.843 Study on Inter-PLMN PS domain online charging (for Approval)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SP-150685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TS 32.278 Monitoring Event charging (for Information)</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85964798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979179"/>
            <a:ext cx="8505825" cy="538067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Thomas Tovinger (Ericsson) 			Chair 	since 08/2015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Christian Toche (Huawei)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8/2015</a:t>
            </a: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a:cs typeface="Times New Roman" pitchFamily="18" charset="0"/>
              </a:rPr>
              <a:t>Christian Toche (Huawei) 			</a:t>
            </a:r>
            <a:r>
              <a:rPr lang="en-GB" altLang="zh-CN" sz="2000" dirty="0" smtClean="0">
                <a:cs typeface="Times New Roman" pitchFamily="18" charset="0"/>
              </a:rPr>
              <a:t>Convenor s</a:t>
            </a:r>
            <a:r>
              <a:rPr lang="en-GB" sz="2000" dirty="0" smtClean="0">
                <a:ea typeface="宋体" pitchFamily="2" charset="-122"/>
                <a:cs typeface="Times New Roman" pitchFamily="18" charset="0"/>
              </a:rPr>
              <a:t>ince 10</a:t>
            </a:r>
            <a:r>
              <a:rPr lang="en-GB" altLang="zh-CN" sz="2000" dirty="0" smtClean="0">
                <a:cs typeface="Times New Roman" pitchFamily="18" charset="0"/>
              </a:rPr>
              <a:t>/2015</a:t>
            </a:r>
            <a:endParaRPr lang="en-GB" altLang="zh-CN" sz="1600" dirty="0" smtClean="0">
              <a:cs typeface="Times New Roman" pitchFamily="18" charset="0"/>
            </a:endParaRP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Christian Toche (Huawei)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/2015</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p>
          <a:p>
            <a:pPr marL="0" indent="0">
              <a:lnSpc>
                <a:spcPct val="90000"/>
              </a:lnSpc>
              <a:buNone/>
            </a:pPr>
            <a:r>
              <a:rPr lang="en-GB" altLang="zh-CN" sz="2000" dirty="0">
                <a:cs typeface="Times New Roman" pitchFamily="18" charset="0"/>
              </a:rPr>
              <a:t> </a:t>
            </a:r>
            <a:r>
              <a:rPr lang="en-GB" altLang="zh-CN" sz="2000" dirty="0" smtClean="0">
                <a:cs typeface="Times New Roman" pitchFamily="18" charset="0"/>
              </a:rPr>
              <a:t>     This SWG has now completed all its tasks as planned. Closed by SA5#104.</a:t>
            </a:r>
          </a:p>
          <a:p>
            <a:pPr>
              <a:lnSpc>
                <a:spcPct val="90000"/>
              </a:lnSpc>
            </a:pPr>
            <a:r>
              <a:rPr lang="en-GB" altLang="zh-CN" sz="2400" dirty="0" smtClean="0">
                <a:cs typeface="Times New Roman" pitchFamily="18" charset="0"/>
              </a:rPr>
              <a:t>SA5 structure</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Ongoing discussions on SA5 structure and organization. Proposals expected by end of 2015. It is </a:t>
            </a:r>
            <a:r>
              <a:rPr lang="en-GB" altLang="zh-CN" sz="2000" u="sng" dirty="0" smtClean="0">
                <a:cs typeface="Times New Roman" pitchFamily="18" charset="0"/>
              </a:rPr>
              <a:t>not</a:t>
            </a:r>
            <a:r>
              <a:rPr lang="en-GB" altLang="zh-CN" sz="2000" dirty="0" smtClean="0">
                <a:cs typeface="Times New Roman" pitchFamily="18" charset="0"/>
              </a:rPr>
              <a:t> considered to have parallel tracks for OAM activities.</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WIDs and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07358424"/>
              </p:ext>
            </p:extLst>
          </p:nvPr>
        </p:nvGraphicFramePr>
        <p:xfrm>
          <a:off x="431800" y="1258888"/>
          <a:ext cx="8272812" cy="2980603"/>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GB" sz="1800" b="0" i="0" u="none" strike="noStrike" dirty="0" smtClean="0">
                          <a:solidFill>
                            <a:schemeClr val="tx1"/>
                          </a:solidFill>
                          <a:latin typeface="+mn-lt"/>
                        </a:rPr>
                        <a:t>SP-150675</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Revised WID Announcements for IMS Online Charging</a:t>
                      </a:r>
                      <a:endParaRPr lang="en-US" sz="1800" b="0" i="0" u="none" strike="noStrike" dirty="0">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SP-150709</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Work Item Exception for WID MONTE-CH</a:t>
                      </a:r>
                      <a:endParaRPr lang="en-US" sz="1800" b="0" i="0" u="none" strike="noStrike" dirty="0">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SP-150710</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Work Item Exception for WID NBIFOM-CH</a:t>
                      </a:r>
                      <a:endParaRPr lang="en-US" sz="1800" b="0" i="0" u="none" strike="noStrike" dirty="0">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485775" y="1214652"/>
            <a:ext cx="8166906" cy="5070262"/>
          </a:xfrm>
        </p:spPr>
        <p:txBody>
          <a:bodyPr/>
          <a:lstStyle/>
          <a:p>
            <a:pPr>
              <a:lnSpc>
                <a:spcPct val="80000"/>
              </a:lnSpc>
              <a:defRPr/>
            </a:pPr>
            <a:r>
              <a:rPr lang="en-GB" dirty="0" smtClean="0"/>
              <a:t> GSMA Packet</a:t>
            </a:r>
            <a:endParaRPr lang="en-GB" altLang="zh-CN" dirty="0" smtClean="0">
              <a:ea typeface="宋体" pitchFamily="2" charset="-122"/>
            </a:endParaRPr>
          </a:p>
          <a:p>
            <a:pPr lvl="1">
              <a:lnSpc>
                <a:spcPct val="80000"/>
              </a:lnSpc>
              <a:buFont typeface="Arial" pitchFamily="34" charset="0"/>
              <a:buChar char="•"/>
              <a:defRPr/>
            </a:pPr>
            <a:r>
              <a:rPr lang="en-US" sz="2000" dirty="0" smtClean="0"/>
              <a:t>Charging Correlation aspects on service continuity and user location availability are </a:t>
            </a:r>
            <a:r>
              <a:rPr lang="en-GB" sz="2000" dirty="0" smtClean="0"/>
              <a:t>considered by GSMA based on r</a:t>
            </a:r>
            <a:r>
              <a:rPr lang="en-US" sz="2000" dirty="0" err="1" smtClean="0"/>
              <a:t>eply</a:t>
            </a:r>
            <a:r>
              <a:rPr lang="en-US" sz="2000" dirty="0" smtClean="0"/>
              <a:t> from SA5.   </a:t>
            </a:r>
            <a:endParaRPr lang="en-GB" sz="2000" dirty="0" smtClean="0"/>
          </a:p>
          <a:p>
            <a:pPr lvl="1">
              <a:lnSpc>
                <a:spcPct val="80000"/>
              </a:lnSpc>
              <a:buNone/>
              <a:defRPr/>
            </a:pPr>
            <a:r>
              <a:rPr lang="en-GB" sz="2000" dirty="0" smtClean="0"/>
              <a:t>  </a:t>
            </a:r>
          </a:p>
          <a:p>
            <a:r>
              <a:rPr lang="en-GB" dirty="0" smtClean="0"/>
              <a:t> ETSI TC Interoperability Testing (INT)</a:t>
            </a:r>
            <a:endParaRPr lang="en-US" dirty="0" smtClean="0"/>
          </a:p>
          <a:p>
            <a:pPr lvl="1">
              <a:lnSpc>
                <a:spcPct val="80000"/>
              </a:lnSpc>
              <a:defRPr/>
            </a:pPr>
            <a:r>
              <a:rPr lang="en-GB" sz="2000" dirty="0" smtClean="0"/>
              <a:t>SA5 provided pre-</a:t>
            </a:r>
            <a:r>
              <a:rPr lang="en-GB" sz="2000" dirty="0" err="1" smtClean="0"/>
              <a:t>liminary</a:t>
            </a:r>
            <a:r>
              <a:rPr lang="en-GB" sz="2000" dirty="0" smtClean="0"/>
              <a:t> feedback to the “Conformance Test Specifications for the Diameter Protocol over the </a:t>
            </a:r>
            <a:r>
              <a:rPr lang="en-GB" sz="2000" dirty="0" err="1" smtClean="0"/>
              <a:t>Rf</a:t>
            </a:r>
            <a:r>
              <a:rPr lang="en-GB" sz="2000" dirty="0" smtClean="0"/>
              <a:t> and the Ro reference points TS 103 374-2” received from ETSI INT.  </a:t>
            </a:r>
          </a:p>
          <a:p>
            <a:pPr lvl="1">
              <a:lnSpc>
                <a:spcPct val="80000"/>
              </a:lnSpc>
              <a:defRPr/>
            </a:pPr>
            <a:endParaRPr lang="en-GB" sz="2000" dirty="0" smtClean="0"/>
          </a:p>
          <a:p>
            <a:pPr>
              <a:lnSpc>
                <a:spcPct val="80000"/>
              </a:lnSpc>
              <a:spcBef>
                <a:spcPct val="10000"/>
              </a:spcBef>
              <a:defRPr/>
            </a:pPr>
            <a:r>
              <a:rPr lang="en-GB" altLang="zh-CN" dirty="0" smtClean="0"/>
              <a:t> Open Mobile Alliance (OMA) </a:t>
            </a:r>
          </a:p>
          <a:p>
            <a:pPr lvl="1">
              <a:lnSpc>
                <a:spcPct val="80000"/>
              </a:lnSpc>
              <a:defRPr/>
            </a:pPr>
            <a:r>
              <a:rPr lang="en-GB" altLang="zh-CN" sz="2000" dirty="0" smtClean="0">
                <a:ea typeface="宋体" pitchFamily="2" charset="-122"/>
              </a:rPr>
              <a:t>OMA ARC maintains the OMA Data Definition Specification (DDS) based on the SA5 specification for Diameter AVP code definitions (TS 32.299).</a:t>
            </a:r>
            <a:endParaRPr lang="en-GB" sz="1800" dirty="0" smtClean="0"/>
          </a:p>
          <a:p>
            <a:pPr>
              <a:lnSpc>
                <a:spcPct val="80000"/>
              </a:lnSpc>
              <a:buNone/>
              <a:defRPr/>
            </a:pPr>
            <a:endParaRPr lang="en-GB" altLang="zh-CN" dirty="0" smtClean="0"/>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a:solidFill>
                  <a:srgbClr val="FF0000"/>
                </a:solidFill>
                <a:latin typeface="Calibri"/>
                <a:cs typeface="+mj-cs"/>
              </a:rPr>
              <a:t>Charging </a:t>
            </a:r>
            <a:r>
              <a:rPr lang="en-GB" altLang="zh-CN" sz="3200" kern="0" smtClean="0">
                <a:solidFill>
                  <a:srgbClr val="FF0000"/>
                </a:solidFill>
                <a:latin typeface="Calibri"/>
                <a:cs typeface="+mj-cs"/>
              </a:rPr>
              <a:t>cooperation (1/2)</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485775" y="1214652"/>
            <a:ext cx="8166906" cy="5070262"/>
          </a:xfrm>
        </p:spPr>
        <p:txBody>
          <a:bodyPr/>
          <a:lstStyle/>
          <a:p>
            <a:pPr>
              <a:lnSpc>
                <a:spcPct val="80000"/>
              </a:lnSpc>
              <a:defRPr/>
            </a:pPr>
            <a:r>
              <a:rPr lang="en-GB" altLang="zh-CN" dirty="0" smtClean="0"/>
              <a:t> Joint SA5/CT4/CT3 session</a:t>
            </a:r>
            <a:endParaRPr lang="en-US" dirty="0" smtClean="0"/>
          </a:p>
          <a:p>
            <a:pPr lvl="1">
              <a:lnSpc>
                <a:spcPct val="80000"/>
              </a:lnSpc>
              <a:defRPr/>
            </a:pPr>
            <a:r>
              <a:rPr lang="en-GB" sz="2000" dirty="0" smtClean="0"/>
              <a:t>Scope of “Study on Impacts of the Diameter Base Protocol Specification Update” was clarified: RFC update impacts analysis to be further used by each group for d</a:t>
            </a:r>
            <a:r>
              <a:rPr lang="en-US" sz="2000" dirty="0" err="1" smtClean="0"/>
              <a:t>ecision</a:t>
            </a:r>
            <a:r>
              <a:rPr lang="en-US" sz="2000" dirty="0" smtClean="0"/>
              <a:t> on feasibility to switch to the new RFC </a:t>
            </a:r>
            <a:r>
              <a:rPr lang="en-GB" sz="2000" dirty="0" smtClean="0"/>
              <a:t>for their Diameter Interfaces. </a:t>
            </a:r>
            <a:br>
              <a:rPr lang="en-GB" sz="2000" dirty="0" smtClean="0"/>
            </a:br>
            <a:r>
              <a:rPr lang="en-GB" sz="2000" dirty="0" smtClean="0"/>
              <a:t>Also Diameter Accounting Application of Base protocol is part of the same TR (particular interest of SA5 as the prime user of Accounting) </a:t>
            </a:r>
            <a:r>
              <a:rPr lang="fr-FR" sz="2000" dirty="0" smtClean="0"/>
              <a:t> </a:t>
            </a:r>
            <a:endParaRPr lang="en-US" sz="2000" dirty="0" smtClean="0"/>
          </a:p>
          <a:p>
            <a:pPr lvl="1">
              <a:lnSpc>
                <a:spcPct val="80000"/>
              </a:lnSpc>
              <a:buNone/>
              <a:defRPr/>
            </a:pPr>
            <a:endParaRPr lang="en-GB" altLang="zh-CN" sz="2000" dirty="0" smtClean="0">
              <a:ea typeface="宋体" pitchFamily="2" charset="-122"/>
            </a:endParaRPr>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a:solidFill>
                  <a:srgbClr val="FF0000"/>
                </a:solidFill>
                <a:latin typeface="Calibri"/>
                <a:cs typeface="+mj-cs"/>
              </a:rPr>
              <a:t>Charging </a:t>
            </a:r>
            <a:r>
              <a:rPr lang="en-GB" altLang="zh-CN" sz="3200" kern="0" smtClean="0">
                <a:solidFill>
                  <a:srgbClr val="FF0000"/>
                </a:solidFill>
                <a:latin typeface="Calibri"/>
                <a:cs typeface="+mj-cs"/>
              </a:rPr>
              <a:t>cooperation (2/2)</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2303967645"/>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41646928"/>
              </p:ext>
            </p:extLst>
          </p:nvPr>
        </p:nvGraphicFramePr>
        <p:xfrm>
          <a:off x="431800" y="1258888"/>
          <a:ext cx="8272812" cy="5092780"/>
        </p:xfrm>
        <a:graphic>
          <a:graphicData uri="http://schemas.openxmlformats.org/drawingml/2006/table">
            <a:tbl>
              <a:tblPr/>
              <a:tblGrid>
                <a:gridCol w="1313872"/>
                <a:gridCol w="4928259"/>
                <a:gridCol w="2030681"/>
              </a:tblGrid>
              <a:tr h="38358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Network Management (NM) Centralized Coverage and Capacity Optimization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SON-NM-CCO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560132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0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60% to </a:t>
                      </a:r>
                      <a:r>
                        <a:rPr kumimoji="0" lang="en-GB" altLang="zh-CN" sz="1800" b="1" i="0" u="none" strike="noStrike" cap="none" normalizeH="0" baseline="0" dirty="0" smtClean="0">
                          <a:ln>
                            <a:noFill/>
                          </a:ln>
                          <a:solidFill>
                            <a:srgbClr val="00B050"/>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9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effectLst/>
                          <a:latin typeface="+mn-lt"/>
                          <a:ea typeface="+mn-ea"/>
                          <a:cs typeface="+mn-cs"/>
                        </a:rPr>
                        <a:t>Summary of the work done for this WI: </a:t>
                      </a:r>
                    </a:p>
                    <a:p>
                      <a:pPr marL="285750" indent="-285750">
                        <a:buFontTx/>
                        <a:buChar char="-"/>
                      </a:pPr>
                      <a:r>
                        <a:rPr lang="en-US" sz="1800" kern="1200" dirty="0" smtClean="0">
                          <a:solidFill>
                            <a:schemeClr val="tx1"/>
                          </a:solidFill>
                          <a:effectLst/>
                          <a:latin typeface="+mn-lt"/>
                          <a:ea typeface="+mn-ea"/>
                          <a:cs typeface="+mn-cs"/>
                        </a:rPr>
                        <a:t>In TS 28.627:</a:t>
                      </a:r>
                      <a:r>
                        <a:rPr lang="en-US" sz="1800" kern="1200" baseline="0" dirty="0" smtClean="0">
                          <a:solidFill>
                            <a:schemeClr val="tx1"/>
                          </a:solidFill>
                          <a:effectLst/>
                          <a:latin typeface="+mn-lt"/>
                          <a:ea typeface="+mn-ea"/>
                          <a:cs typeface="+mn-cs"/>
                        </a:rPr>
                        <a:t> A number of b</a:t>
                      </a:r>
                      <a:r>
                        <a:rPr lang="en-US" sz="1800" kern="1200" dirty="0" smtClean="0">
                          <a:solidFill>
                            <a:schemeClr val="tx1"/>
                          </a:solidFill>
                          <a:effectLst/>
                          <a:latin typeface="+mn-lt"/>
                          <a:ea typeface="+mn-ea"/>
                          <a:cs typeface="+mn-cs"/>
                        </a:rPr>
                        <a:t>usiness use cases and requirements have been specified.</a:t>
                      </a:r>
                    </a:p>
                    <a:p>
                      <a:pPr marL="285750" indent="-285750">
                        <a:buFontTx/>
                        <a:buChar char="-"/>
                      </a:pPr>
                      <a:r>
                        <a:rPr lang="en-US" sz="1800" kern="1200" dirty="0" smtClean="0">
                          <a:solidFill>
                            <a:schemeClr val="tx1"/>
                          </a:solidFill>
                          <a:effectLst/>
                          <a:latin typeface="+mn-lt"/>
                          <a:ea typeface="+mn-ea"/>
                          <a:cs typeface="+mn-cs"/>
                        </a:rPr>
                        <a:t>In TS 28.628:</a:t>
                      </a:r>
                    </a:p>
                    <a:p>
                      <a:pPr marL="742950" lvl="1" indent="-285750">
                        <a:buFont typeface="Arial" panose="020B0604020202020204" pitchFamily="34" charset="0"/>
                        <a:buChar char="•"/>
                      </a:pPr>
                      <a:r>
                        <a:rPr lang="en-US" sz="1800" kern="1200" dirty="0" smtClean="0">
                          <a:solidFill>
                            <a:schemeClr val="tx1"/>
                          </a:solidFill>
                          <a:effectLst/>
                          <a:latin typeface="+mn-lt"/>
                          <a:ea typeface="+mn-ea"/>
                          <a:cs typeface="+mn-cs"/>
                        </a:rPr>
                        <a:t>An architecture for NM centralized CCO has been specified.</a:t>
                      </a:r>
                    </a:p>
                    <a:p>
                      <a:pPr marL="742950" lvl="1" indent="-285750">
                        <a:buFont typeface="Arial" panose="020B0604020202020204" pitchFamily="34" charset="0"/>
                        <a:buChar char="•"/>
                      </a:pPr>
                      <a:r>
                        <a:rPr lang="en-US" sz="1800" kern="1200" dirty="0" smtClean="0">
                          <a:solidFill>
                            <a:schemeClr val="tx1"/>
                          </a:solidFill>
                          <a:effectLst/>
                          <a:latin typeface="+mn-lt"/>
                          <a:ea typeface="+mn-ea"/>
                          <a:cs typeface="+mn-cs"/>
                        </a:rPr>
                        <a:t>Performance measurements have been specified for UTRAN and E-UTRAN.</a:t>
                      </a:r>
                    </a:p>
                    <a:p>
                      <a:pPr marL="742950" lvl="1" indent="-285750">
                        <a:buFont typeface="Arial" panose="020B0604020202020204" pitchFamily="34" charset="0"/>
                        <a:buChar char="•"/>
                      </a:pPr>
                      <a:r>
                        <a:rPr lang="en-US" sz="1800" kern="1200" dirty="0" smtClean="0">
                          <a:solidFill>
                            <a:schemeClr val="tx1"/>
                          </a:solidFill>
                          <a:effectLst/>
                          <a:latin typeface="+mn-lt"/>
                          <a:ea typeface="+mn-ea"/>
                          <a:cs typeface="+mn-cs"/>
                        </a:rPr>
                        <a:t>MDT measurements have been specified for UTRAN and E-UTRAN.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None</a:t>
                      </a:r>
                      <a:endParaRPr lang="en-GB"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03715230"/>
              </p:ext>
            </p:extLst>
          </p:nvPr>
        </p:nvGraphicFramePr>
        <p:xfrm>
          <a:off x="259307" y="1269978"/>
          <a:ext cx="8584441" cy="5162024"/>
        </p:xfrm>
        <a:graphic>
          <a:graphicData uri="http://schemas.openxmlformats.org/drawingml/2006/table">
            <a:tbl>
              <a:tblPr/>
              <a:tblGrid>
                <a:gridCol w="1269242"/>
                <a:gridCol w="5208024"/>
                <a:gridCol w="2107175"/>
              </a:tblGrid>
              <a:tr h="401692">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OAM&amp;P 12 </a:t>
                      </a: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Wireless Local Area Network (WLAN) </a:t>
                      </a: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WLAN-OAM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01692">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560036</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46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mn-lt"/>
                        </a:rPr>
                        <a:t>Intel</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299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-WLAN Network Resource Model for Type-2 interface (560136): 80% to </a:t>
                      </a:r>
                      <a:r>
                        <a:rPr kumimoji="0" lang="en-GB" altLang="zh-CN" sz="1600" b="1" i="0" u="none" strike="noStrike" cap="none" normalizeH="0" baseline="0" dirty="0" smtClean="0">
                          <a:ln>
                            <a:noFill/>
                          </a:ln>
                          <a:solidFill>
                            <a:srgbClr val="00B050"/>
                          </a:solidFill>
                          <a:effectLst/>
                          <a:latin typeface="+mn-lt"/>
                          <a:ea typeface="宋体" pitchFamily="2" charset="-122"/>
                          <a:cs typeface="Arial" charset="0"/>
                        </a:rPr>
                        <a:t>100%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-WLAN measurements defined in IEEE and IETF WLAN performance measurements for use on Type-2 interface (560236): 60% to </a:t>
                      </a:r>
                      <a:r>
                        <a:rPr kumimoji="0" lang="en-GB" altLang="zh-CN" sz="1600" b="1" i="0" u="none" strike="noStrike" cap="none" normalizeH="0" baseline="0" dirty="0" smtClean="0">
                          <a:ln>
                            <a:noFill/>
                          </a:ln>
                          <a:solidFill>
                            <a:srgbClr val="00B050"/>
                          </a:solidFill>
                          <a:effectLst/>
                          <a:latin typeface="+mn-lt"/>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19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SA#70 (12/2015) </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606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600" kern="1200" dirty="0" smtClean="0">
                          <a:solidFill>
                            <a:schemeClr val="tx1"/>
                          </a:solidFill>
                          <a:latin typeface="+mn-lt"/>
                          <a:ea typeface="+mn-ea"/>
                          <a:cs typeface="+mn-cs"/>
                        </a:rPr>
                        <a:t>All</a:t>
                      </a:r>
                      <a:r>
                        <a:rPr lang="sv-SE" sz="1600" kern="1200" baseline="0" dirty="0" smtClean="0">
                          <a:solidFill>
                            <a:schemeClr val="tx1"/>
                          </a:solidFill>
                          <a:latin typeface="+mn-lt"/>
                          <a:ea typeface="+mn-ea"/>
                          <a:cs typeface="+mn-cs"/>
                        </a:rPr>
                        <a:t> </a:t>
                      </a:r>
                      <a:r>
                        <a:rPr lang="sv-SE" sz="1600" kern="1200" baseline="0" dirty="0" err="1" smtClean="0">
                          <a:solidFill>
                            <a:schemeClr val="tx1"/>
                          </a:solidFill>
                          <a:latin typeface="+mn-lt"/>
                          <a:ea typeface="+mn-ea"/>
                          <a:cs typeface="+mn-cs"/>
                        </a:rPr>
                        <a:t>planned</a:t>
                      </a:r>
                      <a:r>
                        <a:rPr lang="sv-SE" sz="1600" kern="1200" baseline="0" dirty="0" smtClean="0">
                          <a:solidFill>
                            <a:schemeClr val="tx1"/>
                          </a:solidFill>
                          <a:latin typeface="+mn-lt"/>
                          <a:ea typeface="+mn-ea"/>
                          <a:cs typeface="+mn-cs"/>
                        </a:rPr>
                        <a:t> </a:t>
                      </a:r>
                      <a:r>
                        <a:rPr lang="sv-SE" sz="1600" kern="1200" baseline="0" dirty="0" smtClean="0">
                          <a:solidFill>
                            <a:schemeClr val="tx1"/>
                          </a:solidFill>
                          <a:latin typeface="+mn-lt"/>
                          <a:ea typeface="+mn-ea"/>
                          <a:cs typeface="+mn-cs"/>
                        </a:rPr>
                        <a:t>TSs </a:t>
                      </a:r>
                      <a:r>
                        <a:rPr lang="sv-SE" sz="1600" kern="1200" baseline="0" dirty="0" err="1" smtClean="0">
                          <a:solidFill>
                            <a:schemeClr val="tx1"/>
                          </a:solidFill>
                          <a:latin typeface="+mn-lt"/>
                          <a:ea typeface="+mn-ea"/>
                          <a:cs typeface="+mn-cs"/>
                        </a:rPr>
                        <a:t>are</a:t>
                      </a:r>
                      <a:r>
                        <a:rPr lang="sv-SE" sz="1600" kern="1200" baseline="0" dirty="0" smtClean="0">
                          <a:solidFill>
                            <a:schemeClr val="tx1"/>
                          </a:solidFill>
                          <a:latin typeface="+mn-lt"/>
                          <a:ea typeface="+mn-ea"/>
                          <a:cs typeface="+mn-cs"/>
                        </a:rPr>
                        <a:t> </a:t>
                      </a:r>
                      <a:r>
                        <a:rPr lang="sv-SE" sz="1600" kern="1200" baseline="0" dirty="0" err="1" smtClean="0">
                          <a:solidFill>
                            <a:schemeClr val="tx1"/>
                          </a:solidFill>
                          <a:latin typeface="+mn-lt"/>
                          <a:ea typeface="+mn-ea"/>
                          <a:cs typeface="+mn-cs"/>
                        </a:rPr>
                        <a:t>completed</a:t>
                      </a:r>
                      <a:r>
                        <a:rPr lang="sv-SE" sz="1600" kern="1200" baseline="0" dirty="0" smtClean="0">
                          <a:solidFill>
                            <a:schemeClr val="tx1"/>
                          </a:solidFill>
                          <a:latin typeface="+mn-lt"/>
                          <a:ea typeface="+mn-ea"/>
                          <a:cs typeface="+mn-cs"/>
                        </a:rPr>
                        <a:t> and ready for </a:t>
                      </a:r>
                      <a:r>
                        <a:rPr lang="sv-SE" sz="1600" kern="1200" baseline="0" dirty="0" err="1" smtClean="0">
                          <a:solidFill>
                            <a:schemeClr val="tx1"/>
                          </a:solidFill>
                          <a:latin typeface="+mn-lt"/>
                          <a:ea typeface="+mn-ea"/>
                          <a:cs typeface="+mn-cs"/>
                        </a:rPr>
                        <a:t>first</a:t>
                      </a:r>
                      <a:r>
                        <a:rPr lang="sv-SE" sz="1600" kern="1200" baseline="0" dirty="0" smtClean="0">
                          <a:solidFill>
                            <a:schemeClr val="tx1"/>
                          </a:solidFill>
                          <a:latin typeface="+mn-lt"/>
                          <a:ea typeface="+mn-ea"/>
                          <a:cs typeface="+mn-cs"/>
                        </a:rPr>
                        <a:t> Approval</a:t>
                      </a:r>
                      <a:r>
                        <a:rPr lang="sv-SE" sz="1600" kern="1200" baseline="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sv-SE" sz="16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28.680 WLAN management; Concepts and requirements</a:t>
                      </a:r>
                      <a:endParaRPr lang="en-US" sz="16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28.681 WLAN NRM IRP Requirements</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28.682 WLAN NRM IRP Information Service (IS)</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28.683 WLAN NRM IRP Solution Set (SS</a:t>
                      </a:r>
                      <a:r>
                        <a:rPr lang="en-US" sz="1600" kern="1200" baseline="0" dirty="0" smtClean="0">
                          <a:solidFill>
                            <a:schemeClr val="tx1"/>
                          </a:solidFill>
                          <a:latin typeface="+mn-lt"/>
                          <a:ea typeface="+mn-ea"/>
                          <a:cs typeface="+mn-cs"/>
                        </a:rPr>
                        <a:t>) definitions</a:t>
                      </a:r>
                      <a:endParaRPr lang="en-GB" sz="1600" kern="1200" baseline="0" dirty="0" smtClean="0">
                        <a:solidFill>
                          <a:schemeClr val="tx1"/>
                        </a:solidFill>
                        <a:latin typeface="+mn-lt"/>
                        <a:ea typeface="+mn-ea"/>
                        <a:cs typeface="+mn-cs"/>
                      </a:endParaRPr>
                    </a:p>
                    <a:p>
                      <a:pPr marL="0" indent="0"/>
                      <a:r>
                        <a:rPr lang="en-US" sz="1600" kern="1200" baseline="0" dirty="0" smtClean="0">
                          <a:solidFill>
                            <a:schemeClr val="tx1"/>
                          </a:solidFill>
                          <a:latin typeface="+mn-lt"/>
                          <a:ea typeface="+mn-ea"/>
                          <a:cs typeface="+mn-cs"/>
                        </a:rPr>
                        <a:t>28.403 </a:t>
                      </a:r>
                      <a:r>
                        <a:rPr lang="en-GB" sz="1600" kern="1200" baseline="0" dirty="0" smtClean="0">
                          <a:solidFill>
                            <a:schemeClr val="tx1"/>
                          </a:solidFill>
                          <a:latin typeface="+mn-lt"/>
                          <a:ea typeface="+mn-ea"/>
                          <a:cs typeface="+mn-cs"/>
                        </a:rPr>
                        <a:t>Performance measurements for </a:t>
                      </a:r>
                      <a:r>
                        <a:rPr lang="en-GB" sz="1600" kern="1200" baseline="0" dirty="0" smtClean="0">
                          <a:solidFill>
                            <a:schemeClr val="tx1"/>
                          </a:solidFill>
                          <a:latin typeface="+mn-lt"/>
                          <a:ea typeface="+mn-ea"/>
                          <a:cs typeface="+mn-cs"/>
                        </a:rPr>
                        <a:t>WLAN</a:t>
                      </a:r>
                      <a:endParaRPr lang="en-GB" sz="1600" kern="1200" baseline="0" dirty="0" smtClean="0">
                        <a:solidFill>
                          <a:schemeClr val="tx1"/>
                        </a:solidFill>
                        <a:latin typeface="+mn-lt"/>
                        <a:ea typeface="+mn-ea"/>
                        <a:cs typeface="+mn-cs"/>
                      </a:endParaRPr>
                    </a:p>
                    <a:p>
                      <a:pPr marL="0" indent="0"/>
                      <a:endParaRPr lang="en-GB" sz="1600" kern="1200" baseline="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016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600" kern="1200" baseline="0" dirty="0" smtClean="0">
                          <a:solidFill>
                            <a:schemeClr val="tx1"/>
                          </a:solidFill>
                          <a:latin typeface="+mn-lt"/>
                          <a:ea typeface="+mn-ea"/>
                          <a:cs typeface="+mn-cs"/>
                        </a:rPr>
                        <a:t>Draft TS 28.680 (Approval), 28.681 (Information and Approval), 28.682 (Approval), 28.683 (Information and Approval), Draft TS 28.403 (Approval), Rel-13 CR 32.404 (Agenda 13.49)</a:t>
                      </a:r>
                      <a:endParaRPr lang="en-GB" sz="1600" kern="1200" baseline="0" dirty="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19159048"/>
              </p:ext>
            </p:extLst>
          </p:nvPr>
        </p:nvGraphicFramePr>
        <p:xfrm>
          <a:off x="431800" y="1258888"/>
          <a:ext cx="8272812" cy="4828013"/>
        </p:xfrm>
        <a:graphic>
          <a:graphicData uri="http://schemas.openxmlformats.org/drawingml/2006/table">
            <a:tbl>
              <a:tblPr/>
              <a:tblGrid>
                <a:gridCol w="1313872"/>
                <a:gridCol w="4928259"/>
                <a:gridCol w="2030681"/>
              </a:tblGrid>
              <a:tr h="44549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555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9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 </a:t>
                      </a:r>
                      <a:r>
                        <a:rPr lang="en-GB" sz="1800" kern="1200" dirty="0" smtClean="0">
                          <a:solidFill>
                            <a:schemeClr val="tx1"/>
                          </a:solidFill>
                          <a:effectLst/>
                          <a:latin typeface="+mn-lt"/>
                          <a:ea typeface="+mn-ea"/>
                          <a:cs typeface="+mn-cs"/>
                        </a:rPr>
                        <a:t>-&gt; 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132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effectLst/>
                          <a:latin typeface="+mn-lt"/>
                          <a:ea typeface="+mn-ea"/>
                          <a:cs typeface="+mn-cs"/>
                        </a:rPr>
                        <a:t>Group agreed to ask for exceptions to extend the deadline for 3 months. </a:t>
                      </a:r>
                    </a:p>
                    <a:p>
                      <a:endParaRPr lang="en-US" sz="1800" kern="1200" dirty="0" smtClean="0">
                        <a:solidFill>
                          <a:schemeClr val="tx1"/>
                        </a:solidFill>
                        <a:effectLst/>
                        <a:latin typeface="+mn-lt"/>
                        <a:ea typeface="+mn-ea"/>
                        <a:cs typeface="+mn-cs"/>
                      </a:endParaRPr>
                    </a:p>
                    <a:p>
                      <a:r>
                        <a:rPr lang="en-US" sz="1800" kern="1200" dirty="0" smtClean="0">
                          <a:solidFill>
                            <a:schemeClr val="tx1"/>
                          </a:solidFill>
                          <a:effectLst/>
                          <a:latin typeface="+mn-lt"/>
                          <a:ea typeface="+mn-ea"/>
                          <a:cs typeface="+mn-cs"/>
                        </a:rPr>
                        <a:t>Work to be completed: 3G and 2G EE counters</a:t>
                      </a:r>
                      <a:endParaRPr lang="en-GB"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7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WI Exception request (Agenda 13.50)</a:t>
                      </a:r>
                      <a:endParaRPr lang="en-GB"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Rel-14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11519112"/>
              </p:ext>
            </p:extLst>
          </p:nvPr>
        </p:nvGraphicFramePr>
        <p:xfrm>
          <a:off x="479425" y="1003300"/>
          <a:ext cx="8272812" cy="5508059"/>
        </p:xfrm>
        <a:graphic>
          <a:graphicData uri="http://schemas.openxmlformats.org/drawingml/2006/table">
            <a:tbl>
              <a:tblPr/>
              <a:tblGrid>
                <a:gridCol w="1313872"/>
                <a:gridCol w="4785757"/>
                <a:gridCol w="2173183"/>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 concept, architecture and requirements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OAM14-MAMO_VNF-MCAR</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690036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to 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SA#71 (03/2016)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-&gt; SA#72 (06/2016)</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smtClean="0">
                          <a:solidFill>
                            <a:schemeClr val="tx1"/>
                          </a:solidFill>
                          <a:effectLst/>
                          <a:latin typeface="+mn-lt"/>
                          <a:ea typeface="+mn-ea"/>
                          <a:cs typeface="+mn-cs"/>
                        </a:rPr>
                        <a:t>- A prel. agreement on a guideline for organizing the different NFV specifications.</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Draft CR to 32.101 for introduction of VNF in mobile networks was discussed;</a:t>
                      </a:r>
                      <a:r>
                        <a:rPr lang="en-GB" sz="1600" kern="1200" baseline="0" dirty="0" smtClean="0">
                          <a:solidFill>
                            <a:schemeClr val="tx1"/>
                          </a:solidFill>
                          <a:effectLst/>
                          <a:latin typeface="+mn-lt"/>
                          <a:ea typeface="+mn-ea"/>
                          <a:cs typeface="+mn-cs"/>
                        </a:rPr>
                        <a:t> n</a:t>
                      </a:r>
                      <a:r>
                        <a:rPr lang="en-GB" sz="1600" kern="1200" dirty="0" smtClean="0">
                          <a:solidFill>
                            <a:schemeClr val="tx1"/>
                          </a:solidFill>
                          <a:effectLst/>
                          <a:latin typeface="+mn-lt"/>
                          <a:ea typeface="+mn-ea"/>
                          <a:cs typeface="+mn-cs"/>
                        </a:rPr>
                        <a:t>eeds further discussion on the architecture harmonization with that in 28.500.</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Definition of 3GPP terms (NE etc.) and the relation with ETSI defined terms (VNF, NS etc.) were discussed. </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Network Service concept in 3GPP is addressed and need LS to SA1 to get confirmation whether there is a definition in 3GPP.</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Some requirements and use cases on FM, LCM, CM, PM were discussed and all revised following the new guideline.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Latest draft in 28.500.</a:t>
                      </a:r>
                      <a:endParaRPr lang="en-US" sz="1600" kern="1200" dirty="0" smtClean="0">
                        <a:solidFill>
                          <a:schemeClr val="tx1"/>
                        </a:solidFill>
                        <a:effectLst/>
                        <a:latin typeface="+mn-lt"/>
                        <a:ea typeface="+mn-ea"/>
                        <a:cs typeface="+mn-cs"/>
                      </a:endParaRPr>
                    </a:p>
                    <a:p>
                      <a:r>
                        <a:rPr lang="en-GB" sz="1600" kern="1200" dirty="0" smtClean="0">
                          <a:solidFill>
                            <a:schemeClr val="tx1"/>
                          </a:solidFill>
                          <a:effectLst/>
                          <a:latin typeface="+mn-lt"/>
                          <a:ea typeface="+mn-ea"/>
                          <a:cs typeface="+mn-cs"/>
                        </a:rPr>
                        <a:t>- LS to ETSI NFV being sent about “guidelines for cooperation between 3GPP TSG SA WG5 and ETSI ISG NFV</a:t>
                      </a:r>
                      <a:r>
                        <a:rPr lang="sv-SE" sz="1600" kern="1200" dirty="0" smtClean="0">
                          <a:solidFill>
                            <a:schemeClr val="tx1"/>
                          </a:solidFill>
                          <a:effectLst/>
                          <a:latin typeface="+mn-lt"/>
                          <a:ea typeface="+mn-ea"/>
                          <a:cs typeface="+mn-cs"/>
                        </a:rPr>
                        <a:t>”.</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(2/5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240074667"/>
              </p:ext>
            </p:extLst>
          </p:nvPr>
        </p:nvGraphicFramePr>
        <p:xfrm>
          <a:off x="431800" y="1258889"/>
          <a:ext cx="8272812" cy="5134286"/>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Configuration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690039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b="0" kern="1200" dirty="0" smtClean="0">
                          <a:solidFill>
                            <a:schemeClr val="tx1"/>
                          </a:solidFill>
                          <a:effectLst/>
                          <a:latin typeface="+mn-lt"/>
                          <a:ea typeface="+mn-ea"/>
                          <a:cs typeface="+mn-cs"/>
                        </a:rPr>
                        <a:t>8 pCRs have been discussed, revised and agreed, and the discussed topics include:</a:t>
                      </a:r>
                    </a:p>
                    <a:p>
                      <a:endParaRPr lang="en-US" sz="1600" b="0" kern="1200" dirty="0" smtClean="0">
                        <a:solidFill>
                          <a:schemeClr val="tx1"/>
                        </a:solidFill>
                        <a:effectLst/>
                        <a:latin typeface="+mn-lt"/>
                        <a:ea typeface="+mn-ea"/>
                        <a:cs typeface="+mn-cs"/>
                      </a:endParaRPr>
                    </a:p>
                    <a:p>
                      <a:pPr lvl="0"/>
                      <a:r>
                        <a:rPr lang="en-GB" sz="1600" b="0" kern="1200" dirty="0" smtClean="0">
                          <a:solidFill>
                            <a:schemeClr val="tx1"/>
                          </a:solidFill>
                          <a:effectLst/>
                          <a:latin typeface="+mn-lt"/>
                          <a:ea typeface="+mn-ea"/>
                          <a:cs typeface="+mn-cs"/>
                        </a:rPr>
                        <a:t>- Business level use cases and requirements</a:t>
                      </a:r>
                      <a:endParaRPr lang="en-US" sz="1600" b="0" kern="1200" dirty="0" smtClean="0">
                        <a:solidFill>
                          <a:schemeClr val="tx1"/>
                        </a:solidFill>
                        <a:effectLst/>
                        <a:latin typeface="+mn-lt"/>
                        <a:ea typeface="+mn-ea"/>
                        <a:cs typeface="+mn-cs"/>
                      </a:endParaRPr>
                    </a:p>
                    <a:p>
                      <a:r>
                        <a:rPr lang="en-GB" sz="1600" b="0" kern="1200" dirty="0" smtClean="0">
                          <a:solidFill>
                            <a:schemeClr val="tx1"/>
                          </a:solidFill>
                          <a:effectLst/>
                          <a:latin typeface="+mn-lt"/>
                          <a:ea typeface="+mn-ea"/>
                          <a:cs typeface="+mn-cs"/>
                        </a:rPr>
                        <a:t>- Specification level use cases and requirements</a:t>
                      </a:r>
                    </a:p>
                    <a:p>
                      <a:r>
                        <a:rPr kumimoji="0" lang="sv-SE"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Latest draft 28.510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(3/5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3792754779"/>
              </p:ext>
            </p:extLst>
          </p:nvPr>
        </p:nvGraphicFramePr>
        <p:xfrm>
          <a:off x="431800" y="1211264"/>
          <a:ext cx="8272812" cy="5264219"/>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OAM14-MAMO_VNF-FM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690040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smtClean="0">
                          <a:solidFill>
                            <a:schemeClr val="tx1"/>
                          </a:solidFill>
                          <a:effectLst/>
                          <a:latin typeface="+mn-lt"/>
                          <a:ea typeface="+mn-ea"/>
                          <a:cs typeface="+mn-cs"/>
                        </a:rPr>
                        <a:t>-</a:t>
                      </a:r>
                      <a:r>
                        <a:rPr lang="en-GB" sz="1600" kern="1200" baseline="0" dirty="0" smtClean="0">
                          <a:solidFill>
                            <a:schemeClr val="tx1"/>
                          </a:solidFill>
                          <a:effectLst/>
                          <a:latin typeface="+mn-lt"/>
                          <a:ea typeface="+mn-ea"/>
                          <a:cs typeface="+mn-cs"/>
                        </a:rPr>
                        <a:t> D</a:t>
                      </a:r>
                      <a:r>
                        <a:rPr lang="en-GB" sz="1600" kern="1200" dirty="0" smtClean="0">
                          <a:solidFill>
                            <a:schemeClr val="tx1"/>
                          </a:solidFill>
                          <a:effectLst/>
                          <a:latin typeface="+mn-lt"/>
                          <a:ea typeface="+mn-ea"/>
                          <a:cs typeface="+mn-cs"/>
                        </a:rPr>
                        <a:t>iscussed and agreed some use cases/requirements related to virtualization deployment healing, virtualization-specific failure detection and notification.</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Discussed and agreed some requirements related to identifying the specific virtualized container for alarm generating.</a:t>
                      </a:r>
                      <a:endParaRPr lang="en-US" sz="1600" kern="1200" dirty="0" smtClean="0">
                        <a:solidFill>
                          <a:schemeClr val="tx1"/>
                        </a:solidFill>
                        <a:effectLst/>
                        <a:latin typeface="+mn-lt"/>
                        <a:ea typeface="+mn-ea"/>
                        <a:cs typeface="+mn-cs"/>
                      </a:endParaRPr>
                    </a:p>
                    <a:p>
                      <a:pPr marL="0" lvl="0" indent="0">
                        <a:buFontTx/>
                        <a:buNone/>
                      </a:pPr>
                      <a:r>
                        <a:rPr lang="en-GB" sz="1600" kern="1200" dirty="0" smtClean="0">
                          <a:solidFill>
                            <a:schemeClr val="tx1"/>
                          </a:solidFill>
                          <a:effectLst/>
                          <a:latin typeface="+mn-lt"/>
                          <a:ea typeface="+mn-ea"/>
                          <a:cs typeface="+mn-cs"/>
                        </a:rPr>
                        <a:t>- Discussed and agreed some requirements related to alarm correlation and detailed virtualized resources alarm information.</a:t>
                      </a:r>
                    </a:p>
                    <a:p>
                      <a:pPr marL="0" lvl="0" indent="0">
                        <a:buFontTx/>
                        <a:buNone/>
                      </a:pPr>
                      <a:r>
                        <a:rPr lang="sv-SE" sz="1600" kern="1200" dirty="0" smtClean="0">
                          <a:solidFill>
                            <a:schemeClr val="tx1"/>
                          </a:solidFill>
                          <a:effectLst/>
                          <a:latin typeface="+mn-lt"/>
                          <a:ea typeface="+mn-ea"/>
                          <a:cs typeface="+mn-cs"/>
                        </a:rPr>
                        <a: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Latest draft 28.515</a:t>
                      </a:r>
                      <a:endParaRPr lang="en-US" sz="1600" kern="1200" dirty="0" smtClean="0">
                        <a:solidFill>
                          <a:schemeClr val="tx1"/>
                        </a:solidFill>
                        <a:effectLst/>
                        <a:latin typeface="+mn-lt"/>
                        <a:ea typeface="+mn-ea"/>
                        <a:cs typeface="+mn-cs"/>
                      </a:endParaRPr>
                    </a:p>
                    <a:p>
                      <a:endParaRPr lang="en-GB" sz="1600" kern="1200" dirty="0" smtClean="0">
                        <a:solidFill>
                          <a:schemeClr val="tx1"/>
                        </a:solidFill>
                        <a:effectLst/>
                        <a:latin typeface="+mn-lt"/>
                        <a:ea typeface="+mn-ea"/>
                        <a:cs typeface="+mn-cs"/>
                      </a:endParaRPr>
                    </a:p>
                    <a:p>
                      <a:r>
                        <a:rPr lang="en-GB" sz="1600" kern="1200" dirty="0" smtClean="0">
                          <a:solidFill>
                            <a:schemeClr val="tx1"/>
                          </a:solidFill>
                          <a:effectLst/>
                          <a:latin typeface="+mn-lt"/>
                          <a:ea typeface="+mn-ea"/>
                          <a:cs typeface="+mn-cs"/>
                        </a:rPr>
                        <a:t>Outstanding issues: Define naming conventions for requirement tags consistent for all (NFV FM/CM/LCM/PM/Concept) new NFV specifications.</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(4/5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2761789330"/>
              </p:ext>
            </p:extLst>
          </p:nvPr>
        </p:nvGraphicFramePr>
        <p:xfrm>
          <a:off x="431800" y="1182689"/>
          <a:ext cx="8272812" cy="5134286"/>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i="0" kern="1200" dirty="0" smtClean="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OAM14-MAMO_VNF-PM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690041</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smtClean="0">
                          <a:solidFill>
                            <a:schemeClr val="tx1"/>
                          </a:solidFill>
                          <a:effectLst/>
                          <a:latin typeface="+mn-lt"/>
                          <a:ea typeface="+mn-ea"/>
                          <a:cs typeface="+mn-cs"/>
                        </a:rPr>
                        <a:t>-</a:t>
                      </a:r>
                      <a:r>
                        <a:rPr lang="en-GB" sz="1600" kern="1200" baseline="0" dirty="0" smtClean="0">
                          <a:solidFill>
                            <a:schemeClr val="tx1"/>
                          </a:solidFill>
                          <a:effectLst/>
                          <a:latin typeface="+mn-lt"/>
                          <a:ea typeface="+mn-ea"/>
                          <a:cs typeface="+mn-cs"/>
                        </a:rPr>
                        <a:t> D</a:t>
                      </a:r>
                      <a:r>
                        <a:rPr lang="en-GB" sz="1600" kern="1200" dirty="0" smtClean="0">
                          <a:solidFill>
                            <a:schemeClr val="tx1"/>
                          </a:solidFill>
                          <a:effectLst/>
                          <a:latin typeface="+mn-lt"/>
                          <a:ea typeface="+mn-ea"/>
                          <a:cs typeface="+mn-cs"/>
                        </a:rPr>
                        <a:t>iscussed and agreed some business level use case and requirements related to VNF PM data collection. </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a:t>
                      </a:r>
                      <a:r>
                        <a:rPr lang="en-GB" sz="1600" kern="1200" baseline="0" dirty="0" smtClean="0">
                          <a:solidFill>
                            <a:schemeClr val="tx1"/>
                          </a:solidFill>
                          <a:effectLst/>
                          <a:latin typeface="+mn-lt"/>
                          <a:ea typeface="+mn-ea"/>
                          <a:cs typeface="+mn-cs"/>
                        </a:rPr>
                        <a:t> D</a:t>
                      </a:r>
                      <a:r>
                        <a:rPr lang="en-GB" sz="1600" kern="1200" dirty="0" smtClean="0">
                          <a:solidFill>
                            <a:schemeClr val="tx1"/>
                          </a:solidFill>
                          <a:effectLst/>
                          <a:latin typeface="+mn-lt"/>
                          <a:ea typeface="+mn-ea"/>
                          <a:cs typeface="+mn-cs"/>
                        </a:rPr>
                        <a:t>iscussed the specification level use case and requirements related to VR PM data collection. It triggered discussion on how PM job is created to collect VNF and VR PM data. </a:t>
                      </a:r>
                      <a:endParaRPr lang="en-US" sz="16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Latest draft 28.520, 28.521</a:t>
                      </a:r>
                    </a:p>
                    <a:p>
                      <a:r>
                        <a:rPr lang="en-GB" altLang="zh-CN" sz="1600" kern="1200" dirty="0" smtClean="0">
                          <a:solidFill>
                            <a:schemeClr val="tx1"/>
                          </a:solidFill>
                          <a:effectLst/>
                          <a:latin typeface="+mn-lt"/>
                          <a:ea typeface="+mn-ea"/>
                          <a:cs typeface="+mn-cs"/>
                        </a:rPr>
                        <a:t>- </a:t>
                      </a:r>
                      <a:r>
                        <a:rPr lang="en-US" sz="1600" kern="1200" dirty="0" smtClean="0">
                          <a:solidFill>
                            <a:schemeClr val="tx1"/>
                          </a:solidFill>
                          <a:effectLst/>
                          <a:latin typeface="+mn-lt"/>
                          <a:ea typeface="+mn-ea"/>
                          <a:cs typeface="+mn-cs"/>
                        </a:rPr>
                        <a:t>Outstanding issues:</a:t>
                      </a:r>
                    </a:p>
                    <a:p>
                      <a:pPr marL="742950" lvl="1" indent="-285750">
                        <a:buFont typeface="Arial" panose="020B0604020202020204" pitchFamily="34" charset="0"/>
                        <a:buChar char="•"/>
                      </a:pPr>
                      <a:r>
                        <a:rPr lang="en-US" sz="1600" kern="1200" dirty="0" smtClean="0">
                          <a:solidFill>
                            <a:schemeClr val="tx1"/>
                          </a:solidFill>
                          <a:effectLst/>
                          <a:latin typeface="+mn-lt"/>
                          <a:ea typeface="+mn-ea"/>
                          <a:cs typeface="+mn-cs"/>
                        </a:rPr>
                        <a:t>Define the administration of VR PM jobs</a:t>
                      </a:r>
                    </a:p>
                    <a:p>
                      <a:pPr marL="742950" lvl="1" indent="-285750">
                        <a:buFont typeface="Arial" panose="020B0604020202020204" pitchFamily="34" charset="0"/>
                        <a:buChar char="•"/>
                      </a:pPr>
                      <a:r>
                        <a:rPr lang="en-US" sz="1600" kern="1200" dirty="0" smtClean="0">
                          <a:solidFill>
                            <a:schemeClr val="tx1"/>
                          </a:solidFill>
                          <a:effectLst/>
                          <a:latin typeface="+mn-lt"/>
                          <a:ea typeface="+mn-ea"/>
                          <a:cs typeface="+mn-cs"/>
                        </a:rPr>
                        <a:t>Define the scope of end to end procedures </a:t>
                      </a:r>
                      <a:r>
                        <a:rPr lang="en-US" sz="1800" kern="1200" dirty="0" smtClean="0">
                          <a:solidFill>
                            <a:schemeClr val="tx1"/>
                          </a:solidFill>
                          <a:effectLst/>
                          <a:latin typeface="+mn-lt"/>
                          <a:ea typeface="+mn-ea"/>
                          <a:cs typeface="+mn-cs"/>
                        </a:rPr>
                        <a:t> </a:t>
                      </a:r>
                      <a:endParaRPr kumimoji="0" lang="en-GB" altLang="zh-CN" sz="1600" b="0" i="0" u="none" strike="noStrike" kern="1200" cap="none" normalizeH="0" baseline="0" dirty="0" smtClean="0">
                        <a:ln>
                          <a:noFill/>
                        </a:ln>
                        <a:solidFill>
                          <a:schemeClr val="tx1"/>
                        </a:solidFill>
                        <a:effectLst/>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800594991"/>
              </p:ext>
            </p:extLst>
          </p:nvPr>
        </p:nvGraphicFramePr>
        <p:xfrm>
          <a:off x="232011" y="1217944"/>
          <a:ext cx="8570795" cy="4992241"/>
        </p:xfrm>
        <a:graphic>
          <a:graphicData uri="http://schemas.openxmlformats.org/drawingml/2006/table">
            <a:tbl>
              <a:tblPr/>
              <a:tblGrid>
                <a:gridCol w="1144325"/>
                <a:gridCol w="1888027"/>
                <a:gridCol w="1500740"/>
                <a:gridCol w="1290960"/>
                <a:gridCol w="1436558"/>
                <a:gridCol w="1310185"/>
              </a:tblGrid>
              <a:tr h="6361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35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SA5#98bis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(NFV)</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27-29 Jan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 Mobile &amp; 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2-6 Feb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Taipei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Taiwan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bg1">
                              <a:lumMod val="65000"/>
                            </a:schemeClr>
                          </a:solidFill>
                          <a:latin typeface="+mn-lt"/>
                          <a:ea typeface="+mn-ea"/>
                          <a:cs typeface="+mn-cs"/>
                        </a:rPr>
                        <a:t>Chunghwa Telecom </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4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13-17 Apr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Dubrovnik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Croatia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bg1">
                            <a:lumMod val="65000"/>
                          </a:schemeClr>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lumMod val="65000"/>
                            </a:schemeClr>
                          </a:solidFill>
                          <a:effectLst/>
                          <a:latin typeface="Calibri" pitchFamily="34" charset="0"/>
                        </a:rPr>
                        <a:t>25-29 May 2015</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bg1">
                              <a:lumMod val="65000"/>
                            </a:schemeClr>
                          </a:solidFill>
                          <a:latin typeface="+mn-lt"/>
                          <a:ea typeface="+mn-ea"/>
                          <a:cs typeface="+mn-cs"/>
                        </a:rPr>
                        <a:t>Ljubljana </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bg1">
                              <a:lumMod val="65000"/>
                            </a:schemeClr>
                          </a:solidFill>
                          <a:latin typeface="+mn-lt"/>
                          <a:ea typeface="+mn-ea"/>
                          <a:cs typeface="+mn-cs"/>
                        </a:rPr>
                        <a:t>Slovenia</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lumMod val="65000"/>
                            </a:schemeClr>
                          </a:solidFill>
                          <a:effectLst/>
                          <a:latin typeface="Calibri" pitchFamily="34" charset="0"/>
                        </a:rPr>
                        <a:t>24-28 Aug 2015</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RAN WGs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SA5#103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12-16 Oct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Vancouver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Canada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SA5#104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16-20 Nov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Anaheim </a:t>
                      </a:r>
                      <a:endPar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65000"/>
                            </a:schemeClr>
                          </a:solidFill>
                          <a:effectLst/>
                          <a:latin typeface="Calibri" pitchFamily="34" charset="0"/>
                          <a:ea typeface="宋体" pitchFamily="2" charset="-122"/>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2015 meeting calendar</a:t>
            </a:r>
          </a:p>
        </p:txBody>
      </p:sp>
    </p:spTree>
    <p:extLst>
      <p:ext uri="{BB962C8B-B14F-4D97-AF65-F5344CB8AC3E}">
        <p14:creationId xmlns:p14="http://schemas.microsoft.com/office/powerpoint/2010/main" val="4224758062"/>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(5/5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3861385583"/>
              </p:ext>
            </p:extLst>
          </p:nvPr>
        </p:nvGraphicFramePr>
        <p:xfrm>
          <a:off x="431800" y="1020764"/>
          <a:ext cx="8272812" cy="5508059"/>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Lifecycle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OAM14-MAMO_VNF-LCM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 Discussed the VNF package on-boarding. Discussed and agreed the VNF scaling operations and LCM notifications over the </a:t>
                      </a:r>
                      <a:r>
                        <a:rPr lang="en-GB" sz="1600" kern="1200" dirty="0" err="1" smtClean="0">
                          <a:solidFill>
                            <a:schemeClr val="tx1"/>
                          </a:solidFill>
                          <a:effectLst/>
                          <a:latin typeface="+mn-lt"/>
                          <a:ea typeface="+mn-ea"/>
                          <a:cs typeface="+mn-cs"/>
                        </a:rPr>
                        <a:t>Ve-Vnfm-Em</a:t>
                      </a:r>
                      <a:r>
                        <a:rPr lang="en-GB" sz="1600" kern="1200" dirty="0" smtClean="0">
                          <a:solidFill>
                            <a:schemeClr val="tx1"/>
                          </a:solidFill>
                          <a:effectLst/>
                          <a:latin typeface="+mn-lt"/>
                          <a:ea typeface="+mn-ea"/>
                          <a:cs typeface="+mn-cs"/>
                        </a:rPr>
                        <a:t> reference point.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 Discussed the proposed requirements and UCs focusing on providing NM access to the VNF LCM operations. Agreed that specification level requirements and use cases should not be focused on </a:t>
                      </a:r>
                      <a:r>
                        <a:rPr lang="en-GB" sz="1600" kern="1200" dirty="0" err="1" smtClean="0">
                          <a:solidFill>
                            <a:schemeClr val="tx1"/>
                          </a:solidFill>
                          <a:effectLst/>
                          <a:latin typeface="+mn-lt"/>
                          <a:ea typeface="+mn-ea"/>
                          <a:cs typeface="+mn-cs"/>
                        </a:rPr>
                        <a:t>Os</a:t>
                      </a:r>
                      <a:r>
                        <a:rPr lang="en-GB" sz="1600" kern="1200" dirty="0" smtClean="0">
                          <a:solidFill>
                            <a:schemeClr val="tx1"/>
                          </a:solidFill>
                          <a:effectLst/>
                          <a:latin typeface="+mn-lt"/>
                          <a:ea typeface="+mn-ea"/>
                          <a:cs typeface="+mn-cs"/>
                        </a:rPr>
                        <a:t>-Ma-</a:t>
                      </a:r>
                      <a:r>
                        <a:rPr lang="en-GB" sz="1600" kern="1200" dirty="0" err="1" smtClean="0">
                          <a:solidFill>
                            <a:schemeClr val="tx1"/>
                          </a:solidFill>
                          <a:effectLst/>
                          <a:latin typeface="+mn-lt"/>
                          <a:ea typeface="+mn-ea"/>
                          <a:cs typeface="+mn-cs"/>
                        </a:rPr>
                        <a:t>Nfvo</a:t>
                      </a:r>
                      <a:r>
                        <a:rPr lang="en-GB" sz="1600" kern="1200" dirty="0" smtClean="0">
                          <a:solidFill>
                            <a:schemeClr val="tx1"/>
                          </a:solidFill>
                          <a:effectLst/>
                          <a:latin typeface="+mn-lt"/>
                          <a:ea typeface="+mn-ea"/>
                          <a:cs typeface="+mn-cs"/>
                        </a:rPr>
                        <a:t> reference point at current stage. </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 Discussed the topic of NS scaling. An issue has been identified about</a:t>
                      </a:r>
                      <a:r>
                        <a:rPr lang="en-GB" sz="1600" kern="1200" baseline="0" dirty="0" smtClean="0">
                          <a:solidFill>
                            <a:schemeClr val="tx1"/>
                          </a:solidFill>
                          <a:effectLst/>
                          <a:latin typeface="+mn-lt"/>
                          <a:ea typeface="+mn-ea"/>
                          <a:cs typeface="+mn-cs"/>
                        </a:rPr>
                        <a:t> </a:t>
                      </a:r>
                      <a:r>
                        <a:rPr lang="en-GB" sz="1600" kern="1200" dirty="0" smtClean="0">
                          <a:solidFill>
                            <a:schemeClr val="tx1"/>
                          </a:solidFill>
                          <a:effectLst/>
                          <a:latin typeface="+mn-lt"/>
                          <a:ea typeface="+mn-ea"/>
                          <a:cs typeface="+mn-cs"/>
                        </a:rPr>
                        <a:t>NS scaling unclearly defined.</a:t>
                      </a:r>
                      <a:r>
                        <a:rPr lang="en-GB" sz="1600" kern="1200" baseline="0" dirty="0" smtClean="0">
                          <a:solidFill>
                            <a:schemeClr val="tx1"/>
                          </a:solidFill>
                          <a:effectLst/>
                          <a:latin typeface="+mn-lt"/>
                          <a:ea typeface="+mn-ea"/>
                          <a:cs typeface="+mn-cs"/>
                        </a:rPr>
                        <a:t> A</a:t>
                      </a:r>
                      <a:r>
                        <a:rPr lang="en-GB" sz="1600" kern="1200" dirty="0" smtClean="0">
                          <a:solidFill>
                            <a:schemeClr val="tx1"/>
                          </a:solidFill>
                          <a:effectLst/>
                          <a:latin typeface="+mn-lt"/>
                          <a:ea typeface="+mn-ea"/>
                          <a:cs typeface="+mn-cs"/>
                        </a:rPr>
                        <a:t>greed to send an LS to ETSI NFV IFA on </a:t>
                      </a:r>
                      <a:r>
                        <a:rPr lang="en-GB" sz="1600" dirty="0" smtClean="0"/>
                        <a:t>Virtual</a:t>
                      </a:r>
                      <a:r>
                        <a:rPr lang="en-GB" sz="1600" baseline="0" dirty="0" smtClean="0"/>
                        <a:t> Link</a:t>
                      </a:r>
                      <a:r>
                        <a:rPr lang="en-GB" sz="1600" dirty="0" smtClean="0"/>
                        <a:t> LCM and modelling </a:t>
                      </a:r>
                      <a:r>
                        <a:rPr lang="en-GB" sz="1600" kern="1200" dirty="0" smtClean="0">
                          <a:solidFill>
                            <a:schemeClr val="tx1"/>
                          </a:solidFill>
                          <a:effectLst/>
                          <a:latin typeface="+mn-lt"/>
                          <a:ea typeface="+mn-ea"/>
                          <a:cs typeface="+mn-cs"/>
                        </a:rPr>
                        <a:t>requesting clarification.</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r>
                      <a:b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t>
                      </a:r>
                      <a:r>
                        <a:rPr lang="en-GB" sz="1600" kern="1200" dirty="0" smtClean="0">
                          <a:solidFill>
                            <a:schemeClr val="tx1"/>
                          </a:solidFill>
                          <a:effectLst/>
                          <a:latin typeface="+mn-lt"/>
                          <a:ea typeface="+mn-ea"/>
                          <a:cs typeface="+mn-cs"/>
                        </a:rPr>
                        <a:t>The topic of VNF termination has been discussed. The group agreed that it’s necessary to define the graceful and forceful termination terminology to be able to use in the LCM specifications.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Latest draft in 28.525.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90562653"/>
              </p:ext>
            </p:extLst>
          </p:nvPr>
        </p:nvGraphicFramePr>
        <p:xfrm>
          <a:off x="286605" y="1177006"/>
          <a:ext cx="8611738" cy="5058287"/>
        </p:xfrm>
        <a:graphic>
          <a:graphicData uri="http://schemas.openxmlformats.org/drawingml/2006/table">
            <a:tbl>
              <a:tblPr/>
              <a:tblGrid>
                <a:gridCol w="1325893"/>
                <a:gridCol w="5414924"/>
                <a:gridCol w="1870921"/>
              </a:tblGrid>
              <a:tr h="3818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8185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20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Cisco</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30% to 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18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SA#70 (12/2015) </a:t>
                      </a:r>
                      <a:r>
                        <a:rPr lang="en-GB" sz="1800" kern="1200" dirty="0" smtClean="0">
                          <a:solidFill>
                            <a:schemeClr val="tx1"/>
                          </a:solidFill>
                          <a:effectLst/>
                          <a:latin typeface="+mn-lt"/>
                          <a:ea typeface="+mn-ea"/>
                          <a:cs typeface="+mn-cs"/>
                        </a:rPr>
                        <a:t>-&gt;SA#72 (06/2016)</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87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effectLst/>
                          <a:latin typeface="+mn-lt"/>
                          <a:ea typeface="+mn-ea"/>
                          <a:cs typeface="+mn-cs"/>
                        </a:rPr>
                        <a:t>The following topics were discussed</a:t>
                      </a:r>
                      <a:r>
                        <a:rPr lang="en-US" sz="1800" kern="1200" dirty="0" smtClean="0">
                          <a:solidFill>
                            <a:schemeClr val="tx1"/>
                          </a:solidFill>
                          <a:effectLst/>
                          <a:latin typeface="+mn-lt"/>
                          <a:ea typeface="+mn-ea"/>
                          <a:cs typeface="+mn-cs"/>
                        </a:rPr>
                        <a:t>:</a:t>
                      </a:r>
                    </a:p>
                    <a:p>
                      <a:endParaRPr lang="en-US" sz="1800" kern="1200" dirty="0" smtClean="0">
                        <a:solidFill>
                          <a:schemeClr val="tx1"/>
                        </a:solidFill>
                        <a:effectLst/>
                        <a:latin typeface="+mn-lt"/>
                        <a:ea typeface="+mn-ea"/>
                        <a:cs typeface="+mn-cs"/>
                      </a:endParaRPr>
                    </a:p>
                    <a:p>
                      <a:pPr marL="285750" indent="-285750">
                        <a:buFontTx/>
                        <a:buChar char="-"/>
                      </a:pPr>
                      <a:r>
                        <a:rPr lang="en-US" sz="1800" kern="1200" dirty="0" smtClean="0">
                          <a:solidFill>
                            <a:schemeClr val="tx1"/>
                          </a:solidFill>
                          <a:effectLst/>
                          <a:latin typeface="+mn-lt"/>
                          <a:ea typeface="+mn-ea"/>
                          <a:cs typeface="+mn-cs"/>
                        </a:rPr>
                        <a:t>Configuration for CAC Problem Statement and </a:t>
                      </a:r>
                      <a:r>
                        <a:rPr lang="en-US" sz="1800" kern="1200" dirty="0" smtClean="0">
                          <a:solidFill>
                            <a:schemeClr val="tx1"/>
                          </a:solidFill>
                          <a:effectLst/>
                          <a:latin typeface="+mn-lt"/>
                          <a:ea typeface="+mn-ea"/>
                          <a:cs typeface="+mn-cs"/>
                        </a:rPr>
                        <a:t>solution</a:t>
                      </a:r>
                    </a:p>
                    <a:p>
                      <a:pPr marL="285750" indent="-285750">
                        <a:buFontTx/>
                        <a:buChar char="-"/>
                      </a:pPr>
                      <a:r>
                        <a:rPr lang="en-US" sz="1800" kern="1200" dirty="0" smtClean="0">
                          <a:solidFill>
                            <a:schemeClr val="tx1"/>
                          </a:solidFill>
                          <a:effectLst/>
                          <a:latin typeface="+mn-lt"/>
                          <a:ea typeface="+mn-ea"/>
                          <a:cs typeface="+mn-cs"/>
                        </a:rPr>
                        <a:t>Analysis </a:t>
                      </a:r>
                      <a:r>
                        <a:rPr lang="en-US" sz="1800" kern="1200" dirty="0" smtClean="0">
                          <a:solidFill>
                            <a:schemeClr val="tx1"/>
                          </a:solidFill>
                          <a:effectLst/>
                          <a:latin typeface="+mn-lt"/>
                          <a:ea typeface="+mn-ea"/>
                          <a:cs typeface="+mn-cs"/>
                        </a:rPr>
                        <a:t>of assumptions on how the CAC value can be </a:t>
                      </a:r>
                      <a:r>
                        <a:rPr lang="en-US" sz="1800" kern="1200" dirty="0" smtClean="0">
                          <a:solidFill>
                            <a:schemeClr val="tx1"/>
                          </a:solidFill>
                          <a:effectLst/>
                          <a:latin typeface="+mn-lt"/>
                          <a:ea typeface="+mn-ea"/>
                          <a:cs typeface="+mn-cs"/>
                        </a:rPr>
                        <a:t>computed</a:t>
                      </a:r>
                    </a:p>
                    <a:p>
                      <a:pPr marL="285750" indent="-285750">
                        <a:buFontTx/>
                        <a:buChar char="-"/>
                      </a:pPr>
                      <a:r>
                        <a:rPr lang="en-US" sz="1800" kern="1200" dirty="0" smtClean="0">
                          <a:solidFill>
                            <a:schemeClr val="tx1"/>
                          </a:solidFill>
                          <a:effectLst/>
                          <a:latin typeface="+mn-lt"/>
                          <a:ea typeface="+mn-ea"/>
                          <a:cs typeface="+mn-cs"/>
                        </a:rPr>
                        <a:t>Proposal </a:t>
                      </a:r>
                      <a:r>
                        <a:rPr lang="en-US" sz="1800" kern="1200" dirty="0" smtClean="0">
                          <a:solidFill>
                            <a:schemeClr val="tx1"/>
                          </a:solidFill>
                          <a:effectLst/>
                          <a:latin typeface="+mn-lt"/>
                          <a:ea typeface="+mn-ea"/>
                          <a:cs typeface="+mn-cs"/>
                        </a:rPr>
                        <a:t>for the conclusion session</a:t>
                      </a:r>
                      <a:endParaRPr lang="en-US" sz="1800" b="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68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37564079"/>
              </p:ext>
            </p:extLst>
          </p:nvPr>
        </p:nvGraphicFramePr>
        <p:xfrm>
          <a:off x="191069" y="1163354"/>
          <a:ext cx="8720919" cy="4546815"/>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Huawei</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50% to 75%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rPr>
                        <a:t>SA#70 (12/2015) </a:t>
                      </a:r>
                      <a:r>
                        <a:rPr lang="en-GB" sz="1800" kern="1200" dirty="0" smtClean="0">
                          <a:solidFill>
                            <a:schemeClr val="tx1"/>
                          </a:solidFill>
                          <a:effectLst/>
                          <a:latin typeface="+mn-lt"/>
                          <a:ea typeface="+mn-ea"/>
                          <a:cs typeface="+mn-cs"/>
                        </a:rPr>
                        <a:t>-&gt;</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SA#71 (03/2016)</a:t>
                      </a:r>
                      <a:endParaRPr kumimoji="0" lang="en-GB" sz="1800" b="0" i="0" u="none" strike="noStrike" cap="none" normalizeH="0" baseline="0" dirty="0" smtClean="0">
                        <a:ln>
                          <a:noFill/>
                        </a:ln>
                        <a:solidFill>
                          <a:schemeClr val="tx1"/>
                        </a:solidFill>
                        <a:effectLst/>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800" kern="1200" dirty="0" smtClean="0">
                          <a:solidFill>
                            <a:schemeClr val="tx1"/>
                          </a:solidFill>
                          <a:effectLst/>
                          <a:latin typeface="+mn-lt"/>
                          <a:ea typeface="+mn-ea"/>
                          <a:cs typeface="+mn-cs"/>
                        </a:rPr>
                        <a:t>Added SMS and MMS in clause 5; </a:t>
                      </a:r>
                    </a:p>
                    <a:p>
                      <a:pPr marL="285750" indent="-285750">
                        <a:buFontTx/>
                        <a:buChar char="-"/>
                      </a:pPr>
                      <a:r>
                        <a:rPr lang="en-GB" sz="1800" kern="1200" dirty="0" smtClean="0">
                          <a:solidFill>
                            <a:schemeClr val="tx1"/>
                          </a:solidFill>
                          <a:effectLst/>
                          <a:latin typeface="+mn-lt"/>
                          <a:ea typeface="+mn-ea"/>
                          <a:cs typeface="+mn-cs"/>
                        </a:rPr>
                        <a:t>Added clause 6 structural difference for KQI in different standards organizations and clause 7 functional difference for KQI in different standards organizations</a:t>
                      </a:r>
                      <a:endParaRPr lang="en-US" sz="1800" kern="1200" dirty="0" smtClean="0">
                        <a:solidFill>
                          <a:schemeClr val="tx1"/>
                        </a:solidFill>
                        <a:effectLst/>
                        <a:latin typeface="+mn-lt"/>
                        <a:ea typeface="+mn-ea"/>
                        <a:cs typeface="+mn-cs"/>
                      </a:endParaRPr>
                    </a:p>
                    <a:p>
                      <a:pPr marL="285750" indent="-285750">
                        <a:buFontTx/>
                        <a:buChar char="-"/>
                      </a:pPr>
                      <a:r>
                        <a:rPr lang="en-US" sz="1800" kern="1200" dirty="0" smtClean="0">
                          <a:solidFill>
                            <a:schemeClr val="tx1"/>
                          </a:solidFill>
                          <a:effectLst/>
                          <a:latin typeface="+mn-lt"/>
                          <a:ea typeface="+mn-ea"/>
                          <a:cs typeface="+mn-cs"/>
                        </a:rPr>
                        <a:t>Updated WID</a:t>
                      </a:r>
                      <a:r>
                        <a:rPr lang="en-US" sz="1800" kern="1200" baseline="0" dirty="0" smtClean="0">
                          <a:solidFill>
                            <a:schemeClr val="tx1"/>
                          </a:solidFill>
                          <a:effectLst/>
                          <a:latin typeface="+mn-lt"/>
                          <a:ea typeface="+mn-ea"/>
                          <a:cs typeface="+mn-cs"/>
                        </a:rPr>
                        <a:t> - </a:t>
                      </a:r>
                      <a:r>
                        <a:rPr lang="en-US" sz="1800" kern="1200" dirty="0" smtClean="0">
                          <a:solidFill>
                            <a:schemeClr val="tx1"/>
                          </a:solidFill>
                          <a:effectLst/>
                          <a:latin typeface="+mn-lt"/>
                          <a:ea typeface="+mn-ea"/>
                          <a:cs typeface="+mn-cs"/>
                        </a:rPr>
                        <a:t>Removed video call and MCPTT from Service Aspects.</a:t>
                      </a:r>
                      <a:endParaRPr lang="en-GB" sz="1800" kern="1200" dirty="0" smtClean="0">
                        <a:solidFill>
                          <a:schemeClr val="tx1"/>
                        </a:solidFill>
                        <a:effectLst/>
                        <a:latin typeface="+mn-lt"/>
                        <a:ea typeface="+mn-ea"/>
                        <a:cs typeface="+mn-cs"/>
                      </a:endParaRPr>
                    </a:p>
                    <a:p>
                      <a:pPr marL="285750" indent="-285750">
                        <a:buFontTx/>
                        <a:buChar char="-"/>
                      </a:pPr>
                      <a:r>
                        <a:rPr lang="en-GB" sz="1800" kern="1200" dirty="0" smtClean="0">
                          <a:solidFill>
                            <a:schemeClr val="tx1"/>
                          </a:solidFill>
                          <a:latin typeface="+mn-lt"/>
                          <a:ea typeface="+mn-ea"/>
                          <a:cs typeface="+mn-cs"/>
                        </a:rPr>
                        <a:t>Latest </a:t>
                      </a:r>
                      <a:r>
                        <a:rPr lang="en-US" sz="1800" kern="1200" dirty="0" smtClean="0">
                          <a:solidFill>
                            <a:schemeClr val="tx1"/>
                          </a:solidFill>
                          <a:effectLst/>
                          <a:latin typeface="+mn-lt"/>
                          <a:ea typeface="+mn-ea"/>
                          <a:cs typeface="+mn-cs"/>
                        </a:rPr>
                        <a:t>draft TR 32.862</a:t>
                      </a:r>
                      <a:endParaRPr lang="en-GB"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Revised WID (Agenda 15.2.27)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61338049"/>
              </p:ext>
            </p:extLst>
          </p:nvPr>
        </p:nvGraphicFramePr>
        <p:xfrm>
          <a:off x="27295" y="1166538"/>
          <a:ext cx="9075762" cy="4969041"/>
        </p:xfrm>
        <a:graphic>
          <a:graphicData uri="http://schemas.openxmlformats.org/drawingml/2006/table">
            <a:tbl>
              <a:tblPr/>
              <a:tblGrid>
                <a:gridCol w="1228299"/>
                <a:gridCol w="5944251"/>
                <a:gridCol w="1903212"/>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OAM support for Licensed Shared Access (LSA)</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smtClean="0">
                          <a:ln>
                            <a:noFill/>
                          </a:ln>
                          <a:solidFill>
                            <a:schemeClr val="tx1"/>
                          </a:solidFill>
                          <a:effectLst/>
                          <a:latin typeface="Calibri" pitchFamily="34" charset="0"/>
                        </a:rPr>
                        <a:t>FS_OAM_LSA</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30% to 75%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mn-lt"/>
                        </a:rPr>
                        <a:t>SA#70 (12/2015) </a:t>
                      </a:r>
                      <a:r>
                        <a:rPr kumimoji="0" lang="en-GB" sz="1600" b="0" i="0" u="none" strike="noStrike" kern="1200" cap="none" normalizeH="0" baseline="0" dirty="0" smtClean="0">
                          <a:ln>
                            <a:noFill/>
                          </a:ln>
                          <a:solidFill>
                            <a:schemeClr val="tx1"/>
                          </a:solidFill>
                          <a:effectLst/>
                          <a:latin typeface="+mn-lt"/>
                          <a:ea typeface="+mn-ea"/>
                          <a:cs typeface="+mn-cs"/>
                        </a:rPr>
                        <a:t>-&gt; SA#71 (03/2016)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smtClean="0">
                          <a:solidFill>
                            <a:schemeClr val="tx1"/>
                          </a:solidFill>
                          <a:effectLst/>
                          <a:latin typeface="+mn-lt"/>
                          <a:ea typeface="+mn-ea"/>
                          <a:cs typeface="+mn-cs"/>
                        </a:rPr>
                        <a:t>- Agreed the contribution on clarified application of the advantage/disadvantage statements.</a:t>
                      </a:r>
                      <a:endParaRPr lang="en-US"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Discussed, but could not agree (during the online session) contributions on the functional split pros/cons and solution evaluations. The implications of the LC/OAM functional split on standardizing the interaction between LC and NM require additional offline discussion. </a:t>
                      </a:r>
                      <a:endParaRPr lang="en-US" sz="1600" kern="1200" dirty="0" smtClean="0">
                        <a:solidFill>
                          <a:schemeClr val="tx1"/>
                        </a:solidFill>
                        <a:effectLst/>
                        <a:latin typeface="+mn-lt"/>
                        <a:ea typeface="+mn-ea"/>
                        <a:cs typeface="+mn-cs"/>
                      </a:endParaRPr>
                    </a:p>
                    <a:p>
                      <a:pPr lvl="0"/>
                      <a:endParaRPr lang="en-GB" sz="1600" kern="1200" dirty="0" smtClean="0">
                        <a:solidFill>
                          <a:schemeClr val="tx1"/>
                        </a:solidFill>
                        <a:effectLst/>
                        <a:latin typeface="+mn-lt"/>
                        <a:ea typeface="+mn-ea"/>
                        <a:cs typeface="+mn-cs"/>
                      </a:endParaRPr>
                    </a:p>
                    <a:p>
                      <a:pPr lvl="0"/>
                      <a:r>
                        <a:rPr lang="en-GB" sz="1600" kern="1200" dirty="0" smtClean="0">
                          <a:solidFill>
                            <a:schemeClr val="tx1"/>
                          </a:solidFill>
                          <a:effectLst/>
                          <a:latin typeface="+mn-lt"/>
                          <a:ea typeface="+mn-ea"/>
                          <a:cs typeface="+mn-cs"/>
                        </a:rPr>
                        <a:t>- Outstanding issues:</a:t>
                      </a:r>
                      <a:endParaRPr lang="en-US" sz="1600" kern="1200" dirty="0" smtClean="0">
                        <a:solidFill>
                          <a:schemeClr val="tx1"/>
                        </a:solidFill>
                        <a:effectLst/>
                        <a:latin typeface="+mn-lt"/>
                        <a:ea typeface="+mn-ea"/>
                        <a:cs typeface="+mn-cs"/>
                      </a:endParaRPr>
                    </a:p>
                    <a:p>
                      <a:pPr marL="742950" lvl="1" indent="-285750">
                        <a:buFont typeface="Arial" panose="020B0604020202020204" pitchFamily="34" charset="0"/>
                        <a:buChar char="•"/>
                      </a:pPr>
                      <a:r>
                        <a:rPr lang="en-GB" sz="1600" kern="1200" dirty="0" smtClean="0">
                          <a:solidFill>
                            <a:schemeClr val="tx1"/>
                          </a:solidFill>
                          <a:effectLst/>
                          <a:latin typeface="+mn-lt"/>
                          <a:ea typeface="+mn-ea"/>
                          <a:cs typeface="+mn-cs"/>
                        </a:rPr>
                        <a:t>Need agreement on functional split alternatives and their implications on normative work in 3GPP SA5</a:t>
                      </a:r>
                      <a:endParaRPr lang="en-GB" sz="1600" kern="1200" dirty="0" smtClean="0">
                        <a:solidFill>
                          <a:schemeClr val="tx1"/>
                        </a:solidFill>
                        <a:latin typeface="+mn-lt"/>
                        <a:ea typeface="+mn-ea"/>
                        <a:cs typeface="+mn-cs"/>
                      </a:endParaRPr>
                    </a:p>
                    <a:p>
                      <a:endParaRPr lang="en-GB" sz="1600" kern="1200" dirty="0" smtClean="0">
                        <a:solidFill>
                          <a:schemeClr val="tx1"/>
                        </a:solidFill>
                        <a:latin typeface="+mn-lt"/>
                        <a:ea typeface="+mn-ea"/>
                        <a:cs typeface="+mn-cs"/>
                      </a:endParaRPr>
                    </a:p>
                    <a:p>
                      <a:r>
                        <a:rPr lang="en-GB" sz="1600" kern="1200" dirty="0" smtClean="0">
                          <a:solidFill>
                            <a:schemeClr val="tx1"/>
                          </a:solidFill>
                          <a:latin typeface="+mn-lt"/>
                          <a:ea typeface="+mn-ea"/>
                          <a:cs typeface="+mn-cs"/>
                        </a:rPr>
                        <a:t>-</a:t>
                      </a:r>
                      <a:r>
                        <a:rPr lang="en-GB" sz="1600" kern="1200" baseline="0" dirty="0" smtClean="0">
                          <a:solidFill>
                            <a:schemeClr val="tx1"/>
                          </a:solidFill>
                          <a:latin typeface="+mn-lt"/>
                          <a:ea typeface="+mn-ea"/>
                          <a:cs typeface="+mn-cs"/>
                        </a:rPr>
                        <a:t> </a:t>
                      </a:r>
                      <a:r>
                        <a:rPr lang="en-US" sz="1600" kern="1200" dirty="0" smtClean="0">
                          <a:solidFill>
                            <a:schemeClr val="tx1"/>
                          </a:solidFill>
                          <a:effectLst/>
                          <a:latin typeface="+mn-lt"/>
                          <a:ea typeface="+mn-ea"/>
                          <a:cs typeface="+mn-cs"/>
                        </a:rPr>
                        <a:t>Latest draft TS 32.855</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70697163"/>
              </p:ext>
            </p:extLst>
          </p:nvPr>
        </p:nvGraphicFramePr>
        <p:xfrm>
          <a:off x="431800" y="1258888"/>
          <a:ext cx="8272812" cy="3189484"/>
        </p:xfrm>
        <a:graphic>
          <a:graphicData uri="http://schemas.openxmlformats.org/drawingml/2006/table">
            <a:tbl>
              <a:tblPr/>
              <a:tblGrid>
                <a:gridCol w="1313872"/>
                <a:gridCol w="6958940"/>
              </a:tblGrid>
              <a:tr h="719724">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17440">
                <a:tc>
                  <a:txBody>
                    <a:bodyPr/>
                    <a:lstStyle/>
                    <a:p>
                      <a:pPr marL="72000" algn="l" fontAlgn="t"/>
                      <a:r>
                        <a:rPr lang="en-GB" sz="1800" b="0" i="0" u="none" strike="noStrike" dirty="0" smtClean="0">
                          <a:solidFill>
                            <a:schemeClr val="tx1"/>
                          </a:solidFill>
                          <a:latin typeface="+mn-lt"/>
                        </a:rPr>
                        <a:t>SP-150691</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Rel-11 CRs on OAM Maintenance and small Enhancements  (OAM11)</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smtClean="0">
                          <a:solidFill>
                            <a:schemeClr val="tx1"/>
                          </a:solidFill>
                          <a:latin typeface="+mn-lt"/>
                        </a:rPr>
                        <a:t>SP-150692</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Study on Network Management of Virtualized Networks (FS_OAM_VIRNET)</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smtClean="0">
                          <a:solidFill>
                            <a:schemeClr val="tx1"/>
                          </a:solidFill>
                          <a:latin typeface="+mn-lt"/>
                        </a:rPr>
                        <a:t>SP-150690</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WLAN Management (WLAN-OAM)</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kern="1200" dirty="0" smtClean="0">
                          <a:solidFill>
                            <a:schemeClr val="tx1"/>
                          </a:solidFill>
                          <a:effectLst/>
                          <a:latin typeface="+mn-lt"/>
                          <a:ea typeface="+mn-ea"/>
                          <a:cs typeface="+mn-cs"/>
                        </a:rPr>
                        <a:t>SP-150785 </a:t>
                      </a:r>
                      <a:endParaRPr lang="en-GB" sz="1800" b="0" i="0" u="none" strike="noStrike" dirty="0">
                        <a:solidFill>
                          <a:srgbClr val="FF0000"/>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kern="1200" dirty="0" smtClean="0">
                          <a:solidFill>
                            <a:schemeClr val="tx1"/>
                          </a:solidFill>
                          <a:effectLst/>
                          <a:latin typeface="+mn-lt"/>
                          <a:ea typeface="+mn-ea"/>
                          <a:cs typeface="+mn-cs"/>
                        </a:rPr>
                        <a:t>Rel-13 CRs on OAM Maintenance and small Enhancements  (OAM13) </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35495396"/>
              </p:ext>
            </p:extLst>
          </p:nvPr>
        </p:nvGraphicFramePr>
        <p:xfrm>
          <a:off x="431800" y="1258889"/>
          <a:ext cx="8272812" cy="4205459"/>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algn="l" fontAlgn="t"/>
                      <a:r>
                        <a:rPr lang="en-US" sz="1800" b="0" i="0" u="none" strike="noStrike" kern="1200" dirty="0" smtClean="0">
                          <a:solidFill>
                            <a:schemeClr val="tx1"/>
                          </a:solidFill>
                          <a:latin typeface="+mn-lt"/>
                          <a:ea typeface="+mn-ea"/>
                          <a:cs typeface="+mn-cs"/>
                        </a:rPr>
                        <a:t> SP-150680</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TS </a:t>
                      </a:r>
                      <a:r>
                        <a:rPr lang="en-US" sz="1800" b="0" i="0" u="none" strike="noStrike" kern="1200" dirty="0">
                          <a:solidFill>
                            <a:schemeClr val="tx1"/>
                          </a:solidFill>
                          <a:latin typeface="+mn-lt"/>
                          <a:ea typeface="+mn-ea"/>
                          <a:cs typeface="+mn-cs"/>
                        </a:rPr>
                        <a:t>28.680 Wireless Local Area Network (WLAN) management; </a:t>
                      </a:r>
                      <a:r>
                        <a:rPr lang="en-US" sz="1800" b="0" i="0" u="none" strike="noStrike" kern="1200" dirty="0" smtClean="0">
                          <a:solidFill>
                            <a:schemeClr val="tx1"/>
                          </a:solidFill>
                          <a:latin typeface="+mn-lt"/>
                          <a:ea typeface="+mn-ea"/>
                          <a:cs typeface="+mn-cs"/>
                        </a:rPr>
                        <a:t>Concepts </a:t>
                      </a:r>
                      <a:r>
                        <a:rPr lang="en-US" sz="1800" b="0" i="0" u="none" strike="noStrike" kern="1200" dirty="0">
                          <a:solidFill>
                            <a:schemeClr val="tx1"/>
                          </a:solidFill>
                          <a:latin typeface="+mn-lt"/>
                          <a:ea typeface="+mn-ea"/>
                          <a:cs typeface="+mn-cs"/>
                        </a:rPr>
                        <a:t>and </a:t>
                      </a:r>
                      <a:r>
                        <a:rPr lang="en-US" sz="1800" b="0" i="0" u="none" strike="noStrike" kern="1200" dirty="0" smtClean="0">
                          <a:solidFill>
                            <a:schemeClr val="tx1"/>
                          </a:solidFill>
                          <a:latin typeface="+mn-lt"/>
                          <a:ea typeface="+mn-ea"/>
                          <a:cs typeface="+mn-cs"/>
                        </a:rPr>
                        <a:t>requirements (for Approval)</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 SP-150686</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TS </a:t>
                      </a:r>
                      <a:r>
                        <a:rPr lang="en-US" sz="1800" b="0" i="0" u="none" strike="noStrike" kern="1200" dirty="0">
                          <a:solidFill>
                            <a:schemeClr val="tx1"/>
                          </a:solidFill>
                          <a:latin typeface="+mn-lt"/>
                          <a:ea typeface="+mn-ea"/>
                          <a:cs typeface="+mn-cs"/>
                        </a:rPr>
                        <a:t>28.681 Wireless Local Area Network (WLAN) Network Resource Model (NRM) Integration Reference Point (IRP); </a:t>
                      </a:r>
                      <a:r>
                        <a:rPr lang="en-US" sz="1800" b="0" i="0" u="none" strike="noStrike" kern="1200" dirty="0" smtClean="0">
                          <a:solidFill>
                            <a:schemeClr val="tx1"/>
                          </a:solidFill>
                          <a:latin typeface="+mn-lt"/>
                          <a:ea typeface="+mn-ea"/>
                          <a:cs typeface="+mn-cs"/>
                        </a:rPr>
                        <a:t>Requirements (for Information and Approval)</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 SP-150687</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TS </a:t>
                      </a:r>
                      <a:r>
                        <a:rPr lang="en-US" sz="1800" b="0" i="0" u="none" strike="noStrike" kern="1200" dirty="0">
                          <a:solidFill>
                            <a:schemeClr val="tx1"/>
                          </a:solidFill>
                          <a:latin typeface="+mn-lt"/>
                          <a:ea typeface="+mn-ea"/>
                          <a:cs typeface="+mn-cs"/>
                        </a:rPr>
                        <a:t>28.682 Wireless Local Area Network (WLAN) Network Resource Model (NRM) Information Reference Point (IRP); Information Service (IS</a:t>
                      </a:r>
                      <a:r>
                        <a:rPr lang="en-US" sz="1800" b="0" i="0" u="none" strike="noStrike" kern="1200" dirty="0" smtClean="0">
                          <a:solidFill>
                            <a:schemeClr val="tx1"/>
                          </a:solidFill>
                          <a:latin typeface="+mn-lt"/>
                          <a:ea typeface="+mn-ea"/>
                          <a:cs typeface="+mn-cs"/>
                        </a:rPr>
                        <a:t>) (for Approval)</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 SP-150688</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TS </a:t>
                      </a:r>
                      <a:r>
                        <a:rPr lang="en-US" sz="1800" b="0" i="0" u="none" strike="noStrike" kern="1200" dirty="0">
                          <a:solidFill>
                            <a:schemeClr val="tx1"/>
                          </a:solidFill>
                          <a:latin typeface="+mn-lt"/>
                          <a:ea typeface="+mn-ea"/>
                          <a:cs typeface="+mn-cs"/>
                        </a:rPr>
                        <a:t>28.683 Wireless Local Area Network (WLAN) Network Resource Model (NRM) Integration Reference Point (IRP); Solution Set (SS) </a:t>
                      </a:r>
                      <a:r>
                        <a:rPr lang="en-US" sz="1800" b="0" i="0" u="none" strike="noStrike" kern="1200" dirty="0" smtClean="0">
                          <a:solidFill>
                            <a:schemeClr val="tx1"/>
                          </a:solidFill>
                          <a:latin typeface="+mn-lt"/>
                          <a:ea typeface="+mn-ea"/>
                          <a:cs typeface="+mn-cs"/>
                        </a:rPr>
                        <a:t>definitions (for Information and Approval)</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 SP-150689</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TS </a:t>
                      </a:r>
                      <a:r>
                        <a:rPr lang="en-US" sz="1800" b="0" i="0" u="none" strike="noStrike" kern="1200" dirty="0">
                          <a:solidFill>
                            <a:schemeClr val="tx1"/>
                          </a:solidFill>
                          <a:latin typeface="+mn-lt"/>
                          <a:ea typeface="+mn-ea"/>
                          <a:cs typeface="+mn-cs"/>
                        </a:rPr>
                        <a:t>28.403 Performance Management (PM); Performance measurements for Wireless Local Area Network (WLAN</a:t>
                      </a:r>
                      <a:r>
                        <a:rPr lang="en-US" sz="1800" b="0" i="0" u="none" strike="noStrike" kern="1200" dirty="0" smtClean="0">
                          <a:solidFill>
                            <a:schemeClr val="tx1"/>
                          </a:solidFill>
                          <a:latin typeface="+mn-lt"/>
                          <a:ea typeface="+mn-ea"/>
                          <a:cs typeface="+mn-cs"/>
                        </a:rPr>
                        <a:t>) (for Approval)</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 </a:t>
            </a:r>
            <a:r>
              <a:rPr lang="en-GB" altLang="zh-CN" sz="3200" kern="0" dirty="0">
                <a:solidFill>
                  <a:srgbClr val="FF0000"/>
                </a:solidFill>
                <a:latin typeface="Calibri"/>
              </a:rPr>
              <a:t>and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4170137"/>
              </p:ext>
            </p:extLst>
          </p:nvPr>
        </p:nvGraphicFramePr>
        <p:xfrm>
          <a:off x="431800" y="1258889"/>
          <a:ext cx="8272812" cy="3665138"/>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SP-150676</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Study KQI for Service Experience</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SP-150678</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Converged management Performance Management Interface Definitions</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SP-150674</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New Study on OAM support for assessment of energy efficiency in mobile access networks</a:t>
                      </a:r>
                      <a:endParaRPr lang="en-US" sz="1800" b="0" i="0" u="none" strike="noStrike" kern="1200" dirty="0">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kern="1200" dirty="0" smtClean="0">
                          <a:solidFill>
                            <a:schemeClr val="tx1"/>
                          </a:solidFill>
                          <a:latin typeface="+mn-lt"/>
                          <a:ea typeface="+mn-ea"/>
                          <a:cs typeface="+mn-cs"/>
                        </a:rPr>
                        <a:t>SP-150677</a:t>
                      </a:r>
                      <a:endParaRPr lang="en-GB" sz="1800" b="0" i="0" u="none" strike="noStrike" kern="1200" dirty="0">
                        <a:solidFill>
                          <a:schemeClr val="tx1"/>
                        </a:solidFill>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kern="1200" dirty="0" smtClean="0">
                          <a:solidFill>
                            <a:schemeClr val="tx1"/>
                          </a:solidFill>
                          <a:latin typeface="+mn-lt"/>
                          <a:ea typeface="+mn-ea"/>
                          <a:cs typeface="+mn-cs"/>
                        </a:rPr>
                        <a:t> New </a:t>
                      </a:r>
                      <a:r>
                        <a:rPr lang="en-US" sz="1800" b="0" i="0" u="none" strike="noStrike" kern="1200" dirty="0">
                          <a:solidFill>
                            <a:schemeClr val="tx1"/>
                          </a:solidFill>
                          <a:latin typeface="+mn-lt"/>
                          <a:ea typeface="+mn-ea"/>
                          <a:cs typeface="+mn-cs"/>
                        </a:rPr>
                        <a:t>Study on OAM aspects of SON for AAS-based deployments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SP-150708</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Work Item Exception for Energy Efficiency related Performance Measurements</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a:t>
            </a:r>
          </a:p>
        </p:txBody>
      </p:sp>
      <p:sp>
        <p:nvSpPr>
          <p:cNvPr id="43011" name="Rectangle 3"/>
          <p:cNvSpPr>
            <a:spLocks noGrp="1"/>
          </p:cNvSpPr>
          <p:nvPr>
            <p:ph type="body" idx="1"/>
          </p:nvPr>
        </p:nvSpPr>
        <p:spPr>
          <a:xfrm>
            <a:off x="136811" y="977215"/>
            <a:ext cx="8802474" cy="5063863"/>
          </a:xfrm>
        </p:spPr>
        <p:txBody>
          <a:bodyPr/>
          <a:lstStyle/>
          <a:p>
            <a:pPr marL="533400" indent="-533400"/>
            <a:r>
              <a:rPr lang="en-GB" altLang="zh-CN" sz="1800" dirty="0" smtClean="0"/>
              <a:t>ETSI ISG NFV IFA</a:t>
            </a:r>
          </a:p>
          <a:p>
            <a:pPr marL="914400" lvl="1" indent="-457200"/>
            <a:r>
              <a:rPr lang="en-US" altLang="zh-CN" sz="1800" dirty="0" smtClean="0">
                <a:ea typeface="宋体" pitchFamily="2" charset="-122"/>
              </a:rPr>
              <a:t>Face to face workshop held in Helsinki April 20</a:t>
            </a:r>
            <a:r>
              <a:rPr lang="en-US" altLang="zh-CN" sz="1800" baseline="30000" dirty="0" smtClean="0">
                <a:ea typeface="宋体" pitchFamily="2" charset="-122"/>
              </a:rPr>
              <a:t>th</a:t>
            </a:r>
            <a:r>
              <a:rPr lang="en-US" altLang="zh-CN" sz="1800" dirty="0" smtClean="0">
                <a:ea typeface="宋体" pitchFamily="2" charset="-122"/>
              </a:rPr>
              <a:t> - 21</a:t>
            </a:r>
            <a:r>
              <a:rPr lang="en-US" altLang="zh-CN" sz="1800" baseline="30000" dirty="0" smtClean="0">
                <a:ea typeface="宋体" pitchFamily="2" charset="-122"/>
              </a:rPr>
              <a:t>st</a:t>
            </a:r>
            <a:r>
              <a:rPr lang="en-US" altLang="zh-CN" sz="1800" dirty="0" smtClean="0">
                <a:ea typeface="宋体" pitchFamily="2" charset="-122"/>
              </a:rPr>
              <a:t>. </a:t>
            </a:r>
          </a:p>
          <a:p>
            <a:pPr marL="914400" lvl="1" indent="-457200"/>
            <a:r>
              <a:rPr lang="en-US" altLang="zh-CN" sz="1800" dirty="0" smtClean="0">
                <a:ea typeface="宋体" pitchFamily="2" charset="-122"/>
              </a:rPr>
              <a:t>Calls held on March 19</a:t>
            </a:r>
            <a:r>
              <a:rPr lang="en-US" altLang="zh-CN" sz="1800" baseline="30000" dirty="0" smtClean="0">
                <a:ea typeface="宋体" pitchFamily="2" charset="-122"/>
              </a:rPr>
              <a:t>th</a:t>
            </a:r>
            <a:r>
              <a:rPr lang="en-US" altLang="zh-CN" sz="1800" dirty="0" smtClean="0">
                <a:ea typeface="宋体" pitchFamily="2" charset="-122"/>
              </a:rPr>
              <a:t>, May 28</a:t>
            </a:r>
            <a:r>
              <a:rPr lang="en-US" altLang="zh-CN" sz="1800" baseline="30000" dirty="0" smtClean="0">
                <a:ea typeface="宋体" pitchFamily="2" charset="-122"/>
              </a:rPr>
              <a:t>th</a:t>
            </a:r>
            <a:r>
              <a:rPr lang="en-US" altLang="zh-CN" sz="1800" dirty="0" smtClean="0">
                <a:ea typeface="宋体" pitchFamily="2" charset="-122"/>
              </a:rPr>
              <a:t>, July 9</a:t>
            </a:r>
            <a:r>
              <a:rPr lang="en-US" altLang="zh-CN" sz="1800" baseline="30000" dirty="0" smtClean="0">
                <a:ea typeface="宋体" pitchFamily="2" charset="-122"/>
              </a:rPr>
              <a:t>th</a:t>
            </a:r>
            <a:r>
              <a:rPr lang="en-US" altLang="zh-CN" sz="1800" dirty="0" smtClean="0">
                <a:ea typeface="宋体" pitchFamily="2" charset="-122"/>
              </a:rPr>
              <a:t>, and Sep. 3</a:t>
            </a:r>
            <a:r>
              <a:rPr lang="en-US" altLang="zh-CN" sz="1800" baseline="30000" dirty="0" smtClean="0">
                <a:ea typeface="宋体" pitchFamily="2" charset="-122"/>
              </a:rPr>
              <a:t>rd</a:t>
            </a:r>
            <a:r>
              <a:rPr lang="en-US" altLang="zh-CN" sz="1800" dirty="0" smtClean="0">
                <a:ea typeface="宋体" pitchFamily="2" charset="-122"/>
              </a:rPr>
              <a:t>. </a:t>
            </a:r>
            <a:r>
              <a:rPr lang="en-US" sz="1800" dirty="0" smtClean="0">
                <a:ea typeface="宋体" pitchFamily="2" charset="-122"/>
              </a:rPr>
              <a:t>Next call Dec 17</a:t>
            </a:r>
            <a:r>
              <a:rPr lang="en-US" sz="1800" baseline="30000" dirty="0" smtClean="0">
                <a:ea typeface="宋体" pitchFamily="2" charset="-122"/>
              </a:rPr>
              <a:t>th</a:t>
            </a:r>
            <a:r>
              <a:rPr lang="en-US" sz="1800" dirty="0" smtClean="0">
                <a:ea typeface="宋体" pitchFamily="2" charset="-122"/>
              </a:rPr>
              <a:t>.</a:t>
            </a:r>
          </a:p>
          <a:p>
            <a:pPr marL="914400" lvl="1" indent="-457200"/>
            <a:r>
              <a:rPr lang="en-US" sz="1800" dirty="0" smtClean="0">
                <a:ea typeface="宋体" pitchFamily="2" charset="-122"/>
              </a:rPr>
              <a:t>SA5 will attend the ETSI workshop on NFV Information Modeling Jan 13-14 2016 in Louisville. Preparation is ongoing.</a:t>
            </a:r>
          </a:p>
          <a:p>
            <a:pPr marL="914400" lvl="1" indent="-457200"/>
            <a:r>
              <a:rPr lang="en-GB" sz="1800" dirty="0"/>
              <a:t>LS </a:t>
            </a:r>
            <a:r>
              <a:rPr lang="en-GB" sz="1800" dirty="0" smtClean="0"/>
              <a:t>being sent to</a:t>
            </a:r>
            <a:r>
              <a:rPr lang="en-US" sz="1800" dirty="0">
                <a:ea typeface="宋体" pitchFamily="2" charset="-122"/>
              </a:rPr>
              <a:t> </a:t>
            </a:r>
            <a:endParaRPr lang="en-US" sz="1800" dirty="0" smtClean="0">
              <a:ea typeface="宋体" pitchFamily="2" charset="-122"/>
            </a:endParaRPr>
          </a:p>
          <a:p>
            <a:pPr marL="1314450" lvl="2" indent="-457200"/>
            <a:r>
              <a:rPr lang="en-US" sz="1800" dirty="0" smtClean="0"/>
              <a:t>ETSI </a:t>
            </a:r>
            <a:r>
              <a:rPr lang="en-US" sz="1800" dirty="0" smtClean="0"/>
              <a:t>ISG NFV </a:t>
            </a:r>
            <a:r>
              <a:rPr lang="en-US" sz="1800" dirty="0" smtClean="0"/>
              <a:t>on guidelines </a:t>
            </a:r>
            <a:r>
              <a:rPr lang="en-US" sz="1800" dirty="0"/>
              <a:t>for </a:t>
            </a:r>
            <a:r>
              <a:rPr lang="en-US" sz="1800" dirty="0" smtClean="0"/>
              <a:t>co-operation </a:t>
            </a:r>
          </a:p>
          <a:p>
            <a:pPr marL="1314450" lvl="2" indent="-457200"/>
            <a:r>
              <a:rPr lang="en-US" sz="1800" dirty="0"/>
              <a:t>ETSI </a:t>
            </a:r>
            <a:r>
              <a:rPr lang="en-US" sz="1800" dirty="0" smtClean="0"/>
              <a:t>ISG NFV </a:t>
            </a:r>
            <a:r>
              <a:rPr lang="en-GB" sz="1800" dirty="0"/>
              <a:t>on VL LCM and modelling</a:t>
            </a:r>
            <a:endParaRPr lang="en-US" sz="1800" dirty="0" smtClean="0"/>
          </a:p>
          <a:p>
            <a:pPr marL="1314450" lvl="2" indent="-457200"/>
            <a:r>
              <a:rPr lang="sv-SE" altLang="zh-CN" sz="1800" dirty="0" smtClean="0"/>
              <a:t>SA1 on </a:t>
            </a:r>
            <a:r>
              <a:rPr lang="en-GB" sz="1800" dirty="0" smtClean="0"/>
              <a:t>definition </a:t>
            </a:r>
            <a:r>
              <a:rPr lang="en-GB" sz="1800" dirty="0"/>
              <a:t>of Network Service</a:t>
            </a:r>
            <a:endParaRPr lang="en-GB" altLang="zh-CN" sz="1800" dirty="0" smtClean="0"/>
          </a:p>
          <a:p>
            <a:pPr marL="533400" indent="-533400">
              <a:lnSpc>
                <a:spcPct val="90000"/>
              </a:lnSpc>
              <a:defRPr/>
            </a:pPr>
            <a:r>
              <a:rPr lang="en-GB" altLang="zh-CN" sz="1800" dirty="0" smtClean="0"/>
              <a:t>BBF - HNB/HeNB</a:t>
            </a:r>
          </a:p>
          <a:p>
            <a:pPr marL="914400" lvl="1" indent="-457200">
              <a:lnSpc>
                <a:spcPct val="90000"/>
              </a:lnSpc>
              <a:defRPr/>
            </a:pPr>
            <a:r>
              <a:rPr lang="en-GB" altLang="zh-CN" sz="1800" dirty="0" smtClean="0">
                <a:ea typeface="宋体" pitchFamily="2" charset="-122"/>
              </a:rPr>
              <a:t>SA5 is the 3GPP focal point to BBF for HNB and HeNB data models.</a:t>
            </a:r>
          </a:p>
          <a:p>
            <a:pPr marL="914400" lvl="1" indent="-457200">
              <a:lnSpc>
                <a:spcPct val="90000"/>
              </a:lnSpc>
              <a:defRPr/>
            </a:pPr>
            <a:r>
              <a:rPr lang="en-GB" altLang="zh-CN" sz="1800" dirty="0" smtClean="0">
                <a:ea typeface="宋体" pitchFamily="2" charset="-122"/>
              </a:rPr>
              <a:t>BBF maintains the HNB/HeNB data models based on SA5 requirements.</a:t>
            </a:r>
          </a:p>
          <a:p>
            <a:pPr marL="533400" lvl="1" indent="-533400">
              <a:lnSpc>
                <a:spcPct val="90000"/>
              </a:lnSpc>
              <a:buClrTx/>
              <a:buFont typeface="Arial" charset="0"/>
              <a:buBlip>
                <a:blip r:embed="rId3"/>
              </a:buBlip>
              <a:defRPr/>
            </a:pPr>
            <a:r>
              <a:rPr lang="en-GB" altLang="zh-CN" sz="1800" dirty="0" smtClean="0"/>
              <a:t>ITU-T SG2 - Management Interface Methodology</a:t>
            </a:r>
          </a:p>
          <a:p>
            <a:pPr marL="914400" lvl="1" indent="-457200">
              <a:defRPr/>
            </a:pPr>
            <a:r>
              <a:rPr lang="en-GB" altLang="zh-CN" sz="1800" dirty="0" smtClean="0">
                <a:ea typeface="宋体" pitchFamily="2" charset="-122"/>
              </a:rPr>
              <a:t>Interface specification methodology and templates on Requirements and Analysis/Information Service level kept 100% aligned.</a:t>
            </a:r>
          </a:p>
          <a:p>
            <a:pPr marL="914400" lvl="1" indent="-457200">
              <a:defRPr/>
            </a:pPr>
            <a:r>
              <a:rPr lang="en-GB" altLang="zh-CN" sz="1800" dirty="0" smtClean="0">
                <a:ea typeface="宋体" pitchFamily="2" charset="-122"/>
              </a:rPr>
              <a:t>Regular conference calls with ITU-T SG2 to maintain this alignment.</a:t>
            </a: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extLst>
      <p:ext uri="{BB962C8B-B14F-4D97-AF65-F5344CB8AC3E}">
        <p14:creationId xmlns:p14="http://schemas.microsoft.com/office/powerpoint/2010/main" val="2813315082"/>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US" altLang="zh-CN" b="1" dirty="0"/>
              <a:t>NFV roadmap in SA5</a:t>
            </a:r>
            <a:endParaRPr lang="en-GB" altLang="zh-CN" dirty="0" smtClean="0"/>
          </a:p>
        </p:txBody>
      </p:sp>
      <p:sp>
        <p:nvSpPr>
          <p:cNvPr id="43011" name="Rectangle 3"/>
          <p:cNvSpPr>
            <a:spLocks noGrp="1"/>
          </p:cNvSpPr>
          <p:nvPr>
            <p:ph type="body" idx="1"/>
          </p:nvPr>
        </p:nvSpPr>
        <p:spPr>
          <a:xfrm>
            <a:off x="354841" y="1396407"/>
            <a:ext cx="8379728" cy="4968329"/>
          </a:xfrm>
        </p:spPr>
        <p:txBody>
          <a:bodyPr/>
          <a:lstStyle/>
          <a:p>
            <a:pPr marL="533400" indent="-533400">
              <a:lnSpc>
                <a:spcPct val="90000"/>
              </a:lnSpc>
            </a:pPr>
            <a:r>
              <a:rPr lang="en-US" altLang="zh-CN" sz="2400" dirty="0" smtClean="0"/>
              <a:t>Next slides describe the NFV roadmap in SA5 and the proposed cooperation principles with ETSI ISG NFV. </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extLst>
      <p:ext uri="{BB962C8B-B14F-4D97-AF65-F5344CB8AC3E}">
        <p14:creationId xmlns:p14="http://schemas.microsoft.com/office/powerpoint/2010/main" val="1115020859"/>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p:cNvCxnSpPr/>
          <p:nvPr/>
        </p:nvCxnSpPr>
        <p:spPr>
          <a:xfrm>
            <a:off x="236952" y="4924340"/>
            <a:ext cx="756084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a:off x="2469200"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TextBox 6"/>
          <p:cNvSpPr txBox="1"/>
          <p:nvPr/>
        </p:nvSpPr>
        <p:spPr>
          <a:xfrm>
            <a:off x="2181168" y="5284380"/>
            <a:ext cx="936104" cy="830997"/>
          </a:xfrm>
          <a:prstGeom prst="rect">
            <a:avLst/>
          </a:prstGeom>
          <a:noFill/>
        </p:spPr>
        <p:txBody>
          <a:bodyPr wrap="square" rtlCol="0">
            <a:spAutoFit/>
          </a:bodyPr>
          <a:lstStyle/>
          <a:p>
            <a:r>
              <a:rPr lang="en-US" altLang="zh-CN" sz="1600" dirty="0" smtClean="0">
                <a:latin typeface="+mn-lt"/>
              </a:rPr>
              <a:t>SA#69 (Sep 2015)</a:t>
            </a:r>
            <a:endParaRPr lang="zh-CN" altLang="en-US" sz="1600" dirty="0">
              <a:latin typeface="+mn-lt"/>
            </a:endParaRPr>
          </a:p>
        </p:txBody>
      </p:sp>
      <p:sp>
        <p:nvSpPr>
          <p:cNvPr id="8" name="等腰三角形 7"/>
          <p:cNvSpPr/>
          <p:nvPr/>
        </p:nvSpPr>
        <p:spPr>
          <a:xfrm>
            <a:off x="3333296"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TextBox 8"/>
          <p:cNvSpPr txBox="1"/>
          <p:nvPr/>
        </p:nvSpPr>
        <p:spPr>
          <a:xfrm>
            <a:off x="3117272" y="5284380"/>
            <a:ext cx="707373" cy="338554"/>
          </a:xfrm>
          <a:prstGeom prst="rect">
            <a:avLst/>
          </a:prstGeom>
          <a:noFill/>
        </p:spPr>
        <p:txBody>
          <a:bodyPr wrap="none" rtlCol="0">
            <a:spAutoFit/>
          </a:bodyPr>
          <a:lstStyle/>
          <a:p>
            <a:r>
              <a:rPr lang="en-US" altLang="zh-CN" sz="1600" dirty="0" smtClean="0">
                <a:latin typeface="+mn-lt"/>
              </a:rPr>
              <a:t>SA#70</a:t>
            </a:r>
            <a:endParaRPr lang="zh-CN" altLang="en-US" sz="1600" dirty="0">
              <a:latin typeface="+mn-lt"/>
            </a:endParaRPr>
          </a:p>
        </p:txBody>
      </p:sp>
      <p:sp>
        <p:nvSpPr>
          <p:cNvPr id="10" name="等腰三角形 9"/>
          <p:cNvSpPr/>
          <p:nvPr/>
        </p:nvSpPr>
        <p:spPr>
          <a:xfrm>
            <a:off x="4218179"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TextBox 10"/>
          <p:cNvSpPr txBox="1"/>
          <p:nvPr/>
        </p:nvSpPr>
        <p:spPr>
          <a:xfrm>
            <a:off x="4002155" y="5284380"/>
            <a:ext cx="707373" cy="338554"/>
          </a:xfrm>
          <a:prstGeom prst="rect">
            <a:avLst/>
          </a:prstGeom>
          <a:noFill/>
        </p:spPr>
        <p:txBody>
          <a:bodyPr wrap="none" rtlCol="0">
            <a:spAutoFit/>
          </a:bodyPr>
          <a:lstStyle/>
          <a:p>
            <a:r>
              <a:rPr lang="en-US" altLang="zh-CN" sz="1600" dirty="0" smtClean="0">
                <a:latin typeface="+mn-lt"/>
              </a:rPr>
              <a:t>SA#71</a:t>
            </a:r>
            <a:endParaRPr lang="zh-CN" altLang="en-US" sz="1600" dirty="0">
              <a:latin typeface="+mn-lt"/>
            </a:endParaRPr>
          </a:p>
        </p:txBody>
      </p:sp>
      <p:sp>
        <p:nvSpPr>
          <p:cNvPr id="12" name="等腰三角形 11"/>
          <p:cNvSpPr/>
          <p:nvPr/>
        </p:nvSpPr>
        <p:spPr>
          <a:xfrm>
            <a:off x="5082275"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TextBox 12"/>
          <p:cNvSpPr txBox="1"/>
          <p:nvPr/>
        </p:nvSpPr>
        <p:spPr>
          <a:xfrm>
            <a:off x="4866251" y="5284380"/>
            <a:ext cx="707373" cy="338554"/>
          </a:xfrm>
          <a:prstGeom prst="rect">
            <a:avLst/>
          </a:prstGeom>
          <a:noFill/>
        </p:spPr>
        <p:txBody>
          <a:bodyPr wrap="none" rtlCol="0">
            <a:spAutoFit/>
          </a:bodyPr>
          <a:lstStyle/>
          <a:p>
            <a:r>
              <a:rPr lang="en-US" altLang="zh-CN" sz="1600" dirty="0" smtClean="0">
                <a:latin typeface="+mn-lt"/>
              </a:rPr>
              <a:t>SA#72</a:t>
            </a:r>
            <a:endParaRPr lang="zh-CN" altLang="en-US" sz="1600" dirty="0">
              <a:latin typeface="+mn-lt"/>
            </a:endParaRPr>
          </a:p>
        </p:txBody>
      </p:sp>
      <p:sp>
        <p:nvSpPr>
          <p:cNvPr id="15" name="等腰三角形 14"/>
          <p:cNvSpPr/>
          <p:nvPr/>
        </p:nvSpPr>
        <p:spPr>
          <a:xfrm>
            <a:off x="452976"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TextBox 15"/>
          <p:cNvSpPr txBox="1"/>
          <p:nvPr/>
        </p:nvSpPr>
        <p:spPr>
          <a:xfrm>
            <a:off x="236952" y="5284380"/>
            <a:ext cx="707373" cy="338554"/>
          </a:xfrm>
          <a:prstGeom prst="rect">
            <a:avLst/>
          </a:prstGeom>
          <a:noFill/>
        </p:spPr>
        <p:txBody>
          <a:bodyPr wrap="none" rtlCol="0">
            <a:spAutoFit/>
          </a:bodyPr>
          <a:lstStyle/>
          <a:p>
            <a:r>
              <a:rPr lang="en-US" altLang="zh-CN" sz="1600" dirty="0" smtClean="0">
                <a:latin typeface="+mn-lt"/>
              </a:rPr>
              <a:t>SA#64</a:t>
            </a:r>
            <a:endParaRPr lang="zh-CN" altLang="en-US" sz="1600" dirty="0">
              <a:latin typeface="+mn-lt"/>
            </a:endParaRPr>
          </a:p>
        </p:txBody>
      </p:sp>
      <p:sp>
        <p:nvSpPr>
          <p:cNvPr id="17" name="等腰三角形 16"/>
          <p:cNvSpPr/>
          <p:nvPr/>
        </p:nvSpPr>
        <p:spPr>
          <a:xfrm>
            <a:off x="5946371"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TextBox 17"/>
          <p:cNvSpPr txBox="1"/>
          <p:nvPr/>
        </p:nvSpPr>
        <p:spPr>
          <a:xfrm>
            <a:off x="5730347" y="5284380"/>
            <a:ext cx="707373" cy="338554"/>
          </a:xfrm>
          <a:prstGeom prst="rect">
            <a:avLst/>
          </a:prstGeom>
          <a:noFill/>
        </p:spPr>
        <p:txBody>
          <a:bodyPr wrap="none" rtlCol="0">
            <a:spAutoFit/>
          </a:bodyPr>
          <a:lstStyle/>
          <a:p>
            <a:r>
              <a:rPr lang="en-US" altLang="zh-CN" sz="1600" dirty="0" smtClean="0">
                <a:latin typeface="+mn-lt"/>
              </a:rPr>
              <a:t>SA#73</a:t>
            </a:r>
            <a:endParaRPr lang="zh-CN" altLang="en-US" sz="1600" dirty="0">
              <a:latin typeface="+mn-lt"/>
            </a:endParaRPr>
          </a:p>
        </p:txBody>
      </p:sp>
      <p:sp>
        <p:nvSpPr>
          <p:cNvPr id="19" name="等腰三角形 18"/>
          <p:cNvSpPr/>
          <p:nvPr/>
        </p:nvSpPr>
        <p:spPr>
          <a:xfrm>
            <a:off x="6810467"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TextBox 21"/>
          <p:cNvSpPr txBox="1"/>
          <p:nvPr/>
        </p:nvSpPr>
        <p:spPr>
          <a:xfrm>
            <a:off x="524984" y="4438288"/>
            <a:ext cx="2088232" cy="338554"/>
          </a:xfrm>
          <a:prstGeom prst="rect">
            <a:avLst/>
          </a:prstGeom>
          <a:solidFill>
            <a:schemeClr val="bg2">
              <a:lumMod val="75000"/>
            </a:schemeClr>
          </a:solidFill>
        </p:spPr>
        <p:txBody>
          <a:bodyPr wrap="square" rtlCol="0">
            <a:spAutoFit/>
          </a:bodyPr>
          <a:lstStyle/>
          <a:p>
            <a:r>
              <a:rPr lang="en-US" altLang="zh-CN" sz="1600" dirty="0" smtClean="0">
                <a:latin typeface="+mn-lt"/>
              </a:rPr>
              <a:t>SA5 NFV Study</a:t>
            </a:r>
            <a:endParaRPr lang="zh-CN" altLang="en-US" sz="1600" dirty="0">
              <a:latin typeface="+mn-lt"/>
            </a:endParaRPr>
          </a:p>
        </p:txBody>
      </p:sp>
      <p:sp>
        <p:nvSpPr>
          <p:cNvPr id="23" name="TextBox 22"/>
          <p:cNvSpPr txBox="1"/>
          <p:nvPr/>
        </p:nvSpPr>
        <p:spPr>
          <a:xfrm>
            <a:off x="1821128" y="3592780"/>
            <a:ext cx="2520280" cy="584775"/>
          </a:xfrm>
          <a:prstGeom prst="rect">
            <a:avLst/>
          </a:prstGeom>
          <a:solidFill>
            <a:schemeClr val="tx2">
              <a:lumMod val="40000"/>
              <a:lumOff val="60000"/>
            </a:schemeClr>
          </a:solidFill>
        </p:spPr>
        <p:txBody>
          <a:bodyPr wrap="square" rtlCol="0">
            <a:spAutoFit/>
          </a:bodyPr>
          <a:lstStyle/>
          <a:p>
            <a:r>
              <a:rPr lang="en-US" altLang="zh-CN" sz="1600" dirty="0" smtClean="0">
                <a:latin typeface="+mn-lt"/>
              </a:rPr>
              <a:t>Concept, Architecture, Requirements</a:t>
            </a:r>
            <a:endParaRPr lang="zh-CN" altLang="en-US" sz="1600" dirty="0" smtClean="0">
              <a:latin typeface="+mn-lt"/>
            </a:endParaRPr>
          </a:p>
        </p:txBody>
      </p:sp>
      <p:sp>
        <p:nvSpPr>
          <p:cNvPr id="24" name="等腰三角形 23"/>
          <p:cNvSpPr/>
          <p:nvPr/>
        </p:nvSpPr>
        <p:spPr>
          <a:xfrm>
            <a:off x="1677112"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TextBox 24"/>
          <p:cNvSpPr txBox="1"/>
          <p:nvPr/>
        </p:nvSpPr>
        <p:spPr>
          <a:xfrm>
            <a:off x="1461088" y="5284380"/>
            <a:ext cx="707373" cy="338554"/>
          </a:xfrm>
          <a:prstGeom prst="rect">
            <a:avLst/>
          </a:prstGeom>
          <a:noFill/>
        </p:spPr>
        <p:txBody>
          <a:bodyPr wrap="none" rtlCol="0">
            <a:spAutoFit/>
          </a:bodyPr>
          <a:lstStyle/>
          <a:p>
            <a:r>
              <a:rPr lang="en-US" altLang="zh-CN" sz="1600" dirty="0" smtClean="0">
                <a:latin typeface="+mn-lt"/>
              </a:rPr>
              <a:t>SA#68</a:t>
            </a:r>
            <a:endParaRPr lang="zh-CN" altLang="en-US" sz="1600" dirty="0">
              <a:latin typeface="+mn-lt"/>
            </a:endParaRPr>
          </a:p>
        </p:txBody>
      </p:sp>
      <p:sp>
        <p:nvSpPr>
          <p:cNvPr id="27" name="TextBox 26"/>
          <p:cNvSpPr txBox="1"/>
          <p:nvPr/>
        </p:nvSpPr>
        <p:spPr>
          <a:xfrm>
            <a:off x="1821127" y="2466515"/>
            <a:ext cx="4306718"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Configuration Management</a:t>
            </a:r>
          </a:p>
          <a:p>
            <a:endParaRPr lang="zh-CN" altLang="en-US" sz="1600" dirty="0">
              <a:latin typeface="+mn-lt"/>
            </a:endParaRPr>
          </a:p>
        </p:txBody>
      </p:sp>
      <p:sp>
        <p:nvSpPr>
          <p:cNvPr id="28" name="TextBox 27"/>
          <p:cNvSpPr txBox="1"/>
          <p:nvPr/>
        </p:nvSpPr>
        <p:spPr>
          <a:xfrm>
            <a:off x="1821129" y="1924330"/>
            <a:ext cx="4306718"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Fault Management</a:t>
            </a:r>
          </a:p>
          <a:p>
            <a:endParaRPr lang="zh-CN" altLang="en-US" sz="1600" dirty="0" smtClean="0">
              <a:latin typeface="+mn-lt"/>
            </a:endParaRPr>
          </a:p>
        </p:txBody>
      </p:sp>
      <p:sp>
        <p:nvSpPr>
          <p:cNvPr id="36" name="圆角矩形 35"/>
          <p:cNvSpPr/>
          <p:nvPr/>
        </p:nvSpPr>
        <p:spPr>
          <a:xfrm>
            <a:off x="1101048" y="1173706"/>
            <a:ext cx="6264696" cy="3111853"/>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p:nvSpPr>
        <p:spPr>
          <a:xfrm>
            <a:off x="6110543" y="3301233"/>
            <a:ext cx="778546" cy="338554"/>
          </a:xfrm>
          <a:prstGeom prst="rect">
            <a:avLst/>
          </a:prstGeom>
          <a:noFill/>
        </p:spPr>
        <p:txBody>
          <a:bodyPr wrap="square" rtlCol="0">
            <a:spAutoFit/>
          </a:bodyPr>
          <a:lstStyle/>
          <a:p>
            <a:r>
              <a:rPr lang="en-US" altLang="zh-CN" sz="1600" dirty="0" smtClean="0">
                <a:solidFill>
                  <a:srgbClr val="FF0000"/>
                </a:solidFill>
                <a:latin typeface="+mn-lt"/>
              </a:rPr>
              <a:t>Rel-14</a:t>
            </a:r>
            <a:endParaRPr lang="zh-CN" altLang="en-US" sz="1600" dirty="0">
              <a:solidFill>
                <a:srgbClr val="FF0000"/>
              </a:solidFill>
              <a:latin typeface="+mn-lt"/>
            </a:endParaRPr>
          </a:p>
        </p:txBody>
      </p:sp>
      <p:sp>
        <p:nvSpPr>
          <p:cNvPr id="40" name="TextBox 39"/>
          <p:cNvSpPr txBox="1"/>
          <p:nvPr/>
        </p:nvSpPr>
        <p:spPr>
          <a:xfrm>
            <a:off x="2038932" y="6085760"/>
            <a:ext cx="3393045" cy="338554"/>
          </a:xfrm>
          <a:prstGeom prst="rect">
            <a:avLst/>
          </a:prstGeom>
          <a:noFill/>
        </p:spPr>
        <p:txBody>
          <a:bodyPr wrap="none" rtlCol="0">
            <a:spAutoFit/>
          </a:bodyPr>
          <a:lstStyle/>
          <a:p>
            <a:r>
              <a:rPr lang="en-US" altLang="zh-CN" sz="1600" dirty="0" smtClean="0">
                <a:latin typeface="+mn-lt"/>
              </a:rPr>
              <a:t>LSs </a:t>
            </a:r>
            <a:r>
              <a:rPr lang="en-US" altLang="zh-CN" sz="1600" dirty="0" smtClean="0">
                <a:latin typeface="+mn-lt"/>
              </a:rPr>
              <a:t>to ETSI ISG NFV </a:t>
            </a:r>
            <a:r>
              <a:rPr lang="en-US" altLang="zh-CN" sz="1600" dirty="0" smtClean="0">
                <a:latin typeface="+mn-lt"/>
              </a:rPr>
              <a:t>by </a:t>
            </a:r>
            <a:r>
              <a:rPr lang="en-US" altLang="zh-CN" sz="1600" dirty="0" smtClean="0">
                <a:latin typeface="+mn-lt"/>
              </a:rPr>
              <a:t>December 2015</a:t>
            </a:r>
            <a:endParaRPr lang="zh-CN" altLang="en-US" sz="1600" dirty="0">
              <a:latin typeface="+mn-lt"/>
            </a:endParaRPr>
          </a:p>
        </p:txBody>
      </p:sp>
      <p:sp>
        <p:nvSpPr>
          <p:cNvPr id="41" name="TextBox 40"/>
          <p:cNvSpPr txBox="1"/>
          <p:nvPr/>
        </p:nvSpPr>
        <p:spPr>
          <a:xfrm>
            <a:off x="1821128" y="3022370"/>
            <a:ext cx="3384376"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Lifecycle Management</a:t>
            </a:r>
          </a:p>
          <a:p>
            <a:endParaRPr lang="zh-CN" altLang="en-US" sz="1600" dirty="0">
              <a:latin typeface="+mn-lt"/>
            </a:endParaRPr>
          </a:p>
        </p:txBody>
      </p:sp>
      <p:sp>
        <p:nvSpPr>
          <p:cNvPr id="44" name="TextBox 43"/>
          <p:cNvSpPr txBox="1"/>
          <p:nvPr/>
        </p:nvSpPr>
        <p:spPr>
          <a:xfrm>
            <a:off x="1821129" y="1353293"/>
            <a:ext cx="5098286" cy="584775"/>
          </a:xfrm>
          <a:prstGeom prst="rect">
            <a:avLst/>
          </a:prstGeom>
          <a:solidFill>
            <a:schemeClr val="accent5">
              <a:lumMod val="40000"/>
              <a:lumOff val="60000"/>
            </a:schemeClr>
          </a:solidFill>
        </p:spPr>
        <p:txBody>
          <a:bodyPr wrap="square" rtlCol="0">
            <a:spAutoFit/>
          </a:bodyPr>
          <a:lstStyle/>
          <a:p>
            <a:r>
              <a:rPr lang="en-US" altLang="zh-CN" sz="1600" dirty="0" smtClean="0">
                <a:latin typeface="+mn-lt"/>
              </a:rPr>
              <a:t>Performance Management</a:t>
            </a:r>
          </a:p>
          <a:p>
            <a:endParaRPr lang="zh-CN" altLang="en-US" sz="1600" dirty="0">
              <a:latin typeface="+mn-lt"/>
            </a:endParaRPr>
          </a:p>
        </p:txBody>
      </p:sp>
      <p:sp>
        <p:nvSpPr>
          <p:cNvPr id="45" name="上箭头 44"/>
          <p:cNvSpPr/>
          <p:nvPr/>
        </p:nvSpPr>
        <p:spPr>
          <a:xfrm>
            <a:off x="3405304" y="5581704"/>
            <a:ext cx="216024" cy="50405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圆角矩形 45"/>
          <p:cNvSpPr/>
          <p:nvPr/>
        </p:nvSpPr>
        <p:spPr>
          <a:xfrm>
            <a:off x="380968" y="4357568"/>
            <a:ext cx="3384376" cy="504056"/>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TextBox 46"/>
          <p:cNvSpPr txBox="1"/>
          <p:nvPr/>
        </p:nvSpPr>
        <p:spPr>
          <a:xfrm>
            <a:off x="2757232" y="4429576"/>
            <a:ext cx="778546" cy="338554"/>
          </a:xfrm>
          <a:prstGeom prst="rect">
            <a:avLst/>
          </a:prstGeom>
          <a:noFill/>
        </p:spPr>
        <p:txBody>
          <a:bodyPr wrap="square" rtlCol="0">
            <a:spAutoFit/>
          </a:bodyPr>
          <a:lstStyle/>
          <a:p>
            <a:r>
              <a:rPr lang="en-US" altLang="zh-CN" sz="1600" dirty="0" smtClean="0">
                <a:solidFill>
                  <a:srgbClr val="FF0000"/>
                </a:solidFill>
                <a:latin typeface="+mn-lt"/>
              </a:rPr>
              <a:t>Rel-13</a:t>
            </a:r>
            <a:endParaRPr lang="zh-CN" altLang="en-US" sz="1600" dirty="0">
              <a:solidFill>
                <a:srgbClr val="FF0000"/>
              </a:solidFill>
              <a:latin typeface="+mn-lt"/>
            </a:endParaRPr>
          </a:p>
        </p:txBody>
      </p:sp>
      <p:sp>
        <p:nvSpPr>
          <p:cNvPr id="31" name="TextBox 30"/>
          <p:cNvSpPr txBox="1"/>
          <p:nvPr/>
        </p:nvSpPr>
        <p:spPr>
          <a:xfrm>
            <a:off x="6573656" y="5274173"/>
            <a:ext cx="936104" cy="830997"/>
          </a:xfrm>
          <a:prstGeom prst="rect">
            <a:avLst/>
          </a:prstGeom>
          <a:noFill/>
        </p:spPr>
        <p:txBody>
          <a:bodyPr wrap="square" rtlCol="0">
            <a:spAutoFit/>
          </a:bodyPr>
          <a:lstStyle/>
          <a:p>
            <a:r>
              <a:rPr lang="en-US" altLang="zh-CN" sz="1600" dirty="0" smtClean="0">
                <a:latin typeface="+mn-lt"/>
              </a:rPr>
              <a:t>SA#74</a:t>
            </a:r>
          </a:p>
          <a:p>
            <a:r>
              <a:rPr lang="en-US" altLang="zh-CN" sz="1600" dirty="0" smtClean="0">
                <a:latin typeface="+mn-lt"/>
              </a:rPr>
              <a:t>(Dec 2016)</a:t>
            </a:r>
            <a:endParaRPr lang="zh-CN" altLang="en-US" sz="1600" dirty="0">
              <a:latin typeface="+mn-lt"/>
            </a:endParaRPr>
          </a:p>
        </p:txBody>
      </p:sp>
      <p:sp>
        <p:nvSpPr>
          <p:cNvPr id="32" name="Rectangle 2"/>
          <p:cNvSpPr>
            <a:spLocks noGrp="1"/>
          </p:cNvSpPr>
          <p:nvPr>
            <p:ph type="title"/>
          </p:nvPr>
        </p:nvSpPr>
        <p:spPr>
          <a:xfrm>
            <a:off x="179388" y="258763"/>
            <a:ext cx="7272337" cy="649287"/>
          </a:xfrm>
        </p:spPr>
        <p:txBody>
          <a:bodyPr/>
          <a:lstStyle/>
          <a:p>
            <a:r>
              <a:rPr lang="en-GB" altLang="zh-CN" dirty="0" smtClean="0"/>
              <a:t>SA5 NFV roadmap (1/3)</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574763985"/>
              </p:ext>
            </p:extLst>
          </p:nvPr>
        </p:nvGraphicFramePr>
        <p:xfrm>
          <a:off x="418492" y="1199066"/>
          <a:ext cx="8289925" cy="4885375"/>
        </p:xfrm>
        <a:graphic>
          <a:graphicData uri="http://schemas.openxmlformats.org/drawingml/2006/table">
            <a:tbl>
              <a:tblPr/>
              <a:tblGrid>
                <a:gridCol w="2079625"/>
                <a:gridCol w="817562"/>
                <a:gridCol w="819150"/>
                <a:gridCol w="773113"/>
                <a:gridCol w="744537"/>
                <a:gridCol w="728663"/>
                <a:gridCol w="669138"/>
                <a:gridCol w="786213"/>
                <a:gridCol w="871924"/>
              </a:tblGrid>
              <a:tr h="6858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101</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102</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61</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38</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57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244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195</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181</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397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356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Calibri" pitchFamily="34" charset="0"/>
                          <a:ea typeface="Batang"/>
                          <a:cs typeface="Times New Roman"/>
                        </a:rPr>
                        <a:t>373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446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378</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397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58</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46</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 CMAN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18</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9</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5</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99528725"/>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04716" y="1146412"/>
            <a:ext cx="8584442" cy="674031"/>
          </a:xfrm>
          <a:prstGeom prst="rect">
            <a:avLst/>
          </a:prstGeom>
          <a:noFill/>
        </p:spPr>
        <p:txBody>
          <a:bodyPr wrap="square" rtlCol="0">
            <a:spAutoFit/>
          </a:bodyPr>
          <a:lstStyle/>
          <a:p>
            <a:pPr marL="533400" indent="-533400" eaLnBrk="0" hangingPunct="0">
              <a:lnSpc>
                <a:spcPct val="90000"/>
              </a:lnSpc>
              <a:spcBef>
                <a:spcPct val="20000"/>
              </a:spcBef>
              <a:buBlip>
                <a:blip r:embed="rId2"/>
              </a:buBlip>
              <a:defRPr/>
            </a:pPr>
            <a:r>
              <a:rPr lang="en-US" altLang="zh-CN" sz="2000" dirty="0" smtClean="0">
                <a:latin typeface="+mn-lt"/>
              </a:rPr>
              <a:t>Architecture, Concept, Requirements: work under the architecture WID</a:t>
            </a:r>
            <a:endParaRPr lang="zh-CN" altLang="en-US" sz="2000" dirty="0" smtClean="0">
              <a:latin typeface="+mn-lt"/>
            </a:endParaRPr>
          </a:p>
          <a:p>
            <a:pPr marL="533400" lvl="0" indent="-533400" eaLnBrk="0" hangingPunct="0">
              <a:lnSpc>
                <a:spcPct val="90000"/>
              </a:lnSpc>
              <a:spcBef>
                <a:spcPct val="20000"/>
              </a:spcBef>
              <a:buBlip>
                <a:blip r:embed="rId2"/>
              </a:buBlip>
              <a:defRPr/>
            </a:pPr>
            <a:endParaRPr lang="en-US" altLang="zh-CN" sz="1800" dirty="0" smtClean="0">
              <a:latin typeface="+mn-lt"/>
            </a:endParaRPr>
          </a:p>
        </p:txBody>
      </p:sp>
      <p:sp>
        <p:nvSpPr>
          <p:cNvPr id="24" name="左大括号 23"/>
          <p:cNvSpPr/>
          <p:nvPr/>
        </p:nvSpPr>
        <p:spPr>
          <a:xfrm>
            <a:off x="2674061" y="1547832"/>
            <a:ext cx="445555" cy="744993"/>
          </a:xfrm>
          <a:prstGeom prst="leftBrace">
            <a:avLst>
              <a:gd name="adj1" fmla="val 8333"/>
              <a:gd name="adj2" fmla="val 5093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5" name="TextBox 24"/>
          <p:cNvSpPr txBox="1"/>
          <p:nvPr/>
        </p:nvSpPr>
        <p:spPr>
          <a:xfrm>
            <a:off x="3119616" y="1601821"/>
            <a:ext cx="5184575" cy="646331"/>
          </a:xfrm>
          <a:prstGeom prst="rect">
            <a:avLst/>
          </a:prstGeom>
          <a:noFill/>
        </p:spPr>
        <p:txBody>
          <a:bodyPr wrap="square" rtlCol="0">
            <a:spAutoFit/>
          </a:bodyPr>
          <a:lstStyle/>
          <a:p>
            <a:pPr>
              <a:buFont typeface="Wingdings" pitchFamily="2" charset="2"/>
              <a:buChar char="Ø"/>
            </a:pPr>
            <a:r>
              <a:rPr lang="en-US" altLang="zh-CN" sz="1800" b="1" dirty="0" smtClean="0">
                <a:latin typeface="+mn-lt"/>
              </a:rPr>
              <a:t>TS 28.500:  </a:t>
            </a:r>
            <a:r>
              <a:rPr lang="en-US" altLang="zh-CN" sz="1800" dirty="0" smtClean="0">
                <a:latin typeface="+mn-lt"/>
              </a:rPr>
              <a:t>Business level use cases and requirements. </a:t>
            </a:r>
            <a:endParaRPr lang="zh-CN" altLang="en-US" sz="1800" dirty="0">
              <a:latin typeface="+mn-lt"/>
            </a:endParaRPr>
          </a:p>
        </p:txBody>
      </p:sp>
      <p:sp>
        <p:nvSpPr>
          <p:cNvPr id="26" name="TextBox 25"/>
          <p:cNvSpPr txBox="1"/>
          <p:nvPr/>
        </p:nvSpPr>
        <p:spPr>
          <a:xfrm>
            <a:off x="311304" y="1468838"/>
            <a:ext cx="2304256" cy="923330"/>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Management Concept, architecture and requirements</a:t>
            </a:r>
            <a:endParaRPr lang="zh-CN" altLang="en-US" sz="1800" dirty="0" smtClean="0">
              <a:latin typeface="+mn-lt"/>
            </a:endParaRPr>
          </a:p>
        </p:txBody>
      </p:sp>
      <p:sp>
        <p:nvSpPr>
          <p:cNvPr id="13" name="TextBox 12"/>
          <p:cNvSpPr txBox="1"/>
          <p:nvPr/>
        </p:nvSpPr>
        <p:spPr>
          <a:xfrm>
            <a:off x="414518" y="470621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CM</a:t>
            </a:r>
            <a:endParaRPr lang="zh-CN" altLang="en-US" sz="1800" dirty="0">
              <a:latin typeface="+mn-lt"/>
            </a:endParaRPr>
          </a:p>
        </p:txBody>
      </p:sp>
      <p:sp>
        <p:nvSpPr>
          <p:cNvPr id="14" name="TextBox 13"/>
          <p:cNvSpPr txBox="1"/>
          <p:nvPr/>
        </p:nvSpPr>
        <p:spPr>
          <a:xfrm>
            <a:off x="414518" y="430539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FM</a:t>
            </a:r>
            <a:endParaRPr lang="zh-CN" altLang="en-US" sz="1800" dirty="0" smtClean="0">
              <a:latin typeface="+mn-lt"/>
            </a:endParaRPr>
          </a:p>
        </p:txBody>
      </p:sp>
      <p:sp>
        <p:nvSpPr>
          <p:cNvPr id="15" name="TextBox 14"/>
          <p:cNvSpPr txBox="1"/>
          <p:nvPr/>
        </p:nvSpPr>
        <p:spPr>
          <a:xfrm>
            <a:off x="414518" y="3901112"/>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PM</a:t>
            </a:r>
            <a:endParaRPr lang="zh-CN" altLang="en-US" sz="1800" dirty="0">
              <a:latin typeface="+mn-lt"/>
            </a:endParaRPr>
          </a:p>
        </p:txBody>
      </p:sp>
      <p:sp>
        <p:nvSpPr>
          <p:cNvPr id="17" name="TextBox 16"/>
          <p:cNvSpPr txBox="1"/>
          <p:nvPr/>
        </p:nvSpPr>
        <p:spPr>
          <a:xfrm>
            <a:off x="414518" y="512351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LCM</a:t>
            </a:r>
            <a:endParaRPr lang="zh-CN" altLang="en-US" sz="1800" dirty="0">
              <a:latin typeface="+mn-lt"/>
            </a:endParaRPr>
          </a:p>
        </p:txBody>
      </p:sp>
      <p:sp>
        <p:nvSpPr>
          <p:cNvPr id="18" name="TextBox 17"/>
          <p:cNvSpPr txBox="1"/>
          <p:nvPr/>
        </p:nvSpPr>
        <p:spPr>
          <a:xfrm>
            <a:off x="204717" y="2662419"/>
            <a:ext cx="8939284" cy="646331"/>
          </a:xfrm>
          <a:prstGeom prst="rect">
            <a:avLst/>
          </a:prstGeom>
          <a:noFill/>
        </p:spPr>
        <p:txBody>
          <a:bodyPr wrap="square" rtlCol="0">
            <a:spAutoFit/>
          </a:bodyPr>
          <a:lstStyle/>
          <a:p>
            <a:pPr marL="533400" indent="-533400" eaLnBrk="0" hangingPunct="0">
              <a:lnSpc>
                <a:spcPct val="90000"/>
              </a:lnSpc>
              <a:spcBef>
                <a:spcPct val="20000"/>
              </a:spcBef>
              <a:buBlip>
                <a:blip r:embed="rId2"/>
              </a:buBlip>
              <a:defRPr/>
            </a:pPr>
            <a:r>
              <a:rPr lang="en-US" altLang="zh-CN" sz="2000" dirty="0" smtClean="0"/>
              <a:t>Domain specific deliverables: work under the domain specific work items</a:t>
            </a:r>
            <a:endParaRPr lang="zh-CN" altLang="en-US" sz="2000" dirty="0" smtClean="0">
              <a:solidFill>
                <a:prstClr val="black"/>
              </a:solidFill>
            </a:endParaRPr>
          </a:p>
          <a:p>
            <a:pPr>
              <a:buFont typeface="Wingdings" pitchFamily="2" charset="2"/>
              <a:buChar char="u"/>
            </a:pPr>
            <a:endParaRPr lang="en-US" altLang="zh-CN" sz="1800" dirty="0" smtClean="0">
              <a:latin typeface="+mn-lt"/>
            </a:endParaRPr>
          </a:p>
        </p:txBody>
      </p:sp>
      <p:sp>
        <p:nvSpPr>
          <p:cNvPr id="19" name="左大括号 9"/>
          <p:cNvSpPr/>
          <p:nvPr/>
        </p:nvSpPr>
        <p:spPr>
          <a:xfrm>
            <a:off x="1247408" y="3125337"/>
            <a:ext cx="504056" cy="31662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TextBox 19"/>
          <p:cNvSpPr txBox="1"/>
          <p:nvPr/>
        </p:nvSpPr>
        <p:spPr>
          <a:xfrm>
            <a:off x="1823472" y="2991964"/>
            <a:ext cx="6768752" cy="3416320"/>
          </a:xfrm>
          <a:prstGeom prst="rect">
            <a:avLst/>
          </a:prstGeom>
          <a:noFill/>
        </p:spPr>
        <p:txBody>
          <a:bodyPr wrap="square" rtlCol="0">
            <a:spAutoFit/>
          </a:bodyPr>
          <a:lstStyle/>
          <a:p>
            <a:r>
              <a:rPr lang="en-US" altLang="zh-CN" sz="1800" dirty="0" smtClean="0">
                <a:latin typeface="+mn-lt"/>
              </a:rPr>
              <a:t>The following deliverables apply to all the WIDs:</a:t>
            </a:r>
          </a:p>
          <a:p>
            <a:pPr>
              <a:buFont typeface="Wingdings" pitchFamily="2" charset="2"/>
              <a:buChar char="Ø"/>
            </a:pPr>
            <a:r>
              <a:rPr lang="en-US" altLang="zh-CN" sz="1800" dirty="0" smtClean="0">
                <a:latin typeface="+mn-lt"/>
              </a:rPr>
              <a:t> </a:t>
            </a:r>
            <a:r>
              <a:rPr lang="en-US" altLang="zh-CN" sz="1800" b="1" dirty="0" smtClean="0">
                <a:latin typeface="+mn-lt"/>
              </a:rPr>
              <a:t>new TS1: </a:t>
            </a:r>
            <a:r>
              <a:rPr lang="en-US" altLang="zh-CN" sz="1800" dirty="0" smtClean="0">
                <a:latin typeface="+mn-lt"/>
              </a:rPr>
              <a:t>Requirements for XXX Functions includes:</a:t>
            </a:r>
          </a:p>
          <a:p>
            <a:pPr lvl="1">
              <a:buFont typeface="Arial" pitchFamily="34" charset="0"/>
              <a:buChar char="•"/>
            </a:pPr>
            <a:r>
              <a:rPr lang="en-US" altLang="zh-CN" sz="1800" dirty="0" smtClean="0">
                <a:latin typeface="+mn-lt"/>
              </a:rPr>
              <a:t> New Requirements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GB" altLang="zh-CN" sz="1800" dirty="0" smtClean="0">
                <a:latin typeface="+mn-lt"/>
              </a:rPr>
              <a:t> </a:t>
            </a:r>
            <a:r>
              <a:rPr lang="en-US" altLang="zh-CN" sz="1800" dirty="0" smtClean="0">
                <a:latin typeface="+mn-lt"/>
              </a:rPr>
              <a:t>interfaces</a:t>
            </a:r>
          </a:p>
          <a:p>
            <a:pPr lvl="1">
              <a:buFont typeface="Arial" pitchFamily="34" charset="0"/>
              <a:buChar char="•"/>
            </a:pPr>
            <a:r>
              <a:rPr lang="en-US" altLang="zh-CN" sz="1800" dirty="0" smtClean="0">
                <a:latin typeface="+mn-lt"/>
              </a:rPr>
              <a:t> Reference to the </a:t>
            </a:r>
            <a:r>
              <a:rPr lang="en-US" altLang="zh-CN" sz="1800" dirty="0" err="1" smtClean="0">
                <a:latin typeface="+mn-lt"/>
              </a:rPr>
              <a:t>Itf</a:t>
            </a:r>
            <a:r>
              <a:rPr lang="en-US" altLang="zh-CN" sz="1800" dirty="0" smtClean="0">
                <a:latin typeface="+mn-lt"/>
              </a:rPr>
              <a:t>-N requirements in existing 32/28 series specifications</a:t>
            </a:r>
          </a:p>
          <a:p>
            <a:pPr>
              <a:buFont typeface="Wingdings" pitchFamily="2" charset="2"/>
              <a:buChar char="Ø"/>
            </a:pPr>
            <a:r>
              <a:rPr lang="en-US" altLang="zh-CN" sz="1800" dirty="0" smtClean="0">
                <a:latin typeface="+mn-lt"/>
              </a:rPr>
              <a:t> </a:t>
            </a:r>
            <a:r>
              <a:rPr lang="en-US" altLang="zh-CN" sz="1800" b="1" dirty="0" smtClean="0">
                <a:latin typeface="+mn-lt"/>
              </a:rPr>
              <a:t>new TS2: </a:t>
            </a:r>
            <a:r>
              <a:rPr lang="en-US" altLang="zh-CN" sz="1800" dirty="0" smtClean="0">
                <a:latin typeface="+mn-lt"/>
              </a:rPr>
              <a:t>procedure flow for XXX Function</a:t>
            </a:r>
          </a:p>
          <a:p>
            <a:pPr>
              <a:buFont typeface="Wingdings" pitchFamily="2" charset="2"/>
              <a:buChar char="Ø"/>
            </a:pPr>
            <a:r>
              <a:rPr lang="en-US" altLang="zh-CN" sz="1800" b="1" dirty="0" smtClean="0">
                <a:latin typeface="+mn-lt"/>
              </a:rPr>
              <a:t> new TS3:</a:t>
            </a:r>
            <a:r>
              <a:rPr lang="en-US" altLang="zh-CN" sz="1800" dirty="0" smtClean="0">
                <a:latin typeface="+mn-lt"/>
              </a:rPr>
              <a:t> new stage 2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GB" altLang="zh-CN" sz="1800" dirty="0" smtClean="0">
                <a:latin typeface="+mn-lt"/>
              </a:rPr>
              <a:t> </a:t>
            </a:r>
            <a:r>
              <a:rPr lang="en-US" altLang="zh-CN" sz="1800" dirty="0" smtClean="0">
                <a:latin typeface="+mn-lt"/>
              </a:rPr>
              <a:t>interfaces.</a:t>
            </a:r>
          </a:p>
          <a:p>
            <a:pPr>
              <a:buFont typeface="Wingdings" pitchFamily="2" charset="2"/>
              <a:buChar char="Ø"/>
            </a:pPr>
            <a:r>
              <a:rPr lang="en-US" altLang="zh-CN" sz="1800" b="1" dirty="0" smtClean="0">
                <a:latin typeface="+mn-lt"/>
              </a:rPr>
              <a:t> new TS4:</a:t>
            </a:r>
            <a:r>
              <a:rPr lang="en-US" altLang="zh-CN" sz="1800" dirty="0" smtClean="0">
                <a:latin typeface="+mn-lt"/>
              </a:rPr>
              <a:t> new stage 3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US" altLang="zh-CN" sz="1800" dirty="0" smtClean="0">
                <a:latin typeface="+mn-lt"/>
              </a:rPr>
              <a:t> interfaces. </a:t>
            </a:r>
          </a:p>
          <a:p>
            <a:pPr>
              <a:buFont typeface="Wingdings" pitchFamily="2" charset="2"/>
              <a:buChar char="Ø"/>
            </a:pPr>
            <a:r>
              <a:rPr lang="en-US" altLang="zh-CN" sz="1800" dirty="0" smtClean="0">
                <a:latin typeface="+mn-lt"/>
              </a:rPr>
              <a:t> </a:t>
            </a:r>
            <a:r>
              <a:rPr lang="en-US" altLang="zh-CN" sz="1800" b="1" dirty="0" smtClean="0">
                <a:latin typeface="+mn-lt"/>
              </a:rPr>
              <a:t>Itf-N: </a:t>
            </a:r>
            <a:r>
              <a:rPr lang="en-US" altLang="zh-CN" sz="1800" dirty="0" smtClean="0">
                <a:latin typeface="+mn-lt"/>
              </a:rPr>
              <a:t>update of existing 32/28 series specifications (stage 1/2/3) </a:t>
            </a:r>
            <a:endParaRPr lang="zh-CN" altLang="en-US" sz="1800" dirty="0">
              <a:latin typeface="+mn-lt"/>
            </a:endParaRPr>
          </a:p>
        </p:txBody>
      </p:sp>
      <p:sp>
        <p:nvSpPr>
          <p:cNvPr id="21" name="Rectangle 2"/>
          <p:cNvSpPr>
            <a:spLocks noGrp="1"/>
          </p:cNvSpPr>
          <p:nvPr>
            <p:ph type="title"/>
          </p:nvPr>
        </p:nvSpPr>
        <p:spPr>
          <a:xfrm>
            <a:off x="179388" y="258763"/>
            <a:ext cx="7272337" cy="649287"/>
          </a:xfrm>
        </p:spPr>
        <p:txBody>
          <a:bodyPr/>
          <a:lstStyle/>
          <a:p>
            <a:r>
              <a:rPr lang="en-GB" altLang="zh-CN" dirty="0" smtClean="0"/>
              <a:t>SA5 NFV roadmap (2/3)</a:t>
            </a: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704753" y="1129879"/>
          <a:ext cx="7796828" cy="5191665"/>
        </p:xfrm>
        <a:graphic>
          <a:graphicData uri="http://schemas.openxmlformats.org/presentationml/2006/ole">
            <mc:AlternateContent xmlns:mc="http://schemas.openxmlformats.org/markup-compatibility/2006">
              <mc:Choice xmlns:v="urn:schemas-microsoft-com:vml" Requires="v">
                <p:oleObj spid="_x0000_s22588" r:id="rId3" imgW="4937731" imgH="3055722" progId="">
                  <p:embed/>
                </p:oleObj>
              </mc:Choice>
              <mc:Fallback>
                <p:oleObj r:id="rId3" imgW="4937731" imgH="3055722" progId="">
                  <p:embed/>
                  <p:pic>
                    <p:nvPicPr>
                      <p:cNvPr id="0"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753" y="1129879"/>
                        <a:ext cx="7796828" cy="51916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圆角矩形 5"/>
          <p:cNvSpPr/>
          <p:nvPr/>
        </p:nvSpPr>
        <p:spPr>
          <a:xfrm>
            <a:off x="704752" y="1713032"/>
            <a:ext cx="4392488" cy="57606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241256" y="1497008"/>
            <a:ext cx="1512168" cy="2448272"/>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a:spLocks noGrp="1"/>
          </p:cNvSpPr>
          <p:nvPr>
            <p:ph type="title"/>
          </p:nvPr>
        </p:nvSpPr>
        <p:spPr>
          <a:xfrm>
            <a:off x="179388" y="258763"/>
            <a:ext cx="7272337" cy="649287"/>
          </a:xfrm>
        </p:spPr>
        <p:txBody>
          <a:bodyPr/>
          <a:lstStyle/>
          <a:p>
            <a:r>
              <a:rPr lang="en-GB" altLang="zh-CN" dirty="0" smtClean="0"/>
              <a:t>SA5 NFV roadmap (3/3)</a:t>
            </a:r>
          </a:p>
        </p:txBody>
      </p:sp>
      <p:sp>
        <p:nvSpPr>
          <p:cNvPr id="9" name="TextBox 8"/>
          <p:cNvSpPr txBox="1"/>
          <p:nvPr/>
        </p:nvSpPr>
        <p:spPr>
          <a:xfrm>
            <a:off x="2409914" y="5972918"/>
            <a:ext cx="2725426" cy="338554"/>
          </a:xfrm>
          <a:prstGeom prst="rect">
            <a:avLst/>
          </a:prstGeom>
          <a:noFill/>
        </p:spPr>
        <p:txBody>
          <a:bodyPr wrap="none" rtlCol="0">
            <a:spAutoFit/>
          </a:bodyPr>
          <a:lstStyle/>
          <a:p>
            <a:r>
              <a:rPr lang="en-US" sz="1600" dirty="0" smtClean="0"/>
              <a:t>Interfaces </a:t>
            </a:r>
            <a:r>
              <a:rPr lang="en-US" sz="1600" dirty="0"/>
              <a:t>in scope of SA5 </a:t>
            </a:r>
            <a:endParaRPr lang="zh-CN" altLang="en-US" sz="1600" dirty="0">
              <a:latin typeface="+mn-lt"/>
            </a:endParaRPr>
          </a:p>
        </p:txBody>
      </p:sp>
      <p:sp>
        <p:nvSpPr>
          <p:cNvPr id="10" name="圆角矩形 6"/>
          <p:cNvSpPr/>
          <p:nvPr/>
        </p:nvSpPr>
        <p:spPr>
          <a:xfrm>
            <a:off x="2162175" y="5973661"/>
            <a:ext cx="2973166" cy="33855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Cooperation principles on NFV</a:t>
            </a:r>
          </a:p>
        </p:txBody>
      </p:sp>
      <p:sp>
        <p:nvSpPr>
          <p:cNvPr id="43011" name="Rectangle 3"/>
          <p:cNvSpPr>
            <a:spLocks noGrp="1"/>
          </p:cNvSpPr>
          <p:nvPr>
            <p:ph type="body" idx="1"/>
          </p:nvPr>
        </p:nvSpPr>
        <p:spPr>
          <a:xfrm>
            <a:off x="354841" y="1200459"/>
            <a:ext cx="8379728" cy="4968329"/>
          </a:xfrm>
        </p:spPr>
        <p:txBody>
          <a:bodyPr/>
          <a:lstStyle/>
          <a:p>
            <a:pPr marL="533400" indent="-533400">
              <a:lnSpc>
                <a:spcPct val="90000"/>
              </a:lnSpc>
            </a:pPr>
            <a:r>
              <a:rPr lang="en-US" altLang="zh-CN" sz="2000" dirty="0" smtClean="0"/>
              <a:t>The cooperation with ETSI NFV </a:t>
            </a:r>
            <a:r>
              <a:rPr lang="en-US" altLang="zh-CN" sz="2000" dirty="0" smtClean="0"/>
              <a:t>focuses </a:t>
            </a:r>
            <a:r>
              <a:rPr lang="en-US" altLang="zh-CN" sz="2000" dirty="0" smtClean="0"/>
              <a:t>on the interfaces Os-Ma-nfvo, </a:t>
            </a:r>
            <a:r>
              <a:rPr lang="en-US" altLang="zh-CN" sz="2000" dirty="0" err="1" smtClean="0"/>
              <a:t>Ve-Vnfm-em</a:t>
            </a:r>
            <a:r>
              <a:rPr lang="en-US" altLang="zh-CN" sz="2000" dirty="0" smtClean="0"/>
              <a:t>, and </a:t>
            </a:r>
            <a:r>
              <a:rPr lang="en-US" altLang="zh-CN" sz="2000" dirty="0" err="1" smtClean="0"/>
              <a:t>Ve-Vnfm-vnf</a:t>
            </a:r>
            <a:r>
              <a:rPr lang="en-US" altLang="zh-CN" sz="2000" dirty="0" smtClean="0"/>
              <a:t>. </a:t>
            </a:r>
          </a:p>
          <a:p>
            <a:pPr marL="533400" indent="-533400">
              <a:lnSpc>
                <a:spcPct val="90000"/>
              </a:lnSpc>
            </a:pPr>
            <a:r>
              <a:rPr lang="en-GB" sz="2000" dirty="0" smtClean="0"/>
              <a:t>When the entities defined by 3GPP SA5 act as the service consumer, </a:t>
            </a:r>
            <a:r>
              <a:rPr lang="en-GB" sz="2000" dirty="0"/>
              <a:t>ETSI ISG NFV may consider 3GPP SA5 input on requirements</a:t>
            </a:r>
            <a:r>
              <a:rPr lang="en-GB" sz="2000" dirty="0" smtClean="0"/>
              <a:t>. </a:t>
            </a:r>
            <a:r>
              <a:rPr lang="en-GB" sz="2000" dirty="0" smtClean="0"/>
              <a:t>For the stage 2 and stage 3, 3GPP SA5 will refer to the implementation of other organizations (e.g. ETSI ISG NFV etc.) where appropriate.</a:t>
            </a:r>
          </a:p>
          <a:p>
            <a:pPr marL="533400" indent="-533400">
              <a:lnSpc>
                <a:spcPct val="90000"/>
              </a:lnSpc>
            </a:pPr>
            <a:r>
              <a:rPr lang="en-GB" sz="2000" dirty="0" smtClean="0"/>
              <a:t>When the entities defined by 3GPP SA5 act as the service producer, 3GPP SA5 needs to provide stage 1/2/3 specifications for the mobile network specific functions. Whenever it is applicable, SA5 should reference the specification provided by ETSI ISG NFV. </a:t>
            </a:r>
          </a:p>
          <a:p>
            <a:pPr marL="533400" indent="-533400">
              <a:lnSpc>
                <a:spcPct val="90000"/>
              </a:lnSpc>
            </a:pPr>
            <a:r>
              <a:rPr lang="en-GB" sz="2000" dirty="0" smtClean="0"/>
              <a:t>A document on cooperation guidelines is currently being discussed with ETSI ISG NFV. </a:t>
            </a:r>
          </a:p>
          <a:p>
            <a:pPr lvl="0"/>
            <a:endParaRPr lang="en-GB" sz="2000" dirty="0" smtClean="0"/>
          </a:p>
          <a:p>
            <a:pPr marL="914400" lvl="1" indent="-457200">
              <a:lnSpc>
                <a:spcPct val="90000"/>
              </a:lnSpc>
            </a:pPr>
            <a:endParaRPr lang="en-GB" altLang="zh-CN" sz="20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20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Action point from SA#69</a:t>
            </a:r>
          </a:p>
        </p:txBody>
      </p:sp>
      <p:sp>
        <p:nvSpPr>
          <p:cNvPr id="43011" name="Rectangle 3"/>
          <p:cNvSpPr>
            <a:spLocks noGrp="1"/>
          </p:cNvSpPr>
          <p:nvPr>
            <p:ph type="body" idx="1"/>
          </p:nvPr>
        </p:nvSpPr>
        <p:spPr>
          <a:xfrm>
            <a:off x="354841" y="1200459"/>
            <a:ext cx="8379728" cy="4968329"/>
          </a:xfrm>
        </p:spPr>
        <p:txBody>
          <a:bodyPr/>
          <a:lstStyle/>
          <a:p>
            <a:pPr marL="533400" indent="-533400">
              <a:lnSpc>
                <a:spcPct val="90000"/>
              </a:lnSpc>
            </a:pPr>
            <a:r>
              <a:rPr lang="en-GB" sz="2400" dirty="0" err="1"/>
              <a:t>Morpho</a:t>
            </a:r>
            <a:r>
              <a:rPr lang="en-GB" sz="2400" dirty="0"/>
              <a:t> Cards commented that there were some issues with the references in </a:t>
            </a:r>
            <a:r>
              <a:rPr lang="en-GB" sz="2400" dirty="0" smtClean="0"/>
              <a:t>TR </a:t>
            </a:r>
            <a:r>
              <a:rPr lang="en-GB" sz="2400" dirty="0"/>
              <a:t>32.842 Study on network management of Virtualized Networks</a:t>
            </a:r>
            <a:r>
              <a:rPr lang="en-GB" sz="2400" dirty="0" smtClean="0"/>
              <a:t>. </a:t>
            </a:r>
            <a:r>
              <a:rPr lang="en-GB" sz="2400" dirty="0"/>
              <a:t>SA WG5 were asked to clean this up with a CR.</a:t>
            </a:r>
            <a:endParaRPr lang="en-US" altLang="zh-CN" sz="2400" dirty="0" smtClean="0"/>
          </a:p>
          <a:p>
            <a:pPr marL="533400" indent="-533400">
              <a:lnSpc>
                <a:spcPct val="90000"/>
              </a:lnSpc>
            </a:pPr>
            <a:r>
              <a:rPr lang="sv-SE" altLang="zh-CN" sz="2400" dirty="0" err="1"/>
              <a:t>Resulting</a:t>
            </a:r>
            <a:r>
              <a:rPr lang="sv-SE" altLang="zh-CN" sz="2400" dirty="0"/>
              <a:t> CR ready in SP-150692 (S5-156219)</a:t>
            </a:r>
            <a:endParaRPr lang="en-US" altLang="zh-CN" sz="2400" dirty="0"/>
          </a:p>
          <a:p>
            <a:pPr marL="0" indent="0">
              <a:lnSpc>
                <a:spcPct val="90000"/>
              </a:lnSpc>
              <a:buNone/>
            </a:pPr>
            <a:endParaRPr lang="en-US" altLang="zh-CN" sz="2400" dirty="0"/>
          </a:p>
          <a:p>
            <a:pPr marL="0" indent="0">
              <a:lnSpc>
                <a:spcPct val="90000"/>
              </a:lnSpc>
              <a:buNone/>
            </a:pPr>
            <a:endParaRPr lang="en-US" altLang="zh-CN" sz="2400" b="1" dirty="0" smtClean="0"/>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extLst>
      <p:ext uri="{BB962C8B-B14F-4D97-AF65-F5344CB8AC3E}">
        <p14:creationId xmlns:p14="http://schemas.microsoft.com/office/powerpoint/2010/main" val="3310937035"/>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mj-lt"/>
                <a:cs typeface="Times New Roman" pitchFamily="18" charset="0"/>
              </a:rPr>
              <a:t>Rel-13 Converged mgmt (CMAN) </a:t>
            </a:r>
            <a:r>
              <a:rPr lang="en-GB" altLang="zh-CN" sz="3200" dirty="0">
                <a:solidFill>
                  <a:srgbClr val="FF0000"/>
                </a:solidFill>
                <a:latin typeface="+mj-lt"/>
                <a:cs typeface="Times New Roman" pitchFamily="18" charset="0"/>
              </a:rPr>
              <a:t>(</a:t>
            </a:r>
            <a:r>
              <a:rPr lang="en-GB" altLang="zh-CN" sz="3200" dirty="0" smtClean="0">
                <a:solidFill>
                  <a:srgbClr val="FF0000"/>
                </a:solidFill>
                <a:latin typeface="+mj-lt"/>
                <a:cs typeface="Times New Roman" pitchFamily="18" charset="0"/>
              </a:rPr>
              <a:t>1/2)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95907758"/>
              </p:ext>
            </p:extLst>
          </p:nvPr>
        </p:nvGraphicFramePr>
        <p:xfrm>
          <a:off x="431800" y="1210531"/>
          <a:ext cx="8272812" cy="4957840"/>
        </p:xfrm>
        <a:graphic>
          <a:graphicData uri="http://schemas.openxmlformats.org/drawingml/2006/table">
            <a:tbl>
              <a:tblPr/>
              <a:tblGrid>
                <a:gridCol w="1313872"/>
                <a:gridCol w="4928259"/>
                <a:gridCol w="2030681"/>
              </a:tblGrid>
              <a:tr h="34734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Compliance of 3GPP SA5 specifications to the NGMN Top OPE Recommendations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OAM-NGMN_OPE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347">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3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078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TR part (560134): 90% to </a:t>
                      </a:r>
                      <a:r>
                        <a:rPr kumimoji="0" lang="en-GB" altLang="zh-CN" sz="1800" b="1" i="0" u="none" strike="noStrike" cap="none" normalizeH="0" baseline="0" dirty="0" smtClean="0">
                          <a:ln>
                            <a:noFill/>
                          </a:ln>
                          <a:solidFill>
                            <a:srgbClr val="00B050"/>
                          </a:solidFill>
                          <a:effectLst/>
                          <a:latin typeface="Calibri" pitchFamily="34" charset="0"/>
                          <a:ea typeface="宋体" pitchFamily="2" charset="-122"/>
                          <a:cs typeface="Arial" charset="0"/>
                        </a:rPr>
                        <a:t>100%</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a:r>
                      <a:b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TS part (560234): 50% to </a:t>
                      </a:r>
                      <a:r>
                        <a:rPr kumimoji="0" lang="en-GB" altLang="zh-CN" sz="1800" b="1" i="0" u="none" strike="noStrike" cap="none" normalizeH="0" baseline="0" dirty="0" smtClean="0">
                          <a:ln>
                            <a:noFill/>
                          </a:ln>
                          <a:solidFill>
                            <a:srgbClr val="00B050"/>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402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144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US" sz="1800" kern="1200" dirty="0" smtClean="0">
                          <a:solidFill>
                            <a:schemeClr val="tx1"/>
                          </a:solidFill>
                          <a:effectLst/>
                          <a:latin typeface="+mn-lt"/>
                          <a:ea typeface="+mn-ea"/>
                          <a:cs typeface="+mn-cs"/>
                        </a:rPr>
                        <a:t>Discussed and agreed several pCRs closing open items on interactions between Home and Macro BTS, ANR, SON, Load Balancing, OSS tool support for optimization and operation, progress status and conclusion for TR 32.838</a:t>
                      </a:r>
                      <a:r>
                        <a:rPr kumimoji="0" lang="en-US"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sv-SE"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Draft </a:t>
                      </a:r>
                      <a:r>
                        <a:rPr lang="en-US" sz="1800" kern="1200" dirty="0" smtClean="0">
                          <a:solidFill>
                            <a:schemeClr val="tx1"/>
                          </a:solidFill>
                          <a:effectLst/>
                          <a:latin typeface="+mn-lt"/>
                          <a:ea typeface="+mn-ea"/>
                          <a:cs typeface="+mn-cs"/>
                        </a:rPr>
                        <a:t>TR 32.838 agreed to be sent for Approval</a:t>
                      </a: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81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effectLst/>
                          <a:latin typeface="+mn-lt"/>
                          <a:ea typeface="+mn-ea"/>
                          <a:cs typeface="+mn-cs"/>
                        </a:rPr>
                        <a:t>Draft TR 32.838 for Approval (Agenda 13.45)</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mj-lt"/>
                <a:cs typeface="Times New Roman" pitchFamily="18" charset="0"/>
              </a:rPr>
              <a:t>Rel-13 </a:t>
            </a:r>
            <a:r>
              <a:rPr lang="en-GB" altLang="zh-CN" sz="3200" dirty="0">
                <a:solidFill>
                  <a:srgbClr val="FF0000"/>
                </a:solidFill>
                <a:latin typeface="+mj-lt"/>
                <a:cs typeface="Times New Roman" pitchFamily="18" charset="0"/>
              </a:rPr>
              <a:t>CMAN </a:t>
            </a:r>
            <a:r>
              <a:rPr lang="en-GB" altLang="zh-CN" sz="3200" dirty="0" smtClean="0">
                <a:solidFill>
                  <a:srgbClr val="FF0000"/>
                </a:solidFill>
                <a:latin typeface="+mj-lt"/>
                <a:cs typeface="Times New Roman" pitchFamily="18" charset="0"/>
              </a:rPr>
              <a:t>(2/2)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86146222"/>
              </p:ext>
            </p:extLst>
          </p:nvPr>
        </p:nvGraphicFramePr>
        <p:xfrm>
          <a:off x="431800" y="1258889"/>
          <a:ext cx="8272812" cy="4840384"/>
        </p:xfrm>
        <a:graphic>
          <a:graphicData uri="http://schemas.openxmlformats.org/drawingml/2006/table">
            <a:tbl>
              <a:tblPr/>
              <a:tblGrid>
                <a:gridCol w="1313872"/>
                <a:gridCol w="4928259"/>
                <a:gridCol w="2030681"/>
              </a:tblGrid>
              <a:tr h="3734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Converged Management PM Interface Definitions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34029">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rPr>
                        <a:t>560235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sym typeface="Wingdings" pitchFamily="2" charset="2"/>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94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80% to </a:t>
                      </a:r>
                      <a:r>
                        <a:rPr kumimoji="0" lang="en-GB" altLang="zh-CN" sz="1800" b="1" i="0" u="none" strike="noStrike" cap="none" normalizeH="0" baseline="0" dirty="0" smtClean="0">
                          <a:ln>
                            <a:noFill/>
                          </a:ln>
                          <a:solidFill>
                            <a:srgbClr val="00B050"/>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72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sym typeface="Wingdings" pitchFamily="2" charset="2"/>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229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This work has progressed in parallel of the Multi-SDO “Converged Management PM Interface definitions” Joint Working Group (JWG), producing the draft TR </a:t>
                      </a:r>
                      <a:r>
                        <a:rPr lang="en-GB" sz="1800" kern="1200" dirty="0" smtClean="0">
                          <a:solidFill>
                            <a:schemeClr val="tx1"/>
                          </a:solidFill>
                          <a:effectLst/>
                          <a:latin typeface="+mn-lt"/>
                          <a:ea typeface="+mn-ea"/>
                          <a:cs typeface="+mn-cs"/>
                        </a:rPr>
                        <a:t>32.863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r>
                        <a:rPr lang="en-GB" sz="1800" kern="1200" dirty="0" smtClean="0">
                          <a:solidFill>
                            <a:schemeClr val="tx1"/>
                          </a:solidFill>
                          <a:effectLst/>
                          <a:latin typeface="+mn-lt"/>
                          <a:ea typeface="+mn-ea"/>
                          <a:cs typeface="+mn-cs"/>
                        </a:rPr>
                        <a:t>- It was agreed to send the draft TR 32.863 for Information and Approval to SA#70.</a:t>
                      </a:r>
                      <a:endParaRPr lang="en-GB"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167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effectLst/>
                          <a:latin typeface="+mn-lt"/>
                          <a:ea typeface="+mn-ea"/>
                          <a:cs typeface="+mn-cs"/>
                        </a:rPr>
                        <a:t>Updated WID, Draft TR 32.863 for Information and Approval (Agenda 13.45, 13.48)</a:t>
                      </a:r>
                      <a:endParaRPr lang="en-GB"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Calibri"/>
                <a:cs typeface="Times New Roman" pitchFamily="18" charset="0"/>
              </a:rPr>
              <a:t>CMAN</a:t>
            </a:r>
            <a:r>
              <a:rPr lang="en-GB" altLang="zh-CN" sz="3200" dirty="0" smtClean="0">
                <a:solidFill>
                  <a:srgbClr val="FF0000"/>
                </a:solidFill>
                <a:latin typeface="+mj-lt"/>
                <a:cs typeface="Times New Roman" pitchFamily="18" charset="0"/>
              </a:rPr>
              <a:t> studies (1/1)</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17969383"/>
              </p:ext>
            </p:extLst>
          </p:nvPr>
        </p:nvGraphicFramePr>
        <p:xfrm>
          <a:off x="431800" y="1258888"/>
          <a:ext cx="8272812" cy="4904341"/>
        </p:xfrm>
        <a:graphic>
          <a:graphicData uri="http://schemas.openxmlformats.org/drawingml/2006/table">
            <a:tbl>
              <a:tblPr/>
              <a:tblGrid>
                <a:gridCol w="1313872"/>
                <a:gridCol w="4738255"/>
                <a:gridCol w="2220685"/>
              </a:tblGrid>
              <a:tr h="39083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noProof="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Study on compliance of 3GPP SA5 specifications to the NGMN NGCOR Requirements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OAM-NGMN_NGCOR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02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560435</a:t>
                      </a:r>
                      <a:endParaRPr kumimoji="0" lang="en-GB" sz="1800" b="1"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8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noProof="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noProof="0" smtClean="0">
                          <a:ln>
                            <a:noFill/>
                          </a:ln>
                          <a:solidFill>
                            <a:schemeClr val="tx1"/>
                          </a:solidFill>
                          <a:effectLst/>
                          <a:latin typeface="Calibri" pitchFamily="34" charset="0"/>
                        </a:rPr>
                        <a:t>Huawei</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4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60% to 60%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7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291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indent="-285750" algn="l" defTabSz="914400" rtl="0" eaLnBrk="1" fontAlgn="auto" latinLnBrk="0" hangingPunct="1">
                        <a:lnSpc>
                          <a:spcPct val="100000"/>
                        </a:lnSpc>
                        <a:spcBef>
                          <a:spcPts val="0"/>
                        </a:spcBef>
                        <a:spcAft>
                          <a:spcPts val="0"/>
                        </a:spcAft>
                        <a:buClrTx/>
                        <a:buSzTx/>
                        <a:buFontTx/>
                        <a:buChar char="-"/>
                        <a:tabLst/>
                        <a:defRPr/>
                      </a:pPr>
                      <a:r>
                        <a:rPr lang="en-US" sz="1800" kern="1200" dirty="0" smtClean="0">
                          <a:solidFill>
                            <a:schemeClr val="tx1"/>
                          </a:solidFill>
                          <a:effectLst/>
                          <a:latin typeface="+mn-lt"/>
                          <a:ea typeface="+mn-ea"/>
                          <a:cs typeface="+mn-cs"/>
                        </a:rPr>
                        <a:t>The progress status of draft TR 32.837 in S5-156128 was discussed. </a:t>
                      </a:r>
                    </a:p>
                    <a:p>
                      <a:pPr marL="285750" marR="0" indent="-285750" algn="l" defTabSz="914400" rtl="0" eaLnBrk="1" fontAlgn="auto" latinLnBrk="0" hangingPunct="1">
                        <a:lnSpc>
                          <a:spcPct val="100000"/>
                        </a:lnSpc>
                        <a:spcBef>
                          <a:spcPts val="0"/>
                        </a:spcBef>
                        <a:spcAft>
                          <a:spcPts val="0"/>
                        </a:spcAft>
                        <a:buClrTx/>
                        <a:buSzTx/>
                        <a:buFontTx/>
                        <a:buChar char="-"/>
                        <a:tabLst/>
                        <a:defRPr/>
                      </a:pPr>
                      <a:r>
                        <a:rPr lang="en-US" sz="1800" kern="1200" dirty="0" smtClean="0">
                          <a:solidFill>
                            <a:schemeClr val="tx1"/>
                          </a:solidFill>
                          <a:effectLst/>
                          <a:latin typeface="+mn-lt"/>
                          <a:ea typeface="+mn-ea"/>
                          <a:cs typeface="+mn-cs"/>
                        </a:rPr>
                        <a:t>It was agreed that the work cannot be completed in Rel-13. </a:t>
                      </a:r>
                    </a:p>
                    <a:p>
                      <a:pPr marL="285750" marR="0" indent="-285750" algn="l" defTabSz="914400" rtl="0" eaLnBrk="1" fontAlgn="auto" latinLnBrk="0" hangingPunct="1">
                        <a:lnSpc>
                          <a:spcPct val="100000"/>
                        </a:lnSpc>
                        <a:spcBef>
                          <a:spcPts val="0"/>
                        </a:spcBef>
                        <a:spcAft>
                          <a:spcPts val="0"/>
                        </a:spcAft>
                        <a:buClrTx/>
                        <a:buSzTx/>
                        <a:buFontTx/>
                        <a:buChar char="-"/>
                        <a:tabLst/>
                        <a:defRPr/>
                      </a:pPr>
                      <a:r>
                        <a:rPr lang="en-US" sz="1800" kern="1200" dirty="0" smtClean="0">
                          <a:solidFill>
                            <a:schemeClr val="tx1"/>
                          </a:solidFill>
                          <a:effectLst/>
                          <a:latin typeface="+mn-lt"/>
                          <a:ea typeface="+mn-ea"/>
                          <a:cs typeface="+mn-cs"/>
                        </a:rPr>
                        <a:t>Due to the very low level of contribution, it was therefore agreed to propose to stop this SI.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01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noProof="0" dirty="0" smtClean="0">
                          <a:solidFill>
                            <a:schemeClr val="tx1"/>
                          </a:solidFill>
                          <a:latin typeface="Calibri" pitchFamily="34" charset="0"/>
                        </a:rPr>
                        <a:t>None - </a:t>
                      </a:r>
                      <a:r>
                        <a:rPr lang="en-US" sz="1800" kern="1200" dirty="0" smtClean="0">
                          <a:solidFill>
                            <a:schemeClr val="tx1"/>
                          </a:solidFill>
                          <a:effectLst/>
                          <a:latin typeface="+mn-lt"/>
                          <a:ea typeface="+mn-ea"/>
                          <a:cs typeface="+mn-cs"/>
                        </a:rPr>
                        <a:t>proposed to </a:t>
                      </a:r>
                      <a:r>
                        <a:rPr lang="en-US" sz="1800" b="1" kern="1200" dirty="0" smtClean="0">
                          <a:solidFill>
                            <a:schemeClr val="tx1"/>
                          </a:solidFill>
                          <a:effectLst/>
                          <a:latin typeface="+mn-lt"/>
                          <a:ea typeface="+mn-ea"/>
                          <a:cs typeface="+mn-cs"/>
                        </a:rPr>
                        <a:t>stop this SI</a:t>
                      </a:r>
                      <a:r>
                        <a:rPr lang="en-US" sz="1800" kern="1200" dirty="0" smtClean="0">
                          <a:solidFill>
                            <a:schemeClr val="tx1"/>
                          </a:solidFill>
                          <a:effectLst/>
                          <a:latin typeface="+mn-lt"/>
                          <a:ea typeface="+mn-ea"/>
                          <a:cs typeface="+mn-cs"/>
                        </a:rPr>
                        <a:t>.</a:t>
                      </a:r>
                      <a:endParaRPr lang="en-GB" sz="1800" b="0" i="0" u="none" strike="noStrike" noProof="0"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CMAN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33887811"/>
              </p:ext>
            </p:extLst>
          </p:nvPr>
        </p:nvGraphicFramePr>
        <p:xfrm>
          <a:off x="431800" y="1258889"/>
          <a:ext cx="8272812" cy="1736579"/>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SP-150683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TR 32.838 Gap analysis between 3GPP SA5 specifications and NGMN Top Operational Efficiency (OPE) Recommendations (for Approval)</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SP-150684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TR 32.863 Fixed Mobile Convergence (FMC) </a:t>
                      </a:r>
                      <a:r>
                        <a:rPr lang="en-US" sz="1800" b="0" i="0" u="none" strike="noStrike" dirty="0" err="1" smtClean="0">
                          <a:solidFill>
                            <a:schemeClr val="tx1"/>
                          </a:solidFill>
                          <a:latin typeface="+mn-lt"/>
                        </a:rPr>
                        <a:t>metadefinitions</a:t>
                      </a:r>
                      <a:r>
                        <a:rPr lang="en-US" sz="1800" b="0" i="0" u="none" strike="noStrike" dirty="0" smtClean="0">
                          <a:solidFill>
                            <a:schemeClr val="tx1"/>
                          </a:solidFill>
                          <a:latin typeface="+mn-lt"/>
                        </a:rPr>
                        <a:t> for measurements and KPIs (for </a:t>
                      </a:r>
                      <a:r>
                        <a:rPr lang="en-US" sz="1800" kern="1200" dirty="0" smtClean="0">
                          <a:solidFill>
                            <a:schemeClr val="tx1"/>
                          </a:solidFill>
                          <a:effectLst/>
                          <a:latin typeface="+mn-lt"/>
                          <a:ea typeface="+mn-ea"/>
                          <a:cs typeface="+mn-cs"/>
                        </a:rPr>
                        <a:t>Information and </a:t>
                      </a:r>
                      <a:r>
                        <a:rPr lang="en-US" sz="1800" b="0" i="0" u="none" strike="noStrike" dirty="0" smtClean="0">
                          <a:solidFill>
                            <a:schemeClr val="tx1"/>
                          </a:solidFill>
                          <a:latin typeface="+mn-lt"/>
                        </a:rPr>
                        <a:t>Approval)</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90924502"/>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Converged Management cooperation</a:t>
            </a:r>
          </a:p>
        </p:txBody>
      </p:sp>
      <p:sp>
        <p:nvSpPr>
          <p:cNvPr id="43011" name="Rectangle 3"/>
          <p:cNvSpPr>
            <a:spLocks noGrp="1"/>
          </p:cNvSpPr>
          <p:nvPr>
            <p:ph type="body" idx="1"/>
          </p:nvPr>
        </p:nvSpPr>
        <p:spPr>
          <a:xfrm>
            <a:off x="286939" y="1173163"/>
            <a:ext cx="8352098" cy="4968329"/>
          </a:xfrm>
        </p:spPr>
        <p:txBody>
          <a:bodyPr/>
          <a:lstStyle/>
          <a:p>
            <a:pPr marL="533400" indent="-533400">
              <a:lnSpc>
                <a:spcPct val="90000"/>
              </a:lnSpc>
            </a:pPr>
            <a:r>
              <a:rPr lang="en-GB" altLang="zh-CN" sz="2400" dirty="0" smtClean="0"/>
              <a:t>Multi-SDO</a:t>
            </a:r>
          </a:p>
          <a:p>
            <a:pPr marL="914400" lvl="1" indent="-457200">
              <a:lnSpc>
                <a:spcPct val="90000"/>
              </a:lnSpc>
            </a:pPr>
            <a:r>
              <a:rPr lang="en-GB" altLang="zh-CN" sz="2000" dirty="0" smtClean="0">
                <a:ea typeface="宋体" pitchFamily="2" charset="-122"/>
              </a:rPr>
              <a:t>The outputs of the Multi-SDO Model Alignment Phase 2 JWG have been taken into account in SA5 specifications. No further activities are planned for the moment for the Multi-SDO Model Alignment Phase 2 JWG.</a:t>
            </a:r>
          </a:p>
          <a:p>
            <a:pPr marL="914400" lvl="1" indent="-457200">
              <a:lnSpc>
                <a:spcPct val="90000"/>
              </a:lnSpc>
            </a:pPr>
            <a:r>
              <a:rPr lang="en-GB" altLang="zh-CN" sz="2000" dirty="0" smtClean="0">
                <a:ea typeface="宋体" pitchFamily="2" charset="-122"/>
              </a:rPr>
              <a:t>Ongoing LS exchange with TM Forum on </a:t>
            </a:r>
            <a:r>
              <a:rPr lang="en-US" altLang="zh-CN" sz="2000" dirty="0" smtClean="0">
                <a:ea typeface="宋体" pitchFamily="2" charset="-122"/>
              </a:rPr>
              <a:t>maintaining alignment on Fixed Mobile Convergence (FMC) Model Repertoire. All changes agreed between TM Forum and SA5 are expected to be incorporated in the latest version of 3GPP TS 32.156 (Fixed Mobile Convergence (FMC) Model Repertoire) and the corresponding TM Forum document(s).</a:t>
            </a:r>
          </a:p>
          <a:p>
            <a:pPr marL="914400" lvl="1" indent="-457200">
              <a:lnSpc>
                <a:spcPct val="90000"/>
              </a:lnSpc>
            </a:pPr>
            <a:r>
              <a:rPr lang="en-GB" altLang="zh-CN" sz="2000" dirty="0" smtClean="0">
                <a:ea typeface="宋体" pitchFamily="2" charset="-122"/>
              </a:rPr>
              <a:t>Regular conference calls for the Multi-SDO Converged Performance Management JWG. The JWG has finalized the document on </a:t>
            </a:r>
            <a:r>
              <a:rPr lang="en-GB" sz="2000" dirty="0" smtClean="0"/>
              <a:t>Metadefinitions for Measurements and KPIs. </a:t>
            </a:r>
          </a:p>
          <a:p>
            <a:pPr marL="914400" lvl="1" indent="-457200">
              <a:lnSpc>
                <a:spcPct val="90000"/>
              </a:lnSpc>
            </a:pPr>
            <a:r>
              <a:rPr lang="en-GB" sz="2000" dirty="0" smtClean="0"/>
              <a:t>When needed, the follow-up of Multi-SDO activities will be done in the OAM&amp;P SWG after closure of the Converged Management SWG. </a:t>
            </a:r>
            <a:endParaRPr lang="en-GB" altLang="zh-CN" sz="2000" dirty="0" smtClean="0">
              <a:ea typeface="宋体" pitchFamily="2" charset="-122"/>
            </a:endParaRPr>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extLst>
      <p:ext uri="{BB962C8B-B14F-4D97-AF65-F5344CB8AC3E}">
        <p14:creationId xmlns:p14="http://schemas.microsoft.com/office/powerpoint/2010/main" val="3987883945"/>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675561913"/>
              </p:ext>
            </p:extLst>
          </p:nvPr>
        </p:nvGraphicFramePr>
        <p:xfrm>
          <a:off x="232011" y="1217944"/>
          <a:ext cx="8570795" cy="4908253"/>
        </p:xfrm>
        <a:graphic>
          <a:graphicData uri="http://schemas.openxmlformats.org/drawingml/2006/table">
            <a:tbl>
              <a:tblPr/>
              <a:tblGrid>
                <a:gridCol w="1144325"/>
                <a:gridCol w="1888027"/>
                <a:gridCol w="1500740"/>
                <a:gridCol w="1290960"/>
                <a:gridCol w="1436558"/>
                <a:gridCol w="1310185"/>
              </a:tblGrid>
              <a:tr h="6361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25-29 Jan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Bratislava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Slovakia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SA2, SA4, CT WGs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4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Apr 2016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Kanazawa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Japan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JF3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r-FR"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CT </a:t>
                      </a:r>
                      <a:r>
                        <a:rPr kumimoji="0" lang="fr-FR" sz="18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WGs</a:t>
                      </a:r>
                      <a:r>
                        <a:rPr kumimoji="0" lang="fr-FR"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 RAN </a:t>
                      </a:r>
                      <a:r>
                        <a:rPr kumimoji="0" lang="fr-FR" sz="18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WGs</a:t>
                      </a:r>
                      <a:r>
                        <a:rPr kumimoji="0" lang="fr-FR"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 SA2, SA6</a:t>
                      </a:r>
                      <a:endPar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23-27 May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Tenerife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Spain</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CT WGs, RAN WGs, GERAN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Jul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 – 2 Sep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extLst>
      <p:ext uri="{BB962C8B-B14F-4D97-AF65-F5344CB8AC3E}">
        <p14:creationId xmlns:p14="http://schemas.microsoft.com/office/powerpoint/2010/main" val="265139292"/>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extLst>
              <p:ext uri="{D42A27DB-BD31-4B8C-83A1-F6EECF244321}">
                <p14:modId xmlns:p14="http://schemas.microsoft.com/office/powerpoint/2010/main" val="383488879"/>
              </p:ext>
            </p:extLst>
          </p:nvPr>
        </p:nvGraphicFramePr>
        <p:xfrm>
          <a:off x="11113" y="614363"/>
          <a:ext cx="9105900" cy="5692775"/>
        </p:xfrm>
        <a:graphic>
          <a:graphicData uri="http://schemas.openxmlformats.org/presentationml/2006/ole">
            <mc:AlternateContent xmlns:mc="http://schemas.openxmlformats.org/markup-compatibility/2006">
              <mc:Choice xmlns:v="urn:schemas-microsoft-com:vml" Requires="v">
                <p:oleObj spid="_x0000_s23606" name="Worksheet" r:id="rId4" imgW="9239357" imgH="5886540" progId="Excel.Sheet.8">
                  <p:embed/>
                </p:oleObj>
              </mc:Choice>
              <mc:Fallback>
                <p:oleObj name="Worksheet" r:id="rId4" imgW="9239357" imgH="5886540" progId="Excel.Sheet.8">
                  <p:embed/>
                  <p:pic>
                    <p:nvPicPr>
                      <p:cNvPr id="0" name="Picture 29"/>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3" y="614363"/>
                        <a:ext cx="9105900" cy="5692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err="1" smtClean="0"/>
              <a:t>Tdoc</a:t>
            </a:r>
            <a:r>
              <a:rPr lang="en-GB" altLang="zh-CN" dirty="0" smtClean="0"/>
              <a:t> history </a:t>
            </a:r>
          </a:p>
        </p:txBody>
      </p:sp>
      <p:sp>
        <p:nvSpPr>
          <p:cNvPr id="1028" name="Rectangle 3"/>
          <p:cNvSpPr>
            <a:spLocks noChangeArrowheads="1"/>
          </p:cNvSpPr>
          <p:nvPr/>
        </p:nvSpPr>
        <p:spPr bwMode="auto">
          <a:xfrm>
            <a:off x="396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4020919891"/>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92" name="Rectangle 64"/>
          <p:cNvSpPr>
            <a:spLocks noGrp="1"/>
          </p:cNvSpPr>
          <p:nvPr>
            <p:ph type="title"/>
          </p:nvPr>
        </p:nvSpPr>
        <p:spPr>
          <a:xfrm>
            <a:off x="576943" y="2364696"/>
            <a:ext cx="6834188" cy="628650"/>
          </a:xfrm>
        </p:spPr>
        <p:txBody>
          <a:bodyPr/>
          <a:lstStyle/>
          <a:p>
            <a:r>
              <a:rPr lang="en-GB" b="1" dirty="0" smtClean="0"/>
              <a:t>Thank </a:t>
            </a:r>
            <a:r>
              <a:rPr lang="en-GB" b="1" dirty="0" smtClean="0"/>
              <a:t>you for your attention!</a:t>
            </a:r>
            <a:endParaRPr lang="en-GB" b="1" dirty="0" smtClean="0"/>
          </a:p>
        </p:txBody>
      </p:sp>
    </p:spTree>
    <p:extLst>
      <p:ext uri="{BB962C8B-B14F-4D97-AF65-F5344CB8AC3E}">
        <p14:creationId xmlns:p14="http://schemas.microsoft.com/office/powerpoint/2010/main" val="97964283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463277251"/>
              </p:ext>
            </p:extLst>
          </p:nvPr>
        </p:nvGraphicFramePr>
        <p:xfrm>
          <a:off x="427038" y="1258888"/>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60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92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9</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4</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sv-SE" sz="1800" b="1" dirty="0" smtClean="0">
                          <a:latin typeface="Calibri" pitchFamily="34" charset="0"/>
                          <a:ea typeface="Batang"/>
                          <a:cs typeface="Times New Roman"/>
                        </a:rPr>
                        <a:t>5</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363</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371</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spTree>
    <p:extLst>
      <p:ext uri="{BB962C8B-B14F-4D97-AF65-F5344CB8AC3E}">
        <p14:creationId xmlns:p14="http://schemas.microsoft.com/office/powerpoint/2010/main" val="808959194"/>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1843371565"/>
              </p:ext>
            </p:extLst>
          </p:nvPr>
        </p:nvGraphicFramePr>
        <p:xfrm>
          <a:off x="109538" y="395288"/>
          <a:ext cx="9898062" cy="6599237"/>
        </p:xfrm>
        <a:graphic>
          <a:graphicData uri="http://schemas.openxmlformats.org/presentationml/2006/ole">
            <mc:AlternateContent xmlns:mc="http://schemas.openxmlformats.org/markup-compatibility/2006">
              <mc:Choice xmlns:v="urn:schemas-microsoft-com:vml" Requires="v">
                <p:oleObj spid="_x0000_s24630" name="Worksheet" r:id="rId4" imgW="8515401" imgH="5095980" progId="Excel.Sheet.8">
                  <p:embed/>
                </p:oleObj>
              </mc:Choice>
              <mc:Fallback>
                <p:oleObj name="Worksheet" r:id="rId4" imgW="8515401" imgH="5095980" progId="Excel.Sheet.8">
                  <p:embed/>
                  <p:pic>
                    <p:nvPicPr>
                      <p:cNvPr id="0" name="Picture 29"/>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8" y="395288"/>
                        <a:ext cx="9898062" cy="6599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3493587251"/>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4094045353"/>
              </p:ext>
            </p:extLst>
          </p:nvPr>
        </p:nvGraphicFramePr>
        <p:xfrm>
          <a:off x="204788" y="519113"/>
          <a:ext cx="8691562" cy="5837237"/>
        </p:xfrm>
        <a:graphic>
          <a:graphicData uri="http://schemas.openxmlformats.org/presentationml/2006/ole">
            <mc:AlternateContent xmlns:mc="http://schemas.openxmlformats.org/markup-compatibility/2006">
              <mc:Choice xmlns:v="urn:schemas-microsoft-com:vml" Requires="v">
                <p:oleObj spid="_x0000_s25654" name="Worksheet" r:id="rId4" imgW="7905711" imgH="6086610" progId="Excel.Sheet.8">
                  <p:embed/>
                </p:oleObj>
              </mc:Choice>
              <mc:Fallback>
                <p:oleObj name="Worksheet" r:id="rId4" imgW="7905711" imgH="6086610" progId="Excel.Sheet.8">
                  <p:embed/>
                  <p:pic>
                    <p:nvPicPr>
                      <p:cNvPr id="0" name="Picture 29"/>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519113"/>
                        <a:ext cx="8691562" cy="5837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0112998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74401646"/>
              </p:ext>
            </p:extLst>
          </p:nvPr>
        </p:nvGraphicFramePr>
        <p:xfrm>
          <a:off x="167315" y="1023258"/>
          <a:ext cx="8813399" cy="5286336"/>
        </p:xfrm>
        <a:graphic>
          <a:graphicData uri="http://schemas.openxmlformats.org/drawingml/2006/table">
            <a:tbl>
              <a:tblPr/>
              <a:tblGrid>
                <a:gridCol w="1257939"/>
                <a:gridCol w="5392084"/>
                <a:gridCol w="2163376"/>
              </a:tblGrid>
              <a:tr h="35998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latin typeface="+mn-lt"/>
                          <a:ea typeface="+mn-ea"/>
                          <a:cs typeface="+mn-cs"/>
                        </a:rPr>
                        <a:t>Inter-PLMN PS domain online charging</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iPLMN-PS-OCH</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9983">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640059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299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69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Calibri" pitchFamily="34" charset="0"/>
                          <a:ea typeface="+mn-ea"/>
                          <a:cs typeface="+mn-cs"/>
                        </a:rPr>
                        <a:t>TR (640159): Phase 2 from 50% to </a:t>
                      </a:r>
                      <a:r>
                        <a:rPr lang="en-GB" sz="1600" b="1" kern="1200" dirty="0" smtClean="0">
                          <a:solidFill>
                            <a:srgbClr val="00B050"/>
                          </a:solidFill>
                          <a:latin typeface="Calibri" pitchFamily="34" charset="0"/>
                          <a:ea typeface="+mn-ea"/>
                          <a:cs typeface="+mn-cs"/>
                        </a:rPr>
                        <a:t>100%</a:t>
                      </a:r>
                      <a:r>
                        <a:rPr lang="en-GB" sz="1600" kern="1200" dirty="0" smtClean="0">
                          <a:solidFill>
                            <a:schemeClr val="tx1"/>
                          </a:solidFill>
                          <a:latin typeface="Calibri" pitchFamily="34" charset="0"/>
                          <a:ea typeface="+mn-ea"/>
                          <a:cs typeface="+mn-cs"/>
                        </a:rPr>
                        <a:t/>
                      </a:r>
                      <a:br>
                        <a:rPr lang="en-GB" sz="1600" kern="1200" dirty="0" smtClean="0">
                          <a:solidFill>
                            <a:schemeClr val="tx1"/>
                          </a:solidFill>
                          <a:latin typeface="Calibri" pitchFamily="34" charset="0"/>
                          <a:ea typeface="+mn-ea"/>
                          <a:cs typeface="+mn-cs"/>
                        </a:rPr>
                      </a:br>
                      <a:r>
                        <a:rPr lang="en-GB" sz="1600" kern="1200" dirty="0" smtClean="0">
                          <a:solidFill>
                            <a:schemeClr val="tx1"/>
                          </a:solidFill>
                          <a:latin typeface="Calibri" pitchFamily="34" charset="0"/>
                          <a:ea typeface="+mn-ea"/>
                          <a:cs typeface="+mn-cs"/>
                        </a:rPr>
                        <a:t>Specification of Inter-PLMN PS domain online charging (640259): 80% to </a:t>
                      </a:r>
                      <a:r>
                        <a:rPr lang="en-GB" sz="1600" b="1" kern="1200" dirty="0" smtClean="0">
                          <a:solidFill>
                            <a:srgbClr val="00B050"/>
                          </a:solidFill>
                          <a:latin typeface="Calibri" pitchFamily="34" charset="0"/>
                          <a:ea typeface="+mn-ea"/>
                          <a:cs typeface="+mn-cs"/>
                        </a:rPr>
                        <a:t>100%</a:t>
                      </a:r>
                      <a:endParaRPr lang="en-GB" altLang="zh-CN" sz="1600" b="1" kern="1200" dirty="0" smtClean="0">
                        <a:solidFill>
                          <a:srgbClr val="00B050"/>
                        </a:solidFill>
                        <a:latin typeface="Calibri" pitchFamily="34" charset="0"/>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99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TR Phase 2: SA#70 (12/2015);   Normative aspects: SA#70 (12/2015)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698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u="sng" kern="1200" dirty="0" smtClean="0">
                          <a:solidFill>
                            <a:schemeClr val="tx1"/>
                          </a:solidFill>
                          <a:effectLst/>
                          <a:latin typeface="+mn-lt"/>
                          <a:ea typeface="+mn-ea"/>
                          <a:cs typeface="+mn-cs"/>
                        </a:rPr>
                        <a:t>Draft TR 32.843:</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kern="1200" dirty="0" smtClean="0">
                          <a:solidFill>
                            <a:schemeClr val="tx1"/>
                          </a:solidFill>
                          <a:effectLst/>
                          <a:latin typeface="+mn-lt"/>
                          <a:ea typeface="+mn-ea"/>
                          <a:cs typeface="+mn-cs"/>
                        </a:rPr>
                        <a:t>- New scenario is introduced - Internet service (e.g. Peer to Peer) – Roaming LBO with TDF used for application detection and enforcement/charging control</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kern="1200" dirty="0" smtClean="0">
                          <a:solidFill>
                            <a:schemeClr val="tx1"/>
                          </a:solidFill>
                          <a:effectLst/>
                          <a:latin typeface="+mn-lt"/>
                          <a:ea typeface="+mn-ea"/>
                          <a:cs typeface="+mn-cs"/>
                        </a:rPr>
                        <a:t>- Set of similar Key issues for </a:t>
                      </a:r>
                      <a:r>
                        <a:rPr lang="en-US" altLang="zh-CN" sz="1400" b="0" kern="1200" dirty="0" err="1" smtClean="0">
                          <a:solidFill>
                            <a:schemeClr val="tx1"/>
                          </a:solidFill>
                          <a:effectLst/>
                          <a:latin typeface="+mn-lt"/>
                          <a:ea typeface="+mn-ea"/>
                          <a:cs typeface="+mn-cs"/>
                        </a:rPr>
                        <a:t>Gy</a:t>
                      </a:r>
                      <a:r>
                        <a:rPr lang="en-US" altLang="zh-CN" sz="1400" b="0" kern="1200" dirty="0" smtClean="0">
                          <a:solidFill>
                            <a:schemeClr val="tx1"/>
                          </a:solidFill>
                          <a:effectLst/>
                          <a:latin typeface="+mn-lt"/>
                          <a:ea typeface="+mn-ea"/>
                          <a:cs typeface="+mn-cs"/>
                        </a:rPr>
                        <a:t> and </a:t>
                      </a:r>
                      <a:r>
                        <a:rPr lang="en-US" altLang="zh-CN" sz="1400" b="0" kern="1200" dirty="0" err="1" smtClean="0">
                          <a:solidFill>
                            <a:schemeClr val="tx1"/>
                          </a:solidFill>
                          <a:effectLst/>
                          <a:latin typeface="+mn-lt"/>
                          <a:ea typeface="+mn-ea"/>
                          <a:cs typeface="+mn-cs"/>
                        </a:rPr>
                        <a:t>Gyn</a:t>
                      </a:r>
                      <a:r>
                        <a:rPr lang="en-US" altLang="zh-CN" sz="1400" b="0" kern="1200" dirty="0" smtClean="0">
                          <a:solidFill>
                            <a:schemeClr val="tx1"/>
                          </a:solidFill>
                          <a:effectLst/>
                          <a:latin typeface="+mn-lt"/>
                          <a:ea typeface="+mn-ea"/>
                          <a:cs typeface="+mn-cs"/>
                        </a:rPr>
                        <a:t> concluded with same resolutions (AVP filtering, Topology hiding, Security, RG values across vendors)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kern="1200" dirty="0" smtClean="0">
                          <a:solidFill>
                            <a:schemeClr val="tx1"/>
                          </a:solidFill>
                          <a:effectLst/>
                          <a:latin typeface="+mn-lt"/>
                          <a:ea typeface="+mn-ea"/>
                          <a:cs typeface="+mn-cs"/>
                        </a:rPr>
                        <a:t>- Key issue on RG values crossing the PLMNs for </a:t>
                      </a:r>
                      <a:r>
                        <a:rPr lang="en-US" altLang="zh-CN" sz="1400" b="0" kern="1200" dirty="0" err="1" smtClean="0">
                          <a:solidFill>
                            <a:schemeClr val="tx1"/>
                          </a:solidFill>
                          <a:effectLst/>
                          <a:latin typeface="+mn-lt"/>
                          <a:ea typeface="+mn-ea"/>
                          <a:cs typeface="+mn-cs"/>
                        </a:rPr>
                        <a:t>Gyn</a:t>
                      </a:r>
                      <a:r>
                        <a:rPr lang="en-US" altLang="zh-CN" sz="1400" b="0" kern="1200" dirty="0" smtClean="0">
                          <a:solidFill>
                            <a:schemeClr val="tx1"/>
                          </a:solidFill>
                          <a:effectLst/>
                          <a:latin typeface="+mn-lt"/>
                          <a:ea typeface="+mn-ea"/>
                          <a:cs typeface="+mn-cs"/>
                        </a:rPr>
                        <a:t> application based charging is finalized: solution with dedicated value, evaluation of different solutions and recommendation.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kern="1200" dirty="0" smtClean="0">
                          <a:solidFill>
                            <a:schemeClr val="tx1"/>
                          </a:solidFill>
                          <a:effectLst/>
                          <a:latin typeface="+mn-lt"/>
                          <a:ea typeface="+mn-ea"/>
                          <a:cs typeface="+mn-cs"/>
                        </a:rPr>
                        <a:t>The final conclusion and recommendation are completed for the phase 2, with selection for new dedicated profiles for </a:t>
                      </a:r>
                      <a:r>
                        <a:rPr lang="en-US" altLang="zh-CN" sz="1400" b="0" kern="1200" dirty="0" err="1" smtClean="0">
                          <a:solidFill>
                            <a:schemeClr val="tx1"/>
                          </a:solidFill>
                          <a:effectLst/>
                          <a:latin typeface="+mn-lt"/>
                          <a:ea typeface="+mn-ea"/>
                          <a:cs typeface="+mn-cs"/>
                        </a:rPr>
                        <a:t>Gyn</a:t>
                      </a:r>
                      <a:r>
                        <a:rPr lang="en-US" altLang="zh-CN" sz="1400" b="0" kern="1200" dirty="0" smtClean="0">
                          <a:solidFill>
                            <a:schemeClr val="tx1"/>
                          </a:solidFill>
                          <a:effectLst/>
                          <a:latin typeface="+mn-lt"/>
                          <a:ea typeface="+mn-ea"/>
                          <a:cs typeface="+mn-cs"/>
                        </a:rPr>
                        <a:t> (LBO and FBA Convergence).</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u="sng" kern="1200" dirty="0" smtClean="0">
                          <a:solidFill>
                            <a:schemeClr val="tx1"/>
                          </a:solidFill>
                          <a:effectLst/>
                          <a:latin typeface="+mn-lt"/>
                          <a:ea typeface="+mn-ea"/>
                          <a:cs typeface="+mn-cs"/>
                        </a:rPr>
                        <a:t>Normative work:</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kern="1200" dirty="0" smtClean="0">
                          <a:solidFill>
                            <a:schemeClr val="tx1"/>
                          </a:solidFill>
                          <a:effectLst/>
                          <a:latin typeface="+mn-lt"/>
                          <a:ea typeface="+mn-ea"/>
                          <a:cs typeface="+mn-cs"/>
                        </a:rPr>
                        <a:t>- Annex E of TS 32.251 is enhanced to include specific fields for application based charging using </a:t>
                      </a:r>
                      <a:r>
                        <a:rPr lang="en-US" altLang="zh-CN" sz="1400" b="0" kern="1200" dirty="0" err="1" smtClean="0">
                          <a:solidFill>
                            <a:schemeClr val="tx1"/>
                          </a:solidFill>
                          <a:effectLst/>
                          <a:latin typeface="+mn-lt"/>
                          <a:ea typeface="+mn-ea"/>
                          <a:cs typeface="+mn-cs"/>
                        </a:rPr>
                        <a:t>Gyn</a:t>
                      </a:r>
                      <a:r>
                        <a:rPr lang="en-US" altLang="zh-CN" sz="1400" b="0" kern="1200" dirty="0" smtClean="0">
                          <a:solidFill>
                            <a:schemeClr val="tx1"/>
                          </a:solidFill>
                          <a:effectLst/>
                          <a:latin typeface="+mn-lt"/>
                          <a:ea typeface="+mn-ea"/>
                          <a:cs typeface="+mn-cs"/>
                        </a:rPr>
                        <a:t> in message content.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1400" b="0" kern="1200" dirty="0" smtClean="0">
                          <a:solidFill>
                            <a:schemeClr val="tx1"/>
                          </a:solidFill>
                          <a:effectLst/>
                          <a:latin typeface="+mn-lt"/>
                          <a:ea typeface="+mn-ea"/>
                          <a:cs typeface="+mn-cs"/>
                        </a:rPr>
                        <a:t>- Ro interface limitation to intra-PLMN is removed for </a:t>
                      </a:r>
                      <a:r>
                        <a:rPr lang="en-US" altLang="zh-CN" sz="1400" b="0" kern="1200" dirty="0" err="1" smtClean="0">
                          <a:solidFill>
                            <a:schemeClr val="tx1"/>
                          </a:solidFill>
                          <a:effectLst/>
                          <a:latin typeface="+mn-lt"/>
                          <a:ea typeface="+mn-ea"/>
                          <a:cs typeface="+mn-cs"/>
                        </a:rPr>
                        <a:t>Gy</a:t>
                      </a:r>
                      <a:r>
                        <a:rPr lang="en-US" altLang="zh-CN" sz="1400" b="0" kern="1200" dirty="0" smtClean="0">
                          <a:solidFill>
                            <a:schemeClr val="tx1"/>
                          </a:solidFill>
                          <a:effectLst/>
                          <a:latin typeface="+mn-lt"/>
                          <a:ea typeface="+mn-ea"/>
                          <a:cs typeface="+mn-cs"/>
                        </a:rPr>
                        <a:t>/Gyn. </a:t>
                      </a:r>
                      <a:endParaRPr lang="en-US" altLang="zh-CN" sz="1600" b="0" kern="1200" dirty="0" smtClean="0">
                        <a:solidFill>
                          <a:schemeClr val="tx1"/>
                        </a:solidFill>
                        <a:effectLst/>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619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Draft TR 32.843 for Approval,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Rel-13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32.251, 32.299 (Agenda 13.53)</a:t>
                      </a:r>
                      <a:endParaRPr kumimoji="0" lang="en-US" sz="16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31862</TotalTime>
  <Words>4330</Words>
  <Application>Microsoft Office PowerPoint</Application>
  <PresentationFormat>On-screen Show (4:3)</PresentationFormat>
  <Paragraphs>854</Paragraphs>
  <Slides>50</Slides>
  <Notes>45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Office Theme</vt:lpstr>
      <vt:lpstr>Worksheet</vt:lpstr>
      <vt:lpstr>TSG SA WG5 Status Report to TSG SA#70 Sitges, Spain  9-11 December 2015  Charging Management (CH) Operation, Administration, Maintenance &amp; Provisioning (OAM&amp;P)  Converged Management (CMAN)</vt:lpstr>
      <vt:lpstr>SA5 leadership</vt:lpstr>
      <vt:lpstr>2015 meeting calendar</vt:lpstr>
      <vt:lpstr>Statistics at SA5 level</vt:lpstr>
      <vt:lpstr>Tdoc history </vt:lpstr>
      <vt:lpstr>PowerPoint Presentation</vt:lpstr>
      <vt:lpstr>CR history</vt:lpstr>
      <vt:lpstr>WI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NFV roadmap in SA5</vt:lpstr>
      <vt:lpstr>SA5 NFV roadmap (1/3)</vt:lpstr>
      <vt:lpstr>SA5 NFV roadmap (2/3)</vt:lpstr>
      <vt:lpstr>SA5 NFV roadmap (3/3)</vt:lpstr>
      <vt:lpstr>Cooperation principles on NFV</vt:lpstr>
      <vt:lpstr>Action point from SA#69</vt:lpstr>
      <vt:lpstr>PowerPoint Presentation</vt:lpstr>
      <vt:lpstr>PowerPoint Presentation</vt:lpstr>
      <vt:lpstr>PowerPoint Presentation</vt:lpstr>
      <vt:lpstr>PowerPoint Presentation</vt:lpstr>
      <vt:lpstr>Converged Management cooperation</vt:lpstr>
      <vt:lpstr>2016 meeting calendar</vt:lpstr>
      <vt:lpstr>Thank you for your attention!</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Thomas Tovinger</cp:lastModifiedBy>
  <cp:revision>1619</cp:revision>
  <dcterms:created xsi:type="dcterms:W3CDTF">2008-08-30T09:32:10Z</dcterms:created>
  <dcterms:modified xsi:type="dcterms:W3CDTF">2015-12-03T22:00:48Z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sflag">
    <vt:lpwstr>1441919336</vt:lpwstr>
  </property>
  <property fmtid="{D5CDD505-2E9C-101B-9397-08002B2CF9AE}" pid="38" name="_AdHocReviewCycleID">
    <vt:i4>691540345</vt:i4>
  </property>
  <property fmtid="{D5CDD505-2E9C-101B-9397-08002B2CF9AE}" pid="39" name="_EmailSubject">
    <vt:lpwstr>Draft SA5 presentation to SA for Leaders review</vt:lpwstr>
  </property>
  <property fmtid="{D5CDD505-2E9C-101B-9397-08002B2CF9AE}" pid="40" name="_AuthorEmail">
    <vt:lpwstr>maryse.gardella@alcatel-lucent.com</vt:lpwstr>
  </property>
  <property fmtid="{D5CDD505-2E9C-101B-9397-08002B2CF9AE}" pid="41" name="_AuthorEmailDisplayName">
    <vt:lpwstr>GARDELLA, MARYSE (MARYSE)</vt:lpwstr>
  </property>
</Properties>
</file>